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7" r:id="rId6"/>
    <p:sldId id="263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D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1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6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9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751E-712D-49AD-A762-A6380E9EEF41}" type="datetimeFigureOut">
              <a:rPr lang="en-US" smtClean="0"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2542-ADC1-49F1-9DEF-3737F40E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29871D-77F1-456B-9247-79868F5EFA46}"/>
              </a:ext>
            </a:extLst>
          </p:cNvPr>
          <p:cNvGrpSpPr/>
          <p:nvPr/>
        </p:nvGrpSpPr>
        <p:grpSpPr>
          <a:xfrm>
            <a:off x="419529" y="3890758"/>
            <a:ext cx="7310009" cy="1429410"/>
            <a:chOff x="419529" y="3890758"/>
            <a:chExt cx="7310009" cy="14294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C932-6306-4641-A34A-094C8EBEC165}"/>
                </a:ext>
              </a:extLst>
            </p:cNvPr>
            <p:cNvSpPr txBox="1"/>
            <p:nvPr/>
          </p:nvSpPr>
          <p:spPr>
            <a:xfrm>
              <a:off x="442202" y="3890758"/>
              <a:ext cx="2817833" cy="523220"/>
            </a:xfrm>
            <a:prstGeom prst="rect">
              <a:avLst/>
            </a:prstGeom>
            <a:solidFill>
              <a:srgbClr val="00B0F0">
                <a:alpha val="85000"/>
              </a:srgbClr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Progress Update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7FC274-DA88-4541-BC6D-BB10B5463A98}"/>
                </a:ext>
              </a:extLst>
            </p:cNvPr>
            <p:cNvSpPr txBox="1"/>
            <p:nvPr/>
          </p:nvSpPr>
          <p:spPr>
            <a:xfrm>
              <a:off x="419529" y="4673837"/>
              <a:ext cx="7310009" cy="646331"/>
            </a:xfrm>
            <a:prstGeom prst="rect">
              <a:avLst/>
            </a:prstGeom>
            <a:solidFill>
              <a:srgbClr val="00B0F0">
                <a:alpha val="9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STANDING COMMITTEE ON FINANCE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80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4130-EEA8-47B0-B043-8A257D23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390727"/>
            <a:ext cx="5115765" cy="1676603"/>
          </a:xfrm>
        </p:spPr>
        <p:txBody>
          <a:bodyPr>
            <a:normAutofit/>
          </a:bodyPr>
          <a:lstStyle/>
          <a:p>
            <a:r>
              <a:rPr lang="en-US" sz="2800" b="1" dirty="0"/>
              <a:t>Fourth Biennial Assessment and Overview of Climate Finance Flows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5E7DB55E-5EF5-43EE-A898-4A002ACC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49" y="1775064"/>
            <a:ext cx="5619346" cy="4473336"/>
          </a:xfrm>
        </p:spPr>
        <p:txBody>
          <a:bodyPr>
            <a:normAutofit/>
          </a:bodyPr>
          <a:lstStyle/>
          <a:p>
            <a:r>
              <a:rPr lang="en-US" sz="2400" dirty="0"/>
              <a:t>Latest updated information on climate finance.</a:t>
            </a:r>
          </a:p>
          <a:p>
            <a:r>
              <a:rPr lang="en-US" sz="2400" dirty="0"/>
              <a:t>Technical Report + Summary and Recommendations.</a:t>
            </a:r>
          </a:p>
          <a:p>
            <a:r>
              <a:rPr lang="en-US" sz="2400" dirty="0"/>
              <a:t>Four Chapters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Methodological issues on climate finance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Updated data of climate finance flows in 2017 and 2018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Assessment of climate finance flows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Mapping information relevant to Article 2.1(c) of the Paris Agreement.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B4DC57-4CE0-4EF0-B7C2-D5BEE0088A27}"/>
              </a:ext>
            </a:extLst>
          </p:cNvPr>
          <p:cNvGrpSpPr/>
          <p:nvPr/>
        </p:nvGrpSpPr>
        <p:grpSpPr>
          <a:xfrm>
            <a:off x="6056667" y="699286"/>
            <a:ext cx="5685184" cy="5936974"/>
            <a:chOff x="6056667" y="699286"/>
            <a:chExt cx="5685184" cy="59369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0365DF-C607-4C74-9858-B936CA1413D3}"/>
                </a:ext>
              </a:extLst>
            </p:cNvPr>
            <p:cNvSpPr/>
            <p:nvPr/>
          </p:nvSpPr>
          <p:spPr>
            <a:xfrm>
              <a:off x="6056667" y="699286"/>
              <a:ext cx="5685184" cy="59369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95364EC9-5B72-439B-9CB7-EDFD1C135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16" r="2417" b="1"/>
            <a:stretch/>
          </p:blipFill>
          <p:spPr>
            <a:xfrm>
              <a:off x="6268277" y="1443396"/>
              <a:ext cx="5274792" cy="444875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25277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4130-EEA8-47B0-B043-8A257D23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390727"/>
            <a:ext cx="5115765" cy="1676603"/>
          </a:xfrm>
        </p:spPr>
        <p:txBody>
          <a:bodyPr>
            <a:normAutofit/>
          </a:bodyPr>
          <a:lstStyle/>
          <a:p>
            <a:r>
              <a:rPr lang="en-US" sz="2800" b="1" dirty="0"/>
              <a:t>Fourth Biennial Assessment and Overview of Climate Finance Flows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9" name="Google Shape;368;p4">
            <a:extLst>
              <a:ext uri="{FF2B5EF4-FFF2-40B4-BE49-F238E27FC236}">
                <a16:creationId xmlns:a16="http://schemas.microsoft.com/office/drawing/2014/main" id="{156398BC-4D53-4B3B-A1FE-948603754104}"/>
              </a:ext>
            </a:extLst>
          </p:cNvPr>
          <p:cNvCxnSpPr>
            <a:cxnSpLocks/>
          </p:cNvCxnSpPr>
          <p:nvPr/>
        </p:nvCxnSpPr>
        <p:spPr>
          <a:xfrm>
            <a:off x="846668" y="3392488"/>
            <a:ext cx="10492317" cy="1"/>
          </a:xfrm>
          <a:prstGeom prst="straightConnector1">
            <a:avLst/>
          </a:prstGeom>
          <a:solidFill>
            <a:schemeClr val="accent1"/>
          </a:solidFill>
          <a:ln w="66675" cap="flat" cmpd="sng">
            <a:solidFill>
              <a:srgbClr val="1960AB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" name="Google Shape;369;p4">
            <a:extLst>
              <a:ext uri="{FF2B5EF4-FFF2-40B4-BE49-F238E27FC236}">
                <a16:creationId xmlns:a16="http://schemas.microsoft.com/office/drawing/2014/main" id="{880E90C3-A891-4CB0-B306-257F985A98D6}"/>
              </a:ext>
            </a:extLst>
          </p:cNvPr>
          <p:cNvCxnSpPr>
            <a:cxnSpLocks/>
          </p:cNvCxnSpPr>
          <p:nvPr/>
        </p:nvCxnSpPr>
        <p:spPr>
          <a:xfrm>
            <a:off x="1234574" y="2359483"/>
            <a:ext cx="0" cy="998081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371;p4">
            <a:extLst>
              <a:ext uri="{FF2B5EF4-FFF2-40B4-BE49-F238E27FC236}">
                <a16:creationId xmlns:a16="http://schemas.microsoft.com/office/drawing/2014/main" id="{52405990-64AB-4040-92FA-0E38CFB7067F}"/>
              </a:ext>
            </a:extLst>
          </p:cNvPr>
          <p:cNvCxnSpPr>
            <a:cxnSpLocks/>
          </p:cNvCxnSpPr>
          <p:nvPr/>
        </p:nvCxnSpPr>
        <p:spPr>
          <a:xfrm>
            <a:off x="3127097" y="3367456"/>
            <a:ext cx="0" cy="466589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372;p4">
            <a:extLst>
              <a:ext uri="{FF2B5EF4-FFF2-40B4-BE49-F238E27FC236}">
                <a16:creationId xmlns:a16="http://schemas.microsoft.com/office/drawing/2014/main" id="{CE85E07C-E650-4A31-867A-C254570EC2F7}"/>
              </a:ext>
            </a:extLst>
          </p:cNvPr>
          <p:cNvSpPr txBox="1"/>
          <p:nvPr/>
        </p:nvSpPr>
        <p:spPr>
          <a:xfrm>
            <a:off x="1937484" y="3856112"/>
            <a:ext cx="1796314" cy="2041544"/>
          </a:xfrm>
          <a:prstGeom prst="rect">
            <a:avLst/>
          </a:prstGeom>
          <a:noFill/>
          <a:ln w="317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srgbClr val="1960AB"/>
                </a:solidFill>
                <a:cs typeface="Arial"/>
                <a:sym typeface="Arial"/>
              </a:rPr>
              <a:t>First Outreach Webinar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7 April 2020: Webinar for contributors and experts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4" name="Google Shape;374;p4">
            <a:extLst>
              <a:ext uri="{FF2B5EF4-FFF2-40B4-BE49-F238E27FC236}">
                <a16:creationId xmlns:a16="http://schemas.microsoft.com/office/drawing/2014/main" id="{C421C406-D82F-4AC7-AAC7-8CC97A2B54EE}"/>
              </a:ext>
            </a:extLst>
          </p:cNvPr>
          <p:cNvSpPr txBox="1"/>
          <p:nvPr/>
        </p:nvSpPr>
        <p:spPr>
          <a:xfrm>
            <a:off x="968588" y="1959937"/>
            <a:ext cx="8846300" cy="810438"/>
          </a:xfrm>
          <a:prstGeom prst="rect">
            <a:avLst/>
          </a:prstGeom>
          <a:solidFill>
            <a:srgbClr val="7030A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November 2019: Call For Evidence Launched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29 Submissions received from Parties and non-Party stakeholders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15" name="Google Shape;375;p4">
            <a:extLst>
              <a:ext uri="{FF2B5EF4-FFF2-40B4-BE49-F238E27FC236}">
                <a16:creationId xmlns:a16="http://schemas.microsoft.com/office/drawing/2014/main" id="{327A1349-A5C8-4065-9305-168AFB3D5ABD}"/>
              </a:ext>
            </a:extLst>
          </p:cNvPr>
          <p:cNvCxnSpPr>
            <a:cxnSpLocks/>
          </p:cNvCxnSpPr>
          <p:nvPr/>
        </p:nvCxnSpPr>
        <p:spPr>
          <a:xfrm>
            <a:off x="6458799" y="3367456"/>
            <a:ext cx="0" cy="40716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376;p4">
            <a:extLst>
              <a:ext uri="{FF2B5EF4-FFF2-40B4-BE49-F238E27FC236}">
                <a16:creationId xmlns:a16="http://schemas.microsoft.com/office/drawing/2014/main" id="{87E1FDA4-E558-4B3B-BC86-F2CC3A563BC8}"/>
              </a:ext>
            </a:extLst>
          </p:cNvPr>
          <p:cNvSpPr txBox="1"/>
          <p:nvPr/>
        </p:nvSpPr>
        <p:spPr>
          <a:xfrm>
            <a:off x="4122723" y="3819695"/>
            <a:ext cx="6590994" cy="2246729"/>
          </a:xfrm>
          <a:prstGeom prst="rect">
            <a:avLst/>
          </a:prstGeom>
          <a:noFill/>
          <a:ln w="31750" cap="flat" cmpd="sng">
            <a:solidFill>
              <a:srgbClr val="1960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960AB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Series of Outreach Webinars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13 October 2020: Climate finance impacts and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20 October 2020: Climate finance data quality, methods and effectiveness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6 November 2020: Mapping information on Article 2, paragraph 1(c) of the Paris Agreement </a:t>
            </a:r>
          </a:p>
        </p:txBody>
      </p:sp>
      <p:cxnSp>
        <p:nvCxnSpPr>
          <p:cNvPr id="17" name="Google Shape;378;p4">
            <a:extLst>
              <a:ext uri="{FF2B5EF4-FFF2-40B4-BE49-F238E27FC236}">
                <a16:creationId xmlns:a16="http://schemas.microsoft.com/office/drawing/2014/main" id="{8CC243DC-3D76-43EA-9BE5-21DAB2D0ED33}"/>
              </a:ext>
            </a:extLst>
          </p:cNvPr>
          <p:cNvCxnSpPr>
            <a:cxnSpLocks/>
          </p:cNvCxnSpPr>
          <p:nvPr/>
        </p:nvCxnSpPr>
        <p:spPr>
          <a:xfrm>
            <a:off x="11314005" y="2855783"/>
            <a:ext cx="0" cy="53670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377;p4">
            <a:extLst>
              <a:ext uri="{FF2B5EF4-FFF2-40B4-BE49-F238E27FC236}">
                <a16:creationId xmlns:a16="http://schemas.microsoft.com/office/drawing/2014/main" id="{D59678AA-B8A7-4033-ABB4-44A513C8C34A}"/>
              </a:ext>
            </a:extLst>
          </p:cNvPr>
          <p:cNvSpPr txBox="1"/>
          <p:nvPr/>
        </p:nvSpPr>
        <p:spPr>
          <a:xfrm>
            <a:off x="10393681" y="1519868"/>
            <a:ext cx="1415252" cy="1323399"/>
          </a:xfrm>
          <a:prstGeom prst="rect">
            <a:avLst/>
          </a:prstGeom>
          <a:noFill/>
          <a:ln w="31750" cap="flat" cmpd="sng">
            <a:solidFill>
              <a:srgbClr val="1960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2000" b="1" kern="0" dirty="0">
                <a:solidFill>
                  <a:srgbClr val="1960AB"/>
                </a:solidFill>
                <a:ea typeface="Arial"/>
                <a:cs typeface="Arial"/>
                <a:sym typeface="Arial"/>
              </a:rPr>
              <a:t>mid 2021 </a:t>
            </a:r>
          </a:p>
          <a:p>
            <a:pPr lvl="0">
              <a:buClr>
                <a:srgbClr val="000000"/>
              </a:buClr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960AB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Fo</a:t>
            </a:r>
            <a:r>
              <a:rPr lang="en-US" sz="2000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urth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 BA publication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71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6466-06A0-4283-B472-7CDB81B1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416785"/>
            <a:ext cx="10515600" cy="1325563"/>
          </a:xfrm>
        </p:spPr>
        <p:txBody>
          <a:bodyPr>
            <a:noAutofit/>
          </a:bodyPr>
          <a:lstStyle/>
          <a:p>
            <a:br>
              <a:rPr lang="en-US" sz="2400" b="1" dirty="0"/>
            </a:br>
            <a:r>
              <a:rPr lang="en-US" sz="2800" b="1" dirty="0"/>
              <a:t>First Report on the Determination of Needs of Developing Country Parties to Implement the Convention and the Paris Agreement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E200C6-9A42-4C4B-A29E-6CAA1E939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r="12761" b="1"/>
          <a:stretch/>
        </p:blipFill>
        <p:spPr>
          <a:xfrm>
            <a:off x="5702031" y="1904281"/>
            <a:ext cx="5651769" cy="3874152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8326143-5DC7-4252-959C-1EC41EC9C4DF}"/>
              </a:ext>
            </a:extLst>
          </p:cNvPr>
          <p:cNvSpPr txBox="1">
            <a:spLocks/>
          </p:cNvSpPr>
          <p:nvPr/>
        </p:nvSpPr>
        <p:spPr>
          <a:xfrm>
            <a:off x="436896" y="1904281"/>
            <a:ext cx="5115765" cy="4071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First report of its kind, the report outline, workplan, outreach activities and indicative timeline have been agreed by the SCF.</a:t>
            </a:r>
          </a:p>
          <a:p>
            <a:endParaRPr lang="en-US" sz="2200" dirty="0"/>
          </a:p>
          <a:p>
            <a:r>
              <a:rPr lang="en-US" sz="2200" dirty="0"/>
              <a:t>To include existing information and data based on official national reports to the UNFCCC, as well as other regional and global reports.</a:t>
            </a:r>
          </a:p>
          <a:p>
            <a:endParaRPr lang="en-US" sz="2200" dirty="0"/>
          </a:p>
          <a:p>
            <a:r>
              <a:rPr lang="en-US" sz="2200" dirty="0"/>
              <a:t>As part of the outreach activities, the SCF issued a call for Evidence and hosted informal regional webinars to inform the development of the report.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718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4130-EEA8-47B0-B043-8A257D23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587" y="390727"/>
            <a:ext cx="10840340" cy="1676603"/>
          </a:xfrm>
        </p:spPr>
        <p:txBody>
          <a:bodyPr>
            <a:normAutofit/>
          </a:bodyPr>
          <a:lstStyle/>
          <a:p>
            <a:r>
              <a:rPr lang="en-US" sz="2800" b="1" dirty="0"/>
              <a:t>First Report on the Determination of Needs of Developing Country Parties to Implement the Convention and the Paris Agreement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9" name="Google Shape;368;p4">
            <a:extLst>
              <a:ext uri="{FF2B5EF4-FFF2-40B4-BE49-F238E27FC236}">
                <a16:creationId xmlns:a16="http://schemas.microsoft.com/office/drawing/2014/main" id="{156398BC-4D53-4B3B-A1FE-948603754104}"/>
              </a:ext>
            </a:extLst>
          </p:cNvPr>
          <p:cNvCxnSpPr>
            <a:cxnSpLocks/>
          </p:cNvCxnSpPr>
          <p:nvPr/>
        </p:nvCxnSpPr>
        <p:spPr>
          <a:xfrm>
            <a:off x="846668" y="3392488"/>
            <a:ext cx="10492317" cy="1"/>
          </a:xfrm>
          <a:prstGeom prst="straightConnector1">
            <a:avLst/>
          </a:prstGeom>
          <a:solidFill>
            <a:schemeClr val="accent1"/>
          </a:solidFill>
          <a:ln w="66675" cap="flat" cmpd="sng">
            <a:solidFill>
              <a:srgbClr val="1960AB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" name="Google Shape;369;p4">
            <a:extLst>
              <a:ext uri="{FF2B5EF4-FFF2-40B4-BE49-F238E27FC236}">
                <a16:creationId xmlns:a16="http://schemas.microsoft.com/office/drawing/2014/main" id="{880E90C3-A891-4CB0-B306-257F985A98D6}"/>
              </a:ext>
            </a:extLst>
          </p:cNvPr>
          <p:cNvCxnSpPr>
            <a:cxnSpLocks/>
          </p:cNvCxnSpPr>
          <p:nvPr/>
        </p:nvCxnSpPr>
        <p:spPr>
          <a:xfrm>
            <a:off x="1234574" y="2359483"/>
            <a:ext cx="0" cy="998081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371;p4">
            <a:extLst>
              <a:ext uri="{FF2B5EF4-FFF2-40B4-BE49-F238E27FC236}">
                <a16:creationId xmlns:a16="http://schemas.microsoft.com/office/drawing/2014/main" id="{52405990-64AB-4040-92FA-0E38CFB7067F}"/>
              </a:ext>
            </a:extLst>
          </p:cNvPr>
          <p:cNvCxnSpPr>
            <a:cxnSpLocks/>
          </p:cNvCxnSpPr>
          <p:nvPr/>
        </p:nvCxnSpPr>
        <p:spPr>
          <a:xfrm>
            <a:off x="3127097" y="3367456"/>
            <a:ext cx="0" cy="466589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372;p4">
            <a:extLst>
              <a:ext uri="{FF2B5EF4-FFF2-40B4-BE49-F238E27FC236}">
                <a16:creationId xmlns:a16="http://schemas.microsoft.com/office/drawing/2014/main" id="{CE85E07C-E650-4A31-867A-C254570EC2F7}"/>
              </a:ext>
            </a:extLst>
          </p:cNvPr>
          <p:cNvSpPr txBox="1"/>
          <p:nvPr/>
        </p:nvSpPr>
        <p:spPr>
          <a:xfrm>
            <a:off x="1937484" y="3856112"/>
            <a:ext cx="1796314" cy="2041544"/>
          </a:xfrm>
          <a:prstGeom prst="rect">
            <a:avLst/>
          </a:prstGeom>
          <a:noFill/>
          <a:ln w="317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srgbClr val="1960AB"/>
                </a:solidFill>
                <a:cs typeface="Arial"/>
                <a:sym typeface="Arial"/>
              </a:rPr>
              <a:t>First Outreach Webinar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7 April 2020: Webinar for contributors and experts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4" name="Google Shape;374;p4">
            <a:extLst>
              <a:ext uri="{FF2B5EF4-FFF2-40B4-BE49-F238E27FC236}">
                <a16:creationId xmlns:a16="http://schemas.microsoft.com/office/drawing/2014/main" id="{C421C406-D82F-4AC7-AAC7-8CC97A2B54EE}"/>
              </a:ext>
            </a:extLst>
          </p:cNvPr>
          <p:cNvSpPr txBox="1"/>
          <p:nvPr/>
        </p:nvSpPr>
        <p:spPr>
          <a:xfrm>
            <a:off x="968588" y="1959937"/>
            <a:ext cx="8846300" cy="810438"/>
          </a:xfrm>
          <a:prstGeom prst="rect">
            <a:avLst/>
          </a:prstGeom>
          <a:solidFill>
            <a:srgbClr val="7030A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November 2019: Call For Evidence Launched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28 Submissions received from Parties and non-Party stakeholders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15" name="Google Shape;375;p4">
            <a:extLst>
              <a:ext uri="{FF2B5EF4-FFF2-40B4-BE49-F238E27FC236}">
                <a16:creationId xmlns:a16="http://schemas.microsoft.com/office/drawing/2014/main" id="{327A1349-A5C8-4065-9305-168AFB3D5ABD}"/>
              </a:ext>
            </a:extLst>
          </p:cNvPr>
          <p:cNvCxnSpPr>
            <a:cxnSpLocks/>
          </p:cNvCxnSpPr>
          <p:nvPr/>
        </p:nvCxnSpPr>
        <p:spPr>
          <a:xfrm>
            <a:off x="6458799" y="3367456"/>
            <a:ext cx="0" cy="40716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376;p4">
            <a:extLst>
              <a:ext uri="{FF2B5EF4-FFF2-40B4-BE49-F238E27FC236}">
                <a16:creationId xmlns:a16="http://schemas.microsoft.com/office/drawing/2014/main" id="{87E1FDA4-E558-4B3B-BC86-F2CC3A563BC8}"/>
              </a:ext>
            </a:extLst>
          </p:cNvPr>
          <p:cNvSpPr txBox="1"/>
          <p:nvPr/>
        </p:nvSpPr>
        <p:spPr>
          <a:xfrm>
            <a:off x="4122723" y="3819695"/>
            <a:ext cx="6590994" cy="1631175"/>
          </a:xfrm>
          <a:prstGeom prst="rect">
            <a:avLst/>
          </a:prstGeom>
          <a:noFill/>
          <a:ln w="31750" cap="flat" cmpd="sng">
            <a:solidFill>
              <a:srgbClr val="1960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960AB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Series of Informal Regional Outreach Webinars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17 September 2020: Africa and Eastern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24 September 2020: Latin America and the Caribbean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14 October 2020: Asia and the Pacific</a:t>
            </a:r>
          </a:p>
        </p:txBody>
      </p:sp>
      <p:cxnSp>
        <p:nvCxnSpPr>
          <p:cNvPr id="17" name="Google Shape;378;p4">
            <a:extLst>
              <a:ext uri="{FF2B5EF4-FFF2-40B4-BE49-F238E27FC236}">
                <a16:creationId xmlns:a16="http://schemas.microsoft.com/office/drawing/2014/main" id="{8CC243DC-3D76-43EA-9BE5-21DAB2D0ED33}"/>
              </a:ext>
            </a:extLst>
          </p:cNvPr>
          <p:cNvCxnSpPr>
            <a:cxnSpLocks/>
          </p:cNvCxnSpPr>
          <p:nvPr/>
        </p:nvCxnSpPr>
        <p:spPr>
          <a:xfrm>
            <a:off x="11314005" y="2855783"/>
            <a:ext cx="0" cy="536705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1960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377;p4">
            <a:extLst>
              <a:ext uri="{FF2B5EF4-FFF2-40B4-BE49-F238E27FC236}">
                <a16:creationId xmlns:a16="http://schemas.microsoft.com/office/drawing/2014/main" id="{D59678AA-B8A7-4033-ABB4-44A513C8C34A}"/>
              </a:ext>
            </a:extLst>
          </p:cNvPr>
          <p:cNvSpPr txBox="1"/>
          <p:nvPr/>
        </p:nvSpPr>
        <p:spPr>
          <a:xfrm>
            <a:off x="10393681" y="1519868"/>
            <a:ext cx="1415252" cy="1323399"/>
          </a:xfrm>
          <a:prstGeom prst="rect">
            <a:avLst/>
          </a:prstGeom>
          <a:noFill/>
          <a:ln w="31750" cap="flat" cmpd="sng">
            <a:solidFill>
              <a:srgbClr val="1960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2000" b="1" kern="0" dirty="0">
                <a:solidFill>
                  <a:srgbClr val="1960AB"/>
                </a:solidFill>
                <a:ea typeface="Arial"/>
                <a:cs typeface="Arial"/>
                <a:sym typeface="Arial"/>
              </a:rPr>
              <a:t>mid 2021 </a:t>
            </a:r>
          </a:p>
          <a:p>
            <a:pPr lvl="0">
              <a:buClr>
                <a:srgbClr val="000000"/>
              </a:buClr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960AB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First NDR publication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74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C4E9-AA88-4EE2-A3B2-8BB9D129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90727"/>
            <a:ext cx="3667039" cy="1239289"/>
          </a:xfrm>
        </p:spPr>
        <p:txBody>
          <a:bodyPr>
            <a:normAutofit/>
          </a:bodyPr>
          <a:lstStyle/>
          <a:p>
            <a:r>
              <a:rPr lang="en-US" sz="2800" b="1" dirty="0"/>
              <a:t>Forum on Finance for Nature-based Solutions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E17313-F0BF-4B80-9C5B-1D59D868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696274"/>
            <a:ext cx="5447070" cy="4898602"/>
          </a:xfrm>
        </p:spPr>
        <p:txBody>
          <a:bodyPr>
            <a:noAutofit/>
          </a:bodyPr>
          <a:lstStyle/>
          <a:p>
            <a:r>
              <a:rPr lang="en-US" sz="2200" dirty="0"/>
              <a:t>Draft </a:t>
            </a:r>
            <a:r>
              <a:rPr lang="en-US" sz="2200" dirty="0" err="1"/>
              <a:t>Programme</a:t>
            </a:r>
            <a:r>
              <a:rPr lang="en-US" sz="2200" dirty="0"/>
              <a:t> developed based on themes and sub-themes agreed by SCF in 2019.</a:t>
            </a:r>
          </a:p>
          <a:p>
            <a:r>
              <a:rPr lang="en-US" sz="2200" dirty="0"/>
              <a:t>45 submissions received from the call for inputs.</a:t>
            </a:r>
          </a:p>
          <a:p>
            <a:r>
              <a:rPr lang="en-US" sz="2200" dirty="0"/>
              <a:t>Virtual consultation held with submitters, Parties and interested stakeholders on 5 November.</a:t>
            </a:r>
          </a:p>
          <a:p>
            <a:r>
              <a:rPr lang="en-US" sz="2200" dirty="0"/>
              <a:t>Draft </a:t>
            </a:r>
            <a:r>
              <a:rPr lang="en-US" sz="2200" dirty="0" err="1"/>
              <a:t>Programme</a:t>
            </a:r>
            <a:r>
              <a:rPr lang="en-US" sz="2200" dirty="0"/>
              <a:t> to be updated going forward.</a:t>
            </a:r>
          </a:p>
          <a:p>
            <a:r>
              <a:rPr lang="en-US" sz="2200" dirty="0"/>
              <a:t>Forum to be held in 2021.</a:t>
            </a:r>
          </a:p>
          <a:p>
            <a:r>
              <a:rPr lang="en-US" sz="2200" dirty="0"/>
              <a:t>Forum dates and location continue to be explored.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1E7860-70FE-4DFE-856F-A9D1398A6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1" r="1462"/>
          <a:stretch/>
        </p:blipFill>
        <p:spPr>
          <a:xfrm>
            <a:off x="6265214" y="747065"/>
            <a:ext cx="5926786" cy="51899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170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BF73-E1E3-471B-BE70-D31CB0F7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91944"/>
            <a:ext cx="5115766" cy="1676603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b="1" dirty="0"/>
              <a:t>Draft guidance to the operating entities of the Financial Mechanism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3B3BDF3-459F-4B1A-91CC-D0334D76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1669774"/>
            <a:ext cx="5672359" cy="4996282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No guidance will be provided to the operating entities in 2020, as no COP in 2020.</a:t>
            </a:r>
          </a:p>
          <a:p>
            <a:r>
              <a:rPr lang="en-US" sz="2200" dirty="0"/>
              <a:t>SCF to share with Parties and  Constituted Bodies the annual reports of the GCF/GEF once they become available (GEF is already provided). </a:t>
            </a:r>
          </a:p>
          <a:p>
            <a:r>
              <a:rPr lang="en-US" sz="2200" dirty="0"/>
              <a:t>Remind Parties the invitation by the COP to submit to the secretariat their views and recommendations on elements to be taken into account in developing the guidance.</a:t>
            </a:r>
          </a:p>
          <a:p>
            <a:r>
              <a:rPr lang="en-US" sz="2200" dirty="0"/>
              <a:t>Submissions can be provided in 2020 and/or 2021;</a:t>
            </a:r>
          </a:p>
          <a:p>
            <a:r>
              <a:rPr lang="en-US" sz="2200" dirty="0"/>
              <a:t>SCF plans to compile submissions for a consideration by the Committee.</a:t>
            </a:r>
          </a:p>
          <a:p>
            <a:r>
              <a:rPr lang="en-US" sz="2200" dirty="0"/>
              <a:t>SCF plans to discuss on how it will prepare the draft guidance at its next meeting.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477F6-C856-469D-AB6A-4CD8E43C7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0"/>
            <a:ext cx="5512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0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FCCC Word Document" ma:contentTypeID="0x0101003C3267D6C58C7E43AF12983B083F8F2B00D76EA5D0B07E5A4CA001ED5058C26D92" ma:contentTypeVersion="1" ma:contentTypeDescription="Creates a new UNFCCC document" ma:contentTypeScope="" ma:versionID="e060c223d4d8a40680cdab6445dcaa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002BF1-7DCD-4CD7-B4BE-2651D082037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E055B1-83EF-4A9C-BB68-176DBFF4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CEF739-1EC5-4C1B-AF9B-FFA017E1C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486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Fourth Biennial Assessment and Overview of Climate Finance Flows </vt:lpstr>
      <vt:lpstr>Fourth Biennial Assessment and Overview of Climate Finance Flows </vt:lpstr>
      <vt:lpstr> First Report on the Determination of Needs of Developing Country Parties to Implement the Convention and the Paris Agreement </vt:lpstr>
      <vt:lpstr>First Report on the Determination of Needs of Developing Country Parties to Implement the Convention and the Paris Agreement </vt:lpstr>
      <vt:lpstr>Forum on Finance for Nature-based Solutions</vt:lpstr>
      <vt:lpstr> Draft guidance to the operating entities of the Financial Mechanism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Owani</dc:creator>
  <cp:lastModifiedBy>Debapriya Roy</cp:lastModifiedBy>
  <cp:revision>46</cp:revision>
  <dcterms:created xsi:type="dcterms:W3CDTF">2019-12-04T11:16:19Z</dcterms:created>
  <dcterms:modified xsi:type="dcterms:W3CDTF">2020-11-25T09:25:21Z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0x0101003C3267D6C58C7E43AF12983B083F8F2B00D76EA5D0B07E5A4CA001ED5058C26D92</vt:lpwstr>
  </property>
</Properties>
</file>