
<file path=[Content_Types].xml><?xml version="1.0" encoding="utf-8"?>
<Types xmlns="http://schemas.openxmlformats.org/package/2006/content-types">
  <Default Extension="png" ContentType="image/png"/>
  <Default Extension="svg" ContentType="image/svg+xml"/>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30"/>
  </p:notesMasterIdLst>
  <p:handoutMasterIdLst>
    <p:handoutMasterId r:id="rId31"/>
  </p:handoutMasterIdLst>
  <p:sldIdLst>
    <p:sldId id="651" r:id="rId2"/>
    <p:sldId id="745" r:id="rId3"/>
    <p:sldId id="744" r:id="rId4"/>
    <p:sldId id="751" r:id="rId5"/>
    <p:sldId id="652" r:id="rId6"/>
    <p:sldId id="724" r:id="rId7"/>
    <p:sldId id="734" r:id="rId8"/>
    <p:sldId id="737" r:id="rId9"/>
    <p:sldId id="738" r:id="rId10"/>
    <p:sldId id="739" r:id="rId11"/>
    <p:sldId id="740" r:id="rId12"/>
    <p:sldId id="741" r:id="rId13"/>
    <p:sldId id="726" r:id="rId14"/>
    <p:sldId id="729" r:id="rId15"/>
    <p:sldId id="727" r:id="rId16"/>
    <p:sldId id="728" r:id="rId17"/>
    <p:sldId id="730" r:id="rId18"/>
    <p:sldId id="732" r:id="rId19"/>
    <p:sldId id="733" r:id="rId20"/>
    <p:sldId id="731" r:id="rId21"/>
    <p:sldId id="746" r:id="rId22"/>
    <p:sldId id="747" r:id="rId23"/>
    <p:sldId id="748" r:id="rId24"/>
    <p:sldId id="742" r:id="rId25"/>
    <p:sldId id="743" r:id="rId26"/>
    <p:sldId id="749" r:id="rId27"/>
    <p:sldId id="750" r:id="rId28"/>
    <p:sldId id="736" r:id="rId29"/>
  </p:sldIdLst>
  <p:sldSz cx="9144000" cy="6858000" type="screen4x3"/>
  <p:notesSz cx="666908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oline Fouvet" initials="CF" lastIdx="3" clrIdx="0">
    <p:extLst>
      <p:ext uri="{19B8F6BF-5375-455C-9EA6-DF929625EA0E}">
        <p15:presenceInfo xmlns:p15="http://schemas.microsoft.com/office/powerpoint/2012/main" userId="S-1-5-21-3902175654-802823085-286051488-122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61334"/>
    <a:srgbClr val="FFFF66"/>
    <a:srgbClr val="6A6A6A"/>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985" autoAdjust="0"/>
    <p:restoredTop sz="96412" autoAdjust="0"/>
  </p:normalViewPr>
  <p:slideViewPr>
    <p:cSldViewPr>
      <p:cViewPr varScale="1">
        <p:scale>
          <a:sx n="112" d="100"/>
          <a:sy n="112" d="100"/>
        </p:scale>
        <p:origin x="1716" y="126"/>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40500"/>
    </p:cViewPr>
  </p:sorterViewPr>
  <p:notesViewPr>
    <p:cSldViewPr>
      <p:cViewPr varScale="1">
        <p:scale>
          <a:sx n="79" d="100"/>
          <a:sy n="79" d="100"/>
        </p:scale>
        <p:origin x="399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A053BDD-F476-41DE-9E07-4CC9A681C9C3}" type="doc">
      <dgm:prSet loTypeId="urn:microsoft.com/office/officeart/2005/8/layout/chevron2" loCatId="process" qsTypeId="urn:microsoft.com/office/officeart/2005/8/quickstyle/simple1" qsCatId="simple" csTypeId="urn:microsoft.com/office/officeart/2005/8/colors/accent2_2" csCatId="accent2" phldr="1"/>
      <dgm:spPr/>
      <dgm:t>
        <a:bodyPr/>
        <a:lstStyle/>
        <a:p>
          <a:endParaRPr lang="en-US"/>
        </a:p>
      </dgm:t>
    </dgm:pt>
    <dgm:pt modelId="{0F211649-D367-4B84-856A-418FA546A31D}">
      <dgm:prSet phldrT="[Text]"/>
      <dgm:spPr>
        <a:solidFill>
          <a:srgbClr val="961334"/>
        </a:solidFill>
        <a:ln>
          <a:solidFill>
            <a:srgbClr val="961334"/>
          </a:solidFill>
        </a:ln>
      </dgm:spPr>
      <dgm:t>
        <a:bodyPr/>
        <a:lstStyle/>
        <a:p>
          <a:r>
            <a:rPr lang="en-GB" b="1" dirty="0"/>
            <a:t>Financial analysis</a:t>
          </a:r>
          <a:endParaRPr lang="en-US" dirty="0"/>
        </a:p>
      </dgm:t>
    </dgm:pt>
    <dgm:pt modelId="{A77BC1A9-5202-4227-BBD6-4B4E4F54EC50}" type="parTrans" cxnId="{6608B99D-D950-4C89-8AFE-6EB34DFD1E41}">
      <dgm:prSet/>
      <dgm:spPr/>
      <dgm:t>
        <a:bodyPr/>
        <a:lstStyle/>
        <a:p>
          <a:endParaRPr lang="en-US"/>
        </a:p>
      </dgm:t>
    </dgm:pt>
    <dgm:pt modelId="{D0ED206C-F040-4521-987E-22E3BBA4DE52}" type="sibTrans" cxnId="{6608B99D-D950-4C89-8AFE-6EB34DFD1E41}">
      <dgm:prSet/>
      <dgm:spPr/>
      <dgm:t>
        <a:bodyPr/>
        <a:lstStyle/>
        <a:p>
          <a:endParaRPr lang="en-US"/>
        </a:p>
      </dgm:t>
    </dgm:pt>
    <dgm:pt modelId="{2CB36847-847B-4F9F-91FF-6D202B47AF06}">
      <dgm:prSet phldrT="[Text]"/>
      <dgm:spPr/>
      <dgm:t>
        <a:bodyPr/>
        <a:lstStyle/>
        <a:p>
          <a:r>
            <a:rPr lang="en-GB" dirty="0"/>
            <a:t>Strictly concerned with the revenue, operational and maintenance costs, liabilities and assets associated with project</a:t>
          </a:r>
          <a:endParaRPr lang="en-US" dirty="0"/>
        </a:p>
      </dgm:t>
    </dgm:pt>
    <dgm:pt modelId="{3657459E-34A8-47B9-9D8D-7E8BB48077DF}" type="parTrans" cxnId="{F10F45B2-7255-45AD-B6D6-1738A28BAC0D}">
      <dgm:prSet/>
      <dgm:spPr/>
      <dgm:t>
        <a:bodyPr/>
        <a:lstStyle/>
        <a:p>
          <a:endParaRPr lang="en-US"/>
        </a:p>
      </dgm:t>
    </dgm:pt>
    <dgm:pt modelId="{2689ED44-3B96-485D-8487-577ACF2DFD3A}" type="sibTrans" cxnId="{F10F45B2-7255-45AD-B6D6-1738A28BAC0D}">
      <dgm:prSet/>
      <dgm:spPr/>
      <dgm:t>
        <a:bodyPr/>
        <a:lstStyle/>
        <a:p>
          <a:endParaRPr lang="en-US"/>
        </a:p>
      </dgm:t>
    </dgm:pt>
    <dgm:pt modelId="{00D261C8-C9B9-447F-98CF-E051C93FAC50}">
      <dgm:prSet phldrT="[Text]" custT="1"/>
      <dgm:spPr>
        <a:solidFill>
          <a:srgbClr val="961334"/>
        </a:solidFill>
        <a:ln>
          <a:solidFill>
            <a:srgbClr val="961334"/>
          </a:solidFill>
        </a:ln>
      </dgm:spPr>
      <dgm:t>
        <a:bodyPr/>
        <a:lstStyle/>
        <a:p>
          <a:r>
            <a:rPr lang="en-US" sz="2200" b="1" kern="1200" dirty="0">
              <a:solidFill>
                <a:prstClr val="white"/>
              </a:solidFill>
              <a:latin typeface="Calibri"/>
              <a:ea typeface="+mn-ea"/>
              <a:cs typeface="+mn-cs"/>
            </a:rPr>
            <a:t>Economic analysis</a:t>
          </a:r>
        </a:p>
      </dgm:t>
    </dgm:pt>
    <dgm:pt modelId="{82491D9A-DDB4-4506-8DC1-59BC9822C4BE}" type="parTrans" cxnId="{FFB0AEE2-3D09-468A-B708-F3944F12F80A}">
      <dgm:prSet/>
      <dgm:spPr/>
      <dgm:t>
        <a:bodyPr/>
        <a:lstStyle/>
        <a:p>
          <a:endParaRPr lang="en-US"/>
        </a:p>
      </dgm:t>
    </dgm:pt>
    <dgm:pt modelId="{182508FD-178E-43B5-A5C5-9833DD740556}" type="sibTrans" cxnId="{FFB0AEE2-3D09-468A-B708-F3944F12F80A}">
      <dgm:prSet/>
      <dgm:spPr/>
      <dgm:t>
        <a:bodyPr/>
        <a:lstStyle/>
        <a:p>
          <a:endParaRPr lang="en-US"/>
        </a:p>
      </dgm:t>
    </dgm:pt>
    <dgm:pt modelId="{2E98D862-04B4-488F-865D-E97D2E9C53E5}">
      <dgm:prSet phldrT="[Text]"/>
      <dgm:spPr/>
      <dgm:t>
        <a:bodyPr/>
        <a:lstStyle/>
        <a:p>
          <a:r>
            <a:rPr lang="en-GB" dirty="0"/>
            <a:t>More broadly concerned with the economic, social and environmental implications for society</a:t>
          </a:r>
          <a:endParaRPr lang="en-US" dirty="0"/>
        </a:p>
      </dgm:t>
    </dgm:pt>
    <dgm:pt modelId="{AAD0848A-CAE5-4998-A2CC-1C16BB8D8176}" type="parTrans" cxnId="{404A590B-E2F6-4B21-82FD-16D7CE4B1D37}">
      <dgm:prSet/>
      <dgm:spPr/>
      <dgm:t>
        <a:bodyPr/>
        <a:lstStyle/>
        <a:p>
          <a:endParaRPr lang="en-US"/>
        </a:p>
      </dgm:t>
    </dgm:pt>
    <dgm:pt modelId="{9C04E38D-9F74-473E-B064-FAC69A39505D}" type="sibTrans" cxnId="{404A590B-E2F6-4B21-82FD-16D7CE4B1D37}">
      <dgm:prSet/>
      <dgm:spPr/>
      <dgm:t>
        <a:bodyPr/>
        <a:lstStyle/>
        <a:p>
          <a:endParaRPr lang="en-US"/>
        </a:p>
      </dgm:t>
    </dgm:pt>
    <dgm:pt modelId="{D7BF5F25-0605-4E73-BCCD-9D320B31DA4E}" type="pres">
      <dgm:prSet presAssocID="{3A053BDD-F476-41DE-9E07-4CC9A681C9C3}" presName="linearFlow" presStyleCnt="0">
        <dgm:presLayoutVars>
          <dgm:dir/>
          <dgm:animLvl val="lvl"/>
          <dgm:resizeHandles val="exact"/>
        </dgm:presLayoutVars>
      </dgm:prSet>
      <dgm:spPr/>
    </dgm:pt>
    <dgm:pt modelId="{D3F6A728-9568-4682-81C9-BA53DD9D72F6}" type="pres">
      <dgm:prSet presAssocID="{0F211649-D367-4B84-856A-418FA546A31D}" presName="composite" presStyleCnt="0"/>
      <dgm:spPr/>
    </dgm:pt>
    <dgm:pt modelId="{9A069451-CE97-4E03-A648-05AC3AE95096}" type="pres">
      <dgm:prSet presAssocID="{0F211649-D367-4B84-856A-418FA546A31D}" presName="parentText" presStyleLbl="alignNode1" presStyleIdx="0" presStyleCnt="2">
        <dgm:presLayoutVars>
          <dgm:chMax val="1"/>
          <dgm:bulletEnabled val="1"/>
        </dgm:presLayoutVars>
      </dgm:prSet>
      <dgm:spPr/>
    </dgm:pt>
    <dgm:pt modelId="{B20E4F18-6BC9-4997-A039-6F4262B097EA}" type="pres">
      <dgm:prSet presAssocID="{0F211649-D367-4B84-856A-418FA546A31D}" presName="descendantText" presStyleLbl="alignAcc1" presStyleIdx="0" presStyleCnt="2">
        <dgm:presLayoutVars>
          <dgm:bulletEnabled val="1"/>
        </dgm:presLayoutVars>
      </dgm:prSet>
      <dgm:spPr/>
    </dgm:pt>
    <dgm:pt modelId="{03FB8A5A-564A-40D2-96BE-91693D043576}" type="pres">
      <dgm:prSet presAssocID="{D0ED206C-F040-4521-987E-22E3BBA4DE52}" presName="sp" presStyleCnt="0"/>
      <dgm:spPr/>
    </dgm:pt>
    <dgm:pt modelId="{3EF8B056-2354-4578-BC29-29030F33259A}" type="pres">
      <dgm:prSet presAssocID="{00D261C8-C9B9-447F-98CF-E051C93FAC50}" presName="composite" presStyleCnt="0"/>
      <dgm:spPr/>
    </dgm:pt>
    <dgm:pt modelId="{36FF7760-8604-47A1-B2B8-BE86152C4226}" type="pres">
      <dgm:prSet presAssocID="{00D261C8-C9B9-447F-98CF-E051C93FAC50}" presName="parentText" presStyleLbl="alignNode1" presStyleIdx="1" presStyleCnt="2">
        <dgm:presLayoutVars>
          <dgm:chMax val="1"/>
          <dgm:bulletEnabled val="1"/>
        </dgm:presLayoutVars>
      </dgm:prSet>
      <dgm:spPr/>
    </dgm:pt>
    <dgm:pt modelId="{BF7690F5-DDF3-4D28-9D5E-6645F6C59F21}" type="pres">
      <dgm:prSet presAssocID="{00D261C8-C9B9-447F-98CF-E051C93FAC50}" presName="descendantText" presStyleLbl="alignAcc1" presStyleIdx="1" presStyleCnt="2">
        <dgm:presLayoutVars>
          <dgm:bulletEnabled val="1"/>
        </dgm:presLayoutVars>
      </dgm:prSet>
      <dgm:spPr/>
    </dgm:pt>
  </dgm:ptLst>
  <dgm:cxnLst>
    <dgm:cxn modelId="{69F0E4A5-B305-416A-BAA2-5C3261ACB832}" type="presOf" srcId="{3A053BDD-F476-41DE-9E07-4CC9A681C9C3}" destId="{D7BF5F25-0605-4E73-BCCD-9D320B31DA4E}" srcOrd="0" destOrd="0" presId="urn:microsoft.com/office/officeart/2005/8/layout/chevron2"/>
    <dgm:cxn modelId="{FFB0AEE2-3D09-468A-B708-F3944F12F80A}" srcId="{3A053BDD-F476-41DE-9E07-4CC9A681C9C3}" destId="{00D261C8-C9B9-447F-98CF-E051C93FAC50}" srcOrd="1" destOrd="0" parTransId="{82491D9A-DDB4-4506-8DC1-59BC9822C4BE}" sibTransId="{182508FD-178E-43B5-A5C5-9833DD740556}"/>
    <dgm:cxn modelId="{404A590B-E2F6-4B21-82FD-16D7CE4B1D37}" srcId="{00D261C8-C9B9-447F-98CF-E051C93FAC50}" destId="{2E98D862-04B4-488F-865D-E97D2E9C53E5}" srcOrd="0" destOrd="0" parTransId="{AAD0848A-CAE5-4998-A2CC-1C16BB8D8176}" sibTransId="{9C04E38D-9F74-473E-B064-FAC69A39505D}"/>
    <dgm:cxn modelId="{994CCEB7-B0D6-4565-BDE3-193E92669DA0}" type="presOf" srcId="{2CB36847-847B-4F9F-91FF-6D202B47AF06}" destId="{B20E4F18-6BC9-4997-A039-6F4262B097EA}" srcOrd="0" destOrd="0" presId="urn:microsoft.com/office/officeart/2005/8/layout/chevron2"/>
    <dgm:cxn modelId="{26461BB1-9372-4729-859F-56770081E508}" type="presOf" srcId="{0F211649-D367-4B84-856A-418FA546A31D}" destId="{9A069451-CE97-4E03-A648-05AC3AE95096}" srcOrd="0" destOrd="0" presId="urn:microsoft.com/office/officeart/2005/8/layout/chevron2"/>
    <dgm:cxn modelId="{F10F45B2-7255-45AD-B6D6-1738A28BAC0D}" srcId="{0F211649-D367-4B84-856A-418FA546A31D}" destId="{2CB36847-847B-4F9F-91FF-6D202B47AF06}" srcOrd="0" destOrd="0" parTransId="{3657459E-34A8-47B9-9D8D-7E8BB48077DF}" sibTransId="{2689ED44-3B96-485D-8487-577ACF2DFD3A}"/>
    <dgm:cxn modelId="{6608B99D-D950-4C89-8AFE-6EB34DFD1E41}" srcId="{3A053BDD-F476-41DE-9E07-4CC9A681C9C3}" destId="{0F211649-D367-4B84-856A-418FA546A31D}" srcOrd="0" destOrd="0" parTransId="{A77BC1A9-5202-4227-BBD6-4B4E4F54EC50}" sibTransId="{D0ED206C-F040-4521-987E-22E3BBA4DE52}"/>
    <dgm:cxn modelId="{15ABE745-E0E8-4162-9581-4BB0D018FDEC}" type="presOf" srcId="{00D261C8-C9B9-447F-98CF-E051C93FAC50}" destId="{36FF7760-8604-47A1-B2B8-BE86152C4226}" srcOrd="0" destOrd="0" presId="urn:microsoft.com/office/officeart/2005/8/layout/chevron2"/>
    <dgm:cxn modelId="{C75B6080-62B6-4A41-B849-DA8CDBCE7452}" type="presOf" srcId="{2E98D862-04B4-488F-865D-E97D2E9C53E5}" destId="{BF7690F5-DDF3-4D28-9D5E-6645F6C59F21}" srcOrd="0" destOrd="0" presId="urn:microsoft.com/office/officeart/2005/8/layout/chevron2"/>
    <dgm:cxn modelId="{850C6E8C-A365-4F95-9CA8-B3200CCDB401}" type="presParOf" srcId="{D7BF5F25-0605-4E73-BCCD-9D320B31DA4E}" destId="{D3F6A728-9568-4682-81C9-BA53DD9D72F6}" srcOrd="0" destOrd="0" presId="urn:microsoft.com/office/officeart/2005/8/layout/chevron2"/>
    <dgm:cxn modelId="{C38CA542-9418-47A8-85B4-D8F8B9F6FDD2}" type="presParOf" srcId="{D3F6A728-9568-4682-81C9-BA53DD9D72F6}" destId="{9A069451-CE97-4E03-A648-05AC3AE95096}" srcOrd="0" destOrd="0" presId="urn:microsoft.com/office/officeart/2005/8/layout/chevron2"/>
    <dgm:cxn modelId="{3FEDE2DA-791C-4A9A-8DC2-3A258CD10ACA}" type="presParOf" srcId="{D3F6A728-9568-4682-81C9-BA53DD9D72F6}" destId="{B20E4F18-6BC9-4997-A039-6F4262B097EA}" srcOrd="1" destOrd="0" presId="urn:microsoft.com/office/officeart/2005/8/layout/chevron2"/>
    <dgm:cxn modelId="{53F90183-F678-4190-9AB5-72B76978A2FD}" type="presParOf" srcId="{D7BF5F25-0605-4E73-BCCD-9D320B31DA4E}" destId="{03FB8A5A-564A-40D2-96BE-91693D043576}" srcOrd="1" destOrd="0" presId="urn:microsoft.com/office/officeart/2005/8/layout/chevron2"/>
    <dgm:cxn modelId="{BD856854-8054-4917-8586-8C27884BE17B}" type="presParOf" srcId="{D7BF5F25-0605-4E73-BCCD-9D320B31DA4E}" destId="{3EF8B056-2354-4578-BC29-29030F33259A}" srcOrd="2" destOrd="0" presId="urn:microsoft.com/office/officeart/2005/8/layout/chevron2"/>
    <dgm:cxn modelId="{707B27BA-88A4-489A-BD01-852AE9784921}" type="presParOf" srcId="{3EF8B056-2354-4578-BC29-29030F33259A}" destId="{36FF7760-8604-47A1-B2B8-BE86152C4226}" srcOrd="0" destOrd="0" presId="urn:microsoft.com/office/officeart/2005/8/layout/chevron2"/>
    <dgm:cxn modelId="{D7E2BA2A-9F8A-446C-8020-D0570E2888FB}" type="presParOf" srcId="{3EF8B056-2354-4578-BC29-29030F33259A}" destId="{BF7690F5-DDF3-4D28-9D5E-6645F6C59F21}" srcOrd="1" destOrd="0" presId="urn:microsoft.com/office/officeart/2005/8/layout/chevron2"/>
  </dgm:cxnLst>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069451-CE97-4E03-A648-05AC3AE95096}">
      <dsp:nvSpPr>
        <dsp:cNvPr id="0" name=""/>
        <dsp:cNvSpPr/>
      </dsp:nvSpPr>
      <dsp:spPr>
        <a:xfrm rot="5400000">
          <a:off x="-326231" y="326692"/>
          <a:ext cx="2174874" cy="1522412"/>
        </a:xfrm>
        <a:prstGeom prst="chevron">
          <a:avLst/>
        </a:prstGeom>
        <a:solidFill>
          <a:srgbClr val="961334"/>
        </a:solidFill>
        <a:ln w="25400" cap="flat" cmpd="sng" algn="ctr">
          <a:solidFill>
            <a:srgbClr val="961334"/>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GB" sz="2200" b="1" kern="1200" dirty="0"/>
            <a:t>Financial analysis</a:t>
          </a:r>
          <a:endParaRPr lang="en-US" sz="2200" kern="1200" dirty="0"/>
        </a:p>
      </dsp:txBody>
      <dsp:txXfrm rot="-5400000">
        <a:off x="0" y="761667"/>
        <a:ext cx="1522412" cy="652462"/>
      </dsp:txXfrm>
    </dsp:sp>
    <dsp:sp modelId="{B20E4F18-6BC9-4997-A039-6F4262B097EA}">
      <dsp:nvSpPr>
        <dsp:cNvPr id="0" name=""/>
        <dsp:cNvSpPr/>
      </dsp:nvSpPr>
      <dsp:spPr>
        <a:xfrm rot="5400000">
          <a:off x="3102371" y="-1579498"/>
          <a:ext cx="1413668" cy="4573587"/>
        </a:xfrm>
        <a:prstGeom prst="round2Same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a:lnSpc>
              <a:spcPct val="90000"/>
            </a:lnSpc>
            <a:spcBef>
              <a:spcPct val="0"/>
            </a:spcBef>
            <a:spcAft>
              <a:spcPct val="15000"/>
            </a:spcAft>
            <a:buChar char="•"/>
          </a:pPr>
          <a:r>
            <a:rPr lang="en-GB" sz="2200" kern="1200" dirty="0"/>
            <a:t>Strictly concerned with the revenue, operational and maintenance costs, liabilities and assets associated with project</a:t>
          </a:r>
          <a:endParaRPr lang="en-US" sz="2200" kern="1200" dirty="0"/>
        </a:p>
      </dsp:txBody>
      <dsp:txXfrm rot="-5400000">
        <a:off x="1522412" y="69471"/>
        <a:ext cx="4504577" cy="1275648"/>
      </dsp:txXfrm>
    </dsp:sp>
    <dsp:sp modelId="{36FF7760-8604-47A1-B2B8-BE86152C4226}">
      <dsp:nvSpPr>
        <dsp:cNvPr id="0" name=""/>
        <dsp:cNvSpPr/>
      </dsp:nvSpPr>
      <dsp:spPr>
        <a:xfrm rot="5400000">
          <a:off x="-326231" y="2214895"/>
          <a:ext cx="2174874" cy="1522412"/>
        </a:xfrm>
        <a:prstGeom prst="chevron">
          <a:avLst/>
        </a:prstGeom>
        <a:solidFill>
          <a:srgbClr val="961334"/>
        </a:solidFill>
        <a:ln w="25400" cap="flat" cmpd="sng" algn="ctr">
          <a:solidFill>
            <a:srgbClr val="961334"/>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US" sz="2200" b="1" kern="1200" dirty="0">
              <a:solidFill>
                <a:prstClr val="white"/>
              </a:solidFill>
              <a:latin typeface="Calibri"/>
              <a:ea typeface="+mn-ea"/>
              <a:cs typeface="+mn-cs"/>
            </a:rPr>
            <a:t>Economic analysis</a:t>
          </a:r>
        </a:p>
      </dsp:txBody>
      <dsp:txXfrm rot="-5400000">
        <a:off x="0" y="2649870"/>
        <a:ext cx="1522412" cy="652462"/>
      </dsp:txXfrm>
    </dsp:sp>
    <dsp:sp modelId="{BF7690F5-DDF3-4D28-9D5E-6645F6C59F21}">
      <dsp:nvSpPr>
        <dsp:cNvPr id="0" name=""/>
        <dsp:cNvSpPr/>
      </dsp:nvSpPr>
      <dsp:spPr>
        <a:xfrm rot="5400000">
          <a:off x="3102371" y="308704"/>
          <a:ext cx="1413668" cy="4573587"/>
        </a:xfrm>
        <a:prstGeom prst="round2Same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a:lnSpc>
              <a:spcPct val="90000"/>
            </a:lnSpc>
            <a:spcBef>
              <a:spcPct val="0"/>
            </a:spcBef>
            <a:spcAft>
              <a:spcPct val="15000"/>
            </a:spcAft>
            <a:buChar char="•"/>
          </a:pPr>
          <a:r>
            <a:rPr lang="en-GB" sz="2200" kern="1200" dirty="0"/>
            <a:t>More broadly concerned with the economic, social and environmental implications for society</a:t>
          </a:r>
          <a:endParaRPr lang="en-US" sz="2200" kern="1200" dirty="0"/>
        </a:p>
      </dsp:txBody>
      <dsp:txXfrm rot="-5400000">
        <a:off x="1522412" y="1957673"/>
        <a:ext cx="4504577" cy="1275648"/>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777607" y="0"/>
            <a:ext cx="2889938" cy="496332"/>
          </a:xfrm>
          <a:prstGeom prst="rect">
            <a:avLst/>
          </a:prstGeom>
        </p:spPr>
        <p:txBody>
          <a:bodyPr vert="horz" lIns="91440" tIns="45720" rIns="91440" bIns="45720" rtlCol="0"/>
          <a:lstStyle>
            <a:lvl1pPr algn="r">
              <a:defRPr sz="1200"/>
            </a:lvl1pPr>
          </a:lstStyle>
          <a:p>
            <a:fld id="{0F0EFF4D-347D-4FB4-90B6-459258A8EA2B}" type="datetimeFigureOut">
              <a:rPr lang="en-GB" smtClean="0"/>
              <a:pPr/>
              <a:t>06/02/2017</a:t>
            </a:fld>
            <a:endParaRPr lang="en-GB"/>
          </a:p>
        </p:txBody>
      </p:sp>
      <p:sp>
        <p:nvSpPr>
          <p:cNvPr id="4" name="Footer Placeholder 3"/>
          <p:cNvSpPr>
            <a:spLocks noGrp="1"/>
          </p:cNvSpPr>
          <p:nvPr>
            <p:ph type="ftr" sz="quarter" idx="2"/>
          </p:nvPr>
        </p:nvSpPr>
        <p:spPr>
          <a:xfrm>
            <a:off x="0" y="9428583"/>
            <a:ext cx="2889938" cy="496332"/>
          </a:xfrm>
          <a:prstGeom prst="rect">
            <a:avLst/>
          </a:prstGeom>
        </p:spPr>
        <p:txBody>
          <a:bodyPr vert="horz" lIns="91440" tIns="45720" rIns="91440" bIns="45720" rtlCol="0" anchor="b"/>
          <a:lstStyle>
            <a:lvl1pPr algn="l">
              <a:defRPr sz="1200"/>
            </a:lvl1pPr>
          </a:lstStyle>
          <a:p>
            <a:endParaRPr lang="en-GB"/>
          </a:p>
        </p:txBody>
      </p:sp>
    </p:spTree>
    <p:extLst>
      <p:ext uri="{BB962C8B-B14F-4D97-AF65-F5344CB8AC3E}">
        <p14:creationId xmlns:p14="http://schemas.microsoft.com/office/powerpoint/2010/main" val="6753647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777607" y="0"/>
            <a:ext cx="2889938" cy="496332"/>
          </a:xfrm>
          <a:prstGeom prst="rect">
            <a:avLst/>
          </a:prstGeom>
        </p:spPr>
        <p:txBody>
          <a:bodyPr vert="horz" lIns="91440" tIns="45720" rIns="91440" bIns="45720" rtlCol="0"/>
          <a:lstStyle>
            <a:lvl1pPr algn="r">
              <a:defRPr sz="1200"/>
            </a:lvl1pPr>
          </a:lstStyle>
          <a:p>
            <a:fld id="{C66CE8E2-6DCB-4A37-B268-C398B6C7D6AC}" type="datetimeFigureOut">
              <a:rPr lang="en-GB" smtClean="0"/>
              <a:pPr/>
              <a:t>06/02/2017</a:t>
            </a:fld>
            <a:endParaRPr lang="en-GB"/>
          </a:p>
        </p:txBody>
      </p:sp>
      <p:sp>
        <p:nvSpPr>
          <p:cNvPr id="4" name="Slide Image Placeholder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66909" y="4715153"/>
            <a:ext cx="5335270" cy="446698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889938"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777607" y="9428583"/>
            <a:ext cx="2889938" cy="496332"/>
          </a:xfrm>
          <a:prstGeom prst="rect">
            <a:avLst/>
          </a:prstGeom>
        </p:spPr>
        <p:txBody>
          <a:bodyPr vert="horz" lIns="91440" tIns="45720" rIns="91440" bIns="45720" rtlCol="0" anchor="b"/>
          <a:lstStyle>
            <a:lvl1pPr algn="r">
              <a:defRPr sz="1200"/>
            </a:lvl1pPr>
          </a:lstStyle>
          <a:p>
            <a:fld id="{AE04A20D-B98C-4425-9CCC-DA09249D2609}" type="slidenum">
              <a:rPr lang="en-GB" smtClean="0"/>
              <a:pPr/>
              <a:t>‹#›</a:t>
            </a:fld>
            <a:endParaRPr lang="en-GB"/>
          </a:p>
        </p:txBody>
      </p:sp>
    </p:spTree>
    <p:extLst>
      <p:ext uri="{BB962C8B-B14F-4D97-AF65-F5344CB8AC3E}">
        <p14:creationId xmlns:p14="http://schemas.microsoft.com/office/powerpoint/2010/main" val="35558383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E04A20D-B98C-4425-9CCC-DA09249D2609}" type="slidenum">
              <a:rPr lang="en-GB" smtClean="0"/>
              <a:pPr/>
              <a:t>1</a:t>
            </a:fld>
            <a:endParaRPr lang="en-GB"/>
          </a:p>
        </p:txBody>
      </p:sp>
    </p:spTree>
    <p:extLst>
      <p:ext uri="{BB962C8B-B14F-4D97-AF65-F5344CB8AC3E}">
        <p14:creationId xmlns:p14="http://schemas.microsoft.com/office/powerpoint/2010/main" val="27160211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Important considerations for the economic analysis are the issues of uncertainty, discounting and accounting for non-quantifiable attributes of the project. It is critical to answer the following questions:</a:t>
            </a:r>
          </a:p>
          <a:p>
            <a:endParaRPr lang="en-GB" dirty="0"/>
          </a:p>
        </p:txBody>
      </p:sp>
      <p:sp>
        <p:nvSpPr>
          <p:cNvPr id="4" name="Slide Number Placeholder 3"/>
          <p:cNvSpPr>
            <a:spLocks noGrp="1"/>
          </p:cNvSpPr>
          <p:nvPr>
            <p:ph type="sldNum" sz="quarter" idx="10"/>
          </p:nvPr>
        </p:nvSpPr>
        <p:spPr/>
        <p:txBody>
          <a:bodyPr/>
          <a:lstStyle/>
          <a:p>
            <a:fld id="{AE04A20D-B98C-4425-9CCC-DA09249D2609}" type="slidenum">
              <a:rPr lang="en-GB" smtClean="0"/>
              <a:pPr/>
              <a:t>14</a:t>
            </a:fld>
            <a:endParaRPr lang="en-GB"/>
          </a:p>
        </p:txBody>
      </p:sp>
    </p:spTree>
    <p:extLst>
      <p:ext uri="{BB962C8B-B14F-4D97-AF65-F5344CB8AC3E}">
        <p14:creationId xmlns:p14="http://schemas.microsoft.com/office/powerpoint/2010/main" val="5771935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E04A20D-B98C-4425-9CCC-DA09249D2609}" type="slidenum">
              <a:rPr lang="en-GB" smtClean="0"/>
              <a:pPr/>
              <a:t>17</a:t>
            </a:fld>
            <a:endParaRPr lang="en-GB"/>
          </a:p>
        </p:txBody>
      </p:sp>
    </p:spTree>
    <p:extLst>
      <p:ext uri="{BB962C8B-B14F-4D97-AF65-F5344CB8AC3E}">
        <p14:creationId xmlns:p14="http://schemas.microsoft.com/office/powerpoint/2010/main" val="2958095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AE04A20D-B98C-4425-9CCC-DA09249D2609}" type="slidenum">
              <a:rPr lang="en-GB" smtClean="0"/>
              <a:pPr/>
              <a:t>18</a:t>
            </a:fld>
            <a:endParaRPr lang="en-GB"/>
          </a:p>
        </p:txBody>
      </p:sp>
    </p:spTree>
    <p:extLst>
      <p:ext uri="{BB962C8B-B14F-4D97-AF65-F5344CB8AC3E}">
        <p14:creationId xmlns:p14="http://schemas.microsoft.com/office/powerpoint/2010/main" val="39698462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E04A20D-B98C-4425-9CCC-DA09249D2609}" type="slidenum">
              <a:rPr lang="en-GB" smtClean="0"/>
              <a:pPr/>
              <a:t>19</a:t>
            </a:fld>
            <a:endParaRPr lang="en-GB"/>
          </a:p>
        </p:txBody>
      </p:sp>
    </p:spTree>
    <p:extLst>
      <p:ext uri="{BB962C8B-B14F-4D97-AF65-F5344CB8AC3E}">
        <p14:creationId xmlns:p14="http://schemas.microsoft.com/office/powerpoint/2010/main" val="42133484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b="1" kern="1200" dirty="0">
                <a:solidFill>
                  <a:schemeClr val="tx1"/>
                </a:solidFill>
                <a:effectLst/>
                <a:latin typeface="+mn-lt"/>
                <a:ea typeface="+mn-ea"/>
                <a:cs typeface="+mn-cs"/>
              </a:rPr>
              <a:t>Background on the ‘Climate proofing the Sandy Bay water services improvement project, St. Vincent’</a:t>
            </a:r>
          </a:p>
          <a:p>
            <a:r>
              <a:rPr lang="en-GB" sz="1200" kern="1200" dirty="0">
                <a:solidFill>
                  <a:schemeClr val="tx1"/>
                </a:solidFill>
                <a:effectLst/>
                <a:latin typeface="+mn-lt"/>
                <a:ea typeface="+mn-ea"/>
                <a:cs typeface="+mn-cs"/>
              </a:rPr>
              <a:t>Recent extreme rainfall events have reduced the reliability and quality of the potable water supply to the residents of the Sandy Bay Village and neighbouring communities. Sandy Bay Village is a Garifuna community of 2600 people served by a distribution system consisting of a river intake, treatment plant and distribution network with limited storage. The regular occurrence of heavy rainfall in the upstream catchment leads to high turbidity at the intake resulting in poor water quality and regular service outages. The Central Water and Sewerage Authority (CWSA) has identified the need to address these issues and improve the reliability of water services for the Sandy Bay community. In doing so, CWSA plans to enhance the resilience of the system as a whole to both current and future climate variability and change.</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a:t>
            </a:r>
            <a:endParaRPr lang="en-GB" dirty="0"/>
          </a:p>
        </p:txBody>
      </p:sp>
      <p:sp>
        <p:nvSpPr>
          <p:cNvPr id="4" name="Slide Number Placeholder 3"/>
          <p:cNvSpPr>
            <a:spLocks noGrp="1"/>
          </p:cNvSpPr>
          <p:nvPr>
            <p:ph type="sldNum" sz="quarter" idx="10"/>
          </p:nvPr>
        </p:nvSpPr>
        <p:spPr/>
        <p:txBody>
          <a:bodyPr/>
          <a:lstStyle/>
          <a:p>
            <a:fld id="{4E4C8975-CA6E-45EC-AA23-3681907697BC}" type="slidenum">
              <a:rPr lang="en-GB" smtClean="0"/>
              <a:t>2</a:t>
            </a:fld>
            <a:endParaRPr lang="en-GB" dirty="0"/>
          </a:p>
        </p:txBody>
      </p:sp>
    </p:spTree>
    <p:extLst>
      <p:ext uri="{BB962C8B-B14F-4D97-AF65-F5344CB8AC3E}">
        <p14:creationId xmlns:p14="http://schemas.microsoft.com/office/powerpoint/2010/main" val="2356968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The Sandy Bay water services improvement project generated lessons and identified opportunities which could benefit water authorities across the region who are tackling similar climate proofing and climate resilience challenges. This report captures and disseminates lessons learned and case study materials from the Sandy Bay water services improvement project. As a knowledge product, the report aims to make policy makers and practitioners aware of the benefits of climate proofing, the challenges faced and how these were overcome. </a:t>
            </a:r>
          </a:p>
          <a:p>
            <a:endParaRPr lang="en-GB" dirty="0"/>
          </a:p>
        </p:txBody>
      </p:sp>
      <p:sp>
        <p:nvSpPr>
          <p:cNvPr id="4" name="Slide Number Placeholder 3"/>
          <p:cNvSpPr>
            <a:spLocks noGrp="1"/>
          </p:cNvSpPr>
          <p:nvPr>
            <p:ph type="sldNum" sz="quarter" idx="10"/>
          </p:nvPr>
        </p:nvSpPr>
        <p:spPr/>
        <p:txBody>
          <a:bodyPr/>
          <a:lstStyle/>
          <a:p>
            <a:fld id="{4E4C8975-CA6E-45EC-AA23-3681907697BC}" type="slidenum">
              <a:rPr lang="en-GB" smtClean="0"/>
              <a:t>3</a:t>
            </a:fld>
            <a:endParaRPr lang="en-GB" dirty="0"/>
          </a:p>
        </p:txBody>
      </p:sp>
    </p:spTree>
    <p:extLst>
      <p:ext uri="{BB962C8B-B14F-4D97-AF65-F5344CB8AC3E}">
        <p14:creationId xmlns:p14="http://schemas.microsoft.com/office/powerpoint/2010/main" val="23868465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00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Arial Narrow" pitchFamily="34" charset="0"/>
                <a:ea typeface="+mn-ea"/>
                <a:cs typeface="+mn-cs"/>
              </a:rPr>
              <a:t>Different approaches</a:t>
            </a:r>
            <a:r>
              <a:rPr lang="en-US" sz="1200" kern="1200" baseline="0" dirty="0">
                <a:solidFill>
                  <a:schemeClr val="tx1"/>
                </a:solidFill>
                <a:effectLst/>
                <a:latin typeface="Arial Narrow" pitchFamily="34" charset="0"/>
                <a:ea typeface="+mn-ea"/>
                <a:cs typeface="+mn-cs"/>
              </a:rPr>
              <a:t> are suitable for difference circumstances.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effectLst/>
                <a:latin typeface="Arial Narrow" pitchFamily="34" charset="0"/>
                <a:ea typeface="+mn-ea"/>
                <a:cs typeface="+mn-cs"/>
              </a:rPr>
              <a:t>Here is some guidance provided by GIZ to help select an approach. </a:t>
            </a:r>
            <a:endParaRPr lang="en-US" sz="1200" kern="1200" dirty="0">
              <a:solidFill>
                <a:schemeClr val="tx1"/>
              </a:solidFill>
              <a:effectLst/>
              <a:latin typeface="Arial Narrow" pitchFamily="34"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Arial Narrow" pitchFamily="34"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Arial Narrow" pitchFamily="34" charset="0"/>
                <a:ea typeface="+mn-ea"/>
                <a:cs typeface="+mn-cs"/>
              </a:rPr>
              <a:t>CBA – Cost Benefit Analysis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Arial Narrow" pitchFamily="34" charset="0"/>
                <a:ea typeface="+mn-ea"/>
                <a:cs typeface="+mn-cs"/>
              </a:rPr>
              <a:t>CEA – Cost Effectiveness Analysis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Arial Narrow" pitchFamily="34" charset="0"/>
                <a:ea typeface="+mn-ea"/>
                <a:cs typeface="+mn-cs"/>
              </a:rPr>
              <a:t>MCA</a:t>
            </a:r>
            <a:r>
              <a:rPr lang="en-US" sz="1200" kern="1200" baseline="0" dirty="0">
                <a:solidFill>
                  <a:schemeClr val="tx1"/>
                </a:solidFill>
                <a:effectLst/>
                <a:latin typeface="Arial Narrow" pitchFamily="34" charset="0"/>
                <a:ea typeface="+mn-ea"/>
                <a:cs typeface="+mn-cs"/>
              </a:rPr>
              <a:t> – Multi Criteria Analysis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effectLst/>
              <a:latin typeface="Arial Narrow" pitchFamily="34" charset="0"/>
              <a:ea typeface="+mn-ea"/>
              <a:cs typeface="+mn-cs"/>
            </a:endParaRPr>
          </a:p>
          <a:p>
            <a:pPr marL="328357" lvl="1" indent="-328357" defTabSz="914400">
              <a:spcBef>
                <a:spcPts val="730"/>
              </a:spcBef>
              <a:defRPr/>
            </a:pPr>
            <a:r>
              <a:rPr lang="en-US" sz="2677" b="1" kern="0" dirty="0">
                <a:solidFill>
                  <a:schemeClr val="bg1"/>
                </a:solidFill>
              </a:rPr>
              <a:t>Cost Benefit Analysis (CBA)</a:t>
            </a:r>
          </a:p>
          <a:p>
            <a:pPr marL="1029805" lvl="2" indent="-328357" defTabSz="914400">
              <a:spcBef>
                <a:spcPts val="730"/>
              </a:spcBef>
              <a:defRPr/>
            </a:pPr>
            <a:r>
              <a:rPr lang="en-US" sz="2433" kern="0" dirty="0">
                <a:solidFill>
                  <a:schemeClr val="bg1"/>
                </a:solidFill>
              </a:rPr>
              <a:t>Assessment of </a:t>
            </a:r>
            <a:r>
              <a:rPr lang="en-US" sz="2433" u="sng" kern="0" dirty="0">
                <a:solidFill>
                  <a:schemeClr val="bg1"/>
                </a:solidFill>
              </a:rPr>
              <a:t>costs and benefits expressed in monetary values</a:t>
            </a:r>
            <a:r>
              <a:rPr lang="en-US" sz="2433" kern="0" dirty="0">
                <a:solidFill>
                  <a:schemeClr val="bg1"/>
                </a:solidFill>
              </a:rPr>
              <a:t>, with one main objective, e.g. </a:t>
            </a:r>
            <a:r>
              <a:rPr lang="en-US" sz="2433" u="sng" kern="0" dirty="0">
                <a:solidFill>
                  <a:schemeClr val="bg1"/>
                </a:solidFill>
              </a:rPr>
              <a:t>economic efficiency</a:t>
            </a:r>
            <a:r>
              <a:rPr lang="en-US" sz="2433" kern="0" dirty="0">
                <a:solidFill>
                  <a:schemeClr val="bg1"/>
                </a:solidFill>
              </a:rPr>
              <a:t>. Allows the comparison of options across sectors</a:t>
            </a:r>
          </a:p>
          <a:p>
            <a:pPr marL="328357" lvl="1" indent="-328357" defTabSz="914400">
              <a:spcBef>
                <a:spcPts val="730"/>
              </a:spcBef>
              <a:defRPr/>
            </a:pPr>
            <a:r>
              <a:rPr lang="en-US" sz="2677" b="1" kern="0" dirty="0">
                <a:solidFill>
                  <a:schemeClr val="bg1"/>
                </a:solidFill>
              </a:rPr>
              <a:t>Cost Effectiveness Analysis (CEA)</a:t>
            </a:r>
          </a:p>
          <a:p>
            <a:pPr marL="1029805" lvl="2" indent="-328357" defTabSz="914400">
              <a:spcBef>
                <a:spcPts val="730"/>
              </a:spcBef>
              <a:defRPr/>
            </a:pPr>
            <a:r>
              <a:rPr lang="en-US" sz="2433" kern="0" dirty="0">
                <a:solidFill>
                  <a:schemeClr val="bg1"/>
                </a:solidFill>
              </a:rPr>
              <a:t>Costs are valued in </a:t>
            </a:r>
            <a:r>
              <a:rPr lang="en-US" sz="2433" u="sng" kern="0" dirty="0">
                <a:solidFill>
                  <a:schemeClr val="bg1"/>
                </a:solidFill>
              </a:rPr>
              <a:t>monetary terms</a:t>
            </a:r>
            <a:r>
              <a:rPr lang="en-US" sz="2433" kern="0" dirty="0">
                <a:solidFill>
                  <a:schemeClr val="bg1"/>
                </a:solidFill>
              </a:rPr>
              <a:t>, and benefits quantified in </a:t>
            </a:r>
            <a:r>
              <a:rPr lang="en-US" sz="2433" u="sng" kern="0" dirty="0">
                <a:solidFill>
                  <a:schemeClr val="bg1"/>
                </a:solidFill>
              </a:rPr>
              <a:t>‘physical’ units</a:t>
            </a:r>
          </a:p>
          <a:p>
            <a:pPr marL="1029805" lvl="2" indent="-328357" defTabSz="914400">
              <a:spcBef>
                <a:spcPts val="730"/>
              </a:spcBef>
              <a:defRPr/>
            </a:pPr>
            <a:r>
              <a:rPr lang="en-US" sz="2433" kern="0" dirty="0">
                <a:solidFill>
                  <a:schemeClr val="bg1"/>
                </a:solidFill>
              </a:rPr>
              <a:t>Costing  of different options that achieve the same objective, producing a ranking in terms of cost</a:t>
            </a:r>
          </a:p>
          <a:p>
            <a:pPr marL="1029805" lvl="2" indent="-328357" defTabSz="914400">
              <a:spcBef>
                <a:spcPts val="730"/>
              </a:spcBef>
              <a:defRPr/>
            </a:pPr>
            <a:r>
              <a:rPr lang="en-US" sz="2433" kern="0" dirty="0">
                <a:solidFill>
                  <a:schemeClr val="bg1"/>
                </a:solidFill>
              </a:rPr>
              <a:t>Allows for cases with </a:t>
            </a:r>
            <a:r>
              <a:rPr lang="en-US" sz="2433" u="sng" kern="0" dirty="0">
                <a:solidFill>
                  <a:schemeClr val="bg1"/>
                </a:solidFill>
              </a:rPr>
              <a:t>multiple objectives </a:t>
            </a:r>
            <a:r>
              <a:rPr lang="en-US" sz="2433" kern="0" dirty="0">
                <a:solidFill>
                  <a:schemeClr val="bg1"/>
                </a:solidFill>
              </a:rPr>
              <a:t>or criteria, but only if quantifiable </a:t>
            </a:r>
          </a:p>
          <a:p>
            <a:pPr marL="328357" lvl="1" indent="-328357" defTabSz="914400">
              <a:spcBef>
                <a:spcPts val="730"/>
              </a:spcBef>
              <a:defRPr/>
            </a:pPr>
            <a:r>
              <a:rPr lang="en-US" sz="2677" b="1" kern="0" dirty="0">
                <a:solidFill>
                  <a:schemeClr val="bg1"/>
                </a:solidFill>
              </a:rPr>
              <a:t>Multi-Criteria Analysis (MCA)</a:t>
            </a:r>
          </a:p>
          <a:p>
            <a:pPr marL="1029805" lvl="2" indent="-328357" defTabSz="914400">
              <a:spcBef>
                <a:spcPts val="730"/>
              </a:spcBef>
              <a:defRPr/>
            </a:pPr>
            <a:r>
              <a:rPr lang="en-US" sz="2433" kern="0" dirty="0">
                <a:solidFill>
                  <a:schemeClr val="bg1"/>
                </a:solidFill>
              </a:rPr>
              <a:t>Ranking of alternative options by a number of priority criteria, where </a:t>
            </a:r>
            <a:r>
              <a:rPr lang="en-US" sz="2433" u="sng" kern="0" dirty="0">
                <a:solidFill>
                  <a:schemeClr val="bg1"/>
                </a:solidFill>
              </a:rPr>
              <a:t>important</a:t>
            </a:r>
            <a:r>
              <a:rPr lang="en-US" sz="2433" kern="0" dirty="0">
                <a:solidFill>
                  <a:schemeClr val="bg1"/>
                </a:solidFill>
              </a:rPr>
              <a:t> </a:t>
            </a:r>
            <a:r>
              <a:rPr lang="en-US" sz="2433" u="sng" kern="0" dirty="0">
                <a:solidFill>
                  <a:schemeClr val="bg1"/>
                </a:solidFill>
              </a:rPr>
              <a:t>benefits cannot be quantified </a:t>
            </a:r>
            <a:r>
              <a:rPr lang="en-US" sz="2433" kern="0" dirty="0">
                <a:solidFill>
                  <a:schemeClr val="bg1"/>
                </a:solidFill>
              </a:rPr>
              <a:t>and valued, </a:t>
            </a:r>
            <a:r>
              <a:rPr lang="en-US" sz="2433" kern="0" dirty="0" err="1">
                <a:solidFill>
                  <a:schemeClr val="bg1"/>
                </a:solidFill>
              </a:rPr>
              <a:t>e.g</a:t>
            </a:r>
            <a:r>
              <a:rPr lang="en-US" sz="2433" kern="0" dirty="0">
                <a:solidFill>
                  <a:schemeClr val="bg1"/>
                </a:solidFill>
              </a:rPr>
              <a:t> preserving biodiversity</a:t>
            </a:r>
          </a:p>
          <a:p>
            <a:pPr marL="1029805" lvl="2" indent="-328357" defTabSz="914400">
              <a:spcBef>
                <a:spcPts val="730"/>
              </a:spcBef>
              <a:spcAft>
                <a:spcPts val="1460"/>
              </a:spcAft>
              <a:defRPr/>
            </a:pPr>
            <a:r>
              <a:rPr lang="en-US" sz="2433" kern="0" dirty="0">
                <a:solidFill>
                  <a:schemeClr val="bg1"/>
                </a:solidFill>
              </a:rPr>
              <a:t>Allows combining financial/economic criteria with technical, environmental and social ones. MCA can complement CBA or CEA.</a:t>
            </a:r>
          </a:p>
          <a:p>
            <a:pPr marL="1029805" lvl="2" indent="-328357" defTabSz="914400">
              <a:spcBef>
                <a:spcPts val="730"/>
              </a:spcBef>
              <a:spcAft>
                <a:spcPts val="1460"/>
              </a:spcAft>
              <a:defRPr/>
            </a:pPr>
            <a:r>
              <a:rPr lang="en-US" sz="2433" b="0" kern="0" dirty="0">
                <a:solidFill>
                  <a:schemeClr val="bg1"/>
                </a:solidFill>
              </a:rPr>
              <a:t>Weighting</a:t>
            </a:r>
            <a:r>
              <a:rPr lang="en-US" sz="2433" b="0" kern="0" baseline="0" dirty="0">
                <a:solidFill>
                  <a:schemeClr val="bg1"/>
                </a:solidFill>
              </a:rPr>
              <a:t> is often used.</a:t>
            </a:r>
            <a:endParaRPr lang="en-US" sz="2190" b="0" kern="0" dirty="0">
              <a:solidFill>
                <a:schemeClr val="bg1"/>
              </a:solidFill>
            </a:endParaRPr>
          </a:p>
          <a:p>
            <a:pPr marL="0" lvl="1" defTabSz="914400">
              <a:spcBef>
                <a:spcPts val="730"/>
              </a:spcBef>
              <a:defRPr/>
            </a:pPr>
            <a:r>
              <a:rPr lang="en-US" sz="2677" b="1" kern="0" dirty="0">
                <a:solidFill>
                  <a:schemeClr val="bg1"/>
                </a:solidFill>
                <a:sym typeface="Wingdings" panose="05000000000000000000" pitchFamily="2" charset="2"/>
              </a:rPr>
              <a:t></a:t>
            </a:r>
            <a:r>
              <a:rPr lang="en-US" sz="2677" kern="0" dirty="0">
                <a:solidFill>
                  <a:schemeClr val="bg1"/>
                </a:solidFill>
              </a:rPr>
              <a:t>Data availability will appear to be a major determinant of the method to be used. Though in practice, political decisions will probably determine selection and prioritization</a:t>
            </a:r>
          </a:p>
          <a:p>
            <a:pPr marL="0" lvl="1" defTabSz="914400">
              <a:spcBef>
                <a:spcPts val="730"/>
              </a:spcBef>
              <a:defRPr/>
            </a:pPr>
            <a:endParaRPr lang="en-US" sz="2677" kern="0" dirty="0">
              <a:solidFill>
                <a:schemeClr val="bg1"/>
              </a:solidFill>
            </a:endParaRPr>
          </a:p>
          <a:p>
            <a:endParaRPr lang="en-GB" dirty="0"/>
          </a:p>
        </p:txBody>
      </p:sp>
      <p:sp>
        <p:nvSpPr>
          <p:cNvPr id="4" name="Slide Number Placeholder 3"/>
          <p:cNvSpPr>
            <a:spLocks noGrp="1"/>
          </p:cNvSpPr>
          <p:nvPr>
            <p:ph type="sldNum" sz="quarter" idx="10"/>
          </p:nvPr>
        </p:nvSpPr>
        <p:spPr/>
        <p:txBody>
          <a:bodyPr/>
          <a:lstStyle/>
          <a:p>
            <a:fld id="{276F4F92-661F-4424-ADED-7D3829A4203F}" type="slidenum">
              <a:rPr lang="de-DE" smtClean="0"/>
              <a:pPr/>
              <a:t>8</a:t>
            </a:fld>
            <a:endParaRPr lang="de-DE" dirty="0"/>
          </a:p>
        </p:txBody>
      </p:sp>
    </p:spTree>
    <p:extLst>
      <p:ext uri="{BB962C8B-B14F-4D97-AF65-F5344CB8AC3E}">
        <p14:creationId xmlns:p14="http://schemas.microsoft.com/office/powerpoint/2010/main" val="24645636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GB" dirty="0"/>
              <a:t>Challenges:</a:t>
            </a:r>
          </a:p>
          <a:p>
            <a:pPr>
              <a:defRPr/>
            </a:pPr>
            <a:r>
              <a:rPr lang="en-GB" b="1" dirty="0"/>
              <a:t>CBA analyses tend to focus on efficiency; </a:t>
            </a:r>
            <a:r>
              <a:rPr lang="en-GB" dirty="0"/>
              <a:t>however, the efficient option is not always the best especially if it does not result in equitable distribution of the benefits and costs. Despite this limitation, it is still possible to derive robust inferences by incorporating cost effectiveness analysis (CEA), which looks at the cost effectiveness of the project, and multi-criteria analysis (MCA), which prioritises the options based on stakeholders’ needs and concerns. Another limitation is that CBAs are usually more data intensive than CEA and MCA. It requires quantitative baseline information against which the net benefits (costs) can be compared. Usually identifying the market cost of implementation is easily quantified; however, in the case of climate change projects, where the benefits and costs could be associated with social and environmental goods and services, such benefits and costs are not easily quantified. The use of techniques such as willingness and ability to pay surveys or other choice/revealed preference methodologies could be used to circumvent this shortcoming; however, these methodologies can be costly and time consuming to implement as such if secondary data is used in some instances. Another options is to identify all benefits and costs, whether quantifiable or not, and carry out the CBA with those that are quantifiable and NPV of the project. The decision maker must then compare and make a decision by comparing those benefits and costs omitted with the NPV of project derived when those benefits and costs are omitted from the CBA.  </a:t>
            </a:r>
          </a:p>
          <a:p>
            <a:endParaRPr lang="de-DE" dirty="0"/>
          </a:p>
        </p:txBody>
      </p:sp>
      <p:sp>
        <p:nvSpPr>
          <p:cNvPr id="4" name="Foliennummernplatzhalter 3"/>
          <p:cNvSpPr>
            <a:spLocks noGrp="1"/>
          </p:cNvSpPr>
          <p:nvPr>
            <p:ph type="sldNum" sz="quarter" idx="10"/>
          </p:nvPr>
        </p:nvSpPr>
        <p:spPr/>
        <p:txBody>
          <a:bodyPr/>
          <a:lstStyle/>
          <a:p>
            <a:fld id="{0FC486B0-E611-4708-9C23-0C73E563E656}" type="slidenum">
              <a:rPr lang="de-DE" smtClean="0">
                <a:solidFill>
                  <a:prstClr val="black"/>
                </a:solidFill>
              </a:rPr>
              <a:pPr/>
              <a:t>9</a:t>
            </a:fld>
            <a:endParaRPr lang="de-DE" dirty="0">
              <a:solidFill>
                <a:prstClr val="black"/>
              </a:solidFill>
            </a:endParaRPr>
          </a:p>
        </p:txBody>
      </p:sp>
    </p:spTree>
    <p:extLst>
      <p:ext uri="{BB962C8B-B14F-4D97-AF65-F5344CB8AC3E}">
        <p14:creationId xmlns:p14="http://schemas.microsoft.com/office/powerpoint/2010/main" val="25490748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0FC486B0-E611-4708-9C23-0C73E563E656}" type="slidenum">
              <a:rPr lang="de-DE" smtClean="0">
                <a:solidFill>
                  <a:prstClr val="black"/>
                </a:solidFill>
              </a:rPr>
              <a:pPr/>
              <a:t>10</a:t>
            </a:fld>
            <a:endParaRPr lang="de-DE" dirty="0">
              <a:solidFill>
                <a:prstClr val="black"/>
              </a:solidFill>
            </a:endParaRPr>
          </a:p>
        </p:txBody>
      </p:sp>
    </p:spTree>
    <p:extLst>
      <p:ext uri="{BB962C8B-B14F-4D97-AF65-F5344CB8AC3E}">
        <p14:creationId xmlns:p14="http://schemas.microsoft.com/office/powerpoint/2010/main" val="17103110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0FC486B0-E611-4708-9C23-0C73E563E656}" type="slidenum">
              <a:rPr lang="de-DE" smtClean="0">
                <a:solidFill>
                  <a:prstClr val="black"/>
                </a:solidFill>
              </a:rPr>
              <a:pPr/>
              <a:t>11</a:t>
            </a:fld>
            <a:endParaRPr lang="de-DE" dirty="0">
              <a:solidFill>
                <a:prstClr val="black"/>
              </a:solidFill>
            </a:endParaRPr>
          </a:p>
        </p:txBody>
      </p:sp>
    </p:spTree>
    <p:extLst>
      <p:ext uri="{BB962C8B-B14F-4D97-AF65-F5344CB8AC3E}">
        <p14:creationId xmlns:p14="http://schemas.microsoft.com/office/powerpoint/2010/main" val="2018791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JM" sz="1200" dirty="0"/>
              <a:t>Bynoe, M. Cain, D. and Peralta, A. 2014.</a:t>
            </a:r>
            <a:r>
              <a:rPr lang="en-JM" sz="1200" i="1" dirty="0"/>
              <a:t> The Use of Benefit Cost Analysis to assess Adaptation and Mitigation Interventions in the Caribbean: Case Studies. </a:t>
            </a:r>
            <a:r>
              <a:rPr lang="en-JM" sz="1200" dirty="0"/>
              <a:t>Caribbean Community Climate Change Centre (CCCCC) and Commonwealth Secretariat.                                                                           </a:t>
            </a:r>
          </a:p>
          <a:p>
            <a:endParaRPr lang="en-GB" dirty="0"/>
          </a:p>
        </p:txBody>
      </p:sp>
      <p:sp>
        <p:nvSpPr>
          <p:cNvPr id="4" name="Slide Number Placeholder 3"/>
          <p:cNvSpPr>
            <a:spLocks noGrp="1"/>
          </p:cNvSpPr>
          <p:nvPr>
            <p:ph type="sldNum" sz="quarter" idx="10"/>
          </p:nvPr>
        </p:nvSpPr>
        <p:spPr/>
        <p:txBody>
          <a:bodyPr/>
          <a:lstStyle/>
          <a:p>
            <a:fld id="{AE04A20D-B98C-4425-9CCC-DA09249D2609}" type="slidenum">
              <a:rPr lang="en-GB" smtClean="0"/>
              <a:pPr/>
              <a:t>12</a:t>
            </a:fld>
            <a:endParaRPr lang="en-GB"/>
          </a:p>
        </p:txBody>
      </p:sp>
    </p:spTree>
    <p:extLst>
      <p:ext uri="{BB962C8B-B14F-4D97-AF65-F5344CB8AC3E}">
        <p14:creationId xmlns:p14="http://schemas.microsoft.com/office/powerpoint/2010/main" val="5968150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E04A20D-B98C-4425-9CCC-DA09249D2609}" type="slidenum">
              <a:rPr lang="en-GB" smtClean="0"/>
              <a:pPr/>
              <a:t>13</a:t>
            </a:fld>
            <a:endParaRPr lang="en-GB"/>
          </a:p>
        </p:txBody>
      </p:sp>
    </p:spTree>
    <p:extLst>
      <p:ext uri="{BB962C8B-B14F-4D97-AF65-F5344CB8AC3E}">
        <p14:creationId xmlns:p14="http://schemas.microsoft.com/office/powerpoint/2010/main" val="64651212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Untitled-1"/>
          <p:cNvPicPr/>
          <p:nvPr userDrawn="1"/>
        </p:nvPicPr>
        <p:blipFill>
          <a:blip r:embed="rId2" cstate="print"/>
          <a:srcRect/>
          <a:stretch>
            <a:fillRect/>
          </a:stretch>
        </p:blipFill>
        <p:spPr bwMode="auto">
          <a:xfrm>
            <a:off x="0" y="1"/>
            <a:ext cx="1727175" cy="6857999"/>
          </a:xfrm>
          <a:prstGeom prst="rect">
            <a:avLst/>
          </a:prstGeom>
          <a:noFill/>
        </p:spPr>
      </p:pic>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C368DD4B-0C64-4956-AFD0-06B5C4C047CA}" type="datetime1">
              <a:rPr lang="de-DE" smtClean="0"/>
              <a:t>06.02.2017</a:t>
            </a:fld>
            <a:endParaRPr lang="en-GB"/>
          </a:p>
        </p:txBody>
      </p:sp>
      <p:sp>
        <p:nvSpPr>
          <p:cNvPr id="5" name="Footer Placeholder 4"/>
          <p:cNvSpPr>
            <a:spLocks noGrp="1"/>
          </p:cNvSpPr>
          <p:nvPr>
            <p:ph type="ftr" sz="quarter" idx="11"/>
          </p:nvPr>
        </p:nvSpPr>
        <p:spPr/>
        <p:txBody>
          <a:bodyPr/>
          <a:lstStyle/>
          <a:p>
            <a:r>
              <a:rPr lang="en-GB"/>
              <a:t>Präsentationstitel hier eintragen</a:t>
            </a:r>
          </a:p>
        </p:txBody>
      </p:sp>
      <p:sp>
        <p:nvSpPr>
          <p:cNvPr id="6" name="Slide Number Placeholder 5"/>
          <p:cNvSpPr>
            <a:spLocks noGrp="1"/>
          </p:cNvSpPr>
          <p:nvPr>
            <p:ph type="sldNum" sz="quarter" idx="12"/>
          </p:nvPr>
        </p:nvSpPr>
        <p:spPr/>
        <p:txBody>
          <a:bodyPr/>
          <a:lstStyle/>
          <a:p>
            <a:fld id="{F5B1CE1F-B87C-4286-B73E-31C38491A7B2}"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E814699-61BD-4BD6-946F-67520CAB938E}" type="datetime1">
              <a:rPr lang="de-DE" smtClean="0"/>
              <a:t>06.02.2017</a:t>
            </a:fld>
            <a:endParaRPr lang="en-GB"/>
          </a:p>
        </p:txBody>
      </p:sp>
      <p:sp>
        <p:nvSpPr>
          <p:cNvPr id="5" name="Footer Placeholder 4"/>
          <p:cNvSpPr>
            <a:spLocks noGrp="1"/>
          </p:cNvSpPr>
          <p:nvPr>
            <p:ph type="ftr" sz="quarter" idx="11"/>
          </p:nvPr>
        </p:nvSpPr>
        <p:spPr/>
        <p:txBody>
          <a:bodyPr/>
          <a:lstStyle/>
          <a:p>
            <a:r>
              <a:rPr lang="en-GB"/>
              <a:t>Präsentationstitel hier eintragen</a:t>
            </a:r>
          </a:p>
        </p:txBody>
      </p:sp>
      <p:sp>
        <p:nvSpPr>
          <p:cNvPr id="6" name="Slide Number Placeholder 5"/>
          <p:cNvSpPr>
            <a:spLocks noGrp="1"/>
          </p:cNvSpPr>
          <p:nvPr>
            <p:ph type="sldNum" sz="quarter" idx="12"/>
          </p:nvPr>
        </p:nvSpPr>
        <p:spPr/>
        <p:txBody>
          <a:bodyPr/>
          <a:lstStyle/>
          <a:p>
            <a:fld id="{F5B1CE1F-B87C-4286-B73E-31C38491A7B2}"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DD3B704-82AB-477E-B17C-140741996C56}" type="datetime1">
              <a:rPr lang="de-DE" smtClean="0"/>
              <a:t>06.02.2017</a:t>
            </a:fld>
            <a:endParaRPr lang="en-GB"/>
          </a:p>
        </p:txBody>
      </p:sp>
      <p:sp>
        <p:nvSpPr>
          <p:cNvPr id="5" name="Footer Placeholder 4"/>
          <p:cNvSpPr>
            <a:spLocks noGrp="1"/>
          </p:cNvSpPr>
          <p:nvPr>
            <p:ph type="ftr" sz="quarter" idx="11"/>
          </p:nvPr>
        </p:nvSpPr>
        <p:spPr/>
        <p:txBody>
          <a:bodyPr/>
          <a:lstStyle/>
          <a:p>
            <a:r>
              <a:rPr lang="en-GB"/>
              <a:t>Präsentationstitel hier eintragen</a:t>
            </a:r>
          </a:p>
        </p:txBody>
      </p:sp>
      <p:sp>
        <p:nvSpPr>
          <p:cNvPr id="6" name="Slide Number Placeholder 5"/>
          <p:cNvSpPr>
            <a:spLocks noGrp="1"/>
          </p:cNvSpPr>
          <p:nvPr>
            <p:ph type="sldNum" sz="quarter" idx="12"/>
          </p:nvPr>
        </p:nvSpPr>
        <p:spPr/>
        <p:txBody>
          <a:bodyPr/>
          <a:lstStyle/>
          <a:p>
            <a:fld id="{F5B1CE1F-B87C-4286-B73E-31C38491A7B2}" type="slidenum">
              <a:rPr lang="en-GB" smtClean="0"/>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one paragraph">
    <p:spTree>
      <p:nvGrpSpPr>
        <p:cNvPr id="1" name=""/>
        <p:cNvGrpSpPr/>
        <p:nvPr/>
      </p:nvGrpSpPr>
      <p:grpSpPr>
        <a:xfrm>
          <a:off x="0" y="0"/>
          <a:ext cx="0" cy="0"/>
          <a:chOff x="0" y="0"/>
          <a:chExt cx="0" cy="0"/>
        </a:xfrm>
      </p:grpSpPr>
      <p:sp>
        <p:nvSpPr>
          <p:cNvPr id="2" name="Title 1"/>
          <p:cNvSpPr>
            <a:spLocks noGrp="1"/>
          </p:cNvSpPr>
          <p:nvPr>
            <p:ph type="title"/>
          </p:nvPr>
        </p:nvSpPr>
        <p:spPr>
          <a:xfrm>
            <a:off x="1191753" y="601106"/>
            <a:ext cx="7495047" cy="1143000"/>
          </a:xfrm>
        </p:spPr>
        <p:txBody>
          <a:bodyPr anchor="t">
            <a:noAutofit/>
          </a:bodyPr>
          <a:lstStyle>
            <a:lvl1pPr algn="l">
              <a:defRPr sz="4400">
                <a:solidFill>
                  <a:schemeClr val="accent2"/>
                </a:solidFill>
              </a:defRPr>
            </a:lvl1pPr>
          </a:lstStyle>
          <a:p>
            <a:r>
              <a:rPr lang="en-GB" dirty="0"/>
              <a:t>Click to edit Master title style</a:t>
            </a:r>
            <a:endParaRPr lang="en-US" dirty="0"/>
          </a:p>
        </p:txBody>
      </p:sp>
      <p:sp>
        <p:nvSpPr>
          <p:cNvPr id="5" name="Slide Number Placeholder 4"/>
          <p:cNvSpPr>
            <a:spLocks noGrp="1"/>
          </p:cNvSpPr>
          <p:nvPr>
            <p:ph type="sldNum" sz="quarter" idx="12"/>
          </p:nvPr>
        </p:nvSpPr>
        <p:spPr/>
        <p:txBody>
          <a:bodyPr/>
          <a:lstStyle/>
          <a:p>
            <a:fld id="{FDA1B1DD-D828-6341-9371-DC2F43F08BC0}" type="slidenum">
              <a:rPr lang="en-US" smtClean="0"/>
              <a:pPr/>
              <a:t>‹#›</a:t>
            </a:fld>
            <a:endParaRPr lang="en-US" dirty="0"/>
          </a:p>
        </p:txBody>
      </p:sp>
      <p:sp>
        <p:nvSpPr>
          <p:cNvPr id="11" name="Text Placeholder 10"/>
          <p:cNvSpPr>
            <a:spLocks noGrp="1"/>
          </p:cNvSpPr>
          <p:nvPr>
            <p:ph type="body" sz="quarter" idx="13"/>
          </p:nvPr>
        </p:nvSpPr>
        <p:spPr>
          <a:xfrm>
            <a:off x="1191753" y="2159352"/>
            <a:ext cx="7010400" cy="3942165"/>
          </a:xfrm>
        </p:spPr>
        <p:txBody>
          <a:bodyPr/>
          <a:lstStyle>
            <a:lvl1pPr marL="0" indent="0">
              <a:buClr>
                <a:schemeClr val="accent1"/>
              </a:buClr>
              <a:buSzPct val="110000"/>
              <a:buFont typeface="Arial"/>
              <a:buNone/>
              <a:defRPr sz="3200"/>
            </a:lvl1pPr>
            <a:lvl2pPr>
              <a:defRPr sz="3200"/>
            </a:lvl2pPr>
          </a:lstStyle>
          <a:p>
            <a:pPr lvl="0"/>
            <a:r>
              <a:rPr lang="en-GB" dirty="0"/>
              <a:t>Click to edit Master text styles</a:t>
            </a:r>
          </a:p>
        </p:txBody>
      </p:sp>
    </p:spTree>
    <p:extLst>
      <p:ext uri="{BB962C8B-B14F-4D97-AF65-F5344CB8AC3E}">
        <p14:creationId xmlns:p14="http://schemas.microsoft.com/office/powerpoint/2010/main" val="29170524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Headline, Subhead, Bulletpoints">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noProof="0"/>
              <a:t>Mastertitelformat bearbeiten</a:t>
            </a:r>
          </a:p>
        </p:txBody>
      </p:sp>
      <p:sp>
        <p:nvSpPr>
          <p:cNvPr id="3" name="Fußzeilenplatzhalter 2"/>
          <p:cNvSpPr>
            <a:spLocks noGrp="1"/>
          </p:cNvSpPr>
          <p:nvPr>
            <p:ph type="ftr" sz="quarter" idx="10"/>
          </p:nvPr>
        </p:nvSpPr>
        <p:spPr/>
        <p:txBody>
          <a:bodyPr/>
          <a:lstStyle/>
          <a:p>
            <a:r>
              <a:rPr lang="de-DE" dirty="0"/>
              <a:t>Präsentationstitel hier eintragen</a:t>
            </a:r>
          </a:p>
        </p:txBody>
      </p:sp>
      <p:sp>
        <p:nvSpPr>
          <p:cNvPr id="4" name="Datumsplatzhalter 3"/>
          <p:cNvSpPr>
            <a:spLocks noGrp="1"/>
          </p:cNvSpPr>
          <p:nvPr>
            <p:ph type="dt" sz="half" idx="11"/>
          </p:nvPr>
        </p:nvSpPr>
        <p:spPr/>
        <p:txBody>
          <a:bodyPr/>
          <a:lstStyle/>
          <a:p>
            <a:fld id="{D179E09C-733A-4B11-8ECB-06912B576596}" type="datetime1">
              <a:rPr lang="de-DE" noProof="0" smtClean="0"/>
              <a:t>06.02.2017</a:t>
            </a:fld>
            <a:endParaRPr lang="de-DE" noProof="0"/>
          </a:p>
        </p:txBody>
      </p:sp>
      <p:sp>
        <p:nvSpPr>
          <p:cNvPr id="7" name="Inhaltsplatzhalter 2"/>
          <p:cNvSpPr>
            <a:spLocks noGrp="1"/>
          </p:cNvSpPr>
          <p:nvPr>
            <p:ph idx="1" hasCustomPrompt="1"/>
          </p:nvPr>
        </p:nvSpPr>
        <p:spPr>
          <a:xfrm>
            <a:off x="684000" y="2448000"/>
            <a:ext cx="7776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de-DE" noProof="0"/>
              <a:t>Text durch klicken hinzufügen</a:t>
            </a:r>
          </a:p>
          <a:p>
            <a:pPr lvl="1"/>
            <a:r>
              <a:rPr lang="de-DE" noProof="0"/>
              <a:t>Zweite Ebene</a:t>
            </a:r>
          </a:p>
          <a:p>
            <a:pPr lvl="2"/>
            <a:r>
              <a:rPr lang="de-DE" noProof="0"/>
              <a:t>Dritte Ebene</a:t>
            </a:r>
          </a:p>
          <a:p>
            <a:pPr lvl="3"/>
            <a:r>
              <a:rPr lang="de-DE" noProof="0"/>
              <a:t>Vierte Ebene</a:t>
            </a:r>
          </a:p>
        </p:txBody>
      </p:sp>
    </p:spTree>
    <p:extLst>
      <p:ext uri="{BB962C8B-B14F-4D97-AF65-F5344CB8AC3E}">
        <p14:creationId xmlns:p14="http://schemas.microsoft.com/office/powerpoint/2010/main" val="3502252349"/>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itel, Inhalt">
    <p:spTree>
      <p:nvGrpSpPr>
        <p:cNvPr id="1" name=""/>
        <p:cNvGrpSpPr/>
        <p:nvPr/>
      </p:nvGrpSpPr>
      <p:grpSpPr>
        <a:xfrm>
          <a:off x="0" y="0"/>
          <a:ext cx="0" cy="0"/>
          <a:chOff x="0" y="0"/>
          <a:chExt cx="0" cy="0"/>
        </a:xfrm>
      </p:grpSpPr>
      <p:sp>
        <p:nvSpPr>
          <p:cNvPr id="2" name="Titel 1"/>
          <p:cNvSpPr>
            <a:spLocks noGrp="1"/>
          </p:cNvSpPr>
          <p:nvPr>
            <p:ph type="title"/>
          </p:nvPr>
        </p:nvSpPr>
        <p:spPr>
          <a:xfrm>
            <a:off x="457199" y="431261"/>
            <a:ext cx="7640620" cy="453706"/>
          </a:xfrm>
        </p:spPr>
        <p:txBody>
          <a:bodyPr>
            <a:noAutofit/>
          </a:bodyPr>
          <a:lstStyle/>
          <a:p>
            <a:r>
              <a:rPr lang="de-DE" dirty="0"/>
              <a:t>Titelmasterformat durch Klicken bearbeiten</a:t>
            </a:r>
          </a:p>
        </p:txBody>
      </p:sp>
      <p:sp>
        <p:nvSpPr>
          <p:cNvPr id="3" name="Inhaltsplatzhalter 2"/>
          <p:cNvSpPr>
            <a:spLocks noGrp="1"/>
          </p:cNvSpPr>
          <p:nvPr>
            <p:ph idx="1" hasCustomPrompt="1"/>
          </p:nvPr>
        </p:nvSpPr>
        <p:spPr>
          <a:xfrm>
            <a:off x="499289" y="1225649"/>
            <a:ext cx="8006646" cy="4893675"/>
          </a:xfrm>
        </p:spPr>
        <p:txBody>
          <a:bodyPr>
            <a:noAutofit/>
          </a:bodyPr>
          <a:lstStyle>
            <a:lvl1pPr>
              <a:spcBef>
                <a:spcPts val="513"/>
              </a:spcBef>
              <a:spcAft>
                <a:spcPts val="0"/>
              </a:spcAft>
              <a:defRPr/>
            </a:lvl1pPr>
            <a:lvl2pPr>
              <a:spcBef>
                <a:spcPts val="257"/>
              </a:spcBef>
              <a:spcAft>
                <a:spcPts val="257"/>
              </a:spcAft>
              <a:defRPr/>
            </a:lvl2pPr>
            <a:lvl3pPr>
              <a:spcBef>
                <a:spcPts val="257"/>
              </a:spcBef>
              <a:defRPr sz="1369"/>
            </a:lvl3pPr>
          </a:lstStyle>
          <a:p>
            <a:pPr lvl="0"/>
            <a:r>
              <a:rPr lang="de-DE" dirty="0"/>
              <a:t>Textmasterformat bearbeiten</a:t>
            </a:r>
          </a:p>
          <a:p>
            <a:pPr lvl="1"/>
            <a:r>
              <a:rPr lang="de-DE" dirty="0"/>
              <a:t>Zweite Ebene</a:t>
            </a:r>
          </a:p>
          <a:p>
            <a:pPr lvl="2"/>
            <a:r>
              <a:rPr lang="de-DE" dirty="0"/>
              <a:t>Third</a:t>
            </a:r>
          </a:p>
        </p:txBody>
      </p:sp>
      <p:sp>
        <p:nvSpPr>
          <p:cNvPr id="10" name="Foliennummernplatzhalter 2"/>
          <p:cNvSpPr txBox="1">
            <a:spLocks/>
          </p:cNvSpPr>
          <p:nvPr userDrawn="1"/>
        </p:nvSpPr>
        <p:spPr>
          <a:xfrm>
            <a:off x="7821798" y="6393375"/>
            <a:ext cx="856977" cy="254050"/>
          </a:xfrm>
          <a:prstGeom prst="rect">
            <a:avLst/>
          </a:prstGeom>
        </p:spPr>
        <p:txBody>
          <a:bodyPr vert="horz" lIns="0" tIns="0" rIns="0" bIns="0" rtlCol="0" anchor="t" anchorCtr="0"/>
          <a:lstStyle>
            <a:defPPr>
              <a:defRPr lang="de-DE"/>
            </a:defPPr>
            <a:lvl1pPr marL="0" algn="r" defTabSz="521437" rtl="0" eaLnBrk="1" latinLnBrk="0" hangingPunct="1">
              <a:defRPr sz="1200" kern="1200">
                <a:solidFill>
                  <a:srgbClr val="4B4B4B"/>
                </a:solidFill>
                <a:latin typeface="DINOT"/>
                <a:ea typeface="+mn-ea"/>
                <a:cs typeface="DINOT"/>
              </a:defRPr>
            </a:lvl1pPr>
            <a:lvl2pPr marL="521437" algn="l" defTabSz="521437" rtl="0" eaLnBrk="1" latinLnBrk="0" hangingPunct="1">
              <a:defRPr sz="2100" kern="1200">
                <a:solidFill>
                  <a:schemeClr val="tx1"/>
                </a:solidFill>
                <a:latin typeface="+mn-lt"/>
                <a:ea typeface="+mn-ea"/>
                <a:cs typeface="+mn-cs"/>
              </a:defRPr>
            </a:lvl2pPr>
            <a:lvl3pPr marL="1042873" algn="l" defTabSz="521437" rtl="0" eaLnBrk="1" latinLnBrk="0" hangingPunct="1">
              <a:defRPr sz="2100" kern="1200">
                <a:solidFill>
                  <a:schemeClr val="tx1"/>
                </a:solidFill>
                <a:latin typeface="+mn-lt"/>
                <a:ea typeface="+mn-ea"/>
                <a:cs typeface="+mn-cs"/>
              </a:defRPr>
            </a:lvl3pPr>
            <a:lvl4pPr marL="1564310" algn="l" defTabSz="521437" rtl="0" eaLnBrk="1" latinLnBrk="0" hangingPunct="1">
              <a:defRPr sz="2100" kern="1200">
                <a:solidFill>
                  <a:schemeClr val="tx1"/>
                </a:solidFill>
                <a:latin typeface="+mn-lt"/>
                <a:ea typeface="+mn-ea"/>
                <a:cs typeface="+mn-cs"/>
              </a:defRPr>
            </a:lvl4pPr>
            <a:lvl5pPr marL="2085746" algn="l" defTabSz="521437" rtl="0" eaLnBrk="1" latinLnBrk="0" hangingPunct="1">
              <a:defRPr sz="2100" kern="1200">
                <a:solidFill>
                  <a:schemeClr val="tx1"/>
                </a:solidFill>
                <a:latin typeface="+mn-lt"/>
                <a:ea typeface="+mn-ea"/>
                <a:cs typeface="+mn-cs"/>
              </a:defRPr>
            </a:lvl5pPr>
            <a:lvl6pPr marL="2607183" algn="l" defTabSz="521437" rtl="0" eaLnBrk="1" latinLnBrk="0" hangingPunct="1">
              <a:defRPr sz="2100" kern="1200">
                <a:solidFill>
                  <a:schemeClr val="tx1"/>
                </a:solidFill>
                <a:latin typeface="+mn-lt"/>
                <a:ea typeface="+mn-ea"/>
                <a:cs typeface="+mn-cs"/>
              </a:defRPr>
            </a:lvl6pPr>
            <a:lvl7pPr marL="3128620" algn="l" defTabSz="521437" rtl="0" eaLnBrk="1" latinLnBrk="0" hangingPunct="1">
              <a:defRPr sz="2100" kern="1200">
                <a:solidFill>
                  <a:schemeClr val="tx1"/>
                </a:solidFill>
                <a:latin typeface="+mn-lt"/>
                <a:ea typeface="+mn-ea"/>
                <a:cs typeface="+mn-cs"/>
              </a:defRPr>
            </a:lvl7pPr>
            <a:lvl8pPr marL="3650056" algn="l" defTabSz="521437" rtl="0" eaLnBrk="1" latinLnBrk="0" hangingPunct="1">
              <a:defRPr sz="2100" kern="1200">
                <a:solidFill>
                  <a:schemeClr val="tx1"/>
                </a:solidFill>
                <a:latin typeface="+mn-lt"/>
                <a:ea typeface="+mn-ea"/>
                <a:cs typeface="+mn-cs"/>
              </a:defRPr>
            </a:lvl8pPr>
            <a:lvl9pPr marL="4171493" algn="l" defTabSz="521437" rtl="0" eaLnBrk="1" latinLnBrk="0" hangingPunct="1">
              <a:defRPr sz="2100" kern="1200">
                <a:solidFill>
                  <a:schemeClr val="tx1"/>
                </a:solidFill>
                <a:latin typeface="+mn-lt"/>
                <a:ea typeface="+mn-ea"/>
                <a:cs typeface="+mn-cs"/>
              </a:defRPr>
            </a:lvl9pPr>
          </a:lstStyle>
          <a:p>
            <a:endParaRPr lang="de-DE" sz="1027" dirty="0"/>
          </a:p>
        </p:txBody>
      </p:sp>
    </p:spTree>
    <p:extLst>
      <p:ext uri="{BB962C8B-B14F-4D97-AF65-F5344CB8AC3E}">
        <p14:creationId xmlns:p14="http://schemas.microsoft.com/office/powerpoint/2010/main" val="1276983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34280"/>
            <a:ext cx="8229600" cy="1143000"/>
          </a:xfrm>
        </p:spPr>
        <p:txBody>
          <a:bodyPr/>
          <a:lstStyle>
            <a:lvl1pPr>
              <a:defRPr>
                <a:solidFill>
                  <a:schemeClr val="tx2"/>
                </a:solidFill>
              </a:defRPr>
            </a:lvl1p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9D02C23-9CC0-4F59-BA7B-A679D4584C10}" type="datetime1">
              <a:rPr lang="de-DE" smtClean="0"/>
              <a:t>06.02.2017</a:t>
            </a:fld>
            <a:endParaRPr lang="en-GB"/>
          </a:p>
        </p:txBody>
      </p:sp>
      <p:sp>
        <p:nvSpPr>
          <p:cNvPr id="5" name="Footer Placeholder 4"/>
          <p:cNvSpPr>
            <a:spLocks noGrp="1"/>
          </p:cNvSpPr>
          <p:nvPr>
            <p:ph type="ftr" sz="quarter" idx="11"/>
          </p:nvPr>
        </p:nvSpPr>
        <p:spPr/>
        <p:txBody>
          <a:bodyPr/>
          <a:lstStyle/>
          <a:p>
            <a:r>
              <a:rPr lang="en-GB"/>
              <a:t>Präsentationstitel hier eintragen</a:t>
            </a:r>
          </a:p>
        </p:txBody>
      </p:sp>
      <p:sp>
        <p:nvSpPr>
          <p:cNvPr id="6" name="Slide Number Placeholder 5"/>
          <p:cNvSpPr>
            <a:spLocks noGrp="1"/>
          </p:cNvSpPr>
          <p:nvPr>
            <p:ph type="sldNum" sz="quarter" idx="12"/>
          </p:nvPr>
        </p:nvSpPr>
        <p:spPr/>
        <p:txBody>
          <a:bodyPr/>
          <a:lstStyle/>
          <a:p>
            <a:fld id="{F5B1CE1F-B87C-4286-B73E-31C38491A7B2}"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FADF462-AADF-45D7-8620-37050065F0DD}" type="datetime1">
              <a:rPr lang="de-DE" smtClean="0"/>
              <a:t>06.02.2017</a:t>
            </a:fld>
            <a:endParaRPr lang="en-GB"/>
          </a:p>
        </p:txBody>
      </p:sp>
      <p:sp>
        <p:nvSpPr>
          <p:cNvPr id="5" name="Footer Placeholder 4"/>
          <p:cNvSpPr>
            <a:spLocks noGrp="1"/>
          </p:cNvSpPr>
          <p:nvPr>
            <p:ph type="ftr" sz="quarter" idx="11"/>
          </p:nvPr>
        </p:nvSpPr>
        <p:spPr/>
        <p:txBody>
          <a:bodyPr/>
          <a:lstStyle/>
          <a:p>
            <a:r>
              <a:rPr lang="en-GB"/>
              <a:t>Präsentationstitel hier eintragen</a:t>
            </a:r>
          </a:p>
        </p:txBody>
      </p:sp>
      <p:sp>
        <p:nvSpPr>
          <p:cNvPr id="6" name="Slide Number Placeholder 5"/>
          <p:cNvSpPr>
            <a:spLocks noGrp="1"/>
          </p:cNvSpPr>
          <p:nvPr>
            <p:ph type="sldNum" sz="quarter" idx="12"/>
          </p:nvPr>
        </p:nvSpPr>
        <p:spPr/>
        <p:txBody>
          <a:bodyPr/>
          <a:lstStyle/>
          <a:p>
            <a:fld id="{F5B1CE1F-B87C-4286-B73E-31C38491A7B2}"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F3995F5-777C-4B8D-B5D0-7C5E91893016}" type="datetime1">
              <a:rPr lang="de-DE" smtClean="0"/>
              <a:t>06.02.2017</a:t>
            </a:fld>
            <a:endParaRPr lang="en-GB"/>
          </a:p>
        </p:txBody>
      </p:sp>
      <p:sp>
        <p:nvSpPr>
          <p:cNvPr id="6" name="Footer Placeholder 5"/>
          <p:cNvSpPr>
            <a:spLocks noGrp="1"/>
          </p:cNvSpPr>
          <p:nvPr>
            <p:ph type="ftr" sz="quarter" idx="11"/>
          </p:nvPr>
        </p:nvSpPr>
        <p:spPr/>
        <p:txBody>
          <a:bodyPr/>
          <a:lstStyle/>
          <a:p>
            <a:r>
              <a:rPr lang="en-GB"/>
              <a:t>Präsentationstitel hier eintragen</a:t>
            </a:r>
          </a:p>
        </p:txBody>
      </p:sp>
      <p:sp>
        <p:nvSpPr>
          <p:cNvPr id="7" name="Slide Number Placeholder 6"/>
          <p:cNvSpPr>
            <a:spLocks noGrp="1"/>
          </p:cNvSpPr>
          <p:nvPr>
            <p:ph type="sldNum" sz="quarter" idx="12"/>
          </p:nvPr>
        </p:nvSpPr>
        <p:spPr/>
        <p:txBody>
          <a:bodyPr/>
          <a:lstStyle/>
          <a:p>
            <a:fld id="{F5B1CE1F-B87C-4286-B73E-31C38491A7B2}"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2A809CE8-BF76-47CD-9C36-007F0983495D}" type="datetime1">
              <a:rPr lang="de-DE" smtClean="0"/>
              <a:t>06.02.2017</a:t>
            </a:fld>
            <a:endParaRPr lang="en-GB"/>
          </a:p>
        </p:txBody>
      </p:sp>
      <p:sp>
        <p:nvSpPr>
          <p:cNvPr id="8" name="Footer Placeholder 7"/>
          <p:cNvSpPr>
            <a:spLocks noGrp="1"/>
          </p:cNvSpPr>
          <p:nvPr>
            <p:ph type="ftr" sz="quarter" idx="11"/>
          </p:nvPr>
        </p:nvSpPr>
        <p:spPr/>
        <p:txBody>
          <a:bodyPr/>
          <a:lstStyle/>
          <a:p>
            <a:r>
              <a:rPr lang="en-GB"/>
              <a:t>Präsentationstitel hier eintragen</a:t>
            </a:r>
          </a:p>
        </p:txBody>
      </p:sp>
      <p:sp>
        <p:nvSpPr>
          <p:cNvPr id="9" name="Slide Number Placeholder 8"/>
          <p:cNvSpPr>
            <a:spLocks noGrp="1"/>
          </p:cNvSpPr>
          <p:nvPr>
            <p:ph type="sldNum" sz="quarter" idx="12"/>
          </p:nvPr>
        </p:nvSpPr>
        <p:spPr/>
        <p:txBody>
          <a:bodyPr/>
          <a:lstStyle/>
          <a:p>
            <a:fld id="{F5B1CE1F-B87C-4286-B73E-31C38491A7B2}"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6E4409F-B123-4517-9A61-5E4C087ABF1E}" type="datetime1">
              <a:rPr lang="de-DE" smtClean="0"/>
              <a:t>06.02.2017</a:t>
            </a:fld>
            <a:endParaRPr lang="en-GB"/>
          </a:p>
        </p:txBody>
      </p:sp>
      <p:sp>
        <p:nvSpPr>
          <p:cNvPr id="4" name="Footer Placeholder 3"/>
          <p:cNvSpPr>
            <a:spLocks noGrp="1"/>
          </p:cNvSpPr>
          <p:nvPr>
            <p:ph type="ftr" sz="quarter" idx="11"/>
          </p:nvPr>
        </p:nvSpPr>
        <p:spPr/>
        <p:txBody>
          <a:bodyPr/>
          <a:lstStyle/>
          <a:p>
            <a:r>
              <a:rPr lang="en-GB"/>
              <a:t>Präsentationstitel hier eintragen</a:t>
            </a:r>
          </a:p>
        </p:txBody>
      </p:sp>
      <p:sp>
        <p:nvSpPr>
          <p:cNvPr id="5" name="Slide Number Placeholder 4"/>
          <p:cNvSpPr>
            <a:spLocks noGrp="1"/>
          </p:cNvSpPr>
          <p:nvPr>
            <p:ph type="sldNum" sz="quarter" idx="12"/>
          </p:nvPr>
        </p:nvSpPr>
        <p:spPr/>
        <p:txBody>
          <a:bodyPr/>
          <a:lstStyle/>
          <a:p>
            <a:fld id="{F5B1CE1F-B87C-4286-B73E-31C38491A7B2}"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28D3D6-2747-422A-B343-ADA8F8E6078C}" type="datetime1">
              <a:rPr lang="de-DE" smtClean="0"/>
              <a:t>06.02.2017</a:t>
            </a:fld>
            <a:endParaRPr lang="en-GB"/>
          </a:p>
        </p:txBody>
      </p:sp>
      <p:sp>
        <p:nvSpPr>
          <p:cNvPr id="3" name="Footer Placeholder 2"/>
          <p:cNvSpPr>
            <a:spLocks noGrp="1"/>
          </p:cNvSpPr>
          <p:nvPr>
            <p:ph type="ftr" sz="quarter" idx="11"/>
          </p:nvPr>
        </p:nvSpPr>
        <p:spPr/>
        <p:txBody>
          <a:bodyPr/>
          <a:lstStyle/>
          <a:p>
            <a:r>
              <a:rPr lang="en-GB"/>
              <a:t>Präsentationstitel hier eintragen</a:t>
            </a:r>
          </a:p>
        </p:txBody>
      </p:sp>
      <p:sp>
        <p:nvSpPr>
          <p:cNvPr id="4" name="Slide Number Placeholder 3"/>
          <p:cNvSpPr>
            <a:spLocks noGrp="1"/>
          </p:cNvSpPr>
          <p:nvPr>
            <p:ph type="sldNum" sz="quarter" idx="12"/>
          </p:nvPr>
        </p:nvSpPr>
        <p:spPr/>
        <p:txBody>
          <a:bodyPr/>
          <a:lstStyle/>
          <a:p>
            <a:fld id="{F5B1CE1F-B87C-4286-B73E-31C38491A7B2}"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4957633-930F-486B-B0FC-41F8159CF843}" type="datetime1">
              <a:rPr lang="de-DE" smtClean="0"/>
              <a:t>06.02.2017</a:t>
            </a:fld>
            <a:endParaRPr lang="en-GB"/>
          </a:p>
        </p:txBody>
      </p:sp>
      <p:sp>
        <p:nvSpPr>
          <p:cNvPr id="6" name="Footer Placeholder 5"/>
          <p:cNvSpPr>
            <a:spLocks noGrp="1"/>
          </p:cNvSpPr>
          <p:nvPr>
            <p:ph type="ftr" sz="quarter" idx="11"/>
          </p:nvPr>
        </p:nvSpPr>
        <p:spPr/>
        <p:txBody>
          <a:bodyPr/>
          <a:lstStyle/>
          <a:p>
            <a:r>
              <a:rPr lang="en-GB"/>
              <a:t>Präsentationstitel hier eintragen</a:t>
            </a:r>
          </a:p>
        </p:txBody>
      </p:sp>
      <p:sp>
        <p:nvSpPr>
          <p:cNvPr id="7" name="Slide Number Placeholder 6"/>
          <p:cNvSpPr>
            <a:spLocks noGrp="1"/>
          </p:cNvSpPr>
          <p:nvPr>
            <p:ph type="sldNum" sz="quarter" idx="12"/>
          </p:nvPr>
        </p:nvSpPr>
        <p:spPr/>
        <p:txBody>
          <a:bodyPr/>
          <a:lstStyle/>
          <a:p>
            <a:fld id="{F5B1CE1F-B87C-4286-B73E-31C38491A7B2}"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18F721D-A01F-4B8E-9B44-B714D1958642}" type="datetime1">
              <a:rPr lang="de-DE" smtClean="0"/>
              <a:t>06.02.2017</a:t>
            </a:fld>
            <a:endParaRPr lang="en-GB"/>
          </a:p>
        </p:txBody>
      </p:sp>
      <p:sp>
        <p:nvSpPr>
          <p:cNvPr id="6" name="Footer Placeholder 5"/>
          <p:cNvSpPr>
            <a:spLocks noGrp="1"/>
          </p:cNvSpPr>
          <p:nvPr>
            <p:ph type="ftr" sz="quarter" idx="11"/>
          </p:nvPr>
        </p:nvSpPr>
        <p:spPr/>
        <p:txBody>
          <a:bodyPr/>
          <a:lstStyle/>
          <a:p>
            <a:r>
              <a:rPr lang="en-GB"/>
              <a:t>Präsentationstitel hier eintragen</a:t>
            </a:r>
          </a:p>
        </p:txBody>
      </p:sp>
      <p:sp>
        <p:nvSpPr>
          <p:cNvPr id="7" name="Slide Number Placeholder 6"/>
          <p:cNvSpPr>
            <a:spLocks noGrp="1"/>
          </p:cNvSpPr>
          <p:nvPr>
            <p:ph type="sldNum" sz="quarter" idx="12"/>
          </p:nvPr>
        </p:nvSpPr>
        <p:spPr/>
        <p:txBody>
          <a:bodyPr/>
          <a:lstStyle/>
          <a:p>
            <a:fld id="{F5B1CE1F-B87C-4286-B73E-31C38491A7B2}"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Untitled-1"/>
          <p:cNvPicPr/>
          <p:nvPr userDrawn="1"/>
        </p:nvPicPr>
        <p:blipFill>
          <a:blip r:embed="rId16" cstate="print"/>
          <a:srcRect/>
          <a:stretch>
            <a:fillRect/>
          </a:stretch>
        </p:blipFill>
        <p:spPr bwMode="auto">
          <a:xfrm>
            <a:off x="0" y="1"/>
            <a:ext cx="1727175" cy="6857999"/>
          </a:xfrm>
          <a:prstGeom prst="rect">
            <a:avLst/>
          </a:prstGeom>
          <a:noFill/>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3D8291-BE50-412D-A55C-28EE79B28963}" type="datetime1">
              <a:rPr lang="de-DE" smtClean="0"/>
              <a:t>06.02.2017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a:t>Präsentationstitel hier eintragen</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B1CE1F-B87C-4286-B73E-31C38491A7B2}"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g"/><Relationship Id="rId7" Type="http://schemas.openxmlformats.org/officeDocument/2006/relationships/image" Target="../media/image6.e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13.xml"/><Relationship Id="rId4" Type="http://schemas.openxmlformats.org/officeDocument/2006/relationships/hyperlink" Target="http://dms.caribbeanclimate.bz/M-Files/openfile.aspx?objtype=0&amp;docid=6062" TargetMode="Externa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5.jpg"/><Relationship Id="rId7" Type="http://schemas.openxmlformats.org/officeDocument/2006/relationships/image" Target="../media/image6.emf"/><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2" Type="http://schemas.openxmlformats.org/officeDocument/2006/relationships/hyperlink" Target="http://www.slideshare.net/Ecofys/ecofys-2013namaselectionleds" TargetMode="External"/><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7.xml"/><Relationship Id="rId5" Type="http://schemas.openxmlformats.org/officeDocument/2006/relationships/image" Target="../media/image5.jp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2996771"/>
            <a:ext cx="7772400" cy="3096344"/>
          </a:xfrm>
        </p:spPr>
        <p:txBody>
          <a:bodyPr>
            <a:normAutofit/>
          </a:bodyPr>
          <a:lstStyle/>
          <a:p>
            <a:br>
              <a:rPr lang="en-GB" sz="2400" dirty="0">
                <a:solidFill>
                  <a:schemeClr val="tx2"/>
                </a:solidFill>
              </a:rPr>
            </a:br>
            <a:endParaRPr lang="en-GB" sz="2400" dirty="0">
              <a:solidFill>
                <a:schemeClr val="tx2"/>
              </a:solidFill>
            </a:endParaRPr>
          </a:p>
        </p:txBody>
      </p:sp>
      <p:sp>
        <p:nvSpPr>
          <p:cNvPr id="3" name="Subtitle 2"/>
          <p:cNvSpPr>
            <a:spLocks noGrp="1"/>
          </p:cNvSpPr>
          <p:nvPr>
            <p:ph type="subTitle" idx="1"/>
          </p:nvPr>
        </p:nvSpPr>
        <p:spPr>
          <a:xfrm>
            <a:off x="1443608" y="2192569"/>
            <a:ext cx="6400800" cy="1728192"/>
          </a:xfrm>
        </p:spPr>
        <p:txBody>
          <a:bodyPr>
            <a:normAutofit/>
          </a:bodyPr>
          <a:lstStyle/>
          <a:p>
            <a:endParaRPr lang="en-GB" sz="2200" dirty="0">
              <a:solidFill>
                <a:srgbClr val="961334"/>
              </a:solidFill>
            </a:endParaRPr>
          </a:p>
          <a:p>
            <a:endParaRPr lang="en-GB" dirty="0"/>
          </a:p>
          <a:p>
            <a:endParaRPr lang="en-GB" sz="2400" dirty="0"/>
          </a:p>
        </p:txBody>
      </p:sp>
      <p:sp>
        <p:nvSpPr>
          <p:cNvPr id="7" name="Subtitle 2"/>
          <p:cNvSpPr txBox="1">
            <a:spLocks/>
          </p:cNvSpPr>
          <p:nvPr/>
        </p:nvSpPr>
        <p:spPr>
          <a:xfrm>
            <a:off x="681336" y="1628800"/>
            <a:ext cx="7630616" cy="4248472"/>
          </a:xfrm>
          <a:prstGeom prst="rect">
            <a:avLst/>
          </a:prstGeom>
        </p:spPr>
        <p:txBody>
          <a:bodyPr vert="horz" lIns="91440" tIns="45720" rIns="91440" bIns="45720" rtlCol="0">
            <a:normAutofit fontScale="85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GB" sz="5700" b="1" dirty="0">
                <a:solidFill>
                  <a:srgbClr val="961334"/>
                </a:solidFill>
              </a:rPr>
              <a:t>Climate Proofing the Sandy Bay water service improvement project, St. Vincent</a:t>
            </a:r>
          </a:p>
          <a:p>
            <a:endParaRPr lang="en-GB" dirty="0">
              <a:solidFill>
                <a:srgbClr val="961334"/>
              </a:solidFill>
            </a:endParaRPr>
          </a:p>
          <a:p>
            <a:r>
              <a:rPr lang="en-GB" sz="3600" dirty="0">
                <a:solidFill>
                  <a:srgbClr val="961334"/>
                </a:solidFill>
              </a:rPr>
              <a:t>Module: Identifying and appraising the costs and benefits of building the climate resilience of a specific water supply system</a:t>
            </a:r>
          </a:p>
        </p:txBody>
      </p:sp>
      <p:pic>
        <p:nvPicPr>
          <p:cNvPr id="6" name="Picture 5"/>
          <p:cNvPicPr/>
          <p:nvPr/>
        </p:nvPicPr>
        <p:blipFill>
          <a:blip r:embed="rId3" cstate="print">
            <a:extLst>
              <a:ext uri="{28A0092B-C50C-407E-A947-70E740481C1C}">
                <a14:useLocalDpi xmlns:a14="http://schemas.microsoft.com/office/drawing/2010/main" val="0"/>
              </a:ext>
            </a:extLst>
          </a:blip>
          <a:stretch>
            <a:fillRect/>
          </a:stretch>
        </p:blipFill>
        <p:spPr>
          <a:xfrm>
            <a:off x="6788772" y="236058"/>
            <a:ext cx="1112168" cy="1086709"/>
          </a:xfrm>
          <a:prstGeom prst="rect">
            <a:avLst/>
          </a:prstGeom>
        </p:spPr>
      </p:pic>
      <p:pic>
        <p:nvPicPr>
          <p:cNvPr id="8" name="Picture 7"/>
          <p:cNvPicPr/>
          <p:nvPr/>
        </p:nvPicPr>
        <p:blipFill>
          <a:blip r:embed="rId4" cstate="print">
            <a:extLst>
              <a:ext uri="{28A0092B-C50C-407E-A947-70E740481C1C}">
                <a14:useLocalDpi xmlns:a14="http://schemas.microsoft.com/office/drawing/2010/main" val="0"/>
              </a:ext>
            </a:extLst>
          </a:blip>
          <a:stretch>
            <a:fillRect/>
          </a:stretch>
        </p:blipFill>
        <p:spPr>
          <a:xfrm>
            <a:off x="4427871" y="490164"/>
            <a:ext cx="2261903" cy="724473"/>
          </a:xfrm>
          <a:prstGeom prst="rect">
            <a:avLst/>
          </a:prstGeom>
        </p:spPr>
      </p:pic>
      <p:pic>
        <p:nvPicPr>
          <p:cNvPr id="9" name="Picture 8"/>
          <p:cNvPicPr/>
          <p:nvPr/>
        </p:nvPicPr>
        <p:blipFill>
          <a:blip r:embed="rId5" cstate="print">
            <a:extLst>
              <a:ext uri="{28A0092B-C50C-407E-A947-70E740481C1C}">
                <a14:useLocalDpi xmlns:a14="http://schemas.microsoft.com/office/drawing/2010/main" val="0"/>
              </a:ext>
            </a:extLst>
          </a:blip>
          <a:stretch>
            <a:fillRect/>
          </a:stretch>
        </p:blipFill>
        <p:spPr>
          <a:xfrm>
            <a:off x="3226460" y="300543"/>
            <a:ext cx="941141" cy="1107960"/>
          </a:xfrm>
          <a:prstGeom prst="rect">
            <a:avLst/>
          </a:prstGeom>
        </p:spPr>
      </p:pic>
      <p:pic>
        <p:nvPicPr>
          <p:cNvPr id="10" name="Picture 9"/>
          <p:cNvPicPr/>
          <p:nvPr/>
        </p:nvPicPr>
        <p:blipFill>
          <a:blip r:embed="rId6">
            <a:extLst>
              <a:ext uri="{28A0092B-C50C-407E-A947-70E740481C1C}">
                <a14:useLocalDpi xmlns:a14="http://schemas.microsoft.com/office/drawing/2010/main" val="0"/>
              </a:ext>
            </a:extLst>
          </a:blip>
          <a:stretch>
            <a:fillRect/>
          </a:stretch>
        </p:blipFill>
        <p:spPr>
          <a:xfrm>
            <a:off x="1175411" y="348168"/>
            <a:ext cx="2018708" cy="866469"/>
          </a:xfrm>
          <a:prstGeom prst="rect">
            <a:avLst/>
          </a:prstGeom>
        </p:spPr>
      </p:pic>
      <p:pic>
        <p:nvPicPr>
          <p:cNvPr id="11" name="Pictur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gray">
          <a:xfrm>
            <a:off x="2184765" y="5944368"/>
            <a:ext cx="2107805" cy="691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2" descr="S:\Acclimatise\Acclimatise_Style_pack\Acclimatise - Final Brand\Acclimatise - Final Brand - Print\Acclimatise - Final Brand.jpg"/>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b="34009"/>
          <a:stretch/>
        </p:blipFill>
        <p:spPr bwMode="auto">
          <a:xfrm>
            <a:off x="4596386" y="5951622"/>
            <a:ext cx="2195258" cy="744233"/>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a:lstStyle/>
          <a:p>
            <a:fld id="{F5B1CE1F-B87C-4286-B73E-31C38491A7B2}" type="slidenum">
              <a:rPr lang="en-GB" smtClean="0"/>
              <a:pPr/>
              <a:t>1</a:t>
            </a:fld>
            <a:endParaRPr lang="en-GB"/>
          </a:p>
        </p:txBody>
      </p:sp>
    </p:spTree>
    <p:extLst>
      <p:ext uri="{BB962C8B-B14F-4D97-AF65-F5344CB8AC3E}">
        <p14:creationId xmlns:p14="http://schemas.microsoft.com/office/powerpoint/2010/main" val="40335282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55576" y="188640"/>
            <a:ext cx="7921834" cy="617928"/>
          </a:xfrm>
        </p:spPr>
        <p:txBody>
          <a:bodyPr>
            <a:noAutofit/>
          </a:bodyPr>
          <a:lstStyle/>
          <a:p>
            <a:r>
              <a:rPr lang="en-GB" sz="4000" dirty="0">
                <a:solidFill>
                  <a:srgbClr val="961334"/>
                </a:solidFill>
              </a:rPr>
              <a:t>Cost-Efficiency Analysis (CEA)</a:t>
            </a:r>
          </a:p>
        </p:txBody>
      </p:sp>
      <p:sp>
        <p:nvSpPr>
          <p:cNvPr id="3" name="Inhaltsplatzhalter 2"/>
          <p:cNvSpPr>
            <a:spLocks noGrp="1"/>
          </p:cNvSpPr>
          <p:nvPr>
            <p:ph idx="1"/>
          </p:nvPr>
        </p:nvSpPr>
        <p:spPr>
          <a:xfrm>
            <a:off x="323528" y="1196752"/>
            <a:ext cx="8208048" cy="3816000"/>
          </a:xfrm>
        </p:spPr>
        <p:txBody>
          <a:bodyPr>
            <a:noAutofit/>
          </a:bodyPr>
          <a:lstStyle/>
          <a:p>
            <a:pPr algn="just">
              <a:buClr>
                <a:srgbClr val="961334"/>
              </a:buClr>
            </a:pPr>
            <a:r>
              <a:rPr lang="en-GB" sz="2500" dirty="0"/>
              <a:t>= </a:t>
            </a:r>
            <a:r>
              <a:rPr lang="en-GB" sz="2500" b="1" dirty="0"/>
              <a:t>Analysis and comparison of different adaptation options’ costs aiming at a same objective. </a:t>
            </a:r>
          </a:p>
          <a:p>
            <a:pPr algn="just">
              <a:buClr>
                <a:srgbClr val="961334"/>
              </a:buClr>
            </a:pPr>
            <a:r>
              <a:rPr lang="en-GB" sz="2500" b="1" dirty="0">
                <a:solidFill>
                  <a:srgbClr val="961334"/>
                </a:solidFill>
              </a:rPr>
              <a:t>Advantages</a:t>
            </a:r>
          </a:p>
          <a:p>
            <a:pPr marL="342900" indent="-342900" algn="just">
              <a:buClr>
                <a:srgbClr val="961334"/>
              </a:buClr>
              <a:buFont typeface="Arial" panose="020B0604020202020204" pitchFamily="34" charset="0"/>
              <a:buChar char="•"/>
            </a:pPr>
            <a:r>
              <a:rPr lang="en-GB" sz="2500" dirty="0"/>
              <a:t>Better than the CBA approach when benefits cannot be measured in monetary terms</a:t>
            </a:r>
            <a:endParaRPr lang="en-GB" sz="2500" b="1" dirty="0">
              <a:solidFill>
                <a:srgbClr val="961334"/>
              </a:solidFill>
            </a:endParaRPr>
          </a:p>
          <a:p>
            <a:pPr marL="342900" indent="-342900" algn="just">
              <a:buClr>
                <a:srgbClr val="961334"/>
              </a:buClr>
              <a:buFont typeface="Arial" panose="020B0604020202020204" pitchFamily="34" charset="0"/>
              <a:buChar char="•"/>
            </a:pPr>
            <a:r>
              <a:rPr lang="en-GB" sz="2500" dirty="0"/>
              <a:t>Provides information on how an objective can be attained in the most efficient way/ the least cost</a:t>
            </a:r>
          </a:p>
          <a:p>
            <a:pPr algn="just">
              <a:buClr>
                <a:srgbClr val="961334"/>
              </a:buClr>
            </a:pPr>
            <a:r>
              <a:rPr lang="en-GB" sz="2500" b="1" dirty="0">
                <a:solidFill>
                  <a:srgbClr val="961334"/>
                </a:solidFill>
              </a:rPr>
              <a:t>Limits</a:t>
            </a:r>
          </a:p>
          <a:p>
            <a:pPr marL="342900" indent="-342900" algn="just">
              <a:buClr>
                <a:srgbClr val="961334"/>
              </a:buClr>
              <a:buFont typeface="Arial" panose="020B0604020202020204" pitchFamily="34" charset="0"/>
              <a:buChar char="•"/>
            </a:pPr>
            <a:r>
              <a:rPr lang="en-GB" sz="2500" dirty="0"/>
              <a:t>Focus on efficiency</a:t>
            </a:r>
          </a:p>
          <a:p>
            <a:pPr marL="342900" indent="-342900" algn="just">
              <a:buClr>
                <a:srgbClr val="961334"/>
              </a:buClr>
              <a:buFont typeface="Arial" panose="020B0604020202020204" pitchFamily="34" charset="0"/>
              <a:buChar char="•"/>
            </a:pPr>
            <a:r>
              <a:rPr lang="en-GB" sz="2500" dirty="0"/>
              <a:t>Necessity to set objectives</a:t>
            </a:r>
          </a:p>
          <a:p>
            <a:pPr marL="342900" indent="-342900" algn="just">
              <a:buClr>
                <a:srgbClr val="961334"/>
              </a:buClr>
              <a:buFont typeface="Arial" panose="020B0604020202020204" pitchFamily="34" charset="0"/>
              <a:buChar char="•"/>
            </a:pPr>
            <a:r>
              <a:rPr lang="en-GB" sz="2500" dirty="0">
                <a:effectLst/>
              </a:rPr>
              <a:t>Costs have to be measured in monetary terms</a:t>
            </a:r>
          </a:p>
        </p:txBody>
      </p:sp>
    </p:spTree>
    <p:extLst>
      <p:ext uri="{BB962C8B-B14F-4D97-AF65-F5344CB8AC3E}">
        <p14:creationId xmlns:p14="http://schemas.microsoft.com/office/powerpoint/2010/main" val="2812201509"/>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3568" y="0"/>
            <a:ext cx="7776000" cy="617928"/>
          </a:xfrm>
        </p:spPr>
        <p:txBody>
          <a:bodyPr>
            <a:normAutofit fontScale="90000"/>
          </a:bodyPr>
          <a:lstStyle/>
          <a:p>
            <a:r>
              <a:rPr lang="en-GB" dirty="0">
                <a:solidFill>
                  <a:srgbClr val="961334"/>
                </a:solidFill>
              </a:rPr>
              <a:t>Multi- Criteria</a:t>
            </a:r>
            <a:r>
              <a:rPr lang="en-GB" sz="2800" dirty="0">
                <a:solidFill>
                  <a:srgbClr val="961334"/>
                </a:solidFill>
              </a:rPr>
              <a:t> </a:t>
            </a:r>
            <a:r>
              <a:rPr lang="en-GB" dirty="0">
                <a:solidFill>
                  <a:srgbClr val="961334"/>
                </a:solidFill>
              </a:rPr>
              <a:t>Analysis (MCA)</a:t>
            </a:r>
          </a:p>
        </p:txBody>
      </p:sp>
      <p:sp>
        <p:nvSpPr>
          <p:cNvPr id="3" name="Inhaltsplatzhalter 2"/>
          <p:cNvSpPr>
            <a:spLocks noGrp="1"/>
          </p:cNvSpPr>
          <p:nvPr>
            <p:ph idx="1"/>
          </p:nvPr>
        </p:nvSpPr>
        <p:spPr>
          <a:xfrm>
            <a:off x="390003" y="908720"/>
            <a:ext cx="8363130" cy="4744725"/>
          </a:xfrm>
          <a:noFill/>
        </p:spPr>
        <p:txBody>
          <a:bodyPr>
            <a:noAutofit/>
          </a:bodyPr>
          <a:lstStyle/>
          <a:p>
            <a:pPr algn="just">
              <a:spcAft>
                <a:spcPts val="0"/>
              </a:spcAft>
            </a:pPr>
            <a:r>
              <a:rPr lang="en-GB" sz="2000" dirty="0">
                <a:latin typeface="Calibri (Body)"/>
              </a:rPr>
              <a:t>=  </a:t>
            </a:r>
            <a:r>
              <a:rPr lang="en-GB" sz="2000" b="1" dirty="0">
                <a:latin typeface="Calibri (Body)"/>
              </a:rPr>
              <a:t>Tool that enables the classification and ranking of different adaptation options</a:t>
            </a:r>
          </a:p>
          <a:p>
            <a:pPr algn="just">
              <a:spcAft>
                <a:spcPts val="0"/>
              </a:spcAft>
            </a:pPr>
            <a:endParaRPr lang="en-GB" sz="2000" b="1" dirty="0">
              <a:latin typeface="Calibri (Body)"/>
            </a:endParaRPr>
          </a:p>
          <a:p>
            <a:pPr algn="just">
              <a:spcAft>
                <a:spcPts val="0"/>
              </a:spcAft>
            </a:pPr>
            <a:r>
              <a:rPr lang="en-GB" sz="2000" b="1" dirty="0">
                <a:solidFill>
                  <a:srgbClr val="961334"/>
                </a:solidFill>
                <a:latin typeface="Calibri (Body)"/>
              </a:rPr>
              <a:t>Advantages</a:t>
            </a:r>
          </a:p>
          <a:p>
            <a:pPr marL="342900" indent="-342900" algn="just">
              <a:spcAft>
                <a:spcPts val="0"/>
              </a:spcAft>
              <a:buClr>
                <a:srgbClr val="961334"/>
              </a:buClr>
              <a:buFont typeface="Arial" panose="020B0604020202020204" pitchFamily="34" charset="0"/>
              <a:buChar char="•"/>
            </a:pPr>
            <a:r>
              <a:rPr lang="en-GB" sz="2000" dirty="0">
                <a:latin typeface="Calibri (Body)"/>
              </a:rPr>
              <a:t>The resulting prioritisation is not only based on economic calculations, but a qualitative evaluation of different criteria is also possible – enables contextualisation, weighting etc. </a:t>
            </a:r>
          </a:p>
          <a:p>
            <a:pPr marL="342900" indent="-342900" algn="just">
              <a:spcAft>
                <a:spcPts val="0"/>
              </a:spcAft>
              <a:buClr>
                <a:srgbClr val="961334"/>
              </a:buClr>
              <a:buFont typeface="Arial" panose="020B0604020202020204" pitchFamily="34" charset="0"/>
              <a:buChar char="•"/>
            </a:pPr>
            <a:r>
              <a:rPr lang="en-GB" sz="2000" dirty="0">
                <a:latin typeface="Calibri (Body)"/>
              </a:rPr>
              <a:t>Enables to set priorities and help identify potential compromises and win-win situations!</a:t>
            </a:r>
          </a:p>
          <a:p>
            <a:pPr marL="342900" indent="-342900" algn="just">
              <a:spcAft>
                <a:spcPts val="0"/>
              </a:spcAft>
              <a:buClr>
                <a:srgbClr val="961334"/>
              </a:buClr>
              <a:buFont typeface="Arial" panose="020B0604020202020204" pitchFamily="34" charset="0"/>
              <a:buChar char="•"/>
            </a:pPr>
            <a:r>
              <a:rPr lang="en-GB" sz="2000" dirty="0">
                <a:latin typeface="Calibri (Body)"/>
              </a:rPr>
              <a:t>CBA and CEA results can be integrated as quantitative prioritisation criteria alongside more quantitative criteria (e.g. attractiveness to funders) </a:t>
            </a:r>
          </a:p>
          <a:p>
            <a:pPr algn="just">
              <a:spcAft>
                <a:spcPts val="0"/>
              </a:spcAft>
            </a:pPr>
            <a:r>
              <a:rPr lang="en-GB" sz="2000" b="1" dirty="0">
                <a:solidFill>
                  <a:srgbClr val="961334"/>
                </a:solidFill>
                <a:latin typeface="Calibri (Body)"/>
              </a:rPr>
              <a:t>Limits</a:t>
            </a:r>
          </a:p>
          <a:p>
            <a:pPr marL="342900" indent="-342900" algn="just">
              <a:spcAft>
                <a:spcPts val="0"/>
              </a:spcAft>
              <a:buClr>
                <a:srgbClr val="961334"/>
              </a:buClr>
              <a:buFont typeface="Arial" panose="020B0604020202020204" pitchFamily="34" charset="0"/>
              <a:buChar char="•"/>
            </a:pPr>
            <a:r>
              <a:rPr lang="en-GB" sz="2000" dirty="0">
                <a:latin typeface="Calibri (Body)"/>
              </a:rPr>
              <a:t>More subjective than two other methods, e.g. what weighing should be given to individual criterion? How to decide what matters the most?</a:t>
            </a:r>
          </a:p>
          <a:p>
            <a:pPr marL="342900" indent="-342900" algn="just">
              <a:spcAft>
                <a:spcPts val="0"/>
              </a:spcAft>
              <a:buClr>
                <a:srgbClr val="961334"/>
              </a:buClr>
              <a:buFont typeface="Arial" panose="020B0604020202020204" pitchFamily="34" charset="0"/>
              <a:buChar char="•"/>
            </a:pPr>
            <a:r>
              <a:rPr lang="en-GB" sz="2000" dirty="0">
                <a:latin typeface="Calibri (Body)"/>
              </a:rPr>
              <a:t>Need to find a common indicator (e.g. scoring system) </a:t>
            </a:r>
            <a:endParaRPr lang="en-GB" sz="2000" b="1" dirty="0">
              <a:solidFill>
                <a:srgbClr val="961334"/>
              </a:solidFill>
              <a:latin typeface="Calibri (Body)"/>
            </a:endParaRPr>
          </a:p>
          <a:p>
            <a:pPr algn="just">
              <a:spcAft>
                <a:spcPts val="0"/>
              </a:spcAft>
              <a:buClr>
                <a:srgbClr val="961334"/>
              </a:buClr>
            </a:pPr>
            <a:endParaRPr lang="en-GB" sz="2400" dirty="0">
              <a:latin typeface="Calibri (Body)"/>
            </a:endParaRPr>
          </a:p>
        </p:txBody>
      </p:sp>
    </p:spTree>
    <p:extLst>
      <p:ext uri="{BB962C8B-B14F-4D97-AF65-F5344CB8AC3E}">
        <p14:creationId xmlns:p14="http://schemas.microsoft.com/office/powerpoint/2010/main" val="1096109795"/>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p:cNvSpPr>
            <a:spLocks noGrp="1"/>
          </p:cNvSpPr>
          <p:nvPr>
            <p:ph type="title"/>
          </p:nvPr>
        </p:nvSpPr>
        <p:spPr>
          <a:xfrm>
            <a:off x="899592" y="142803"/>
            <a:ext cx="6768320" cy="617928"/>
          </a:xfrm>
        </p:spPr>
        <p:txBody>
          <a:bodyPr>
            <a:normAutofit fontScale="90000"/>
          </a:bodyPr>
          <a:lstStyle/>
          <a:p>
            <a:r>
              <a:rPr lang="de-DE" dirty="0">
                <a:solidFill>
                  <a:srgbClr val="961334"/>
                </a:solidFill>
              </a:rPr>
              <a:t>In a nutshell</a:t>
            </a:r>
          </a:p>
        </p:txBody>
      </p:sp>
      <p:sp>
        <p:nvSpPr>
          <p:cNvPr id="7" name="Inhaltsplatzhalter 2"/>
          <p:cNvSpPr>
            <a:spLocks noGrp="1"/>
          </p:cNvSpPr>
          <p:nvPr>
            <p:ph idx="1"/>
          </p:nvPr>
        </p:nvSpPr>
        <p:spPr>
          <a:xfrm>
            <a:off x="251520" y="908720"/>
            <a:ext cx="6264696" cy="5256584"/>
          </a:xfrm>
        </p:spPr>
        <p:txBody>
          <a:bodyPr>
            <a:noAutofit/>
          </a:bodyPr>
          <a:lstStyle/>
          <a:p>
            <a:pPr algn="just"/>
            <a:r>
              <a:rPr lang="en-GB" sz="2500" dirty="0"/>
              <a:t>There are several approaches, with both advantages and limits.</a:t>
            </a:r>
          </a:p>
          <a:p>
            <a:pPr algn="just"/>
            <a:r>
              <a:rPr lang="en-GB" sz="2500" dirty="0"/>
              <a:t>It is important to choose </a:t>
            </a:r>
            <a:r>
              <a:rPr lang="en-GB" sz="2500" b="1" dirty="0"/>
              <a:t>a method compatible with available data/capacity </a:t>
            </a:r>
            <a:r>
              <a:rPr lang="en-GB" sz="2500" dirty="0"/>
              <a:t>to create data.</a:t>
            </a:r>
          </a:p>
          <a:p>
            <a:pPr algn="just"/>
            <a:endParaRPr lang="en-GB" sz="2500" dirty="0"/>
          </a:p>
          <a:p>
            <a:r>
              <a:rPr lang="en-GB" sz="2500" b="1" dirty="0"/>
              <a:t>CBA is an approach that is commonly used by water companies </a:t>
            </a:r>
            <a:r>
              <a:rPr lang="en-GB" sz="2500" dirty="0"/>
              <a:t>and other stakeholders in the region (e.g. Caribbean Climate Change Community Centre).</a:t>
            </a:r>
          </a:p>
          <a:p>
            <a:endParaRPr lang="en-GB" sz="2500" dirty="0"/>
          </a:p>
          <a:p>
            <a:r>
              <a:rPr lang="en-US" sz="2400" b="1" dirty="0">
                <a:solidFill>
                  <a:srgbClr val="961334"/>
                </a:solidFill>
                <a:sym typeface="Wingdings" panose="05000000000000000000" pitchFamily="2" charset="2"/>
              </a:rPr>
              <a:t> </a:t>
            </a:r>
            <a:r>
              <a:rPr lang="en-GB" sz="2400" b="1" dirty="0">
                <a:solidFill>
                  <a:srgbClr val="961334"/>
                </a:solidFill>
              </a:rPr>
              <a:t>This is the method used to assess the costs and benefits of the Sandy Bay water service improvement project, St. Vincent</a:t>
            </a:r>
          </a:p>
          <a:p>
            <a:endParaRPr lang="en-GB" sz="2500" dirty="0"/>
          </a:p>
          <a:p>
            <a:endParaRPr lang="en-GB" sz="2500" dirty="0"/>
          </a:p>
        </p:txBody>
      </p:sp>
      <p:pic>
        <p:nvPicPr>
          <p:cNvPr id="5" name="Picture 4"/>
          <p:cNvPicPr>
            <a:picLocks noChangeAspect="1"/>
          </p:cNvPicPr>
          <p:nvPr/>
        </p:nvPicPr>
        <p:blipFill>
          <a:blip r:embed="rId3"/>
          <a:stretch>
            <a:fillRect/>
          </a:stretch>
        </p:blipFill>
        <p:spPr>
          <a:xfrm>
            <a:off x="6518425" y="3095039"/>
            <a:ext cx="2490490" cy="3212116"/>
          </a:xfrm>
          <a:prstGeom prst="rect">
            <a:avLst/>
          </a:prstGeom>
        </p:spPr>
      </p:pic>
      <p:sp>
        <p:nvSpPr>
          <p:cNvPr id="8" name="Rectangle 7"/>
          <p:cNvSpPr/>
          <p:nvPr/>
        </p:nvSpPr>
        <p:spPr>
          <a:xfrm>
            <a:off x="6653511" y="1258726"/>
            <a:ext cx="2490490" cy="1477328"/>
          </a:xfrm>
          <a:prstGeom prst="rect">
            <a:avLst/>
          </a:prstGeom>
        </p:spPr>
        <p:txBody>
          <a:bodyPr wrap="square">
            <a:spAutoFit/>
          </a:bodyPr>
          <a:lstStyle/>
          <a:p>
            <a:r>
              <a:rPr lang="en-JM" dirty="0"/>
              <a:t>Retrieved from: </a:t>
            </a:r>
            <a:r>
              <a:rPr lang="en-JM" u="sng" dirty="0">
                <a:hlinkClick r:id="rId4"/>
              </a:rPr>
              <a:t>http://dms.caribbeanclimate.bz/M-Files/openfile.aspx?objtype=0&amp;docid=6062</a:t>
            </a:r>
            <a:endParaRPr lang="en-GB" dirty="0"/>
          </a:p>
        </p:txBody>
      </p:sp>
    </p:spTree>
    <p:extLst>
      <p:ext uri="{BB962C8B-B14F-4D97-AF65-F5344CB8AC3E}">
        <p14:creationId xmlns:p14="http://schemas.microsoft.com/office/powerpoint/2010/main" val="236491195"/>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dirty="0"/>
              <a:t>The CBA Framework</a:t>
            </a:r>
          </a:p>
        </p:txBody>
      </p:sp>
      <p:sp>
        <p:nvSpPr>
          <p:cNvPr id="3" name="Content Placeholder 2"/>
          <p:cNvSpPr>
            <a:spLocks noGrp="1"/>
          </p:cNvSpPr>
          <p:nvPr>
            <p:ph idx="1"/>
          </p:nvPr>
        </p:nvSpPr>
        <p:spPr>
          <a:xfrm>
            <a:off x="473358" y="908720"/>
            <a:ext cx="8229600" cy="4525963"/>
          </a:xfrm>
        </p:spPr>
        <p:txBody>
          <a:bodyPr>
            <a:normAutofit/>
          </a:bodyPr>
          <a:lstStyle/>
          <a:p>
            <a:pPr marL="0" indent="0" algn="just">
              <a:buNone/>
            </a:pPr>
            <a:r>
              <a:rPr lang="en-GB" sz="2500" b="1" dirty="0"/>
              <a:t>Using a two-step analysis:</a:t>
            </a:r>
          </a:p>
          <a:p>
            <a:pPr marL="0" indent="0" algn="just">
              <a:buNone/>
            </a:pPr>
            <a:endParaRPr lang="en-GB" sz="2500" b="1" dirty="0"/>
          </a:p>
          <a:p>
            <a:pPr marL="0" lvl="0" indent="0" algn="just">
              <a:buClr>
                <a:srgbClr val="961334"/>
              </a:buClr>
              <a:buNone/>
            </a:pPr>
            <a:endParaRPr lang="en-GB" sz="2500" dirty="0"/>
          </a:p>
        </p:txBody>
      </p:sp>
      <p:sp>
        <p:nvSpPr>
          <p:cNvPr id="4" name="Slide Number Placeholder 3"/>
          <p:cNvSpPr>
            <a:spLocks noGrp="1"/>
          </p:cNvSpPr>
          <p:nvPr>
            <p:ph type="sldNum" sz="quarter" idx="12"/>
          </p:nvPr>
        </p:nvSpPr>
        <p:spPr/>
        <p:txBody>
          <a:bodyPr/>
          <a:lstStyle/>
          <a:p>
            <a:fld id="{F5B1CE1F-B87C-4286-B73E-31C38491A7B2}" type="slidenum">
              <a:rPr lang="en-GB" smtClean="0"/>
              <a:pPr/>
              <a:t>13</a:t>
            </a:fld>
            <a:endParaRPr lang="en-GB"/>
          </a:p>
        </p:txBody>
      </p:sp>
      <p:graphicFrame>
        <p:nvGraphicFramePr>
          <p:cNvPr id="5" name="Diagram 4"/>
          <p:cNvGraphicFramePr/>
          <p:nvPr>
            <p:extLst>
              <p:ext uri="{D42A27DB-BD31-4B8C-83A1-F6EECF244321}">
                <p14:modId xmlns:p14="http://schemas.microsoft.com/office/powerpoint/2010/main" val="4143533491"/>
              </p:ext>
            </p:extLst>
          </p:nvPr>
        </p:nvGraphicFramePr>
        <p:xfrm>
          <a:off x="1331640" y="1835697"/>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393146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764" y="0"/>
            <a:ext cx="8820472" cy="1143000"/>
          </a:xfrm>
        </p:spPr>
        <p:txBody>
          <a:bodyPr>
            <a:noAutofit/>
          </a:bodyPr>
          <a:lstStyle/>
          <a:p>
            <a:r>
              <a:rPr lang="en-GB" sz="3600" dirty="0"/>
              <a:t>Key considerations before starting the analysis</a:t>
            </a:r>
          </a:p>
        </p:txBody>
      </p:sp>
      <p:sp>
        <p:nvSpPr>
          <p:cNvPr id="3" name="Content Placeholder 2"/>
          <p:cNvSpPr>
            <a:spLocks noGrp="1"/>
          </p:cNvSpPr>
          <p:nvPr>
            <p:ph idx="1"/>
          </p:nvPr>
        </p:nvSpPr>
        <p:spPr/>
        <p:txBody>
          <a:bodyPr>
            <a:normAutofit lnSpcReduction="10000"/>
          </a:bodyPr>
          <a:lstStyle/>
          <a:p>
            <a:pPr lvl="0" algn="just">
              <a:buClr>
                <a:srgbClr val="961334"/>
              </a:buClr>
            </a:pPr>
            <a:r>
              <a:rPr lang="en-GB" dirty="0"/>
              <a:t>What are the costs of the project? </a:t>
            </a:r>
          </a:p>
          <a:p>
            <a:pPr lvl="0" algn="just">
              <a:buClr>
                <a:srgbClr val="961334"/>
              </a:buClr>
            </a:pPr>
            <a:r>
              <a:rPr lang="en-GB" dirty="0"/>
              <a:t>Who will bear the costs of the project?</a:t>
            </a:r>
          </a:p>
          <a:p>
            <a:pPr lvl="0" algn="just">
              <a:buClr>
                <a:srgbClr val="961334"/>
              </a:buClr>
            </a:pPr>
            <a:r>
              <a:rPr lang="en-GB" dirty="0"/>
              <a:t>What are the benefits of the project? </a:t>
            </a:r>
          </a:p>
          <a:p>
            <a:pPr lvl="0" algn="just">
              <a:buClr>
                <a:srgbClr val="961334"/>
              </a:buClr>
            </a:pPr>
            <a:r>
              <a:rPr lang="en-GB" dirty="0"/>
              <a:t>Who will benefit? </a:t>
            </a:r>
          </a:p>
          <a:p>
            <a:pPr lvl="0" algn="just">
              <a:buClr>
                <a:srgbClr val="961334"/>
              </a:buClr>
            </a:pPr>
            <a:r>
              <a:rPr lang="en-GB" dirty="0"/>
              <a:t>What discount rate to use? </a:t>
            </a:r>
          </a:p>
          <a:p>
            <a:pPr lvl="0" algn="just">
              <a:buClr>
                <a:srgbClr val="961334"/>
              </a:buClr>
            </a:pPr>
            <a:r>
              <a:rPr lang="en-GB" dirty="0"/>
              <a:t>What are the risks to the project? </a:t>
            </a:r>
          </a:p>
          <a:p>
            <a:pPr lvl="0" algn="just">
              <a:buClr>
                <a:srgbClr val="961334"/>
              </a:buClr>
            </a:pPr>
            <a:r>
              <a:rPr lang="en-GB" dirty="0"/>
              <a:t>What actions can be taken to improve the viability and sustainability of the project? </a:t>
            </a:r>
          </a:p>
          <a:p>
            <a:endParaRPr lang="en-GB" dirty="0"/>
          </a:p>
        </p:txBody>
      </p:sp>
      <p:sp>
        <p:nvSpPr>
          <p:cNvPr id="4" name="Slide Number Placeholder 3"/>
          <p:cNvSpPr>
            <a:spLocks noGrp="1"/>
          </p:cNvSpPr>
          <p:nvPr>
            <p:ph type="sldNum" sz="quarter" idx="12"/>
          </p:nvPr>
        </p:nvSpPr>
        <p:spPr/>
        <p:txBody>
          <a:bodyPr/>
          <a:lstStyle/>
          <a:p>
            <a:fld id="{F5B1CE1F-B87C-4286-B73E-31C38491A7B2}" type="slidenum">
              <a:rPr lang="en-GB" smtClean="0"/>
              <a:pPr/>
              <a:t>14</a:t>
            </a:fld>
            <a:endParaRPr lang="en-GB"/>
          </a:p>
        </p:txBody>
      </p:sp>
    </p:spTree>
    <p:extLst>
      <p:ext uri="{BB962C8B-B14F-4D97-AF65-F5344CB8AC3E}">
        <p14:creationId xmlns:p14="http://schemas.microsoft.com/office/powerpoint/2010/main" val="33942284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dirty="0"/>
              <a:t>Step I- Financial Analysis</a:t>
            </a:r>
          </a:p>
        </p:txBody>
      </p:sp>
      <p:pic>
        <p:nvPicPr>
          <p:cNvPr id="4" name="Picture 3"/>
          <p:cNvPicPr>
            <a:picLocks noChangeAspect="1"/>
          </p:cNvPicPr>
          <p:nvPr/>
        </p:nvPicPr>
        <p:blipFill>
          <a:blip r:embed="rId2"/>
          <a:stretch>
            <a:fillRect/>
          </a:stretch>
        </p:blipFill>
        <p:spPr>
          <a:xfrm>
            <a:off x="457780" y="1220267"/>
            <a:ext cx="8229020" cy="4824536"/>
          </a:xfrm>
          <a:prstGeom prst="rect">
            <a:avLst/>
          </a:prstGeom>
        </p:spPr>
      </p:pic>
      <p:sp>
        <p:nvSpPr>
          <p:cNvPr id="5" name="Slide Number Placeholder 4"/>
          <p:cNvSpPr>
            <a:spLocks noGrp="1"/>
          </p:cNvSpPr>
          <p:nvPr>
            <p:ph type="sldNum" sz="quarter" idx="12"/>
          </p:nvPr>
        </p:nvSpPr>
        <p:spPr/>
        <p:txBody>
          <a:bodyPr/>
          <a:lstStyle/>
          <a:p>
            <a:fld id="{F5B1CE1F-B87C-4286-B73E-31C38491A7B2}" type="slidenum">
              <a:rPr lang="en-GB" smtClean="0"/>
              <a:pPr/>
              <a:t>15</a:t>
            </a:fld>
            <a:endParaRPr lang="en-GB"/>
          </a:p>
        </p:txBody>
      </p:sp>
    </p:spTree>
    <p:extLst>
      <p:ext uri="{BB962C8B-B14F-4D97-AF65-F5344CB8AC3E}">
        <p14:creationId xmlns:p14="http://schemas.microsoft.com/office/powerpoint/2010/main" val="457850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5847" y="82544"/>
            <a:ext cx="8229600" cy="634082"/>
          </a:xfrm>
        </p:spPr>
        <p:txBody>
          <a:bodyPr>
            <a:normAutofit fontScale="90000"/>
          </a:bodyPr>
          <a:lstStyle/>
          <a:p>
            <a:r>
              <a:rPr lang="en-GB" dirty="0"/>
              <a:t>Step II- Economic Analysis</a:t>
            </a:r>
          </a:p>
        </p:txBody>
      </p:sp>
      <p:pic>
        <p:nvPicPr>
          <p:cNvPr id="4" name="Picture 3"/>
          <p:cNvPicPr>
            <a:picLocks noChangeAspect="1"/>
          </p:cNvPicPr>
          <p:nvPr/>
        </p:nvPicPr>
        <p:blipFill>
          <a:blip r:embed="rId2"/>
          <a:stretch>
            <a:fillRect/>
          </a:stretch>
        </p:blipFill>
        <p:spPr>
          <a:xfrm>
            <a:off x="827584" y="980728"/>
            <a:ext cx="6631870" cy="6344488"/>
          </a:xfrm>
          <a:prstGeom prst="rect">
            <a:avLst/>
          </a:prstGeom>
        </p:spPr>
      </p:pic>
      <p:sp>
        <p:nvSpPr>
          <p:cNvPr id="3" name="Slide Number Placeholder 2"/>
          <p:cNvSpPr>
            <a:spLocks noGrp="1"/>
          </p:cNvSpPr>
          <p:nvPr>
            <p:ph type="sldNum" sz="quarter" idx="12"/>
          </p:nvPr>
        </p:nvSpPr>
        <p:spPr/>
        <p:txBody>
          <a:bodyPr/>
          <a:lstStyle/>
          <a:p>
            <a:fld id="{F5B1CE1F-B87C-4286-B73E-31C38491A7B2}" type="slidenum">
              <a:rPr lang="en-GB" smtClean="0"/>
              <a:pPr/>
              <a:t>16</a:t>
            </a:fld>
            <a:endParaRPr lang="en-GB"/>
          </a:p>
        </p:txBody>
      </p:sp>
    </p:spTree>
    <p:extLst>
      <p:ext uri="{BB962C8B-B14F-4D97-AF65-F5344CB8AC3E}">
        <p14:creationId xmlns:p14="http://schemas.microsoft.com/office/powerpoint/2010/main" val="17358570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2" name="Straight Arrow Connector 21"/>
          <p:cNvCxnSpPr>
            <a:endCxn id="10" idx="1"/>
          </p:cNvCxnSpPr>
          <p:nvPr/>
        </p:nvCxnSpPr>
        <p:spPr>
          <a:xfrm>
            <a:off x="1460252" y="4083431"/>
            <a:ext cx="388582" cy="156264"/>
          </a:xfrm>
          <a:prstGeom prst="straightConnector1">
            <a:avLst/>
          </a:prstGeom>
          <a:ln w="38100">
            <a:solidFill>
              <a:srgbClr val="961334"/>
            </a:solidFill>
            <a:tailEnd type="triangle"/>
          </a:ln>
        </p:spPr>
        <p:style>
          <a:lnRef idx="1">
            <a:schemeClr val="accent2"/>
          </a:lnRef>
          <a:fillRef idx="0">
            <a:schemeClr val="accent2"/>
          </a:fillRef>
          <a:effectRef idx="0">
            <a:schemeClr val="accent2"/>
          </a:effectRef>
          <a:fontRef idx="minor">
            <a:schemeClr val="tx1"/>
          </a:fontRef>
        </p:style>
      </p:cxnSp>
      <p:cxnSp>
        <p:nvCxnSpPr>
          <p:cNvPr id="12" name="Straight Arrow Connector 11"/>
          <p:cNvCxnSpPr/>
          <p:nvPr/>
        </p:nvCxnSpPr>
        <p:spPr>
          <a:xfrm flipV="1">
            <a:off x="1365942" y="2018452"/>
            <a:ext cx="482892" cy="130368"/>
          </a:xfrm>
          <a:prstGeom prst="straightConnector1">
            <a:avLst/>
          </a:prstGeom>
          <a:ln w="38100">
            <a:solidFill>
              <a:srgbClr val="961334"/>
            </a:solidFill>
            <a:tailEnd type="triangle"/>
          </a:ln>
        </p:spPr>
        <p:style>
          <a:lnRef idx="1">
            <a:schemeClr val="accent2"/>
          </a:lnRef>
          <a:fillRef idx="0">
            <a:schemeClr val="accent2"/>
          </a:fillRef>
          <a:effectRef idx="0">
            <a:schemeClr val="accent2"/>
          </a:effectRef>
          <a:fontRef idx="minor">
            <a:schemeClr val="tx1"/>
          </a:fontRef>
        </p:style>
      </p:cxnSp>
      <p:sp>
        <p:nvSpPr>
          <p:cNvPr id="2" name="Title 1"/>
          <p:cNvSpPr>
            <a:spLocks noGrp="1"/>
          </p:cNvSpPr>
          <p:nvPr>
            <p:ph type="title"/>
          </p:nvPr>
        </p:nvSpPr>
        <p:spPr>
          <a:xfrm>
            <a:off x="323528" y="76134"/>
            <a:ext cx="8229600" cy="905673"/>
          </a:xfrm>
        </p:spPr>
        <p:txBody>
          <a:bodyPr>
            <a:normAutofit/>
          </a:bodyPr>
          <a:lstStyle/>
          <a:p>
            <a:r>
              <a:rPr lang="en-GB" sz="4000" dirty="0"/>
              <a:t>How to interpret the results</a:t>
            </a:r>
          </a:p>
        </p:txBody>
      </p:sp>
      <p:sp>
        <p:nvSpPr>
          <p:cNvPr id="4" name="Slide Number Placeholder 3"/>
          <p:cNvSpPr>
            <a:spLocks noGrp="1"/>
          </p:cNvSpPr>
          <p:nvPr>
            <p:ph type="sldNum" sz="quarter" idx="12"/>
          </p:nvPr>
        </p:nvSpPr>
        <p:spPr/>
        <p:txBody>
          <a:bodyPr/>
          <a:lstStyle/>
          <a:p>
            <a:fld id="{F5B1CE1F-B87C-4286-B73E-31C38491A7B2}" type="slidenum">
              <a:rPr lang="en-GB" smtClean="0"/>
              <a:pPr/>
              <a:t>17</a:t>
            </a:fld>
            <a:endParaRPr lang="en-GB"/>
          </a:p>
        </p:txBody>
      </p:sp>
      <p:sp>
        <p:nvSpPr>
          <p:cNvPr id="7" name="TextBox 6"/>
          <p:cNvSpPr txBox="1"/>
          <p:nvPr/>
        </p:nvSpPr>
        <p:spPr>
          <a:xfrm>
            <a:off x="323528" y="1835429"/>
            <a:ext cx="1152128" cy="2585323"/>
          </a:xfrm>
          <a:prstGeom prst="rect">
            <a:avLst/>
          </a:prstGeom>
          <a:solidFill>
            <a:srgbClr val="961334"/>
          </a:solidFill>
          <a:ln>
            <a:solidFill>
              <a:srgbClr val="961334"/>
            </a:solidFill>
          </a:ln>
        </p:spPr>
        <p:txBody>
          <a:bodyPr wrap="square" rtlCol="0">
            <a:spAutoFit/>
          </a:bodyPr>
          <a:lstStyle/>
          <a:p>
            <a:pPr algn="ctr"/>
            <a:endParaRPr lang="en-GB" b="1" dirty="0">
              <a:solidFill>
                <a:schemeClr val="bg1"/>
              </a:solidFill>
            </a:endParaRPr>
          </a:p>
          <a:p>
            <a:pPr algn="ctr"/>
            <a:endParaRPr lang="en-GB" b="1" dirty="0">
              <a:solidFill>
                <a:schemeClr val="bg1"/>
              </a:solidFill>
            </a:endParaRPr>
          </a:p>
          <a:p>
            <a:pPr algn="ctr"/>
            <a:r>
              <a:rPr lang="en-GB" b="1" dirty="0">
                <a:solidFill>
                  <a:schemeClr val="bg1"/>
                </a:solidFill>
              </a:rPr>
              <a:t>STEP I- Financial analysis</a:t>
            </a:r>
          </a:p>
          <a:p>
            <a:pPr algn="ctr"/>
            <a:endParaRPr lang="en-GB" b="1" dirty="0">
              <a:solidFill>
                <a:schemeClr val="bg1"/>
              </a:solidFill>
            </a:endParaRPr>
          </a:p>
          <a:p>
            <a:pPr algn="ctr"/>
            <a:endParaRPr lang="en-GB" b="1" dirty="0">
              <a:solidFill>
                <a:schemeClr val="bg1"/>
              </a:solidFill>
            </a:endParaRPr>
          </a:p>
          <a:p>
            <a:pPr algn="ctr"/>
            <a:endParaRPr lang="en-GB" b="1" dirty="0">
              <a:solidFill>
                <a:schemeClr val="bg1"/>
              </a:solidFill>
            </a:endParaRPr>
          </a:p>
          <a:p>
            <a:pPr algn="ctr"/>
            <a:endParaRPr lang="en-GB" b="1" dirty="0">
              <a:solidFill>
                <a:schemeClr val="bg1"/>
              </a:solidFill>
            </a:endParaRPr>
          </a:p>
        </p:txBody>
      </p:sp>
      <p:sp>
        <p:nvSpPr>
          <p:cNvPr id="8" name="TextBox 7"/>
          <p:cNvSpPr txBox="1"/>
          <p:nvPr/>
        </p:nvSpPr>
        <p:spPr>
          <a:xfrm>
            <a:off x="3166698" y="1531321"/>
            <a:ext cx="1296144" cy="3416320"/>
          </a:xfrm>
          <a:prstGeom prst="rect">
            <a:avLst/>
          </a:prstGeom>
          <a:solidFill>
            <a:srgbClr val="961334"/>
          </a:solidFill>
          <a:ln>
            <a:solidFill>
              <a:srgbClr val="961334"/>
            </a:solidFill>
          </a:ln>
        </p:spPr>
        <p:txBody>
          <a:bodyPr wrap="square" rtlCol="0">
            <a:spAutoFit/>
          </a:bodyPr>
          <a:lstStyle/>
          <a:p>
            <a:pPr algn="ctr"/>
            <a:endParaRPr lang="en-GB" b="1" dirty="0">
              <a:solidFill>
                <a:schemeClr val="bg1"/>
              </a:solidFill>
            </a:endParaRPr>
          </a:p>
          <a:p>
            <a:pPr algn="ctr"/>
            <a:endParaRPr lang="en-GB" b="1" dirty="0">
              <a:solidFill>
                <a:schemeClr val="bg1"/>
              </a:solidFill>
            </a:endParaRPr>
          </a:p>
          <a:p>
            <a:pPr algn="ctr"/>
            <a:endParaRPr lang="en-GB" b="1" dirty="0">
              <a:solidFill>
                <a:schemeClr val="bg1"/>
              </a:solidFill>
            </a:endParaRPr>
          </a:p>
          <a:p>
            <a:pPr algn="ctr"/>
            <a:endParaRPr lang="en-GB" b="1" dirty="0">
              <a:solidFill>
                <a:schemeClr val="bg1"/>
              </a:solidFill>
            </a:endParaRPr>
          </a:p>
          <a:p>
            <a:pPr algn="ctr"/>
            <a:r>
              <a:rPr lang="en-GB" b="1" dirty="0">
                <a:solidFill>
                  <a:schemeClr val="bg1"/>
                </a:solidFill>
              </a:rPr>
              <a:t>STEP II- Economic analysis</a:t>
            </a:r>
          </a:p>
          <a:p>
            <a:pPr algn="ctr"/>
            <a:endParaRPr lang="en-GB" b="1" dirty="0">
              <a:solidFill>
                <a:schemeClr val="bg1"/>
              </a:solidFill>
            </a:endParaRPr>
          </a:p>
          <a:p>
            <a:pPr algn="ctr"/>
            <a:endParaRPr lang="en-GB" b="1" dirty="0">
              <a:solidFill>
                <a:schemeClr val="bg1"/>
              </a:solidFill>
            </a:endParaRPr>
          </a:p>
          <a:p>
            <a:pPr algn="ctr"/>
            <a:endParaRPr lang="en-GB" b="1" dirty="0">
              <a:solidFill>
                <a:schemeClr val="bg1"/>
              </a:solidFill>
            </a:endParaRPr>
          </a:p>
          <a:p>
            <a:pPr algn="ctr"/>
            <a:endParaRPr lang="en-GB" b="1" dirty="0">
              <a:solidFill>
                <a:schemeClr val="bg1"/>
              </a:solidFill>
            </a:endParaRPr>
          </a:p>
          <a:p>
            <a:pPr algn="ctr"/>
            <a:endParaRPr lang="en-GB" b="1" dirty="0">
              <a:solidFill>
                <a:schemeClr val="bg1"/>
              </a:solidFill>
            </a:endParaRPr>
          </a:p>
        </p:txBody>
      </p:sp>
      <p:sp>
        <p:nvSpPr>
          <p:cNvPr id="9" name="TextBox 8"/>
          <p:cNvSpPr txBox="1"/>
          <p:nvPr/>
        </p:nvSpPr>
        <p:spPr>
          <a:xfrm>
            <a:off x="1848834" y="1652478"/>
            <a:ext cx="1069681" cy="646331"/>
          </a:xfrm>
          <a:prstGeom prst="rect">
            <a:avLst/>
          </a:prstGeom>
          <a:solidFill>
            <a:schemeClr val="accent2">
              <a:lumMod val="60000"/>
              <a:lumOff val="40000"/>
            </a:schemeClr>
          </a:solidFill>
          <a:ln>
            <a:solidFill>
              <a:srgbClr val="961334"/>
            </a:solidFill>
          </a:ln>
        </p:spPr>
        <p:txBody>
          <a:bodyPr wrap="square" rtlCol="0">
            <a:spAutoFit/>
          </a:bodyPr>
          <a:lstStyle/>
          <a:p>
            <a:pPr algn="ctr"/>
            <a:r>
              <a:rPr lang="en-GB" b="1" dirty="0"/>
              <a:t>Positive NPV</a:t>
            </a:r>
          </a:p>
        </p:txBody>
      </p:sp>
      <p:sp>
        <p:nvSpPr>
          <p:cNvPr id="10" name="TextBox 9"/>
          <p:cNvSpPr txBox="1"/>
          <p:nvPr/>
        </p:nvSpPr>
        <p:spPr>
          <a:xfrm>
            <a:off x="1848834" y="3916529"/>
            <a:ext cx="1125193" cy="646331"/>
          </a:xfrm>
          <a:prstGeom prst="rect">
            <a:avLst/>
          </a:prstGeom>
          <a:solidFill>
            <a:schemeClr val="accent2">
              <a:lumMod val="60000"/>
              <a:lumOff val="40000"/>
            </a:schemeClr>
          </a:solidFill>
          <a:ln>
            <a:solidFill>
              <a:srgbClr val="961334"/>
            </a:solidFill>
          </a:ln>
        </p:spPr>
        <p:txBody>
          <a:bodyPr wrap="square" rtlCol="0">
            <a:spAutoFit/>
          </a:bodyPr>
          <a:lstStyle/>
          <a:p>
            <a:pPr algn="ctr"/>
            <a:r>
              <a:rPr lang="en-GB" b="1" dirty="0"/>
              <a:t>Negative NPV</a:t>
            </a:r>
          </a:p>
        </p:txBody>
      </p:sp>
      <p:sp>
        <p:nvSpPr>
          <p:cNvPr id="16" name="TextBox 15"/>
          <p:cNvSpPr txBox="1"/>
          <p:nvPr/>
        </p:nvSpPr>
        <p:spPr>
          <a:xfrm>
            <a:off x="4973602" y="1594169"/>
            <a:ext cx="1547431" cy="369332"/>
          </a:xfrm>
          <a:prstGeom prst="rect">
            <a:avLst/>
          </a:prstGeom>
          <a:solidFill>
            <a:schemeClr val="accent2">
              <a:lumMod val="60000"/>
              <a:lumOff val="40000"/>
            </a:schemeClr>
          </a:solidFill>
          <a:ln>
            <a:solidFill>
              <a:srgbClr val="961334"/>
            </a:solidFill>
          </a:ln>
        </p:spPr>
        <p:txBody>
          <a:bodyPr wrap="square" rtlCol="0">
            <a:spAutoFit/>
          </a:bodyPr>
          <a:lstStyle/>
          <a:p>
            <a:pPr algn="ctr"/>
            <a:r>
              <a:rPr lang="en-GB" b="1" dirty="0"/>
              <a:t>Positive NPV</a:t>
            </a:r>
          </a:p>
        </p:txBody>
      </p:sp>
      <p:sp>
        <p:nvSpPr>
          <p:cNvPr id="17" name="TextBox 16"/>
          <p:cNvSpPr txBox="1"/>
          <p:nvPr/>
        </p:nvSpPr>
        <p:spPr>
          <a:xfrm>
            <a:off x="4980736" y="4385879"/>
            <a:ext cx="1499611" cy="369332"/>
          </a:xfrm>
          <a:prstGeom prst="rect">
            <a:avLst/>
          </a:prstGeom>
          <a:solidFill>
            <a:schemeClr val="accent2">
              <a:lumMod val="60000"/>
              <a:lumOff val="40000"/>
            </a:schemeClr>
          </a:solidFill>
          <a:ln>
            <a:solidFill>
              <a:srgbClr val="961334"/>
            </a:solidFill>
          </a:ln>
        </p:spPr>
        <p:txBody>
          <a:bodyPr wrap="square" rtlCol="0">
            <a:spAutoFit/>
          </a:bodyPr>
          <a:lstStyle/>
          <a:p>
            <a:pPr algn="ctr"/>
            <a:r>
              <a:rPr lang="en-GB" b="1" dirty="0"/>
              <a:t>Negative NPV</a:t>
            </a:r>
          </a:p>
        </p:txBody>
      </p:sp>
      <p:cxnSp>
        <p:nvCxnSpPr>
          <p:cNvPr id="25" name="Straight Arrow Connector 24"/>
          <p:cNvCxnSpPr/>
          <p:nvPr/>
        </p:nvCxnSpPr>
        <p:spPr>
          <a:xfrm flipV="1">
            <a:off x="3210160" y="3991103"/>
            <a:ext cx="1815278" cy="248592"/>
          </a:xfrm>
          <a:prstGeom prst="straightConnector1">
            <a:avLst/>
          </a:prstGeom>
          <a:ln w="38100">
            <a:solidFill>
              <a:srgbClr val="961334"/>
            </a:solidFill>
            <a:tailEnd type="triangle"/>
          </a:ln>
        </p:spPr>
        <p:style>
          <a:lnRef idx="1">
            <a:schemeClr val="accent2"/>
          </a:lnRef>
          <a:fillRef idx="0">
            <a:schemeClr val="accent2"/>
          </a:fillRef>
          <a:effectRef idx="0">
            <a:schemeClr val="accent2"/>
          </a:effectRef>
          <a:fontRef idx="minor">
            <a:schemeClr val="tx1"/>
          </a:fontRef>
        </p:style>
      </p:cxnSp>
      <p:sp>
        <p:nvSpPr>
          <p:cNvPr id="26" name="TextBox 25"/>
          <p:cNvSpPr txBox="1"/>
          <p:nvPr/>
        </p:nvSpPr>
        <p:spPr>
          <a:xfrm>
            <a:off x="5014290" y="3791217"/>
            <a:ext cx="1466057" cy="366045"/>
          </a:xfrm>
          <a:prstGeom prst="rect">
            <a:avLst/>
          </a:prstGeom>
          <a:solidFill>
            <a:schemeClr val="accent2">
              <a:lumMod val="60000"/>
              <a:lumOff val="40000"/>
            </a:schemeClr>
          </a:solidFill>
          <a:ln>
            <a:solidFill>
              <a:srgbClr val="961334"/>
            </a:solidFill>
          </a:ln>
        </p:spPr>
        <p:txBody>
          <a:bodyPr wrap="square" rtlCol="0">
            <a:spAutoFit/>
          </a:bodyPr>
          <a:lstStyle/>
          <a:p>
            <a:pPr algn="ctr"/>
            <a:r>
              <a:rPr lang="en-GB" b="1" dirty="0"/>
              <a:t>Positive NPV</a:t>
            </a:r>
          </a:p>
        </p:txBody>
      </p:sp>
      <p:sp>
        <p:nvSpPr>
          <p:cNvPr id="27" name="TextBox 26"/>
          <p:cNvSpPr txBox="1"/>
          <p:nvPr/>
        </p:nvSpPr>
        <p:spPr>
          <a:xfrm>
            <a:off x="5005768" y="2230361"/>
            <a:ext cx="1515265" cy="369332"/>
          </a:xfrm>
          <a:prstGeom prst="rect">
            <a:avLst/>
          </a:prstGeom>
          <a:solidFill>
            <a:schemeClr val="accent2">
              <a:lumMod val="60000"/>
              <a:lumOff val="40000"/>
            </a:schemeClr>
          </a:solidFill>
          <a:ln>
            <a:solidFill>
              <a:srgbClr val="961334"/>
            </a:solidFill>
          </a:ln>
        </p:spPr>
        <p:txBody>
          <a:bodyPr wrap="square" rtlCol="0">
            <a:spAutoFit/>
          </a:bodyPr>
          <a:lstStyle/>
          <a:p>
            <a:pPr algn="ctr"/>
            <a:r>
              <a:rPr lang="en-GB" b="1" dirty="0"/>
              <a:t>Negative NPV</a:t>
            </a:r>
          </a:p>
        </p:txBody>
      </p:sp>
      <p:cxnSp>
        <p:nvCxnSpPr>
          <p:cNvPr id="33" name="Straight Arrow Connector 32"/>
          <p:cNvCxnSpPr/>
          <p:nvPr/>
        </p:nvCxnSpPr>
        <p:spPr>
          <a:xfrm>
            <a:off x="2974027" y="4210509"/>
            <a:ext cx="2006709" cy="321200"/>
          </a:xfrm>
          <a:prstGeom prst="straightConnector1">
            <a:avLst/>
          </a:prstGeom>
          <a:ln w="38100">
            <a:solidFill>
              <a:srgbClr val="961334"/>
            </a:solidFill>
            <a:tailEnd type="triangle"/>
          </a:ln>
        </p:spPr>
        <p:style>
          <a:lnRef idx="1">
            <a:schemeClr val="accent2"/>
          </a:lnRef>
          <a:fillRef idx="0">
            <a:schemeClr val="accent2"/>
          </a:fillRef>
          <a:effectRef idx="0">
            <a:schemeClr val="accent2"/>
          </a:effectRef>
          <a:fontRef idx="minor">
            <a:schemeClr val="tx1"/>
          </a:fontRef>
        </p:style>
      </p:cxnSp>
      <p:cxnSp>
        <p:nvCxnSpPr>
          <p:cNvPr id="35" name="Straight Arrow Connector 34"/>
          <p:cNvCxnSpPr/>
          <p:nvPr/>
        </p:nvCxnSpPr>
        <p:spPr>
          <a:xfrm flipV="1">
            <a:off x="3504752" y="1834512"/>
            <a:ext cx="1475984" cy="183941"/>
          </a:xfrm>
          <a:prstGeom prst="straightConnector1">
            <a:avLst/>
          </a:prstGeom>
          <a:ln w="38100">
            <a:solidFill>
              <a:srgbClr val="961334"/>
            </a:solidFill>
            <a:tailEnd type="triangle"/>
          </a:ln>
        </p:spPr>
        <p:style>
          <a:lnRef idx="1">
            <a:schemeClr val="accent2"/>
          </a:lnRef>
          <a:fillRef idx="0">
            <a:schemeClr val="accent2"/>
          </a:fillRef>
          <a:effectRef idx="0">
            <a:schemeClr val="accent2"/>
          </a:effectRef>
          <a:fontRef idx="minor">
            <a:schemeClr val="tx1"/>
          </a:fontRef>
        </p:style>
      </p:cxnSp>
      <p:cxnSp>
        <p:nvCxnSpPr>
          <p:cNvPr id="37" name="Straight Arrow Connector 36"/>
          <p:cNvCxnSpPr>
            <a:endCxn id="27" idx="1"/>
          </p:cNvCxnSpPr>
          <p:nvPr/>
        </p:nvCxnSpPr>
        <p:spPr>
          <a:xfrm>
            <a:off x="2918515" y="2018452"/>
            <a:ext cx="2087253" cy="396575"/>
          </a:xfrm>
          <a:prstGeom prst="straightConnector1">
            <a:avLst/>
          </a:prstGeom>
          <a:ln w="38100">
            <a:solidFill>
              <a:srgbClr val="961334"/>
            </a:solidFill>
            <a:tailEnd type="triangle"/>
          </a:ln>
        </p:spPr>
        <p:style>
          <a:lnRef idx="1">
            <a:schemeClr val="accent2"/>
          </a:lnRef>
          <a:fillRef idx="0">
            <a:schemeClr val="accent2"/>
          </a:fillRef>
          <a:effectRef idx="0">
            <a:schemeClr val="accent2"/>
          </a:effectRef>
          <a:fontRef idx="minor">
            <a:schemeClr val="tx1"/>
          </a:fontRef>
        </p:style>
      </p:cxnSp>
      <p:sp>
        <p:nvSpPr>
          <p:cNvPr id="49" name="Rectangle 48"/>
          <p:cNvSpPr/>
          <p:nvPr/>
        </p:nvSpPr>
        <p:spPr>
          <a:xfrm>
            <a:off x="6663825" y="1497749"/>
            <a:ext cx="2430016" cy="481670"/>
          </a:xfrm>
          <a:prstGeom prst="rect">
            <a:avLst/>
          </a:prstGeom>
          <a:ln w="38100">
            <a:solidFill>
              <a:srgbClr val="961334"/>
            </a:solidFill>
          </a:ln>
        </p:spPr>
        <p:txBody>
          <a:bodyPr wrap="square">
            <a:spAutoFit/>
          </a:bodyPr>
          <a:lstStyle/>
          <a:p>
            <a:pPr lvl="0" algn="just">
              <a:lnSpc>
                <a:spcPct val="115000"/>
              </a:lnSpc>
              <a:spcBef>
                <a:spcPts val="600"/>
              </a:spcBef>
              <a:spcAft>
                <a:spcPts val="0"/>
              </a:spcAft>
            </a:pPr>
            <a:r>
              <a:rPr lang="en-GB" sz="11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The project should be implemented and is considered sustainable</a:t>
            </a:r>
          </a:p>
        </p:txBody>
      </p:sp>
      <p:sp>
        <p:nvSpPr>
          <p:cNvPr id="50" name="Rectangle 49"/>
          <p:cNvSpPr/>
          <p:nvPr/>
        </p:nvSpPr>
        <p:spPr>
          <a:xfrm>
            <a:off x="6687523" y="2149406"/>
            <a:ext cx="2436429" cy="769441"/>
          </a:xfrm>
          <a:prstGeom prst="rect">
            <a:avLst/>
          </a:prstGeom>
          <a:ln w="38100">
            <a:solidFill>
              <a:srgbClr val="961334"/>
            </a:solidFill>
          </a:ln>
        </p:spPr>
        <p:txBody>
          <a:bodyPr wrap="square">
            <a:spAutoFit/>
          </a:bodyPr>
          <a:lstStyle/>
          <a:p>
            <a:r>
              <a:rPr lang="en-GB" sz="11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The project should not be implemented unless ways are found to compensate for the socio-economic costs to society</a:t>
            </a:r>
          </a:p>
        </p:txBody>
      </p:sp>
      <p:sp>
        <p:nvSpPr>
          <p:cNvPr id="51" name="Rectangle 50"/>
          <p:cNvSpPr/>
          <p:nvPr/>
        </p:nvSpPr>
        <p:spPr>
          <a:xfrm>
            <a:off x="6716480" y="3176522"/>
            <a:ext cx="2377361" cy="938719"/>
          </a:xfrm>
          <a:prstGeom prst="rect">
            <a:avLst/>
          </a:prstGeom>
          <a:ln w="38100">
            <a:solidFill>
              <a:srgbClr val="961334"/>
            </a:solidFill>
          </a:ln>
        </p:spPr>
        <p:txBody>
          <a:bodyPr wrap="square">
            <a:spAutoFit/>
          </a:bodyPr>
          <a:lstStyle/>
          <a:p>
            <a:r>
              <a:rPr lang="en-GB" sz="11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The project is beneficial to the society, however, ways must be found to finance the sustainability of the project and or grant funding is required to implement the project</a:t>
            </a:r>
            <a:endParaRPr lang="en-GB" dirty="0"/>
          </a:p>
        </p:txBody>
      </p:sp>
      <p:sp>
        <p:nvSpPr>
          <p:cNvPr id="52" name="Rectangle 51"/>
          <p:cNvSpPr/>
          <p:nvPr/>
        </p:nvSpPr>
        <p:spPr>
          <a:xfrm>
            <a:off x="6716481" y="4371109"/>
            <a:ext cx="2377360" cy="430887"/>
          </a:xfrm>
          <a:prstGeom prst="rect">
            <a:avLst/>
          </a:prstGeom>
          <a:ln w="38100">
            <a:solidFill>
              <a:srgbClr val="961334"/>
            </a:solidFill>
          </a:ln>
        </p:spPr>
        <p:txBody>
          <a:bodyPr wrap="square">
            <a:spAutoFit/>
          </a:bodyPr>
          <a:lstStyle/>
          <a:p>
            <a:r>
              <a:rPr lang="en-GB" sz="11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The project should not be implemented</a:t>
            </a:r>
          </a:p>
        </p:txBody>
      </p:sp>
      <p:sp>
        <p:nvSpPr>
          <p:cNvPr id="60" name="Rectangle 59"/>
          <p:cNvSpPr/>
          <p:nvPr/>
        </p:nvSpPr>
        <p:spPr>
          <a:xfrm>
            <a:off x="305379" y="5236442"/>
            <a:ext cx="8085679" cy="1477328"/>
          </a:xfrm>
          <a:prstGeom prst="rect">
            <a:avLst/>
          </a:prstGeom>
        </p:spPr>
        <p:txBody>
          <a:bodyPr wrap="square">
            <a:spAutoFit/>
          </a:bodyPr>
          <a:lstStyle/>
          <a:p>
            <a:pPr marL="285750" indent="-285750">
              <a:buFont typeface="Arial" panose="020B0604020202020204" pitchFamily="34" charset="0"/>
              <a:buChar char="•"/>
              <a:defRPr/>
            </a:pPr>
            <a:r>
              <a:rPr lang="en-GB" dirty="0"/>
              <a:t>This approach identifies not only the net benefits (costs) to society, but the potential financial shortfalls that could hamper the sustainability of the project; i.e. identifying from the onset whether additional resources will be required during the implementation stage and or after implementation and from where, how, when and whom such resources could be garnered. </a:t>
            </a:r>
          </a:p>
        </p:txBody>
      </p:sp>
    </p:spTree>
    <p:extLst>
      <p:ext uri="{BB962C8B-B14F-4D97-AF65-F5344CB8AC3E}">
        <p14:creationId xmlns:p14="http://schemas.microsoft.com/office/powerpoint/2010/main" val="14280154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2048" y="0"/>
            <a:ext cx="8229600" cy="1143000"/>
          </a:xfrm>
        </p:spPr>
        <p:txBody>
          <a:bodyPr>
            <a:noAutofit/>
          </a:bodyPr>
          <a:lstStyle/>
          <a:p>
            <a:r>
              <a:rPr lang="en-GB" sz="4000" dirty="0"/>
              <a:t>Example - Sandy Bay case study: Results of the financial analysis</a:t>
            </a:r>
          </a:p>
        </p:txBody>
      </p:sp>
      <p:sp>
        <p:nvSpPr>
          <p:cNvPr id="4" name="Slide Number Placeholder 3"/>
          <p:cNvSpPr>
            <a:spLocks noGrp="1"/>
          </p:cNvSpPr>
          <p:nvPr>
            <p:ph type="sldNum" sz="quarter" idx="12"/>
          </p:nvPr>
        </p:nvSpPr>
        <p:spPr/>
        <p:txBody>
          <a:bodyPr/>
          <a:lstStyle/>
          <a:p>
            <a:fld id="{F5B1CE1F-B87C-4286-B73E-31C38491A7B2}" type="slidenum">
              <a:rPr lang="en-GB" smtClean="0"/>
              <a:pPr/>
              <a:t>18</a:t>
            </a:fld>
            <a:endParaRPr lang="en-GB"/>
          </a:p>
        </p:txBody>
      </p:sp>
      <p:sp>
        <p:nvSpPr>
          <p:cNvPr id="6" name="Content Placeholder 5"/>
          <p:cNvSpPr>
            <a:spLocks noGrp="1"/>
          </p:cNvSpPr>
          <p:nvPr>
            <p:ph idx="1"/>
          </p:nvPr>
        </p:nvSpPr>
        <p:spPr>
          <a:xfrm>
            <a:off x="143508" y="1147718"/>
            <a:ext cx="4716524" cy="5578475"/>
          </a:xfrm>
        </p:spPr>
        <p:txBody>
          <a:bodyPr>
            <a:noAutofit/>
          </a:bodyPr>
          <a:lstStyle/>
          <a:p>
            <a:pPr algn="just">
              <a:lnSpc>
                <a:spcPts val="2000"/>
              </a:lnSpc>
            </a:pPr>
            <a:r>
              <a:rPr lang="en-GB" sz="2000" b="1" dirty="0"/>
              <a:t>As long as there is sufficient demand for  water in the Sandy Bay area, the NPV of CWSA’s  net revenue from its operations in Sandy Bay will be positive.</a:t>
            </a:r>
          </a:p>
          <a:p>
            <a:pPr algn="just">
              <a:lnSpc>
                <a:spcPts val="2000"/>
              </a:lnSpc>
              <a:buFontTx/>
              <a:buChar char="-"/>
            </a:pPr>
            <a:r>
              <a:rPr lang="en-GB" sz="2000" dirty="0"/>
              <a:t>Utilisation rate is 95% of Sandy Bay’s population  and assuming the useful life of the project is 10 years, the NPV of CWSA net revenue is US$0.42  million with an IRR of 15.5%. </a:t>
            </a:r>
          </a:p>
          <a:p>
            <a:pPr marL="0" indent="0" algn="just">
              <a:lnSpc>
                <a:spcPts val="2000"/>
              </a:lnSpc>
              <a:buNone/>
            </a:pPr>
            <a:endParaRPr lang="en-GB" sz="1500" dirty="0"/>
          </a:p>
          <a:p>
            <a:pPr algn="just">
              <a:lnSpc>
                <a:spcPts val="2000"/>
              </a:lnSpc>
            </a:pPr>
            <a:r>
              <a:rPr lang="en-GB" sz="2000" b="1" dirty="0"/>
              <a:t>The worthiness of the project deteriorates as the rate of utilisation declines.</a:t>
            </a:r>
          </a:p>
          <a:p>
            <a:pPr marL="358775" indent="-358775" algn="just">
              <a:lnSpc>
                <a:spcPts val="2000"/>
              </a:lnSpc>
              <a:buNone/>
            </a:pPr>
            <a:r>
              <a:rPr lang="en-GB" sz="2000" dirty="0"/>
              <a:t>-   With a utilisation rate of 50% or below, CSWA would operate at a loss in the               Sandy Bay area. </a:t>
            </a:r>
          </a:p>
          <a:p>
            <a:pPr algn="just">
              <a:buFontTx/>
              <a:buChar char="-"/>
            </a:pPr>
            <a:endParaRPr lang="en-GB" sz="2000" dirty="0"/>
          </a:p>
        </p:txBody>
      </p:sp>
      <p:pic>
        <p:nvPicPr>
          <p:cNvPr id="7" name="Picture 6"/>
          <p:cNvPicPr>
            <a:picLocks noChangeAspect="1"/>
          </p:cNvPicPr>
          <p:nvPr/>
        </p:nvPicPr>
        <p:blipFill>
          <a:blip r:embed="rId3"/>
          <a:stretch>
            <a:fillRect/>
          </a:stretch>
        </p:blipFill>
        <p:spPr>
          <a:xfrm>
            <a:off x="5148064" y="2060848"/>
            <a:ext cx="3635896" cy="2557620"/>
          </a:xfrm>
          <a:prstGeom prst="rect">
            <a:avLst/>
          </a:prstGeom>
        </p:spPr>
      </p:pic>
      <p:sp>
        <p:nvSpPr>
          <p:cNvPr id="9" name="TextBox 8"/>
          <p:cNvSpPr txBox="1"/>
          <p:nvPr/>
        </p:nvSpPr>
        <p:spPr>
          <a:xfrm>
            <a:off x="5292080" y="4642017"/>
            <a:ext cx="3684022" cy="400110"/>
          </a:xfrm>
          <a:prstGeom prst="rect">
            <a:avLst/>
          </a:prstGeom>
          <a:noFill/>
        </p:spPr>
        <p:txBody>
          <a:bodyPr wrap="square" rtlCol="0">
            <a:spAutoFit/>
          </a:bodyPr>
          <a:lstStyle/>
          <a:p>
            <a:r>
              <a:rPr lang="en-GB" sz="1000" b="1" dirty="0"/>
              <a:t>IRR and NPV of CWSA Sandy Bay net revenue if 95% of total production is utilised</a:t>
            </a:r>
          </a:p>
        </p:txBody>
      </p:sp>
    </p:spTree>
    <p:extLst>
      <p:ext uri="{BB962C8B-B14F-4D97-AF65-F5344CB8AC3E}">
        <p14:creationId xmlns:p14="http://schemas.microsoft.com/office/powerpoint/2010/main" val="40962293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199"/>
            <a:ext cx="8229600" cy="1143000"/>
          </a:xfrm>
        </p:spPr>
        <p:txBody>
          <a:bodyPr>
            <a:noAutofit/>
          </a:bodyPr>
          <a:lstStyle/>
          <a:p>
            <a:r>
              <a:rPr lang="en-GB" sz="4000" dirty="0"/>
              <a:t>Example - Sandy Bay case study: Results of the economic analysis</a:t>
            </a:r>
          </a:p>
        </p:txBody>
      </p:sp>
      <p:sp>
        <p:nvSpPr>
          <p:cNvPr id="4" name="Slide Number Placeholder 3"/>
          <p:cNvSpPr>
            <a:spLocks noGrp="1"/>
          </p:cNvSpPr>
          <p:nvPr>
            <p:ph type="sldNum" sz="quarter" idx="12"/>
          </p:nvPr>
        </p:nvSpPr>
        <p:spPr/>
        <p:txBody>
          <a:bodyPr/>
          <a:lstStyle/>
          <a:p>
            <a:fld id="{F5B1CE1F-B87C-4286-B73E-31C38491A7B2}" type="slidenum">
              <a:rPr lang="en-GB" smtClean="0"/>
              <a:pPr/>
              <a:t>19</a:t>
            </a:fld>
            <a:endParaRPr lang="en-GB"/>
          </a:p>
        </p:txBody>
      </p:sp>
      <p:sp>
        <p:nvSpPr>
          <p:cNvPr id="7" name="TextBox 6"/>
          <p:cNvSpPr txBox="1"/>
          <p:nvPr/>
        </p:nvSpPr>
        <p:spPr>
          <a:xfrm>
            <a:off x="71500" y="1071801"/>
            <a:ext cx="9001000" cy="5786199"/>
          </a:xfrm>
          <a:prstGeom prst="rect">
            <a:avLst/>
          </a:prstGeom>
          <a:noFill/>
        </p:spPr>
        <p:txBody>
          <a:bodyPr wrap="square" rtlCol="0">
            <a:spAutoFit/>
          </a:bodyPr>
          <a:lstStyle/>
          <a:p>
            <a:pPr marL="342900" indent="-342900" algn="just">
              <a:buFont typeface="Arial" panose="020B0604020202020204" pitchFamily="34" charset="0"/>
              <a:buChar char="•"/>
            </a:pPr>
            <a:r>
              <a:rPr lang="en-GB" sz="2000" b="1" dirty="0"/>
              <a:t>Worthiness of the project dependents mostly on the demand for water, the value the population places on water, the economic activities that dependent on CWSA operations and greater efficiency in the production and distribution of water to the communities.</a:t>
            </a:r>
          </a:p>
          <a:p>
            <a:pPr lvl="1" algn="just"/>
            <a:r>
              <a:rPr lang="en-GB" sz="2000" dirty="0"/>
              <a:t>- With 95% of the population of Sandy Bay utilising CSWA services, the PV of the net benefit to Sandy Bay is positive for almost all scenarios of water tariff considered. </a:t>
            </a:r>
          </a:p>
          <a:p>
            <a:pPr marL="342900" indent="-342900" algn="just">
              <a:buFont typeface="Arial" panose="020B0604020202020204" pitchFamily="34" charset="0"/>
              <a:buChar char="•"/>
            </a:pPr>
            <a:endParaRPr lang="en-GB" sz="1000" b="1" dirty="0"/>
          </a:p>
          <a:p>
            <a:pPr marL="342900" indent="-342900" algn="just">
              <a:buFont typeface="Arial" panose="020B0604020202020204" pitchFamily="34" charset="0"/>
              <a:buChar char="•"/>
            </a:pPr>
            <a:r>
              <a:rPr lang="en-GB" sz="2000" b="1" dirty="0"/>
              <a:t>Socio-economic benefits increase with the demand for water. </a:t>
            </a:r>
          </a:p>
          <a:p>
            <a:pPr lvl="1" algn="just"/>
            <a:r>
              <a:rPr lang="en-GB" sz="2000" dirty="0"/>
              <a:t>- If the utilisation rate decline to 75%, the NPV of the net benefit to Sandy Bay is negative if water is valued using the current market rate for all useful life considered.</a:t>
            </a:r>
          </a:p>
          <a:p>
            <a:pPr algn="just"/>
            <a:endParaRPr lang="en-GB" sz="1000" dirty="0"/>
          </a:p>
          <a:p>
            <a:pPr marL="342900" indent="-342900" algn="just">
              <a:buFont typeface="Arial" panose="020B0604020202020204" pitchFamily="34" charset="0"/>
              <a:buChar char="•"/>
            </a:pPr>
            <a:r>
              <a:rPr lang="en-GB" sz="2000" b="1" dirty="0"/>
              <a:t>Increases in the leakage rate are detrimental to CWSA’s operations/water security of the population. </a:t>
            </a:r>
          </a:p>
          <a:p>
            <a:pPr marL="800100" lvl="1" indent="-342900" algn="just">
              <a:buFontTx/>
              <a:buChar char="-"/>
            </a:pPr>
            <a:r>
              <a:rPr lang="en-GB" sz="2000" dirty="0"/>
              <a:t>Non-revenue water/leakage from the distribution system is estimated at 25% of total daily production.</a:t>
            </a:r>
          </a:p>
          <a:p>
            <a:pPr marL="628650" lvl="1" indent="-171450" algn="just">
              <a:buFontTx/>
              <a:buChar char="-"/>
            </a:pPr>
            <a:endParaRPr lang="en-GB" sz="1000" b="1" dirty="0"/>
          </a:p>
          <a:p>
            <a:pPr marL="342900" indent="-342900" algn="just">
              <a:buFont typeface="Arial" panose="020B0604020202020204" pitchFamily="34" charset="0"/>
              <a:buChar char="•"/>
            </a:pPr>
            <a:r>
              <a:rPr lang="en-GB" sz="2000" b="1" dirty="0"/>
              <a:t>Increases in non-revenue water coupled with reduction in demand for water also adversely affects the socio-economic outlook of this project. </a:t>
            </a:r>
          </a:p>
        </p:txBody>
      </p:sp>
    </p:spTree>
    <p:extLst>
      <p:ext uri="{BB962C8B-B14F-4D97-AF65-F5344CB8AC3E}">
        <p14:creationId xmlns:p14="http://schemas.microsoft.com/office/powerpoint/2010/main" val="2675237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429" y="0"/>
            <a:ext cx="8229600" cy="1143000"/>
          </a:xfrm>
        </p:spPr>
        <p:txBody>
          <a:bodyPr>
            <a:normAutofit/>
          </a:bodyPr>
          <a:lstStyle/>
          <a:p>
            <a:r>
              <a:rPr lang="en-GB" sz="4000" dirty="0"/>
              <a:t>Background</a:t>
            </a:r>
          </a:p>
        </p:txBody>
      </p:sp>
      <p:sp>
        <p:nvSpPr>
          <p:cNvPr id="3" name="Content Placeholder 2"/>
          <p:cNvSpPr>
            <a:spLocks noGrp="1"/>
          </p:cNvSpPr>
          <p:nvPr>
            <p:ph idx="1"/>
          </p:nvPr>
        </p:nvSpPr>
        <p:spPr>
          <a:xfrm>
            <a:off x="465160" y="1157595"/>
            <a:ext cx="7515225" cy="4525963"/>
          </a:xfrm>
        </p:spPr>
        <p:txBody>
          <a:bodyPr>
            <a:noAutofit/>
          </a:bodyPr>
          <a:lstStyle/>
          <a:p>
            <a:pPr algn="just">
              <a:buClr>
                <a:srgbClr val="961334"/>
              </a:buClr>
            </a:pPr>
            <a:r>
              <a:rPr lang="en-GB" sz="2000" b="1" dirty="0"/>
              <a:t>This module is a  knowledge product </a:t>
            </a:r>
            <a:r>
              <a:rPr lang="en-GB" sz="2000" dirty="0"/>
              <a:t>developed as part of the </a:t>
            </a:r>
            <a:r>
              <a:rPr lang="en-GB" sz="2000" i="1" dirty="0"/>
              <a:t>‘Climate proofing the Sandy Bay water services improvement project, St. Vincent’ </a:t>
            </a:r>
            <a:r>
              <a:rPr lang="en-GB" sz="2000" dirty="0"/>
              <a:t>funded by  </a:t>
            </a:r>
          </a:p>
          <a:p>
            <a:pPr algn="just">
              <a:buClr>
                <a:srgbClr val="961334"/>
              </a:buClr>
            </a:pPr>
            <a:endParaRPr lang="en-GB" sz="2000" i="1" dirty="0"/>
          </a:p>
          <a:p>
            <a:pPr algn="just">
              <a:buClr>
                <a:srgbClr val="961334"/>
              </a:buClr>
            </a:pPr>
            <a:r>
              <a:rPr lang="en-GB" sz="2000" dirty="0"/>
              <a:t>The project aims to </a:t>
            </a:r>
            <a:r>
              <a:rPr lang="en-GB" sz="2000" b="1" dirty="0"/>
              <a:t>assist Central Water and Sewerage Authority in delivering safe and sustainable water supply services to communities in the Sandy Bay area of St. Vincent </a:t>
            </a:r>
            <a:r>
              <a:rPr lang="en-GB" sz="2000" dirty="0"/>
              <a:t>- focusing on support toward the preparation of a project appraisal document for submission for funding.</a:t>
            </a:r>
          </a:p>
          <a:p>
            <a:pPr algn="just">
              <a:buClr>
                <a:srgbClr val="961334"/>
              </a:buClr>
            </a:pPr>
            <a:endParaRPr lang="en-GB" sz="2000" dirty="0"/>
          </a:p>
          <a:p>
            <a:pPr algn="just">
              <a:buClr>
                <a:srgbClr val="961334"/>
              </a:buClr>
            </a:pPr>
            <a:r>
              <a:rPr lang="en-GB" sz="2000" dirty="0"/>
              <a:t>Implemented between January 2016 and March 2017 by a consortium made of :</a:t>
            </a:r>
          </a:p>
          <a:p>
            <a:pPr algn="just">
              <a:buClr>
                <a:srgbClr val="961334"/>
              </a:buClr>
            </a:pPr>
            <a:endParaRPr lang="en-GB" sz="2000" dirty="0"/>
          </a:p>
          <a:p>
            <a:pPr algn="just">
              <a:buClr>
                <a:srgbClr val="961334"/>
              </a:buClr>
            </a:pPr>
            <a:endParaRPr lang="en-GB" sz="2000" dirty="0"/>
          </a:p>
          <a:p>
            <a:pPr algn="just">
              <a:buClr>
                <a:srgbClr val="961334"/>
              </a:buClr>
            </a:pPr>
            <a:r>
              <a:rPr lang="en-GB" sz="2000" dirty="0"/>
              <a:t>Project partners:</a:t>
            </a:r>
            <a:endParaRPr lang="en-GB" sz="2000" i="1" dirty="0"/>
          </a:p>
          <a:p>
            <a:pPr algn="just">
              <a:buClr>
                <a:srgbClr val="961334"/>
              </a:buClr>
            </a:pPr>
            <a:endParaRPr lang="en-GB" sz="2000" dirty="0"/>
          </a:p>
        </p:txBody>
      </p:sp>
      <p:sp>
        <p:nvSpPr>
          <p:cNvPr id="4" name="Slide Number Placeholder 3"/>
          <p:cNvSpPr>
            <a:spLocks noGrp="1"/>
          </p:cNvSpPr>
          <p:nvPr>
            <p:ph type="sldNum" sz="quarter" idx="12"/>
          </p:nvPr>
        </p:nvSpPr>
        <p:spPr/>
        <p:txBody>
          <a:bodyPr/>
          <a:lstStyle/>
          <a:p>
            <a:fld id="{F5B1CE1F-B87C-4286-B73E-31C38491A7B2}" type="slidenum">
              <a:rPr lang="en-GB" smtClean="0"/>
              <a:pPr/>
              <a:t>2</a:t>
            </a:fld>
            <a:endParaRPr lang="en-GB" dirty="0"/>
          </a:p>
        </p:txBody>
      </p:sp>
      <p:pic>
        <p:nvPicPr>
          <p:cNvPr id="10" name="Picture 9"/>
          <p:cNvPicPr/>
          <p:nvPr/>
        </p:nvPicPr>
        <p:blipFill>
          <a:blip r:embed="rId3">
            <a:extLst>
              <a:ext uri="{28A0092B-C50C-407E-A947-70E740481C1C}">
                <a14:useLocalDpi xmlns:a14="http://schemas.microsoft.com/office/drawing/2010/main" val="0"/>
              </a:ext>
            </a:extLst>
          </a:blip>
          <a:stretch>
            <a:fillRect/>
          </a:stretch>
        </p:blipFill>
        <p:spPr>
          <a:xfrm>
            <a:off x="4400469" y="1857943"/>
            <a:ext cx="1296670" cy="569595"/>
          </a:xfrm>
          <a:prstGeom prst="rect">
            <a:avLst/>
          </a:prstGeom>
        </p:spPr>
      </p:pic>
      <p:pic>
        <p:nvPicPr>
          <p:cNvPr id="12" name="Picture 11"/>
          <p:cNvPicPr/>
          <p:nvPr/>
        </p:nvPicPr>
        <p:blipFill>
          <a:blip r:embed="rId4" cstate="print">
            <a:extLst>
              <a:ext uri="{28A0092B-C50C-407E-A947-70E740481C1C}">
                <a14:useLocalDpi xmlns:a14="http://schemas.microsoft.com/office/drawing/2010/main" val="0"/>
              </a:ext>
            </a:extLst>
          </a:blip>
          <a:stretch>
            <a:fillRect/>
          </a:stretch>
        </p:blipFill>
        <p:spPr>
          <a:xfrm>
            <a:off x="8105841" y="2768873"/>
            <a:ext cx="714375" cy="714375"/>
          </a:xfrm>
          <a:prstGeom prst="rect">
            <a:avLst/>
          </a:prstGeom>
        </p:spPr>
      </p:pic>
      <p:pic>
        <p:nvPicPr>
          <p:cNvPr id="13" name="Picture 12"/>
          <p:cNvPicPr/>
          <p:nvPr/>
        </p:nvPicPr>
        <p:blipFill>
          <a:blip r:embed="rId5" cstate="print">
            <a:extLst>
              <a:ext uri="{28A0092B-C50C-407E-A947-70E740481C1C}">
                <a14:useLocalDpi xmlns:a14="http://schemas.microsoft.com/office/drawing/2010/main" val="0"/>
              </a:ext>
            </a:extLst>
          </a:blip>
          <a:stretch>
            <a:fillRect/>
          </a:stretch>
        </p:blipFill>
        <p:spPr>
          <a:xfrm>
            <a:off x="5956055" y="5783731"/>
            <a:ext cx="1812836" cy="755181"/>
          </a:xfrm>
          <a:prstGeom prst="rect">
            <a:avLst/>
          </a:prstGeom>
        </p:spPr>
      </p:pic>
      <p:pic>
        <p:nvPicPr>
          <p:cNvPr id="14" name="Picture 13"/>
          <p:cNvPicPr/>
          <p:nvPr/>
        </p:nvPicPr>
        <p:blipFill>
          <a:blip r:embed="rId6" cstate="print">
            <a:extLst>
              <a:ext uri="{28A0092B-C50C-407E-A947-70E740481C1C}">
                <a14:useLocalDpi xmlns:a14="http://schemas.microsoft.com/office/drawing/2010/main" val="0"/>
              </a:ext>
            </a:extLst>
          </a:blip>
          <a:stretch>
            <a:fillRect/>
          </a:stretch>
        </p:blipFill>
        <p:spPr>
          <a:xfrm>
            <a:off x="4348229" y="5794042"/>
            <a:ext cx="936104" cy="975854"/>
          </a:xfrm>
          <a:prstGeom prst="rect">
            <a:avLst/>
          </a:prstGeom>
        </p:spPr>
      </p:pic>
      <p:pic>
        <p:nvPicPr>
          <p:cNvPr id="15" name="Pictur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gray">
          <a:xfrm>
            <a:off x="3487149" y="4824495"/>
            <a:ext cx="2107805" cy="691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 name="Picture 2" descr="S:\Acclimatise\Acclimatise_Style_pack\Acclimatise - Final Brand\Acclimatise - Final Brand - Print\Acclimatise - Final Brand.jpg"/>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b="34009"/>
          <a:stretch/>
        </p:blipFill>
        <p:spPr bwMode="auto">
          <a:xfrm>
            <a:off x="5764844" y="4875593"/>
            <a:ext cx="2195258" cy="7442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76368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00"/>
            <a:ext cx="8229600" cy="616688"/>
          </a:xfrm>
        </p:spPr>
        <p:txBody>
          <a:bodyPr>
            <a:normAutofit/>
          </a:bodyPr>
          <a:lstStyle/>
          <a:p>
            <a:r>
              <a:rPr lang="en-GB" sz="3200" dirty="0"/>
              <a:t>Example- Sandy Bay case study: Data limitations</a:t>
            </a:r>
          </a:p>
        </p:txBody>
      </p:sp>
      <p:sp>
        <p:nvSpPr>
          <p:cNvPr id="3" name="Content Placeholder 2"/>
          <p:cNvSpPr>
            <a:spLocks noGrp="1"/>
          </p:cNvSpPr>
          <p:nvPr>
            <p:ph idx="1"/>
          </p:nvPr>
        </p:nvSpPr>
        <p:spPr>
          <a:xfrm>
            <a:off x="-23354" y="1268760"/>
            <a:ext cx="8784976" cy="4921765"/>
          </a:xfrm>
        </p:spPr>
        <p:txBody>
          <a:bodyPr>
            <a:noAutofit/>
          </a:bodyPr>
          <a:lstStyle/>
          <a:p>
            <a:pPr>
              <a:buClr>
                <a:srgbClr val="961334"/>
              </a:buClr>
            </a:pPr>
            <a:r>
              <a:rPr lang="en-GB" sz="1800" b="1" dirty="0"/>
              <a:t>Lack of comprehensive information on water demand and the end users in the Sandy Bay area:</a:t>
            </a:r>
          </a:p>
          <a:p>
            <a:pPr lvl="1">
              <a:buClr>
                <a:srgbClr val="961334"/>
              </a:buClr>
              <a:buFont typeface="Wingdings" panose="05000000000000000000" pitchFamily="2" charset="2"/>
              <a:buChar char="ü"/>
            </a:pPr>
            <a:r>
              <a:rPr lang="en-GB" sz="1800" dirty="0"/>
              <a:t>Use of three different scenarios of utilisation: (1) 50% of the population utilizes the Sandy Bay system; (2) 75% of the population utilizes the Sandy Bay system; and, (3) 95% of the population utilizes the Sandy Bay system.</a:t>
            </a:r>
          </a:p>
          <a:p>
            <a:pPr>
              <a:buClr>
                <a:srgbClr val="961334"/>
              </a:buClr>
            </a:pPr>
            <a:r>
              <a:rPr lang="en-GB" sz="1800" b="1" dirty="0"/>
              <a:t>Data limitation causes the omission of several economic and social benefits and costs:</a:t>
            </a:r>
          </a:p>
          <a:p>
            <a:pPr lvl="1">
              <a:buClr>
                <a:srgbClr val="961334"/>
              </a:buClr>
              <a:buFont typeface="Wingdings" panose="05000000000000000000" pitchFamily="2" charset="2"/>
              <a:buChar char="ü"/>
            </a:pPr>
            <a:r>
              <a:rPr lang="en-GB" sz="1800" dirty="0"/>
              <a:t>Costs of improper disposal of waste water within and around the Sandy Bay area;</a:t>
            </a:r>
          </a:p>
          <a:p>
            <a:pPr lvl="1">
              <a:buClr>
                <a:srgbClr val="961334"/>
              </a:buClr>
              <a:buFont typeface="Wingdings" panose="05000000000000000000" pitchFamily="2" charset="2"/>
              <a:buChar char="ü"/>
            </a:pPr>
            <a:r>
              <a:rPr lang="en-GB" sz="1800" dirty="0"/>
              <a:t>Avoided landslides associated with the reduction in deforestation in the water catchment areas; </a:t>
            </a:r>
          </a:p>
          <a:p>
            <a:pPr lvl="1">
              <a:buClr>
                <a:srgbClr val="961334"/>
              </a:buClr>
              <a:buFont typeface="Wingdings" panose="05000000000000000000" pitchFamily="2" charset="2"/>
              <a:buChar char="ü"/>
            </a:pPr>
            <a:r>
              <a:rPr lang="en-GB" sz="1800" dirty="0"/>
              <a:t>Avoided health expenditure because of enhance water security and quality; and, </a:t>
            </a:r>
          </a:p>
          <a:p>
            <a:pPr lvl="1">
              <a:buClr>
                <a:srgbClr val="961334"/>
              </a:buClr>
              <a:buFont typeface="Wingdings" panose="05000000000000000000" pitchFamily="2" charset="2"/>
              <a:buChar char="ü"/>
            </a:pPr>
            <a:r>
              <a:rPr lang="en-GB" sz="1800" dirty="0"/>
              <a:t>Flood and drought risks mitigated because of the installation of tanks and enhance water management practices. </a:t>
            </a:r>
          </a:p>
          <a:p>
            <a:pPr lvl="1">
              <a:buClr>
                <a:srgbClr val="961334"/>
              </a:buClr>
              <a:buFont typeface="Wingdings" panose="05000000000000000000" pitchFamily="2" charset="2"/>
              <a:buChar char="ü"/>
            </a:pPr>
            <a:r>
              <a:rPr lang="en-GB" sz="1800" dirty="0"/>
              <a:t>Multiplier effects associated with the labour income for work done during and after the implementation of the project as well as the injection of money into the economy of St. Vincent and Grenadines. </a:t>
            </a:r>
          </a:p>
          <a:p>
            <a:pPr lvl="1">
              <a:buClr>
                <a:srgbClr val="961334"/>
              </a:buClr>
              <a:buFont typeface="Wingdings" panose="05000000000000000000" pitchFamily="2" charset="2"/>
              <a:buChar char="ü"/>
            </a:pPr>
            <a:r>
              <a:rPr lang="en-GB" sz="1800" dirty="0"/>
              <a:t>Increase in net worth of CSWA but this not considered in this analysis.   </a:t>
            </a:r>
            <a:br>
              <a:rPr lang="en-GB" sz="1800" dirty="0"/>
            </a:br>
            <a:endParaRPr lang="en-GB" sz="1800" dirty="0"/>
          </a:p>
        </p:txBody>
      </p:sp>
      <p:sp>
        <p:nvSpPr>
          <p:cNvPr id="4" name="Slide Number Placeholder 3"/>
          <p:cNvSpPr>
            <a:spLocks noGrp="1"/>
          </p:cNvSpPr>
          <p:nvPr>
            <p:ph type="sldNum" sz="quarter" idx="12"/>
          </p:nvPr>
        </p:nvSpPr>
        <p:spPr/>
        <p:txBody>
          <a:bodyPr/>
          <a:lstStyle/>
          <a:p>
            <a:fld id="{F5B1CE1F-B87C-4286-B73E-31C38491A7B2}" type="slidenum">
              <a:rPr lang="en-GB" smtClean="0"/>
              <a:pPr/>
              <a:t>20</a:t>
            </a:fld>
            <a:endParaRPr lang="en-GB"/>
          </a:p>
        </p:txBody>
      </p:sp>
    </p:spTree>
    <p:extLst>
      <p:ext uri="{BB962C8B-B14F-4D97-AF65-F5344CB8AC3E}">
        <p14:creationId xmlns:p14="http://schemas.microsoft.com/office/powerpoint/2010/main" val="8521241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5B1CE1F-B87C-4286-B73E-31C38491A7B2}" type="slidenum">
              <a:rPr lang="en-GB" smtClean="0"/>
              <a:pPr/>
              <a:t>21</a:t>
            </a:fld>
            <a:endParaRPr lang="en-GB"/>
          </a:p>
        </p:txBody>
      </p:sp>
      <p:sp>
        <p:nvSpPr>
          <p:cNvPr id="3" name="Title 1"/>
          <p:cNvSpPr txBox="1">
            <a:spLocks/>
          </p:cNvSpPr>
          <p:nvPr/>
        </p:nvSpPr>
        <p:spPr>
          <a:xfrm>
            <a:off x="-1620688" y="3140968"/>
            <a:ext cx="7796977" cy="793742"/>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4000" dirty="0">
                <a:solidFill>
                  <a:schemeClr val="tx2"/>
                </a:solidFill>
              </a:rPr>
              <a:t>Exercise</a:t>
            </a:r>
          </a:p>
        </p:txBody>
      </p:sp>
    </p:spTree>
    <p:extLst>
      <p:ext uri="{BB962C8B-B14F-4D97-AF65-F5344CB8AC3E}">
        <p14:creationId xmlns:p14="http://schemas.microsoft.com/office/powerpoint/2010/main" val="35296734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4000" dirty="0">
                <a:solidFill>
                  <a:srgbClr val="961334"/>
                </a:solidFill>
                <a:ea typeface="ＭＳ Ｐゴシック" pitchFamily="-1" charset="-128"/>
              </a:rPr>
              <a:t>What you can expect to learn from this exercise</a:t>
            </a:r>
          </a:p>
        </p:txBody>
      </p:sp>
      <p:sp>
        <p:nvSpPr>
          <p:cNvPr id="5" name="Content Placeholder 4"/>
          <p:cNvSpPr>
            <a:spLocks noGrp="1"/>
          </p:cNvSpPr>
          <p:nvPr>
            <p:ph idx="1"/>
          </p:nvPr>
        </p:nvSpPr>
        <p:spPr>
          <a:xfrm>
            <a:off x="460844" y="2276872"/>
            <a:ext cx="8006646" cy="4893675"/>
          </a:xfrm>
        </p:spPr>
        <p:txBody>
          <a:bodyPr/>
          <a:lstStyle/>
          <a:p>
            <a:pPr>
              <a:buFont typeface="Wingdings" panose="05000000000000000000" pitchFamily="2" charset="2"/>
              <a:buChar char="Ø"/>
            </a:pPr>
            <a:endParaRPr lang="en-GB" sz="2053" dirty="0">
              <a:solidFill>
                <a:srgbClr val="FF0000"/>
              </a:solidFill>
              <a:latin typeface="+mj-lt"/>
            </a:endParaRPr>
          </a:p>
          <a:p>
            <a:pPr>
              <a:buFont typeface="Wingdings" panose="05000000000000000000" pitchFamily="2" charset="2"/>
              <a:buChar char="Ø"/>
            </a:pPr>
            <a:r>
              <a:rPr lang="en-GB" sz="2053" dirty="0">
                <a:latin typeface="+mj-lt"/>
              </a:rPr>
              <a:t>To understand how MCA can be used to prioritise and select different adaptation options</a:t>
            </a:r>
          </a:p>
          <a:p>
            <a:pPr lvl="0">
              <a:buFont typeface="Wingdings" panose="05000000000000000000" pitchFamily="2" charset="2"/>
              <a:buChar char="Ø"/>
            </a:pPr>
            <a:r>
              <a:rPr lang="en-GB" sz="2053" dirty="0">
                <a:latin typeface="+mj-lt"/>
              </a:rPr>
              <a:t>To identify potential prioritisation criteria using MCA</a:t>
            </a:r>
          </a:p>
          <a:p>
            <a:pPr lvl="0">
              <a:buFont typeface="Wingdings" panose="05000000000000000000" pitchFamily="2" charset="2"/>
              <a:buChar char="Ø"/>
            </a:pPr>
            <a:r>
              <a:rPr lang="en-GB" sz="2053" dirty="0">
                <a:latin typeface="+mj-lt"/>
              </a:rPr>
              <a:t>To assess potential adaptation options for you project using MCA</a:t>
            </a:r>
            <a:endParaRPr lang="de-DE" sz="2053" dirty="0">
              <a:latin typeface="+mj-lt"/>
            </a:endParaRPr>
          </a:p>
          <a:p>
            <a:pPr marL="0" indent="0">
              <a:buNone/>
            </a:pPr>
            <a:endParaRPr lang="en-GB" sz="1882" dirty="0">
              <a:latin typeface="+mj-lt"/>
              <a:sym typeface="Wingdings" pitchFamily="2" charset="2"/>
            </a:endParaRPr>
          </a:p>
          <a:p>
            <a:pPr marL="388418" lvl="1" indent="0">
              <a:buNone/>
            </a:pPr>
            <a:endParaRPr lang="en-GB" sz="1882" dirty="0">
              <a:latin typeface="+mj-lt"/>
            </a:endParaRPr>
          </a:p>
        </p:txBody>
      </p:sp>
    </p:spTree>
    <p:extLst>
      <p:ext uri="{BB962C8B-B14F-4D97-AF65-F5344CB8AC3E}">
        <p14:creationId xmlns:p14="http://schemas.microsoft.com/office/powerpoint/2010/main" val="83328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99289" y="1597358"/>
            <a:ext cx="8006646" cy="4062192"/>
          </a:xfrm>
        </p:spPr>
        <p:txBody>
          <a:bodyPr/>
          <a:lstStyle/>
          <a:p>
            <a:pPr lvl="1">
              <a:buFont typeface="Wingdings" panose="05000000000000000000" pitchFamily="2" charset="2"/>
              <a:buChar char="Ø"/>
            </a:pPr>
            <a:r>
              <a:rPr lang="en-US" sz="2053" dirty="0">
                <a:latin typeface="+mj-lt"/>
              </a:rPr>
              <a:t>Criteria for selecting projects</a:t>
            </a:r>
          </a:p>
          <a:p>
            <a:pPr lvl="1">
              <a:buFont typeface="Wingdings" panose="05000000000000000000" pitchFamily="2" charset="2"/>
              <a:buChar char="Ø"/>
            </a:pPr>
            <a:r>
              <a:rPr lang="en-US" sz="2053" dirty="0">
                <a:latin typeface="+mj-lt"/>
              </a:rPr>
              <a:t>Exercise</a:t>
            </a:r>
          </a:p>
          <a:p>
            <a:pPr lvl="1">
              <a:buFont typeface="Wingdings" panose="05000000000000000000" pitchFamily="2" charset="2"/>
              <a:buChar char="Ø"/>
            </a:pPr>
            <a:r>
              <a:rPr lang="en-US" sz="2053" dirty="0">
                <a:latin typeface="+mj-lt"/>
              </a:rPr>
              <a:t>Reflections</a:t>
            </a:r>
            <a:endParaRPr lang="en-US" sz="1882" dirty="0"/>
          </a:p>
          <a:p>
            <a:pPr lvl="1"/>
            <a:endParaRPr lang="en-US" sz="1882" dirty="0"/>
          </a:p>
          <a:p>
            <a:pPr lvl="1"/>
            <a:endParaRPr lang="en-US" sz="1882" dirty="0"/>
          </a:p>
        </p:txBody>
      </p:sp>
      <p:sp>
        <p:nvSpPr>
          <p:cNvPr id="7" name="Title 3"/>
          <p:cNvSpPr>
            <a:spLocks noGrp="1"/>
          </p:cNvSpPr>
          <p:nvPr>
            <p:ph type="title"/>
          </p:nvPr>
        </p:nvSpPr>
        <p:spPr>
          <a:xfrm>
            <a:off x="477517" y="590736"/>
            <a:ext cx="7640620" cy="428032"/>
          </a:xfrm>
        </p:spPr>
        <p:txBody>
          <a:bodyPr/>
          <a:lstStyle/>
          <a:p>
            <a:r>
              <a:rPr lang="en-GB" sz="4000" dirty="0">
                <a:solidFill>
                  <a:srgbClr val="961334"/>
                </a:solidFill>
                <a:ea typeface="ＭＳ Ｐゴシック" pitchFamily="-1" charset="-128"/>
              </a:rPr>
              <a:t>Agenda</a:t>
            </a:r>
            <a:endParaRPr lang="en-US" sz="4000" dirty="0">
              <a:solidFill>
                <a:srgbClr val="961334"/>
              </a:solidFill>
              <a:ea typeface="ＭＳ Ｐゴシック" pitchFamily="-1" charset="-128"/>
            </a:endParaRPr>
          </a:p>
        </p:txBody>
      </p:sp>
    </p:spTree>
    <p:extLst>
      <p:ext uri="{BB962C8B-B14F-4D97-AF65-F5344CB8AC3E}">
        <p14:creationId xmlns:p14="http://schemas.microsoft.com/office/powerpoint/2010/main" val="41073585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11522" y="332656"/>
            <a:ext cx="7640620" cy="453706"/>
          </a:xfrm>
        </p:spPr>
        <p:txBody>
          <a:bodyPr/>
          <a:lstStyle/>
          <a:p>
            <a:r>
              <a:rPr lang="en-US" sz="4000" dirty="0">
                <a:solidFill>
                  <a:srgbClr val="961334"/>
                </a:solidFill>
                <a:latin typeface="+mj-lt"/>
              </a:rPr>
              <a:t>Multi-Criteria Analysis: potential criteria for selecting projects (I)</a:t>
            </a:r>
          </a:p>
        </p:txBody>
      </p:sp>
      <p:sp>
        <p:nvSpPr>
          <p:cNvPr id="5" name="Rechteck 3"/>
          <p:cNvSpPr/>
          <p:nvPr/>
        </p:nvSpPr>
        <p:spPr>
          <a:xfrm>
            <a:off x="290915" y="1425595"/>
            <a:ext cx="1355093" cy="325475"/>
          </a:xfrm>
          <a:prstGeom prst="rect">
            <a:avLst/>
          </a:prstGeom>
          <a:solidFill>
            <a:srgbClr val="961334"/>
          </a:solidFill>
          <a:ln>
            <a:solidFill>
              <a:srgbClr val="C00000"/>
            </a:solidFill>
          </a:ln>
        </p:spPr>
        <p:txBody>
          <a:bodyPr wrap="square" lIns="61595" tIns="30798" rIns="61595" bIns="30798">
            <a:spAutoFit/>
          </a:bodyPr>
          <a:lstStyle/>
          <a:p>
            <a:pPr marL="156183" lvl="1">
              <a:spcBef>
                <a:spcPts val="257"/>
              </a:spcBef>
              <a:spcAft>
                <a:spcPts val="257"/>
              </a:spcAft>
              <a:buClr>
                <a:srgbClr val="9F0014"/>
              </a:buClr>
              <a:tabLst>
                <a:tab pos="391135" algn="l"/>
              </a:tabLst>
            </a:pPr>
            <a:r>
              <a:rPr lang="en-US" sz="1711" b="1" dirty="0">
                <a:solidFill>
                  <a:schemeClr val="bg1"/>
                </a:solidFill>
                <a:latin typeface="Calibri" panose="020F0502020204030204" pitchFamily="34" charset="0"/>
                <a:cs typeface="DINOT"/>
              </a:rPr>
              <a:t>Countries</a:t>
            </a:r>
            <a:endParaRPr lang="en-US" sz="1711" dirty="0">
              <a:solidFill>
                <a:schemeClr val="bg1"/>
              </a:solidFill>
              <a:latin typeface="Calibri" panose="020F0502020204030204" pitchFamily="34" charset="0"/>
              <a:cs typeface="DINOT"/>
            </a:endParaRPr>
          </a:p>
        </p:txBody>
      </p:sp>
      <p:sp>
        <p:nvSpPr>
          <p:cNvPr id="6" name="Rechteck 3"/>
          <p:cNvSpPr/>
          <p:nvPr/>
        </p:nvSpPr>
        <p:spPr>
          <a:xfrm>
            <a:off x="4662821" y="1425594"/>
            <a:ext cx="1355093" cy="325475"/>
          </a:xfrm>
          <a:prstGeom prst="rect">
            <a:avLst/>
          </a:prstGeom>
          <a:solidFill>
            <a:srgbClr val="961334"/>
          </a:solidFill>
          <a:ln>
            <a:solidFill>
              <a:srgbClr val="C00000"/>
            </a:solidFill>
          </a:ln>
        </p:spPr>
        <p:txBody>
          <a:bodyPr wrap="square" lIns="61595" tIns="30798" rIns="61595" bIns="30798">
            <a:spAutoFit/>
          </a:bodyPr>
          <a:lstStyle/>
          <a:p>
            <a:pPr marL="156183" lvl="1">
              <a:spcBef>
                <a:spcPts val="257"/>
              </a:spcBef>
              <a:spcAft>
                <a:spcPts val="257"/>
              </a:spcAft>
              <a:buClr>
                <a:srgbClr val="9F0014"/>
              </a:buClr>
              <a:tabLst>
                <a:tab pos="391135" algn="l"/>
              </a:tabLst>
            </a:pPr>
            <a:r>
              <a:rPr lang="en-US" sz="1711" b="1" dirty="0">
                <a:solidFill>
                  <a:schemeClr val="bg1"/>
                </a:solidFill>
                <a:latin typeface="Calibri" panose="020F0502020204030204" pitchFamily="34" charset="0"/>
                <a:cs typeface="DINOT"/>
              </a:rPr>
              <a:t>Funders</a:t>
            </a:r>
            <a:endParaRPr lang="en-US" sz="1711" dirty="0">
              <a:solidFill>
                <a:schemeClr val="bg1"/>
              </a:solidFill>
              <a:latin typeface="Calibri" panose="020F0502020204030204" pitchFamily="34" charset="0"/>
              <a:cs typeface="DINOT"/>
            </a:endParaRPr>
          </a:p>
        </p:txBody>
      </p:sp>
      <p:sp>
        <p:nvSpPr>
          <p:cNvPr id="9" name="Rechteck 3"/>
          <p:cNvSpPr/>
          <p:nvPr/>
        </p:nvSpPr>
        <p:spPr>
          <a:xfrm>
            <a:off x="290083" y="1751070"/>
            <a:ext cx="4065278" cy="4385405"/>
          </a:xfrm>
          <a:prstGeom prst="rect">
            <a:avLst/>
          </a:prstGeom>
          <a:ln w="19050">
            <a:solidFill>
              <a:srgbClr val="961334"/>
            </a:solidFill>
          </a:ln>
        </p:spPr>
        <p:txBody>
          <a:bodyPr wrap="square" lIns="61595" tIns="92393" rIns="61595" bIns="30798">
            <a:noAutofit/>
          </a:bodyPr>
          <a:lstStyle/>
          <a:p>
            <a:pPr marL="460398" lvl="1" indent="-304216">
              <a:spcBef>
                <a:spcPts val="257"/>
              </a:spcBef>
              <a:spcAft>
                <a:spcPts val="257"/>
              </a:spcAft>
              <a:buClr>
                <a:srgbClr val="961334"/>
              </a:buClr>
              <a:buFont typeface="Arial" panose="020B0604020202020204" pitchFamily="34" charset="0"/>
              <a:buChar char="•"/>
              <a:tabLst>
                <a:tab pos="391135" algn="l"/>
              </a:tabLst>
            </a:pPr>
            <a:r>
              <a:rPr lang="en-US" sz="1711" dirty="0">
                <a:solidFill>
                  <a:srgbClr val="4B4B4B"/>
                </a:solidFill>
                <a:latin typeface="Calibri" panose="020F0502020204030204" pitchFamily="34" charset="0"/>
                <a:cs typeface="DINOT"/>
              </a:rPr>
              <a:t>Site-specific context (e.g. urgency, social acceptance)</a:t>
            </a:r>
          </a:p>
          <a:p>
            <a:pPr marL="460398" lvl="1" indent="-304216">
              <a:spcBef>
                <a:spcPts val="257"/>
              </a:spcBef>
              <a:spcAft>
                <a:spcPts val="257"/>
              </a:spcAft>
              <a:buClr>
                <a:srgbClr val="961334"/>
              </a:buClr>
              <a:buFont typeface="Arial" panose="020B0604020202020204" pitchFamily="34" charset="0"/>
              <a:buChar char="•"/>
              <a:tabLst>
                <a:tab pos="391135" algn="l"/>
              </a:tabLst>
            </a:pPr>
            <a:r>
              <a:rPr lang="en-US" sz="1711" dirty="0">
                <a:solidFill>
                  <a:srgbClr val="4B4B4B"/>
                </a:solidFill>
                <a:latin typeface="Calibri" panose="020F0502020204030204" pitchFamily="34" charset="0"/>
                <a:cs typeface="DINOT"/>
              </a:rPr>
              <a:t>High-level political support and / or local priorities</a:t>
            </a:r>
          </a:p>
          <a:p>
            <a:pPr marL="460398" lvl="1" indent="-304216">
              <a:spcBef>
                <a:spcPts val="257"/>
              </a:spcBef>
              <a:spcAft>
                <a:spcPts val="257"/>
              </a:spcAft>
              <a:buClr>
                <a:srgbClr val="961334"/>
              </a:buClr>
              <a:buFont typeface="Arial" panose="020B0604020202020204" pitchFamily="34" charset="0"/>
              <a:buChar char="•"/>
              <a:tabLst>
                <a:tab pos="391135" algn="l"/>
              </a:tabLst>
            </a:pPr>
            <a:r>
              <a:rPr lang="en-US" sz="1711" dirty="0">
                <a:solidFill>
                  <a:srgbClr val="4B4B4B"/>
                </a:solidFill>
                <a:latin typeface="Calibri" panose="020F0502020204030204" pitchFamily="34" charset="0"/>
                <a:cs typeface="DINOT"/>
              </a:rPr>
              <a:t>Objectives set for mitigation or adaptation planning (e.g. poverty reduction or emission reductions)</a:t>
            </a:r>
          </a:p>
          <a:p>
            <a:pPr marL="460398" lvl="1" indent="-304216">
              <a:spcBef>
                <a:spcPts val="257"/>
              </a:spcBef>
              <a:spcAft>
                <a:spcPts val="257"/>
              </a:spcAft>
              <a:buClr>
                <a:srgbClr val="961334"/>
              </a:buClr>
              <a:buFont typeface="Arial" panose="020B0604020202020204" pitchFamily="34" charset="0"/>
              <a:buChar char="•"/>
              <a:tabLst>
                <a:tab pos="391135" algn="l"/>
              </a:tabLst>
            </a:pPr>
            <a:r>
              <a:rPr lang="en-US" sz="1711" u="sng" dirty="0">
                <a:solidFill>
                  <a:srgbClr val="4B4B4B"/>
                </a:solidFill>
                <a:latin typeface="Calibri" panose="020F0502020204030204" pitchFamily="34" charset="0"/>
                <a:cs typeface="DINOT"/>
              </a:rPr>
              <a:t>Potential for transformational change</a:t>
            </a:r>
          </a:p>
          <a:p>
            <a:pPr marL="460398" lvl="1" indent="-304216">
              <a:spcBef>
                <a:spcPts val="257"/>
              </a:spcBef>
              <a:spcAft>
                <a:spcPts val="257"/>
              </a:spcAft>
              <a:buClr>
                <a:srgbClr val="961334"/>
              </a:buClr>
              <a:buFont typeface="Arial" panose="020B0604020202020204" pitchFamily="34" charset="0"/>
              <a:buChar char="•"/>
              <a:tabLst>
                <a:tab pos="391135" algn="l"/>
              </a:tabLst>
            </a:pPr>
            <a:r>
              <a:rPr lang="en-US" sz="1711" dirty="0">
                <a:solidFill>
                  <a:srgbClr val="4B4B4B"/>
                </a:solidFill>
                <a:latin typeface="Calibri" panose="020F0502020204030204" pitchFamily="34" charset="0"/>
                <a:cs typeface="DINOT"/>
              </a:rPr>
              <a:t>Development benefits</a:t>
            </a:r>
          </a:p>
          <a:p>
            <a:pPr marL="460398" lvl="1" indent="-304216">
              <a:spcBef>
                <a:spcPts val="257"/>
              </a:spcBef>
              <a:spcAft>
                <a:spcPts val="257"/>
              </a:spcAft>
              <a:buClr>
                <a:srgbClr val="961334"/>
              </a:buClr>
              <a:buFont typeface="Arial" panose="020B0604020202020204" pitchFamily="34" charset="0"/>
              <a:buChar char="•"/>
              <a:tabLst>
                <a:tab pos="391135" algn="l"/>
              </a:tabLst>
            </a:pPr>
            <a:r>
              <a:rPr lang="en-US" sz="1711" dirty="0">
                <a:solidFill>
                  <a:srgbClr val="4B4B4B"/>
                </a:solidFill>
                <a:latin typeface="Calibri" panose="020F0502020204030204" pitchFamily="34" charset="0"/>
                <a:cs typeface="DINOT"/>
              </a:rPr>
              <a:t>Cost-effectiveness</a:t>
            </a:r>
          </a:p>
          <a:p>
            <a:pPr marL="460398" lvl="1" indent="-304216">
              <a:spcBef>
                <a:spcPts val="257"/>
              </a:spcBef>
              <a:spcAft>
                <a:spcPts val="257"/>
              </a:spcAft>
              <a:buClr>
                <a:srgbClr val="961334"/>
              </a:buClr>
              <a:buFont typeface="Arial" panose="020B0604020202020204" pitchFamily="34" charset="0"/>
              <a:buChar char="•"/>
              <a:tabLst>
                <a:tab pos="391135" algn="l"/>
              </a:tabLst>
            </a:pPr>
            <a:r>
              <a:rPr lang="en-US" sz="1711" dirty="0">
                <a:solidFill>
                  <a:srgbClr val="4B4B4B"/>
                </a:solidFill>
                <a:latin typeface="Calibri" panose="020F0502020204030204" pitchFamily="34" charset="0"/>
                <a:cs typeface="DINOT"/>
              </a:rPr>
              <a:t>Environmental impacts</a:t>
            </a:r>
          </a:p>
          <a:p>
            <a:pPr marL="460398" lvl="1" indent="-304216">
              <a:spcBef>
                <a:spcPts val="257"/>
              </a:spcBef>
              <a:spcAft>
                <a:spcPts val="257"/>
              </a:spcAft>
              <a:buClr>
                <a:srgbClr val="961334"/>
              </a:buClr>
              <a:buFont typeface="Arial" panose="020B0604020202020204" pitchFamily="34" charset="0"/>
              <a:buChar char="•"/>
              <a:tabLst>
                <a:tab pos="391135" algn="l"/>
              </a:tabLst>
            </a:pPr>
            <a:r>
              <a:rPr lang="en-US" sz="1711" dirty="0">
                <a:solidFill>
                  <a:srgbClr val="4B4B4B"/>
                </a:solidFill>
                <a:latin typeface="Calibri" panose="020F0502020204030204" pitchFamily="34" charset="0"/>
                <a:cs typeface="DINOT"/>
              </a:rPr>
              <a:t>Ease of implementation</a:t>
            </a:r>
          </a:p>
          <a:p>
            <a:pPr marL="460398" lvl="1" indent="-304216">
              <a:spcBef>
                <a:spcPts val="257"/>
              </a:spcBef>
              <a:spcAft>
                <a:spcPts val="257"/>
              </a:spcAft>
              <a:buClr>
                <a:srgbClr val="961334"/>
              </a:buClr>
              <a:buFont typeface="Arial" panose="020B0604020202020204" pitchFamily="34" charset="0"/>
              <a:buChar char="•"/>
              <a:tabLst>
                <a:tab pos="391135" algn="l"/>
              </a:tabLst>
            </a:pPr>
            <a:r>
              <a:rPr lang="en-US" sz="1711" dirty="0">
                <a:solidFill>
                  <a:srgbClr val="4B4B4B"/>
                </a:solidFill>
                <a:latin typeface="Calibri" panose="020F0502020204030204" pitchFamily="34" charset="0"/>
                <a:cs typeface="DINOT"/>
              </a:rPr>
              <a:t>Stakeholder support</a:t>
            </a:r>
          </a:p>
          <a:p>
            <a:pPr marL="460398" lvl="1" indent="-304216">
              <a:spcBef>
                <a:spcPts val="257"/>
              </a:spcBef>
              <a:spcAft>
                <a:spcPts val="257"/>
              </a:spcAft>
              <a:buClr>
                <a:srgbClr val="961334"/>
              </a:buClr>
              <a:buFont typeface="Arial" panose="020B0604020202020204" pitchFamily="34" charset="0"/>
              <a:buChar char="•"/>
              <a:tabLst>
                <a:tab pos="391135" algn="l"/>
              </a:tabLst>
            </a:pPr>
            <a:r>
              <a:rPr lang="en-US" sz="1711" dirty="0">
                <a:solidFill>
                  <a:srgbClr val="4B4B4B"/>
                </a:solidFill>
                <a:latin typeface="Calibri" panose="020F0502020204030204" pitchFamily="34" charset="0"/>
                <a:cs typeface="DINOT"/>
              </a:rPr>
              <a:t>Attractiveness to funders</a:t>
            </a:r>
          </a:p>
        </p:txBody>
      </p:sp>
      <p:sp>
        <p:nvSpPr>
          <p:cNvPr id="10" name="Rechteck 3"/>
          <p:cNvSpPr/>
          <p:nvPr/>
        </p:nvSpPr>
        <p:spPr>
          <a:xfrm>
            <a:off x="4662821" y="1751070"/>
            <a:ext cx="4065278" cy="4385405"/>
          </a:xfrm>
          <a:prstGeom prst="rect">
            <a:avLst/>
          </a:prstGeom>
          <a:ln w="19050">
            <a:solidFill>
              <a:srgbClr val="961334"/>
            </a:solidFill>
          </a:ln>
        </p:spPr>
        <p:txBody>
          <a:bodyPr wrap="square" lIns="61595" tIns="92393" rIns="61595" bIns="30798">
            <a:noAutofit/>
          </a:bodyPr>
          <a:lstStyle/>
          <a:p>
            <a:pPr marL="460398" lvl="1" indent="-304216">
              <a:spcBef>
                <a:spcPts val="257"/>
              </a:spcBef>
              <a:spcAft>
                <a:spcPts val="257"/>
              </a:spcAft>
              <a:buClr>
                <a:srgbClr val="961334"/>
              </a:buClr>
              <a:buFont typeface="Arial" panose="020B0604020202020204" pitchFamily="34" charset="0"/>
              <a:buChar char="•"/>
              <a:tabLst>
                <a:tab pos="391135" algn="l"/>
              </a:tabLst>
            </a:pPr>
            <a:r>
              <a:rPr lang="en-US" sz="1711" dirty="0">
                <a:solidFill>
                  <a:srgbClr val="4B4B4B"/>
                </a:solidFill>
                <a:latin typeface="Calibri" panose="020F0502020204030204" pitchFamily="34" charset="0"/>
                <a:cs typeface="DINOT"/>
              </a:rPr>
              <a:t>Robust MRV or M&amp;E systems</a:t>
            </a:r>
          </a:p>
          <a:p>
            <a:pPr marL="460398" lvl="1" indent="-304216">
              <a:spcBef>
                <a:spcPts val="257"/>
              </a:spcBef>
              <a:spcAft>
                <a:spcPts val="257"/>
              </a:spcAft>
              <a:buClr>
                <a:srgbClr val="961334"/>
              </a:buClr>
              <a:buFont typeface="Arial" panose="020B0604020202020204" pitchFamily="34" charset="0"/>
              <a:buChar char="•"/>
              <a:tabLst>
                <a:tab pos="391135" algn="l"/>
              </a:tabLst>
            </a:pPr>
            <a:r>
              <a:rPr lang="en-US" sz="1711" u="sng" dirty="0">
                <a:solidFill>
                  <a:srgbClr val="4B4B4B"/>
                </a:solidFill>
                <a:latin typeface="Calibri" panose="020F0502020204030204" pitchFamily="34" charset="0"/>
                <a:cs typeface="DINOT"/>
              </a:rPr>
              <a:t>Potential for transformational change </a:t>
            </a:r>
          </a:p>
          <a:p>
            <a:pPr marL="460398" lvl="1" indent="-304216">
              <a:spcBef>
                <a:spcPts val="257"/>
              </a:spcBef>
              <a:spcAft>
                <a:spcPts val="257"/>
              </a:spcAft>
              <a:buClr>
                <a:srgbClr val="961334"/>
              </a:buClr>
              <a:buFont typeface="Arial" panose="020B0604020202020204" pitchFamily="34" charset="0"/>
              <a:buChar char="•"/>
              <a:tabLst>
                <a:tab pos="391135" algn="l"/>
              </a:tabLst>
            </a:pPr>
            <a:r>
              <a:rPr lang="en-US" sz="1711" dirty="0">
                <a:solidFill>
                  <a:srgbClr val="4B4B4B"/>
                </a:solidFill>
                <a:latin typeface="Calibri" panose="020F0502020204030204" pitchFamily="34" charset="0"/>
                <a:cs typeface="DINOT"/>
              </a:rPr>
              <a:t>Embedded in national policy</a:t>
            </a:r>
          </a:p>
          <a:p>
            <a:pPr marL="460398" lvl="1" indent="-304216">
              <a:spcBef>
                <a:spcPts val="257"/>
              </a:spcBef>
              <a:spcAft>
                <a:spcPts val="257"/>
              </a:spcAft>
              <a:buClr>
                <a:srgbClr val="961334"/>
              </a:buClr>
              <a:buFont typeface="Arial" panose="020B0604020202020204" pitchFamily="34" charset="0"/>
              <a:buChar char="•"/>
              <a:tabLst>
                <a:tab pos="391135" algn="l"/>
              </a:tabLst>
            </a:pPr>
            <a:r>
              <a:rPr lang="en-US" sz="1711" dirty="0">
                <a:solidFill>
                  <a:srgbClr val="4B4B4B"/>
                </a:solidFill>
                <a:latin typeface="Calibri" panose="020F0502020204030204" pitchFamily="34" charset="0"/>
                <a:cs typeface="DINOT"/>
              </a:rPr>
              <a:t>Share of national co-financing</a:t>
            </a:r>
          </a:p>
          <a:p>
            <a:pPr marL="460398" lvl="1" indent="-304216">
              <a:spcBef>
                <a:spcPts val="257"/>
              </a:spcBef>
              <a:spcAft>
                <a:spcPts val="257"/>
              </a:spcAft>
              <a:buClr>
                <a:srgbClr val="961334"/>
              </a:buClr>
              <a:buFont typeface="Arial" panose="020B0604020202020204" pitchFamily="34" charset="0"/>
              <a:buChar char="•"/>
              <a:tabLst>
                <a:tab pos="391135" algn="l"/>
              </a:tabLst>
            </a:pPr>
            <a:r>
              <a:rPr lang="en-US" sz="1711" dirty="0">
                <a:solidFill>
                  <a:srgbClr val="4B4B4B"/>
                </a:solidFill>
                <a:latin typeface="Calibri" panose="020F0502020204030204" pitchFamily="34" charset="0"/>
                <a:cs typeface="DINOT"/>
              </a:rPr>
              <a:t>Private sector leverage</a:t>
            </a:r>
          </a:p>
          <a:p>
            <a:pPr marL="460398" lvl="1" indent="-304216">
              <a:spcBef>
                <a:spcPts val="257"/>
              </a:spcBef>
              <a:spcAft>
                <a:spcPts val="257"/>
              </a:spcAft>
              <a:buClr>
                <a:srgbClr val="961334"/>
              </a:buClr>
              <a:buFont typeface="Arial" panose="020B0604020202020204" pitchFamily="34" charset="0"/>
              <a:buChar char="•"/>
              <a:tabLst>
                <a:tab pos="391135" algn="l"/>
              </a:tabLst>
            </a:pPr>
            <a:r>
              <a:rPr lang="en-US" sz="1711" dirty="0">
                <a:solidFill>
                  <a:srgbClr val="4B4B4B"/>
                </a:solidFill>
                <a:latin typeface="Calibri" panose="020F0502020204030204" pitchFamily="34" charset="0"/>
                <a:cs typeface="DINOT"/>
              </a:rPr>
              <a:t>Institutional capacities of implementing entity</a:t>
            </a:r>
          </a:p>
          <a:p>
            <a:pPr marL="460398" lvl="1" indent="-304216">
              <a:spcBef>
                <a:spcPts val="257"/>
              </a:spcBef>
              <a:spcAft>
                <a:spcPts val="257"/>
              </a:spcAft>
              <a:buClr>
                <a:srgbClr val="961334"/>
              </a:buClr>
              <a:buFont typeface="Arial" panose="020B0604020202020204" pitchFamily="34" charset="0"/>
              <a:buChar char="•"/>
              <a:tabLst>
                <a:tab pos="391135" algn="l"/>
              </a:tabLst>
            </a:pPr>
            <a:r>
              <a:rPr lang="en-US" sz="1711" dirty="0">
                <a:solidFill>
                  <a:srgbClr val="4B4B4B"/>
                </a:solidFill>
                <a:latin typeface="Calibri" panose="020F0502020204030204" pitchFamily="34" charset="0"/>
                <a:cs typeface="DINOT"/>
              </a:rPr>
              <a:t>Replicability </a:t>
            </a:r>
          </a:p>
          <a:p>
            <a:pPr marL="460398" lvl="1" indent="-304216">
              <a:spcBef>
                <a:spcPts val="257"/>
              </a:spcBef>
              <a:spcAft>
                <a:spcPts val="257"/>
              </a:spcAft>
              <a:buClr>
                <a:srgbClr val="961334"/>
              </a:buClr>
              <a:buFont typeface="Arial" panose="020B0604020202020204" pitchFamily="34" charset="0"/>
              <a:buChar char="•"/>
              <a:tabLst>
                <a:tab pos="391135" algn="l"/>
              </a:tabLst>
            </a:pPr>
            <a:r>
              <a:rPr lang="en-US" sz="1711" dirty="0">
                <a:solidFill>
                  <a:srgbClr val="4B4B4B"/>
                </a:solidFill>
                <a:latin typeface="Calibri" panose="020F0502020204030204" pitchFamily="34" charset="0"/>
                <a:cs typeface="DINOT"/>
              </a:rPr>
              <a:t>Innovation </a:t>
            </a:r>
          </a:p>
        </p:txBody>
      </p:sp>
      <p:sp>
        <p:nvSpPr>
          <p:cNvPr id="11" name="Textfeld 5"/>
          <p:cNvSpPr txBox="1">
            <a:spLocks noChangeArrowheads="1"/>
          </p:cNvSpPr>
          <p:nvPr/>
        </p:nvSpPr>
        <p:spPr bwMode="auto">
          <a:xfrm>
            <a:off x="3082314" y="6417305"/>
            <a:ext cx="5069828" cy="250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rgbClr val="C80F0F"/>
              </a:buClr>
              <a:buFont typeface="Wingdings" pitchFamily="2" charset="2"/>
              <a:buChar char="§"/>
              <a:defRPr sz="2400">
                <a:solidFill>
                  <a:schemeClr val="tx1"/>
                </a:solidFill>
                <a:latin typeface="Arial" charset="0"/>
              </a:defRPr>
            </a:lvl1pPr>
            <a:lvl2pPr marL="742950" indent="-285750" eaLnBrk="0" hangingPunct="0">
              <a:spcBef>
                <a:spcPct val="20000"/>
              </a:spcBef>
              <a:buClr>
                <a:schemeClr val="tx1"/>
              </a:buClr>
              <a:buFont typeface="Wingdings" pitchFamily="2" charset="2"/>
              <a:buChar char="§"/>
              <a:defRPr sz="2400">
                <a:solidFill>
                  <a:schemeClr val="tx1"/>
                </a:solidFill>
                <a:latin typeface="Arial" charset="0"/>
              </a:defRPr>
            </a:lvl2pPr>
            <a:lvl3pPr marL="1143000" indent="-228600" eaLnBrk="0" hangingPunct="0">
              <a:spcBef>
                <a:spcPct val="20000"/>
              </a:spcBef>
              <a:buClr>
                <a:srgbClr val="999999"/>
              </a:buClr>
              <a:buFont typeface="Wingdings" pitchFamily="2" charset="2"/>
              <a:buChar char="§"/>
              <a:defRPr sz="2400">
                <a:solidFill>
                  <a:schemeClr val="tx1"/>
                </a:solidFill>
                <a:latin typeface="Arial" charset="0"/>
              </a:defRPr>
            </a:lvl3pPr>
            <a:lvl4pPr marL="1600200" indent="-228600" eaLnBrk="0" hangingPunct="0">
              <a:spcBef>
                <a:spcPct val="20000"/>
              </a:spcBef>
              <a:buClr>
                <a:srgbClr val="C80F0F"/>
              </a:buClr>
              <a:buChar char="-"/>
              <a:defRPr sz="2400">
                <a:solidFill>
                  <a:schemeClr val="tx1"/>
                </a:solidFill>
                <a:latin typeface="Arial" charset="0"/>
              </a:defRPr>
            </a:lvl4pPr>
            <a:lvl5pPr marL="2057400" indent="-228600" eaLnBrk="0" hangingPunct="0">
              <a:spcBef>
                <a:spcPct val="20000"/>
              </a:spcBef>
              <a:buClr>
                <a:schemeClr val="tx1"/>
              </a:buClr>
              <a:buChar char="-"/>
              <a:defRPr sz="2400">
                <a:solidFill>
                  <a:schemeClr val="tx1"/>
                </a:solidFill>
                <a:latin typeface="Arial" charset="0"/>
              </a:defRPr>
            </a:lvl5pPr>
            <a:lvl6pPr marL="2514600" indent="-228600" eaLnBrk="0" fontAlgn="base" hangingPunct="0">
              <a:spcBef>
                <a:spcPct val="20000"/>
              </a:spcBef>
              <a:spcAft>
                <a:spcPct val="0"/>
              </a:spcAft>
              <a:buClr>
                <a:schemeClr val="tx1"/>
              </a:buClr>
              <a:buChar char="-"/>
              <a:defRPr sz="2400">
                <a:solidFill>
                  <a:schemeClr val="tx1"/>
                </a:solidFill>
                <a:latin typeface="Arial" charset="0"/>
              </a:defRPr>
            </a:lvl6pPr>
            <a:lvl7pPr marL="2971800" indent="-228600" eaLnBrk="0" fontAlgn="base" hangingPunct="0">
              <a:spcBef>
                <a:spcPct val="20000"/>
              </a:spcBef>
              <a:spcAft>
                <a:spcPct val="0"/>
              </a:spcAft>
              <a:buClr>
                <a:schemeClr val="tx1"/>
              </a:buClr>
              <a:buChar char="-"/>
              <a:defRPr sz="2400">
                <a:solidFill>
                  <a:schemeClr val="tx1"/>
                </a:solidFill>
                <a:latin typeface="Arial" charset="0"/>
              </a:defRPr>
            </a:lvl7pPr>
            <a:lvl8pPr marL="3429000" indent="-228600" eaLnBrk="0" fontAlgn="base" hangingPunct="0">
              <a:spcBef>
                <a:spcPct val="20000"/>
              </a:spcBef>
              <a:spcAft>
                <a:spcPct val="0"/>
              </a:spcAft>
              <a:buClr>
                <a:schemeClr val="tx1"/>
              </a:buClr>
              <a:buChar char="-"/>
              <a:defRPr sz="2400">
                <a:solidFill>
                  <a:schemeClr val="tx1"/>
                </a:solidFill>
                <a:latin typeface="Arial" charset="0"/>
              </a:defRPr>
            </a:lvl8pPr>
            <a:lvl9pPr marL="3886200" indent="-228600" eaLnBrk="0" fontAlgn="base" hangingPunct="0">
              <a:spcBef>
                <a:spcPct val="20000"/>
              </a:spcBef>
              <a:spcAft>
                <a:spcPct val="0"/>
              </a:spcAft>
              <a:buClr>
                <a:schemeClr val="tx1"/>
              </a:buClr>
              <a:buChar char="-"/>
              <a:defRPr sz="2400">
                <a:solidFill>
                  <a:schemeClr val="tx1"/>
                </a:solidFill>
                <a:latin typeface="Arial" charset="0"/>
              </a:defRPr>
            </a:lvl9pPr>
          </a:lstStyle>
          <a:p>
            <a:pPr eaLnBrk="1" hangingPunct="1">
              <a:spcBef>
                <a:spcPct val="0"/>
              </a:spcBef>
              <a:buClrTx/>
              <a:buFontTx/>
              <a:buNone/>
            </a:pPr>
            <a:r>
              <a:rPr lang="fr-FR" altLang="en-US" sz="1000" dirty="0">
                <a:latin typeface="Calibri (Body)"/>
              </a:rPr>
              <a:t>Source: </a:t>
            </a:r>
            <a:r>
              <a:rPr lang="fr-FR" altLang="en-US" sz="1000" dirty="0" err="1">
                <a:latin typeface="Calibri (Body)"/>
              </a:rPr>
              <a:t>Adopted</a:t>
            </a:r>
            <a:r>
              <a:rPr lang="fr-FR" altLang="en-US" sz="1000" dirty="0">
                <a:latin typeface="Calibri (Body)"/>
              </a:rPr>
              <a:t> </a:t>
            </a:r>
            <a:r>
              <a:rPr lang="fr-FR" altLang="en-US" sz="1000" dirty="0" err="1">
                <a:latin typeface="Calibri (Body)"/>
              </a:rPr>
              <a:t>from</a:t>
            </a:r>
            <a:r>
              <a:rPr lang="fr-FR" altLang="en-US" sz="1000" dirty="0">
                <a:latin typeface="Calibri (Body)"/>
              </a:rPr>
              <a:t>: </a:t>
            </a:r>
            <a:r>
              <a:rPr lang="fr-FR" altLang="en-US" sz="1000" dirty="0">
                <a:latin typeface="Calibri (Body)"/>
                <a:hlinkClick r:id="rId2"/>
              </a:rPr>
              <a:t>Ecofys 2013. MRV </a:t>
            </a:r>
            <a:r>
              <a:rPr lang="fr-FR" altLang="en-US" sz="1000" dirty="0" err="1">
                <a:latin typeface="Calibri (Body)"/>
                <a:hlinkClick r:id="rId2"/>
              </a:rPr>
              <a:t>Summer</a:t>
            </a:r>
            <a:r>
              <a:rPr lang="fr-FR" altLang="en-US" sz="1000" dirty="0">
                <a:latin typeface="Calibri (Body)"/>
                <a:hlinkClick r:id="rId2"/>
              </a:rPr>
              <a:t> </a:t>
            </a:r>
            <a:r>
              <a:rPr lang="fr-FR" altLang="en-US" sz="1000" dirty="0" err="1">
                <a:latin typeface="Calibri (Body)"/>
                <a:hlinkClick r:id="rId2"/>
              </a:rPr>
              <a:t>School</a:t>
            </a:r>
            <a:r>
              <a:rPr lang="fr-FR" altLang="en-US" sz="1000" dirty="0">
                <a:latin typeface="Calibri (Body)"/>
                <a:hlinkClick r:id="rId2"/>
              </a:rPr>
              <a:t> training </a:t>
            </a:r>
            <a:r>
              <a:rPr lang="fr-FR" altLang="en-US" sz="1000" dirty="0" err="1">
                <a:latin typeface="Calibri (Body)"/>
                <a:hlinkClick r:id="rId2"/>
              </a:rPr>
              <a:t>materials</a:t>
            </a:r>
            <a:endParaRPr lang="fr-FR" altLang="en-US" sz="1000" dirty="0">
              <a:latin typeface="Calibri (Body)"/>
            </a:endParaRPr>
          </a:p>
        </p:txBody>
      </p:sp>
    </p:spTree>
    <p:extLst>
      <p:ext uri="{BB962C8B-B14F-4D97-AF65-F5344CB8AC3E}">
        <p14:creationId xmlns:p14="http://schemas.microsoft.com/office/powerpoint/2010/main" val="3716782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26938" y="366418"/>
            <a:ext cx="7640620" cy="453706"/>
          </a:xfrm>
        </p:spPr>
        <p:txBody>
          <a:bodyPr/>
          <a:lstStyle/>
          <a:p>
            <a:r>
              <a:rPr lang="en-US" sz="4000" dirty="0">
                <a:solidFill>
                  <a:srgbClr val="961334"/>
                </a:solidFill>
                <a:latin typeface="+mj-lt"/>
              </a:rPr>
              <a:t>Multi-Criteria Analysis: potential criteria for selecting projects (II) </a:t>
            </a:r>
          </a:p>
        </p:txBody>
      </p:sp>
      <p:sp>
        <p:nvSpPr>
          <p:cNvPr id="11" name="Textfeld 5"/>
          <p:cNvSpPr txBox="1">
            <a:spLocks noChangeArrowheads="1"/>
          </p:cNvSpPr>
          <p:nvPr/>
        </p:nvSpPr>
        <p:spPr bwMode="auto">
          <a:xfrm>
            <a:off x="3779912" y="6194980"/>
            <a:ext cx="5555119" cy="4084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rgbClr val="C80F0F"/>
              </a:buClr>
              <a:buFont typeface="Wingdings" pitchFamily="2" charset="2"/>
              <a:buChar char="§"/>
              <a:defRPr sz="2400">
                <a:solidFill>
                  <a:schemeClr val="tx1"/>
                </a:solidFill>
                <a:latin typeface="Arial" charset="0"/>
              </a:defRPr>
            </a:lvl1pPr>
            <a:lvl2pPr marL="742950" indent="-285750" eaLnBrk="0" hangingPunct="0">
              <a:spcBef>
                <a:spcPct val="20000"/>
              </a:spcBef>
              <a:buClr>
                <a:schemeClr val="tx1"/>
              </a:buClr>
              <a:buFont typeface="Wingdings" pitchFamily="2" charset="2"/>
              <a:buChar char="§"/>
              <a:defRPr sz="2400">
                <a:solidFill>
                  <a:schemeClr val="tx1"/>
                </a:solidFill>
                <a:latin typeface="Arial" charset="0"/>
              </a:defRPr>
            </a:lvl2pPr>
            <a:lvl3pPr marL="1143000" indent="-228600" eaLnBrk="0" hangingPunct="0">
              <a:spcBef>
                <a:spcPct val="20000"/>
              </a:spcBef>
              <a:buClr>
                <a:srgbClr val="999999"/>
              </a:buClr>
              <a:buFont typeface="Wingdings" pitchFamily="2" charset="2"/>
              <a:buChar char="§"/>
              <a:defRPr sz="2400">
                <a:solidFill>
                  <a:schemeClr val="tx1"/>
                </a:solidFill>
                <a:latin typeface="Arial" charset="0"/>
              </a:defRPr>
            </a:lvl3pPr>
            <a:lvl4pPr marL="1600200" indent="-228600" eaLnBrk="0" hangingPunct="0">
              <a:spcBef>
                <a:spcPct val="20000"/>
              </a:spcBef>
              <a:buClr>
                <a:srgbClr val="C80F0F"/>
              </a:buClr>
              <a:buChar char="-"/>
              <a:defRPr sz="2400">
                <a:solidFill>
                  <a:schemeClr val="tx1"/>
                </a:solidFill>
                <a:latin typeface="Arial" charset="0"/>
              </a:defRPr>
            </a:lvl4pPr>
            <a:lvl5pPr marL="2057400" indent="-228600" eaLnBrk="0" hangingPunct="0">
              <a:spcBef>
                <a:spcPct val="20000"/>
              </a:spcBef>
              <a:buClr>
                <a:schemeClr val="tx1"/>
              </a:buClr>
              <a:buChar char="-"/>
              <a:defRPr sz="2400">
                <a:solidFill>
                  <a:schemeClr val="tx1"/>
                </a:solidFill>
                <a:latin typeface="Arial" charset="0"/>
              </a:defRPr>
            </a:lvl5pPr>
            <a:lvl6pPr marL="2514600" indent="-228600" eaLnBrk="0" fontAlgn="base" hangingPunct="0">
              <a:spcBef>
                <a:spcPct val="20000"/>
              </a:spcBef>
              <a:spcAft>
                <a:spcPct val="0"/>
              </a:spcAft>
              <a:buClr>
                <a:schemeClr val="tx1"/>
              </a:buClr>
              <a:buChar char="-"/>
              <a:defRPr sz="2400">
                <a:solidFill>
                  <a:schemeClr val="tx1"/>
                </a:solidFill>
                <a:latin typeface="Arial" charset="0"/>
              </a:defRPr>
            </a:lvl6pPr>
            <a:lvl7pPr marL="2971800" indent="-228600" eaLnBrk="0" fontAlgn="base" hangingPunct="0">
              <a:spcBef>
                <a:spcPct val="20000"/>
              </a:spcBef>
              <a:spcAft>
                <a:spcPct val="0"/>
              </a:spcAft>
              <a:buClr>
                <a:schemeClr val="tx1"/>
              </a:buClr>
              <a:buChar char="-"/>
              <a:defRPr sz="2400">
                <a:solidFill>
                  <a:schemeClr val="tx1"/>
                </a:solidFill>
                <a:latin typeface="Arial" charset="0"/>
              </a:defRPr>
            </a:lvl7pPr>
            <a:lvl8pPr marL="3429000" indent="-228600" eaLnBrk="0" fontAlgn="base" hangingPunct="0">
              <a:spcBef>
                <a:spcPct val="20000"/>
              </a:spcBef>
              <a:spcAft>
                <a:spcPct val="0"/>
              </a:spcAft>
              <a:buClr>
                <a:schemeClr val="tx1"/>
              </a:buClr>
              <a:buChar char="-"/>
              <a:defRPr sz="2400">
                <a:solidFill>
                  <a:schemeClr val="tx1"/>
                </a:solidFill>
                <a:latin typeface="Arial" charset="0"/>
              </a:defRPr>
            </a:lvl8pPr>
            <a:lvl9pPr marL="3886200" indent="-228600" eaLnBrk="0" fontAlgn="base" hangingPunct="0">
              <a:spcBef>
                <a:spcPct val="20000"/>
              </a:spcBef>
              <a:spcAft>
                <a:spcPct val="0"/>
              </a:spcAft>
              <a:buClr>
                <a:schemeClr val="tx1"/>
              </a:buClr>
              <a:buChar char="-"/>
              <a:defRPr sz="2400">
                <a:solidFill>
                  <a:schemeClr val="tx1"/>
                </a:solidFill>
                <a:latin typeface="Arial" charset="0"/>
              </a:defRPr>
            </a:lvl9pPr>
          </a:lstStyle>
          <a:p>
            <a:pPr eaLnBrk="1" hangingPunct="1">
              <a:spcBef>
                <a:spcPct val="0"/>
              </a:spcBef>
              <a:buClrTx/>
              <a:buFontTx/>
              <a:buNone/>
            </a:pPr>
            <a:r>
              <a:rPr lang="fr-FR" altLang="en-US" sz="1000" dirty="0">
                <a:latin typeface="Calibri (Body)"/>
              </a:rPr>
              <a:t>Source: </a:t>
            </a:r>
            <a:r>
              <a:rPr lang="fr-FR" altLang="en-US" sz="1000" dirty="0" err="1">
                <a:latin typeface="Calibri (Body)"/>
              </a:rPr>
              <a:t>Adopted</a:t>
            </a:r>
            <a:r>
              <a:rPr lang="fr-FR" altLang="en-US" sz="1000" dirty="0">
                <a:latin typeface="Calibri (Body)"/>
              </a:rPr>
              <a:t> </a:t>
            </a:r>
            <a:r>
              <a:rPr lang="fr-FR" altLang="en-US" sz="1000" dirty="0" err="1">
                <a:latin typeface="Calibri (Body)"/>
              </a:rPr>
              <a:t>from</a:t>
            </a:r>
            <a:r>
              <a:rPr lang="fr-FR" altLang="en-US" sz="1000" dirty="0">
                <a:latin typeface="Calibri (Body)"/>
              </a:rPr>
              <a:t>: Global </a:t>
            </a:r>
            <a:r>
              <a:rPr lang="en-US" altLang="en-US" sz="1000" dirty="0">
                <a:latin typeface="Calibri (Body)"/>
              </a:rPr>
              <a:t>Climate</a:t>
            </a:r>
            <a:r>
              <a:rPr lang="fr-FR" altLang="en-US" sz="1000" dirty="0">
                <a:latin typeface="Calibri (Body)"/>
              </a:rPr>
              <a:t> Change Alliance: Intra-ACP Programme. </a:t>
            </a:r>
            <a:r>
              <a:rPr lang="en-US" altLang="en-US" sz="1000" dirty="0">
                <a:latin typeface="Calibri (Body)"/>
              </a:rPr>
              <a:t>Module 5. Costing, assessing and selecting adaptation and mitigation  options and measures </a:t>
            </a:r>
            <a:endParaRPr lang="fr-FR" altLang="en-US" sz="1000" dirty="0">
              <a:latin typeface="Calibri (Body)"/>
            </a:endParaRPr>
          </a:p>
        </p:txBody>
      </p:sp>
      <p:graphicFrame>
        <p:nvGraphicFramePr>
          <p:cNvPr id="13" name="Content Placeholder 3"/>
          <p:cNvGraphicFramePr>
            <a:graphicFrameLocks noGrp="1"/>
          </p:cNvGraphicFramePr>
          <p:nvPr>
            <p:ph idx="1"/>
            <p:extLst>
              <p:ext uri="{D42A27DB-BD31-4B8C-83A1-F6EECF244321}">
                <p14:modId xmlns:p14="http://schemas.microsoft.com/office/powerpoint/2010/main" val="1354403021"/>
              </p:ext>
            </p:extLst>
          </p:nvPr>
        </p:nvGraphicFramePr>
        <p:xfrm>
          <a:off x="416145" y="1772816"/>
          <a:ext cx="8262207" cy="2216251"/>
        </p:xfrm>
        <a:graphic>
          <a:graphicData uri="http://schemas.openxmlformats.org/drawingml/2006/table">
            <a:tbl>
              <a:tblPr firstRow="1" bandRow="1">
                <a:tableStyleId>{93296810-A885-4BE3-A3E7-6D5BEEA58F35}</a:tableStyleId>
              </a:tblPr>
              <a:tblGrid>
                <a:gridCol w="999551">
                  <a:extLst>
                    <a:ext uri="{9D8B030D-6E8A-4147-A177-3AD203B41FA5}">
                      <a16:colId xmlns:a16="http://schemas.microsoft.com/office/drawing/2014/main" val="20000"/>
                    </a:ext>
                  </a:extLst>
                </a:gridCol>
                <a:gridCol w="1053876">
                  <a:extLst>
                    <a:ext uri="{9D8B030D-6E8A-4147-A177-3AD203B41FA5}">
                      <a16:colId xmlns:a16="http://schemas.microsoft.com/office/drawing/2014/main" val="20001"/>
                    </a:ext>
                  </a:extLst>
                </a:gridCol>
                <a:gridCol w="872194">
                  <a:extLst>
                    <a:ext uri="{9D8B030D-6E8A-4147-A177-3AD203B41FA5}">
                      <a16:colId xmlns:a16="http://schemas.microsoft.com/office/drawing/2014/main" val="20002"/>
                    </a:ext>
                  </a:extLst>
                </a:gridCol>
                <a:gridCol w="1061249">
                  <a:extLst>
                    <a:ext uri="{9D8B030D-6E8A-4147-A177-3AD203B41FA5}">
                      <a16:colId xmlns:a16="http://schemas.microsoft.com/office/drawing/2014/main" val="20003"/>
                    </a:ext>
                  </a:extLst>
                </a:gridCol>
                <a:gridCol w="1391154">
                  <a:extLst>
                    <a:ext uri="{9D8B030D-6E8A-4147-A177-3AD203B41FA5}">
                      <a16:colId xmlns:a16="http://schemas.microsoft.com/office/drawing/2014/main" val="20004"/>
                    </a:ext>
                  </a:extLst>
                </a:gridCol>
                <a:gridCol w="1010417">
                  <a:extLst>
                    <a:ext uri="{9D8B030D-6E8A-4147-A177-3AD203B41FA5}">
                      <a16:colId xmlns:a16="http://schemas.microsoft.com/office/drawing/2014/main" val="20005"/>
                    </a:ext>
                  </a:extLst>
                </a:gridCol>
                <a:gridCol w="619288">
                  <a:extLst>
                    <a:ext uri="{9D8B030D-6E8A-4147-A177-3AD203B41FA5}">
                      <a16:colId xmlns:a16="http://schemas.microsoft.com/office/drawing/2014/main" val="20006"/>
                    </a:ext>
                  </a:extLst>
                </a:gridCol>
                <a:gridCol w="1254478">
                  <a:extLst>
                    <a:ext uri="{9D8B030D-6E8A-4147-A177-3AD203B41FA5}">
                      <a16:colId xmlns:a16="http://schemas.microsoft.com/office/drawing/2014/main" val="20007"/>
                    </a:ext>
                  </a:extLst>
                </a:gridCol>
              </a:tblGrid>
              <a:tr h="860455">
                <a:tc>
                  <a:txBody>
                    <a:bodyPr/>
                    <a:lstStyle/>
                    <a:p>
                      <a:r>
                        <a:rPr lang="en-GB" sz="1700" dirty="0"/>
                        <a:t>Option</a:t>
                      </a:r>
                    </a:p>
                  </a:txBody>
                  <a:tcPr marL="78223" marR="78223" marT="39098" marB="39098">
                    <a:solidFill>
                      <a:srgbClr val="961334"/>
                    </a:solidFill>
                  </a:tcPr>
                </a:tc>
                <a:tc>
                  <a:txBody>
                    <a:bodyPr/>
                    <a:lstStyle/>
                    <a:p>
                      <a:pPr algn="ctr"/>
                      <a:r>
                        <a:rPr lang="en-GB" sz="1700" dirty="0"/>
                        <a:t>Total cost / benefit ratio</a:t>
                      </a:r>
                    </a:p>
                  </a:txBody>
                  <a:tcPr marL="78223" marR="78223" marT="39098" marB="39098">
                    <a:solidFill>
                      <a:srgbClr val="961334"/>
                    </a:solidFill>
                  </a:tcPr>
                </a:tc>
                <a:tc>
                  <a:txBody>
                    <a:bodyPr/>
                    <a:lstStyle/>
                    <a:p>
                      <a:pPr algn="ctr"/>
                      <a:r>
                        <a:rPr lang="en-GB" sz="1700" kern="1200" dirty="0"/>
                        <a:t>Political support </a:t>
                      </a:r>
                      <a:endParaRPr lang="en-GB" sz="1700" b="1" kern="1200" dirty="0">
                        <a:solidFill>
                          <a:schemeClr val="lt1"/>
                        </a:solidFill>
                        <a:latin typeface="+mn-lt"/>
                        <a:ea typeface="+mn-ea"/>
                        <a:cs typeface="+mn-cs"/>
                      </a:endParaRPr>
                    </a:p>
                  </a:txBody>
                  <a:tcPr marL="78223" marR="78223" marT="39098" marB="39098">
                    <a:solidFill>
                      <a:srgbClr val="961334"/>
                    </a:solidFill>
                  </a:tcPr>
                </a:tc>
                <a:tc>
                  <a:txBody>
                    <a:bodyPr/>
                    <a:lstStyle/>
                    <a:p>
                      <a:pPr algn="ctr"/>
                      <a:r>
                        <a:rPr lang="en-GB" sz="1700" dirty="0"/>
                        <a:t>Technical feasibility</a:t>
                      </a:r>
                    </a:p>
                  </a:txBody>
                  <a:tcPr marL="78223" marR="78223" marT="39098" marB="39098">
                    <a:solidFill>
                      <a:srgbClr val="961334"/>
                    </a:solidFill>
                  </a:tcPr>
                </a:tc>
                <a:tc>
                  <a:txBody>
                    <a:bodyPr/>
                    <a:lstStyle/>
                    <a:p>
                      <a:pPr algn="ctr"/>
                      <a:r>
                        <a:rPr lang="en-GB" sz="1700" dirty="0"/>
                        <a:t>Development benefits</a:t>
                      </a:r>
                    </a:p>
                  </a:txBody>
                  <a:tcPr marL="78223" marR="78223" marT="39098" marB="39098">
                    <a:solidFill>
                      <a:srgbClr val="961334"/>
                    </a:solidFill>
                  </a:tcPr>
                </a:tc>
                <a:tc>
                  <a:txBody>
                    <a:bodyPr/>
                    <a:lstStyle/>
                    <a:p>
                      <a:pPr algn="ctr"/>
                      <a:r>
                        <a:rPr lang="en-GB" sz="1700" dirty="0"/>
                        <a:t>Environ-mental</a:t>
                      </a:r>
                      <a:endParaRPr lang="en-GB" sz="1700" baseline="0" dirty="0"/>
                    </a:p>
                    <a:p>
                      <a:pPr algn="ctr"/>
                      <a:r>
                        <a:rPr lang="en-GB" sz="1700" baseline="0" dirty="0"/>
                        <a:t>impacts</a:t>
                      </a:r>
                      <a:endParaRPr lang="en-GB" sz="1700" dirty="0"/>
                    </a:p>
                  </a:txBody>
                  <a:tcPr marL="78223" marR="78223" marT="39098" marB="39098">
                    <a:solidFill>
                      <a:srgbClr val="961334"/>
                    </a:solidFill>
                  </a:tcPr>
                </a:tc>
                <a:tc>
                  <a:txBody>
                    <a:bodyPr/>
                    <a:lstStyle/>
                    <a:p>
                      <a:pPr algn="ctr"/>
                      <a:r>
                        <a:rPr lang="en-GB" sz="1700" dirty="0"/>
                        <a:t>….</a:t>
                      </a:r>
                    </a:p>
                  </a:txBody>
                  <a:tcPr marL="78223" marR="78223" marT="39098" marB="39098">
                    <a:solidFill>
                      <a:srgbClr val="961334"/>
                    </a:solidFill>
                  </a:tcPr>
                </a:tc>
                <a:tc>
                  <a:txBody>
                    <a:bodyPr/>
                    <a:lstStyle/>
                    <a:p>
                      <a:pPr algn="ctr"/>
                      <a:r>
                        <a:rPr lang="en-GB" sz="1700" dirty="0"/>
                        <a:t>Total score</a:t>
                      </a:r>
                    </a:p>
                  </a:txBody>
                  <a:tcPr marL="78223" marR="78223" marT="39098" marB="39098">
                    <a:solidFill>
                      <a:srgbClr val="961334"/>
                    </a:solidFill>
                  </a:tcPr>
                </a:tc>
                <a:extLst>
                  <a:ext uri="{0D108BD9-81ED-4DB2-BD59-A6C34878D82A}">
                    <a16:rowId xmlns:a16="http://schemas.microsoft.com/office/drawing/2014/main" val="10000"/>
                  </a:ext>
                </a:extLst>
              </a:tr>
              <a:tr h="338949">
                <a:tc>
                  <a:txBody>
                    <a:bodyPr/>
                    <a:lstStyle/>
                    <a:p>
                      <a:r>
                        <a:rPr lang="en-GB" sz="1700" dirty="0"/>
                        <a:t>Option 1</a:t>
                      </a:r>
                    </a:p>
                  </a:txBody>
                  <a:tcPr marL="78223" marR="78223" marT="39098" marB="39098">
                    <a:solidFill>
                      <a:schemeClr val="tx2">
                        <a:lumMod val="20000"/>
                        <a:lumOff val="80000"/>
                      </a:schemeClr>
                    </a:solidFill>
                  </a:tcPr>
                </a:tc>
                <a:tc>
                  <a:txBody>
                    <a:bodyPr/>
                    <a:lstStyle/>
                    <a:p>
                      <a:pPr algn="ctr"/>
                      <a:endParaRPr lang="en-GB" sz="1700" dirty="0"/>
                    </a:p>
                  </a:txBody>
                  <a:tcPr marL="78223" marR="78223" marT="39098" marB="39098">
                    <a:solidFill>
                      <a:schemeClr val="tx2">
                        <a:lumMod val="20000"/>
                        <a:lumOff val="80000"/>
                      </a:schemeClr>
                    </a:solidFill>
                  </a:tcPr>
                </a:tc>
                <a:tc>
                  <a:txBody>
                    <a:bodyPr/>
                    <a:lstStyle/>
                    <a:p>
                      <a:pPr algn="ctr"/>
                      <a:endParaRPr lang="en-GB" sz="1700" dirty="0"/>
                    </a:p>
                  </a:txBody>
                  <a:tcPr marL="78223" marR="78223" marT="39098" marB="39098">
                    <a:solidFill>
                      <a:schemeClr val="tx2">
                        <a:lumMod val="20000"/>
                        <a:lumOff val="80000"/>
                      </a:schemeClr>
                    </a:solidFill>
                  </a:tcPr>
                </a:tc>
                <a:tc>
                  <a:txBody>
                    <a:bodyPr/>
                    <a:lstStyle/>
                    <a:p>
                      <a:pPr algn="ctr"/>
                      <a:endParaRPr lang="en-GB" sz="1700" dirty="0"/>
                    </a:p>
                  </a:txBody>
                  <a:tcPr marL="78223" marR="78223" marT="39098" marB="39098">
                    <a:solidFill>
                      <a:schemeClr val="tx2">
                        <a:lumMod val="20000"/>
                        <a:lumOff val="80000"/>
                      </a:schemeClr>
                    </a:solidFill>
                  </a:tcPr>
                </a:tc>
                <a:tc>
                  <a:txBody>
                    <a:bodyPr/>
                    <a:lstStyle/>
                    <a:p>
                      <a:pPr algn="ctr"/>
                      <a:endParaRPr lang="en-GB" sz="1700" dirty="0"/>
                    </a:p>
                  </a:txBody>
                  <a:tcPr marL="78223" marR="78223" marT="39098" marB="39098">
                    <a:solidFill>
                      <a:schemeClr val="tx2">
                        <a:lumMod val="20000"/>
                        <a:lumOff val="80000"/>
                      </a:schemeClr>
                    </a:solidFill>
                  </a:tcPr>
                </a:tc>
                <a:tc>
                  <a:txBody>
                    <a:bodyPr/>
                    <a:lstStyle/>
                    <a:p>
                      <a:pPr algn="ctr"/>
                      <a:endParaRPr lang="en-GB" sz="1700" dirty="0"/>
                    </a:p>
                  </a:txBody>
                  <a:tcPr marL="78223" marR="78223" marT="39098" marB="39098">
                    <a:solidFill>
                      <a:schemeClr val="tx2">
                        <a:lumMod val="20000"/>
                        <a:lumOff val="80000"/>
                      </a:schemeClr>
                    </a:solidFill>
                  </a:tcPr>
                </a:tc>
                <a:tc>
                  <a:txBody>
                    <a:bodyPr/>
                    <a:lstStyle/>
                    <a:p>
                      <a:pPr algn="ctr"/>
                      <a:endParaRPr lang="en-GB" sz="1700" dirty="0"/>
                    </a:p>
                  </a:txBody>
                  <a:tcPr marL="78223" marR="78223" marT="39098" marB="39098">
                    <a:solidFill>
                      <a:schemeClr val="tx2">
                        <a:lumMod val="20000"/>
                        <a:lumOff val="80000"/>
                      </a:schemeClr>
                    </a:solidFill>
                  </a:tcPr>
                </a:tc>
                <a:tc>
                  <a:txBody>
                    <a:bodyPr/>
                    <a:lstStyle/>
                    <a:p>
                      <a:pPr algn="ctr"/>
                      <a:endParaRPr lang="en-GB" sz="1700" dirty="0"/>
                    </a:p>
                  </a:txBody>
                  <a:tcPr marL="78223" marR="78223" marT="39098" marB="39098">
                    <a:solidFill>
                      <a:schemeClr val="tx2">
                        <a:lumMod val="20000"/>
                        <a:lumOff val="80000"/>
                      </a:schemeClr>
                    </a:solidFill>
                  </a:tcPr>
                </a:tc>
                <a:extLst>
                  <a:ext uri="{0D108BD9-81ED-4DB2-BD59-A6C34878D82A}">
                    <a16:rowId xmlns:a16="http://schemas.microsoft.com/office/drawing/2014/main" val="10001"/>
                  </a:ext>
                </a:extLst>
              </a:tr>
              <a:tr h="338949">
                <a:tc>
                  <a:txBody>
                    <a:bodyPr/>
                    <a:lstStyle/>
                    <a:p>
                      <a:r>
                        <a:rPr lang="en-GB" sz="1700" dirty="0"/>
                        <a:t>Option 2</a:t>
                      </a:r>
                    </a:p>
                  </a:txBody>
                  <a:tcPr marL="78223" marR="78223" marT="39098" marB="39098"/>
                </a:tc>
                <a:tc>
                  <a:txBody>
                    <a:bodyPr/>
                    <a:lstStyle/>
                    <a:p>
                      <a:pPr algn="ctr"/>
                      <a:endParaRPr lang="en-GB" sz="1700" dirty="0"/>
                    </a:p>
                  </a:txBody>
                  <a:tcPr marL="78223" marR="78223" marT="39098" marB="39098"/>
                </a:tc>
                <a:tc>
                  <a:txBody>
                    <a:bodyPr/>
                    <a:lstStyle/>
                    <a:p>
                      <a:pPr algn="ctr"/>
                      <a:endParaRPr lang="en-GB" sz="1700" dirty="0"/>
                    </a:p>
                  </a:txBody>
                  <a:tcPr marL="78223" marR="78223" marT="39098" marB="39098"/>
                </a:tc>
                <a:tc>
                  <a:txBody>
                    <a:bodyPr/>
                    <a:lstStyle/>
                    <a:p>
                      <a:pPr algn="ctr"/>
                      <a:endParaRPr lang="en-GB" sz="1700" dirty="0"/>
                    </a:p>
                  </a:txBody>
                  <a:tcPr marL="78223" marR="78223" marT="39098" marB="39098"/>
                </a:tc>
                <a:tc>
                  <a:txBody>
                    <a:bodyPr/>
                    <a:lstStyle/>
                    <a:p>
                      <a:pPr algn="ctr"/>
                      <a:endParaRPr lang="en-GB" sz="1700" dirty="0"/>
                    </a:p>
                  </a:txBody>
                  <a:tcPr marL="78223" marR="78223" marT="39098" marB="39098"/>
                </a:tc>
                <a:tc>
                  <a:txBody>
                    <a:bodyPr/>
                    <a:lstStyle/>
                    <a:p>
                      <a:pPr algn="ctr"/>
                      <a:endParaRPr lang="en-GB" sz="1700" dirty="0"/>
                    </a:p>
                  </a:txBody>
                  <a:tcPr marL="78223" marR="78223" marT="39098" marB="39098"/>
                </a:tc>
                <a:tc>
                  <a:txBody>
                    <a:bodyPr/>
                    <a:lstStyle/>
                    <a:p>
                      <a:pPr algn="ctr"/>
                      <a:endParaRPr lang="en-GB" sz="1700" dirty="0"/>
                    </a:p>
                  </a:txBody>
                  <a:tcPr marL="78223" marR="78223" marT="39098" marB="39098"/>
                </a:tc>
                <a:tc>
                  <a:txBody>
                    <a:bodyPr/>
                    <a:lstStyle/>
                    <a:p>
                      <a:pPr algn="ctr"/>
                      <a:endParaRPr lang="en-GB" sz="1700" dirty="0"/>
                    </a:p>
                  </a:txBody>
                  <a:tcPr marL="78223" marR="78223" marT="39098" marB="39098"/>
                </a:tc>
                <a:extLst>
                  <a:ext uri="{0D108BD9-81ED-4DB2-BD59-A6C34878D82A}">
                    <a16:rowId xmlns:a16="http://schemas.microsoft.com/office/drawing/2014/main" val="10002"/>
                  </a:ext>
                </a:extLst>
              </a:tr>
              <a:tr h="338949">
                <a:tc>
                  <a:txBody>
                    <a:bodyPr/>
                    <a:lstStyle/>
                    <a:p>
                      <a:r>
                        <a:rPr lang="en-GB" sz="1700" dirty="0"/>
                        <a:t>Option</a:t>
                      </a:r>
                      <a:r>
                        <a:rPr lang="en-GB" sz="1700" baseline="0" dirty="0"/>
                        <a:t> </a:t>
                      </a:r>
                      <a:r>
                        <a:rPr lang="en-GB" sz="1700" dirty="0"/>
                        <a:t>3</a:t>
                      </a:r>
                    </a:p>
                  </a:txBody>
                  <a:tcPr marL="78223" marR="78223" marT="39098" marB="39098">
                    <a:solidFill>
                      <a:schemeClr val="tx2">
                        <a:lumMod val="20000"/>
                        <a:lumOff val="80000"/>
                      </a:schemeClr>
                    </a:solidFill>
                  </a:tcPr>
                </a:tc>
                <a:tc>
                  <a:txBody>
                    <a:bodyPr/>
                    <a:lstStyle/>
                    <a:p>
                      <a:pPr algn="ctr"/>
                      <a:endParaRPr lang="en-GB" sz="1700" dirty="0"/>
                    </a:p>
                  </a:txBody>
                  <a:tcPr marL="78223" marR="78223" marT="39098" marB="39098">
                    <a:solidFill>
                      <a:schemeClr val="tx2">
                        <a:lumMod val="20000"/>
                        <a:lumOff val="80000"/>
                      </a:schemeClr>
                    </a:solidFill>
                  </a:tcPr>
                </a:tc>
                <a:tc>
                  <a:txBody>
                    <a:bodyPr/>
                    <a:lstStyle/>
                    <a:p>
                      <a:pPr algn="ctr"/>
                      <a:endParaRPr lang="en-GB" sz="1700" dirty="0"/>
                    </a:p>
                  </a:txBody>
                  <a:tcPr marL="78223" marR="78223" marT="39098" marB="39098">
                    <a:solidFill>
                      <a:schemeClr val="tx2">
                        <a:lumMod val="20000"/>
                        <a:lumOff val="80000"/>
                      </a:schemeClr>
                    </a:solidFill>
                  </a:tcPr>
                </a:tc>
                <a:tc>
                  <a:txBody>
                    <a:bodyPr/>
                    <a:lstStyle/>
                    <a:p>
                      <a:pPr algn="ctr"/>
                      <a:endParaRPr lang="en-GB" sz="1700" dirty="0"/>
                    </a:p>
                  </a:txBody>
                  <a:tcPr marL="78223" marR="78223" marT="39098" marB="39098">
                    <a:solidFill>
                      <a:schemeClr val="tx2">
                        <a:lumMod val="20000"/>
                        <a:lumOff val="80000"/>
                      </a:schemeClr>
                    </a:solidFill>
                  </a:tcPr>
                </a:tc>
                <a:tc>
                  <a:txBody>
                    <a:bodyPr/>
                    <a:lstStyle/>
                    <a:p>
                      <a:pPr algn="ctr"/>
                      <a:endParaRPr lang="en-GB" sz="1700" dirty="0"/>
                    </a:p>
                  </a:txBody>
                  <a:tcPr marL="78223" marR="78223" marT="39098" marB="39098">
                    <a:solidFill>
                      <a:schemeClr val="tx2">
                        <a:lumMod val="20000"/>
                        <a:lumOff val="80000"/>
                      </a:schemeClr>
                    </a:solidFill>
                  </a:tcPr>
                </a:tc>
                <a:tc>
                  <a:txBody>
                    <a:bodyPr/>
                    <a:lstStyle/>
                    <a:p>
                      <a:pPr algn="ctr"/>
                      <a:endParaRPr lang="en-GB" sz="1700" dirty="0"/>
                    </a:p>
                  </a:txBody>
                  <a:tcPr marL="78223" marR="78223" marT="39098" marB="39098">
                    <a:solidFill>
                      <a:schemeClr val="tx2">
                        <a:lumMod val="20000"/>
                        <a:lumOff val="80000"/>
                      </a:schemeClr>
                    </a:solidFill>
                  </a:tcPr>
                </a:tc>
                <a:tc>
                  <a:txBody>
                    <a:bodyPr/>
                    <a:lstStyle/>
                    <a:p>
                      <a:pPr algn="ctr"/>
                      <a:endParaRPr lang="en-GB" sz="1700" dirty="0"/>
                    </a:p>
                  </a:txBody>
                  <a:tcPr marL="78223" marR="78223" marT="39098" marB="39098">
                    <a:solidFill>
                      <a:schemeClr val="tx2">
                        <a:lumMod val="20000"/>
                        <a:lumOff val="80000"/>
                      </a:schemeClr>
                    </a:solidFill>
                  </a:tcPr>
                </a:tc>
                <a:tc>
                  <a:txBody>
                    <a:bodyPr/>
                    <a:lstStyle/>
                    <a:p>
                      <a:pPr algn="ctr"/>
                      <a:endParaRPr lang="en-GB" sz="1700" dirty="0"/>
                    </a:p>
                  </a:txBody>
                  <a:tcPr marL="78223" marR="78223" marT="39098" marB="39098">
                    <a:solidFill>
                      <a:schemeClr val="tx2">
                        <a:lumMod val="20000"/>
                        <a:lumOff val="80000"/>
                      </a:schemeClr>
                    </a:solidFill>
                  </a:tcPr>
                </a:tc>
                <a:extLst>
                  <a:ext uri="{0D108BD9-81ED-4DB2-BD59-A6C34878D82A}">
                    <a16:rowId xmlns:a16="http://schemas.microsoft.com/office/drawing/2014/main" val="10003"/>
                  </a:ext>
                </a:extLst>
              </a:tr>
              <a:tr h="338949">
                <a:tc>
                  <a:txBody>
                    <a:bodyPr/>
                    <a:lstStyle/>
                    <a:p>
                      <a:r>
                        <a:rPr lang="en-GB" sz="1700" dirty="0"/>
                        <a:t>Option 4</a:t>
                      </a:r>
                    </a:p>
                  </a:txBody>
                  <a:tcPr marL="78223" marR="78223" marT="39098" marB="39098"/>
                </a:tc>
                <a:tc>
                  <a:txBody>
                    <a:bodyPr/>
                    <a:lstStyle/>
                    <a:p>
                      <a:pPr algn="ctr"/>
                      <a:endParaRPr lang="en-GB" sz="1700" dirty="0"/>
                    </a:p>
                  </a:txBody>
                  <a:tcPr marL="78223" marR="78223" marT="39098" marB="39098"/>
                </a:tc>
                <a:tc>
                  <a:txBody>
                    <a:bodyPr/>
                    <a:lstStyle/>
                    <a:p>
                      <a:pPr algn="ctr"/>
                      <a:endParaRPr lang="en-GB" sz="1700" dirty="0"/>
                    </a:p>
                  </a:txBody>
                  <a:tcPr marL="78223" marR="78223" marT="39098" marB="39098"/>
                </a:tc>
                <a:tc>
                  <a:txBody>
                    <a:bodyPr/>
                    <a:lstStyle/>
                    <a:p>
                      <a:pPr algn="ctr"/>
                      <a:endParaRPr lang="en-GB" sz="1700" dirty="0"/>
                    </a:p>
                  </a:txBody>
                  <a:tcPr marL="78223" marR="78223" marT="39098" marB="39098"/>
                </a:tc>
                <a:tc>
                  <a:txBody>
                    <a:bodyPr/>
                    <a:lstStyle/>
                    <a:p>
                      <a:pPr algn="ctr"/>
                      <a:endParaRPr lang="en-GB" sz="1700" dirty="0"/>
                    </a:p>
                  </a:txBody>
                  <a:tcPr marL="78223" marR="78223" marT="39098" marB="39098"/>
                </a:tc>
                <a:tc>
                  <a:txBody>
                    <a:bodyPr/>
                    <a:lstStyle/>
                    <a:p>
                      <a:pPr algn="ctr"/>
                      <a:endParaRPr lang="en-GB" sz="1700" dirty="0"/>
                    </a:p>
                  </a:txBody>
                  <a:tcPr marL="78223" marR="78223" marT="39098" marB="39098"/>
                </a:tc>
                <a:tc>
                  <a:txBody>
                    <a:bodyPr/>
                    <a:lstStyle/>
                    <a:p>
                      <a:pPr algn="ctr"/>
                      <a:endParaRPr lang="en-GB" sz="1700" dirty="0"/>
                    </a:p>
                  </a:txBody>
                  <a:tcPr marL="78223" marR="78223" marT="39098" marB="39098"/>
                </a:tc>
                <a:tc>
                  <a:txBody>
                    <a:bodyPr/>
                    <a:lstStyle/>
                    <a:p>
                      <a:pPr algn="ctr"/>
                      <a:endParaRPr lang="en-GB" sz="1700" dirty="0"/>
                    </a:p>
                  </a:txBody>
                  <a:tcPr marL="78223" marR="78223" marT="39098" marB="39098"/>
                </a:tc>
                <a:extLst>
                  <a:ext uri="{0D108BD9-81ED-4DB2-BD59-A6C34878D82A}">
                    <a16:rowId xmlns:a16="http://schemas.microsoft.com/office/drawing/2014/main" val="10004"/>
                  </a:ext>
                </a:extLst>
              </a:tr>
            </a:tbl>
          </a:graphicData>
        </a:graphic>
      </p:graphicFrame>
      <p:sp>
        <p:nvSpPr>
          <p:cNvPr id="14" name="TextBox 4"/>
          <p:cNvSpPr txBox="1">
            <a:spLocks noChangeArrowheads="1"/>
          </p:cNvSpPr>
          <p:nvPr/>
        </p:nvSpPr>
        <p:spPr bwMode="auto">
          <a:xfrm>
            <a:off x="457199" y="4353585"/>
            <a:ext cx="8253747" cy="14516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spcBef>
                <a:spcPts val="513"/>
              </a:spcBef>
            </a:pPr>
            <a:r>
              <a:rPr lang="en-GB" altLang="en-US" sz="2000" b="1" dirty="0">
                <a:solidFill>
                  <a:srgbClr val="961334"/>
                </a:solidFill>
                <a:latin typeface="+mn-lt"/>
                <a:ea typeface="+mn-ea"/>
                <a:cs typeface="DINOT"/>
              </a:rPr>
              <a:t>Scores: </a:t>
            </a:r>
          </a:p>
          <a:p>
            <a:pPr eaLnBrk="1" hangingPunct="1">
              <a:spcBef>
                <a:spcPts val="513"/>
              </a:spcBef>
            </a:pPr>
            <a:r>
              <a:rPr lang="en-GB" altLang="en-US" sz="2000" dirty="0">
                <a:solidFill>
                  <a:srgbClr val="4B4B4B"/>
                </a:solidFill>
                <a:latin typeface="+mn-lt"/>
                <a:ea typeface="+mn-ea"/>
                <a:cs typeface="DINOT"/>
              </a:rPr>
              <a:t>For qualitative criteria: range, e.g. from 1 (poorest performance) to 5 (highest performance)</a:t>
            </a:r>
          </a:p>
          <a:p>
            <a:pPr eaLnBrk="1" hangingPunct="1">
              <a:spcBef>
                <a:spcPts val="513"/>
              </a:spcBef>
            </a:pPr>
            <a:r>
              <a:rPr lang="en-GB" altLang="en-US" sz="2000" dirty="0">
                <a:solidFill>
                  <a:srgbClr val="4B4B4B"/>
                </a:solidFill>
                <a:latin typeface="+mn-lt"/>
                <a:ea typeface="+mn-ea"/>
                <a:cs typeface="DINOT"/>
              </a:rPr>
              <a:t>For quantitative criteria: monetary or physical units</a:t>
            </a:r>
          </a:p>
        </p:txBody>
      </p:sp>
    </p:spTree>
    <p:extLst>
      <p:ext uri="{BB962C8B-B14F-4D97-AF65-F5344CB8AC3E}">
        <p14:creationId xmlns:p14="http://schemas.microsoft.com/office/powerpoint/2010/main" val="15898868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17693" y="188640"/>
            <a:ext cx="7640620" cy="453706"/>
          </a:xfrm>
        </p:spPr>
        <p:txBody>
          <a:bodyPr/>
          <a:lstStyle/>
          <a:p>
            <a:r>
              <a:rPr lang="en-GB" altLang="de-DE" sz="4000" dirty="0">
                <a:solidFill>
                  <a:schemeClr val="tx2"/>
                </a:solidFill>
                <a:latin typeface="+mj-lt"/>
              </a:rPr>
              <a:t>Option Mapping Exercise</a:t>
            </a:r>
            <a:endParaRPr lang="en-GB" sz="4000" dirty="0">
              <a:solidFill>
                <a:schemeClr val="tx2"/>
              </a:solidFill>
              <a:latin typeface="+mj-lt"/>
            </a:endParaRPr>
          </a:p>
        </p:txBody>
      </p:sp>
      <p:sp>
        <p:nvSpPr>
          <p:cNvPr id="3" name="Inhaltsplatzhalter 2"/>
          <p:cNvSpPr>
            <a:spLocks noGrp="1"/>
          </p:cNvSpPr>
          <p:nvPr>
            <p:ph idx="1"/>
          </p:nvPr>
        </p:nvSpPr>
        <p:spPr>
          <a:xfrm>
            <a:off x="251520" y="1340768"/>
            <a:ext cx="8568951" cy="4893675"/>
          </a:xfrm>
        </p:spPr>
        <p:txBody>
          <a:bodyPr/>
          <a:lstStyle/>
          <a:p>
            <a:pPr marL="0" indent="0">
              <a:buNone/>
            </a:pPr>
            <a:r>
              <a:rPr lang="en-GB" sz="2500" b="1" dirty="0">
                <a:solidFill>
                  <a:srgbClr val="9B0014"/>
                </a:solidFill>
                <a:latin typeface="Calibri" panose="020F0502020204030204" pitchFamily="34" charset="0"/>
              </a:rPr>
              <a:t>Now it is your turn to do the exercise! </a:t>
            </a:r>
          </a:p>
          <a:p>
            <a:pPr marL="0" indent="0">
              <a:spcBef>
                <a:spcPts val="0"/>
              </a:spcBef>
              <a:buNone/>
            </a:pPr>
            <a:endParaRPr lang="en-GB" sz="2500" dirty="0">
              <a:latin typeface="Calibri" panose="020F0502020204030204" pitchFamily="34" charset="0"/>
            </a:endParaRPr>
          </a:p>
          <a:p>
            <a:pPr>
              <a:buClr>
                <a:srgbClr val="961334"/>
              </a:buClr>
              <a:buFont typeface="Wingdings" panose="05000000000000000000" pitchFamily="2" charset="2"/>
              <a:buChar char="Ø"/>
            </a:pPr>
            <a:r>
              <a:rPr lang="en-GB" sz="2500" dirty="0">
                <a:latin typeface="Calibri" panose="020F0502020204030204" pitchFamily="34" charset="0"/>
              </a:rPr>
              <a:t>Break up in </a:t>
            </a:r>
            <a:r>
              <a:rPr lang="en-GB" sz="2500" b="1" dirty="0">
                <a:latin typeface="Calibri" panose="020F0502020204030204" pitchFamily="34" charset="0"/>
              </a:rPr>
              <a:t>groups</a:t>
            </a:r>
            <a:r>
              <a:rPr lang="en-GB" sz="2500" dirty="0">
                <a:latin typeface="Calibri" panose="020F0502020204030204" pitchFamily="34" charset="0"/>
              </a:rPr>
              <a:t> </a:t>
            </a:r>
            <a:r>
              <a:rPr lang="en-GB" sz="2500" b="1" dirty="0">
                <a:latin typeface="Calibri" panose="020F0502020204030204" pitchFamily="34" charset="0"/>
              </a:rPr>
              <a:t>of 4-5 people</a:t>
            </a:r>
          </a:p>
          <a:p>
            <a:pPr>
              <a:buClr>
                <a:srgbClr val="961334"/>
              </a:buClr>
              <a:buFont typeface="Wingdings" panose="05000000000000000000" pitchFamily="2" charset="2"/>
              <a:buChar char="Ø"/>
            </a:pPr>
            <a:endParaRPr lang="en-GB" sz="2500" dirty="0">
              <a:latin typeface="Calibri" panose="020F0502020204030204" pitchFamily="34" charset="0"/>
            </a:endParaRPr>
          </a:p>
          <a:p>
            <a:pPr>
              <a:buClr>
                <a:srgbClr val="961334"/>
              </a:buClr>
              <a:buFont typeface="Wingdings" panose="05000000000000000000" pitchFamily="2" charset="2"/>
              <a:buChar char="Ø"/>
            </a:pPr>
            <a:r>
              <a:rPr lang="en-GB" sz="2500" dirty="0">
                <a:latin typeface="Calibri" panose="020F0502020204030204" pitchFamily="34" charset="0"/>
              </a:rPr>
              <a:t>As a group, follow these </a:t>
            </a:r>
            <a:r>
              <a:rPr lang="en-GB" sz="2500" b="1" dirty="0">
                <a:latin typeface="Calibri" panose="020F0502020204030204" pitchFamily="34" charset="0"/>
              </a:rPr>
              <a:t>instructions:</a:t>
            </a:r>
          </a:p>
          <a:p>
            <a:pPr>
              <a:buClr>
                <a:srgbClr val="961334"/>
              </a:buClr>
              <a:buFont typeface="Wingdings" panose="05000000000000000000" pitchFamily="2" charset="2"/>
              <a:buChar char="Ø"/>
            </a:pPr>
            <a:endParaRPr lang="en-GB" sz="2500" b="1" dirty="0">
              <a:latin typeface="Calibri" panose="020F0502020204030204" pitchFamily="34" charset="0"/>
            </a:endParaRPr>
          </a:p>
          <a:p>
            <a:pPr marL="156183" lvl="1" indent="0" algn="just">
              <a:buNone/>
            </a:pPr>
            <a:r>
              <a:rPr lang="en-GB" sz="2000" b="1" dirty="0">
                <a:solidFill>
                  <a:schemeClr val="tx2"/>
                </a:solidFill>
                <a:latin typeface="Calibri" panose="020F0502020204030204" pitchFamily="34" charset="0"/>
              </a:rPr>
              <a:t>Step 1 - </a:t>
            </a:r>
            <a:r>
              <a:rPr lang="en-GB" sz="2000" b="1" dirty="0">
                <a:latin typeface="Calibri" panose="020F0502020204030204" pitchFamily="34" charset="0"/>
              </a:rPr>
              <a:t>Discuss and select </a:t>
            </a:r>
            <a:r>
              <a:rPr lang="en-GB" sz="2000" dirty="0">
                <a:latin typeface="Calibri" panose="020F0502020204030204" pitchFamily="34" charset="0"/>
              </a:rPr>
              <a:t>potential criteria for prioritising adaptation options</a:t>
            </a:r>
          </a:p>
          <a:p>
            <a:pPr marL="156183" lvl="1" indent="0" algn="just">
              <a:buNone/>
            </a:pPr>
            <a:r>
              <a:rPr lang="en-GB" sz="2000" b="1" dirty="0">
                <a:solidFill>
                  <a:schemeClr val="tx2"/>
                </a:solidFill>
                <a:latin typeface="Calibri" panose="020F0502020204030204" pitchFamily="34" charset="0"/>
              </a:rPr>
              <a:t>Step 2- </a:t>
            </a:r>
            <a:r>
              <a:rPr lang="en-GB" sz="2000" b="1" dirty="0">
                <a:latin typeface="Calibri" panose="020F0502020204030204" pitchFamily="34" charset="0"/>
              </a:rPr>
              <a:t>Discuss and agree on a weighting system</a:t>
            </a:r>
            <a:r>
              <a:rPr lang="en-GB" sz="2000" dirty="0">
                <a:latin typeface="Calibri" panose="020F0502020204030204" pitchFamily="34" charset="0"/>
              </a:rPr>
              <a:t> for each of the selected criteria (total weight should equal to 100%) </a:t>
            </a:r>
          </a:p>
          <a:p>
            <a:pPr marL="846101" lvl="1" indent="-689918" algn="just">
              <a:buNone/>
            </a:pPr>
            <a:r>
              <a:rPr lang="en-GB" sz="2000" b="1" dirty="0">
                <a:solidFill>
                  <a:schemeClr val="tx2"/>
                </a:solidFill>
                <a:latin typeface="Calibri" panose="020F0502020204030204" pitchFamily="34" charset="0"/>
              </a:rPr>
              <a:t>Step 3 - </a:t>
            </a:r>
            <a:r>
              <a:rPr lang="en-GB" sz="2000" b="1" dirty="0">
                <a:latin typeface="Calibri" panose="020F0502020204030204" pitchFamily="34" charset="0"/>
              </a:rPr>
              <a:t>Assess and score each adaptation option </a:t>
            </a:r>
            <a:r>
              <a:rPr lang="en-GB" sz="2000" dirty="0">
                <a:latin typeface="Calibri" panose="020F0502020204030204" pitchFamily="34" charset="0"/>
              </a:rPr>
              <a:t>against all criteria</a:t>
            </a:r>
          </a:p>
          <a:p>
            <a:pPr marL="846101" lvl="1" indent="-689918" algn="just">
              <a:buNone/>
            </a:pPr>
            <a:r>
              <a:rPr lang="en-GB" sz="2000" b="1" dirty="0">
                <a:solidFill>
                  <a:schemeClr val="tx2"/>
                </a:solidFill>
                <a:latin typeface="Calibri" panose="020F0502020204030204" pitchFamily="34" charset="0"/>
              </a:rPr>
              <a:t>Step 4 - </a:t>
            </a:r>
            <a:r>
              <a:rPr lang="en-GB" sz="2000" b="1" dirty="0">
                <a:latin typeface="Calibri" panose="020F0502020204030204" pitchFamily="34" charset="0"/>
              </a:rPr>
              <a:t>Sum up  the total score of each adaptation option </a:t>
            </a:r>
          </a:p>
          <a:p>
            <a:pPr marL="846101" lvl="1" indent="-689918" algn="just">
              <a:buNone/>
            </a:pPr>
            <a:r>
              <a:rPr lang="en-GB" sz="2000" b="1" dirty="0">
                <a:solidFill>
                  <a:schemeClr val="tx2"/>
                </a:solidFill>
                <a:latin typeface="Calibri" panose="020F0502020204030204" pitchFamily="34" charset="0"/>
              </a:rPr>
              <a:t>Step 5 - </a:t>
            </a:r>
            <a:r>
              <a:rPr lang="en-GB" sz="2000" b="1" dirty="0">
                <a:latin typeface="Calibri" panose="020F0502020204030204" pitchFamily="34" charset="0"/>
              </a:rPr>
              <a:t>Rank all adaptation options from the highest to the lowest score </a:t>
            </a:r>
          </a:p>
          <a:p>
            <a:pPr marL="391135" lvl="1" indent="0">
              <a:buNone/>
            </a:pPr>
            <a:endParaRPr lang="en-GB" sz="2000" b="1" dirty="0">
              <a:solidFill>
                <a:schemeClr val="tx2"/>
              </a:solidFill>
              <a:latin typeface="Calibri" panose="020F0502020204030204" pitchFamily="34" charset="0"/>
            </a:endParaRPr>
          </a:p>
        </p:txBody>
      </p:sp>
    </p:spTree>
    <p:extLst>
      <p:ext uri="{BB962C8B-B14F-4D97-AF65-F5344CB8AC3E}">
        <p14:creationId xmlns:p14="http://schemas.microsoft.com/office/powerpoint/2010/main" val="41481581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2302" y="260648"/>
            <a:ext cx="7640620" cy="453706"/>
          </a:xfrm>
        </p:spPr>
        <p:txBody>
          <a:bodyPr/>
          <a:lstStyle/>
          <a:p>
            <a:r>
              <a:rPr lang="en-GB" altLang="de-DE" sz="4000" dirty="0">
                <a:solidFill>
                  <a:schemeClr val="tx2"/>
                </a:solidFill>
                <a:latin typeface="+mj-lt"/>
                <a:ea typeface="ＭＳ Ｐゴシック" pitchFamily="-1" charset="-128"/>
              </a:rPr>
              <a:t>Option Mapping – Reflections </a:t>
            </a:r>
            <a:endParaRPr lang="en-GB" sz="4000" dirty="0">
              <a:solidFill>
                <a:schemeClr val="tx2"/>
              </a:solidFill>
              <a:latin typeface="+mj-lt"/>
            </a:endParaRPr>
          </a:p>
        </p:txBody>
      </p:sp>
      <p:sp>
        <p:nvSpPr>
          <p:cNvPr id="3" name="Inhaltsplatzhalter 2"/>
          <p:cNvSpPr>
            <a:spLocks noGrp="1"/>
          </p:cNvSpPr>
          <p:nvPr>
            <p:ph idx="1"/>
          </p:nvPr>
        </p:nvSpPr>
        <p:spPr/>
        <p:txBody>
          <a:bodyPr/>
          <a:lstStyle/>
          <a:p>
            <a:pPr marL="0" indent="0">
              <a:buNone/>
            </a:pPr>
            <a:endParaRPr lang="en-GB" dirty="0">
              <a:solidFill>
                <a:srgbClr val="FF0000"/>
              </a:solidFill>
              <a:latin typeface="+mj-lt"/>
            </a:endParaRPr>
          </a:p>
          <a:p>
            <a:pPr marL="449534" lvl="1" indent="-293351" algn="just">
              <a:buClr>
                <a:srgbClr val="961334"/>
              </a:buClr>
              <a:buFont typeface="Arial" panose="020B0604020202020204" pitchFamily="34" charset="0"/>
              <a:buChar char="•"/>
            </a:pPr>
            <a:r>
              <a:rPr lang="en-GB" sz="2500" dirty="0">
                <a:latin typeface="Calibri (body)"/>
              </a:rPr>
              <a:t>Which adaptation option(s) score the highest?</a:t>
            </a:r>
          </a:p>
          <a:p>
            <a:pPr marL="449534" lvl="1" indent="-293351" algn="just">
              <a:buClr>
                <a:srgbClr val="961334"/>
              </a:buClr>
              <a:buFont typeface="Arial" panose="020B0604020202020204" pitchFamily="34" charset="0"/>
              <a:buChar char="•"/>
            </a:pPr>
            <a:endParaRPr lang="en-GB" sz="2500" dirty="0">
              <a:latin typeface="Calibri (body)"/>
            </a:endParaRPr>
          </a:p>
          <a:p>
            <a:pPr marL="449534" lvl="1" indent="-293351" algn="just">
              <a:buClr>
                <a:srgbClr val="961334"/>
              </a:buClr>
              <a:buFont typeface="Arial" panose="020B0604020202020204" pitchFamily="34" charset="0"/>
              <a:buChar char="•"/>
            </a:pPr>
            <a:r>
              <a:rPr lang="en-GB" sz="2500" dirty="0">
                <a:latin typeface="Calibri (body)"/>
              </a:rPr>
              <a:t>How many adaptation option(s) should be selected cognisant of technical and financial capabilities ?</a:t>
            </a:r>
          </a:p>
          <a:p>
            <a:pPr marL="449534" lvl="1" indent="-293351" algn="just">
              <a:buClr>
                <a:srgbClr val="961334"/>
              </a:buClr>
              <a:buFont typeface="Arial" panose="020B0604020202020204" pitchFamily="34" charset="0"/>
              <a:buChar char="•"/>
            </a:pPr>
            <a:endParaRPr lang="en-GB" sz="2500" dirty="0">
              <a:latin typeface="Calibri (body)"/>
            </a:endParaRPr>
          </a:p>
          <a:p>
            <a:pPr marL="449534" lvl="1" indent="-293351" algn="just">
              <a:buClr>
                <a:srgbClr val="961334"/>
              </a:buClr>
              <a:buFont typeface="Arial" panose="020B0604020202020204" pitchFamily="34" charset="0"/>
              <a:buChar char="•"/>
            </a:pPr>
            <a:r>
              <a:rPr lang="en-GB" sz="2500" dirty="0">
                <a:latin typeface="Calibri (body)"/>
              </a:rPr>
              <a:t>What are the potential synergies and trade-offs with the adaptation option(s)? </a:t>
            </a:r>
          </a:p>
          <a:p>
            <a:pPr marL="449534" lvl="1" indent="-293351" algn="just">
              <a:buClr>
                <a:srgbClr val="961334"/>
              </a:buClr>
              <a:buFont typeface="Arial" panose="020B0604020202020204" pitchFamily="34" charset="0"/>
              <a:buChar char="•"/>
            </a:pPr>
            <a:endParaRPr lang="en-GB" sz="2500" dirty="0">
              <a:latin typeface="Calibri (body)"/>
            </a:endParaRPr>
          </a:p>
          <a:p>
            <a:pPr marL="449534" lvl="1" indent="-293351" algn="just">
              <a:buClr>
                <a:srgbClr val="961334"/>
              </a:buClr>
              <a:buFont typeface="Arial" panose="020B0604020202020204" pitchFamily="34" charset="0"/>
              <a:buChar char="•"/>
            </a:pPr>
            <a:r>
              <a:rPr lang="en-GB" sz="2500" dirty="0">
                <a:latin typeface="Calibri (body)"/>
              </a:rPr>
              <a:t>Based on the above, what are the adaptation option(s) selected? Why?</a:t>
            </a:r>
          </a:p>
        </p:txBody>
      </p:sp>
    </p:spTree>
    <p:extLst>
      <p:ext uri="{BB962C8B-B14F-4D97-AF65-F5344CB8AC3E}">
        <p14:creationId xmlns:p14="http://schemas.microsoft.com/office/powerpoint/2010/main" val="39087402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539552" y="2564904"/>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dirty="0">
                <a:solidFill>
                  <a:srgbClr val="961334"/>
                </a:solidFill>
              </a:rPr>
              <a:t>Thank you !</a:t>
            </a:r>
          </a:p>
        </p:txBody>
      </p:sp>
      <p:pic>
        <p:nvPicPr>
          <p:cNvPr id="3" name="Picture 2"/>
          <p:cNvPicPr/>
          <p:nvPr/>
        </p:nvPicPr>
        <p:blipFill>
          <a:blip r:embed="rId2" cstate="print">
            <a:extLst>
              <a:ext uri="{28A0092B-C50C-407E-A947-70E740481C1C}">
                <a14:useLocalDpi xmlns:a14="http://schemas.microsoft.com/office/drawing/2010/main" val="0"/>
              </a:ext>
            </a:extLst>
          </a:blip>
          <a:stretch>
            <a:fillRect/>
          </a:stretch>
        </p:blipFill>
        <p:spPr>
          <a:xfrm>
            <a:off x="6354872" y="5133950"/>
            <a:ext cx="872771" cy="1083732"/>
          </a:xfrm>
          <a:prstGeom prst="rect">
            <a:avLst/>
          </a:prstGeom>
        </p:spPr>
      </p:pic>
      <p:pic>
        <p:nvPicPr>
          <p:cNvPr id="4" name="Picture 3"/>
          <p:cNvPicPr/>
          <p:nvPr/>
        </p:nvPicPr>
        <p:blipFill>
          <a:blip r:embed="rId3" cstate="print">
            <a:extLst>
              <a:ext uri="{28A0092B-C50C-407E-A947-70E740481C1C}">
                <a14:useLocalDpi xmlns:a14="http://schemas.microsoft.com/office/drawing/2010/main" val="0"/>
              </a:ext>
            </a:extLst>
          </a:blip>
          <a:stretch>
            <a:fillRect/>
          </a:stretch>
        </p:blipFill>
        <p:spPr>
          <a:xfrm>
            <a:off x="4431457" y="5322545"/>
            <a:ext cx="1775022" cy="722488"/>
          </a:xfrm>
          <a:prstGeom prst="rect">
            <a:avLst/>
          </a:prstGeom>
        </p:spPr>
      </p:pic>
      <p:pic>
        <p:nvPicPr>
          <p:cNvPr id="5" name="Picture 4"/>
          <p:cNvPicPr/>
          <p:nvPr/>
        </p:nvPicPr>
        <p:blipFill>
          <a:blip r:embed="rId4" cstate="print">
            <a:extLst>
              <a:ext uri="{28A0092B-C50C-407E-A947-70E740481C1C}">
                <a14:useLocalDpi xmlns:a14="http://schemas.microsoft.com/office/drawing/2010/main" val="0"/>
              </a:ext>
            </a:extLst>
          </a:blip>
          <a:stretch>
            <a:fillRect/>
          </a:stretch>
        </p:blipFill>
        <p:spPr>
          <a:xfrm>
            <a:off x="3310682" y="5181575"/>
            <a:ext cx="738558" cy="1104925"/>
          </a:xfrm>
          <a:prstGeom prst="rect">
            <a:avLst/>
          </a:prstGeom>
        </p:spPr>
      </p:pic>
      <p:pic>
        <p:nvPicPr>
          <p:cNvPr id="6" name="Picture 5"/>
          <p:cNvPicPr/>
          <p:nvPr/>
        </p:nvPicPr>
        <p:blipFill>
          <a:blip r:embed="rId5">
            <a:extLst>
              <a:ext uri="{28A0092B-C50C-407E-A947-70E740481C1C}">
                <a14:useLocalDpi xmlns:a14="http://schemas.microsoft.com/office/drawing/2010/main" val="0"/>
              </a:ext>
            </a:extLst>
          </a:blip>
          <a:stretch>
            <a:fillRect/>
          </a:stretch>
        </p:blipFill>
        <p:spPr>
          <a:xfrm>
            <a:off x="1259632" y="5229200"/>
            <a:ext cx="1584176" cy="864096"/>
          </a:xfrm>
          <a:prstGeom prst="rect">
            <a:avLst/>
          </a:prstGeom>
        </p:spPr>
      </p:pic>
      <p:sp>
        <p:nvSpPr>
          <p:cNvPr id="7" name="Slide Number Placeholder 6"/>
          <p:cNvSpPr>
            <a:spLocks noGrp="1"/>
          </p:cNvSpPr>
          <p:nvPr>
            <p:ph type="sldNum" sz="quarter" idx="12"/>
          </p:nvPr>
        </p:nvSpPr>
        <p:spPr/>
        <p:txBody>
          <a:bodyPr/>
          <a:lstStyle/>
          <a:p>
            <a:fld id="{F5B1CE1F-B87C-4286-B73E-31C38491A7B2}" type="slidenum">
              <a:rPr lang="en-GB" smtClean="0"/>
              <a:pPr/>
              <a:t>28</a:t>
            </a:fld>
            <a:endParaRPr lang="en-GB"/>
          </a:p>
        </p:txBody>
      </p:sp>
    </p:spTree>
    <p:extLst>
      <p:ext uri="{BB962C8B-B14F-4D97-AF65-F5344CB8AC3E}">
        <p14:creationId xmlns:p14="http://schemas.microsoft.com/office/powerpoint/2010/main" val="27662107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gray">
          <a:xfrm>
            <a:off x="323528" y="36956"/>
            <a:ext cx="8229600" cy="924521"/>
          </a:xfrm>
        </p:spPr>
        <p:txBody>
          <a:bodyPr>
            <a:normAutofit/>
          </a:bodyPr>
          <a:lstStyle/>
          <a:p>
            <a:r>
              <a:rPr lang="en-GB" sz="4000" dirty="0"/>
              <a:t>Introduction</a:t>
            </a:r>
          </a:p>
        </p:txBody>
      </p:sp>
      <p:sp>
        <p:nvSpPr>
          <p:cNvPr id="6" name="Slide Number Placeholder 5"/>
          <p:cNvSpPr>
            <a:spLocks noGrp="1"/>
          </p:cNvSpPr>
          <p:nvPr>
            <p:ph type="sldNum" sz="quarter" idx="12"/>
          </p:nvPr>
        </p:nvSpPr>
        <p:spPr/>
        <p:txBody>
          <a:bodyPr/>
          <a:lstStyle/>
          <a:p>
            <a:fld id="{017C07C6-ACB6-4716-9739-321FBCDFAF41}" type="slidenum">
              <a:rPr lang="en-GB" smtClean="0"/>
              <a:pPr/>
              <a:t>3</a:t>
            </a:fld>
            <a:endParaRPr lang="en-GB" dirty="0"/>
          </a:p>
        </p:txBody>
      </p:sp>
      <p:sp>
        <p:nvSpPr>
          <p:cNvPr id="4" name="TextBox 3"/>
          <p:cNvSpPr txBox="1"/>
          <p:nvPr/>
        </p:nvSpPr>
        <p:spPr>
          <a:xfrm>
            <a:off x="-23647" y="3410902"/>
            <a:ext cx="2123728" cy="3447098"/>
          </a:xfrm>
          <a:prstGeom prst="rect">
            <a:avLst/>
          </a:prstGeom>
          <a:noFill/>
          <a:ln w="28575">
            <a:solidFill>
              <a:srgbClr val="961334"/>
            </a:solidFill>
          </a:ln>
        </p:spPr>
        <p:txBody>
          <a:bodyPr wrap="square" rtlCol="0">
            <a:spAutoFit/>
          </a:bodyPr>
          <a:lstStyle/>
          <a:p>
            <a:r>
              <a:rPr lang="en-GB" sz="2500" b="1" dirty="0">
                <a:solidFill>
                  <a:srgbClr val="961334"/>
                </a:solidFill>
              </a:rPr>
              <a:t>Module 1:</a:t>
            </a:r>
          </a:p>
          <a:p>
            <a:endParaRPr lang="en-GB" dirty="0"/>
          </a:p>
          <a:p>
            <a:pPr marL="0" lvl="2"/>
            <a:r>
              <a:rPr lang="en-GB" sz="2500" dirty="0"/>
              <a:t>Understanding climate risks and vulnerabilities for a specific water supply system</a:t>
            </a:r>
          </a:p>
        </p:txBody>
      </p:sp>
      <p:sp>
        <p:nvSpPr>
          <p:cNvPr id="9" name="TextBox 8"/>
          <p:cNvSpPr txBox="1"/>
          <p:nvPr/>
        </p:nvSpPr>
        <p:spPr>
          <a:xfrm>
            <a:off x="2166117" y="2909252"/>
            <a:ext cx="2175344" cy="3447098"/>
          </a:xfrm>
          <a:prstGeom prst="rect">
            <a:avLst/>
          </a:prstGeom>
          <a:noFill/>
          <a:ln w="28575">
            <a:solidFill>
              <a:srgbClr val="961334"/>
            </a:solidFill>
          </a:ln>
        </p:spPr>
        <p:txBody>
          <a:bodyPr wrap="square" rtlCol="0">
            <a:spAutoFit/>
          </a:bodyPr>
          <a:lstStyle/>
          <a:p>
            <a:r>
              <a:rPr lang="en-GB" sz="2500" b="1" dirty="0">
                <a:solidFill>
                  <a:srgbClr val="961334"/>
                </a:solidFill>
              </a:rPr>
              <a:t>Module 2:</a:t>
            </a:r>
          </a:p>
          <a:p>
            <a:endParaRPr lang="en-GB" dirty="0"/>
          </a:p>
          <a:p>
            <a:pPr marL="87313" lvl="2">
              <a:buClr>
                <a:srgbClr val="961334"/>
              </a:buClr>
            </a:pPr>
            <a:r>
              <a:rPr lang="en-GB" sz="2500" dirty="0"/>
              <a:t>Identifying and appraising options to build climate resilience of a specific water supply system</a:t>
            </a:r>
          </a:p>
        </p:txBody>
      </p:sp>
      <p:sp>
        <p:nvSpPr>
          <p:cNvPr id="10" name="TextBox 9"/>
          <p:cNvSpPr txBox="1"/>
          <p:nvPr/>
        </p:nvSpPr>
        <p:spPr>
          <a:xfrm>
            <a:off x="4412880" y="1772816"/>
            <a:ext cx="2391368" cy="4324261"/>
          </a:xfrm>
          <a:prstGeom prst="rect">
            <a:avLst/>
          </a:prstGeom>
          <a:solidFill>
            <a:schemeClr val="accent2">
              <a:lumMod val="60000"/>
              <a:lumOff val="40000"/>
            </a:schemeClr>
          </a:solidFill>
          <a:ln w="28575">
            <a:solidFill>
              <a:srgbClr val="961334"/>
            </a:solidFill>
          </a:ln>
        </p:spPr>
        <p:txBody>
          <a:bodyPr wrap="square" rtlCol="0">
            <a:spAutoFit/>
          </a:bodyPr>
          <a:lstStyle/>
          <a:p>
            <a:r>
              <a:rPr lang="en-GB" sz="2500" b="1" dirty="0">
                <a:solidFill>
                  <a:srgbClr val="961334"/>
                </a:solidFill>
              </a:rPr>
              <a:t>Module 3:</a:t>
            </a:r>
          </a:p>
          <a:p>
            <a:endParaRPr lang="en-GB" sz="2500" b="1" dirty="0">
              <a:solidFill>
                <a:srgbClr val="961334"/>
              </a:solidFill>
            </a:endParaRPr>
          </a:p>
          <a:p>
            <a:r>
              <a:rPr lang="en-GB" sz="2500" dirty="0"/>
              <a:t>Identifying and appraising the costs and benefits of building the climate resilience of a specific water supply system</a:t>
            </a:r>
            <a:endParaRPr lang="en-GB" dirty="0"/>
          </a:p>
        </p:txBody>
      </p:sp>
      <p:sp>
        <p:nvSpPr>
          <p:cNvPr id="11" name="TextBox 10"/>
          <p:cNvSpPr txBox="1"/>
          <p:nvPr/>
        </p:nvSpPr>
        <p:spPr>
          <a:xfrm>
            <a:off x="6878056" y="1441132"/>
            <a:ext cx="2145726" cy="4324261"/>
          </a:xfrm>
          <a:prstGeom prst="rect">
            <a:avLst/>
          </a:prstGeom>
          <a:noFill/>
          <a:ln w="28575">
            <a:solidFill>
              <a:srgbClr val="961334"/>
            </a:solidFill>
          </a:ln>
        </p:spPr>
        <p:txBody>
          <a:bodyPr wrap="square" rtlCol="0">
            <a:spAutoFit/>
          </a:bodyPr>
          <a:lstStyle/>
          <a:p>
            <a:r>
              <a:rPr lang="en-GB" sz="2500" b="1" dirty="0">
                <a:solidFill>
                  <a:srgbClr val="961334"/>
                </a:solidFill>
              </a:rPr>
              <a:t>Module 4:</a:t>
            </a:r>
          </a:p>
          <a:p>
            <a:endParaRPr lang="en-GB" sz="2500" b="1" dirty="0">
              <a:solidFill>
                <a:srgbClr val="961334"/>
              </a:solidFill>
            </a:endParaRPr>
          </a:p>
          <a:p>
            <a:r>
              <a:rPr lang="en-GB" sz="2500" dirty="0"/>
              <a:t>Identifying and attracting potential climate funds for building the climate resilience of a specific water supply system</a:t>
            </a:r>
          </a:p>
        </p:txBody>
      </p:sp>
    </p:spTree>
    <p:extLst>
      <p:ext uri="{BB962C8B-B14F-4D97-AF65-F5344CB8AC3E}">
        <p14:creationId xmlns:p14="http://schemas.microsoft.com/office/powerpoint/2010/main" val="16048106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Objectives of this module</a:t>
            </a:r>
          </a:p>
        </p:txBody>
      </p:sp>
      <p:sp>
        <p:nvSpPr>
          <p:cNvPr id="3" name="Content Placeholder 2"/>
          <p:cNvSpPr>
            <a:spLocks noGrp="1"/>
          </p:cNvSpPr>
          <p:nvPr>
            <p:ph idx="1"/>
          </p:nvPr>
        </p:nvSpPr>
        <p:spPr/>
        <p:txBody>
          <a:bodyPr>
            <a:normAutofit/>
          </a:bodyPr>
          <a:lstStyle/>
          <a:p>
            <a:pPr algn="just">
              <a:buClr>
                <a:srgbClr val="961334"/>
              </a:buClr>
            </a:pPr>
            <a:endParaRPr lang="en-GB" dirty="0"/>
          </a:p>
          <a:p>
            <a:pPr algn="just">
              <a:buClr>
                <a:srgbClr val="961334"/>
              </a:buClr>
            </a:pPr>
            <a:r>
              <a:rPr lang="en-GB" b="1" dirty="0"/>
              <a:t>Aim: </a:t>
            </a:r>
            <a:r>
              <a:rPr lang="en-GB" dirty="0"/>
              <a:t>Provide guidance and awareness on identifying and appraising the costs and benefits  of adaptation options for water supply projects, focusing on examples from the Sandy Bay project. </a:t>
            </a:r>
          </a:p>
          <a:p>
            <a:pPr algn="just">
              <a:buClr>
                <a:srgbClr val="961334"/>
              </a:buClr>
            </a:pPr>
            <a:endParaRPr lang="en-GB" dirty="0"/>
          </a:p>
          <a:p>
            <a:pPr algn="just">
              <a:buClr>
                <a:srgbClr val="961334"/>
              </a:buClr>
            </a:pPr>
            <a:r>
              <a:rPr lang="en-GB" b="1" dirty="0"/>
              <a:t>Audience: </a:t>
            </a:r>
            <a:r>
              <a:rPr lang="en-GB" dirty="0"/>
              <a:t>Project developers </a:t>
            </a:r>
          </a:p>
          <a:p>
            <a:endParaRPr lang="en-GB" dirty="0"/>
          </a:p>
        </p:txBody>
      </p:sp>
      <p:sp>
        <p:nvSpPr>
          <p:cNvPr id="4" name="Slide Number Placeholder 3"/>
          <p:cNvSpPr>
            <a:spLocks noGrp="1"/>
          </p:cNvSpPr>
          <p:nvPr>
            <p:ph type="sldNum" sz="quarter" idx="12"/>
          </p:nvPr>
        </p:nvSpPr>
        <p:spPr/>
        <p:txBody>
          <a:bodyPr/>
          <a:lstStyle/>
          <a:p>
            <a:fld id="{F5B1CE1F-B87C-4286-B73E-31C38491A7B2}" type="slidenum">
              <a:rPr lang="en-GB" smtClean="0"/>
              <a:pPr/>
              <a:t>4</a:t>
            </a:fld>
            <a:endParaRPr lang="en-GB"/>
          </a:p>
        </p:txBody>
      </p:sp>
      <p:cxnSp>
        <p:nvCxnSpPr>
          <p:cNvPr id="6" name="Gerade Verbindung 100"/>
          <p:cNvCxnSpPr/>
          <p:nvPr/>
        </p:nvCxnSpPr>
        <p:spPr>
          <a:xfrm>
            <a:off x="251520" y="961478"/>
            <a:ext cx="8640960" cy="0"/>
          </a:xfrm>
          <a:prstGeom prst="line">
            <a:avLst/>
          </a:prstGeom>
          <a:ln>
            <a:solidFill>
              <a:srgbClr val="9F133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66732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498" y="137257"/>
            <a:ext cx="7796977" cy="793742"/>
          </a:xfrm>
        </p:spPr>
        <p:txBody>
          <a:bodyPr/>
          <a:lstStyle/>
          <a:p>
            <a:r>
              <a:rPr lang="en-GB" sz="4000" dirty="0">
                <a:solidFill>
                  <a:schemeClr val="tx2"/>
                </a:solidFill>
              </a:rPr>
              <a:t>Contents of this module</a:t>
            </a:r>
          </a:p>
        </p:txBody>
      </p:sp>
      <p:sp>
        <p:nvSpPr>
          <p:cNvPr id="4" name="Slide Number Placeholder 3"/>
          <p:cNvSpPr>
            <a:spLocks noGrp="1"/>
          </p:cNvSpPr>
          <p:nvPr>
            <p:ph type="sldNum" sz="quarter" idx="12"/>
          </p:nvPr>
        </p:nvSpPr>
        <p:spPr/>
        <p:txBody>
          <a:bodyPr/>
          <a:lstStyle/>
          <a:p>
            <a:fld id="{FDA1B1DD-D828-6341-9371-DC2F43F08BC0}" type="slidenum">
              <a:rPr lang="en-US" smtClean="0"/>
              <a:pPr/>
              <a:t>5</a:t>
            </a:fld>
            <a:endParaRPr lang="en-US" dirty="0"/>
          </a:p>
        </p:txBody>
      </p:sp>
      <p:sp>
        <p:nvSpPr>
          <p:cNvPr id="5" name="Text Placeholder 4"/>
          <p:cNvSpPr>
            <a:spLocks noGrp="1"/>
          </p:cNvSpPr>
          <p:nvPr>
            <p:ph type="body" sz="quarter" idx="13"/>
          </p:nvPr>
        </p:nvSpPr>
        <p:spPr>
          <a:xfrm>
            <a:off x="251520" y="1330317"/>
            <a:ext cx="8460928" cy="4979107"/>
          </a:xfrm>
        </p:spPr>
        <p:txBody>
          <a:bodyPr>
            <a:normAutofit fontScale="77500" lnSpcReduction="20000"/>
          </a:bodyPr>
          <a:lstStyle/>
          <a:p>
            <a:pPr marL="457200" indent="-457200" algn="just">
              <a:buClrTx/>
              <a:buFont typeface="Arial" panose="020B0604020202020204" pitchFamily="34" charset="0"/>
              <a:buChar char="•"/>
            </a:pPr>
            <a:r>
              <a:rPr lang="en-GB" sz="2500" b="1" dirty="0">
                <a:solidFill>
                  <a:srgbClr val="961334"/>
                </a:solidFill>
              </a:rPr>
              <a:t>Rationale for conducting economic analysis</a:t>
            </a:r>
          </a:p>
          <a:p>
            <a:pPr marL="457200" indent="-457200" algn="just">
              <a:buClrTx/>
              <a:buFont typeface="Arial" panose="020B0604020202020204" pitchFamily="34" charset="0"/>
              <a:buChar char="•"/>
            </a:pPr>
            <a:endParaRPr lang="en-GB" sz="2500" b="1" dirty="0"/>
          </a:p>
          <a:p>
            <a:pPr marL="457200" indent="-457200" algn="just">
              <a:buClrTx/>
              <a:buFont typeface="Arial" panose="020B0604020202020204" pitchFamily="34" charset="0"/>
              <a:buChar char="•"/>
            </a:pPr>
            <a:r>
              <a:rPr lang="en-GB" sz="2500" b="1" dirty="0">
                <a:solidFill>
                  <a:srgbClr val="961334"/>
                </a:solidFill>
              </a:rPr>
              <a:t>Methods to assess the costs and benefits of a project</a:t>
            </a:r>
          </a:p>
          <a:p>
            <a:pPr marL="1200150" lvl="1" indent="-457200" algn="just">
              <a:buClr>
                <a:srgbClr val="961334"/>
              </a:buClr>
              <a:buFont typeface="Courier New" panose="02070309020205020404" pitchFamily="49" charset="0"/>
              <a:buChar char="o"/>
            </a:pPr>
            <a:r>
              <a:rPr lang="en-GB" sz="2500" dirty="0"/>
              <a:t>Cost-Benefit Analysis (CBA)</a:t>
            </a:r>
          </a:p>
          <a:p>
            <a:pPr marL="1200150" lvl="1" indent="-457200" algn="just">
              <a:buClr>
                <a:srgbClr val="961334"/>
              </a:buClr>
              <a:buFont typeface="Courier New" panose="02070309020205020404" pitchFamily="49" charset="0"/>
              <a:buChar char="o"/>
            </a:pPr>
            <a:r>
              <a:rPr lang="en-GB" sz="2500" dirty="0"/>
              <a:t>Cost-Effectiveness Analysis (CEA)</a:t>
            </a:r>
          </a:p>
          <a:p>
            <a:pPr marL="1200150" lvl="1" indent="-457200" algn="just">
              <a:buClr>
                <a:srgbClr val="961334"/>
              </a:buClr>
              <a:buFont typeface="Courier New" panose="02070309020205020404" pitchFamily="49" charset="0"/>
              <a:buChar char="o"/>
            </a:pPr>
            <a:r>
              <a:rPr lang="en-GB" sz="2500" dirty="0"/>
              <a:t>Multi-Criteria Analysis (MCA)</a:t>
            </a:r>
          </a:p>
          <a:p>
            <a:pPr lvl="1" indent="0" algn="just">
              <a:buClr>
                <a:srgbClr val="961334"/>
              </a:buClr>
              <a:buNone/>
            </a:pPr>
            <a:endParaRPr lang="en-GB" sz="2500" dirty="0"/>
          </a:p>
          <a:p>
            <a:pPr marL="457200" indent="-457200" algn="just">
              <a:buClrTx/>
              <a:buFont typeface="Arial" panose="020B0604020202020204" pitchFamily="34" charset="0"/>
              <a:buChar char="•"/>
            </a:pPr>
            <a:r>
              <a:rPr lang="en-GB" sz="2500" b="1" dirty="0">
                <a:solidFill>
                  <a:srgbClr val="961334"/>
                </a:solidFill>
              </a:rPr>
              <a:t>Overview of the pros and cons of each method</a:t>
            </a:r>
          </a:p>
          <a:p>
            <a:pPr marL="457200" indent="-457200" algn="just">
              <a:buClrTx/>
              <a:buFont typeface="Arial" panose="020B0604020202020204" pitchFamily="34" charset="0"/>
              <a:buChar char="•"/>
            </a:pPr>
            <a:endParaRPr lang="en-GB" sz="2500" b="1" dirty="0">
              <a:solidFill>
                <a:srgbClr val="961334"/>
              </a:solidFill>
            </a:endParaRPr>
          </a:p>
          <a:p>
            <a:pPr marL="457200" indent="-457200" algn="just">
              <a:buClrTx/>
              <a:buFont typeface="Arial" panose="020B0604020202020204" pitchFamily="34" charset="0"/>
              <a:buChar char="•"/>
            </a:pPr>
            <a:r>
              <a:rPr lang="en-GB" sz="2500" b="1" dirty="0">
                <a:solidFill>
                  <a:srgbClr val="961334"/>
                </a:solidFill>
              </a:rPr>
              <a:t>Drilling deeper into CBA:</a:t>
            </a:r>
          </a:p>
          <a:p>
            <a:pPr marL="1200150" lvl="1" indent="-457200" algn="just">
              <a:buClr>
                <a:srgbClr val="961334"/>
              </a:buClr>
              <a:buFont typeface="Courier New" panose="02070309020205020404" pitchFamily="49" charset="0"/>
              <a:buChar char="o"/>
            </a:pPr>
            <a:r>
              <a:rPr lang="en-GB" sz="2500" dirty="0"/>
              <a:t>Step-wise approach to run a CBA</a:t>
            </a:r>
          </a:p>
          <a:p>
            <a:pPr marL="1200150" lvl="1" indent="-457200" algn="just">
              <a:buClr>
                <a:srgbClr val="961334"/>
              </a:buClr>
              <a:buFont typeface="Courier New" panose="02070309020205020404" pitchFamily="49" charset="0"/>
              <a:buChar char="o"/>
            </a:pPr>
            <a:r>
              <a:rPr lang="en-GB" sz="2500" dirty="0"/>
              <a:t>Interpretation of the results</a:t>
            </a:r>
          </a:p>
          <a:p>
            <a:pPr marL="1200150" lvl="1" indent="-457200" algn="just">
              <a:buClr>
                <a:srgbClr val="961334"/>
              </a:buClr>
              <a:buFont typeface="Courier New" panose="02070309020205020404" pitchFamily="49" charset="0"/>
              <a:buChar char="o"/>
            </a:pPr>
            <a:r>
              <a:rPr lang="en-GB" sz="2500" dirty="0"/>
              <a:t>Illustration using the Sandy Bay project</a:t>
            </a:r>
          </a:p>
          <a:p>
            <a:pPr marL="1200150" lvl="1" indent="-457200" algn="just">
              <a:buClr>
                <a:srgbClr val="961334"/>
              </a:buClr>
              <a:buFont typeface="Courier New" panose="02070309020205020404" pitchFamily="49" charset="0"/>
              <a:buChar char="o"/>
            </a:pPr>
            <a:endParaRPr lang="en-GB" sz="2500" dirty="0"/>
          </a:p>
          <a:p>
            <a:pPr marL="342900" lvl="1" indent="-342900" algn="just">
              <a:buFont typeface="Arial" panose="020B0604020202020204" pitchFamily="34" charset="0"/>
              <a:buChar char="•"/>
            </a:pPr>
            <a:r>
              <a:rPr lang="en-GB" sz="2500" b="1" u="sng" dirty="0">
                <a:solidFill>
                  <a:srgbClr val="961334"/>
                </a:solidFill>
              </a:rPr>
              <a:t>Exercise</a:t>
            </a:r>
            <a:r>
              <a:rPr lang="en-GB" sz="2500" b="1" dirty="0">
                <a:solidFill>
                  <a:srgbClr val="961334"/>
                </a:solidFill>
              </a:rPr>
              <a:t>: Use of the MCA approach to prioritise and select different adaptation options</a:t>
            </a:r>
          </a:p>
          <a:p>
            <a:pPr marL="457200" indent="-457200" algn="just">
              <a:buClrTx/>
              <a:buFont typeface="Arial" panose="020B0604020202020204" pitchFamily="34" charset="0"/>
              <a:buChar char="•"/>
            </a:pPr>
            <a:endParaRPr lang="en-GB" sz="2500" b="1" dirty="0">
              <a:solidFill>
                <a:srgbClr val="961334"/>
              </a:solidFill>
            </a:endParaRPr>
          </a:p>
          <a:p>
            <a:pPr marL="457200" indent="-457200" algn="just">
              <a:buClrTx/>
              <a:buFont typeface="Arial" panose="020B0604020202020204" pitchFamily="34" charset="0"/>
              <a:buChar char="•"/>
            </a:pPr>
            <a:endParaRPr lang="en-GB" sz="2500" b="1" dirty="0"/>
          </a:p>
          <a:p>
            <a:pPr marL="1200150" lvl="1" indent="-457200" algn="just">
              <a:buFont typeface="Courier New" panose="02070309020205020404" pitchFamily="49" charset="0"/>
              <a:buChar char="o"/>
            </a:pPr>
            <a:endParaRPr lang="en-GB" sz="2500" dirty="0"/>
          </a:p>
          <a:p>
            <a:pPr marL="457200" indent="-457200" algn="just"/>
            <a:endParaRPr lang="en-GB" sz="2500" dirty="0"/>
          </a:p>
        </p:txBody>
      </p:sp>
      <p:cxnSp>
        <p:nvCxnSpPr>
          <p:cNvPr id="6" name="Gerade Verbindung 100"/>
          <p:cNvCxnSpPr/>
          <p:nvPr/>
        </p:nvCxnSpPr>
        <p:spPr>
          <a:xfrm>
            <a:off x="251520" y="961478"/>
            <a:ext cx="8640960" cy="0"/>
          </a:xfrm>
          <a:prstGeom prst="line">
            <a:avLst/>
          </a:prstGeom>
          <a:ln>
            <a:solidFill>
              <a:srgbClr val="9F133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20613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04" y="492779"/>
            <a:ext cx="9093696" cy="639400"/>
          </a:xfrm>
        </p:spPr>
        <p:txBody>
          <a:bodyPr>
            <a:noAutofit/>
          </a:bodyPr>
          <a:lstStyle/>
          <a:p>
            <a:r>
              <a:rPr lang="en-GB" sz="4000" dirty="0"/>
              <a:t>What is the rationale for conducting economic analysis? </a:t>
            </a:r>
            <a:br>
              <a:rPr lang="en-GB" sz="4000" dirty="0"/>
            </a:br>
            <a:endParaRPr lang="en-GB" sz="4000" dirty="0"/>
          </a:p>
        </p:txBody>
      </p:sp>
      <p:sp>
        <p:nvSpPr>
          <p:cNvPr id="4" name="TextBox 3"/>
          <p:cNvSpPr txBox="1"/>
          <p:nvPr/>
        </p:nvSpPr>
        <p:spPr>
          <a:xfrm>
            <a:off x="305780" y="1023780"/>
            <a:ext cx="6858508" cy="4093428"/>
          </a:xfrm>
          <a:prstGeom prst="rect">
            <a:avLst/>
          </a:prstGeom>
          <a:noFill/>
        </p:spPr>
        <p:txBody>
          <a:bodyPr wrap="square" rtlCol="0">
            <a:spAutoFit/>
          </a:bodyPr>
          <a:lstStyle/>
          <a:p>
            <a:r>
              <a:rPr lang="en-GB" sz="2000" b="1" dirty="0"/>
              <a:t>Economic analysis: </a:t>
            </a:r>
            <a:r>
              <a:rPr lang="en-GB" sz="2000" dirty="0"/>
              <a:t>highlights </a:t>
            </a:r>
            <a:r>
              <a:rPr lang="en-GB" sz="2000" b="1" dirty="0">
                <a:solidFill>
                  <a:srgbClr val="961334"/>
                </a:solidFill>
              </a:rPr>
              <a:t>economic, social and environmental implications </a:t>
            </a:r>
            <a:r>
              <a:rPr lang="en-GB" sz="2000" dirty="0"/>
              <a:t>for society.</a:t>
            </a:r>
          </a:p>
          <a:p>
            <a:endParaRPr lang="en-GB" sz="2000" dirty="0"/>
          </a:p>
          <a:p>
            <a:r>
              <a:rPr lang="en-GB" sz="2000" b="1" dirty="0"/>
              <a:t>Critical to answer the following questions:</a:t>
            </a:r>
          </a:p>
          <a:p>
            <a:pPr marL="342900" indent="-342900">
              <a:buFont typeface="Arial" panose="020B0604020202020204" pitchFamily="34" charset="0"/>
              <a:buChar char="•"/>
            </a:pPr>
            <a:r>
              <a:rPr lang="en-GB" sz="2000" dirty="0"/>
              <a:t>What are the costs of the project? </a:t>
            </a:r>
          </a:p>
          <a:p>
            <a:pPr marL="342900" indent="-342900">
              <a:buFont typeface="Arial" panose="020B0604020202020204" pitchFamily="34" charset="0"/>
              <a:buChar char="•"/>
            </a:pPr>
            <a:r>
              <a:rPr lang="en-GB" sz="2000" dirty="0"/>
              <a:t>Who will bear the costs of the project?</a:t>
            </a:r>
          </a:p>
          <a:p>
            <a:pPr marL="342900" indent="-342900">
              <a:buFont typeface="Arial" panose="020B0604020202020204" pitchFamily="34" charset="0"/>
              <a:buChar char="•"/>
            </a:pPr>
            <a:r>
              <a:rPr lang="en-GB" sz="2000" dirty="0"/>
              <a:t>What are the benefits of the project? </a:t>
            </a:r>
          </a:p>
          <a:p>
            <a:pPr marL="342900" indent="-342900">
              <a:buFont typeface="Arial" panose="020B0604020202020204" pitchFamily="34" charset="0"/>
              <a:buChar char="•"/>
            </a:pPr>
            <a:r>
              <a:rPr lang="en-GB" sz="2000" dirty="0"/>
              <a:t>Who will benefit? </a:t>
            </a:r>
          </a:p>
          <a:p>
            <a:pPr marL="342900" indent="-342900">
              <a:buFont typeface="Arial" panose="020B0604020202020204" pitchFamily="34" charset="0"/>
              <a:buChar char="•"/>
            </a:pPr>
            <a:r>
              <a:rPr lang="en-GB" sz="2000" dirty="0"/>
              <a:t>What discount rate to use? </a:t>
            </a:r>
          </a:p>
          <a:p>
            <a:pPr marL="342900" indent="-342900">
              <a:buFont typeface="Arial" panose="020B0604020202020204" pitchFamily="34" charset="0"/>
              <a:buChar char="•"/>
            </a:pPr>
            <a:r>
              <a:rPr lang="en-GB" sz="2000" dirty="0"/>
              <a:t>What are the risks to the project? </a:t>
            </a:r>
          </a:p>
          <a:p>
            <a:pPr marL="342900" indent="-342900">
              <a:buFont typeface="Arial" panose="020B0604020202020204" pitchFamily="34" charset="0"/>
              <a:buChar char="•"/>
            </a:pPr>
            <a:r>
              <a:rPr lang="en-GB" sz="2000" dirty="0"/>
              <a:t>What actions can be taken to improve the viability and sustainability of the project? </a:t>
            </a:r>
          </a:p>
          <a:p>
            <a:endParaRPr lang="en-GB" sz="2000" dirty="0"/>
          </a:p>
        </p:txBody>
      </p:sp>
      <p:sp>
        <p:nvSpPr>
          <p:cNvPr id="7" name="TextBox 6"/>
          <p:cNvSpPr txBox="1"/>
          <p:nvPr/>
        </p:nvSpPr>
        <p:spPr>
          <a:xfrm>
            <a:off x="2123728" y="5587982"/>
            <a:ext cx="7020272" cy="461665"/>
          </a:xfrm>
          <a:prstGeom prst="rect">
            <a:avLst/>
          </a:prstGeom>
          <a:noFill/>
        </p:spPr>
        <p:txBody>
          <a:bodyPr wrap="square" rtlCol="0">
            <a:spAutoFit/>
          </a:bodyPr>
          <a:lstStyle/>
          <a:p>
            <a:r>
              <a:rPr lang="en-GB" sz="2400" b="1" dirty="0"/>
              <a:t>Is it a sustainable project that is beneficial to society? </a:t>
            </a:r>
          </a:p>
        </p:txBody>
      </p:sp>
      <p:sp>
        <p:nvSpPr>
          <p:cNvPr id="8" name="Arrow: Right 7"/>
          <p:cNvSpPr/>
          <p:nvPr/>
        </p:nvSpPr>
        <p:spPr>
          <a:xfrm>
            <a:off x="683568" y="5574319"/>
            <a:ext cx="1152128" cy="488992"/>
          </a:xfrm>
          <a:prstGeom prst="rightArrow">
            <a:avLst/>
          </a:prstGeom>
          <a:solidFill>
            <a:srgbClr val="961334"/>
          </a:solidFill>
          <a:ln>
            <a:solidFill>
              <a:srgbClr val="9613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Graphic 8" descr="Warning"/>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7332475" y="1892425"/>
            <a:ext cx="914400" cy="914400"/>
          </a:xfrm>
          <a:prstGeom prst="rect">
            <a:avLst/>
          </a:prstGeom>
        </p:spPr>
      </p:pic>
      <p:sp>
        <p:nvSpPr>
          <p:cNvPr id="10" name="TextBox 9"/>
          <p:cNvSpPr txBox="1"/>
          <p:nvPr/>
        </p:nvSpPr>
        <p:spPr>
          <a:xfrm>
            <a:off x="7332475" y="2853304"/>
            <a:ext cx="1811525" cy="2246769"/>
          </a:xfrm>
          <a:prstGeom prst="rect">
            <a:avLst/>
          </a:prstGeom>
          <a:noFill/>
        </p:spPr>
        <p:txBody>
          <a:bodyPr wrap="square" rtlCol="0">
            <a:spAutoFit/>
          </a:bodyPr>
          <a:lstStyle/>
          <a:p>
            <a:r>
              <a:rPr lang="en-GB" sz="2000" b="1" dirty="0"/>
              <a:t>A positive financial analysis alone doesn’t mean the project should be implemented. </a:t>
            </a:r>
          </a:p>
        </p:txBody>
      </p:sp>
      <p:sp>
        <p:nvSpPr>
          <p:cNvPr id="3" name="Slide Number Placeholder 2"/>
          <p:cNvSpPr>
            <a:spLocks noGrp="1"/>
          </p:cNvSpPr>
          <p:nvPr>
            <p:ph type="sldNum" sz="quarter" idx="12"/>
          </p:nvPr>
        </p:nvSpPr>
        <p:spPr/>
        <p:txBody>
          <a:bodyPr/>
          <a:lstStyle/>
          <a:p>
            <a:fld id="{F5B1CE1F-B87C-4286-B73E-31C38491A7B2}" type="slidenum">
              <a:rPr lang="en-GB" smtClean="0"/>
              <a:pPr/>
              <a:t>6</a:t>
            </a:fld>
            <a:endParaRPr lang="en-GB"/>
          </a:p>
        </p:txBody>
      </p:sp>
    </p:spTree>
    <p:extLst>
      <p:ext uri="{BB962C8B-B14F-4D97-AF65-F5344CB8AC3E}">
        <p14:creationId xmlns:p14="http://schemas.microsoft.com/office/powerpoint/2010/main" val="1451220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4795" y="116632"/>
            <a:ext cx="8234409" cy="792088"/>
          </a:xfrm>
        </p:spPr>
        <p:txBody>
          <a:bodyPr>
            <a:noAutofit/>
          </a:bodyPr>
          <a:lstStyle/>
          <a:p>
            <a:r>
              <a:rPr lang="en-GB" sz="4000" dirty="0"/>
              <a:t>What are the methods to assess the costs and benefits of a project?</a:t>
            </a:r>
          </a:p>
        </p:txBody>
      </p:sp>
      <p:sp>
        <p:nvSpPr>
          <p:cNvPr id="3" name="Content Placeholder 2"/>
          <p:cNvSpPr>
            <a:spLocks noGrp="1"/>
          </p:cNvSpPr>
          <p:nvPr>
            <p:ph idx="1"/>
          </p:nvPr>
        </p:nvSpPr>
        <p:spPr>
          <a:xfrm>
            <a:off x="0" y="1340768"/>
            <a:ext cx="9302395" cy="3672408"/>
          </a:xfrm>
        </p:spPr>
        <p:txBody>
          <a:bodyPr>
            <a:noAutofit/>
          </a:bodyPr>
          <a:lstStyle/>
          <a:p>
            <a:pPr marL="269875" lvl="1" indent="-269875" algn="just">
              <a:spcBef>
                <a:spcPts val="600"/>
              </a:spcBef>
              <a:spcAft>
                <a:spcPts val="0"/>
              </a:spcAft>
              <a:defRPr/>
            </a:pPr>
            <a:r>
              <a:rPr lang="en-US" sz="2000" b="1" dirty="0">
                <a:solidFill>
                  <a:srgbClr val="961334"/>
                </a:solidFill>
              </a:rPr>
              <a:t>Cost Benefit Analysis (CBA)</a:t>
            </a:r>
          </a:p>
          <a:p>
            <a:pPr marL="536575" lvl="2" indent="-173038">
              <a:spcBef>
                <a:spcPts val="600"/>
              </a:spcBef>
              <a:defRPr/>
            </a:pPr>
            <a:r>
              <a:rPr lang="en-US" sz="2000" dirty="0"/>
              <a:t>Assessment of </a:t>
            </a:r>
            <a:r>
              <a:rPr lang="en-US" sz="2000" u="sng" dirty="0"/>
              <a:t>costs and benefits expressed in monetary values</a:t>
            </a:r>
            <a:r>
              <a:rPr lang="en-US" sz="2000" dirty="0"/>
              <a:t>, with one main objective, e.g. </a:t>
            </a:r>
            <a:r>
              <a:rPr lang="en-US" sz="2000" u="sng" dirty="0"/>
              <a:t>economic efficiency</a:t>
            </a:r>
            <a:r>
              <a:rPr lang="en-US" sz="2000" dirty="0"/>
              <a:t>. Allows the comparison of options across sectors</a:t>
            </a:r>
          </a:p>
          <a:p>
            <a:pPr marL="269875" lvl="1" indent="-269875">
              <a:spcBef>
                <a:spcPts val="600"/>
              </a:spcBef>
              <a:spcAft>
                <a:spcPts val="0"/>
              </a:spcAft>
              <a:defRPr/>
            </a:pPr>
            <a:r>
              <a:rPr lang="en-US" sz="2000" b="1" dirty="0">
                <a:solidFill>
                  <a:srgbClr val="961334"/>
                </a:solidFill>
              </a:rPr>
              <a:t>Cost Effectiveness Analysis (CEA)</a:t>
            </a:r>
          </a:p>
          <a:p>
            <a:pPr marL="623888" lvl="2" indent="-260350">
              <a:spcBef>
                <a:spcPts val="600"/>
              </a:spcBef>
              <a:defRPr/>
            </a:pPr>
            <a:r>
              <a:rPr lang="en-US" sz="2000" dirty="0"/>
              <a:t>Costs are valued in </a:t>
            </a:r>
            <a:r>
              <a:rPr lang="en-US" sz="2000" u="sng" dirty="0"/>
              <a:t>monetary terms</a:t>
            </a:r>
            <a:r>
              <a:rPr lang="en-US" sz="2000" dirty="0"/>
              <a:t>, and benefits quantified in </a:t>
            </a:r>
            <a:r>
              <a:rPr lang="en-US" sz="2000" u="sng" dirty="0"/>
              <a:t>‘physical’ units</a:t>
            </a:r>
          </a:p>
          <a:p>
            <a:pPr marL="623888" lvl="2" indent="-260350">
              <a:spcBef>
                <a:spcPts val="600"/>
              </a:spcBef>
              <a:defRPr/>
            </a:pPr>
            <a:r>
              <a:rPr lang="en-US" sz="2000" dirty="0"/>
              <a:t>Costing  of different options that achieve the same objective, producing a ranking in terms of cost</a:t>
            </a:r>
          </a:p>
          <a:p>
            <a:pPr marL="623888" lvl="2" indent="-260350">
              <a:spcBef>
                <a:spcPts val="600"/>
              </a:spcBef>
              <a:defRPr/>
            </a:pPr>
            <a:r>
              <a:rPr lang="en-US" sz="2000" dirty="0"/>
              <a:t>Allows for cases with </a:t>
            </a:r>
            <a:r>
              <a:rPr lang="en-US" sz="2000" u="sng" dirty="0"/>
              <a:t>multiple objectives </a:t>
            </a:r>
            <a:r>
              <a:rPr lang="en-US" sz="2000" dirty="0"/>
              <a:t>or criteria, but only if quantifiable </a:t>
            </a:r>
          </a:p>
          <a:p>
            <a:pPr marL="269875" lvl="1" indent="-269875">
              <a:spcBef>
                <a:spcPts val="600"/>
              </a:spcBef>
              <a:spcAft>
                <a:spcPts val="0"/>
              </a:spcAft>
              <a:defRPr/>
            </a:pPr>
            <a:r>
              <a:rPr lang="en-US" sz="2000" b="1" dirty="0">
                <a:solidFill>
                  <a:srgbClr val="961334"/>
                </a:solidFill>
              </a:rPr>
              <a:t>Multi-Criteria Analysis (MCA)</a:t>
            </a:r>
          </a:p>
          <a:p>
            <a:pPr marL="623888" lvl="2" indent="-260350">
              <a:spcBef>
                <a:spcPts val="600"/>
              </a:spcBef>
              <a:defRPr/>
            </a:pPr>
            <a:r>
              <a:rPr lang="en-US" sz="2000" dirty="0"/>
              <a:t>Ranking of alternative options by a number of priority criteria, where </a:t>
            </a:r>
            <a:r>
              <a:rPr lang="en-US" sz="2000" u="sng" dirty="0"/>
              <a:t>important benefits cannot be quantified </a:t>
            </a:r>
            <a:r>
              <a:rPr lang="en-US" sz="2000" dirty="0"/>
              <a:t>and valued, e.g. preserving biodiversity</a:t>
            </a:r>
          </a:p>
          <a:p>
            <a:pPr marL="623888" lvl="2" indent="-260350">
              <a:spcBef>
                <a:spcPts val="600"/>
              </a:spcBef>
              <a:spcAft>
                <a:spcPts val="1200"/>
              </a:spcAft>
              <a:defRPr/>
            </a:pPr>
            <a:r>
              <a:rPr lang="en-US" sz="2000" dirty="0"/>
              <a:t>Allows combining financial/economic criteria with technical, environmental and social ones. MCA can complement CBA or CEA</a:t>
            </a:r>
            <a:endParaRPr lang="en-US" sz="2000" b="1" dirty="0"/>
          </a:p>
          <a:p>
            <a:pPr marL="0" lvl="1" indent="0">
              <a:spcBef>
                <a:spcPts val="600"/>
              </a:spcBef>
              <a:spcAft>
                <a:spcPts val="0"/>
              </a:spcAft>
              <a:buNone/>
              <a:defRPr/>
            </a:pPr>
            <a:r>
              <a:rPr lang="en-US" sz="2000" b="1" dirty="0">
                <a:solidFill>
                  <a:srgbClr val="961334"/>
                </a:solidFill>
                <a:sym typeface="Wingdings" panose="05000000000000000000" pitchFamily="2" charset="2"/>
              </a:rPr>
              <a:t> </a:t>
            </a:r>
            <a:r>
              <a:rPr lang="en-US" sz="2000" b="1" dirty="0">
                <a:solidFill>
                  <a:srgbClr val="961334"/>
                </a:solidFill>
              </a:rPr>
              <a:t>Data availability</a:t>
            </a:r>
            <a:r>
              <a:rPr lang="en-US" sz="2000" dirty="0">
                <a:solidFill>
                  <a:srgbClr val="961334"/>
                </a:solidFill>
              </a:rPr>
              <a:t> </a:t>
            </a:r>
            <a:r>
              <a:rPr lang="en-US" sz="2000" dirty="0"/>
              <a:t>will appear to be a major determinant of the method to be used. </a:t>
            </a:r>
          </a:p>
          <a:p>
            <a:pPr marL="0" lvl="1" indent="0">
              <a:spcBef>
                <a:spcPts val="600"/>
              </a:spcBef>
              <a:spcAft>
                <a:spcPts val="0"/>
              </a:spcAft>
              <a:buNone/>
              <a:defRPr/>
            </a:pPr>
            <a:endParaRPr lang="en-GB" sz="2000" dirty="0"/>
          </a:p>
          <a:p>
            <a:endParaRPr lang="en-GB" sz="2000" dirty="0"/>
          </a:p>
        </p:txBody>
      </p:sp>
      <p:sp>
        <p:nvSpPr>
          <p:cNvPr id="4" name="Slide Number Placeholder 3"/>
          <p:cNvSpPr>
            <a:spLocks noGrp="1"/>
          </p:cNvSpPr>
          <p:nvPr>
            <p:ph type="sldNum" sz="quarter" idx="12"/>
          </p:nvPr>
        </p:nvSpPr>
        <p:spPr/>
        <p:txBody>
          <a:bodyPr/>
          <a:lstStyle/>
          <a:p>
            <a:fld id="{F5B1CE1F-B87C-4286-B73E-31C38491A7B2}" type="slidenum">
              <a:rPr lang="en-GB" smtClean="0"/>
              <a:pPr/>
              <a:t>7</a:t>
            </a:fld>
            <a:endParaRPr lang="en-GB"/>
          </a:p>
        </p:txBody>
      </p:sp>
    </p:spTree>
    <p:extLst>
      <p:ext uri="{BB962C8B-B14F-4D97-AF65-F5344CB8AC3E}">
        <p14:creationId xmlns:p14="http://schemas.microsoft.com/office/powerpoint/2010/main" val="31575951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9155" y="72110"/>
            <a:ext cx="7776000" cy="617928"/>
          </a:xfrm>
        </p:spPr>
        <p:txBody>
          <a:bodyPr>
            <a:normAutofit fontScale="90000"/>
          </a:bodyPr>
          <a:lstStyle/>
          <a:p>
            <a:r>
              <a:rPr lang="en-GB" dirty="0">
                <a:solidFill>
                  <a:srgbClr val="961334"/>
                </a:solidFill>
              </a:rPr>
              <a:t>Choose an approach</a:t>
            </a:r>
          </a:p>
        </p:txBody>
      </p:sp>
      <p:sp>
        <p:nvSpPr>
          <p:cNvPr id="8" name="Rectangle 7"/>
          <p:cNvSpPr/>
          <p:nvPr/>
        </p:nvSpPr>
        <p:spPr bwMode="auto">
          <a:xfrm>
            <a:off x="1382005" y="1146338"/>
            <a:ext cx="6907647" cy="49623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kumimoji="0" lang="en-GB" sz="1500" b="0" i="0" u="none" strike="noStrike" cap="none" normalizeH="0" dirty="0">
                <a:ln>
                  <a:noFill/>
                </a:ln>
                <a:solidFill>
                  <a:schemeClr val="tx1"/>
                </a:solidFill>
                <a:effectLst/>
                <a:latin typeface="Calibri (Body)"/>
              </a:rPr>
              <a:t>Are all costs and benefits of adaptation measures (including environmental and social benefits) measurable in monetary terms?</a:t>
            </a:r>
            <a:endParaRPr kumimoji="0" lang="en-GB" sz="1500" b="0" i="0" u="none" strike="noStrike" cap="none" normalizeH="0" baseline="0" dirty="0">
              <a:ln>
                <a:noFill/>
              </a:ln>
              <a:solidFill>
                <a:schemeClr val="tx1"/>
              </a:solidFill>
              <a:effectLst/>
              <a:latin typeface="Calibri (Body)"/>
            </a:endParaRPr>
          </a:p>
        </p:txBody>
      </p:sp>
      <p:sp>
        <p:nvSpPr>
          <p:cNvPr id="9" name="Rectangle: Rounded Corners 8"/>
          <p:cNvSpPr/>
          <p:nvPr/>
        </p:nvSpPr>
        <p:spPr bwMode="auto">
          <a:xfrm>
            <a:off x="6177027" y="2106248"/>
            <a:ext cx="808935" cy="425302"/>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500" b="0" dirty="0">
                <a:solidFill>
                  <a:schemeClr val="tx1"/>
                </a:solidFill>
              </a:rPr>
              <a:t>NO</a:t>
            </a:r>
          </a:p>
        </p:txBody>
      </p:sp>
      <p:sp>
        <p:nvSpPr>
          <p:cNvPr id="12" name="Rectangle: Rounded Corners 11"/>
          <p:cNvSpPr/>
          <p:nvPr/>
        </p:nvSpPr>
        <p:spPr bwMode="auto">
          <a:xfrm>
            <a:off x="6113714" y="4095002"/>
            <a:ext cx="822650" cy="425302"/>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500" b="0" dirty="0">
                <a:solidFill>
                  <a:schemeClr val="tx1"/>
                </a:solidFill>
              </a:rPr>
              <a:t>NO</a:t>
            </a:r>
          </a:p>
        </p:txBody>
      </p:sp>
      <p:sp>
        <p:nvSpPr>
          <p:cNvPr id="13" name="Rectangle: Rounded Corners 12"/>
          <p:cNvSpPr/>
          <p:nvPr/>
        </p:nvSpPr>
        <p:spPr bwMode="auto">
          <a:xfrm>
            <a:off x="6155819" y="5471147"/>
            <a:ext cx="808935" cy="425302"/>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500" b="0" dirty="0">
                <a:solidFill>
                  <a:schemeClr val="tx1"/>
                </a:solidFill>
              </a:rPr>
              <a:t>NO</a:t>
            </a:r>
          </a:p>
        </p:txBody>
      </p:sp>
      <p:sp>
        <p:nvSpPr>
          <p:cNvPr id="14" name="Rectangle 13"/>
          <p:cNvSpPr/>
          <p:nvPr/>
        </p:nvSpPr>
        <p:spPr bwMode="auto">
          <a:xfrm>
            <a:off x="3354566" y="3127722"/>
            <a:ext cx="5518297" cy="48505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GB" sz="1500" b="0" dirty="0">
                <a:solidFill>
                  <a:schemeClr val="tx1"/>
                </a:solidFill>
              </a:rPr>
              <a:t>Is it possible to quantify costs/benefits of adaptation options, at least partially? </a:t>
            </a:r>
          </a:p>
        </p:txBody>
      </p:sp>
      <p:sp>
        <p:nvSpPr>
          <p:cNvPr id="15" name="Rectangle 14"/>
          <p:cNvSpPr/>
          <p:nvPr/>
        </p:nvSpPr>
        <p:spPr bwMode="auto">
          <a:xfrm>
            <a:off x="297712" y="4750351"/>
            <a:ext cx="8675269" cy="46842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GB" sz="1500" dirty="0"/>
              <a:t>Is it possible to classify adaptation options in regard to certain criteria, e.g. based on a qualitative evaluation?  </a:t>
            </a:r>
            <a:endParaRPr lang="en-GB" sz="1500" b="0" dirty="0">
              <a:solidFill>
                <a:schemeClr val="tx1"/>
              </a:solidFill>
            </a:endParaRPr>
          </a:p>
        </p:txBody>
      </p:sp>
      <p:sp>
        <p:nvSpPr>
          <p:cNvPr id="16" name="Rectangle: Rounded Corners 15"/>
          <p:cNvSpPr/>
          <p:nvPr/>
        </p:nvSpPr>
        <p:spPr bwMode="auto">
          <a:xfrm>
            <a:off x="1382005" y="2106248"/>
            <a:ext cx="868353" cy="440193"/>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500" dirty="0"/>
              <a:t>YES</a:t>
            </a:r>
            <a:endParaRPr lang="en-GB" sz="1500" b="0" dirty="0">
              <a:solidFill>
                <a:schemeClr val="tx1"/>
              </a:solidFill>
            </a:endParaRPr>
          </a:p>
        </p:txBody>
      </p:sp>
      <p:sp>
        <p:nvSpPr>
          <p:cNvPr id="17" name="Rectangle: Rounded Corners 16"/>
          <p:cNvSpPr/>
          <p:nvPr/>
        </p:nvSpPr>
        <p:spPr bwMode="auto">
          <a:xfrm>
            <a:off x="679155" y="5444940"/>
            <a:ext cx="868353" cy="440193"/>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500" b="0" dirty="0">
                <a:solidFill>
                  <a:schemeClr val="tx1"/>
                </a:solidFill>
              </a:rPr>
              <a:t>YES</a:t>
            </a:r>
          </a:p>
        </p:txBody>
      </p:sp>
      <p:sp>
        <p:nvSpPr>
          <p:cNvPr id="18" name="Rectangle: Rounded Corners 17"/>
          <p:cNvSpPr/>
          <p:nvPr/>
        </p:nvSpPr>
        <p:spPr bwMode="auto">
          <a:xfrm>
            <a:off x="3056848" y="4073954"/>
            <a:ext cx="868353" cy="440193"/>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500" b="0" dirty="0">
                <a:solidFill>
                  <a:schemeClr val="tx1"/>
                </a:solidFill>
              </a:rPr>
              <a:t>YES</a:t>
            </a:r>
          </a:p>
        </p:txBody>
      </p:sp>
      <p:sp>
        <p:nvSpPr>
          <p:cNvPr id="19" name="Rectangle 18"/>
          <p:cNvSpPr/>
          <p:nvPr/>
        </p:nvSpPr>
        <p:spPr bwMode="auto">
          <a:xfrm>
            <a:off x="1240033" y="3127722"/>
            <a:ext cx="1152291" cy="48505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500" b="0" dirty="0">
                <a:solidFill>
                  <a:schemeClr val="tx1"/>
                </a:solidFill>
              </a:rPr>
              <a:t>MCA</a:t>
            </a:r>
          </a:p>
        </p:txBody>
      </p:sp>
      <p:sp>
        <p:nvSpPr>
          <p:cNvPr id="21" name="Rectangle 20"/>
          <p:cNvSpPr/>
          <p:nvPr/>
        </p:nvSpPr>
        <p:spPr bwMode="auto">
          <a:xfrm>
            <a:off x="1100710" y="4097784"/>
            <a:ext cx="1152291" cy="392533"/>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500" b="0" dirty="0">
                <a:solidFill>
                  <a:schemeClr val="tx1"/>
                </a:solidFill>
              </a:rPr>
              <a:t>CBA</a:t>
            </a:r>
          </a:p>
        </p:txBody>
      </p:sp>
      <p:sp>
        <p:nvSpPr>
          <p:cNvPr id="22" name="Rectangle 21"/>
          <p:cNvSpPr/>
          <p:nvPr/>
        </p:nvSpPr>
        <p:spPr bwMode="auto">
          <a:xfrm>
            <a:off x="537185" y="6104438"/>
            <a:ext cx="1152291" cy="392533"/>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400" b="0" dirty="0">
                <a:solidFill>
                  <a:schemeClr val="tx1"/>
                </a:solidFill>
              </a:rPr>
              <a:t>MCA</a:t>
            </a:r>
          </a:p>
        </p:txBody>
      </p:sp>
      <p:cxnSp>
        <p:nvCxnSpPr>
          <p:cNvPr id="29" name="Straight Arrow Connector 28"/>
          <p:cNvCxnSpPr/>
          <p:nvPr/>
        </p:nvCxnSpPr>
        <p:spPr bwMode="auto">
          <a:xfrm>
            <a:off x="6549650" y="3711126"/>
            <a:ext cx="2" cy="19921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37" name="Straight Arrow Connector 36"/>
          <p:cNvCxnSpPr/>
          <p:nvPr/>
        </p:nvCxnSpPr>
        <p:spPr bwMode="auto">
          <a:xfrm>
            <a:off x="6539013" y="4518576"/>
            <a:ext cx="2" cy="19921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38" name="Straight Arrow Connector 37"/>
          <p:cNvCxnSpPr/>
          <p:nvPr/>
        </p:nvCxnSpPr>
        <p:spPr bwMode="auto">
          <a:xfrm>
            <a:off x="6570922" y="5241599"/>
            <a:ext cx="2" cy="19921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39" name="Straight Arrow Connector 38"/>
          <p:cNvCxnSpPr/>
          <p:nvPr/>
        </p:nvCxnSpPr>
        <p:spPr bwMode="auto">
          <a:xfrm>
            <a:off x="6581495" y="5926787"/>
            <a:ext cx="2" cy="19921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42" name="Rectangle 41"/>
          <p:cNvSpPr/>
          <p:nvPr/>
        </p:nvSpPr>
        <p:spPr bwMode="auto">
          <a:xfrm>
            <a:off x="5292080" y="6204679"/>
            <a:ext cx="2892056" cy="29229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GB" sz="1500" b="0" dirty="0">
                <a:solidFill>
                  <a:schemeClr val="tx1"/>
                </a:solidFill>
              </a:rPr>
              <a:t>Other approaches (non-economic) </a:t>
            </a:r>
          </a:p>
        </p:txBody>
      </p:sp>
      <p:cxnSp>
        <p:nvCxnSpPr>
          <p:cNvPr id="45" name="Straight Arrow Connector 44"/>
          <p:cNvCxnSpPr/>
          <p:nvPr/>
        </p:nvCxnSpPr>
        <p:spPr bwMode="auto">
          <a:xfrm>
            <a:off x="1816179" y="2797635"/>
            <a:ext cx="2" cy="19921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46" name="Straight Arrow Connector 45"/>
          <p:cNvCxnSpPr/>
          <p:nvPr/>
        </p:nvCxnSpPr>
        <p:spPr bwMode="auto">
          <a:xfrm>
            <a:off x="3491024" y="3723721"/>
            <a:ext cx="2" cy="19921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47" name="Straight Arrow Connector 46"/>
          <p:cNvCxnSpPr/>
          <p:nvPr/>
        </p:nvCxnSpPr>
        <p:spPr bwMode="auto">
          <a:xfrm>
            <a:off x="1113330" y="5235683"/>
            <a:ext cx="2" cy="19921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48" name="Straight Arrow Connector 47"/>
          <p:cNvCxnSpPr/>
          <p:nvPr/>
        </p:nvCxnSpPr>
        <p:spPr bwMode="auto">
          <a:xfrm>
            <a:off x="1113328" y="5895180"/>
            <a:ext cx="2" cy="19921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50" name="Straight Arrow Connector 49"/>
          <p:cNvCxnSpPr/>
          <p:nvPr/>
        </p:nvCxnSpPr>
        <p:spPr bwMode="auto">
          <a:xfrm flipH="1">
            <a:off x="2456121" y="4294050"/>
            <a:ext cx="457201"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5" name="Ellipse 4"/>
          <p:cNvSpPr/>
          <p:nvPr/>
        </p:nvSpPr>
        <p:spPr bwMode="auto">
          <a:xfrm>
            <a:off x="310207" y="5926787"/>
            <a:ext cx="1690576" cy="830232"/>
          </a:xfrm>
          <a:prstGeom prst="ellipse">
            <a:avLst/>
          </a:prstGeom>
          <a:solidFill>
            <a:schemeClr val="accent1">
              <a:alpha val="0"/>
            </a:schemeClr>
          </a:solidFill>
          <a:ln w="38100" cap="flat" cmpd="sng" algn="ctr">
            <a:solidFill>
              <a:srgbClr val="961334"/>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CA" sz="1500" b="1" i="0" u="none" strike="noStrike" cap="none" normalizeH="0" baseline="0" dirty="0">
              <a:ln>
                <a:noFill/>
              </a:ln>
              <a:solidFill>
                <a:srgbClr val="999999"/>
              </a:solidFill>
              <a:effectLst/>
              <a:latin typeface="Calibri (Body)"/>
            </a:endParaRPr>
          </a:p>
        </p:txBody>
      </p:sp>
      <p:cxnSp>
        <p:nvCxnSpPr>
          <p:cNvPr id="32" name="Straight Arrow Connector 31"/>
          <p:cNvCxnSpPr/>
          <p:nvPr/>
        </p:nvCxnSpPr>
        <p:spPr bwMode="auto">
          <a:xfrm>
            <a:off x="1816178" y="1754267"/>
            <a:ext cx="2" cy="19921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34" name="Straight Arrow Connector 33"/>
          <p:cNvCxnSpPr/>
          <p:nvPr/>
        </p:nvCxnSpPr>
        <p:spPr bwMode="auto">
          <a:xfrm>
            <a:off x="6581495" y="1754267"/>
            <a:ext cx="2" cy="19921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40" name="Straight Arrow Connector 39"/>
          <p:cNvCxnSpPr>
            <a:cxnSpLocks/>
          </p:cNvCxnSpPr>
          <p:nvPr/>
        </p:nvCxnSpPr>
        <p:spPr bwMode="auto">
          <a:xfrm>
            <a:off x="6581494" y="2670324"/>
            <a:ext cx="2" cy="19921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4154039132"/>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85928" y="7622"/>
            <a:ext cx="8151656" cy="617928"/>
          </a:xfrm>
        </p:spPr>
        <p:txBody>
          <a:bodyPr>
            <a:noAutofit/>
          </a:bodyPr>
          <a:lstStyle/>
          <a:p>
            <a:r>
              <a:rPr lang="en-GB" sz="4000" dirty="0">
                <a:solidFill>
                  <a:srgbClr val="961334"/>
                </a:solidFill>
              </a:rPr>
              <a:t>Cost Benefit Analysis (CBA)</a:t>
            </a:r>
          </a:p>
        </p:txBody>
      </p:sp>
      <p:sp>
        <p:nvSpPr>
          <p:cNvPr id="3" name="Inhaltsplatzhalter 2"/>
          <p:cNvSpPr>
            <a:spLocks noGrp="1"/>
          </p:cNvSpPr>
          <p:nvPr>
            <p:ph idx="1"/>
          </p:nvPr>
        </p:nvSpPr>
        <p:spPr>
          <a:xfrm>
            <a:off x="0" y="674112"/>
            <a:ext cx="9153854" cy="4757504"/>
          </a:xfrm>
        </p:spPr>
        <p:txBody>
          <a:bodyPr>
            <a:noAutofit/>
          </a:bodyPr>
          <a:lstStyle/>
          <a:p>
            <a:r>
              <a:rPr lang="en-GB" sz="2300" dirty="0"/>
              <a:t>= </a:t>
            </a:r>
            <a:r>
              <a:rPr lang="en-GB" sz="2300" b="1" dirty="0"/>
              <a:t>Analysis and comparison of a project’s costs and benefits using a common metric (US $)</a:t>
            </a:r>
            <a:br>
              <a:rPr lang="en-GB" sz="2300" dirty="0"/>
            </a:br>
            <a:br>
              <a:rPr lang="en-GB" sz="2300" dirty="0"/>
            </a:br>
            <a:r>
              <a:rPr lang="en-GB" sz="2300" b="1" dirty="0">
                <a:solidFill>
                  <a:srgbClr val="961334"/>
                </a:solidFill>
              </a:rPr>
              <a:t>Advantages</a:t>
            </a:r>
          </a:p>
          <a:p>
            <a:pPr marL="457200" indent="-457200" algn="just">
              <a:lnSpc>
                <a:spcPts val="3000"/>
              </a:lnSpc>
              <a:spcBef>
                <a:spcPts val="0"/>
              </a:spcBef>
              <a:spcAft>
                <a:spcPts val="0"/>
              </a:spcAft>
              <a:buClr>
                <a:srgbClr val="961334"/>
              </a:buClr>
              <a:buFont typeface="Arial" panose="020B0604020202020204" pitchFamily="34" charset="0"/>
              <a:buChar char="•"/>
            </a:pPr>
            <a:r>
              <a:rPr lang="en-GB" sz="2300" dirty="0"/>
              <a:t>It gives the most holistic economic assessment of the project to be implemented, by allowing to take inti account for the financial and economic, social and environmental implications of a project.</a:t>
            </a:r>
          </a:p>
          <a:p>
            <a:pPr marL="342900" indent="-342900" algn="just">
              <a:lnSpc>
                <a:spcPts val="3000"/>
              </a:lnSpc>
              <a:spcBef>
                <a:spcPts val="0"/>
              </a:spcBef>
              <a:spcAft>
                <a:spcPts val="0"/>
              </a:spcAft>
              <a:buClr>
                <a:srgbClr val="961334"/>
              </a:buClr>
              <a:buFont typeface="Arial" panose="020B0604020202020204" pitchFamily="34" charset="0"/>
              <a:buChar char="•"/>
            </a:pPr>
            <a:r>
              <a:rPr lang="en-GB" sz="2300" dirty="0"/>
              <a:t>Informs on the economic viability of an adaptation option</a:t>
            </a:r>
          </a:p>
          <a:p>
            <a:pPr marL="342900" indent="-342900" algn="just">
              <a:lnSpc>
                <a:spcPts val="3000"/>
              </a:lnSpc>
              <a:spcBef>
                <a:spcPts val="0"/>
              </a:spcBef>
              <a:spcAft>
                <a:spcPts val="0"/>
              </a:spcAft>
              <a:buClr>
                <a:srgbClr val="961334"/>
              </a:buClr>
              <a:buFont typeface="Arial" panose="020B0604020202020204" pitchFamily="34" charset="0"/>
              <a:buChar char="•"/>
            </a:pPr>
            <a:r>
              <a:rPr lang="en-GB" sz="2300" dirty="0"/>
              <a:t>Helps set priorities between different adaptation options in monetary terms</a:t>
            </a:r>
          </a:p>
          <a:p>
            <a:pPr algn="just">
              <a:lnSpc>
                <a:spcPts val="3000"/>
              </a:lnSpc>
              <a:spcBef>
                <a:spcPts val="0"/>
              </a:spcBef>
              <a:spcAft>
                <a:spcPts val="0"/>
              </a:spcAft>
              <a:buClr>
                <a:srgbClr val="961334"/>
              </a:buClr>
            </a:pPr>
            <a:r>
              <a:rPr lang="en-GB" sz="2300" b="1" dirty="0">
                <a:solidFill>
                  <a:srgbClr val="961334"/>
                </a:solidFill>
              </a:rPr>
              <a:t>Limits</a:t>
            </a:r>
          </a:p>
          <a:p>
            <a:pPr marL="342900" indent="-342900" algn="just">
              <a:lnSpc>
                <a:spcPts val="3000"/>
              </a:lnSpc>
              <a:spcBef>
                <a:spcPts val="0"/>
              </a:spcBef>
              <a:spcAft>
                <a:spcPts val="0"/>
              </a:spcAft>
              <a:buClr>
                <a:srgbClr val="961334"/>
              </a:buClr>
              <a:buFont typeface="Arial" panose="020B0604020202020204" pitchFamily="34" charset="0"/>
              <a:buChar char="•"/>
            </a:pPr>
            <a:r>
              <a:rPr lang="en-GB" sz="2300" dirty="0"/>
              <a:t>Focus on efficiency</a:t>
            </a:r>
          </a:p>
          <a:p>
            <a:pPr marL="342900" indent="-342900" algn="just">
              <a:lnSpc>
                <a:spcPts val="3000"/>
              </a:lnSpc>
              <a:spcBef>
                <a:spcPts val="0"/>
              </a:spcBef>
              <a:spcAft>
                <a:spcPts val="0"/>
              </a:spcAft>
              <a:buClr>
                <a:srgbClr val="961334"/>
              </a:buClr>
              <a:buFont typeface="Arial" panose="020B0604020202020204" pitchFamily="34" charset="0"/>
              <a:buChar char="•"/>
            </a:pPr>
            <a:r>
              <a:rPr lang="en-GB" sz="2300" dirty="0"/>
              <a:t>Data intensive</a:t>
            </a:r>
          </a:p>
          <a:p>
            <a:pPr marL="342900" indent="-342900" algn="just">
              <a:lnSpc>
                <a:spcPts val="3000"/>
              </a:lnSpc>
              <a:spcBef>
                <a:spcPts val="0"/>
              </a:spcBef>
              <a:spcAft>
                <a:spcPts val="0"/>
              </a:spcAft>
              <a:buClr>
                <a:srgbClr val="961334"/>
              </a:buClr>
              <a:buFont typeface="Arial" panose="020B0604020202020204" pitchFamily="34" charset="0"/>
              <a:buChar char="•"/>
            </a:pPr>
            <a:r>
              <a:rPr lang="en-GB" sz="2300" dirty="0">
                <a:effectLst/>
              </a:rPr>
              <a:t>Costs and benefits </a:t>
            </a:r>
            <a:r>
              <a:rPr lang="en-GB" sz="2300" dirty="0"/>
              <a:t>have to be measurable in monetary terms</a:t>
            </a:r>
          </a:p>
          <a:p>
            <a:pPr marL="342900" indent="-342900" algn="just">
              <a:lnSpc>
                <a:spcPts val="3000"/>
              </a:lnSpc>
              <a:spcBef>
                <a:spcPts val="0"/>
              </a:spcBef>
              <a:spcAft>
                <a:spcPts val="0"/>
              </a:spcAft>
              <a:buClr>
                <a:srgbClr val="961334"/>
              </a:buClr>
              <a:buFont typeface="Arial" panose="020B0604020202020204" pitchFamily="34" charset="0"/>
              <a:buChar char="•"/>
            </a:pPr>
            <a:r>
              <a:rPr lang="en-GB" sz="2300" dirty="0"/>
              <a:t>Benefits and costs could be associated with social and environmental goods and services, not easily quantified</a:t>
            </a:r>
          </a:p>
          <a:p>
            <a:pPr marL="342900" indent="-342900" algn="just">
              <a:buClr>
                <a:srgbClr val="961334"/>
              </a:buClr>
              <a:buFont typeface="Arial" panose="020B0604020202020204" pitchFamily="34" charset="0"/>
              <a:buChar char="•"/>
            </a:pPr>
            <a:endParaRPr lang="en-GB" sz="2300" dirty="0">
              <a:effectLst/>
            </a:endParaRPr>
          </a:p>
        </p:txBody>
      </p:sp>
      <p:sp>
        <p:nvSpPr>
          <p:cNvPr id="4" name="Rectangle 3"/>
          <p:cNvSpPr/>
          <p:nvPr/>
        </p:nvSpPr>
        <p:spPr>
          <a:xfrm>
            <a:off x="1331640" y="5431616"/>
            <a:ext cx="4572000" cy="369332"/>
          </a:xfrm>
          <a:prstGeom prst="rect">
            <a:avLst/>
          </a:prstGeom>
        </p:spPr>
        <p:txBody>
          <a:bodyPr>
            <a:spAutoFit/>
          </a:bodyPr>
          <a:lstStyle/>
          <a:p>
            <a:pPr algn="just">
              <a:buClr>
                <a:srgbClr val="961334"/>
              </a:buClr>
            </a:pPr>
            <a:endParaRPr lang="en-GB" dirty="0"/>
          </a:p>
        </p:txBody>
      </p:sp>
      <p:sp>
        <p:nvSpPr>
          <p:cNvPr id="5" name="Rectangle 4"/>
          <p:cNvSpPr/>
          <p:nvPr/>
        </p:nvSpPr>
        <p:spPr>
          <a:xfrm>
            <a:off x="7596336" y="1196752"/>
            <a:ext cx="4572000" cy="369332"/>
          </a:xfrm>
          <a:prstGeom prst="rect">
            <a:avLst/>
          </a:prstGeom>
        </p:spPr>
        <p:txBody>
          <a:bodyPr>
            <a:spAutoFit/>
          </a:bodyPr>
          <a:lstStyle/>
          <a:p>
            <a:endParaRPr lang="en-GB" dirty="0"/>
          </a:p>
        </p:txBody>
      </p:sp>
    </p:spTree>
    <p:extLst>
      <p:ext uri="{BB962C8B-B14F-4D97-AF65-F5344CB8AC3E}">
        <p14:creationId xmlns:p14="http://schemas.microsoft.com/office/powerpoint/2010/main" val="2407368719"/>
      </p:ext>
    </p:extLst>
  </p:cSld>
  <p:clrMapOvr>
    <a:masterClrMapping/>
  </p:clrMapOvr>
  <p:transition/>
</p:sld>
</file>

<file path=ppt/theme/theme1.xml><?xml version="1.0" encoding="utf-8"?>
<a:theme xmlns:a="http://schemas.openxmlformats.org/drawingml/2006/main" name="Office Theme">
  <a:themeElements>
    <a:clrScheme name="Acclimatise">
      <a:dk1>
        <a:srgbClr val="4D4D4F"/>
      </a:dk1>
      <a:lt1>
        <a:sysClr val="window" lastClr="FFFFFF"/>
      </a:lt1>
      <a:dk2>
        <a:srgbClr val="961334"/>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13601</TotalTime>
  <Words>2965</Words>
  <Application>Microsoft Office PowerPoint</Application>
  <PresentationFormat>On-screen Show (4:3)</PresentationFormat>
  <Paragraphs>323</Paragraphs>
  <Slides>28</Slides>
  <Notes>13</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28</vt:i4>
      </vt:variant>
    </vt:vector>
  </HeadingPairs>
  <TitlesOfParts>
    <vt:vector size="39" baseType="lpstr">
      <vt:lpstr>ＭＳ Ｐゴシック</vt:lpstr>
      <vt:lpstr>Arial</vt:lpstr>
      <vt:lpstr>Arial Narrow</vt:lpstr>
      <vt:lpstr>Calibri</vt:lpstr>
      <vt:lpstr>Calibri (Body)</vt:lpstr>
      <vt:lpstr>Calibri (Body)</vt:lpstr>
      <vt:lpstr>Courier New</vt:lpstr>
      <vt:lpstr>DINOT</vt:lpstr>
      <vt:lpstr>Times New Roman</vt:lpstr>
      <vt:lpstr>Wingdings</vt:lpstr>
      <vt:lpstr>Office Theme</vt:lpstr>
      <vt:lpstr> </vt:lpstr>
      <vt:lpstr>Background</vt:lpstr>
      <vt:lpstr>Introduction</vt:lpstr>
      <vt:lpstr>Objectives of this module</vt:lpstr>
      <vt:lpstr>Contents of this module</vt:lpstr>
      <vt:lpstr>What is the rationale for conducting economic analysis?  </vt:lpstr>
      <vt:lpstr>What are the methods to assess the costs and benefits of a project?</vt:lpstr>
      <vt:lpstr>Choose an approach</vt:lpstr>
      <vt:lpstr>Cost Benefit Analysis (CBA)</vt:lpstr>
      <vt:lpstr>Cost-Efficiency Analysis (CEA)</vt:lpstr>
      <vt:lpstr>Multi- Criteria Analysis (MCA)</vt:lpstr>
      <vt:lpstr>In a nutshell</vt:lpstr>
      <vt:lpstr>The CBA Framework</vt:lpstr>
      <vt:lpstr>Key considerations before starting the analysis</vt:lpstr>
      <vt:lpstr>Step I- Financial Analysis</vt:lpstr>
      <vt:lpstr>Step II- Economic Analysis</vt:lpstr>
      <vt:lpstr>How to interpret the results</vt:lpstr>
      <vt:lpstr>Example - Sandy Bay case study: Results of the financial analysis</vt:lpstr>
      <vt:lpstr>Example - Sandy Bay case study: Results of the economic analysis</vt:lpstr>
      <vt:lpstr>Example- Sandy Bay case study: Data limitations</vt:lpstr>
      <vt:lpstr>PowerPoint Presentation</vt:lpstr>
      <vt:lpstr>What you can expect to learn from this exercise</vt:lpstr>
      <vt:lpstr>Agenda</vt:lpstr>
      <vt:lpstr>Multi-Criteria Analysis: potential criteria for selecting projects (I)</vt:lpstr>
      <vt:lpstr>Multi-Criteria Analysis: potential criteria for selecting projects (II) </vt:lpstr>
      <vt:lpstr>Option Mapping Exercise</vt:lpstr>
      <vt:lpstr>Option Mapping – Reflections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Pre-writing and first drafts</dc:title>
  <dc:creator>a.haworth</dc:creator>
  <cp:lastModifiedBy>v.fayolle</cp:lastModifiedBy>
  <cp:revision>1526</cp:revision>
  <cp:lastPrinted>2016-01-27T12:08:53Z</cp:lastPrinted>
  <dcterms:created xsi:type="dcterms:W3CDTF">2012-01-10T11:31:52Z</dcterms:created>
  <dcterms:modified xsi:type="dcterms:W3CDTF">2017-02-06T12:28:20Z</dcterms:modified>
</cp:coreProperties>
</file>