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22" r:id="rId3"/>
    <p:sldId id="326" r:id="rId4"/>
    <p:sldId id="323" r:id="rId5"/>
    <p:sldId id="324" r:id="rId6"/>
    <p:sldId id="327" r:id="rId7"/>
    <p:sldId id="328" r:id="rId8"/>
    <p:sldId id="329" r:id="rId9"/>
    <p:sldId id="330" r:id="rId10"/>
    <p:sldId id="325" r:id="rId11"/>
  </p:sldIdLst>
  <p:sldSz cx="10058400" cy="7772400"/>
  <p:notesSz cx="6858000" cy="9144000"/>
  <p:defaultTextStyle>
    <a:defPPr>
      <a:defRPr lang="en-US"/>
    </a:defPPr>
    <a:lvl1pPr algn="l" defTabSz="5093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509352" algn="l" defTabSz="5093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018705" algn="l" defTabSz="5093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528058" algn="l" defTabSz="5093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2037411" algn="l" defTabSz="5093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546764" algn="l" defTabSz="1018705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3056116" algn="l" defTabSz="1018705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565469" algn="l" defTabSz="1018705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4074821" algn="l" defTabSz="1018705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  <a:srgbClr val="B6CBE4"/>
    <a:srgbClr val="A6BFDE"/>
    <a:srgbClr val="90C8F9"/>
    <a:srgbClr val="3093AE"/>
    <a:srgbClr val="3097A6"/>
    <a:srgbClr val="A68CBB"/>
    <a:srgbClr val="2245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701" autoAdjust="0"/>
    <p:restoredTop sz="98624" autoAdjust="0"/>
  </p:normalViewPr>
  <p:slideViewPr>
    <p:cSldViewPr snapToGrid="0" snapToObjects="1" showGuides="1">
      <p:cViewPr varScale="1">
        <p:scale>
          <a:sx n="48" d="100"/>
          <a:sy n="48" d="100"/>
        </p:scale>
        <p:origin x="-96" y="-438"/>
      </p:cViewPr>
      <p:guideLst>
        <p:guide orient="horz" pos="1682"/>
        <p:guide pos="3168"/>
        <p:guide pos="4940"/>
      </p:guideLst>
    </p:cSldViewPr>
  </p:slideViewPr>
  <p:outlineViewPr>
    <p:cViewPr>
      <p:scale>
        <a:sx n="33" d="100"/>
        <a:sy n="33" d="100"/>
      </p:scale>
      <p:origin x="30" y="20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83EC19-1486-46CC-9AD2-070EC6704C7D}" type="datetime1">
              <a:rPr lang="en-US"/>
              <a:pPr/>
              <a:t>5/5/2012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278557-2923-4F7B-BEBB-6501D23536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17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B758F7-9DF2-40F6-BE71-6F2EF1C7FBE0}" type="datetime1">
              <a:rPr lang="en-US"/>
              <a:pPr/>
              <a:t>5/5/2012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6107BA-7CC1-45C5-AFC0-4F05B4D2BB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53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509352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MS PGothic" pitchFamily="34" charset="-128"/>
      </a:defRPr>
    </a:lvl1pPr>
    <a:lvl2pPr marL="509352" algn="l" defTabSz="509352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1018705" algn="l" defTabSz="509352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ＭＳ Ｐゴシック" charset="-128"/>
      </a:defRPr>
    </a:lvl3pPr>
    <a:lvl4pPr marL="1528058" algn="l" defTabSz="509352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2037411" algn="l" defTabSz="509352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546764" algn="l" defTabSz="5093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116" algn="l" defTabSz="5093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469" algn="l" defTabSz="5093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4821" algn="l" defTabSz="5093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9675" y="685800"/>
            <a:ext cx="44386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D3AEBF32-0917-48B8-B420-3E21E5522DD2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9675" y="685800"/>
            <a:ext cx="44386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HIGH AGREEMENT/MEDIUM EVIDENCE FOR TITLE FINDING </a:t>
            </a:r>
          </a:p>
          <a:p>
            <a:endParaRPr lang="en-US" dirty="0" smtClean="0"/>
          </a:p>
          <a:p>
            <a:r>
              <a:rPr lang="en-US" dirty="0" smtClean="0"/>
              <a:t>HIGH AGREEMENT/MEDIUM EVIDENCE</a:t>
            </a:r>
            <a:r>
              <a:rPr lang="en-US" baseline="0" dirty="0" smtClean="0"/>
              <a:t> FOR BOTTOM FINDNG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SPM:</a:t>
            </a:r>
          </a:p>
          <a:p>
            <a:r>
              <a:rPr lang="en-US" dirty="0" smtClean="0"/>
              <a:t>Page 9, line 1-4.</a:t>
            </a:r>
          </a:p>
          <a:p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8CBB3A7E-2C51-4DAD-8D88-4E22404D02B2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9675" y="685800"/>
            <a:ext cx="44386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SPM: Page 1, line 13-14; Page 2, line 25</a:t>
            </a:r>
          </a:p>
          <a:p>
            <a:r>
              <a:rPr lang="en-US" smtClean="0"/>
              <a:t>Full report: 1.1.2, page 6-7 (Chapter1); 2.2, page 13 (Chapter 2)</a:t>
            </a:r>
          </a:p>
          <a:p>
            <a:r>
              <a:rPr lang="en-US" smtClean="0"/>
              <a:t>Ball, 1975. The Ecologist, 5(10), 368-369. The myth of the natural disaster. http://exacteditions.theecologist.org/exact/browsePages.do?issue=6409&amp;size=2&amp;pageLabel=368</a:t>
            </a:r>
          </a:p>
          <a:p>
            <a:r>
              <a:rPr lang="en-US" smtClean="0"/>
              <a:t>O’Keefe et al. 1976, Nature, 260 (5552) Taking naturalness out of natural disasters. http://www.nature.com/nature/journal/v260/n5552/pdf/260566a0.pdf</a:t>
            </a:r>
          </a:p>
          <a:p>
            <a:r>
              <a:rPr lang="en-US" smtClean="0"/>
              <a:t>Timmerman, 1981</a:t>
            </a:r>
          </a:p>
          <a:p>
            <a:r>
              <a:rPr lang="en-US" smtClean="0"/>
              <a:t>Hewitt, 1983, </a:t>
            </a:r>
            <a:r>
              <a:rPr lang="en-US" i="1" smtClean="0"/>
              <a:t>Interpretations of Calamity</a:t>
            </a:r>
            <a:r>
              <a:rPr lang="en-US" smtClean="0"/>
              <a:t>, eds: Allen and Unwin.p 3-32. “The idea of calamity in a technocratic age”</a:t>
            </a:r>
          </a:p>
          <a:p>
            <a:r>
              <a:rPr lang="en-US" smtClean="0"/>
              <a:t>Maskrey, 1989 </a:t>
            </a:r>
            <a:r>
              <a:rPr lang="en-US" i="1" smtClean="0"/>
              <a:t>Disaster mitigation: A community based approach</a:t>
            </a:r>
            <a:r>
              <a:rPr lang="en-US" smtClean="0"/>
              <a:t>, Oxfam. </a:t>
            </a:r>
          </a:p>
          <a:p>
            <a:r>
              <a:rPr lang="en-US" smtClean="0"/>
              <a:t>Mileti, 1999. </a:t>
            </a:r>
            <a:r>
              <a:rPr lang="en-US" i="1" smtClean="0"/>
              <a:t>Disasters by Design: A reassessment of natural hazards in the U.S. </a:t>
            </a:r>
          </a:p>
          <a:p>
            <a:r>
              <a:rPr lang="en-US" smtClean="0"/>
              <a:t>Wisner et al, 2004. </a:t>
            </a:r>
            <a:r>
              <a:rPr lang="en-US" i="1" smtClean="0"/>
              <a:t>At risk: Natural Hazards, People’s Vulnerability, and Disasters</a:t>
            </a:r>
            <a:r>
              <a:rPr lang="en-US" smtClean="0"/>
              <a:t>. Second edition. </a:t>
            </a:r>
          </a:p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821F821E-4147-4E74-981E-A81D788A8BF2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9675" y="685800"/>
            <a:ext cx="44386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SPM: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Page 3, lines 23, 31-32, 39-40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Page 4, lines 5-6.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Full report: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3.3.1, page 21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Page 23 (specifically, Zweirs et al, 2011)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Summary on page 27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3.3.2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Page 28 (and Trenberth et al, 2007)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Summary on page 33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Page 30 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5B565BFD-A733-430F-A007-AB987C526CF9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9675" y="685800"/>
            <a:ext cx="44386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SPM: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Page 3, lines 23, 31-32, 39-40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Page 4, lines 5-6.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Full report: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3.3.1, page 21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Page 23 (specifically, Zweirs et al, 2011)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Summary on page 27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3.3.2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Page 28 (and Trenberth et al, 2007)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Summary on page 33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Page 30 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5B565BFD-A733-430F-A007-AB987C526CF9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9675" y="685800"/>
            <a:ext cx="44386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HIGH AGREEMENT/MEDIUM EVIDENCE FOR TITLE FINDING </a:t>
            </a:r>
          </a:p>
          <a:p>
            <a:endParaRPr lang="en-US" dirty="0" smtClean="0"/>
          </a:p>
          <a:p>
            <a:r>
              <a:rPr lang="en-US" dirty="0" smtClean="0"/>
              <a:t>HIGH AGREEMENT/MEDIUM EVIDENCE</a:t>
            </a:r>
            <a:r>
              <a:rPr lang="en-US" baseline="0" dirty="0" smtClean="0"/>
              <a:t> FOR BOTTOM FINDNG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SPM:</a:t>
            </a:r>
          </a:p>
          <a:p>
            <a:r>
              <a:rPr lang="en-US" dirty="0" smtClean="0"/>
              <a:t>Page 9, line 1-4.</a:t>
            </a:r>
          </a:p>
          <a:p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8CBB3A7E-2C51-4DAD-8D88-4E22404D02B2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9675" y="685800"/>
            <a:ext cx="44386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HIGH AGREEMENT/MEDIUM EVIDENCE FOR TITLE FINDING </a:t>
            </a:r>
          </a:p>
          <a:p>
            <a:endParaRPr lang="en-US" dirty="0" smtClean="0"/>
          </a:p>
          <a:p>
            <a:r>
              <a:rPr lang="en-US" dirty="0" smtClean="0"/>
              <a:t>HIGH AGREEMENT/MEDIUM EVIDENCE</a:t>
            </a:r>
            <a:r>
              <a:rPr lang="en-US" baseline="0" dirty="0" smtClean="0"/>
              <a:t> FOR BOTTOM FINDNG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SPM:</a:t>
            </a:r>
          </a:p>
          <a:p>
            <a:r>
              <a:rPr lang="en-US" dirty="0" smtClean="0"/>
              <a:t>Page 9, line 1-4.</a:t>
            </a:r>
          </a:p>
          <a:p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8CBB3A7E-2C51-4DAD-8D88-4E22404D02B2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9675" y="685800"/>
            <a:ext cx="44386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HIGH AGREEMENT/MEDIUM EVIDENCE FOR TITLE FINDING </a:t>
            </a:r>
          </a:p>
          <a:p>
            <a:endParaRPr lang="en-US" dirty="0" smtClean="0"/>
          </a:p>
          <a:p>
            <a:r>
              <a:rPr lang="en-US" dirty="0" smtClean="0"/>
              <a:t>HIGH AGREEMENT/MEDIUM EVIDENCE</a:t>
            </a:r>
            <a:r>
              <a:rPr lang="en-US" baseline="0" dirty="0" smtClean="0"/>
              <a:t> FOR BOTTOM FINDNG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SPM:</a:t>
            </a:r>
          </a:p>
          <a:p>
            <a:r>
              <a:rPr lang="en-US" dirty="0" smtClean="0"/>
              <a:t>Page 9, line 1-4.</a:t>
            </a:r>
          </a:p>
          <a:p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8CBB3A7E-2C51-4DAD-8D88-4E22404D02B2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9675" y="685800"/>
            <a:ext cx="44386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HIGH AGREEMENT/MEDIUM EVIDENCE FOR TITLE FINDING </a:t>
            </a:r>
          </a:p>
          <a:p>
            <a:endParaRPr lang="en-US" dirty="0" smtClean="0"/>
          </a:p>
          <a:p>
            <a:r>
              <a:rPr lang="en-US" dirty="0" smtClean="0"/>
              <a:t>HIGH AGREEMENT/MEDIUM EVIDENCE</a:t>
            </a:r>
            <a:r>
              <a:rPr lang="en-US" baseline="0" dirty="0" smtClean="0"/>
              <a:t> FOR BOTTOM FINDNG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SPM:</a:t>
            </a:r>
          </a:p>
          <a:p>
            <a:r>
              <a:rPr lang="en-US" dirty="0" smtClean="0"/>
              <a:t>Page 9, line 1-4.</a:t>
            </a:r>
          </a:p>
          <a:p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8CBB3A7E-2C51-4DAD-8D88-4E22404D02B2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9675" y="685800"/>
            <a:ext cx="44386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HIGH AGREEMENT/MEDIUM EVIDENCE FOR TITLE FINDING </a:t>
            </a:r>
          </a:p>
          <a:p>
            <a:endParaRPr lang="en-US" dirty="0" smtClean="0"/>
          </a:p>
          <a:p>
            <a:r>
              <a:rPr lang="en-US" dirty="0" smtClean="0"/>
              <a:t>HIGH AGREEMENT/MEDIUM EVIDENCE</a:t>
            </a:r>
            <a:r>
              <a:rPr lang="en-US" baseline="0" dirty="0" smtClean="0"/>
              <a:t> FOR BOTTOM FINDNG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SPM:</a:t>
            </a:r>
          </a:p>
          <a:p>
            <a:r>
              <a:rPr lang="en-US" dirty="0" smtClean="0"/>
              <a:t>Page 9, line 1-4.</a:t>
            </a:r>
          </a:p>
          <a:p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8CBB3A7E-2C51-4DAD-8D88-4E22404D02B2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rot="10800000">
            <a:off x="-19208" y="4125491"/>
            <a:ext cx="10077609" cy="3353647"/>
          </a:xfrm>
          <a:prstGeom prst="rect">
            <a:avLst/>
          </a:prstGeom>
          <a:gradFill>
            <a:gsLst>
              <a:gs pos="0">
                <a:srgbClr val="B6CBE4"/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10" descr="IPCCLogoBlue_CMYK_300PPI_noBK.t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8563" y="7128299"/>
            <a:ext cx="2261393" cy="47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hina La Nina RTXVTDG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210" y="2"/>
            <a:ext cx="10096819" cy="505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969" y="4941583"/>
            <a:ext cx="8549640" cy="166602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5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IPCCLogoBlue_CMYK_300PPI_noBK.t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7293" y="7158885"/>
            <a:ext cx="2261394" cy="47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70" tIns="50935" rIns="101870" bIns="50935"/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51CA0-97CD-469F-AB2C-D4B00AA6E6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14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IPCCLogoBlue_CMYK_300PPI_noBK.t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7293" y="7158885"/>
            <a:ext cx="2261394" cy="47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37921"/>
            <a:ext cx="9052560" cy="1295400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70" tIns="50935" rIns="101870" bIns="50935"/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7D451-3F59-4404-8DB5-9B7ED9C922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5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PCCLogoBlue_CMYK_300PPI_noBK.t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7293" y="7158885"/>
            <a:ext cx="2261394" cy="47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70" tIns="50935" rIns="101870" bIns="50935"/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48DF4-3AB1-4325-AE1F-F6CC2B8E77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2920" y="-7197"/>
            <a:ext cx="905256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70" tIns="50935" rIns="101870" bIns="509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2920" y="1613853"/>
            <a:ext cx="9052560" cy="532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70" tIns="50935" rIns="101870" bIns="5093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" y="7162485"/>
            <a:ext cx="2346960" cy="413808"/>
          </a:xfrm>
          <a:prstGeom prst="rect">
            <a:avLst/>
          </a:prstGeom>
        </p:spPr>
        <p:txBody>
          <a:bodyPr vert="horz" wrap="square" lIns="101870" tIns="50935" rIns="101870" bIns="50935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898989"/>
                </a:solidFill>
                <a:cs typeface="Arial" charset="0"/>
              </a:defRPr>
            </a:lvl1pPr>
          </a:lstStyle>
          <a:p>
            <a:fld id="{4417F121-9FA2-44BE-A0E9-128D2F3812A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09352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defTabSz="509352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l" defTabSz="509352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l" defTabSz="509352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l" defTabSz="509352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509352" algn="ctr" defTabSz="50935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1018705" algn="ctr" defTabSz="50935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528058" algn="ctr" defTabSz="50935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2037411" algn="ctr" defTabSz="50935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192777" indent="-192777" algn="l" defTabSz="50935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02129" indent="-192777" algn="l" defTabSz="50935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273382" indent="-254676" algn="l" defTabSz="50935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782734" indent="-254676" algn="l" defTabSz="50935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292087" indent="-254676" algn="l" defTabSz="509352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801440" indent="-254676" algn="l" defTabSz="50935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793" indent="-254676" algn="l" defTabSz="50935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145" indent="-254676" algn="l" defTabSz="50935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498" indent="-254676" algn="l" defTabSz="50935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52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705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058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411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764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116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469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821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1379537" y="4942312"/>
            <a:ext cx="8549640" cy="1666028"/>
          </a:xfrm>
        </p:spPr>
        <p:txBody>
          <a:bodyPr/>
          <a:lstStyle/>
          <a:p>
            <a:r>
              <a:rPr lang="en-US" sz="2700" dirty="0">
                <a:latin typeface="Arial" charset="0"/>
              </a:rPr>
              <a:t>The IPCC Special Report on Managing the Risks</a:t>
            </a:r>
            <a:br>
              <a:rPr lang="en-US" sz="2700" dirty="0">
                <a:latin typeface="Arial" charset="0"/>
              </a:rPr>
            </a:br>
            <a:r>
              <a:rPr lang="en-US" sz="2700" dirty="0">
                <a:latin typeface="Arial" charset="0"/>
              </a:rPr>
              <a:t>of Extreme Events and Disasters to Advance </a:t>
            </a:r>
            <a:br>
              <a:rPr lang="en-US" sz="2700" dirty="0">
                <a:latin typeface="Arial" charset="0"/>
              </a:rPr>
            </a:br>
            <a:r>
              <a:rPr lang="en-US" sz="2700" dirty="0">
                <a:latin typeface="Arial" charset="0"/>
              </a:rPr>
              <a:t>Climate Change Adaptation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82474" y="124738"/>
            <a:ext cx="1220044" cy="453458"/>
          </a:xfrm>
          <a:prstGeom prst="rect">
            <a:avLst/>
          </a:prstGeom>
          <a:noFill/>
        </p:spPr>
        <p:txBody>
          <a:bodyPr lIns="101870" tIns="50935" rIns="101870" bIns="50935">
            <a:spAutoFit/>
          </a:bodyPr>
          <a:lstStyle/>
          <a:p>
            <a:pPr algn="ctr">
              <a:defRPr/>
            </a:pPr>
            <a:r>
              <a:rPr lang="en-US" sz="2200" dirty="0">
                <a:solidFill>
                  <a:schemeClr val="bg1">
                    <a:lumMod val="75000"/>
                    <a:alpha val="60000"/>
                  </a:schemeClr>
                </a:solidFill>
                <a:latin typeface="Adobe Garamond Pro"/>
                <a:ea typeface="ＭＳ Ｐゴシック" charset="-128"/>
                <a:cs typeface="Adobe Garamond Pro"/>
              </a:rPr>
              <a:t>sample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0" y="1052429"/>
            <a:ext cx="10058400" cy="5812697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443" name="Title 1"/>
          <p:cNvSpPr txBox="1">
            <a:spLocks/>
          </p:cNvSpPr>
          <p:nvPr/>
        </p:nvSpPr>
        <p:spPr bwMode="auto">
          <a:xfrm>
            <a:off x="502920" y="250086"/>
            <a:ext cx="9052560" cy="97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sz="2500" b="1">
              <a:solidFill>
                <a:srgbClr val="262626"/>
              </a:solidFill>
            </a:endParaRPr>
          </a:p>
        </p:txBody>
      </p:sp>
      <p:sp>
        <p:nvSpPr>
          <p:cNvPr id="6144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42258587" indent="-41749234"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50935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101870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52805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203741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69DB5A9-95ED-4D07-AD93-B6664DF25A5B}" type="slidenum">
              <a:rPr lang="en-US" sz="1300">
                <a:solidFill>
                  <a:srgbClr val="898989"/>
                </a:solidFill>
              </a:rPr>
              <a:pPr eaLnBrk="1" hangingPunct="1"/>
              <a:t>10</a:t>
            </a:fld>
            <a:endParaRPr lang="en-US" sz="1300">
              <a:solidFill>
                <a:srgbClr val="89898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261" y="2425148"/>
            <a:ext cx="469786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lvl="1">
              <a:spcBef>
                <a:spcPts val="1800"/>
              </a:spcBef>
            </a:pPr>
            <a:r>
              <a:rPr lang="en-US" sz="2400" b="1" dirty="0" smtClean="0"/>
              <a:t>Climate change adaptation</a:t>
            </a:r>
          </a:p>
          <a:p>
            <a:pPr marL="57150" lvl="1">
              <a:spcBef>
                <a:spcPts val="1800"/>
              </a:spcBef>
            </a:pPr>
            <a:r>
              <a:rPr lang="en-US" sz="2400" b="1" dirty="0" smtClean="0"/>
              <a:t>Disaster risk management</a:t>
            </a:r>
          </a:p>
          <a:p>
            <a:pPr marL="57150" lvl="1">
              <a:spcBef>
                <a:spcPts val="1800"/>
              </a:spcBef>
            </a:pPr>
            <a:r>
              <a:rPr lang="en-US" sz="2400" b="1" dirty="0" smtClean="0"/>
              <a:t>Sustainable development </a:t>
            </a:r>
          </a:p>
        </p:txBody>
      </p:sp>
      <p:pic>
        <p:nvPicPr>
          <p:cNvPr id="12" name="Picture 11" descr="72624175_10.jpg"/>
          <p:cNvPicPr>
            <a:picLocks noChangeAspect="1"/>
          </p:cNvPicPr>
          <p:nvPr/>
        </p:nvPicPr>
        <p:blipFill>
          <a:blip r:embed="rId3" cstate="screen">
            <a:extLst/>
          </a:blip>
          <a:srcRect l="10259" r="7999"/>
          <a:stretch>
            <a:fillRect/>
          </a:stretch>
        </p:blipFill>
        <p:spPr>
          <a:xfrm>
            <a:off x="5162414" y="1850938"/>
            <a:ext cx="4545496" cy="4907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502920" y="250086"/>
            <a:ext cx="734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b="1" dirty="0" smtClean="0"/>
              <a:t>Strategies that integrate: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2647" y="7053108"/>
            <a:ext cx="7479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can we make these strategies reality?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0601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747" y="3159337"/>
            <a:ext cx="10058400" cy="1903518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31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747" y="5206790"/>
            <a:ext cx="10058400" cy="1905318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31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110087"/>
            <a:ext cx="10058400" cy="1903518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31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293" name="Title 1"/>
          <p:cNvSpPr>
            <a:spLocks noGrp="1"/>
          </p:cNvSpPr>
          <p:nvPr>
            <p:ph type="title"/>
          </p:nvPr>
        </p:nvSpPr>
        <p:spPr>
          <a:xfrm>
            <a:off x="502920" y="237490"/>
            <a:ext cx="9277184" cy="1295400"/>
          </a:xfrm>
        </p:spPr>
        <p:txBody>
          <a:bodyPr/>
          <a:lstStyle/>
          <a:p>
            <a:r>
              <a:rPr lang="en-US" sz="2800" b="1" dirty="0" smtClean="0">
                <a:latin typeface="Arial" charset="0"/>
              </a:rPr>
              <a:t>Impacts from weather and climate events depend on</a:t>
            </a:r>
            <a:endParaRPr lang="en-US" dirty="0" smtClean="0">
              <a:latin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42258587" indent="-41749234"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50935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101870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52805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203741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6EECFD8F-A409-464C-A820-D45B75D2FFB7}" type="slidenum">
              <a:rPr lang="en-US" sz="1300">
                <a:solidFill>
                  <a:srgbClr val="898989"/>
                </a:solidFill>
              </a:rPr>
              <a:pPr eaLnBrk="1" hangingPunct="1"/>
              <a:t>2</a:t>
            </a:fld>
            <a:endParaRPr lang="en-US" sz="1300">
              <a:solidFill>
                <a:srgbClr val="898989"/>
              </a:solidFill>
            </a:endParaRPr>
          </a:p>
        </p:txBody>
      </p:sp>
      <p:pic>
        <p:nvPicPr>
          <p:cNvPr id="12" name="Picture 11" descr="6061177066_e7f2b0bd4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59919" y="1096325"/>
            <a:ext cx="2783967" cy="1895059"/>
          </a:xfrm>
          <a:prstGeom prst="roundRect">
            <a:avLst>
              <a:gd name="adj" fmla="val 6540"/>
            </a:avLst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iStock_000014819189Small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59918" y="5206788"/>
            <a:ext cx="2839890" cy="1904349"/>
          </a:xfrm>
          <a:prstGeom prst="roundRect">
            <a:avLst>
              <a:gd name="adj" fmla="val 6086"/>
            </a:avLst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122356174_8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59919" y="3135883"/>
            <a:ext cx="2783967" cy="1907415"/>
          </a:xfrm>
          <a:prstGeom prst="roundRect">
            <a:avLst>
              <a:gd name="adj" fmla="val 5097"/>
            </a:avLst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009322" y="6084020"/>
            <a:ext cx="3127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tx2"/>
                </a:solidFill>
                <a:cs typeface="Arial" charset="0"/>
              </a:rPr>
              <a:t>Exposure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09322" y="3770874"/>
            <a:ext cx="3127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tx2"/>
                </a:solidFill>
                <a:cs typeface="Arial" charset="0"/>
              </a:rPr>
              <a:t>Vulnerability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9322" y="1683030"/>
            <a:ext cx="4015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tx2"/>
                </a:solidFill>
                <a:cs typeface="Arial" charset="0"/>
              </a:rPr>
              <a:t>Nature and severity of event</a:t>
            </a:r>
            <a:endParaRPr lang="en-US" sz="2000" b="1" i="1" dirty="0">
              <a:solidFill>
                <a:schemeClr val="tx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7429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0" y="1052429"/>
            <a:ext cx="10058400" cy="5812697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558ED5"/>
                </a:solidFill>
                <a:latin typeface="Arial" charset="0"/>
              </a:rPr>
              <a:t>Losses </a:t>
            </a:r>
            <a:r>
              <a:rPr lang="en-US" sz="2800" b="1" dirty="0">
                <a:latin typeface="Arial" charset="0"/>
              </a:rPr>
              <a:t>from climate-related </a:t>
            </a:r>
            <a:r>
              <a:rPr lang="en-US" sz="2800" b="1" dirty="0" smtClean="0">
                <a:latin typeface="Arial" charset="0"/>
              </a:rPr>
              <a:t>disasters</a:t>
            </a:r>
            <a:endParaRPr lang="en-US" sz="2800" b="1" dirty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36" y="1125416"/>
            <a:ext cx="4233202" cy="6944254"/>
          </a:xfrm>
        </p:spPr>
        <p:txBody>
          <a:bodyPr/>
          <a:lstStyle/>
          <a:p>
            <a:pPr indent="0">
              <a:spcBef>
                <a:spcPts val="1200"/>
              </a:spcBef>
              <a:buNone/>
            </a:pPr>
            <a:endParaRPr lang="en-US" sz="2400" b="1" dirty="0" smtClean="0">
              <a:latin typeface="Arial" charset="0"/>
            </a:endParaRPr>
          </a:p>
          <a:p>
            <a:pPr indent="0">
              <a:spcBef>
                <a:spcPts val="1200"/>
              </a:spcBef>
              <a:buNone/>
            </a:pPr>
            <a:r>
              <a:rPr lang="en-US" sz="2800" b="1" dirty="0" smtClean="0">
                <a:latin typeface="Arial" charset="0"/>
              </a:rPr>
              <a:t>Economic losses</a:t>
            </a:r>
            <a:br>
              <a:rPr lang="en-US" sz="2800" b="1" dirty="0" smtClean="0">
                <a:latin typeface="Arial" charset="0"/>
              </a:rPr>
            </a:br>
            <a:r>
              <a:rPr lang="en-US" sz="2800" b="1" dirty="0" smtClean="0">
                <a:latin typeface="Arial" charset="0"/>
              </a:rPr>
              <a:t>have increased </a:t>
            </a:r>
            <a:r>
              <a:rPr lang="en-US" sz="2800" dirty="0" smtClean="0">
                <a:latin typeface="Arial" charset="0"/>
              </a:rPr>
              <a:t>Increasing exposure is major cause</a:t>
            </a:r>
          </a:p>
          <a:p>
            <a:pPr indent="0">
              <a:spcBef>
                <a:spcPts val="1200"/>
              </a:spcBef>
            </a:pPr>
            <a:endParaRPr lang="en-US" dirty="0" smtClean="0">
              <a:latin typeface="Arial" charset="0"/>
            </a:endParaRPr>
          </a:p>
          <a:p>
            <a:pPr indent="0">
              <a:spcBef>
                <a:spcPts val="1200"/>
              </a:spcBef>
            </a:pPr>
            <a:endParaRPr lang="en-US" dirty="0" smtClean="0">
              <a:latin typeface="Arial" charset="0"/>
            </a:endParaRPr>
          </a:p>
          <a:p>
            <a:pPr indent="0">
              <a:spcBef>
                <a:spcPts val="1200"/>
              </a:spcBef>
              <a:buNone/>
            </a:pPr>
            <a:r>
              <a:rPr lang="en-US" sz="2800" b="1" dirty="0" smtClean="0">
                <a:latin typeface="Arial" charset="0"/>
              </a:rPr>
              <a:t>Fatalities </a:t>
            </a:r>
            <a:r>
              <a:rPr lang="en-US" sz="2800" dirty="0" smtClean="0">
                <a:latin typeface="Arial" charset="0"/>
              </a:rPr>
              <a:t>are higher </a:t>
            </a:r>
            <a:r>
              <a:rPr lang="en-US" sz="2800" dirty="0">
                <a:latin typeface="Arial" charset="0"/>
              </a:rPr>
              <a:t>in developing countries</a:t>
            </a:r>
            <a:endParaRPr lang="en-US" sz="2800" dirty="0"/>
          </a:p>
          <a:p>
            <a:pPr marL="509352" lvl="1" indent="0">
              <a:buNone/>
            </a:pPr>
            <a:endParaRPr lang="en-US" sz="1800" dirty="0" smtClean="0"/>
          </a:p>
        </p:txBody>
      </p:sp>
      <p:sp>
        <p:nvSpPr>
          <p:cNvPr id="3686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42258587" indent="-41749234"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50935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101870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52805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203741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5B49D2E-5299-40BD-9280-0D2BC546C1E2}" type="slidenum">
              <a:rPr lang="en-US" sz="1300">
                <a:solidFill>
                  <a:srgbClr val="898989"/>
                </a:solidFill>
              </a:rPr>
              <a:pPr eaLnBrk="1" hangingPunct="1"/>
              <a:t>3</a:t>
            </a:fld>
            <a:endParaRPr lang="en-US" sz="1300">
              <a:solidFill>
                <a:srgbClr val="898989"/>
              </a:solidFill>
            </a:endParaRPr>
          </a:p>
        </p:txBody>
      </p:sp>
      <p:sp>
        <p:nvSpPr>
          <p:cNvPr id="36869" name="Rectangle 12"/>
          <p:cNvSpPr>
            <a:spLocks noChangeArrowheads="1"/>
          </p:cNvSpPr>
          <p:nvPr/>
        </p:nvSpPr>
        <p:spPr bwMode="auto">
          <a:xfrm>
            <a:off x="502920" y="6441018"/>
            <a:ext cx="9052560" cy="37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>
            <a:spAutoFit/>
          </a:bodyPr>
          <a:lstStyle/>
          <a:p>
            <a:pPr algn="ctr"/>
            <a:endParaRPr lang="en-US" dirty="0">
              <a:solidFill>
                <a:srgbClr val="262626"/>
              </a:solidFill>
            </a:endParaRPr>
          </a:p>
        </p:txBody>
      </p:sp>
      <p:pic>
        <p:nvPicPr>
          <p:cNvPr id="13" name="Picture 12" descr="103741586_10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717" r="7937" b="18867"/>
          <a:stretch/>
        </p:blipFill>
        <p:spPr>
          <a:xfrm>
            <a:off x="5509844" y="1125416"/>
            <a:ext cx="3293012" cy="2414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Picture 11" descr="iStock_000003204341Small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85"/>
          <a:stretch/>
        </p:blipFill>
        <p:spPr>
          <a:xfrm>
            <a:off x="5509844" y="3909340"/>
            <a:ext cx="3307420" cy="2531678"/>
          </a:xfrm>
          <a:prstGeom prst="roundRect">
            <a:avLst>
              <a:gd name="adj" fmla="val 3239"/>
            </a:avLst>
          </a:prstGeom>
        </p:spPr>
      </p:pic>
    </p:spTree>
    <p:extLst>
      <p:ext uri="{BB962C8B-B14F-4D97-AF65-F5344CB8AC3E}">
        <p14:creationId xmlns:p14="http://schemas.microsoft.com/office/powerpoint/2010/main" val="33213464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0" y="1288204"/>
            <a:ext cx="10058400" cy="5532678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558ED5"/>
                </a:solidFill>
                <a:latin typeface="Arial" charset="0"/>
              </a:rPr>
              <a:t>Observed</a:t>
            </a:r>
            <a:r>
              <a:rPr lang="en-US" sz="2800" b="1" dirty="0" smtClean="0">
                <a:latin typeface="Arial" charset="0"/>
              </a:rPr>
              <a:t> and </a:t>
            </a:r>
            <a:r>
              <a:rPr lang="en-US" sz="2800" b="1" dirty="0" smtClean="0">
                <a:solidFill>
                  <a:srgbClr val="558ED5"/>
                </a:solidFill>
                <a:latin typeface="Arial" charset="0"/>
              </a:rPr>
              <a:t>projected</a:t>
            </a:r>
            <a:r>
              <a:rPr lang="en-US" sz="2800" b="1" dirty="0" smtClean="0">
                <a:latin typeface="Arial" charset="0"/>
              </a:rPr>
              <a:t> changes in weather and climate extremes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20" y="1686891"/>
            <a:ext cx="4691932" cy="2686985"/>
          </a:xfrm>
        </p:spPr>
        <p:txBody>
          <a:bodyPr/>
          <a:lstStyle/>
          <a:p>
            <a:pPr>
              <a:spcAft>
                <a:spcPts val="1200"/>
              </a:spcAft>
              <a:buNone/>
            </a:pPr>
            <a:r>
              <a:rPr lang="en-US" sz="2800" dirty="0" smtClean="0"/>
              <a:t>Heat</a:t>
            </a:r>
          </a:p>
          <a:p>
            <a:pPr>
              <a:spcAft>
                <a:spcPts val="1200"/>
              </a:spcAft>
              <a:buNone/>
            </a:pPr>
            <a:r>
              <a:rPr lang="en-US" sz="2800" dirty="0" smtClean="0"/>
              <a:t>Heavy precipitation</a:t>
            </a:r>
          </a:p>
          <a:p>
            <a:pPr>
              <a:spcAft>
                <a:spcPts val="1200"/>
              </a:spcAft>
              <a:buNone/>
            </a:pPr>
            <a:r>
              <a:rPr lang="en-US" sz="2800" dirty="0" smtClean="0"/>
              <a:t>Drought</a:t>
            </a:r>
          </a:p>
          <a:p>
            <a:pPr>
              <a:spcAft>
                <a:spcPts val="1200"/>
              </a:spcAft>
              <a:buNone/>
            </a:pPr>
            <a:r>
              <a:rPr lang="en-US" sz="2800" dirty="0" smtClean="0"/>
              <a:t>Storm surge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sz="1800" dirty="0" smtClean="0"/>
          </a:p>
        </p:txBody>
      </p:sp>
      <p:sp>
        <p:nvSpPr>
          <p:cNvPr id="3686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42258587" indent="-41749234"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50935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101870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52805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203741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5B49D2E-5299-40BD-9280-0D2BC546C1E2}" type="slidenum">
              <a:rPr lang="en-US" sz="1300">
                <a:solidFill>
                  <a:srgbClr val="898989"/>
                </a:solidFill>
              </a:rPr>
              <a:pPr eaLnBrk="1" hangingPunct="1"/>
              <a:t>4</a:t>
            </a:fld>
            <a:endParaRPr lang="en-US" sz="1300" dirty="0">
              <a:solidFill>
                <a:srgbClr val="898989"/>
              </a:solidFill>
            </a:endParaRPr>
          </a:p>
        </p:txBody>
      </p:sp>
      <p:sp>
        <p:nvSpPr>
          <p:cNvPr id="36869" name="Rectangle 12"/>
          <p:cNvSpPr>
            <a:spLocks noChangeArrowheads="1"/>
          </p:cNvSpPr>
          <p:nvPr/>
        </p:nvSpPr>
        <p:spPr bwMode="auto">
          <a:xfrm>
            <a:off x="502920" y="6441018"/>
            <a:ext cx="9052560" cy="37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>
            <a:spAutoFit/>
          </a:bodyPr>
          <a:lstStyle/>
          <a:p>
            <a:pPr algn="ctr"/>
            <a:endParaRPr lang="en-US" dirty="0">
              <a:solidFill>
                <a:srgbClr val="262626"/>
              </a:solidFill>
            </a:endParaRPr>
          </a:p>
        </p:txBody>
      </p:sp>
      <p:pic>
        <p:nvPicPr>
          <p:cNvPr id="8" name="Picture 7" descr="iStock_000016167953Smal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51304" y="1453582"/>
            <a:ext cx="1912912" cy="1576802"/>
          </a:xfrm>
          <a:prstGeom prst="roundRect">
            <a:avLst>
              <a:gd name="adj" fmla="val 3004"/>
            </a:avLst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9" name="Picture 8" descr="118264198_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02076" y="1964862"/>
            <a:ext cx="1912912" cy="1530173"/>
          </a:xfrm>
          <a:prstGeom prst="roundRect">
            <a:avLst>
              <a:gd name="adj" fmla="val 2746"/>
            </a:avLst>
          </a:prstGeom>
        </p:spPr>
      </p:pic>
      <p:pic>
        <p:nvPicPr>
          <p:cNvPr id="11" name="Picture 10" descr="53337582_10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46" b="6246"/>
          <a:stretch/>
        </p:blipFill>
        <p:spPr>
          <a:xfrm>
            <a:off x="4251304" y="3329836"/>
            <a:ext cx="1912912" cy="1530173"/>
          </a:xfrm>
          <a:prstGeom prst="roundRect">
            <a:avLst>
              <a:gd name="adj" fmla="val 3216"/>
            </a:avLst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0" name="Picture 9" descr="RTXRT90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02" b="5625"/>
          <a:stretch/>
        </p:blipFill>
        <p:spPr>
          <a:xfrm>
            <a:off x="6394102" y="3719323"/>
            <a:ext cx="1920886" cy="1530174"/>
          </a:xfrm>
          <a:prstGeom prst="roundRect">
            <a:avLst>
              <a:gd name="adj" fmla="val 2560"/>
            </a:avLst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49351" y="5072711"/>
            <a:ext cx="8560905" cy="1748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2800" b="1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Projected: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sz="280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10-fold increase in frequency of extreme heat events later this century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3257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0" y="1052429"/>
            <a:ext cx="10058400" cy="5812697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443" name="Title 1"/>
          <p:cNvSpPr txBox="1">
            <a:spLocks/>
          </p:cNvSpPr>
          <p:nvPr/>
        </p:nvSpPr>
        <p:spPr bwMode="auto">
          <a:xfrm>
            <a:off x="502920" y="250086"/>
            <a:ext cx="9052560" cy="97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sz="2500" b="1">
              <a:solidFill>
                <a:srgbClr val="262626"/>
              </a:solidFill>
            </a:endParaRPr>
          </a:p>
        </p:txBody>
      </p:sp>
      <p:pic>
        <p:nvPicPr>
          <p:cNvPr id="10" name="Picture 9" descr="5304306829_070455d4ab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349" y="1707375"/>
            <a:ext cx="2395308" cy="4598651"/>
          </a:xfrm>
          <a:prstGeom prst="roundRect">
            <a:avLst>
              <a:gd name="adj" fmla="val 5026"/>
            </a:avLst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4342690802_7afb677f2b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48223" y="1707375"/>
            <a:ext cx="2458675" cy="4615441"/>
          </a:xfrm>
          <a:prstGeom prst="roundRect">
            <a:avLst>
              <a:gd name="adj" fmla="val 6136"/>
            </a:avLst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61446" name="Title 2"/>
          <p:cNvSpPr>
            <a:spLocks noGrp="1"/>
          </p:cNvSpPr>
          <p:nvPr>
            <p:ph type="title"/>
          </p:nvPr>
        </p:nvSpPr>
        <p:spPr>
          <a:xfrm>
            <a:off x="318052" y="171230"/>
            <a:ext cx="9684466" cy="1295400"/>
          </a:xfrm>
        </p:spPr>
        <p:txBody>
          <a:bodyPr/>
          <a:lstStyle/>
          <a:p>
            <a:r>
              <a:rPr lang="en-US" sz="2800" b="1" dirty="0" smtClean="0">
                <a:latin typeface="Arial" charset="0"/>
              </a:rPr>
              <a:t>Strategies can help </a:t>
            </a:r>
            <a:r>
              <a:rPr lang="en-US" sz="2800" b="1" dirty="0" smtClean="0">
                <a:solidFill>
                  <a:srgbClr val="558ED5"/>
                </a:solidFill>
                <a:latin typeface="Arial" charset="0"/>
              </a:rPr>
              <a:t>manage disaster risk now </a:t>
            </a:r>
            <a:r>
              <a:rPr lang="en-US" sz="2800" b="1" dirty="0" smtClean="0">
                <a:latin typeface="Arial" charset="0"/>
              </a:rPr>
              <a:t>and also help improve people’s livelihoods and well-being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endParaRPr lang="en-US" dirty="0" smtClean="0">
              <a:latin typeface="Arial" charset="0"/>
            </a:endParaRPr>
          </a:p>
        </p:txBody>
      </p:sp>
      <p:sp>
        <p:nvSpPr>
          <p:cNvPr id="6144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42258587" indent="-41749234"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50935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101870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52805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203741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69DB5A9-95ED-4D07-AD93-B6664DF25A5B}" type="slidenum">
              <a:rPr lang="en-US" sz="1300">
                <a:solidFill>
                  <a:srgbClr val="898989"/>
                </a:solidFill>
              </a:rPr>
              <a:pPr eaLnBrk="1" hangingPunct="1"/>
              <a:t>5</a:t>
            </a:fld>
            <a:endParaRPr lang="en-US" sz="1300" dirty="0">
              <a:solidFill>
                <a:srgbClr val="898989"/>
              </a:solidFill>
            </a:endParaRPr>
          </a:p>
        </p:txBody>
      </p:sp>
      <p:pic>
        <p:nvPicPr>
          <p:cNvPr id="13" name="Picture 12" descr="6172747224_dbee1baf06_z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92288" y="1707373"/>
            <a:ext cx="2433489" cy="4616389"/>
          </a:xfrm>
          <a:prstGeom prst="roundRect">
            <a:avLst>
              <a:gd name="adj" fmla="val 4815"/>
            </a:avLst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cleanwater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04806" y="1707373"/>
            <a:ext cx="2397712" cy="4616389"/>
          </a:xfrm>
          <a:prstGeom prst="roundRect">
            <a:avLst>
              <a:gd name="adj" fmla="val 5403"/>
            </a:avLst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61442" name="TextBox 5"/>
          <p:cNvSpPr txBox="1">
            <a:spLocks noChangeArrowheads="1"/>
          </p:cNvSpPr>
          <p:nvPr/>
        </p:nvSpPr>
        <p:spPr bwMode="auto">
          <a:xfrm>
            <a:off x="0" y="3167270"/>
            <a:ext cx="9750726" cy="10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70" tIns="50935" rIns="101870" bIns="5093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3200" b="1" dirty="0"/>
              <a:t>The most effective strategies </a:t>
            </a:r>
            <a:r>
              <a:rPr lang="en-US" sz="3200" b="1" dirty="0" smtClean="0">
                <a:solidFill>
                  <a:srgbClr val="558ED5"/>
                </a:solidFill>
              </a:rPr>
              <a:t>reduce risks </a:t>
            </a:r>
            <a:r>
              <a:rPr lang="en-US" sz="3200" b="1" dirty="0" smtClean="0"/>
              <a:t>now</a:t>
            </a:r>
            <a:br>
              <a:rPr lang="en-US" sz="3200" b="1" dirty="0" smtClean="0"/>
            </a:br>
            <a:r>
              <a:rPr lang="en-US" sz="3200" b="1" dirty="0" smtClean="0"/>
              <a:t>while also providing </a:t>
            </a:r>
            <a:r>
              <a:rPr lang="en-US" sz="3200" b="1" dirty="0" smtClean="0">
                <a:solidFill>
                  <a:schemeClr val="accent1"/>
                </a:solidFill>
              </a:rPr>
              <a:t>development benefits 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858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2" dur="indefinite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/>
      <p:bldP spid="614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0" y="1052429"/>
            <a:ext cx="10058400" cy="5812697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443" name="Title 1"/>
          <p:cNvSpPr txBox="1">
            <a:spLocks/>
          </p:cNvSpPr>
          <p:nvPr/>
        </p:nvSpPr>
        <p:spPr bwMode="auto">
          <a:xfrm>
            <a:off x="502920" y="250086"/>
            <a:ext cx="9052560" cy="97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sz="2500" b="1">
              <a:solidFill>
                <a:srgbClr val="262626"/>
              </a:solidFill>
            </a:endParaRPr>
          </a:p>
        </p:txBody>
      </p:sp>
      <p:sp>
        <p:nvSpPr>
          <p:cNvPr id="614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Arial" charset="0"/>
              </a:rPr>
              <a:t>There are solutions</a:t>
            </a:r>
          </a:p>
        </p:txBody>
      </p:sp>
      <p:sp>
        <p:nvSpPr>
          <p:cNvPr id="6144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42258587" indent="-41749234"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50935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101870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52805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203741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69DB5A9-95ED-4D07-AD93-B6664DF25A5B}" type="slidenum">
              <a:rPr lang="en-US" sz="1300">
                <a:solidFill>
                  <a:srgbClr val="898989"/>
                </a:solidFill>
              </a:rPr>
              <a:pPr eaLnBrk="1" hangingPunct="1"/>
              <a:t>6</a:t>
            </a:fld>
            <a:endParaRPr lang="en-US" sz="1300">
              <a:solidFill>
                <a:srgbClr val="898989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20" y="2388526"/>
            <a:ext cx="9052560" cy="3761521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sz="2800" dirty="0" smtClean="0"/>
              <a:t>Portfolio of actions</a:t>
            </a:r>
          </a:p>
          <a:p>
            <a:pPr lvl="1">
              <a:spcBef>
                <a:spcPts val="2400"/>
              </a:spcBef>
            </a:pPr>
            <a:r>
              <a:rPr lang="en-US" dirty="0" smtClean="0"/>
              <a:t>Communicate, Reduce, Transfer, Respond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Multi-hazard management approaches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Benefits from linking local to global scales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Iterative approach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80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0" y="1052429"/>
            <a:ext cx="10058400" cy="5812697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443" name="Title 1"/>
          <p:cNvSpPr txBox="1">
            <a:spLocks/>
          </p:cNvSpPr>
          <p:nvPr/>
        </p:nvSpPr>
        <p:spPr bwMode="auto">
          <a:xfrm>
            <a:off x="502920" y="250086"/>
            <a:ext cx="9052560" cy="97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sz="2500" b="1">
              <a:solidFill>
                <a:srgbClr val="262626"/>
              </a:solidFill>
            </a:endParaRPr>
          </a:p>
        </p:txBody>
      </p:sp>
      <p:sp>
        <p:nvSpPr>
          <p:cNvPr id="614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509352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1200" dirty="0" smtClean="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pitchFamily="34" charset="0"/>
              </a:rPr>
              <a:t>There are solutions</a:t>
            </a:r>
          </a:p>
        </p:txBody>
      </p:sp>
      <p:sp>
        <p:nvSpPr>
          <p:cNvPr id="6144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42258587" indent="-41749234"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50935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101870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52805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203741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69DB5A9-95ED-4D07-AD93-B6664DF25A5B}" type="slidenum">
              <a:rPr lang="en-US" sz="1300">
                <a:solidFill>
                  <a:srgbClr val="898989"/>
                </a:solidFill>
              </a:rPr>
              <a:pPr eaLnBrk="1" hangingPunct="1"/>
              <a:t>7</a:t>
            </a:fld>
            <a:endParaRPr lang="en-US" sz="1300">
              <a:solidFill>
                <a:srgbClr val="898989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20" y="2388526"/>
            <a:ext cx="9052560" cy="3761521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Portfolio of actions</a:t>
            </a:r>
          </a:p>
          <a:p>
            <a:pPr lvl="1">
              <a:spcBef>
                <a:spcPts val="240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Communicate, Reduce, Transfer, Respond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Multi-hazard management approaches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Benefits from linking local to global scales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Iterative approach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80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0" y="1052429"/>
            <a:ext cx="10058400" cy="5812697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443" name="Title 1"/>
          <p:cNvSpPr txBox="1">
            <a:spLocks/>
          </p:cNvSpPr>
          <p:nvPr/>
        </p:nvSpPr>
        <p:spPr bwMode="auto">
          <a:xfrm>
            <a:off x="502920" y="250086"/>
            <a:ext cx="9052560" cy="97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sz="2500" b="1">
              <a:solidFill>
                <a:srgbClr val="262626"/>
              </a:solidFill>
            </a:endParaRPr>
          </a:p>
        </p:txBody>
      </p:sp>
      <p:sp>
        <p:nvSpPr>
          <p:cNvPr id="614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kern="1200" dirty="0" smtClean="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pitchFamily="34" charset="0"/>
              </a:rPr>
              <a:t>There are solutions</a:t>
            </a:r>
          </a:p>
        </p:txBody>
      </p:sp>
      <p:sp>
        <p:nvSpPr>
          <p:cNvPr id="6144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42258587" indent="-41749234"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50935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101870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52805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203741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69DB5A9-95ED-4D07-AD93-B6664DF25A5B}" type="slidenum">
              <a:rPr lang="en-US" sz="1300">
                <a:solidFill>
                  <a:srgbClr val="898989"/>
                </a:solidFill>
              </a:rPr>
              <a:pPr eaLnBrk="1" hangingPunct="1"/>
              <a:t>8</a:t>
            </a:fld>
            <a:endParaRPr lang="en-US" sz="1300">
              <a:solidFill>
                <a:srgbClr val="898989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20" y="2388526"/>
            <a:ext cx="9052560" cy="3761521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Portfolio of actions</a:t>
            </a:r>
          </a:p>
          <a:p>
            <a:pPr lvl="1">
              <a:spcBef>
                <a:spcPts val="240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Communicate, Reduce, Transfer, Respond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Multi-hazard management approaches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Benefits from linking local to global scales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Iterative approach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80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0" y="1052429"/>
            <a:ext cx="10058400" cy="5812697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443" name="Title 1"/>
          <p:cNvSpPr txBox="1">
            <a:spLocks/>
          </p:cNvSpPr>
          <p:nvPr/>
        </p:nvSpPr>
        <p:spPr bwMode="auto">
          <a:xfrm>
            <a:off x="502920" y="250086"/>
            <a:ext cx="9052560" cy="97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sz="2500" b="1">
              <a:solidFill>
                <a:srgbClr val="262626"/>
              </a:solidFill>
            </a:endParaRPr>
          </a:p>
        </p:txBody>
      </p:sp>
      <p:sp>
        <p:nvSpPr>
          <p:cNvPr id="614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509352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1200" dirty="0" smtClean="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pitchFamily="34" charset="0"/>
              </a:rPr>
              <a:t>There are solutions</a:t>
            </a:r>
          </a:p>
        </p:txBody>
      </p:sp>
      <p:sp>
        <p:nvSpPr>
          <p:cNvPr id="6144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42258587" indent="-41749234"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50935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101870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52805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203741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69DB5A9-95ED-4D07-AD93-B6664DF25A5B}" type="slidenum">
              <a:rPr lang="en-US" sz="1300">
                <a:solidFill>
                  <a:srgbClr val="898989"/>
                </a:solidFill>
              </a:rPr>
              <a:pPr eaLnBrk="1" hangingPunct="1"/>
              <a:t>9</a:t>
            </a:fld>
            <a:endParaRPr lang="en-US" sz="1300">
              <a:solidFill>
                <a:srgbClr val="898989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20" y="2388526"/>
            <a:ext cx="9052560" cy="3761521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Portfolio of actions</a:t>
            </a:r>
          </a:p>
          <a:p>
            <a:pPr lvl="1">
              <a:spcBef>
                <a:spcPts val="240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Communicate, Reduce, Transfer, Respond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Multi-hazard management approaches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Benefits from linking local to global scales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Iterative approach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80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18081</TotalTime>
  <Words>604</Words>
  <Application>Microsoft Office PowerPoint</Application>
  <PresentationFormat>Custom</PresentationFormat>
  <Paragraphs>149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IPCC Special Report on Managing the Risks of Extreme Events and Disasters to Advance  Climate Change Adaptation</vt:lpstr>
      <vt:lpstr>Impacts from weather and climate events depend on</vt:lpstr>
      <vt:lpstr>Losses from climate-related disasters</vt:lpstr>
      <vt:lpstr>Observed and projected changes in weather and climate extremes</vt:lpstr>
      <vt:lpstr>Strategies can help manage disaster risk now and also help improve people’s livelihoods and well-being </vt:lpstr>
      <vt:lpstr>There are solutions</vt:lpstr>
      <vt:lpstr>There are solutions</vt:lpstr>
      <vt:lpstr>There are solutions</vt:lpstr>
      <vt:lpstr>There are solutions</vt:lpstr>
      <vt:lpstr>PowerPoint Presentation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Jeffrey Van Humbeck</dc:creator>
  <cp:lastModifiedBy>Chris</cp:lastModifiedBy>
  <cp:revision>417</cp:revision>
  <cp:lastPrinted>2011-11-18T01:20:50Z</cp:lastPrinted>
  <dcterms:created xsi:type="dcterms:W3CDTF">2011-11-16T22:51:18Z</dcterms:created>
  <dcterms:modified xsi:type="dcterms:W3CDTF">2012-05-06T05:23:21Z</dcterms:modified>
</cp:coreProperties>
</file>