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8" r:id="rId2"/>
    <p:sldId id="320" r:id="rId3"/>
    <p:sldId id="264" r:id="rId4"/>
    <p:sldId id="322" r:id="rId5"/>
    <p:sldId id="313" r:id="rId6"/>
    <p:sldId id="314" r:id="rId7"/>
    <p:sldId id="263" r:id="rId8"/>
    <p:sldId id="324" r:id="rId9"/>
    <p:sldId id="326" r:id="rId10"/>
    <p:sldId id="327" r:id="rId11"/>
    <p:sldId id="316" r:id="rId12"/>
    <p:sldId id="323" r:id="rId13"/>
    <p:sldId id="328" r:id="rId14"/>
    <p:sldId id="319" r:id="rId15"/>
    <p:sldId id="312" r:id="rId16"/>
  </p:sldIdLst>
  <p:sldSz cx="10058400" cy="7772400"/>
  <p:notesSz cx="6858000" cy="9874250"/>
  <p:defaultTextStyle>
    <a:defPPr>
      <a:defRPr lang="en-US"/>
    </a:defPPr>
    <a:lvl1pPr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1pPr>
    <a:lvl2pPr marL="508000" indent="-50800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2pPr>
    <a:lvl3pPr marL="1017588" indent="-103188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3pPr>
    <a:lvl4pPr marL="1527175" indent="-155575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4pPr>
    <a:lvl5pPr marL="2036763" indent="-207963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</p:showPr>
  <p:clrMru>
    <a:srgbClr val="B23F16"/>
    <a:srgbClr val="FF7DA7"/>
    <a:srgbClr val="FF5F5D"/>
    <a:srgbClr val="FF4E4B"/>
    <a:srgbClr val="FF6875"/>
    <a:srgbClr val="FF667D"/>
    <a:srgbClr val="FF7686"/>
    <a:srgbClr val="FF716E"/>
    <a:srgbClr val="FF8C6D"/>
    <a:srgbClr val="FF73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662" autoAdjust="0"/>
    <p:restoredTop sz="94009" autoAdjust="0"/>
  </p:normalViewPr>
  <p:slideViewPr>
    <p:cSldViewPr snapToGrid="0" snapToObjects="1">
      <p:cViewPr>
        <p:scale>
          <a:sx n="80" d="100"/>
          <a:sy n="80" d="100"/>
        </p:scale>
        <p:origin x="-1088" y="-488"/>
      </p:cViewPr>
      <p:guideLst>
        <p:guide orient="horz" pos="1682"/>
        <p:guide pos="3168"/>
        <p:guide pos="4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AAEDA-657D-9845-A912-7ABB42F51A65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B09A4-4661-0D4F-A6F7-F9EC0813197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C0504D"/>
          </a:solidFill>
        </a:ln>
      </dgm:spPr>
      <dgm:t>
        <a:bodyPr/>
        <a:lstStyle/>
        <a:p>
          <a:r>
            <a:rPr lang="en-US" sz="2000" dirty="0" smtClean="0"/>
            <a:t>Assess confidence level</a:t>
          </a:r>
          <a:endParaRPr lang="en-US" sz="2000" dirty="0"/>
        </a:p>
      </dgm:t>
    </dgm:pt>
    <dgm:pt modelId="{AA203EDE-E517-4949-ACC8-17293CCF0A01}" type="parTrans" cxnId="{E38CCAE2-00ED-6447-B622-ED21EAE3847F}">
      <dgm:prSet/>
      <dgm:spPr/>
      <dgm:t>
        <a:bodyPr/>
        <a:lstStyle/>
        <a:p>
          <a:endParaRPr lang="en-US"/>
        </a:p>
      </dgm:t>
    </dgm:pt>
    <dgm:pt modelId="{66883EA4-59B7-CC43-8F75-2A40E815A0A1}" type="sibTrans" cxnId="{E38CCAE2-00ED-6447-B622-ED21EAE3847F}">
      <dgm:prSet/>
      <dgm:spPr/>
      <dgm:t>
        <a:bodyPr/>
        <a:lstStyle/>
        <a:p>
          <a:endParaRPr lang="en-US"/>
        </a:p>
      </dgm:t>
    </dgm:pt>
    <dgm:pt modelId="{C74EC934-9746-E54C-849B-6E17AE20F7BE}">
      <dgm:prSet phldrT="[Text]" custT="1"/>
      <dgm:spPr/>
      <dgm:t>
        <a:bodyPr/>
        <a:lstStyle/>
        <a:p>
          <a:r>
            <a:rPr lang="en-US" sz="1800" dirty="0" smtClean="0"/>
            <a:t>Low confidence</a:t>
          </a:r>
          <a:endParaRPr lang="en-US" sz="1800" dirty="0"/>
        </a:p>
      </dgm:t>
    </dgm:pt>
    <dgm:pt modelId="{043E8E50-937B-9247-B25D-7F87F71B964A}" type="parTrans" cxnId="{806E973A-C17A-F64E-9E49-137E3FF5146E}">
      <dgm:prSet/>
      <dgm:spPr/>
      <dgm:t>
        <a:bodyPr/>
        <a:lstStyle/>
        <a:p>
          <a:endParaRPr lang="en-US"/>
        </a:p>
      </dgm:t>
    </dgm:pt>
    <dgm:pt modelId="{D1E19A86-E1F6-924D-9BBF-46FA41614C1D}" type="sibTrans" cxnId="{806E973A-C17A-F64E-9E49-137E3FF5146E}">
      <dgm:prSet/>
      <dgm:spPr/>
      <dgm:t>
        <a:bodyPr/>
        <a:lstStyle/>
        <a:p>
          <a:endParaRPr lang="en-US"/>
        </a:p>
      </dgm:t>
    </dgm:pt>
    <dgm:pt modelId="{45CD4CCD-5CE2-D348-AB85-85515FA72CC2}">
      <dgm:prSet phldrT="[Text]" custT="1"/>
      <dgm:spPr/>
      <dgm:t>
        <a:bodyPr/>
        <a:lstStyle/>
        <a:p>
          <a:r>
            <a:rPr lang="en-US" sz="1800" dirty="0" smtClean="0"/>
            <a:t>High confidence</a:t>
          </a:r>
          <a:endParaRPr lang="en-US" sz="1800" dirty="0"/>
        </a:p>
      </dgm:t>
    </dgm:pt>
    <dgm:pt modelId="{9042FE05-0189-1145-A555-81C180A73A47}" type="parTrans" cxnId="{AA182F7A-4777-D14E-9A12-0D98EC8355B6}">
      <dgm:prSet/>
      <dgm:spPr/>
      <dgm:t>
        <a:bodyPr/>
        <a:lstStyle/>
        <a:p>
          <a:endParaRPr lang="en-US"/>
        </a:p>
      </dgm:t>
    </dgm:pt>
    <dgm:pt modelId="{6AD7657E-3503-874D-A399-9A3261DF5135}" type="sibTrans" cxnId="{AA182F7A-4777-D14E-9A12-0D98EC8355B6}">
      <dgm:prSet/>
      <dgm:spPr/>
      <dgm:t>
        <a:bodyPr/>
        <a:lstStyle/>
        <a:p>
          <a:endParaRPr lang="en-US"/>
        </a:p>
      </dgm:t>
    </dgm:pt>
    <dgm:pt modelId="{A22CC7B4-9F36-C447-9E30-AF12B938FC3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/>
          </a:solidFill>
        </a:ln>
      </dgm:spPr>
      <dgm:t>
        <a:bodyPr anchor="ctr"/>
        <a:lstStyle/>
        <a:p>
          <a:r>
            <a:rPr lang="en-US" sz="2000" dirty="0" smtClean="0"/>
            <a:t>Likelihood assessment</a:t>
          </a:r>
        </a:p>
        <a:p>
          <a:endParaRPr lang="en-US" sz="1400" dirty="0"/>
        </a:p>
      </dgm:t>
    </dgm:pt>
    <dgm:pt modelId="{594560E0-307B-EA48-87EE-130E481B8F71}" type="parTrans" cxnId="{24A22656-4FE7-D34F-9DF9-281213A074BE}">
      <dgm:prSet/>
      <dgm:spPr/>
      <dgm:t>
        <a:bodyPr/>
        <a:lstStyle/>
        <a:p>
          <a:endParaRPr lang="en-US"/>
        </a:p>
      </dgm:t>
    </dgm:pt>
    <dgm:pt modelId="{34D00C27-8632-F846-9A8F-8693EA048F44}" type="sibTrans" cxnId="{24A22656-4FE7-D34F-9DF9-281213A074BE}">
      <dgm:prSet/>
      <dgm:spPr/>
      <dgm:t>
        <a:bodyPr/>
        <a:lstStyle/>
        <a:p>
          <a:endParaRPr lang="en-US"/>
        </a:p>
      </dgm:t>
    </dgm:pt>
    <dgm:pt modelId="{99EE004C-4C1E-2943-BD45-A104106CACDD}">
      <dgm:prSet custT="1"/>
      <dgm:spPr/>
      <dgm:t>
        <a:bodyPr/>
        <a:lstStyle/>
        <a:p>
          <a:r>
            <a:rPr lang="en-US" sz="1800" dirty="0" smtClean="0"/>
            <a:t>Medium confidence</a:t>
          </a:r>
          <a:endParaRPr lang="en-US" sz="1800" dirty="0"/>
        </a:p>
      </dgm:t>
    </dgm:pt>
    <dgm:pt modelId="{73A86C17-1E1E-1447-B09B-0EB681B17D7E}" type="parTrans" cxnId="{2E4E01A7-0C97-4648-BD7A-51DA74C9A783}">
      <dgm:prSet/>
      <dgm:spPr/>
      <dgm:t>
        <a:bodyPr/>
        <a:lstStyle/>
        <a:p>
          <a:endParaRPr lang="en-US"/>
        </a:p>
      </dgm:t>
    </dgm:pt>
    <dgm:pt modelId="{4C7A01DA-EF68-584A-8570-93E09354905F}" type="sibTrans" cxnId="{2E4E01A7-0C97-4648-BD7A-51DA74C9A783}">
      <dgm:prSet/>
      <dgm:spPr/>
      <dgm:t>
        <a:bodyPr/>
        <a:lstStyle/>
        <a:p>
          <a:endParaRPr lang="en-US"/>
        </a:p>
      </dgm:t>
    </dgm:pt>
    <dgm:pt modelId="{075B33F9-5386-4D4B-B699-6F1771DA905D}">
      <dgm:prSet custT="1"/>
      <dgm:spPr/>
      <dgm:t>
        <a:bodyPr/>
        <a:lstStyle/>
        <a:p>
          <a:r>
            <a:rPr lang="en-US" sz="2000" dirty="0" smtClean="0"/>
            <a:t>Direction of change only</a:t>
          </a:r>
          <a:endParaRPr lang="en-US" sz="2000" dirty="0"/>
        </a:p>
      </dgm:t>
    </dgm:pt>
    <dgm:pt modelId="{D2B405E7-FD27-7D46-BA5C-33C24C5F3F11}" type="parTrans" cxnId="{9C8A4611-19EF-D54E-8678-1976DB2CDFA3}">
      <dgm:prSet/>
      <dgm:spPr/>
      <dgm:t>
        <a:bodyPr/>
        <a:lstStyle/>
        <a:p>
          <a:endParaRPr lang="en-US"/>
        </a:p>
      </dgm:t>
    </dgm:pt>
    <dgm:pt modelId="{8B5F5678-CC91-B647-A25B-1522D38CBC0D}" type="sibTrans" cxnId="{9C8A4611-19EF-D54E-8678-1976DB2CDFA3}">
      <dgm:prSet/>
      <dgm:spPr/>
      <dgm:t>
        <a:bodyPr/>
        <a:lstStyle/>
        <a:p>
          <a:endParaRPr lang="en-US"/>
        </a:p>
      </dgm:t>
    </dgm:pt>
    <dgm:pt modelId="{4C1A0B21-83CC-5145-92F8-00D183AAF890}">
      <dgm:prSet custT="1"/>
      <dgm:spPr/>
      <dgm:t>
        <a:bodyPr/>
        <a:lstStyle/>
        <a:p>
          <a:r>
            <a:rPr lang="en-US" sz="1800" dirty="0" smtClean="0"/>
            <a:t>Likely (66-100%)</a:t>
          </a:r>
          <a:endParaRPr lang="en-US" sz="1800" dirty="0"/>
        </a:p>
      </dgm:t>
    </dgm:pt>
    <dgm:pt modelId="{ADEB439A-0816-DE49-A1DC-BCEF9AFACBB7}" type="parTrans" cxnId="{40B0ADA0-3A72-4D4C-BB63-90FFFF87EF5B}">
      <dgm:prSet/>
      <dgm:spPr/>
      <dgm:t>
        <a:bodyPr/>
        <a:lstStyle/>
        <a:p>
          <a:endParaRPr lang="en-US"/>
        </a:p>
      </dgm:t>
    </dgm:pt>
    <dgm:pt modelId="{5AC891AA-0149-BD4D-9B1D-F77F677387FE}" type="sibTrans" cxnId="{40B0ADA0-3A72-4D4C-BB63-90FFFF87EF5B}">
      <dgm:prSet/>
      <dgm:spPr/>
      <dgm:t>
        <a:bodyPr/>
        <a:lstStyle/>
        <a:p>
          <a:endParaRPr lang="en-US"/>
        </a:p>
      </dgm:t>
    </dgm:pt>
    <dgm:pt modelId="{9140F7CA-9E42-D14E-84ED-1F51C783C4D7}">
      <dgm:prSet custT="1"/>
      <dgm:spPr/>
      <dgm:t>
        <a:bodyPr/>
        <a:lstStyle/>
        <a:p>
          <a:r>
            <a:rPr lang="en-US" sz="1800" dirty="0" smtClean="0"/>
            <a:t>More likely than not (50-100%)</a:t>
          </a:r>
          <a:endParaRPr lang="en-US" sz="1800" dirty="0"/>
        </a:p>
      </dgm:t>
    </dgm:pt>
    <dgm:pt modelId="{40C6C783-99F1-7547-A30A-E0EE688D0EF7}" type="parTrans" cxnId="{C423C2AB-7E25-6840-85B5-12A65C3097A4}">
      <dgm:prSet/>
      <dgm:spPr/>
      <dgm:t>
        <a:bodyPr/>
        <a:lstStyle/>
        <a:p>
          <a:endParaRPr lang="en-US"/>
        </a:p>
      </dgm:t>
    </dgm:pt>
    <dgm:pt modelId="{22B1627B-2132-554B-8594-73AE7260F13D}" type="sibTrans" cxnId="{C423C2AB-7E25-6840-85B5-12A65C3097A4}">
      <dgm:prSet/>
      <dgm:spPr/>
      <dgm:t>
        <a:bodyPr/>
        <a:lstStyle/>
        <a:p>
          <a:endParaRPr lang="en-US"/>
        </a:p>
      </dgm:t>
    </dgm:pt>
    <dgm:pt modelId="{8021C7CD-D879-0C44-B7D0-ACCA5855CF07}">
      <dgm:prSet custT="1"/>
      <dgm:spPr/>
      <dgm:t>
        <a:bodyPr/>
        <a:lstStyle/>
        <a:p>
          <a:r>
            <a:rPr lang="en-US" sz="1800" dirty="0" smtClean="0"/>
            <a:t>About as likely as not (33-66%)</a:t>
          </a:r>
          <a:endParaRPr lang="en-US" sz="1800" dirty="0"/>
        </a:p>
      </dgm:t>
    </dgm:pt>
    <dgm:pt modelId="{57F58993-7DDF-7443-B342-21176065EDF3}" type="parTrans" cxnId="{6DA1E046-AAF0-6C4E-B681-2693992EC6EE}">
      <dgm:prSet/>
      <dgm:spPr/>
      <dgm:t>
        <a:bodyPr/>
        <a:lstStyle/>
        <a:p>
          <a:endParaRPr lang="en-US"/>
        </a:p>
      </dgm:t>
    </dgm:pt>
    <dgm:pt modelId="{3F4547A8-2137-A044-886B-443798E55D45}" type="sibTrans" cxnId="{6DA1E046-AAF0-6C4E-B681-2693992EC6EE}">
      <dgm:prSet/>
      <dgm:spPr/>
      <dgm:t>
        <a:bodyPr/>
        <a:lstStyle/>
        <a:p>
          <a:endParaRPr lang="en-US"/>
        </a:p>
      </dgm:t>
    </dgm:pt>
    <dgm:pt modelId="{443E2C6D-A992-5340-8E83-2B7065812919}">
      <dgm:prSet custT="1"/>
      <dgm:spPr/>
      <dgm:t>
        <a:bodyPr/>
        <a:lstStyle/>
        <a:p>
          <a:r>
            <a:rPr lang="en-US" sz="1800" dirty="0" smtClean="0"/>
            <a:t>Very likely (90-100%)</a:t>
          </a:r>
          <a:endParaRPr lang="en-US" sz="1800" dirty="0"/>
        </a:p>
      </dgm:t>
    </dgm:pt>
    <dgm:pt modelId="{15555E02-3247-2947-9C16-365D0266C452}" type="parTrans" cxnId="{1133B2F0-577C-8747-A2EC-033BB847EEDA}">
      <dgm:prSet/>
      <dgm:spPr/>
      <dgm:t>
        <a:bodyPr/>
        <a:lstStyle/>
        <a:p>
          <a:endParaRPr lang="en-US"/>
        </a:p>
      </dgm:t>
    </dgm:pt>
    <dgm:pt modelId="{482F91F1-1032-A144-A56D-FE3BA38E4B8F}" type="sibTrans" cxnId="{1133B2F0-577C-8747-A2EC-033BB847EEDA}">
      <dgm:prSet/>
      <dgm:spPr/>
      <dgm:t>
        <a:bodyPr/>
        <a:lstStyle/>
        <a:p>
          <a:endParaRPr lang="en-US"/>
        </a:p>
      </dgm:t>
    </dgm:pt>
    <dgm:pt modelId="{F1133750-5820-6749-9FE0-D49190DB65E5}">
      <dgm:prSet custT="1"/>
      <dgm:spPr/>
      <dgm:t>
        <a:bodyPr/>
        <a:lstStyle/>
        <a:p>
          <a:r>
            <a:rPr lang="en-US" sz="1800" dirty="0" smtClean="0"/>
            <a:t>Virtually certain (99-100%)</a:t>
          </a:r>
          <a:endParaRPr lang="en-US" sz="1800" dirty="0"/>
        </a:p>
      </dgm:t>
    </dgm:pt>
    <dgm:pt modelId="{54AD8B85-3FC7-0C40-85EB-B427A111BF72}" type="parTrans" cxnId="{C31EC17F-BDB6-CB42-A8F1-86FD23A91A9A}">
      <dgm:prSet/>
      <dgm:spPr/>
      <dgm:t>
        <a:bodyPr/>
        <a:lstStyle/>
        <a:p>
          <a:endParaRPr lang="en-US"/>
        </a:p>
      </dgm:t>
    </dgm:pt>
    <dgm:pt modelId="{CC8B9B08-511B-6B41-A146-A3AC9636120F}" type="sibTrans" cxnId="{C31EC17F-BDB6-CB42-A8F1-86FD23A91A9A}">
      <dgm:prSet/>
      <dgm:spPr/>
      <dgm:t>
        <a:bodyPr/>
        <a:lstStyle/>
        <a:p>
          <a:endParaRPr lang="en-US"/>
        </a:p>
      </dgm:t>
    </dgm:pt>
    <dgm:pt modelId="{1D6B1F3F-92B2-0547-915C-DA159B804A61}" type="pres">
      <dgm:prSet presAssocID="{1B0AAEDA-657D-9845-A912-7ABB42F51A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153F44-AB46-0A4E-BC38-FB74BD2F9D6F}" type="pres">
      <dgm:prSet presAssocID="{F40B09A4-4661-0D4F-A6F7-F9EC0813197B}" presName="hierRoot1" presStyleCnt="0"/>
      <dgm:spPr/>
    </dgm:pt>
    <dgm:pt modelId="{7CD072DA-BB08-C84F-8C08-B0FAA9902FBE}" type="pres">
      <dgm:prSet presAssocID="{F40B09A4-4661-0D4F-A6F7-F9EC0813197B}" presName="composite" presStyleCnt="0"/>
      <dgm:spPr/>
    </dgm:pt>
    <dgm:pt modelId="{0909219E-BBD3-2745-BBB0-E65B4C9874BA}" type="pres">
      <dgm:prSet presAssocID="{F40B09A4-4661-0D4F-A6F7-F9EC0813197B}" presName="background" presStyleLbl="node0" presStyleIdx="0" presStyleCnt="1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AE0B102-4141-2045-8635-C6E3416C0F91}" type="pres">
      <dgm:prSet presAssocID="{F40B09A4-4661-0D4F-A6F7-F9EC0813197B}" presName="text" presStyleLbl="fgAcc0" presStyleIdx="0" presStyleCnt="1" custScaleX="107020" custScaleY="115618" custLinFactNeighborX="-7602" custLinFactNeighborY="-39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1327A-8B2B-1046-AA1F-0538E5D8470A}" type="pres">
      <dgm:prSet presAssocID="{F40B09A4-4661-0D4F-A6F7-F9EC0813197B}" presName="hierChild2" presStyleCnt="0"/>
      <dgm:spPr/>
    </dgm:pt>
    <dgm:pt modelId="{01934F1E-0B94-F94F-9A28-A8964A4896C8}" type="pres">
      <dgm:prSet presAssocID="{043E8E50-937B-9247-B25D-7F87F71B964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37349E1-2F5E-9E4A-9722-0AB97575F084}" type="pres">
      <dgm:prSet presAssocID="{C74EC934-9746-E54C-849B-6E17AE20F7BE}" presName="hierRoot2" presStyleCnt="0"/>
      <dgm:spPr/>
    </dgm:pt>
    <dgm:pt modelId="{447B9B3C-D92D-4148-A770-E715A5EAF04D}" type="pres">
      <dgm:prSet presAssocID="{C74EC934-9746-E54C-849B-6E17AE20F7BE}" presName="composite2" presStyleCnt="0"/>
      <dgm:spPr/>
    </dgm:pt>
    <dgm:pt modelId="{EB9C53E9-6158-8A4B-8B01-34AFC9E2CAEE}" type="pres">
      <dgm:prSet presAssocID="{C74EC934-9746-E54C-849B-6E17AE20F7BE}" presName="background2" presStyleLbl="node2" presStyleIdx="0" presStyleCnt="3"/>
      <dgm:spPr>
        <a:solidFill>
          <a:srgbClr val="FAC090"/>
        </a:solidFill>
      </dgm:spPr>
      <dgm:t>
        <a:bodyPr/>
        <a:lstStyle/>
        <a:p>
          <a:endParaRPr lang="en-US"/>
        </a:p>
      </dgm:t>
    </dgm:pt>
    <dgm:pt modelId="{456B1CCA-E272-BE48-9F7E-B8D307561EEB}" type="pres">
      <dgm:prSet presAssocID="{C74EC934-9746-E54C-849B-6E17AE20F7BE}" presName="text2" presStyleLbl="fgAcc2" presStyleIdx="0" presStyleCnt="3" custLinFactNeighborX="-11316" custLinFactNeighborY="-33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083A2E-FA1C-2A41-9F16-87C4FF0FDD43}" type="pres">
      <dgm:prSet presAssocID="{C74EC934-9746-E54C-849B-6E17AE20F7BE}" presName="hierChild3" presStyleCnt="0"/>
      <dgm:spPr/>
    </dgm:pt>
    <dgm:pt modelId="{2C105C78-1EB7-5441-B995-D9B19219BC58}" type="pres">
      <dgm:prSet presAssocID="{73A86C17-1E1E-1447-B09B-0EB681B17D7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D6872E3-C3B5-3C4F-81BB-D36ECB1D8AEB}" type="pres">
      <dgm:prSet presAssocID="{99EE004C-4C1E-2943-BD45-A104106CACDD}" presName="hierRoot2" presStyleCnt="0"/>
      <dgm:spPr/>
    </dgm:pt>
    <dgm:pt modelId="{F8A5D66A-7194-F844-9DD1-CCCAB51A2BA3}" type="pres">
      <dgm:prSet presAssocID="{99EE004C-4C1E-2943-BD45-A104106CACDD}" presName="composite2" presStyleCnt="0"/>
      <dgm:spPr/>
    </dgm:pt>
    <dgm:pt modelId="{C2609C8E-32AA-D04B-810E-E7CA6B592719}" type="pres">
      <dgm:prSet presAssocID="{99EE004C-4C1E-2943-BD45-A104106CACDD}" presName="background2" presStyleLbl="node2" presStyleIdx="1" presStyleCnt="3"/>
      <dgm:spPr>
        <a:solidFill>
          <a:srgbClr val="FAC090"/>
        </a:solidFill>
      </dgm:spPr>
      <dgm:t>
        <a:bodyPr/>
        <a:lstStyle/>
        <a:p>
          <a:endParaRPr lang="en-US"/>
        </a:p>
      </dgm:t>
    </dgm:pt>
    <dgm:pt modelId="{BAD38666-B75A-874C-8248-8F199C15761B}" type="pres">
      <dgm:prSet presAssocID="{99EE004C-4C1E-2943-BD45-A104106CACDD}" presName="text2" presStyleLbl="fgAcc2" presStyleIdx="1" presStyleCnt="3" custLinFactNeighborY="-31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AFB813-D2BA-E245-B764-62CCE9E8DEE3}" type="pres">
      <dgm:prSet presAssocID="{99EE004C-4C1E-2943-BD45-A104106CACDD}" presName="hierChild3" presStyleCnt="0"/>
      <dgm:spPr/>
    </dgm:pt>
    <dgm:pt modelId="{91BAB7B8-1C6D-1843-AD0C-EF9192E77F28}" type="pres">
      <dgm:prSet presAssocID="{D2B405E7-FD27-7D46-BA5C-33C24C5F3F1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EC858AC9-9CCD-8C42-B746-43EA0557880A}" type="pres">
      <dgm:prSet presAssocID="{075B33F9-5386-4D4B-B699-6F1771DA905D}" presName="hierRoot3" presStyleCnt="0"/>
      <dgm:spPr/>
    </dgm:pt>
    <dgm:pt modelId="{FB172BE9-CA8F-7443-A743-F6405F57A528}" type="pres">
      <dgm:prSet presAssocID="{075B33F9-5386-4D4B-B699-6F1771DA905D}" presName="composite3" presStyleCnt="0"/>
      <dgm:spPr/>
    </dgm:pt>
    <dgm:pt modelId="{42F8383D-3AE1-4B45-8596-9FA717AAF698}" type="pres">
      <dgm:prSet presAssocID="{075B33F9-5386-4D4B-B699-6F1771DA905D}" presName="background3" presStyleLbl="node3" presStyleIdx="0" presStyleCnt="2"/>
      <dgm:spPr>
        <a:solidFill>
          <a:srgbClr val="FAC090"/>
        </a:solidFill>
      </dgm:spPr>
      <dgm:t>
        <a:bodyPr/>
        <a:lstStyle/>
        <a:p>
          <a:endParaRPr lang="en-US"/>
        </a:p>
      </dgm:t>
    </dgm:pt>
    <dgm:pt modelId="{F2D55B56-D9D2-9C46-827A-D2ACD38300B6}" type="pres">
      <dgm:prSet presAssocID="{075B33F9-5386-4D4B-B699-6F1771DA905D}" presName="text3" presStyleLbl="fgAcc3" presStyleIdx="0" presStyleCnt="2" custScaleX="111070" custScaleY="120334" custLinFactNeighborY="-40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968D70-C7E9-5645-81DD-B06EA5F06A12}" type="pres">
      <dgm:prSet presAssocID="{075B33F9-5386-4D4B-B699-6F1771DA905D}" presName="hierChild4" presStyleCnt="0"/>
      <dgm:spPr/>
    </dgm:pt>
    <dgm:pt modelId="{35D0509C-921C-4A45-ACC5-285271B97316}" type="pres">
      <dgm:prSet presAssocID="{9042FE05-0189-1145-A555-81C180A73A47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ABD27C6-2C9F-5741-BDDE-660FD5CE7538}" type="pres">
      <dgm:prSet presAssocID="{45CD4CCD-5CE2-D348-AB85-85515FA72CC2}" presName="hierRoot2" presStyleCnt="0"/>
      <dgm:spPr/>
    </dgm:pt>
    <dgm:pt modelId="{4F3E6E7A-187C-9041-9F54-B559AA750DDC}" type="pres">
      <dgm:prSet presAssocID="{45CD4CCD-5CE2-D348-AB85-85515FA72CC2}" presName="composite2" presStyleCnt="0"/>
      <dgm:spPr/>
    </dgm:pt>
    <dgm:pt modelId="{43A02BCF-E7F9-AE4B-83DC-85F745138E60}" type="pres">
      <dgm:prSet presAssocID="{45CD4CCD-5CE2-D348-AB85-85515FA72CC2}" presName="background2" presStyleLbl="node2" presStyleIdx="2" presStyleCnt="3"/>
      <dgm:spPr>
        <a:solidFill>
          <a:srgbClr val="FAC090"/>
        </a:solidFill>
      </dgm:spPr>
      <dgm:t>
        <a:bodyPr/>
        <a:lstStyle/>
        <a:p>
          <a:endParaRPr lang="en-US"/>
        </a:p>
      </dgm:t>
    </dgm:pt>
    <dgm:pt modelId="{9A5D193E-BBA0-1645-9DF7-300FCDF9CA22}" type="pres">
      <dgm:prSet presAssocID="{45CD4CCD-5CE2-D348-AB85-85515FA72CC2}" presName="text2" presStyleLbl="fgAcc2" presStyleIdx="2" presStyleCnt="3" custLinFactNeighborX="10756" custLinFactNeighborY="-35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A34EC-BDEA-FF4A-BCE2-FC988341B89E}" type="pres">
      <dgm:prSet presAssocID="{45CD4CCD-5CE2-D348-AB85-85515FA72CC2}" presName="hierChild3" presStyleCnt="0"/>
      <dgm:spPr/>
    </dgm:pt>
    <dgm:pt modelId="{4E937359-42DC-4445-8A3A-71F1DD60E37D}" type="pres">
      <dgm:prSet presAssocID="{594560E0-307B-EA48-87EE-130E481B8F71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86EA121-1FD7-154B-B72F-9F258CD7AF7D}" type="pres">
      <dgm:prSet presAssocID="{A22CC7B4-9F36-C447-9E30-AF12B938FC36}" presName="hierRoot3" presStyleCnt="0"/>
      <dgm:spPr/>
    </dgm:pt>
    <dgm:pt modelId="{98247416-54F0-D644-95A2-9B1D6DAAE7CB}" type="pres">
      <dgm:prSet presAssocID="{A22CC7B4-9F36-C447-9E30-AF12B938FC36}" presName="composite3" presStyleCnt="0"/>
      <dgm:spPr/>
    </dgm:pt>
    <dgm:pt modelId="{37CA8211-6F86-A245-B26A-FD3485EE344D}" type="pres">
      <dgm:prSet presAssocID="{A22CC7B4-9F36-C447-9E30-AF12B938FC36}" presName="background3" presStyleLbl="node3" presStyleIdx="1" presStyleCnt="2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EBE536D-90CF-9C46-828F-2BD4B5B48107}" type="pres">
      <dgm:prSet presAssocID="{A22CC7B4-9F36-C447-9E30-AF12B938FC36}" presName="text3" presStyleLbl="fgAcc3" presStyleIdx="1" presStyleCnt="2" custScaleX="115774" custLinFactNeighborX="44444" custLinFactNeighborY="-79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0C609-6C75-3A40-94D2-7D27B699F08B}" type="pres">
      <dgm:prSet presAssocID="{A22CC7B4-9F36-C447-9E30-AF12B938FC36}" presName="hierChild4" presStyleCnt="0"/>
      <dgm:spPr/>
    </dgm:pt>
    <dgm:pt modelId="{64B113B9-8167-A146-97EF-6902826914BB}" type="pres">
      <dgm:prSet presAssocID="{54AD8B85-3FC7-0C40-85EB-B427A111BF72}" presName="Name23" presStyleLbl="parChTrans1D4" presStyleIdx="0" presStyleCnt="5"/>
      <dgm:spPr/>
      <dgm:t>
        <a:bodyPr/>
        <a:lstStyle/>
        <a:p>
          <a:endParaRPr lang="en-US"/>
        </a:p>
      </dgm:t>
    </dgm:pt>
    <dgm:pt modelId="{6AB6C468-A6A2-0B4E-95CD-1387C7001B37}" type="pres">
      <dgm:prSet presAssocID="{F1133750-5820-6749-9FE0-D49190DB65E5}" presName="hierRoot4" presStyleCnt="0"/>
      <dgm:spPr/>
    </dgm:pt>
    <dgm:pt modelId="{B7CD806C-5C12-CE4A-86A4-CD74A0ABF864}" type="pres">
      <dgm:prSet presAssocID="{F1133750-5820-6749-9FE0-D49190DB65E5}" presName="composite4" presStyleCnt="0"/>
      <dgm:spPr/>
    </dgm:pt>
    <dgm:pt modelId="{05E8D740-F065-E54A-AC43-D8B4302DAEED}" type="pres">
      <dgm:prSet presAssocID="{F1133750-5820-6749-9FE0-D49190DB65E5}" presName="background4" presStyleLbl="node4" presStyleIdx="0" presStyleCnt="5"/>
      <dgm:spPr/>
    </dgm:pt>
    <dgm:pt modelId="{4885F6D9-9596-BC47-9024-614347F36FB4}" type="pres">
      <dgm:prSet presAssocID="{F1133750-5820-6749-9FE0-D49190DB65E5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1DBDB4-40BE-D14F-86C7-45C2D4D4514D}" type="pres">
      <dgm:prSet presAssocID="{F1133750-5820-6749-9FE0-D49190DB65E5}" presName="hierChild5" presStyleCnt="0"/>
      <dgm:spPr/>
    </dgm:pt>
    <dgm:pt modelId="{B8F82C8F-924E-2B43-BD08-516425D45FCD}" type="pres">
      <dgm:prSet presAssocID="{15555E02-3247-2947-9C16-365D0266C452}" presName="Name23" presStyleLbl="parChTrans1D4" presStyleIdx="1" presStyleCnt="5"/>
      <dgm:spPr/>
      <dgm:t>
        <a:bodyPr/>
        <a:lstStyle/>
        <a:p>
          <a:endParaRPr lang="en-US"/>
        </a:p>
      </dgm:t>
    </dgm:pt>
    <dgm:pt modelId="{503B9FC3-D16B-6E4E-8BE0-0D4D2412AF07}" type="pres">
      <dgm:prSet presAssocID="{443E2C6D-A992-5340-8E83-2B7065812919}" presName="hierRoot4" presStyleCnt="0"/>
      <dgm:spPr/>
    </dgm:pt>
    <dgm:pt modelId="{E301367E-7240-BB40-BBE0-CEF83E2857BD}" type="pres">
      <dgm:prSet presAssocID="{443E2C6D-A992-5340-8E83-2B7065812919}" presName="composite4" presStyleCnt="0"/>
      <dgm:spPr/>
    </dgm:pt>
    <dgm:pt modelId="{C97552E9-BB97-F84E-9077-3A573EB620AA}" type="pres">
      <dgm:prSet presAssocID="{443E2C6D-A992-5340-8E83-2B7065812919}" presName="background4" presStyleLbl="node4" presStyleIdx="1" presStyleCnt="5"/>
      <dgm:spPr/>
    </dgm:pt>
    <dgm:pt modelId="{49AB1867-104B-C74C-9309-3413B830BA1A}" type="pres">
      <dgm:prSet presAssocID="{443E2C6D-A992-5340-8E83-2B7065812919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FDAD68-C5FB-6A41-B1D0-033F05AD1B00}" type="pres">
      <dgm:prSet presAssocID="{443E2C6D-A992-5340-8E83-2B7065812919}" presName="hierChild5" presStyleCnt="0"/>
      <dgm:spPr/>
    </dgm:pt>
    <dgm:pt modelId="{15C85083-EE0E-884E-B513-78D6A72F4CFA}" type="pres">
      <dgm:prSet presAssocID="{ADEB439A-0816-DE49-A1DC-BCEF9AFACBB7}" presName="Name23" presStyleLbl="parChTrans1D4" presStyleIdx="2" presStyleCnt="5"/>
      <dgm:spPr/>
      <dgm:t>
        <a:bodyPr/>
        <a:lstStyle/>
        <a:p>
          <a:endParaRPr lang="en-US"/>
        </a:p>
      </dgm:t>
    </dgm:pt>
    <dgm:pt modelId="{5029B2D6-451B-B74B-AF92-65EE9177A9D2}" type="pres">
      <dgm:prSet presAssocID="{4C1A0B21-83CC-5145-92F8-00D183AAF890}" presName="hierRoot4" presStyleCnt="0"/>
      <dgm:spPr/>
    </dgm:pt>
    <dgm:pt modelId="{900BD820-940E-0A41-A48F-6F45AEF5AF06}" type="pres">
      <dgm:prSet presAssocID="{4C1A0B21-83CC-5145-92F8-00D183AAF890}" presName="composite4" presStyleCnt="0"/>
      <dgm:spPr/>
    </dgm:pt>
    <dgm:pt modelId="{C359AC6A-1B2C-5D43-9082-E288AB5975ED}" type="pres">
      <dgm:prSet presAssocID="{4C1A0B21-83CC-5145-92F8-00D183AAF890}" presName="background4" presStyleLbl="node4" presStyleIdx="2" presStyleCnt="5"/>
      <dgm:spPr/>
    </dgm:pt>
    <dgm:pt modelId="{C70BC429-4629-214A-A13D-2C978BCB2C7D}" type="pres">
      <dgm:prSet presAssocID="{4C1A0B21-83CC-5145-92F8-00D183AAF890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C5D950-883A-E745-80E8-92FBE8475242}" type="pres">
      <dgm:prSet presAssocID="{4C1A0B21-83CC-5145-92F8-00D183AAF890}" presName="hierChild5" presStyleCnt="0"/>
      <dgm:spPr/>
    </dgm:pt>
    <dgm:pt modelId="{57AAACEF-AA2E-BC41-A0C0-1F59D40BA275}" type="pres">
      <dgm:prSet presAssocID="{40C6C783-99F1-7547-A30A-E0EE688D0EF7}" presName="Name23" presStyleLbl="parChTrans1D4" presStyleIdx="3" presStyleCnt="5"/>
      <dgm:spPr/>
      <dgm:t>
        <a:bodyPr/>
        <a:lstStyle/>
        <a:p>
          <a:endParaRPr lang="en-US"/>
        </a:p>
      </dgm:t>
    </dgm:pt>
    <dgm:pt modelId="{1DEBD85F-6434-804B-A1A8-B2192C0E55BF}" type="pres">
      <dgm:prSet presAssocID="{9140F7CA-9E42-D14E-84ED-1F51C783C4D7}" presName="hierRoot4" presStyleCnt="0"/>
      <dgm:spPr/>
    </dgm:pt>
    <dgm:pt modelId="{81DFE380-3D28-AE40-8BBD-5B8D25D85F6B}" type="pres">
      <dgm:prSet presAssocID="{9140F7CA-9E42-D14E-84ED-1F51C783C4D7}" presName="composite4" presStyleCnt="0"/>
      <dgm:spPr/>
    </dgm:pt>
    <dgm:pt modelId="{66E43DCC-BE28-7E43-973D-64F722D1A35A}" type="pres">
      <dgm:prSet presAssocID="{9140F7CA-9E42-D14E-84ED-1F51C783C4D7}" presName="background4" presStyleLbl="node4" presStyleIdx="3" presStyleCnt="5"/>
      <dgm:spPr/>
    </dgm:pt>
    <dgm:pt modelId="{8AC10AC5-A4C3-C343-9C98-D73CDC93D105}" type="pres">
      <dgm:prSet presAssocID="{9140F7CA-9E42-D14E-84ED-1F51C783C4D7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6E3C4F-9ADD-BF4B-B695-99F0BD7A5061}" type="pres">
      <dgm:prSet presAssocID="{9140F7CA-9E42-D14E-84ED-1F51C783C4D7}" presName="hierChild5" presStyleCnt="0"/>
      <dgm:spPr/>
    </dgm:pt>
    <dgm:pt modelId="{66ED873D-D11B-E04C-AC56-80CEC967BB65}" type="pres">
      <dgm:prSet presAssocID="{57F58993-7DDF-7443-B342-21176065EDF3}" presName="Name23" presStyleLbl="parChTrans1D4" presStyleIdx="4" presStyleCnt="5"/>
      <dgm:spPr/>
      <dgm:t>
        <a:bodyPr/>
        <a:lstStyle/>
        <a:p>
          <a:endParaRPr lang="en-US"/>
        </a:p>
      </dgm:t>
    </dgm:pt>
    <dgm:pt modelId="{F4FE7464-A404-364F-A6D8-1267ABBBAC66}" type="pres">
      <dgm:prSet presAssocID="{8021C7CD-D879-0C44-B7D0-ACCA5855CF07}" presName="hierRoot4" presStyleCnt="0"/>
      <dgm:spPr/>
    </dgm:pt>
    <dgm:pt modelId="{1E3A78C2-3E2B-3745-AAAF-9B25F16BFFAC}" type="pres">
      <dgm:prSet presAssocID="{8021C7CD-D879-0C44-B7D0-ACCA5855CF07}" presName="composite4" presStyleCnt="0"/>
      <dgm:spPr/>
    </dgm:pt>
    <dgm:pt modelId="{5C9CB299-3899-3143-A7E7-0CE8EAEF8C46}" type="pres">
      <dgm:prSet presAssocID="{8021C7CD-D879-0C44-B7D0-ACCA5855CF07}" presName="background4" presStyleLbl="node4" presStyleIdx="4" presStyleCnt="5"/>
      <dgm:spPr/>
    </dgm:pt>
    <dgm:pt modelId="{AB66C8FA-8AF9-DB40-862E-22AC110D5E74}" type="pres">
      <dgm:prSet presAssocID="{8021C7CD-D879-0C44-B7D0-ACCA5855CF07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BF1216-178C-B94A-BA88-4829C492439B}" type="pres">
      <dgm:prSet presAssocID="{8021C7CD-D879-0C44-B7D0-ACCA5855CF07}" presName="hierChild5" presStyleCnt="0"/>
      <dgm:spPr/>
    </dgm:pt>
  </dgm:ptLst>
  <dgm:cxnLst>
    <dgm:cxn modelId="{6DA1E046-AAF0-6C4E-B681-2693992EC6EE}" srcId="{A22CC7B4-9F36-C447-9E30-AF12B938FC36}" destId="{8021C7CD-D879-0C44-B7D0-ACCA5855CF07}" srcOrd="4" destOrd="0" parTransId="{57F58993-7DDF-7443-B342-21176065EDF3}" sibTransId="{3F4547A8-2137-A044-886B-443798E55D45}"/>
    <dgm:cxn modelId="{9C8A4611-19EF-D54E-8678-1976DB2CDFA3}" srcId="{99EE004C-4C1E-2943-BD45-A104106CACDD}" destId="{075B33F9-5386-4D4B-B699-6F1771DA905D}" srcOrd="0" destOrd="0" parTransId="{D2B405E7-FD27-7D46-BA5C-33C24C5F3F11}" sibTransId="{8B5F5678-CC91-B647-A25B-1522D38CBC0D}"/>
    <dgm:cxn modelId="{41EC8EFE-4A5C-6643-83A3-9ACA5FC0CDD2}" type="presOf" srcId="{F1133750-5820-6749-9FE0-D49190DB65E5}" destId="{4885F6D9-9596-BC47-9024-614347F36FB4}" srcOrd="0" destOrd="0" presId="urn:microsoft.com/office/officeart/2005/8/layout/hierarchy1"/>
    <dgm:cxn modelId="{A17748BC-DC6E-644E-BAF2-4917F2EAA49F}" type="presOf" srcId="{C74EC934-9746-E54C-849B-6E17AE20F7BE}" destId="{456B1CCA-E272-BE48-9F7E-B8D307561EEB}" srcOrd="0" destOrd="0" presId="urn:microsoft.com/office/officeart/2005/8/layout/hierarchy1"/>
    <dgm:cxn modelId="{1133B2F0-577C-8747-A2EC-033BB847EEDA}" srcId="{A22CC7B4-9F36-C447-9E30-AF12B938FC36}" destId="{443E2C6D-A992-5340-8E83-2B7065812919}" srcOrd="1" destOrd="0" parTransId="{15555E02-3247-2947-9C16-365D0266C452}" sibTransId="{482F91F1-1032-A144-A56D-FE3BA38E4B8F}"/>
    <dgm:cxn modelId="{E38CCAE2-00ED-6447-B622-ED21EAE3847F}" srcId="{1B0AAEDA-657D-9845-A912-7ABB42F51A65}" destId="{F40B09A4-4661-0D4F-A6F7-F9EC0813197B}" srcOrd="0" destOrd="0" parTransId="{AA203EDE-E517-4949-ACC8-17293CCF0A01}" sibTransId="{66883EA4-59B7-CC43-8F75-2A40E815A0A1}"/>
    <dgm:cxn modelId="{40B0ADA0-3A72-4D4C-BB63-90FFFF87EF5B}" srcId="{A22CC7B4-9F36-C447-9E30-AF12B938FC36}" destId="{4C1A0B21-83CC-5145-92F8-00D183AAF890}" srcOrd="2" destOrd="0" parTransId="{ADEB439A-0816-DE49-A1DC-BCEF9AFACBB7}" sibTransId="{5AC891AA-0149-BD4D-9B1D-F77F677387FE}"/>
    <dgm:cxn modelId="{CC83E844-89D8-4541-95CB-BD483CA24219}" type="presOf" srcId="{45CD4CCD-5CE2-D348-AB85-85515FA72CC2}" destId="{9A5D193E-BBA0-1645-9DF7-300FCDF9CA22}" srcOrd="0" destOrd="0" presId="urn:microsoft.com/office/officeart/2005/8/layout/hierarchy1"/>
    <dgm:cxn modelId="{A99E2F3D-7B21-B745-9A1F-1248033CC6DD}" type="presOf" srcId="{ADEB439A-0816-DE49-A1DC-BCEF9AFACBB7}" destId="{15C85083-EE0E-884E-B513-78D6A72F4CFA}" srcOrd="0" destOrd="0" presId="urn:microsoft.com/office/officeart/2005/8/layout/hierarchy1"/>
    <dgm:cxn modelId="{DA30211C-A908-2D4D-B4BB-E59CC7BAB20B}" type="presOf" srcId="{8021C7CD-D879-0C44-B7D0-ACCA5855CF07}" destId="{AB66C8FA-8AF9-DB40-862E-22AC110D5E74}" srcOrd="0" destOrd="0" presId="urn:microsoft.com/office/officeart/2005/8/layout/hierarchy1"/>
    <dgm:cxn modelId="{E5ADF02F-8EEB-FC4C-82AE-7C81FCAC0603}" type="presOf" srcId="{40C6C783-99F1-7547-A30A-E0EE688D0EF7}" destId="{57AAACEF-AA2E-BC41-A0C0-1F59D40BA275}" srcOrd="0" destOrd="0" presId="urn:microsoft.com/office/officeart/2005/8/layout/hierarchy1"/>
    <dgm:cxn modelId="{BF096AB8-6ED4-8C48-B4B2-BC121A96429C}" type="presOf" srcId="{443E2C6D-A992-5340-8E83-2B7065812919}" destId="{49AB1867-104B-C74C-9309-3413B830BA1A}" srcOrd="0" destOrd="0" presId="urn:microsoft.com/office/officeart/2005/8/layout/hierarchy1"/>
    <dgm:cxn modelId="{6248D745-1024-154B-8D69-BC6E139BB006}" type="presOf" srcId="{043E8E50-937B-9247-B25D-7F87F71B964A}" destId="{01934F1E-0B94-F94F-9A28-A8964A4896C8}" srcOrd="0" destOrd="0" presId="urn:microsoft.com/office/officeart/2005/8/layout/hierarchy1"/>
    <dgm:cxn modelId="{91B8E4F0-28C8-CB41-8096-EB42D638D6F7}" type="presOf" srcId="{9042FE05-0189-1145-A555-81C180A73A47}" destId="{35D0509C-921C-4A45-ACC5-285271B97316}" srcOrd="0" destOrd="0" presId="urn:microsoft.com/office/officeart/2005/8/layout/hierarchy1"/>
    <dgm:cxn modelId="{689AFC9D-C5F5-B14C-8C0E-DE329E848BDD}" type="presOf" srcId="{9140F7CA-9E42-D14E-84ED-1F51C783C4D7}" destId="{8AC10AC5-A4C3-C343-9C98-D73CDC93D105}" srcOrd="0" destOrd="0" presId="urn:microsoft.com/office/officeart/2005/8/layout/hierarchy1"/>
    <dgm:cxn modelId="{EC7362BD-5F70-ED47-84B9-00A652AE0199}" type="presOf" srcId="{99EE004C-4C1E-2943-BD45-A104106CACDD}" destId="{BAD38666-B75A-874C-8248-8F199C15761B}" srcOrd="0" destOrd="0" presId="urn:microsoft.com/office/officeart/2005/8/layout/hierarchy1"/>
    <dgm:cxn modelId="{C31EC17F-BDB6-CB42-A8F1-86FD23A91A9A}" srcId="{A22CC7B4-9F36-C447-9E30-AF12B938FC36}" destId="{F1133750-5820-6749-9FE0-D49190DB65E5}" srcOrd="0" destOrd="0" parTransId="{54AD8B85-3FC7-0C40-85EB-B427A111BF72}" sibTransId="{CC8B9B08-511B-6B41-A146-A3AC9636120F}"/>
    <dgm:cxn modelId="{88B179E0-5082-474E-80DD-33AD7A36E70B}" type="presOf" srcId="{73A86C17-1E1E-1447-B09B-0EB681B17D7E}" destId="{2C105C78-1EB7-5441-B995-D9B19219BC58}" srcOrd="0" destOrd="0" presId="urn:microsoft.com/office/officeart/2005/8/layout/hierarchy1"/>
    <dgm:cxn modelId="{8E613EEE-D95C-A84C-955F-0082F25E1ACA}" type="presOf" srcId="{54AD8B85-3FC7-0C40-85EB-B427A111BF72}" destId="{64B113B9-8167-A146-97EF-6902826914BB}" srcOrd="0" destOrd="0" presId="urn:microsoft.com/office/officeart/2005/8/layout/hierarchy1"/>
    <dgm:cxn modelId="{92C2F22B-B54E-6E4A-ABE7-352B4C80FC83}" type="presOf" srcId="{075B33F9-5386-4D4B-B699-6F1771DA905D}" destId="{F2D55B56-D9D2-9C46-827A-D2ACD38300B6}" srcOrd="0" destOrd="0" presId="urn:microsoft.com/office/officeart/2005/8/layout/hierarchy1"/>
    <dgm:cxn modelId="{BFBE1D98-6302-8842-9F59-C56F875C38AF}" type="presOf" srcId="{594560E0-307B-EA48-87EE-130E481B8F71}" destId="{4E937359-42DC-4445-8A3A-71F1DD60E37D}" srcOrd="0" destOrd="0" presId="urn:microsoft.com/office/officeart/2005/8/layout/hierarchy1"/>
    <dgm:cxn modelId="{D90D37F6-34E2-7B49-BE92-8E42FAB09908}" type="presOf" srcId="{15555E02-3247-2947-9C16-365D0266C452}" destId="{B8F82C8F-924E-2B43-BD08-516425D45FCD}" srcOrd="0" destOrd="0" presId="urn:microsoft.com/office/officeart/2005/8/layout/hierarchy1"/>
    <dgm:cxn modelId="{A1902384-40E1-7440-A6D4-6AC7A9A59D2E}" type="presOf" srcId="{57F58993-7DDF-7443-B342-21176065EDF3}" destId="{66ED873D-D11B-E04C-AC56-80CEC967BB65}" srcOrd="0" destOrd="0" presId="urn:microsoft.com/office/officeart/2005/8/layout/hierarchy1"/>
    <dgm:cxn modelId="{AA182F7A-4777-D14E-9A12-0D98EC8355B6}" srcId="{F40B09A4-4661-0D4F-A6F7-F9EC0813197B}" destId="{45CD4CCD-5CE2-D348-AB85-85515FA72CC2}" srcOrd="2" destOrd="0" parTransId="{9042FE05-0189-1145-A555-81C180A73A47}" sibTransId="{6AD7657E-3503-874D-A399-9A3261DF5135}"/>
    <dgm:cxn modelId="{24A22656-4FE7-D34F-9DF9-281213A074BE}" srcId="{45CD4CCD-5CE2-D348-AB85-85515FA72CC2}" destId="{A22CC7B4-9F36-C447-9E30-AF12B938FC36}" srcOrd="0" destOrd="0" parTransId="{594560E0-307B-EA48-87EE-130E481B8F71}" sibTransId="{34D00C27-8632-F846-9A8F-8693EA048F44}"/>
    <dgm:cxn modelId="{C423C2AB-7E25-6840-85B5-12A65C3097A4}" srcId="{A22CC7B4-9F36-C447-9E30-AF12B938FC36}" destId="{9140F7CA-9E42-D14E-84ED-1F51C783C4D7}" srcOrd="3" destOrd="0" parTransId="{40C6C783-99F1-7547-A30A-E0EE688D0EF7}" sibTransId="{22B1627B-2132-554B-8594-73AE7260F13D}"/>
    <dgm:cxn modelId="{63C3BD82-4E83-E949-BDD1-71926A048D80}" type="presOf" srcId="{D2B405E7-FD27-7D46-BA5C-33C24C5F3F11}" destId="{91BAB7B8-1C6D-1843-AD0C-EF9192E77F28}" srcOrd="0" destOrd="0" presId="urn:microsoft.com/office/officeart/2005/8/layout/hierarchy1"/>
    <dgm:cxn modelId="{6D78A49F-818D-0740-B4C9-B3502EED6D20}" type="presOf" srcId="{1B0AAEDA-657D-9845-A912-7ABB42F51A65}" destId="{1D6B1F3F-92B2-0547-915C-DA159B804A61}" srcOrd="0" destOrd="0" presId="urn:microsoft.com/office/officeart/2005/8/layout/hierarchy1"/>
    <dgm:cxn modelId="{5B42A97A-70B9-484C-9B1C-479006AFB35C}" type="presOf" srcId="{A22CC7B4-9F36-C447-9E30-AF12B938FC36}" destId="{2EBE536D-90CF-9C46-828F-2BD4B5B48107}" srcOrd="0" destOrd="0" presId="urn:microsoft.com/office/officeart/2005/8/layout/hierarchy1"/>
    <dgm:cxn modelId="{C59ECAEA-E8F5-374D-8495-7FB82488012C}" type="presOf" srcId="{4C1A0B21-83CC-5145-92F8-00D183AAF890}" destId="{C70BC429-4629-214A-A13D-2C978BCB2C7D}" srcOrd="0" destOrd="0" presId="urn:microsoft.com/office/officeart/2005/8/layout/hierarchy1"/>
    <dgm:cxn modelId="{64E1F616-63CC-7646-A6F9-223CB73AC6D4}" type="presOf" srcId="{F40B09A4-4661-0D4F-A6F7-F9EC0813197B}" destId="{4AE0B102-4141-2045-8635-C6E3416C0F91}" srcOrd="0" destOrd="0" presId="urn:microsoft.com/office/officeart/2005/8/layout/hierarchy1"/>
    <dgm:cxn modelId="{2E4E01A7-0C97-4648-BD7A-51DA74C9A783}" srcId="{F40B09A4-4661-0D4F-A6F7-F9EC0813197B}" destId="{99EE004C-4C1E-2943-BD45-A104106CACDD}" srcOrd="1" destOrd="0" parTransId="{73A86C17-1E1E-1447-B09B-0EB681B17D7E}" sibTransId="{4C7A01DA-EF68-584A-8570-93E09354905F}"/>
    <dgm:cxn modelId="{806E973A-C17A-F64E-9E49-137E3FF5146E}" srcId="{F40B09A4-4661-0D4F-A6F7-F9EC0813197B}" destId="{C74EC934-9746-E54C-849B-6E17AE20F7BE}" srcOrd="0" destOrd="0" parTransId="{043E8E50-937B-9247-B25D-7F87F71B964A}" sibTransId="{D1E19A86-E1F6-924D-9BBF-46FA41614C1D}"/>
    <dgm:cxn modelId="{9359646B-413B-984E-B63F-865C8948EF7B}" type="presParOf" srcId="{1D6B1F3F-92B2-0547-915C-DA159B804A61}" destId="{D4153F44-AB46-0A4E-BC38-FB74BD2F9D6F}" srcOrd="0" destOrd="0" presId="urn:microsoft.com/office/officeart/2005/8/layout/hierarchy1"/>
    <dgm:cxn modelId="{9E878FED-823F-DF42-9BC4-9D28E05A5CCE}" type="presParOf" srcId="{D4153F44-AB46-0A4E-BC38-FB74BD2F9D6F}" destId="{7CD072DA-BB08-C84F-8C08-B0FAA9902FBE}" srcOrd="0" destOrd="0" presId="urn:microsoft.com/office/officeart/2005/8/layout/hierarchy1"/>
    <dgm:cxn modelId="{18232B3F-AFCF-9844-85DB-2FA383F244D0}" type="presParOf" srcId="{7CD072DA-BB08-C84F-8C08-B0FAA9902FBE}" destId="{0909219E-BBD3-2745-BBB0-E65B4C9874BA}" srcOrd="0" destOrd="0" presId="urn:microsoft.com/office/officeart/2005/8/layout/hierarchy1"/>
    <dgm:cxn modelId="{C1D11724-7457-8444-85C5-F9D9652A1488}" type="presParOf" srcId="{7CD072DA-BB08-C84F-8C08-B0FAA9902FBE}" destId="{4AE0B102-4141-2045-8635-C6E3416C0F91}" srcOrd="1" destOrd="0" presId="urn:microsoft.com/office/officeart/2005/8/layout/hierarchy1"/>
    <dgm:cxn modelId="{0A7CA9D1-65A4-A043-A230-7A6BE7DFCC43}" type="presParOf" srcId="{D4153F44-AB46-0A4E-BC38-FB74BD2F9D6F}" destId="{3D71327A-8B2B-1046-AA1F-0538E5D8470A}" srcOrd="1" destOrd="0" presId="urn:microsoft.com/office/officeart/2005/8/layout/hierarchy1"/>
    <dgm:cxn modelId="{44EAF83E-05B7-274F-8FCF-1A0A31F4419D}" type="presParOf" srcId="{3D71327A-8B2B-1046-AA1F-0538E5D8470A}" destId="{01934F1E-0B94-F94F-9A28-A8964A4896C8}" srcOrd="0" destOrd="0" presId="urn:microsoft.com/office/officeart/2005/8/layout/hierarchy1"/>
    <dgm:cxn modelId="{4E419BB8-FF68-6D4B-9857-02CD82C40C73}" type="presParOf" srcId="{3D71327A-8B2B-1046-AA1F-0538E5D8470A}" destId="{137349E1-2F5E-9E4A-9722-0AB97575F084}" srcOrd="1" destOrd="0" presId="urn:microsoft.com/office/officeart/2005/8/layout/hierarchy1"/>
    <dgm:cxn modelId="{3C2B6224-E603-9B4D-B6EF-F30D9821287D}" type="presParOf" srcId="{137349E1-2F5E-9E4A-9722-0AB97575F084}" destId="{447B9B3C-D92D-4148-A770-E715A5EAF04D}" srcOrd="0" destOrd="0" presId="urn:microsoft.com/office/officeart/2005/8/layout/hierarchy1"/>
    <dgm:cxn modelId="{0BB8D613-65FF-2242-9804-4D45855C7202}" type="presParOf" srcId="{447B9B3C-D92D-4148-A770-E715A5EAF04D}" destId="{EB9C53E9-6158-8A4B-8B01-34AFC9E2CAEE}" srcOrd="0" destOrd="0" presId="urn:microsoft.com/office/officeart/2005/8/layout/hierarchy1"/>
    <dgm:cxn modelId="{2259569F-1E16-9A4A-95C6-68372B3EDBE2}" type="presParOf" srcId="{447B9B3C-D92D-4148-A770-E715A5EAF04D}" destId="{456B1CCA-E272-BE48-9F7E-B8D307561EEB}" srcOrd="1" destOrd="0" presId="urn:microsoft.com/office/officeart/2005/8/layout/hierarchy1"/>
    <dgm:cxn modelId="{53A8620A-3EFA-2148-AC75-B7E0A0A16FAA}" type="presParOf" srcId="{137349E1-2F5E-9E4A-9722-0AB97575F084}" destId="{13083A2E-FA1C-2A41-9F16-87C4FF0FDD43}" srcOrd="1" destOrd="0" presId="urn:microsoft.com/office/officeart/2005/8/layout/hierarchy1"/>
    <dgm:cxn modelId="{4AF56634-0E49-454D-B2B2-0678977737B6}" type="presParOf" srcId="{3D71327A-8B2B-1046-AA1F-0538E5D8470A}" destId="{2C105C78-1EB7-5441-B995-D9B19219BC58}" srcOrd="2" destOrd="0" presId="urn:microsoft.com/office/officeart/2005/8/layout/hierarchy1"/>
    <dgm:cxn modelId="{BFA22830-393F-5741-B5AA-64318744BF9C}" type="presParOf" srcId="{3D71327A-8B2B-1046-AA1F-0538E5D8470A}" destId="{5D6872E3-C3B5-3C4F-81BB-D36ECB1D8AEB}" srcOrd="3" destOrd="0" presId="urn:microsoft.com/office/officeart/2005/8/layout/hierarchy1"/>
    <dgm:cxn modelId="{133BED19-9BF2-0842-BE4F-33C8710A99C1}" type="presParOf" srcId="{5D6872E3-C3B5-3C4F-81BB-D36ECB1D8AEB}" destId="{F8A5D66A-7194-F844-9DD1-CCCAB51A2BA3}" srcOrd="0" destOrd="0" presId="urn:microsoft.com/office/officeart/2005/8/layout/hierarchy1"/>
    <dgm:cxn modelId="{1EC7D2C9-C641-8141-934B-1485810AA484}" type="presParOf" srcId="{F8A5D66A-7194-F844-9DD1-CCCAB51A2BA3}" destId="{C2609C8E-32AA-D04B-810E-E7CA6B592719}" srcOrd="0" destOrd="0" presId="urn:microsoft.com/office/officeart/2005/8/layout/hierarchy1"/>
    <dgm:cxn modelId="{541B94E8-65C4-6645-860F-35F2B9E8CF4D}" type="presParOf" srcId="{F8A5D66A-7194-F844-9DD1-CCCAB51A2BA3}" destId="{BAD38666-B75A-874C-8248-8F199C15761B}" srcOrd="1" destOrd="0" presId="urn:microsoft.com/office/officeart/2005/8/layout/hierarchy1"/>
    <dgm:cxn modelId="{0AA09959-E09F-2D49-9277-FE2C4548BE49}" type="presParOf" srcId="{5D6872E3-C3B5-3C4F-81BB-D36ECB1D8AEB}" destId="{7CAFB813-D2BA-E245-B764-62CCE9E8DEE3}" srcOrd="1" destOrd="0" presId="urn:microsoft.com/office/officeart/2005/8/layout/hierarchy1"/>
    <dgm:cxn modelId="{F4F6A863-328A-BC47-8C3E-6446624415F0}" type="presParOf" srcId="{7CAFB813-D2BA-E245-B764-62CCE9E8DEE3}" destId="{91BAB7B8-1C6D-1843-AD0C-EF9192E77F28}" srcOrd="0" destOrd="0" presId="urn:microsoft.com/office/officeart/2005/8/layout/hierarchy1"/>
    <dgm:cxn modelId="{37FF5496-B7A8-1F41-B924-29C9AA914D6E}" type="presParOf" srcId="{7CAFB813-D2BA-E245-B764-62CCE9E8DEE3}" destId="{EC858AC9-9CCD-8C42-B746-43EA0557880A}" srcOrd="1" destOrd="0" presId="urn:microsoft.com/office/officeart/2005/8/layout/hierarchy1"/>
    <dgm:cxn modelId="{2235D4F4-A01A-194B-8B5B-8F15DD7FD865}" type="presParOf" srcId="{EC858AC9-9CCD-8C42-B746-43EA0557880A}" destId="{FB172BE9-CA8F-7443-A743-F6405F57A528}" srcOrd="0" destOrd="0" presId="urn:microsoft.com/office/officeart/2005/8/layout/hierarchy1"/>
    <dgm:cxn modelId="{CF82198F-EBD3-3640-B729-DD64BEF7A60A}" type="presParOf" srcId="{FB172BE9-CA8F-7443-A743-F6405F57A528}" destId="{42F8383D-3AE1-4B45-8596-9FA717AAF698}" srcOrd="0" destOrd="0" presId="urn:microsoft.com/office/officeart/2005/8/layout/hierarchy1"/>
    <dgm:cxn modelId="{47429A7A-65C0-084A-B59B-BDEFC9CD6C44}" type="presParOf" srcId="{FB172BE9-CA8F-7443-A743-F6405F57A528}" destId="{F2D55B56-D9D2-9C46-827A-D2ACD38300B6}" srcOrd="1" destOrd="0" presId="urn:microsoft.com/office/officeart/2005/8/layout/hierarchy1"/>
    <dgm:cxn modelId="{21950EAD-7407-B144-A1A6-2BC061F963A5}" type="presParOf" srcId="{EC858AC9-9CCD-8C42-B746-43EA0557880A}" destId="{4C968D70-C7E9-5645-81DD-B06EA5F06A12}" srcOrd="1" destOrd="0" presId="urn:microsoft.com/office/officeart/2005/8/layout/hierarchy1"/>
    <dgm:cxn modelId="{23A1E72A-A3ED-1F4C-9CF2-829585A2182F}" type="presParOf" srcId="{3D71327A-8B2B-1046-AA1F-0538E5D8470A}" destId="{35D0509C-921C-4A45-ACC5-285271B97316}" srcOrd="4" destOrd="0" presId="urn:microsoft.com/office/officeart/2005/8/layout/hierarchy1"/>
    <dgm:cxn modelId="{03E9178C-B949-EC4A-8DD7-3D94EAD0480B}" type="presParOf" srcId="{3D71327A-8B2B-1046-AA1F-0538E5D8470A}" destId="{6ABD27C6-2C9F-5741-BDDE-660FD5CE7538}" srcOrd="5" destOrd="0" presId="urn:microsoft.com/office/officeart/2005/8/layout/hierarchy1"/>
    <dgm:cxn modelId="{B53ABE46-94CE-6940-9754-79F370EAD6B1}" type="presParOf" srcId="{6ABD27C6-2C9F-5741-BDDE-660FD5CE7538}" destId="{4F3E6E7A-187C-9041-9F54-B559AA750DDC}" srcOrd="0" destOrd="0" presId="urn:microsoft.com/office/officeart/2005/8/layout/hierarchy1"/>
    <dgm:cxn modelId="{61951AC9-7AA7-294A-9246-EAEA062B5964}" type="presParOf" srcId="{4F3E6E7A-187C-9041-9F54-B559AA750DDC}" destId="{43A02BCF-E7F9-AE4B-83DC-85F745138E60}" srcOrd="0" destOrd="0" presId="urn:microsoft.com/office/officeart/2005/8/layout/hierarchy1"/>
    <dgm:cxn modelId="{86BCA55A-6B53-0F4F-AE6F-97FC689AA852}" type="presParOf" srcId="{4F3E6E7A-187C-9041-9F54-B559AA750DDC}" destId="{9A5D193E-BBA0-1645-9DF7-300FCDF9CA22}" srcOrd="1" destOrd="0" presId="urn:microsoft.com/office/officeart/2005/8/layout/hierarchy1"/>
    <dgm:cxn modelId="{D8B6AEEE-F56D-2143-A6ED-E879086AE023}" type="presParOf" srcId="{6ABD27C6-2C9F-5741-BDDE-660FD5CE7538}" destId="{D01A34EC-BDEA-FF4A-BCE2-FC988341B89E}" srcOrd="1" destOrd="0" presId="urn:microsoft.com/office/officeart/2005/8/layout/hierarchy1"/>
    <dgm:cxn modelId="{2EEDA526-2F00-0244-BEEF-AE05D676497B}" type="presParOf" srcId="{D01A34EC-BDEA-FF4A-BCE2-FC988341B89E}" destId="{4E937359-42DC-4445-8A3A-71F1DD60E37D}" srcOrd="0" destOrd="0" presId="urn:microsoft.com/office/officeart/2005/8/layout/hierarchy1"/>
    <dgm:cxn modelId="{DF4F3E44-514B-9042-BD52-4AF98383E811}" type="presParOf" srcId="{D01A34EC-BDEA-FF4A-BCE2-FC988341B89E}" destId="{186EA121-1FD7-154B-B72F-9F258CD7AF7D}" srcOrd="1" destOrd="0" presId="urn:microsoft.com/office/officeart/2005/8/layout/hierarchy1"/>
    <dgm:cxn modelId="{792568F7-2079-8347-8566-8403F6076290}" type="presParOf" srcId="{186EA121-1FD7-154B-B72F-9F258CD7AF7D}" destId="{98247416-54F0-D644-95A2-9B1D6DAAE7CB}" srcOrd="0" destOrd="0" presId="urn:microsoft.com/office/officeart/2005/8/layout/hierarchy1"/>
    <dgm:cxn modelId="{F0C908A1-ACF9-EC4E-A465-6D00A6726522}" type="presParOf" srcId="{98247416-54F0-D644-95A2-9B1D6DAAE7CB}" destId="{37CA8211-6F86-A245-B26A-FD3485EE344D}" srcOrd="0" destOrd="0" presId="urn:microsoft.com/office/officeart/2005/8/layout/hierarchy1"/>
    <dgm:cxn modelId="{55F5EF16-AC5B-7E40-A89D-9C0D3278E5C0}" type="presParOf" srcId="{98247416-54F0-D644-95A2-9B1D6DAAE7CB}" destId="{2EBE536D-90CF-9C46-828F-2BD4B5B48107}" srcOrd="1" destOrd="0" presId="urn:microsoft.com/office/officeart/2005/8/layout/hierarchy1"/>
    <dgm:cxn modelId="{FEE64DA7-097D-1E43-908E-9C06F8B142DE}" type="presParOf" srcId="{186EA121-1FD7-154B-B72F-9F258CD7AF7D}" destId="{99C0C609-6C75-3A40-94D2-7D27B699F08B}" srcOrd="1" destOrd="0" presId="urn:microsoft.com/office/officeart/2005/8/layout/hierarchy1"/>
    <dgm:cxn modelId="{E009FF72-BC63-F647-AB25-47BF78212E8F}" type="presParOf" srcId="{99C0C609-6C75-3A40-94D2-7D27B699F08B}" destId="{64B113B9-8167-A146-97EF-6902826914BB}" srcOrd="0" destOrd="0" presId="urn:microsoft.com/office/officeart/2005/8/layout/hierarchy1"/>
    <dgm:cxn modelId="{4CC8DABB-1E97-E34E-A118-7DF9F0EB3526}" type="presParOf" srcId="{99C0C609-6C75-3A40-94D2-7D27B699F08B}" destId="{6AB6C468-A6A2-0B4E-95CD-1387C7001B37}" srcOrd="1" destOrd="0" presId="urn:microsoft.com/office/officeart/2005/8/layout/hierarchy1"/>
    <dgm:cxn modelId="{AF185B14-6E3B-0F45-832A-488B284E10EC}" type="presParOf" srcId="{6AB6C468-A6A2-0B4E-95CD-1387C7001B37}" destId="{B7CD806C-5C12-CE4A-86A4-CD74A0ABF864}" srcOrd="0" destOrd="0" presId="urn:microsoft.com/office/officeart/2005/8/layout/hierarchy1"/>
    <dgm:cxn modelId="{879EC693-4E11-974B-A47B-DF4709CAE637}" type="presParOf" srcId="{B7CD806C-5C12-CE4A-86A4-CD74A0ABF864}" destId="{05E8D740-F065-E54A-AC43-D8B4302DAEED}" srcOrd="0" destOrd="0" presId="urn:microsoft.com/office/officeart/2005/8/layout/hierarchy1"/>
    <dgm:cxn modelId="{ED01E663-A7D9-4C42-859B-1DF111D1437D}" type="presParOf" srcId="{B7CD806C-5C12-CE4A-86A4-CD74A0ABF864}" destId="{4885F6D9-9596-BC47-9024-614347F36FB4}" srcOrd="1" destOrd="0" presId="urn:microsoft.com/office/officeart/2005/8/layout/hierarchy1"/>
    <dgm:cxn modelId="{5A93A486-D31A-D347-887F-8B774F1229F6}" type="presParOf" srcId="{6AB6C468-A6A2-0B4E-95CD-1387C7001B37}" destId="{981DBDB4-40BE-D14F-86C7-45C2D4D4514D}" srcOrd="1" destOrd="0" presId="urn:microsoft.com/office/officeart/2005/8/layout/hierarchy1"/>
    <dgm:cxn modelId="{E0C5ECFC-56A5-C245-99CF-E34E423D22CC}" type="presParOf" srcId="{99C0C609-6C75-3A40-94D2-7D27B699F08B}" destId="{B8F82C8F-924E-2B43-BD08-516425D45FCD}" srcOrd="2" destOrd="0" presId="urn:microsoft.com/office/officeart/2005/8/layout/hierarchy1"/>
    <dgm:cxn modelId="{E366865F-C2AA-0646-AB14-D585814DCCF2}" type="presParOf" srcId="{99C0C609-6C75-3A40-94D2-7D27B699F08B}" destId="{503B9FC3-D16B-6E4E-8BE0-0D4D2412AF07}" srcOrd="3" destOrd="0" presId="urn:microsoft.com/office/officeart/2005/8/layout/hierarchy1"/>
    <dgm:cxn modelId="{4426B67E-B454-7A4D-9230-18A824AC2FA1}" type="presParOf" srcId="{503B9FC3-D16B-6E4E-8BE0-0D4D2412AF07}" destId="{E301367E-7240-BB40-BBE0-CEF83E2857BD}" srcOrd="0" destOrd="0" presId="urn:microsoft.com/office/officeart/2005/8/layout/hierarchy1"/>
    <dgm:cxn modelId="{8B178FA3-3D57-C945-B16F-AC282F2F05CA}" type="presParOf" srcId="{E301367E-7240-BB40-BBE0-CEF83E2857BD}" destId="{C97552E9-BB97-F84E-9077-3A573EB620AA}" srcOrd="0" destOrd="0" presId="urn:microsoft.com/office/officeart/2005/8/layout/hierarchy1"/>
    <dgm:cxn modelId="{97598A33-E9A3-4542-978D-6B48E3FB7ED2}" type="presParOf" srcId="{E301367E-7240-BB40-BBE0-CEF83E2857BD}" destId="{49AB1867-104B-C74C-9309-3413B830BA1A}" srcOrd="1" destOrd="0" presId="urn:microsoft.com/office/officeart/2005/8/layout/hierarchy1"/>
    <dgm:cxn modelId="{08351442-AFB2-EE4E-8377-A936C1F14199}" type="presParOf" srcId="{503B9FC3-D16B-6E4E-8BE0-0D4D2412AF07}" destId="{91FDAD68-C5FB-6A41-B1D0-033F05AD1B00}" srcOrd="1" destOrd="0" presId="urn:microsoft.com/office/officeart/2005/8/layout/hierarchy1"/>
    <dgm:cxn modelId="{94F07928-E6B4-764C-9500-3618000566CF}" type="presParOf" srcId="{99C0C609-6C75-3A40-94D2-7D27B699F08B}" destId="{15C85083-EE0E-884E-B513-78D6A72F4CFA}" srcOrd="4" destOrd="0" presId="urn:microsoft.com/office/officeart/2005/8/layout/hierarchy1"/>
    <dgm:cxn modelId="{FDFCE29E-90E3-384C-ADE2-6BB7469E7BBE}" type="presParOf" srcId="{99C0C609-6C75-3A40-94D2-7D27B699F08B}" destId="{5029B2D6-451B-B74B-AF92-65EE9177A9D2}" srcOrd="5" destOrd="0" presId="urn:microsoft.com/office/officeart/2005/8/layout/hierarchy1"/>
    <dgm:cxn modelId="{4480A5C2-88E2-F740-BF2B-26C3AD30240A}" type="presParOf" srcId="{5029B2D6-451B-B74B-AF92-65EE9177A9D2}" destId="{900BD820-940E-0A41-A48F-6F45AEF5AF06}" srcOrd="0" destOrd="0" presId="urn:microsoft.com/office/officeart/2005/8/layout/hierarchy1"/>
    <dgm:cxn modelId="{A574F0F5-BE31-FA40-B267-3C9EF600A6AB}" type="presParOf" srcId="{900BD820-940E-0A41-A48F-6F45AEF5AF06}" destId="{C359AC6A-1B2C-5D43-9082-E288AB5975ED}" srcOrd="0" destOrd="0" presId="urn:microsoft.com/office/officeart/2005/8/layout/hierarchy1"/>
    <dgm:cxn modelId="{43E0695F-A9EA-4A47-BEE5-5AFE43450CFF}" type="presParOf" srcId="{900BD820-940E-0A41-A48F-6F45AEF5AF06}" destId="{C70BC429-4629-214A-A13D-2C978BCB2C7D}" srcOrd="1" destOrd="0" presId="urn:microsoft.com/office/officeart/2005/8/layout/hierarchy1"/>
    <dgm:cxn modelId="{B346D326-8A71-BF4D-A268-BEF2629E474E}" type="presParOf" srcId="{5029B2D6-451B-B74B-AF92-65EE9177A9D2}" destId="{59C5D950-883A-E745-80E8-92FBE8475242}" srcOrd="1" destOrd="0" presId="urn:microsoft.com/office/officeart/2005/8/layout/hierarchy1"/>
    <dgm:cxn modelId="{F1CB6E5D-D026-8845-BF7C-889A0283BADE}" type="presParOf" srcId="{99C0C609-6C75-3A40-94D2-7D27B699F08B}" destId="{57AAACEF-AA2E-BC41-A0C0-1F59D40BA275}" srcOrd="6" destOrd="0" presId="urn:microsoft.com/office/officeart/2005/8/layout/hierarchy1"/>
    <dgm:cxn modelId="{16660A4A-66D2-BA4F-A94E-2EDC7F14CDDF}" type="presParOf" srcId="{99C0C609-6C75-3A40-94D2-7D27B699F08B}" destId="{1DEBD85F-6434-804B-A1A8-B2192C0E55BF}" srcOrd="7" destOrd="0" presId="urn:microsoft.com/office/officeart/2005/8/layout/hierarchy1"/>
    <dgm:cxn modelId="{70BEDB8B-6E1E-F64B-B332-BAA32C2886C4}" type="presParOf" srcId="{1DEBD85F-6434-804B-A1A8-B2192C0E55BF}" destId="{81DFE380-3D28-AE40-8BBD-5B8D25D85F6B}" srcOrd="0" destOrd="0" presId="urn:microsoft.com/office/officeart/2005/8/layout/hierarchy1"/>
    <dgm:cxn modelId="{3ACB184D-DC4D-B146-8D9A-0C383CA3DE6F}" type="presParOf" srcId="{81DFE380-3D28-AE40-8BBD-5B8D25D85F6B}" destId="{66E43DCC-BE28-7E43-973D-64F722D1A35A}" srcOrd="0" destOrd="0" presId="urn:microsoft.com/office/officeart/2005/8/layout/hierarchy1"/>
    <dgm:cxn modelId="{531639C3-940D-114E-9779-47D6000072E2}" type="presParOf" srcId="{81DFE380-3D28-AE40-8BBD-5B8D25D85F6B}" destId="{8AC10AC5-A4C3-C343-9C98-D73CDC93D105}" srcOrd="1" destOrd="0" presId="urn:microsoft.com/office/officeart/2005/8/layout/hierarchy1"/>
    <dgm:cxn modelId="{A93865CD-4AD9-534E-95BF-E94DB07C54D6}" type="presParOf" srcId="{1DEBD85F-6434-804B-A1A8-B2192C0E55BF}" destId="{FE6E3C4F-9ADD-BF4B-B695-99F0BD7A5061}" srcOrd="1" destOrd="0" presId="urn:microsoft.com/office/officeart/2005/8/layout/hierarchy1"/>
    <dgm:cxn modelId="{235582CE-9D58-7149-863C-F0F703F1001F}" type="presParOf" srcId="{99C0C609-6C75-3A40-94D2-7D27B699F08B}" destId="{66ED873D-D11B-E04C-AC56-80CEC967BB65}" srcOrd="8" destOrd="0" presId="urn:microsoft.com/office/officeart/2005/8/layout/hierarchy1"/>
    <dgm:cxn modelId="{98C2E7D5-28C3-FC42-9D78-0FA9A1DEB879}" type="presParOf" srcId="{99C0C609-6C75-3A40-94D2-7D27B699F08B}" destId="{F4FE7464-A404-364F-A6D8-1267ABBBAC66}" srcOrd="9" destOrd="0" presId="urn:microsoft.com/office/officeart/2005/8/layout/hierarchy1"/>
    <dgm:cxn modelId="{46EEB1E7-589E-CB42-A1DE-066EBEF17739}" type="presParOf" srcId="{F4FE7464-A404-364F-A6D8-1267ABBBAC66}" destId="{1E3A78C2-3E2B-3745-AAAF-9B25F16BFFAC}" srcOrd="0" destOrd="0" presId="urn:microsoft.com/office/officeart/2005/8/layout/hierarchy1"/>
    <dgm:cxn modelId="{D0C6D97E-677E-3D43-800E-4C2455584A0E}" type="presParOf" srcId="{1E3A78C2-3E2B-3745-AAAF-9B25F16BFFAC}" destId="{5C9CB299-3899-3143-A7E7-0CE8EAEF8C46}" srcOrd="0" destOrd="0" presId="urn:microsoft.com/office/officeart/2005/8/layout/hierarchy1"/>
    <dgm:cxn modelId="{C06F05BD-C2CD-6840-BF81-B82D10CA1C99}" type="presParOf" srcId="{1E3A78C2-3E2B-3745-AAAF-9B25F16BFFAC}" destId="{AB66C8FA-8AF9-DB40-862E-22AC110D5E74}" srcOrd="1" destOrd="0" presId="urn:microsoft.com/office/officeart/2005/8/layout/hierarchy1"/>
    <dgm:cxn modelId="{41A1537A-EB00-AD44-B972-4076B3B95B25}" type="presParOf" srcId="{F4FE7464-A404-364F-A6D8-1267ABBBAC66}" destId="{D1BF1216-178C-B94A-BA88-4829C49243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ED873D-D11B-E04C-AC56-80CEC967BB65}">
      <dsp:nvSpPr>
        <dsp:cNvPr id="0" name=""/>
        <dsp:cNvSpPr/>
      </dsp:nvSpPr>
      <dsp:spPr>
        <a:xfrm>
          <a:off x="5118154" y="4442282"/>
          <a:ext cx="2902343" cy="494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448"/>
              </a:lnTo>
              <a:lnTo>
                <a:pt x="2902343" y="360448"/>
              </a:lnTo>
              <a:lnTo>
                <a:pt x="2902343" y="49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ACEF-AA2E-BC41-A0C0-1F59D40BA275}">
      <dsp:nvSpPr>
        <dsp:cNvPr id="0" name=""/>
        <dsp:cNvSpPr/>
      </dsp:nvSpPr>
      <dsp:spPr>
        <a:xfrm>
          <a:off x="5118154" y="4442282"/>
          <a:ext cx="1128692" cy="494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448"/>
              </a:lnTo>
              <a:lnTo>
                <a:pt x="1128692" y="360448"/>
              </a:lnTo>
              <a:lnTo>
                <a:pt x="1128692" y="49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85083-EE0E-884E-B513-78D6A72F4CFA}">
      <dsp:nvSpPr>
        <dsp:cNvPr id="0" name=""/>
        <dsp:cNvSpPr/>
      </dsp:nvSpPr>
      <dsp:spPr>
        <a:xfrm>
          <a:off x="4473196" y="4442282"/>
          <a:ext cx="644957" cy="494882"/>
        </a:xfrm>
        <a:custGeom>
          <a:avLst/>
          <a:gdLst/>
          <a:ahLst/>
          <a:cxnLst/>
          <a:rect l="0" t="0" r="0" b="0"/>
          <a:pathLst>
            <a:path>
              <a:moveTo>
                <a:pt x="644957" y="0"/>
              </a:moveTo>
              <a:lnTo>
                <a:pt x="644957" y="360448"/>
              </a:lnTo>
              <a:lnTo>
                <a:pt x="0" y="360448"/>
              </a:lnTo>
              <a:lnTo>
                <a:pt x="0" y="49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82C8F-924E-2B43-BD08-516425D45FCD}">
      <dsp:nvSpPr>
        <dsp:cNvPr id="0" name=""/>
        <dsp:cNvSpPr/>
      </dsp:nvSpPr>
      <dsp:spPr>
        <a:xfrm>
          <a:off x="2699546" y="4442282"/>
          <a:ext cx="2418607" cy="494882"/>
        </a:xfrm>
        <a:custGeom>
          <a:avLst/>
          <a:gdLst/>
          <a:ahLst/>
          <a:cxnLst/>
          <a:rect l="0" t="0" r="0" b="0"/>
          <a:pathLst>
            <a:path>
              <a:moveTo>
                <a:pt x="2418607" y="0"/>
              </a:moveTo>
              <a:lnTo>
                <a:pt x="2418607" y="360448"/>
              </a:lnTo>
              <a:lnTo>
                <a:pt x="0" y="360448"/>
              </a:lnTo>
              <a:lnTo>
                <a:pt x="0" y="49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113B9-8167-A146-97EF-6902826914BB}">
      <dsp:nvSpPr>
        <dsp:cNvPr id="0" name=""/>
        <dsp:cNvSpPr/>
      </dsp:nvSpPr>
      <dsp:spPr>
        <a:xfrm>
          <a:off x="925896" y="4442282"/>
          <a:ext cx="4192257" cy="494882"/>
        </a:xfrm>
        <a:custGeom>
          <a:avLst/>
          <a:gdLst/>
          <a:ahLst/>
          <a:cxnLst/>
          <a:rect l="0" t="0" r="0" b="0"/>
          <a:pathLst>
            <a:path>
              <a:moveTo>
                <a:pt x="4192257" y="0"/>
              </a:moveTo>
              <a:lnTo>
                <a:pt x="4192257" y="360448"/>
              </a:lnTo>
              <a:lnTo>
                <a:pt x="0" y="360448"/>
              </a:lnTo>
              <a:lnTo>
                <a:pt x="0" y="49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37359-42DC-4445-8A3A-71F1DD60E37D}">
      <dsp:nvSpPr>
        <dsp:cNvPr id="0" name=""/>
        <dsp:cNvSpPr/>
      </dsp:nvSpPr>
      <dsp:spPr>
        <a:xfrm>
          <a:off x="4629284" y="2843821"/>
          <a:ext cx="488869" cy="676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535"/>
              </a:lnTo>
              <a:lnTo>
                <a:pt x="488869" y="542535"/>
              </a:lnTo>
              <a:lnTo>
                <a:pt x="488869" y="6769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0509C-921C-4A45-ACC5-285271B97316}">
      <dsp:nvSpPr>
        <dsp:cNvPr id="0" name=""/>
        <dsp:cNvSpPr/>
      </dsp:nvSpPr>
      <dsp:spPr>
        <a:xfrm>
          <a:off x="2491840" y="1463863"/>
          <a:ext cx="2137443" cy="458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30"/>
              </a:lnTo>
              <a:lnTo>
                <a:pt x="2137443" y="324030"/>
              </a:lnTo>
              <a:lnTo>
                <a:pt x="2137443" y="458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AB7B8-1C6D-1843-AD0C-EF9192E77F28}">
      <dsp:nvSpPr>
        <dsp:cNvPr id="0" name=""/>
        <dsp:cNvSpPr/>
      </dsp:nvSpPr>
      <dsp:spPr>
        <a:xfrm>
          <a:off x="2459050" y="2880238"/>
          <a:ext cx="91440" cy="339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7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05C78-1EB7-5441-B995-D9B19219BC58}">
      <dsp:nvSpPr>
        <dsp:cNvPr id="0" name=""/>
        <dsp:cNvSpPr/>
      </dsp:nvSpPr>
      <dsp:spPr>
        <a:xfrm>
          <a:off x="2446120" y="1463863"/>
          <a:ext cx="91440" cy="494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448"/>
              </a:lnTo>
              <a:lnTo>
                <a:pt x="58649" y="360448"/>
              </a:lnTo>
              <a:lnTo>
                <a:pt x="58649" y="494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34F1E-0B94-F94F-9A28-A8964A4896C8}">
      <dsp:nvSpPr>
        <dsp:cNvPr id="0" name=""/>
        <dsp:cNvSpPr/>
      </dsp:nvSpPr>
      <dsp:spPr>
        <a:xfrm>
          <a:off x="566906" y="1463863"/>
          <a:ext cx="1924934" cy="476674"/>
        </a:xfrm>
        <a:custGeom>
          <a:avLst/>
          <a:gdLst/>
          <a:ahLst/>
          <a:cxnLst/>
          <a:rect l="0" t="0" r="0" b="0"/>
          <a:pathLst>
            <a:path>
              <a:moveTo>
                <a:pt x="1924934" y="0"/>
              </a:moveTo>
              <a:lnTo>
                <a:pt x="1924934" y="342239"/>
              </a:lnTo>
              <a:lnTo>
                <a:pt x="0" y="342239"/>
              </a:lnTo>
              <a:lnTo>
                <a:pt x="0" y="476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9219E-BBD3-2745-BBB0-E65B4C9874BA}">
      <dsp:nvSpPr>
        <dsp:cNvPr id="0" name=""/>
        <dsp:cNvSpPr/>
      </dsp:nvSpPr>
      <dsp:spPr>
        <a:xfrm>
          <a:off x="1715320" y="398453"/>
          <a:ext cx="1553040" cy="106541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E0B102-4141-2045-8635-C6E3416C0F91}">
      <dsp:nvSpPr>
        <dsp:cNvPr id="0" name=""/>
        <dsp:cNvSpPr/>
      </dsp:nvSpPr>
      <dsp:spPr>
        <a:xfrm>
          <a:off x="1876561" y="551631"/>
          <a:ext cx="1553040" cy="106541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rgbClr val="C0504D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Assess confidence level</a:t>
          </a:r>
          <a:endParaRPr lang="en-US" sz="2000" kern="1200" dirty="0"/>
        </a:p>
      </dsp:txBody>
      <dsp:txXfrm>
        <a:off x="1876561" y="551631"/>
        <a:ext cx="1553040" cy="1065410"/>
      </dsp:txXfrm>
    </dsp:sp>
    <dsp:sp modelId="{EB9C53E9-6158-8A4B-8B01-34AFC9E2CAEE}">
      <dsp:nvSpPr>
        <dsp:cNvPr id="0" name=""/>
        <dsp:cNvSpPr/>
      </dsp:nvSpPr>
      <dsp:spPr>
        <a:xfrm>
          <a:off x="-158677" y="1940537"/>
          <a:ext cx="1451168" cy="921491"/>
        </a:xfrm>
        <a:prstGeom prst="roundRect">
          <a:avLst>
            <a:gd name="adj" fmla="val 10000"/>
          </a:avLst>
        </a:prstGeom>
        <a:solidFill>
          <a:srgbClr val="FAC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6B1CCA-E272-BE48-9F7E-B8D307561EEB}">
      <dsp:nvSpPr>
        <dsp:cNvPr id="0" name=""/>
        <dsp:cNvSpPr/>
      </dsp:nvSpPr>
      <dsp:spPr>
        <a:xfrm>
          <a:off x="2563" y="2093716"/>
          <a:ext cx="1451168" cy="921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Low confidence</a:t>
          </a:r>
          <a:endParaRPr lang="en-US" sz="1800" kern="1200" dirty="0"/>
        </a:p>
      </dsp:txBody>
      <dsp:txXfrm>
        <a:off x="2563" y="2093716"/>
        <a:ext cx="1451168" cy="921491"/>
      </dsp:txXfrm>
    </dsp:sp>
    <dsp:sp modelId="{C2609C8E-32AA-D04B-810E-E7CA6B592719}">
      <dsp:nvSpPr>
        <dsp:cNvPr id="0" name=""/>
        <dsp:cNvSpPr/>
      </dsp:nvSpPr>
      <dsp:spPr>
        <a:xfrm>
          <a:off x="1779186" y="1958746"/>
          <a:ext cx="1451168" cy="921491"/>
        </a:xfrm>
        <a:prstGeom prst="roundRect">
          <a:avLst>
            <a:gd name="adj" fmla="val 10000"/>
          </a:avLst>
        </a:prstGeom>
        <a:solidFill>
          <a:srgbClr val="FAC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D38666-B75A-874C-8248-8F199C15761B}">
      <dsp:nvSpPr>
        <dsp:cNvPr id="0" name=""/>
        <dsp:cNvSpPr/>
      </dsp:nvSpPr>
      <dsp:spPr>
        <a:xfrm>
          <a:off x="1940427" y="2111925"/>
          <a:ext cx="1451168" cy="921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Medium confidence</a:t>
          </a:r>
          <a:endParaRPr lang="en-US" sz="1800" kern="1200" dirty="0"/>
        </a:p>
      </dsp:txBody>
      <dsp:txXfrm>
        <a:off x="1940427" y="2111925"/>
        <a:ext cx="1451168" cy="921491"/>
      </dsp:txXfrm>
    </dsp:sp>
    <dsp:sp modelId="{42F8383D-3AE1-4B45-8596-9FA717AAF698}">
      <dsp:nvSpPr>
        <dsp:cNvPr id="0" name=""/>
        <dsp:cNvSpPr/>
      </dsp:nvSpPr>
      <dsp:spPr>
        <a:xfrm>
          <a:off x="1698864" y="3219960"/>
          <a:ext cx="1611812" cy="1108868"/>
        </a:xfrm>
        <a:prstGeom prst="roundRect">
          <a:avLst>
            <a:gd name="adj" fmla="val 10000"/>
          </a:avLst>
        </a:prstGeom>
        <a:solidFill>
          <a:srgbClr val="FAC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D55B56-D9D2-9C46-827A-D2ACD38300B6}">
      <dsp:nvSpPr>
        <dsp:cNvPr id="0" name=""/>
        <dsp:cNvSpPr/>
      </dsp:nvSpPr>
      <dsp:spPr>
        <a:xfrm>
          <a:off x="1860105" y="3373139"/>
          <a:ext cx="1611812" cy="1108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Direction of change only</a:t>
          </a:r>
          <a:endParaRPr lang="en-US" sz="2000" kern="1200" dirty="0"/>
        </a:p>
      </dsp:txBody>
      <dsp:txXfrm>
        <a:off x="1860105" y="3373139"/>
        <a:ext cx="1611812" cy="1108868"/>
      </dsp:txXfrm>
    </dsp:sp>
    <dsp:sp modelId="{43A02BCF-E7F9-AE4B-83DC-85F745138E60}">
      <dsp:nvSpPr>
        <dsp:cNvPr id="0" name=""/>
        <dsp:cNvSpPr/>
      </dsp:nvSpPr>
      <dsp:spPr>
        <a:xfrm>
          <a:off x="3903700" y="1922329"/>
          <a:ext cx="1451168" cy="921491"/>
        </a:xfrm>
        <a:prstGeom prst="roundRect">
          <a:avLst>
            <a:gd name="adj" fmla="val 10000"/>
          </a:avLst>
        </a:prstGeom>
        <a:solidFill>
          <a:srgbClr val="FAC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5D193E-BBA0-1645-9DF7-300FCDF9CA22}">
      <dsp:nvSpPr>
        <dsp:cNvPr id="0" name=""/>
        <dsp:cNvSpPr/>
      </dsp:nvSpPr>
      <dsp:spPr>
        <a:xfrm>
          <a:off x="4064941" y="2075508"/>
          <a:ext cx="1451168" cy="921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 confidence</a:t>
          </a:r>
          <a:endParaRPr lang="en-US" sz="1800" kern="1200" dirty="0"/>
        </a:p>
      </dsp:txBody>
      <dsp:txXfrm>
        <a:off x="4064941" y="2075508"/>
        <a:ext cx="1451168" cy="921491"/>
      </dsp:txXfrm>
    </dsp:sp>
    <dsp:sp modelId="{37CA8211-6F86-A245-B26A-FD3485EE344D}">
      <dsp:nvSpPr>
        <dsp:cNvPr id="0" name=""/>
        <dsp:cNvSpPr/>
      </dsp:nvSpPr>
      <dsp:spPr>
        <a:xfrm>
          <a:off x="4278116" y="3520790"/>
          <a:ext cx="1680075" cy="92149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BE536D-90CF-9C46-828F-2BD4B5B48107}">
      <dsp:nvSpPr>
        <dsp:cNvPr id="0" name=""/>
        <dsp:cNvSpPr/>
      </dsp:nvSpPr>
      <dsp:spPr>
        <a:xfrm>
          <a:off x="4439357" y="3673969"/>
          <a:ext cx="1680075" cy="92149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Likelihood assessment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439357" y="3673969"/>
        <a:ext cx="1680075" cy="921491"/>
      </dsp:txXfrm>
    </dsp:sp>
    <dsp:sp modelId="{05E8D740-F065-E54A-AC43-D8B4302DAEED}">
      <dsp:nvSpPr>
        <dsp:cNvPr id="0" name=""/>
        <dsp:cNvSpPr/>
      </dsp:nvSpPr>
      <dsp:spPr>
        <a:xfrm>
          <a:off x="200312" y="4937165"/>
          <a:ext cx="1451168" cy="921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85F6D9-9596-BC47-9024-614347F36FB4}">
      <dsp:nvSpPr>
        <dsp:cNvPr id="0" name=""/>
        <dsp:cNvSpPr/>
      </dsp:nvSpPr>
      <dsp:spPr>
        <a:xfrm>
          <a:off x="361553" y="5090344"/>
          <a:ext cx="1451168" cy="921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Virtually certain (99-100%)</a:t>
          </a:r>
          <a:endParaRPr lang="en-US" sz="1800" kern="1200" dirty="0"/>
        </a:p>
      </dsp:txBody>
      <dsp:txXfrm>
        <a:off x="361553" y="5090344"/>
        <a:ext cx="1451168" cy="921491"/>
      </dsp:txXfrm>
    </dsp:sp>
    <dsp:sp modelId="{C97552E9-BB97-F84E-9077-3A573EB620AA}">
      <dsp:nvSpPr>
        <dsp:cNvPr id="0" name=""/>
        <dsp:cNvSpPr/>
      </dsp:nvSpPr>
      <dsp:spPr>
        <a:xfrm>
          <a:off x="1973962" y="4937165"/>
          <a:ext cx="1451168" cy="921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AB1867-104B-C74C-9309-3413B830BA1A}">
      <dsp:nvSpPr>
        <dsp:cNvPr id="0" name=""/>
        <dsp:cNvSpPr/>
      </dsp:nvSpPr>
      <dsp:spPr>
        <a:xfrm>
          <a:off x="2135203" y="5090344"/>
          <a:ext cx="1451168" cy="921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Very likely (90-100%)</a:t>
          </a:r>
          <a:endParaRPr lang="en-US" sz="1800" kern="1200" dirty="0"/>
        </a:p>
      </dsp:txBody>
      <dsp:txXfrm>
        <a:off x="2135203" y="5090344"/>
        <a:ext cx="1451168" cy="921491"/>
      </dsp:txXfrm>
    </dsp:sp>
    <dsp:sp modelId="{C359AC6A-1B2C-5D43-9082-E288AB5975ED}">
      <dsp:nvSpPr>
        <dsp:cNvPr id="0" name=""/>
        <dsp:cNvSpPr/>
      </dsp:nvSpPr>
      <dsp:spPr>
        <a:xfrm>
          <a:off x="3747612" y="4937165"/>
          <a:ext cx="1451168" cy="921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0BC429-4629-214A-A13D-2C978BCB2C7D}">
      <dsp:nvSpPr>
        <dsp:cNvPr id="0" name=""/>
        <dsp:cNvSpPr/>
      </dsp:nvSpPr>
      <dsp:spPr>
        <a:xfrm>
          <a:off x="3908853" y="5090344"/>
          <a:ext cx="1451168" cy="921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Likely (66-100%)</a:t>
          </a:r>
          <a:endParaRPr lang="en-US" sz="1800" kern="1200" dirty="0"/>
        </a:p>
      </dsp:txBody>
      <dsp:txXfrm>
        <a:off x="3908853" y="5090344"/>
        <a:ext cx="1451168" cy="921491"/>
      </dsp:txXfrm>
    </dsp:sp>
    <dsp:sp modelId="{66E43DCC-BE28-7E43-973D-64F722D1A35A}">
      <dsp:nvSpPr>
        <dsp:cNvPr id="0" name=""/>
        <dsp:cNvSpPr/>
      </dsp:nvSpPr>
      <dsp:spPr>
        <a:xfrm>
          <a:off x="5521262" y="4937165"/>
          <a:ext cx="1451168" cy="921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C10AC5-A4C3-C343-9C98-D73CDC93D105}">
      <dsp:nvSpPr>
        <dsp:cNvPr id="0" name=""/>
        <dsp:cNvSpPr/>
      </dsp:nvSpPr>
      <dsp:spPr>
        <a:xfrm>
          <a:off x="5682503" y="5090344"/>
          <a:ext cx="1451168" cy="921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likely than not (50-100%)</a:t>
          </a:r>
          <a:endParaRPr lang="en-US" sz="1800" kern="1200" dirty="0"/>
        </a:p>
      </dsp:txBody>
      <dsp:txXfrm>
        <a:off x="5682503" y="5090344"/>
        <a:ext cx="1451168" cy="921491"/>
      </dsp:txXfrm>
    </dsp:sp>
    <dsp:sp modelId="{5C9CB299-3899-3143-A7E7-0CE8EAEF8C46}">
      <dsp:nvSpPr>
        <dsp:cNvPr id="0" name=""/>
        <dsp:cNvSpPr/>
      </dsp:nvSpPr>
      <dsp:spPr>
        <a:xfrm>
          <a:off x="7294913" y="4937165"/>
          <a:ext cx="1451168" cy="921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66C8FA-8AF9-DB40-862E-22AC110D5E74}">
      <dsp:nvSpPr>
        <dsp:cNvPr id="0" name=""/>
        <dsp:cNvSpPr/>
      </dsp:nvSpPr>
      <dsp:spPr>
        <a:xfrm>
          <a:off x="7456154" y="5090344"/>
          <a:ext cx="1451168" cy="921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About as likely as not (33-66%)</a:t>
          </a:r>
          <a:endParaRPr lang="en-US" sz="1800" kern="1200" dirty="0"/>
        </a:p>
      </dsp:txBody>
      <dsp:txXfrm>
        <a:off x="7456154" y="5090344"/>
        <a:ext cx="1451168" cy="921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09352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09352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CACACE7-D606-4DFF-91E1-B5674CF4BC26}" type="datetime1">
              <a:rPr lang="en-US"/>
              <a:pPr>
                <a:defRPr/>
              </a:pPr>
              <a:t>6/17/12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09352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09352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5BB33A0-7084-47A7-B440-E005EBDFD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09352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09352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BA5475E-489C-4C3F-8176-21C7ABE0B092}" type="datetime1">
              <a:rPr lang="en-US"/>
              <a:pPr>
                <a:defRPr/>
              </a:pPr>
              <a:t>6/17/12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741363"/>
            <a:ext cx="47910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09352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09352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5EB2D61-EF94-4C21-A795-69B84CB79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508000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/>
      </a:defRPr>
    </a:lvl2pPr>
    <a:lvl3pPr marL="1017588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/>
      </a:defRPr>
    </a:lvl3pPr>
    <a:lvl4pPr marL="1527175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/>
      </a:defRPr>
    </a:lvl4pPr>
    <a:lvl5pPr marL="2036763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/>
      </a:defRPr>
    </a:lvl5pPr>
    <a:lvl6pPr marL="2546764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MS PGothic"/>
              <a:cs typeface="MS PGothic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508000"/>
            <a:fld id="{857201C2-6E12-435D-9988-894A82D2F39F}" type="slidenum">
              <a:rPr lang="en-US" smtClean="0">
                <a:ea typeface="MS PGothic"/>
                <a:cs typeface="MS PGothic"/>
              </a:rPr>
              <a:pPr defTabSz="508000"/>
              <a:t>1</a:t>
            </a:fld>
            <a:endParaRPr lang="en-US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MS PGothic"/>
              <a:cs typeface="MS PGothic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508000"/>
            <a:fld id="{6C3C8D27-F25A-4C9C-8FE5-A08BA2E65D2E}" type="slidenum">
              <a:rPr lang="en-US" smtClean="0">
                <a:ea typeface="MS PGothic"/>
                <a:cs typeface="MS PGothic"/>
              </a:rPr>
              <a:pPr defTabSz="508000"/>
              <a:t>3</a:t>
            </a:fld>
            <a:endParaRPr lang="en-US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levels to the uncertainty assessment:</a:t>
            </a:r>
          </a:p>
          <a:p>
            <a:pPr marL="228600" indent="-228600">
              <a:buAutoNum type="arabicPeriod"/>
            </a:pPr>
            <a:r>
              <a:rPr lang="en-US" dirty="0" smtClean="0"/>
              <a:t>Assess confidence in the data, models, theories.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Then </a:t>
            </a:r>
            <a:r>
              <a:rPr lang="en-US" baseline="0" dirty="0" smtClean="0"/>
              <a:t>provide likelihood assessment if we have high confidence in the data, models, theories</a:t>
            </a:r>
          </a:p>
          <a:p>
            <a:pPr marL="228600" indent="-228600">
              <a:buAutoNum type="arabicPeriod"/>
            </a:pPr>
            <a:r>
              <a:rPr lang="en-US" dirty="0" smtClean="0"/>
              <a:t>If only medium confidence then only provide direction of change</a:t>
            </a:r>
          </a:p>
          <a:p>
            <a:pPr marL="228600" indent="-228600">
              <a:buAutoNum type="arabicPeriod"/>
            </a:pPr>
            <a:r>
              <a:rPr lang="en-US" dirty="0" smtClean="0"/>
              <a:t>If low confidence do not even provide direction of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B30C-BBDD-1847-97EA-7A7C53A71D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MS PGothic"/>
              <a:cs typeface="MS PGothic"/>
            </a:endParaRPr>
          </a:p>
        </p:txBody>
      </p:sp>
      <p:sp>
        <p:nvSpPr>
          <p:cNvPr id="12291" name="Slide Number Placeholder 3"/>
          <p:cNvSpPr txBox="1">
            <a:spLocks noGrp="1"/>
          </p:cNvSpPr>
          <p:nvPr/>
        </p:nvSpPr>
        <p:spPr bwMode="auto">
          <a:xfrm>
            <a:off x="3884613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78275E-B30C-4823-977B-49E1CBF0A683}" type="slidenum">
              <a:rPr lang="en-US" sz="1200">
                <a:cs typeface="MS PGothic"/>
              </a:rPr>
              <a:pPr algn="r"/>
              <a:t>5</a:t>
            </a:fld>
            <a:endParaRPr lang="en-US" sz="1200">
              <a:cs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MS PGothic"/>
              <a:cs typeface="MS PGothic"/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7BE26A-8D45-4E32-88BA-8C44B2DC9D5A}" type="slidenum">
              <a:rPr lang="en-US" sz="1200">
                <a:cs typeface="MS PGothic"/>
              </a:rPr>
              <a:pPr algn="r"/>
              <a:t>6</a:t>
            </a:fld>
            <a:endParaRPr lang="en-US" sz="1200">
              <a:cs typeface="MS P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MS PGothic"/>
              <a:cs typeface="MS PGothic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508000"/>
            <a:fld id="{6CA44086-CE7E-46B6-BB95-78B6900C1463}" type="slidenum">
              <a:rPr lang="en-US" smtClean="0">
                <a:ea typeface="MS PGothic"/>
                <a:cs typeface="MS PGothic"/>
              </a:rPr>
              <a:pPr defTabSz="508000"/>
              <a:t>7</a:t>
            </a:fld>
            <a:endParaRPr lang="en-US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MS PGothic"/>
              <a:cs typeface="MS PGothic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508000"/>
            <a:fld id="{6CA44086-CE7E-46B6-BB95-78B6900C1463}" type="slidenum">
              <a:rPr lang="en-US" smtClean="0">
                <a:ea typeface="MS PGothic"/>
                <a:cs typeface="MS PGothic"/>
              </a:rPr>
              <a:pPr defTabSz="508000"/>
              <a:t>8</a:t>
            </a:fld>
            <a:endParaRPr lang="en-US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MS PGothic"/>
              <a:cs typeface="MS PGothic"/>
            </a:endParaRP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937895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8EB7AF-1254-47DF-829C-D1702D2115D3}" type="slidenum">
              <a:rPr lang="en-US" sz="1200">
                <a:cs typeface="MS PGothic"/>
              </a:rPr>
              <a:pPr algn="r"/>
              <a:t>11</a:t>
            </a:fld>
            <a:endParaRPr lang="en-US" sz="1200">
              <a:cs typeface="MS P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MS PGothic"/>
              <a:cs typeface="MS PGothic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508000"/>
            <a:fld id="{D7C5D77C-0EC7-4595-B495-6C8C386E9B87}" type="slidenum">
              <a:rPr lang="en-US" smtClean="0">
                <a:ea typeface="MS PGothic"/>
                <a:cs typeface="MS PGothic"/>
              </a:rPr>
              <a:pPr defTabSz="508000"/>
              <a:t>15</a:t>
            </a:fld>
            <a:endParaRPr lang="en-US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PCCLogoBlue_CMYK_300PPI_noBK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04000" y="7236000"/>
            <a:ext cx="2262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lIns="101870" tIns="50935" rIns="101870" bIns="50935"/>
          <a:lstStyle>
            <a:lvl1pPr defTabSz="509352"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BDD8-4E6A-47ED-A2B9-05B9B335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7921"/>
            <a:ext cx="9052560" cy="12954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lIns="101870" tIns="50935" rIns="101870" bIns="50935"/>
          <a:lstStyle>
            <a:lvl1pPr defTabSz="509352"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8731-0968-4E7D-B773-6D67F7224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 descr="IPCCLogoBlue_CMYK_300PPI_noBK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04000" y="7236000"/>
            <a:ext cx="2262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lIns="101870" tIns="50935" rIns="101870" bIns="50935"/>
          <a:lstStyle>
            <a:lvl1pPr defTabSz="509352"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CF4A-3817-451D-AD82-E19902934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10" descr="IPCCLogoBlue_CMYK_300PPI_noBK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04000" y="7236000"/>
            <a:ext cx="2262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486278" indent="0" algn="ctr">
              <a:buNone/>
              <a:defRPr/>
            </a:lvl2pPr>
            <a:lvl3pPr marL="972556" indent="0" algn="ctr">
              <a:buNone/>
              <a:defRPr/>
            </a:lvl3pPr>
            <a:lvl4pPr marL="1458834" indent="0" algn="ctr">
              <a:buNone/>
              <a:defRPr/>
            </a:lvl4pPr>
            <a:lvl5pPr marL="1945112" indent="0" algn="ctr">
              <a:buNone/>
              <a:defRPr/>
            </a:lvl5pPr>
            <a:lvl6pPr marL="2431390" indent="0" algn="ctr">
              <a:buNone/>
              <a:defRPr/>
            </a:lvl6pPr>
            <a:lvl7pPr marL="2917668" indent="0" algn="ctr">
              <a:buNone/>
              <a:defRPr/>
            </a:lvl7pPr>
            <a:lvl8pPr marL="3403945" indent="0" algn="ctr">
              <a:buNone/>
              <a:defRPr/>
            </a:lvl8pPr>
            <a:lvl9pPr marL="3890223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-7938"/>
            <a:ext cx="9051925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614488"/>
            <a:ext cx="90519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ctr" defTabSz="50935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238" y="7162800"/>
            <a:ext cx="2346325" cy="412750"/>
          </a:xfrm>
          <a:prstGeom prst="rect">
            <a:avLst/>
          </a:prstGeom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>
            <a:lvl1pPr defTabSz="509352">
              <a:defRPr sz="1300">
                <a:solidFill>
                  <a:srgbClr val="898989"/>
                </a:solidFill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3A2772C-920E-4E72-9248-7B7F6EEB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4719" y="7495401"/>
            <a:ext cx="2143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S.I.</a:t>
            </a:r>
            <a:r>
              <a:rPr lang="en-US" sz="1200" baseline="0" dirty="0" smtClean="0"/>
              <a:t> Seneviratne, ETH Zurich</a:t>
            </a:r>
            <a:endParaRPr lang="en-US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7495401"/>
            <a:ext cx="2271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IPCC</a:t>
            </a:r>
            <a:r>
              <a:rPr lang="en-US" sz="1200" baseline="0" dirty="0" smtClean="0"/>
              <a:t> SREX, Dakar, 18.6.2012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080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defTabSz="5080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defTabSz="5080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defTabSz="5080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defTabSz="5080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509352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8705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8058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7411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92088" indent="-192088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01675" indent="-192088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273175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781175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290763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801440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36538" y="0"/>
            <a:ext cx="9786568" cy="12954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MS PGothic"/>
                <a:cs typeface="Arial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MS PGothic"/>
                <a:cs typeface="Arial" charset="0"/>
              </a:rPr>
              <a:t>changing climate </a:t>
            </a:r>
            <a:r>
              <a:rPr lang="en-US" b="1" dirty="0" smtClean="0">
                <a:latin typeface="Arial" charset="0"/>
                <a:ea typeface="MS PGothic"/>
                <a:cs typeface="Arial" charset="0"/>
              </a:rPr>
              <a:t>leads to </a:t>
            </a:r>
            <a:r>
              <a:rPr lang="en-US" b="1" dirty="0" smtClean="0">
                <a:solidFill>
                  <a:srgbClr val="262626"/>
                </a:solidFill>
                <a:latin typeface="Arial" charset="0"/>
                <a:ea typeface="MS PGothic"/>
                <a:cs typeface="Arial" charset="0"/>
              </a:rPr>
              <a:t>changes in </a:t>
            </a:r>
            <a:r>
              <a:rPr lang="en-US" b="1" dirty="0" smtClean="0">
                <a:solidFill>
                  <a:schemeClr val="accent1"/>
                </a:solidFill>
                <a:latin typeface="Arial" charset="0"/>
                <a:ea typeface="MS PGothic"/>
                <a:cs typeface="Arial" charset="0"/>
              </a:rPr>
              <a:t>extreme weather </a:t>
            </a:r>
            <a:r>
              <a:rPr lang="en-US" b="1" dirty="0" smtClean="0">
                <a:latin typeface="Arial" charset="0"/>
                <a:ea typeface="MS PGothic"/>
                <a:cs typeface="Arial" charset="0"/>
              </a:rPr>
              <a:t>and </a:t>
            </a:r>
            <a:r>
              <a:rPr lang="en-US" b="1" dirty="0" smtClean="0">
                <a:solidFill>
                  <a:srgbClr val="4F81BD"/>
                </a:solidFill>
                <a:latin typeface="Arial" charset="0"/>
                <a:ea typeface="MS PGothic"/>
                <a:cs typeface="Arial" charset="0"/>
              </a:rPr>
              <a:t>climate events</a:t>
            </a:r>
            <a:r>
              <a:rPr lang="en-US" b="1" dirty="0" smtClean="0">
                <a:latin typeface="Arial" charset="0"/>
                <a:ea typeface="MS PGothic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MS PGothic"/>
                <a:cs typeface="Arial" charset="0"/>
              </a:rPr>
              <a:t>– </a:t>
            </a:r>
            <a:r>
              <a:rPr lang="en-US" b="1" dirty="0" smtClean="0">
                <a:latin typeface="Arial" charset="0"/>
                <a:ea typeface="MS PGothic"/>
                <a:cs typeface="Arial" charset="0"/>
              </a:rPr>
              <a:t>the focus of</a:t>
            </a:r>
            <a:r>
              <a:rPr lang="en-US" dirty="0" smtClean="0">
                <a:latin typeface="Arial" charset="0"/>
                <a:ea typeface="MS PGothic"/>
                <a:cs typeface="Arial" charset="0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Arial" charset="0"/>
                <a:ea typeface="MS PGothic"/>
                <a:cs typeface="Arial" charset="0"/>
              </a:rPr>
              <a:t>Chapter 3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51344" y="1249200"/>
            <a:ext cx="9962496" cy="4645047"/>
            <a:chOff x="33039" y="1591452"/>
            <a:chExt cx="9962496" cy="4645047"/>
          </a:xfrm>
        </p:grpSpPr>
        <p:pic>
          <p:nvPicPr>
            <p:cNvPr id="8" name="Picture 7" descr="iStock_000016846417Small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>
            <a:xfrm>
              <a:off x="7591388" y="1605047"/>
              <a:ext cx="2404147" cy="4600931"/>
            </a:xfrm>
            <a:prstGeom prst="roundRect">
              <a:avLst>
                <a:gd name="adj" fmla="val 5045"/>
              </a:avLst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5368" name="Picture 13" descr="texas_davidkozlowski.tif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41858" y="1624254"/>
              <a:ext cx="2463801" cy="4612245"/>
            </a:xfrm>
            <a:prstGeom prst="roundRect">
              <a:avLst>
                <a:gd name="adj" fmla="val 4380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5363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/>
              </a:extLst>
            </a:blip>
            <a:srcRect t="-263"/>
            <a:stretch>
              <a:fillRect/>
            </a:stretch>
          </p:blipFill>
          <p:spPr bwMode="auto">
            <a:xfrm>
              <a:off x="2541227" y="1591452"/>
              <a:ext cx="2463794" cy="4612245"/>
            </a:xfrm>
            <a:prstGeom prst="roundRect">
              <a:avLst>
                <a:gd name="adj" fmla="val 4380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5365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3039" y="1604536"/>
              <a:ext cx="2463794" cy="4599161"/>
            </a:xfrm>
            <a:prstGeom prst="roundRect">
              <a:avLst>
                <a:gd name="adj" fmla="val 5173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" name="Group 9"/>
          <p:cNvGrpSpPr/>
          <p:nvPr/>
        </p:nvGrpSpPr>
        <p:grpSpPr>
          <a:xfrm>
            <a:off x="60610" y="6022800"/>
            <a:ext cx="10664825" cy="1369606"/>
            <a:chOff x="0" y="6123782"/>
            <a:chExt cx="10664825" cy="1369606"/>
          </a:xfrm>
        </p:grpSpPr>
        <p:sp>
          <p:nvSpPr>
            <p:cNvPr id="7174" name="Text Box 8"/>
            <p:cNvSpPr txBox="1">
              <a:spLocks noChangeArrowheads="1"/>
            </p:cNvSpPr>
            <p:nvPr/>
          </p:nvSpPr>
          <p:spPr bwMode="auto">
            <a:xfrm>
              <a:off x="0" y="6123782"/>
              <a:ext cx="106648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GB" sz="1950" b="1" dirty="0">
                  <a:cs typeface="MS PGothic"/>
                </a:rPr>
                <a:t>Changes in Climate Extremes &amp; their Impacts on the Natural Physical Environment</a:t>
              </a:r>
            </a:p>
          </p:txBody>
        </p:sp>
        <p:sp>
          <p:nvSpPr>
            <p:cNvPr id="7175" name="Text Box 9"/>
            <p:cNvSpPr txBox="1">
              <a:spLocks noChangeArrowheads="1"/>
            </p:cNvSpPr>
            <p:nvPr/>
          </p:nvSpPr>
          <p:spPr bwMode="auto">
            <a:xfrm>
              <a:off x="0" y="6523892"/>
              <a:ext cx="995323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900" b="1" u="sng" dirty="0">
                  <a:cs typeface="MS PGothic"/>
                </a:rPr>
                <a:t>Sonia Seneviratne</a:t>
              </a:r>
              <a:r>
                <a:rPr lang="en-US" sz="1900" b="1" dirty="0">
                  <a:cs typeface="MS PGothic"/>
                </a:rPr>
                <a:t>, Neville Nicholls</a:t>
              </a:r>
              <a:r>
                <a:rPr lang="en-US" sz="1900" dirty="0">
                  <a:cs typeface="MS PGothic"/>
                </a:rPr>
                <a:t>, David </a:t>
              </a:r>
              <a:r>
                <a:rPr lang="en-US" sz="1900" dirty="0" err="1">
                  <a:cs typeface="MS PGothic"/>
                </a:rPr>
                <a:t>Easterling</a:t>
              </a:r>
              <a:r>
                <a:rPr lang="en-US" sz="1900" dirty="0">
                  <a:cs typeface="MS PGothic"/>
                </a:rPr>
                <a:t>, Clare </a:t>
              </a:r>
              <a:r>
                <a:rPr lang="en-US" sz="1900" dirty="0" err="1">
                  <a:cs typeface="MS PGothic"/>
                </a:rPr>
                <a:t>Goodess</a:t>
              </a:r>
              <a:r>
                <a:rPr lang="en-US" sz="1900" dirty="0">
                  <a:cs typeface="MS PGothic"/>
                </a:rPr>
                <a:t>, </a:t>
              </a:r>
              <a:r>
                <a:rPr lang="en-US" sz="1900" dirty="0" err="1">
                  <a:cs typeface="MS PGothic"/>
                </a:rPr>
                <a:t>Shinjiro</a:t>
              </a:r>
              <a:r>
                <a:rPr lang="en-US" sz="1900" dirty="0">
                  <a:cs typeface="MS PGothic"/>
                </a:rPr>
                <a:t> </a:t>
              </a:r>
              <a:r>
                <a:rPr lang="en-US" sz="1900" dirty="0" err="1">
                  <a:cs typeface="MS PGothic"/>
                </a:rPr>
                <a:t>Kanae</a:t>
              </a:r>
              <a:r>
                <a:rPr lang="en-US" sz="1900" dirty="0">
                  <a:cs typeface="MS PGothic"/>
                </a:rPr>
                <a:t>, James </a:t>
              </a:r>
              <a:r>
                <a:rPr lang="en-US" sz="1900" dirty="0" err="1">
                  <a:cs typeface="MS PGothic"/>
                </a:rPr>
                <a:t>Kossin</a:t>
              </a:r>
              <a:r>
                <a:rPr lang="en-US" sz="1900" dirty="0">
                  <a:cs typeface="MS PGothic"/>
                </a:rPr>
                <a:t>, </a:t>
              </a:r>
              <a:r>
                <a:rPr lang="en-US" sz="1900" dirty="0" err="1">
                  <a:cs typeface="MS PGothic"/>
                </a:rPr>
                <a:t>Yali</a:t>
              </a:r>
              <a:r>
                <a:rPr lang="en-US" sz="1900" dirty="0">
                  <a:cs typeface="MS PGothic"/>
                </a:rPr>
                <a:t> </a:t>
              </a:r>
              <a:r>
                <a:rPr lang="en-US" sz="1900" dirty="0" err="1">
                  <a:cs typeface="MS PGothic"/>
                </a:rPr>
                <a:t>Luo</a:t>
              </a:r>
              <a:r>
                <a:rPr lang="en-US" sz="1900" dirty="0">
                  <a:cs typeface="MS PGothic"/>
                </a:rPr>
                <a:t>, Jose Marengo, Kathleen </a:t>
              </a:r>
              <a:r>
                <a:rPr lang="en-US" sz="1900" dirty="0" err="1">
                  <a:cs typeface="MS PGothic"/>
                </a:rPr>
                <a:t>McInnes</a:t>
              </a:r>
              <a:r>
                <a:rPr lang="en-US" sz="1900" dirty="0">
                  <a:cs typeface="MS PGothic"/>
                </a:rPr>
                <a:t>, Mohammad </a:t>
              </a:r>
              <a:r>
                <a:rPr lang="en-US" sz="1900" dirty="0" err="1">
                  <a:cs typeface="MS PGothic"/>
                </a:rPr>
                <a:t>Rahimi</a:t>
              </a:r>
              <a:r>
                <a:rPr lang="en-US" sz="1900" dirty="0">
                  <a:cs typeface="MS PGothic"/>
                </a:rPr>
                <a:t>,</a:t>
              </a:r>
              <a:r>
                <a:rPr lang="en-US" sz="1900" dirty="0" smtClean="0">
                  <a:cs typeface="MS PGothic"/>
                </a:rPr>
                <a:t>               Markus </a:t>
              </a:r>
              <a:r>
                <a:rPr lang="en-US" sz="1900" dirty="0">
                  <a:cs typeface="MS PGothic"/>
                </a:rPr>
                <a:t>Reichstein, </a:t>
              </a:r>
              <a:r>
                <a:rPr lang="en-US" sz="1900" dirty="0" err="1">
                  <a:cs typeface="MS PGothic"/>
                </a:rPr>
                <a:t>Asgeir</a:t>
              </a:r>
              <a:r>
                <a:rPr lang="en-US" sz="1900" dirty="0">
                  <a:cs typeface="MS PGothic"/>
                </a:rPr>
                <a:t> </a:t>
              </a:r>
              <a:r>
                <a:rPr lang="en-US" sz="1900" dirty="0" err="1">
                  <a:cs typeface="MS PGothic"/>
                </a:rPr>
                <a:t>Sorteberg</a:t>
              </a:r>
              <a:r>
                <a:rPr lang="en-US" sz="1900" dirty="0">
                  <a:cs typeface="MS PGothic"/>
                </a:rPr>
                <a:t>, Carolina Vera, </a:t>
              </a:r>
              <a:r>
                <a:rPr lang="en-US" sz="1900" dirty="0" err="1">
                  <a:cs typeface="MS PGothic"/>
                </a:rPr>
                <a:t>Xuebin</a:t>
              </a:r>
              <a:r>
                <a:rPr lang="en-US" sz="1900" dirty="0">
                  <a:cs typeface="MS PGothic"/>
                </a:rPr>
                <a:t> Zhang</a:t>
              </a:r>
              <a:endParaRPr lang="en-GB" sz="1900" dirty="0">
                <a:cs typeface="MS PGothic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793975" y="7392406"/>
            <a:ext cx="2158915" cy="379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62802" y="5544000"/>
            <a:ext cx="9895597" cy="197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256" tIns="48628" rIns="97256" bIns="48628">
            <a:spAutoFit/>
          </a:bodyPr>
          <a:lstStyle/>
          <a:p>
            <a:pPr algn="l"/>
            <a:r>
              <a:rPr lang="en-US" sz="2200" b="1" dirty="0">
                <a:latin typeface="Arial" pitchFamily="34" charset="0"/>
                <a:cs typeface="Arial" pitchFamily="34" charset="0"/>
              </a:rPr>
              <a:t>Consistent projections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increased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dryness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the Mediterranean region,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central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Europe,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central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North America,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C. America and Mexico, NE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Brazil, and southern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Africa (</a:t>
            </a:r>
            <a:r>
              <a:rPr lang="en-US" sz="22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SREX large regions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r>
              <a:rPr lang="en-US" sz="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l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W. Africa: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No consistent signal within whole region, but some consistent signal in the western part of region (including Senegal) based on SREX figure</a:t>
            </a:r>
            <a:endParaRPr lang="en-US" sz="2200" dirty="0"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54745" y="863600"/>
            <a:ext cx="9747297" cy="4577080"/>
            <a:chOff x="146687" y="1295400"/>
            <a:chExt cx="9747297" cy="4577080"/>
          </a:xfrm>
        </p:grpSpPr>
        <p:pic>
          <p:nvPicPr>
            <p:cNvPr id="43012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745" y="1295400"/>
              <a:ext cx="9739239" cy="457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745" y="1295400"/>
              <a:ext cx="9739239" cy="457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745" y="1295400"/>
              <a:ext cx="9739239" cy="457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5" name="Picture 2"/>
            <p:cNvPicPr>
              <a:picLocks noChangeAspect="1" noChangeArrowheads="1"/>
            </p:cNvPicPr>
            <p:nvPr/>
          </p:nvPicPr>
          <p:blipFill>
            <a:blip r:embed="rId5"/>
            <a:srcRect b="2285"/>
            <a:stretch>
              <a:fillRect/>
            </a:stretch>
          </p:blipFill>
          <p:spPr bwMode="auto">
            <a:xfrm>
              <a:off x="146687" y="1331800"/>
              <a:ext cx="9739239" cy="447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6" name="Oval 10"/>
            <p:cNvSpPr>
              <a:spLocks noChangeArrowheads="1"/>
            </p:cNvSpPr>
            <p:nvPr/>
          </p:nvSpPr>
          <p:spPr bwMode="auto">
            <a:xfrm>
              <a:off x="2321170" y="2418080"/>
              <a:ext cx="851095" cy="60452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97256" tIns="48628" rIns="97256" bIns="4862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7" name="Oval 11"/>
            <p:cNvSpPr>
              <a:spLocks noChangeArrowheads="1"/>
            </p:cNvSpPr>
            <p:nvPr/>
          </p:nvSpPr>
          <p:spPr bwMode="auto">
            <a:xfrm>
              <a:off x="1005840" y="2590800"/>
              <a:ext cx="541606" cy="60452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97256" tIns="48628" rIns="97256" bIns="4862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8" name="Oval 12"/>
            <p:cNvSpPr>
              <a:spLocks noChangeArrowheads="1"/>
            </p:cNvSpPr>
            <p:nvPr/>
          </p:nvSpPr>
          <p:spPr bwMode="auto">
            <a:xfrm>
              <a:off x="1702192" y="3281680"/>
              <a:ext cx="464234" cy="51816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97256" tIns="48628" rIns="97256" bIns="4862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9" name="Oval 13"/>
            <p:cNvSpPr>
              <a:spLocks noChangeArrowheads="1"/>
            </p:cNvSpPr>
            <p:nvPr/>
          </p:nvSpPr>
          <p:spPr bwMode="auto">
            <a:xfrm>
              <a:off x="2553286" y="3454400"/>
              <a:ext cx="541606" cy="60452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97256" tIns="48628" rIns="97256" bIns="4862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0" name="Oval 14"/>
            <p:cNvSpPr>
              <a:spLocks noChangeArrowheads="1"/>
            </p:cNvSpPr>
            <p:nvPr/>
          </p:nvSpPr>
          <p:spPr bwMode="auto">
            <a:xfrm>
              <a:off x="7311684" y="2418080"/>
              <a:ext cx="849484" cy="60452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97256" tIns="48628" rIns="97256" bIns="4862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1" name="Oval 15"/>
            <p:cNvSpPr>
              <a:spLocks noChangeArrowheads="1"/>
            </p:cNvSpPr>
            <p:nvPr/>
          </p:nvSpPr>
          <p:spPr bwMode="auto">
            <a:xfrm>
              <a:off x="5988295" y="2590800"/>
              <a:ext cx="541606" cy="60452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97256" tIns="48628" rIns="97256" bIns="4862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2" name="Oval 16"/>
            <p:cNvSpPr>
              <a:spLocks noChangeArrowheads="1"/>
            </p:cNvSpPr>
            <p:nvPr/>
          </p:nvSpPr>
          <p:spPr bwMode="auto">
            <a:xfrm>
              <a:off x="6731392" y="3281680"/>
              <a:ext cx="464234" cy="51816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97256" tIns="48628" rIns="97256" bIns="4862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3" name="Oval 17"/>
            <p:cNvSpPr>
              <a:spLocks noChangeArrowheads="1"/>
            </p:cNvSpPr>
            <p:nvPr/>
          </p:nvSpPr>
          <p:spPr bwMode="auto">
            <a:xfrm>
              <a:off x="7551861" y="3454400"/>
              <a:ext cx="541606" cy="60452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97256" tIns="48628" rIns="97256" bIns="4862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66426" y="3022600"/>
              <a:ext cx="386860" cy="259080"/>
            </a:xfrm>
            <a:prstGeom prst="ellips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164000" y="3024000"/>
              <a:ext cx="386860" cy="259080"/>
            </a:xfrm>
            <a:prstGeom prst="ellips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 bwMode="auto">
          <a:xfrm>
            <a:off x="154745" y="259080"/>
            <a:ext cx="90525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56" tIns="48628" rIns="97256" bIns="48628" numCol="1" anchor="ctr" anchorCtr="0" compatLnSpc="1">
            <a:prstTxWarp prst="textNoShape">
              <a:avLst/>
            </a:prstTxWarp>
          </a:bodyPr>
          <a:lstStyle/>
          <a:p>
            <a:pPr defTabSz="972556" eaLnBrk="0" hangingPunct="0">
              <a:defRPr/>
            </a:pPr>
            <a:r>
              <a:rPr lang="en-US" sz="2900" b="1" kern="0" dirty="0" smtClean="0">
                <a:solidFill>
                  <a:srgbClr val="000000"/>
                </a:solidFill>
                <a:latin typeface="Arial"/>
                <a:cs typeface="Arial"/>
              </a:rPr>
              <a:t>SREX Projections: Dryness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108000" y="36000"/>
            <a:ext cx="10058400" cy="1295400"/>
          </a:xfrm>
        </p:spPr>
        <p:txBody>
          <a:bodyPr/>
          <a:lstStyle/>
          <a:p>
            <a:pPr eaLnBrk="1" hangingPunct="1"/>
            <a:r>
              <a:rPr lang="en-US" sz="2700" b="1" dirty="0" smtClean="0">
                <a:latin typeface="Arial" charset="0"/>
                <a:ea typeface="MS PGothic"/>
                <a:cs typeface="Arial" charset="0"/>
              </a:rPr>
              <a:t>Also assessed changes in phenomena related to weather &amp; climate extremes, and impacts on physical environment:</a:t>
            </a:r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276226" y="1212831"/>
            <a:ext cx="910553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GB" sz="2200" b="1" dirty="0">
                <a:solidFill>
                  <a:schemeClr val="tx2"/>
                </a:solidFill>
                <a:cs typeface="MS PGothic"/>
              </a:rPr>
              <a:t>Monsoons</a:t>
            </a:r>
          </a:p>
          <a:p>
            <a:pPr defTabSz="914400">
              <a:spcAft>
                <a:spcPts val="600"/>
              </a:spcAft>
              <a:buFontTx/>
              <a:buChar char="•"/>
            </a:pPr>
            <a:r>
              <a:rPr lang="en-GB" sz="2000" dirty="0">
                <a:cs typeface="MS PGothic"/>
              </a:rPr>
              <a:t> </a:t>
            </a:r>
            <a:r>
              <a:rPr lang="en-GB" sz="2000" i="1" dirty="0">
                <a:cs typeface="MS PGothic"/>
              </a:rPr>
              <a:t>Low confidence</a:t>
            </a:r>
            <a:r>
              <a:rPr lang="en-GB" sz="2000" dirty="0">
                <a:cs typeface="MS PGothic"/>
              </a:rPr>
              <a:t> in observed trends and their attribution due to insufficient evidence</a:t>
            </a:r>
          </a:p>
          <a:p>
            <a:pPr defTabSz="914400">
              <a:spcAft>
                <a:spcPts val="600"/>
              </a:spcAft>
              <a:buFontTx/>
              <a:buChar char="•"/>
            </a:pPr>
            <a:r>
              <a:rPr lang="en-GB" sz="2000" dirty="0">
                <a:cs typeface="MS PGothic"/>
              </a:rPr>
              <a:t> </a:t>
            </a:r>
            <a:r>
              <a:rPr lang="en-GB" sz="2000" i="1" dirty="0">
                <a:cs typeface="MS PGothic"/>
              </a:rPr>
              <a:t>Low confidence</a:t>
            </a:r>
            <a:r>
              <a:rPr lang="en-GB" sz="2000" dirty="0">
                <a:cs typeface="MS PGothic"/>
              </a:rPr>
              <a:t> in projected changes due to insufficient agreement between climate </a:t>
            </a:r>
            <a:r>
              <a:rPr lang="en-GB" sz="2000" dirty="0" smtClean="0">
                <a:cs typeface="MS PGothic"/>
              </a:rPr>
              <a:t>models</a:t>
            </a:r>
            <a:endParaRPr lang="en-GB" dirty="0" smtClean="0">
              <a:cs typeface="MS PGothic"/>
            </a:endParaRPr>
          </a:p>
          <a:p>
            <a:pPr defTabSz="914400">
              <a:spcAft>
                <a:spcPts val="600"/>
              </a:spcAft>
            </a:pPr>
            <a:r>
              <a:rPr lang="en-GB" sz="1200" b="1" dirty="0" smtClean="0">
                <a:solidFill>
                  <a:schemeClr val="tx2"/>
                </a:solidFill>
                <a:cs typeface="MS PGothic"/>
              </a:rPr>
              <a:t> </a:t>
            </a:r>
          </a:p>
          <a:p>
            <a:pPr defTabSz="914400">
              <a:spcAft>
                <a:spcPts val="600"/>
              </a:spcAft>
            </a:pPr>
            <a:r>
              <a:rPr lang="en-GB" sz="2200" b="1" dirty="0">
                <a:solidFill>
                  <a:schemeClr val="tx2"/>
                </a:solidFill>
                <a:cs typeface="MS PGothic"/>
              </a:rPr>
              <a:t>Extreme sea level and coastal impacts</a:t>
            </a:r>
          </a:p>
          <a:p>
            <a:pPr defTabSz="914400">
              <a:spcAft>
                <a:spcPts val="600"/>
              </a:spcAft>
              <a:buFontTx/>
              <a:buChar char="•"/>
            </a:pPr>
            <a:r>
              <a:rPr lang="en-GB" sz="2000" dirty="0">
                <a:cs typeface="MS PGothic"/>
              </a:rPr>
              <a:t> </a:t>
            </a:r>
            <a:r>
              <a:rPr lang="en-GB" sz="2000" i="1" dirty="0">
                <a:cs typeface="MS PGothic"/>
              </a:rPr>
              <a:t>Likely</a:t>
            </a:r>
            <a:r>
              <a:rPr lang="en-GB" sz="2000" dirty="0">
                <a:cs typeface="MS PGothic"/>
              </a:rPr>
              <a:t> increase in extreme coastal high water worldwide related to increases in mean sea level in the late 20</a:t>
            </a:r>
            <a:r>
              <a:rPr lang="en-GB" sz="2000" baseline="30000" dirty="0">
                <a:cs typeface="MS PGothic"/>
              </a:rPr>
              <a:t>th</a:t>
            </a:r>
            <a:r>
              <a:rPr lang="en-GB" sz="2000" dirty="0">
                <a:cs typeface="MS PGothic"/>
              </a:rPr>
              <a:t> century</a:t>
            </a:r>
          </a:p>
          <a:p>
            <a:pPr defTabSz="914400">
              <a:spcAft>
                <a:spcPts val="600"/>
              </a:spcAft>
              <a:buFontTx/>
              <a:buChar char="•"/>
            </a:pPr>
            <a:r>
              <a:rPr lang="en-GB" sz="2000" dirty="0">
                <a:cs typeface="MS PGothic"/>
              </a:rPr>
              <a:t> </a:t>
            </a:r>
            <a:r>
              <a:rPr lang="en-GB" sz="2000" i="1" dirty="0">
                <a:cs typeface="MS PGothic"/>
              </a:rPr>
              <a:t>Likely</a:t>
            </a:r>
            <a:r>
              <a:rPr lang="en-GB" sz="2000" dirty="0">
                <a:cs typeface="MS PGothic"/>
              </a:rPr>
              <a:t> anthropogenic influence on observed changes via mean sea level contributions</a:t>
            </a:r>
          </a:p>
          <a:p>
            <a:pPr defTabSz="914400">
              <a:spcAft>
                <a:spcPts val="600"/>
              </a:spcAft>
              <a:buFontTx/>
              <a:buChar char="•"/>
            </a:pPr>
            <a:r>
              <a:rPr lang="en-GB" sz="2000" dirty="0">
                <a:cs typeface="MS PGothic"/>
              </a:rPr>
              <a:t> </a:t>
            </a:r>
            <a:r>
              <a:rPr lang="en-GB" sz="2000" i="1" dirty="0">
                <a:cs typeface="MS PGothic"/>
              </a:rPr>
              <a:t>Very likely</a:t>
            </a:r>
            <a:r>
              <a:rPr lang="en-GB" sz="2000" dirty="0">
                <a:cs typeface="MS PGothic"/>
              </a:rPr>
              <a:t> that mean sea level rise will contribute to upward trends in extreme coastal high water levels</a:t>
            </a:r>
          </a:p>
          <a:p>
            <a:pPr defTabSz="914400">
              <a:spcAft>
                <a:spcPts val="600"/>
              </a:spcAft>
              <a:buFontTx/>
              <a:buChar char="•"/>
            </a:pPr>
            <a:r>
              <a:rPr lang="en-GB" sz="2000" dirty="0">
                <a:cs typeface="MS PGothic"/>
              </a:rPr>
              <a:t> </a:t>
            </a:r>
            <a:r>
              <a:rPr lang="en-GB" sz="2000" i="1" dirty="0">
                <a:cs typeface="MS PGothic"/>
              </a:rPr>
              <a:t>High confidence</a:t>
            </a:r>
            <a:r>
              <a:rPr lang="en-GB" sz="2000" dirty="0">
                <a:cs typeface="MS PGothic"/>
              </a:rPr>
              <a:t> that locations currently experiencing coastal erosion and inundation will continue to do so due to increasing sea level, in the absence of changes in other contributing factors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002178" y="6675864"/>
            <a:ext cx="211217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sz="2400" b="1" dirty="0">
                <a:solidFill>
                  <a:srgbClr val="000090"/>
                </a:solidFill>
                <a:cs typeface="MS PGothic"/>
              </a:rPr>
              <a:t>See Table </a:t>
            </a:r>
            <a:r>
              <a:rPr lang="en-GB" sz="2400" b="1" dirty="0" smtClean="0">
                <a:solidFill>
                  <a:srgbClr val="000090"/>
                </a:solidFill>
                <a:cs typeface="MS PGothic"/>
              </a:rPr>
              <a:t>3.</a:t>
            </a:r>
            <a:r>
              <a:rPr lang="en-GB" sz="2400" dirty="0" smtClean="0">
                <a:solidFill>
                  <a:srgbClr val="000090"/>
                </a:solidFill>
                <a:cs typeface="MS PGothic"/>
              </a:rPr>
              <a:t>1    </a:t>
            </a:r>
            <a:endParaRPr lang="en-GB" sz="2400" dirty="0">
              <a:solidFill>
                <a:srgbClr val="000090"/>
              </a:solidFill>
              <a:cs typeface="MS P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3239" y="238125"/>
            <a:ext cx="5687768" cy="12954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MS PGothic"/>
                <a:cs typeface="Arial" charset="0"/>
              </a:rPr>
              <a:t>Summary for </a:t>
            </a:r>
            <a:r>
              <a:rPr lang="en-US" b="1" dirty="0" smtClean="0">
                <a:solidFill>
                  <a:srgbClr val="000090"/>
                </a:solidFill>
                <a:latin typeface="Arial" charset="0"/>
                <a:ea typeface="MS PGothic"/>
                <a:cs typeface="Arial" charset="0"/>
              </a:rPr>
              <a:t>West Africa</a:t>
            </a:r>
            <a:endParaRPr lang="en-US" b="1" i="1" dirty="0" smtClean="0">
              <a:solidFill>
                <a:srgbClr val="000090"/>
              </a:solidFill>
              <a:latin typeface="Arial" charset="0"/>
              <a:ea typeface="MS PGothic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250" y="968326"/>
            <a:ext cx="9307124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b="1" dirty="0" smtClean="0"/>
              <a:t>Temperature extremes</a:t>
            </a:r>
            <a:r>
              <a:rPr lang="en-US" sz="2200" dirty="0" smtClean="0"/>
              <a:t>: Observed increase in hot extremes and decrease in cold extremes (medium confidence); likely projected continuation of these trends; projected increase of hot extremes of the order of 4° for A2 scenario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b="1" dirty="0" smtClean="0"/>
              <a:t>Heavy precipitation: </a:t>
            </a:r>
            <a:r>
              <a:rPr lang="en-US" sz="2200" dirty="0" smtClean="0"/>
              <a:t>Not very clear signal either for observations nor for projections; some observed increased in precipitation intensity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b="1" dirty="0" smtClean="0"/>
              <a:t>Droughts: </a:t>
            </a:r>
            <a:r>
              <a:rPr lang="en-US" sz="2200" dirty="0" smtClean="0"/>
              <a:t>In observed trends, 1970s Sahel drought still dominate the overall signal; projected sign of change unclear in most of West Africa (projections smaller scale would require refinement of regions)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b="1" dirty="0" smtClean="0"/>
              <a:t> Sea level rise: </a:t>
            </a:r>
            <a:r>
              <a:rPr lang="en-US" sz="2200" dirty="0" smtClean="0"/>
              <a:t>of importance for coastal regions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Data quality: Lack of suitable observational datasets &amp; studies for most extremes in Africa (e.g. no studies for Senegal assessed) </a:t>
            </a:r>
            <a:r>
              <a:rPr lang="en-US" sz="2200" b="1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b="1" dirty="0" smtClean="0">
                <a:solidFill>
                  <a:srgbClr val="FF0000"/>
                </a:solidFill>
              </a:rPr>
              <a:t> Improved information on regional level also requires regional input (e.g. data for model validation!)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05"/>
            <a:ext cx="6338190" cy="3597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1553"/>
            <a:ext cx="6277900" cy="3541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5488" y="1650916"/>
            <a:ext cx="2793890" cy="1431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Merci pour </a:t>
            </a:r>
            <a:r>
              <a:rPr lang="en-US" sz="2900" b="1" dirty="0" err="1" smtClean="0"/>
              <a:t>votre</a:t>
            </a:r>
            <a:r>
              <a:rPr lang="en-US" sz="2900" b="1" dirty="0" smtClean="0"/>
              <a:t> attention!</a:t>
            </a:r>
            <a:endParaRPr lang="en-US" sz="29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A8731-0968-4E7D-B773-6D67F7224B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6"/>
          <p:cNvSpPr>
            <a:spLocks noGrp="1"/>
          </p:cNvSpPr>
          <p:nvPr>
            <p:ph type="title"/>
          </p:nvPr>
        </p:nvSpPr>
        <p:spPr>
          <a:xfrm>
            <a:off x="503238" y="0"/>
            <a:ext cx="9051925" cy="1295400"/>
          </a:xfrm>
        </p:spPr>
        <p:txBody>
          <a:bodyPr/>
          <a:lstStyle/>
          <a:p>
            <a:r>
              <a:rPr lang="en-US" smtClean="0">
                <a:latin typeface="Arial" charset="0"/>
                <a:ea typeface="MS PGothic"/>
                <a:cs typeface="Arial" charset="0"/>
              </a:rPr>
              <a:t>Increasing vulnerability, exposure, or </a:t>
            </a:r>
            <a:r>
              <a:rPr lang="en-US" b="1" smtClean="0">
                <a:latin typeface="Arial" charset="0"/>
                <a:ea typeface="MS PGothic"/>
                <a:cs typeface="Arial" charset="0"/>
              </a:rPr>
              <a:t>severity and frequency of climate events</a:t>
            </a:r>
            <a:r>
              <a:rPr lang="en-US" smtClean="0">
                <a:latin typeface="Arial" charset="0"/>
                <a:ea typeface="MS PGothic"/>
                <a:cs typeface="Arial" charset="0"/>
              </a:rPr>
              <a:t> increases </a:t>
            </a:r>
            <a:r>
              <a:rPr lang="en-US" smtClean="0">
                <a:solidFill>
                  <a:srgbClr val="558ED5"/>
                </a:solidFill>
                <a:latin typeface="Arial" charset="0"/>
                <a:ea typeface="MS PGothic"/>
                <a:cs typeface="Arial" charset="0"/>
              </a:rPr>
              <a:t>disaster risk</a:t>
            </a:r>
          </a:p>
        </p:txBody>
      </p:sp>
      <p:pic>
        <p:nvPicPr>
          <p:cNvPr id="21506" name="Picture 6" descr="SREX_Fig_no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928688"/>
            <a:ext cx="825023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03238" y="5410200"/>
            <a:ext cx="9147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Tx/>
              <a:buChar char="•"/>
            </a:pPr>
            <a:r>
              <a:rPr lang="en-US" b="1">
                <a:cs typeface="MS PGothic"/>
              </a:rPr>
              <a:t> </a:t>
            </a:r>
            <a:r>
              <a:rPr lang="en-US" sz="2000" b="1">
                <a:cs typeface="MS PGothic"/>
              </a:rPr>
              <a:t>SREX provides significantly expanded information on the severity and frequency of extreme climate events compared to AR4 - in particular on the regional scale</a:t>
            </a:r>
          </a:p>
          <a:p>
            <a:pPr defTabSz="914400">
              <a:buFontTx/>
              <a:buChar char="•"/>
            </a:pPr>
            <a:endParaRPr lang="en-US" sz="2000" b="1">
              <a:cs typeface="MS PGothic"/>
            </a:endParaRPr>
          </a:p>
          <a:p>
            <a:pPr defTabSz="914400">
              <a:buFontTx/>
              <a:buChar char="•"/>
            </a:pPr>
            <a:r>
              <a:rPr lang="en-US" sz="2000" b="1">
                <a:cs typeface="MS PGothic"/>
              </a:rPr>
              <a:t> Level of certainty in projection strongly depends on the considered extreme, region and season</a:t>
            </a:r>
            <a:endParaRPr lang="en-GB" sz="2000" b="1">
              <a:cs typeface="MS P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372649"/>
            <a:ext cx="9903655" cy="6788224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Some numbers: </a:t>
            </a:r>
            <a:r>
              <a:rPr lang="en-US" sz="2200" dirty="0" smtClean="0"/>
              <a:t>1100 references, more than 70% post AR4;                  &gt;5’000 comments on chapter 3 material; ~4’600 CLA-CLA emails</a:t>
            </a:r>
          </a:p>
          <a:p>
            <a:pPr>
              <a:spcAft>
                <a:spcPts val="180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Complexities</a:t>
            </a:r>
            <a:r>
              <a:rPr lang="en-US" sz="2200" dirty="0" smtClean="0"/>
              <a:t>: observations/attribution/projections, variety of extremes         </a:t>
            </a:r>
            <a:r>
              <a:rPr lang="en-US" sz="22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 smtClean="0"/>
              <a:t> </a:t>
            </a:r>
            <a:r>
              <a:rPr lang="en-US" sz="2200" i="1" dirty="0" smtClean="0"/>
              <a:t>First time that literature on extremes was synthesized by a single team</a:t>
            </a:r>
          </a:p>
          <a:p>
            <a:pPr>
              <a:spcAft>
                <a:spcPts val="180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Regional assessments:</a:t>
            </a:r>
            <a:r>
              <a:rPr lang="en-US" sz="2200" dirty="0" smtClean="0"/>
              <a:t> observed and projected changes in extremes of temperature, heavy precipitation and drought for 26 regions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745" y="0"/>
            <a:ext cx="5687768" cy="1015663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MS PGothic"/>
                <a:cs typeface="Arial" charset="0"/>
              </a:rPr>
              <a:t>Overview of SREX </a:t>
            </a:r>
            <a:r>
              <a:rPr lang="en-US" b="1" dirty="0" smtClean="0">
                <a:solidFill>
                  <a:srgbClr val="000090"/>
                </a:solidFill>
                <a:latin typeface="Arial" charset="0"/>
                <a:ea typeface="MS PGothic"/>
                <a:cs typeface="Arial" charset="0"/>
              </a:rPr>
              <a:t>Chapter 3</a:t>
            </a:r>
            <a:endParaRPr lang="en-US" b="1" i="1" dirty="0" smtClean="0">
              <a:solidFill>
                <a:srgbClr val="000090"/>
              </a:solidFill>
              <a:latin typeface="Arial" charset="0"/>
              <a:ea typeface="MS PGothic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1007" y="0"/>
            <a:ext cx="386739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Changes in climate extremes and their impacts on the natural physical environment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390031" y="4500000"/>
            <a:ext cx="6388099" cy="2897521"/>
            <a:chOff x="533400" y="1758133"/>
            <a:chExt cx="8649318" cy="4078288"/>
          </a:xfrm>
        </p:grpSpPr>
        <p:pic>
          <p:nvPicPr>
            <p:cNvPr id="8" name="Picture 3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1758133"/>
              <a:ext cx="8649318" cy="407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33400" y="1758134"/>
              <a:ext cx="609600" cy="375467"/>
            </a:xfrm>
            <a:prstGeom prst="rect">
              <a:avLst/>
            </a:prstGeom>
            <a:solidFill>
              <a:srgbClr val="FFF2E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0" y="1498600"/>
            <a:ext cx="10058400" cy="483393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defTabSz="509352">
              <a:defRPr/>
            </a:pPr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3143" y="203200"/>
            <a:ext cx="9853507" cy="12954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MS PGothic"/>
                <a:cs typeface="Arial" charset="0"/>
              </a:rPr>
              <a:t>Since 1950,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MS PGothic"/>
                <a:cs typeface="Arial" charset="0"/>
              </a:rPr>
              <a:t>extreme hot days </a:t>
            </a:r>
            <a:r>
              <a:rPr lang="en-US" b="1" dirty="0" smtClean="0">
                <a:latin typeface="Arial" charset="0"/>
                <a:ea typeface="MS PGothic"/>
                <a:cs typeface="Arial" charset="0"/>
              </a:rPr>
              <a:t>and </a:t>
            </a:r>
            <a:r>
              <a:rPr lang="en-US" b="1" dirty="0" smtClean="0">
                <a:solidFill>
                  <a:srgbClr val="000090"/>
                </a:solidFill>
                <a:latin typeface="Arial" charset="0"/>
                <a:ea typeface="MS PGothic"/>
                <a:cs typeface="Arial" charset="0"/>
              </a:rPr>
              <a:t>heavy precipitation </a:t>
            </a:r>
            <a:r>
              <a:rPr lang="en-US" b="1" dirty="0" smtClean="0">
                <a:latin typeface="Arial" charset="0"/>
                <a:ea typeface="MS PGothic"/>
                <a:cs typeface="Arial" charset="0"/>
              </a:rPr>
              <a:t>have become more common </a:t>
            </a:r>
            <a:r>
              <a:rPr lang="en-US" b="1" i="1" dirty="0" smtClean="0">
                <a:latin typeface="Arial" charset="0"/>
                <a:ea typeface="MS PGothic"/>
                <a:cs typeface="Arial" charset="0"/>
              </a:rPr>
              <a:t>on the global scale</a:t>
            </a:r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503238" y="6440488"/>
            <a:ext cx="9051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algn="ctr"/>
            <a:r>
              <a:rPr lang="en-US">
                <a:solidFill>
                  <a:srgbClr val="262626"/>
                </a:solidFill>
                <a:cs typeface="MS PGothic"/>
              </a:rPr>
              <a:t>There is evidence that anthropogenic influences, including increasing atmospheric </a:t>
            </a:r>
            <a:r>
              <a:rPr lang="en-US">
                <a:solidFill>
                  <a:srgbClr val="558ED5"/>
                </a:solidFill>
                <a:cs typeface="MS PGothic"/>
              </a:rPr>
              <a:t>greenhouse gas concentrations</a:t>
            </a:r>
            <a:r>
              <a:rPr lang="en-US">
                <a:solidFill>
                  <a:srgbClr val="262626"/>
                </a:solidFill>
                <a:cs typeface="MS PGothic"/>
              </a:rPr>
              <a:t>,</a:t>
            </a:r>
            <a:r>
              <a:rPr lang="en-US">
                <a:solidFill>
                  <a:srgbClr val="558ED5"/>
                </a:solidFill>
                <a:cs typeface="MS PGothic"/>
              </a:rPr>
              <a:t> </a:t>
            </a:r>
            <a:r>
              <a:rPr lang="en-US">
                <a:solidFill>
                  <a:srgbClr val="262626"/>
                </a:solidFill>
                <a:cs typeface="MS PGothic"/>
              </a:rPr>
              <a:t>have changed these extremes</a:t>
            </a:r>
          </a:p>
        </p:txBody>
      </p:sp>
      <p:pic>
        <p:nvPicPr>
          <p:cNvPr id="8" name="Picture 7" descr="iStock_000016167953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278198" y="2000436"/>
            <a:ext cx="4515464" cy="3722071"/>
          </a:xfrm>
          <a:prstGeom prst="roundRect">
            <a:avLst>
              <a:gd name="adj" fmla="val 3004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118264198_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200445" y="2000436"/>
            <a:ext cx="4653062" cy="3722071"/>
          </a:xfrm>
          <a:prstGeom prst="roundRect">
            <a:avLst>
              <a:gd name="adj" fmla="val 2746"/>
            </a:avLst>
          </a:prstGeom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0" y="5810250"/>
            <a:ext cx="1002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b="1">
                <a:cs typeface="MS PGothic"/>
              </a:rPr>
              <a:t>SREX provides new </a:t>
            </a:r>
            <a:r>
              <a:rPr lang="en-GB" b="1" i="1" u="sng">
                <a:cs typeface="MS PGothic"/>
              </a:rPr>
              <a:t>regional information</a:t>
            </a:r>
            <a:r>
              <a:rPr lang="en-GB" b="1" i="1">
                <a:cs typeface="MS PGothic"/>
              </a:rPr>
              <a:t> </a:t>
            </a:r>
            <a:r>
              <a:rPr lang="en-GB" b="1">
                <a:cs typeface="MS PGothic"/>
              </a:rPr>
              <a:t>with structured/formal </a:t>
            </a:r>
            <a:r>
              <a:rPr lang="en-GB" b="1" i="1" u="sng">
                <a:cs typeface="MS PGothic"/>
              </a:rPr>
              <a:t>assessment of 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58801" y="863000"/>
          <a:ext cx="8912859" cy="67744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8801" y="1458526"/>
            <a:ext cx="1605288" cy="682981"/>
          </a:xfrm>
          <a:prstGeom prst="rect">
            <a:avLst/>
          </a:prstGeom>
          <a:noFill/>
        </p:spPr>
        <p:txBody>
          <a:bodyPr wrap="none" lIns="97256" tIns="48628" rIns="97256" bIns="48628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Step 1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0000" y="4500000"/>
            <a:ext cx="1605288" cy="682981"/>
          </a:xfrm>
          <a:prstGeom prst="rect">
            <a:avLst/>
          </a:prstGeom>
          <a:noFill/>
        </p:spPr>
        <p:txBody>
          <a:bodyPr wrap="none" lIns="97256" tIns="48628" rIns="97256" bIns="48628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Step 2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14" name="Picture 10" descr="IPCCLogoBlue_CMYK_300PPI_noBK.ti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7547293" y="7158885"/>
            <a:ext cx="2261394" cy="4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92348" y="37543"/>
            <a:ext cx="7547293" cy="82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56" tIns="48628" rIns="97256" bIns="48628" numCol="1" anchor="ctr" anchorCtr="0" compatLnSpc="1">
            <a:prstTxWarp prst="textNoShape">
              <a:avLst/>
            </a:prstTxWarp>
          </a:bodyPr>
          <a:lstStyle/>
          <a:p>
            <a:pPr defTabSz="972556" eaLnBrk="0" hangingPunct="0">
              <a:defRPr/>
            </a:pPr>
            <a:r>
              <a:rPr lang="en-US" sz="2900" b="1" kern="0" dirty="0" smtClean="0">
                <a:solidFill>
                  <a:srgbClr val="000000"/>
                </a:solidFill>
                <a:latin typeface="Arial"/>
                <a:cs typeface="Arial"/>
              </a:rPr>
              <a:t>SREX: 2-step assessment of uncertainty</a:t>
            </a:r>
            <a:endParaRPr lang="en-US" sz="29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9"/>
          <p:cNvSpPr txBox="1">
            <a:spLocks noChangeArrowheads="1"/>
          </p:cNvSpPr>
          <p:nvPr/>
        </p:nvSpPr>
        <p:spPr bwMode="auto">
          <a:xfrm>
            <a:off x="72000" y="0"/>
            <a:ext cx="1005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GB" sz="2400" b="1" dirty="0">
                <a:solidFill>
                  <a:srgbClr val="FF0000"/>
                </a:solidFill>
                <a:cs typeface="MS PGothic"/>
              </a:rPr>
              <a:t>Observed changes </a:t>
            </a:r>
            <a:r>
              <a:rPr lang="en-GB" sz="2400" b="1" dirty="0">
                <a:cs typeface="MS PGothic"/>
              </a:rPr>
              <a:t>in temperature and precipitation extremes, including dryness, in </a:t>
            </a:r>
            <a:r>
              <a:rPr lang="en-GB" sz="2400" b="1" dirty="0" smtClean="0">
                <a:cs typeface="MS PGothic"/>
              </a:rPr>
              <a:t>African </a:t>
            </a:r>
            <a:r>
              <a:rPr lang="en-GB" sz="2400" b="1" dirty="0">
                <a:cs typeface="MS PGothic"/>
              </a:rPr>
              <a:t>regions since 1950 (1961-90 baseline</a:t>
            </a:r>
            <a:r>
              <a:rPr lang="en-GB" sz="2400" b="1" dirty="0" smtClean="0">
                <a:cs typeface="MS PGothic"/>
              </a:rPr>
              <a:t>) </a:t>
            </a:r>
            <a:endParaRPr lang="en-GB" sz="2400" b="1" dirty="0">
              <a:cs typeface="MS PGothic"/>
            </a:endParaRPr>
          </a:p>
        </p:txBody>
      </p:sp>
      <p:graphicFrame>
        <p:nvGraphicFramePr>
          <p:cNvPr id="11294" name="Group 30"/>
          <p:cNvGraphicFramePr>
            <a:graphicFrameLocks noGrp="1"/>
          </p:cNvGraphicFramePr>
          <p:nvPr/>
        </p:nvGraphicFramePr>
        <p:xfrm>
          <a:off x="72000" y="1008000"/>
          <a:ext cx="9928855" cy="5981700"/>
        </p:xfrm>
        <a:graphic>
          <a:graphicData uri="http://schemas.openxmlformats.org/drawingml/2006/table">
            <a:tbl>
              <a:tblPr/>
              <a:tblGrid>
                <a:gridCol w="769342"/>
                <a:gridCol w="2111291"/>
                <a:gridCol w="1857302"/>
                <a:gridCol w="2000171"/>
                <a:gridCol w="3190749"/>
              </a:tblGrid>
              <a:tr h="1108405"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Tmax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(warm days WD &amp; cold days CD) and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Tmin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(warm nights WN &amp; cold nights CN)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Heat waves/warm spells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Heavy precipitation (HP)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Dryness (consecutive dry days CDD, soil moisture anomalies SMA &amp; PDSI)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0672"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All Africa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Low confidence </a:t>
                      </a:r>
                      <a:r>
                        <a:rPr lang="en-US" sz="155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to </a:t>
                      </a:r>
                      <a:r>
                        <a:rPr lang="en-US" sz="155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medium confidence </a:t>
                      </a:r>
                      <a:r>
                        <a:rPr lang="en-US" sz="1550" b="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depending on region</a:t>
                      </a:r>
                      <a:r>
                        <a:rPr lang="en-US" sz="155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: Low confidence due to insufficient evidence </a:t>
                      </a:r>
                      <a:r>
                        <a:rPr lang="en-US" sz="155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(lack of literature) in many 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regions.</a:t>
                      </a:r>
                      <a:endParaRPr kumimoji="0" lang="en-GB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Low confidence:</a:t>
                      </a:r>
                      <a:r>
                        <a:rPr lang="en-US" sz="155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Insufficient evidence 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(lack of literature). Some analyses for</a:t>
                      </a:r>
                    </a:p>
                    <a:p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localized regions (see regional assessments).</a:t>
                      </a:r>
                      <a:endParaRPr kumimoji="0" lang="en-GB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Low confidence:</a:t>
                      </a:r>
                      <a:r>
                        <a:rPr lang="en-US" sz="155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Partial lack of data and literature and inconsistent patterns 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existing studies. See also regional assessments.</a:t>
                      </a:r>
                      <a:endParaRPr kumimoji="0" lang="en-GB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Medium confidence:</a:t>
                      </a:r>
                      <a:r>
                        <a:rPr lang="en-US" sz="155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550" i="0" kern="1200" baseline="0" dirty="0" smtClean="0">
                          <a:solidFill>
                            <a:srgbClr val="B23F16"/>
                          </a:solidFill>
                          <a:latin typeface="Arial"/>
                          <a:ea typeface="+mn-ea"/>
                          <a:cs typeface="Arial"/>
                        </a:rPr>
                        <a:t>Overall increase in </a:t>
                      </a:r>
                      <a:r>
                        <a:rPr lang="en-US" sz="1550" kern="1200" baseline="0" dirty="0" smtClean="0">
                          <a:solidFill>
                            <a:srgbClr val="B23F16"/>
                          </a:solidFill>
                          <a:latin typeface="Arial"/>
                          <a:ea typeface="+mn-ea"/>
                          <a:cs typeface="Arial"/>
                        </a:rPr>
                        <a:t>dryness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(SMA, PDSI); </a:t>
                      </a:r>
                      <a:r>
                        <a:rPr lang="en-US" sz="1550" kern="1200" baseline="0" dirty="0" smtClean="0">
                          <a:solidFill>
                            <a:srgbClr val="B23F16"/>
                          </a:solidFill>
                          <a:latin typeface="Arial"/>
                          <a:ea typeface="+mn-ea"/>
                          <a:cs typeface="Arial"/>
                        </a:rPr>
                        <a:t>regional variability, 1970s long Sahel drought dominates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No apparent continent-wide trends in change in rainfall over the 20th century. Wet season arrives 9–21 days later.</a:t>
                      </a:r>
                      <a:endParaRPr kumimoji="0" lang="en-GB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2535078"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W. Africa</a:t>
                      </a:r>
                    </a:p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(15)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5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Medium confidence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: 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Increase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 in 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WD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 and 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decrease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 in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 CD 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(and generally 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CN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) </a:t>
                      </a:r>
                      <a:r>
                        <a:rPr lang="en-US" sz="155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</a:p>
                    <a:p>
                      <a:r>
                        <a:rPr lang="en-US" sz="155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western </a:t>
                      </a:r>
                      <a:r>
                        <a:rPr lang="en-US" sz="1550" i="0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centr</a:t>
                      </a:r>
                      <a:r>
                        <a:rPr lang="en-US" sz="155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Africa, Guinea Conakry, Nigeria, and Gambia</a:t>
                      </a:r>
                      <a:r>
                        <a:rPr kumimoji="0" lang="en-GB" sz="15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; </a:t>
                      </a:r>
                      <a:r>
                        <a:rPr kumimoji="0" lang="en-GB" sz="15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lack of literature elsewhere for these indices</a:t>
                      </a:r>
                      <a:r>
                        <a:rPr kumimoji="0" lang="en-GB" sz="15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.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 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Increase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 in 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WN</a:t>
                      </a:r>
                      <a:r>
                        <a:rPr kumimoji="0" lang="en-GB" sz="15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/>
                          <a:cs typeface="Arial"/>
                        </a:rPr>
                        <a:t> in all region.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Low confidence: </a:t>
                      </a:r>
                      <a:r>
                        <a:rPr lang="en-US" sz="155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Insufficient evidence 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(lack of literature) for most of the region; increases in WSDI in Nigeria and Gambia.</a:t>
                      </a:r>
                      <a:endParaRPr kumimoji="0" lang="en-GB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Medium confidence:</a:t>
                      </a:r>
                      <a:r>
                        <a:rPr lang="en-US" sz="155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550" i="0" kern="1200" baseline="0" dirty="0" smtClean="0">
                          <a:solidFill>
                            <a:srgbClr val="008000"/>
                          </a:solidFill>
                          <a:latin typeface="Arial"/>
                          <a:ea typeface="+mn-ea"/>
                          <a:cs typeface="Arial"/>
                        </a:rPr>
                        <a:t>Precipitation from</a:t>
                      </a:r>
                    </a:p>
                    <a:p>
                      <a:r>
                        <a:rPr lang="en-US" sz="1550" kern="1200" baseline="0" dirty="0" smtClean="0">
                          <a:solidFill>
                            <a:srgbClr val="008000"/>
                          </a:solidFill>
                          <a:latin typeface="Arial"/>
                          <a:ea typeface="+mn-ea"/>
                          <a:cs typeface="Arial"/>
                        </a:rPr>
                        <a:t>HP events 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has </a:t>
                      </a:r>
                      <a:r>
                        <a:rPr lang="en-US" sz="1550" kern="1200" baseline="0" dirty="0" smtClean="0">
                          <a:solidFill>
                            <a:srgbClr val="008000"/>
                          </a:solidFill>
                          <a:latin typeface="Arial"/>
                          <a:ea typeface="+mn-ea"/>
                          <a:cs typeface="Arial"/>
                        </a:rPr>
                        <a:t>decreased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(western central Africa, Guinea Conakry) but low spatial coherence; </a:t>
                      </a:r>
                      <a:r>
                        <a:rPr lang="en-US" sz="1550" kern="1200" baseline="0" dirty="0" smtClean="0">
                          <a:solidFill>
                            <a:srgbClr val="660066"/>
                          </a:solidFill>
                          <a:latin typeface="Arial"/>
                          <a:ea typeface="+mn-ea"/>
                          <a:cs typeface="Arial"/>
                        </a:rPr>
                        <a:t>rainfall intensity increased.</a:t>
                      </a:r>
                      <a:endParaRPr kumimoji="0" lang="en-GB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Medium confidence: </a:t>
                      </a:r>
                      <a:r>
                        <a:rPr lang="en-US" sz="1550" i="0" kern="1200" baseline="0" dirty="0" smtClean="0">
                          <a:solidFill>
                            <a:srgbClr val="B23F16"/>
                          </a:solidFill>
                          <a:latin typeface="Arial"/>
                          <a:ea typeface="+mn-ea"/>
                          <a:cs typeface="Arial"/>
                        </a:rPr>
                        <a:t>1970s Sahel drought dominates, conditions </a:t>
                      </a:r>
                      <a:r>
                        <a:rPr lang="en-US" sz="1550" kern="1200" baseline="0" dirty="0" smtClean="0">
                          <a:solidFill>
                            <a:srgbClr val="B23F16"/>
                          </a:solidFill>
                          <a:latin typeface="Arial"/>
                          <a:ea typeface="+mn-ea"/>
                          <a:cs typeface="Arial"/>
                        </a:rPr>
                        <a:t>are still drier 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(SMA, PDSI, </a:t>
                      </a:r>
                      <a:r>
                        <a:rPr lang="en-US" sz="1550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precip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.) </a:t>
                      </a:r>
                      <a:r>
                        <a:rPr lang="en-US" sz="1550" kern="1200" baseline="0" dirty="0" smtClean="0">
                          <a:solidFill>
                            <a:srgbClr val="B23F16"/>
                          </a:solidFill>
                          <a:latin typeface="Arial"/>
                          <a:ea typeface="+mn-ea"/>
                          <a:cs typeface="Arial"/>
                        </a:rPr>
                        <a:t>than during humid 1950s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Dry spell duration (CDD) overall increased from 1961 to 2000. Recent years characterized by a greater </a:t>
                      </a:r>
                      <a:r>
                        <a:rPr lang="en-US" sz="1550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interannual</a:t>
                      </a:r>
                      <a:r>
                        <a:rPr lang="en-US" sz="155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variability than previous 40 yrs, west. Sahel remaining dry and the east. Sahel returning to wetter conditions.</a:t>
                      </a:r>
                      <a:endParaRPr kumimoji="0" lang="en-GB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sp>
        <p:nvSpPr>
          <p:cNvPr id="11292" name="Text Box 33"/>
          <p:cNvSpPr txBox="1">
            <a:spLocks noChangeArrowheads="1"/>
          </p:cNvSpPr>
          <p:nvPr/>
        </p:nvSpPr>
        <p:spPr bwMode="auto">
          <a:xfrm>
            <a:off x="0" y="7128000"/>
            <a:ext cx="83124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sz="1600" dirty="0">
                <a:cs typeface="MS PGothic"/>
              </a:rPr>
              <a:t>See </a:t>
            </a:r>
            <a:r>
              <a:rPr lang="en-GB" sz="1600" b="1" dirty="0">
                <a:solidFill>
                  <a:srgbClr val="000090"/>
                </a:solidFill>
                <a:cs typeface="MS PGothic"/>
              </a:rPr>
              <a:t>Table 3.2 </a:t>
            </a:r>
            <a:r>
              <a:rPr lang="en-GB" sz="1600" dirty="0">
                <a:cs typeface="MS PGothic"/>
              </a:rPr>
              <a:t>for </a:t>
            </a:r>
            <a:r>
              <a:rPr lang="en-GB" sz="1600" dirty="0" smtClean="0">
                <a:cs typeface="MS PGothic"/>
              </a:rPr>
              <a:t>all African regions (Sahara, W. Africa, E. Africa, S. Africa) </a:t>
            </a:r>
            <a:r>
              <a:rPr lang="en-GB" sz="1600" dirty="0">
                <a:cs typeface="MS PGothic"/>
              </a:rPr>
              <a:t>and full details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3"/>
          <p:cNvSpPr txBox="1">
            <a:spLocks noChangeArrowheads="1"/>
          </p:cNvSpPr>
          <p:nvPr/>
        </p:nvSpPr>
        <p:spPr bwMode="auto">
          <a:xfrm>
            <a:off x="1" y="0"/>
            <a:ext cx="102044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GB" sz="2400" b="1" dirty="0">
                <a:solidFill>
                  <a:srgbClr val="FF0000"/>
                </a:solidFill>
                <a:cs typeface="MS PGothic"/>
              </a:rPr>
              <a:t>Projected changes </a:t>
            </a:r>
            <a:r>
              <a:rPr lang="en-GB" sz="2400" b="1" dirty="0">
                <a:cs typeface="MS PGothic"/>
              </a:rPr>
              <a:t>in temperature and precipitation extremes, including dryness, in regions of </a:t>
            </a:r>
            <a:r>
              <a:rPr lang="en-GB" sz="2400" b="1" dirty="0" smtClean="0">
                <a:cs typeface="MS PGothic"/>
              </a:rPr>
              <a:t>Africa. </a:t>
            </a:r>
            <a:r>
              <a:rPr lang="en-GB" sz="2000" b="1" dirty="0">
                <a:cs typeface="MS PGothic"/>
              </a:rPr>
              <a:t>For</a:t>
            </a:r>
            <a:r>
              <a:rPr lang="en-GB" sz="2000" b="1" dirty="0" smtClean="0">
                <a:cs typeface="MS PGothic"/>
              </a:rPr>
              <a:t> end of 21</a:t>
            </a:r>
            <a:r>
              <a:rPr lang="en-GB" sz="2000" b="1" baseline="30000" dirty="0" smtClean="0">
                <a:cs typeface="MS PGothic"/>
              </a:rPr>
              <a:t>st</a:t>
            </a:r>
            <a:r>
              <a:rPr lang="en-GB" sz="2000" b="1" dirty="0" smtClean="0">
                <a:cs typeface="MS PGothic"/>
              </a:rPr>
              <a:t> century </a:t>
            </a:r>
            <a:r>
              <a:rPr lang="en-GB" sz="2000" b="1" dirty="0" err="1" smtClean="0">
                <a:cs typeface="MS PGothic"/>
              </a:rPr>
              <a:t>vs</a:t>
            </a:r>
            <a:r>
              <a:rPr lang="en-GB" sz="2000" b="1" dirty="0" smtClean="0">
                <a:cs typeface="MS PGothic"/>
              </a:rPr>
              <a:t> end of 20</a:t>
            </a:r>
            <a:r>
              <a:rPr lang="en-GB" sz="2000" b="1" baseline="30000" dirty="0" smtClean="0">
                <a:cs typeface="MS PGothic"/>
              </a:rPr>
              <a:t>th</a:t>
            </a:r>
            <a:r>
              <a:rPr lang="en-GB" sz="2000" b="1" dirty="0" smtClean="0">
                <a:cs typeface="MS PGothic"/>
              </a:rPr>
              <a:t> century - </a:t>
            </a:r>
            <a:r>
              <a:rPr lang="en-GB" sz="2000" b="1" dirty="0" err="1">
                <a:cs typeface="MS PGothic"/>
              </a:rPr>
              <a:t>GCMs/RCMs</a:t>
            </a:r>
            <a:r>
              <a:rPr lang="en-GB" sz="2000" b="1" dirty="0">
                <a:cs typeface="MS PGothic"/>
              </a:rPr>
              <a:t> and A2/A1B.</a:t>
            </a:r>
          </a:p>
        </p:txBody>
      </p:sp>
      <p:graphicFrame>
        <p:nvGraphicFramePr>
          <p:cNvPr id="13344" name="Group 32"/>
          <p:cNvGraphicFramePr>
            <a:graphicFrameLocks noGrp="1"/>
          </p:cNvGraphicFramePr>
          <p:nvPr/>
        </p:nvGraphicFramePr>
        <p:xfrm>
          <a:off x="144000" y="1391907"/>
          <a:ext cx="9792000" cy="5608320"/>
        </p:xfrm>
        <a:graphic>
          <a:graphicData uri="http://schemas.openxmlformats.org/drawingml/2006/table">
            <a:tbl>
              <a:tblPr/>
              <a:tblGrid>
                <a:gridCol w="760839"/>
                <a:gridCol w="1889051"/>
                <a:gridCol w="1857301"/>
                <a:gridCol w="2698644"/>
                <a:gridCol w="2586165"/>
              </a:tblGrid>
              <a:tr h="1015948"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/>
                        <a:cs typeface="MS PGothic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Tmax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(warm days WD &amp; cold days CD) and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Tmin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(warm nights WN &amp; cold nights CN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Heat waves/warm spells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Heavy precipitation (HP)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Dryness (consecutive dry days CDD, soil moisture anomalies SMA &amp; PDSI)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1288"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All Africa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High confidence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WD/WN </a:t>
                      </a:r>
                      <a:r>
                        <a:rPr kumimoji="0" lang="en-GB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likely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to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increase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and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CD/CN </a:t>
                      </a:r>
                      <a:r>
                        <a:rPr kumimoji="0" lang="en-GB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likely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to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decrease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in all regions.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D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High confidence: Likely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500" i="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more frequent and/or</a:t>
                      </a:r>
                    </a:p>
                    <a:p>
                      <a:r>
                        <a:rPr lang="en-US" sz="150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longer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heat waves and warm spells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D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Low confidence 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to </a:t>
                      </a: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high confidence 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depending on region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: </a:t>
                      </a:r>
                      <a:r>
                        <a:rPr lang="en-US" sz="1500" kern="1200" baseline="0" dirty="0" smtClean="0">
                          <a:solidFill>
                            <a:srgbClr val="008000"/>
                          </a:solidFill>
                          <a:latin typeface="Arial"/>
                          <a:ea typeface="+mn-ea"/>
                          <a:cs typeface="Arial"/>
                        </a:rPr>
                        <a:t>Inconsistent change or no signal 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HP indicators across much of continent. Strongest and most consistent signal is </a:t>
                      </a: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likely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50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increase in HP in E. Africa.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Low confidence 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to </a:t>
                      </a: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medium confidence 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depending on region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: </a:t>
                      </a: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Low confidence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most regions</a:t>
                      </a:r>
                      <a:r>
                        <a:rPr lang="en-US" sz="1500" b="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;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medium confidence </a:t>
                      </a:r>
                      <a:r>
                        <a:rPr lang="en-US" sz="150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of increase in dryness (CDD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SMA) in southern Africa except eastern part 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31384"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W. Africa</a:t>
                      </a:r>
                    </a:p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(15)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8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High confidence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WD/WN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</a:t>
                      </a:r>
                      <a:r>
                        <a:rPr kumimoji="0" lang="en-GB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likely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to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increase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and CD/CN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</a:t>
                      </a:r>
                      <a:r>
                        <a:rPr kumimoji="0" lang="en-GB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likely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 to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decrease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D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High confidence: Likely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500" i="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more frequent and/or</a:t>
                      </a:r>
                    </a:p>
                    <a:p>
                      <a:r>
                        <a:rPr lang="en-US" sz="150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longer 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heat waves and warm spells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D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Low confidence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to </a:t>
                      </a: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medium confidence 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depending</a:t>
                      </a:r>
                    </a:p>
                    <a:p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on </a:t>
                      </a:r>
                      <a:r>
                        <a:rPr lang="en-US" sz="1500" i="1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subregion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: </a:t>
                      </a: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Medium confidence </a:t>
                      </a:r>
                      <a:r>
                        <a:rPr lang="en-US" sz="1500" i="0" kern="1200" baseline="0" dirty="0" smtClean="0">
                          <a:solidFill>
                            <a:srgbClr val="008000"/>
                          </a:solidFill>
                          <a:latin typeface="Arial"/>
                          <a:ea typeface="+mn-ea"/>
                          <a:cs typeface="Arial"/>
                        </a:rPr>
                        <a:t>in slight or no</a:t>
                      </a:r>
                    </a:p>
                    <a:p>
                      <a:r>
                        <a:rPr lang="en-US" sz="1500" i="0" kern="1200" baseline="0" dirty="0" smtClean="0">
                          <a:solidFill>
                            <a:srgbClr val="008000"/>
                          </a:solidFill>
                          <a:latin typeface="Arial"/>
                          <a:ea typeface="+mn-ea"/>
                          <a:cs typeface="Arial"/>
                        </a:rPr>
                        <a:t>change in HP </a:t>
                      </a:r>
                      <a:r>
                        <a:rPr lang="en-US" sz="150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indicators 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most of region; </a:t>
                      </a: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Low confidence </a:t>
                      </a:r>
                      <a:r>
                        <a:rPr lang="en-US" sz="150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due to low model agreement in northern</a:t>
                      </a:r>
                    </a:p>
                    <a:p>
                      <a:r>
                        <a:rPr lang="en-US" sz="150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part of region.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Low confidence: </a:t>
                      </a:r>
                      <a:r>
                        <a:rPr lang="en-US" sz="150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Inconsistent signal</a:t>
                      </a:r>
                    </a:p>
                    <a:p>
                      <a:r>
                        <a:rPr lang="en-US" sz="1500" i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of change in CDD and SMA.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0" y="7128000"/>
            <a:ext cx="83124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sz="1600" dirty="0" smtClean="0">
                <a:cs typeface="MS PGothic"/>
              </a:rPr>
              <a:t>See </a:t>
            </a:r>
            <a:r>
              <a:rPr lang="en-GB" sz="1600" b="1" dirty="0" smtClean="0">
                <a:solidFill>
                  <a:srgbClr val="000090"/>
                </a:solidFill>
                <a:cs typeface="MS PGothic"/>
              </a:rPr>
              <a:t>Table 3.3 </a:t>
            </a:r>
            <a:r>
              <a:rPr lang="en-GB" sz="1600" dirty="0" smtClean="0">
                <a:cs typeface="MS PGothic"/>
              </a:rPr>
              <a:t>for all African regions (Sahara, W. Africa, E. Africa, S. Africa) and full details</a:t>
            </a:r>
            <a:endParaRPr lang="en-GB" sz="1600" dirty="0"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77072" y="80963"/>
            <a:ext cx="9501542" cy="107785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262626"/>
                </a:solidFill>
                <a:latin typeface="Arial" charset="0"/>
                <a:ea typeface="MS PGothic"/>
                <a:cs typeface="Arial" charset="0"/>
              </a:rPr>
              <a:t>For the first time, estimates of the </a:t>
            </a:r>
            <a:r>
              <a:rPr lang="en-US" b="1" i="1" u="sng" dirty="0" smtClean="0">
                <a:solidFill>
                  <a:srgbClr val="262626"/>
                </a:solidFill>
                <a:latin typeface="Arial" charset="0"/>
                <a:ea typeface="MS PGothic"/>
                <a:cs typeface="Arial" charset="0"/>
              </a:rPr>
              <a:t>magnitude</a:t>
            </a:r>
            <a:r>
              <a:rPr lang="en-US" b="1" dirty="0" smtClean="0">
                <a:solidFill>
                  <a:srgbClr val="262626"/>
                </a:solidFill>
                <a:latin typeface="Arial" charset="0"/>
                <a:ea typeface="MS PGothic"/>
                <a:cs typeface="Arial" charset="0"/>
              </a:rPr>
              <a:t> of changes in some extremes are provided</a:t>
            </a:r>
            <a:endParaRPr lang="en-US" b="1" dirty="0" smtClean="0">
              <a:solidFill>
                <a:srgbClr val="558ED5"/>
              </a:solidFill>
              <a:latin typeface="Arial" charset="0"/>
              <a:ea typeface="MS PGothic"/>
              <a:cs typeface="Arial" charset="0"/>
            </a:endParaRP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" y="6333802"/>
            <a:ext cx="10058399" cy="102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70" tIns="50935" rIns="101870" bIns="50935">
            <a:spAutoFit/>
          </a:bodyPr>
          <a:lstStyle/>
          <a:p>
            <a:r>
              <a:rPr lang="en-US" sz="2000" i="1" dirty="0">
                <a:solidFill>
                  <a:srgbClr val="262626"/>
                </a:solidFill>
                <a:cs typeface="MS PGothic"/>
              </a:rPr>
              <a:t>In many of the 26 regions considered, the </a:t>
            </a:r>
            <a:r>
              <a:rPr lang="en-US" sz="2000" i="1" dirty="0">
                <a:solidFill>
                  <a:srgbClr val="FF0000"/>
                </a:solidFill>
                <a:cs typeface="MS PGothic"/>
              </a:rPr>
              <a:t>time between </a:t>
            </a:r>
            <a:r>
              <a:rPr lang="en-US" sz="2000" i="1" dirty="0">
                <a:solidFill>
                  <a:srgbClr val="262626"/>
                </a:solidFill>
                <a:cs typeface="MS PGothic"/>
              </a:rPr>
              <a:t>“20-year” (unusually intense)</a:t>
            </a:r>
            <a:r>
              <a:rPr lang="en-US" sz="2000" i="1" dirty="0" smtClean="0">
                <a:solidFill>
                  <a:srgbClr val="262626"/>
                </a:solidFill>
                <a:cs typeface="MS PGothic"/>
              </a:rPr>
              <a:t> hot extremes </a:t>
            </a:r>
            <a:r>
              <a:rPr lang="en-US" sz="2000" i="1" dirty="0">
                <a:solidFill>
                  <a:srgbClr val="262626"/>
                </a:solidFill>
                <a:cs typeface="MS PGothic"/>
              </a:rPr>
              <a:t>will </a:t>
            </a:r>
            <a:r>
              <a:rPr lang="en-US" sz="2000" i="1" dirty="0" smtClean="0">
                <a:solidFill>
                  <a:srgbClr val="FF0000"/>
                </a:solidFill>
                <a:cs typeface="MS PGothic"/>
              </a:rPr>
              <a:t>decrease</a:t>
            </a:r>
            <a:r>
              <a:rPr lang="en-US" sz="2000" i="1" dirty="0" smtClean="0">
                <a:solidFill>
                  <a:srgbClr val="000000"/>
                </a:solidFill>
                <a:cs typeface="MS PGothic"/>
              </a:rPr>
              <a:t>,</a:t>
            </a:r>
            <a:r>
              <a:rPr lang="en-US" sz="2000" i="1" dirty="0" smtClean="0">
                <a:cs typeface="MS PGothic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cs typeface="MS PGothic"/>
              </a:rPr>
              <a:t>and the events occurring only every 20 year are projected to become more intense (Fig. 3-5a,b)</a:t>
            </a:r>
            <a:endParaRPr lang="en-US" sz="2000" i="1" dirty="0">
              <a:solidFill>
                <a:srgbClr val="000000"/>
              </a:solidFill>
              <a:cs typeface="MS PGothic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00" y="1512000"/>
            <a:ext cx="4066535" cy="4456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1" y="3798573"/>
            <a:ext cx="4429475" cy="2169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71" y="1512000"/>
            <a:ext cx="3358161" cy="2131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" y="6333802"/>
            <a:ext cx="10058399" cy="102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70" tIns="50935" rIns="101870" bIns="50935">
            <a:spAutoFit/>
          </a:bodyPr>
          <a:lstStyle/>
          <a:p>
            <a:r>
              <a:rPr lang="en-US" sz="2000" i="1" dirty="0">
                <a:solidFill>
                  <a:srgbClr val="262626"/>
                </a:solidFill>
                <a:cs typeface="MS PGothic"/>
              </a:rPr>
              <a:t>In many of the 26 regions considered, </a:t>
            </a:r>
            <a:r>
              <a:rPr lang="en-US" sz="2000" i="1" dirty="0">
                <a:solidFill>
                  <a:srgbClr val="000000"/>
                </a:solidFill>
                <a:cs typeface="MS PGothic"/>
              </a:rPr>
              <a:t>the time between “20-year” (unusually intense)</a:t>
            </a:r>
            <a:r>
              <a:rPr lang="en-US" sz="2000" i="1" dirty="0" smtClean="0">
                <a:solidFill>
                  <a:srgbClr val="000000"/>
                </a:solidFill>
                <a:cs typeface="MS PGothic"/>
              </a:rPr>
              <a:t> hot extremes </a:t>
            </a:r>
            <a:r>
              <a:rPr lang="en-US" sz="2000" i="1" dirty="0">
                <a:solidFill>
                  <a:srgbClr val="000000"/>
                </a:solidFill>
                <a:cs typeface="MS PGothic"/>
              </a:rPr>
              <a:t>will </a:t>
            </a:r>
            <a:r>
              <a:rPr lang="en-US" sz="2000" i="1" dirty="0" smtClean="0">
                <a:solidFill>
                  <a:srgbClr val="000000"/>
                </a:solidFill>
                <a:cs typeface="MS PGothic"/>
              </a:rPr>
              <a:t>decrease, </a:t>
            </a:r>
            <a:r>
              <a:rPr lang="en-US" sz="2000" i="1" dirty="0" smtClean="0">
                <a:cs typeface="MS PGothic"/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  <a:cs typeface="MS PGothic"/>
              </a:rPr>
              <a:t>the events </a:t>
            </a:r>
            <a:r>
              <a:rPr lang="en-US" sz="2000" i="1" dirty="0" smtClean="0">
                <a:solidFill>
                  <a:srgbClr val="000000"/>
                </a:solidFill>
                <a:cs typeface="MS PGothic"/>
              </a:rPr>
              <a:t>occurring only every 20 year are projected to become </a:t>
            </a:r>
            <a:r>
              <a:rPr lang="en-US" sz="2000" i="1" dirty="0" smtClean="0">
                <a:solidFill>
                  <a:srgbClr val="FF0000"/>
                </a:solidFill>
                <a:cs typeface="MS PGothic"/>
              </a:rPr>
              <a:t>more intense </a:t>
            </a:r>
            <a:r>
              <a:rPr lang="en-US" sz="2000" i="1" dirty="0" smtClean="0">
                <a:solidFill>
                  <a:srgbClr val="000000"/>
                </a:solidFill>
                <a:cs typeface="MS PGothic"/>
              </a:rPr>
              <a:t>(Fig. 3-5a,b)</a:t>
            </a:r>
            <a:endParaRPr lang="en-US" sz="2000" i="1" dirty="0">
              <a:solidFill>
                <a:srgbClr val="000000"/>
              </a:solidFill>
              <a:cs typeface="MS P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365" y="1614476"/>
            <a:ext cx="4130445" cy="4295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1" y="3798573"/>
            <a:ext cx="4387669" cy="2111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71" y="1548000"/>
            <a:ext cx="3348368" cy="213183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7072" y="80963"/>
            <a:ext cx="9501542" cy="107785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262626"/>
                </a:solidFill>
                <a:latin typeface="Arial" charset="0"/>
                <a:ea typeface="MS PGothic"/>
                <a:cs typeface="Arial" charset="0"/>
              </a:rPr>
              <a:t>For the first time, estimates of the </a:t>
            </a:r>
            <a:r>
              <a:rPr lang="en-US" b="1" i="1" u="sng" dirty="0" smtClean="0">
                <a:solidFill>
                  <a:srgbClr val="262626"/>
                </a:solidFill>
                <a:latin typeface="Arial" charset="0"/>
                <a:ea typeface="MS PGothic"/>
                <a:cs typeface="Arial" charset="0"/>
              </a:rPr>
              <a:t>magnitude</a:t>
            </a:r>
            <a:r>
              <a:rPr lang="en-US" b="1" dirty="0" smtClean="0">
                <a:solidFill>
                  <a:srgbClr val="262626"/>
                </a:solidFill>
                <a:latin typeface="Arial" charset="0"/>
                <a:ea typeface="MS PGothic"/>
                <a:cs typeface="Arial" charset="0"/>
              </a:rPr>
              <a:t> of changes in some extremes are provided</a:t>
            </a:r>
            <a:endParaRPr lang="en-US" b="1" dirty="0" smtClean="0">
              <a:solidFill>
                <a:srgbClr val="558ED5"/>
              </a:solidFill>
              <a:latin typeface="Arial" charset="0"/>
              <a:ea typeface="MS PGothic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62802" y="5544000"/>
            <a:ext cx="9895597" cy="197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256" tIns="48628" rIns="97256" bIns="48628">
            <a:spAutoFit/>
          </a:bodyPr>
          <a:lstStyle/>
          <a:p>
            <a:pPr algn="l"/>
            <a:r>
              <a:rPr lang="en-US" sz="2200" b="1" dirty="0">
                <a:latin typeface="Arial" pitchFamily="34" charset="0"/>
                <a:cs typeface="Arial" pitchFamily="34" charset="0"/>
              </a:rPr>
              <a:t>Consistent projections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increased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dryness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the Mediterranean region,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central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Europe,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central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North America,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C. America and Mexico, NE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Brazil, and southern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Africa (</a:t>
            </a:r>
            <a:r>
              <a:rPr lang="en-US" sz="22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SREX large regions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r>
              <a:rPr lang="en-US" sz="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l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W. Africa: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No consistent signal within whole region, but some consistent signal in the western part of region (including Senegal) based on SREX figure</a:t>
            </a:r>
            <a:endParaRPr lang="en-US" sz="2200" dirty="0">
              <a:cs typeface="Arial" pitchFamily="34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03" y="863600"/>
            <a:ext cx="9739239" cy="45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03" y="863600"/>
            <a:ext cx="9739239" cy="45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4"/>
          <a:srcRect t="2285"/>
          <a:stretch>
            <a:fillRect/>
          </a:stretch>
        </p:blipFill>
        <p:spPr bwMode="auto">
          <a:xfrm>
            <a:off x="162803" y="968192"/>
            <a:ext cx="9739239" cy="4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5"/>
          <a:srcRect t="2285" b="2285"/>
          <a:stretch>
            <a:fillRect/>
          </a:stretch>
        </p:blipFill>
        <p:spPr bwMode="auto">
          <a:xfrm>
            <a:off x="154745" y="1004592"/>
            <a:ext cx="9739239" cy="43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Oval 10"/>
          <p:cNvSpPr>
            <a:spLocks noChangeArrowheads="1"/>
          </p:cNvSpPr>
          <p:nvPr/>
        </p:nvSpPr>
        <p:spPr bwMode="auto">
          <a:xfrm>
            <a:off x="2329228" y="1986280"/>
            <a:ext cx="851095" cy="60452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7256" tIns="48628" rIns="97256" bIns="4862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Oval 11"/>
          <p:cNvSpPr>
            <a:spLocks noChangeArrowheads="1"/>
          </p:cNvSpPr>
          <p:nvPr/>
        </p:nvSpPr>
        <p:spPr bwMode="auto">
          <a:xfrm>
            <a:off x="1013898" y="2159000"/>
            <a:ext cx="541606" cy="60452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7256" tIns="48628" rIns="97256" bIns="4862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12"/>
          <p:cNvSpPr>
            <a:spLocks noChangeArrowheads="1"/>
          </p:cNvSpPr>
          <p:nvPr/>
        </p:nvSpPr>
        <p:spPr bwMode="auto">
          <a:xfrm>
            <a:off x="1710250" y="2849880"/>
            <a:ext cx="464234" cy="51816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7256" tIns="48628" rIns="97256" bIns="4862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13"/>
          <p:cNvSpPr>
            <a:spLocks noChangeArrowheads="1"/>
          </p:cNvSpPr>
          <p:nvPr/>
        </p:nvSpPr>
        <p:spPr bwMode="auto">
          <a:xfrm>
            <a:off x="2561344" y="3022600"/>
            <a:ext cx="541606" cy="60452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7256" tIns="48628" rIns="97256" bIns="4862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14"/>
          <p:cNvSpPr>
            <a:spLocks noChangeArrowheads="1"/>
          </p:cNvSpPr>
          <p:nvPr/>
        </p:nvSpPr>
        <p:spPr bwMode="auto">
          <a:xfrm>
            <a:off x="7319742" y="1986280"/>
            <a:ext cx="849484" cy="60452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7256" tIns="48628" rIns="97256" bIns="4862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15"/>
          <p:cNvSpPr>
            <a:spLocks noChangeArrowheads="1"/>
          </p:cNvSpPr>
          <p:nvPr/>
        </p:nvSpPr>
        <p:spPr bwMode="auto">
          <a:xfrm>
            <a:off x="5996353" y="2159000"/>
            <a:ext cx="541606" cy="60452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7256" tIns="48628" rIns="97256" bIns="4862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16"/>
          <p:cNvSpPr>
            <a:spLocks noChangeArrowheads="1"/>
          </p:cNvSpPr>
          <p:nvPr/>
        </p:nvSpPr>
        <p:spPr bwMode="auto">
          <a:xfrm>
            <a:off x="6739450" y="2849880"/>
            <a:ext cx="464234" cy="51816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7256" tIns="48628" rIns="97256" bIns="4862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17"/>
          <p:cNvSpPr>
            <a:spLocks noChangeArrowheads="1"/>
          </p:cNvSpPr>
          <p:nvPr/>
        </p:nvSpPr>
        <p:spPr bwMode="auto">
          <a:xfrm>
            <a:off x="7559919" y="3022600"/>
            <a:ext cx="541606" cy="60452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7256" tIns="48628" rIns="97256" bIns="4862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54745" y="259080"/>
            <a:ext cx="90525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256" tIns="48628" rIns="97256" bIns="48628" numCol="1" anchor="ctr" anchorCtr="0" compatLnSpc="1">
            <a:prstTxWarp prst="textNoShape">
              <a:avLst/>
            </a:prstTxWarp>
          </a:bodyPr>
          <a:lstStyle/>
          <a:p>
            <a:pPr defTabSz="972556" eaLnBrk="0" hangingPunct="0">
              <a:defRPr/>
            </a:pPr>
            <a:r>
              <a:rPr lang="en-US" sz="2900" b="1" kern="0" dirty="0" smtClean="0">
                <a:solidFill>
                  <a:srgbClr val="000000"/>
                </a:solidFill>
                <a:latin typeface="Arial"/>
                <a:cs typeface="Arial"/>
              </a:rPr>
              <a:t>SREX Projections: Dryness assessments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2803" y="6730656"/>
            <a:ext cx="9895597" cy="788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13790</TotalTime>
  <Words>1628</Words>
  <Application>Microsoft Macintosh PowerPoint</Application>
  <PresentationFormat>Custom</PresentationFormat>
  <Paragraphs>121</Paragraphs>
  <Slides>15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changing climate leads to changes in extreme weather and climate events – the focus of Chapter 3</vt:lpstr>
      <vt:lpstr>Overview of SREX Chapter 3</vt:lpstr>
      <vt:lpstr>Since 1950, extreme hot days and heavy precipitation have become more common on the global scale</vt:lpstr>
      <vt:lpstr>Slide 4</vt:lpstr>
      <vt:lpstr>Slide 5</vt:lpstr>
      <vt:lpstr>Slide 6</vt:lpstr>
      <vt:lpstr>For the first time, estimates of the magnitude of changes in some extremes are provided</vt:lpstr>
      <vt:lpstr>For the first time, estimates of the magnitude of changes in some extremes are provided</vt:lpstr>
      <vt:lpstr>Slide 9</vt:lpstr>
      <vt:lpstr>Slide 10</vt:lpstr>
      <vt:lpstr>Also assessed changes in phenomena related to weather &amp; climate extremes, and impacts on physical environment:</vt:lpstr>
      <vt:lpstr>Summary for West Africa</vt:lpstr>
      <vt:lpstr>Slide 13</vt:lpstr>
      <vt:lpstr>Slide 14</vt:lpstr>
      <vt:lpstr>Increasing vulnerability, exposure, or severity and frequency of climate events increases disaster risk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 Van Humbeck</dc:creator>
  <cp:lastModifiedBy>Sonia Seneviratne</cp:lastModifiedBy>
  <cp:revision>476</cp:revision>
  <cp:lastPrinted>2011-11-22T00:00:19Z</cp:lastPrinted>
  <dcterms:created xsi:type="dcterms:W3CDTF">2012-06-17T21:37:15Z</dcterms:created>
  <dcterms:modified xsi:type="dcterms:W3CDTF">2012-06-17T21:48:06Z</dcterms:modified>
</cp:coreProperties>
</file>