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0" r:id="rId4"/>
    <p:sldId id="259" r:id="rId5"/>
    <p:sldId id="261" r:id="rId6"/>
    <p:sldId id="274" r:id="rId7"/>
    <p:sldId id="273" r:id="rId8"/>
    <p:sldId id="270" r:id="rId9"/>
    <p:sldId id="263" r:id="rId10"/>
    <p:sldId id="278" r:id="rId11"/>
    <p:sldId id="264" r:id="rId12"/>
    <p:sldId id="279" r:id="rId13"/>
    <p:sldId id="276" r:id="rId14"/>
    <p:sldId id="275" r:id="rId15"/>
    <p:sldId id="268" r:id="rId16"/>
    <p:sldId id="258" r:id="rId17"/>
    <p:sldId id="281" r:id="rId18"/>
    <p:sldId id="286" r:id="rId19"/>
    <p:sldId id="283" r:id="rId20"/>
    <p:sldId id="282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DC6C1-3E08-4F6A-9BA7-5C5FFB0C0C0A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9982C-6412-48A8-9124-88547A358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8761B5-FFB9-49C9-AB37-E14B1A72F8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/>
        <p:txBody>
          <a:bodyPr/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 i="1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b="1" i="1" dirty="0" smtClean="0"/>
              <a:t>Key Concepts (slide 4)</a:t>
            </a:r>
          </a:p>
          <a:p>
            <a:pPr marL="685800" lvl="1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dirty="0" smtClean="0"/>
              <a:t>This paper is based on a number of key concepts/debates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dirty="0" smtClean="0"/>
              <a:t>Firstly, in order to empower bottom-up processes it focuses on the interface between planned and local adaptation and attempts to identify how this interface can be better linked in cases where it exists; and created where it does not.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dirty="0" smtClean="0"/>
              <a:t>In the context of the current debate on CBA (local v ‘reach up and draw down’) it is located in the ‘reach up and draw down’ camp - it does not look at adaptation (or CBA) as functioning in silo – or at one particular scale – rather it focuses on the need to link between international, national and local planning scales. </a:t>
            </a:r>
          </a:p>
          <a:p>
            <a:pPr marL="1143000" lvl="2" indent="-2286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1000" dirty="0" smtClean="0"/>
              <a:t>The paper focuses on Policies, Institutions and Budgets as the main tools for adaptation planning (tools within which linkages happen or tools that enable linkages)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/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dirty="0" smtClean="0"/>
              <a:t>	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Los efectos del clima sobre la pobreza siguen siendo poco comprendidos y las estrategias de reducción de la pobreza no apoyan adecuadamente la resiliencia al clima.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982C-6412-48A8-9124-88547A3582B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Los efectos del clima sobre la pobreza siguen siendo poco comprendidos y las estrategias de reducción de la pobreza no apoyan adecuadamente la resiliencia al clima.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9982C-6412-48A8-9124-88547A3582B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1801B-7FF4-4A60-B810-600FD8FBB6F4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shifting baselines – if you are putting in place a baseline to improve something – and cc is serving to make the outcomes worse – but people are assuming baselines are static so if we didn’t do something the outcomes would continue to be 0 – but in fact they would be worse – therefore need qualitative indicators based on links between impacts and outcomes – so needs to be more investment on trend analysis for baselines </a:t>
            </a:r>
          </a:p>
          <a:p>
            <a:r>
              <a:rPr lang="en-GB" dirty="0"/>
              <a:t>Baselines for (2) type indicators will shift and need to be responsive; baselines for (1) = snapshot </a:t>
            </a:r>
          </a:p>
          <a:p>
            <a:r>
              <a:rPr lang="en-GB" dirty="0"/>
              <a:t>Both (1) and (2) can be aggregated across scale</a:t>
            </a:r>
            <a:r>
              <a:rPr lang="en-US" dirty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64AF7-4611-4CF1-A302-C5AD1DBDA3C4}" type="datetimeFigureOut">
              <a:rPr lang="en-US" smtClean="0"/>
              <a:pPr/>
              <a:t>3/22/2012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09AF-4277-4490-B304-CF3CE484A3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Anderson@iied.or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jpeg"/><Relationship Id="rId7" Type="http://schemas.openxmlformats.org/officeDocument/2006/relationships/hyperlink" Target="http://www.iied.org/climate-change/group-publications/publication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30425"/>
            <a:ext cx="8786842" cy="1470025"/>
          </a:xfrm>
        </p:spPr>
        <p:txBody>
          <a:bodyPr>
            <a:noAutofit/>
          </a:bodyPr>
          <a:lstStyle/>
          <a:p>
            <a:r>
              <a:rPr lang="es-ES" sz="3600" b="1" dirty="0">
                <a:latin typeface="+mn-lt"/>
              </a:rPr>
              <a:t>Cambio climático y reducción de la </a:t>
            </a:r>
            <a:r>
              <a:rPr lang="es-ES" sz="3600" b="1" dirty="0" smtClean="0">
                <a:latin typeface="+mn-lt"/>
              </a:rPr>
              <a:t>pobreza </a:t>
            </a:r>
            <a:r>
              <a:rPr lang="es-ES" sz="3600" dirty="0" smtClean="0">
                <a:latin typeface="+mn-lt"/>
              </a:rPr>
              <a:t>- desde un contexto global a un enfoque local </a:t>
            </a:r>
            <a:endParaRPr lang="es-E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s-ES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1007" y="5857899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5984" y="4000504"/>
            <a:ext cx="6215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Simon Anderson</a:t>
            </a:r>
          </a:p>
          <a:p>
            <a:r>
              <a:rPr lang="es-ES" dirty="0" smtClean="0"/>
              <a:t>Jefe </a:t>
            </a:r>
            <a:r>
              <a:rPr lang="es-ES" dirty="0"/>
              <a:t>del Grupo de </a:t>
            </a:r>
            <a:r>
              <a:rPr lang="es-ES" dirty="0" smtClean="0"/>
              <a:t>Cambio Clim</a:t>
            </a:r>
            <a:r>
              <a:rPr lang="es-ES" dirty="0" smtClean="0">
                <a:latin typeface="+mn-lt"/>
              </a:rPr>
              <a:t>á</a:t>
            </a:r>
            <a:r>
              <a:rPr lang="es-ES" dirty="0" smtClean="0"/>
              <a:t>tico</a:t>
            </a:r>
          </a:p>
          <a:p>
            <a:r>
              <a:rPr lang="es-ES" dirty="0" smtClean="0"/>
              <a:t>Instituto Internacional </a:t>
            </a:r>
            <a:r>
              <a:rPr lang="es-ES" dirty="0"/>
              <a:t>para el Ambiente </a:t>
            </a:r>
            <a:r>
              <a:rPr lang="es-ES" dirty="0" smtClean="0"/>
              <a:t>y Desarrollo</a:t>
            </a:r>
          </a:p>
          <a:p>
            <a:endParaRPr lang="es-ES" dirty="0" smtClean="0"/>
          </a:p>
          <a:p>
            <a:r>
              <a:rPr lang="es-ES" dirty="0" smtClean="0">
                <a:hlinkClick r:id="rId3"/>
              </a:rPr>
              <a:t>simon.anderson@iied.org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71414"/>
            <a:ext cx="300039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-24"/>
            <a:ext cx="750099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Asuntos metodológicos en la estimación de los costos y beneficios de la adaptación climática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285984" y="1857364"/>
            <a:ext cx="5715040" cy="18573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Incertidumbres: </a:t>
            </a:r>
          </a:p>
          <a:p>
            <a:pPr algn="ctr"/>
            <a:r>
              <a:rPr lang="es-ES" dirty="0" smtClean="0"/>
              <a:t>Escala, severidad y secuencia de efectos</a:t>
            </a:r>
          </a:p>
          <a:p>
            <a:pPr algn="ctr"/>
            <a:r>
              <a:rPr lang="es-ES" dirty="0" smtClean="0"/>
              <a:t>Manejo adaptativo</a:t>
            </a:r>
          </a:p>
          <a:p>
            <a:pPr algn="ctr"/>
            <a:r>
              <a:rPr lang="es-ES" dirty="0" smtClean="0"/>
              <a:t>Tendencias reversibles</a:t>
            </a:r>
          </a:p>
          <a:p>
            <a:pPr algn="ctr"/>
            <a:r>
              <a:rPr lang="es-ES" dirty="0" smtClean="0"/>
              <a:t>Flexibilidad de respuestas</a:t>
            </a:r>
            <a:endParaRPr lang="es-ES" dirty="0"/>
          </a:p>
        </p:txBody>
      </p:sp>
      <p:sp>
        <p:nvSpPr>
          <p:cNvPr id="5" name="Oval 4"/>
          <p:cNvSpPr/>
          <p:nvPr/>
        </p:nvSpPr>
        <p:spPr>
          <a:xfrm>
            <a:off x="3571868" y="3643314"/>
            <a:ext cx="5429288" cy="17859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Valoración económica:</a:t>
            </a: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‘discount rates’ y horizontes de tiempo</a:t>
            </a: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Enfoques monetarios y no-monetarios</a:t>
            </a: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Mitigación y adaptación</a:t>
            </a:r>
          </a:p>
          <a:p>
            <a:pPr algn="ctr"/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Efectos amplias y sectoriales</a:t>
            </a:r>
          </a:p>
          <a:p>
            <a:pPr algn="ctr"/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357950" y="2000240"/>
            <a:ext cx="2143108" cy="1785950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rgbClr val="FFFF00"/>
                </a:solidFill>
              </a:rPr>
              <a:t>Lineas</a:t>
            </a:r>
            <a:r>
              <a:rPr lang="en-GB" dirty="0" smtClean="0">
                <a:solidFill>
                  <a:srgbClr val="FFFF00"/>
                </a:solidFill>
              </a:rPr>
              <a:t> de base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282" y="4786322"/>
            <a:ext cx="4643470" cy="121444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FF00"/>
                </a:solidFill>
              </a:rPr>
              <a:t>Benéficos auxiliaros</a:t>
            </a:r>
          </a:p>
          <a:p>
            <a:pPr algn="ctr"/>
            <a:r>
              <a:rPr lang="es-ES" dirty="0" smtClean="0">
                <a:solidFill>
                  <a:srgbClr val="FFFF00"/>
                </a:solidFill>
              </a:rPr>
              <a:t>Limites a la adaptación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Bienes públicos vs privados de la adaptación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857224" y="3214686"/>
            <a:ext cx="3500462" cy="171451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Equidad:</a:t>
            </a:r>
          </a:p>
          <a:p>
            <a:pPr algn="ctr"/>
            <a:r>
              <a:rPr lang="es-ES" sz="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de distribución de costos y beneficios</a:t>
            </a:r>
            <a:endParaRPr lang="es-ES" sz="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-24"/>
            <a:ext cx="77152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Evidencia solida sobre cómo el clima dificulta la erradicación de la pobreza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114298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491174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sz="2800" b="1" dirty="0" smtClean="0">
                <a:solidFill>
                  <a:srgbClr val="FF0000"/>
                </a:solidFill>
              </a:rPr>
              <a:t>Factores limitantes a la adaptación equitativa y inclusiva:</a:t>
            </a:r>
          </a:p>
          <a:p>
            <a:endParaRPr lang="es-ES" sz="2800" dirty="0" smtClean="0"/>
          </a:p>
          <a:p>
            <a:r>
              <a:rPr lang="es-ES" sz="2800" dirty="0" smtClean="0"/>
              <a:t>Déficit adaptativa la gente vulnerable está:</a:t>
            </a:r>
          </a:p>
          <a:p>
            <a:pPr lvl="1"/>
            <a:r>
              <a:rPr lang="es-ES" sz="2400" dirty="0" smtClean="0"/>
              <a:t>Aislado de los servicios públicos y privados, y de la comunicación</a:t>
            </a:r>
          </a:p>
          <a:p>
            <a:pPr lvl="1"/>
            <a:r>
              <a:rPr lang="es-ES" sz="2400" dirty="0" smtClean="0"/>
              <a:t>Tiene restringidos derechos de acceso a los RRNN</a:t>
            </a:r>
          </a:p>
          <a:p>
            <a:pPr lvl="1"/>
            <a:r>
              <a:rPr lang="es-ES" sz="2400" dirty="0" smtClean="0"/>
              <a:t>Y poca incidencia política 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Tomar las decisiones importantes en los niveles mas indicados - ‘subsidiaridad’ es compleja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Niveles de autoridad múltiples y traslapadas relacionados con los servicios y acceso a RRNNs 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Tendencia hacia proyectos en lugar de programas y integración en políticas</a:t>
            </a:r>
          </a:p>
          <a:p>
            <a:r>
              <a:rPr lang="es-ES" sz="2800" dirty="0" smtClean="0"/>
              <a:t>Escala y dimensiones de la respuestas</a:t>
            </a:r>
          </a:p>
          <a:p>
            <a:pPr lvl="1"/>
            <a:r>
              <a:rPr lang="es-ES" sz="2400" dirty="0" smtClean="0"/>
              <a:t>Necesidades muy diversas, y inmediatas y urgentes</a:t>
            </a:r>
          </a:p>
          <a:p>
            <a:pPr lvl="1"/>
            <a:r>
              <a:rPr lang="es-ES" sz="2400" dirty="0" smtClean="0"/>
              <a:t>Opciones de adaptación local limitadas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Adaptación local requiere la facilitación por parte del estado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"/>
          <p:cNvSpPr>
            <a:spLocks noChangeArrowheads="1"/>
          </p:cNvSpPr>
          <p:nvPr/>
        </p:nvSpPr>
        <p:spPr bwMode="auto">
          <a:xfrm>
            <a:off x="1428728" y="2714620"/>
            <a:ext cx="5759450" cy="2665413"/>
          </a:xfrm>
          <a:prstGeom prst="ellipse">
            <a:avLst/>
          </a:prstGeom>
          <a:solidFill>
            <a:schemeClr val="accent1">
              <a:alpha val="34901"/>
            </a:schemeClr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458" name="AutoShape 5"/>
          <p:cNvSpPr>
            <a:spLocks noChangeArrowheads="1"/>
          </p:cNvSpPr>
          <p:nvPr/>
        </p:nvSpPr>
        <p:spPr bwMode="auto">
          <a:xfrm rot="5400000">
            <a:off x="2772569" y="2123290"/>
            <a:ext cx="2952750" cy="2087562"/>
          </a:xfrm>
          <a:custGeom>
            <a:avLst/>
            <a:gdLst>
              <a:gd name="T0" fmla="*/ 328578210 w 21600"/>
              <a:gd name="T1" fmla="*/ 0 h 21600"/>
              <a:gd name="T2" fmla="*/ 0 w 21600"/>
              <a:gd name="T3" fmla="*/ 100877652 h 21600"/>
              <a:gd name="T4" fmla="*/ 328578210 w 21600"/>
              <a:gd name="T5" fmla="*/ 201755304 h 21600"/>
              <a:gd name="T6" fmla="*/ 403645017 w 21600"/>
              <a:gd name="T7" fmla="*/ 100877652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2990 h 21600"/>
              <a:gd name="T14" fmla="*/ 18695 w 21600"/>
              <a:gd name="T15" fmla="*/ 186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583" y="0"/>
                </a:moveTo>
                <a:lnTo>
                  <a:pt x="17583" y="2990"/>
                </a:lnTo>
                <a:lnTo>
                  <a:pt x="3375" y="2990"/>
                </a:lnTo>
                <a:lnTo>
                  <a:pt x="3375" y="18610"/>
                </a:lnTo>
                <a:lnTo>
                  <a:pt x="17583" y="18610"/>
                </a:lnTo>
                <a:lnTo>
                  <a:pt x="1758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90"/>
                </a:moveTo>
                <a:lnTo>
                  <a:pt x="1350" y="18610"/>
                </a:lnTo>
                <a:lnTo>
                  <a:pt x="2700" y="18610"/>
                </a:lnTo>
                <a:lnTo>
                  <a:pt x="2700" y="2990"/>
                </a:lnTo>
                <a:close/>
              </a:path>
              <a:path w="21600" h="21600">
                <a:moveTo>
                  <a:pt x="0" y="2990"/>
                </a:moveTo>
                <a:lnTo>
                  <a:pt x="0" y="18610"/>
                </a:lnTo>
                <a:lnTo>
                  <a:pt x="675" y="18610"/>
                </a:lnTo>
                <a:lnTo>
                  <a:pt x="675" y="299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9459" name="AutoShape 6"/>
          <p:cNvSpPr>
            <a:spLocks noChangeArrowheads="1"/>
          </p:cNvSpPr>
          <p:nvPr/>
        </p:nvSpPr>
        <p:spPr bwMode="auto">
          <a:xfrm rot="-2345943">
            <a:off x="2187575" y="3623291"/>
            <a:ext cx="4248150" cy="2214563"/>
          </a:xfrm>
          <a:custGeom>
            <a:avLst/>
            <a:gdLst>
              <a:gd name="T0" fmla="*/ 680119325 w 21600"/>
              <a:gd name="T1" fmla="*/ 0 h 21600"/>
              <a:gd name="T2" fmla="*/ 0 w 21600"/>
              <a:gd name="T3" fmla="*/ 113525276 h 21600"/>
              <a:gd name="T4" fmla="*/ 680119325 w 21600"/>
              <a:gd name="T5" fmla="*/ 227050348 h 21600"/>
              <a:gd name="T6" fmla="*/ 835498699 w 21600"/>
              <a:gd name="T7" fmla="*/ 11352527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2990 h 21600"/>
              <a:gd name="T14" fmla="*/ 18695 w 21600"/>
              <a:gd name="T15" fmla="*/ 186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7583" y="0"/>
                </a:moveTo>
                <a:lnTo>
                  <a:pt x="17583" y="2990"/>
                </a:lnTo>
                <a:lnTo>
                  <a:pt x="3375" y="2990"/>
                </a:lnTo>
                <a:lnTo>
                  <a:pt x="3375" y="18610"/>
                </a:lnTo>
                <a:lnTo>
                  <a:pt x="17583" y="18610"/>
                </a:lnTo>
                <a:lnTo>
                  <a:pt x="17583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2990"/>
                </a:moveTo>
                <a:lnTo>
                  <a:pt x="1350" y="18610"/>
                </a:lnTo>
                <a:lnTo>
                  <a:pt x="2700" y="18610"/>
                </a:lnTo>
                <a:lnTo>
                  <a:pt x="2700" y="2990"/>
                </a:lnTo>
                <a:close/>
              </a:path>
              <a:path w="21600" h="21600">
                <a:moveTo>
                  <a:pt x="0" y="2990"/>
                </a:moveTo>
                <a:lnTo>
                  <a:pt x="0" y="18610"/>
                </a:lnTo>
                <a:lnTo>
                  <a:pt x="675" y="18610"/>
                </a:lnTo>
                <a:lnTo>
                  <a:pt x="675" y="2990"/>
                </a:lnTo>
                <a:close/>
              </a:path>
            </a:pathLst>
          </a:custGeom>
          <a:noFill/>
          <a:ln w="25400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072063" y="5349990"/>
            <a:ext cx="3286151" cy="156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FF0000"/>
                </a:solidFill>
              </a:rPr>
              <a:t>‘ADAPTACION INDIVIDUAL’ – NIVEL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LOCAL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err="1" smtClean="0">
                <a:solidFill>
                  <a:srgbClr val="FF0000"/>
                </a:solidFill>
              </a:rPr>
              <a:t>Bienes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privados</a:t>
            </a:r>
            <a:endParaRPr lang="en-GB" b="1" dirty="0">
              <a:solidFill>
                <a:srgbClr val="FF0000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 err="1" smtClean="0"/>
              <a:t>Familias</a:t>
            </a:r>
            <a:r>
              <a:rPr lang="en-GB" sz="1400" b="1" i="1" dirty="0" smtClean="0"/>
              <a:t>, </a:t>
            </a:r>
            <a:r>
              <a:rPr lang="en-GB" sz="1400" b="1" i="1" dirty="0" err="1" smtClean="0"/>
              <a:t>grupos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sociales</a:t>
            </a:r>
            <a:r>
              <a:rPr lang="en-GB" sz="1400" b="1" i="1" dirty="0" smtClean="0"/>
              <a:t>, </a:t>
            </a:r>
            <a:r>
              <a:rPr lang="en-GB" sz="1400" b="1" i="1" dirty="0" err="1" smtClean="0"/>
              <a:t>empresas</a:t>
            </a:r>
            <a:r>
              <a:rPr lang="en-GB" sz="1400" b="1" i="1" dirty="0" smtClean="0"/>
              <a:t> etc</a:t>
            </a:r>
            <a:endParaRPr lang="en-GB" sz="1400" b="1" i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100" b="1" i="1" dirty="0">
              <a:latin typeface="+mn-lt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sz="1100" b="1" i="1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-110" charset="0"/>
            </a:endParaRPr>
          </a:p>
        </p:txBody>
      </p:sp>
      <p:sp>
        <p:nvSpPr>
          <p:cNvPr id="19461" name="AutoShape 11"/>
          <p:cNvSpPr>
            <a:spLocks noChangeArrowheads="1"/>
          </p:cNvSpPr>
          <p:nvPr/>
        </p:nvSpPr>
        <p:spPr bwMode="auto">
          <a:xfrm>
            <a:off x="4286248" y="2428868"/>
            <a:ext cx="4000528" cy="1370012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4">
              <a:lumMod val="20000"/>
              <a:lumOff val="80000"/>
              <a:alpha val="75000"/>
            </a:schemeClr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sz="2000" b="1" i="1" dirty="0" smtClean="0">
                <a:solidFill>
                  <a:srgbClr val="FF0000"/>
                </a:solidFill>
                <a:latin typeface="Calibri" pitchFamily="34" charset="0"/>
              </a:rPr>
              <a:t>Efectividad determinada a ese inter-fase?</a:t>
            </a:r>
            <a:endParaRPr lang="es-ES" sz="20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463" name="Rectangle 10"/>
          <p:cNvSpPr>
            <a:spLocks noChangeArrowheads="1"/>
          </p:cNvSpPr>
          <p:nvPr/>
        </p:nvSpPr>
        <p:spPr bwMode="auto">
          <a:xfrm>
            <a:off x="142845" y="1625597"/>
            <a:ext cx="328614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‘ADAPTACION PROGRAMADA’ - NIVEL NACIONAL</a:t>
            </a:r>
          </a:p>
          <a:p>
            <a:r>
              <a:rPr lang="es-ES" b="1" dirty="0" smtClean="0">
                <a:solidFill>
                  <a:srgbClr val="FF0000"/>
                </a:solidFill>
                <a:latin typeface="Calibri" pitchFamily="34" charset="0"/>
              </a:rPr>
              <a:t>Bienes públicos</a:t>
            </a:r>
            <a:endParaRPr lang="es-ES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s-ES" sz="1400" b="1" i="1" dirty="0" smtClean="0">
                <a:latin typeface="Calibri" pitchFamily="34" charset="0"/>
              </a:rPr>
              <a:t>Políticas del estado con objetivos de resiliencia climática incorporadas.</a:t>
            </a:r>
          </a:p>
          <a:p>
            <a:r>
              <a:rPr lang="es-ES" sz="1400" b="1" i="1" dirty="0" smtClean="0">
                <a:latin typeface="Calibri" pitchFamily="34" charset="0"/>
              </a:rPr>
              <a:t>Programas de protección social incorporando CC.  </a:t>
            </a:r>
          </a:p>
          <a:p>
            <a:r>
              <a:rPr lang="es-ES" sz="1400" b="1" i="1" dirty="0" smtClean="0">
                <a:latin typeface="Calibri" pitchFamily="34" charset="0"/>
              </a:rPr>
              <a:t>Apoyo a la adaptación local a través de servicios y acceso a recursos</a:t>
            </a:r>
            <a:endParaRPr lang="es-ES" sz="1400" b="1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728" y="-24"/>
            <a:ext cx="77152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rgbClr val="002060"/>
                </a:solidFill>
              </a:rPr>
              <a:t>I</a:t>
            </a:r>
            <a:r>
              <a:rPr lang="es-PE" sz="2800" b="1" dirty="0" smtClean="0">
                <a:solidFill>
                  <a:srgbClr val="002060"/>
                </a:solidFill>
              </a:rPr>
              <a:t>nstrumentos de política que reduzcan la pobreza y que permitan una adaptación efectiva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71472" y="3919550"/>
            <a:ext cx="1728788" cy="1295400"/>
          </a:xfrm>
          <a:prstGeom prst="hexagon">
            <a:avLst>
              <a:gd name="adj" fmla="val 33364"/>
              <a:gd name="vf" fmla="val 115470"/>
            </a:avLst>
          </a:prstGeom>
          <a:solidFill>
            <a:srgbClr val="99CC00">
              <a:alpha val="34901"/>
            </a:srgbClr>
          </a:solidFill>
          <a:ln w="9525">
            <a:solidFill>
              <a:srgbClr val="8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14348" y="4117967"/>
            <a:ext cx="148592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400" i="1" dirty="0" smtClean="0">
                <a:latin typeface="Calibri" pitchFamily="34" charset="0"/>
              </a:rPr>
              <a:t>Co-beneficios de la mitigación y el desarrollo de bajo carbono</a:t>
            </a:r>
            <a:endParaRPr lang="es-ES" sz="14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 animBg="1"/>
      <p:bldP spid="19458" grpId="0" animBg="1"/>
      <p:bldP spid="19459" grpId="0" animBg="1"/>
      <p:bldP spid="17418" grpId="0"/>
      <p:bldP spid="19461" grpId="0" animBg="1"/>
      <p:bldP spid="19463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771530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Instrumentos de política que reduzcan la pobreza y que permitan una adaptación efectiva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7788403" y="1641355"/>
            <a:ext cx="1785949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Socio-</a:t>
            </a:r>
            <a:r>
              <a:rPr lang="en-GB" b="1" dirty="0" err="1" smtClean="0"/>
              <a:t>economia</a:t>
            </a:r>
            <a:r>
              <a:rPr lang="en-GB" b="1" dirty="0" smtClean="0"/>
              <a:t> local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5400000">
            <a:off x="7931281" y="3570182"/>
            <a:ext cx="150019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Social regional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770191" y="5555621"/>
            <a:ext cx="1815598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bg1"/>
                </a:solidFill>
              </a:rPr>
              <a:t>Economia</a:t>
            </a:r>
            <a:r>
              <a:rPr lang="en-GB" b="1" dirty="0" smtClean="0">
                <a:solidFill>
                  <a:schemeClr val="bg1"/>
                </a:solidFill>
              </a:rPr>
              <a:t> </a:t>
            </a:r>
            <a:r>
              <a:rPr lang="en-GB" b="1" dirty="0" err="1" smtClean="0">
                <a:solidFill>
                  <a:schemeClr val="bg1"/>
                </a:solidFill>
              </a:rPr>
              <a:t>nacional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1604" y="2143116"/>
            <a:ext cx="1785950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Bienes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fisicos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ambientales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financieros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28992" y="1142984"/>
            <a:ext cx="1785950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Actividades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de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bienestar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ingresos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gastos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6380" y="2143116"/>
            <a:ext cx="2000264" cy="78581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Capital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humano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–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saludo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educacion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y </a:t>
            </a:r>
            <a:r>
              <a:rPr lang="en-GB" sz="1600" dirty="0" err="1" smtClean="0">
                <a:solidFill>
                  <a:schemeClr val="bg2">
                    <a:lumMod val="10000"/>
                  </a:schemeClr>
                </a:solidFill>
              </a:rPr>
              <a:t>productividad</a:t>
            </a:r>
            <a:r>
              <a:rPr lang="en-GB" sz="16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8992" y="2428868"/>
            <a:ext cx="178595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86380" y="1714488"/>
            <a:ext cx="1000132" cy="35719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00298" y="1714488"/>
            <a:ext cx="857256" cy="35719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071670" y="3714752"/>
            <a:ext cx="1357322" cy="78581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RRNN </a:t>
            </a:r>
            <a:r>
              <a:rPr lang="en-GB" sz="1600" b="1" dirty="0" err="1" smtClean="0">
                <a:solidFill>
                  <a:schemeClr val="bg2">
                    <a:lumMod val="10000"/>
                  </a:schemeClr>
                </a:solidFill>
              </a:rPr>
              <a:t>comunal-es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643306" y="3000372"/>
            <a:ext cx="1500198" cy="92869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Infra-</a:t>
            </a:r>
            <a:r>
              <a:rPr lang="en-GB" sz="1600" b="1" dirty="0" err="1" smtClean="0">
                <a:solidFill>
                  <a:schemeClr val="bg2">
                    <a:lumMod val="10000"/>
                  </a:schemeClr>
                </a:solidFill>
              </a:rPr>
              <a:t>estructura</a:t>
            </a:r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 social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57818" y="3714752"/>
            <a:ext cx="1214446" cy="85725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>
                <a:solidFill>
                  <a:schemeClr val="bg2">
                    <a:lumMod val="10000"/>
                  </a:schemeClr>
                </a:solidFill>
              </a:rPr>
              <a:t>Salud</a:t>
            </a:r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600" b="1" dirty="0" err="1" smtClean="0">
                <a:solidFill>
                  <a:schemeClr val="bg2">
                    <a:lumMod val="10000"/>
                  </a:schemeClr>
                </a:solidFill>
              </a:rPr>
              <a:t>publica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86182" y="4357694"/>
            <a:ext cx="1214446" cy="7143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2">
                    <a:lumMod val="10000"/>
                  </a:schemeClr>
                </a:solidFill>
              </a:rPr>
              <a:t>Capital social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5786" y="5429264"/>
            <a:ext cx="1857388" cy="7143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Capital </a:t>
            </a:r>
            <a:r>
              <a:rPr lang="en-GB" sz="1600" b="1" dirty="0" err="1" smtClean="0"/>
              <a:t>financiero</a:t>
            </a:r>
            <a:r>
              <a:rPr lang="en-GB" sz="1600" b="1" dirty="0" smtClean="0"/>
              <a:t> y </a:t>
            </a:r>
            <a:r>
              <a:rPr lang="en-GB" sz="1600" b="1" dirty="0" err="1" smtClean="0"/>
              <a:t>fisico</a:t>
            </a:r>
            <a:endParaRPr lang="en-US" sz="1600" b="1" dirty="0"/>
          </a:p>
        </p:txBody>
      </p:sp>
      <p:sp>
        <p:nvSpPr>
          <p:cNvPr id="27" name="Rectangle 26"/>
          <p:cNvSpPr/>
          <p:nvPr/>
        </p:nvSpPr>
        <p:spPr>
          <a:xfrm>
            <a:off x="2643174" y="6357958"/>
            <a:ext cx="3571900" cy="4286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/>
              <a:t>Finanzas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publicas</a:t>
            </a:r>
            <a:endParaRPr lang="en-US" sz="1600" b="1" dirty="0"/>
          </a:p>
        </p:txBody>
      </p:sp>
      <p:sp>
        <p:nvSpPr>
          <p:cNvPr id="28" name="Rectangle 27"/>
          <p:cNvSpPr/>
          <p:nvPr/>
        </p:nvSpPr>
        <p:spPr>
          <a:xfrm>
            <a:off x="3071802" y="5357826"/>
            <a:ext cx="2643206" cy="57150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/>
              <a:t>Productos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ingresos</a:t>
            </a:r>
            <a:r>
              <a:rPr lang="en-GB" sz="1600" b="1" dirty="0" smtClean="0"/>
              <a:t> y </a:t>
            </a:r>
            <a:r>
              <a:rPr lang="en-GB" sz="1600" b="1" dirty="0" err="1" smtClean="0"/>
              <a:t>gastos</a:t>
            </a:r>
            <a:endParaRPr lang="en-US" sz="1600" b="1" dirty="0"/>
          </a:p>
        </p:txBody>
      </p:sp>
      <p:sp>
        <p:nvSpPr>
          <p:cNvPr id="30" name="Rectangle 29"/>
          <p:cNvSpPr/>
          <p:nvPr/>
        </p:nvSpPr>
        <p:spPr>
          <a:xfrm>
            <a:off x="6286512" y="5429264"/>
            <a:ext cx="1643074" cy="7143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/>
              <a:t>Capital </a:t>
            </a:r>
            <a:r>
              <a:rPr lang="en-GB" sz="1600" b="1" dirty="0" err="1" smtClean="0"/>
              <a:t>humano</a:t>
            </a:r>
            <a:r>
              <a:rPr lang="en-GB" sz="1600" b="1" dirty="0" smtClean="0"/>
              <a:t> y </a:t>
            </a:r>
            <a:r>
              <a:rPr lang="en-GB" sz="1600" b="1" dirty="0" err="1" smtClean="0"/>
              <a:t>productividad</a:t>
            </a:r>
            <a:endParaRPr lang="en-US" sz="16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500430" y="4143380"/>
            <a:ext cx="1714512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4"/>
            <a:endCxn id="23" idx="0"/>
          </p:cNvCxnSpPr>
          <p:nvPr/>
        </p:nvCxnSpPr>
        <p:spPr>
          <a:xfrm rot="5400000">
            <a:off x="4179091" y="4143380"/>
            <a:ext cx="428628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1" idx="2"/>
            <a:endCxn id="20" idx="7"/>
          </p:cNvCxnSpPr>
          <p:nvPr/>
        </p:nvCxnSpPr>
        <p:spPr>
          <a:xfrm rot="10800000" flipV="1">
            <a:off x="3230218" y="3464718"/>
            <a:ext cx="413089" cy="365113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3" idx="2"/>
            <a:endCxn id="20" idx="5"/>
          </p:cNvCxnSpPr>
          <p:nvPr/>
        </p:nvCxnSpPr>
        <p:spPr>
          <a:xfrm rot="10800000">
            <a:off x="3230218" y="4385490"/>
            <a:ext cx="555965" cy="329394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2" idx="3"/>
            <a:endCxn id="23" idx="6"/>
          </p:cNvCxnSpPr>
          <p:nvPr/>
        </p:nvCxnSpPr>
        <p:spPr>
          <a:xfrm rot="5400000">
            <a:off x="5133940" y="4313154"/>
            <a:ext cx="268418" cy="535042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21" idx="6"/>
          </p:cNvCxnSpPr>
          <p:nvPr/>
        </p:nvCxnSpPr>
        <p:spPr>
          <a:xfrm rot="10800000">
            <a:off x="5143504" y="3464720"/>
            <a:ext cx="428628" cy="39290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928794" y="6215082"/>
            <a:ext cx="642942" cy="35719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 flipV="1">
            <a:off x="6286512" y="6215082"/>
            <a:ext cx="785818" cy="35719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8" idx="2"/>
            <a:endCxn id="27" idx="0"/>
          </p:cNvCxnSpPr>
          <p:nvPr/>
        </p:nvCxnSpPr>
        <p:spPr>
          <a:xfrm rot="16200000" flipH="1">
            <a:off x="4196950" y="6125784"/>
            <a:ext cx="428628" cy="35719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0" idx="1"/>
            <a:endCxn id="28" idx="3"/>
          </p:cNvCxnSpPr>
          <p:nvPr/>
        </p:nvCxnSpPr>
        <p:spPr>
          <a:xfrm rot="10800000">
            <a:off x="5715008" y="5643578"/>
            <a:ext cx="571504" cy="1428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1"/>
            <a:endCxn id="26" idx="3"/>
          </p:cNvCxnSpPr>
          <p:nvPr/>
        </p:nvCxnSpPr>
        <p:spPr>
          <a:xfrm rot="10800000" flipV="1">
            <a:off x="2643174" y="5643578"/>
            <a:ext cx="428628" cy="14287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>
            <a:off x="357158" y="3071810"/>
            <a:ext cx="878684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>
            <a:off x="357190" y="4927609"/>
            <a:ext cx="878684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22" idx="4"/>
          </p:cNvCxnSpPr>
          <p:nvPr/>
        </p:nvCxnSpPr>
        <p:spPr>
          <a:xfrm rot="5400000" flipH="1" flipV="1">
            <a:off x="5018487" y="5411405"/>
            <a:ext cx="1785950" cy="1071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rot="16200000" flipV="1">
            <a:off x="2786053" y="4143380"/>
            <a:ext cx="4429157" cy="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5400000" flipH="1" flipV="1">
            <a:off x="2285982" y="4643450"/>
            <a:ext cx="2500335" cy="9286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21" idx="3"/>
          </p:cNvCxnSpPr>
          <p:nvPr/>
        </p:nvCxnSpPr>
        <p:spPr>
          <a:xfrm rot="5400000" flipH="1" flipV="1">
            <a:off x="2256393" y="3822653"/>
            <a:ext cx="1636202" cy="157702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20" idx="1"/>
          </p:cNvCxnSpPr>
          <p:nvPr/>
        </p:nvCxnSpPr>
        <p:spPr>
          <a:xfrm rot="16200000" flipV="1">
            <a:off x="1756328" y="3315714"/>
            <a:ext cx="900898" cy="1273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Freeform 101"/>
          <p:cNvSpPr/>
          <p:nvPr/>
        </p:nvSpPr>
        <p:spPr>
          <a:xfrm>
            <a:off x="3000364" y="2714620"/>
            <a:ext cx="2286016" cy="1030309"/>
          </a:xfrm>
          <a:custGeom>
            <a:avLst/>
            <a:gdLst>
              <a:gd name="connsiteX0" fmla="*/ 0 w 2176530"/>
              <a:gd name="connsiteY0" fmla="*/ 1030309 h 1030309"/>
              <a:gd name="connsiteX1" fmla="*/ 553792 w 2176530"/>
              <a:gd name="connsiteY1" fmla="*/ 296214 h 1030309"/>
              <a:gd name="connsiteX2" fmla="*/ 2176530 w 2176530"/>
              <a:gd name="connsiteY2" fmla="*/ 0 h 1030309"/>
              <a:gd name="connsiteX3" fmla="*/ 2176530 w 2176530"/>
              <a:gd name="connsiteY3" fmla="*/ 0 h 1030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6530" h="1030309">
                <a:moveTo>
                  <a:pt x="0" y="1030309"/>
                </a:moveTo>
                <a:cubicBezTo>
                  <a:pt x="95518" y="749120"/>
                  <a:pt x="191037" y="467932"/>
                  <a:pt x="553792" y="296214"/>
                </a:cubicBezTo>
                <a:cubicBezTo>
                  <a:pt x="916547" y="124496"/>
                  <a:pt x="2176530" y="0"/>
                  <a:pt x="2176530" y="0"/>
                </a:cubicBezTo>
                <a:lnTo>
                  <a:pt x="2176530" y="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2820473" y="1944710"/>
            <a:ext cx="1390919" cy="1764405"/>
          </a:xfrm>
          <a:custGeom>
            <a:avLst/>
            <a:gdLst>
              <a:gd name="connsiteX0" fmla="*/ 0 w 1390919"/>
              <a:gd name="connsiteY0" fmla="*/ 1764405 h 1764405"/>
              <a:gd name="connsiteX1" fmla="*/ 540913 w 1390919"/>
              <a:gd name="connsiteY1" fmla="*/ 1017431 h 1764405"/>
              <a:gd name="connsiteX2" fmla="*/ 1390919 w 1390919"/>
              <a:gd name="connsiteY2" fmla="*/ 0 h 176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0919" h="1764405">
                <a:moveTo>
                  <a:pt x="0" y="1764405"/>
                </a:moveTo>
                <a:cubicBezTo>
                  <a:pt x="154546" y="1537952"/>
                  <a:pt x="309093" y="1311499"/>
                  <a:pt x="540913" y="1017431"/>
                </a:cubicBezTo>
                <a:cubicBezTo>
                  <a:pt x="772733" y="723364"/>
                  <a:pt x="1081826" y="361682"/>
                  <a:pt x="1390919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Arrow Connector 103"/>
          <p:cNvCxnSpPr>
            <a:stCxn id="21" idx="1"/>
          </p:cNvCxnSpPr>
          <p:nvPr/>
        </p:nvCxnSpPr>
        <p:spPr>
          <a:xfrm rot="16200000" flipV="1">
            <a:off x="3363683" y="2637053"/>
            <a:ext cx="493194" cy="5054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1" idx="0"/>
            <a:endCxn id="8" idx="2"/>
          </p:cNvCxnSpPr>
          <p:nvPr/>
        </p:nvCxnSpPr>
        <p:spPr>
          <a:xfrm rot="16200000" flipV="1">
            <a:off x="3821901" y="2428868"/>
            <a:ext cx="1071570" cy="714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21" idx="7"/>
          </p:cNvCxnSpPr>
          <p:nvPr/>
        </p:nvCxnSpPr>
        <p:spPr>
          <a:xfrm rot="5400000" flipH="1" flipV="1">
            <a:off x="5001371" y="2779930"/>
            <a:ext cx="278880" cy="434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22" idx="0"/>
            <a:endCxn id="9" idx="2"/>
          </p:cNvCxnSpPr>
          <p:nvPr/>
        </p:nvCxnSpPr>
        <p:spPr>
          <a:xfrm rot="5400000" flipH="1" flipV="1">
            <a:off x="5732867" y="3161108"/>
            <a:ext cx="785818" cy="3214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23" idx="7"/>
          </p:cNvCxnSpPr>
          <p:nvPr/>
        </p:nvCxnSpPr>
        <p:spPr>
          <a:xfrm rot="5400000" flipH="1" flipV="1">
            <a:off x="4537922" y="3213788"/>
            <a:ext cx="1533378" cy="96367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Freeform 118"/>
          <p:cNvSpPr/>
          <p:nvPr/>
        </p:nvSpPr>
        <p:spPr>
          <a:xfrm>
            <a:off x="3406462" y="1931831"/>
            <a:ext cx="495837" cy="2562896"/>
          </a:xfrm>
          <a:custGeom>
            <a:avLst/>
            <a:gdLst>
              <a:gd name="connsiteX0" fmla="*/ 495837 w 495837"/>
              <a:gd name="connsiteY0" fmla="*/ 2562896 h 2562896"/>
              <a:gd name="connsiteX1" fmla="*/ 70834 w 495837"/>
              <a:gd name="connsiteY1" fmla="*/ 1841679 h 2562896"/>
              <a:gd name="connsiteX2" fmla="*/ 70834 w 495837"/>
              <a:gd name="connsiteY2" fmla="*/ 321972 h 2562896"/>
              <a:gd name="connsiteX3" fmla="*/ 109470 w 495837"/>
              <a:gd name="connsiteY3" fmla="*/ 0 h 256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837" h="2562896">
                <a:moveTo>
                  <a:pt x="495837" y="2562896"/>
                </a:moveTo>
                <a:cubicBezTo>
                  <a:pt x="318752" y="2389031"/>
                  <a:pt x="141668" y="2215166"/>
                  <a:pt x="70834" y="1841679"/>
                </a:cubicBezTo>
                <a:cubicBezTo>
                  <a:pt x="0" y="1468192"/>
                  <a:pt x="64395" y="628918"/>
                  <a:pt x="70834" y="321972"/>
                </a:cubicBezTo>
                <a:cubicBezTo>
                  <a:pt x="77273" y="15026"/>
                  <a:pt x="93371" y="7513"/>
                  <a:pt x="109470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30" idx="0"/>
          </p:cNvCxnSpPr>
          <p:nvPr/>
        </p:nvCxnSpPr>
        <p:spPr>
          <a:xfrm rot="16200000" flipV="1">
            <a:off x="5732868" y="4054082"/>
            <a:ext cx="2500330" cy="2500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-24"/>
            <a:ext cx="77152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Instrumentos de política que reduzcan la pobreza y que permitan una adaptación efectiva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PE" sz="2400" b="1" dirty="0" smtClean="0">
                <a:solidFill>
                  <a:srgbClr val="FF0000"/>
                </a:solidFill>
              </a:rPr>
              <a:t>Resultados preliminares de trabajos del IIED con los gobiernos de Nepal y de Kenya</a:t>
            </a:r>
          </a:p>
          <a:p>
            <a:pPr>
              <a:buNone/>
            </a:pPr>
            <a:endParaRPr lang="es-PE" sz="2400" b="1" dirty="0" smtClean="0">
              <a:solidFill>
                <a:srgbClr val="FF0000"/>
              </a:solidFill>
            </a:endParaRPr>
          </a:p>
          <a:p>
            <a:r>
              <a:rPr lang="es-PE" sz="2400" dirty="0" smtClean="0"/>
              <a:t>Contexto </a:t>
            </a:r>
          </a:p>
          <a:p>
            <a:pPr lvl="1"/>
            <a:r>
              <a:rPr lang="es-PE" sz="2000" dirty="0" smtClean="0"/>
              <a:t>Cambios constitucionales, procesos de descentralización y mayor importancia de decisiones locales.</a:t>
            </a:r>
          </a:p>
          <a:p>
            <a:pPr lvl="1"/>
            <a:r>
              <a:rPr lang="es-PE" sz="2000" dirty="0" smtClean="0"/>
              <a:t>Coordinación a nivel nacional de estrategias del cambio climático.</a:t>
            </a:r>
          </a:p>
          <a:p>
            <a:endParaRPr lang="es-PE" sz="2400" dirty="0" smtClean="0"/>
          </a:p>
          <a:p>
            <a:r>
              <a:rPr lang="es-PE" sz="2400" dirty="0" smtClean="0"/>
              <a:t>Actividades</a:t>
            </a:r>
          </a:p>
          <a:p>
            <a:pPr lvl="1"/>
            <a:r>
              <a:rPr lang="es-PE" sz="2000" dirty="0" smtClean="0"/>
              <a:t>Programas nacionales de adaptación climática (arriba hacia abajo).</a:t>
            </a:r>
          </a:p>
          <a:p>
            <a:pPr lvl="1"/>
            <a:r>
              <a:rPr lang="es-PE" sz="2000" b="1" dirty="0" smtClean="0">
                <a:solidFill>
                  <a:srgbClr val="FF0000"/>
                </a:solidFill>
              </a:rPr>
              <a:t>Diseño y aprobación de métodos e instituciones para generar planes de acción local de adaptación (abajo hacia arriba).</a:t>
            </a:r>
          </a:p>
          <a:p>
            <a:pPr lvl="1"/>
            <a:r>
              <a:rPr lang="es-PE" sz="2000" dirty="0" smtClean="0"/>
              <a:t>Fase de expansión de métodos locales. </a:t>
            </a:r>
          </a:p>
          <a:p>
            <a:pPr lvl="1"/>
            <a:r>
              <a:rPr lang="es-PE" sz="2000" b="1" dirty="0" smtClean="0">
                <a:solidFill>
                  <a:srgbClr val="FF0000"/>
                </a:solidFill>
              </a:rPr>
              <a:t>Desarrollo de reciprocidades entre el nacional y el local</a:t>
            </a:r>
            <a:r>
              <a:rPr lang="es-PE" sz="2000" dirty="0" smtClean="0"/>
              <a:t>. </a:t>
            </a:r>
          </a:p>
          <a:p>
            <a:endParaRPr lang="es-PE" sz="2400" dirty="0" smtClean="0"/>
          </a:p>
          <a:p>
            <a:r>
              <a:rPr lang="es-PE" sz="2400" dirty="0" smtClean="0"/>
              <a:t>Próximos pasos</a:t>
            </a:r>
          </a:p>
          <a:p>
            <a:pPr lvl="1"/>
            <a:r>
              <a:rPr lang="es-PE" sz="2000" b="1" dirty="0" smtClean="0">
                <a:solidFill>
                  <a:srgbClr val="FF0000"/>
                </a:solidFill>
              </a:rPr>
              <a:t>Iniciar uso al nivel nacional de un marco analítico para evaluar la efectividad de inversiones en la adaptación. </a:t>
            </a:r>
          </a:p>
          <a:p>
            <a:endParaRPr lang="es-PE" sz="2400" dirty="0" smtClean="0"/>
          </a:p>
          <a:p>
            <a:endParaRPr lang="es-PE" sz="2800" dirty="0" smtClean="0"/>
          </a:p>
          <a:p>
            <a:endParaRPr lang="es-PE" dirty="0" smtClean="0"/>
          </a:p>
          <a:p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809731" y="1607331"/>
            <a:ext cx="762005" cy="1178727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000232" y="3000372"/>
            <a:ext cx="762005" cy="1178727"/>
          </a:xfrm>
          <a:prstGeom prst="downArrow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190734" y="4393413"/>
            <a:ext cx="762005" cy="1178727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rved Up Arrow 6"/>
          <p:cNvSpPr/>
          <p:nvPr/>
        </p:nvSpPr>
        <p:spPr>
          <a:xfrm>
            <a:off x="2381235" y="5786454"/>
            <a:ext cx="4191029" cy="964413"/>
          </a:xfrm>
          <a:prstGeom prst="curvedUpArrow">
            <a:avLst>
              <a:gd name="adj1" fmla="val 25000"/>
              <a:gd name="adj2" fmla="val 50000"/>
              <a:gd name="adj3" fmla="val 1931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0800000">
            <a:off x="5905510" y="4393412"/>
            <a:ext cx="762005" cy="11787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0800000">
            <a:off x="6096011" y="3000372"/>
            <a:ext cx="762005" cy="1178727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0800000">
            <a:off x="6286512" y="1607331"/>
            <a:ext cx="762005" cy="11787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38161" y="1552562"/>
            <a:ext cx="7620053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4672" y="2946794"/>
            <a:ext cx="7620053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1974" y="5624528"/>
            <a:ext cx="7620053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61974" y="4286256"/>
            <a:ext cx="7620053" cy="119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6221" y="1339439"/>
            <a:ext cx="238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NACIONAL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596" y="2732480"/>
            <a:ext cx="228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DISTRICTO/ MUNICIPIO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049917"/>
            <a:ext cx="1714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PUEBLO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783" y="5411405"/>
            <a:ext cx="209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accent1">
                    <a:lumMod val="75000"/>
                  </a:schemeClr>
                </a:solidFill>
              </a:rPr>
              <a:t>COMMUNIDAD</a:t>
            </a:r>
            <a:endParaRPr lang="es-E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57356" y="785794"/>
            <a:ext cx="523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Estrategia</a:t>
            </a:r>
            <a:r>
              <a:rPr lang="en-GB" b="1" dirty="0" smtClean="0"/>
              <a:t> </a:t>
            </a:r>
            <a:r>
              <a:rPr lang="en-GB" b="1" dirty="0" err="1" smtClean="0"/>
              <a:t>nacional</a:t>
            </a:r>
            <a:r>
              <a:rPr lang="en-GB" b="1" dirty="0" smtClean="0"/>
              <a:t> de </a:t>
            </a:r>
            <a:r>
              <a:rPr lang="en-GB" b="1" dirty="0" err="1" smtClean="0"/>
              <a:t>cambio</a:t>
            </a:r>
            <a:r>
              <a:rPr lang="en-GB" b="1" dirty="0" smtClean="0"/>
              <a:t> </a:t>
            </a:r>
            <a:r>
              <a:rPr lang="en-GB" b="1" dirty="0" err="1" smtClean="0"/>
              <a:t>climatico</a:t>
            </a:r>
            <a:endParaRPr lang="en-US" b="1" dirty="0"/>
          </a:p>
        </p:txBody>
      </p:sp>
      <p:sp>
        <p:nvSpPr>
          <p:cNvPr id="23" name="Down Arrow Callout 22"/>
          <p:cNvSpPr/>
          <p:nvPr/>
        </p:nvSpPr>
        <p:spPr>
          <a:xfrm>
            <a:off x="1785918" y="857232"/>
            <a:ext cx="5429288" cy="1928825"/>
          </a:xfrm>
          <a:prstGeom prst="downArrowCallout">
            <a:avLst>
              <a:gd name="adj1" fmla="val 36726"/>
              <a:gd name="adj2" fmla="val 25000"/>
              <a:gd name="adj3" fmla="val 25000"/>
              <a:gd name="adj4" fmla="val 64977"/>
            </a:avLst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14414" y="1911437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err="1" smtClean="0"/>
              <a:t>Identificacion</a:t>
            </a:r>
            <a:r>
              <a:rPr lang="en-GB" sz="1400" b="1" i="1" dirty="0" smtClean="0"/>
              <a:t> de los </a:t>
            </a:r>
            <a:r>
              <a:rPr lang="en-GB" sz="1400" b="1" i="1" dirty="0" err="1" smtClean="0"/>
              <a:t>distritos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mas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vulnerables</a:t>
            </a:r>
            <a:endParaRPr lang="en-US" sz="1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14446" y="3161109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i="1" dirty="0" smtClean="0"/>
              <a:t>Identificar los pueblos mas susceptibles</a:t>
            </a:r>
            <a:endParaRPr lang="es-ES" sz="14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857488" y="5893611"/>
            <a:ext cx="33337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/>
              <a:t>Planificar la adaptación al raíz de las necesidades, opciones y prioridades de los mas vulnerables</a:t>
            </a:r>
            <a:endParaRPr lang="es-ES" sz="1400" b="1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72264" y="4446992"/>
            <a:ext cx="219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Planes locales de acción colectiva adaptativa</a:t>
            </a:r>
            <a:endParaRPr lang="es-ES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762765" y="3000373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Planes locales integrados en los de desarrollo del distrito/ municipio</a:t>
            </a:r>
            <a:endParaRPr lang="es-E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858016" y="1928803"/>
            <a:ext cx="1809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Integración de los de los distritos en la estrategia  nacional</a:t>
            </a:r>
            <a:endParaRPr lang="es-ES" sz="1400" b="1" dirty="0"/>
          </a:p>
        </p:txBody>
      </p:sp>
      <p:sp>
        <p:nvSpPr>
          <p:cNvPr id="33" name="Curved Up Arrow 32"/>
          <p:cNvSpPr/>
          <p:nvPr/>
        </p:nvSpPr>
        <p:spPr>
          <a:xfrm rot="10800000">
            <a:off x="2571736" y="3964785"/>
            <a:ext cx="3714776" cy="42862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Curved Up Arrow 33"/>
          <p:cNvSpPr/>
          <p:nvPr/>
        </p:nvSpPr>
        <p:spPr>
          <a:xfrm rot="10800000">
            <a:off x="2285983" y="2571744"/>
            <a:ext cx="4286280" cy="42862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Curved Up Arrow 34"/>
          <p:cNvSpPr/>
          <p:nvPr/>
        </p:nvSpPr>
        <p:spPr>
          <a:xfrm rot="10800000">
            <a:off x="2571736" y="5304248"/>
            <a:ext cx="3714776" cy="42862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38491" y="5408863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</a:rPr>
              <a:t>Adaptación por individuos y familias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38491" y="4125521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</a:rPr>
              <a:t>Acción colectiva adaptiva de grupos y empresas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52739" y="2786058"/>
            <a:ext cx="3238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</a:rPr>
              <a:t>Apoyo a la adaptación local por las autoridades – bienes públicos</a:t>
            </a:r>
            <a:endParaRPr lang="es-E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Curved Up Arrow 38"/>
          <p:cNvSpPr/>
          <p:nvPr/>
        </p:nvSpPr>
        <p:spPr>
          <a:xfrm rot="10800000">
            <a:off x="2000232" y="1178702"/>
            <a:ext cx="4857784" cy="428628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5400000">
            <a:off x="-2628980" y="3657572"/>
            <a:ext cx="585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E v a l u a r   la   v u l n e r a b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l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d a d   c l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m a t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c a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5622110" y="3264664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FF0000"/>
                </a:solidFill>
              </a:rPr>
              <a:t>P l a n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f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c a r   la   a d a p t a c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o n   c l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m a t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i</a:t>
            </a:r>
            <a:r>
              <a:rPr lang="en-GB" sz="2000" b="1" i="1" dirty="0" smtClean="0">
                <a:solidFill>
                  <a:srgbClr val="FF0000"/>
                </a:solidFill>
              </a:rPr>
              <a:t> c a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14414" y="4477416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err="1" smtClean="0"/>
              <a:t>IdentifIcar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las</a:t>
            </a:r>
            <a:r>
              <a:rPr lang="en-GB" sz="1400" b="1" i="1" dirty="0" smtClean="0"/>
              <a:t> </a:t>
            </a:r>
            <a:r>
              <a:rPr lang="en-GB" sz="1400" b="1" i="1" dirty="0" err="1" smtClean="0"/>
              <a:t>familias</a:t>
            </a:r>
            <a:r>
              <a:rPr lang="en-GB" sz="1400" b="1" i="1" dirty="0" smtClean="0"/>
              <a:t> y </a:t>
            </a:r>
            <a:r>
              <a:rPr lang="en-GB" sz="1400" b="1" i="1" dirty="0" err="1" smtClean="0"/>
              <a:t>grupos</a:t>
            </a:r>
            <a:r>
              <a:rPr lang="en-GB" sz="1400" b="1" i="1" dirty="0" smtClean="0"/>
              <a:t> al mayor </a:t>
            </a:r>
            <a:r>
              <a:rPr lang="en-GB" sz="1400" b="1" i="1" dirty="0" err="1" smtClean="0"/>
              <a:t>riesgo</a:t>
            </a:r>
            <a:endParaRPr lang="en-US" sz="1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928926" y="147702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A50021"/>
                </a:solidFill>
              </a:rPr>
              <a:t>Implementación de la estrategia nacional </a:t>
            </a:r>
            <a:endParaRPr lang="es-ES" sz="1400" b="1" dirty="0">
              <a:solidFill>
                <a:srgbClr val="A5002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28728" y="-24"/>
            <a:ext cx="77152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</a:rPr>
              <a:t>Métodos e instituciones para generar planes de acción local de adaptación - reciprocidades entre el nacional y el local. </a:t>
            </a: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Right Arrow 45"/>
          <p:cNvSpPr/>
          <p:nvPr/>
        </p:nvSpPr>
        <p:spPr>
          <a:xfrm rot="5400000">
            <a:off x="-2607519" y="3536157"/>
            <a:ext cx="5857916" cy="642942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16200000">
            <a:off x="5822165" y="3536157"/>
            <a:ext cx="5857916" cy="642942"/>
          </a:xfrm>
          <a:prstGeom prst="rightArrow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4" grpId="0"/>
      <p:bldP spid="25" grpId="0"/>
      <p:bldP spid="27" grpId="0"/>
      <p:bldP spid="28" grpId="0"/>
      <p:bldP spid="30" grpId="0"/>
      <p:bldP spid="32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 animBg="1"/>
      <p:bldP spid="40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46" y="-16"/>
            <a:ext cx="7472386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Como mantener los objetivos de desarrollo en frente del cambio climático?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681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dirty="0" smtClean="0"/>
              <a:t>Para asegurar un desarrollo efectivo frente al cambio climático se requiere al nivel nacional:</a:t>
            </a:r>
          </a:p>
          <a:p>
            <a:pPr lvl="1"/>
            <a:r>
              <a:rPr lang="es-ES" sz="2400" dirty="0" smtClean="0"/>
              <a:t>Invertir en una base de evidencia más sólida sobre clima y pobreza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Introducir la resiliencia al clima como objetivo político a través de los ministerios mayores</a:t>
            </a:r>
          </a:p>
          <a:p>
            <a:pPr lvl="1"/>
            <a:r>
              <a:rPr lang="es-ES" sz="2400" b="1" dirty="0" smtClean="0">
                <a:solidFill>
                  <a:srgbClr val="FF0000"/>
                </a:solidFill>
              </a:rPr>
              <a:t>Generar políticas y programas integrados derivados desde un nivel nacional que facilitan la adaptación local</a:t>
            </a:r>
            <a:endParaRPr lang="es-ES" sz="2400" dirty="0" smtClean="0"/>
          </a:p>
          <a:p>
            <a:pPr lvl="1"/>
            <a:r>
              <a:rPr lang="es-ES" sz="2400" dirty="0" smtClean="0"/>
              <a:t>Incluir a los pobres más vulnerables al clima en la formulación de estrategias de adaptación</a:t>
            </a:r>
          </a:p>
          <a:p>
            <a:pPr lvl="1"/>
            <a:r>
              <a:rPr lang="es-ES" sz="2400" dirty="0" smtClean="0"/>
              <a:t>Identificar cómo las estrategias de mitigación también pueden reducir la pobreza y permitir la adaptación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46" y="-16"/>
            <a:ext cx="7472386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Como mantener los objetivos de desarrollo en frente del cambio climático?</a:t>
            </a:r>
            <a:endParaRPr lang="es-E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Autofit/>
          </a:bodyPr>
          <a:lstStyle/>
          <a:p>
            <a:r>
              <a:rPr lang="es-ES" sz="2400" dirty="0" smtClean="0"/>
              <a:t>Las funciones del estado y sus habilidades necesarios para manejar los riesgos del cambio climático en el desarrollo socio-económico: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dirty="0" smtClean="0"/>
              <a:t>Evaluar riesgos en términos de escala, severidad y tiempos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dirty="0" smtClean="0"/>
              <a:t>Priorizar acciones en términos de tipos de adaptación y como integrar con la mitigación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FF0000"/>
                </a:solidFill>
              </a:rPr>
              <a:t>Identificar los niveles y autoridades mejor puestos para tomar las acciones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dirty="0" smtClean="0"/>
              <a:t>Coordinar la implementación de acciones y llevar a cabo el monitoreo y la evaluación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dirty="0" smtClean="0"/>
              <a:t>Manejar la información y conocimientos para mejorar la capacidad adaptiva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200" b="1" dirty="0" smtClean="0">
                <a:solidFill>
                  <a:srgbClr val="FF0000"/>
                </a:solidFill>
              </a:rPr>
              <a:t>Evaluar la efectividad de la inversiones en adaptación </a:t>
            </a:r>
          </a:p>
          <a:p>
            <a:pPr lvl="1"/>
            <a:endParaRPr lang="es-ES" sz="2000" dirty="0" smtClean="0"/>
          </a:p>
          <a:p>
            <a:pPr lvl="1"/>
            <a:endParaRPr lang="es-E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4520" y="71414"/>
            <a:ext cx="3648074" cy="24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142853"/>
            <a:ext cx="52149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Las medidas de adaptación propuestas a nivel nacional: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Realizar en los sectores el </a:t>
            </a:r>
            <a:r>
              <a:rPr lang="es-ES" sz="2000" dirty="0" smtClean="0">
                <a:solidFill>
                  <a:srgbClr val="FF0000"/>
                </a:solidFill>
              </a:rPr>
              <a:t>análisis de los costos de cambio climático y de las necesidades de inversión y financiamiento </a:t>
            </a:r>
            <a:r>
              <a:rPr lang="es-ES" sz="2000" dirty="0" smtClean="0"/>
              <a:t>para responder ante los efectos adversos del cambio climático.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Apoyar la </a:t>
            </a:r>
            <a:r>
              <a:rPr lang="es-ES" sz="2000" dirty="0" smtClean="0">
                <a:solidFill>
                  <a:srgbClr val="FF0000"/>
                </a:solidFill>
              </a:rPr>
              <a:t>integración de la adaptación en políticas e instrumentos de gestión y asignación presupuestal</a:t>
            </a:r>
            <a:r>
              <a:rPr lang="es-ES" sz="20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Proponer espacios de concertación interinstitucional en temas sociales, cambio climático y el nivel de cumplimiento de los Objetivos del Milenio.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4214818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A nivel de los gobiernos regionales se plantean las siguientes acciones: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Institucionalizar el enfoque de gestión de riesgos y la aplicación de medidas de adaptación al cambio climático en los procesos de planeamiento.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Elaborar estudios y mapeo de la vulnerabilidad regional y de las cuencas hidrográficas frente a los efectos del cambio climático.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Evaluar los impactos de la variabilidad climática en los sectores productivos que incluyan aspectos de carácter social.</a:t>
            </a:r>
          </a:p>
          <a:p>
            <a:pPr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smtClean="0">
                <a:solidFill>
                  <a:srgbClr val="FF0000"/>
                </a:solidFill>
              </a:rPr>
              <a:t>Diseñar políticas de intervención</a:t>
            </a:r>
            <a:r>
              <a:rPr lang="es-ES" sz="2000" dirty="0" smtClean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929354" y="2551837"/>
            <a:ext cx="3143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/>
              <a:t>Proyectos</a:t>
            </a:r>
            <a:r>
              <a:rPr lang="es-ES" sz="1400" dirty="0" smtClean="0"/>
              <a:t>		</a:t>
            </a:r>
            <a:r>
              <a:rPr lang="es-ES" sz="1400" b="1" dirty="0" smtClean="0"/>
              <a:t>Montos</a:t>
            </a:r>
            <a:r>
              <a:rPr lang="es-ES" sz="1400" dirty="0" smtClean="0"/>
              <a:t> (S/.)</a:t>
            </a:r>
          </a:p>
          <a:p>
            <a:pPr algn="r"/>
            <a:r>
              <a:rPr lang="es-ES" sz="1400" dirty="0" smtClean="0"/>
              <a:t>21 proyectos	1,278’989,147</a:t>
            </a:r>
          </a:p>
          <a:p>
            <a:pPr algn="r"/>
            <a:r>
              <a:rPr lang="es-ES" sz="1400" dirty="0" smtClean="0"/>
              <a:t>7 en ejecución	112’237,000</a:t>
            </a:r>
          </a:p>
          <a:p>
            <a:pPr algn="r"/>
            <a:r>
              <a:rPr lang="es-ES" sz="1400" dirty="0" smtClean="0"/>
              <a:t>6 en negociación	38’700,377</a:t>
            </a:r>
          </a:p>
          <a:p>
            <a:pPr algn="r"/>
            <a:r>
              <a:rPr lang="es-ES" sz="1400" dirty="0" smtClean="0"/>
              <a:t>5 en propuesta	1,127’051,770</a:t>
            </a:r>
          </a:p>
          <a:p>
            <a:pPr algn="r"/>
            <a:r>
              <a:rPr lang="es-ES" sz="1400" dirty="0" smtClean="0"/>
              <a:t>3 en idea		1’000,000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71646" y="-16"/>
            <a:ext cx="7472386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Como integrar el cambio climático a través de las políticas</a:t>
            </a:r>
            <a:r>
              <a:rPr kumimoji="0" lang="es-ES" sz="2800" b="1" i="0" u="none" strike="noStrike" kern="1200" cap="none" spc="0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y programas nacionales</a:t>
            </a:r>
            <a:r>
              <a:rPr kumimoji="0" lang="es-ES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s-ES" sz="2800" b="1" i="0" u="none" strike="noStrike" kern="1200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000232" y="1428736"/>
            <a:ext cx="7072362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nacional – políticas y planes</a:t>
            </a:r>
          </a:p>
          <a:p>
            <a:pPr algn="ctr"/>
            <a:r>
              <a:rPr lang="es-ES" dirty="0" smtClean="0"/>
              <a:t>Objetivos del mediano plazo; Estrategias para erradicar la pobreza; planes multi-anuales de desarrollo;  Presupuestos nacionales</a:t>
            </a:r>
            <a:endParaRPr lang="es-ES" dirty="0"/>
          </a:p>
        </p:txBody>
      </p:sp>
      <p:sp>
        <p:nvSpPr>
          <p:cNvPr id="7" name="Rounded Rectangle 6"/>
          <p:cNvSpPr/>
          <p:nvPr/>
        </p:nvSpPr>
        <p:spPr>
          <a:xfrm>
            <a:off x="3071802" y="3000372"/>
            <a:ext cx="471490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sectorial </a:t>
            </a:r>
          </a:p>
          <a:p>
            <a:pPr algn="ctr"/>
            <a:r>
              <a:rPr lang="es-ES" dirty="0" smtClean="0"/>
              <a:t>Planes de desarrollo sectorial; Programas de inversiones</a:t>
            </a:r>
            <a:endParaRPr lang="es-ES" dirty="0"/>
          </a:p>
        </p:txBody>
      </p:sp>
      <p:sp>
        <p:nvSpPr>
          <p:cNvPr id="8" name="Rounded Rectangle 7"/>
          <p:cNvSpPr/>
          <p:nvPr/>
        </p:nvSpPr>
        <p:spPr>
          <a:xfrm>
            <a:off x="1928794" y="4500570"/>
            <a:ext cx="221457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Nivel</a:t>
            </a:r>
            <a:r>
              <a:rPr lang="en-GB" b="1" dirty="0" smtClean="0"/>
              <a:t> </a:t>
            </a:r>
            <a:r>
              <a:rPr lang="en-GB" b="1" dirty="0" err="1" smtClean="0"/>
              <a:t>proyecto</a:t>
            </a:r>
            <a:endParaRPr lang="en-GB" b="1" dirty="0" smtClean="0"/>
          </a:p>
          <a:p>
            <a:pPr algn="ctr"/>
            <a:r>
              <a:rPr lang="en-GB" dirty="0" err="1" smtClean="0"/>
              <a:t>Ciclo</a:t>
            </a:r>
            <a:r>
              <a:rPr lang="en-GB" dirty="0" smtClean="0"/>
              <a:t> del </a:t>
            </a:r>
            <a:r>
              <a:rPr lang="en-GB" dirty="0" err="1" smtClean="0"/>
              <a:t>proyecto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071802" y="5786454"/>
            <a:ext cx="5000660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Nivel local – urbano o rural</a:t>
            </a:r>
          </a:p>
          <a:p>
            <a:pPr algn="ctr"/>
            <a:r>
              <a:rPr lang="es-ES" dirty="0" smtClean="0"/>
              <a:t>Acciones por parte de autoridades locales y comunidades para enfrentar el cambio climático</a:t>
            </a:r>
            <a:endParaRPr lang="es-E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357156" y="26431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356892" y="264318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15140" y="24288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Asignar presupuesto</a:t>
            </a:r>
            <a:endParaRPr lang="es-ES" dirty="0"/>
          </a:p>
        </p:txBody>
      </p:sp>
      <p:sp>
        <p:nvSpPr>
          <p:cNvPr id="15" name="TextBox 14"/>
          <p:cNvSpPr txBox="1"/>
          <p:nvPr/>
        </p:nvSpPr>
        <p:spPr>
          <a:xfrm>
            <a:off x="2500298" y="228599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Proponer  inversiones en sectores diferentes</a:t>
            </a:r>
            <a:endParaRPr lang="es-ES" dirty="0"/>
          </a:p>
        </p:txBody>
      </p:sp>
      <p:sp>
        <p:nvSpPr>
          <p:cNvPr id="22" name="TextBox 21"/>
          <p:cNvSpPr txBox="1"/>
          <p:nvPr/>
        </p:nvSpPr>
        <p:spPr>
          <a:xfrm>
            <a:off x="6715172" y="4000504"/>
            <a:ext cx="2428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Arriba</a:t>
            </a:r>
            <a:r>
              <a:rPr lang="en-GB" dirty="0" smtClean="0"/>
              <a:t> </a:t>
            </a:r>
            <a:r>
              <a:rPr lang="en-GB" dirty="0" err="1" smtClean="0"/>
              <a:t>hacia</a:t>
            </a:r>
            <a:r>
              <a:rPr lang="en-GB" dirty="0" smtClean="0"/>
              <a:t> </a:t>
            </a:r>
            <a:r>
              <a:rPr lang="en-GB" dirty="0" err="1" smtClean="0"/>
              <a:t>abajo</a:t>
            </a:r>
            <a:r>
              <a:rPr lang="en-GB" dirty="0" smtClean="0"/>
              <a:t> – </a:t>
            </a:r>
            <a:r>
              <a:rPr lang="en-GB" dirty="0" err="1" smtClean="0"/>
              <a:t>financiar</a:t>
            </a:r>
            <a:r>
              <a:rPr lang="en-GB" dirty="0" smtClean="0"/>
              <a:t> y </a:t>
            </a:r>
            <a:r>
              <a:rPr lang="en-GB" dirty="0" err="1" smtClean="0"/>
              <a:t>implementar</a:t>
            </a:r>
            <a:r>
              <a:rPr lang="en-GB" dirty="0" smtClean="0"/>
              <a:t> </a:t>
            </a:r>
            <a:r>
              <a:rPr lang="en-GB" dirty="0" err="1" smtClean="0"/>
              <a:t>inversiones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786976" y="485696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751521" y="4821247"/>
            <a:ext cx="1928826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14876" y="4586125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Abajo hacia arriba – identificar, implementar y </a:t>
            </a:r>
            <a:r>
              <a:rPr lang="es-ES" dirty="0" err="1" smtClean="0"/>
              <a:t>MyE</a:t>
            </a:r>
            <a:r>
              <a:rPr lang="es-ES" dirty="0" smtClean="0"/>
              <a:t> de inversiones</a:t>
            </a:r>
            <a:endParaRPr lang="es-ES" dirty="0"/>
          </a:p>
        </p:txBody>
      </p:sp>
      <p:sp>
        <p:nvSpPr>
          <p:cNvPr id="34" name="Freeform 33"/>
          <p:cNvSpPr/>
          <p:nvPr/>
        </p:nvSpPr>
        <p:spPr>
          <a:xfrm>
            <a:off x="2410496" y="3741312"/>
            <a:ext cx="641797" cy="759257"/>
          </a:xfrm>
          <a:custGeom>
            <a:avLst/>
            <a:gdLst>
              <a:gd name="connsiteX0" fmla="*/ 36490 w 641797"/>
              <a:gd name="connsiteY0" fmla="*/ 585988 h 585988"/>
              <a:gd name="connsiteX1" fmla="*/ 36490 w 641797"/>
              <a:gd name="connsiteY1" fmla="*/ 199622 h 585988"/>
              <a:gd name="connsiteX2" fmla="*/ 100884 w 641797"/>
              <a:gd name="connsiteY2" fmla="*/ 32197 h 585988"/>
              <a:gd name="connsiteX3" fmla="*/ 641797 w 641797"/>
              <a:gd name="connsiteY3" fmla="*/ 6439 h 58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797" h="585988">
                <a:moveTo>
                  <a:pt x="36490" y="585988"/>
                </a:moveTo>
                <a:cubicBezTo>
                  <a:pt x="31124" y="438954"/>
                  <a:pt x="25758" y="291920"/>
                  <a:pt x="36490" y="199622"/>
                </a:cubicBezTo>
                <a:cubicBezTo>
                  <a:pt x="47222" y="107324"/>
                  <a:pt x="0" y="64394"/>
                  <a:pt x="100884" y="32197"/>
                </a:cubicBezTo>
                <a:cubicBezTo>
                  <a:pt x="201768" y="0"/>
                  <a:pt x="421782" y="3219"/>
                  <a:pt x="641797" y="6439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928662" y="3577240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Proponer</a:t>
            </a:r>
            <a:r>
              <a:rPr lang="en-GB" dirty="0" smtClean="0"/>
              <a:t> </a:t>
            </a:r>
            <a:r>
              <a:rPr lang="en-GB" dirty="0" err="1" smtClean="0"/>
              <a:t>proyectos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</a:t>
            </a:r>
            <a:r>
              <a:rPr lang="en-GB" dirty="0" err="1" smtClean="0"/>
              <a:t>apoyen</a:t>
            </a:r>
            <a:r>
              <a:rPr lang="en-GB" dirty="0" smtClean="0"/>
              <a:t> </a:t>
            </a:r>
            <a:r>
              <a:rPr lang="en-GB" dirty="0" err="1" smtClean="0"/>
              <a:t>objetivos</a:t>
            </a:r>
            <a:r>
              <a:rPr lang="en-GB" dirty="0" smtClean="0"/>
              <a:t> </a:t>
            </a:r>
            <a:r>
              <a:rPr lang="en-GB" dirty="0" err="1" smtClean="0"/>
              <a:t>sectoriales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3072596" y="4214818"/>
            <a:ext cx="57071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28992" y="385423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Identificar</a:t>
            </a:r>
            <a:r>
              <a:rPr lang="en-GB" dirty="0" smtClean="0"/>
              <a:t> y </a:t>
            </a:r>
            <a:r>
              <a:rPr lang="en-GB" dirty="0" err="1" smtClean="0"/>
              <a:t>seleccionar</a:t>
            </a:r>
            <a:r>
              <a:rPr lang="en-GB" dirty="0" smtClean="0"/>
              <a:t> </a:t>
            </a:r>
            <a:r>
              <a:rPr lang="en-GB" dirty="0" err="1" smtClean="0"/>
              <a:t>proyectos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42844" y="5925941"/>
            <a:ext cx="164307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Condiciones favorables</a:t>
            </a:r>
            <a:endParaRPr lang="es-ES" dirty="0"/>
          </a:p>
        </p:txBody>
      </p:sp>
      <p:sp>
        <p:nvSpPr>
          <p:cNvPr id="42" name="Freeform 41"/>
          <p:cNvSpPr/>
          <p:nvPr/>
        </p:nvSpPr>
        <p:spPr>
          <a:xfrm>
            <a:off x="409977" y="1893194"/>
            <a:ext cx="1586248" cy="4031088"/>
          </a:xfrm>
          <a:custGeom>
            <a:avLst/>
            <a:gdLst>
              <a:gd name="connsiteX0" fmla="*/ 1586248 w 1586248"/>
              <a:gd name="connsiteY0" fmla="*/ 0 h 4031088"/>
              <a:gd name="connsiteX1" fmla="*/ 259724 w 1586248"/>
              <a:gd name="connsiteY1" fmla="*/ 1197736 h 4031088"/>
              <a:gd name="connsiteX2" fmla="*/ 27905 w 1586248"/>
              <a:gd name="connsiteY2" fmla="*/ 4031088 h 40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6248" h="4031088">
                <a:moveTo>
                  <a:pt x="1586248" y="0"/>
                </a:moveTo>
                <a:cubicBezTo>
                  <a:pt x="1052848" y="262944"/>
                  <a:pt x="519448" y="525888"/>
                  <a:pt x="259724" y="1197736"/>
                </a:cubicBezTo>
                <a:cubicBezTo>
                  <a:pt x="0" y="1869584"/>
                  <a:pt x="13952" y="2950336"/>
                  <a:pt x="27905" y="403108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124755" y="4971245"/>
            <a:ext cx="794197" cy="940158"/>
          </a:xfrm>
          <a:custGeom>
            <a:avLst/>
            <a:gdLst>
              <a:gd name="connsiteX0" fmla="*/ 794197 w 794197"/>
              <a:gd name="connsiteY0" fmla="*/ 0 h 940158"/>
              <a:gd name="connsiteX1" fmla="*/ 150253 w 794197"/>
              <a:gd name="connsiteY1" fmla="*/ 77273 h 940158"/>
              <a:gd name="connsiteX2" fmla="*/ 21465 w 794197"/>
              <a:gd name="connsiteY2" fmla="*/ 321972 h 940158"/>
              <a:gd name="connsiteX3" fmla="*/ 21465 w 794197"/>
              <a:gd name="connsiteY3" fmla="*/ 940158 h 94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197" h="940158">
                <a:moveTo>
                  <a:pt x="794197" y="0"/>
                </a:moveTo>
                <a:cubicBezTo>
                  <a:pt x="536619" y="11805"/>
                  <a:pt x="279042" y="23611"/>
                  <a:pt x="150253" y="77273"/>
                </a:cubicBezTo>
                <a:cubicBezTo>
                  <a:pt x="21464" y="130935"/>
                  <a:pt x="42930" y="178158"/>
                  <a:pt x="21465" y="321972"/>
                </a:cubicBezTo>
                <a:cubicBezTo>
                  <a:pt x="0" y="465786"/>
                  <a:pt x="10732" y="702972"/>
                  <a:pt x="21465" y="940158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708338" y="3309870"/>
            <a:ext cx="2369713" cy="2588654"/>
          </a:xfrm>
          <a:custGeom>
            <a:avLst/>
            <a:gdLst>
              <a:gd name="connsiteX0" fmla="*/ 2369713 w 2369713"/>
              <a:gd name="connsiteY0" fmla="*/ 0 h 2588654"/>
              <a:gd name="connsiteX1" fmla="*/ 1146220 w 2369713"/>
              <a:gd name="connsiteY1" fmla="*/ 25758 h 2588654"/>
              <a:gd name="connsiteX2" fmla="*/ 309093 w 2369713"/>
              <a:gd name="connsiteY2" fmla="*/ 231820 h 2588654"/>
              <a:gd name="connsiteX3" fmla="*/ 64394 w 2369713"/>
              <a:gd name="connsiteY3" fmla="*/ 759854 h 2588654"/>
              <a:gd name="connsiteX4" fmla="*/ 0 w 2369713"/>
              <a:gd name="connsiteY4" fmla="*/ 2588654 h 2588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9713" h="2588654">
                <a:moveTo>
                  <a:pt x="2369713" y="0"/>
                </a:moveTo>
                <a:lnTo>
                  <a:pt x="1146220" y="25758"/>
                </a:lnTo>
                <a:cubicBezTo>
                  <a:pt x="802783" y="64395"/>
                  <a:pt x="489397" y="109471"/>
                  <a:pt x="309093" y="231820"/>
                </a:cubicBezTo>
                <a:cubicBezTo>
                  <a:pt x="128789" y="354169"/>
                  <a:pt x="115909" y="367048"/>
                  <a:pt x="64394" y="759854"/>
                </a:cubicBezTo>
                <a:cubicBezTo>
                  <a:pt x="12879" y="1152660"/>
                  <a:pt x="6439" y="1870657"/>
                  <a:pt x="0" y="2588654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0" idx="3"/>
            <a:endCxn id="9" idx="1"/>
          </p:cNvCxnSpPr>
          <p:nvPr/>
        </p:nvCxnSpPr>
        <p:spPr>
          <a:xfrm flipV="1">
            <a:off x="1785918" y="6215082"/>
            <a:ext cx="1285884" cy="340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Cloud Callout 49"/>
          <p:cNvSpPr/>
          <p:nvPr/>
        </p:nvSpPr>
        <p:spPr>
          <a:xfrm>
            <a:off x="6357918" y="571480"/>
            <a:ext cx="2786082" cy="1357298"/>
          </a:xfrm>
          <a:prstGeom prst="cloudCallout">
            <a:avLst>
              <a:gd name="adj1" fmla="val -69271"/>
              <a:gd name="adj2" fmla="val 6926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Voluntad e interés de los lideres políticos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1" name="Cloud Callout 50"/>
          <p:cNvSpPr/>
          <p:nvPr/>
        </p:nvSpPr>
        <p:spPr>
          <a:xfrm>
            <a:off x="714348" y="285728"/>
            <a:ext cx="2571768" cy="1357322"/>
          </a:xfrm>
          <a:prstGeom prst="cloudCallout">
            <a:avLst>
              <a:gd name="adj1" fmla="val 56788"/>
              <a:gd name="adj2" fmla="val 6819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Conocimiento técnico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2" name="Cloud Callout 51"/>
          <p:cNvSpPr/>
          <p:nvPr/>
        </p:nvSpPr>
        <p:spPr>
          <a:xfrm>
            <a:off x="4357686" y="1357298"/>
            <a:ext cx="2000264" cy="1285884"/>
          </a:xfrm>
          <a:prstGeom prst="cloudCallout">
            <a:avLst>
              <a:gd name="adj1" fmla="val 60937"/>
              <a:gd name="adj2" fmla="val 4948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Asignar RR para clima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53" name="Cloud Callout 52"/>
          <p:cNvSpPr/>
          <p:nvPr/>
        </p:nvSpPr>
        <p:spPr>
          <a:xfrm>
            <a:off x="857224" y="1643050"/>
            <a:ext cx="2714644" cy="1714512"/>
          </a:xfrm>
          <a:prstGeom prst="cloudCallout">
            <a:avLst>
              <a:gd name="adj1" fmla="val 83540"/>
              <a:gd name="adj2" fmla="val 5273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Evaluar efectos climáticos sobre sectores y desarrollo socio-económico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29" name="Cloud Callout 28"/>
          <p:cNvSpPr/>
          <p:nvPr/>
        </p:nvSpPr>
        <p:spPr>
          <a:xfrm>
            <a:off x="6429388" y="2214578"/>
            <a:ext cx="2786082" cy="1785926"/>
          </a:xfrm>
          <a:prstGeom prst="cloudCallout">
            <a:avLst>
              <a:gd name="adj1" fmla="val -83139"/>
              <a:gd name="adj2" fmla="val 2383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Métodos para evaluar la efectividad de la adaptación programada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2285992"/>
            <a:ext cx="8858312" cy="428628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PE" sz="2800" dirty="0" smtClean="0"/>
              <a:t>El cambio climático está ocasionando que los pobres tengan menos posibilidades para salir de la pobreza.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 smtClean="0"/>
              <a:t>Para el diseño de acciones adecuadas se requiere de una evidencia más solida sobre cómo el clima dificulta la erradicación de la pobreza.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b="1" dirty="0" smtClean="0">
                <a:solidFill>
                  <a:srgbClr val="FF0000"/>
                </a:solidFill>
              </a:rPr>
              <a:t>Lograr el desarrollo socio-económico resiliente al cambio climático requiere instrumentos de política que reduzcan la pobreza y que permitan una adaptación efectiva.</a:t>
            </a:r>
          </a:p>
          <a:p>
            <a:pPr marL="514350" indent="-514350">
              <a:buFont typeface="+mj-lt"/>
              <a:buAutoNum type="arabicPeriod"/>
            </a:pPr>
            <a:r>
              <a:rPr lang="es-PE" sz="2800" dirty="0" smtClean="0"/>
              <a:t>El estado necesita desarrollar su habilidad de manejar los riesgos climáticos en las políticas publicas.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57290" y="-24"/>
            <a:ext cx="778671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Mensajes clave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El tema mayor es la </a:t>
            </a:r>
            <a:r>
              <a:rPr lang="es-ES" b="1" u="sng" dirty="0" smtClean="0">
                <a:solidFill>
                  <a:srgbClr val="FF0000"/>
                </a:solidFill>
              </a:rPr>
              <a:t>adaptación climática </a:t>
            </a:r>
            <a:r>
              <a:rPr lang="es-ES" b="1" dirty="0" smtClean="0">
                <a:solidFill>
                  <a:srgbClr val="FF0000"/>
                </a:solidFill>
              </a:rPr>
              <a:t>y no la mitigación, aunque reconocemos la importancia de los ‘co-beneficios’ posibles entre acciones de adaptación y mitigación. 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347663" y="2403475"/>
            <a:ext cx="8351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347663" y="3789363"/>
            <a:ext cx="8351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090988" y="1538288"/>
            <a:ext cx="3267094" cy="35655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5425" y="981075"/>
            <a:ext cx="3122613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 err="1" smtClean="0">
                <a:latin typeface="Calibri" pitchFamily="34" charset="0"/>
              </a:rPr>
              <a:t>Instituciones</a:t>
            </a:r>
            <a:r>
              <a:rPr lang="en-GB" sz="1600" b="1" dirty="0" smtClean="0">
                <a:latin typeface="Calibri" pitchFamily="34" charset="0"/>
              </a:rPr>
              <a:t> y </a:t>
            </a:r>
            <a:r>
              <a:rPr lang="en-GB" sz="1600" b="1" dirty="0" err="1" smtClean="0">
                <a:latin typeface="Calibri" pitchFamily="34" charset="0"/>
              </a:rPr>
              <a:t>niveles</a:t>
            </a:r>
            <a:endParaRPr lang="en-GB" sz="1600" b="1" dirty="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GLOBAL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2738" y="4852988"/>
            <a:ext cx="2459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LOCAL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4500" y="5103813"/>
            <a:ext cx="835183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47663" y="1538288"/>
            <a:ext cx="83518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227013" y="2133600"/>
            <a:ext cx="297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 smtClean="0">
                <a:latin typeface="Calibri" pitchFamily="34" charset="0"/>
              </a:rPr>
              <a:t>NACIONAL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0825" y="3556000"/>
            <a:ext cx="27860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 dirty="0">
                <a:latin typeface="Calibri" pitchFamily="34" charset="0"/>
              </a:rPr>
              <a:t>SUB-REGIONAL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 rot="10800000">
            <a:off x="2000230" y="1538286"/>
            <a:ext cx="3357587" cy="35655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4479942" y="4148744"/>
            <a:ext cx="2520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latin typeface="Calibri" pitchFamily="34" charset="0"/>
              </a:rPr>
              <a:t>Indicadores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cuantitativas</a:t>
            </a:r>
            <a:r>
              <a:rPr lang="en-GB" dirty="0" smtClean="0">
                <a:latin typeface="Calibri" pitchFamily="34" charset="0"/>
              </a:rPr>
              <a:t> del </a:t>
            </a:r>
            <a:r>
              <a:rPr lang="en-GB" dirty="0" err="1" smtClean="0">
                <a:latin typeface="Calibri" pitchFamily="34" charset="0"/>
              </a:rPr>
              <a:t>desarrollo</a:t>
            </a:r>
            <a:r>
              <a:rPr lang="en-GB" dirty="0" smtClean="0">
                <a:latin typeface="Calibri" pitchFamily="34" charset="0"/>
              </a:rPr>
              <a:t> y de la </a:t>
            </a:r>
            <a:r>
              <a:rPr lang="en-GB" dirty="0" err="1" smtClean="0">
                <a:latin typeface="Calibri" pitchFamily="34" charset="0"/>
              </a:rPr>
              <a:t>vulnerabilidad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climatica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076450" y="1500174"/>
            <a:ext cx="31686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 smtClean="0">
                <a:latin typeface="Calibri" pitchFamily="34" charset="0"/>
              </a:rPr>
              <a:t>Manejo</a:t>
            </a:r>
            <a:r>
              <a:rPr lang="en-GB" dirty="0" smtClean="0">
                <a:latin typeface="Calibri" pitchFamily="34" charset="0"/>
              </a:rPr>
              <a:t> de </a:t>
            </a:r>
            <a:r>
              <a:rPr lang="en-GB" dirty="0" err="1" smtClean="0">
                <a:latin typeface="Calibri" pitchFamily="34" charset="0"/>
              </a:rPr>
              <a:t>riesgos</a:t>
            </a:r>
            <a:r>
              <a:rPr lang="en-GB" dirty="0" smtClean="0">
                <a:latin typeface="Calibri" pitchFamily="34" charset="0"/>
              </a:rPr>
              <a:t> </a:t>
            </a:r>
            <a:r>
              <a:rPr lang="en-GB" dirty="0" err="1" smtClean="0">
                <a:latin typeface="Calibri" pitchFamily="34" charset="0"/>
              </a:rPr>
              <a:t>climaticos</a:t>
            </a:r>
            <a:r>
              <a:rPr lang="en-GB" dirty="0" smtClean="0">
                <a:latin typeface="Calibri" pitchFamily="34" charset="0"/>
              </a:rPr>
              <a:t> </a:t>
            </a:r>
            <a:endParaRPr lang="en-GB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dirty="0" err="1" smtClean="0">
                <a:latin typeface="Calibri" pitchFamily="34" charset="0"/>
              </a:rPr>
              <a:t>Implementacion</a:t>
            </a:r>
            <a:r>
              <a:rPr lang="en-GB" dirty="0" smtClean="0">
                <a:latin typeface="Calibri" pitchFamily="34" charset="0"/>
              </a:rPr>
              <a:t> de </a:t>
            </a:r>
            <a:r>
              <a:rPr lang="en-GB" dirty="0" err="1" smtClean="0">
                <a:latin typeface="Calibri" pitchFamily="34" charset="0"/>
              </a:rPr>
              <a:t>politicas</a:t>
            </a:r>
            <a:endParaRPr lang="en-GB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dirty="0" err="1" smtClean="0">
                <a:latin typeface="Calibri" pitchFamily="34" charset="0"/>
              </a:rPr>
              <a:t>Capacidad</a:t>
            </a:r>
            <a:r>
              <a:rPr lang="en-GB" dirty="0" smtClean="0">
                <a:latin typeface="Calibri" pitchFamily="34" charset="0"/>
              </a:rPr>
              <a:t> inter-</a:t>
            </a:r>
            <a:r>
              <a:rPr lang="en-GB" dirty="0" err="1" smtClean="0">
                <a:latin typeface="Calibri" pitchFamily="34" charset="0"/>
              </a:rPr>
              <a:t>institucional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 flipV="1">
            <a:off x="5667383" y="2025650"/>
            <a:ext cx="47625" cy="1908175"/>
          </a:xfrm>
          <a:prstGeom prst="line">
            <a:avLst/>
          </a:prstGeom>
          <a:noFill/>
          <a:ln w="28575">
            <a:solidFill>
              <a:srgbClr val="000080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5761068" y="2727325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i="1" dirty="0" smtClean="0">
                <a:solidFill>
                  <a:srgbClr val="FF0000"/>
                </a:solidFill>
                <a:latin typeface="Calibri" pitchFamily="34" charset="0"/>
              </a:rPr>
              <a:t>Agregar indicadores del desarrollo y la vulnerabilidad</a:t>
            </a:r>
            <a:endParaRPr lang="es-E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6948488" y="4292600"/>
            <a:ext cx="22669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 smtClean="0">
                <a:solidFill>
                  <a:schemeClr val="accent2"/>
                </a:solidFill>
                <a:latin typeface="Calibri" pitchFamily="34" charset="0"/>
              </a:rPr>
              <a:t>Inversion </a:t>
            </a:r>
            <a:r>
              <a:rPr lang="en-GB" sz="1600" i="1" dirty="0" err="1" smtClean="0">
                <a:solidFill>
                  <a:schemeClr val="accent2"/>
                </a:solidFill>
                <a:latin typeface="Calibri" pitchFamily="34" charset="0"/>
              </a:rPr>
              <a:t>temprana</a:t>
            </a:r>
            <a:r>
              <a:rPr lang="en-GB" sz="1600" i="1" dirty="0" smtClean="0">
                <a:solidFill>
                  <a:schemeClr val="accent2"/>
                </a:solidFill>
                <a:latin typeface="Calibri" pitchFamily="34" charset="0"/>
              </a:rPr>
              <a:t> en </a:t>
            </a:r>
            <a:r>
              <a:rPr lang="en-GB" sz="1600" i="1" dirty="0" err="1" smtClean="0">
                <a:solidFill>
                  <a:schemeClr val="accent2"/>
                </a:solidFill>
                <a:latin typeface="Calibri" pitchFamily="34" charset="0"/>
              </a:rPr>
              <a:t>lineas</a:t>
            </a:r>
            <a:r>
              <a:rPr lang="en-GB" sz="1600" i="1" dirty="0" smtClean="0">
                <a:solidFill>
                  <a:schemeClr val="accent2"/>
                </a:solidFill>
                <a:latin typeface="Calibri" pitchFamily="34" charset="0"/>
              </a:rPr>
              <a:t> de base y </a:t>
            </a:r>
            <a:r>
              <a:rPr lang="en-GB" sz="1600" i="1" dirty="0" err="1" smtClean="0">
                <a:solidFill>
                  <a:schemeClr val="accent2"/>
                </a:solidFill>
                <a:latin typeface="Calibri" pitchFamily="34" charset="0"/>
              </a:rPr>
              <a:t>indicadores</a:t>
            </a:r>
            <a:endParaRPr lang="en-US" sz="1600" i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3643306" y="2843221"/>
            <a:ext cx="0" cy="1728787"/>
          </a:xfrm>
          <a:prstGeom prst="line">
            <a:avLst/>
          </a:prstGeom>
          <a:noFill/>
          <a:ln w="28575">
            <a:solidFill>
              <a:srgbClr val="000080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57158" y="2714620"/>
            <a:ext cx="38576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i="1" dirty="0" err="1" smtClean="0">
                <a:solidFill>
                  <a:srgbClr val="FF0000"/>
                </a:solidFill>
                <a:latin typeface="Calibri" pitchFamily="34" charset="0"/>
              </a:rPr>
              <a:t>Integracion</a:t>
            </a:r>
            <a:r>
              <a:rPr lang="en-GB" b="1" i="1" dirty="0" smtClean="0">
                <a:solidFill>
                  <a:srgbClr val="FF0000"/>
                </a:solidFill>
                <a:latin typeface="Calibri" pitchFamily="34" charset="0"/>
              </a:rPr>
              <a:t> del CC en </a:t>
            </a:r>
            <a:r>
              <a:rPr lang="en-GB" b="1" i="1" dirty="0" err="1" smtClean="0">
                <a:solidFill>
                  <a:srgbClr val="FF0000"/>
                </a:solidFill>
                <a:latin typeface="Calibri" pitchFamily="34" charset="0"/>
              </a:rPr>
              <a:t>politicas</a:t>
            </a:r>
            <a:r>
              <a:rPr lang="en-GB" b="1" i="1" dirty="0" smtClean="0">
                <a:solidFill>
                  <a:srgbClr val="FF0000"/>
                </a:solidFill>
                <a:latin typeface="Calibri" pitchFamily="34" charset="0"/>
              </a:rPr>
              <a:t> e </a:t>
            </a:r>
            <a:r>
              <a:rPr lang="en-GB" b="1" i="1" dirty="0" err="1" smtClean="0">
                <a:solidFill>
                  <a:srgbClr val="FF0000"/>
                </a:solidFill>
                <a:latin typeface="Calibri" pitchFamily="34" charset="0"/>
              </a:rPr>
              <a:t>instituciones</a:t>
            </a:r>
            <a:endParaRPr lang="en-U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4140200" y="5084763"/>
            <a:ext cx="5003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latin typeface="Calibri" pitchFamily="34" charset="0"/>
              </a:rPr>
              <a:t>Uso de datos existentes aplicados a poblaciones a niveles diferentes de vulnerabilidad climática</a:t>
            </a:r>
          </a:p>
          <a:p>
            <a:pPr algn="r"/>
            <a:r>
              <a:rPr lang="es-ES" sz="1600" i="1" dirty="0" smtClean="0">
                <a:latin typeface="Calibri" pitchFamily="34" charset="0"/>
              </a:rPr>
              <a:t>Mosteo de diferentes intervenciones de adaptación</a:t>
            </a:r>
          </a:p>
          <a:p>
            <a:pPr algn="r"/>
            <a:r>
              <a:rPr lang="es-ES" sz="1600" i="1" dirty="0" smtClean="0">
                <a:latin typeface="Calibri" pitchFamily="34" charset="0"/>
              </a:rPr>
              <a:t>Estimar los efectos cumulativos de los efectos climáticos sobre el desarrollo socio-económico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49221" y="5067300"/>
            <a:ext cx="3851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1600" i="1" dirty="0" smtClean="0">
                <a:latin typeface="Calibri" pitchFamily="34" charset="0"/>
              </a:rPr>
              <a:t>Evaluación cualitativa de la competencia de manejo y el comportamiento profesional a varios niveles de la jerarquía  </a:t>
            </a:r>
            <a:endParaRPr lang="es-ES" sz="1600" i="1" dirty="0">
              <a:latin typeface="Calibri" pitchFamily="34" charset="0"/>
            </a:endParaRPr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357323" y="-24"/>
            <a:ext cx="7786709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Evaluando  la efectividad de la adaptación por su contribución al desarrollo socio-económico: un enfoque de doble vía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06" y="6286520"/>
            <a:ext cx="92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A50021"/>
                </a:solidFill>
                <a:latin typeface="Calibri" pitchFamily="34" charset="0"/>
              </a:rPr>
              <a:t>Un proceso manejado por el gobierno para traducir el marco analítico en un instrumento útil para el país</a:t>
            </a:r>
            <a:endParaRPr lang="es-ES" b="1" dirty="0"/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84" grpId="0" animBg="1"/>
      <p:bldP spid="7183" grpId="0"/>
      <p:bldP spid="7185" grpId="0"/>
      <p:bldP spid="7186" grpId="0" animBg="1"/>
      <p:bldP spid="7187" grpId="0"/>
      <p:bldP spid="7188" grpId="0"/>
      <p:bldP spid="7189" grpId="0" animBg="1"/>
      <p:bldP spid="7190" grpId="0"/>
      <p:bldP spid="7195" grpId="0"/>
      <p:bldP spid="71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Gracias – todas las preguntas y comentarios son bienvenidos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simon.anderson@iied.org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00975" y="5857899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300039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10031II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36" y="214290"/>
            <a:ext cx="2427748" cy="3429024"/>
          </a:xfrm>
          <a:prstGeom prst="rect">
            <a:avLst/>
          </a:prstGeom>
        </p:spPr>
      </p:pic>
      <p:pic>
        <p:nvPicPr>
          <p:cNvPr id="9" name="Picture 8" descr="11501II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381578"/>
            <a:ext cx="2214578" cy="3119124"/>
          </a:xfrm>
          <a:prstGeom prst="rect">
            <a:avLst/>
          </a:prstGeom>
        </p:spPr>
      </p:pic>
      <p:pic>
        <p:nvPicPr>
          <p:cNvPr id="10" name="Picture 9" descr="17104II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142852"/>
            <a:ext cx="2511189" cy="3546876"/>
          </a:xfrm>
          <a:prstGeom prst="rect">
            <a:avLst/>
          </a:prstGeom>
        </p:spPr>
      </p:pic>
      <p:pic>
        <p:nvPicPr>
          <p:cNvPr id="11" name="Picture 10" descr="17105II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0063" y="2857496"/>
            <a:ext cx="2259655" cy="3191604"/>
          </a:xfrm>
          <a:prstGeom prst="rect">
            <a:avLst/>
          </a:prstGeom>
        </p:spPr>
      </p:pic>
      <p:pic>
        <p:nvPicPr>
          <p:cNvPr id="12" name="Picture 11" descr="17117IIE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285992"/>
            <a:ext cx="2259656" cy="31916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406" y="5786454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Todos y mas disponibles gratis desde: </a:t>
            </a:r>
          </a:p>
          <a:p>
            <a:r>
              <a:rPr lang="es-ES" b="1" dirty="0" smtClean="0">
                <a:solidFill>
                  <a:srgbClr val="FF0000"/>
                </a:solidFill>
                <a:hlinkClick r:id="rId7"/>
              </a:rPr>
              <a:t>http://www.iied.org/climate-change/group-publications/publications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2718" y="1214422"/>
            <a:ext cx="6069875" cy="517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57290" y="0"/>
            <a:ext cx="7786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Cambios climáticos imponen que los pobres tengan menos posibilidades para salir de la pobreza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1406" y="1285860"/>
            <a:ext cx="278608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El cambio climático - no es un sector ni debería ser un ‘silo’</a:t>
            </a:r>
          </a:p>
          <a:p>
            <a:r>
              <a:rPr lang="es-ES" sz="2000" b="1" dirty="0" smtClean="0">
                <a:solidFill>
                  <a:srgbClr val="FF0000"/>
                </a:solidFill>
              </a:rPr>
              <a:t>- Se debe tratarlo como un </a:t>
            </a:r>
            <a:r>
              <a:rPr lang="es-ES" sz="2000" b="1" u="sng" dirty="0" smtClean="0">
                <a:solidFill>
                  <a:srgbClr val="FF0000"/>
                </a:solidFill>
              </a:rPr>
              <a:t>multiplicador de estreses</a:t>
            </a:r>
            <a:endParaRPr lang="es-ES" sz="2000" b="1" dirty="0" smtClean="0">
              <a:solidFill>
                <a:srgbClr val="FF0000"/>
              </a:solidFill>
            </a:endParaRPr>
          </a:p>
          <a:p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La bases de la reducción de la pobreza son las ‘seguridades’ básicas – alimentaria, agua, energía y humana, con gobernanza el pivota</a:t>
            </a:r>
          </a:p>
          <a:p>
            <a:endParaRPr lang="es-ES" sz="2000" b="1" dirty="0" smtClean="0">
              <a:solidFill>
                <a:srgbClr val="FF0000"/>
              </a:solidFill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Son estas seguridades que el cambio climático va a erosionar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145" y="1484124"/>
            <a:ext cx="8022383" cy="401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57290" y="0"/>
            <a:ext cx="778674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Cambios climáticos imponen que los pobres tengan menos posibilidades para salir de la pobreza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715016"/>
            <a:ext cx="8715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importancia de estos datos reside en la extrapolación. El cambio climático va a incrementar la frecuencia de sequias fuertes y prolongadas en varias partes de la África – como en otras partes del mundo. Entonces, los efectos residuales van a multiplicar.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800" dirty="0" smtClean="0"/>
              <a:t>Sabemos que el cambio climático impacta mas en el desarrollo de las poblaciones que viven </a:t>
            </a:r>
            <a:r>
              <a:rPr lang="es-ES" sz="2800" dirty="0"/>
              <a:t>en regiones que son vulnerables </a:t>
            </a:r>
            <a:r>
              <a:rPr lang="es-ES" sz="2800" dirty="0" smtClean="0"/>
              <a:t>al cambio </a:t>
            </a:r>
            <a:r>
              <a:rPr lang="es-ES" sz="2800" dirty="0"/>
              <a:t>climático y que tienen una </a:t>
            </a:r>
            <a:r>
              <a:rPr lang="es-ES" sz="2800" dirty="0" smtClean="0"/>
              <a:t>baja capacidad </a:t>
            </a:r>
            <a:r>
              <a:rPr lang="es-ES" sz="2800" dirty="0"/>
              <a:t>de adaptación. </a:t>
            </a:r>
            <a:endParaRPr lang="es-ES" sz="2800" dirty="0" smtClean="0"/>
          </a:p>
          <a:p>
            <a:r>
              <a:rPr lang="es-ES" sz="2800" dirty="0" smtClean="0"/>
              <a:t>Existe </a:t>
            </a:r>
            <a:r>
              <a:rPr lang="es-ES" sz="2800" dirty="0"/>
              <a:t>un </a:t>
            </a:r>
            <a:r>
              <a:rPr lang="es-ES" sz="2800" dirty="0" smtClean="0"/>
              <a:t>consenso de que </a:t>
            </a:r>
            <a:r>
              <a:rPr lang="es-ES" sz="2800" dirty="0"/>
              <a:t>el cambio climático va a </a:t>
            </a:r>
            <a:r>
              <a:rPr lang="es-ES" sz="2800" dirty="0" smtClean="0"/>
              <a:t>desafiar sustancialmente nuestra capacidad de erradicar </a:t>
            </a:r>
            <a:r>
              <a:rPr lang="es-ES" sz="2800" dirty="0"/>
              <a:t>la pobreza a mediano </a:t>
            </a:r>
            <a:r>
              <a:rPr lang="es-ES" sz="2800" dirty="0" smtClean="0"/>
              <a:t>plazo.</a:t>
            </a:r>
          </a:p>
          <a:p>
            <a:r>
              <a:rPr lang="es-ES" sz="2800" dirty="0" smtClean="0"/>
              <a:t>Sin embargo, la evidencia solida sobre como el cambio climático esta afectando el desarrollo socio-económico es aun escasa – p.ej. Human Development Report 2007/2008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Para introducir el resiliencia climática en los planes económicos del mediano plazo requiere mayor información sobre los efectos socio-económicos del cambio climático y la efectividad de las estrategias de adaptación   </a:t>
            </a:r>
          </a:p>
          <a:p>
            <a:endParaRPr lang="es-E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-24"/>
            <a:ext cx="771527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2800" b="1" dirty="0" smtClean="0">
                <a:solidFill>
                  <a:srgbClr val="002060"/>
                </a:solidFill>
              </a:rPr>
              <a:t>Evidencia solida sobre cómo el clima dificulta la erradicación de la pobreza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37" y="3409960"/>
            <a:ext cx="8997959" cy="287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7715304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La pobreza es dinámica – entonces como responderá a los efectos del cambio climático?</a:t>
            </a:r>
            <a:endParaRPr lang="es-E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32" y="6429396"/>
            <a:ext cx="9144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Source: </a:t>
            </a:r>
            <a:r>
              <a:rPr lang="en-US" sz="1100" b="1" dirty="0" err="1" smtClean="0"/>
              <a:t>Jalan</a:t>
            </a:r>
            <a:r>
              <a:rPr lang="en-US" sz="1100" b="1" dirty="0" smtClean="0"/>
              <a:t>, J. and </a:t>
            </a:r>
            <a:r>
              <a:rPr lang="en-US" sz="1100" b="1" dirty="0" err="1" smtClean="0"/>
              <a:t>Ravallion</a:t>
            </a:r>
            <a:r>
              <a:rPr lang="en-US" sz="1100" b="1" dirty="0" smtClean="0"/>
              <a:t> M. (2000). Is transient poverty different? Evidence for rural China. Journal of Development Studies, 36(6), 82–99</a:t>
            </a:r>
            <a:endParaRPr lang="en-US" sz="1100" b="1" dirty="0"/>
          </a:p>
        </p:txBody>
      </p:sp>
      <p:sp>
        <p:nvSpPr>
          <p:cNvPr id="9" name="Down Arrow Callout 8"/>
          <p:cNvSpPr/>
          <p:nvPr/>
        </p:nvSpPr>
        <p:spPr>
          <a:xfrm>
            <a:off x="928662" y="1357298"/>
            <a:ext cx="7572428" cy="2286016"/>
          </a:xfrm>
          <a:prstGeom prst="downArrowCallout">
            <a:avLst>
              <a:gd name="adj1" fmla="val 109718"/>
              <a:gd name="adj2" fmla="val 96549"/>
              <a:gd name="adj3" fmla="val 25000"/>
              <a:gd name="adj4" fmla="val 64977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38" y="1388922"/>
            <a:ext cx="7286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Efectos diversos del cambio climático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 reduce la posibilidad que la familias mas pobres escapen la pobreza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 incrementa la posibilidad que las familias en el margen de la pobreza caen abajo de la línea</a:t>
            </a:r>
          </a:p>
          <a:p>
            <a:pPr>
              <a:buFont typeface="Arial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 ponen en riesgo de la pobreza las familias arriba de la línea</a:t>
            </a:r>
          </a:p>
          <a:p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82625" y="981075"/>
            <a:ext cx="0" cy="4968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82625" y="5949950"/>
            <a:ext cx="6911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643041" y="5962650"/>
            <a:ext cx="13446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err="1" smtClean="0"/>
              <a:t>Tiempo</a:t>
            </a:r>
            <a:r>
              <a:rPr lang="en-GB" sz="1200" dirty="0" smtClean="0"/>
              <a:t> </a:t>
            </a:r>
            <a:r>
              <a:rPr lang="en-GB" sz="1200" dirty="0"/>
              <a:t>– </a:t>
            </a:r>
            <a:r>
              <a:rPr lang="en-GB" sz="1200" dirty="0" err="1" smtClean="0"/>
              <a:t>anos</a:t>
            </a:r>
            <a:endParaRPr lang="en-US" sz="1200" dirty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 rot="16200000">
            <a:off x="-956280" y="2208620"/>
            <a:ext cx="28781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err="1" smtClean="0"/>
              <a:t>Indice</a:t>
            </a:r>
            <a:r>
              <a:rPr lang="en-GB" sz="1200" dirty="0" smtClean="0"/>
              <a:t> del </a:t>
            </a:r>
            <a:r>
              <a:rPr lang="en-GB" sz="1200" dirty="0" err="1" smtClean="0"/>
              <a:t>desarrollo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4213" y="2133600"/>
            <a:ext cx="6840537" cy="2519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 rot="-1118507">
            <a:off x="5395693" y="2107770"/>
            <a:ext cx="295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/>
              <a:t>Desarrollo</a:t>
            </a:r>
            <a:r>
              <a:rPr lang="en-GB" sz="1200" b="1" dirty="0" smtClean="0"/>
              <a:t> sin </a:t>
            </a:r>
            <a:r>
              <a:rPr lang="en-GB" sz="1200" b="1" dirty="0" err="1" smtClean="0"/>
              <a:t>impactos</a:t>
            </a:r>
            <a:r>
              <a:rPr lang="en-GB" sz="1200" b="1" dirty="0" smtClean="0"/>
              <a:t> del CC</a:t>
            </a:r>
            <a:endParaRPr lang="en-US" sz="1200" b="1" dirty="0"/>
          </a:p>
        </p:txBody>
      </p:sp>
      <p:sp>
        <p:nvSpPr>
          <p:cNvPr id="19464" name="Freeform 8"/>
          <p:cNvSpPr>
            <a:spLocks/>
          </p:cNvSpPr>
          <p:nvPr/>
        </p:nvSpPr>
        <p:spPr bwMode="auto">
          <a:xfrm>
            <a:off x="684213" y="3644900"/>
            <a:ext cx="6840537" cy="1031875"/>
          </a:xfrm>
          <a:custGeom>
            <a:avLst/>
            <a:gdLst/>
            <a:ahLst/>
            <a:cxnLst>
              <a:cxn ang="0">
                <a:pos x="0" y="650"/>
              </a:cxn>
              <a:cxn ang="0">
                <a:pos x="1088" y="332"/>
              </a:cxn>
              <a:cxn ang="0">
                <a:pos x="2313" y="105"/>
              </a:cxn>
              <a:cxn ang="0">
                <a:pos x="3810" y="15"/>
              </a:cxn>
              <a:cxn ang="0">
                <a:pos x="4309" y="15"/>
              </a:cxn>
            </a:cxnLst>
            <a:rect l="0" t="0" r="r" b="b"/>
            <a:pathLst>
              <a:path w="4309" h="650">
                <a:moveTo>
                  <a:pt x="0" y="650"/>
                </a:moveTo>
                <a:cubicBezTo>
                  <a:pt x="351" y="536"/>
                  <a:pt x="702" y="423"/>
                  <a:pt x="1088" y="332"/>
                </a:cubicBezTo>
                <a:cubicBezTo>
                  <a:pt x="1474" y="241"/>
                  <a:pt x="1859" y="158"/>
                  <a:pt x="2313" y="105"/>
                </a:cubicBezTo>
                <a:cubicBezTo>
                  <a:pt x="2767" y="52"/>
                  <a:pt x="3477" y="30"/>
                  <a:pt x="3810" y="15"/>
                </a:cubicBezTo>
                <a:cubicBezTo>
                  <a:pt x="4143" y="0"/>
                  <a:pt x="4226" y="7"/>
                  <a:pt x="4309" y="15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lg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3849688" y="2420938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633788" y="6165850"/>
            <a:ext cx="723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err="1" smtClean="0"/>
              <a:t>Ahora</a:t>
            </a:r>
            <a:r>
              <a:rPr lang="en-GB" sz="1200" dirty="0" smtClean="0"/>
              <a:t>, t</a:t>
            </a:r>
            <a:r>
              <a:rPr lang="en-GB" sz="1200" baseline="-25000" dirty="0" smtClean="0"/>
              <a:t>0</a:t>
            </a:r>
            <a:endParaRPr lang="en-US" sz="1200" dirty="0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6010275" y="2060575"/>
            <a:ext cx="0" cy="4176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 rot="-157687">
            <a:off x="4424363" y="3707220"/>
            <a:ext cx="33099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err="1" smtClean="0"/>
              <a:t>Desarrollo</a:t>
            </a:r>
            <a:r>
              <a:rPr lang="en-GB" sz="1200" b="1" dirty="0" smtClean="0"/>
              <a:t>  con </a:t>
            </a:r>
            <a:r>
              <a:rPr lang="en-GB" sz="1200" b="1" dirty="0" err="1" smtClean="0"/>
              <a:t>impactos</a:t>
            </a:r>
            <a:r>
              <a:rPr lang="en-GB" sz="1200" b="1" dirty="0" smtClean="0"/>
              <a:t> del CC</a:t>
            </a:r>
            <a:endParaRPr lang="en-US" sz="1200" b="1" dirty="0"/>
          </a:p>
        </p:txBody>
      </p:sp>
      <p:sp>
        <p:nvSpPr>
          <p:cNvPr id="19469" name="AutoShape 13"/>
          <p:cNvSpPr>
            <a:spLocks/>
          </p:cNvSpPr>
          <p:nvPr/>
        </p:nvSpPr>
        <p:spPr bwMode="auto">
          <a:xfrm>
            <a:off x="3635375" y="3500438"/>
            <a:ext cx="215900" cy="361950"/>
          </a:xfrm>
          <a:prstGeom prst="leftBrace">
            <a:avLst>
              <a:gd name="adj1" fmla="val 1397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0" name="AutoShape 14"/>
          <p:cNvSpPr>
            <a:spLocks/>
          </p:cNvSpPr>
          <p:nvPr/>
        </p:nvSpPr>
        <p:spPr bwMode="auto">
          <a:xfrm>
            <a:off x="5795963" y="2708275"/>
            <a:ext cx="215900" cy="1008063"/>
          </a:xfrm>
          <a:prstGeom prst="leftBrace">
            <a:avLst>
              <a:gd name="adj1" fmla="val 38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2555875" y="3429000"/>
            <a:ext cx="1079500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err="1" smtClean="0"/>
              <a:t>Déficit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adaptaci</a:t>
            </a:r>
            <a:r>
              <a:rPr lang="es-PE" sz="1400" b="1" dirty="0" smtClean="0"/>
              <a:t>ó</a:t>
            </a:r>
            <a:r>
              <a:rPr lang="en-GB" sz="1400" b="1" dirty="0" smtClean="0"/>
              <a:t>n</a:t>
            </a:r>
            <a:endParaRPr lang="en-US" sz="1400" b="1" dirty="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716463" y="2997200"/>
            <a:ext cx="1006475" cy="430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400" b="1" dirty="0" err="1" smtClean="0"/>
              <a:t>Brecha</a:t>
            </a:r>
            <a:r>
              <a:rPr lang="en-GB" sz="1400" b="1" dirty="0" smtClean="0"/>
              <a:t> de </a:t>
            </a:r>
            <a:r>
              <a:rPr lang="en-GB" sz="1400" b="1" dirty="0" err="1" smtClean="0"/>
              <a:t>adaptaci</a:t>
            </a:r>
            <a:r>
              <a:rPr lang="es-PE" sz="1400" b="1" dirty="0" smtClean="0"/>
              <a:t>ó</a:t>
            </a:r>
            <a:r>
              <a:rPr lang="en-GB" sz="1400" b="1" dirty="0" smtClean="0"/>
              <a:t>n</a:t>
            </a:r>
            <a:endParaRPr lang="en-US" sz="1400" b="1" dirty="0"/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5794375" y="6143644"/>
            <a:ext cx="706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err="1" smtClean="0"/>
              <a:t>Futuro</a:t>
            </a:r>
            <a:r>
              <a:rPr lang="en-GB" sz="1200" dirty="0" smtClean="0"/>
              <a:t>,  </a:t>
            </a:r>
            <a:r>
              <a:rPr lang="en-GB" sz="1200" dirty="0"/>
              <a:t>t</a:t>
            </a:r>
            <a:r>
              <a:rPr lang="en-GB" sz="1200" baseline="-25000" dirty="0"/>
              <a:t>1</a:t>
            </a:r>
            <a:endParaRPr lang="en-US" sz="1200" dirty="0"/>
          </a:p>
        </p:txBody>
      </p:sp>
      <p:sp>
        <p:nvSpPr>
          <p:cNvPr id="19475" name="AutoShape 19"/>
          <p:cNvSpPr>
            <a:spLocks/>
          </p:cNvSpPr>
          <p:nvPr/>
        </p:nvSpPr>
        <p:spPr bwMode="auto">
          <a:xfrm>
            <a:off x="7524750" y="2133600"/>
            <a:ext cx="215900" cy="10795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812089" y="2565400"/>
            <a:ext cx="974753" cy="57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60000"/>
              </a:lnSpc>
              <a:spcBef>
                <a:spcPct val="25000"/>
              </a:spcBef>
            </a:pPr>
            <a:r>
              <a:rPr lang="en-GB" sz="1400" dirty="0" smtClean="0">
                <a:solidFill>
                  <a:srgbClr val="C00000"/>
                </a:solidFill>
              </a:rPr>
              <a:t>Sub-</a:t>
            </a:r>
            <a:r>
              <a:rPr lang="en-GB" sz="1400" dirty="0" err="1" smtClean="0">
                <a:solidFill>
                  <a:srgbClr val="C00000"/>
                </a:solidFill>
              </a:rPr>
              <a:t>optimo</a:t>
            </a:r>
            <a:r>
              <a:rPr lang="en-GB" sz="1400" dirty="0" smtClean="0">
                <a:solidFill>
                  <a:srgbClr val="C00000"/>
                </a:solidFill>
              </a:rPr>
              <a:t>  </a:t>
            </a:r>
            <a:endParaRPr lang="en-GB" sz="1400" dirty="0">
              <a:solidFill>
                <a:srgbClr val="C00000"/>
              </a:solidFill>
            </a:endParaRPr>
          </a:p>
          <a:p>
            <a:pPr>
              <a:lnSpc>
                <a:spcPct val="60000"/>
              </a:lnSpc>
              <a:spcBef>
                <a:spcPct val="25000"/>
              </a:spcBef>
            </a:pPr>
            <a:r>
              <a:rPr lang="en-GB" sz="1400" dirty="0" err="1" smtClean="0">
                <a:solidFill>
                  <a:srgbClr val="C00000"/>
                </a:solidFill>
              </a:rPr>
              <a:t>Costos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grandes</a:t>
            </a:r>
            <a:r>
              <a:rPr lang="en-GB" sz="1400" dirty="0" smtClean="0">
                <a:solidFill>
                  <a:srgbClr val="C00000"/>
                </a:solidFill>
              </a:rPr>
              <a:t> </a:t>
            </a:r>
            <a:r>
              <a:rPr lang="en-GB" sz="1400" dirty="0" err="1" smtClean="0">
                <a:solidFill>
                  <a:srgbClr val="C00000"/>
                </a:solidFill>
              </a:rPr>
              <a:t>para</a:t>
            </a:r>
            <a:r>
              <a:rPr lang="en-GB" sz="1400" dirty="0" smtClean="0">
                <a:solidFill>
                  <a:srgbClr val="C00000"/>
                </a:solidFill>
              </a:rPr>
              <a:t> el </a:t>
            </a:r>
            <a:r>
              <a:rPr lang="en-GB" sz="1400" dirty="0" err="1" smtClean="0">
                <a:solidFill>
                  <a:srgbClr val="C00000"/>
                </a:solidFill>
              </a:rPr>
              <a:t>desarrollo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1500166" y="-24"/>
            <a:ext cx="7643866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Adaptaci</a:t>
            </a:r>
            <a:r>
              <a:rPr lang="es-ES" sz="2800" b="1" dirty="0" smtClean="0"/>
              <a:t>ó</a:t>
            </a: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 y desarrollo - déficits y brechas</a:t>
            </a:r>
          </a:p>
          <a:p>
            <a:pPr>
              <a:spcBef>
                <a:spcPct val="50000"/>
              </a:spcBef>
            </a:pPr>
            <a:endParaRPr lang="es-ES" sz="2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480" name="Freeform 24"/>
          <p:cNvSpPr>
            <a:spLocks/>
          </p:cNvSpPr>
          <p:nvPr/>
        </p:nvSpPr>
        <p:spPr bwMode="auto">
          <a:xfrm>
            <a:off x="3851275" y="2133600"/>
            <a:ext cx="3673475" cy="1727200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590" y="1134"/>
              </a:cxn>
              <a:cxn ang="0">
                <a:pos x="1180" y="771"/>
              </a:cxn>
              <a:cxn ang="0">
                <a:pos x="1588" y="363"/>
              </a:cxn>
              <a:cxn ang="0">
                <a:pos x="2314" y="0"/>
              </a:cxn>
            </a:cxnLst>
            <a:rect l="0" t="0" r="r" b="b"/>
            <a:pathLst>
              <a:path w="2314" h="1270">
                <a:moveTo>
                  <a:pt x="0" y="1270"/>
                </a:moveTo>
                <a:cubicBezTo>
                  <a:pt x="196" y="1243"/>
                  <a:pt x="393" y="1217"/>
                  <a:pt x="590" y="1134"/>
                </a:cubicBezTo>
                <a:cubicBezTo>
                  <a:pt x="787" y="1051"/>
                  <a:pt x="1014" y="899"/>
                  <a:pt x="1180" y="771"/>
                </a:cubicBezTo>
                <a:cubicBezTo>
                  <a:pt x="1346" y="643"/>
                  <a:pt x="1399" y="491"/>
                  <a:pt x="1588" y="363"/>
                </a:cubicBezTo>
                <a:cubicBezTo>
                  <a:pt x="1777" y="235"/>
                  <a:pt x="2045" y="117"/>
                  <a:pt x="2314" y="0"/>
                </a:cubicBezTo>
              </a:path>
            </a:pathLst>
          </a:custGeom>
          <a:noFill/>
          <a:ln w="38100" cap="flat">
            <a:solidFill>
              <a:srgbClr val="0000FF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786710" y="1643050"/>
            <a:ext cx="1143008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lang="en-GB" sz="1400" b="1" dirty="0" err="1" smtClean="0">
                <a:solidFill>
                  <a:srgbClr val="0070C0"/>
                </a:solidFill>
              </a:rPr>
              <a:t>Escenario</a:t>
            </a:r>
            <a:r>
              <a:rPr lang="en-GB" sz="1400" b="1" dirty="0" smtClean="0">
                <a:solidFill>
                  <a:srgbClr val="0070C0"/>
                </a:solidFill>
              </a:rPr>
              <a:t> meta – </a:t>
            </a:r>
            <a:r>
              <a:rPr lang="en-GB" sz="1400" b="1" dirty="0" err="1" smtClean="0">
                <a:solidFill>
                  <a:srgbClr val="0070C0"/>
                </a:solidFill>
              </a:rPr>
              <a:t>adaptar</a:t>
            </a:r>
            <a:r>
              <a:rPr lang="en-GB" sz="1400" b="1" dirty="0" smtClean="0">
                <a:solidFill>
                  <a:srgbClr val="0070C0"/>
                </a:solidFill>
              </a:rPr>
              <a:t>  </a:t>
            </a:r>
            <a:r>
              <a:rPr lang="en-GB" sz="1400" b="1" dirty="0" err="1" smtClean="0">
                <a:solidFill>
                  <a:srgbClr val="0070C0"/>
                </a:solidFill>
              </a:rPr>
              <a:t>para</a:t>
            </a:r>
            <a:r>
              <a:rPr lang="en-GB" sz="1400" b="1" dirty="0" smtClean="0">
                <a:solidFill>
                  <a:srgbClr val="0070C0"/>
                </a:solidFill>
              </a:rPr>
              <a:t> </a:t>
            </a:r>
            <a:r>
              <a:rPr lang="en-GB" sz="1400" b="1" dirty="0" err="1" smtClean="0">
                <a:solidFill>
                  <a:srgbClr val="0070C0"/>
                </a:solidFill>
              </a:rPr>
              <a:t>mantener</a:t>
            </a:r>
            <a:r>
              <a:rPr lang="en-GB" sz="1400" b="1" dirty="0" smtClean="0">
                <a:solidFill>
                  <a:srgbClr val="0070C0"/>
                </a:solidFill>
              </a:rPr>
              <a:t> el </a:t>
            </a:r>
            <a:r>
              <a:rPr lang="en-GB" sz="1400" b="1" dirty="0" err="1" smtClean="0">
                <a:solidFill>
                  <a:srgbClr val="0070C0"/>
                </a:solidFill>
              </a:rPr>
              <a:t>ritmo</a:t>
            </a:r>
            <a:r>
              <a:rPr lang="en-GB" sz="1400" b="1" dirty="0" smtClean="0">
                <a:solidFill>
                  <a:srgbClr val="0070C0"/>
                </a:solidFill>
              </a:rPr>
              <a:t> del </a:t>
            </a:r>
            <a:r>
              <a:rPr lang="en-GB" sz="1400" b="1" dirty="0" err="1" smtClean="0">
                <a:solidFill>
                  <a:srgbClr val="0070C0"/>
                </a:solidFill>
              </a:rPr>
              <a:t>desarrollo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9482" name="Freeform 26"/>
          <p:cNvSpPr>
            <a:spLocks/>
          </p:cNvSpPr>
          <p:nvPr/>
        </p:nvSpPr>
        <p:spPr bwMode="auto">
          <a:xfrm>
            <a:off x="3779838" y="3213100"/>
            <a:ext cx="3744912" cy="647700"/>
          </a:xfrm>
          <a:custGeom>
            <a:avLst/>
            <a:gdLst/>
            <a:ahLst/>
            <a:cxnLst>
              <a:cxn ang="0">
                <a:pos x="0" y="1270"/>
              </a:cxn>
              <a:cxn ang="0">
                <a:pos x="590" y="1134"/>
              </a:cxn>
              <a:cxn ang="0">
                <a:pos x="1180" y="771"/>
              </a:cxn>
              <a:cxn ang="0">
                <a:pos x="1588" y="363"/>
              </a:cxn>
              <a:cxn ang="0">
                <a:pos x="2314" y="0"/>
              </a:cxn>
            </a:cxnLst>
            <a:rect l="0" t="0" r="r" b="b"/>
            <a:pathLst>
              <a:path w="2314" h="1270">
                <a:moveTo>
                  <a:pt x="0" y="1270"/>
                </a:moveTo>
                <a:cubicBezTo>
                  <a:pt x="196" y="1243"/>
                  <a:pt x="393" y="1217"/>
                  <a:pt x="590" y="1134"/>
                </a:cubicBezTo>
                <a:cubicBezTo>
                  <a:pt x="787" y="1051"/>
                  <a:pt x="1014" y="899"/>
                  <a:pt x="1180" y="771"/>
                </a:cubicBezTo>
                <a:cubicBezTo>
                  <a:pt x="1346" y="643"/>
                  <a:pt x="1399" y="491"/>
                  <a:pt x="1588" y="363"/>
                </a:cubicBezTo>
                <a:cubicBezTo>
                  <a:pt x="1777" y="235"/>
                  <a:pt x="2045" y="117"/>
                  <a:pt x="2314" y="0"/>
                </a:cubicBezTo>
              </a:path>
            </a:pathLst>
          </a:custGeom>
          <a:noFill/>
          <a:ln w="38100" cap="flat">
            <a:solidFill>
              <a:srgbClr val="FF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7667625" y="3573463"/>
            <a:ext cx="1692275" cy="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45000"/>
              </a:lnSpc>
              <a:spcBef>
                <a:spcPct val="20000"/>
              </a:spcBef>
            </a:pPr>
            <a:r>
              <a:rPr lang="en-GB" sz="1200" b="1" dirty="0"/>
              <a:t>No </a:t>
            </a:r>
            <a:r>
              <a:rPr lang="en-GB" sz="1200" b="1" dirty="0" err="1" smtClean="0"/>
              <a:t>acci</a:t>
            </a:r>
            <a:r>
              <a:rPr lang="es-PE" sz="1200" b="1" dirty="0" smtClean="0"/>
              <a:t>ó</a:t>
            </a:r>
            <a:r>
              <a:rPr lang="en-GB" sz="1200" b="1" dirty="0" smtClean="0"/>
              <a:t>n - </a:t>
            </a:r>
            <a:r>
              <a:rPr lang="en-GB" sz="1200" b="1" dirty="0" err="1" smtClean="0"/>
              <a:t>peor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caso</a:t>
            </a:r>
            <a:r>
              <a:rPr lang="en-GB" sz="1200" dirty="0" smtClean="0"/>
              <a:t> </a:t>
            </a:r>
            <a:endParaRPr lang="en-US" sz="12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Left Brace 25"/>
          <p:cNvSpPr/>
          <p:nvPr/>
        </p:nvSpPr>
        <p:spPr>
          <a:xfrm rot="16200000">
            <a:off x="4750595" y="3464719"/>
            <a:ext cx="428628" cy="207170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000496" y="4786322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“Se requiere acción en el corto plazo para evitar costos mayores en el mediano y largo plazo” </a:t>
            </a:r>
            <a:r>
              <a:rPr lang="es-ES" b="1" dirty="0" err="1" smtClean="0">
                <a:solidFill>
                  <a:srgbClr val="FF0000"/>
                </a:solidFill>
              </a:rPr>
              <a:t>Stern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Review</a:t>
            </a:r>
            <a:r>
              <a:rPr lang="es-ES" b="1" dirty="0" smtClean="0">
                <a:solidFill>
                  <a:srgbClr val="FF0000"/>
                </a:solidFill>
              </a:rPr>
              <a:t> 2006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/>
      <p:bldP spid="19464" grpId="0" animBg="1"/>
      <p:bldP spid="19468" grpId="0"/>
      <p:bldP spid="19469" grpId="0" animBg="1"/>
      <p:bldP spid="19470" grpId="0" animBg="1"/>
      <p:bldP spid="19471" grpId="0" animBg="1"/>
      <p:bldP spid="19472" grpId="0" animBg="1"/>
      <p:bldP spid="19475" grpId="0" animBg="1"/>
      <p:bldP spid="19476" grpId="0"/>
      <p:bldP spid="19480" grpId="0" animBg="1"/>
      <p:bldP spid="19481" grpId="0"/>
      <p:bldP spid="19481" grpId="1"/>
      <p:bldP spid="19482" grpId="0" animBg="1"/>
      <p:bldP spid="19483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rot="5400000">
            <a:off x="-928726" y="3286124"/>
            <a:ext cx="4429156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85852" y="5500702"/>
            <a:ext cx="63579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51" name="Text Box 3"/>
          <p:cNvSpPr txBox="1">
            <a:spLocks noChangeArrowheads="1"/>
          </p:cNvSpPr>
          <p:nvPr/>
        </p:nvSpPr>
        <p:spPr bwMode="auto">
          <a:xfrm rot="16200000">
            <a:off x="-571536" y="2571744"/>
            <a:ext cx="3143272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P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Daño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evitado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71636" y="0"/>
            <a:ext cx="75723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002060"/>
                </a:solidFill>
              </a:rPr>
              <a:t>Costos</a:t>
            </a:r>
            <a:r>
              <a:rPr lang="en-GB" sz="2800" b="1" dirty="0" smtClean="0">
                <a:solidFill>
                  <a:srgbClr val="002060"/>
                </a:solidFill>
              </a:rPr>
              <a:t> y </a:t>
            </a:r>
            <a:r>
              <a:rPr lang="en-GB" sz="2800" b="1" dirty="0" err="1" smtClean="0">
                <a:solidFill>
                  <a:srgbClr val="002060"/>
                </a:solidFill>
              </a:rPr>
              <a:t>beneficios</a:t>
            </a:r>
            <a:r>
              <a:rPr lang="en-GB" sz="2800" b="1" dirty="0" smtClean="0">
                <a:solidFill>
                  <a:srgbClr val="002060"/>
                </a:solidFill>
              </a:rPr>
              <a:t> de la </a:t>
            </a:r>
            <a:r>
              <a:rPr lang="en-GB" sz="2800" b="1" dirty="0" err="1" smtClean="0">
                <a:solidFill>
                  <a:srgbClr val="002060"/>
                </a:solidFill>
              </a:rPr>
              <a:t>adaptaci</a:t>
            </a:r>
            <a:r>
              <a:rPr lang="es-PE" sz="2800" b="1" dirty="0" smtClean="0"/>
              <a:t>ó</a:t>
            </a:r>
            <a:r>
              <a:rPr lang="en-GB" sz="2800" b="1" dirty="0" smtClean="0">
                <a:solidFill>
                  <a:srgbClr val="002060"/>
                </a:solidFill>
              </a:rPr>
              <a:t>n </a:t>
            </a:r>
            <a:r>
              <a:rPr lang="en-GB" sz="2800" b="1" dirty="0" err="1" smtClean="0">
                <a:solidFill>
                  <a:srgbClr val="002060"/>
                </a:solidFill>
              </a:rPr>
              <a:t>clim</a:t>
            </a:r>
            <a:r>
              <a:rPr lang="es-PE" sz="2800" b="1" dirty="0" smtClean="0">
                <a:solidFill>
                  <a:srgbClr val="002060"/>
                </a:solidFill>
              </a:rPr>
              <a:t>á</a:t>
            </a:r>
            <a:r>
              <a:rPr lang="en-GB" sz="2800" b="1" dirty="0" err="1" smtClean="0">
                <a:solidFill>
                  <a:srgbClr val="002060"/>
                </a:solidFill>
              </a:rPr>
              <a:t>tica</a:t>
            </a:r>
            <a:endParaRPr lang="en-GB" sz="2800" b="1" dirty="0" smtClean="0">
              <a:solidFill>
                <a:srgbClr val="002060"/>
              </a:solidFill>
            </a:endParaRP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2500298" y="5715016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Costos</a:t>
            </a:r>
            <a:r>
              <a:rPr lang="en-GB" b="1" dirty="0" smtClean="0"/>
              <a:t> de la </a:t>
            </a:r>
            <a:r>
              <a:rPr lang="en-GB" b="1" dirty="0" err="1" smtClean="0"/>
              <a:t>adaptaci</a:t>
            </a:r>
            <a:r>
              <a:rPr lang="es-PE" b="1" dirty="0" smtClean="0"/>
              <a:t>ó</a:t>
            </a:r>
            <a:r>
              <a:rPr lang="en-GB" b="1" dirty="0" smtClean="0"/>
              <a:t>n</a:t>
            </a:r>
            <a:endParaRPr lang="en-US" b="1" dirty="0"/>
          </a:p>
        </p:txBody>
      </p:sp>
      <p:sp>
        <p:nvSpPr>
          <p:cNvPr id="22" name="Freeform 21"/>
          <p:cNvSpPr/>
          <p:nvPr/>
        </p:nvSpPr>
        <p:spPr>
          <a:xfrm>
            <a:off x="1983346" y="1790163"/>
            <a:ext cx="5370491" cy="2498502"/>
          </a:xfrm>
          <a:custGeom>
            <a:avLst/>
            <a:gdLst>
              <a:gd name="connsiteX0" fmla="*/ 0 w 5370491"/>
              <a:gd name="connsiteY0" fmla="*/ 0 h 2498502"/>
              <a:gd name="connsiteX1" fmla="*/ 309093 w 5370491"/>
              <a:gd name="connsiteY1" fmla="*/ 1094705 h 2498502"/>
              <a:gd name="connsiteX2" fmla="*/ 1622739 w 5370491"/>
              <a:gd name="connsiteY2" fmla="*/ 1841679 h 2498502"/>
              <a:gd name="connsiteX3" fmla="*/ 5370491 w 5370491"/>
              <a:gd name="connsiteY3" fmla="*/ 2498502 h 249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0491" h="2498502">
                <a:moveTo>
                  <a:pt x="0" y="0"/>
                </a:moveTo>
                <a:cubicBezTo>
                  <a:pt x="19318" y="393879"/>
                  <a:pt x="38637" y="787759"/>
                  <a:pt x="309093" y="1094705"/>
                </a:cubicBezTo>
                <a:cubicBezTo>
                  <a:pt x="579549" y="1401651"/>
                  <a:pt x="779173" y="1607713"/>
                  <a:pt x="1622739" y="1841679"/>
                </a:cubicBezTo>
                <a:cubicBezTo>
                  <a:pt x="2466305" y="2075645"/>
                  <a:pt x="3918398" y="2287073"/>
                  <a:pt x="5370491" y="249850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1714480" y="2428868"/>
            <a:ext cx="2000264" cy="17859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71670" y="1785926"/>
            <a:ext cx="1643074" cy="35719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29058" y="1500174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Costos</a:t>
            </a:r>
            <a:r>
              <a:rPr lang="en-GB" dirty="0" smtClean="0"/>
              <a:t> </a:t>
            </a:r>
            <a:r>
              <a:rPr lang="en-GB" dirty="0" err="1" smtClean="0"/>
              <a:t>bajos</a:t>
            </a:r>
            <a:r>
              <a:rPr lang="en-GB" dirty="0" smtClean="0"/>
              <a:t> de </a:t>
            </a:r>
            <a:r>
              <a:rPr lang="en-GB" dirty="0" err="1" smtClean="0"/>
              <a:t>evitar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s-PE" dirty="0" smtClean="0">
                <a:latin typeface="Calibri" pitchFamily="34" charset="0"/>
              </a:rPr>
              <a:t>ñ</a:t>
            </a:r>
            <a:r>
              <a:rPr lang="en-GB" dirty="0" smtClean="0"/>
              <a:t>o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10800000" flipV="1">
            <a:off x="2643174" y="2643182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000496" y="2500306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Ratio = 1 (</a:t>
            </a:r>
            <a:r>
              <a:rPr lang="en-GB" dirty="0" err="1" smtClean="0"/>
              <a:t>costos</a:t>
            </a:r>
            <a:r>
              <a:rPr lang="en-GB" dirty="0" smtClean="0"/>
              <a:t> </a:t>
            </a:r>
            <a:r>
              <a:rPr lang="en-GB" dirty="0" err="1" smtClean="0"/>
              <a:t>incrementales</a:t>
            </a:r>
            <a:r>
              <a:rPr lang="en-GB" dirty="0" smtClean="0"/>
              <a:t>: </a:t>
            </a:r>
            <a:r>
              <a:rPr lang="en-GB" dirty="0" err="1" smtClean="0"/>
              <a:t>da</a:t>
            </a:r>
            <a:r>
              <a:rPr lang="es-PE" dirty="0" smtClean="0">
                <a:latin typeface="Calibri" pitchFamily="34" charset="0"/>
              </a:rPr>
              <a:t>ñ</a:t>
            </a:r>
            <a:r>
              <a:rPr lang="en-GB" dirty="0" smtClean="0"/>
              <a:t>o </a:t>
            </a:r>
            <a:r>
              <a:rPr lang="en-GB" dirty="0" err="1" smtClean="0"/>
              <a:t>evitado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37" name="Right Brace 36"/>
          <p:cNvSpPr/>
          <p:nvPr/>
        </p:nvSpPr>
        <p:spPr>
          <a:xfrm>
            <a:off x="7500958" y="4286256"/>
            <a:ext cx="285752" cy="114300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58148" y="457200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Da</a:t>
            </a:r>
            <a:r>
              <a:rPr lang="es-PE" dirty="0" smtClean="0">
                <a:latin typeface="Calibri" pitchFamily="34" charset="0"/>
              </a:rPr>
              <a:t>ñ</a:t>
            </a:r>
            <a:r>
              <a:rPr lang="en-GB" dirty="0" smtClean="0"/>
              <a:t>o residual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6500826" y="3857628"/>
            <a:ext cx="50006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072330" y="357187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Costos</a:t>
            </a:r>
            <a:r>
              <a:rPr lang="en-GB" dirty="0" smtClean="0"/>
              <a:t> altos de </a:t>
            </a:r>
            <a:r>
              <a:rPr lang="en-GB" dirty="0" err="1" smtClean="0"/>
              <a:t>evitar</a:t>
            </a:r>
            <a:r>
              <a:rPr lang="en-GB" dirty="0" smtClean="0"/>
              <a:t> </a:t>
            </a:r>
            <a:r>
              <a:rPr lang="en-GB" dirty="0" err="1" smtClean="0"/>
              <a:t>da</a:t>
            </a:r>
            <a:r>
              <a:rPr lang="es-PE" dirty="0" smtClean="0">
                <a:latin typeface="Calibri" pitchFamily="34" charset="0"/>
              </a:rPr>
              <a:t>ñ</a:t>
            </a:r>
            <a:r>
              <a:rPr lang="en-GB" dirty="0" smtClean="0"/>
              <a:t>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71604" y="500042"/>
            <a:ext cx="757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información necesaria para la formulación de políticas de adaptación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/>
          <p:cNvCxnSpPr/>
          <p:nvPr/>
        </p:nvCxnSpPr>
        <p:spPr>
          <a:xfrm rot="5400000">
            <a:off x="-928726" y="3286124"/>
            <a:ext cx="4429156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285852" y="5500702"/>
            <a:ext cx="63579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85852" y="1142984"/>
            <a:ext cx="6072230" cy="435771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71802" y="5500702"/>
            <a:ext cx="328614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Temperatura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promedio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global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 rot="16200000">
            <a:off x="-571536" y="2571744"/>
            <a:ext cx="3143272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Costos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del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cambio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clim</a:t>
            </a:r>
            <a:r>
              <a:rPr lang="es-PE" b="1" dirty="0" smtClean="0">
                <a:solidFill>
                  <a:srgbClr val="002060"/>
                </a:solidFill>
              </a:rPr>
              <a:t>á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tico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5852" y="4357694"/>
            <a:ext cx="6286544" cy="1143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85852" y="2500306"/>
            <a:ext cx="6143668" cy="30003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72396" y="4143380"/>
            <a:ext cx="14859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Da</a:t>
            </a:r>
            <a:r>
              <a:rPr lang="es-PE" sz="1400" b="1" dirty="0" smtClean="0">
                <a:latin typeface="Calibri" pitchFamily="34" charset="0"/>
              </a:rPr>
              <a:t>ñ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 residual del CC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7358082" y="2143116"/>
            <a:ext cx="1785918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Costo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de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adaptaci</a:t>
            </a:r>
            <a:r>
              <a:rPr lang="es-PE" sz="1400" b="1" dirty="0" smtClean="0"/>
              <a:t>ó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 +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da</a:t>
            </a:r>
            <a:r>
              <a:rPr lang="es-PE" sz="1400" b="1" dirty="0" smtClean="0">
                <a:latin typeface="Calibri" pitchFamily="34" charset="0"/>
              </a:rPr>
              <a:t>ñ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o residual del CC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286644" y="971536"/>
            <a:ext cx="1785918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Costo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del CC sin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adaptaci</a:t>
            </a:r>
            <a:r>
              <a:rPr lang="es-PE" sz="1400" b="1" dirty="0" smtClean="0"/>
              <a:t>ó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5357818" y="3500438"/>
            <a:ext cx="357190" cy="20002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643570" y="4143380"/>
            <a:ext cx="142876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Costo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de la CC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despues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de la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adaptaci</a:t>
            </a:r>
            <a:r>
              <a:rPr lang="es-PE" sz="1400" b="1" dirty="0" smtClean="0"/>
              <a:t>ó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500694" y="2714620"/>
            <a:ext cx="1214446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Beneficio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neto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de la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adaptaci</a:t>
            </a:r>
            <a:r>
              <a:rPr lang="es-PE" sz="1400" b="1" dirty="0" smtClean="0"/>
              <a:t>ó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5286380" y="2643182"/>
            <a:ext cx="142876" cy="857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686044" y="3929066"/>
            <a:ext cx="1314452" cy="342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Beneficio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1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grosso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de la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adaptaci</a:t>
            </a:r>
            <a:r>
              <a:rPr lang="es-PE" sz="1400" b="1" dirty="0" smtClean="0"/>
              <a:t>ó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n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3643306" y="3571876"/>
            <a:ext cx="285752" cy="14287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71636" y="0"/>
            <a:ext cx="757239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Costos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y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beneficios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de la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adaptaci</a:t>
            </a:r>
            <a:r>
              <a:rPr lang="es-PE" sz="2800" b="1" dirty="0" err="1" smtClean="0">
                <a:solidFill>
                  <a:schemeClr val="accent1">
                    <a:lumMod val="75000"/>
                  </a:schemeClr>
                </a:solidFill>
              </a:rPr>
              <a:t>ón</a:t>
            </a: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clim</a:t>
            </a:r>
            <a:r>
              <a:rPr lang="es-PE" sz="2800" b="1" dirty="0" smtClean="0">
                <a:solidFill>
                  <a:schemeClr val="accent1">
                    <a:lumMod val="75000"/>
                  </a:schemeClr>
                </a:solidFill>
              </a:rPr>
              <a:t>á</a:t>
            </a:r>
            <a:r>
              <a:rPr lang="en-GB" sz="2800" b="1" dirty="0" err="1" smtClean="0">
                <a:solidFill>
                  <a:schemeClr val="accent1">
                    <a:lumMod val="75000"/>
                  </a:schemeClr>
                </a:solidFill>
              </a:rPr>
              <a:t>tica</a:t>
            </a:r>
            <a:endParaRPr lang="en-GB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-24"/>
            <a:ext cx="13430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1571604" y="571480"/>
            <a:ext cx="757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La información necesaria para la formulación de políticas de adaptación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</TotalTime>
  <Words>2344</Words>
  <Application>Microsoft Office PowerPoint</Application>
  <PresentationFormat>On-screen Show (4:3)</PresentationFormat>
  <Paragraphs>250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Cambio climático y reducción de la pobreza - desde un contexto global a un enfoque local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Como mantener los objetivos de desarrollo en frente del cambio climático?</vt:lpstr>
      <vt:lpstr>Como mantener los objetivos de desarrollo en frente del cambio climático?</vt:lpstr>
      <vt:lpstr>Slide 18</vt:lpstr>
      <vt:lpstr>Slide 19</vt:lpstr>
      <vt:lpstr>Slide 20</vt:lpstr>
      <vt:lpstr>Gracias – todas las preguntas y comentarios son bienvenidos</vt:lpstr>
      <vt:lpstr>Slide 22</vt:lpstr>
    </vt:vector>
  </TitlesOfParts>
  <Company>iied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Cambio climático y reducción de la pobreza - desde un contexto global a un enfoque local </dc:title>
  <dc:creator>Simon</dc:creator>
  <cp:lastModifiedBy>Simon</cp:lastModifiedBy>
  <cp:revision>96</cp:revision>
  <dcterms:created xsi:type="dcterms:W3CDTF">2012-03-08T15:11:54Z</dcterms:created>
  <dcterms:modified xsi:type="dcterms:W3CDTF">2012-03-22T16:14:38Z</dcterms:modified>
</cp:coreProperties>
</file>