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77" r:id="rId1"/>
  </p:sldMasterIdLst>
  <p:notesMasterIdLst>
    <p:notesMasterId r:id="rId24"/>
  </p:notesMasterIdLst>
  <p:handoutMasterIdLst>
    <p:handoutMasterId r:id="rId25"/>
  </p:handoutMasterIdLst>
  <p:sldIdLst>
    <p:sldId id="970" r:id="rId2"/>
    <p:sldId id="973" r:id="rId3"/>
    <p:sldId id="1027" r:id="rId4"/>
    <p:sldId id="1026" r:id="rId5"/>
    <p:sldId id="1031" r:id="rId6"/>
    <p:sldId id="1040" r:id="rId7"/>
    <p:sldId id="1023" r:id="rId8"/>
    <p:sldId id="1014" r:id="rId9"/>
    <p:sldId id="994" r:id="rId10"/>
    <p:sldId id="1041" r:id="rId11"/>
    <p:sldId id="1042" r:id="rId12"/>
    <p:sldId id="1043" r:id="rId13"/>
    <p:sldId id="1044" r:id="rId14"/>
    <p:sldId id="1045" r:id="rId15"/>
    <p:sldId id="1046" r:id="rId16"/>
    <p:sldId id="1047" r:id="rId17"/>
    <p:sldId id="1049" r:id="rId18"/>
    <p:sldId id="1048" r:id="rId19"/>
    <p:sldId id="1037" r:id="rId20"/>
    <p:sldId id="1038" r:id="rId21"/>
    <p:sldId id="1039" r:id="rId22"/>
    <p:sldId id="1022" r:id="rId23"/>
  </p:sldIdLst>
  <p:sldSz cx="9906000" cy="6858000" type="A4"/>
  <p:notesSz cx="6950075" cy="9236075"/>
  <p:defaultTextStyle>
    <a:defPPr>
      <a:defRPr lang="en-US"/>
    </a:defPPr>
    <a:lvl1pPr algn="l" rtl="0" fontAlgn="base">
      <a:spcBef>
        <a:spcPct val="50000"/>
      </a:spcBef>
      <a:spcAft>
        <a:spcPct val="0"/>
      </a:spcAft>
      <a:buChar char="•"/>
      <a:defRPr sz="1600" b="1" kern="1200">
        <a:solidFill>
          <a:schemeClr val="tx1"/>
        </a:solidFill>
        <a:latin typeface="Arial" charset="0"/>
        <a:ea typeface="+mn-ea"/>
        <a:cs typeface="+mn-cs"/>
      </a:defRPr>
    </a:lvl1pPr>
    <a:lvl2pPr marL="457200" algn="l" rtl="0" fontAlgn="base">
      <a:spcBef>
        <a:spcPct val="50000"/>
      </a:spcBef>
      <a:spcAft>
        <a:spcPct val="0"/>
      </a:spcAft>
      <a:buChar char="•"/>
      <a:defRPr sz="1600" b="1" kern="1200">
        <a:solidFill>
          <a:schemeClr val="tx1"/>
        </a:solidFill>
        <a:latin typeface="Arial" charset="0"/>
        <a:ea typeface="+mn-ea"/>
        <a:cs typeface="+mn-cs"/>
      </a:defRPr>
    </a:lvl2pPr>
    <a:lvl3pPr marL="914400" algn="l" rtl="0" fontAlgn="base">
      <a:spcBef>
        <a:spcPct val="50000"/>
      </a:spcBef>
      <a:spcAft>
        <a:spcPct val="0"/>
      </a:spcAft>
      <a:buChar char="•"/>
      <a:defRPr sz="1600" b="1" kern="1200">
        <a:solidFill>
          <a:schemeClr val="tx1"/>
        </a:solidFill>
        <a:latin typeface="Arial" charset="0"/>
        <a:ea typeface="+mn-ea"/>
        <a:cs typeface="+mn-cs"/>
      </a:defRPr>
    </a:lvl3pPr>
    <a:lvl4pPr marL="1371600" algn="l" rtl="0" fontAlgn="base">
      <a:spcBef>
        <a:spcPct val="50000"/>
      </a:spcBef>
      <a:spcAft>
        <a:spcPct val="0"/>
      </a:spcAft>
      <a:buChar char="•"/>
      <a:defRPr sz="1600" b="1" kern="1200">
        <a:solidFill>
          <a:schemeClr val="tx1"/>
        </a:solidFill>
        <a:latin typeface="Arial" charset="0"/>
        <a:ea typeface="+mn-ea"/>
        <a:cs typeface="+mn-cs"/>
      </a:defRPr>
    </a:lvl4pPr>
    <a:lvl5pPr marL="1828800" algn="l" rtl="0" fontAlgn="base">
      <a:spcBef>
        <a:spcPct val="50000"/>
      </a:spcBef>
      <a:spcAft>
        <a:spcPct val="0"/>
      </a:spcAft>
      <a:buChar char="•"/>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nmarco Servetti" initials="G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00"/>
    <a:srgbClr val="FF9933"/>
    <a:srgbClr val="CCECFF"/>
    <a:srgbClr val="969696"/>
    <a:srgbClr val="95FDA6"/>
    <a:srgbClr val="FF0000"/>
    <a:srgbClr val="A1E7A6"/>
    <a:srgbClr val="FFCCFF"/>
    <a:srgbClr val="CCCCFF"/>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84" autoAdjust="0"/>
    <p:restoredTop sz="90053" autoAdjust="0"/>
  </p:normalViewPr>
  <p:slideViewPr>
    <p:cSldViewPr>
      <p:cViewPr>
        <p:scale>
          <a:sx n="80" d="100"/>
          <a:sy n="80" d="100"/>
        </p:scale>
        <p:origin x="-822" y="2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7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flipV="1">
            <a:off x="0" y="0"/>
            <a:ext cx="3013075" cy="230188"/>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defTabSz="881063" eaLnBrk="0" hangingPunct="0">
              <a:buFontTx/>
              <a:buNone/>
              <a:defRPr sz="900" b="0"/>
            </a:lvl1pPr>
          </a:lstStyle>
          <a:p>
            <a:pPr>
              <a:defRPr/>
            </a:pPr>
            <a:endParaRPr lang="en-AU"/>
          </a:p>
        </p:txBody>
      </p:sp>
      <p:sp>
        <p:nvSpPr>
          <p:cNvPr id="21507" name="Rectangle 3"/>
          <p:cNvSpPr>
            <a:spLocks noGrp="1" noChangeArrowheads="1"/>
          </p:cNvSpPr>
          <p:nvPr>
            <p:ph type="dt" sz="quarter" idx="1"/>
          </p:nvPr>
        </p:nvSpPr>
        <p:spPr bwMode="auto">
          <a:xfrm flipV="1">
            <a:off x="3937000" y="0"/>
            <a:ext cx="3013075" cy="230188"/>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algn="r" defTabSz="881063" eaLnBrk="0" hangingPunct="0">
              <a:buFontTx/>
              <a:buNone/>
              <a:defRPr sz="900" b="0"/>
            </a:lvl1pPr>
          </a:lstStyle>
          <a:p>
            <a:pPr>
              <a:defRPr/>
            </a:pPr>
            <a:fld id="{5B0676A9-4B13-4A12-A69E-E77E6C19A664}" type="datetime1">
              <a:rPr lang="en-AU"/>
              <a:pPr>
                <a:defRPr/>
              </a:pPr>
              <a:t>26/04/2012</a:t>
            </a:fld>
            <a:endParaRPr lang="en-AU"/>
          </a:p>
        </p:txBody>
      </p:sp>
      <p:sp>
        <p:nvSpPr>
          <p:cNvPr id="21508" name="Rectangle 4"/>
          <p:cNvSpPr>
            <a:spLocks noGrp="1" noChangeArrowheads="1"/>
          </p:cNvSpPr>
          <p:nvPr>
            <p:ph type="ftr" sz="quarter" idx="2"/>
          </p:nvPr>
        </p:nvSpPr>
        <p:spPr bwMode="auto">
          <a:xfrm flipV="1">
            <a:off x="0" y="9005888"/>
            <a:ext cx="3013075" cy="230187"/>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defTabSz="881063" eaLnBrk="0" hangingPunct="0">
              <a:buFontTx/>
              <a:buNone/>
              <a:defRPr sz="900" b="0"/>
            </a:lvl1pPr>
          </a:lstStyle>
          <a:p>
            <a:pPr>
              <a:defRPr/>
            </a:pPr>
            <a:endParaRPr lang="en-AU"/>
          </a:p>
        </p:txBody>
      </p:sp>
      <p:sp>
        <p:nvSpPr>
          <p:cNvPr id="21509" name="Rectangle 5"/>
          <p:cNvSpPr>
            <a:spLocks noGrp="1" noChangeArrowheads="1"/>
          </p:cNvSpPr>
          <p:nvPr>
            <p:ph type="sldNum" sz="quarter" idx="3"/>
          </p:nvPr>
        </p:nvSpPr>
        <p:spPr bwMode="auto">
          <a:xfrm flipV="1">
            <a:off x="3937000" y="9005888"/>
            <a:ext cx="3013075" cy="230187"/>
          </a:xfrm>
          <a:prstGeom prst="rect">
            <a:avLst/>
          </a:prstGeom>
          <a:noFill/>
          <a:ln w="9525">
            <a:noFill/>
            <a:miter lim="800000"/>
            <a:headEnd/>
            <a:tailEnd/>
          </a:ln>
        </p:spPr>
        <p:txBody>
          <a:bodyPr rot="10800000" vert="horz" wrap="square" lIns="86590" tIns="45027" rIns="86590" bIns="45027" numCol="1" anchor="ctr" anchorCtr="0" compatLnSpc="1">
            <a:prstTxWarp prst="textNoShape">
              <a:avLst/>
            </a:prstTxWarp>
          </a:bodyPr>
          <a:lstStyle>
            <a:lvl1pPr algn="r" defTabSz="881063" eaLnBrk="0" hangingPunct="0">
              <a:buFontTx/>
              <a:buNone/>
              <a:defRPr sz="900" b="0"/>
            </a:lvl1pPr>
          </a:lstStyle>
          <a:p>
            <a:pPr>
              <a:defRPr/>
            </a:pPr>
            <a:fld id="{E77E96C9-132F-4DC1-9FB8-A74BBA75FBB3}" type="slidenum">
              <a:rPr lang="en-AU"/>
              <a:pPr>
                <a:defRPr/>
              </a:pPr>
              <a:t>‹Nº›</a:t>
            </a:fld>
            <a:endParaRPr lang="en-AU"/>
          </a:p>
        </p:txBody>
      </p:sp>
    </p:spTree>
    <p:extLst>
      <p:ext uri="{BB962C8B-B14F-4D97-AF65-F5344CB8AC3E}">
        <p14:creationId xmlns="" xmlns:p14="http://schemas.microsoft.com/office/powerpoint/2010/main" val="6362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13075" cy="223838"/>
          </a:xfrm>
          <a:prstGeom prst="rect">
            <a:avLst/>
          </a:prstGeom>
          <a:noFill/>
          <a:ln w="9525">
            <a:noFill/>
            <a:miter lim="800000"/>
            <a:headEnd/>
            <a:tailEnd/>
          </a:ln>
        </p:spPr>
        <p:txBody>
          <a:bodyPr vert="horz" wrap="square" lIns="87976" tIns="43988" rIns="87976" bIns="43988" numCol="1" anchor="t" anchorCtr="0" compatLnSpc="1">
            <a:prstTxWarp prst="textNoShape">
              <a:avLst/>
            </a:prstTxWarp>
            <a:spAutoFit/>
          </a:bodyPr>
          <a:lstStyle>
            <a:lvl1pPr defTabSz="881063" eaLnBrk="0" hangingPunct="0">
              <a:spcBef>
                <a:spcPct val="0"/>
              </a:spcBef>
              <a:buFontTx/>
              <a:buNone/>
              <a:defRPr sz="900" b="0"/>
            </a:lvl1pPr>
          </a:lstStyle>
          <a:p>
            <a:pPr>
              <a:defRPr/>
            </a:pPr>
            <a:endParaRPr lang="en-AU"/>
          </a:p>
        </p:txBody>
      </p:sp>
      <p:sp>
        <p:nvSpPr>
          <p:cNvPr id="5123" name="Rectangle 3"/>
          <p:cNvSpPr>
            <a:spLocks noGrp="1" noChangeArrowheads="1"/>
          </p:cNvSpPr>
          <p:nvPr>
            <p:ph type="dt" idx="1"/>
          </p:nvPr>
        </p:nvSpPr>
        <p:spPr bwMode="auto">
          <a:xfrm>
            <a:off x="3937000" y="0"/>
            <a:ext cx="3013075" cy="223838"/>
          </a:xfrm>
          <a:prstGeom prst="rect">
            <a:avLst/>
          </a:prstGeom>
          <a:noFill/>
          <a:ln w="9525">
            <a:noFill/>
            <a:miter lim="800000"/>
            <a:headEnd/>
            <a:tailEnd/>
          </a:ln>
        </p:spPr>
        <p:txBody>
          <a:bodyPr vert="horz" wrap="square" lIns="87976" tIns="43988" rIns="87976" bIns="43988" numCol="1" anchor="t" anchorCtr="0" compatLnSpc="1">
            <a:prstTxWarp prst="textNoShape">
              <a:avLst/>
            </a:prstTxWarp>
            <a:spAutoFit/>
          </a:bodyPr>
          <a:lstStyle>
            <a:lvl1pPr algn="r" defTabSz="881063" eaLnBrk="0" hangingPunct="0">
              <a:spcBef>
                <a:spcPct val="0"/>
              </a:spcBef>
              <a:buFontTx/>
              <a:buNone/>
              <a:defRPr sz="900" b="0"/>
            </a:lvl1pPr>
          </a:lstStyle>
          <a:p>
            <a:pPr>
              <a:defRPr/>
            </a:pPr>
            <a:fld id="{3F07D960-50CF-44E5-81EF-C64E09592E4D}" type="datetime1">
              <a:rPr lang="en-AU"/>
              <a:pPr>
                <a:defRPr/>
              </a:pPr>
              <a:t>26/04/2012</a:t>
            </a:fld>
            <a:endParaRPr lang="en-AU"/>
          </a:p>
        </p:txBody>
      </p:sp>
      <p:sp>
        <p:nvSpPr>
          <p:cNvPr id="28676" name="Rectangle 4"/>
          <p:cNvSpPr>
            <a:spLocks noGrp="1" noRot="1" noChangeAspect="1" noChangeArrowheads="1" noTextEdit="1"/>
          </p:cNvSpPr>
          <p:nvPr>
            <p:ph type="sldImg" idx="2"/>
          </p:nvPr>
        </p:nvSpPr>
        <p:spPr bwMode="auto">
          <a:xfrm>
            <a:off x="422275" y="307975"/>
            <a:ext cx="6110288" cy="42306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85763" y="4616450"/>
            <a:ext cx="6178550" cy="4157663"/>
          </a:xfrm>
          <a:prstGeom prst="rect">
            <a:avLst/>
          </a:prstGeom>
          <a:noFill/>
          <a:ln w="9525">
            <a:noFill/>
            <a:miter lim="800000"/>
            <a:headEnd/>
            <a:tailEnd/>
          </a:ln>
        </p:spPr>
        <p:txBody>
          <a:bodyPr vert="horz" wrap="square" lIns="87976" tIns="43988" rIns="87976" bIns="43988"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126" name="Rectangle 6"/>
          <p:cNvSpPr>
            <a:spLocks noGrp="1" noChangeArrowheads="1"/>
          </p:cNvSpPr>
          <p:nvPr>
            <p:ph type="ftr" sz="quarter" idx="4"/>
          </p:nvPr>
        </p:nvSpPr>
        <p:spPr bwMode="auto">
          <a:xfrm>
            <a:off x="0" y="9012238"/>
            <a:ext cx="3013075" cy="223837"/>
          </a:xfrm>
          <a:prstGeom prst="rect">
            <a:avLst/>
          </a:prstGeom>
          <a:noFill/>
          <a:ln w="9525">
            <a:noFill/>
            <a:miter lim="800000"/>
            <a:headEnd/>
            <a:tailEnd/>
          </a:ln>
        </p:spPr>
        <p:txBody>
          <a:bodyPr vert="horz" wrap="square" lIns="87976" tIns="43988" rIns="87976" bIns="43988" numCol="1" anchor="b" anchorCtr="0" compatLnSpc="1">
            <a:prstTxWarp prst="textNoShape">
              <a:avLst/>
            </a:prstTxWarp>
            <a:spAutoFit/>
          </a:bodyPr>
          <a:lstStyle>
            <a:lvl1pPr defTabSz="881063" eaLnBrk="0" hangingPunct="0">
              <a:spcBef>
                <a:spcPct val="0"/>
              </a:spcBef>
              <a:buFontTx/>
              <a:buNone/>
              <a:defRPr sz="900" b="0"/>
            </a:lvl1pPr>
          </a:lstStyle>
          <a:p>
            <a:pPr>
              <a:defRPr/>
            </a:pPr>
            <a:endParaRPr lang="en-AU"/>
          </a:p>
        </p:txBody>
      </p:sp>
      <p:sp>
        <p:nvSpPr>
          <p:cNvPr id="5127" name="Rectangle 7"/>
          <p:cNvSpPr>
            <a:spLocks noGrp="1" noChangeArrowheads="1"/>
          </p:cNvSpPr>
          <p:nvPr>
            <p:ph type="sldNum" sz="quarter" idx="5"/>
          </p:nvPr>
        </p:nvSpPr>
        <p:spPr bwMode="auto">
          <a:xfrm>
            <a:off x="3937000" y="9012238"/>
            <a:ext cx="3013075" cy="223837"/>
          </a:xfrm>
          <a:prstGeom prst="rect">
            <a:avLst/>
          </a:prstGeom>
          <a:noFill/>
          <a:ln w="9525">
            <a:noFill/>
            <a:miter lim="800000"/>
            <a:headEnd/>
            <a:tailEnd/>
          </a:ln>
        </p:spPr>
        <p:txBody>
          <a:bodyPr vert="horz" wrap="square" lIns="87976" tIns="43988" rIns="87976" bIns="43988" numCol="1" anchor="b" anchorCtr="0" compatLnSpc="1">
            <a:prstTxWarp prst="textNoShape">
              <a:avLst/>
            </a:prstTxWarp>
            <a:spAutoFit/>
          </a:bodyPr>
          <a:lstStyle>
            <a:lvl1pPr algn="r" defTabSz="881063" eaLnBrk="0" hangingPunct="0">
              <a:spcBef>
                <a:spcPct val="0"/>
              </a:spcBef>
              <a:buFontTx/>
              <a:buNone/>
              <a:defRPr sz="900" b="0"/>
            </a:lvl1pPr>
          </a:lstStyle>
          <a:p>
            <a:pPr>
              <a:defRPr/>
            </a:pPr>
            <a:fld id="{1F78C213-B7C4-46B2-B587-155514F20A62}" type="slidenum">
              <a:rPr lang="en-AU"/>
              <a:pPr>
                <a:defRPr/>
              </a:pPr>
              <a:t>‹Nº›</a:t>
            </a:fld>
            <a:endParaRPr lang="en-AU"/>
          </a:p>
        </p:txBody>
      </p:sp>
    </p:spTree>
    <p:extLst>
      <p:ext uri="{BB962C8B-B14F-4D97-AF65-F5344CB8AC3E}">
        <p14:creationId xmlns="" xmlns:p14="http://schemas.microsoft.com/office/powerpoint/2010/main" val="1784533573"/>
      </p:ext>
    </p:extLst>
  </p:cSld>
  <p:clrMap bg1="lt1" tx1="dk1" bg2="lt2" tx2="dk2" accent1="accent1" accent2="accent2" accent3="accent3" accent4="accent4" accent5="accent5" accent6="accent6" hlink="hlink" folHlink="folHlink"/>
  <p:hf hdr="0" ftr="0"/>
  <p:notesStyle>
    <a:lvl1pPr marL="190500" indent="-190500" algn="l" rtl="0" eaLnBrk="0" fontAlgn="base" hangingPunct="0">
      <a:spcBef>
        <a:spcPct val="30000"/>
      </a:spcBef>
      <a:spcAft>
        <a:spcPct val="0"/>
      </a:spcAft>
      <a:buClr>
        <a:srgbClr val="006E1C"/>
      </a:buClr>
      <a:buSzPct val="80000"/>
      <a:buFont typeface="Wingdings" pitchFamily="2" charset="2"/>
      <a:buChar char="l"/>
      <a:defRPr sz="1200" kern="1200">
        <a:solidFill>
          <a:schemeClr val="tx1"/>
        </a:solidFill>
        <a:latin typeface="Arial" charset="0"/>
        <a:ea typeface="+mn-ea"/>
        <a:cs typeface="+mn-cs"/>
      </a:defRPr>
    </a:lvl1pPr>
    <a:lvl2pPr marL="457200" indent="-219075"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723900" indent="-200025"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1000125" indent="-190500"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1285875" indent="-228600"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0</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9</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10</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11</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12</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13</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14</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15</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16</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17</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19</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20</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21</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2</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3</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4</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5</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6</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7</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3F07D960-50CF-44E5-81EF-C64E09592E4D}" type="datetime1">
              <a:rPr lang="en-AU" smtClean="0"/>
              <a:pPr>
                <a:defRPr/>
              </a:pPr>
              <a:t>26/04/2012</a:t>
            </a:fld>
            <a:endParaRPr lang="en-AU"/>
          </a:p>
        </p:txBody>
      </p:sp>
      <p:sp>
        <p:nvSpPr>
          <p:cNvPr id="5" name="Slide Number Placeholder 4"/>
          <p:cNvSpPr>
            <a:spLocks noGrp="1"/>
          </p:cNvSpPr>
          <p:nvPr>
            <p:ph type="sldNum" sz="quarter" idx="11"/>
          </p:nvPr>
        </p:nvSpPr>
        <p:spPr/>
        <p:txBody>
          <a:bodyPr/>
          <a:lstStyle/>
          <a:p>
            <a:pPr>
              <a:defRPr/>
            </a:pPr>
            <a:fld id="{1F78C213-B7C4-46B2-B587-155514F20A62}" type="slidenum">
              <a:rPr lang="en-AU" smtClean="0"/>
              <a:pPr>
                <a:defRPr/>
              </a:pPr>
              <a:t>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4"/>
          <p:cNvSpPr>
            <a:spLocks noChangeShapeType="1"/>
          </p:cNvSpPr>
          <p:nvPr/>
        </p:nvSpPr>
        <p:spPr bwMode="auto">
          <a:xfrm>
            <a:off x="1928813" y="0"/>
            <a:ext cx="0" cy="6470650"/>
          </a:xfrm>
          <a:prstGeom prst="line">
            <a:avLst/>
          </a:prstGeom>
          <a:noFill/>
          <a:ln w="6350">
            <a:solidFill>
              <a:schemeClr val="tx1"/>
            </a:solidFill>
            <a:round/>
            <a:headEnd/>
            <a:tailEnd/>
          </a:ln>
          <a:effectLst/>
        </p:spPr>
        <p:txBody>
          <a:bodyPr wrap="none" anchor="ctr"/>
          <a:lstStyle/>
          <a:p>
            <a:pPr algn="ctr" eaLnBrk="0" hangingPunct="0">
              <a:buFontTx/>
              <a:buNone/>
              <a:defRPr/>
            </a:pPr>
            <a:endParaRPr lang="en-US" sz="1400" b="0"/>
          </a:p>
        </p:txBody>
      </p:sp>
      <p:sp>
        <p:nvSpPr>
          <p:cNvPr id="5" name="Text Box 76"/>
          <p:cNvSpPr txBox="1">
            <a:spLocks noChangeArrowheads="1"/>
          </p:cNvSpPr>
          <p:nvPr/>
        </p:nvSpPr>
        <p:spPr bwMode="auto">
          <a:xfrm>
            <a:off x="200025" y="1557338"/>
            <a:ext cx="1657350" cy="4816475"/>
          </a:xfrm>
          <a:prstGeom prst="rect">
            <a:avLst/>
          </a:prstGeom>
          <a:noFill/>
          <a:ln w="9525">
            <a:noFill/>
            <a:miter lim="800000"/>
            <a:headEnd/>
            <a:tailEnd/>
          </a:ln>
        </p:spPr>
        <p:txBody>
          <a:bodyPr lIns="0">
            <a:spAutoFit/>
          </a:bodyPr>
          <a:lstStyle/>
          <a:p>
            <a:pPr eaLnBrk="0" hangingPunct="0">
              <a:lnSpc>
                <a:spcPct val="75000"/>
              </a:lnSpc>
              <a:buFontTx/>
              <a:buNone/>
              <a:defRPr/>
            </a:pPr>
            <a:r>
              <a:rPr lang="en-NZ" sz="1000" b="0">
                <a:latin typeface="Garamond" pitchFamily="18" charset="0"/>
              </a:rPr>
              <a:t>T +1 (202) 466 6790</a:t>
            </a:r>
          </a:p>
          <a:p>
            <a:pPr eaLnBrk="0" hangingPunct="0">
              <a:lnSpc>
                <a:spcPct val="75000"/>
              </a:lnSpc>
              <a:buFontTx/>
              <a:buNone/>
              <a:defRPr/>
            </a:pPr>
            <a:r>
              <a:rPr lang="en-NZ" sz="1000" b="0">
                <a:latin typeface="Garamond" pitchFamily="18" charset="0"/>
              </a:rPr>
              <a:t>F +1 (202) 466 6797</a:t>
            </a:r>
          </a:p>
          <a:p>
            <a:pPr eaLnBrk="0" hangingPunct="0">
              <a:lnSpc>
                <a:spcPct val="75000"/>
              </a:lnSpc>
              <a:buFontTx/>
              <a:buNone/>
              <a:defRPr/>
            </a:pPr>
            <a:r>
              <a:rPr lang="en-NZ" sz="1000" b="0">
                <a:latin typeface="Garamond" pitchFamily="18" charset="0"/>
              </a:rPr>
              <a:t>1700 K Street NW </a:t>
            </a:r>
          </a:p>
          <a:p>
            <a:pPr eaLnBrk="0" hangingPunct="0">
              <a:lnSpc>
                <a:spcPct val="75000"/>
              </a:lnSpc>
              <a:buFontTx/>
              <a:buNone/>
              <a:defRPr/>
            </a:pPr>
            <a:r>
              <a:rPr lang="en-NZ" sz="1000" b="0">
                <a:latin typeface="Garamond" pitchFamily="18" charset="0"/>
              </a:rPr>
              <a:t>WASHINGTON DC  20006</a:t>
            </a:r>
          </a:p>
          <a:p>
            <a:pPr eaLnBrk="0" hangingPunct="0">
              <a:lnSpc>
                <a:spcPct val="75000"/>
              </a:lnSpc>
              <a:buFontTx/>
              <a:buNone/>
              <a:defRPr/>
            </a:pPr>
            <a:r>
              <a:rPr lang="en-NZ" sz="1000" b="0">
                <a:latin typeface="Garamond" pitchFamily="18" charset="0"/>
              </a:rPr>
              <a:t>United States of America </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NZ" sz="1000" b="0">
                <a:latin typeface="Garamond" pitchFamily="18" charset="0"/>
              </a:rPr>
              <a:t>T +61 (2) 9231 6862</a:t>
            </a:r>
          </a:p>
          <a:p>
            <a:pPr eaLnBrk="0" hangingPunct="0">
              <a:lnSpc>
                <a:spcPct val="75000"/>
              </a:lnSpc>
              <a:buFontTx/>
              <a:buNone/>
              <a:defRPr/>
            </a:pPr>
            <a:r>
              <a:rPr lang="en-NZ" sz="1000" b="0">
                <a:latin typeface="Garamond" pitchFamily="18" charset="0"/>
              </a:rPr>
              <a:t>F +61 (2) 9231 3847</a:t>
            </a:r>
            <a:endParaRPr lang="fr-FR" sz="1000" b="0">
              <a:latin typeface="Garamond" pitchFamily="18" charset="0"/>
            </a:endParaRPr>
          </a:p>
          <a:p>
            <a:pPr eaLnBrk="0" hangingPunct="0">
              <a:lnSpc>
                <a:spcPct val="75000"/>
              </a:lnSpc>
              <a:buFontTx/>
              <a:buNone/>
              <a:defRPr/>
            </a:pPr>
            <a:r>
              <a:rPr lang="fr-FR" sz="1000" b="0">
                <a:latin typeface="Garamond" pitchFamily="18" charset="0"/>
              </a:rPr>
              <a:t>Level 10, 1 Castlereagh Street</a:t>
            </a:r>
          </a:p>
          <a:p>
            <a:pPr eaLnBrk="0" hangingPunct="0">
              <a:lnSpc>
                <a:spcPct val="75000"/>
              </a:lnSpc>
              <a:buFontTx/>
              <a:buNone/>
              <a:defRPr/>
            </a:pPr>
            <a:r>
              <a:rPr lang="fr-FR" sz="1000" b="0">
                <a:latin typeface="Garamond" pitchFamily="18" charset="0"/>
              </a:rPr>
              <a:t>SYDNEY, NSW 2001 </a:t>
            </a:r>
          </a:p>
          <a:p>
            <a:pPr eaLnBrk="0" hangingPunct="0">
              <a:lnSpc>
                <a:spcPct val="75000"/>
              </a:lnSpc>
              <a:buFontTx/>
              <a:buNone/>
              <a:defRPr/>
            </a:pPr>
            <a:r>
              <a:rPr lang="fr-FR" sz="1000" b="0">
                <a:latin typeface="Garamond" pitchFamily="18" charset="0"/>
              </a:rPr>
              <a:t>Australia</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NZ" sz="1000" b="0">
                <a:latin typeface="Garamond" pitchFamily="18" charset="0"/>
              </a:rPr>
              <a:t>T +64 (4) 913 2800</a:t>
            </a:r>
          </a:p>
          <a:p>
            <a:pPr eaLnBrk="0" hangingPunct="0">
              <a:lnSpc>
                <a:spcPct val="75000"/>
              </a:lnSpc>
              <a:buFontTx/>
              <a:buNone/>
              <a:defRPr/>
            </a:pPr>
            <a:r>
              <a:rPr lang="en-NZ" sz="1000" b="0">
                <a:latin typeface="Garamond" pitchFamily="18" charset="0"/>
              </a:rPr>
              <a:t>F +64 (4) 913 2808</a:t>
            </a:r>
          </a:p>
          <a:p>
            <a:pPr eaLnBrk="0" hangingPunct="0">
              <a:lnSpc>
                <a:spcPct val="75000"/>
              </a:lnSpc>
              <a:buFontTx/>
              <a:buNone/>
              <a:defRPr/>
            </a:pPr>
            <a:r>
              <a:rPr lang="en-NZ" sz="1000" b="0">
                <a:latin typeface="Garamond" pitchFamily="18" charset="0"/>
              </a:rPr>
              <a:t>Level 2, 88 The Terrace</a:t>
            </a:r>
          </a:p>
          <a:p>
            <a:pPr eaLnBrk="0" hangingPunct="0">
              <a:lnSpc>
                <a:spcPct val="75000"/>
              </a:lnSpc>
              <a:buFontTx/>
              <a:buNone/>
              <a:defRPr/>
            </a:pPr>
            <a:r>
              <a:rPr lang="en-NZ" sz="1000" b="0">
                <a:latin typeface="Garamond" pitchFamily="18" charset="0"/>
              </a:rPr>
              <a:t>PO Box 10-225</a:t>
            </a:r>
          </a:p>
          <a:p>
            <a:pPr eaLnBrk="0" hangingPunct="0">
              <a:lnSpc>
                <a:spcPct val="75000"/>
              </a:lnSpc>
              <a:buFontTx/>
              <a:buNone/>
              <a:defRPr/>
            </a:pPr>
            <a:r>
              <a:rPr lang="en-NZ" sz="1000" b="0">
                <a:latin typeface="Garamond" pitchFamily="18" charset="0"/>
              </a:rPr>
              <a:t>WELLINGTON</a:t>
            </a:r>
          </a:p>
          <a:p>
            <a:pPr eaLnBrk="0" hangingPunct="0">
              <a:lnSpc>
                <a:spcPct val="75000"/>
              </a:lnSpc>
              <a:buFontTx/>
              <a:buNone/>
              <a:defRPr/>
            </a:pPr>
            <a:r>
              <a:rPr lang="en-NZ" sz="1000" b="0">
                <a:latin typeface="Garamond" pitchFamily="18" charset="0"/>
              </a:rPr>
              <a:t>New Zealand </a:t>
            </a:r>
          </a:p>
          <a:p>
            <a:pPr eaLnBrk="0" hangingPunct="0">
              <a:lnSpc>
                <a:spcPct val="75000"/>
              </a:lnSpc>
              <a:buFontTx/>
              <a:buNone/>
              <a:defRPr/>
            </a:pPr>
            <a:endParaRPr lang="en-NZ" sz="1000" b="0">
              <a:latin typeface="Garamond" pitchFamily="18" charset="0"/>
            </a:endParaRPr>
          </a:p>
          <a:p>
            <a:pPr eaLnBrk="0" hangingPunct="0">
              <a:lnSpc>
                <a:spcPct val="75000"/>
              </a:lnSpc>
              <a:buFontTx/>
              <a:buNone/>
              <a:defRPr/>
            </a:pPr>
            <a:r>
              <a:rPr lang="en-US" sz="1000" b="0">
                <a:solidFill>
                  <a:srgbClr val="000000"/>
                </a:solidFill>
                <a:latin typeface="Garamond" pitchFamily="18" charset="0"/>
                <a:cs typeface="Times New Roman" pitchFamily="18" charset="0"/>
              </a:rPr>
              <a:t>T: +33 (1) 45 27 24 55</a:t>
            </a:r>
            <a:endParaRPr lang="fr-FR" sz="1000" b="0">
              <a:solidFill>
                <a:srgbClr val="000000"/>
              </a:solidFill>
              <a:latin typeface="Garamond" pitchFamily="18" charset="0"/>
              <a:cs typeface="Times New Roman" pitchFamily="18" charset="0"/>
            </a:endParaRPr>
          </a:p>
          <a:p>
            <a:pPr eaLnBrk="0" hangingPunct="0">
              <a:lnSpc>
                <a:spcPct val="75000"/>
              </a:lnSpc>
              <a:buFontTx/>
              <a:buNone/>
              <a:defRPr/>
            </a:pPr>
            <a:r>
              <a:rPr lang="fr-FR" sz="1000" b="0">
                <a:solidFill>
                  <a:srgbClr val="000000"/>
                </a:solidFill>
                <a:latin typeface="Garamond" pitchFamily="18" charset="0"/>
                <a:cs typeface="Times New Roman" pitchFamily="18" charset="0"/>
              </a:rPr>
              <a:t>F: +33 (1) 45 20 17 69</a:t>
            </a:r>
          </a:p>
          <a:p>
            <a:pPr eaLnBrk="0" hangingPunct="0">
              <a:lnSpc>
                <a:spcPct val="75000"/>
              </a:lnSpc>
              <a:buFontTx/>
              <a:buNone/>
              <a:defRPr/>
            </a:pPr>
            <a:r>
              <a:rPr lang="fr-FR" sz="1000" b="0">
                <a:solidFill>
                  <a:srgbClr val="000000"/>
                </a:solidFill>
                <a:latin typeface="Garamond" pitchFamily="18" charset="0"/>
                <a:cs typeface="Times New Roman" pitchFamily="18" charset="0"/>
              </a:rPr>
              <a:t>7 Rue Claude Chahu</a:t>
            </a:r>
          </a:p>
          <a:p>
            <a:pPr eaLnBrk="0" hangingPunct="0">
              <a:lnSpc>
                <a:spcPct val="75000"/>
              </a:lnSpc>
              <a:buFontTx/>
              <a:buNone/>
              <a:defRPr/>
            </a:pPr>
            <a:r>
              <a:rPr lang="fr-FR" sz="1000" b="0">
                <a:solidFill>
                  <a:srgbClr val="000000"/>
                </a:solidFill>
                <a:latin typeface="Garamond" pitchFamily="18" charset="0"/>
                <a:cs typeface="Times New Roman" pitchFamily="18" charset="0"/>
              </a:rPr>
              <a:t>PARIS 75116 </a:t>
            </a:r>
            <a:endParaRPr lang="en-US" sz="1000" b="0">
              <a:solidFill>
                <a:srgbClr val="000000"/>
              </a:solidFill>
              <a:latin typeface="Garamond" pitchFamily="18" charset="0"/>
              <a:cs typeface="Times New Roman" pitchFamily="18" charset="0"/>
            </a:endParaRPr>
          </a:p>
          <a:p>
            <a:pPr eaLnBrk="0" hangingPunct="0">
              <a:lnSpc>
                <a:spcPct val="75000"/>
              </a:lnSpc>
              <a:buFontTx/>
              <a:buNone/>
              <a:defRPr/>
            </a:pPr>
            <a:r>
              <a:rPr lang="en-US" sz="1000" b="0">
                <a:solidFill>
                  <a:srgbClr val="000000"/>
                </a:solidFill>
                <a:latin typeface="Garamond" pitchFamily="18" charset="0"/>
                <a:cs typeface="Times New Roman" pitchFamily="18" charset="0"/>
              </a:rPr>
              <a:t>France</a:t>
            </a:r>
            <a:endParaRPr lang="fr-FR" sz="1000" b="0">
              <a:latin typeface="Garamond" pitchFamily="18" charset="0"/>
            </a:endParaRPr>
          </a:p>
          <a:p>
            <a:pPr eaLnBrk="0" hangingPunct="0">
              <a:buFontTx/>
              <a:buNone/>
              <a:defRPr/>
            </a:pPr>
            <a:r>
              <a:rPr lang="fr-FR" sz="1000" b="0">
                <a:solidFill>
                  <a:srgbClr val="000080"/>
                </a:solidFill>
                <a:latin typeface="Garamond" pitchFamily="18" charset="0"/>
              </a:rPr>
              <a:t>------------- www.castalia.fr</a:t>
            </a:r>
            <a:endParaRPr lang="en-AU" sz="1000" b="0">
              <a:solidFill>
                <a:srgbClr val="000080"/>
              </a:solidFill>
              <a:latin typeface="Garamond" pitchFamily="18" charset="0"/>
            </a:endParaRPr>
          </a:p>
        </p:txBody>
      </p:sp>
      <p:pic>
        <p:nvPicPr>
          <p:cNvPr id="6" name="Picture 77" descr="Castalialogo"/>
          <p:cNvPicPr>
            <a:picLocks noChangeAspect="1" noChangeArrowheads="1"/>
          </p:cNvPicPr>
          <p:nvPr/>
        </p:nvPicPr>
        <p:blipFill>
          <a:blip r:embed="rId2" cstate="print"/>
          <a:srcRect/>
          <a:stretch>
            <a:fillRect/>
          </a:stretch>
        </p:blipFill>
        <p:spPr bwMode="auto">
          <a:xfrm>
            <a:off x="57150" y="26988"/>
            <a:ext cx="1800225" cy="809625"/>
          </a:xfrm>
          <a:prstGeom prst="rect">
            <a:avLst/>
          </a:prstGeom>
          <a:noFill/>
          <a:ln w="9525">
            <a:noFill/>
            <a:miter lim="800000"/>
            <a:headEnd/>
            <a:tailEnd/>
          </a:ln>
        </p:spPr>
      </p:pic>
      <p:sp>
        <p:nvSpPr>
          <p:cNvPr id="7" name="Line 13"/>
          <p:cNvSpPr>
            <a:spLocks noChangeShapeType="1"/>
          </p:cNvSpPr>
          <p:nvPr userDrawn="1"/>
        </p:nvSpPr>
        <p:spPr bwMode="auto">
          <a:xfrm>
            <a:off x="0" y="6453188"/>
            <a:ext cx="9906000" cy="0"/>
          </a:xfrm>
          <a:prstGeom prst="line">
            <a:avLst/>
          </a:prstGeom>
          <a:noFill/>
          <a:ln w="38100" cmpd="dbl">
            <a:solidFill>
              <a:schemeClr val="tx1"/>
            </a:solidFill>
            <a:round/>
            <a:headEnd/>
            <a:tailEnd/>
          </a:ln>
          <a:effectLst/>
        </p:spPr>
        <p:txBody>
          <a:bodyPr lIns="90000" tIns="46038" rIns="90000" bIns="46038"/>
          <a:lstStyle/>
          <a:p>
            <a:pPr>
              <a:defRPr/>
            </a:pPr>
            <a:endParaRPr lang="en-US"/>
          </a:p>
        </p:txBody>
      </p:sp>
      <p:sp>
        <p:nvSpPr>
          <p:cNvPr id="8" name="Line 15"/>
          <p:cNvSpPr>
            <a:spLocks noChangeShapeType="1"/>
          </p:cNvSpPr>
          <p:nvPr userDrawn="1"/>
        </p:nvSpPr>
        <p:spPr bwMode="auto">
          <a:xfrm>
            <a:off x="0" y="981075"/>
            <a:ext cx="9906000" cy="0"/>
          </a:xfrm>
          <a:prstGeom prst="line">
            <a:avLst/>
          </a:prstGeom>
          <a:noFill/>
          <a:ln w="38100" cmpd="dbl">
            <a:solidFill>
              <a:schemeClr val="tx1"/>
            </a:solidFill>
            <a:round/>
            <a:headEnd/>
            <a:tailEnd/>
          </a:ln>
          <a:effectLst/>
        </p:spPr>
        <p:txBody>
          <a:bodyPr lIns="90000" tIns="46038" rIns="90000" bIns="46038"/>
          <a:lstStyle/>
          <a:p>
            <a:pPr>
              <a:defRPr/>
            </a:pPr>
            <a:endParaRPr lang="en-US"/>
          </a:p>
        </p:txBody>
      </p:sp>
      <p:sp>
        <p:nvSpPr>
          <p:cNvPr id="17451" name="Rectangle 43"/>
          <p:cNvSpPr>
            <a:spLocks noGrp="1" noChangeArrowheads="1"/>
          </p:cNvSpPr>
          <p:nvPr>
            <p:ph type="ctrTitle" sz="quarter"/>
          </p:nvPr>
        </p:nvSpPr>
        <p:spPr>
          <a:xfrm>
            <a:off x="3033713" y="2767013"/>
            <a:ext cx="3778250" cy="361950"/>
          </a:xfrm>
        </p:spPr>
        <p:txBody>
          <a:bodyPr anchor="ctr"/>
          <a:lstStyle>
            <a:lvl1pPr algn="ctr">
              <a:defRPr sz="1700" i="0"/>
            </a:lvl1pPr>
          </a:lstStyle>
          <a:p>
            <a:r>
              <a:rPr lang="en-US" smtClean="0"/>
              <a:t>Click to edit Master title style</a:t>
            </a:r>
            <a:endParaRPr lang="en-AU"/>
          </a:p>
        </p:txBody>
      </p:sp>
      <p:sp>
        <p:nvSpPr>
          <p:cNvPr id="17452" name="Rectangle 44"/>
          <p:cNvSpPr>
            <a:spLocks noGrp="1" noChangeArrowheads="1"/>
          </p:cNvSpPr>
          <p:nvPr>
            <p:ph type="subTitle" sz="quarter" idx="1"/>
          </p:nvPr>
        </p:nvSpPr>
        <p:spPr>
          <a:xfrm>
            <a:off x="3033713" y="3122613"/>
            <a:ext cx="3778250" cy="787400"/>
          </a:xfrm>
        </p:spPr>
        <p:txBody>
          <a:bodyPr lIns="92075" rIns="92075" anchor="ctr"/>
          <a:lstStyle>
            <a:lvl1pPr marL="0" indent="0" algn="ctr">
              <a:buFont typeface="Wingdings" pitchFamily="2" charset="2"/>
              <a:buNone/>
              <a:defRPr sz="1900" i="1"/>
            </a:lvl1pPr>
          </a:lstStyle>
          <a:p>
            <a:r>
              <a:rPr lang="en-US" smtClean="0"/>
              <a:t>Click to edit Master subtitle style</a:t>
            </a: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F2C932B8-4970-4E0B-9D11-719110E4AE50}" type="slidenum">
              <a:rPr lang="en-AU"/>
              <a:pPr>
                <a:defRPr/>
              </a:pPr>
              <a:t>‹Nº›</a:t>
            </a:fld>
            <a:endParaRPr lang="en-AU" sz="1400" b="0">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Vertical Title 1"/>
          <p:cNvSpPr>
            <a:spLocks noGrp="1"/>
          </p:cNvSpPr>
          <p:nvPr>
            <p:ph type="title" orient="vert"/>
          </p:nvPr>
        </p:nvSpPr>
        <p:spPr>
          <a:xfrm>
            <a:off x="7258050" y="392113"/>
            <a:ext cx="2343150" cy="5703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92113"/>
            <a:ext cx="6877050" cy="5703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F4E867B5-43CB-4971-AB51-9FA140A59047}" type="slidenum">
              <a:rPr lang="en-AU"/>
              <a:pPr>
                <a:defRPr/>
              </a:pPr>
              <a:t>‹Nº›</a:t>
            </a:fld>
            <a:endParaRPr lang="en-AU" sz="1400" b="0">
              <a:latin typeface="Times New Roman"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228600" y="392113"/>
            <a:ext cx="9372600" cy="3429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371600"/>
            <a:ext cx="8458200" cy="4724400"/>
          </a:xfrm>
        </p:spPr>
        <p:txBody>
          <a:bodyPr/>
          <a:lstStyle/>
          <a:p>
            <a:pPr lvl="0"/>
            <a:r>
              <a:rPr lang="en-US" noProof="0" smtClean="0"/>
              <a:t>Click icon to add SmartArt graphic</a:t>
            </a:r>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848405F9-3800-4AFB-96EC-C80D8DAE12BD}" type="slidenum">
              <a:rPr lang="en-AU"/>
              <a:pPr>
                <a:defRPr/>
              </a:pPr>
              <a:t>‹Nº›</a:t>
            </a:fld>
            <a:endParaRPr lang="en-AU" sz="1400" b="0">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CF7B4E75-FBA6-4FF2-AD4E-5CC261BBD95E}" type="slidenum">
              <a:rPr lang="en-AU"/>
              <a:pPr>
                <a:defRPr/>
              </a:pPr>
              <a:t>‹Nº›</a:t>
            </a:fld>
            <a:endParaRPr lang="en-AU" sz="1400" b="0">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261938" y="363538"/>
            <a:ext cx="9339262" cy="28575"/>
            <a:chOff x="2" y="1188"/>
            <a:chExt cx="5849" cy="9"/>
          </a:xfrm>
        </p:grpSpPr>
        <p:sp>
          <p:nvSpPr>
            <p:cNvPr id="5"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6"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7" name="Group 11"/>
          <p:cNvGrpSpPr>
            <a:grpSpLocks/>
          </p:cNvGrpSpPr>
          <p:nvPr/>
        </p:nvGrpSpPr>
        <p:grpSpPr bwMode="auto">
          <a:xfrm>
            <a:off x="261938" y="6477000"/>
            <a:ext cx="9339262" cy="28575"/>
            <a:chOff x="2" y="1188"/>
            <a:chExt cx="5849" cy="9"/>
          </a:xfrm>
        </p:grpSpPr>
        <p:sp>
          <p:nvSpPr>
            <p:cNvPr id="8"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0"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1" name="Footer Placeholder 3"/>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2" name="Slide Number Placeholder 4"/>
          <p:cNvSpPr>
            <a:spLocks noGrp="1"/>
          </p:cNvSpPr>
          <p:nvPr>
            <p:ph type="sldNum" sz="quarter" idx="11"/>
          </p:nvPr>
        </p:nvSpPr>
        <p:spPr/>
        <p:txBody>
          <a:bodyPr/>
          <a:lstStyle>
            <a:lvl1pPr>
              <a:defRPr/>
            </a:lvl1pPr>
          </a:lstStyle>
          <a:p>
            <a:pPr>
              <a:defRPr/>
            </a:pPr>
            <a:fld id="{0F2C259C-6CD2-46C6-AAC1-2D5E968AF938}" type="slidenum">
              <a:rPr lang="en-AU"/>
              <a:pPr>
                <a:defRPr/>
              </a:pPr>
              <a:t>‹Nº›</a:t>
            </a:fld>
            <a:endParaRPr lang="en-AU" sz="1400" b="0">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371600"/>
            <a:ext cx="4152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371600"/>
            <a:ext cx="4152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883D8C39-9B7B-4757-9F71-E837DC85A082}" type="slidenum">
              <a:rPr lang="en-AU"/>
              <a:pPr>
                <a:defRPr/>
              </a:pPr>
              <a:t>‹Nº›</a:t>
            </a:fld>
            <a:endParaRPr lang="en-AU" sz="1400" b="0">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8"/>
          <p:cNvGrpSpPr>
            <a:grpSpLocks/>
          </p:cNvGrpSpPr>
          <p:nvPr/>
        </p:nvGrpSpPr>
        <p:grpSpPr bwMode="auto">
          <a:xfrm>
            <a:off x="261938" y="363538"/>
            <a:ext cx="9339262" cy="28575"/>
            <a:chOff x="2" y="1188"/>
            <a:chExt cx="5849" cy="9"/>
          </a:xfrm>
        </p:grpSpPr>
        <p:sp>
          <p:nvSpPr>
            <p:cNvPr id="8"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9"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10" name="Group 11"/>
          <p:cNvGrpSpPr>
            <a:grpSpLocks/>
          </p:cNvGrpSpPr>
          <p:nvPr/>
        </p:nvGrpSpPr>
        <p:grpSpPr bwMode="auto">
          <a:xfrm>
            <a:off x="261938" y="6477000"/>
            <a:ext cx="9339262" cy="28575"/>
            <a:chOff x="2" y="1188"/>
            <a:chExt cx="5849" cy="9"/>
          </a:xfrm>
        </p:grpSpPr>
        <p:sp>
          <p:nvSpPr>
            <p:cNvPr id="11"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2"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3"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Footer Placeholder 6"/>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5" name="Slide Number Placeholder 7"/>
          <p:cNvSpPr>
            <a:spLocks noGrp="1"/>
          </p:cNvSpPr>
          <p:nvPr>
            <p:ph type="sldNum" sz="quarter" idx="11"/>
          </p:nvPr>
        </p:nvSpPr>
        <p:spPr/>
        <p:txBody>
          <a:bodyPr/>
          <a:lstStyle>
            <a:lvl1pPr>
              <a:defRPr/>
            </a:lvl1pPr>
          </a:lstStyle>
          <a:p>
            <a:pPr>
              <a:defRPr/>
            </a:pPr>
            <a:fld id="{40A90C8F-BAFE-4008-A168-C5A69306C395}" type="slidenum">
              <a:rPr lang="en-AU"/>
              <a:pPr>
                <a:defRPr/>
              </a:pPr>
              <a:t>‹Nº›</a:t>
            </a:fld>
            <a:endParaRPr lang="en-AU" sz="1400" b="0">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261938" y="363538"/>
            <a:ext cx="9339262" cy="28575"/>
            <a:chOff x="2" y="1188"/>
            <a:chExt cx="5849" cy="9"/>
          </a:xfrm>
        </p:grpSpPr>
        <p:sp>
          <p:nvSpPr>
            <p:cNvPr id="4"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5"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6" name="Group 11"/>
          <p:cNvGrpSpPr>
            <a:grpSpLocks/>
          </p:cNvGrpSpPr>
          <p:nvPr/>
        </p:nvGrpSpPr>
        <p:grpSpPr bwMode="auto">
          <a:xfrm>
            <a:off x="261938" y="6477000"/>
            <a:ext cx="9339262" cy="28575"/>
            <a:chOff x="2" y="1188"/>
            <a:chExt cx="5849" cy="9"/>
          </a:xfrm>
        </p:grpSpPr>
        <p:sp>
          <p:nvSpPr>
            <p:cNvPr id="7"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8"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9"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10" name="Footer Placeholder 2"/>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1" name="Slide Number Placeholder 3"/>
          <p:cNvSpPr>
            <a:spLocks noGrp="1"/>
          </p:cNvSpPr>
          <p:nvPr>
            <p:ph type="sldNum" sz="quarter" idx="11"/>
          </p:nvPr>
        </p:nvSpPr>
        <p:spPr/>
        <p:txBody>
          <a:bodyPr/>
          <a:lstStyle>
            <a:lvl1pPr>
              <a:defRPr/>
            </a:lvl1pPr>
          </a:lstStyle>
          <a:p>
            <a:pPr>
              <a:defRPr/>
            </a:pPr>
            <a:fld id="{A1C2F1E9-2682-4128-AA86-217D5503A6F6}" type="slidenum">
              <a:rPr lang="en-AU"/>
              <a:pPr>
                <a:defRPr/>
              </a:pPr>
              <a:t>‹Nº›</a:t>
            </a:fld>
            <a:endParaRPr lang="en-AU" sz="1400" b="0">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a:grpSpLocks/>
          </p:cNvGrpSpPr>
          <p:nvPr/>
        </p:nvGrpSpPr>
        <p:grpSpPr bwMode="auto">
          <a:xfrm>
            <a:off x="261938" y="363538"/>
            <a:ext cx="9339262" cy="28575"/>
            <a:chOff x="2" y="1188"/>
            <a:chExt cx="5849" cy="9"/>
          </a:xfrm>
        </p:grpSpPr>
        <p:sp>
          <p:nvSpPr>
            <p:cNvPr id="3"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4"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5" name="Group 11"/>
          <p:cNvGrpSpPr>
            <a:grpSpLocks/>
          </p:cNvGrpSpPr>
          <p:nvPr/>
        </p:nvGrpSpPr>
        <p:grpSpPr bwMode="auto">
          <a:xfrm>
            <a:off x="261938" y="6477000"/>
            <a:ext cx="9339262" cy="28575"/>
            <a:chOff x="2" y="1188"/>
            <a:chExt cx="5849" cy="9"/>
          </a:xfrm>
        </p:grpSpPr>
        <p:sp>
          <p:nvSpPr>
            <p:cNvPr id="6"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8"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9" name="Footer Placeholder 1"/>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0" name="Slide Number Placeholder 2"/>
          <p:cNvSpPr>
            <a:spLocks noGrp="1"/>
          </p:cNvSpPr>
          <p:nvPr>
            <p:ph type="sldNum" sz="quarter" idx="11"/>
          </p:nvPr>
        </p:nvSpPr>
        <p:spPr/>
        <p:txBody>
          <a:bodyPr/>
          <a:lstStyle>
            <a:lvl1pPr>
              <a:defRPr/>
            </a:lvl1pPr>
          </a:lstStyle>
          <a:p>
            <a:pPr>
              <a:defRPr/>
            </a:pPr>
            <a:fld id="{717DF367-2F39-4ED4-85CA-F3DD12A9DCF6}" type="slidenum">
              <a:rPr lang="en-AU"/>
              <a:pPr>
                <a:defRPr/>
              </a:pPr>
              <a:t>‹Nº›</a:t>
            </a:fld>
            <a:endParaRPr lang="en-AU" sz="1400" b="0">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582E586E-CC67-4E29-93D3-936E92097FA2}" type="slidenum">
              <a:rPr lang="en-AU"/>
              <a:pPr>
                <a:defRPr/>
              </a:pPr>
              <a:t>‹Nº›</a:t>
            </a:fld>
            <a:endParaRPr lang="en-AU" sz="1400" b="0">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8"/>
          <p:cNvGrpSpPr>
            <a:grpSpLocks/>
          </p:cNvGrpSpPr>
          <p:nvPr/>
        </p:nvGrpSpPr>
        <p:grpSpPr bwMode="auto">
          <a:xfrm>
            <a:off x="261938" y="363538"/>
            <a:ext cx="9339262" cy="28575"/>
            <a:chOff x="2" y="1188"/>
            <a:chExt cx="5849" cy="9"/>
          </a:xfrm>
        </p:grpSpPr>
        <p:sp>
          <p:nvSpPr>
            <p:cNvPr id="6" name="Line 9"/>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7" name="Line 10"/>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grpSp>
        <p:nvGrpSpPr>
          <p:cNvPr id="8" name="Group 11"/>
          <p:cNvGrpSpPr>
            <a:grpSpLocks/>
          </p:cNvGrpSpPr>
          <p:nvPr/>
        </p:nvGrpSpPr>
        <p:grpSpPr bwMode="auto">
          <a:xfrm>
            <a:off x="261938" y="6477000"/>
            <a:ext cx="9339262" cy="28575"/>
            <a:chOff x="2" y="1188"/>
            <a:chExt cx="5849" cy="9"/>
          </a:xfrm>
        </p:grpSpPr>
        <p:sp>
          <p:nvSpPr>
            <p:cNvPr id="9" name="Line 12"/>
            <p:cNvSpPr>
              <a:spLocks noChangeShapeType="1"/>
            </p:cNvSpPr>
            <p:nvPr/>
          </p:nvSpPr>
          <p:spPr bwMode="auto">
            <a:xfrm>
              <a:off x="2" y="1188"/>
              <a:ext cx="5849" cy="0"/>
            </a:xfrm>
            <a:prstGeom prst="line">
              <a:avLst/>
            </a:prstGeom>
            <a:noFill/>
            <a:ln w="952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sp>
          <p:nvSpPr>
            <p:cNvPr id="10" name="Line 13"/>
            <p:cNvSpPr>
              <a:spLocks noChangeShapeType="1"/>
            </p:cNvSpPr>
            <p:nvPr/>
          </p:nvSpPr>
          <p:spPr bwMode="auto">
            <a:xfrm>
              <a:off x="2" y="1197"/>
              <a:ext cx="5849" cy="0"/>
            </a:xfrm>
            <a:prstGeom prst="line">
              <a:avLst/>
            </a:prstGeom>
            <a:noFill/>
            <a:ln w="3175">
              <a:solidFill>
                <a:schemeClr val="tx1"/>
              </a:solidFill>
              <a:round/>
              <a:headEnd type="none" w="sm" len="sm"/>
              <a:tailEnd type="none" w="sm" len="sm"/>
            </a:ln>
            <a:effectLst/>
          </p:spPr>
          <p:txBody>
            <a:bodyPr wrap="none" anchor="ctr"/>
            <a:lstStyle/>
            <a:p>
              <a:pPr algn="ctr" eaLnBrk="0" hangingPunct="0">
                <a:buFontTx/>
                <a:buNone/>
                <a:defRPr/>
              </a:pPr>
              <a:endParaRPr lang="en-US" sz="1400" b="0"/>
            </a:p>
          </p:txBody>
        </p:sp>
      </p:grpSp>
      <p:pic>
        <p:nvPicPr>
          <p:cNvPr id="11" name="Picture 36" descr="Castalialogo"/>
          <p:cNvPicPr>
            <a:picLocks noChangeAspect="1" noChangeArrowheads="1"/>
          </p:cNvPicPr>
          <p:nvPr/>
        </p:nvPicPr>
        <p:blipFill>
          <a:blip r:embed="rId2" cstate="print"/>
          <a:srcRect/>
          <a:stretch>
            <a:fillRect/>
          </a:stretch>
        </p:blipFill>
        <p:spPr bwMode="auto">
          <a:xfrm>
            <a:off x="8913813" y="6516688"/>
            <a:ext cx="719137" cy="323850"/>
          </a:xfrm>
          <a:prstGeom prst="rect">
            <a:avLst/>
          </a:prstGeom>
          <a:noFill/>
          <a:ln w="9525">
            <a:noFill/>
            <a:miter lim="800000"/>
            <a:headEnd/>
            <a:tailEnd/>
          </a:ln>
        </p:spPr>
      </p:pic>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Footer Placeholder 4"/>
          <p:cNvSpPr>
            <a:spLocks noGrp="1"/>
          </p:cNvSpPr>
          <p:nvPr>
            <p:ph type="ftr" sz="quarter" idx="10"/>
          </p:nvPr>
        </p:nvSpPr>
        <p:spPr/>
        <p:txBody>
          <a:bodyPr/>
          <a:lstStyle>
            <a:lvl1pPr>
              <a:defRPr/>
            </a:lvl1pPr>
          </a:lstStyle>
          <a:p>
            <a:pPr>
              <a:defRPr/>
            </a:pPr>
            <a:r>
              <a:rPr lang="en-AU"/>
              <a:t>i:\active\ttf3\presentation\020726 str comm final\phase iii final report v15.ppt</a:t>
            </a:r>
            <a:endParaRPr lang="en-AU" sz="1400">
              <a:latin typeface="Times New Roman" pitchFamily="18" charset="0"/>
            </a:endParaRPr>
          </a:p>
        </p:txBody>
      </p:sp>
      <p:sp>
        <p:nvSpPr>
          <p:cNvPr id="13" name="Slide Number Placeholder 5"/>
          <p:cNvSpPr>
            <a:spLocks noGrp="1"/>
          </p:cNvSpPr>
          <p:nvPr>
            <p:ph type="sldNum" sz="quarter" idx="11"/>
          </p:nvPr>
        </p:nvSpPr>
        <p:spPr/>
        <p:txBody>
          <a:bodyPr/>
          <a:lstStyle>
            <a:lvl1pPr>
              <a:defRPr/>
            </a:lvl1pPr>
          </a:lstStyle>
          <a:p>
            <a:pPr>
              <a:defRPr/>
            </a:pPr>
            <a:fld id="{74885E5E-5A7D-4310-A11E-5C283BAACA66}" type="slidenum">
              <a:rPr lang="en-AU"/>
              <a:pPr>
                <a:defRPr/>
              </a:pPr>
              <a:t>‹Nº›</a:t>
            </a:fld>
            <a:endParaRPr lang="en-AU" sz="1400" b="0">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392113"/>
            <a:ext cx="9372600" cy="3429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title style</a:t>
            </a:r>
            <a:endParaRPr lang="en-AU" smtClean="0"/>
          </a:p>
        </p:txBody>
      </p:sp>
      <p:sp>
        <p:nvSpPr>
          <p:cNvPr id="3075" name="Rectangle 3"/>
          <p:cNvSpPr>
            <a:spLocks noGrp="1" noChangeArrowheads="1"/>
          </p:cNvSpPr>
          <p:nvPr>
            <p:ph type="body" idx="1"/>
          </p:nvPr>
        </p:nvSpPr>
        <p:spPr bwMode="auto">
          <a:xfrm>
            <a:off x="914400" y="1371600"/>
            <a:ext cx="8458200" cy="472440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Author</a:t>
            </a:r>
          </a:p>
          <a:p>
            <a:pPr lvl="4"/>
            <a:r>
              <a:rPr lang="en-AU" smtClean="0"/>
              <a:t>Level 5</a:t>
            </a:r>
          </a:p>
        </p:txBody>
      </p:sp>
      <p:sp>
        <p:nvSpPr>
          <p:cNvPr id="13" name="Footer Placeholder 3"/>
          <p:cNvSpPr>
            <a:spLocks noGrp="1"/>
          </p:cNvSpPr>
          <p:nvPr>
            <p:ph type="ftr" sz="quarter" idx="3"/>
          </p:nvPr>
        </p:nvSpPr>
        <p:spPr bwMode="auto">
          <a:xfrm>
            <a:off x="4203700" y="6319838"/>
            <a:ext cx="5399088" cy="152400"/>
          </a:xfrm>
          <a:prstGeom prst="rect">
            <a:avLst/>
          </a:prstGeom>
          <a:noFill/>
          <a:ln>
            <a:miter lim="800000"/>
            <a:headEnd/>
            <a:tailEnd/>
          </a:ln>
        </p:spPr>
        <p:txBody>
          <a:bodyPr vert="horz" wrap="square" lIns="91440" tIns="45720" rIns="0" bIns="45720" numCol="1" anchor="t" anchorCtr="0" compatLnSpc="1">
            <a:prstTxWarp prst="textNoShape">
              <a:avLst/>
            </a:prstTxWarp>
          </a:bodyPr>
          <a:lstStyle>
            <a:lvl1pPr algn="r" eaLnBrk="0" hangingPunct="0">
              <a:spcBef>
                <a:spcPct val="0"/>
              </a:spcBef>
              <a:buFontTx/>
              <a:buNone/>
              <a:defRPr sz="600"/>
            </a:lvl1pPr>
          </a:lstStyle>
          <a:p>
            <a:pPr>
              <a:defRPr/>
            </a:pPr>
            <a:r>
              <a:rPr lang="en-AU"/>
              <a:t>i:\active\ttf3\presentation\020726 str comm final\phase iii final report v15.ppt</a:t>
            </a:r>
            <a:endParaRPr lang="en-AU" sz="1400">
              <a:latin typeface="Times New Roman" pitchFamily="18" charset="0"/>
            </a:endParaRPr>
          </a:p>
        </p:txBody>
      </p:sp>
      <p:sp>
        <p:nvSpPr>
          <p:cNvPr id="14" name="Slide Number Placeholder 4"/>
          <p:cNvSpPr>
            <a:spLocks noGrp="1"/>
          </p:cNvSpPr>
          <p:nvPr>
            <p:ph type="sldNum" sz="quarter" idx="4"/>
          </p:nvPr>
        </p:nvSpPr>
        <p:spPr bwMode="auto">
          <a:xfrm>
            <a:off x="4000500" y="6548438"/>
            <a:ext cx="1905000" cy="304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000"/>
            </a:lvl1pPr>
          </a:lstStyle>
          <a:p>
            <a:pPr>
              <a:defRPr/>
            </a:pPr>
            <a:fld id="{3862C24F-97C0-4555-8547-E2671D2F4479}" type="slidenum">
              <a:rPr lang="en-AU"/>
              <a:pPr>
                <a:defRPr/>
              </a:pPr>
              <a:t>‹Nº›</a:t>
            </a:fld>
            <a:endParaRPr lang="en-AU" sz="1400" b="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hf hdr="0" ftr="0" dt="0"/>
  <p:txStyles>
    <p:titleStyle>
      <a:lvl1pPr algn="l" rtl="0" eaLnBrk="0" fontAlgn="base" hangingPunct="0">
        <a:spcBef>
          <a:spcPct val="0"/>
        </a:spcBef>
        <a:spcAft>
          <a:spcPct val="0"/>
        </a:spcAft>
        <a:defRPr sz="2000" b="1" i="1">
          <a:solidFill>
            <a:schemeClr val="tx1"/>
          </a:solidFill>
          <a:latin typeface="Arial" charset="0"/>
          <a:ea typeface="+mj-ea"/>
          <a:cs typeface="+mj-cs"/>
        </a:defRPr>
      </a:lvl1pPr>
      <a:lvl2pPr algn="l" rtl="0" eaLnBrk="0" fontAlgn="base" hangingPunct="0">
        <a:spcBef>
          <a:spcPct val="0"/>
        </a:spcBef>
        <a:spcAft>
          <a:spcPct val="0"/>
        </a:spcAft>
        <a:defRPr sz="2000" b="1" i="1">
          <a:solidFill>
            <a:schemeClr val="tx1"/>
          </a:solidFill>
          <a:latin typeface="Arial" charset="0"/>
        </a:defRPr>
      </a:lvl2pPr>
      <a:lvl3pPr algn="l" rtl="0" eaLnBrk="0" fontAlgn="base" hangingPunct="0">
        <a:spcBef>
          <a:spcPct val="0"/>
        </a:spcBef>
        <a:spcAft>
          <a:spcPct val="0"/>
        </a:spcAft>
        <a:defRPr sz="2000" b="1" i="1">
          <a:solidFill>
            <a:schemeClr val="tx1"/>
          </a:solidFill>
          <a:latin typeface="Arial" charset="0"/>
        </a:defRPr>
      </a:lvl3pPr>
      <a:lvl4pPr algn="l" rtl="0" eaLnBrk="0" fontAlgn="base" hangingPunct="0">
        <a:spcBef>
          <a:spcPct val="0"/>
        </a:spcBef>
        <a:spcAft>
          <a:spcPct val="0"/>
        </a:spcAft>
        <a:defRPr sz="2000" b="1" i="1">
          <a:solidFill>
            <a:schemeClr val="tx1"/>
          </a:solidFill>
          <a:latin typeface="Arial" charset="0"/>
        </a:defRPr>
      </a:lvl4pPr>
      <a:lvl5pPr algn="l" rtl="0" eaLnBrk="0" fontAlgn="base" hangingPunct="0">
        <a:spcBef>
          <a:spcPct val="0"/>
        </a:spcBef>
        <a:spcAft>
          <a:spcPct val="0"/>
        </a:spcAft>
        <a:defRPr sz="2000" b="1" i="1">
          <a:solidFill>
            <a:schemeClr val="tx1"/>
          </a:solidFill>
          <a:latin typeface="Arial" charset="0"/>
        </a:defRPr>
      </a:lvl5pPr>
      <a:lvl6pPr marL="457200" algn="l" rtl="0" eaLnBrk="1" fontAlgn="base" hangingPunct="1">
        <a:spcBef>
          <a:spcPct val="0"/>
        </a:spcBef>
        <a:spcAft>
          <a:spcPct val="0"/>
        </a:spcAft>
        <a:defRPr sz="2000" b="1" i="1">
          <a:solidFill>
            <a:schemeClr val="tx1"/>
          </a:solidFill>
          <a:latin typeface="Arial" charset="0"/>
        </a:defRPr>
      </a:lvl6pPr>
      <a:lvl7pPr marL="914400" algn="l" rtl="0" eaLnBrk="1" fontAlgn="base" hangingPunct="1">
        <a:spcBef>
          <a:spcPct val="0"/>
        </a:spcBef>
        <a:spcAft>
          <a:spcPct val="0"/>
        </a:spcAft>
        <a:defRPr sz="2000" b="1" i="1">
          <a:solidFill>
            <a:schemeClr val="tx1"/>
          </a:solidFill>
          <a:latin typeface="Arial" charset="0"/>
        </a:defRPr>
      </a:lvl7pPr>
      <a:lvl8pPr marL="1371600" algn="l" rtl="0" eaLnBrk="1" fontAlgn="base" hangingPunct="1">
        <a:spcBef>
          <a:spcPct val="0"/>
        </a:spcBef>
        <a:spcAft>
          <a:spcPct val="0"/>
        </a:spcAft>
        <a:defRPr sz="2000" b="1" i="1">
          <a:solidFill>
            <a:schemeClr val="tx1"/>
          </a:solidFill>
          <a:latin typeface="Arial" charset="0"/>
        </a:defRPr>
      </a:lvl8pPr>
      <a:lvl9pPr marL="1828800" algn="l" rtl="0" eaLnBrk="1" fontAlgn="base" hangingPunct="1">
        <a:spcBef>
          <a:spcPct val="0"/>
        </a:spcBef>
        <a:spcAft>
          <a:spcPct val="0"/>
        </a:spcAft>
        <a:defRPr sz="2000" b="1" i="1">
          <a:solidFill>
            <a:schemeClr val="tx1"/>
          </a:solidFill>
          <a:latin typeface="Arial" charset="0"/>
        </a:defRPr>
      </a:lvl9pPr>
    </p:titleStyle>
    <p:body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ianmarco.Servetti@castalia-advisors.com"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mailto:barbara_pierre@yahoo.com" TargetMode="External"/><Relationship Id="rId4" Type="http://schemas.openxmlformats.org/officeDocument/2006/relationships/hyperlink" Target="mailto:Laura.Berman@castalia-advisor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588963" y="6488113"/>
            <a:ext cx="8756650" cy="396875"/>
          </a:xfrm>
          <a:prstGeom prst="rect">
            <a:avLst/>
          </a:prstGeom>
          <a:noFill/>
          <a:ln w="38100" algn="ctr">
            <a:noFill/>
            <a:miter lim="800000"/>
            <a:headEnd/>
            <a:tailEnd/>
          </a:ln>
        </p:spPr>
        <p:txBody>
          <a:bodyPr lIns="90000" tIns="46800" rIns="90000" bIns="46800">
            <a:spAutoFit/>
          </a:bodyPr>
          <a:lstStyle/>
          <a:p>
            <a:pPr algn="ctr" eaLnBrk="0" hangingPunct="0">
              <a:spcBef>
                <a:spcPct val="0"/>
              </a:spcBef>
              <a:buFontTx/>
              <a:buNone/>
            </a:pPr>
            <a:r>
              <a:rPr lang="en-US" sz="1000" b="0"/>
              <a:t>Copyright Castalia Limited.  All rights reserved.  Castalia is not liable for any loss caused by reliance on this document. </a:t>
            </a:r>
            <a:br>
              <a:rPr lang="en-US" sz="1000" b="0"/>
            </a:br>
            <a:r>
              <a:rPr lang="en-US" sz="1000" b="0"/>
              <a:t>Castalia is a part of the worldwide Castalia Advisory Group.</a:t>
            </a:r>
          </a:p>
        </p:txBody>
      </p:sp>
      <p:sp>
        <p:nvSpPr>
          <p:cNvPr id="16387" name="Rectangle 8"/>
          <p:cNvSpPr>
            <a:spLocks noGrp="1" noChangeArrowheads="1"/>
          </p:cNvSpPr>
          <p:nvPr>
            <p:ph type="ctrTitle"/>
          </p:nvPr>
        </p:nvSpPr>
        <p:spPr>
          <a:xfrm>
            <a:off x="2576736" y="1988840"/>
            <a:ext cx="6553200" cy="3097213"/>
          </a:xfrm>
          <a:noFill/>
        </p:spPr>
        <p:txBody>
          <a:bodyPr/>
          <a:lstStyle/>
          <a:p>
            <a:pPr eaLnBrk="1" hangingPunct="1"/>
            <a:r>
              <a:rPr lang="en-US" sz="3200" dirty="0"/>
              <a:t>Renewable Energy Integration </a:t>
            </a:r>
            <a:br>
              <a:rPr lang="en-US" sz="3200" dirty="0"/>
            </a:br>
            <a:r>
              <a:rPr lang="en-US" sz="3200" dirty="0" smtClean="0"/>
              <a:t>Stakeholder </a:t>
            </a:r>
            <a:r>
              <a:rPr lang="en-US" sz="3200" dirty="0"/>
              <a:t>Workshop</a:t>
            </a: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2000" i="1" dirty="0" smtClean="0"/>
              <a:t>Government of Anguilla</a:t>
            </a:r>
            <a:br>
              <a:rPr lang="en-NZ" sz="2000" i="1" dirty="0" smtClean="0"/>
            </a:br>
            <a:r>
              <a:rPr lang="en-NZ" sz="2000" i="1" dirty="0" smtClean="0"/>
              <a:t>Climate &amp; Development Knowledge </a:t>
            </a:r>
            <a:r>
              <a:rPr lang="en-NZ" sz="2000" i="1" dirty="0"/>
              <a:t>Network</a:t>
            </a:r>
            <a:br>
              <a:rPr lang="en-NZ" sz="2000" i="1" dirty="0"/>
            </a:br>
            <a:r>
              <a:rPr lang="en-NZ" sz="2000" i="1" dirty="0"/>
              <a:t>Anguilla Renewable Energy </a:t>
            </a:r>
            <a:r>
              <a:rPr lang="en-NZ" sz="2000" i="1" dirty="0" smtClean="0"/>
              <a:t>Office</a:t>
            </a:r>
            <a:br>
              <a:rPr lang="en-NZ" sz="2000" i="1" dirty="0" smtClean="0"/>
            </a:br>
            <a:r>
              <a:rPr lang="en-NZ" sz="2000" i="1" dirty="0" smtClean="0"/>
              <a:t/>
            </a:r>
            <a:br>
              <a:rPr lang="en-NZ" sz="2000" i="1" dirty="0" smtClean="0"/>
            </a:br>
            <a:endParaRPr lang="en-NZ" sz="2000" i="1" dirty="0" smtClean="0"/>
          </a:p>
        </p:txBody>
      </p:sp>
      <p:sp>
        <p:nvSpPr>
          <p:cNvPr id="16388" name="Rectangle 10"/>
          <p:cNvSpPr>
            <a:spLocks noChangeArrowheads="1"/>
          </p:cNvSpPr>
          <p:nvPr/>
        </p:nvSpPr>
        <p:spPr bwMode="auto">
          <a:xfrm>
            <a:off x="3802063" y="5445125"/>
            <a:ext cx="4464050" cy="936625"/>
          </a:xfrm>
          <a:prstGeom prst="rect">
            <a:avLst/>
          </a:prstGeom>
          <a:noFill/>
          <a:ln w="9525">
            <a:noFill/>
            <a:miter lim="800000"/>
            <a:headEnd/>
            <a:tailEnd/>
          </a:ln>
        </p:spPr>
        <p:txBody>
          <a:bodyPr lIns="92075" tIns="46038" rIns="92075" bIns="46038" anchor="ctr"/>
          <a:lstStyle/>
          <a:p>
            <a:pPr algn="ctr" eaLnBrk="0" hangingPunct="0">
              <a:spcBef>
                <a:spcPct val="0"/>
              </a:spcBef>
              <a:buFontTx/>
              <a:buNone/>
            </a:pPr>
            <a:r>
              <a:rPr lang="en-NZ" sz="1800" dirty="0" smtClean="0"/>
              <a:t>24 April 2012</a:t>
            </a:r>
            <a:endParaRPr lang="en-NZ" sz="1800" dirty="0"/>
          </a:p>
        </p:txBody>
      </p:sp>
      <p:pic>
        <p:nvPicPr>
          <p:cNvPr id="5" name="Picture 4" descr="Description: C:\Users\Carl\Documents\PwC\Projects\6355_CDKN\CDKN Main Logo_Orange.png"/>
          <p:cNvPicPr/>
          <p:nvPr/>
        </p:nvPicPr>
        <p:blipFill>
          <a:blip r:embed="rId3" cstate="print"/>
          <a:srcRect/>
          <a:stretch>
            <a:fillRect/>
          </a:stretch>
        </p:blipFill>
        <p:spPr bwMode="auto">
          <a:xfrm>
            <a:off x="7545288" y="72008"/>
            <a:ext cx="2304256" cy="908720"/>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36976" y="260648"/>
            <a:ext cx="1800200" cy="1628800"/>
          </a:xfrm>
          <a:prstGeom prst="rect">
            <a:avLst/>
          </a:prstGeom>
          <a:noFill/>
          <a:ln>
            <a:noFill/>
          </a:ln>
        </p:spPr>
      </p:pic>
      <p:pic>
        <p:nvPicPr>
          <p:cNvPr id="7" name="Picture 6" descr="AREO Logo.jpg"/>
          <p:cNvPicPr/>
          <p:nvPr/>
        </p:nvPicPr>
        <p:blipFill rotWithShape="1">
          <a:blip r:embed="rId5" cstate="print">
            <a:extLst>
              <a:ext uri="{28A0092B-C50C-407E-A947-70E740481C1C}">
                <a14:useLocalDpi xmlns="" xmlns:a14="http://schemas.microsoft.com/office/drawing/2010/main" val="0"/>
              </a:ext>
            </a:extLst>
          </a:blip>
          <a:srcRect b="22900"/>
          <a:stretch/>
        </p:blipFill>
        <p:spPr>
          <a:xfrm>
            <a:off x="2735213" y="64193"/>
            <a:ext cx="1209675" cy="84452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9</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9</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Use the Renewable Energy Resource—No Barriers, No Measure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40714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Right to use solar energy</a:t>
            </a:r>
          </a:p>
          <a:p>
            <a:pPr lvl="1"/>
            <a:r>
              <a:rPr lang="en-US" sz="2000" b="0" dirty="0"/>
              <a:t>A</a:t>
            </a:r>
            <a:r>
              <a:rPr lang="en-US" sz="2000" b="0" dirty="0" smtClean="0"/>
              <a:t>nyone who can capture it can use it</a:t>
            </a:r>
          </a:p>
          <a:p>
            <a:pPr lvl="1"/>
            <a:r>
              <a:rPr lang="en-US" sz="2000" b="0" dirty="0" smtClean="0"/>
              <a:t>Anyone can use it to generate electricity</a:t>
            </a:r>
          </a:p>
          <a:p>
            <a:r>
              <a:rPr lang="en-US" sz="2000" dirty="0" smtClean="0"/>
              <a:t>Right to use wind energy</a:t>
            </a:r>
          </a:p>
          <a:p>
            <a:pPr lvl="1"/>
            <a:r>
              <a:rPr lang="en-US" sz="2000" b="0" dirty="0" smtClean="0"/>
              <a:t>Anyone who can capture it can use it</a:t>
            </a:r>
          </a:p>
          <a:p>
            <a:pPr lvl="1"/>
            <a:r>
              <a:rPr lang="en-US" sz="2000" b="0" dirty="0"/>
              <a:t>Anyone can use it to generate </a:t>
            </a:r>
            <a:r>
              <a:rPr lang="en-US" sz="2000" b="0" dirty="0" smtClean="0"/>
              <a:t>electricity</a:t>
            </a:r>
          </a:p>
          <a:p>
            <a:r>
              <a:rPr lang="en-US" sz="2000" dirty="0" smtClean="0"/>
              <a:t>Right to use waste</a:t>
            </a:r>
          </a:p>
          <a:p>
            <a:pPr lvl="1"/>
            <a:r>
              <a:rPr lang="en-US" sz="2000" b="0" dirty="0"/>
              <a:t>Anyone who </a:t>
            </a:r>
            <a:r>
              <a:rPr lang="en-US" sz="2000" b="0" dirty="0" smtClean="0"/>
              <a:t>owns it </a:t>
            </a:r>
            <a:r>
              <a:rPr lang="en-US" sz="2000" b="0" dirty="0"/>
              <a:t>can use it</a:t>
            </a:r>
          </a:p>
          <a:p>
            <a:pPr lvl="1"/>
            <a:r>
              <a:rPr lang="en-US" sz="2000" b="0" dirty="0" smtClean="0"/>
              <a:t>Only a public supplier can use it to generate electricity, but waste is so little in Anguilla that if anything makes sense, it will be a very small plant that uses any waste available</a:t>
            </a:r>
            <a:endParaRPr lang="en-US" sz="2000" b="0" dirty="0"/>
          </a:p>
          <a:p>
            <a:endParaRPr lang="en-US" sz="2000" b="0" dirty="0"/>
          </a:p>
          <a:p>
            <a:endParaRPr lang="en-US" sz="2000" b="0" dirty="0"/>
          </a:p>
        </p:txBody>
      </p:sp>
      <p:sp>
        <p:nvSpPr>
          <p:cNvPr id="8" name="Left Arrow Callout 7"/>
          <p:cNvSpPr/>
          <p:nvPr/>
        </p:nvSpPr>
        <p:spPr bwMode="auto">
          <a:xfrm>
            <a:off x="6897216" y="692696"/>
            <a:ext cx="2664296" cy="5544616"/>
          </a:xfrm>
          <a:prstGeom prst="leftArrowCallout">
            <a:avLst>
              <a:gd name="adj1" fmla="val 25000"/>
              <a:gd name="adj2" fmla="val 25000"/>
              <a:gd name="adj3" fmla="val 15724"/>
              <a:gd name="adj4" fmla="val 73732"/>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 barriers—no measures needed</a:t>
            </a:r>
            <a:endParaRPr lang="en-US" sz="1800" b="0" dirty="0" smtClean="0"/>
          </a:p>
        </p:txBody>
      </p:sp>
    </p:spTree>
    <p:extLst>
      <p:ext uri="{BB962C8B-B14F-4D97-AF65-F5344CB8AC3E}">
        <p14:creationId xmlns="" xmlns:p14="http://schemas.microsoft.com/office/powerpoint/2010/main" val="3395389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10</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10</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Access and Develop the Site—A Barrier for Solar Water Heaters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695179"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Access and develop a site for utility scale RE:</a:t>
            </a:r>
          </a:p>
          <a:p>
            <a:pPr lvl="1"/>
            <a:r>
              <a:rPr lang="en-US" sz="2000" b="0" dirty="0" smtClean="0"/>
              <a:t>All rights in place</a:t>
            </a:r>
          </a:p>
          <a:p>
            <a:pPr lvl="1"/>
            <a:r>
              <a:rPr lang="en-US" sz="2000" b="0" dirty="0" smtClean="0"/>
              <a:t>Difficulties in enforcing them</a:t>
            </a:r>
          </a:p>
          <a:p>
            <a:pPr lvl="1"/>
            <a:r>
              <a:rPr lang="en-US" sz="2000" b="0" dirty="0"/>
              <a:t>New procedures in </a:t>
            </a:r>
            <a:r>
              <a:rPr lang="en-US" sz="2000" b="0" dirty="0" smtClean="0"/>
              <a:t>draft legislation may </a:t>
            </a:r>
            <a:r>
              <a:rPr lang="en-US" sz="2000" b="0" dirty="0"/>
              <a:t>improve the current </a:t>
            </a:r>
            <a:r>
              <a:rPr lang="en-US" sz="2000" b="0" dirty="0" smtClean="0"/>
              <a:t>situation:</a:t>
            </a:r>
          </a:p>
          <a:p>
            <a:pPr lvl="2">
              <a:buSzPct val="100000"/>
              <a:buFont typeface="Courier New" pitchFamily="49" charset="0"/>
              <a:buChar char="o"/>
            </a:pPr>
            <a:r>
              <a:rPr lang="en-US" sz="2000" b="0" dirty="0" smtClean="0"/>
              <a:t>streamlining </a:t>
            </a:r>
            <a:r>
              <a:rPr lang="en-US" sz="2000" b="0" dirty="0"/>
              <a:t>the process </a:t>
            </a:r>
            <a:endParaRPr lang="en-US" sz="2000" b="0" dirty="0" smtClean="0"/>
          </a:p>
          <a:p>
            <a:pPr lvl="2">
              <a:buSzPct val="100000"/>
              <a:buFont typeface="Courier New" pitchFamily="49" charset="0"/>
              <a:buChar char="o"/>
            </a:pPr>
            <a:r>
              <a:rPr lang="en-US" sz="2000" b="0" dirty="0" smtClean="0"/>
              <a:t>guiding </a:t>
            </a:r>
            <a:r>
              <a:rPr lang="en-US" sz="2000" b="0" dirty="0"/>
              <a:t>the authorities’ broad </a:t>
            </a:r>
            <a:r>
              <a:rPr lang="en-US" sz="2000" b="0" dirty="0" smtClean="0"/>
              <a:t>discretion</a:t>
            </a:r>
          </a:p>
          <a:p>
            <a:r>
              <a:rPr lang="en-US" sz="2000" dirty="0" smtClean="0"/>
              <a:t>Access and develop a site for distributed scale RE:</a:t>
            </a:r>
          </a:p>
          <a:p>
            <a:pPr lvl="1"/>
            <a:r>
              <a:rPr lang="en-US" sz="2000" b="0" dirty="0" smtClean="0"/>
              <a:t>All rights in place</a:t>
            </a:r>
          </a:p>
          <a:p>
            <a:pPr lvl="1"/>
            <a:r>
              <a:rPr lang="en-US" sz="2000" b="0" dirty="0" smtClean="0"/>
              <a:t>Distributed scale projects do not qualify as ‘developments’</a:t>
            </a:r>
          </a:p>
          <a:p>
            <a:pPr lvl="1"/>
            <a:r>
              <a:rPr lang="en-US" sz="2000" b="0" dirty="0" smtClean="0"/>
              <a:t>Problem for solar water heaters—new buildings can go up in a way that makes it impossible or very costly to install one</a:t>
            </a:r>
          </a:p>
          <a:p>
            <a:endParaRPr lang="en-US" sz="2000" b="0" dirty="0"/>
          </a:p>
          <a:p>
            <a:endParaRPr lang="en-US" sz="2000" b="0" dirty="0"/>
          </a:p>
          <a:p>
            <a:endParaRPr lang="en-US" sz="2000" b="0" dirty="0"/>
          </a:p>
        </p:txBody>
      </p:sp>
      <p:sp>
        <p:nvSpPr>
          <p:cNvPr id="10" name="Left Arrow Callout 9"/>
          <p:cNvSpPr/>
          <p:nvPr/>
        </p:nvSpPr>
        <p:spPr bwMode="auto">
          <a:xfrm>
            <a:off x="6969224" y="3789040"/>
            <a:ext cx="2655352" cy="2592288"/>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Mandate Caribbean-appropriate solar water heaters for new buildings</a:t>
            </a:r>
          </a:p>
        </p:txBody>
      </p:sp>
      <p:sp>
        <p:nvSpPr>
          <p:cNvPr id="11" name="Left Arrow Callout 10"/>
          <p:cNvSpPr/>
          <p:nvPr/>
        </p:nvSpPr>
        <p:spPr bwMode="auto">
          <a:xfrm>
            <a:off x="6969224" y="1052736"/>
            <a:ext cx="2664296" cy="2088232"/>
          </a:xfrm>
          <a:prstGeom prst="leftArrowCallout">
            <a:avLst>
              <a:gd name="adj1" fmla="val 25000"/>
              <a:gd name="adj2" fmla="val 25000"/>
              <a:gd name="adj3" fmla="val 15724"/>
              <a:gd name="adj4" fmla="val 73732"/>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 barriers—no  measures needed</a:t>
            </a:r>
            <a:endParaRPr lang="en-US" sz="1800" b="0" dirty="0" smtClean="0"/>
          </a:p>
        </p:txBody>
      </p:sp>
    </p:spTree>
    <p:extLst>
      <p:ext uri="{BB962C8B-B14F-4D97-AF65-F5344CB8AC3E}">
        <p14:creationId xmlns="" xmlns:p14="http://schemas.microsoft.com/office/powerpoint/2010/main" val="3997960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11</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11</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Sell Electricity—For Utility Scale Renewables, Good Situation</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7118283"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Three options possible under the current framework for utility scale</a:t>
            </a:r>
          </a:p>
          <a:p>
            <a:pPr marL="741362" lvl="1" indent="-457200">
              <a:buSzPct val="100000"/>
              <a:buFont typeface="+mj-lt"/>
              <a:buAutoNum type="arabicPeriod"/>
            </a:pPr>
            <a:r>
              <a:rPr lang="en-US" sz="2000" b="0" dirty="0" err="1" smtClean="0"/>
              <a:t>ANGLEC</a:t>
            </a:r>
            <a:r>
              <a:rPr lang="en-US" sz="2000" b="0" dirty="0" smtClean="0"/>
              <a:t> can sell electricity generated by renewables it does itself</a:t>
            </a:r>
          </a:p>
          <a:p>
            <a:pPr marL="741362" lvl="1" indent="-457200">
              <a:buSzPct val="100000"/>
              <a:buFont typeface="+mj-lt"/>
              <a:buAutoNum type="arabicPeriod"/>
            </a:pPr>
            <a:r>
              <a:rPr lang="en-US" sz="2000" b="0" dirty="0" smtClean="0"/>
              <a:t>Independent Power Producers (</a:t>
            </a:r>
            <a:r>
              <a:rPr lang="en-US" sz="2000" b="0" dirty="0" err="1" smtClean="0"/>
              <a:t>IPPs</a:t>
            </a:r>
            <a:r>
              <a:rPr lang="en-US" sz="2000" b="0" dirty="0" smtClean="0"/>
              <a:t>) can operate under </a:t>
            </a:r>
            <a:r>
              <a:rPr lang="en-US" sz="2000" b="0" dirty="0" err="1" smtClean="0"/>
              <a:t>ANGLEC’s</a:t>
            </a:r>
            <a:r>
              <a:rPr lang="en-US" sz="2000" b="0" dirty="0" smtClean="0"/>
              <a:t> </a:t>
            </a:r>
            <a:r>
              <a:rPr lang="en-US" sz="2000" b="0" dirty="0" err="1" smtClean="0"/>
              <a:t>licence</a:t>
            </a:r>
            <a:r>
              <a:rPr lang="en-US" sz="2000" b="0" dirty="0" smtClean="0"/>
              <a:t> without a new </a:t>
            </a:r>
            <a:r>
              <a:rPr lang="en-US" sz="2000" b="0" dirty="0" err="1" smtClean="0"/>
              <a:t>licence</a:t>
            </a:r>
            <a:r>
              <a:rPr lang="en-US" sz="2000" b="0" dirty="0" smtClean="0"/>
              <a:t> by assignment of rights</a:t>
            </a:r>
          </a:p>
          <a:p>
            <a:pPr marL="741362" lvl="1" indent="-457200">
              <a:buSzPct val="100000"/>
              <a:buFont typeface="+mj-lt"/>
              <a:buAutoNum type="arabicPeriod"/>
            </a:pPr>
            <a:r>
              <a:rPr lang="en-US" sz="2000" b="0" dirty="0" err="1" smtClean="0"/>
              <a:t>ANGLEC</a:t>
            </a:r>
            <a:r>
              <a:rPr lang="en-US" sz="2000" b="0" dirty="0" smtClean="0"/>
              <a:t> can hire a specialized contractor to design, build, operate, and maintain (‘</a:t>
            </a:r>
            <a:r>
              <a:rPr lang="en-US" sz="2000" b="0" dirty="0" err="1" smtClean="0"/>
              <a:t>DBOM</a:t>
            </a:r>
            <a:r>
              <a:rPr lang="en-US" sz="2000" b="0" dirty="0" smtClean="0"/>
              <a:t>’)</a:t>
            </a:r>
          </a:p>
          <a:p>
            <a:r>
              <a:rPr lang="en-US" sz="2000" dirty="0" smtClean="0"/>
              <a:t>Only option not possible: </a:t>
            </a:r>
            <a:r>
              <a:rPr lang="en-US" sz="2000" dirty="0" err="1" smtClean="0"/>
              <a:t>IPP</a:t>
            </a:r>
            <a:r>
              <a:rPr lang="en-US" sz="2000" dirty="0" smtClean="0"/>
              <a:t> with own </a:t>
            </a:r>
            <a:r>
              <a:rPr lang="en-US" sz="2000" dirty="0" err="1" smtClean="0"/>
              <a:t>licence</a:t>
            </a:r>
            <a:endParaRPr lang="en-US" sz="2000" dirty="0"/>
          </a:p>
          <a:p>
            <a:pPr lvl="1"/>
            <a:r>
              <a:rPr lang="en-US" sz="2000" b="0" dirty="0" smtClean="0"/>
              <a:t>Unnecessary</a:t>
            </a:r>
          </a:p>
          <a:p>
            <a:pPr lvl="1"/>
            <a:r>
              <a:rPr lang="en-US" sz="2000" b="0" dirty="0" smtClean="0"/>
              <a:t>Costly and time consuming</a:t>
            </a:r>
          </a:p>
          <a:p>
            <a:pPr lvl="1"/>
            <a:r>
              <a:rPr lang="en-US" sz="2000" b="0" dirty="0" smtClean="0"/>
              <a:t>Difficult to administer</a:t>
            </a:r>
            <a:endParaRPr lang="en-US" sz="2000" b="0" dirty="0"/>
          </a:p>
          <a:p>
            <a:endParaRPr lang="en-US" sz="2000" b="0" dirty="0"/>
          </a:p>
          <a:p>
            <a:endParaRPr lang="en-US" sz="2000" b="0" dirty="0"/>
          </a:p>
        </p:txBody>
      </p:sp>
      <p:sp>
        <p:nvSpPr>
          <p:cNvPr id="2" name="Left Arrow Callout 1"/>
          <p:cNvSpPr/>
          <p:nvPr/>
        </p:nvSpPr>
        <p:spPr bwMode="auto">
          <a:xfrm>
            <a:off x="7401272" y="1052736"/>
            <a:ext cx="2232248" cy="2952328"/>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Ensure </a:t>
            </a:r>
            <a:r>
              <a:rPr lang="en-US" sz="1800" dirty="0" err="1" smtClean="0"/>
              <a:t>ANGLEC</a:t>
            </a:r>
            <a:r>
              <a:rPr lang="en-US" sz="1800" dirty="0" smtClean="0"/>
              <a:t> does renewables in the best way under one of these options</a:t>
            </a:r>
          </a:p>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endParaRPr>
          </a:p>
        </p:txBody>
      </p:sp>
      <p:sp>
        <p:nvSpPr>
          <p:cNvPr id="10" name="Left Arrow Callout 9"/>
          <p:cNvSpPr/>
          <p:nvPr/>
        </p:nvSpPr>
        <p:spPr bwMode="auto">
          <a:xfrm>
            <a:off x="7392328" y="4221088"/>
            <a:ext cx="2232248" cy="2160240"/>
          </a:xfrm>
          <a:prstGeom prst="leftArrowCallout">
            <a:avLst>
              <a:gd name="adj1" fmla="val 25000"/>
              <a:gd name="adj2" fmla="val 25000"/>
              <a:gd name="adj3" fmla="val 15724"/>
              <a:gd name="adj4" fmla="val 7373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Consider autonomous licensing regime for </a:t>
            </a:r>
            <a:r>
              <a:rPr lang="en-US" sz="1800" dirty="0" err="1" smtClean="0"/>
              <a:t>IPPs</a:t>
            </a:r>
            <a:r>
              <a:rPr lang="en-US" sz="1800" dirty="0" smtClean="0"/>
              <a:t>… but don’t do it</a:t>
            </a:r>
          </a:p>
        </p:txBody>
      </p:sp>
    </p:spTree>
    <p:extLst>
      <p:ext uri="{BB962C8B-B14F-4D97-AF65-F5344CB8AC3E}">
        <p14:creationId xmlns="" xmlns:p14="http://schemas.microsoft.com/office/powerpoint/2010/main" val="269754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12</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12</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Ensure </a:t>
            </a:r>
            <a:r>
              <a:rPr lang="en-NZ" dirty="0" err="1" smtClean="0"/>
              <a:t>ANGLEC</a:t>
            </a:r>
            <a:r>
              <a:rPr lang="en-NZ" dirty="0" smtClean="0"/>
              <a:t> Does Renewables Well—with Corporate Rules (By-Laws)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28746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err="1" smtClean="0"/>
              <a:t>ANGLEC’s</a:t>
            </a:r>
            <a:r>
              <a:rPr lang="en-US" sz="2000" dirty="0" smtClean="0"/>
              <a:t> by-laws regulate how the company is run</a:t>
            </a:r>
          </a:p>
          <a:p>
            <a:pPr lvl="1"/>
            <a:r>
              <a:rPr lang="en-US" sz="2000" b="0" dirty="0" smtClean="0"/>
              <a:t>Includes how business and affairs of the company should be managed</a:t>
            </a:r>
          </a:p>
          <a:p>
            <a:pPr lvl="1"/>
            <a:r>
              <a:rPr lang="en-US" sz="2000" b="0" dirty="0" smtClean="0"/>
              <a:t>But does not include specific rules—can add specific rules for renewables</a:t>
            </a:r>
          </a:p>
          <a:p>
            <a:r>
              <a:rPr lang="en-US" sz="2000" dirty="0" smtClean="0"/>
              <a:t>Companies Act (s.63) provides the power and procedure to amend by-laws to include specific rules</a:t>
            </a:r>
          </a:p>
          <a:p>
            <a:endParaRPr lang="en-US" sz="2000" b="0" dirty="0"/>
          </a:p>
          <a:p>
            <a:endParaRPr lang="en-US" sz="2000" b="0" dirty="0"/>
          </a:p>
        </p:txBody>
      </p:sp>
      <p:sp>
        <p:nvSpPr>
          <p:cNvPr id="3" name="Rectangle 2"/>
          <p:cNvSpPr/>
          <p:nvPr/>
        </p:nvSpPr>
        <p:spPr bwMode="auto">
          <a:xfrm>
            <a:off x="416496" y="3140968"/>
            <a:ext cx="4320480" cy="309634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add in by-laws 4.1:</a:t>
            </a:r>
          </a:p>
          <a:p>
            <a:pPr algn="ctr" eaLnBrk="0" hangingPunct="0">
              <a:buNone/>
            </a:pPr>
            <a:r>
              <a:rPr lang="en-US" sz="1800" b="0" dirty="0" smtClean="0"/>
              <a:t>“In </a:t>
            </a:r>
            <a:r>
              <a:rPr lang="en-US" sz="1800" b="0" dirty="0"/>
              <a:t>managing the business and affairs of the company, the directors, and any person to whom their powers are delegated under paragraph 4.10 or otherwise, shall comply with the Corporate Rules for Renewable Energy set out in the Schedule</a:t>
            </a:r>
            <a:r>
              <a:rPr lang="en-US" sz="1800" b="0" dirty="0" smtClean="0"/>
              <a:t>.”</a:t>
            </a:r>
            <a:endParaRPr kumimoji="0" lang="en-US" sz="1800" b="0" i="0" u="none" strike="noStrike" cap="none" normalizeH="0" baseline="0" dirty="0" smtClean="0">
              <a:ln>
                <a:noFill/>
              </a:ln>
              <a:solidFill>
                <a:schemeClr val="tx1"/>
              </a:solidFill>
              <a:effectLst/>
            </a:endParaRPr>
          </a:p>
        </p:txBody>
      </p:sp>
      <p:sp>
        <p:nvSpPr>
          <p:cNvPr id="11" name="Rectangle 10"/>
          <p:cNvSpPr/>
          <p:nvPr/>
        </p:nvSpPr>
        <p:spPr bwMode="auto">
          <a:xfrm>
            <a:off x="5169024" y="3140968"/>
            <a:ext cx="4320480" cy="309634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add Schedule ‘Corporate Rules for Renewable Energy’</a:t>
            </a:r>
          </a:p>
          <a:p>
            <a:pPr algn="ctr" eaLnBrk="0" hangingPunct="0">
              <a:buNone/>
            </a:pPr>
            <a:r>
              <a:rPr lang="en-US" sz="1800" b="0" dirty="0" smtClean="0"/>
              <a:t>Preamble</a:t>
            </a:r>
          </a:p>
          <a:p>
            <a:pPr algn="ctr" eaLnBrk="0" hangingPunct="0">
              <a:buNone/>
            </a:pPr>
            <a:r>
              <a:rPr kumimoji="0" lang="en-US" sz="1800" b="0" i="0" u="none" strike="noStrike" cap="none" normalizeH="0" baseline="0" dirty="0" smtClean="0">
                <a:ln>
                  <a:noFill/>
                </a:ln>
                <a:solidFill>
                  <a:schemeClr val="tx1"/>
                </a:solidFill>
                <a:effectLst/>
              </a:rPr>
              <a:t>Principles (good quality of service at least cost, energy security,</a:t>
            </a:r>
            <a:r>
              <a:rPr kumimoji="0" lang="en-US" sz="1800" b="0" i="0" u="none" strike="noStrike" cap="none" normalizeH="0" dirty="0" smtClean="0">
                <a:ln>
                  <a:noFill/>
                </a:ln>
                <a:solidFill>
                  <a:schemeClr val="tx1"/>
                </a:solidFill>
                <a:effectLst/>
              </a:rPr>
              <a:t> environmental sustainability, transparency &amp; competitiveness in procurement)</a:t>
            </a:r>
            <a:endParaRPr kumimoji="0" lang="en-US" sz="1800" b="0" i="0" u="none" strike="noStrike" cap="none" normalizeH="0" baseline="0" dirty="0" smtClean="0">
              <a:ln>
                <a:noFill/>
              </a:ln>
              <a:solidFill>
                <a:schemeClr val="tx1"/>
              </a:solidFill>
              <a:effectLst/>
            </a:endParaRPr>
          </a:p>
          <a:p>
            <a:pPr algn="ctr" eaLnBrk="0" hangingPunct="0">
              <a:buNone/>
            </a:pPr>
            <a:r>
              <a:rPr lang="en-US" sz="1800" b="0" dirty="0" smtClean="0"/>
              <a:t>Rules for Utility Scale Renewables</a:t>
            </a:r>
          </a:p>
          <a:p>
            <a:pPr algn="ctr" eaLnBrk="0" hangingPunct="0">
              <a:buNone/>
            </a:pPr>
            <a:r>
              <a:rPr kumimoji="0" lang="en-US" sz="1800" b="0" i="0" u="none" strike="noStrike" cap="none" normalizeH="0" baseline="0" dirty="0" smtClean="0">
                <a:ln>
                  <a:noFill/>
                </a:ln>
                <a:solidFill>
                  <a:schemeClr val="tx1"/>
                </a:solidFill>
                <a:effectLst/>
              </a:rPr>
              <a:t>Rules for Distributed Scale Renewables</a:t>
            </a:r>
          </a:p>
        </p:txBody>
      </p:sp>
    </p:spTree>
    <p:extLst>
      <p:ext uri="{BB962C8B-B14F-4D97-AF65-F5344CB8AC3E}">
        <p14:creationId xmlns="" xmlns:p14="http://schemas.microsoft.com/office/powerpoint/2010/main" val="3529711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13</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13</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705528" cy="342901"/>
          </a:xfrm>
        </p:spPr>
        <p:txBody>
          <a:bodyPr/>
          <a:lstStyle/>
          <a:p>
            <a:pPr eaLnBrk="1" hangingPunct="1"/>
            <a:r>
              <a:rPr lang="en-NZ" dirty="0" err="1" smtClean="0"/>
              <a:t>ANGLEC’s</a:t>
            </a:r>
            <a:r>
              <a:rPr lang="en-NZ" dirty="0" smtClean="0"/>
              <a:t> Corporate Rules for Renewable Energy—Utility Scale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8135339"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pPr>
              <a:spcBef>
                <a:spcPts val="1800"/>
              </a:spcBef>
            </a:pPr>
            <a:r>
              <a:rPr lang="en-US" sz="2000" dirty="0" smtClean="0"/>
              <a:t>Do demand forecast</a:t>
            </a:r>
          </a:p>
          <a:p>
            <a:pPr>
              <a:spcBef>
                <a:spcPts val="1800"/>
              </a:spcBef>
            </a:pPr>
            <a:r>
              <a:rPr lang="en-US" sz="2000" dirty="0" smtClean="0"/>
              <a:t>Do least cost generation plan with full consideration of RE</a:t>
            </a:r>
          </a:p>
          <a:p>
            <a:pPr>
              <a:spcBef>
                <a:spcPts val="1800"/>
              </a:spcBef>
            </a:pPr>
            <a:r>
              <a:rPr lang="en-US" sz="2000" dirty="0" smtClean="0"/>
              <a:t>Participate in consultation with the public</a:t>
            </a:r>
          </a:p>
          <a:p>
            <a:pPr>
              <a:spcBef>
                <a:spcPts val="1800"/>
              </a:spcBef>
            </a:pPr>
            <a:r>
              <a:rPr lang="en-US" sz="2000" dirty="0" smtClean="0"/>
              <a:t>Approve least cost generation plan</a:t>
            </a:r>
          </a:p>
          <a:p>
            <a:pPr>
              <a:spcBef>
                <a:spcPts val="1800"/>
              </a:spcBef>
            </a:pPr>
            <a:r>
              <a:rPr lang="en-US" sz="2000" dirty="0" smtClean="0"/>
              <a:t>Identify best option to design, build, operate, maintain, finance</a:t>
            </a:r>
          </a:p>
          <a:p>
            <a:pPr marL="627062" lvl="1" indent="-342900">
              <a:spcBef>
                <a:spcPts val="600"/>
              </a:spcBef>
              <a:buSzPct val="100000"/>
              <a:buFont typeface="+mj-lt"/>
              <a:buAutoNum type="arabicPeriod"/>
            </a:pPr>
            <a:r>
              <a:rPr lang="en-US" sz="1800" b="0" dirty="0" smtClean="0"/>
              <a:t>Fully developed by </a:t>
            </a:r>
            <a:r>
              <a:rPr lang="en-US" sz="1800" b="0" dirty="0" err="1" smtClean="0"/>
              <a:t>ANGLEC</a:t>
            </a:r>
            <a:endParaRPr lang="en-US" sz="1800" b="0" dirty="0" smtClean="0"/>
          </a:p>
          <a:p>
            <a:pPr marL="627062" lvl="1" indent="-342900">
              <a:spcBef>
                <a:spcPts val="600"/>
              </a:spcBef>
              <a:buSzPct val="100000"/>
              <a:buFont typeface="+mj-lt"/>
              <a:buAutoNum type="arabicPeriod"/>
            </a:pPr>
            <a:r>
              <a:rPr lang="en-US" sz="1800" b="0" dirty="0" smtClean="0"/>
              <a:t>Procure </a:t>
            </a:r>
            <a:r>
              <a:rPr lang="en-US" sz="1800" b="0" dirty="0" err="1" smtClean="0"/>
              <a:t>DBOM</a:t>
            </a:r>
            <a:r>
              <a:rPr lang="en-US" sz="1800" b="0" dirty="0" smtClean="0"/>
              <a:t> contractor</a:t>
            </a:r>
          </a:p>
          <a:p>
            <a:pPr marL="627062" lvl="1" indent="-342900">
              <a:spcBef>
                <a:spcPts val="600"/>
              </a:spcBef>
              <a:buSzPct val="100000"/>
              <a:buFont typeface="+mj-lt"/>
              <a:buAutoNum type="arabicPeriod"/>
            </a:pPr>
            <a:r>
              <a:rPr lang="en-US" sz="1800" b="0" dirty="0" smtClean="0"/>
              <a:t>Contract </a:t>
            </a:r>
            <a:r>
              <a:rPr lang="en-US" sz="1800" b="0" dirty="0" err="1" smtClean="0"/>
              <a:t>IPP</a:t>
            </a:r>
            <a:endParaRPr lang="en-US" sz="1800" b="0" dirty="0" smtClean="0"/>
          </a:p>
          <a:p>
            <a:pPr>
              <a:spcBef>
                <a:spcPts val="1800"/>
              </a:spcBef>
            </a:pPr>
            <a:r>
              <a:rPr lang="en-US" sz="2000" dirty="0" smtClean="0"/>
              <a:t>When doing </a:t>
            </a:r>
            <a:r>
              <a:rPr lang="en-US" sz="2000" dirty="0" err="1" smtClean="0"/>
              <a:t>DBOM</a:t>
            </a:r>
            <a:r>
              <a:rPr lang="en-US" sz="2000" dirty="0" smtClean="0"/>
              <a:t> and </a:t>
            </a:r>
            <a:r>
              <a:rPr lang="en-US" sz="2000" dirty="0" err="1" smtClean="0"/>
              <a:t>IPP</a:t>
            </a:r>
            <a:r>
              <a:rPr lang="en-US" sz="2000" dirty="0" smtClean="0"/>
              <a:t>: run competitive, transparent procurement process</a:t>
            </a:r>
          </a:p>
          <a:p>
            <a:pPr lvl="1">
              <a:spcBef>
                <a:spcPts val="600"/>
              </a:spcBef>
            </a:pPr>
            <a:r>
              <a:rPr lang="en-US" sz="1800" b="0" dirty="0"/>
              <a:t>Clear eligibility </a:t>
            </a:r>
            <a:r>
              <a:rPr lang="en-US" sz="1800" b="0" dirty="0" smtClean="0"/>
              <a:t>criteria, </a:t>
            </a:r>
            <a:r>
              <a:rPr lang="en-US" sz="1800" b="0" dirty="0"/>
              <a:t>and evaluation process </a:t>
            </a:r>
            <a:r>
              <a:rPr lang="en-US" sz="1800" b="0" dirty="0" smtClean="0"/>
              <a:t>&amp; rules</a:t>
            </a:r>
            <a:endParaRPr lang="en-US" sz="1800" b="0" dirty="0"/>
          </a:p>
          <a:p>
            <a:pPr lvl="1">
              <a:spcBef>
                <a:spcPts val="600"/>
              </a:spcBef>
            </a:pPr>
            <a:r>
              <a:rPr lang="en-US" sz="1800" b="0" dirty="0"/>
              <a:t>Prequalification </a:t>
            </a:r>
            <a:r>
              <a:rPr lang="en-US" sz="1800" b="0" dirty="0" smtClean="0"/>
              <a:t>(Expressions </a:t>
            </a:r>
            <a:r>
              <a:rPr lang="en-US" sz="1800" b="0" dirty="0"/>
              <a:t>of </a:t>
            </a:r>
            <a:r>
              <a:rPr lang="en-US" sz="1800" b="0" dirty="0" smtClean="0"/>
              <a:t>Interest</a:t>
            </a:r>
            <a:r>
              <a:rPr lang="en-US" sz="1800" b="0" dirty="0"/>
              <a:t>) </a:t>
            </a:r>
            <a:r>
              <a:rPr lang="en-US" sz="1800" b="0" dirty="0">
                <a:sym typeface="Wingdings" pitchFamily="2" charset="2"/>
              </a:rPr>
              <a:t> Request for </a:t>
            </a:r>
            <a:r>
              <a:rPr lang="en-US" sz="1800" b="0" dirty="0" smtClean="0">
                <a:sym typeface="Wingdings" pitchFamily="2" charset="2"/>
              </a:rPr>
              <a:t>Proposals</a:t>
            </a:r>
            <a:endParaRPr lang="en-US" sz="1800" b="0" dirty="0"/>
          </a:p>
          <a:p>
            <a:pPr>
              <a:spcBef>
                <a:spcPts val="1800"/>
              </a:spcBef>
            </a:pPr>
            <a:r>
              <a:rPr lang="en-US" sz="2000" dirty="0" smtClean="0"/>
              <a:t>Implement / award</a:t>
            </a:r>
          </a:p>
        </p:txBody>
      </p:sp>
      <p:sp>
        <p:nvSpPr>
          <p:cNvPr id="10" name="Left Arrow Callout 9"/>
          <p:cNvSpPr/>
          <p:nvPr/>
        </p:nvSpPr>
        <p:spPr bwMode="auto">
          <a:xfrm>
            <a:off x="7545288" y="4324072"/>
            <a:ext cx="2232248" cy="1064632"/>
          </a:xfrm>
          <a:prstGeom prst="leftArrowCallout">
            <a:avLst>
              <a:gd name="adj1" fmla="val 25000"/>
              <a:gd name="adj2" fmla="val 25000"/>
              <a:gd name="adj3" fmla="val 15724"/>
              <a:gd name="adj4" fmla="val 80219"/>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Request </a:t>
            </a:r>
            <a:r>
              <a:rPr lang="en-US" sz="1800" b="0" dirty="0" err="1" smtClean="0"/>
              <a:t>EOIs</a:t>
            </a:r>
            <a:r>
              <a:rPr lang="en-US" sz="1800" b="0" dirty="0" smtClean="0"/>
              <a:t> for large Solar PV</a:t>
            </a:r>
          </a:p>
        </p:txBody>
      </p:sp>
      <p:sp>
        <p:nvSpPr>
          <p:cNvPr id="12" name="Left Arrow Callout 11"/>
          <p:cNvSpPr/>
          <p:nvPr/>
        </p:nvSpPr>
        <p:spPr bwMode="auto">
          <a:xfrm>
            <a:off x="7545288" y="5460712"/>
            <a:ext cx="2232248" cy="920616"/>
          </a:xfrm>
          <a:prstGeom prst="leftArrowCallout">
            <a:avLst>
              <a:gd name="adj1" fmla="val 25000"/>
              <a:gd name="adj2" fmla="val 25000"/>
              <a:gd name="adj3" fmla="val 15724"/>
              <a:gd name="adj4" fmla="val 80219"/>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Add </a:t>
            </a:r>
            <a:r>
              <a:rPr lang="en-US" sz="1800" b="0" dirty="0" err="1" smtClean="0"/>
              <a:t>O&amp;M</a:t>
            </a:r>
            <a:r>
              <a:rPr lang="en-US" sz="1800" b="0" dirty="0" smtClean="0"/>
              <a:t> in RFP for large PV</a:t>
            </a:r>
          </a:p>
        </p:txBody>
      </p:sp>
    </p:spTree>
    <p:extLst>
      <p:ext uri="{BB962C8B-B14F-4D97-AF65-F5344CB8AC3E}">
        <p14:creationId xmlns="" xmlns:p14="http://schemas.microsoft.com/office/powerpoint/2010/main" val="3958603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14</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14</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Right to Sell Electricity—What to Do for Distributed Scale Renewables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287466"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Customers cannot connect to the grid and sell excess electricity they generate with renewable energy</a:t>
            </a:r>
            <a:endParaRPr lang="en-US" sz="2000" b="0" dirty="0"/>
          </a:p>
          <a:p>
            <a:endParaRPr lang="en-US" sz="2000" b="0" dirty="0"/>
          </a:p>
          <a:p>
            <a:endParaRPr lang="en-US" sz="2000" b="0" dirty="0"/>
          </a:p>
        </p:txBody>
      </p:sp>
      <p:sp>
        <p:nvSpPr>
          <p:cNvPr id="11" name="Rectangle 10"/>
          <p:cNvSpPr/>
          <p:nvPr/>
        </p:nvSpPr>
        <p:spPr bwMode="auto">
          <a:xfrm>
            <a:off x="274044" y="1340768"/>
            <a:ext cx="9287467" cy="273630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amend Electricity Act Part 2, section 2(2) by adding that one does not need a </a:t>
            </a:r>
            <a:r>
              <a:rPr lang="en-US" sz="1800" dirty="0" err="1" smtClean="0"/>
              <a:t>licence</a:t>
            </a:r>
            <a:r>
              <a:rPr lang="en-US" sz="1800" dirty="0" smtClean="0"/>
              <a:t> for use of an electrical plant that…</a:t>
            </a:r>
          </a:p>
          <a:p>
            <a:pPr algn="ctr" eaLnBrk="0" hangingPunct="0">
              <a:buNone/>
            </a:pPr>
            <a:r>
              <a:rPr lang="en-US" sz="1800" b="0" dirty="0" smtClean="0"/>
              <a:t>(</a:t>
            </a:r>
            <a:r>
              <a:rPr lang="en-US" sz="1800" b="0" dirty="0"/>
              <a:t>a) is powered only by wind and which is used by any person for the purpose only of supplying electricity to his own premises, </a:t>
            </a:r>
            <a:r>
              <a:rPr lang="en-US" sz="1800" dirty="0"/>
              <a:t>or selling excess electricity to a public supplier on terms agreed with the public supplier</a:t>
            </a:r>
            <a:r>
              <a:rPr lang="en-US" sz="1800" b="0" dirty="0"/>
              <a:t>;</a:t>
            </a:r>
          </a:p>
          <a:p>
            <a:pPr algn="ctr" eaLnBrk="0" hangingPunct="0">
              <a:buNone/>
            </a:pPr>
            <a:r>
              <a:rPr lang="en-US" sz="1800" b="0" dirty="0"/>
              <a:t>(b) is used only for the photovoltaic generation of electricity by any person for the purpose only of supplying electricity to his own premises, </a:t>
            </a:r>
            <a:r>
              <a:rPr lang="en-US" sz="1800" dirty="0"/>
              <a:t>or selling excess electricity to a public supplier on terms agreed with the public </a:t>
            </a:r>
            <a:r>
              <a:rPr lang="en-US" sz="1800" dirty="0" smtClean="0"/>
              <a:t>supplier.</a:t>
            </a:r>
            <a:endParaRPr lang="en-US" sz="1800" dirty="0"/>
          </a:p>
        </p:txBody>
      </p:sp>
      <p:sp>
        <p:nvSpPr>
          <p:cNvPr id="12" name="Rectangle 11"/>
          <p:cNvSpPr/>
          <p:nvPr/>
        </p:nvSpPr>
        <p:spPr bwMode="auto">
          <a:xfrm>
            <a:off x="272480" y="4221088"/>
            <a:ext cx="9287467" cy="216024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Now: adopt </a:t>
            </a:r>
            <a:r>
              <a:rPr lang="en-US" sz="1800" dirty="0" err="1" smtClean="0"/>
              <a:t>ANGLEC</a:t>
            </a:r>
            <a:r>
              <a:rPr lang="en-US" sz="1800" dirty="0" smtClean="0"/>
              <a:t> Corporate Rules on Distributed Renewable Energy</a:t>
            </a:r>
          </a:p>
          <a:p>
            <a:pPr algn="ctr" eaLnBrk="0" hangingPunct="0">
              <a:buNone/>
            </a:pPr>
            <a:r>
              <a:rPr lang="en-US" sz="1800" b="0" dirty="0" smtClean="0"/>
              <a:t>1. Identify technically/economically viable cap for eligible systems</a:t>
            </a:r>
          </a:p>
          <a:p>
            <a:pPr algn="ctr" eaLnBrk="0" hangingPunct="0">
              <a:buNone/>
            </a:pPr>
            <a:r>
              <a:rPr lang="en-US" sz="1800" b="0" dirty="0" smtClean="0"/>
              <a:t>2. Create grid and distributed generation code</a:t>
            </a:r>
          </a:p>
          <a:p>
            <a:pPr algn="ctr" eaLnBrk="0" hangingPunct="0">
              <a:buNone/>
            </a:pPr>
            <a:r>
              <a:rPr lang="en-US" sz="1800" b="0" dirty="0" smtClean="0"/>
              <a:t>3. Create Standard Offer Contract (</a:t>
            </a:r>
            <a:r>
              <a:rPr lang="en-US" sz="1800" b="0" dirty="0" err="1" smtClean="0"/>
              <a:t>SOC</a:t>
            </a:r>
            <a:r>
              <a:rPr lang="en-US" sz="1800" b="0" dirty="0" smtClean="0"/>
              <a:t>) with fair and predictable terms</a:t>
            </a:r>
          </a:p>
          <a:p>
            <a:pPr algn="ctr" eaLnBrk="0" hangingPunct="0">
              <a:buNone/>
            </a:pPr>
            <a:r>
              <a:rPr lang="en-US" sz="1800" b="0" dirty="0" smtClean="0"/>
              <a:t>4. Try to secure under public supplier’s </a:t>
            </a:r>
            <a:r>
              <a:rPr lang="en-US" sz="1800" b="0" dirty="0" err="1" smtClean="0"/>
              <a:t>licence</a:t>
            </a:r>
            <a:r>
              <a:rPr lang="en-US" sz="1800" b="0" dirty="0" smtClean="0"/>
              <a:t> any change to tariffs and conditions of supply needed to promote distributed renewables as much as possible</a:t>
            </a:r>
          </a:p>
        </p:txBody>
      </p:sp>
    </p:spTree>
    <p:extLst>
      <p:ext uri="{BB962C8B-B14F-4D97-AF65-F5344CB8AC3E}">
        <p14:creationId xmlns="" xmlns:p14="http://schemas.microsoft.com/office/powerpoint/2010/main" val="4154657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15</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15</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err="1" smtClean="0"/>
              <a:t>ANGLEC’s</a:t>
            </a:r>
            <a:r>
              <a:rPr lang="en-NZ" dirty="0" smtClean="0"/>
              <a:t> Corporate Rules for Renewable Energy—Distributed Scale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6047107"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 standardized ‘package’ of items that must go together:</a:t>
            </a:r>
          </a:p>
          <a:p>
            <a:pPr marL="457200" indent="-457200">
              <a:buFont typeface="+mj-lt"/>
              <a:buAutoNum type="arabicPeriod"/>
            </a:pPr>
            <a:r>
              <a:rPr lang="en-US" sz="2000" dirty="0"/>
              <a:t>Cap on individual and total eligibility</a:t>
            </a:r>
            <a:r>
              <a:rPr lang="en-US" sz="2000" b="0" dirty="0"/>
              <a:t>—needed for quality, stability, </a:t>
            </a:r>
            <a:r>
              <a:rPr lang="en-US" sz="2000" b="0" dirty="0" smtClean="0"/>
              <a:t>reliability </a:t>
            </a:r>
            <a:r>
              <a:rPr lang="en-US" sz="2000" b="0" dirty="0"/>
              <a:t>of service</a:t>
            </a:r>
          </a:p>
          <a:p>
            <a:pPr marL="457200" indent="-457200">
              <a:buFont typeface="+mj-lt"/>
              <a:buAutoNum type="arabicPeriod"/>
            </a:pPr>
            <a:r>
              <a:rPr lang="en-US" sz="2000" dirty="0"/>
              <a:t>Grid code / interconnection agreement</a:t>
            </a:r>
            <a:r>
              <a:rPr lang="en-US" sz="2000" b="0" dirty="0"/>
              <a:t>—know in advance what to do to comply</a:t>
            </a:r>
          </a:p>
          <a:p>
            <a:pPr marL="457200" indent="-457200">
              <a:buFont typeface="+mj-lt"/>
              <a:buAutoNum type="arabicPeriod"/>
            </a:pPr>
            <a:r>
              <a:rPr lang="en-US" sz="2000" dirty="0"/>
              <a:t>Standard Offer Contract (</a:t>
            </a:r>
            <a:r>
              <a:rPr lang="en-US" sz="2000" dirty="0" err="1"/>
              <a:t>SOC</a:t>
            </a:r>
            <a:r>
              <a:rPr lang="en-US" sz="2000" dirty="0"/>
              <a:t>)</a:t>
            </a:r>
          </a:p>
          <a:p>
            <a:pPr lvl="2"/>
            <a:r>
              <a:rPr lang="en-US" sz="2000" dirty="0" smtClean="0"/>
              <a:t>Rate</a:t>
            </a:r>
            <a:r>
              <a:rPr lang="en-US" sz="2000" b="0" dirty="0" smtClean="0"/>
              <a:t>: actual avoided cost under realistic dispatch conditions—fair value for country</a:t>
            </a:r>
          </a:p>
          <a:p>
            <a:pPr lvl="2"/>
            <a:r>
              <a:rPr lang="en-US" sz="2000" dirty="0" smtClean="0"/>
              <a:t>Term</a:t>
            </a:r>
            <a:r>
              <a:rPr lang="en-US" sz="2000" b="0" dirty="0" smtClean="0"/>
              <a:t>: system lifetime—no uncertainty!</a:t>
            </a:r>
          </a:p>
          <a:p>
            <a:pPr marL="457200" indent="-457200">
              <a:buFont typeface="+mj-lt"/>
              <a:buAutoNum type="arabicPeriod"/>
            </a:pPr>
            <a:r>
              <a:rPr lang="en-US" sz="2000" dirty="0" smtClean="0"/>
              <a:t>Tariff change</a:t>
            </a:r>
            <a:r>
              <a:rPr lang="en-US" sz="2000" b="0" dirty="0" smtClean="0"/>
              <a:t>—to pay separately for:</a:t>
            </a:r>
          </a:p>
          <a:p>
            <a:pPr lvl="2"/>
            <a:r>
              <a:rPr lang="en-US" sz="2000" b="0" dirty="0" smtClean="0"/>
              <a:t>Supply of energy</a:t>
            </a:r>
          </a:p>
          <a:p>
            <a:pPr lvl="2"/>
            <a:r>
              <a:rPr lang="en-US" sz="2000" b="0" dirty="0" smtClean="0"/>
              <a:t>Backup and standby</a:t>
            </a:r>
          </a:p>
          <a:p>
            <a:pPr lvl="2"/>
            <a:r>
              <a:rPr lang="en-US" sz="2000" b="0" dirty="0" smtClean="0"/>
              <a:t>Connection to distribution grid</a:t>
            </a:r>
            <a:endParaRPr lang="en-US" sz="2000" b="0" dirty="0"/>
          </a:p>
        </p:txBody>
      </p:sp>
      <p:pic>
        <p:nvPicPr>
          <p:cNvPr id="10" name="Picture 9"/>
          <p:cNvPicPr/>
          <p:nvPr/>
        </p:nvPicPr>
        <p:blipFill rotWithShape="1">
          <a:blip r:embed="rId4" cstate="print">
            <a:extLst>
              <a:ext uri="{28A0092B-C50C-407E-A947-70E740481C1C}">
                <a14:useLocalDpi xmlns="" xmlns:a14="http://schemas.microsoft.com/office/drawing/2010/main" val="0"/>
              </a:ext>
            </a:extLst>
          </a:blip>
          <a:srcRect t="16737" r="26685"/>
          <a:stretch/>
        </p:blipFill>
        <p:spPr bwMode="auto">
          <a:xfrm>
            <a:off x="6321152" y="1417492"/>
            <a:ext cx="3495051" cy="2299540"/>
          </a:xfrm>
          <a:prstGeom prst="rect">
            <a:avLst/>
          </a:prstGeom>
          <a:noFill/>
          <a:ln>
            <a:noFill/>
          </a:ln>
        </p:spPr>
      </p:pic>
      <p:sp>
        <p:nvSpPr>
          <p:cNvPr id="2" name="Line Callout 1 (Accent Bar) 1"/>
          <p:cNvSpPr/>
          <p:nvPr/>
        </p:nvSpPr>
        <p:spPr bwMode="auto">
          <a:xfrm>
            <a:off x="6393160" y="1489500"/>
            <a:ext cx="72008" cy="2083516"/>
          </a:xfrm>
          <a:prstGeom prst="accentCallout1">
            <a:avLst>
              <a:gd name="adj1" fmla="val 77703"/>
              <a:gd name="adj2" fmla="val -65193"/>
              <a:gd name="adj3" fmla="val 112698"/>
              <a:gd name="adj4" fmla="val -853316"/>
            </a:avLst>
          </a:prstGeom>
          <a:noFill/>
          <a:ln w="38100" cap="flat" cmpd="sng" algn="ctr">
            <a:solidFill>
              <a:srgbClr val="FFCC00"/>
            </a:solid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13" name="Left Arrow Callout 12"/>
          <p:cNvSpPr/>
          <p:nvPr/>
        </p:nvSpPr>
        <p:spPr bwMode="auto">
          <a:xfrm>
            <a:off x="5961112" y="3933056"/>
            <a:ext cx="3832499" cy="992624"/>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Issue pilot </a:t>
            </a:r>
            <a:r>
              <a:rPr lang="en-US" sz="1800" b="0" dirty="0" err="1" smtClean="0"/>
              <a:t>SOC</a:t>
            </a:r>
            <a:r>
              <a:rPr lang="en-US" sz="1800" b="0" dirty="0" smtClean="0"/>
              <a:t> with limited cap</a:t>
            </a:r>
          </a:p>
        </p:txBody>
      </p:sp>
      <p:sp>
        <p:nvSpPr>
          <p:cNvPr id="14" name="Left Arrow Callout 13"/>
          <p:cNvSpPr/>
          <p:nvPr/>
        </p:nvSpPr>
        <p:spPr bwMode="auto">
          <a:xfrm>
            <a:off x="5961112" y="5085184"/>
            <a:ext cx="3832499" cy="1296144"/>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Now:</a:t>
            </a:r>
          </a:p>
          <a:p>
            <a:pPr marL="0" marR="0" indent="0" algn="ctr" defTabSz="914400" rtl="0" eaLnBrk="0" fontAlgn="base" latinLnBrk="0" hangingPunct="0">
              <a:lnSpc>
                <a:spcPct val="100000"/>
              </a:lnSpc>
              <a:spcBef>
                <a:spcPct val="50000"/>
              </a:spcBef>
              <a:spcAft>
                <a:spcPct val="0"/>
              </a:spcAft>
              <a:buClrTx/>
              <a:buSzTx/>
              <a:buFontTx/>
              <a:buNone/>
              <a:tabLst/>
            </a:pPr>
            <a:r>
              <a:rPr lang="en-US" sz="1800" b="0" dirty="0" smtClean="0"/>
              <a:t>Offer pilot disaggregated tariff under 4(1) of </a:t>
            </a:r>
            <a:r>
              <a:rPr lang="en-US" sz="1800" b="0" dirty="0" err="1" smtClean="0"/>
              <a:t>ANGLEC</a:t>
            </a:r>
            <a:r>
              <a:rPr lang="en-US" sz="1800" b="0" dirty="0" smtClean="0"/>
              <a:t> </a:t>
            </a:r>
            <a:r>
              <a:rPr lang="en-US" sz="1800" b="0" dirty="0" err="1" smtClean="0"/>
              <a:t>licence</a:t>
            </a:r>
            <a:r>
              <a:rPr lang="en-US" sz="1800" b="0" dirty="0"/>
              <a:t> </a:t>
            </a:r>
            <a:r>
              <a:rPr lang="en-US" sz="1800" b="0" dirty="0" smtClean="0"/>
              <a:t>/ Electricity Supply Regulations</a:t>
            </a:r>
          </a:p>
        </p:txBody>
      </p:sp>
    </p:spTree>
    <p:extLst>
      <p:ext uri="{BB962C8B-B14F-4D97-AF65-F5344CB8AC3E}">
        <p14:creationId xmlns="" xmlns:p14="http://schemas.microsoft.com/office/powerpoint/2010/main" val="4217642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16</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16</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Having a Good Regulatory Framework in Place—Must Correct Distortions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519566" cy="180020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Anguilla’s regulatory framework is rudimentary and outdated</a:t>
            </a:r>
          </a:p>
          <a:p>
            <a:pPr lvl="1"/>
            <a:r>
              <a:rPr lang="en-US" sz="2000" b="0" dirty="0"/>
              <a:t>Limited rules on how to plan, implement, operate, and recover investments</a:t>
            </a:r>
          </a:p>
          <a:p>
            <a:pPr lvl="1"/>
            <a:r>
              <a:rPr lang="en-US" sz="2000" b="0" dirty="0"/>
              <a:t>Limited regulatory </a:t>
            </a:r>
            <a:r>
              <a:rPr lang="en-US" sz="2000" b="0" dirty="0" smtClean="0"/>
              <a:t>activity and tradition</a:t>
            </a:r>
            <a:endParaRPr lang="en-US" sz="2000" dirty="0"/>
          </a:p>
          <a:p>
            <a:pPr lvl="1"/>
            <a:r>
              <a:rPr lang="en-US" sz="2000" b="0" dirty="0"/>
              <a:t>Designed for an era when renewables were not </a:t>
            </a:r>
            <a:r>
              <a:rPr lang="en-US" sz="2000" b="0" dirty="0" smtClean="0"/>
              <a:t>even an option—only Diesel</a:t>
            </a:r>
            <a:endParaRPr lang="en-US" sz="2000" b="0" dirty="0"/>
          </a:p>
          <a:p>
            <a:endParaRPr lang="en-US" sz="2000" dirty="0" smtClean="0"/>
          </a:p>
        </p:txBody>
      </p:sp>
      <p:sp>
        <p:nvSpPr>
          <p:cNvPr id="13" name="Left Arrow Callout 12"/>
          <p:cNvSpPr/>
          <p:nvPr/>
        </p:nvSpPr>
        <p:spPr bwMode="auto">
          <a:xfrm>
            <a:off x="5961112" y="3645024"/>
            <a:ext cx="3832499" cy="1440160"/>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a:t>
            </a:r>
          </a:p>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Ensure good investments in renewables can be recovered via tariffs</a:t>
            </a:r>
            <a:r>
              <a:rPr lang="en-US" sz="1800" b="0" dirty="0" smtClean="0"/>
              <a:t>—on a par with Diesel!</a:t>
            </a:r>
          </a:p>
        </p:txBody>
      </p:sp>
      <p:sp>
        <p:nvSpPr>
          <p:cNvPr id="14" name="Left Arrow Callout 13"/>
          <p:cNvSpPr/>
          <p:nvPr/>
        </p:nvSpPr>
        <p:spPr bwMode="auto">
          <a:xfrm>
            <a:off x="5944111" y="5157192"/>
            <a:ext cx="3832499" cy="618669"/>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 disaggregate tariff structure for everybody</a:t>
            </a:r>
          </a:p>
        </p:txBody>
      </p:sp>
      <p:sp>
        <p:nvSpPr>
          <p:cNvPr id="11" name="Content Placeholder 4"/>
          <p:cNvSpPr txBox="1">
            <a:spLocks/>
          </p:cNvSpPr>
          <p:nvPr/>
        </p:nvSpPr>
        <p:spPr bwMode="auto">
          <a:xfrm>
            <a:off x="257970" y="2924944"/>
            <a:ext cx="5847158" cy="3467106"/>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But this creates barriers to renewables too</a:t>
            </a:r>
          </a:p>
          <a:p>
            <a:pPr lvl="1"/>
            <a:r>
              <a:rPr lang="en-US" sz="2000" b="0" dirty="0" smtClean="0"/>
              <a:t>Investments in diesel generation are safe thanks to fuel surcharge, but those in renewables are risky—uncertain recovery</a:t>
            </a:r>
          </a:p>
          <a:p>
            <a:pPr lvl="1"/>
            <a:r>
              <a:rPr lang="en-US" sz="2000" b="0" dirty="0" smtClean="0"/>
              <a:t>Rate reviews are rare—and unclear as to how to do them, and what outcome may be</a:t>
            </a:r>
          </a:p>
          <a:p>
            <a:pPr lvl="1"/>
            <a:r>
              <a:rPr lang="en-US" sz="2000" b="0" dirty="0" smtClean="0"/>
              <a:t>Tariffs bundle all services together (energy, capacity, connection) </a:t>
            </a:r>
          </a:p>
          <a:p>
            <a:pPr lvl="1"/>
            <a:r>
              <a:rPr lang="en-US" sz="2000" b="0" dirty="0" smtClean="0"/>
              <a:t>No regulatory capability anyway</a:t>
            </a:r>
          </a:p>
        </p:txBody>
      </p:sp>
      <p:sp>
        <p:nvSpPr>
          <p:cNvPr id="12" name="Content Placeholder 4"/>
          <p:cNvSpPr txBox="1">
            <a:spLocks/>
          </p:cNvSpPr>
          <p:nvPr/>
        </p:nvSpPr>
        <p:spPr bwMode="auto">
          <a:xfrm>
            <a:off x="274044" y="2492896"/>
            <a:ext cx="9502566" cy="360040"/>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Much of this is a problem of power sector reform, beyond just renewables</a:t>
            </a:r>
          </a:p>
        </p:txBody>
      </p:sp>
      <p:sp>
        <p:nvSpPr>
          <p:cNvPr id="15" name="Left Arrow Callout 14"/>
          <p:cNvSpPr/>
          <p:nvPr/>
        </p:nvSpPr>
        <p:spPr bwMode="auto">
          <a:xfrm>
            <a:off x="5945037" y="5834667"/>
            <a:ext cx="3832499" cy="618669"/>
          </a:xfrm>
          <a:prstGeom prst="leftArrowCallout">
            <a:avLst>
              <a:gd name="adj1" fmla="val 25000"/>
              <a:gd name="adj2" fmla="val 25000"/>
              <a:gd name="adj3" fmla="val 15724"/>
              <a:gd name="adj4" fmla="val 90902"/>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sz="1800" dirty="0" smtClean="0"/>
              <a:t>Later: assign regulatory responsibilities</a:t>
            </a:r>
          </a:p>
        </p:txBody>
      </p:sp>
    </p:spTree>
    <p:extLst>
      <p:ext uri="{BB962C8B-B14F-4D97-AF65-F5344CB8AC3E}">
        <p14:creationId xmlns="" xmlns:p14="http://schemas.microsoft.com/office/powerpoint/2010/main" val="3032149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17</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17</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Correcting Electricity Regulatory Distortions—Later (but not too late)</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11" name="Rectangle 10"/>
          <p:cNvSpPr/>
          <p:nvPr/>
        </p:nvSpPr>
        <p:spPr bwMode="auto">
          <a:xfrm>
            <a:off x="270317" y="476672"/>
            <a:ext cx="4538667" cy="417646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amend </a:t>
            </a:r>
            <a:r>
              <a:rPr lang="en-US" sz="1800" dirty="0" err="1" smtClean="0"/>
              <a:t>ANGLEC</a:t>
            </a:r>
            <a:r>
              <a:rPr lang="en-US" sz="1800" dirty="0" smtClean="0"/>
              <a:t> </a:t>
            </a:r>
            <a:r>
              <a:rPr lang="en-US" sz="1800" dirty="0" err="1" smtClean="0"/>
              <a:t>licence</a:t>
            </a:r>
            <a:r>
              <a:rPr lang="en-US" sz="1800" dirty="0" smtClean="0"/>
              <a:t> and Electricity Supply Regulations with rate setting principle for cost recovery</a:t>
            </a:r>
          </a:p>
          <a:p>
            <a:pPr algn="ctr" eaLnBrk="0" hangingPunct="0">
              <a:buNone/>
            </a:pPr>
            <a:r>
              <a:rPr lang="en-US" sz="1800" b="0" dirty="0" smtClean="0"/>
              <a:t>Define ‘Approved Renewable Energy Costs’ as those incurred in accordance with the best practice Corporate Rules</a:t>
            </a:r>
          </a:p>
          <a:p>
            <a:pPr algn="ctr" eaLnBrk="0" hangingPunct="0">
              <a:buNone/>
            </a:pPr>
            <a:r>
              <a:rPr lang="en-US" sz="1800" b="0" dirty="0" smtClean="0"/>
              <a:t>State that ‘Approved Renewable Energy Costs’ shall be considered reasonable </a:t>
            </a:r>
            <a:r>
              <a:rPr lang="en-US" sz="1800" b="0" dirty="0" smtClean="0">
                <a:sym typeface="Wingdings" pitchFamily="2" charset="2"/>
              </a:rPr>
              <a:t>can be recovered through tariffs</a:t>
            </a:r>
          </a:p>
          <a:p>
            <a:pPr algn="ctr" eaLnBrk="0" hangingPunct="0">
              <a:buNone/>
            </a:pPr>
            <a:r>
              <a:rPr lang="en-US" sz="1800" b="0" i="1" dirty="0" smtClean="0"/>
              <a:t>“The </a:t>
            </a:r>
            <a:r>
              <a:rPr lang="en-US" sz="1800" b="0" i="1" dirty="0"/>
              <a:t>Minister or the Arbitrator shall consider that Approved Renewable Energy Costs are reasonably </a:t>
            </a:r>
            <a:r>
              <a:rPr lang="en-US" sz="1800" b="0" i="1" dirty="0" smtClean="0"/>
              <a:t>incurred”</a:t>
            </a:r>
          </a:p>
        </p:txBody>
      </p:sp>
      <p:sp>
        <p:nvSpPr>
          <p:cNvPr id="12" name="Rectangle 11"/>
          <p:cNvSpPr/>
          <p:nvPr/>
        </p:nvSpPr>
        <p:spPr bwMode="auto">
          <a:xfrm>
            <a:off x="4953000" y="476672"/>
            <a:ext cx="4610675" cy="108012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commission Cost of Service Study</a:t>
            </a:r>
          </a:p>
          <a:p>
            <a:pPr algn="ctr" eaLnBrk="0" hangingPunct="0">
              <a:buNone/>
            </a:pPr>
            <a:r>
              <a:rPr lang="en-US" sz="1800" b="0" dirty="0" smtClean="0"/>
              <a:t>How much it costs to provide different services to different customers</a:t>
            </a:r>
          </a:p>
        </p:txBody>
      </p:sp>
      <p:sp>
        <p:nvSpPr>
          <p:cNvPr id="15" name="Rectangle 14"/>
          <p:cNvSpPr/>
          <p:nvPr/>
        </p:nvSpPr>
        <p:spPr bwMode="auto">
          <a:xfrm>
            <a:off x="4953000" y="1700808"/>
            <a:ext cx="4610675" cy="4032448"/>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amend Electricity (Rates and Charges) Regulations with a disaggregated tariff structure</a:t>
            </a:r>
          </a:p>
          <a:p>
            <a:pPr algn="ctr" eaLnBrk="0" hangingPunct="0">
              <a:buNone/>
            </a:pPr>
            <a:r>
              <a:rPr lang="en-US" sz="1800" b="0" dirty="0" smtClean="0"/>
              <a:t>1. Supply of energy</a:t>
            </a:r>
          </a:p>
          <a:p>
            <a:pPr algn="ctr" eaLnBrk="0" hangingPunct="0">
              <a:buNone/>
            </a:pPr>
            <a:r>
              <a:rPr lang="en-US" sz="1800" b="0" dirty="0" smtClean="0"/>
              <a:t>2. Backup and standby</a:t>
            </a:r>
          </a:p>
          <a:p>
            <a:pPr algn="ctr" eaLnBrk="0" hangingPunct="0">
              <a:buNone/>
            </a:pPr>
            <a:r>
              <a:rPr lang="en-US" sz="1800" b="0" dirty="0" smtClean="0"/>
              <a:t>3. Connection to distribution grid</a:t>
            </a:r>
          </a:p>
          <a:p>
            <a:pPr marL="285750" indent="-285750" algn="ctr" eaLnBrk="0" hangingPunct="0">
              <a:buFont typeface="Wingdings"/>
              <a:buChar char="à"/>
            </a:pPr>
            <a:r>
              <a:rPr lang="en-US" sz="1800" b="0" i="1" dirty="0" smtClean="0">
                <a:sym typeface="Wingdings" pitchFamily="2" charset="2"/>
              </a:rPr>
              <a:t>Fuel should all be in </a:t>
            </a:r>
            <a:r>
              <a:rPr lang="en-US" sz="1800" i="1" dirty="0" smtClean="0">
                <a:sym typeface="Wingdings" pitchFamily="2" charset="2"/>
              </a:rPr>
              <a:t>one</a:t>
            </a:r>
            <a:r>
              <a:rPr lang="en-US" sz="1800" b="0" i="1" dirty="0" smtClean="0">
                <a:sym typeface="Wingdings" pitchFamily="2" charset="2"/>
              </a:rPr>
              <a:t> </a:t>
            </a:r>
            <a:r>
              <a:rPr lang="en-US" sz="1800" i="1" dirty="0" smtClean="0">
                <a:sym typeface="Wingdings" pitchFamily="2" charset="2"/>
              </a:rPr>
              <a:t>fuel surcharge </a:t>
            </a:r>
            <a:r>
              <a:rPr lang="en-US" sz="1800" b="0" i="1" dirty="0" smtClean="0">
                <a:sym typeface="Wingdings" pitchFamily="2" charset="2"/>
              </a:rPr>
              <a:t>component, to be published monthly</a:t>
            </a:r>
          </a:p>
          <a:p>
            <a:pPr marL="285750" indent="-285750" algn="ctr" eaLnBrk="0" hangingPunct="0">
              <a:buFont typeface="Wingdings"/>
              <a:buChar char="à"/>
            </a:pPr>
            <a:r>
              <a:rPr lang="en-US" sz="1800" b="0" i="1" dirty="0" smtClean="0">
                <a:sym typeface="Wingdings" pitchFamily="2" charset="2"/>
              </a:rPr>
              <a:t>Can add a </a:t>
            </a:r>
            <a:r>
              <a:rPr lang="en-US" sz="1800" i="1" dirty="0" smtClean="0">
                <a:sym typeface="Wingdings" pitchFamily="2" charset="2"/>
              </a:rPr>
              <a:t>Renewable Energy Recovery Clause</a:t>
            </a:r>
            <a:r>
              <a:rPr lang="en-US" sz="1800" b="0" i="1" dirty="0" smtClean="0">
                <a:sym typeface="Wingdings" pitchFamily="2" charset="2"/>
              </a:rPr>
              <a:t> for all Approved RE Costs</a:t>
            </a:r>
            <a:endParaRPr lang="en-US" sz="1800" b="0" i="1" dirty="0" smtClean="0"/>
          </a:p>
        </p:txBody>
      </p:sp>
      <p:sp>
        <p:nvSpPr>
          <p:cNvPr id="16" name="Rectangle 15"/>
          <p:cNvSpPr/>
          <p:nvPr/>
        </p:nvSpPr>
        <p:spPr bwMode="auto">
          <a:xfrm>
            <a:off x="254621" y="4797152"/>
            <a:ext cx="4538667" cy="936104"/>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issue revised </a:t>
            </a:r>
            <a:r>
              <a:rPr lang="en-US" sz="1800" dirty="0" err="1" smtClean="0"/>
              <a:t>SOC</a:t>
            </a:r>
            <a:endParaRPr lang="en-US" sz="1800" dirty="0" smtClean="0"/>
          </a:p>
          <a:p>
            <a:pPr algn="ctr" eaLnBrk="0" hangingPunct="0">
              <a:buNone/>
            </a:pPr>
            <a:r>
              <a:rPr lang="en-US" sz="1800" b="0" dirty="0" smtClean="0"/>
              <a:t>With higher cap, based on pilot experience</a:t>
            </a:r>
          </a:p>
        </p:txBody>
      </p:sp>
      <p:sp>
        <p:nvSpPr>
          <p:cNvPr id="17" name="Rectangle 16"/>
          <p:cNvSpPr/>
          <p:nvPr/>
        </p:nvSpPr>
        <p:spPr bwMode="auto">
          <a:xfrm>
            <a:off x="272480" y="5877272"/>
            <a:ext cx="9291195" cy="540060"/>
          </a:xfrm>
          <a:prstGeom prst="rect">
            <a:avLst/>
          </a:prstGeom>
          <a:solidFill>
            <a:srgbClr val="FFCC00"/>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1800" dirty="0" smtClean="0"/>
              <a:t>Later: determine who will administer all these rules—PUC, </a:t>
            </a:r>
            <a:r>
              <a:rPr lang="en-US" sz="1800" dirty="0" err="1" smtClean="0"/>
              <a:t>ECERA</a:t>
            </a:r>
            <a:r>
              <a:rPr lang="en-US" sz="1800" dirty="0" smtClean="0"/>
              <a:t>, Commissioner? </a:t>
            </a:r>
          </a:p>
        </p:txBody>
      </p:sp>
    </p:spTree>
    <p:extLst>
      <p:ext uri="{BB962C8B-B14F-4D97-AF65-F5344CB8AC3E}">
        <p14:creationId xmlns="" xmlns:p14="http://schemas.microsoft.com/office/powerpoint/2010/main" val="1564662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18</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18</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a:t>Recommendations for </a:t>
            </a:r>
            <a:r>
              <a:rPr lang="en-NZ" dirty="0" smtClean="0"/>
              <a:t>Overcoming Other Barriers</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 xmlns:p14="http://schemas.microsoft.com/office/powerpoint/2010/main" val="1956018872"/>
              </p:ext>
            </p:extLst>
          </p:nvPr>
        </p:nvGraphicFramePr>
        <p:xfrm>
          <a:off x="274045" y="620688"/>
          <a:ext cx="9359475" cy="5657226"/>
        </p:xfrm>
        <a:graphic>
          <a:graphicData uri="http://schemas.openxmlformats.org/drawingml/2006/table">
            <a:tbl>
              <a:tblPr firstRow="1" bandRow="1">
                <a:tableStyleId>{5C22544A-7EE6-4342-B048-85BDC9FD1C3A}</a:tableStyleId>
              </a:tblPr>
              <a:tblGrid>
                <a:gridCol w="3119825"/>
                <a:gridCol w="3119825"/>
                <a:gridCol w="3119825"/>
              </a:tblGrid>
              <a:tr h="413128">
                <a:tc>
                  <a:txBody>
                    <a:bodyPr/>
                    <a:lstStyle/>
                    <a:p>
                      <a:pPr>
                        <a:spcBef>
                          <a:spcPts val="600"/>
                        </a:spcBef>
                      </a:pPr>
                      <a:endParaRPr lang="en-US" dirty="0"/>
                    </a:p>
                  </a:txBody>
                  <a:tcPr>
                    <a:solidFill>
                      <a:srgbClr val="FFCC00"/>
                    </a:solidFill>
                  </a:tcPr>
                </a:tc>
                <a:tc>
                  <a:txBody>
                    <a:bodyPr/>
                    <a:lstStyle/>
                    <a:p>
                      <a:pPr algn="ctr">
                        <a:spcBef>
                          <a:spcPts val="600"/>
                        </a:spcBef>
                      </a:pPr>
                      <a:r>
                        <a:rPr lang="en-US" dirty="0" smtClean="0">
                          <a:solidFill>
                            <a:sysClr val="windowText" lastClr="000000"/>
                          </a:solidFill>
                        </a:rPr>
                        <a:t>Utility</a:t>
                      </a:r>
                      <a:r>
                        <a:rPr lang="en-US" baseline="0" dirty="0" smtClean="0">
                          <a:solidFill>
                            <a:sysClr val="windowText" lastClr="000000"/>
                          </a:solidFill>
                        </a:rPr>
                        <a:t> scale RE</a:t>
                      </a:r>
                      <a:endParaRPr lang="en-US" dirty="0">
                        <a:solidFill>
                          <a:sysClr val="windowText" lastClr="000000"/>
                        </a:solidFill>
                      </a:endParaRPr>
                    </a:p>
                  </a:txBody>
                  <a:tcPr>
                    <a:solidFill>
                      <a:srgbClr val="FFCC00"/>
                    </a:solidFill>
                  </a:tcPr>
                </a:tc>
                <a:tc>
                  <a:txBody>
                    <a:bodyPr/>
                    <a:lstStyle/>
                    <a:p>
                      <a:pPr algn="ctr">
                        <a:spcBef>
                          <a:spcPts val="600"/>
                        </a:spcBef>
                      </a:pPr>
                      <a:r>
                        <a:rPr lang="en-US" dirty="0" smtClean="0">
                          <a:solidFill>
                            <a:sysClr val="windowText" lastClr="000000"/>
                          </a:solidFill>
                        </a:rPr>
                        <a:t>Distributed scale RE</a:t>
                      </a:r>
                      <a:endParaRPr lang="en-US" dirty="0">
                        <a:solidFill>
                          <a:sysClr val="windowText" lastClr="000000"/>
                        </a:solidFill>
                      </a:endParaRPr>
                    </a:p>
                  </a:txBody>
                  <a:tcPr>
                    <a:solidFill>
                      <a:srgbClr val="FFCC00"/>
                    </a:solidFill>
                  </a:tcPr>
                </a:tc>
              </a:tr>
              <a:tr h="1416033">
                <a:tc>
                  <a:txBody>
                    <a:bodyPr/>
                    <a:lstStyle/>
                    <a:p>
                      <a:pPr>
                        <a:spcBef>
                          <a:spcPts val="600"/>
                        </a:spcBef>
                      </a:pPr>
                      <a:r>
                        <a:rPr lang="en-US" b="1" dirty="0" smtClean="0"/>
                        <a:t>Limited institutional capabilities</a:t>
                      </a:r>
                      <a:endParaRPr lang="en-US" b="1" dirty="0"/>
                    </a:p>
                  </a:txBody>
                  <a:tcPr/>
                </a:tc>
                <a:tc>
                  <a:txBody>
                    <a:bodyPr/>
                    <a:lstStyle/>
                    <a:p>
                      <a:pPr>
                        <a:spcBef>
                          <a:spcPts val="600"/>
                        </a:spcBef>
                      </a:pPr>
                      <a:r>
                        <a:rPr lang="en-US" dirty="0" smtClean="0"/>
                        <a:t>Secure funding for</a:t>
                      </a:r>
                      <a:r>
                        <a:rPr lang="en-US" baseline="0" dirty="0" smtClean="0"/>
                        <a:t> further activities</a:t>
                      </a:r>
                    </a:p>
                    <a:p>
                      <a:pPr>
                        <a:spcBef>
                          <a:spcPts val="600"/>
                        </a:spcBef>
                      </a:pPr>
                      <a:endParaRPr lang="en-US" dirty="0"/>
                    </a:p>
                  </a:txBody>
                  <a:tcPr/>
                </a:tc>
                <a:tc>
                  <a:txBody>
                    <a:bodyPr/>
                    <a:lstStyle/>
                    <a:p>
                      <a:pPr>
                        <a:spcBef>
                          <a:spcPts val="600"/>
                        </a:spcBef>
                      </a:pPr>
                      <a:r>
                        <a:rPr lang="en-US" dirty="0" smtClean="0"/>
                        <a:t>Secure funding for further activities</a:t>
                      </a:r>
                    </a:p>
                    <a:p>
                      <a:pPr>
                        <a:spcBef>
                          <a:spcPts val="600"/>
                        </a:spcBef>
                      </a:pPr>
                      <a:r>
                        <a:rPr lang="en-US" dirty="0" err="1" smtClean="0"/>
                        <a:t>ANGLEC</a:t>
                      </a:r>
                      <a:r>
                        <a:rPr lang="en-US" baseline="0" dirty="0" smtClean="0"/>
                        <a:t> to d</a:t>
                      </a:r>
                      <a:r>
                        <a:rPr lang="en-US" dirty="0" smtClean="0"/>
                        <a:t>evelop skills to inspect systems for </a:t>
                      </a:r>
                      <a:r>
                        <a:rPr lang="en-US" dirty="0" err="1" smtClean="0"/>
                        <a:t>SOC</a:t>
                      </a:r>
                      <a:endParaRPr lang="en-US" dirty="0"/>
                    </a:p>
                  </a:txBody>
                  <a:tcPr/>
                </a:tc>
              </a:tr>
              <a:tr h="1023638">
                <a:tc>
                  <a:txBody>
                    <a:bodyPr/>
                    <a:lstStyle/>
                    <a:p>
                      <a:pPr>
                        <a:spcBef>
                          <a:spcPts val="600"/>
                        </a:spcBef>
                      </a:pPr>
                      <a:r>
                        <a:rPr lang="en-US" b="1" dirty="0" smtClean="0"/>
                        <a:t>Limited skills for renewables</a:t>
                      </a:r>
                      <a:endParaRPr lang="en-US" b="1" dirty="0"/>
                    </a:p>
                  </a:txBody>
                  <a:tcPr/>
                </a:tc>
                <a:tc>
                  <a:txBody>
                    <a:bodyPr/>
                    <a:lstStyle/>
                    <a:p>
                      <a:pPr>
                        <a:spcBef>
                          <a:spcPts val="600"/>
                        </a:spcBef>
                      </a:pPr>
                      <a:r>
                        <a:rPr lang="en-US" dirty="0" smtClean="0"/>
                        <a:t>Include </a:t>
                      </a:r>
                      <a:r>
                        <a:rPr lang="en-US" dirty="0" err="1" smtClean="0"/>
                        <a:t>O&amp;M</a:t>
                      </a:r>
                      <a:r>
                        <a:rPr lang="en-US" dirty="0" smtClean="0"/>
                        <a:t> components when procuring (</a:t>
                      </a:r>
                      <a:r>
                        <a:rPr lang="en-US" dirty="0" err="1" smtClean="0"/>
                        <a:t>DBOM</a:t>
                      </a:r>
                      <a:r>
                        <a:rPr lang="en-US" dirty="0" smtClean="0"/>
                        <a:t>), even brief</a:t>
                      </a:r>
                      <a:endParaRPr lang="en-US" dirty="0"/>
                    </a:p>
                  </a:txBody>
                  <a:tcPr/>
                </a:tc>
                <a:tc>
                  <a:txBody>
                    <a:bodyPr/>
                    <a:lstStyle/>
                    <a:p>
                      <a:pPr>
                        <a:spcBef>
                          <a:spcPts val="600"/>
                        </a:spcBef>
                      </a:pPr>
                      <a:r>
                        <a:rPr lang="en-US" dirty="0" smtClean="0"/>
                        <a:t>Check wireman’s </a:t>
                      </a:r>
                      <a:r>
                        <a:rPr lang="en-US" dirty="0" err="1" smtClean="0"/>
                        <a:t>licence</a:t>
                      </a:r>
                      <a:endParaRPr lang="en-US" dirty="0" smtClean="0"/>
                    </a:p>
                    <a:p>
                      <a:pPr>
                        <a:spcBef>
                          <a:spcPts val="600"/>
                        </a:spcBef>
                      </a:pPr>
                      <a:r>
                        <a:rPr lang="en-US" dirty="0" smtClean="0"/>
                        <a:t>Check plumber’s </a:t>
                      </a:r>
                      <a:r>
                        <a:rPr lang="en-US" dirty="0" err="1" smtClean="0"/>
                        <a:t>licence</a:t>
                      </a:r>
                      <a:endParaRPr lang="en-US" dirty="0"/>
                    </a:p>
                  </a:txBody>
                  <a:tcPr/>
                </a:tc>
              </a:tr>
              <a:tr h="716547">
                <a:tc>
                  <a:txBody>
                    <a:bodyPr/>
                    <a:lstStyle/>
                    <a:p>
                      <a:r>
                        <a:rPr lang="en-US" b="1" dirty="0" smtClean="0"/>
                        <a:t>Limited information and awareness</a:t>
                      </a:r>
                      <a:endParaRPr lang="en-US" b="1" dirty="0"/>
                    </a:p>
                  </a:txBody>
                  <a:tcPr/>
                </a:tc>
                <a:tc>
                  <a:txBody>
                    <a:bodyPr/>
                    <a:lstStyle/>
                    <a:p>
                      <a:r>
                        <a:rPr lang="en-US" dirty="0" smtClean="0"/>
                        <a:t>Assess</a:t>
                      </a:r>
                      <a:r>
                        <a:rPr lang="en-US" baseline="0" dirty="0" smtClean="0"/>
                        <a:t> quantity and quality of wind and waste</a:t>
                      </a:r>
                      <a:endParaRPr lang="en-US" dirty="0"/>
                    </a:p>
                  </a:txBody>
                  <a:tcPr/>
                </a:tc>
                <a:tc>
                  <a:txBody>
                    <a:bodyPr/>
                    <a:lstStyle/>
                    <a:p>
                      <a:r>
                        <a:rPr lang="en-US" dirty="0" smtClean="0"/>
                        <a:t>Consider adopting external certifications for installers</a:t>
                      </a:r>
                      <a:endParaRPr lang="en-US" dirty="0"/>
                    </a:p>
                  </a:txBody>
                  <a:tcPr/>
                </a:tc>
              </a:tr>
              <a:tr h="1023638">
                <a:tc>
                  <a:txBody>
                    <a:bodyPr/>
                    <a:lstStyle/>
                    <a:p>
                      <a:pPr>
                        <a:spcBef>
                          <a:spcPts val="600"/>
                        </a:spcBef>
                      </a:pPr>
                      <a:r>
                        <a:rPr lang="en-US" b="1" dirty="0" smtClean="0"/>
                        <a:t>Limited financing</a:t>
                      </a:r>
                      <a:endParaRPr lang="en-US" b="1" dirty="0"/>
                    </a:p>
                  </a:txBody>
                  <a:tcPr/>
                </a:tc>
                <a:tc>
                  <a:txBody>
                    <a:bodyPr/>
                    <a:lstStyle/>
                    <a:p>
                      <a:pPr>
                        <a:spcBef>
                          <a:spcPts val="600"/>
                        </a:spcBef>
                      </a:pPr>
                      <a:r>
                        <a:rPr lang="en-US" baseline="0" dirty="0" smtClean="0"/>
                        <a:t> No barrier—no measure</a:t>
                      </a:r>
                      <a:endParaRPr lang="en-US" dirty="0"/>
                    </a:p>
                  </a:txBody>
                  <a:tcPr/>
                </a:tc>
                <a:tc rowSpan="2">
                  <a:txBody>
                    <a:bodyPr/>
                    <a:lstStyle/>
                    <a:p>
                      <a:pPr>
                        <a:spcBef>
                          <a:spcPts val="600"/>
                        </a:spcBef>
                      </a:pPr>
                      <a:r>
                        <a:rPr lang="en-US" dirty="0" smtClean="0"/>
                        <a:t>Use this report to secure low-cost financing for solar PV and solar water heaters (from</a:t>
                      </a:r>
                      <a:r>
                        <a:rPr lang="en-US" baseline="0" dirty="0" smtClean="0"/>
                        <a:t> UK Government, </a:t>
                      </a:r>
                      <a:r>
                        <a:rPr lang="en-US" baseline="0" dirty="0" err="1" smtClean="0"/>
                        <a:t>ANGLEC</a:t>
                      </a:r>
                      <a:r>
                        <a:rPr lang="en-US" baseline="0" dirty="0" smtClean="0"/>
                        <a:t> if can recover cost)</a:t>
                      </a:r>
                      <a:endParaRPr lang="en-US" dirty="0"/>
                    </a:p>
                    <a:p>
                      <a:pPr>
                        <a:spcBef>
                          <a:spcPts val="600"/>
                        </a:spcBef>
                      </a:pPr>
                      <a:r>
                        <a:rPr lang="en-US" dirty="0" smtClean="0"/>
                        <a:t>Set up consumer finance initiative</a:t>
                      </a:r>
                      <a:endParaRPr lang="en-US" dirty="0"/>
                    </a:p>
                  </a:txBody>
                  <a:tcPr/>
                </a:tc>
              </a:tr>
              <a:tr h="1023638">
                <a:tc>
                  <a:txBody>
                    <a:bodyPr/>
                    <a:lstStyle/>
                    <a:p>
                      <a:pPr>
                        <a:spcBef>
                          <a:spcPts val="600"/>
                        </a:spcBef>
                      </a:pPr>
                      <a:r>
                        <a:rPr lang="en-US" b="1" dirty="0" smtClean="0"/>
                        <a:t>Limited availability of competitively priced equipment</a:t>
                      </a:r>
                      <a:endParaRPr lang="en-US" b="1" dirty="0"/>
                    </a:p>
                  </a:txBody>
                  <a:tcPr/>
                </a:tc>
                <a:tc>
                  <a:txBody>
                    <a:bodyPr/>
                    <a:lstStyle/>
                    <a:p>
                      <a:pPr>
                        <a:spcBef>
                          <a:spcPts val="600"/>
                        </a:spcBef>
                      </a:pPr>
                      <a:r>
                        <a:rPr lang="en-US" dirty="0" smtClean="0"/>
                        <a:t>No barrier—no</a:t>
                      </a:r>
                      <a:r>
                        <a:rPr lang="en-US" baseline="0" dirty="0" smtClean="0"/>
                        <a:t> measure</a:t>
                      </a:r>
                      <a:endParaRPr lang="en-US" dirty="0"/>
                    </a:p>
                  </a:txBody>
                  <a:tcPr/>
                </a:tc>
                <a:tc vMerge="1">
                  <a:txBody>
                    <a:bodyPr/>
                    <a:lstStyle/>
                    <a:p>
                      <a:pPr>
                        <a:spcBef>
                          <a:spcPts val="600"/>
                        </a:spcBef>
                      </a:pPr>
                      <a:endParaRPr lang="en-US" dirty="0"/>
                    </a:p>
                  </a:txBody>
                  <a:tcPr/>
                </a:tc>
              </a:tr>
            </a:tbl>
          </a:graphicData>
        </a:graphic>
      </p:graphicFrame>
    </p:spTree>
    <p:extLst>
      <p:ext uri="{BB962C8B-B14F-4D97-AF65-F5344CB8AC3E}">
        <p14:creationId xmlns="" xmlns:p14="http://schemas.microsoft.com/office/powerpoint/2010/main" val="2133762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1D88EECD-588A-4502-9E51-0F09B5F2F61E}" type="slidenum">
              <a:rPr lang="en-AU" smtClean="0"/>
              <a:pPr/>
              <a:t>1</a:t>
            </a:fld>
            <a:endParaRPr lang="en-AU" sz="1400" b="0" smtClean="0">
              <a:latin typeface="Times New Roman" pitchFamily="18" charset="0"/>
            </a:endParaRPr>
          </a:p>
        </p:txBody>
      </p:sp>
      <p:sp>
        <p:nvSpPr>
          <p:cNvPr id="17411"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4FA9132F-CA63-4615-9B31-565F4E7BA9C8}" type="slidenum">
              <a:rPr lang="en-AU" sz="1000"/>
              <a:pPr algn="ctr" eaLnBrk="0" hangingPunct="0">
                <a:spcBef>
                  <a:spcPct val="0"/>
                </a:spcBef>
                <a:buFontTx/>
                <a:buNone/>
              </a:pPr>
              <a:t>1</a:t>
            </a:fld>
            <a:endParaRPr lang="en-AU" sz="1400" b="0">
              <a:latin typeface="Times New Roman" pitchFamily="18" charset="0"/>
            </a:endParaRPr>
          </a:p>
        </p:txBody>
      </p:sp>
      <p:sp>
        <p:nvSpPr>
          <p:cNvPr id="17412" name="Rectangle 18"/>
          <p:cNvSpPr>
            <a:spLocks noGrp="1" noChangeArrowheads="1"/>
          </p:cNvSpPr>
          <p:nvPr>
            <p:ph type="title"/>
          </p:nvPr>
        </p:nvSpPr>
        <p:spPr>
          <a:xfrm>
            <a:off x="200472" y="-10245"/>
            <a:ext cx="9372600" cy="342901"/>
          </a:xfrm>
        </p:spPr>
        <p:txBody>
          <a:bodyPr/>
          <a:lstStyle/>
          <a:p>
            <a:pPr eaLnBrk="1" hangingPunct="1"/>
            <a:r>
              <a:rPr lang="en-NZ" dirty="0" smtClean="0"/>
              <a:t>Agenda	</a:t>
            </a:r>
          </a:p>
        </p:txBody>
      </p:sp>
      <p:sp>
        <p:nvSpPr>
          <p:cNvPr id="17413" name="Rectangle 26"/>
          <p:cNvSpPr>
            <a:spLocks noGrp="1" noChangeArrowheads="1"/>
          </p:cNvSpPr>
          <p:nvPr>
            <p:ph type="body" idx="4294967295"/>
          </p:nvPr>
        </p:nvSpPr>
        <p:spPr>
          <a:xfrm>
            <a:off x="273050" y="621754"/>
            <a:ext cx="9359900" cy="5543550"/>
          </a:xfrm>
        </p:spPr>
        <p:txBody>
          <a:bodyPr/>
          <a:lstStyle/>
          <a:p>
            <a:pPr eaLnBrk="1" hangingPunct="1">
              <a:spcBef>
                <a:spcPts val="1800"/>
              </a:spcBef>
            </a:pPr>
            <a:r>
              <a:rPr lang="en-US" sz="2400" dirty="0" smtClean="0"/>
              <a:t>Objectives</a:t>
            </a:r>
          </a:p>
          <a:p>
            <a:pPr eaLnBrk="1" hangingPunct="1">
              <a:spcBef>
                <a:spcPts val="1800"/>
              </a:spcBef>
            </a:pPr>
            <a:r>
              <a:rPr lang="en-US" sz="2400" dirty="0" smtClean="0"/>
              <a:t>Work Plan and Deliverables</a:t>
            </a:r>
          </a:p>
          <a:p>
            <a:pPr eaLnBrk="1" hangingPunct="1">
              <a:spcBef>
                <a:spcPts val="1800"/>
              </a:spcBef>
            </a:pPr>
            <a:r>
              <a:rPr lang="en-US" sz="2400" dirty="0" smtClean="0"/>
              <a:t>Power Sector Overview</a:t>
            </a:r>
          </a:p>
          <a:p>
            <a:pPr eaLnBrk="1" hangingPunct="1">
              <a:spcBef>
                <a:spcPts val="1800"/>
              </a:spcBef>
            </a:pPr>
            <a:r>
              <a:rPr lang="en-US" sz="2400" dirty="0" smtClean="0"/>
              <a:t>Potential for Renewable Energy</a:t>
            </a:r>
          </a:p>
          <a:p>
            <a:pPr eaLnBrk="1" hangingPunct="1">
              <a:spcBef>
                <a:spcPts val="1800"/>
              </a:spcBef>
            </a:pPr>
            <a:r>
              <a:rPr lang="en-US" sz="2400" dirty="0" smtClean="0"/>
              <a:t>Barriers</a:t>
            </a:r>
          </a:p>
          <a:p>
            <a:pPr eaLnBrk="1" hangingPunct="1">
              <a:spcBef>
                <a:spcPts val="1800"/>
              </a:spcBef>
            </a:pPr>
            <a:r>
              <a:rPr lang="en-US" sz="2400" dirty="0" smtClean="0"/>
              <a:t>Recommendations for Renewable Energy Integration</a:t>
            </a:r>
          </a:p>
          <a:p>
            <a:pPr eaLnBrk="1" hangingPunct="1">
              <a:spcBef>
                <a:spcPts val="1800"/>
              </a:spcBef>
            </a:pPr>
            <a:endParaRPr lang="en-US" sz="2400" dirty="0" smtClean="0"/>
          </a:p>
          <a:p>
            <a:pPr eaLnBrk="1" hangingPunct="1">
              <a:spcBef>
                <a:spcPts val="1800"/>
              </a:spcBef>
            </a:pPr>
            <a:r>
              <a:rPr lang="en-US" sz="2400" dirty="0"/>
              <a:t>Break-out </a:t>
            </a:r>
            <a:r>
              <a:rPr lang="en-US" sz="2400" dirty="0" smtClean="0"/>
              <a:t>Sessions</a:t>
            </a:r>
          </a:p>
          <a:p>
            <a:pPr eaLnBrk="1" hangingPunct="1">
              <a:spcBef>
                <a:spcPts val="1800"/>
              </a:spcBef>
            </a:pPr>
            <a:endParaRPr lang="en-US" sz="2400" dirty="0" smtClean="0"/>
          </a:p>
          <a:p>
            <a:pPr eaLnBrk="1" hangingPunct="1">
              <a:spcBef>
                <a:spcPts val="1800"/>
              </a:spcBef>
            </a:pPr>
            <a:r>
              <a:rPr lang="en-US" sz="2400" dirty="0" smtClean="0"/>
              <a:t>Wrap-Up</a:t>
            </a:r>
            <a:endParaRPr lang="en-US" sz="2400" dirty="0"/>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7" name="Rectangle 6"/>
          <p:cNvSpPr/>
          <p:nvPr/>
        </p:nvSpPr>
        <p:spPr bwMode="auto">
          <a:xfrm>
            <a:off x="2576736" y="4221088"/>
            <a:ext cx="4680520" cy="50405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2400" dirty="0" smtClean="0"/>
              <a:t>Coffee Break</a:t>
            </a:r>
            <a:endParaRPr kumimoji="0" lang="en-US" sz="2400" b="0" i="0" u="none" strike="noStrike" cap="none" normalizeH="0" baseline="0" dirty="0" smtClean="0">
              <a:ln>
                <a:noFill/>
              </a:ln>
              <a:solidFill>
                <a:schemeClr val="tx1"/>
              </a:solidFill>
              <a:effectLst/>
            </a:endParaRPr>
          </a:p>
        </p:txBody>
      </p:sp>
      <p:sp>
        <p:nvSpPr>
          <p:cNvPr id="8" name="Rectangle 7"/>
          <p:cNvSpPr/>
          <p:nvPr/>
        </p:nvSpPr>
        <p:spPr bwMode="auto">
          <a:xfrm>
            <a:off x="2576736" y="5445224"/>
            <a:ext cx="4680520" cy="50405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18000" tIns="46800" rIns="18000" bIns="46800" numCol="1" rtlCol="0" anchor="ctr" anchorCtr="0" compatLnSpc="1">
            <a:prstTxWarp prst="textNoShape">
              <a:avLst/>
            </a:prstTxWarp>
          </a:bodyPr>
          <a:lstStyle/>
          <a:p>
            <a:pPr algn="ctr" eaLnBrk="0" hangingPunct="0">
              <a:buNone/>
            </a:pPr>
            <a:r>
              <a:rPr lang="en-US" sz="2400" dirty="0" smtClean="0"/>
              <a:t>Lunch</a:t>
            </a:r>
            <a:endParaRPr kumimoji="0" lang="en-US" sz="24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0"/>
            <a:ext cx="9372600" cy="342900"/>
          </a:xfrm>
        </p:spPr>
        <p:txBody>
          <a:bodyPr/>
          <a:lstStyle/>
          <a:p>
            <a:r>
              <a:rPr lang="en-US" dirty="0" smtClean="0"/>
              <a:t>Break-Out Sessions</a:t>
            </a:r>
            <a:r>
              <a:rPr lang="en-US" dirty="0"/>
              <a:t/>
            </a:r>
            <a:br>
              <a:rPr lang="en-US" dirty="0"/>
            </a:br>
            <a:endParaRPr lang="en-US" dirty="0"/>
          </a:p>
        </p:txBody>
      </p:sp>
      <p:sp>
        <p:nvSpPr>
          <p:cNvPr id="5" name="Content Placeholder 4"/>
          <p:cNvSpPr>
            <a:spLocks noGrp="1"/>
          </p:cNvSpPr>
          <p:nvPr>
            <p:ph idx="1"/>
          </p:nvPr>
        </p:nvSpPr>
        <p:spPr>
          <a:xfrm>
            <a:off x="272480" y="548680"/>
            <a:ext cx="9289032" cy="5688632"/>
          </a:xfrm>
        </p:spPr>
        <p:txBody>
          <a:bodyPr/>
          <a:lstStyle/>
          <a:p>
            <a:r>
              <a:rPr lang="en-US" sz="2000" dirty="0"/>
              <a:t>Group 1: Assessing the Potential and Viability of Renewable Energy </a:t>
            </a:r>
            <a:r>
              <a:rPr lang="en-US" sz="2000" dirty="0" smtClean="0"/>
              <a:t>Projects</a:t>
            </a:r>
          </a:p>
          <a:p>
            <a:pPr marL="0" indent="0">
              <a:buNone/>
            </a:pPr>
            <a:endParaRPr lang="en-US" sz="2000" dirty="0"/>
          </a:p>
          <a:p>
            <a:r>
              <a:rPr lang="en-US" sz="2000" dirty="0"/>
              <a:t>Group 2: Land Use, the Environment, and Development of Renewable Energy </a:t>
            </a:r>
            <a:r>
              <a:rPr lang="en-US" sz="2000" dirty="0" smtClean="0"/>
              <a:t>Projects</a:t>
            </a:r>
          </a:p>
          <a:p>
            <a:pPr marL="0" indent="0">
              <a:buNone/>
            </a:pPr>
            <a:endParaRPr lang="en-US" sz="2000" dirty="0"/>
          </a:p>
          <a:p>
            <a:r>
              <a:rPr lang="en-US" sz="2000" dirty="0"/>
              <a:t>Group 3: Selling Electricity Generated by Renewable Energy </a:t>
            </a:r>
            <a:r>
              <a:rPr lang="en-US" sz="2000" dirty="0" smtClean="0"/>
              <a:t>Technologies</a:t>
            </a:r>
            <a:endParaRPr lang="en-US" sz="2000" dirty="0"/>
          </a:p>
        </p:txBody>
      </p:sp>
      <p:sp>
        <p:nvSpPr>
          <p:cNvPr id="4" name="Slide Number Placeholder 3"/>
          <p:cNvSpPr>
            <a:spLocks noGrp="1"/>
          </p:cNvSpPr>
          <p:nvPr>
            <p:ph type="sldNum" sz="quarter" idx="11"/>
          </p:nvPr>
        </p:nvSpPr>
        <p:spPr/>
        <p:txBody>
          <a:bodyPr/>
          <a:lstStyle/>
          <a:p>
            <a:pPr>
              <a:defRPr/>
            </a:pPr>
            <a:fld id="{848405F9-3800-4AFB-96EC-C80D8DAE12BD}" type="slidenum">
              <a:rPr lang="en-AU" smtClean="0"/>
              <a:pPr>
                <a:defRPr/>
              </a:pPr>
              <a:t>19</a:t>
            </a:fld>
            <a:endParaRPr lang="en-AU" sz="1400" b="0">
              <a:latin typeface="Times New Roman" pitchFamily="18" charset="0"/>
            </a:endParaRPr>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4116332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8879"/>
            <a:ext cx="9372600" cy="342900"/>
          </a:xfrm>
        </p:spPr>
        <p:txBody>
          <a:bodyPr/>
          <a:lstStyle/>
          <a:p>
            <a:r>
              <a:rPr lang="en-US" dirty="0"/>
              <a:t>Wrap </a:t>
            </a:r>
            <a:r>
              <a:rPr lang="en-US" dirty="0" smtClean="0"/>
              <a:t>Up</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20</a:t>
            </a:fld>
            <a:endParaRPr lang="en-AU" sz="1400" b="0">
              <a:latin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368160170"/>
              </p:ext>
            </p:extLst>
          </p:nvPr>
        </p:nvGraphicFramePr>
        <p:xfrm>
          <a:off x="272481" y="548680"/>
          <a:ext cx="9289031" cy="3473792"/>
        </p:xfrm>
        <a:graphic>
          <a:graphicData uri="http://schemas.openxmlformats.org/drawingml/2006/table">
            <a:tbl>
              <a:tblPr/>
              <a:tblGrid>
                <a:gridCol w="4032447"/>
                <a:gridCol w="2520280"/>
                <a:gridCol w="2736304"/>
              </a:tblGrid>
              <a:tr h="751732">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Question or comment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Stakeholder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rgbClr val="000066"/>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Reply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44412">
                <a:tc>
                  <a:txBody>
                    <a:bodyPr/>
                    <a:lstStyle/>
                    <a:p>
                      <a:pPr marL="0" marR="0" lvl="0" indent="0" algn="l" defTabSz="914400" rtl="0" eaLnBrk="1" fontAlgn="base" latinLnBrk="0" hangingPunct="1">
                        <a:lnSpc>
                          <a:spcPct val="100000"/>
                        </a:lnSpc>
                        <a:spcBef>
                          <a:spcPct val="10000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marL="0" marR="0" lvl="0" indent="0" algn="l" defTabSz="914400" rtl="0" eaLnBrk="1" fontAlgn="base" latinLnBrk="0" hangingPunct="1">
                        <a:lnSpc>
                          <a:spcPct val="100000"/>
                        </a:lnSpc>
                        <a:spcBef>
                          <a:spcPct val="10000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marL="0" marR="0" lvl="0" indent="0" algn="l" defTabSz="914400" rtl="0" eaLnBrk="1" fontAlgn="base" latinLnBrk="0" hangingPunct="1">
                        <a:lnSpc>
                          <a:spcPct val="100000"/>
                        </a:lnSpc>
                        <a:spcBef>
                          <a:spcPct val="10000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marL="0" marR="0" lvl="0" indent="0" algn="l" defTabSz="914400" rtl="0" eaLnBrk="1" fontAlgn="base" latinLnBrk="0" hangingPunct="1">
                        <a:lnSpc>
                          <a:spcPct val="100000"/>
                        </a:lnSpc>
                        <a:spcBef>
                          <a:spcPct val="10000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12">
                <a:tc>
                  <a:txBody>
                    <a:bodyPr/>
                    <a:lstStyle/>
                    <a:p>
                      <a:pPr marL="0" marR="0" lvl="0" indent="0" algn="l" defTabSz="914400" rtl="0" eaLnBrk="1" fontAlgn="base" latinLnBrk="0" hangingPunct="1">
                        <a:lnSpc>
                          <a:spcPct val="100000"/>
                        </a:lnSpc>
                        <a:spcBef>
                          <a:spcPct val="10000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Tx/>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marL="90000" marR="90000"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690967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848405F9-3800-4AFB-96EC-C80D8DAE12BD}" type="slidenum">
              <a:rPr lang="en-AU" smtClean="0"/>
              <a:pPr>
                <a:defRPr/>
              </a:pPr>
              <a:t>21</a:t>
            </a:fld>
            <a:endParaRPr lang="en-AU" sz="1400" b="0">
              <a:latin typeface="Times New Roman" pitchFamily="18" charset="0"/>
            </a:endParaRPr>
          </a:p>
        </p:txBody>
      </p:sp>
      <p:sp>
        <p:nvSpPr>
          <p:cNvPr id="5"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Contact Information</a:t>
            </a:r>
          </a:p>
        </p:txBody>
      </p:sp>
      <p:sp>
        <p:nvSpPr>
          <p:cNvPr id="6" name="Rectangle 26"/>
          <p:cNvSpPr txBox="1">
            <a:spLocks noChangeArrowheads="1"/>
          </p:cNvSpPr>
          <p:nvPr/>
        </p:nvSpPr>
        <p:spPr bwMode="auto">
          <a:xfrm>
            <a:off x="200472" y="548680"/>
            <a:ext cx="9361040" cy="5328592"/>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pPr eaLnBrk="1" hangingPunct="1">
              <a:spcBef>
                <a:spcPts val="1800"/>
              </a:spcBef>
            </a:pPr>
            <a:endParaRPr lang="en-US" sz="2000" dirty="0" smtClean="0"/>
          </a:p>
          <a:p>
            <a:pPr eaLnBrk="1" hangingPunct="1">
              <a:spcBef>
                <a:spcPts val="1800"/>
              </a:spcBef>
            </a:pPr>
            <a:r>
              <a:rPr lang="en-US" sz="2000" dirty="0" smtClean="0"/>
              <a:t>Gianmarco Servetti</a:t>
            </a:r>
          </a:p>
          <a:p>
            <a:pPr lvl="1" eaLnBrk="1" hangingPunct="1">
              <a:spcBef>
                <a:spcPts val="1800"/>
              </a:spcBef>
            </a:pPr>
            <a:r>
              <a:rPr lang="en-US" sz="2000" dirty="0" err="1" smtClean="0">
                <a:hlinkClick r:id="rId3"/>
              </a:rPr>
              <a:t>Gianmarco.Servetti@castalia-advisors.com</a:t>
            </a:r>
            <a:r>
              <a:rPr lang="en-US" sz="2000" dirty="0" smtClean="0"/>
              <a:t> </a:t>
            </a:r>
          </a:p>
          <a:p>
            <a:pPr marL="0" indent="0" eaLnBrk="1" hangingPunct="1">
              <a:spcBef>
                <a:spcPts val="1800"/>
              </a:spcBef>
              <a:buNone/>
            </a:pPr>
            <a:endParaRPr lang="en-US" sz="2000" dirty="0" smtClean="0"/>
          </a:p>
          <a:p>
            <a:pPr eaLnBrk="1" hangingPunct="1">
              <a:spcBef>
                <a:spcPts val="1800"/>
              </a:spcBef>
            </a:pPr>
            <a:r>
              <a:rPr lang="en-US" sz="2000" dirty="0"/>
              <a:t>Laura Berman</a:t>
            </a:r>
          </a:p>
          <a:p>
            <a:pPr lvl="1" eaLnBrk="1" hangingPunct="1">
              <a:spcBef>
                <a:spcPts val="1800"/>
              </a:spcBef>
            </a:pPr>
            <a:r>
              <a:rPr lang="en-US" sz="2000" dirty="0" err="1">
                <a:hlinkClick r:id="rId4"/>
              </a:rPr>
              <a:t>Laura.Berman@castalia-advisors.com</a:t>
            </a:r>
            <a:endParaRPr lang="en-US" sz="2000" dirty="0">
              <a:hlinkClick r:id="rId3"/>
            </a:endParaRPr>
          </a:p>
          <a:p>
            <a:pPr eaLnBrk="1" hangingPunct="1">
              <a:spcBef>
                <a:spcPts val="1800"/>
              </a:spcBef>
            </a:pPr>
            <a:endParaRPr lang="en-US" sz="2000" dirty="0" smtClean="0"/>
          </a:p>
          <a:p>
            <a:pPr eaLnBrk="1" hangingPunct="1">
              <a:spcBef>
                <a:spcPts val="1800"/>
              </a:spcBef>
            </a:pPr>
            <a:r>
              <a:rPr lang="en-US" sz="2000" dirty="0" smtClean="0"/>
              <a:t>Barbara Vargas</a:t>
            </a:r>
          </a:p>
          <a:p>
            <a:pPr lvl="1" eaLnBrk="1" hangingPunct="1">
              <a:spcBef>
                <a:spcPts val="1800"/>
              </a:spcBef>
            </a:pPr>
            <a:r>
              <a:rPr lang="en-US" sz="2000" dirty="0" err="1" smtClean="0">
                <a:hlinkClick r:id="rId5"/>
              </a:rPr>
              <a:t>barbara_pierre@yahoo.com</a:t>
            </a:r>
            <a:r>
              <a:rPr lang="en-US" sz="2000" dirty="0" smtClean="0"/>
              <a:t> </a:t>
            </a:r>
            <a:endParaRPr lang="en-US" sz="2000" dirty="0" smtClean="0">
              <a:hlinkClick r:id="rId3"/>
            </a:endParaRPr>
          </a:p>
        </p:txBody>
      </p:sp>
      <p:pic>
        <p:nvPicPr>
          <p:cNvPr id="7" name="Picture 6" descr="Description: C:\Users\Carl\Documents\PwC\Projects\6355_CDKN\CDKN Main Logo_Orange.png"/>
          <p:cNvPicPr/>
          <p:nvPr/>
        </p:nvPicPr>
        <p:blipFill>
          <a:blip r:embed="rId6"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2054814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996736F3-0E34-4523-9708-BC891B99F66F}" type="slidenum">
              <a:rPr lang="en-AU" smtClean="0"/>
              <a:pPr/>
              <a:t>2</a:t>
            </a:fld>
            <a:endParaRPr lang="en-AU" sz="1400" b="0" smtClean="0">
              <a:latin typeface="Times New Roman" pitchFamily="18" charset="0"/>
            </a:endParaRPr>
          </a:p>
        </p:txBody>
      </p:sp>
      <p:sp>
        <p:nvSpPr>
          <p:cNvPr id="20483"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760A2B1-6F4A-4F4B-AE72-E13D5B25AF77}" type="slidenum">
              <a:rPr lang="en-AU" sz="1000"/>
              <a:pPr algn="ctr" eaLnBrk="0" hangingPunct="0">
                <a:spcBef>
                  <a:spcPct val="0"/>
                </a:spcBef>
                <a:buFontTx/>
                <a:buNone/>
              </a:pPr>
              <a:t>2</a:t>
            </a:fld>
            <a:endParaRPr lang="en-AU" sz="1400" b="0">
              <a:latin typeface="Times New Roman" pitchFamily="18" charset="0"/>
            </a:endParaRPr>
          </a:p>
        </p:txBody>
      </p:sp>
      <p:sp>
        <p:nvSpPr>
          <p:cNvPr id="20485" name="Rectangle 26"/>
          <p:cNvSpPr>
            <a:spLocks noGrp="1" noChangeArrowheads="1"/>
          </p:cNvSpPr>
          <p:nvPr>
            <p:ph type="body" idx="4294967295"/>
          </p:nvPr>
        </p:nvSpPr>
        <p:spPr>
          <a:xfrm>
            <a:off x="273050" y="620713"/>
            <a:ext cx="9359900" cy="5761037"/>
          </a:xfrm>
        </p:spPr>
        <p:txBody>
          <a:bodyPr/>
          <a:lstStyle/>
          <a:p>
            <a:pPr marL="282575" lvl="1" indent="-282575">
              <a:spcBef>
                <a:spcPct val="100000"/>
              </a:spcBef>
              <a:buClr>
                <a:srgbClr val="000066"/>
              </a:buClr>
              <a:buSzTx/>
              <a:buFont typeface="Wingdings" pitchFamily="2" charset="2"/>
              <a:buChar char="Ø"/>
            </a:pPr>
            <a:r>
              <a:rPr lang="en-US" sz="2000" b="0" dirty="0"/>
              <a:t>The Government </a:t>
            </a:r>
            <a:r>
              <a:rPr lang="en-US" sz="2000" b="0" dirty="0" smtClean="0"/>
              <a:t>and the Climate &amp; Development </a:t>
            </a:r>
            <a:r>
              <a:rPr lang="en-US" sz="2000" b="0" dirty="0"/>
              <a:t>Knowledge Network (</a:t>
            </a:r>
            <a:r>
              <a:rPr lang="en-US" sz="2000" b="0" dirty="0" err="1" smtClean="0"/>
              <a:t>CDKN</a:t>
            </a:r>
            <a:r>
              <a:rPr lang="en-US" sz="2000" b="0" dirty="0" smtClean="0"/>
              <a:t>) hired </a:t>
            </a:r>
            <a:r>
              <a:rPr lang="en-US" sz="2000" b="0" dirty="0"/>
              <a:t>Castalia to recommend how to improve Anguilla’s legal and regulatory framework to enable integration of renewable </a:t>
            </a:r>
            <a:r>
              <a:rPr lang="en-US" sz="2000" b="0" dirty="0" smtClean="0"/>
              <a:t>energy</a:t>
            </a:r>
            <a:endParaRPr lang="en-US" sz="2000" b="0" dirty="0"/>
          </a:p>
          <a:p>
            <a:r>
              <a:rPr lang="en-US" sz="2000" b="0" dirty="0" smtClean="0"/>
              <a:t>Why integrate more RE?</a:t>
            </a:r>
          </a:p>
          <a:p>
            <a:pPr marL="741362" lvl="1" indent="-457200">
              <a:buSzPct val="100000"/>
              <a:buFont typeface="+mj-lt"/>
              <a:buAutoNum type="arabicPeriod"/>
            </a:pPr>
            <a:r>
              <a:rPr lang="en-US" sz="2000" dirty="0" smtClean="0"/>
              <a:t>To reduce </a:t>
            </a:r>
            <a:r>
              <a:rPr lang="en-US" sz="2000" dirty="0"/>
              <a:t>electricity </a:t>
            </a:r>
            <a:r>
              <a:rPr lang="en-US" sz="2000" dirty="0" smtClean="0"/>
              <a:t>costs</a:t>
            </a:r>
            <a:r>
              <a:rPr lang="en-US" sz="2000" b="0" dirty="0" smtClean="0"/>
              <a:t>—priority objective for Government and overwhelming majority of stakeholders met</a:t>
            </a:r>
            <a:endParaRPr lang="en-US" sz="2000" b="0" dirty="0"/>
          </a:p>
          <a:p>
            <a:pPr marL="741362" lvl="1" indent="-457200">
              <a:buSzPct val="100000"/>
              <a:buFont typeface="+mj-lt"/>
              <a:buAutoNum type="arabicPeriod"/>
            </a:pPr>
            <a:r>
              <a:rPr lang="en-US" sz="2000" dirty="0" smtClean="0"/>
              <a:t>To increase </a:t>
            </a:r>
            <a:r>
              <a:rPr lang="en-US" sz="2000" dirty="0"/>
              <a:t>energy </a:t>
            </a:r>
            <a:r>
              <a:rPr lang="en-US" sz="2000" dirty="0" smtClean="0"/>
              <a:t>security</a:t>
            </a:r>
            <a:r>
              <a:rPr lang="en-US" sz="2000" b="0" dirty="0" smtClean="0"/>
              <a:t>—this can be done while reducing costs since Anguilla’s RE is all win-win</a:t>
            </a:r>
            <a:endParaRPr lang="en-US" sz="2000" b="0" dirty="0"/>
          </a:p>
          <a:p>
            <a:pPr marL="741362" lvl="1" indent="-457200">
              <a:buSzPct val="100000"/>
              <a:buFont typeface="+mj-lt"/>
              <a:buAutoNum type="arabicPeriod"/>
            </a:pPr>
            <a:r>
              <a:rPr lang="en-US" sz="2000" dirty="0" smtClean="0"/>
              <a:t>To enhance environmental </a:t>
            </a:r>
            <a:r>
              <a:rPr lang="en-US" sz="2000" dirty="0"/>
              <a:t>sustainability</a:t>
            </a:r>
            <a:r>
              <a:rPr lang="en-US" sz="2000" b="0" dirty="0"/>
              <a:t>—this </a:t>
            </a:r>
            <a:r>
              <a:rPr lang="en-US" sz="2000" b="0" dirty="0" smtClean="0"/>
              <a:t>too can </a:t>
            </a:r>
            <a:r>
              <a:rPr lang="en-US" sz="2000" b="0" dirty="0"/>
              <a:t>be done while reducing costs since Anguilla’s RE is all </a:t>
            </a:r>
            <a:r>
              <a:rPr lang="en-US" sz="2000" b="0" dirty="0" smtClean="0"/>
              <a:t>win-win</a:t>
            </a:r>
          </a:p>
          <a:p>
            <a:pPr lvl="3"/>
            <a:r>
              <a:rPr lang="en-US" sz="2000" b="0" dirty="0"/>
              <a:t>Local environment (less pollution)</a:t>
            </a:r>
          </a:p>
          <a:p>
            <a:pPr lvl="3"/>
            <a:r>
              <a:rPr lang="en-US" sz="2000" b="0" dirty="0"/>
              <a:t>Global environment (less CO</a:t>
            </a:r>
            <a:r>
              <a:rPr lang="en-US" sz="2000" b="0" baseline="-25000" dirty="0"/>
              <a:t>2</a:t>
            </a:r>
            <a:r>
              <a:rPr lang="en-US" sz="2000" b="0" dirty="0" smtClean="0"/>
              <a:t>)</a:t>
            </a:r>
          </a:p>
          <a:p>
            <a:pPr lvl="3"/>
            <a:r>
              <a:rPr lang="en-US" sz="2000" dirty="0" smtClean="0"/>
              <a:t>Increase Resilience to Climate Change and Extreme Events</a:t>
            </a:r>
            <a:endParaRPr lang="en-US" sz="2000" dirty="0"/>
          </a:p>
          <a:p>
            <a:pPr marL="741362" lvl="1" indent="-457200">
              <a:buSzPct val="100000"/>
              <a:buFont typeface="+mj-lt"/>
              <a:buAutoNum type="arabicPeriod"/>
            </a:pPr>
            <a:endParaRPr lang="en-US" sz="2000" b="0" dirty="0"/>
          </a:p>
          <a:p>
            <a:endParaRPr lang="en-US" sz="2000" b="0" dirty="0" smtClean="0"/>
          </a:p>
        </p:txBody>
      </p:sp>
      <p:sp>
        <p:nvSpPr>
          <p:cNvPr id="7" name="Rectangle 18"/>
          <p:cNvSpPr>
            <a:spLocks noGrp="1" noChangeArrowheads="1"/>
          </p:cNvSpPr>
          <p:nvPr>
            <p:ph type="title"/>
          </p:nvPr>
        </p:nvSpPr>
        <p:spPr>
          <a:xfrm>
            <a:off x="200472" y="-10245"/>
            <a:ext cx="9372600" cy="342901"/>
          </a:xfrm>
        </p:spPr>
        <p:txBody>
          <a:bodyPr/>
          <a:lstStyle/>
          <a:p>
            <a:pPr eaLnBrk="1" hangingPunct="1"/>
            <a:r>
              <a:rPr lang="en-NZ" dirty="0" smtClean="0"/>
              <a:t>Objectives</a:t>
            </a:r>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3772342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utoShape 6"/>
          <p:cNvSpPr>
            <a:spLocks noChangeArrowheads="1"/>
          </p:cNvSpPr>
          <p:nvPr/>
        </p:nvSpPr>
        <p:spPr bwMode="auto">
          <a:xfrm>
            <a:off x="8471063" y="2310259"/>
            <a:ext cx="1378481" cy="903659"/>
          </a:xfrm>
          <a:prstGeom prst="roundRect">
            <a:avLst>
              <a:gd name="adj" fmla="val 16667"/>
            </a:avLst>
          </a:prstGeom>
          <a:solidFill>
            <a:srgbClr val="FF9900"/>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Final Presentation (3</a:t>
            </a:r>
            <a:r>
              <a:rPr lang="en-US" sz="1200" i="1" baseline="30000" dirty="0" smtClean="0"/>
              <a:t>rd</a:t>
            </a:r>
            <a:r>
              <a:rPr lang="en-US" sz="1200" i="1" dirty="0" smtClean="0"/>
              <a:t> trip)</a:t>
            </a:r>
            <a:endParaRPr lang="en-US" sz="1200" i="1" dirty="0"/>
          </a:p>
        </p:txBody>
      </p:sp>
      <p:sp>
        <p:nvSpPr>
          <p:cNvPr id="21506" name="Slide Number Placeholder 4"/>
          <p:cNvSpPr>
            <a:spLocks noGrp="1"/>
          </p:cNvSpPr>
          <p:nvPr>
            <p:ph type="sldNum" sz="quarter" idx="11"/>
          </p:nvPr>
        </p:nvSpPr>
        <p:spPr>
          <a:noFill/>
        </p:spPr>
        <p:txBody>
          <a:bodyPr/>
          <a:lstStyle/>
          <a:p>
            <a:fld id="{37AA402B-AC52-44C4-B7C5-F10433EC7A15}" type="slidenum">
              <a:rPr lang="en-AU" smtClean="0"/>
              <a:pPr/>
              <a:t>3</a:t>
            </a:fld>
            <a:endParaRPr lang="en-AU" sz="1400" b="0" smtClean="0">
              <a:latin typeface="Times New Roman" pitchFamily="18" charset="0"/>
            </a:endParaRPr>
          </a:p>
        </p:txBody>
      </p:sp>
      <p:sp>
        <p:nvSpPr>
          <p:cNvPr id="21507"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225EB9BC-0AC4-45EB-9F1F-E4C95FB844C3}" type="slidenum">
              <a:rPr lang="en-AU" sz="1000"/>
              <a:pPr algn="ctr" eaLnBrk="0" hangingPunct="0">
                <a:spcBef>
                  <a:spcPct val="0"/>
                </a:spcBef>
                <a:buFontTx/>
                <a:buNone/>
              </a:pPr>
              <a:t>3</a:t>
            </a:fld>
            <a:endParaRPr lang="en-AU" sz="1400" b="0">
              <a:latin typeface="Times New Roman" pitchFamily="18" charset="0"/>
            </a:endParaRPr>
          </a:p>
        </p:txBody>
      </p:sp>
      <p:sp>
        <p:nvSpPr>
          <p:cNvPr id="7" name="Rectangle 18"/>
          <p:cNvSpPr>
            <a:spLocks noGrp="1" noChangeArrowheads="1"/>
          </p:cNvSpPr>
          <p:nvPr>
            <p:ph type="title"/>
          </p:nvPr>
        </p:nvSpPr>
        <p:spPr>
          <a:xfrm>
            <a:off x="200472" y="-10245"/>
            <a:ext cx="9372600" cy="342901"/>
          </a:xfrm>
        </p:spPr>
        <p:txBody>
          <a:bodyPr/>
          <a:lstStyle/>
          <a:p>
            <a:pPr eaLnBrk="1" hangingPunct="1"/>
            <a:r>
              <a:rPr lang="en-NZ" dirty="0" smtClean="0"/>
              <a:t>Work Plan and Deliverables</a:t>
            </a:r>
          </a:p>
        </p:txBody>
      </p:sp>
      <p:sp>
        <p:nvSpPr>
          <p:cNvPr id="9" name="AutoShape 6"/>
          <p:cNvSpPr>
            <a:spLocks noChangeArrowheads="1"/>
          </p:cNvSpPr>
          <p:nvPr/>
        </p:nvSpPr>
        <p:spPr bwMode="auto">
          <a:xfrm>
            <a:off x="56456" y="2022227"/>
            <a:ext cx="1152525" cy="903659"/>
          </a:xfrm>
          <a:prstGeom prst="roundRect">
            <a:avLst>
              <a:gd name="adj" fmla="val 16667"/>
            </a:avLst>
          </a:prstGeom>
          <a:solidFill>
            <a:srgbClr val="FF9900"/>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Inception (1</a:t>
            </a:r>
            <a:r>
              <a:rPr lang="en-US" sz="1200" i="1" baseline="30000" dirty="0" smtClean="0"/>
              <a:t>st</a:t>
            </a:r>
            <a:r>
              <a:rPr lang="en-US" sz="1200" i="1" dirty="0" smtClean="0"/>
              <a:t> trip)</a:t>
            </a:r>
            <a:endParaRPr lang="en-US" sz="1200" i="1" dirty="0"/>
          </a:p>
        </p:txBody>
      </p:sp>
      <p:sp>
        <p:nvSpPr>
          <p:cNvPr id="10" name="AutoShape 7"/>
          <p:cNvSpPr>
            <a:spLocks noChangeArrowheads="1"/>
          </p:cNvSpPr>
          <p:nvPr/>
        </p:nvSpPr>
        <p:spPr bwMode="auto">
          <a:xfrm>
            <a:off x="2074267" y="1663750"/>
            <a:ext cx="1441450" cy="863600"/>
          </a:xfrm>
          <a:prstGeom prst="homePlate">
            <a:avLst>
              <a:gd name="adj" fmla="val 41728"/>
            </a:avLst>
          </a:prstGeom>
          <a:solidFill>
            <a:srgbClr val="B2B2B2"/>
          </a:solidFill>
          <a:ln>
            <a:noFill/>
          </a:ln>
          <a:effectLst/>
          <a:extLst>
            <a:ext uri="{91240B29-F687-4F45-9708-019B960494DF}">
              <a14:hiddenLine xmlns="" xmlns:a14="http://schemas.microsoft.com/office/drawing/2010/main" w="9525" algn="ctr">
                <a:solidFill>
                  <a:srgbClr val="FF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Assess Anguilla’s RE Potential</a:t>
            </a:r>
            <a:endParaRPr lang="en-US" sz="1400" i="1" dirty="0"/>
          </a:p>
        </p:txBody>
      </p:sp>
      <p:sp>
        <p:nvSpPr>
          <p:cNvPr id="11" name="AutoShape 8"/>
          <p:cNvSpPr>
            <a:spLocks noChangeArrowheads="1"/>
          </p:cNvSpPr>
          <p:nvPr/>
        </p:nvSpPr>
        <p:spPr bwMode="auto">
          <a:xfrm>
            <a:off x="2072680" y="2598787"/>
            <a:ext cx="1512887" cy="863600"/>
          </a:xfrm>
          <a:prstGeom prst="homePlate">
            <a:avLst>
              <a:gd name="adj" fmla="val 43796"/>
            </a:avLst>
          </a:prstGeom>
          <a:solidFill>
            <a:srgbClr val="B2B2B2"/>
          </a:solidFill>
          <a:ln>
            <a:noFill/>
          </a:ln>
          <a:effectLst/>
          <a:extLst>
            <a:ext uri="{91240B29-F687-4F45-9708-019B960494DF}">
              <a14:hiddenLine xmlns="" xmlns:a14="http://schemas.microsoft.com/office/drawing/2010/main" w="9525" algn="ctr">
                <a:solidFill>
                  <a:srgbClr val="FF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Identify Barriers to RE Potential</a:t>
            </a:r>
            <a:endParaRPr lang="en-US" sz="1400" i="1" dirty="0"/>
          </a:p>
        </p:txBody>
      </p:sp>
      <p:sp>
        <p:nvSpPr>
          <p:cNvPr id="13" name="AutoShape 17"/>
          <p:cNvSpPr>
            <a:spLocks noChangeArrowheads="1"/>
          </p:cNvSpPr>
          <p:nvPr/>
        </p:nvSpPr>
        <p:spPr bwMode="auto">
          <a:xfrm>
            <a:off x="3656583" y="1810221"/>
            <a:ext cx="1584449" cy="1512168"/>
          </a:xfrm>
          <a:prstGeom prst="homePlate">
            <a:avLst>
              <a:gd name="adj" fmla="val 25000"/>
            </a:avLst>
          </a:prstGeom>
          <a:solidFill>
            <a:srgbClr val="B2B2B2"/>
          </a:solidFill>
          <a:ln>
            <a:noFill/>
          </a:ln>
          <a:effectLst/>
          <a:extLst>
            <a:ext uri="{91240B29-F687-4F45-9708-019B960494DF}">
              <a14:hiddenLine xmlns="" xmlns:a14="http://schemas.microsoft.com/office/drawing/2010/main" w="9525" algn="ctr">
                <a:solidFill>
                  <a:srgbClr val="FF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buNone/>
            </a:pPr>
            <a:r>
              <a:rPr lang="en-US" sz="1400" i="1" dirty="0" smtClean="0"/>
              <a:t>Recommend Improvements to Legal and Regulatory Framework</a:t>
            </a:r>
            <a:endParaRPr lang="en-US" sz="1400" i="1" dirty="0"/>
          </a:p>
        </p:txBody>
      </p:sp>
      <p:sp>
        <p:nvSpPr>
          <p:cNvPr id="16" name="Oval 21"/>
          <p:cNvSpPr>
            <a:spLocks noChangeArrowheads="1"/>
          </p:cNvSpPr>
          <p:nvPr/>
        </p:nvSpPr>
        <p:spPr bwMode="auto">
          <a:xfrm>
            <a:off x="626155" y="1517526"/>
            <a:ext cx="1426195" cy="720725"/>
          </a:xfrm>
          <a:prstGeom prst="ellipse">
            <a:avLst/>
          </a:prstGeom>
          <a:solidFill>
            <a:srgbClr val="003399"/>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a:solidFill>
                  <a:schemeClr val="bg1"/>
                </a:solidFill>
              </a:rPr>
              <a:t>Inception Report</a:t>
            </a:r>
          </a:p>
        </p:txBody>
      </p:sp>
      <p:sp>
        <p:nvSpPr>
          <p:cNvPr id="21" name="Line 26"/>
          <p:cNvSpPr>
            <a:spLocks noChangeShapeType="1"/>
          </p:cNvSpPr>
          <p:nvPr/>
        </p:nvSpPr>
        <p:spPr bwMode="auto">
          <a:xfrm>
            <a:off x="200025" y="1374155"/>
            <a:ext cx="9432925" cy="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000" tIns="46038" rIns="90000" bIns="46038" anchor="ctr"/>
          <a:lstStyle/>
          <a:p>
            <a:endParaRPr lang="en-US"/>
          </a:p>
        </p:txBody>
      </p:sp>
      <p:sp>
        <p:nvSpPr>
          <p:cNvPr id="22" name="Text Box 27"/>
          <p:cNvSpPr txBox="1">
            <a:spLocks noChangeArrowheads="1"/>
          </p:cNvSpPr>
          <p:nvPr/>
        </p:nvSpPr>
        <p:spPr bwMode="auto">
          <a:xfrm>
            <a:off x="200025" y="1034959"/>
            <a:ext cx="9505950" cy="339196"/>
          </a:xfrm>
          <a:prstGeom prst="rect">
            <a:avLst/>
          </a:prstGeom>
          <a:noFill/>
          <a:ln>
            <a:noFill/>
          </a:ln>
          <a:effectLst/>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lgn="ctr">
                <a:solidFill>
                  <a:srgbClr val="FF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spAutoFit/>
          </a:bodyPr>
          <a:lstStyle/>
          <a:p>
            <a:pPr algn="l">
              <a:buNone/>
            </a:pPr>
            <a:r>
              <a:rPr lang="en-US" dirty="0" smtClean="0"/>
              <a:t>February		                   March		        April	 </a:t>
            </a:r>
            <a:r>
              <a:rPr lang="en-US" dirty="0"/>
              <a:t> </a:t>
            </a:r>
            <a:r>
              <a:rPr lang="en-US" dirty="0" smtClean="0"/>
              <a:t>     	       May        	       August</a:t>
            </a:r>
            <a:endParaRPr lang="en-US" dirty="0"/>
          </a:p>
        </p:txBody>
      </p:sp>
      <p:sp>
        <p:nvSpPr>
          <p:cNvPr id="23" name="AutoShape 28"/>
          <p:cNvSpPr>
            <a:spLocks/>
          </p:cNvSpPr>
          <p:nvPr/>
        </p:nvSpPr>
        <p:spPr bwMode="auto">
          <a:xfrm>
            <a:off x="704528" y="3750419"/>
            <a:ext cx="1872903" cy="1441400"/>
          </a:xfrm>
          <a:prstGeom prst="accentCallout2">
            <a:avLst>
              <a:gd name="adj1" fmla="val 7213"/>
              <a:gd name="adj2" fmla="val -5569"/>
              <a:gd name="adj3" fmla="val 7213"/>
              <a:gd name="adj4" fmla="val -13227"/>
              <a:gd name="adj5" fmla="val -57303"/>
              <a:gd name="adj6" fmla="val -24108"/>
            </a:avLst>
          </a:prstGeom>
          <a:noFill/>
          <a:ln w="9525">
            <a:solidFill>
              <a:schemeClr val="tx1"/>
            </a:solidFill>
            <a:miter lim="800000"/>
            <a:headEnd/>
            <a:tailEnd/>
          </a:ln>
          <a:effectLst/>
          <a:extLst>
            <a:ext uri="{909E8E84-426E-40DD-AFC4-6F175D3DCCD1}">
              <a14:hiddenFill xmlns="" xmlns:a14="http://schemas.microsoft.com/office/drawing/2010/main">
                <a:solidFill>
                  <a:srgbClr val="B2B2B2"/>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a:t>Understand facts, objectives and concerns</a:t>
            </a:r>
          </a:p>
          <a:p>
            <a:pPr algn="l">
              <a:buNone/>
            </a:pPr>
            <a:r>
              <a:rPr lang="en-US" b="0" i="1" dirty="0"/>
              <a:t>Collect available information</a:t>
            </a:r>
          </a:p>
        </p:txBody>
      </p:sp>
      <p:sp>
        <p:nvSpPr>
          <p:cNvPr id="24" name="AutoShape 31"/>
          <p:cNvSpPr>
            <a:spLocks/>
          </p:cNvSpPr>
          <p:nvPr/>
        </p:nvSpPr>
        <p:spPr bwMode="auto">
          <a:xfrm>
            <a:off x="3585567" y="4182467"/>
            <a:ext cx="2015877" cy="1606550"/>
          </a:xfrm>
          <a:prstGeom prst="accentCallout2">
            <a:avLst>
              <a:gd name="adj1" fmla="val 7931"/>
              <a:gd name="adj2" fmla="val -4597"/>
              <a:gd name="adj3" fmla="val 7931"/>
              <a:gd name="adj4" fmla="val -11208"/>
              <a:gd name="adj5" fmla="val -42119"/>
              <a:gd name="adj6" fmla="val -34350"/>
            </a:avLst>
          </a:prstGeom>
          <a:noFill/>
          <a:ln w="9525">
            <a:solidFill>
              <a:schemeClr val="tx1"/>
            </a:solidFill>
            <a:miter lim="800000"/>
            <a:headEnd/>
            <a:tailEnd/>
          </a:ln>
          <a:effectLst/>
          <a:extLst>
            <a:ext uri="{909E8E84-426E-40DD-AFC4-6F175D3DCCD1}">
              <a14:hiddenFill xmlns="" xmlns:a14="http://schemas.microsoft.com/office/drawing/2010/main">
                <a:solidFill>
                  <a:srgbClr val="B2B2B2"/>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a:t>Consult remotely with stakeholders during the analysis and the development of recommendations</a:t>
            </a:r>
          </a:p>
        </p:txBody>
      </p:sp>
      <p:sp>
        <p:nvSpPr>
          <p:cNvPr id="25" name="AutoShape 32"/>
          <p:cNvSpPr>
            <a:spLocks/>
          </p:cNvSpPr>
          <p:nvPr/>
        </p:nvSpPr>
        <p:spPr bwMode="auto">
          <a:xfrm>
            <a:off x="6611066" y="3822278"/>
            <a:ext cx="1368425" cy="1584325"/>
          </a:xfrm>
          <a:prstGeom prst="accentCallout2">
            <a:avLst>
              <a:gd name="adj1" fmla="val 7213"/>
              <a:gd name="adj2" fmla="val -5569"/>
              <a:gd name="adj3" fmla="val 7213"/>
              <a:gd name="adj4" fmla="val -20995"/>
              <a:gd name="adj5" fmla="val -49551"/>
              <a:gd name="adj6" fmla="val -31903"/>
            </a:avLst>
          </a:prstGeom>
          <a:noFill/>
          <a:ln w="9525">
            <a:solidFill>
              <a:schemeClr val="tx1"/>
            </a:solidFill>
            <a:miter lim="800000"/>
            <a:headEnd/>
            <a:tailEnd/>
          </a:ln>
          <a:effectLst/>
          <a:extLst>
            <a:ext uri="{909E8E84-426E-40DD-AFC4-6F175D3DCCD1}">
              <a14:hiddenFill xmlns="" xmlns:a14="http://schemas.microsoft.com/office/drawing/2010/main">
                <a:solidFill>
                  <a:srgbClr val="B2B2B2"/>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smtClean="0"/>
              <a:t>Time for client and stakeholder comments and peer review</a:t>
            </a:r>
            <a:endParaRPr lang="en-US" b="0" i="1" dirty="0"/>
          </a:p>
        </p:txBody>
      </p:sp>
      <p:sp>
        <p:nvSpPr>
          <p:cNvPr id="27" name="AutoShape 6"/>
          <p:cNvSpPr>
            <a:spLocks noChangeArrowheads="1"/>
          </p:cNvSpPr>
          <p:nvPr/>
        </p:nvSpPr>
        <p:spPr bwMode="auto">
          <a:xfrm>
            <a:off x="5817096" y="2166243"/>
            <a:ext cx="1154283" cy="903659"/>
          </a:xfrm>
          <a:prstGeom prst="roundRect">
            <a:avLst>
              <a:gd name="adj" fmla="val 16667"/>
            </a:avLst>
          </a:prstGeom>
          <a:solidFill>
            <a:srgbClr val="FF9900"/>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200" i="1" dirty="0" smtClean="0"/>
              <a:t>Stakeholder Workshop (2</a:t>
            </a:r>
            <a:r>
              <a:rPr lang="en-US" sz="1200" i="1" baseline="30000" dirty="0" smtClean="0"/>
              <a:t>nd</a:t>
            </a:r>
            <a:r>
              <a:rPr lang="en-US" sz="1200" i="1" dirty="0" smtClean="0"/>
              <a:t> trip)</a:t>
            </a:r>
            <a:endParaRPr lang="en-US" sz="1200" i="1" dirty="0"/>
          </a:p>
        </p:txBody>
      </p:sp>
      <p:sp>
        <p:nvSpPr>
          <p:cNvPr id="28" name="Oval 22"/>
          <p:cNvSpPr>
            <a:spLocks noChangeArrowheads="1"/>
          </p:cNvSpPr>
          <p:nvPr/>
        </p:nvSpPr>
        <p:spPr bwMode="auto">
          <a:xfrm>
            <a:off x="6611067" y="1588963"/>
            <a:ext cx="1353470" cy="649288"/>
          </a:xfrm>
          <a:prstGeom prst="ellipse">
            <a:avLst/>
          </a:prstGeom>
          <a:solidFill>
            <a:srgbClr val="003399"/>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Draft Report 2</a:t>
            </a:r>
            <a:endParaRPr lang="en-US" sz="1400" i="1" dirty="0">
              <a:solidFill>
                <a:schemeClr val="bg1"/>
              </a:solidFill>
            </a:endParaRPr>
          </a:p>
        </p:txBody>
      </p:sp>
      <p:sp>
        <p:nvSpPr>
          <p:cNvPr id="29" name="Oval 22"/>
          <p:cNvSpPr>
            <a:spLocks noChangeArrowheads="1"/>
          </p:cNvSpPr>
          <p:nvPr/>
        </p:nvSpPr>
        <p:spPr bwMode="auto">
          <a:xfrm>
            <a:off x="7979491" y="1517526"/>
            <a:ext cx="1714382" cy="956529"/>
          </a:xfrm>
          <a:prstGeom prst="ellipse">
            <a:avLst/>
          </a:prstGeom>
          <a:solidFill>
            <a:srgbClr val="003399"/>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Final Report/ Explanatory Note</a:t>
            </a:r>
            <a:endParaRPr lang="en-US" sz="1400" i="1" dirty="0">
              <a:solidFill>
                <a:schemeClr val="bg1"/>
              </a:solidFill>
            </a:endParaRPr>
          </a:p>
        </p:txBody>
      </p:sp>
      <p:sp>
        <p:nvSpPr>
          <p:cNvPr id="31" name="AutoShape 33"/>
          <p:cNvSpPr>
            <a:spLocks/>
          </p:cNvSpPr>
          <p:nvPr/>
        </p:nvSpPr>
        <p:spPr bwMode="auto">
          <a:xfrm>
            <a:off x="7964536" y="3966443"/>
            <a:ext cx="1236936" cy="1152127"/>
          </a:xfrm>
          <a:prstGeom prst="accentCallout2">
            <a:avLst>
              <a:gd name="adj1" fmla="val 7213"/>
              <a:gd name="adj2" fmla="val -5292"/>
              <a:gd name="adj3" fmla="val 7213"/>
              <a:gd name="adj4" fmla="val -12569"/>
              <a:gd name="adj5" fmla="val -148263"/>
              <a:gd name="adj6" fmla="val -50661"/>
            </a:avLst>
          </a:prstGeom>
          <a:noFill/>
          <a:ln w="9525">
            <a:solidFill>
              <a:schemeClr val="tx1"/>
            </a:solidFill>
            <a:miter lim="800000"/>
            <a:headEnd/>
            <a:tailEnd/>
          </a:ln>
          <a:effectLst/>
          <a:extLst>
            <a:ext uri="{909E8E84-426E-40DD-AFC4-6F175D3DCCD1}">
              <a14:hiddenFill xmlns="" xmlns:a14="http://schemas.microsoft.com/office/drawing/2010/main">
                <a:solidFill>
                  <a:srgbClr val="B2B2B2"/>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lstStyle/>
          <a:p>
            <a:pPr algn="l">
              <a:buNone/>
            </a:pPr>
            <a:r>
              <a:rPr lang="en-US" b="0" i="1" dirty="0" smtClean="0"/>
              <a:t>Includes stakeholder  comments</a:t>
            </a:r>
            <a:endParaRPr lang="en-US" b="0" i="1" dirty="0"/>
          </a:p>
        </p:txBody>
      </p:sp>
      <p:pic>
        <p:nvPicPr>
          <p:cNvPr id="26" name="Picture 2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cxnSp>
        <p:nvCxnSpPr>
          <p:cNvPr id="12" name="Straight Arrow Connector 11"/>
          <p:cNvCxnSpPr/>
          <p:nvPr/>
        </p:nvCxnSpPr>
        <p:spPr bwMode="auto">
          <a:xfrm>
            <a:off x="5817096" y="908720"/>
            <a:ext cx="0" cy="4713907"/>
          </a:xfrm>
          <a:prstGeom prst="straightConnector1">
            <a:avLst/>
          </a:prstGeom>
          <a:noFill/>
          <a:ln w="57150" cap="flat" cmpd="sng" algn="ctr">
            <a:solidFill>
              <a:srgbClr val="C00000"/>
            </a:solidFill>
            <a:prstDash val="dash"/>
            <a:round/>
            <a:headEnd type="none" w="med" len="med"/>
            <a:tailEnd type="none"/>
          </a:ln>
          <a:effectLst/>
        </p:spPr>
      </p:cxnSp>
      <p:sp>
        <p:nvSpPr>
          <p:cNvPr id="17" name="Oval 22"/>
          <p:cNvSpPr>
            <a:spLocks noChangeArrowheads="1"/>
          </p:cNvSpPr>
          <p:nvPr/>
        </p:nvSpPr>
        <p:spPr bwMode="auto">
          <a:xfrm>
            <a:off x="4953000" y="1547715"/>
            <a:ext cx="1441237" cy="690536"/>
          </a:xfrm>
          <a:prstGeom prst="ellipse">
            <a:avLst/>
          </a:prstGeom>
          <a:solidFill>
            <a:srgbClr val="003399"/>
          </a:solidFill>
          <a:ln>
            <a:noFill/>
          </a:ln>
          <a:effectLst/>
          <a:extLst>
            <a:ext uri="{91240B29-F687-4F45-9708-019B960494DF}">
              <a14:hiddenLine xmlns="" xmlns:a14="http://schemas.microsoft.com/office/drawing/2010/main" w="9525" algn="ctr">
                <a:solidFill>
                  <a:srgbClr val="FF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038" rIns="90000" bIns="46038" anchor="ctr"/>
          <a:lstStyle/>
          <a:p>
            <a:pPr algn="ctr">
              <a:buNone/>
            </a:pPr>
            <a:r>
              <a:rPr lang="en-US" sz="1400" i="1" dirty="0" smtClean="0">
                <a:solidFill>
                  <a:schemeClr val="bg1"/>
                </a:solidFill>
              </a:rPr>
              <a:t>Draft Report 1</a:t>
            </a:r>
            <a:endParaRPr lang="en-US" sz="1400" i="1" dirty="0">
              <a:solidFill>
                <a:schemeClr val="bg1"/>
              </a:solidFill>
            </a:endParaRPr>
          </a:p>
        </p:txBody>
      </p:sp>
    </p:spTree>
    <p:extLst>
      <p:ext uri="{BB962C8B-B14F-4D97-AF65-F5344CB8AC3E}">
        <p14:creationId xmlns="" xmlns:p14="http://schemas.microsoft.com/office/powerpoint/2010/main" val="1559923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10244"/>
            <a:ext cx="9372600" cy="342900"/>
          </a:xfrm>
        </p:spPr>
        <p:txBody>
          <a:bodyPr/>
          <a:lstStyle/>
          <a:p>
            <a:r>
              <a:rPr lang="en-US" dirty="0"/>
              <a:t>Power Sector </a:t>
            </a:r>
            <a:r>
              <a:rPr lang="en-US" dirty="0" smtClean="0"/>
              <a:t>Overview—Anguilla’s Fuel Surcharge</a:t>
            </a: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4</a:t>
            </a:fld>
            <a:endParaRPr lang="en-AU" sz="1400" b="0">
              <a:latin typeface="Times New Roman"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76536" y="620688"/>
            <a:ext cx="8538284" cy="56166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4" descr="Description: C:\Users\Carl\Documents\PwC\Projects\6355_CDKN\CDKN Main Logo_Orange.png"/>
          <p:cNvPicPr/>
          <p:nvPr/>
        </p:nvPicPr>
        <p:blipFill>
          <a:blip r:embed="rId4"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3980045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10244"/>
            <a:ext cx="9577064" cy="342900"/>
          </a:xfrm>
        </p:spPr>
        <p:txBody>
          <a:bodyPr/>
          <a:lstStyle/>
          <a:p>
            <a:r>
              <a:rPr lang="en-US" dirty="0"/>
              <a:t>Power Sector </a:t>
            </a:r>
            <a:r>
              <a:rPr lang="en-US" dirty="0" smtClean="0"/>
              <a:t>Overview—Generation Costs and Tariffs with US$4 / </a:t>
            </a:r>
            <a:r>
              <a:rPr lang="en-US" dirty="0" err="1" smtClean="0"/>
              <a:t>IG</a:t>
            </a:r>
            <a:r>
              <a:rPr lang="en-US" dirty="0" smtClean="0"/>
              <a:t> Diesel</a:t>
            </a:r>
            <a:endParaRPr lang="en-US" dirty="0"/>
          </a:p>
        </p:txBody>
      </p:sp>
      <p:sp>
        <p:nvSpPr>
          <p:cNvPr id="4" name="Slide Number Placeholder 3"/>
          <p:cNvSpPr>
            <a:spLocks noGrp="1"/>
          </p:cNvSpPr>
          <p:nvPr>
            <p:ph type="sldNum" sz="quarter" idx="11"/>
          </p:nvPr>
        </p:nvSpPr>
        <p:spPr/>
        <p:txBody>
          <a:bodyPr/>
          <a:lstStyle/>
          <a:p>
            <a:pPr>
              <a:defRPr/>
            </a:pPr>
            <a:fld id="{CF7B4E75-FBA6-4FF2-AD4E-5CC261BBD95E}" type="slidenum">
              <a:rPr lang="en-AU" smtClean="0"/>
              <a:pPr>
                <a:defRPr/>
              </a:pPr>
              <a:t>5</a:t>
            </a:fld>
            <a:endParaRPr lang="en-AU" sz="1400" b="0">
              <a:latin typeface="Times New Roman" pitchFamily="18" charset="0"/>
            </a:endParaRPr>
          </a:p>
        </p:txBody>
      </p:sp>
      <p:sp>
        <p:nvSpPr>
          <p:cNvPr id="6" name="Rectangle 5"/>
          <p:cNvSpPr/>
          <p:nvPr/>
        </p:nvSpPr>
        <p:spPr>
          <a:xfrm>
            <a:off x="1856656" y="4509120"/>
            <a:ext cx="6192688" cy="338554"/>
          </a:xfrm>
          <a:prstGeom prst="rect">
            <a:avLst/>
          </a:prstGeom>
        </p:spPr>
        <p:txBody>
          <a:bodyPr wrap="square">
            <a:spAutoFit/>
          </a:bodyPr>
          <a:lstStyle/>
          <a:p>
            <a:pPr algn="ctr">
              <a:buNone/>
            </a:pPr>
            <a:r>
              <a:rPr lang="en-US" dirty="0"/>
              <a:t>Estimated </a:t>
            </a:r>
            <a:r>
              <a:rPr lang="en-US" dirty="0" smtClean="0"/>
              <a:t>Tariffs </a:t>
            </a:r>
            <a:r>
              <a:rPr lang="en-US" dirty="0"/>
              <a:t>with </a:t>
            </a:r>
            <a:r>
              <a:rPr lang="en-US" dirty="0" smtClean="0"/>
              <a:t>Diesel at </a:t>
            </a:r>
            <a:r>
              <a:rPr lang="en-US" dirty="0"/>
              <a:t>US$4 per </a:t>
            </a:r>
            <a:r>
              <a:rPr lang="en-US" dirty="0" err="1"/>
              <a:t>IG</a:t>
            </a:r>
            <a:r>
              <a:rPr lang="en-US" dirty="0"/>
              <a:t> (US$ per kWh)</a:t>
            </a:r>
          </a:p>
        </p:txBody>
      </p:sp>
      <p:sp>
        <p:nvSpPr>
          <p:cNvPr id="3" name="Rectangle 2"/>
          <p:cNvSpPr/>
          <p:nvPr/>
        </p:nvSpPr>
        <p:spPr>
          <a:xfrm>
            <a:off x="1496616" y="476672"/>
            <a:ext cx="6984776" cy="338554"/>
          </a:xfrm>
          <a:prstGeom prst="rect">
            <a:avLst/>
          </a:prstGeom>
        </p:spPr>
        <p:txBody>
          <a:bodyPr wrap="square">
            <a:spAutoFit/>
          </a:bodyPr>
          <a:lstStyle/>
          <a:p>
            <a:pPr algn="ctr">
              <a:buNone/>
            </a:pPr>
            <a:r>
              <a:rPr lang="en-US" dirty="0"/>
              <a:t>Estimated </a:t>
            </a:r>
            <a:r>
              <a:rPr lang="en-US" dirty="0" smtClean="0"/>
              <a:t>Generation Costs with </a:t>
            </a:r>
            <a:r>
              <a:rPr lang="en-US" dirty="0"/>
              <a:t>Diesel </a:t>
            </a:r>
            <a:r>
              <a:rPr lang="en-US" dirty="0" smtClean="0"/>
              <a:t>at US$4.00/</a:t>
            </a:r>
            <a:r>
              <a:rPr lang="en-US" dirty="0" err="1" smtClean="0"/>
              <a:t>IG</a:t>
            </a:r>
            <a:r>
              <a:rPr lang="en-US" dirty="0" smtClean="0"/>
              <a:t> (US$ per kWh)</a:t>
            </a:r>
            <a:endParaRPr lang="en-US" dirty="0"/>
          </a:p>
        </p:txBody>
      </p:sp>
      <p:pic>
        <p:nvPicPr>
          <p:cNvPr id="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42275" y="745200"/>
            <a:ext cx="6623093" cy="37639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10" name="Content Placeholder 4"/>
          <p:cNvGraphicFramePr>
            <a:graphicFrameLocks noGrp="1"/>
          </p:cNvGraphicFramePr>
          <p:nvPr>
            <p:ph idx="1"/>
            <p:extLst>
              <p:ext uri="{D42A27DB-BD31-4B8C-83A1-F6EECF244321}">
                <p14:modId xmlns="" xmlns:p14="http://schemas.microsoft.com/office/powerpoint/2010/main" val="4131520021"/>
              </p:ext>
            </p:extLst>
          </p:nvPr>
        </p:nvGraphicFramePr>
        <p:xfrm>
          <a:off x="632519" y="4912320"/>
          <a:ext cx="8640961" cy="1397000"/>
        </p:xfrm>
        <a:graphic>
          <a:graphicData uri="http://schemas.openxmlformats.org/drawingml/2006/table">
            <a:tbl>
              <a:tblPr firstRow="1" bandRow="1">
                <a:tableStyleId>{5C22544A-7EE6-4342-B048-85BDC9FD1C3A}</a:tableStyleId>
              </a:tblPr>
              <a:tblGrid>
                <a:gridCol w="2512889"/>
                <a:gridCol w="1807594"/>
                <a:gridCol w="2160239"/>
                <a:gridCol w="2160239"/>
              </a:tblGrid>
              <a:tr h="136524">
                <a:tc>
                  <a:txBody>
                    <a:bodyPr/>
                    <a:lstStyle/>
                    <a:p>
                      <a:pPr marL="0" marR="0" algn="ctr">
                        <a:spcBef>
                          <a:spcPts val="150"/>
                        </a:spcBef>
                        <a:spcAft>
                          <a:spcPts val="150"/>
                        </a:spcAft>
                        <a:tabLst>
                          <a:tab pos="180340" algn="l"/>
                          <a:tab pos="360045" algn="l"/>
                          <a:tab pos="180340" algn="l"/>
                          <a:tab pos="360045" algn="l"/>
                        </a:tabLst>
                      </a:pP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Base </a:t>
                      </a:r>
                      <a:r>
                        <a:rPr lang="en-US" sz="1600" b="1" dirty="0" smtClean="0">
                          <a:effectLst/>
                          <a:latin typeface="Garamond"/>
                          <a:ea typeface="Times New Roman"/>
                          <a:cs typeface="Times New Roman"/>
                        </a:rPr>
                        <a:t>Rate (</a:t>
                      </a:r>
                      <a:r>
                        <a:rPr lang="en-US" sz="1600" b="1" dirty="0">
                          <a:effectLst/>
                          <a:latin typeface="Garamond"/>
                          <a:ea typeface="Times New Roman"/>
                          <a:cs typeface="Times New Roman"/>
                        </a:rPr>
                        <a:t>a)</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Fuel </a:t>
                      </a:r>
                      <a:r>
                        <a:rPr lang="en-US" sz="1600" b="1" dirty="0" smtClean="0">
                          <a:effectLst/>
                          <a:latin typeface="Garamond"/>
                          <a:ea typeface="Times New Roman"/>
                          <a:cs typeface="Times New Roman"/>
                        </a:rPr>
                        <a:t>surcharge (</a:t>
                      </a:r>
                      <a:r>
                        <a:rPr lang="en-US" sz="1600" b="1" dirty="0">
                          <a:effectLst/>
                          <a:latin typeface="Garamond"/>
                          <a:ea typeface="Times New Roman"/>
                          <a:cs typeface="Times New Roman"/>
                        </a:rPr>
                        <a:t>b)</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c>
                  <a:txBody>
                    <a:bodyPr/>
                    <a:lstStyle/>
                    <a:p>
                      <a:pPr marL="0" marR="0" algn="ctr">
                        <a:spcBef>
                          <a:spcPts val="150"/>
                        </a:spcBef>
                        <a:spcAft>
                          <a:spcPts val="150"/>
                        </a:spcAft>
                        <a:tabLst>
                          <a:tab pos="180340" algn="l"/>
                          <a:tab pos="360045" algn="l"/>
                          <a:tab pos="180340" algn="l"/>
                          <a:tab pos="360045" algn="l"/>
                        </a:tabLst>
                      </a:pPr>
                      <a:r>
                        <a:rPr lang="en-US" sz="1600" b="1" dirty="0">
                          <a:effectLst/>
                          <a:latin typeface="Garamond"/>
                          <a:ea typeface="Times New Roman"/>
                          <a:cs typeface="Times New Roman"/>
                        </a:rPr>
                        <a:t>Total (</a:t>
                      </a:r>
                      <a:r>
                        <a:rPr lang="en-US" sz="1600" b="1" dirty="0" err="1" smtClean="0">
                          <a:effectLst/>
                          <a:latin typeface="Garamond"/>
                          <a:ea typeface="Times New Roman"/>
                          <a:cs typeface="Times New Roman"/>
                        </a:rPr>
                        <a:t>a+b</a:t>
                      </a:r>
                      <a:r>
                        <a:rPr lang="en-US" sz="1600" b="1" dirty="0" smtClean="0">
                          <a:effectLst/>
                          <a:latin typeface="Garamond"/>
                          <a:ea typeface="Times New Roman"/>
                          <a:cs typeface="Times New Roman"/>
                        </a:rPr>
                        <a:t>)</a:t>
                      </a:r>
                      <a:endParaRPr lang="en-US" sz="1600" dirty="0">
                        <a:effectLst/>
                        <a:latin typeface="Garamond"/>
                        <a:ea typeface="Times New Roman"/>
                        <a:cs typeface="Times New Roman"/>
                      </a:endParaRPr>
                    </a:p>
                  </a:txBody>
                  <a:tcPr marL="53975" marR="53975" marT="17780" marB="17780" anchor="ctr">
                    <a:solidFill>
                      <a:schemeClr val="tx2">
                        <a:lumMod val="75000"/>
                      </a:schemeClr>
                    </a:solidFill>
                  </a:tcPr>
                </a:tc>
              </a:tr>
              <a:tr h="210956">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1-40 kWh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0.21</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0.47</a:t>
                      </a:r>
                      <a:endParaRPr lang="en-US" sz="1600" dirty="0">
                        <a:effectLst/>
                        <a:latin typeface="Garamond"/>
                        <a:ea typeface="Times New Roman"/>
                        <a:cs typeface="Times New Roman"/>
                      </a:endParaRPr>
                    </a:p>
                  </a:txBody>
                  <a:tcPr marL="53975" marR="53975" marT="17780" marB="17780" anchor="ctr" anchorCtr="1"/>
                </a:tc>
              </a:tr>
              <a:tr h="210956">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41-2,500 kWh</a:t>
                      </a:r>
                      <a:r>
                        <a:rPr lang="en-US" sz="1600" baseline="0" dirty="0" smtClean="0">
                          <a:effectLst/>
                          <a:latin typeface="Garamond"/>
                          <a:ea typeface="Times New Roman"/>
                          <a:cs typeface="Times New Roman"/>
                        </a:rPr>
                        <a:t>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0.24</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0.50</a:t>
                      </a:r>
                      <a:endParaRPr lang="en-US" sz="1600" dirty="0">
                        <a:effectLst/>
                        <a:latin typeface="Garamond"/>
                        <a:ea typeface="Times New Roman"/>
                        <a:cs typeface="Times New Roman"/>
                      </a:endParaRPr>
                    </a:p>
                  </a:txBody>
                  <a:tcPr marL="53975" marR="53975" marT="17780" marB="17780" anchor="ctr" anchorCtr="1"/>
                </a:tc>
              </a:tr>
              <a:tr h="262701">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2,501 </a:t>
                      </a:r>
                      <a:r>
                        <a:rPr lang="en-US" sz="1600" dirty="0">
                          <a:effectLst/>
                          <a:latin typeface="Garamond"/>
                          <a:ea typeface="Times New Roman"/>
                          <a:cs typeface="Times New Roman"/>
                        </a:rPr>
                        <a:t>- 100,000 </a:t>
                      </a:r>
                      <a:r>
                        <a:rPr lang="en-US" sz="1600" dirty="0" smtClean="0">
                          <a:effectLst/>
                          <a:latin typeface="Garamond"/>
                          <a:ea typeface="Times New Roman"/>
                          <a:cs typeface="Times New Roman"/>
                        </a:rPr>
                        <a:t>kWh</a:t>
                      </a:r>
                      <a:r>
                        <a:rPr lang="en-US" sz="1600" baseline="0" dirty="0" smtClean="0">
                          <a:effectLst/>
                          <a:latin typeface="Garamond"/>
                          <a:ea typeface="Times New Roman"/>
                          <a:cs typeface="Times New Roman"/>
                        </a:rPr>
                        <a:t>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0.23</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0.50</a:t>
                      </a:r>
                      <a:endParaRPr lang="en-US" sz="1600" dirty="0">
                        <a:effectLst/>
                        <a:latin typeface="Garamond"/>
                        <a:ea typeface="Times New Roman"/>
                        <a:cs typeface="Times New Roman"/>
                      </a:endParaRPr>
                    </a:p>
                  </a:txBody>
                  <a:tcPr marL="53975" marR="53975" marT="17780" marB="17780" anchor="ctr" anchorCtr="1"/>
                </a:tc>
              </a:tr>
              <a:tr h="210956">
                <a:tc>
                  <a:txBody>
                    <a:bodyPr/>
                    <a:lstStyle/>
                    <a:p>
                      <a:pPr marL="0" marR="0" algn="l">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Times New Roman"/>
                        </a:rPr>
                        <a:t>&gt; </a:t>
                      </a:r>
                      <a:r>
                        <a:rPr lang="en-US" sz="1600" dirty="0">
                          <a:effectLst/>
                          <a:latin typeface="Garamond"/>
                          <a:ea typeface="Times New Roman"/>
                          <a:cs typeface="Times New Roman"/>
                        </a:rPr>
                        <a:t>100,000 </a:t>
                      </a:r>
                      <a:r>
                        <a:rPr lang="en-US" sz="1600" dirty="0" smtClean="0">
                          <a:effectLst/>
                          <a:latin typeface="Garamond"/>
                          <a:ea typeface="Times New Roman"/>
                          <a:cs typeface="Times New Roman"/>
                        </a:rPr>
                        <a:t>kWh</a:t>
                      </a:r>
                      <a:r>
                        <a:rPr lang="en-US" sz="1600" baseline="0" dirty="0" smtClean="0">
                          <a:effectLst/>
                          <a:latin typeface="Garamond"/>
                          <a:ea typeface="Times New Roman"/>
                          <a:cs typeface="Times New Roman"/>
                        </a:rPr>
                        <a:t> / month</a:t>
                      </a:r>
                      <a:endParaRPr lang="en-US" sz="1600" dirty="0">
                        <a:effectLst/>
                        <a:latin typeface="Garamond"/>
                        <a:ea typeface="Times New Roman"/>
                        <a:cs typeface="Times New Roman"/>
                      </a:endParaRPr>
                    </a:p>
                  </a:txBody>
                  <a:tcPr marL="53975" marR="53975" marT="17780" marB="17780" anchor="ctr"/>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Times New Roman"/>
                        </a:rPr>
                        <a:t>0.16</a:t>
                      </a: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a:effectLst/>
                          <a:latin typeface="Garamond"/>
                          <a:ea typeface="Times New Roman"/>
                          <a:cs typeface="Arial"/>
                        </a:rPr>
                        <a:t>0.26</a:t>
                      </a:r>
                      <a:endParaRPr lang="en-US" sz="1600" dirty="0">
                        <a:effectLst/>
                        <a:latin typeface="Garamond"/>
                        <a:ea typeface="Times New Roman"/>
                        <a:cs typeface="Times New Roman"/>
                      </a:endParaRPr>
                    </a:p>
                  </a:txBody>
                  <a:tcPr marL="53975" marR="53975" marT="17780" marB="17780" anchor="ctr" anchorCtr="1"/>
                </a:tc>
                <a:tc>
                  <a:txBody>
                    <a:bodyPr/>
                    <a:lstStyle/>
                    <a:p>
                      <a:pPr marL="0" marR="0" algn="ctr">
                        <a:spcBef>
                          <a:spcPts val="150"/>
                        </a:spcBef>
                        <a:spcAft>
                          <a:spcPts val="150"/>
                        </a:spcAft>
                        <a:tabLst>
                          <a:tab pos="180340" algn="l"/>
                          <a:tab pos="360045" algn="l"/>
                          <a:tab pos="180340" algn="l"/>
                          <a:tab pos="360045" algn="l"/>
                        </a:tabLst>
                      </a:pPr>
                      <a:r>
                        <a:rPr lang="en-US" sz="1600" dirty="0" smtClean="0">
                          <a:effectLst/>
                          <a:latin typeface="Garamond"/>
                          <a:ea typeface="Times New Roman"/>
                          <a:cs typeface="Arial"/>
                        </a:rPr>
                        <a:t>0.42</a:t>
                      </a:r>
                      <a:endParaRPr lang="en-US" sz="1600" dirty="0">
                        <a:effectLst/>
                        <a:latin typeface="Garamond"/>
                        <a:ea typeface="Times New Roman"/>
                        <a:cs typeface="Times New Roman"/>
                      </a:endParaRPr>
                    </a:p>
                  </a:txBody>
                  <a:tcPr marL="53975" marR="53975" marT="17780" marB="17780" anchor="ctr" anchorCtr="1"/>
                </a:tc>
              </a:tr>
            </a:tbl>
          </a:graphicData>
        </a:graphic>
      </p:graphicFrame>
      <p:pic>
        <p:nvPicPr>
          <p:cNvPr id="8" name="Picture 7" descr="Description: C:\Users\Carl\Documents\PwC\Projects\6355_CDKN\CDKN Main Logo_Orange.png"/>
          <p:cNvPicPr/>
          <p:nvPr/>
        </p:nvPicPr>
        <p:blipFill>
          <a:blip r:embed="rId4" cstate="print"/>
          <a:srcRect/>
          <a:stretch>
            <a:fillRect/>
          </a:stretch>
        </p:blipFill>
        <p:spPr bwMode="auto">
          <a:xfrm>
            <a:off x="274045" y="6536066"/>
            <a:ext cx="621358" cy="298708"/>
          </a:xfrm>
          <a:prstGeom prst="rect">
            <a:avLst/>
          </a:prstGeom>
          <a:noFill/>
          <a:ln w="9525">
            <a:noFill/>
            <a:miter lim="800000"/>
            <a:headEnd/>
            <a:tailEnd/>
          </a:ln>
        </p:spPr>
      </p:pic>
    </p:spTree>
    <p:extLst>
      <p:ext uri="{BB962C8B-B14F-4D97-AF65-F5344CB8AC3E}">
        <p14:creationId xmlns="" xmlns:p14="http://schemas.microsoft.com/office/powerpoint/2010/main" val="1058389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0472" y="-10245"/>
            <a:ext cx="9649072" cy="342901"/>
          </a:xfrm>
        </p:spPr>
        <p:txBody>
          <a:bodyPr/>
          <a:lstStyle/>
          <a:p>
            <a:pPr eaLnBrk="1" hangingPunct="1"/>
            <a:r>
              <a:rPr lang="en-US" dirty="0" smtClean="0"/>
              <a:t>Potential for Renewable Energy—Good Options, Currently Unrealized</a:t>
            </a:r>
          </a:p>
        </p:txBody>
      </p:sp>
      <p:sp>
        <p:nvSpPr>
          <p:cNvPr id="20483" name="Slide Number Placeholder 3"/>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50000"/>
              </a:spcBef>
              <a:spcAft>
                <a:spcPct val="0"/>
              </a:spcAft>
              <a:buChar char="•"/>
              <a:defRPr sz="1600" b="1">
                <a:solidFill>
                  <a:schemeClr val="tx1"/>
                </a:solidFill>
                <a:latin typeface="Arial" charset="0"/>
              </a:defRPr>
            </a:lvl6pPr>
            <a:lvl7pPr marL="2971800" indent="-228600" eaLnBrk="0" fontAlgn="base" hangingPunct="0">
              <a:spcBef>
                <a:spcPct val="50000"/>
              </a:spcBef>
              <a:spcAft>
                <a:spcPct val="0"/>
              </a:spcAft>
              <a:buChar char="•"/>
              <a:defRPr sz="1600" b="1">
                <a:solidFill>
                  <a:schemeClr val="tx1"/>
                </a:solidFill>
                <a:latin typeface="Arial" charset="0"/>
              </a:defRPr>
            </a:lvl7pPr>
            <a:lvl8pPr marL="3429000" indent="-228600" eaLnBrk="0" fontAlgn="base" hangingPunct="0">
              <a:spcBef>
                <a:spcPct val="50000"/>
              </a:spcBef>
              <a:spcAft>
                <a:spcPct val="0"/>
              </a:spcAft>
              <a:buChar char="•"/>
              <a:defRPr sz="1600" b="1">
                <a:solidFill>
                  <a:schemeClr val="tx1"/>
                </a:solidFill>
                <a:latin typeface="Arial" charset="0"/>
              </a:defRPr>
            </a:lvl8pPr>
            <a:lvl9pPr marL="3886200" indent="-228600" eaLnBrk="0" fontAlgn="base" hangingPunct="0">
              <a:spcBef>
                <a:spcPct val="50000"/>
              </a:spcBef>
              <a:spcAft>
                <a:spcPct val="0"/>
              </a:spcAft>
              <a:buChar char="•"/>
              <a:defRPr sz="1600" b="1">
                <a:solidFill>
                  <a:schemeClr val="tx1"/>
                </a:solidFill>
                <a:latin typeface="Arial" charset="0"/>
              </a:defRPr>
            </a:lvl9pPr>
          </a:lstStyle>
          <a:p>
            <a:fld id="{2F100237-91FF-400D-91F6-B59E8D5342DC}" type="slidenum">
              <a:rPr lang="en-AU" sz="1000" smtClean="0"/>
              <a:pPr/>
              <a:t>6</a:t>
            </a:fld>
            <a:endParaRPr lang="en-AU" sz="1400" b="0" smtClean="0">
              <a:latin typeface="Times New Roman" pitchFamily="18" charset="0"/>
            </a:endParaRPr>
          </a:p>
        </p:txBody>
      </p:sp>
      <p:sp>
        <p:nvSpPr>
          <p:cNvPr id="20484" name="Rectangle 4"/>
          <p:cNvSpPr>
            <a:spLocks noChangeArrowheads="1"/>
          </p:cNvSpPr>
          <p:nvPr/>
        </p:nvSpPr>
        <p:spPr bwMode="auto">
          <a:xfrm>
            <a:off x="200472" y="5733256"/>
            <a:ext cx="943292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None/>
            </a:pPr>
            <a:r>
              <a:rPr lang="en-US" sz="1200" b="0" dirty="0"/>
              <a:t>Note</a:t>
            </a:r>
            <a:r>
              <a:rPr lang="en-US" sz="1200" b="0" dirty="0" smtClean="0"/>
              <a:t>: Indicative Long Run Marginal Costs (</a:t>
            </a:r>
            <a:r>
              <a:rPr lang="en-US" sz="1200" b="0" dirty="0" err="1" smtClean="0"/>
              <a:t>LRMCs</a:t>
            </a:r>
            <a:r>
              <a:rPr lang="en-US" sz="1200" b="0" dirty="0" smtClean="0"/>
              <a:t>) of </a:t>
            </a:r>
            <a:r>
              <a:rPr lang="en-US" sz="1200" b="0" dirty="0"/>
              <a:t>renewable energy technologies (US$/kWh) </a:t>
            </a:r>
            <a:r>
              <a:rPr lang="en-US" sz="1200" b="0" dirty="0" smtClean="0"/>
              <a:t>based </a:t>
            </a:r>
            <a:r>
              <a:rPr lang="en-US" sz="1200" b="0" dirty="0"/>
              <a:t>on a 11% discount rate </a:t>
            </a:r>
            <a:r>
              <a:rPr lang="en-US" sz="1200" b="0" dirty="0" smtClean="0"/>
              <a:t>for </a:t>
            </a:r>
            <a:r>
              <a:rPr lang="en-US" sz="1200" b="0" dirty="0"/>
              <a:t>utility scale technologies, and 9% for distributed scale technologies. Generation costs and tariffs are based on Diesel prices of US$4.00/gallon. Average system variable cost benchmark for distributed generation technologies are grossed up for losses (12</a:t>
            </a:r>
            <a:r>
              <a:rPr lang="en-US" sz="1200" b="0" dirty="0" smtClean="0"/>
              <a:t>%)</a:t>
            </a:r>
            <a:endParaRPr lang="en-US" sz="1200" b="0" dirty="0"/>
          </a:p>
        </p:txBody>
      </p:sp>
      <p:pic>
        <p:nvPicPr>
          <p:cNvPr id="6" name="Picture 5"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3965" y="764704"/>
            <a:ext cx="9907587" cy="46003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0636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35ED8133-F30C-42E2-A1C9-9BD10AF55BA2}" type="slidenum">
              <a:rPr lang="en-AU" smtClean="0"/>
              <a:pPr/>
              <a:t>7</a:t>
            </a:fld>
            <a:endParaRPr lang="en-AU" sz="1400" b="0" smtClean="0">
              <a:latin typeface="Times New Roman" pitchFamily="18" charset="0"/>
            </a:endParaRPr>
          </a:p>
        </p:txBody>
      </p:sp>
      <p:sp>
        <p:nvSpPr>
          <p:cNvPr id="17411"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0AA829EF-58CE-4000-BA30-15B480E4A37C}" type="slidenum">
              <a:rPr lang="en-AU" sz="1000"/>
              <a:pPr algn="ctr" eaLnBrk="0" hangingPunct="0">
                <a:spcBef>
                  <a:spcPct val="0"/>
                </a:spcBef>
                <a:buFontTx/>
                <a:buNone/>
              </a:pPr>
              <a:t>7</a:t>
            </a:fld>
            <a:endParaRPr lang="en-AU" sz="1400" b="0">
              <a:latin typeface="Times New Roman" pitchFamily="18" charset="0"/>
            </a:endParaRPr>
          </a:p>
        </p:txBody>
      </p:sp>
      <p:sp>
        <p:nvSpPr>
          <p:cNvPr id="17412" name="Rectangle 18"/>
          <p:cNvSpPr>
            <a:spLocks noGrp="1" noChangeArrowheads="1"/>
          </p:cNvSpPr>
          <p:nvPr>
            <p:ph type="title" idx="4294967295"/>
          </p:nvPr>
        </p:nvSpPr>
        <p:spPr>
          <a:xfrm>
            <a:off x="200472" y="-9525"/>
            <a:ext cx="9477375" cy="342900"/>
          </a:xfrm>
        </p:spPr>
        <p:txBody>
          <a:bodyPr/>
          <a:lstStyle/>
          <a:p>
            <a:pPr eaLnBrk="1" hangingPunct="1"/>
            <a:r>
              <a:rPr lang="en-NZ" dirty="0" smtClean="0"/>
              <a:t>Potential for Renewable Energy—Good Options Save CO</a:t>
            </a:r>
            <a:r>
              <a:rPr lang="en-NZ" baseline="-25000" dirty="0" smtClean="0"/>
              <a:t>2</a:t>
            </a:r>
            <a:r>
              <a:rPr lang="en-NZ" dirty="0" smtClean="0"/>
              <a:t> and Money</a:t>
            </a:r>
          </a:p>
        </p:txBody>
      </p:sp>
      <p:pic>
        <p:nvPicPr>
          <p:cNvPr id="17" name="Picture 1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21" name="Rectangle 4"/>
          <p:cNvSpPr>
            <a:spLocks noChangeArrowheads="1"/>
          </p:cNvSpPr>
          <p:nvPr/>
        </p:nvSpPr>
        <p:spPr bwMode="auto">
          <a:xfrm>
            <a:off x="236537" y="6093296"/>
            <a:ext cx="943292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None/>
            </a:pPr>
            <a:r>
              <a:rPr lang="en-US" sz="1200" b="0" dirty="0"/>
              <a:t>Note</a:t>
            </a:r>
            <a:r>
              <a:rPr lang="en-US" sz="1200" b="0" dirty="0" smtClean="0"/>
              <a:t>: CER = Certified Emission Reduction. Price </a:t>
            </a:r>
            <a:r>
              <a:rPr lang="en-US" sz="1200" b="0" dirty="0"/>
              <a:t>for Carbon from </a:t>
            </a:r>
            <a:r>
              <a:rPr lang="en-US" sz="1200" b="0" dirty="0" err="1"/>
              <a:t>Carbonex</a:t>
            </a:r>
            <a:r>
              <a:rPr lang="en-US" sz="1200" b="0" dirty="0"/>
              <a:t> on April 15, 2012 </a:t>
            </a:r>
          </a:p>
        </p:txBody>
      </p:sp>
      <p:pic>
        <p:nvPicPr>
          <p:cNvPr id="3074"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638" y="1115484"/>
            <a:ext cx="9816906" cy="42772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BD0832F-85B8-4289-96A0-7C92EBC936DD}" type="slidenum">
              <a:rPr lang="en-AU" smtClean="0"/>
              <a:pPr/>
              <a:t>8</a:t>
            </a:fld>
            <a:endParaRPr lang="en-AU" sz="1400" b="0" smtClean="0">
              <a:latin typeface="Times New Roman" pitchFamily="18" charset="0"/>
            </a:endParaRPr>
          </a:p>
        </p:txBody>
      </p:sp>
      <p:sp>
        <p:nvSpPr>
          <p:cNvPr id="24579" name="Slide Number Placeholder 4"/>
          <p:cNvSpPr txBox="1">
            <a:spLocks noGrp="1"/>
          </p:cNvSpPr>
          <p:nvPr/>
        </p:nvSpPr>
        <p:spPr bwMode="auto">
          <a:xfrm>
            <a:off x="4000500" y="6548438"/>
            <a:ext cx="1905000" cy="304800"/>
          </a:xfrm>
          <a:prstGeom prst="rect">
            <a:avLst/>
          </a:prstGeom>
          <a:noFill/>
          <a:ln w="9525">
            <a:noFill/>
            <a:miter lim="800000"/>
            <a:headEnd/>
            <a:tailEnd/>
          </a:ln>
        </p:spPr>
        <p:txBody>
          <a:bodyPr/>
          <a:lstStyle/>
          <a:p>
            <a:pPr algn="ctr" eaLnBrk="0" hangingPunct="0">
              <a:spcBef>
                <a:spcPct val="0"/>
              </a:spcBef>
              <a:buFontTx/>
              <a:buNone/>
            </a:pPr>
            <a:fld id="{E0E41E43-268F-458D-A80E-09DA0F2397A8}" type="slidenum">
              <a:rPr lang="en-AU" sz="1000"/>
              <a:pPr algn="ctr" eaLnBrk="0" hangingPunct="0">
                <a:spcBef>
                  <a:spcPct val="0"/>
                </a:spcBef>
                <a:buFontTx/>
                <a:buNone/>
              </a:pPr>
              <a:t>8</a:t>
            </a:fld>
            <a:endParaRPr lang="en-AU" sz="1400" b="0">
              <a:latin typeface="Times New Roman" pitchFamily="18" charset="0"/>
            </a:endParaRPr>
          </a:p>
        </p:txBody>
      </p:sp>
      <p:sp>
        <p:nvSpPr>
          <p:cNvPr id="24580" name="Rectangle 18"/>
          <p:cNvSpPr>
            <a:spLocks noGrp="1" noChangeArrowheads="1"/>
          </p:cNvSpPr>
          <p:nvPr>
            <p:ph type="title" idx="4294967295"/>
          </p:nvPr>
        </p:nvSpPr>
        <p:spPr>
          <a:xfrm>
            <a:off x="200472" y="-10245"/>
            <a:ext cx="9677400" cy="342901"/>
          </a:xfrm>
        </p:spPr>
        <p:txBody>
          <a:bodyPr/>
          <a:lstStyle/>
          <a:p>
            <a:pPr eaLnBrk="1" hangingPunct="1"/>
            <a:r>
              <a:rPr lang="en-NZ" dirty="0" smtClean="0"/>
              <a:t>Barriers—Is Anything Needed Missing for Viable Renewables to Happen?</a:t>
            </a:r>
          </a:p>
        </p:txBody>
      </p:sp>
      <p:pic>
        <p:nvPicPr>
          <p:cNvPr id="7" name="Picture 6" descr="Description: C:\Users\Carl\Documents\PwC\Projects\6355_CDKN\CDKN Main Logo_Orange.png"/>
          <p:cNvPicPr/>
          <p:nvPr/>
        </p:nvPicPr>
        <p:blipFill>
          <a:blip r:embed="rId3" cstate="print"/>
          <a:srcRect/>
          <a:stretch>
            <a:fillRect/>
          </a:stretch>
        </p:blipFill>
        <p:spPr bwMode="auto">
          <a:xfrm>
            <a:off x="274045" y="6536066"/>
            <a:ext cx="621358" cy="298708"/>
          </a:xfrm>
          <a:prstGeom prst="rect">
            <a:avLst/>
          </a:prstGeom>
          <a:noFill/>
          <a:ln w="9525">
            <a:noFill/>
            <a:miter lim="800000"/>
            <a:headEnd/>
            <a:tailEnd/>
          </a:ln>
        </p:spPr>
      </p:pic>
      <p:sp>
        <p:nvSpPr>
          <p:cNvPr id="9" name="Content Placeholder 4"/>
          <p:cNvSpPr txBox="1">
            <a:spLocks/>
          </p:cNvSpPr>
          <p:nvPr/>
        </p:nvSpPr>
        <p:spPr bwMode="auto">
          <a:xfrm>
            <a:off x="274045" y="620688"/>
            <a:ext cx="9359475" cy="5616624"/>
          </a:xfrm>
          <a:prstGeom prst="rect">
            <a:avLst/>
          </a:prstGeom>
          <a:noFill/>
          <a:ln w="9525">
            <a:noFill/>
            <a:miter lim="800000"/>
            <a:headEnd/>
            <a:tailEnd/>
          </a:ln>
        </p:spPr>
        <p:txBody>
          <a:bodyPr vert="horz" wrap="square" lIns="90000" tIns="46038" rIns="90000" bIns="46038" numCol="1" anchor="t" anchorCtr="0" compatLnSpc="1">
            <a:prstTxWarp prst="textNoShape">
              <a:avLst/>
            </a:prstTxWarp>
          </a:bodyPr>
          <a:lstStyle>
            <a:lvl1pPr marL="282575" indent="-282575" algn="l" rtl="0" eaLnBrk="0" fontAlgn="base" hangingPunct="0">
              <a:spcBef>
                <a:spcPct val="100000"/>
              </a:spcBef>
              <a:spcAft>
                <a:spcPct val="0"/>
              </a:spcAft>
              <a:buClr>
                <a:srgbClr val="000066"/>
              </a:buClr>
              <a:buFont typeface="Wingdings" pitchFamily="2" charset="2"/>
              <a:buChar char="Ø"/>
              <a:defRPr sz="1600" b="1">
                <a:solidFill>
                  <a:schemeClr val="tx1"/>
                </a:solidFill>
                <a:latin typeface="Arial" charset="0"/>
                <a:ea typeface="+mn-ea"/>
                <a:cs typeface="+mn-cs"/>
              </a:defRPr>
            </a:lvl1pPr>
            <a:lvl2pPr marL="565150" indent="-280988" algn="l" rtl="0" eaLnBrk="0" fontAlgn="base" hangingPunct="0">
              <a:spcBef>
                <a:spcPct val="50000"/>
              </a:spcBef>
              <a:spcAft>
                <a:spcPct val="0"/>
              </a:spcAft>
              <a:buSzPct val="150000"/>
              <a:buChar char="­"/>
              <a:defRPr sz="1600" b="1">
                <a:solidFill>
                  <a:schemeClr val="tx1"/>
                </a:solidFill>
                <a:latin typeface="Arial" charset="0"/>
              </a:defRPr>
            </a:lvl2pPr>
            <a:lvl3pPr marL="846138" indent="-279400" algn="l" rtl="0" eaLnBrk="0" fontAlgn="base" hangingPunct="0">
              <a:spcBef>
                <a:spcPct val="20000"/>
              </a:spcBef>
              <a:spcAft>
                <a:spcPct val="0"/>
              </a:spcAft>
              <a:buSzPct val="150000"/>
              <a:buChar char="­"/>
              <a:defRPr sz="1600" b="1">
                <a:solidFill>
                  <a:schemeClr val="tx1"/>
                </a:solidFill>
                <a:latin typeface="Arial" charset="0"/>
              </a:defRPr>
            </a:lvl3pPr>
            <a:lvl4pPr marL="1141413" indent="-293688" algn="l" rtl="0" eaLnBrk="0" fontAlgn="base" hangingPunct="0">
              <a:spcBef>
                <a:spcPct val="20000"/>
              </a:spcBef>
              <a:spcAft>
                <a:spcPct val="0"/>
              </a:spcAft>
              <a:buChar char="­"/>
              <a:defRPr sz="1600" b="1">
                <a:solidFill>
                  <a:schemeClr val="tx1"/>
                </a:solidFill>
                <a:latin typeface="Arial" charset="0"/>
              </a:defRPr>
            </a:lvl4pPr>
            <a:lvl5pPr marL="1422400" indent="-268288" algn="l" rtl="0" eaLnBrk="0" fontAlgn="base" hangingPunct="0">
              <a:spcBef>
                <a:spcPct val="20000"/>
              </a:spcBef>
              <a:spcAft>
                <a:spcPct val="0"/>
              </a:spcAft>
              <a:buChar char="­"/>
              <a:defRPr sz="1600" b="1">
                <a:solidFill>
                  <a:schemeClr val="tx1"/>
                </a:solidFill>
                <a:latin typeface="Arial" charset="0"/>
              </a:defRPr>
            </a:lvl5pPr>
            <a:lvl6pPr marL="1879600" indent="-268288" algn="l" rtl="0" eaLnBrk="1" fontAlgn="base" hangingPunct="1">
              <a:spcBef>
                <a:spcPct val="20000"/>
              </a:spcBef>
              <a:spcAft>
                <a:spcPct val="0"/>
              </a:spcAft>
              <a:buChar char="­"/>
              <a:defRPr sz="1600" b="1">
                <a:solidFill>
                  <a:schemeClr val="tx1"/>
                </a:solidFill>
                <a:latin typeface="+mn-lt"/>
              </a:defRPr>
            </a:lvl6pPr>
            <a:lvl7pPr marL="2336800" indent="-268288" algn="l" rtl="0" eaLnBrk="1" fontAlgn="base" hangingPunct="1">
              <a:spcBef>
                <a:spcPct val="20000"/>
              </a:spcBef>
              <a:spcAft>
                <a:spcPct val="0"/>
              </a:spcAft>
              <a:buChar char="­"/>
              <a:defRPr sz="1600" b="1">
                <a:solidFill>
                  <a:schemeClr val="tx1"/>
                </a:solidFill>
                <a:latin typeface="+mn-lt"/>
              </a:defRPr>
            </a:lvl7pPr>
            <a:lvl8pPr marL="2794000" indent="-268288" algn="l" rtl="0" eaLnBrk="1" fontAlgn="base" hangingPunct="1">
              <a:spcBef>
                <a:spcPct val="20000"/>
              </a:spcBef>
              <a:spcAft>
                <a:spcPct val="0"/>
              </a:spcAft>
              <a:buChar char="­"/>
              <a:defRPr sz="1600" b="1">
                <a:solidFill>
                  <a:schemeClr val="tx1"/>
                </a:solidFill>
                <a:latin typeface="+mn-lt"/>
              </a:defRPr>
            </a:lvl8pPr>
            <a:lvl9pPr marL="3251200" indent="-268288" algn="l" rtl="0" eaLnBrk="1" fontAlgn="base" hangingPunct="1">
              <a:spcBef>
                <a:spcPct val="20000"/>
              </a:spcBef>
              <a:spcAft>
                <a:spcPct val="0"/>
              </a:spcAft>
              <a:buChar char="­"/>
              <a:defRPr sz="1600" b="1">
                <a:solidFill>
                  <a:schemeClr val="tx1"/>
                </a:solidFill>
                <a:latin typeface="+mn-lt"/>
              </a:defRPr>
            </a:lvl9pPr>
          </a:lstStyle>
          <a:p>
            <a:r>
              <a:rPr lang="en-US" sz="2000" dirty="0" smtClean="0"/>
              <a:t>Commercial viability of a renewable energy project</a:t>
            </a:r>
          </a:p>
          <a:p>
            <a:pPr lvl="1"/>
            <a:r>
              <a:rPr lang="en-US" sz="2000" b="0" dirty="0" smtClean="0"/>
              <a:t>Utility scale—a project generates at a competitive cost</a:t>
            </a:r>
          </a:p>
          <a:p>
            <a:pPr lvl="1"/>
            <a:r>
              <a:rPr lang="en-US" sz="2000" b="0" dirty="0" smtClean="0"/>
              <a:t>Distributed scale—a project generates at a cost that saves on one’s bill</a:t>
            </a:r>
          </a:p>
          <a:p>
            <a:r>
              <a:rPr lang="en-US" sz="2000" dirty="0" smtClean="0"/>
              <a:t>Three basic rights any developer of a renewable project needs:</a:t>
            </a:r>
          </a:p>
          <a:p>
            <a:pPr lvl="1"/>
            <a:r>
              <a:rPr lang="en-US" sz="2000" b="0" dirty="0" smtClean="0"/>
              <a:t>Right to use the primary renewable energy resource (sun, wind, waste…)</a:t>
            </a:r>
          </a:p>
          <a:p>
            <a:pPr lvl="1"/>
            <a:r>
              <a:rPr lang="en-US" sz="2000" b="0" dirty="0" smtClean="0"/>
              <a:t>Right to access and develop the site where to set up and run the project</a:t>
            </a:r>
          </a:p>
          <a:p>
            <a:pPr lvl="1"/>
            <a:r>
              <a:rPr lang="en-US" sz="2000" b="0" dirty="0" smtClean="0"/>
              <a:t>Right to sell the electricity generated</a:t>
            </a:r>
            <a:endParaRPr lang="en-US" sz="2000" dirty="0" smtClean="0"/>
          </a:p>
          <a:p>
            <a:r>
              <a:rPr lang="en-US" sz="2000" dirty="0" smtClean="0"/>
              <a:t>A good regulatory framework to do renewables in the right way</a:t>
            </a:r>
          </a:p>
          <a:p>
            <a:pPr lvl="1"/>
            <a:r>
              <a:rPr lang="en-US" sz="2000" b="0" dirty="0" smtClean="0"/>
              <a:t>Body </a:t>
            </a:r>
            <a:r>
              <a:rPr lang="en-US" sz="2000" b="0" dirty="0"/>
              <a:t>of rules that ensure good quality of service at reasonable </a:t>
            </a:r>
            <a:r>
              <a:rPr lang="en-US" sz="2000" b="0" dirty="0" smtClean="0"/>
              <a:t>price</a:t>
            </a:r>
          </a:p>
          <a:p>
            <a:pPr lvl="1"/>
            <a:r>
              <a:rPr lang="en-US" sz="2000" b="0" dirty="0" smtClean="0"/>
              <a:t>Someone </a:t>
            </a:r>
            <a:r>
              <a:rPr lang="en-US" sz="2000" b="0" dirty="0"/>
              <a:t>with the power and ability to effectively administer those rules</a:t>
            </a:r>
          </a:p>
          <a:p>
            <a:r>
              <a:rPr lang="en-US" sz="2000" dirty="0" smtClean="0"/>
              <a:t>Other things</a:t>
            </a:r>
            <a:r>
              <a:rPr lang="en-US" sz="2000" b="0" dirty="0" smtClean="0"/>
              <a:t>: skills, information, awareness, financing, good equipment competitively priced</a:t>
            </a:r>
            <a:endParaRPr lang="en-US" sz="20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3_Castalia presentation">
  <a:themeElements>
    <a:clrScheme name="Castalia PowerPoint Template2 1">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13_Castalia presentatio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18000" tIns="46800" rIns="18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18000" tIns="46800" rIns="18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Castalia PowerPoint Template2 1">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clrMap bg1="lt1" tx1="dk1" bg2="lt2" tx2="dk2" accent1="accent1" accent2="accent2" accent3="accent3" accent4="accent4" accent5="accent5" accent6="accent6" hlink="hlink" folHlink="folHlink"/>
    </a:extraClrScheme>
    <a:extraClrScheme>
      <a:clrScheme name="Castalia PowerPoint Template2 2">
        <a:dk1>
          <a:srgbClr val="A1E7A6"/>
        </a:dk1>
        <a:lt1>
          <a:srgbClr val="FFFFFF"/>
        </a:lt1>
        <a:dk2>
          <a:srgbClr val="26521A"/>
        </a:dk2>
        <a:lt2>
          <a:srgbClr val="FFFF00"/>
        </a:lt2>
        <a:accent1>
          <a:srgbClr val="006E1C"/>
        </a:accent1>
        <a:accent2>
          <a:srgbClr val="A1FFFB"/>
        </a:accent2>
        <a:accent3>
          <a:srgbClr val="ACB3AB"/>
        </a:accent3>
        <a:accent4>
          <a:srgbClr val="DADADA"/>
        </a:accent4>
        <a:accent5>
          <a:srgbClr val="AABAAB"/>
        </a:accent5>
        <a:accent6>
          <a:srgbClr val="91E7E3"/>
        </a:accent6>
        <a:hlink>
          <a:srgbClr val="9A0F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80"/>
      </a:dk2>
      <a:lt2>
        <a:srgbClr val="A1E7A6"/>
      </a:lt2>
      <a:accent1>
        <a:srgbClr val="006E1C"/>
      </a:accent1>
      <a:accent2>
        <a:srgbClr val="A1FFFB"/>
      </a:accent2>
      <a:accent3>
        <a:srgbClr val="FFFFFF"/>
      </a:accent3>
      <a:accent4>
        <a:srgbClr val="000000"/>
      </a:accent4>
      <a:accent5>
        <a:srgbClr val="AABAAB"/>
      </a:accent5>
      <a:accent6>
        <a:srgbClr val="91E7E3"/>
      </a:accent6>
      <a:hlink>
        <a:srgbClr val="9A0F00"/>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Castalia Presentation</Template>
  <TotalTime>11708</TotalTime>
  <Words>2040</Words>
  <Application>Microsoft Office PowerPoint</Application>
  <PresentationFormat>A4 (210 x 297 mm)</PresentationFormat>
  <Paragraphs>325</Paragraphs>
  <Slides>22</Slides>
  <Notes>22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13_Castalia presentation</vt:lpstr>
      <vt:lpstr>Renewable Energy Integration  Stakeholder Workshop   Government of Anguilla Climate &amp; Development Knowledge Network Anguilla Renewable Energy Office  </vt:lpstr>
      <vt:lpstr>Agenda </vt:lpstr>
      <vt:lpstr>Objectives</vt:lpstr>
      <vt:lpstr>Work Plan and Deliverables</vt:lpstr>
      <vt:lpstr>Power Sector Overview—Anguilla’s Fuel Surcharge</vt:lpstr>
      <vt:lpstr>Power Sector Overview—Generation Costs and Tariffs with US$4 / IG Diesel</vt:lpstr>
      <vt:lpstr>Potential for Renewable Energy—Good Options, Currently Unrealized</vt:lpstr>
      <vt:lpstr>Potential for Renewable Energy—Good Options Save CO2 and Money</vt:lpstr>
      <vt:lpstr>Barriers—Is Anything Needed Missing for Viable Renewables to Happen?</vt:lpstr>
      <vt:lpstr>Right to Use the Renewable Energy Resource—No Barriers, No Measure</vt:lpstr>
      <vt:lpstr>Right to Access and Develop the Site—A Barrier for Solar Water Heaters</vt:lpstr>
      <vt:lpstr>Right to Sell Electricity—For Utility Scale Renewables, Good Situation</vt:lpstr>
      <vt:lpstr>Ensure ANGLEC Does Renewables Well—with Corporate Rules (By-Laws)</vt:lpstr>
      <vt:lpstr>ANGLEC’s Corporate Rules for Renewable Energy—Utility Scale</vt:lpstr>
      <vt:lpstr>Right to Sell Electricity—What to Do for Distributed Scale Renewables</vt:lpstr>
      <vt:lpstr>ANGLEC’s Corporate Rules for Renewable Energy—Distributed Scale</vt:lpstr>
      <vt:lpstr>Having a Good Regulatory Framework in Place—Must Correct Distortions</vt:lpstr>
      <vt:lpstr>Correcting Electricity Regulatory Distortions—Later (but not too late)</vt:lpstr>
      <vt:lpstr>Recommendations for Overcoming Other Barriers</vt:lpstr>
      <vt:lpstr>Break-Out Sessions </vt:lpstr>
      <vt:lpstr>Wrap Up </vt:lpstr>
      <vt:lpstr>Contact Information</vt:lpstr>
    </vt:vector>
  </TitlesOfParts>
  <Company>Castalia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OOCUR Annual Conference  Encouraging Efficient Renewable Energy Generation</dc:title>
  <dc:creator>uryia</dc:creator>
  <cp:lastModifiedBy>vmorales</cp:lastModifiedBy>
  <cp:revision>567</cp:revision>
  <cp:lastPrinted>2002-07-30T02:18:57Z</cp:lastPrinted>
  <dcterms:created xsi:type="dcterms:W3CDTF">2008-10-16T14:25:01Z</dcterms:created>
  <dcterms:modified xsi:type="dcterms:W3CDTF">2012-04-27T05:23:04Z</dcterms:modified>
</cp:coreProperties>
</file>