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0"/>
  </p:notesMasterIdLst>
  <p:handoutMasterIdLst>
    <p:handoutMasterId r:id="rId21"/>
  </p:handoutMasterIdLst>
  <p:sldIdLst>
    <p:sldId id="256" r:id="rId2"/>
    <p:sldId id="266" r:id="rId3"/>
    <p:sldId id="277" r:id="rId4"/>
    <p:sldId id="275" r:id="rId5"/>
    <p:sldId id="279" r:id="rId6"/>
    <p:sldId id="258" r:id="rId7"/>
    <p:sldId id="267" r:id="rId8"/>
    <p:sldId id="263" r:id="rId9"/>
    <p:sldId id="257" r:id="rId10"/>
    <p:sldId id="268" r:id="rId11"/>
    <p:sldId id="260" r:id="rId12"/>
    <p:sldId id="281" r:id="rId13"/>
    <p:sldId id="269" r:id="rId14"/>
    <p:sldId id="270" r:id="rId15"/>
    <p:sldId id="271" r:id="rId16"/>
    <p:sldId id="276" r:id="rId17"/>
    <p:sldId id="265" r:id="rId18"/>
    <p:sldId id="282" r:id="rId19"/>
  </p:sldIdLst>
  <p:sldSz cx="9144000" cy="6858000" type="screen4x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iederike Otto" initials="" lastIdx="2" clrIdx="0"/>
  <p:cmAuthor id="1" name="Robin Hauer" initials="RH"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64" autoAdjust="0"/>
    <p:restoredTop sz="99248" autoAdjust="0"/>
  </p:normalViewPr>
  <p:slideViewPr>
    <p:cSldViewPr snapToGrid="0" snapToObjects="1">
      <p:cViewPr>
        <p:scale>
          <a:sx n="75" d="100"/>
          <a:sy n="75" d="100"/>
        </p:scale>
        <p:origin x="-1112" y="-3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commentAuthors" Target="commentAuthors.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DDAFE223-A17A-7047-B89B-9A17BF6076BA}" type="datetimeFigureOut">
              <a:rPr lang="en-US" smtClean="0"/>
              <a:t>13/03/17</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70A6A289-28DD-2A49-B273-397C3252F181}" type="slidenum">
              <a:rPr lang="en-US" smtClean="0"/>
              <a:t>‹#›</a:t>
            </a:fld>
            <a:endParaRPr lang="en-US"/>
          </a:p>
        </p:txBody>
      </p:sp>
    </p:spTree>
    <p:extLst>
      <p:ext uri="{BB962C8B-B14F-4D97-AF65-F5344CB8AC3E}">
        <p14:creationId xmlns:p14="http://schemas.microsoft.com/office/powerpoint/2010/main" val="11728767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C4FD9CDF-B626-9440-A22C-9239E8DE9BB9}" type="datetimeFigureOut">
              <a:rPr lang="en-US" smtClean="0"/>
              <a:t>13/03/17</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A01033A9-3814-EB41-9D15-1B30353C3978}" type="slidenum">
              <a:rPr lang="en-US" smtClean="0"/>
              <a:t>‹#›</a:t>
            </a:fld>
            <a:endParaRPr lang="en-US"/>
          </a:p>
        </p:txBody>
      </p:sp>
    </p:spTree>
    <p:extLst>
      <p:ext uri="{BB962C8B-B14F-4D97-AF65-F5344CB8AC3E}">
        <p14:creationId xmlns:p14="http://schemas.microsoft.com/office/powerpoint/2010/main" val="294480597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RRA logo-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320" y="5722366"/>
            <a:ext cx="3511296" cy="633984"/>
          </a:xfrm>
          <a:prstGeom prst="rect">
            <a:avLst/>
          </a:prstGeom>
        </p:spPr>
      </p:pic>
      <p:sp>
        <p:nvSpPr>
          <p:cNvPr id="2" name="Title 1"/>
          <p:cNvSpPr>
            <a:spLocks noGrp="1"/>
          </p:cNvSpPr>
          <p:nvPr>
            <p:ph type="ctrTitle" hasCustomPrompt="1"/>
          </p:nvPr>
        </p:nvSpPr>
        <p:spPr>
          <a:xfrm>
            <a:off x="457200" y="3645244"/>
            <a:ext cx="6096000" cy="865977"/>
          </a:xfrm>
        </p:spPr>
        <p:txBody>
          <a:bodyPr anchor="b"/>
          <a:lstStyle/>
          <a:p>
            <a:r>
              <a:rPr lang="en-GB" dirty="0"/>
              <a:t>Click to edit Master title style</a:t>
            </a:r>
            <a:br>
              <a:rPr lang="en-GB" dirty="0"/>
            </a:br>
            <a:r>
              <a:rPr lang="en-GB" dirty="0"/>
              <a:t>on two lines</a:t>
            </a:r>
            <a:endParaRPr lang="en-US" dirty="0"/>
          </a:p>
        </p:txBody>
      </p:sp>
      <p:sp>
        <p:nvSpPr>
          <p:cNvPr id="3" name="Subtitle 2"/>
          <p:cNvSpPr>
            <a:spLocks noGrp="1"/>
          </p:cNvSpPr>
          <p:nvPr>
            <p:ph type="subTitle" idx="1" hasCustomPrompt="1"/>
          </p:nvPr>
        </p:nvSpPr>
        <p:spPr>
          <a:xfrm>
            <a:off x="457200" y="4715120"/>
            <a:ext cx="6096000" cy="783798"/>
          </a:xfrm>
        </p:spPr>
        <p:txBody>
          <a:bodyPr lIns="0" tIns="0" rIns="0" bIns="0">
            <a:noAutofit/>
          </a:bodyPr>
          <a:lstStyle>
            <a:lvl1pPr marL="0" indent="0" algn="l">
              <a:buNone/>
              <a:defRPr b="1">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 on two lines</a:t>
            </a:r>
            <a:endParaRPr lang="en-US" dirty="0"/>
          </a:p>
        </p:txBody>
      </p:sp>
      <p:sp>
        <p:nvSpPr>
          <p:cNvPr id="5" name="Footer Placeholder 4"/>
          <p:cNvSpPr>
            <a:spLocks noGrp="1"/>
          </p:cNvSpPr>
          <p:nvPr>
            <p:ph type="ftr" sz="quarter" idx="11"/>
          </p:nvPr>
        </p:nvSpPr>
        <p:spPr/>
        <p:txBody>
          <a:bodyPr/>
          <a:lstStyle/>
          <a:p>
            <a:r>
              <a:rPr lang="en-US" dirty="0"/>
              <a:t>Presentation title</a:t>
            </a:r>
          </a:p>
        </p:txBody>
      </p:sp>
      <p:sp>
        <p:nvSpPr>
          <p:cNvPr id="6" name="Slide Number Placeholder 5"/>
          <p:cNvSpPr>
            <a:spLocks noGrp="1"/>
          </p:cNvSpPr>
          <p:nvPr>
            <p:ph type="sldNum" sz="quarter" idx="12"/>
          </p:nvPr>
        </p:nvSpPr>
        <p:spPr/>
        <p:txBody>
          <a:bodyPr/>
          <a:lstStyle/>
          <a:p>
            <a:fld id="{D4EDEB6D-B57D-5648-B7A7-9CD7EB568D79}" type="slidenum">
              <a:rPr lang="en-US" smtClean="0"/>
              <a:t>‹#›</a:t>
            </a:fld>
            <a:endParaRPr lang="en-US"/>
          </a:p>
        </p:txBody>
      </p:sp>
      <p:sp>
        <p:nvSpPr>
          <p:cNvPr id="7" name="TextBox 6"/>
          <p:cNvSpPr txBox="1"/>
          <p:nvPr userDrawn="1"/>
        </p:nvSpPr>
        <p:spPr>
          <a:xfrm>
            <a:off x="457200" y="3174355"/>
            <a:ext cx="8229600" cy="191376"/>
          </a:xfrm>
          <a:prstGeom prst="rect">
            <a:avLst/>
          </a:prstGeom>
          <a:noFill/>
        </p:spPr>
        <p:txBody>
          <a:bodyPr wrap="square" lIns="0" tIns="0" rIns="0" bIns="0" rtlCol="0">
            <a:noAutofit/>
          </a:bodyPr>
          <a:lstStyle/>
          <a:p>
            <a:r>
              <a:rPr lang="en-US" sz="1200" b="0" i="0" u="none" strike="noStrike" kern="1200" baseline="0" dirty="0">
                <a:solidFill>
                  <a:srgbClr val="00568C"/>
                </a:solidFill>
                <a:latin typeface="+mn-lt"/>
                <a:ea typeface="+mn-ea"/>
                <a:cs typeface="+mn-cs"/>
              </a:rPr>
              <a:t>Raising Risk Awareness</a:t>
            </a:r>
            <a:endParaRPr lang="en-US" sz="1200" b="0" dirty="0">
              <a:solidFill>
                <a:srgbClr val="00568C"/>
              </a:solidFill>
            </a:endParaRPr>
          </a:p>
        </p:txBody>
      </p:sp>
      <p:cxnSp>
        <p:nvCxnSpPr>
          <p:cNvPr id="8" name="Straight Connector 7"/>
          <p:cNvCxnSpPr/>
          <p:nvPr userDrawn="1"/>
        </p:nvCxnSpPr>
        <p:spPr>
          <a:xfrm>
            <a:off x="457200" y="3435322"/>
            <a:ext cx="8229600" cy="0"/>
          </a:xfrm>
          <a:prstGeom prst="line">
            <a:avLst/>
          </a:prstGeom>
        </p:spPr>
        <p:style>
          <a:lnRef idx="1">
            <a:schemeClr val="dk1"/>
          </a:lnRef>
          <a:fillRef idx="0">
            <a:schemeClr val="dk1"/>
          </a:fillRef>
          <a:effectRef idx="0">
            <a:schemeClr val="dk1"/>
          </a:effectRef>
          <a:fontRef idx="minor">
            <a:schemeClr val="tx1"/>
          </a:fontRef>
        </p:style>
      </p:cxnSp>
      <p:sp>
        <p:nvSpPr>
          <p:cNvPr id="13" name="Text Placeholder 12"/>
          <p:cNvSpPr>
            <a:spLocks noGrp="1"/>
          </p:cNvSpPr>
          <p:nvPr>
            <p:ph type="body" idx="13" hasCustomPrompt="1"/>
          </p:nvPr>
        </p:nvSpPr>
        <p:spPr>
          <a:xfrm>
            <a:off x="6725264" y="3645244"/>
            <a:ext cx="1961536" cy="1853674"/>
          </a:xfrm>
        </p:spPr>
        <p:txBody>
          <a:bodyPr lIns="0" tIns="0" rIns="0" bIns="0">
            <a:no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Author’s names</a:t>
            </a:r>
            <a:endParaRPr lang="en-US" dirty="0"/>
          </a:p>
        </p:txBody>
      </p:sp>
      <p:sp>
        <p:nvSpPr>
          <p:cNvPr id="15" name="Picture Placeholder 14"/>
          <p:cNvSpPr>
            <a:spLocks noGrp="1"/>
          </p:cNvSpPr>
          <p:nvPr>
            <p:ph type="pic" sz="quarter" idx="14"/>
          </p:nvPr>
        </p:nvSpPr>
        <p:spPr>
          <a:xfrm>
            <a:off x="0" y="0"/>
            <a:ext cx="9144000" cy="2908710"/>
          </a:xfrm>
        </p:spPr>
        <p:txBody>
          <a:bodyPr/>
          <a:lstStyle/>
          <a:p>
            <a:endParaRPr lang="en-US"/>
          </a:p>
        </p:txBody>
      </p:sp>
      <p:cxnSp>
        <p:nvCxnSpPr>
          <p:cNvPr id="16" name="Straight Connector 15"/>
          <p:cNvCxnSpPr/>
          <p:nvPr userDrawn="1"/>
        </p:nvCxnSpPr>
        <p:spPr>
          <a:xfrm>
            <a:off x="457200" y="6356350"/>
            <a:ext cx="8229600"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userDrawn="1"/>
        </p:nvCxnSpPr>
        <p:spPr>
          <a:xfrm>
            <a:off x="457200" y="5722366"/>
            <a:ext cx="82296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56000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1" name="Picture 10" descr="RRA logo-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320" y="5722366"/>
            <a:ext cx="3511296" cy="633984"/>
          </a:xfrm>
          <a:prstGeom prst="rect">
            <a:avLst/>
          </a:prstGeom>
        </p:spPr>
      </p:pic>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457200" y="1779549"/>
            <a:ext cx="8229600" cy="3790200"/>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D4EDEB6D-B57D-5648-B7A7-9CD7EB568D79}" type="slidenum">
              <a:rPr lang="en-US" smtClean="0"/>
              <a:t>‹#›</a:t>
            </a:fld>
            <a:endParaRPr lang="en-US"/>
          </a:p>
        </p:txBody>
      </p:sp>
      <p:sp>
        <p:nvSpPr>
          <p:cNvPr id="7" name="TextBox 6"/>
          <p:cNvSpPr txBox="1"/>
          <p:nvPr userDrawn="1"/>
        </p:nvSpPr>
        <p:spPr>
          <a:xfrm>
            <a:off x="457200" y="269667"/>
            <a:ext cx="8229600" cy="191376"/>
          </a:xfrm>
          <a:prstGeom prst="rect">
            <a:avLst/>
          </a:prstGeom>
          <a:noFill/>
        </p:spPr>
        <p:txBody>
          <a:bodyPr wrap="square" lIns="0" tIns="0" rIns="0" bIns="0" rtlCol="0">
            <a:noAutofit/>
          </a:bodyPr>
          <a:lstStyle/>
          <a:p>
            <a:r>
              <a:rPr lang="en-US" sz="1200" b="0" i="0" u="none" strike="noStrike" kern="1200" baseline="0" dirty="0">
                <a:solidFill>
                  <a:schemeClr val="accent2"/>
                </a:solidFill>
                <a:latin typeface="+mn-lt"/>
                <a:ea typeface="+mn-ea"/>
                <a:cs typeface="+mn-cs"/>
              </a:rPr>
              <a:t>Raising Risk Awareness</a:t>
            </a:r>
            <a:endParaRPr lang="en-US" sz="1200" b="0" dirty="0">
              <a:solidFill>
                <a:schemeClr val="accent2"/>
              </a:solidFill>
            </a:endParaRPr>
          </a:p>
        </p:txBody>
      </p:sp>
      <p:cxnSp>
        <p:nvCxnSpPr>
          <p:cNvPr id="8" name="Straight Connector 7"/>
          <p:cNvCxnSpPr/>
          <p:nvPr userDrawn="1"/>
        </p:nvCxnSpPr>
        <p:spPr>
          <a:xfrm>
            <a:off x="457200" y="530634"/>
            <a:ext cx="822960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userDrawn="1"/>
        </p:nvCxnSpPr>
        <p:spPr>
          <a:xfrm>
            <a:off x="457200" y="6356350"/>
            <a:ext cx="8229600"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userDrawn="1"/>
        </p:nvCxnSpPr>
        <p:spPr>
          <a:xfrm>
            <a:off x="457200" y="1565805"/>
            <a:ext cx="822960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a:off x="457200" y="5722366"/>
            <a:ext cx="82296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79683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3437217"/>
            <a:ext cx="7772400" cy="865977"/>
          </a:xfrm>
        </p:spPr>
        <p:txBody>
          <a:bodyPr anchor="b"/>
          <a:lstStyle>
            <a:lvl1pPr>
              <a:defRPr>
                <a:solidFill>
                  <a:schemeClr val="bg1"/>
                </a:solidFill>
              </a:defRPr>
            </a:lvl1pPr>
          </a:lstStyle>
          <a:p>
            <a:r>
              <a:rPr lang="en-GB" dirty="0"/>
              <a:t>Click to edit Master title style</a:t>
            </a:r>
            <a:br>
              <a:rPr lang="en-GB" dirty="0"/>
            </a:br>
            <a:r>
              <a:rPr lang="en-GB" dirty="0"/>
              <a:t>on two lines</a:t>
            </a:r>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US"/>
              <a:t>Presentation title</a:t>
            </a: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4EDEB6D-B57D-5648-B7A7-9CD7EB568D79}" type="slidenum">
              <a:rPr lang="en-US" smtClean="0"/>
              <a:pPr/>
              <a:t>‹#›</a:t>
            </a:fld>
            <a:endParaRPr lang="en-US" dirty="0"/>
          </a:p>
        </p:txBody>
      </p:sp>
      <p:cxnSp>
        <p:nvCxnSpPr>
          <p:cNvPr id="9" name="Straight Connector 8"/>
          <p:cNvCxnSpPr/>
          <p:nvPr userDrawn="1"/>
        </p:nvCxnSpPr>
        <p:spPr>
          <a:xfrm>
            <a:off x="457200" y="6356350"/>
            <a:ext cx="82296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1" name="TextBox 10"/>
          <p:cNvSpPr txBox="1"/>
          <p:nvPr userDrawn="1"/>
        </p:nvSpPr>
        <p:spPr>
          <a:xfrm>
            <a:off x="457200" y="269667"/>
            <a:ext cx="8229600" cy="191376"/>
          </a:xfrm>
          <a:prstGeom prst="rect">
            <a:avLst/>
          </a:prstGeom>
          <a:noFill/>
        </p:spPr>
        <p:txBody>
          <a:bodyPr wrap="square" lIns="0" tIns="0" rIns="0" bIns="0" rtlCol="0">
            <a:noAutofit/>
          </a:bodyPr>
          <a:lstStyle/>
          <a:p>
            <a:r>
              <a:rPr lang="en-US" sz="1200" b="0" i="0" u="none" strike="noStrike" kern="1200" baseline="0" dirty="0">
                <a:solidFill>
                  <a:schemeClr val="bg1"/>
                </a:solidFill>
                <a:latin typeface="+mn-lt"/>
                <a:ea typeface="+mn-ea"/>
                <a:cs typeface="+mn-cs"/>
              </a:rPr>
              <a:t>Raising Risk Awareness</a:t>
            </a:r>
            <a:endParaRPr lang="en-US" sz="1200" b="0" dirty="0">
              <a:solidFill>
                <a:schemeClr val="bg1"/>
              </a:solidFill>
            </a:endParaRPr>
          </a:p>
        </p:txBody>
      </p:sp>
      <p:cxnSp>
        <p:nvCxnSpPr>
          <p:cNvPr id="12" name="Straight Connector 11"/>
          <p:cNvCxnSpPr/>
          <p:nvPr userDrawn="1"/>
        </p:nvCxnSpPr>
        <p:spPr>
          <a:xfrm>
            <a:off x="457200" y="530634"/>
            <a:ext cx="82296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25881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622888"/>
            <a:ext cx="6096000" cy="3405394"/>
          </a:xfrm>
        </p:spPr>
        <p:txBody>
          <a:bodyPr anchor="t"/>
          <a:lstStyle>
            <a:lvl1pPr marL="0" marR="0" indent="0" algn="l" defTabSz="457200" rtl="0" eaLnBrk="1" fontAlgn="auto" latinLnBrk="0" hangingPunct="1">
              <a:lnSpc>
                <a:spcPct val="100000"/>
              </a:lnSpc>
              <a:spcBef>
                <a:spcPct val="0"/>
              </a:spcBef>
              <a:spcAft>
                <a:spcPts val="0"/>
              </a:spcAft>
              <a:buClrTx/>
              <a:buSzTx/>
              <a:buFontTx/>
              <a:buNone/>
              <a:tabLst/>
              <a:defRPr baseline="0">
                <a:solidFill>
                  <a:schemeClr val="bg1"/>
                </a:solidFill>
              </a:defRPr>
            </a:lvl1pPr>
          </a:lstStyle>
          <a:p>
            <a:r>
              <a:rPr lang="en-US" dirty="0"/>
              <a:t>Quote text</a:t>
            </a:r>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US"/>
              <a:t>Presentation title</a:t>
            </a: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4EDEB6D-B57D-5648-B7A7-9CD7EB568D79}" type="slidenum">
              <a:rPr lang="en-US" smtClean="0"/>
              <a:pPr/>
              <a:t>‹#›</a:t>
            </a:fld>
            <a:endParaRPr lang="en-US" dirty="0"/>
          </a:p>
        </p:txBody>
      </p:sp>
      <p:cxnSp>
        <p:nvCxnSpPr>
          <p:cNvPr id="9" name="Straight Connector 8"/>
          <p:cNvCxnSpPr/>
          <p:nvPr userDrawn="1"/>
        </p:nvCxnSpPr>
        <p:spPr>
          <a:xfrm>
            <a:off x="457200" y="6356350"/>
            <a:ext cx="82296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1" name="TextBox 10"/>
          <p:cNvSpPr txBox="1"/>
          <p:nvPr userDrawn="1"/>
        </p:nvSpPr>
        <p:spPr>
          <a:xfrm>
            <a:off x="457200" y="269667"/>
            <a:ext cx="8229600" cy="191376"/>
          </a:xfrm>
          <a:prstGeom prst="rect">
            <a:avLst/>
          </a:prstGeom>
          <a:noFill/>
        </p:spPr>
        <p:txBody>
          <a:bodyPr wrap="square" lIns="0" tIns="0" rIns="0" bIns="0" rtlCol="0">
            <a:noAutofit/>
          </a:bodyPr>
          <a:lstStyle/>
          <a:p>
            <a:r>
              <a:rPr lang="en-US" sz="1200" b="0" i="0" u="none" strike="noStrike" kern="1200" baseline="0">
                <a:solidFill>
                  <a:schemeClr val="bg1"/>
                </a:solidFill>
                <a:latin typeface="+mn-lt"/>
                <a:ea typeface="+mn-ea"/>
                <a:cs typeface="+mn-cs"/>
              </a:rPr>
              <a:t>Raising Risk Awareness</a:t>
            </a:r>
            <a:endParaRPr lang="en-US" sz="1200" b="0" dirty="0">
              <a:solidFill>
                <a:schemeClr val="bg1"/>
              </a:solidFill>
            </a:endParaRPr>
          </a:p>
        </p:txBody>
      </p:sp>
      <p:cxnSp>
        <p:nvCxnSpPr>
          <p:cNvPr id="12" name="Straight Connector 11"/>
          <p:cNvCxnSpPr/>
          <p:nvPr userDrawn="1"/>
        </p:nvCxnSpPr>
        <p:spPr>
          <a:xfrm>
            <a:off x="457200" y="530634"/>
            <a:ext cx="82296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48723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2" name="Picture 11" descr="RRA logo-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320" y="5722366"/>
            <a:ext cx="3511296" cy="633984"/>
          </a:xfrm>
          <a:prstGeom prst="rect">
            <a:avLst/>
          </a:prstGeom>
        </p:spPr>
      </p:pic>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457200" y="1779548"/>
            <a:ext cx="2607538" cy="3816947"/>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D4EDEB6D-B57D-5648-B7A7-9CD7EB568D79}" type="slidenum">
              <a:rPr lang="en-US" smtClean="0"/>
              <a:t>‹#›</a:t>
            </a:fld>
            <a:endParaRPr lang="en-US"/>
          </a:p>
        </p:txBody>
      </p:sp>
      <p:sp>
        <p:nvSpPr>
          <p:cNvPr id="7" name="TextBox 6"/>
          <p:cNvSpPr txBox="1"/>
          <p:nvPr userDrawn="1"/>
        </p:nvSpPr>
        <p:spPr>
          <a:xfrm>
            <a:off x="457200" y="269667"/>
            <a:ext cx="8229600" cy="191376"/>
          </a:xfrm>
          <a:prstGeom prst="rect">
            <a:avLst/>
          </a:prstGeom>
          <a:noFill/>
        </p:spPr>
        <p:txBody>
          <a:bodyPr wrap="square" lIns="0" tIns="0" rIns="0" bIns="0" rtlCol="0">
            <a:noAutofit/>
          </a:bodyPr>
          <a:lstStyle/>
          <a:p>
            <a:r>
              <a:rPr lang="en-US" sz="1200" b="0" i="0" u="none" strike="noStrike" kern="1200" baseline="0" dirty="0">
                <a:solidFill>
                  <a:schemeClr val="accent2"/>
                </a:solidFill>
                <a:latin typeface="+mn-lt"/>
                <a:ea typeface="+mn-ea"/>
                <a:cs typeface="+mn-cs"/>
              </a:rPr>
              <a:t>Raising Risk Awareness</a:t>
            </a:r>
            <a:endParaRPr lang="en-US" sz="1200" b="0" dirty="0">
              <a:solidFill>
                <a:schemeClr val="accent2"/>
              </a:solidFill>
            </a:endParaRPr>
          </a:p>
        </p:txBody>
      </p:sp>
      <p:cxnSp>
        <p:nvCxnSpPr>
          <p:cNvPr id="8" name="Straight Connector 7"/>
          <p:cNvCxnSpPr/>
          <p:nvPr userDrawn="1"/>
        </p:nvCxnSpPr>
        <p:spPr>
          <a:xfrm>
            <a:off x="457200" y="530634"/>
            <a:ext cx="822960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userDrawn="1"/>
        </p:nvCxnSpPr>
        <p:spPr>
          <a:xfrm>
            <a:off x="457200" y="6356350"/>
            <a:ext cx="8229600"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userDrawn="1"/>
        </p:nvCxnSpPr>
        <p:spPr>
          <a:xfrm>
            <a:off x="457200" y="1565805"/>
            <a:ext cx="8229600" cy="0"/>
          </a:xfrm>
          <a:prstGeom prst="line">
            <a:avLst/>
          </a:prstGeom>
        </p:spPr>
        <p:style>
          <a:lnRef idx="1">
            <a:schemeClr val="dk1"/>
          </a:lnRef>
          <a:fillRef idx="0">
            <a:schemeClr val="dk1"/>
          </a:fillRef>
          <a:effectRef idx="0">
            <a:schemeClr val="dk1"/>
          </a:effectRef>
          <a:fontRef idx="minor">
            <a:schemeClr val="tx1"/>
          </a:fontRef>
        </p:style>
      </p:cxnSp>
      <p:sp>
        <p:nvSpPr>
          <p:cNvPr id="11" name="Picture Placeholder 10"/>
          <p:cNvSpPr>
            <a:spLocks noGrp="1"/>
          </p:cNvSpPr>
          <p:nvPr>
            <p:ph type="pic" sz="quarter" idx="13"/>
          </p:nvPr>
        </p:nvSpPr>
        <p:spPr>
          <a:xfrm>
            <a:off x="3206750" y="1779588"/>
            <a:ext cx="5480050" cy="3816619"/>
          </a:xfrm>
        </p:spPr>
        <p:txBody>
          <a:bodyPr/>
          <a:lstStyle/>
          <a:p>
            <a:endParaRPr lang="en-US"/>
          </a:p>
        </p:txBody>
      </p:sp>
      <p:cxnSp>
        <p:nvCxnSpPr>
          <p:cNvPr id="17" name="Straight Connector 16"/>
          <p:cNvCxnSpPr/>
          <p:nvPr userDrawn="1"/>
        </p:nvCxnSpPr>
        <p:spPr>
          <a:xfrm>
            <a:off x="457200" y="5722366"/>
            <a:ext cx="82296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25572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0" name="Picture 9" descr="RRA logo-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320" y="5722366"/>
            <a:ext cx="3511296" cy="633984"/>
          </a:xfrm>
          <a:prstGeom prst="rect">
            <a:avLst/>
          </a:prstGeom>
        </p:spPr>
      </p:pic>
      <p:sp>
        <p:nvSpPr>
          <p:cNvPr id="2" name="Title 1"/>
          <p:cNvSpPr>
            <a:spLocks noGrp="1"/>
          </p:cNvSpPr>
          <p:nvPr>
            <p:ph type="title"/>
          </p:nvPr>
        </p:nvSpPr>
        <p:spPr/>
        <p:txBody>
          <a:bodyPr/>
          <a:lstStyle/>
          <a:p>
            <a:r>
              <a:rPr lang="en-GB"/>
              <a:t>Click to edit Master title style</a:t>
            </a:r>
            <a:endParaRPr lang="en-US"/>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fld id="{D4EDEB6D-B57D-5648-B7A7-9CD7EB568D79}" type="slidenum">
              <a:rPr lang="en-US" smtClean="0"/>
              <a:t>‹#›</a:t>
            </a:fld>
            <a:endParaRPr lang="en-US"/>
          </a:p>
        </p:txBody>
      </p:sp>
      <p:sp>
        <p:nvSpPr>
          <p:cNvPr id="6" name="TextBox 5"/>
          <p:cNvSpPr txBox="1"/>
          <p:nvPr userDrawn="1"/>
        </p:nvSpPr>
        <p:spPr>
          <a:xfrm>
            <a:off x="457200" y="269667"/>
            <a:ext cx="8229600" cy="191376"/>
          </a:xfrm>
          <a:prstGeom prst="rect">
            <a:avLst/>
          </a:prstGeom>
          <a:noFill/>
        </p:spPr>
        <p:txBody>
          <a:bodyPr wrap="square" lIns="0" tIns="0" rIns="0" bIns="0" rtlCol="0">
            <a:noAutofit/>
          </a:bodyPr>
          <a:lstStyle/>
          <a:p>
            <a:r>
              <a:rPr lang="en-US" sz="1200" b="0" i="0" u="none" strike="noStrike" kern="1200" baseline="0" dirty="0">
                <a:solidFill>
                  <a:schemeClr val="accent2"/>
                </a:solidFill>
                <a:latin typeface="+mn-lt"/>
                <a:ea typeface="+mn-ea"/>
                <a:cs typeface="+mn-cs"/>
              </a:rPr>
              <a:t>Raising Risk Awareness</a:t>
            </a:r>
            <a:endParaRPr lang="en-US" sz="1200" b="0" dirty="0">
              <a:solidFill>
                <a:schemeClr val="accent2"/>
              </a:solidFill>
            </a:endParaRPr>
          </a:p>
        </p:txBody>
      </p:sp>
      <p:cxnSp>
        <p:nvCxnSpPr>
          <p:cNvPr id="7" name="Straight Connector 6"/>
          <p:cNvCxnSpPr/>
          <p:nvPr userDrawn="1"/>
        </p:nvCxnSpPr>
        <p:spPr>
          <a:xfrm>
            <a:off x="457200" y="530634"/>
            <a:ext cx="8229600"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p:cNvCxnSpPr/>
          <p:nvPr userDrawn="1"/>
        </p:nvCxnSpPr>
        <p:spPr>
          <a:xfrm>
            <a:off x="457200" y="6356350"/>
            <a:ext cx="822960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userDrawn="1"/>
        </p:nvCxnSpPr>
        <p:spPr>
          <a:xfrm>
            <a:off x="457200" y="1565805"/>
            <a:ext cx="8229600"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userDrawn="1"/>
        </p:nvCxnSpPr>
        <p:spPr>
          <a:xfrm>
            <a:off x="457200" y="5722366"/>
            <a:ext cx="82296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3786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8" name="Picture 7" descr="RRA logo-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320" y="5722366"/>
            <a:ext cx="3511296" cy="633984"/>
          </a:xfrm>
          <a:prstGeom prst="rect">
            <a:avLst/>
          </a:prstGeom>
        </p:spPr>
      </p:pic>
      <p:sp>
        <p:nvSpPr>
          <p:cNvPr id="3" name="Footer Placeholder 2"/>
          <p:cNvSpPr>
            <a:spLocks noGrp="1"/>
          </p:cNvSpPr>
          <p:nvPr>
            <p:ph type="ftr" sz="quarter" idx="11"/>
          </p:nvPr>
        </p:nvSpPr>
        <p:spPr/>
        <p:txBody>
          <a:bodyPr/>
          <a:lstStyle/>
          <a:p>
            <a:r>
              <a:rPr lang="en-US"/>
              <a:t>Presentation title</a:t>
            </a:r>
          </a:p>
        </p:txBody>
      </p:sp>
      <p:sp>
        <p:nvSpPr>
          <p:cNvPr id="4" name="Slide Number Placeholder 3"/>
          <p:cNvSpPr>
            <a:spLocks noGrp="1"/>
          </p:cNvSpPr>
          <p:nvPr>
            <p:ph type="sldNum" sz="quarter" idx="12"/>
          </p:nvPr>
        </p:nvSpPr>
        <p:spPr/>
        <p:txBody>
          <a:bodyPr/>
          <a:lstStyle/>
          <a:p>
            <a:fld id="{D4EDEB6D-B57D-5648-B7A7-9CD7EB568D79}" type="slidenum">
              <a:rPr lang="en-US" smtClean="0"/>
              <a:t>‹#›</a:t>
            </a:fld>
            <a:endParaRPr lang="en-US"/>
          </a:p>
        </p:txBody>
      </p:sp>
      <p:sp>
        <p:nvSpPr>
          <p:cNvPr id="5" name="TextBox 4"/>
          <p:cNvSpPr txBox="1"/>
          <p:nvPr userDrawn="1"/>
        </p:nvSpPr>
        <p:spPr>
          <a:xfrm>
            <a:off x="457200" y="269667"/>
            <a:ext cx="8229600" cy="191376"/>
          </a:xfrm>
          <a:prstGeom prst="rect">
            <a:avLst/>
          </a:prstGeom>
          <a:noFill/>
        </p:spPr>
        <p:txBody>
          <a:bodyPr wrap="square" lIns="0" tIns="0" rIns="0" bIns="0" rtlCol="0">
            <a:noAutofit/>
          </a:bodyPr>
          <a:lstStyle/>
          <a:p>
            <a:r>
              <a:rPr lang="en-US" sz="1200" b="0" i="0" u="none" strike="noStrike" kern="1200" baseline="0" dirty="0">
                <a:solidFill>
                  <a:schemeClr val="accent2"/>
                </a:solidFill>
                <a:latin typeface="+mn-lt"/>
                <a:ea typeface="+mn-ea"/>
                <a:cs typeface="+mn-cs"/>
              </a:rPr>
              <a:t>Raising Risk Awareness</a:t>
            </a:r>
            <a:endParaRPr lang="en-US" sz="1200" b="0" dirty="0">
              <a:solidFill>
                <a:schemeClr val="accent2"/>
              </a:solidFill>
            </a:endParaRPr>
          </a:p>
        </p:txBody>
      </p:sp>
      <p:cxnSp>
        <p:nvCxnSpPr>
          <p:cNvPr id="6" name="Straight Connector 5"/>
          <p:cNvCxnSpPr/>
          <p:nvPr userDrawn="1"/>
        </p:nvCxnSpPr>
        <p:spPr>
          <a:xfrm>
            <a:off x="457200" y="530634"/>
            <a:ext cx="8229600" cy="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userDrawn="1"/>
        </p:nvCxnSpPr>
        <p:spPr>
          <a:xfrm>
            <a:off x="457200" y="6356350"/>
            <a:ext cx="8229600" cy="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userDrawn="1"/>
        </p:nvCxnSpPr>
        <p:spPr>
          <a:xfrm>
            <a:off x="457200" y="5722366"/>
            <a:ext cx="82296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75976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1" name="Picture 10" descr="RRA logo-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320" y="5722366"/>
            <a:ext cx="3511296" cy="633984"/>
          </a:xfrm>
          <a:prstGeom prst="rect">
            <a:avLst/>
          </a:prstGeom>
        </p:spPr>
      </p:pic>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fld id="{D4EDEB6D-B57D-5648-B7A7-9CD7EB568D79}" type="slidenum">
              <a:rPr lang="en-US" smtClean="0"/>
              <a:t>‹#›</a:t>
            </a:fld>
            <a:endParaRPr lang="en-US"/>
          </a:p>
        </p:txBody>
      </p:sp>
      <p:cxnSp>
        <p:nvCxnSpPr>
          <p:cNvPr id="8" name="Straight Connector 7"/>
          <p:cNvCxnSpPr/>
          <p:nvPr userDrawn="1"/>
        </p:nvCxnSpPr>
        <p:spPr>
          <a:xfrm>
            <a:off x="457200" y="529671"/>
            <a:ext cx="822960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a:off x="457200" y="6356350"/>
            <a:ext cx="8229600" cy="0"/>
          </a:xfrm>
          <a:prstGeom prst="line">
            <a:avLst/>
          </a:prstGeom>
        </p:spPr>
        <p:style>
          <a:lnRef idx="1">
            <a:schemeClr val="dk1"/>
          </a:lnRef>
          <a:fillRef idx="0">
            <a:schemeClr val="dk1"/>
          </a:fillRef>
          <a:effectRef idx="0">
            <a:schemeClr val="dk1"/>
          </a:effectRef>
          <a:fontRef idx="minor">
            <a:schemeClr val="tx1"/>
          </a:fontRef>
        </p:style>
      </p:cxnSp>
      <p:sp>
        <p:nvSpPr>
          <p:cNvPr id="12" name="TextBox 11"/>
          <p:cNvSpPr txBox="1"/>
          <p:nvPr userDrawn="1"/>
        </p:nvSpPr>
        <p:spPr>
          <a:xfrm>
            <a:off x="457200" y="269667"/>
            <a:ext cx="8229600" cy="191376"/>
          </a:xfrm>
          <a:prstGeom prst="rect">
            <a:avLst/>
          </a:prstGeom>
          <a:noFill/>
        </p:spPr>
        <p:txBody>
          <a:bodyPr wrap="square" lIns="0" tIns="0" rIns="0" bIns="0" rtlCol="0">
            <a:noAutofit/>
          </a:bodyPr>
          <a:lstStyle/>
          <a:p>
            <a:r>
              <a:rPr lang="en-US" sz="1200" b="0" i="0" u="none" strike="noStrike" kern="1200" baseline="0" dirty="0">
                <a:solidFill>
                  <a:schemeClr val="accent2"/>
                </a:solidFill>
                <a:latin typeface="+mn-lt"/>
                <a:ea typeface="+mn-ea"/>
                <a:cs typeface="+mn-cs"/>
              </a:rPr>
              <a:t>Raising Risk Awareness</a:t>
            </a:r>
            <a:endParaRPr lang="en-US" sz="1200" b="0" dirty="0">
              <a:solidFill>
                <a:schemeClr val="accent2"/>
              </a:solidFill>
            </a:endParaRPr>
          </a:p>
        </p:txBody>
      </p:sp>
      <p:sp>
        <p:nvSpPr>
          <p:cNvPr id="10" name="Title 9"/>
          <p:cNvSpPr>
            <a:spLocks noGrp="1"/>
          </p:cNvSpPr>
          <p:nvPr>
            <p:ph type="title" hasCustomPrompt="1"/>
          </p:nvPr>
        </p:nvSpPr>
        <p:spPr>
          <a:xfrm>
            <a:off x="457200" y="1645964"/>
            <a:ext cx="6096000" cy="808715"/>
          </a:xfrm>
        </p:spPr>
        <p:txBody>
          <a:bodyPr/>
          <a:lstStyle/>
          <a:p>
            <a:r>
              <a:rPr lang="en-GB" dirty="0"/>
              <a:t>End of presentation</a:t>
            </a:r>
            <a:endParaRPr lang="en-US" dirty="0"/>
          </a:p>
        </p:txBody>
      </p:sp>
      <p:sp>
        <p:nvSpPr>
          <p:cNvPr id="19" name="Text Placeholder 18"/>
          <p:cNvSpPr>
            <a:spLocks noGrp="1"/>
          </p:cNvSpPr>
          <p:nvPr>
            <p:ph type="body" sz="quarter" idx="13" hasCustomPrompt="1"/>
          </p:nvPr>
        </p:nvSpPr>
        <p:spPr>
          <a:xfrm>
            <a:off x="457200" y="2662238"/>
            <a:ext cx="6096000" cy="2212975"/>
          </a:xfrm>
        </p:spPr>
        <p:txBody>
          <a:bodyPr lIns="0" tIns="0" rIns="0" bIns="0">
            <a:noAutofit/>
          </a:bodyPr>
          <a:lstStyle>
            <a:lvl1pPr marL="0" indent="0">
              <a:buNone/>
              <a:defRPr sz="2400">
                <a:solidFill>
                  <a:schemeClr val="accent4"/>
                </a:solidFill>
              </a:defRPr>
            </a:lvl1pPr>
            <a:lvl2pPr marL="457200" indent="0">
              <a:buNone/>
              <a:defRPr sz="2400">
                <a:solidFill>
                  <a:schemeClr val="accent4"/>
                </a:solidFill>
              </a:defRPr>
            </a:lvl2pPr>
            <a:lvl3pPr marL="914400" indent="0">
              <a:buNone/>
              <a:defRPr sz="2400">
                <a:solidFill>
                  <a:schemeClr val="accent4"/>
                </a:solidFill>
              </a:defRPr>
            </a:lvl3pPr>
            <a:lvl4pPr marL="1371600" indent="0">
              <a:buNone/>
              <a:defRPr sz="2400">
                <a:solidFill>
                  <a:schemeClr val="accent4"/>
                </a:solidFill>
              </a:defRPr>
            </a:lvl4pPr>
            <a:lvl5pPr marL="1828800" indent="0">
              <a:buNone/>
              <a:defRPr sz="2400">
                <a:solidFill>
                  <a:schemeClr val="accent4"/>
                </a:solidFill>
              </a:defRPr>
            </a:lvl5pPr>
          </a:lstStyle>
          <a:p>
            <a:pPr lvl="0"/>
            <a:r>
              <a:rPr lang="en-GB" dirty="0"/>
              <a:t>Contact information</a:t>
            </a:r>
            <a:endParaRPr lang="en-US" dirty="0"/>
          </a:p>
        </p:txBody>
      </p:sp>
      <p:cxnSp>
        <p:nvCxnSpPr>
          <p:cNvPr id="22" name="Straight Connector 21"/>
          <p:cNvCxnSpPr/>
          <p:nvPr userDrawn="1"/>
        </p:nvCxnSpPr>
        <p:spPr>
          <a:xfrm>
            <a:off x="457200" y="5722366"/>
            <a:ext cx="82296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770800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48028"/>
            <a:ext cx="8229600" cy="808715"/>
          </a:xfrm>
          <a:prstGeom prst="rect">
            <a:avLst/>
          </a:prstGeom>
        </p:spPr>
        <p:txBody>
          <a:bodyPr vert="horz" lIns="0" tIns="0" rIns="0" bIns="0" rtlCol="0" anchor="t">
            <a:noAutofit/>
          </a:bodyPr>
          <a:lstStyle/>
          <a:p>
            <a:r>
              <a:rPr lang="en-GB" dirty="0"/>
              <a:t>Click to edit Master title style</a:t>
            </a:r>
            <a:br>
              <a:rPr lang="en-GB" dirty="0"/>
            </a:br>
            <a:r>
              <a:rPr lang="en-GB" dirty="0" err="1"/>
              <a:t>sdljs</a:t>
            </a:r>
            <a:r>
              <a:rPr lang="en-GB" dirty="0"/>
              <a:t>/</a:t>
            </a:r>
            <a:r>
              <a:rPr lang="en-GB" dirty="0" err="1"/>
              <a:t>jd</a:t>
            </a:r>
            <a:r>
              <a:rPr lang="en-GB" dirty="0"/>
              <a:t>/</a:t>
            </a:r>
            <a:r>
              <a:rPr lang="en-GB" dirty="0" err="1"/>
              <a:t>kdjs;l</a:t>
            </a:r>
            <a:endParaRPr lang="en-US" dirty="0"/>
          </a:p>
        </p:txBody>
      </p:sp>
      <p:sp>
        <p:nvSpPr>
          <p:cNvPr id="3" name="Text Placeholder 2"/>
          <p:cNvSpPr>
            <a:spLocks noGrp="1"/>
          </p:cNvSpPr>
          <p:nvPr>
            <p:ph type="body" idx="1"/>
          </p:nvPr>
        </p:nvSpPr>
        <p:spPr>
          <a:xfrm>
            <a:off x="457200" y="1870265"/>
            <a:ext cx="8229600" cy="425589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3"/>
          </p:nvPr>
        </p:nvSpPr>
        <p:spPr>
          <a:xfrm>
            <a:off x="457200" y="6443340"/>
            <a:ext cx="6096000" cy="185227"/>
          </a:xfrm>
          <a:prstGeom prst="rect">
            <a:avLst/>
          </a:prstGeom>
        </p:spPr>
        <p:txBody>
          <a:bodyPr vert="horz" lIns="0" tIns="0" rIns="0" bIns="0" rtlCol="0" anchor="t"/>
          <a:lstStyle>
            <a:lvl1pPr algn="l">
              <a:defRPr sz="1200">
                <a:solidFill>
                  <a:srgbClr val="00568C"/>
                </a:solidFill>
              </a:defRPr>
            </a:lvl1pPr>
          </a:lstStyle>
          <a:p>
            <a:r>
              <a:rPr lang="en-US"/>
              <a:t>Presentation title</a:t>
            </a:r>
            <a:endParaRPr lang="en-US" dirty="0"/>
          </a:p>
        </p:txBody>
      </p:sp>
      <p:sp>
        <p:nvSpPr>
          <p:cNvPr id="6" name="Slide Number Placeholder 5"/>
          <p:cNvSpPr>
            <a:spLocks noGrp="1"/>
          </p:cNvSpPr>
          <p:nvPr>
            <p:ph type="sldNum" sz="quarter" idx="4"/>
          </p:nvPr>
        </p:nvSpPr>
        <p:spPr>
          <a:xfrm>
            <a:off x="6553200" y="6443340"/>
            <a:ext cx="2133600" cy="185227"/>
          </a:xfrm>
          <a:prstGeom prst="rect">
            <a:avLst/>
          </a:prstGeom>
        </p:spPr>
        <p:txBody>
          <a:bodyPr vert="horz" lIns="0" tIns="0" rIns="0" bIns="0" rtlCol="0" anchor="t"/>
          <a:lstStyle>
            <a:lvl1pPr algn="r">
              <a:defRPr sz="1200">
                <a:solidFill>
                  <a:srgbClr val="00568C"/>
                </a:solidFill>
              </a:defRPr>
            </a:lvl1pPr>
          </a:lstStyle>
          <a:p>
            <a:fld id="{D4EDEB6D-B57D-5648-B7A7-9CD7EB568D79}" type="slidenum">
              <a:rPr lang="en-US" smtClean="0"/>
              <a:pPr/>
              <a:t>‹#›</a:t>
            </a:fld>
            <a:endParaRPr lang="en-US"/>
          </a:p>
        </p:txBody>
      </p:sp>
    </p:spTree>
    <p:extLst>
      <p:ext uri="{BB962C8B-B14F-4D97-AF65-F5344CB8AC3E}">
        <p14:creationId xmlns:p14="http://schemas.microsoft.com/office/powerpoint/2010/main" val="3548015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8" r:id="rId4"/>
    <p:sldLayoutId id="2147483659" r:id="rId5"/>
    <p:sldLayoutId id="2147483654" r:id="rId6"/>
    <p:sldLayoutId id="2147483655" r:id="rId7"/>
    <p:sldLayoutId id="2147483660" r:id="rId8"/>
  </p:sldLayoutIdLst>
  <p:hf hdr="0" dt="0"/>
  <p:txStyles>
    <p:titleStyle>
      <a:lvl1pPr algn="l" defTabSz="457200" rtl="0" eaLnBrk="1" latinLnBrk="0" hangingPunct="1">
        <a:lnSpc>
          <a:spcPct val="100000"/>
        </a:lnSpc>
        <a:spcBef>
          <a:spcPct val="0"/>
        </a:spcBef>
        <a:buNone/>
        <a:defRPr sz="3000" b="1" kern="1200">
          <a:solidFill>
            <a:schemeClr val="accent2"/>
          </a:solidFill>
          <a:latin typeface="+mj-lt"/>
          <a:ea typeface="+mj-ea"/>
          <a:cs typeface="+mj-cs"/>
        </a:defRPr>
      </a:lvl1pPr>
    </p:titleStyle>
    <p:bodyStyle>
      <a:lvl1pPr marL="342900" indent="-342900" algn="l" defTabSz="457200" rtl="0" eaLnBrk="1" latinLnBrk="0" hangingPunct="1">
        <a:lnSpc>
          <a:spcPct val="100000"/>
        </a:lnSpc>
        <a:spcBef>
          <a:spcPct val="20000"/>
        </a:spcBef>
        <a:buClr>
          <a:schemeClr val="accent4"/>
        </a:buClr>
        <a:buFont typeface="Arial"/>
        <a:buChar char="•"/>
        <a:defRPr sz="2800" kern="1200">
          <a:solidFill>
            <a:schemeClr val="tx1"/>
          </a:solidFill>
          <a:latin typeface="+mn-lt"/>
          <a:ea typeface="+mn-ea"/>
          <a:cs typeface="+mn-cs"/>
        </a:defRPr>
      </a:lvl1pPr>
      <a:lvl2pPr marL="742950" indent="-285750" algn="l" defTabSz="457200" rtl="0" eaLnBrk="1" latinLnBrk="0" hangingPunct="1">
        <a:lnSpc>
          <a:spcPct val="100000"/>
        </a:lnSpc>
        <a:spcBef>
          <a:spcPct val="20000"/>
        </a:spcBef>
        <a:buClr>
          <a:schemeClr val="accent4"/>
        </a:buClr>
        <a:buFont typeface="Arial"/>
        <a:buChar char="–"/>
        <a:defRPr sz="2800" kern="1200">
          <a:solidFill>
            <a:schemeClr val="tx1"/>
          </a:solidFill>
          <a:latin typeface="+mn-lt"/>
          <a:ea typeface="+mn-ea"/>
          <a:cs typeface="+mn-cs"/>
        </a:defRPr>
      </a:lvl2pPr>
      <a:lvl3pPr marL="1143000" indent="-228600" algn="l" defTabSz="457200" rtl="0" eaLnBrk="1" latinLnBrk="0" hangingPunct="1">
        <a:lnSpc>
          <a:spcPct val="100000"/>
        </a:lnSpc>
        <a:spcBef>
          <a:spcPct val="20000"/>
        </a:spcBef>
        <a:buClr>
          <a:schemeClr val="accent4"/>
        </a:buClr>
        <a:buFont typeface="Arial"/>
        <a:buChar char="•"/>
        <a:defRPr sz="2400" kern="1200">
          <a:solidFill>
            <a:schemeClr val="tx1"/>
          </a:solidFill>
          <a:latin typeface="+mn-lt"/>
          <a:ea typeface="+mn-ea"/>
          <a:cs typeface="+mn-cs"/>
        </a:defRPr>
      </a:lvl3pPr>
      <a:lvl4pPr marL="1600200" indent="-228600" algn="l" defTabSz="457200" rtl="0" eaLnBrk="1" latinLnBrk="0" hangingPunct="1">
        <a:lnSpc>
          <a:spcPct val="100000"/>
        </a:lnSpc>
        <a:spcBef>
          <a:spcPct val="20000"/>
        </a:spcBef>
        <a:buClr>
          <a:schemeClr val="accent4"/>
        </a:buClr>
        <a:buFont typeface="Arial"/>
        <a:buChar char="–"/>
        <a:defRPr sz="2000" kern="1200">
          <a:solidFill>
            <a:schemeClr val="tx1"/>
          </a:solidFill>
          <a:latin typeface="+mn-lt"/>
          <a:ea typeface="+mn-ea"/>
          <a:cs typeface="+mn-cs"/>
        </a:defRPr>
      </a:lvl4pPr>
      <a:lvl5pPr marL="2057400" indent="-228600" algn="l" defTabSz="457200" rtl="0" eaLnBrk="1" latinLnBrk="0" hangingPunct="1">
        <a:lnSpc>
          <a:spcPct val="100000"/>
        </a:lnSpc>
        <a:spcBef>
          <a:spcPct val="20000"/>
        </a:spcBef>
        <a:buClr>
          <a:schemeClr val="accent4"/>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hyperlink" Target="mailto:suzanne.carter@cdkn.org" TargetMode="External"/><Relationship Id="rId4" Type="http://schemas.openxmlformats.org/officeDocument/2006/relationships/image" Target="../media/image19.jpeg"/><Relationship Id="rId1" Type="http://schemas.openxmlformats.org/officeDocument/2006/relationships/slideLayout" Target="../slideLayouts/slideLayout8.xml"/><Relationship Id="rId2" Type="http://schemas.openxmlformats.org/officeDocument/2006/relationships/hyperlink" Target="mailto:heather.v.lynch@pwc.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 Id="rId1" Type="http://schemas.openxmlformats.org/officeDocument/2006/relationships/slideLayout" Target="../slideLayouts/slideLayout5.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3557650"/>
            <a:ext cx="6096000" cy="865977"/>
          </a:xfrm>
        </p:spPr>
        <p:txBody>
          <a:bodyPr/>
          <a:lstStyle/>
          <a:p>
            <a:pPr>
              <a:lnSpc>
                <a:spcPct val="100000"/>
              </a:lnSpc>
            </a:pPr>
            <a:r>
              <a:rPr lang="en-US" sz="3000" dirty="0" smtClean="0"/>
              <a:t>Raising Risk Awareness:</a:t>
            </a:r>
            <a:endParaRPr lang="en-US" sz="3000" dirty="0"/>
          </a:p>
        </p:txBody>
      </p:sp>
      <p:sp>
        <p:nvSpPr>
          <p:cNvPr id="5" name="Content Placeholder 4"/>
          <p:cNvSpPr>
            <a:spLocks noGrp="1"/>
          </p:cNvSpPr>
          <p:nvPr>
            <p:ph type="subTitle" idx="1"/>
          </p:nvPr>
        </p:nvSpPr>
        <p:spPr>
          <a:xfrm>
            <a:off x="457200" y="4598328"/>
            <a:ext cx="6096000" cy="783798"/>
          </a:xfrm>
        </p:spPr>
        <p:txBody>
          <a:bodyPr/>
          <a:lstStyle/>
          <a:p>
            <a:r>
              <a:rPr lang="en-US" dirty="0" smtClean="0"/>
              <a:t>Making informed decisions to prepare for extreme weather events</a:t>
            </a:r>
            <a:endParaRPr lang="en-US" dirty="0"/>
          </a:p>
        </p:txBody>
      </p:sp>
      <p:pic>
        <p:nvPicPr>
          <p:cNvPr id="6" name="Picture Placeholder 5" descr="393907111_6b78d7b7a3_o.jpg"/>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t="27734" b="27734"/>
          <a:stretch/>
        </p:blipFill>
        <p:spPr/>
      </p:pic>
    </p:spTree>
    <p:extLst>
      <p:ext uri="{BB962C8B-B14F-4D97-AF65-F5344CB8AC3E}">
        <p14:creationId xmlns:p14="http://schemas.microsoft.com/office/powerpoint/2010/main" val="3779601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690"/>
            <a:ext cx="8229600" cy="808715"/>
          </a:xfrm>
        </p:spPr>
        <p:txBody>
          <a:bodyPr/>
          <a:lstStyle/>
          <a:p>
            <a:r>
              <a:rPr lang="en-US" dirty="0" smtClean="0"/>
              <a:t>4. Is the past a good indicator of the future?</a:t>
            </a:r>
            <a:endParaRPr lang="en-US" dirty="0"/>
          </a:p>
        </p:txBody>
      </p:sp>
      <p:sp>
        <p:nvSpPr>
          <p:cNvPr id="3" name="Content Placeholder 2"/>
          <p:cNvSpPr>
            <a:spLocks noGrp="1"/>
          </p:cNvSpPr>
          <p:nvPr>
            <p:ph idx="1"/>
          </p:nvPr>
        </p:nvSpPr>
        <p:spPr>
          <a:xfrm>
            <a:off x="457200" y="1779549"/>
            <a:ext cx="7958667" cy="2978718"/>
          </a:xfrm>
        </p:spPr>
        <p:txBody>
          <a:bodyPr>
            <a:normAutofit/>
          </a:bodyPr>
          <a:lstStyle/>
          <a:p>
            <a:pPr marL="0" indent="0">
              <a:buNone/>
            </a:pPr>
            <a:r>
              <a:rPr lang="en-US" dirty="0" smtClean="0"/>
              <a:t>Many actors wonder if they can use their experience </a:t>
            </a:r>
            <a:r>
              <a:rPr lang="en-US" dirty="0"/>
              <a:t>and knowledge about past climate extremes and impacts as </a:t>
            </a:r>
            <a:r>
              <a:rPr lang="en-US" dirty="0" smtClean="0"/>
              <a:t>good indicators </a:t>
            </a:r>
            <a:r>
              <a:rPr lang="en-US" dirty="0"/>
              <a:t>of future </a:t>
            </a:r>
            <a:r>
              <a:rPr lang="en-US" dirty="0" smtClean="0"/>
              <a:t>risk</a:t>
            </a:r>
            <a:endParaRPr lang="en-US" dirty="0"/>
          </a:p>
        </p:txBody>
      </p:sp>
      <p:sp>
        <p:nvSpPr>
          <p:cNvPr id="4" name="Footer Placeholder 3"/>
          <p:cNvSpPr>
            <a:spLocks noGrp="1"/>
          </p:cNvSpPr>
          <p:nvPr>
            <p:ph type="ftr" sz="quarter" idx="11"/>
          </p:nvPr>
        </p:nvSpPr>
        <p:spPr/>
        <p:txBody>
          <a:bodyPr/>
          <a:lstStyle/>
          <a:p>
            <a:r>
              <a:rPr lang="en-US" dirty="0"/>
              <a:t>Making informed decisions to prepare for extreme weather events</a:t>
            </a:r>
          </a:p>
        </p:txBody>
      </p:sp>
      <p:sp>
        <p:nvSpPr>
          <p:cNvPr id="5" name="Slide Number Placeholder 4"/>
          <p:cNvSpPr>
            <a:spLocks noGrp="1"/>
          </p:cNvSpPr>
          <p:nvPr>
            <p:ph type="sldNum" sz="quarter" idx="12"/>
          </p:nvPr>
        </p:nvSpPr>
        <p:spPr/>
        <p:txBody>
          <a:bodyPr/>
          <a:lstStyle/>
          <a:p>
            <a:fld id="{D4EDEB6D-B57D-5648-B7A7-9CD7EB568D79}" type="slidenum">
              <a:rPr lang="en-US" smtClean="0"/>
              <a:t>10</a:t>
            </a:fld>
            <a:endParaRPr lang="en-US"/>
          </a:p>
        </p:txBody>
      </p:sp>
    </p:spTree>
    <p:extLst>
      <p:ext uri="{BB962C8B-B14F-4D97-AF65-F5344CB8AC3E}">
        <p14:creationId xmlns:p14="http://schemas.microsoft.com/office/powerpoint/2010/main" val="542382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267" y="790260"/>
            <a:ext cx="8229600" cy="808715"/>
          </a:xfrm>
        </p:spPr>
        <p:txBody>
          <a:bodyPr/>
          <a:lstStyle/>
          <a:p>
            <a:r>
              <a:rPr lang="en-US" sz="2800" dirty="0" smtClean="0"/>
              <a:t> 5. Determining </a:t>
            </a:r>
            <a:r>
              <a:rPr lang="en-US" sz="2800" dirty="0"/>
              <a:t>the influence of climate change</a:t>
            </a:r>
          </a:p>
        </p:txBody>
      </p:sp>
      <p:sp>
        <p:nvSpPr>
          <p:cNvPr id="3" name="Content Placeholder 2"/>
          <p:cNvSpPr>
            <a:spLocks noGrp="1"/>
          </p:cNvSpPr>
          <p:nvPr>
            <p:ph idx="1"/>
          </p:nvPr>
        </p:nvSpPr>
        <p:spPr>
          <a:xfrm>
            <a:off x="457200" y="1697073"/>
            <a:ext cx="3587874" cy="3861907"/>
          </a:xfrm>
        </p:spPr>
        <p:txBody>
          <a:bodyPr>
            <a:normAutofit fontScale="92500"/>
          </a:bodyPr>
          <a:lstStyle/>
          <a:p>
            <a:pPr marL="0" indent="0">
              <a:buNone/>
            </a:pPr>
            <a:r>
              <a:rPr lang="en-US" dirty="0" smtClean="0"/>
              <a:t>Climate </a:t>
            </a:r>
            <a:r>
              <a:rPr lang="en-US" dirty="0"/>
              <a:t>scientists use multiple independent </a:t>
            </a:r>
            <a:r>
              <a:rPr lang="en-US" dirty="0" smtClean="0"/>
              <a:t>methods </a:t>
            </a:r>
            <a:r>
              <a:rPr lang="en-US" dirty="0"/>
              <a:t>to determine whether </a:t>
            </a:r>
            <a:r>
              <a:rPr lang="en-US" dirty="0" smtClean="0"/>
              <a:t>and to what extent climate </a:t>
            </a:r>
            <a:r>
              <a:rPr lang="en-US" dirty="0"/>
              <a:t>change is </a:t>
            </a:r>
            <a:r>
              <a:rPr lang="en-US" dirty="0" smtClean="0"/>
              <a:t>making some extreme </a:t>
            </a:r>
            <a:r>
              <a:rPr lang="en-US" dirty="0"/>
              <a:t>events occur more often and with higher </a:t>
            </a:r>
            <a:r>
              <a:rPr lang="en-US" dirty="0" smtClean="0"/>
              <a:t>intensity</a:t>
            </a:r>
          </a:p>
        </p:txBody>
      </p:sp>
      <p:sp>
        <p:nvSpPr>
          <p:cNvPr id="4" name="Footer Placeholder 3"/>
          <p:cNvSpPr>
            <a:spLocks noGrp="1"/>
          </p:cNvSpPr>
          <p:nvPr>
            <p:ph type="ftr" sz="quarter" idx="11"/>
          </p:nvPr>
        </p:nvSpPr>
        <p:spPr/>
        <p:txBody>
          <a:bodyPr/>
          <a:lstStyle/>
          <a:p>
            <a:r>
              <a:rPr lang="en-US" dirty="0"/>
              <a:t>Making informed decisions to prepare for extreme weather events</a:t>
            </a:r>
          </a:p>
        </p:txBody>
      </p:sp>
      <p:sp>
        <p:nvSpPr>
          <p:cNvPr id="5" name="Slide Number Placeholder 4"/>
          <p:cNvSpPr>
            <a:spLocks noGrp="1"/>
          </p:cNvSpPr>
          <p:nvPr>
            <p:ph type="sldNum" sz="quarter" idx="12"/>
          </p:nvPr>
        </p:nvSpPr>
        <p:spPr/>
        <p:txBody>
          <a:bodyPr/>
          <a:lstStyle/>
          <a:p>
            <a:fld id="{D4EDEB6D-B57D-5648-B7A7-9CD7EB568D79}" type="slidenum">
              <a:rPr lang="en-US" smtClean="0"/>
              <a:t>11</a:t>
            </a:fld>
            <a:endParaRPr lang="en-US"/>
          </a:p>
        </p:txBody>
      </p:sp>
      <p:pic>
        <p:nvPicPr>
          <p:cNvPr id="8" name="Picture Placeholder 7" descr="Tropical-cycline-Indian-Ocean-Raising-Risk-Awareness-365x365.jpeg"/>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66" b="16936"/>
          <a:stretch/>
        </p:blipFill>
        <p:spPr>
          <a:xfrm>
            <a:off x="4045073" y="1697073"/>
            <a:ext cx="4658223" cy="3861907"/>
          </a:xfrm>
        </p:spPr>
      </p:pic>
    </p:spTree>
    <p:extLst>
      <p:ext uri="{BB962C8B-B14F-4D97-AF65-F5344CB8AC3E}">
        <p14:creationId xmlns:p14="http://schemas.microsoft.com/office/powerpoint/2010/main" val="3894440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066" y="769374"/>
            <a:ext cx="8229600" cy="808715"/>
          </a:xfrm>
        </p:spPr>
        <p:txBody>
          <a:bodyPr/>
          <a:lstStyle/>
          <a:p>
            <a:r>
              <a:rPr lang="en-US" dirty="0" smtClean="0"/>
              <a:t>6. Assessing </a:t>
            </a:r>
            <a:r>
              <a:rPr lang="en-US" dirty="0"/>
              <a:t>the event</a:t>
            </a:r>
          </a:p>
        </p:txBody>
      </p:sp>
      <p:sp>
        <p:nvSpPr>
          <p:cNvPr id="3" name="Content Placeholder 2"/>
          <p:cNvSpPr>
            <a:spLocks noGrp="1"/>
          </p:cNvSpPr>
          <p:nvPr>
            <p:ph idx="1"/>
          </p:nvPr>
        </p:nvSpPr>
        <p:spPr/>
        <p:txBody>
          <a:bodyPr>
            <a:normAutofit/>
          </a:bodyPr>
          <a:lstStyle/>
          <a:p>
            <a:pPr marL="0" indent="0">
              <a:buNone/>
            </a:pPr>
            <a:r>
              <a:rPr lang="en-GB" dirty="0" smtClean="0"/>
              <a:t>Climate scientists conduct independent </a:t>
            </a:r>
            <a:r>
              <a:rPr lang="en-GB" dirty="0"/>
              <a:t>assessments using multiple peer-reviewed approaches of extreme event attribution methodologies, including statistical analyses of the historical precipitation record, the trend in global climate models, and the results of thousands of simulations of possible weather with a regional climate </a:t>
            </a:r>
            <a:r>
              <a:rPr lang="en-GB" dirty="0" smtClean="0"/>
              <a:t>model</a:t>
            </a:r>
            <a:endParaRPr lang="en-GB" dirty="0"/>
          </a:p>
        </p:txBody>
      </p:sp>
      <p:sp>
        <p:nvSpPr>
          <p:cNvPr id="5" name="Slide Number Placeholder 4"/>
          <p:cNvSpPr>
            <a:spLocks noGrp="1"/>
          </p:cNvSpPr>
          <p:nvPr>
            <p:ph type="sldNum" sz="quarter" idx="12"/>
          </p:nvPr>
        </p:nvSpPr>
        <p:spPr/>
        <p:txBody>
          <a:bodyPr/>
          <a:lstStyle/>
          <a:p>
            <a:fld id="{D4EDEB6D-B57D-5648-B7A7-9CD7EB568D79}" type="slidenum">
              <a:rPr lang="en-US" smtClean="0"/>
              <a:pPr/>
              <a:t>12</a:t>
            </a:fld>
            <a:endParaRPr lang="en-US"/>
          </a:p>
        </p:txBody>
      </p:sp>
      <p:sp>
        <p:nvSpPr>
          <p:cNvPr id="6" name="Footer Placeholder 3"/>
          <p:cNvSpPr>
            <a:spLocks noGrp="1"/>
          </p:cNvSpPr>
          <p:nvPr>
            <p:ph type="ftr" sz="quarter" idx="11"/>
          </p:nvPr>
        </p:nvSpPr>
        <p:spPr>
          <a:xfrm>
            <a:off x="457200" y="6443340"/>
            <a:ext cx="6096000" cy="185227"/>
          </a:xfrm>
        </p:spPr>
        <p:txBody>
          <a:bodyPr/>
          <a:lstStyle/>
          <a:p>
            <a:r>
              <a:rPr lang="en-US" dirty="0" smtClean="0"/>
              <a:t>Making informed decisions to prepare for extreme weather events</a:t>
            </a:r>
            <a:endParaRPr lang="en-US" dirty="0"/>
          </a:p>
          <a:p>
            <a:endParaRPr lang="en-US" dirty="0"/>
          </a:p>
        </p:txBody>
      </p:sp>
    </p:spTree>
    <p:extLst>
      <p:ext uri="{BB962C8B-B14F-4D97-AF65-F5344CB8AC3E}">
        <p14:creationId xmlns:p14="http://schemas.microsoft.com/office/powerpoint/2010/main" val="3064358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3478"/>
            <a:ext cx="8229600" cy="981632"/>
          </a:xfrm>
        </p:spPr>
        <p:txBody>
          <a:bodyPr/>
          <a:lstStyle/>
          <a:p>
            <a:r>
              <a:rPr lang="en-US" dirty="0"/>
              <a:t>7</a:t>
            </a:r>
            <a:r>
              <a:rPr lang="en-US" dirty="0" smtClean="0"/>
              <a:t>. </a:t>
            </a:r>
            <a:r>
              <a:rPr lang="en-US" dirty="0" err="1" smtClean="0"/>
              <a:t>Analysing</a:t>
            </a:r>
            <a:r>
              <a:rPr lang="en-US" dirty="0" smtClean="0"/>
              <a:t> </a:t>
            </a:r>
            <a:r>
              <a:rPr lang="en-US" dirty="0"/>
              <a:t>the exposure and vulnerability context</a:t>
            </a:r>
          </a:p>
        </p:txBody>
      </p:sp>
      <p:sp>
        <p:nvSpPr>
          <p:cNvPr id="3" name="Content Placeholder 2"/>
          <p:cNvSpPr>
            <a:spLocks noGrp="1"/>
          </p:cNvSpPr>
          <p:nvPr>
            <p:ph idx="1"/>
          </p:nvPr>
        </p:nvSpPr>
        <p:spPr>
          <a:xfrm>
            <a:off x="484919" y="1697073"/>
            <a:ext cx="3553681" cy="3863120"/>
          </a:xfrm>
        </p:spPr>
        <p:txBody>
          <a:bodyPr>
            <a:normAutofit/>
          </a:bodyPr>
          <a:lstStyle/>
          <a:p>
            <a:pPr marL="0" indent="0">
              <a:buNone/>
            </a:pPr>
            <a:r>
              <a:rPr lang="en-US" dirty="0" smtClean="0"/>
              <a:t>Social </a:t>
            </a:r>
            <a:r>
              <a:rPr lang="en-US" dirty="0"/>
              <a:t>scientists examine </a:t>
            </a:r>
            <a:r>
              <a:rPr lang="en-US" dirty="0" smtClean="0"/>
              <a:t>the underlying </a:t>
            </a:r>
            <a:r>
              <a:rPr lang="en-US" dirty="0"/>
              <a:t>exposure </a:t>
            </a:r>
            <a:r>
              <a:rPr lang="en-US" dirty="0" smtClean="0"/>
              <a:t>and vulnerability </a:t>
            </a:r>
            <a:r>
              <a:rPr lang="en-US" dirty="0"/>
              <a:t>within the social</a:t>
            </a:r>
            <a:r>
              <a:rPr lang="en-US" dirty="0" smtClean="0"/>
              <a:t>, economic </a:t>
            </a:r>
            <a:r>
              <a:rPr lang="en-US" dirty="0"/>
              <a:t>and political </a:t>
            </a:r>
            <a:r>
              <a:rPr lang="en-US" dirty="0" smtClean="0"/>
              <a:t>context of </a:t>
            </a:r>
            <a:r>
              <a:rPr lang="en-US" dirty="0"/>
              <a:t>the </a:t>
            </a:r>
            <a:r>
              <a:rPr lang="en-US" dirty="0" smtClean="0"/>
              <a:t>event</a:t>
            </a:r>
          </a:p>
        </p:txBody>
      </p:sp>
      <p:sp>
        <p:nvSpPr>
          <p:cNvPr id="4" name="Footer Placeholder 3"/>
          <p:cNvSpPr>
            <a:spLocks noGrp="1"/>
          </p:cNvSpPr>
          <p:nvPr>
            <p:ph type="ftr" sz="quarter" idx="11"/>
          </p:nvPr>
        </p:nvSpPr>
        <p:spPr/>
        <p:txBody>
          <a:bodyPr/>
          <a:lstStyle/>
          <a:p>
            <a:r>
              <a:rPr lang="en-US" dirty="0"/>
              <a:t>Making informed decisions to prepare for extreme weather events</a:t>
            </a:r>
          </a:p>
        </p:txBody>
      </p:sp>
      <p:sp>
        <p:nvSpPr>
          <p:cNvPr id="5" name="Slide Number Placeholder 4"/>
          <p:cNvSpPr>
            <a:spLocks noGrp="1"/>
          </p:cNvSpPr>
          <p:nvPr>
            <p:ph type="sldNum" sz="quarter" idx="12"/>
          </p:nvPr>
        </p:nvSpPr>
        <p:spPr/>
        <p:txBody>
          <a:bodyPr/>
          <a:lstStyle/>
          <a:p>
            <a:fld id="{D4EDEB6D-B57D-5648-B7A7-9CD7EB568D79}" type="slidenum">
              <a:rPr lang="en-US" smtClean="0"/>
              <a:t>13</a:t>
            </a:fld>
            <a:endParaRPr lang="en-US"/>
          </a:p>
        </p:txBody>
      </p:sp>
      <p:pic>
        <p:nvPicPr>
          <p:cNvPr id="6" name="Picture 5" descr="Chennai rain.png"/>
          <p:cNvPicPr>
            <a:picLocks noChangeAspect="1"/>
          </p:cNvPicPr>
          <p:nvPr/>
        </p:nvPicPr>
        <p:blipFill rotWithShape="1">
          <a:blip r:embed="rId2">
            <a:extLst>
              <a:ext uri="{28A0092B-C50C-407E-A947-70E740481C1C}">
                <a14:useLocalDpi xmlns:a14="http://schemas.microsoft.com/office/drawing/2010/main" val="0"/>
              </a:ext>
            </a:extLst>
          </a:blip>
          <a:srcRect l="23378" r="23122" b="4441"/>
          <a:stretch/>
        </p:blipFill>
        <p:spPr>
          <a:xfrm>
            <a:off x="4038600" y="1779588"/>
            <a:ext cx="4689559" cy="3780605"/>
          </a:xfrm>
          <a:prstGeom prst="rect">
            <a:avLst/>
          </a:prstGeom>
        </p:spPr>
      </p:pic>
    </p:spTree>
    <p:extLst>
      <p:ext uri="{BB962C8B-B14F-4D97-AF65-F5344CB8AC3E}">
        <p14:creationId xmlns:p14="http://schemas.microsoft.com/office/powerpoint/2010/main" val="3207423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Making informed decisions to prepare for extreme weather events</a:t>
            </a:r>
          </a:p>
        </p:txBody>
      </p:sp>
      <p:sp>
        <p:nvSpPr>
          <p:cNvPr id="3" name="Slide Number Placeholder 2"/>
          <p:cNvSpPr>
            <a:spLocks noGrp="1"/>
          </p:cNvSpPr>
          <p:nvPr>
            <p:ph type="sldNum" sz="quarter" idx="12"/>
          </p:nvPr>
        </p:nvSpPr>
        <p:spPr/>
        <p:txBody>
          <a:bodyPr/>
          <a:lstStyle/>
          <a:p>
            <a:fld id="{D4EDEB6D-B57D-5648-B7A7-9CD7EB568D79}" type="slidenum">
              <a:rPr lang="en-US" smtClean="0"/>
              <a:t>14</a:t>
            </a:fld>
            <a:endParaRPr lang="en-US"/>
          </a:p>
        </p:txBody>
      </p:sp>
      <p:sp>
        <p:nvSpPr>
          <p:cNvPr id="6" name="Title 3"/>
          <p:cNvSpPr txBox="1">
            <a:spLocks/>
          </p:cNvSpPr>
          <p:nvPr/>
        </p:nvSpPr>
        <p:spPr>
          <a:xfrm>
            <a:off x="457200" y="793166"/>
            <a:ext cx="8077200" cy="766428"/>
          </a:xfrm>
          <a:prstGeom prst="rect">
            <a:avLst/>
          </a:prstGeom>
        </p:spPr>
        <p:txBody>
          <a:bodyPr vert="horz" lIns="0" tIns="0" rIns="0" bIns="0" rtlCol="0" anchor="t">
            <a:noAutofit/>
          </a:bodyPr>
          <a:lstStyle>
            <a:lvl1pPr algn="l" defTabSz="457200" rtl="0" eaLnBrk="1" latinLnBrk="0" hangingPunct="1">
              <a:lnSpc>
                <a:spcPct val="100000"/>
              </a:lnSpc>
              <a:spcBef>
                <a:spcPct val="0"/>
              </a:spcBef>
              <a:buNone/>
              <a:defRPr sz="3000" b="1" kern="1200">
                <a:solidFill>
                  <a:schemeClr val="accent2"/>
                </a:solidFill>
                <a:latin typeface="+mj-lt"/>
                <a:ea typeface="+mj-ea"/>
                <a:cs typeface="+mj-cs"/>
              </a:defRPr>
            </a:lvl1pPr>
          </a:lstStyle>
          <a:p>
            <a:r>
              <a:rPr lang="en-US" dirty="0"/>
              <a:t>8</a:t>
            </a:r>
            <a:r>
              <a:rPr lang="en-US" dirty="0" smtClean="0"/>
              <a:t>. Experts communicate message</a:t>
            </a:r>
            <a:endParaRPr lang="en-US" dirty="0"/>
          </a:p>
        </p:txBody>
      </p:sp>
      <p:sp>
        <p:nvSpPr>
          <p:cNvPr id="7" name="Content Placeholder 2"/>
          <p:cNvSpPr>
            <a:spLocks noGrp="1"/>
          </p:cNvSpPr>
          <p:nvPr>
            <p:ph idx="1"/>
          </p:nvPr>
        </p:nvSpPr>
        <p:spPr>
          <a:xfrm>
            <a:off x="457200" y="1717295"/>
            <a:ext cx="8229600" cy="3790200"/>
          </a:xfrm>
        </p:spPr>
        <p:txBody>
          <a:bodyPr>
            <a:normAutofit/>
          </a:bodyPr>
          <a:lstStyle/>
          <a:p>
            <a:r>
              <a:rPr lang="en-US" dirty="0"/>
              <a:t>Scientists inform the media about whether and to what extent climate change influenced the extreme </a:t>
            </a:r>
            <a:r>
              <a:rPr lang="en-US" dirty="0" smtClean="0"/>
              <a:t>event </a:t>
            </a:r>
          </a:p>
        </p:txBody>
      </p:sp>
      <p:pic>
        <p:nvPicPr>
          <p:cNvPr id="9" name="Picture 8" descr="Ethiopia-well-Raising-Risk-Awareness-365x365.jpeg"/>
          <p:cNvPicPr>
            <a:picLocks noChangeAspect="1"/>
          </p:cNvPicPr>
          <p:nvPr/>
        </p:nvPicPr>
        <p:blipFill rotWithShape="1">
          <a:blip r:embed="rId2">
            <a:extLst>
              <a:ext uri="{28A0092B-C50C-407E-A947-70E740481C1C}">
                <a14:useLocalDpi xmlns:a14="http://schemas.microsoft.com/office/drawing/2010/main" val="0"/>
              </a:ext>
            </a:extLst>
          </a:blip>
          <a:srcRect r="10956" b="28815"/>
          <a:stretch/>
        </p:blipFill>
        <p:spPr>
          <a:xfrm>
            <a:off x="5159617" y="2809634"/>
            <a:ext cx="3464213" cy="2769413"/>
          </a:xfrm>
          <a:prstGeom prst="rect">
            <a:avLst/>
          </a:prstGeom>
        </p:spPr>
      </p:pic>
      <p:sp>
        <p:nvSpPr>
          <p:cNvPr id="10" name="Content Placeholder 2"/>
          <p:cNvSpPr txBox="1">
            <a:spLocks/>
          </p:cNvSpPr>
          <p:nvPr/>
        </p:nvSpPr>
        <p:spPr>
          <a:xfrm>
            <a:off x="457200" y="3090725"/>
            <a:ext cx="4612988" cy="3790200"/>
          </a:xfrm>
          <a:prstGeom prst="rect">
            <a:avLst/>
          </a:prstGeom>
        </p:spPr>
        <p:txBody>
          <a:bodyPr vert="horz" lIns="91440" tIns="45720" rIns="91440" bIns="45720" rtlCol="0">
            <a:normAutofit/>
          </a:bodyPr>
          <a:lstStyle>
            <a:lvl1pPr marL="342900" indent="-342900" algn="l" defTabSz="457200" rtl="0" eaLnBrk="1" latinLnBrk="0" hangingPunct="1">
              <a:lnSpc>
                <a:spcPct val="100000"/>
              </a:lnSpc>
              <a:spcBef>
                <a:spcPct val="20000"/>
              </a:spcBef>
              <a:buClr>
                <a:schemeClr val="accent4"/>
              </a:buClr>
              <a:buFont typeface="Arial"/>
              <a:buChar char="•"/>
              <a:defRPr sz="2800" kern="1200">
                <a:solidFill>
                  <a:schemeClr val="tx1"/>
                </a:solidFill>
                <a:latin typeface="+mn-lt"/>
                <a:ea typeface="+mn-ea"/>
                <a:cs typeface="+mn-cs"/>
              </a:defRPr>
            </a:lvl1pPr>
            <a:lvl2pPr marL="742950" indent="-285750" algn="l" defTabSz="457200" rtl="0" eaLnBrk="1" latinLnBrk="0" hangingPunct="1">
              <a:lnSpc>
                <a:spcPct val="100000"/>
              </a:lnSpc>
              <a:spcBef>
                <a:spcPct val="20000"/>
              </a:spcBef>
              <a:buClr>
                <a:schemeClr val="accent4"/>
              </a:buClr>
              <a:buFont typeface="Arial"/>
              <a:buChar char="–"/>
              <a:defRPr sz="2800" kern="1200">
                <a:solidFill>
                  <a:schemeClr val="tx1"/>
                </a:solidFill>
                <a:latin typeface="+mn-lt"/>
                <a:ea typeface="+mn-ea"/>
                <a:cs typeface="+mn-cs"/>
              </a:defRPr>
            </a:lvl2pPr>
            <a:lvl3pPr marL="1143000" indent="-228600" algn="l" defTabSz="457200" rtl="0" eaLnBrk="1" latinLnBrk="0" hangingPunct="1">
              <a:lnSpc>
                <a:spcPct val="100000"/>
              </a:lnSpc>
              <a:spcBef>
                <a:spcPct val="20000"/>
              </a:spcBef>
              <a:buClr>
                <a:schemeClr val="accent4"/>
              </a:buClr>
              <a:buFont typeface="Arial"/>
              <a:buChar char="•"/>
              <a:defRPr sz="2400" kern="1200">
                <a:solidFill>
                  <a:schemeClr val="tx1"/>
                </a:solidFill>
                <a:latin typeface="+mn-lt"/>
                <a:ea typeface="+mn-ea"/>
                <a:cs typeface="+mn-cs"/>
              </a:defRPr>
            </a:lvl3pPr>
            <a:lvl4pPr marL="1600200" indent="-228600" algn="l" defTabSz="457200" rtl="0" eaLnBrk="1" latinLnBrk="0" hangingPunct="1">
              <a:lnSpc>
                <a:spcPct val="100000"/>
              </a:lnSpc>
              <a:spcBef>
                <a:spcPct val="20000"/>
              </a:spcBef>
              <a:buClr>
                <a:schemeClr val="accent4"/>
              </a:buClr>
              <a:buFont typeface="Arial"/>
              <a:buChar char="–"/>
              <a:defRPr sz="2000" kern="1200">
                <a:solidFill>
                  <a:schemeClr val="tx1"/>
                </a:solidFill>
                <a:latin typeface="+mn-lt"/>
                <a:ea typeface="+mn-ea"/>
                <a:cs typeface="+mn-cs"/>
              </a:defRPr>
            </a:lvl4pPr>
            <a:lvl5pPr marL="2057400" indent="-228600" algn="l" defTabSz="457200" rtl="0" eaLnBrk="1" latinLnBrk="0" hangingPunct="1">
              <a:lnSpc>
                <a:spcPct val="100000"/>
              </a:lnSpc>
              <a:spcBef>
                <a:spcPct val="20000"/>
              </a:spcBef>
              <a:buClr>
                <a:schemeClr val="accent4"/>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The media and other stakeholders then spread that information to decision makers and the public</a:t>
            </a:r>
            <a:endParaRPr lang="en-US" dirty="0"/>
          </a:p>
        </p:txBody>
      </p:sp>
    </p:spTree>
    <p:extLst>
      <p:ext uri="{BB962C8B-B14F-4D97-AF65-F5344CB8AC3E}">
        <p14:creationId xmlns:p14="http://schemas.microsoft.com/office/powerpoint/2010/main" val="2766567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16353"/>
            <a:ext cx="8229600" cy="808715"/>
          </a:xfrm>
        </p:spPr>
        <p:txBody>
          <a:bodyPr/>
          <a:lstStyle/>
          <a:p>
            <a:r>
              <a:rPr lang="en-US" dirty="0"/>
              <a:t>9</a:t>
            </a:r>
            <a:r>
              <a:rPr lang="en-US" dirty="0" smtClean="0"/>
              <a:t>. Better decisions</a:t>
            </a:r>
            <a:endParaRPr lang="en-US" dirty="0"/>
          </a:p>
        </p:txBody>
      </p:sp>
      <p:sp>
        <p:nvSpPr>
          <p:cNvPr id="2" name="Footer Placeholder 1"/>
          <p:cNvSpPr>
            <a:spLocks noGrp="1"/>
          </p:cNvSpPr>
          <p:nvPr>
            <p:ph type="ftr" sz="quarter" idx="11"/>
          </p:nvPr>
        </p:nvSpPr>
        <p:spPr/>
        <p:txBody>
          <a:bodyPr/>
          <a:lstStyle/>
          <a:p>
            <a:r>
              <a:rPr lang="en-US" dirty="0"/>
              <a:t>Making informed decisions to prepare for extreme weather events</a:t>
            </a:r>
          </a:p>
        </p:txBody>
      </p:sp>
      <p:sp>
        <p:nvSpPr>
          <p:cNvPr id="3" name="Slide Number Placeholder 2"/>
          <p:cNvSpPr>
            <a:spLocks noGrp="1"/>
          </p:cNvSpPr>
          <p:nvPr>
            <p:ph type="sldNum" sz="quarter" idx="12"/>
          </p:nvPr>
        </p:nvSpPr>
        <p:spPr/>
        <p:txBody>
          <a:bodyPr/>
          <a:lstStyle/>
          <a:p>
            <a:fld id="{D4EDEB6D-B57D-5648-B7A7-9CD7EB568D79}" type="slidenum">
              <a:rPr lang="en-US" smtClean="0"/>
              <a:t>15</a:t>
            </a:fld>
            <a:endParaRPr lang="en-US"/>
          </a:p>
        </p:txBody>
      </p:sp>
      <p:sp>
        <p:nvSpPr>
          <p:cNvPr id="6" name="Content Placeholder 2"/>
          <p:cNvSpPr>
            <a:spLocks noGrp="1"/>
          </p:cNvSpPr>
          <p:nvPr>
            <p:ph idx="1"/>
          </p:nvPr>
        </p:nvSpPr>
        <p:spPr>
          <a:xfrm>
            <a:off x="4876800" y="1770603"/>
            <a:ext cx="3810000" cy="3790200"/>
          </a:xfrm>
        </p:spPr>
        <p:txBody>
          <a:bodyPr>
            <a:normAutofit/>
          </a:bodyPr>
          <a:lstStyle/>
          <a:p>
            <a:pPr marL="0" indent="0">
              <a:buNone/>
            </a:pPr>
            <a:r>
              <a:rPr lang="en-US" dirty="0"/>
              <a:t>People use this information </a:t>
            </a:r>
            <a:r>
              <a:rPr lang="en-US" dirty="0" smtClean="0"/>
              <a:t>to make </a:t>
            </a:r>
            <a:r>
              <a:rPr lang="en-US" dirty="0"/>
              <a:t>better decisions on </a:t>
            </a:r>
            <a:r>
              <a:rPr lang="en-US" dirty="0" smtClean="0"/>
              <a:t>how to </a:t>
            </a:r>
            <a:r>
              <a:rPr lang="en-US" dirty="0"/>
              <a:t>respond to, and build </a:t>
            </a:r>
            <a:r>
              <a:rPr lang="en-US" dirty="0" smtClean="0"/>
              <a:t>back from, an extreme weather event</a:t>
            </a:r>
            <a:endParaRPr lang="en-US"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2195" r="10975"/>
          <a:stretch/>
        </p:blipFill>
        <p:spPr>
          <a:xfrm>
            <a:off x="457200" y="1804469"/>
            <a:ext cx="4267200" cy="3699907"/>
          </a:xfrm>
          <a:prstGeom prst="rect">
            <a:avLst/>
          </a:prstGeom>
        </p:spPr>
      </p:pic>
    </p:spTree>
    <p:extLst>
      <p:ext uri="{BB962C8B-B14F-4D97-AF65-F5344CB8AC3E}">
        <p14:creationId xmlns:p14="http://schemas.microsoft.com/office/powerpoint/2010/main" val="2766567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00827"/>
            <a:ext cx="8229600" cy="808715"/>
          </a:xfrm>
        </p:spPr>
        <p:txBody>
          <a:bodyPr/>
          <a:lstStyle/>
          <a:p>
            <a:r>
              <a:rPr lang="en-US" sz="2800" dirty="0" smtClean="0"/>
              <a:t>10. Improve resilience</a:t>
            </a:r>
            <a:endParaRPr lang="en-US" sz="2800" dirty="0"/>
          </a:p>
        </p:txBody>
      </p:sp>
      <p:sp>
        <p:nvSpPr>
          <p:cNvPr id="2" name="Footer Placeholder 1"/>
          <p:cNvSpPr>
            <a:spLocks noGrp="1"/>
          </p:cNvSpPr>
          <p:nvPr>
            <p:ph type="ftr" sz="quarter" idx="11"/>
          </p:nvPr>
        </p:nvSpPr>
        <p:spPr/>
        <p:txBody>
          <a:bodyPr/>
          <a:lstStyle/>
          <a:p>
            <a:r>
              <a:rPr lang="en-US" dirty="0"/>
              <a:t>Making informed decisions to prepare for extreme weather events</a:t>
            </a:r>
          </a:p>
        </p:txBody>
      </p:sp>
      <p:sp>
        <p:nvSpPr>
          <p:cNvPr id="3" name="Slide Number Placeholder 2"/>
          <p:cNvSpPr>
            <a:spLocks noGrp="1"/>
          </p:cNvSpPr>
          <p:nvPr>
            <p:ph type="sldNum" sz="quarter" idx="12"/>
          </p:nvPr>
        </p:nvSpPr>
        <p:spPr/>
        <p:txBody>
          <a:bodyPr/>
          <a:lstStyle/>
          <a:p>
            <a:fld id="{D4EDEB6D-B57D-5648-B7A7-9CD7EB568D79}" type="slidenum">
              <a:rPr lang="en-US" smtClean="0"/>
              <a:t>16</a:t>
            </a:fld>
            <a:endParaRPr lang="en-US"/>
          </a:p>
        </p:txBody>
      </p:sp>
      <p:sp>
        <p:nvSpPr>
          <p:cNvPr id="6" name="Content Placeholder 2"/>
          <p:cNvSpPr>
            <a:spLocks noGrp="1"/>
          </p:cNvSpPr>
          <p:nvPr>
            <p:ph idx="1"/>
          </p:nvPr>
        </p:nvSpPr>
        <p:spPr>
          <a:xfrm>
            <a:off x="4525050" y="1770603"/>
            <a:ext cx="4161750" cy="3790200"/>
          </a:xfrm>
        </p:spPr>
        <p:txBody>
          <a:bodyPr>
            <a:normAutofit/>
          </a:bodyPr>
          <a:lstStyle/>
          <a:p>
            <a:r>
              <a:rPr lang="en-US" dirty="0" smtClean="0"/>
              <a:t>.</a:t>
            </a:r>
            <a:endParaRPr lang="en-US" dirty="0"/>
          </a:p>
        </p:txBody>
      </p:sp>
      <p:pic>
        <p:nvPicPr>
          <p:cNvPr id="5" name="Picture 4" descr="Unicef+Ethiopi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8432" y="1770603"/>
            <a:ext cx="4248994" cy="3763723"/>
          </a:xfrm>
          <a:prstGeom prst="rect">
            <a:avLst/>
          </a:prstGeom>
        </p:spPr>
      </p:pic>
      <p:sp>
        <p:nvSpPr>
          <p:cNvPr id="10" name="TextBox 9"/>
          <p:cNvSpPr txBox="1"/>
          <p:nvPr/>
        </p:nvSpPr>
        <p:spPr>
          <a:xfrm>
            <a:off x="457200" y="1600020"/>
            <a:ext cx="3873260" cy="3970318"/>
          </a:xfrm>
          <a:prstGeom prst="rect">
            <a:avLst/>
          </a:prstGeom>
          <a:noFill/>
        </p:spPr>
        <p:txBody>
          <a:bodyPr wrap="square" rtlCol="0">
            <a:spAutoFit/>
          </a:bodyPr>
          <a:lstStyle/>
          <a:p>
            <a:r>
              <a:rPr lang="en-US" sz="2800" dirty="0" smtClean="0"/>
              <a:t>This information will help stakeholders prepare for the risk of future climate change-driven extreme events and ensure that communities, </a:t>
            </a:r>
            <a:r>
              <a:rPr lang="en-US" sz="2800" dirty="0" err="1" smtClean="0"/>
              <a:t>organisations</a:t>
            </a:r>
            <a:r>
              <a:rPr lang="en-US" sz="2800" dirty="0" smtClean="0"/>
              <a:t> and systems are resilient</a:t>
            </a:r>
            <a:endParaRPr lang="en-US" sz="2800" dirty="0"/>
          </a:p>
        </p:txBody>
      </p:sp>
    </p:spTree>
    <p:extLst>
      <p:ext uri="{BB962C8B-B14F-4D97-AF65-F5344CB8AC3E}">
        <p14:creationId xmlns:p14="http://schemas.microsoft.com/office/powerpoint/2010/main" val="405154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Making informed decisions to prepare for extreme weather events</a:t>
            </a:r>
          </a:p>
        </p:txBody>
      </p:sp>
      <p:sp>
        <p:nvSpPr>
          <p:cNvPr id="4" name="Slide Number Placeholder 3"/>
          <p:cNvSpPr>
            <a:spLocks noGrp="1"/>
          </p:cNvSpPr>
          <p:nvPr>
            <p:ph type="sldNum" sz="quarter" idx="12"/>
          </p:nvPr>
        </p:nvSpPr>
        <p:spPr/>
        <p:txBody>
          <a:bodyPr/>
          <a:lstStyle/>
          <a:p>
            <a:fld id="{D4EDEB6D-B57D-5648-B7A7-9CD7EB568D79}" type="slidenum">
              <a:rPr lang="en-US" smtClean="0"/>
              <a:t>17</a:t>
            </a:fld>
            <a:endParaRPr lang="en-US"/>
          </a:p>
        </p:txBody>
      </p:sp>
      <p:sp>
        <p:nvSpPr>
          <p:cNvPr id="5" name="Title 4"/>
          <p:cNvSpPr>
            <a:spLocks noGrp="1"/>
          </p:cNvSpPr>
          <p:nvPr>
            <p:ph type="title"/>
          </p:nvPr>
        </p:nvSpPr>
        <p:spPr>
          <a:xfrm>
            <a:off x="385656" y="1645964"/>
            <a:ext cx="6096000" cy="808715"/>
          </a:xfrm>
        </p:spPr>
        <p:txBody>
          <a:bodyPr/>
          <a:lstStyle/>
          <a:p>
            <a:r>
              <a:rPr lang="en-US" dirty="0" smtClean="0"/>
              <a:t>Get in touch</a:t>
            </a:r>
            <a:endParaRPr lang="en-US" dirty="0"/>
          </a:p>
        </p:txBody>
      </p:sp>
      <p:sp>
        <p:nvSpPr>
          <p:cNvPr id="6" name="Text Placeholder 5"/>
          <p:cNvSpPr>
            <a:spLocks noGrp="1"/>
          </p:cNvSpPr>
          <p:nvPr>
            <p:ph type="body" sz="quarter" idx="13"/>
          </p:nvPr>
        </p:nvSpPr>
        <p:spPr>
          <a:xfrm>
            <a:off x="349884" y="2662238"/>
            <a:ext cx="6096000" cy="2212975"/>
          </a:xfrm>
        </p:spPr>
        <p:txBody>
          <a:bodyPr/>
          <a:lstStyle/>
          <a:p>
            <a:r>
              <a:rPr lang="en-US" b="1" dirty="0"/>
              <a:t>Heather Lynch</a:t>
            </a:r>
            <a:r>
              <a:rPr lang="en-US" dirty="0"/>
              <a:t/>
            </a:r>
            <a:br>
              <a:rPr lang="en-US" dirty="0"/>
            </a:br>
            <a:r>
              <a:rPr lang="en-US" dirty="0">
                <a:hlinkClick r:id="rId2"/>
              </a:rPr>
              <a:t>heather.v.lynch@</a:t>
            </a:r>
            <a:r>
              <a:rPr lang="en-US" dirty="0" smtClean="0">
                <a:hlinkClick r:id="rId2"/>
              </a:rPr>
              <a:t>pwc.com</a:t>
            </a:r>
            <a:endParaRPr lang="en-US" dirty="0" smtClean="0"/>
          </a:p>
          <a:p>
            <a:endParaRPr lang="en-US" dirty="0"/>
          </a:p>
          <a:p>
            <a:r>
              <a:rPr lang="en-US" b="1" dirty="0"/>
              <a:t>Suzanne Carter</a:t>
            </a:r>
            <a:r>
              <a:rPr lang="en-US" dirty="0"/>
              <a:t/>
            </a:r>
            <a:br>
              <a:rPr lang="en-US" dirty="0"/>
            </a:br>
            <a:r>
              <a:rPr lang="en-US" dirty="0">
                <a:hlinkClick r:id="rId3"/>
              </a:rPr>
              <a:t>suzanne.carter@cdkn.org</a:t>
            </a:r>
            <a:endParaRPr lang="en-US" dirty="0"/>
          </a:p>
        </p:txBody>
      </p:sp>
      <p:pic>
        <p:nvPicPr>
          <p:cNvPr id="7" name="Picture 6" descr="Aerial-photo-Ethiopia-Raising-Risk-Awareness-365x365.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7192" y="912313"/>
            <a:ext cx="4489608" cy="4489608"/>
          </a:xfrm>
          <a:prstGeom prst="rect">
            <a:avLst/>
          </a:prstGeom>
        </p:spPr>
      </p:pic>
    </p:spTree>
    <p:extLst>
      <p:ext uri="{BB962C8B-B14F-4D97-AF65-F5344CB8AC3E}">
        <p14:creationId xmlns:p14="http://schemas.microsoft.com/office/powerpoint/2010/main" val="1942628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4EDEB6D-B57D-5648-B7A7-9CD7EB568D79}" type="slidenum">
              <a:rPr lang="en-US" smtClean="0"/>
              <a:t>18</a:t>
            </a:fld>
            <a:endParaRPr lang="en-US"/>
          </a:p>
        </p:txBody>
      </p:sp>
      <p:sp>
        <p:nvSpPr>
          <p:cNvPr id="5" name="Text Placeholder 4"/>
          <p:cNvSpPr>
            <a:spLocks noGrp="1"/>
          </p:cNvSpPr>
          <p:nvPr>
            <p:ph type="body" sz="quarter" idx="13"/>
          </p:nvPr>
        </p:nvSpPr>
        <p:spPr>
          <a:xfrm>
            <a:off x="457199" y="2286000"/>
            <a:ext cx="8111067" cy="2980268"/>
          </a:xfrm>
        </p:spPr>
        <p:txBody>
          <a:bodyPr/>
          <a:lstStyle/>
          <a:p>
            <a:pPr marL="342900" indent="-342900">
              <a:buFont typeface="Arial"/>
              <a:buChar char="•"/>
            </a:pPr>
            <a:r>
              <a:rPr lang="en-US" sz="1800" dirty="0" smtClean="0"/>
              <a:t>Slide 7: Drought. Tim </a:t>
            </a:r>
            <a:r>
              <a:rPr lang="en-US" sz="1800" dirty="0"/>
              <a:t>J Keegan/</a:t>
            </a:r>
            <a:r>
              <a:rPr lang="en-US" sz="1800" dirty="0" smtClean="0"/>
              <a:t>Flickr</a:t>
            </a:r>
          </a:p>
          <a:p>
            <a:pPr marL="342900" indent="-342900">
              <a:buFont typeface="Arial"/>
              <a:buChar char="•"/>
            </a:pPr>
            <a:r>
              <a:rPr lang="en-US" sz="1800" dirty="0" smtClean="0"/>
              <a:t>Slide 8: Managing </a:t>
            </a:r>
            <a:r>
              <a:rPr lang="en-US" sz="1800" dirty="0"/>
              <a:t>flood </a:t>
            </a:r>
            <a:r>
              <a:rPr lang="en-US" sz="1800" dirty="0" smtClean="0"/>
              <a:t>risk. Asian </a:t>
            </a:r>
            <a:r>
              <a:rPr lang="en-US" sz="1800" dirty="0"/>
              <a:t>Development </a:t>
            </a:r>
            <a:r>
              <a:rPr lang="en-US" sz="1800" dirty="0" smtClean="0"/>
              <a:t>Bank/Flickr</a:t>
            </a:r>
          </a:p>
          <a:p>
            <a:pPr marL="342900" indent="-342900">
              <a:buFont typeface="Arial"/>
              <a:buChar char="•"/>
            </a:pPr>
            <a:r>
              <a:rPr lang="en-US" sz="1800" dirty="0" smtClean="0"/>
              <a:t>Slide 11:Satellite </a:t>
            </a:r>
            <a:r>
              <a:rPr lang="en-US" sz="1800" dirty="0"/>
              <a:t>image of tropical cyclone Mahasen in the Northern Indian </a:t>
            </a:r>
            <a:r>
              <a:rPr lang="en-US" sz="1800" dirty="0" smtClean="0"/>
              <a:t>Ocean. UWM</a:t>
            </a:r>
            <a:r>
              <a:rPr lang="en-US" sz="1800" dirty="0"/>
              <a:t>-CIMSS/William </a:t>
            </a:r>
            <a:r>
              <a:rPr lang="en-US" sz="1800" dirty="0" err="1"/>
              <a:t>Straka</a:t>
            </a:r>
            <a:r>
              <a:rPr lang="en-US" sz="1800" dirty="0"/>
              <a:t> III/NASA/NOAA/</a:t>
            </a:r>
            <a:r>
              <a:rPr lang="en-US" sz="1800" dirty="0" smtClean="0"/>
              <a:t>Flickr</a:t>
            </a:r>
          </a:p>
          <a:p>
            <a:pPr marL="342900" indent="-342900">
              <a:buFont typeface="Arial"/>
              <a:buChar char="•"/>
            </a:pPr>
            <a:r>
              <a:rPr lang="en-US" sz="1800" dirty="0" smtClean="0"/>
              <a:t>Slide 14: Sourcing water in the </a:t>
            </a:r>
            <a:r>
              <a:rPr lang="en-US" sz="1800" dirty="0" err="1" smtClean="0"/>
              <a:t>Moyale</a:t>
            </a:r>
            <a:r>
              <a:rPr lang="en-US" sz="1800" dirty="0" smtClean="0"/>
              <a:t> zone, Ethiopia. Andrew </a:t>
            </a:r>
            <a:r>
              <a:rPr lang="en-US" sz="1800" dirty="0"/>
              <a:t>Heavens/</a:t>
            </a:r>
            <a:r>
              <a:rPr lang="en-US" sz="1800" dirty="0" smtClean="0"/>
              <a:t>Flickr</a:t>
            </a:r>
          </a:p>
          <a:p>
            <a:pPr marL="342900" indent="-342900">
              <a:buFont typeface="Arial"/>
              <a:buChar char="•"/>
            </a:pPr>
            <a:r>
              <a:rPr lang="en-US" sz="1800" dirty="0" smtClean="0"/>
              <a:t>Slide 15: Building flood defenses, India. </a:t>
            </a:r>
            <a:r>
              <a:rPr lang="en-US" sz="1800" dirty="0"/>
              <a:t>Asian Development </a:t>
            </a:r>
            <a:r>
              <a:rPr lang="en-US" sz="1800" dirty="0" smtClean="0"/>
              <a:t>Bank</a:t>
            </a:r>
          </a:p>
          <a:p>
            <a:pPr marL="342900" indent="-342900">
              <a:buFont typeface="Arial"/>
              <a:buChar char="•"/>
            </a:pPr>
            <a:r>
              <a:rPr lang="en-US" sz="1800" dirty="0" smtClean="0"/>
              <a:t>Slide 16: Weathering a microburst, Ethiopia. UNICEF </a:t>
            </a:r>
            <a:r>
              <a:rPr lang="en-US" sz="1800" dirty="0"/>
              <a:t>Ethiopia/</a:t>
            </a:r>
            <a:r>
              <a:rPr lang="en-US" sz="1800" dirty="0" smtClean="0"/>
              <a:t>Flickr</a:t>
            </a:r>
          </a:p>
          <a:p>
            <a:pPr marL="342900" indent="-342900">
              <a:buFont typeface="Arial"/>
              <a:buChar char="•"/>
            </a:pPr>
            <a:r>
              <a:rPr lang="en-US" sz="1800" dirty="0" smtClean="0"/>
              <a:t>Slide 17: Aerial image of Ethiopia. NASA </a:t>
            </a:r>
            <a:r>
              <a:rPr lang="en-US" sz="1800" dirty="0"/>
              <a:t>Johnson/Flickr</a:t>
            </a:r>
          </a:p>
          <a:p>
            <a:endParaRPr lang="en-US" dirty="0"/>
          </a:p>
        </p:txBody>
      </p:sp>
      <p:sp>
        <p:nvSpPr>
          <p:cNvPr id="6" name="Title 3"/>
          <p:cNvSpPr>
            <a:spLocks noGrp="1"/>
          </p:cNvSpPr>
          <p:nvPr>
            <p:ph type="title"/>
          </p:nvPr>
        </p:nvSpPr>
        <p:spPr>
          <a:xfrm>
            <a:off x="457199" y="1213487"/>
            <a:ext cx="6096000" cy="808715"/>
          </a:xfrm>
        </p:spPr>
        <p:txBody>
          <a:bodyPr/>
          <a:lstStyle/>
          <a:p>
            <a:r>
              <a:rPr lang="en-US" dirty="0" smtClean="0"/>
              <a:t>Image credits</a:t>
            </a:r>
            <a:endParaRPr lang="en-US" dirty="0"/>
          </a:p>
        </p:txBody>
      </p:sp>
      <p:sp>
        <p:nvSpPr>
          <p:cNvPr id="7" name="Footer Placeholder 2"/>
          <p:cNvSpPr>
            <a:spLocks noGrp="1"/>
          </p:cNvSpPr>
          <p:nvPr>
            <p:ph type="ftr" sz="quarter" idx="11"/>
          </p:nvPr>
        </p:nvSpPr>
        <p:spPr>
          <a:xfrm>
            <a:off x="457200" y="6443340"/>
            <a:ext cx="6096000" cy="185227"/>
          </a:xfrm>
        </p:spPr>
        <p:txBody>
          <a:bodyPr/>
          <a:lstStyle/>
          <a:p>
            <a:r>
              <a:rPr lang="en-US" dirty="0"/>
              <a:t>Making informed decisions to prepare for extreme weather events</a:t>
            </a:r>
          </a:p>
        </p:txBody>
      </p:sp>
    </p:spTree>
    <p:extLst>
      <p:ext uri="{BB962C8B-B14F-4D97-AF65-F5344CB8AC3E}">
        <p14:creationId xmlns:p14="http://schemas.microsoft.com/office/powerpoint/2010/main" val="2775987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063"/>
            <a:ext cx="8229600" cy="808715"/>
          </a:xfrm>
        </p:spPr>
        <p:txBody>
          <a:bodyPr/>
          <a:lstStyle/>
          <a:p>
            <a:r>
              <a:rPr lang="en-GB" dirty="0" smtClean="0"/>
              <a:t>The Raising </a:t>
            </a:r>
            <a:r>
              <a:rPr lang="en-GB" dirty="0"/>
              <a:t>Risk Awareness </a:t>
            </a:r>
            <a:r>
              <a:rPr lang="en-GB" dirty="0" smtClean="0"/>
              <a:t>initiative </a:t>
            </a:r>
            <a:endParaRPr lang="en-US" dirty="0"/>
          </a:p>
        </p:txBody>
      </p:sp>
      <p:sp>
        <p:nvSpPr>
          <p:cNvPr id="3" name="Content Placeholder 2"/>
          <p:cNvSpPr>
            <a:spLocks noGrp="1"/>
          </p:cNvSpPr>
          <p:nvPr>
            <p:ph idx="1"/>
          </p:nvPr>
        </p:nvSpPr>
        <p:spPr/>
        <p:txBody>
          <a:bodyPr>
            <a:normAutofit/>
          </a:bodyPr>
          <a:lstStyle/>
          <a:p>
            <a:pPr marL="0" indent="0">
              <a:buNone/>
            </a:pPr>
            <a:r>
              <a:rPr lang="en-GB" dirty="0" smtClean="0"/>
              <a:t>Raising Risk Awareness (</a:t>
            </a:r>
            <a:r>
              <a:rPr lang="en-GB" dirty="0" err="1" smtClean="0"/>
              <a:t>RRA</a:t>
            </a:r>
            <a:r>
              <a:rPr lang="en-GB" dirty="0" smtClean="0"/>
              <a:t>) brings together:</a:t>
            </a:r>
          </a:p>
          <a:p>
            <a:pPr lvl="1"/>
            <a:r>
              <a:rPr lang="en-GB" dirty="0"/>
              <a:t>s</a:t>
            </a:r>
            <a:r>
              <a:rPr lang="en-GB" dirty="0" smtClean="0"/>
              <a:t>cientists</a:t>
            </a:r>
          </a:p>
          <a:p>
            <a:pPr lvl="1"/>
            <a:r>
              <a:rPr lang="en-GB" dirty="0" smtClean="0"/>
              <a:t>vulnerability </a:t>
            </a:r>
            <a:r>
              <a:rPr lang="en-GB" dirty="0"/>
              <a:t>experts </a:t>
            </a:r>
            <a:endParaRPr lang="en-GB" dirty="0" smtClean="0"/>
          </a:p>
          <a:p>
            <a:pPr lvl="1"/>
            <a:r>
              <a:rPr lang="en-GB" dirty="0" smtClean="0"/>
              <a:t>knowledge </a:t>
            </a:r>
            <a:r>
              <a:rPr lang="en-GB" dirty="0"/>
              <a:t>brokers </a:t>
            </a:r>
            <a:endParaRPr lang="en-GB" dirty="0" smtClean="0"/>
          </a:p>
          <a:p>
            <a:pPr marL="0" indent="0">
              <a:buNone/>
            </a:pPr>
            <a:r>
              <a:rPr lang="en-GB" dirty="0" smtClean="0"/>
              <a:t>to assess the role of climate change in extreme weather events in Ethiopia, Kenya, India and Bangladesh to help prepare for future ones</a:t>
            </a:r>
            <a:endParaRPr lang="en-GB" b="1" dirty="0" smtClean="0"/>
          </a:p>
          <a:p>
            <a:pPr lvl="1"/>
            <a:endParaRPr lang="en-US" dirty="0"/>
          </a:p>
        </p:txBody>
      </p:sp>
      <p:sp>
        <p:nvSpPr>
          <p:cNvPr id="4" name="Footer Placeholder 3"/>
          <p:cNvSpPr>
            <a:spLocks noGrp="1"/>
          </p:cNvSpPr>
          <p:nvPr>
            <p:ph type="ftr" sz="quarter" idx="11"/>
          </p:nvPr>
        </p:nvSpPr>
        <p:spPr/>
        <p:txBody>
          <a:bodyPr/>
          <a:lstStyle/>
          <a:p>
            <a:r>
              <a:rPr lang="en-US" dirty="0"/>
              <a:t>Making informed decisions to prepare for extreme weather events</a:t>
            </a:r>
          </a:p>
          <a:p>
            <a:endParaRPr lang="en-US" dirty="0"/>
          </a:p>
        </p:txBody>
      </p:sp>
      <p:sp>
        <p:nvSpPr>
          <p:cNvPr id="5" name="Slide Number Placeholder 4"/>
          <p:cNvSpPr>
            <a:spLocks noGrp="1"/>
          </p:cNvSpPr>
          <p:nvPr>
            <p:ph type="sldNum" sz="quarter" idx="12"/>
          </p:nvPr>
        </p:nvSpPr>
        <p:spPr/>
        <p:txBody>
          <a:bodyPr/>
          <a:lstStyle/>
          <a:p>
            <a:fld id="{D4EDEB6D-B57D-5648-B7A7-9CD7EB568D79}" type="slidenum">
              <a:rPr lang="en-US" smtClean="0"/>
              <a:t>2</a:t>
            </a:fld>
            <a:endParaRPr lang="en-US"/>
          </a:p>
        </p:txBody>
      </p:sp>
    </p:spTree>
    <p:extLst>
      <p:ext uri="{BB962C8B-B14F-4D97-AF65-F5344CB8AC3E}">
        <p14:creationId xmlns:p14="http://schemas.microsoft.com/office/powerpoint/2010/main" val="258815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8467"/>
            <a:ext cx="8229600" cy="808715"/>
          </a:xfrm>
        </p:spPr>
        <p:txBody>
          <a:bodyPr/>
          <a:lstStyle/>
          <a:p>
            <a:r>
              <a:rPr lang="en-US" dirty="0" smtClean="0"/>
              <a:t>The team</a:t>
            </a:r>
            <a:endParaRPr lang="en-US" dirty="0"/>
          </a:p>
        </p:txBody>
      </p:sp>
      <p:sp>
        <p:nvSpPr>
          <p:cNvPr id="5" name="Slide Number Placeholder 4"/>
          <p:cNvSpPr>
            <a:spLocks noGrp="1"/>
          </p:cNvSpPr>
          <p:nvPr>
            <p:ph type="sldNum" sz="quarter" idx="12"/>
          </p:nvPr>
        </p:nvSpPr>
        <p:spPr/>
        <p:txBody>
          <a:bodyPr/>
          <a:lstStyle/>
          <a:p>
            <a:fld id="{D4EDEB6D-B57D-5648-B7A7-9CD7EB568D79}" type="slidenum">
              <a:rPr lang="en-US" smtClean="0"/>
              <a:t>3</a:t>
            </a:fld>
            <a:endParaRPr lang="en-US"/>
          </a:p>
        </p:txBody>
      </p:sp>
      <p:pic>
        <p:nvPicPr>
          <p:cNvPr id="7" name="Picture 6" descr="Screen Shot 2017-02-06 at 13.21.0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4878" y="3672084"/>
            <a:ext cx="901700" cy="1066800"/>
          </a:xfrm>
          <a:prstGeom prst="rect">
            <a:avLst/>
          </a:prstGeom>
        </p:spPr>
      </p:pic>
      <p:pic>
        <p:nvPicPr>
          <p:cNvPr id="9" name="Picture 8" descr="Screen Shot 2017-02-06 at 13.20.5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4490" y="3689972"/>
            <a:ext cx="2374900" cy="965200"/>
          </a:xfrm>
          <a:prstGeom prst="rect">
            <a:avLst/>
          </a:prstGeom>
        </p:spPr>
      </p:pic>
      <p:pic>
        <p:nvPicPr>
          <p:cNvPr id="10" name="Picture 9" descr="Screen Shot 2017-02-06 at 13.20.4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6500" y="2749826"/>
            <a:ext cx="1130300" cy="1155700"/>
          </a:xfrm>
          <a:prstGeom prst="rect">
            <a:avLst/>
          </a:prstGeom>
        </p:spPr>
      </p:pic>
      <p:pic>
        <p:nvPicPr>
          <p:cNvPr id="12" name="Picture 11" descr="Screen Shot 2017-02-06 at 13.20.2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7736" y="1608926"/>
            <a:ext cx="1155700" cy="1130300"/>
          </a:xfrm>
          <a:prstGeom prst="rect">
            <a:avLst/>
          </a:prstGeom>
        </p:spPr>
      </p:pic>
      <p:pic>
        <p:nvPicPr>
          <p:cNvPr id="13" name="Picture 12" descr="Screen Shot 2017-02-06 at 13.20.12.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3714" y="1690624"/>
            <a:ext cx="1885066" cy="1013359"/>
          </a:xfrm>
          <a:prstGeom prst="rect">
            <a:avLst/>
          </a:prstGeom>
        </p:spPr>
      </p:pic>
      <p:pic>
        <p:nvPicPr>
          <p:cNvPr id="14" name="Picture 13" descr="Screen Shot 2017-02-06 at 13.18.37.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99286" y="2800810"/>
            <a:ext cx="2503980" cy="811793"/>
          </a:xfrm>
          <a:prstGeom prst="rect">
            <a:avLst/>
          </a:prstGeom>
        </p:spPr>
      </p:pic>
      <p:pic>
        <p:nvPicPr>
          <p:cNvPr id="16" name="Picture 15" descr="Screen Shot 2017-02-06 at 13.26.23.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60304" y="1728540"/>
            <a:ext cx="926496" cy="926496"/>
          </a:xfrm>
          <a:prstGeom prst="rect">
            <a:avLst/>
          </a:prstGeom>
        </p:spPr>
      </p:pic>
      <p:pic>
        <p:nvPicPr>
          <p:cNvPr id="15" name="Picture 14" descr="Screen Shot 2017-02-06 at 13.18.10.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47103" y="4655172"/>
            <a:ext cx="1039697" cy="1010272"/>
          </a:xfrm>
          <a:prstGeom prst="rect">
            <a:avLst/>
          </a:prstGeom>
        </p:spPr>
      </p:pic>
      <p:pic>
        <p:nvPicPr>
          <p:cNvPr id="17" name="Picture 16" descr="Screen Shot 2017-02-06 at 13.20.30.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24264" y="4655172"/>
            <a:ext cx="1219200" cy="1016000"/>
          </a:xfrm>
          <a:prstGeom prst="rect">
            <a:avLst/>
          </a:prstGeom>
        </p:spPr>
      </p:pic>
      <p:sp>
        <p:nvSpPr>
          <p:cNvPr id="18" name="Content Placeholder 2"/>
          <p:cNvSpPr txBox="1">
            <a:spLocks/>
          </p:cNvSpPr>
          <p:nvPr/>
        </p:nvSpPr>
        <p:spPr>
          <a:xfrm>
            <a:off x="332092" y="1625192"/>
            <a:ext cx="4311622" cy="4045979"/>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lnSpc>
                <a:spcPct val="100000"/>
              </a:lnSpc>
              <a:spcBef>
                <a:spcPct val="20000"/>
              </a:spcBef>
              <a:buClr>
                <a:schemeClr val="accent4"/>
              </a:buClr>
              <a:buFont typeface="Arial"/>
              <a:buChar char="•"/>
              <a:defRPr sz="2800" kern="1200">
                <a:solidFill>
                  <a:schemeClr val="tx1"/>
                </a:solidFill>
                <a:latin typeface="+mn-lt"/>
                <a:ea typeface="+mn-ea"/>
                <a:cs typeface="+mn-cs"/>
              </a:defRPr>
            </a:lvl1pPr>
            <a:lvl2pPr marL="742950" indent="-285750" algn="l" defTabSz="457200" rtl="0" eaLnBrk="1" latinLnBrk="0" hangingPunct="1">
              <a:lnSpc>
                <a:spcPct val="100000"/>
              </a:lnSpc>
              <a:spcBef>
                <a:spcPct val="20000"/>
              </a:spcBef>
              <a:buClr>
                <a:schemeClr val="accent4"/>
              </a:buClr>
              <a:buFont typeface="Arial"/>
              <a:buChar char="–"/>
              <a:defRPr sz="2800" kern="1200">
                <a:solidFill>
                  <a:schemeClr val="tx1"/>
                </a:solidFill>
                <a:latin typeface="+mn-lt"/>
                <a:ea typeface="+mn-ea"/>
                <a:cs typeface="+mn-cs"/>
              </a:defRPr>
            </a:lvl2pPr>
            <a:lvl3pPr marL="1143000" indent="-228600" algn="l" defTabSz="457200" rtl="0" eaLnBrk="1" latinLnBrk="0" hangingPunct="1">
              <a:lnSpc>
                <a:spcPct val="100000"/>
              </a:lnSpc>
              <a:spcBef>
                <a:spcPct val="20000"/>
              </a:spcBef>
              <a:buClr>
                <a:schemeClr val="accent4"/>
              </a:buClr>
              <a:buFont typeface="Arial"/>
              <a:buChar char="•"/>
              <a:defRPr sz="2400" kern="1200">
                <a:solidFill>
                  <a:schemeClr val="tx1"/>
                </a:solidFill>
                <a:latin typeface="+mn-lt"/>
                <a:ea typeface="+mn-ea"/>
                <a:cs typeface="+mn-cs"/>
              </a:defRPr>
            </a:lvl3pPr>
            <a:lvl4pPr marL="1600200" indent="-228600" algn="l" defTabSz="457200" rtl="0" eaLnBrk="1" latinLnBrk="0" hangingPunct="1">
              <a:lnSpc>
                <a:spcPct val="100000"/>
              </a:lnSpc>
              <a:spcBef>
                <a:spcPct val="20000"/>
              </a:spcBef>
              <a:buClr>
                <a:schemeClr val="accent4"/>
              </a:buClr>
              <a:buFont typeface="Arial"/>
              <a:buChar char="–"/>
              <a:defRPr sz="2000" kern="1200">
                <a:solidFill>
                  <a:schemeClr val="tx1"/>
                </a:solidFill>
                <a:latin typeface="+mn-lt"/>
                <a:ea typeface="+mn-ea"/>
                <a:cs typeface="+mn-cs"/>
              </a:defRPr>
            </a:lvl4pPr>
            <a:lvl5pPr marL="2057400" indent="-228600" algn="l" defTabSz="457200" rtl="0" eaLnBrk="1" latinLnBrk="0" hangingPunct="1">
              <a:lnSpc>
                <a:spcPct val="100000"/>
              </a:lnSpc>
              <a:spcBef>
                <a:spcPct val="20000"/>
              </a:spcBef>
              <a:buClr>
                <a:schemeClr val="accent4"/>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buNone/>
            </a:pPr>
            <a:r>
              <a:rPr lang="en-GB" sz="2000" dirty="0" smtClean="0"/>
              <a:t>The Raising </a:t>
            </a:r>
            <a:r>
              <a:rPr lang="en-GB" sz="2000" dirty="0"/>
              <a:t>Risk Awareness team includes </a:t>
            </a:r>
            <a:r>
              <a:rPr lang="en-GB" sz="2000" dirty="0" smtClean="0"/>
              <a:t>the </a:t>
            </a:r>
            <a:r>
              <a:rPr lang="en-GB" sz="1900" dirty="0" smtClean="0"/>
              <a:t>Climate </a:t>
            </a:r>
            <a:r>
              <a:rPr lang="en-GB" sz="1900" dirty="0"/>
              <a:t>and Development Knowledge Network (CDKN</a:t>
            </a:r>
            <a:r>
              <a:rPr lang="en-GB" sz="1900" dirty="0" smtClean="0"/>
              <a:t>) </a:t>
            </a:r>
            <a:r>
              <a:rPr lang="en-GB" sz="2000" dirty="0" smtClean="0"/>
              <a:t>and </a:t>
            </a:r>
            <a:r>
              <a:rPr lang="en-GB" sz="2000" dirty="0"/>
              <a:t>World Weather Attribution (WWA) </a:t>
            </a:r>
            <a:r>
              <a:rPr lang="en-GB" sz="2000" dirty="0" smtClean="0"/>
              <a:t>partners</a:t>
            </a:r>
            <a:r>
              <a:rPr lang="en-GB" sz="1900" dirty="0" smtClean="0"/>
              <a:t>:</a:t>
            </a:r>
            <a:endParaRPr lang="en-US" sz="1900" dirty="0" smtClean="0"/>
          </a:p>
          <a:p>
            <a:pPr lvl="1"/>
            <a:r>
              <a:rPr lang="en-US" sz="1900" dirty="0" smtClean="0"/>
              <a:t>Climate </a:t>
            </a:r>
            <a:r>
              <a:rPr lang="en-US" sz="1900" dirty="0"/>
              <a:t>Central</a:t>
            </a:r>
          </a:p>
          <a:p>
            <a:pPr lvl="1"/>
            <a:r>
              <a:rPr lang="en-US" sz="1900" dirty="0" smtClean="0"/>
              <a:t>Red Cross Red </a:t>
            </a:r>
            <a:r>
              <a:rPr lang="en-US" sz="1900" dirty="0"/>
              <a:t>Crescent Climate Centre</a:t>
            </a:r>
          </a:p>
          <a:p>
            <a:pPr lvl="1"/>
            <a:r>
              <a:rPr lang="en-US" sz="1900" dirty="0" smtClean="0"/>
              <a:t>Royal </a:t>
            </a:r>
            <a:r>
              <a:rPr lang="en-US" sz="1900" dirty="0"/>
              <a:t>Netherlands Meteorological Institute (KNMI)</a:t>
            </a:r>
          </a:p>
          <a:p>
            <a:pPr lvl="1"/>
            <a:r>
              <a:rPr lang="en-US" sz="1900" dirty="0" smtClean="0"/>
              <a:t>University </a:t>
            </a:r>
            <a:r>
              <a:rPr lang="en-US" sz="1900" dirty="0"/>
              <a:t>of Melbourne</a:t>
            </a:r>
          </a:p>
          <a:p>
            <a:pPr lvl="1"/>
            <a:r>
              <a:rPr lang="en-US" sz="1900" dirty="0" smtClean="0"/>
              <a:t>University </a:t>
            </a:r>
            <a:r>
              <a:rPr lang="en-US" sz="1900" dirty="0"/>
              <a:t>of Oxford</a:t>
            </a:r>
          </a:p>
          <a:p>
            <a:pPr marL="0" indent="0">
              <a:buNone/>
            </a:pPr>
            <a:r>
              <a:rPr lang="en-US" sz="2000" dirty="0"/>
              <a:t>India partner:</a:t>
            </a:r>
          </a:p>
          <a:p>
            <a:pPr lvl="1"/>
            <a:r>
              <a:rPr lang="en-US" sz="2000" dirty="0" smtClean="0"/>
              <a:t>The </a:t>
            </a:r>
            <a:r>
              <a:rPr lang="en-US" sz="2000" dirty="0"/>
              <a:t>Indian Institute of Technology Delhi</a:t>
            </a:r>
          </a:p>
          <a:p>
            <a:pPr marL="0" indent="0">
              <a:buNone/>
            </a:pPr>
            <a:endParaRPr lang="en-GB" sz="1900" dirty="0" smtClean="0"/>
          </a:p>
        </p:txBody>
      </p:sp>
      <p:sp>
        <p:nvSpPr>
          <p:cNvPr id="19" name="Footer Placeholder 3"/>
          <p:cNvSpPr>
            <a:spLocks noGrp="1"/>
          </p:cNvSpPr>
          <p:nvPr>
            <p:ph type="ftr" sz="quarter" idx="11"/>
          </p:nvPr>
        </p:nvSpPr>
        <p:spPr>
          <a:xfrm>
            <a:off x="457200" y="6443340"/>
            <a:ext cx="6096000" cy="185227"/>
          </a:xfrm>
        </p:spPr>
        <p:txBody>
          <a:bodyPr/>
          <a:lstStyle/>
          <a:p>
            <a:r>
              <a:rPr lang="en-US" dirty="0"/>
              <a:t>Making informed decisions to prepare for extreme weather events</a:t>
            </a:r>
          </a:p>
          <a:p>
            <a:endParaRPr lang="en-US" dirty="0"/>
          </a:p>
        </p:txBody>
      </p:sp>
    </p:spTree>
    <p:extLst>
      <p:ext uri="{BB962C8B-B14F-4D97-AF65-F5344CB8AC3E}">
        <p14:creationId xmlns:p14="http://schemas.microsoft.com/office/powerpoint/2010/main" val="3730663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seek to attribute extreme weather events?</a:t>
            </a:r>
            <a:endParaRPr lang="en-US" dirty="0"/>
          </a:p>
        </p:txBody>
      </p:sp>
      <p:sp>
        <p:nvSpPr>
          <p:cNvPr id="3" name="Content Placeholder 2"/>
          <p:cNvSpPr>
            <a:spLocks noGrp="1"/>
          </p:cNvSpPr>
          <p:nvPr>
            <p:ph idx="1"/>
          </p:nvPr>
        </p:nvSpPr>
        <p:spPr/>
        <p:txBody>
          <a:bodyPr/>
          <a:lstStyle/>
          <a:p>
            <a:r>
              <a:rPr lang="en-GB" dirty="0" smtClean="0"/>
              <a:t>Attribution analyses allow scientists </a:t>
            </a:r>
            <a:r>
              <a:rPr lang="en-GB" dirty="0"/>
              <a:t>to make quantitative statements about </a:t>
            </a:r>
            <a:r>
              <a:rPr lang="en-GB" dirty="0" smtClean="0"/>
              <a:t>whether climate </a:t>
            </a:r>
            <a:r>
              <a:rPr lang="en-GB" dirty="0"/>
              <a:t>change has altered the risk of extreme weather events </a:t>
            </a:r>
            <a:r>
              <a:rPr lang="en-GB" dirty="0" smtClean="0"/>
              <a:t>occurring</a:t>
            </a:r>
            <a:endParaRPr lang="en-GB" dirty="0"/>
          </a:p>
          <a:p>
            <a:r>
              <a:rPr lang="en-GB" dirty="0" smtClean="0"/>
              <a:t>These analyses help decision makers </a:t>
            </a:r>
            <a:r>
              <a:rPr lang="en-GB" dirty="0"/>
              <a:t>and the public to prioritise adaptation solutions and reduce </a:t>
            </a:r>
            <a:r>
              <a:rPr lang="en-GB" dirty="0" smtClean="0"/>
              <a:t>vulnerability</a:t>
            </a:r>
            <a:endParaRPr lang="en-GB" dirty="0"/>
          </a:p>
          <a:p>
            <a:endParaRPr lang="en-US" dirty="0"/>
          </a:p>
        </p:txBody>
      </p:sp>
      <p:sp>
        <p:nvSpPr>
          <p:cNvPr id="4" name="Footer Placeholder 3"/>
          <p:cNvSpPr>
            <a:spLocks noGrp="1"/>
          </p:cNvSpPr>
          <p:nvPr>
            <p:ph type="ftr" sz="quarter" idx="11"/>
          </p:nvPr>
        </p:nvSpPr>
        <p:spPr/>
        <p:txBody>
          <a:bodyPr/>
          <a:lstStyle/>
          <a:p>
            <a:r>
              <a:rPr lang="en-US" dirty="0"/>
              <a:t>Making informed decisions to prepare for extreme weather events</a:t>
            </a:r>
          </a:p>
        </p:txBody>
      </p:sp>
      <p:sp>
        <p:nvSpPr>
          <p:cNvPr id="5" name="Slide Number Placeholder 4"/>
          <p:cNvSpPr>
            <a:spLocks noGrp="1"/>
          </p:cNvSpPr>
          <p:nvPr>
            <p:ph type="sldNum" sz="quarter" idx="12"/>
          </p:nvPr>
        </p:nvSpPr>
        <p:spPr/>
        <p:txBody>
          <a:bodyPr/>
          <a:lstStyle/>
          <a:p>
            <a:fld id="{D4EDEB6D-B57D-5648-B7A7-9CD7EB568D79}" type="slidenum">
              <a:rPr lang="en-US" smtClean="0"/>
              <a:t>4</a:t>
            </a:fld>
            <a:endParaRPr lang="en-US"/>
          </a:p>
        </p:txBody>
      </p:sp>
    </p:spTree>
    <p:extLst>
      <p:ext uri="{BB962C8B-B14F-4D97-AF65-F5344CB8AC3E}">
        <p14:creationId xmlns:p14="http://schemas.microsoft.com/office/powerpoint/2010/main" val="3319428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Making informed decisions to prepare for extreme weather events</a:t>
            </a:r>
          </a:p>
        </p:txBody>
      </p:sp>
      <p:sp>
        <p:nvSpPr>
          <p:cNvPr id="4" name="Slide Number Placeholder 3"/>
          <p:cNvSpPr>
            <a:spLocks noGrp="1"/>
          </p:cNvSpPr>
          <p:nvPr>
            <p:ph type="sldNum" sz="quarter" idx="12"/>
          </p:nvPr>
        </p:nvSpPr>
        <p:spPr/>
        <p:txBody>
          <a:bodyPr/>
          <a:lstStyle/>
          <a:p>
            <a:fld id="{D4EDEB6D-B57D-5648-B7A7-9CD7EB568D79}" type="slidenum">
              <a:rPr lang="en-US" smtClean="0"/>
              <a:t>5</a:t>
            </a:fld>
            <a:endParaRPr lang="en-US"/>
          </a:p>
        </p:txBody>
      </p:sp>
      <p:sp>
        <p:nvSpPr>
          <p:cNvPr id="5" name="Title 1"/>
          <p:cNvSpPr txBox="1">
            <a:spLocks/>
          </p:cNvSpPr>
          <p:nvPr/>
        </p:nvSpPr>
        <p:spPr>
          <a:xfrm>
            <a:off x="457200" y="646726"/>
            <a:ext cx="7690960" cy="3405394"/>
          </a:xfrm>
          <a:prstGeom prst="rect">
            <a:avLst/>
          </a:prstGeom>
        </p:spPr>
        <p:txBody>
          <a:bodyPr vert="horz" lIns="0" tIns="0" rIns="0" bIns="0" rtlCol="0" anchor="t">
            <a:noAutofit/>
          </a:bodyPr>
          <a:lstStyle>
            <a:lvl1pPr algn="l" defTabSz="457200" rtl="0" eaLnBrk="1" latinLnBrk="0" hangingPunct="1">
              <a:lnSpc>
                <a:spcPct val="100000"/>
              </a:lnSpc>
              <a:spcBef>
                <a:spcPct val="0"/>
              </a:spcBef>
              <a:buNone/>
              <a:defRPr sz="3000" b="1" kern="1200">
                <a:solidFill>
                  <a:schemeClr val="accent2"/>
                </a:solidFill>
                <a:latin typeface="+mj-lt"/>
                <a:ea typeface="+mj-ea"/>
                <a:cs typeface="+mj-cs"/>
              </a:defRPr>
            </a:lvl1pPr>
          </a:lstStyle>
          <a:p>
            <a:r>
              <a:rPr lang="en-US" dirty="0" smtClean="0"/>
              <a:t>“Global average temperatures do not kill people. What kills people are extreme weather events. This research allows us to get a more comprehensive picture of what climate change actually means […] and allows us to make better planning decisions.”</a:t>
            </a:r>
            <a:br>
              <a:rPr lang="en-US" dirty="0" smtClean="0"/>
            </a:br>
            <a:r>
              <a:rPr lang="en-US" sz="2800" dirty="0" smtClean="0"/>
              <a:t/>
            </a:r>
            <a:br>
              <a:rPr lang="en-US" sz="2800" dirty="0" smtClean="0"/>
            </a:br>
            <a:r>
              <a:rPr lang="en-US" sz="2800" b="0" dirty="0" smtClean="0"/>
              <a:t>Friederike Otto, deputy director of the Environmental Change Institute at the University of Oxford</a:t>
            </a:r>
            <a:endParaRPr lang="en-US" sz="2800" b="0" dirty="0"/>
          </a:p>
        </p:txBody>
      </p:sp>
    </p:spTree>
    <p:extLst>
      <p:ext uri="{BB962C8B-B14F-4D97-AF65-F5344CB8AC3E}">
        <p14:creationId xmlns:p14="http://schemas.microsoft.com/office/powerpoint/2010/main" val="4212645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Section 1 – </a:t>
            </a:r>
            <a:r>
              <a:rPr lang="en-US" dirty="0" smtClean="0"/>
              <a:t>How it works</a:t>
            </a:r>
            <a:endParaRPr lang="en-US" dirty="0"/>
          </a:p>
        </p:txBody>
      </p:sp>
      <p:sp>
        <p:nvSpPr>
          <p:cNvPr id="4" name="Footer Placeholder 3"/>
          <p:cNvSpPr>
            <a:spLocks noGrp="1"/>
          </p:cNvSpPr>
          <p:nvPr>
            <p:ph type="ftr" sz="quarter" idx="11"/>
          </p:nvPr>
        </p:nvSpPr>
        <p:spPr/>
        <p:txBody>
          <a:bodyPr/>
          <a:lstStyle/>
          <a:p>
            <a:r>
              <a:rPr lang="en-US" dirty="0"/>
              <a:t>Making informed decisions to prepare for extreme weather events</a:t>
            </a:r>
          </a:p>
        </p:txBody>
      </p:sp>
      <p:sp>
        <p:nvSpPr>
          <p:cNvPr id="5" name="Slide Number Placeholder 4"/>
          <p:cNvSpPr>
            <a:spLocks noGrp="1"/>
          </p:cNvSpPr>
          <p:nvPr>
            <p:ph type="sldNum" sz="quarter" idx="12"/>
          </p:nvPr>
        </p:nvSpPr>
        <p:spPr/>
        <p:txBody>
          <a:bodyPr/>
          <a:lstStyle/>
          <a:p>
            <a:fld id="{D4EDEB6D-B57D-5648-B7A7-9CD7EB568D79}" type="slidenum">
              <a:rPr lang="en-US" smtClean="0"/>
              <a:pPr/>
              <a:t>6</a:t>
            </a:fld>
            <a:endParaRPr lang="en-US" dirty="0"/>
          </a:p>
        </p:txBody>
      </p:sp>
    </p:spTree>
    <p:extLst>
      <p:ext uri="{BB962C8B-B14F-4D97-AF65-F5344CB8AC3E}">
        <p14:creationId xmlns:p14="http://schemas.microsoft.com/office/powerpoint/2010/main" val="1833436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1066" y="778933"/>
            <a:ext cx="8229600" cy="828360"/>
          </a:xfrm>
        </p:spPr>
        <p:txBody>
          <a:bodyPr/>
          <a:lstStyle/>
          <a:p>
            <a:r>
              <a:rPr lang="en-US" dirty="0" smtClean="0"/>
              <a:t>1</a:t>
            </a:r>
            <a:r>
              <a:rPr lang="en-US" dirty="0"/>
              <a:t>. </a:t>
            </a:r>
            <a:r>
              <a:rPr lang="en-US" dirty="0" smtClean="0"/>
              <a:t>Extreme weather event </a:t>
            </a:r>
            <a:endParaRPr lang="en-US" dirty="0"/>
          </a:p>
        </p:txBody>
      </p:sp>
      <p:sp>
        <p:nvSpPr>
          <p:cNvPr id="2" name="Footer Placeholder 1"/>
          <p:cNvSpPr>
            <a:spLocks noGrp="1"/>
          </p:cNvSpPr>
          <p:nvPr>
            <p:ph type="ftr" sz="quarter" idx="11"/>
          </p:nvPr>
        </p:nvSpPr>
        <p:spPr/>
        <p:txBody>
          <a:bodyPr/>
          <a:lstStyle/>
          <a:p>
            <a:r>
              <a:rPr lang="en-US" dirty="0"/>
              <a:t>Making informed decisions to prepare for extreme weather events</a:t>
            </a:r>
          </a:p>
        </p:txBody>
      </p:sp>
      <p:sp>
        <p:nvSpPr>
          <p:cNvPr id="3" name="Slide Number Placeholder 2"/>
          <p:cNvSpPr>
            <a:spLocks noGrp="1"/>
          </p:cNvSpPr>
          <p:nvPr>
            <p:ph type="sldNum" sz="quarter" idx="12"/>
          </p:nvPr>
        </p:nvSpPr>
        <p:spPr/>
        <p:txBody>
          <a:bodyPr/>
          <a:lstStyle/>
          <a:p>
            <a:fld id="{D4EDEB6D-B57D-5648-B7A7-9CD7EB568D79}" type="slidenum">
              <a:rPr lang="en-US" smtClean="0"/>
              <a:t>7</a:t>
            </a:fld>
            <a:endParaRPr lang="en-US"/>
          </a:p>
        </p:txBody>
      </p:sp>
      <p:sp>
        <p:nvSpPr>
          <p:cNvPr id="6" name="TextBox 5"/>
          <p:cNvSpPr txBox="1"/>
          <p:nvPr/>
        </p:nvSpPr>
        <p:spPr>
          <a:xfrm>
            <a:off x="526211" y="1725283"/>
            <a:ext cx="3252159" cy="3108543"/>
          </a:xfrm>
          <a:prstGeom prst="rect">
            <a:avLst/>
          </a:prstGeom>
          <a:noFill/>
        </p:spPr>
        <p:txBody>
          <a:bodyPr wrap="square" rtlCol="0">
            <a:spAutoFit/>
          </a:bodyPr>
          <a:lstStyle/>
          <a:p>
            <a:r>
              <a:rPr lang="en-US" sz="2800" dirty="0" smtClean="0"/>
              <a:t>An extreme weather event, such as a flood, drought or heat wave, occurs somewhere in the world</a:t>
            </a:r>
            <a:endParaRPr lang="en-US" sz="2800" dirty="0"/>
          </a:p>
        </p:txBody>
      </p:sp>
      <p:pic>
        <p:nvPicPr>
          <p:cNvPr id="7" name="Picture 6" descr="climate-change-and-sustainable-development-goals-CDK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0161" y="1744135"/>
            <a:ext cx="5009711" cy="3757283"/>
          </a:xfrm>
          <a:prstGeom prst="rect">
            <a:avLst/>
          </a:prstGeom>
        </p:spPr>
      </p:pic>
    </p:spTree>
    <p:extLst>
      <p:ext uri="{BB962C8B-B14F-4D97-AF65-F5344CB8AC3E}">
        <p14:creationId xmlns:p14="http://schemas.microsoft.com/office/powerpoint/2010/main" val="794141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71030"/>
            <a:ext cx="8229600" cy="808715"/>
          </a:xfrm>
        </p:spPr>
        <p:txBody>
          <a:bodyPr/>
          <a:lstStyle/>
          <a:p>
            <a:r>
              <a:rPr lang="en-US" dirty="0" smtClean="0"/>
              <a:t>2</a:t>
            </a:r>
            <a:r>
              <a:rPr lang="en-US" dirty="0"/>
              <a:t>. </a:t>
            </a:r>
            <a:r>
              <a:rPr lang="en-US" dirty="0" smtClean="0"/>
              <a:t>Disaster response</a:t>
            </a:r>
            <a:endParaRPr lang="en-US" dirty="0"/>
          </a:p>
        </p:txBody>
      </p:sp>
      <p:sp>
        <p:nvSpPr>
          <p:cNvPr id="2" name="Footer Placeholder 1"/>
          <p:cNvSpPr>
            <a:spLocks noGrp="1"/>
          </p:cNvSpPr>
          <p:nvPr>
            <p:ph type="ftr" sz="quarter" idx="11"/>
          </p:nvPr>
        </p:nvSpPr>
        <p:spPr/>
        <p:txBody>
          <a:bodyPr/>
          <a:lstStyle/>
          <a:p>
            <a:r>
              <a:rPr lang="en-US" dirty="0"/>
              <a:t>Making informed decisions to prepare for extreme weather events</a:t>
            </a:r>
          </a:p>
        </p:txBody>
      </p:sp>
      <p:sp>
        <p:nvSpPr>
          <p:cNvPr id="3" name="Slide Number Placeholder 2"/>
          <p:cNvSpPr>
            <a:spLocks noGrp="1"/>
          </p:cNvSpPr>
          <p:nvPr>
            <p:ph type="sldNum" sz="quarter" idx="12"/>
          </p:nvPr>
        </p:nvSpPr>
        <p:spPr/>
        <p:txBody>
          <a:bodyPr/>
          <a:lstStyle/>
          <a:p>
            <a:fld id="{D4EDEB6D-B57D-5648-B7A7-9CD7EB568D79}" type="slidenum">
              <a:rPr lang="en-US" smtClean="0"/>
              <a:t>8</a:t>
            </a:fld>
            <a:endParaRPr lang="en-US"/>
          </a:p>
        </p:txBody>
      </p:sp>
      <p:sp>
        <p:nvSpPr>
          <p:cNvPr id="6" name="TextBox 5"/>
          <p:cNvSpPr txBox="1"/>
          <p:nvPr/>
        </p:nvSpPr>
        <p:spPr>
          <a:xfrm>
            <a:off x="457200" y="1788849"/>
            <a:ext cx="3378200" cy="2677656"/>
          </a:xfrm>
          <a:prstGeom prst="rect">
            <a:avLst/>
          </a:prstGeom>
          <a:noFill/>
        </p:spPr>
        <p:txBody>
          <a:bodyPr wrap="square" rtlCol="0">
            <a:spAutoFit/>
          </a:bodyPr>
          <a:lstStyle/>
          <a:p>
            <a:r>
              <a:rPr lang="en-US" sz="2800" dirty="0" smtClean="0"/>
              <a:t>Governments, emergency responders and humanitarian actors respond to the event</a:t>
            </a:r>
            <a:endParaRPr lang="en-US" sz="2800" dirty="0"/>
          </a:p>
        </p:txBody>
      </p:sp>
      <p:pic>
        <p:nvPicPr>
          <p:cNvPr id="7" name="Picture 6" descr="Managing-flood-risk-India-Raising-Risk-Awareness-1024x683.jpeg"/>
          <p:cNvPicPr>
            <a:picLocks noChangeAspect="1"/>
          </p:cNvPicPr>
          <p:nvPr/>
        </p:nvPicPr>
        <p:blipFill rotWithShape="1">
          <a:blip r:embed="rId2">
            <a:extLst>
              <a:ext uri="{28A0092B-C50C-407E-A947-70E740481C1C}">
                <a14:useLocalDpi xmlns:a14="http://schemas.microsoft.com/office/drawing/2010/main" val="0"/>
              </a:ext>
            </a:extLst>
          </a:blip>
          <a:srcRect l="10473" t="2851" r="7514" b="3005"/>
          <a:stretch/>
        </p:blipFill>
        <p:spPr>
          <a:xfrm>
            <a:off x="3835400" y="1771915"/>
            <a:ext cx="4851400" cy="3714485"/>
          </a:xfrm>
          <a:prstGeom prst="rect">
            <a:avLst/>
          </a:prstGeom>
        </p:spPr>
      </p:pic>
    </p:spTree>
    <p:extLst>
      <p:ext uri="{BB962C8B-B14F-4D97-AF65-F5344CB8AC3E}">
        <p14:creationId xmlns:p14="http://schemas.microsoft.com/office/powerpoint/2010/main" val="1389492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684"/>
            <a:ext cx="8229600" cy="808715"/>
          </a:xfrm>
        </p:spPr>
        <p:txBody>
          <a:bodyPr/>
          <a:lstStyle/>
          <a:p>
            <a:r>
              <a:rPr lang="en-US" dirty="0" smtClean="0"/>
              <a:t>3. How do we build back better?</a:t>
            </a:r>
            <a:endParaRPr lang="en-US" dirty="0"/>
          </a:p>
        </p:txBody>
      </p:sp>
      <p:sp>
        <p:nvSpPr>
          <p:cNvPr id="3" name="Content Placeholder 2"/>
          <p:cNvSpPr>
            <a:spLocks noGrp="1"/>
          </p:cNvSpPr>
          <p:nvPr>
            <p:ph idx="1"/>
          </p:nvPr>
        </p:nvSpPr>
        <p:spPr/>
        <p:txBody>
          <a:bodyPr/>
          <a:lstStyle/>
          <a:p>
            <a:pPr marL="0" indent="0">
              <a:buNone/>
            </a:pPr>
            <a:r>
              <a:rPr lang="en-US" dirty="0" smtClean="0"/>
              <a:t>Policy </a:t>
            </a:r>
            <a:r>
              <a:rPr lang="en-US" dirty="0"/>
              <a:t>makers, humanitarian actors, engineers, community members and others are faced with decisions about how to rebuild and prepare for changing </a:t>
            </a:r>
            <a:r>
              <a:rPr lang="en-US" dirty="0" smtClean="0"/>
              <a:t>risks</a:t>
            </a:r>
            <a:endParaRPr lang="en-US" dirty="0"/>
          </a:p>
        </p:txBody>
      </p:sp>
      <p:sp>
        <p:nvSpPr>
          <p:cNvPr id="4" name="Footer Placeholder 3"/>
          <p:cNvSpPr>
            <a:spLocks noGrp="1"/>
          </p:cNvSpPr>
          <p:nvPr>
            <p:ph type="ftr" sz="quarter" idx="11"/>
          </p:nvPr>
        </p:nvSpPr>
        <p:spPr/>
        <p:txBody>
          <a:bodyPr/>
          <a:lstStyle/>
          <a:p>
            <a:r>
              <a:rPr lang="en-US" dirty="0"/>
              <a:t>Making informed decisions to prepare for extreme weather events</a:t>
            </a:r>
          </a:p>
          <a:p>
            <a:endParaRPr lang="en-US" dirty="0"/>
          </a:p>
        </p:txBody>
      </p:sp>
      <p:sp>
        <p:nvSpPr>
          <p:cNvPr id="5" name="Slide Number Placeholder 4"/>
          <p:cNvSpPr>
            <a:spLocks noGrp="1"/>
          </p:cNvSpPr>
          <p:nvPr>
            <p:ph type="sldNum" sz="quarter" idx="12"/>
          </p:nvPr>
        </p:nvSpPr>
        <p:spPr/>
        <p:txBody>
          <a:bodyPr/>
          <a:lstStyle/>
          <a:p>
            <a:fld id="{D4EDEB6D-B57D-5648-B7A7-9CD7EB568D79}" type="slidenum">
              <a:rPr lang="en-US" smtClean="0"/>
              <a:t>9</a:t>
            </a:fld>
            <a:endParaRPr lang="en-US"/>
          </a:p>
        </p:txBody>
      </p:sp>
    </p:spTree>
    <p:extLst>
      <p:ext uri="{BB962C8B-B14F-4D97-AF65-F5344CB8AC3E}">
        <p14:creationId xmlns:p14="http://schemas.microsoft.com/office/powerpoint/2010/main" val="56347883"/>
      </p:ext>
    </p:extLst>
  </p:cSld>
  <p:clrMapOvr>
    <a:masterClrMapping/>
  </p:clrMapOvr>
</p:sld>
</file>

<file path=ppt/theme/theme1.xml><?xml version="1.0" encoding="utf-8"?>
<a:theme xmlns:a="http://schemas.openxmlformats.org/drawingml/2006/main" name="Office Theme">
  <a:themeElements>
    <a:clrScheme name="RRA">
      <a:dk1>
        <a:sysClr val="windowText" lastClr="000000"/>
      </a:dk1>
      <a:lt1>
        <a:sysClr val="window" lastClr="FFFFFF"/>
      </a:lt1>
      <a:dk2>
        <a:srgbClr val="6D6E7C"/>
      </a:dk2>
      <a:lt2>
        <a:srgbClr val="A7A9AC"/>
      </a:lt2>
      <a:accent1>
        <a:srgbClr val="ED1C24"/>
      </a:accent1>
      <a:accent2>
        <a:srgbClr val="00568C"/>
      </a:accent2>
      <a:accent3>
        <a:srgbClr val="6D6E71"/>
      </a:accent3>
      <a:accent4>
        <a:srgbClr val="F37021"/>
      </a:accent4>
      <a:accent5>
        <a:srgbClr val="0096D4"/>
      </a:accent5>
      <a:accent6>
        <a:srgbClr val="A7A9AC"/>
      </a:accent6>
      <a:hlink>
        <a:srgbClr val="ED1C24"/>
      </a:hlink>
      <a:folHlink>
        <a:srgbClr val="ED1C2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575</TotalTime>
  <Words>811</Words>
  <Application>Microsoft Macintosh PowerPoint</Application>
  <PresentationFormat>On-screen Show (4:3)</PresentationFormat>
  <Paragraphs>90</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Raising Risk Awareness:</vt:lpstr>
      <vt:lpstr>The Raising Risk Awareness initiative </vt:lpstr>
      <vt:lpstr>The team</vt:lpstr>
      <vt:lpstr>Why do we seek to attribute extreme weather events?</vt:lpstr>
      <vt:lpstr>PowerPoint Presentation</vt:lpstr>
      <vt:lpstr>Section 1 – How it works</vt:lpstr>
      <vt:lpstr>1. Extreme weather event </vt:lpstr>
      <vt:lpstr>2. Disaster response</vt:lpstr>
      <vt:lpstr>3. How do we build back better?</vt:lpstr>
      <vt:lpstr>4. Is the past a good indicator of the future?</vt:lpstr>
      <vt:lpstr> 5. Determining the influence of climate change</vt:lpstr>
      <vt:lpstr>6. Assessing the event</vt:lpstr>
      <vt:lpstr>7. Analysing the exposure and vulnerability context</vt:lpstr>
      <vt:lpstr>PowerPoint Presentation</vt:lpstr>
      <vt:lpstr>9. Better decisions</vt:lpstr>
      <vt:lpstr>10. Improve resilience</vt:lpstr>
      <vt:lpstr>Get in touch</vt:lpstr>
      <vt:lpstr>Image credits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Soapbox Bath</dc:creator>
  <cp:lastModifiedBy>Anna Hickman</cp:lastModifiedBy>
  <cp:revision>78</cp:revision>
  <cp:lastPrinted>2017-03-10T23:18:47Z</cp:lastPrinted>
  <dcterms:created xsi:type="dcterms:W3CDTF">2016-11-07T10:00:54Z</dcterms:created>
  <dcterms:modified xsi:type="dcterms:W3CDTF">2017-03-13T11:15:14Z</dcterms:modified>
</cp:coreProperties>
</file>