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handoutMasterIdLst>
    <p:handoutMasterId r:id="rId31"/>
  </p:handoutMasterIdLst>
  <p:sldIdLst>
    <p:sldId id="256" r:id="rId2"/>
    <p:sldId id="258" r:id="rId3"/>
    <p:sldId id="257" r:id="rId4"/>
    <p:sldId id="288" r:id="rId5"/>
    <p:sldId id="289" r:id="rId6"/>
    <p:sldId id="266" r:id="rId7"/>
    <p:sldId id="259" r:id="rId8"/>
    <p:sldId id="277" r:id="rId9"/>
    <p:sldId id="278" r:id="rId10"/>
    <p:sldId id="276" r:id="rId11"/>
    <p:sldId id="267" r:id="rId12"/>
    <p:sldId id="273" r:id="rId13"/>
    <p:sldId id="264" r:id="rId14"/>
    <p:sldId id="285" r:id="rId15"/>
    <p:sldId id="271" r:id="rId16"/>
    <p:sldId id="269" r:id="rId17"/>
    <p:sldId id="274" r:id="rId18"/>
    <p:sldId id="286" r:id="rId19"/>
    <p:sldId id="268" r:id="rId20"/>
    <p:sldId id="284" r:id="rId21"/>
    <p:sldId id="291" r:id="rId22"/>
    <p:sldId id="287" r:id="rId23"/>
    <p:sldId id="290" r:id="rId24"/>
    <p:sldId id="283" r:id="rId25"/>
    <p:sldId id="282" r:id="rId26"/>
    <p:sldId id="263" r:id="rId27"/>
    <p:sldId id="265" r:id="rId28"/>
    <p:sldId id="293" r:id="rId29"/>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riederike Otto" initials="" lastIdx="4" clrIdx="0"/>
  <p:cmAuthor id="1" name="Robin Hauer" initials="RH"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64" autoAdjust="0"/>
    <p:restoredTop sz="99214" autoAdjust="0"/>
  </p:normalViewPr>
  <p:slideViewPr>
    <p:cSldViewPr snapToGrid="0" snapToObjects="1">
      <p:cViewPr varScale="1">
        <p:scale>
          <a:sx n="87" d="100"/>
          <a:sy n="87" d="100"/>
        </p:scale>
        <p:origin x="-11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commentAuthors" Target="commentAuthors.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4820"/>
          </a:xfrm>
          <a:prstGeom prst="rect">
            <a:avLst/>
          </a:prstGeom>
        </p:spPr>
        <p:txBody>
          <a:bodyPr vert="horz" lIns="92444" tIns="46222" rIns="92444" bIns="46222" rtlCol="0"/>
          <a:lstStyle>
            <a:lvl1pPr algn="l">
              <a:defRPr sz="1200"/>
            </a:lvl1pPr>
          </a:lstStyle>
          <a:p>
            <a:endParaRPr lang="en-US"/>
          </a:p>
        </p:txBody>
      </p:sp>
      <p:sp>
        <p:nvSpPr>
          <p:cNvPr id="3" name="Date Placeholder 2"/>
          <p:cNvSpPr>
            <a:spLocks noGrp="1"/>
          </p:cNvSpPr>
          <p:nvPr>
            <p:ph type="dt" sz="quarter" idx="1"/>
          </p:nvPr>
        </p:nvSpPr>
        <p:spPr>
          <a:xfrm>
            <a:off x="3898103" y="0"/>
            <a:ext cx="2982119" cy="464820"/>
          </a:xfrm>
          <a:prstGeom prst="rect">
            <a:avLst/>
          </a:prstGeom>
        </p:spPr>
        <p:txBody>
          <a:bodyPr vert="horz" lIns="92444" tIns="46222" rIns="92444" bIns="46222" rtlCol="0"/>
          <a:lstStyle>
            <a:lvl1pPr algn="r">
              <a:defRPr sz="1200"/>
            </a:lvl1pPr>
          </a:lstStyle>
          <a:p>
            <a:fld id="{DDAFE223-A17A-7047-B89B-9A17BF6076BA}" type="datetimeFigureOut">
              <a:rPr lang="en-US" smtClean="0"/>
              <a:t>27/03/17</a:t>
            </a:fld>
            <a:endParaRPr lang="en-US"/>
          </a:p>
        </p:txBody>
      </p:sp>
      <p:sp>
        <p:nvSpPr>
          <p:cNvPr id="4" name="Footer Placeholder 3"/>
          <p:cNvSpPr>
            <a:spLocks noGrp="1"/>
          </p:cNvSpPr>
          <p:nvPr>
            <p:ph type="ftr" sz="quarter" idx="2"/>
          </p:nvPr>
        </p:nvSpPr>
        <p:spPr>
          <a:xfrm>
            <a:off x="1" y="8829967"/>
            <a:ext cx="2982119" cy="464820"/>
          </a:xfrm>
          <a:prstGeom prst="rect">
            <a:avLst/>
          </a:prstGeom>
        </p:spPr>
        <p:txBody>
          <a:bodyPr vert="horz" lIns="92444" tIns="46222" rIns="92444" bIns="46222" rtlCol="0" anchor="b"/>
          <a:lstStyle>
            <a:lvl1pPr algn="l">
              <a:defRPr sz="1200"/>
            </a:lvl1pPr>
          </a:lstStyle>
          <a:p>
            <a:endParaRPr lang="en-US"/>
          </a:p>
        </p:txBody>
      </p:sp>
      <p:sp>
        <p:nvSpPr>
          <p:cNvPr id="5" name="Slide Number Placeholder 4"/>
          <p:cNvSpPr>
            <a:spLocks noGrp="1"/>
          </p:cNvSpPr>
          <p:nvPr>
            <p:ph type="sldNum" sz="quarter" idx="3"/>
          </p:nvPr>
        </p:nvSpPr>
        <p:spPr>
          <a:xfrm>
            <a:off x="3898103" y="8829967"/>
            <a:ext cx="2982119" cy="464820"/>
          </a:xfrm>
          <a:prstGeom prst="rect">
            <a:avLst/>
          </a:prstGeom>
        </p:spPr>
        <p:txBody>
          <a:bodyPr vert="horz" lIns="92444" tIns="46222" rIns="92444" bIns="46222" rtlCol="0" anchor="b"/>
          <a:lstStyle>
            <a:lvl1pPr algn="r">
              <a:defRPr sz="1200"/>
            </a:lvl1pPr>
          </a:lstStyle>
          <a:p>
            <a:fld id="{70A6A289-28DD-2A49-B273-397C3252F181}" type="slidenum">
              <a:rPr lang="en-US" smtClean="0"/>
              <a:t>‹#›</a:t>
            </a:fld>
            <a:endParaRPr lang="en-US"/>
          </a:p>
        </p:txBody>
      </p:sp>
    </p:spTree>
    <p:extLst>
      <p:ext uri="{BB962C8B-B14F-4D97-AF65-F5344CB8AC3E}">
        <p14:creationId xmlns:p14="http://schemas.microsoft.com/office/powerpoint/2010/main" val="11728767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4820"/>
          </a:xfrm>
          <a:prstGeom prst="rect">
            <a:avLst/>
          </a:prstGeom>
        </p:spPr>
        <p:txBody>
          <a:bodyPr vert="horz" lIns="92444" tIns="46222" rIns="92444" bIns="46222" rtlCol="0"/>
          <a:lstStyle>
            <a:lvl1pPr algn="l">
              <a:defRPr sz="1200"/>
            </a:lvl1pPr>
          </a:lstStyle>
          <a:p>
            <a:endParaRPr lang="en-US"/>
          </a:p>
        </p:txBody>
      </p:sp>
      <p:sp>
        <p:nvSpPr>
          <p:cNvPr id="3" name="Date Placeholder 2"/>
          <p:cNvSpPr>
            <a:spLocks noGrp="1"/>
          </p:cNvSpPr>
          <p:nvPr>
            <p:ph type="dt" idx="1"/>
          </p:nvPr>
        </p:nvSpPr>
        <p:spPr>
          <a:xfrm>
            <a:off x="3898103" y="0"/>
            <a:ext cx="2982119" cy="464820"/>
          </a:xfrm>
          <a:prstGeom prst="rect">
            <a:avLst/>
          </a:prstGeom>
        </p:spPr>
        <p:txBody>
          <a:bodyPr vert="horz" lIns="92444" tIns="46222" rIns="92444" bIns="46222" rtlCol="0"/>
          <a:lstStyle>
            <a:lvl1pPr algn="r">
              <a:defRPr sz="1200"/>
            </a:lvl1pPr>
          </a:lstStyle>
          <a:p>
            <a:fld id="{C4FD9CDF-B626-9440-A22C-9239E8DE9BB9}" type="datetimeFigureOut">
              <a:rPr lang="en-US" smtClean="0"/>
              <a:t>27/03/17</a:t>
            </a:fld>
            <a:endParaRPr lang="en-US"/>
          </a:p>
        </p:txBody>
      </p:sp>
      <p:sp>
        <p:nvSpPr>
          <p:cNvPr id="4" name="Slide Image Placeholder 3"/>
          <p:cNvSpPr>
            <a:spLocks noGrp="1" noRot="1" noChangeAspect="1"/>
          </p:cNvSpPr>
          <p:nvPr>
            <p:ph type="sldImg" idx="2"/>
          </p:nvPr>
        </p:nvSpPr>
        <p:spPr>
          <a:xfrm>
            <a:off x="1119188" y="696913"/>
            <a:ext cx="4646612" cy="3486150"/>
          </a:xfrm>
          <a:prstGeom prst="rect">
            <a:avLst/>
          </a:prstGeom>
          <a:noFill/>
          <a:ln w="12700">
            <a:solidFill>
              <a:prstClr val="black"/>
            </a:solidFill>
          </a:ln>
        </p:spPr>
        <p:txBody>
          <a:bodyPr vert="horz" lIns="92444" tIns="46222" rIns="92444" bIns="46222"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4" tIns="46222" rIns="92444" bIns="46222"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8829967"/>
            <a:ext cx="2982119" cy="464820"/>
          </a:xfrm>
          <a:prstGeom prst="rect">
            <a:avLst/>
          </a:prstGeom>
        </p:spPr>
        <p:txBody>
          <a:bodyPr vert="horz" lIns="92444" tIns="46222" rIns="92444" bIns="46222" rtlCol="0" anchor="b"/>
          <a:lstStyle>
            <a:lvl1pPr algn="l">
              <a:defRPr sz="1200"/>
            </a:lvl1pPr>
          </a:lstStyle>
          <a:p>
            <a:endParaRPr lang="en-US"/>
          </a:p>
        </p:txBody>
      </p:sp>
      <p:sp>
        <p:nvSpPr>
          <p:cNvPr id="7" name="Slide Number Placeholder 6"/>
          <p:cNvSpPr>
            <a:spLocks noGrp="1"/>
          </p:cNvSpPr>
          <p:nvPr>
            <p:ph type="sldNum" sz="quarter" idx="5"/>
          </p:nvPr>
        </p:nvSpPr>
        <p:spPr>
          <a:xfrm>
            <a:off x="3898103" y="8829967"/>
            <a:ext cx="2982119" cy="464820"/>
          </a:xfrm>
          <a:prstGeom prst="rect">
            <a:avLst/>
          </a:prstGeom>
        </p:spPr>
        <p:txBody>
          <a:bodyPr vert="horz" lIns="92444" tIns="46222" rIns="92444" bIns="46222" rtlCol="0" anchor="b"/>
          <a:lstStyle>
            <a:lvl1pPr algn="r">
              <a:defRPr sz="1200"/>
            </a:lvl1pPr>
          </a:lstStyle>
          <a:p>
            <a:fld id="{A01033A9-3814-EB41-9D15-1B30353C3978}" type="slidenum">
              <a:rPr lang="en-US" smtClean="0"/>
              <a:t>‹#›</a:t>
            </a:fld>
            <a:endParaRPr lang="en-US"/>
          </a:p>
        </p:txBody>
      </p:sp>
    </p:spTree>
    <p:extLst>
      <p:ext uri="{BB962C8B-B14F-4D97-AF65-F5344CB8AC3E}">
        <p14:creationId xmlns:p14="http://schemas.microsoft.com/office/powerpoint/2010/main" val="29448059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033A9-3814-EB41-9D15-1B30353C3978}" type="slidenum">
              <a:rPr lang="en-US" smtClean="0"/>
              <a:t>26</a:t>
            </a:fld>
            <a:endParaRPr lang="en-US"/>
          </a:p>
        </p:txBody>
      </p:sp>
    </p:spTree>
    <p:extLst>
      <p:ext uri="{BB962C8B-B14F-4D97-AF65-F5344CB8AC3E}">
        <p14:creationId xmlns:p14="http://schemas.microsoft.com/office/powerpoint/2010/main" val="3328043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RRA logo-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320" y="5722366"/>
            <a:ext cx="3511296" cy="633984"/>
          </a:xfrm>
          <a:prstGeom prst="rect">
            <a:avLst/>
          </a:prstGeom>
        </p:spPr>
      </p:pic>
      <p:sp>
        <p:nvSpPr>
          <p:cNvPr id="2" name="Title 1"/>
          <p:cNvSpPr>
            <a:spLocks noGrp="1"/>
          </p:cNvSpPr>
          <p:nvPr>
            <p:ph type="ctrTitle" hasCustomPrompt="1"/>
          </p:nvPr>
        </p:nvSpPr>
        <p:spPr>
          <a:xfrm>
            <a:off x="457200" y="3645244"/>
            <a:ext cx="6096000" cy="865977"/>
          </a:xfrm>
        </p:spPr>
        <p:txBody>
          <a:bodyPr anchor="b"/>
          <a:lstStyle/>
          <a:p>
            <a:r>
              <a:rPr lang="en-GB" dirty="0"/>
              <a:t>Click to edit Master title style</a:t>
            </a:r>
            <a:br>
              <a:rPr lang="en-GB" dirty="0"/>
            </a:br>
            <a:r>
              <a:rPr lang="en-GB" dirty="0"/>
              <a:t>on two lines</a:t>
            </a:r>
            <a:endParaRPr lang="en-US" dirty="0"/>
          </a:p>
        </p:txBody>
      </p:sp>
      <p:sp>
        <p:nvSpPr>
          <p:cNvPr id="3" name="Subtitle 2"/>
          <p:cNvSpPr>
            <a:spLocks noGrp="1"/>
          </p:cNvSpPr>
          <p:nvPr>
            <p:ph type="subTitle" idx="1" hasCustomPrompt="1"/>
          </p:nvPr>
        </p:nvSpPr>
        <p:spPr>
          <a:xfrm>
            <a:off x="457200" y="4715120"/>
            <a:ext cx="6096000" cy="783798"/>
          </a:xfrm>
        </p:spPr>
        <p:txBody>
          <a:bodyPr lIns="0" tIns="0" rIns="0" bIns="0">
            <a:noAutofit/>
          </a:bodyPr>
          <a:lstStyle>
            <a:lvl1pPr marL="0" indent="0" algn="l">
              <a:buNone/>
              <a:defRPr b="1">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 on two lines</a:t>
            </a:r>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D4EDEB6D-B57D-5648-B7A7-9CD7EB568D79}" type="slidenum">
              <a:rPr lang="en-US" smtClean="0"/>
              <a:t>‹#›</a:t>
            </a:fld>
            <a:endParaRPr lang="en-US"/>
          </a:p>
        </p:txBody>
      </p:sp>
      <p:sp>
        <p:nvSpPr>
          <p:cNvPr id="7" name="TextBox 6"/>
          <p:cNvSpPr txBox="1"/>
          <p:nvPr userDrawn="1"/>
        </p:nvSpPr>
        <p:spPr>
          <a:xfrm>
            <a:off x="457200" y="3174355"/>
            <a:ext cx="8229600" cy="191376"/>
          </a:xfrm>
          <a:prstGeom prst="rect">
            <a:avLst/>
          </a:prstGeom>
          <a:noFill/>
        </p:spPr>
        <p:txBody>
          <a:bodyPr wrap="square" lIns="0" tIns="0" rIns="0" bIns="0" rtlCol="0">
            <a:noAutofit/>
          </a:bodyPr>
          <a:lstStyle/>
          <a:p>
            <a:r>
              <a:rPr lang="en-US" sz="1200" b="0" i="0" u="none" strike="noStrike" kern="1200" baseline="0" dirty="0">
                <a:solidFill>
                  <a:srgbClr val="00568C"/>
                </a:solidFill>
                <a:latin typeface="+mn-lt"/>
                <a:ea typeface="+mn-ea"/>
                <a:cs typeface="+mn-cs"/>
              </a:rPr>
              <a:t>Raising Risk Awareness</a:t>
            </a:r>
            <a:endParaRPr lang="en-US" sz="1200" b="0" dirty="0">
              <a:solidFill>
                <a:srgbClr val="00568C"/>
              </a:solidFill>
            </a:endParaRPr>
          </a:p>
        </p:txBody>
      </p:sp>
      <p:cxnSp>
        <p:nvCxnSpPr>
          <p:cNvPr id="8" name="Straight Connector 7"/>
          <p:cNvCxnSpPr/>
          <p:nvPr userDrawn="1"/>
        </p:nvCxnSpPr>
        <p:spPr>
          <a:xfrm>
            <a:off x="457200" y="3435322"/>
            <a:ext cx="8229600" cy="0"/>
          </a:xfrm>
          <a:prstGeom prst="line">
            <a:avLst/>
          </a:prstGeom>
        </p:spPr>
        <p:style>
          <a:lnRef idx="1">
            <a:schemeClr val="dk1"/>
          </a:lnRef>
          <a:fillRef idx="0">
            <a:schemeClr val="dk1"/>
          </a:fillRef>
          <a:effectRef idx="0">
            <a:schemeClr val="dk1"/>
          </a:effectRef>
          <a:fontRef idx="minor">
            <a:schemeClr val="tx1"/>
          </a:fontRef>
        </p:style>
      </p:cxnSp>
      <p:sp>
        <p:nvSpPr>
          <p:cNvPr id="13" name="Text Placeholder 12"/>
          <p:cNvSpPr>
            <a:spLocks noGrp="1"/>
          </p:cNvSpPr>
          <p:nvPr>
            <p:ph type="body" idx="13" hasCustomPrompt="1"/>
          </p:nvPr>
        </p:nvSpPr>
        <p:spPr>
          <a:xfrm>
            <a:off x="6725264" y="3645244"/>
            <a:ext cx="1961536" cy="1853674"/>
          </a:xfrm>
        </p:spPr>
        <p:txBody>
          <a:bodyPr lIns="0" tIns="0" rIns="0" bIns="0">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dirty="0"/>
              <a:t>Author’s names</a:t>
            </a:r>
            <a:endParaRPr lang="en-US" dirty="0"/>
          </a:p>
        </p:txBody>
      </p:sp>
      <p:sp>
        <p:nvSpPr>
          <p:cNvPr id="15" name="Picture Placeholder 14"/>
          <p:cNvSpPr>
            <a:spLocks noGrp="1"/>
          </p:cNvSpPr>
          <p:nvPr>
            <p:ph type="pic" sz="quarter" idx="14"/>
          </p:nvPr>
        </p:nvSpPr>
        <p:spPr>
          <a:xfrm>
            <a:off x="0" y="0"/>
            <a:ext cx="9144000" cy="2908710"/>
          </a:xfrm>
        </p:spPr>
        <p:txBody>
          <a:bodyPr/>
          <a:lstStyle/>
          <a:p>
            <a:endParaRPr lang="en-US"/>
          </a:p>
        </p:txBody>
      </p:sp>
      <p:cxnSp>
        <p:nvCxnSpPr>
          <p:cNvPr id="16" name="Straight Connector 15"/>
          <p:cNvCxnSpPr/>
          <p:nvPr userDrawn="1"/>
        </p:nvCxnSpPr>
        <p:spPr>
          <a:xfrm>
            <a:off x="457200" y="6356350"/>
            <a:ext cx="8229600"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a:off x="457200" y="5722366"/>
            <a:ext cx="82296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5600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RRA logo-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320" y="5722366"/>
            <a:ext cx="3511296" cy="633984"/>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779549"/>
            <a:ext cx="8229600" cy="3790200"/>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4EDEB6D-B57D-5648-B7A7-9CD7EB568D79}" type="slidenum">
              <a:rPr lang="en-US" smtClean="0"/>
              <a:t>‹#›</a:t>
            </a:fld>
            <a:endParaRPr lang="en-US"/>
          </a:p>
        </p:txBody>
      </p:sp>
      <p:sp>
        <p:nvSpPr>
          <p:cNvPr id="7" name="TextBox 6"/>
          <p:cNvSpPr txBox="1"/>
          <p:nvPr userDrawn="1"/>
        </p:nvSpPr>
        <p:spPr>
          <a:xfrm>
            <a:off x="457200" y="269667"/>
            <a:ext cx="8229600" cy="191376"/>
          </a:xfrm>
          <a:prstGeom prst="rect">
            <a:avLst/>
          </a:prstGeom>
          <a:noFill/>
        </p:spPr>
        <p:txBody>
          <a:bodyPr wrap="square" lIns="0" tIns="0" rIns="0" bIns="0" rtlCol="0">
            <a:noAutofit/>
          </a:bodyPr>
          <a:lstStyle/>
          <a:p>
            <a:r>
              <a:rPr lang="en-US" sz="1200" b="0" i="0" u="none" strike="noStrike" kern="1200" baseline="0" dirty="0">
                <a:solidFill>
                  <a:schemeClr val="accent2"/>
                </a:solidFill>
                <a:latin typeface="+mn-lt"/>
                <a:ea typeface="+mn-ea"/>
                <a:cs typeface="+mn-cs"/>
              </a:rPr>
              <a:t>Raising Risk Awareness</a:t>
            </a:r>
            <a:endParaRPr lang="en-US" sz="1200" b="0" dirty="0">
              <a:solidFill>
                <a:schemeClr val="accent2"/>
              </a:solidFill>
            </a:endParaRPr>
          </a:p>
        </p:txBody>
      </p:sp>
      <p:cxnSp>
        <p:nvCxnSpPr>
          <p:cNvPr id="8" name="Straight Connector 7"/>
          <p:cNvCxnSpPr/>
          <p:nvPr userDrawn="1"/>
        </p:nvCxnSpPr>
        <p:spPr>
          <a:xfrm>
            <a:off x="457200" y="530634"/>
            <a:ext cx="82296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userDrawn="1"/>
        </p:nvCxnSpPr>
        <p:spPr>
          <a:xfrm>
            <a:off x="457200" y="6356350"/>
            <a:ext cx="8229600"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userDrawn="1"/>
        </p:nvCxnSpPr>
        <p:spPr>
          <a:xfrm>
            <a:off x="457200" y="1565805"/>
            <a:ext cx="8229600"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457200" y="5722366"/>
            <a:ext cx="82296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79683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437217"/>
            <a:ext cx="7772400" cy="865977"/>
          </a:xfrm>
        </p:spPr>
        <p:txBody>
          <a:bodyPr anchor="b"/>
          <a:lstStyle>
            <a:lvl1pPr>
              <a:defRPr>
                <a:solidFill>
                  <a:schemeClr val="bg1"/>
                </a:solidFill>
              </a:defRPr>
            </a:lvl1pPr>
          </a:lstStyle>
          <a:p>
            <a:r>
              <a:rPr lang="en-GB" dirty="0"/>
              <a:t>Click to edit Master title style</a:t>
            </a:r>
            <a:br>
              <a:rPr lang="en-GB" dirty="0"/>
            </a:br>
            <a:r>
              <a:rPr lang="en-GB" dirty="0"/>
              <a:t>on two lines</a:t>
            </a:r>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Presentation title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4EDEB6D-B57D-5648-B7A7-9CD7EB568D79}" type="slidenum">
              <a:rPr lang="en-US" smtClean="0"/>
              <a:pPr/>
              <a:t>‹#›</a:t>
            </a:fld>
            <a:endParaRPr lang="en-US" dirty="0"/>
          </a:p>
        </p:txBody>
      </p:sp>
      <p:cxnSp>
        <p:nvCxnSpPr>
          <p:cNvPr id="9" name="Straight Connector 8"/>
          <p:cNvCxnSpPr/>
          <p:nvPr userDrawn="1"/>
        </p:nvCxnSpPr>
        <p:spPr>
          <a:xfrm>
            <a:off x="457200" y="6356350"/>
            <a:ext cx="82296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1" name="TextBox 10"/>
          <p:cNvSpPr txBox="1"/>
          <p:nvPr userDrawn="1"/>
        </p:nvSpPr>
        <p:spPr>
          <a:xfrm>
            <a:off x="457200" y="269667"/>
            <a:ext cx="8229600" cy="191376"/>
          </a:xfrm>
          <a:prstGeom prst="rect">
            <a:avLst/>
          </a:prstGeom>
          <a:noFill/>
        </p:spPr>
        <p:txBody>
          <a:bodyPr wrap="square" lIns="0" tIns="0" rIns="0" bIns="0" rtlCol="0">
            <a:noAutofit/>
          </a:bodyPr>
          <a:lstStyle/>
          <a:p>
            <a:r>
              <a:rPr lang="en-US" sz="1200" b="0" i="0" u="none" strike="noStrike" kern="1200" baseline="0" dirty="0">
                <a:solidFill>
                  <a:schemeClr val="bg1"/>
                </a:solidFill>
                <a:latin typeface="+mn-lt"/>
                <a:ea typeface="+mn-ea"/>
                <a:cs typeface="+mn-cs"/>
              </a:rPr>
              <a:t>Raising Risk Awareness</a:t>
            </a:r>
            <a:endParaRPr lang="en-US" sz="1200" b="0" dirty="0">
              <a:solidFill>
                <a:schemeClr val="bg1"/>
              </a:solidFill>
            </a:endParaRPr>
          </a:p>
        </p:txBody>
      </p:sp>
      <p:cxnSp>
        <p:nvCxnSpPr>
          <p:cNvPr id="12" name="Straight Connector 11"/>
          <p:cNvCxnSpPr/>
          <p:nvPr userDrawn="1"/>
        </p:nvCxnSpPr>
        <p:spPr>
          <a:xfrm>
            <a:off x="457200" y="530634"/>
            <a:ext cx="82296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25881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622888"/>
            <a:ext cx="6096000" cy="3405394"/>
          </a:xfrm>
        </p:spPr>
        <p:txBody>
          <a:bodyPr anchor="t"/>
          <a:lstStyle>
            <a:lvl1pPr marL="0" marR="0" indent="0" algn="l" defTabSz="457200" rtl="0" eaLnBrk="1" fontAlgn="auto" latinLnBrk="0" hangingPunct="1">
              <a:lnSpc>
                <a:spcPct val="100000"/>
              </a:lnSpc>
              <a:spcBef>
                <a:spcPct val="0"/>
              </a:spcBef>
              <a:spcAft>
                <a:spcPts val="0"/>
              </a:spcAft>
              <a:buClrTx/>
              <a:buSzTx/>
              <a:buFontTx/>
              <a:buNone/>
              <a:tabLst/>
              <a:defRPr baseline="0">
                <a:solidFill>
                  <a:schemeClr val="bg1"/>
                </a:solidFill>
              </a:defRPr>
            </a:lvl1pPr>
          </a:lstStyle>
          <a:p>
            <a:r>
              <a:rPr lang="en-US" dirty="0"/>
              <a:t>Quote text</a:t>
            </a:r>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Presentation title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4EDEB6D-B57D-5648-B7A7-9CD7EB568D79}" type="slidenum">
              <a:rPr lang="en-US" smtClean="0"/>
              <a:pPr/>
              <a:t>‹#›</a:t>
            </a:fld>
            <a:endParaRPr lang="en-US" dirty="0"/>
          </a:p>
        </p:txBody>
      </p:sp>
      <p:cxnSp>
        <p:nvCxnSpPr>
          <p:cNvPr id="9" name="Straight Connector 8"/>
          <p:cNvCxnSpPr/>
          <p:nvPr userDrawn="1"/>
        </p:nvCxnSpPr>
        <p:spPr>
          <a:xfrm>
            <a:off x="457200" y="6356350"/>
            <a:ext cx="82296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1" name="TextBox 10"/>
          <p:cNvSpPr txBox="1"/>
          <p:nvPr userDrawn="1"/>
        </p:nvSpPr>
        <p:spPr>
          <a:xfrm>
            <a:off x="457200" y="269667"/>
            <a:ext cx="8229600" cy="191376"/>
          </a:xfrm>
          <a:prstGeom prst="rect">
            <a:avLst/>
          </a:prstGeom>
          <a:noFill/>
        </p:spPr>
        <p:txBody>
          <a:bodyPr wrap="square" lIns="0" tIns="0" rIns="0" bIns="0" rtlCol="0">
            <a:noAutofit/>
          </a:bodyPr>
          <a:lstStyle/>
          <a:p>
            <a:r>
              <a:rPr lang="en-US" sz="1200" b="0" i="0" u="none" strike="noStrike" kern="1200" baseline="0">
                <a:solidFill>
                  <a:schemeClr val="bg1"/>
                </a:solidFill>
                <a:latin typeface="+mn-lt"/>
                <a:ea typeface="+mn-ea"/>
                <a:cs typeface="+mn-cs"/>
              </a:rPr>
              <a:t>Raising Risk Awareness</a:t>
            </a:r>
            <a:endParaRPr lang="en-US" sz="1200" b="0" dirty="0">
              <a:solidFill>
                <a:schemeClr val="bg1"/>
              </a:solidFill>
            </a:endParaRPr>
          </a:p>
        </p:txBody>
      </p:sp>
      <p:cxnSp>
        <p:nvCxnSpPr>
          <p:cNvPr id="12" name="Straight Connector 11"/>
          <p:cNvCxnSpPr/>
          <p:nvPr userDrawn="1"/>
        </p:nvCxnSpPr>
        <p:spPr>
          <a:xfrm>
            <a:off x="457200" y="530634"/>
            <a:ext cx="82296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8723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descr="RRA logo-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320" y="5722366"/>
            <a:ext cx="3511296" cy="633984"/>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779548"/>
            <a:ext cx="2607538" cy="381694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4EDEB6D-B57D-5648-B7A7-9CD7EB568D79}" type="slidenum">
              <a:rPr lang="en-US" smtClean="0"/>
              <a:t>‹#›</a:t>
            </a:fld>
            <a:endParaRPr lang="en-US"/>
          </a:p>
        </p:txBody>
      </p:sp>
      <p:sp>
        <p:nvSpPr>
          <p:cNvPr id="7" name="TextBox 6"/>
          <p:cNvSpPr txBox="1"/>
          <p:nvPr userDrawn="1"/>
        </p:nvSpPr>
        <p:spPr>
          <a:xfrm>
            <a:off x="457200" y="269667"/>
            <a:ext cx="8229600" cy="191376"/>
          </a:xfrm>
          <a:prstGeom prst="rect">
            <a:avLst/>
          </a:prstGeom>
          <a:noFill/>
        </p:spPr>
        <p:txBody>
          <a:bodyPr wrap="square" lIns="0" tIns="0" rIns="0" bIns="0" rtlCol="0">
            <a:noAutofit/>
          </a:bodyPr>
          <a:lstStyle/>
          <a:p>
            <a:r>
              <a:rPr lang="en-US" sz="1200" b="0" i="0" u="none" strike="noStrike" kern="1200" baseline="0" dirty="0">
                <a:solidFill>
                  <a:schemeClr val="accent2"/>
                </a:solidFill>
                <a:latin typeface="+mn-lt"/>
                <a:ea typeface="+mn-ea"/>
                <a:cs typeface="+mn-cs"/>
              </a:rPr>
              <a:t>Raising Risk Awareness</a:t>
            </a:r>
            <a:endParaRPr lang="en-US" sz="1200" b="0" dirty="0">
              <a:solidFill>
                <a:schemeClr val="accent2"/>
              </a:solidFill>
            </a:endParaRPr>
          </a:p>
        </p:txBody>
      </p:sp>
      <p:cxnSp>
        <p:nvCxnSpPr>
          <p:cNvPr id="8" name="Straight Connector 7"/>
          <p:cNvCxnSpPr/>
          <p:nvPr userDrawn="1"/>
        </p:nvCxnSpPr>
        <p:spPr>
          <a:xfrm>
            <a:off x="457200" y="530634"/>
            <a:ext cx="82296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userDrawn="1"/>
        </p:nvCxnSpPr>
        <p:spPr>
          <a:xfrm>
            <a:off x="457200" y="6356350"/>
            <a:ext cx="8229600"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p:cNvCxnSpPr/>
          <p:nvPr userDrawn="1"/>
        </p:nvCxnSpPr>
        <p:spPr>
          <a:xfrm>
            <a:off x="457200" y="1565805"/>
            <a:ext cx="8229600" cy="0"/>
          </a:xfrm>
          <a:prstGeom prst="line">
            <a:avLst/>
          </a:prstGeom>
        </p:spPr>
        <p:style>
          <a:lnRef idx="1">
            <a:schemeClr val="dk1"/>
          </a:lnRef>
          <a:fillRef idx="0">
            <a:schemeClr val="dk1"/>
          </a:fillRef>
          <a:effectRef idx="0">
            <a:schemeClr val="dk1"/>
          </a:effectRef>
          <a:fontRef idx="minor">
            <a:schemeClr val="tx1"/>
          </a:fontRef>
        </p:style>
      </p:cxnSp>
      <p:sp>
        <p:nvSpPr>
          <p:cNvPr id="11" name="Picture Placeholder 10"/>
          <p:cNvSpPr>
            <a:spLocks noGrp="1"/>
          </p:cNvSpPr>
          <p:nvPr>
            <p:ph type="pic" sz="quarter" idx="13"/>
          </p:nvPr>
        </p:nvSpPr>
        <p:spPr>
          <a:xfrm>
            <a:off x="3206750" y="1779588"/>
            <a:ext cx="5480050" cy="3816619"/>
          </a:xfrm>
        </p:spPr>
        <p:txBody>
          <a:bodyPr/>
          <a:lstStyle/>
          <a:p>
            <a:endParaRPr lang="en-US"/>
          </a:p>
        </p:txBody>
      </p:sp>
      <p:cxnSp>
        <p:nvCxnSpPr>
          <p:cNvPr id="17" name="Straight Connector 16"/>
          <p:cNvCxnSpPr/>
          <p:nvPr userDrawn="1"/>
        </p:nvCxnSpPr>
        <p:spPr>
          <a:xfrm>
            <a:off x="457200" y="5722366"/>
            <a:ext cx="82296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25572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descr="RRA logo-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320" y="5722366"/>
            <a:ext cx="3511296" cy="633984"/>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D4EDEB6D-B57D-5648-B7A7-9CD7EB568D79}" type="slidenum">
              <a:rPr lang="en-US" smtClean="0"/>
              <a:t>‹#›</a:t>
            </a:fld>
            <a:endParaRPr lang="en-US"/>
          </a:p>
        </p:txBody>
      </p:sp>
      <p:sp>
        <p:nvSpPr>
          <p:cNvPr id="6" name="TextBox 5"/>
          <p:cNvSpPr txBox="1"/>
          <p:nvPr userDrawn="1"/>
        </p:nvSpPr>
        <p:spPr>
          <a:xfrm>
            <a:off x="457200" y="269667"/>
            <a:ext cx="8229600" cy="191376"/>
          </a:xfrm>
          <a:prstGeom prst="rect">
            <a:avLst/>
          </a:prstGeom>
          <a:noFill/>
        </p:spPr>
        <p:txBody>
          <a:bodyPr wrap="square" lIns="0" tIns="0" rIns="0" bIns="0" rtlCol="0">
            <a:noAutofit/>
          </a:bodyPr>
          <a:lstStyle/>
          <a:p>
            <a:r>
              <a:rPr lang="en-US" sz="1200" b="0" i="0" u="none" strike="noStrike" kern="1200" baseline="0" dirty="0">
                <a:solidFill>
                  <a:schemeClr val="accent2"/>
                </a:solidFill>
                <a:latin typeface="+mn-lt"/>
                <a:ea typeface="+mn-ea"/>
                <a:cs typeface="+mn-cs"/>
              </a:rPr>
              <a:t>Raising Risk Awareness</a:t>
            </a:r>
            <a:endParaRPr lang="en-US" sz="1200" b="0" dirty="0">
              <a:solidFill>
                <a:schemeClr val="accent2"/>
              </a:solidFill>
            </a:endParaRPr>
          </a:p>
        </p:txBody>
      </p:sp>
      <p:cxnSp>
        <p:nvCxnSpPr>
          <p:cNvPr id="7" name="Straight Connector 6"/>
          <p:cNvCxnSpPr/>
          <p:nvPr userDrawn="1"/>
        </p:nvCxnSpPr>
        <p:spPr>
          <a:xfrm>
            <a:off x="457200" y="530634"/>
            <a:ext cx="8229600" cy="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a:off x="457200" y="6356350"/>
            <a:ext cx="82296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userDrawn="1"/>
        </p:nvCxnSpPr>
        <p:spPr>
          <a:xfrm>
            <a:off x="457200" y="1565805"/>
            <a:ext cx="8229600"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a:off x="457200" y="5722366"/>
            <a:ext cx="82296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3786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descr="RRA logo-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320" y="5722366"/>
            <a:ext cx="3511296" cy="633984"/>
          </a:xfrm>
          <a:prstGeom prst="rect">
            <a:avLst/>
          </a:prstGeom>
        </p:spPr>
      </p:pic>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D4EDEB6D-B57D-5648-B7A7-9CD7EB568D79}" type="slidenum">
              <a:rPr lang="en-US" smtClean="0"/>
              <a:t>‹#›</a:t>
            </a:fld>
            <a:endParaRPr lang="en-US"/>
          </a:p>
        </p:txBody>
      </p:sp>
      <p:sp>
        <p:nvSpPr>
          <p:cNvPr id="5" name="TextBox 4"/>
          <p:cNvSpPr txBox="1"/>
          <p:nvPr userDrawn="1"/>
        </p:nvSpPr>
        <p:spPr>
          <a:xfrm>
            <a:off x="457200" y="269667"/>
            <a:ext cx="8229600" cy="191376"/>
          </a:xfrm>
          <a:prstGeom prst="rect">
            <a:avLst/>
          </a:prstGeom>
          <a:noFill/>
        </p:spPr>
        <p:txBody>
          <a:bodyPr wrap="square" lIns="0" tIns="0" rIns="0" bIns="0" rtlCol="0">
            <a:noAutofit/>
          </a:bodyPr>
          <a:lstStyle/>
          <a:p>
            <a:r>
              <a:rPr lang="en-US" sz="1200" b="0" i="0" u="none" strike="noStrike" kern="1200" baseline="0" dirty="0">
                <a:solidFill>
                  <a:schemeClr val="accent2"/>
                </a:solidFill>
                <a:latin typeface="+mn-lt"/>
                <a:ea typeface="+mn-ea"/>
                <a:cs typeface="+mn-cs"/>
              </a:rPr>
              <a:t>Raising Risk Awareness</a:t>
            </a:r>
            <a:endParaRPr lang="en-US" sz="1200" b="0" dirty="0">
              <a:solidFill>
                <a:schemeClr val="accent2"/>
              </a:solidFill>
            </a:endParaRPr>
          </a:p>
        </p:txBody>
      </p:sp>
      <p:cxnSp>
        <p:nvCxnSpPr>
          <p:cNvPr id="6" name="Straight Connector 5"/>
          <p:cNvCxnSpPr/>
          <p:nvPr userDrawn="1"/>
        </p:nvCxnSpPr>
        <p:spPr>
          <a:xfrm>
            <a:off x="457200" y="530634"/>
            <a:ext cx="8229600" cy="0"/>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p:cNvCxnSpPr/>
          <p:nvPr userDrawn="1"/>
        </p:nvCxnSpPr>
        <p:spPr>
          <a:xfrm>
            <a:off x="457200" y="6356350"/>
            <a:ext cx="8229600"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457200" y="5722366"/>
            <a:ext cx="82296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7597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1" name="Picture 10" descr="RRA logo-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320" y="5722366"/>
            <a:ext cx="3511296" cy="633984"/>
          </a:xfrm>
          <a:prstGeom prst="rect">
            <a:avLst/>
          </a:prstGeom>
        </p:spPr>
      </p:pic>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D4EDEB6D-B57D-5648-B7A7-9CD7EB568D79}" type="slidenum">
              <a:rPr lang="en-US" smtClean="0"/>
              <a:t>‹#›</a:t>
            </a:fld>
            <a:endParaRPr lang="en-US"/>
          </a:p>
        </p:txBody>
      </p:sp>
      <p:cxnSp>
        <p:nvCxnSpPr>
          <p:cNvPr id="8" name="Straight Connector 7"/>
          <p:cNvCxnSpPr/>
          <p:nvPr userDrawn="1"/>
        </p:nvCxnSpPr>
        <p:spPr>
          <a:xfrm>
            <a:off x="457200" y="529671"/>
            <a:ext cx="8229600"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457200" y="6356350"/>
            <a:ext cx="8229600" cy="0"/>
          </a:xfrm>
          <a:prstGeom prst="line">
            <a:avLst/>
          </a:prstGeom>
        </p:spPr>
        <p:style>
          <a:lnRef idx="1">
            <a:schemeClr val="dk1"/>
          </a:lnRef>
          <a:fillRef idx="0">
            <a:schemeClr val="dk1"/>
          </a:fillRef>
          <a:effectRef idx="0">
            <a:schemeClr val="dk1"/>
          </a:effectRef>
          <a:fontRef idx="minor">
            <a:schemeClr val="tx1"/>
          </a:fontRef>
        </p:style>
      </p:cxnSp>
      <p:sp>
        <p:nvSpPr>
          <p:cNvPr id="12" name="TextBox 11"/>
          <p:cNvSpPr txBox="1"/>
          <p:nvPr userDrawn="1"/>
        </p:nvSpPr>
        <p:spPr>
          <a:xfrm>
            <a:off x="457200" y="269667"/>
            <a:ext cx="8229600" cy="191376"/>
          </a:xfrm>
          <a:prstGeom prst="rect">
            <a:avLst/>
          </a:prstGeom>
          <a:noFill/>
        </p:spPr>
        <p:txBody>
          <a:bodyPr wrap="square" lIns="0" tIns="0" rIns="0" bIns="0" rtlCol="0">
            <a:noAutofit/>
          </a:bodyPr>
          <a:lstStyle/>
          <a:p>
            <a:r>
              <a:rPr lang="en-US" sz="1200" b="0" i="0" u="none" strike="noStrike" kern="1200" baseline="0" dirty="0">
                <a:solidFill>
                  <a:schemeClr val="accent2"/>
                </a:solidFill>
                <a:latin typeface="+mn-lt"/>
                <a:ea typeface="+mn-ea"/>
                <a:cs typeface="+mn-cs"/>
              </a:rPr>
              <a:t>Raising Risk Awareness</a:t>
            </a:r>
            <a:endParaRPr lang="en-US" sz="1200" b="0" dirty="0">
              <a:solidFill>
                <a:schemeClr val="accent2"/>
              </a:solidFill>
            </a:endParaRPr>
          </a:p>
        </p:txBody>
      </p:sp>
      <p:sp>
        <p:nvSpPr>
          <p:cNvPr id="10" name="Title 9"/>
          <p:cNvSpPr>
            <a:spLocks noGrp="1"/>
          </p:cNvSpPr>
          <p:nvPr>
            <p:ph type="title" hasCustomPrompt="1"/>
          </p:nvPr>
        </p:nvSpPr>
        <p:spPr>
          <a:xfrm>
            <a:off x="457200" y="1645964"/>
            <a:ext cx="6096000" cy="808715"/>
          </a:xfrm>
        </p:spPr>
        <p:txBody>
          <a:bodyPr/>
          <a:lstStyle/>
          <a:p>
            <a:r>
              <a:rPr lang="en-GB" dirty="0"/>
              <a:t>End of presentation</a:t>
            </a:r>
            <a:endParaRPr lang="en-US" dirty="0"/>
          </a:p>
        </p:txBody>
      </p:sp>
      <p:sp>
        <p:nvSpPr>
          <p:cNvPr id="19" name="Text Placeholder 18"/>
          <p:cNvSpPr>
            <a:spLocks noGrp="1"/>
          </p:cNvSpPr>
          <p:nvPr>
            <p:ph type="body" sz="quarter" idx="13" hasCustomPrompt="1"/>
          </p:nvPr>
        </p:nvSpPr>
        <p:spPr>
          <a:xfrm>
            <a:off x="457200" y="2662238"/>
            <a:ext cx="6096000" cy="2212975"/>
          </a:xfrm>
        </p:spPr>
        <p:txBody>
          <a:bodyPr lIns="0" tIns="0" rIns="0" bIns="0">
            <a:noAutofit/>
          </a:bodyPr>
          <a:lstStyle>
            <a:lvl1pPr marL="0" indent="0">
              <a:buNone/>
              <a:defRPr sz="2400">
                <a:solidFill>
                  <a:schemeClr val="accent4"/>
                </a:solidFill>
              </a:defRPr>
            </a:lvl1pPr>
            <a:lvl2pPr marL="457200" indent="0">
              <a:buNone/>
              <a:defRPr sz="2400">
                <a:solidFill>
                  <a:schemeClr val="accent4"/>
                </a:solidFill>
              </a:defRPr>
            </a:lvl2pPr>
            <a:lvl3pPr marL="914400" indent="0">
              <a:buNone/>
              <a:defRPr sz="2400">
                <a:solidFill>
                  <a:schemeClr val="accent4"/>
                </a:solidFill>
              </a:defRPr>
            </a:lvl3pPr>
            <a:lvl4pPr marL="1371600" indent="0">
              <a:buNone/>
              <a:defRPr sz="2400">
                <a:solidFill>
                  <a:schemeClr val="accent4"/>
                </a:solidFill>
              </a:defRPr>
            </a:lvl4pPr>
            <a:lvl5pPr marL="1828800" indent="0">
              <a:buNone/>
              <a:defRPr sz="2400">
                <a:solidFill>
                  <a:schemeClr val="accent4"/>
                </a:solidFill>
              </a:defRPr>
            </a:lvl5pPr>
          </a:lstStyle>
          <a:p>
            <a:pPr lvl="0"/>
            <a:r>
              <a:rPr lang="en-GB" dirty="0"/>
              <a:t>Contact information</a:t>
            </a:r>
            <a:endParaRPr lang="en-US" dirty="0"/>
          </a:p>
        </p:txBody>
      </p:sp>
      <p:cxnSp>
        <p:nvCxnSpPr>
          <p:cNvPr id="22" name="Straight Connector 21"/>
          <p:cNvCxnSpPr/>
          <p:nvPr userDrawn="1"/>
        </p:nvCxnSpPr>
        <p:spPr>
          <a:xfrm>
            <a:off x="457200" y="5722366"/>
            <a:ext cx="82296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770800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48028"/>
            <a:ext cx="8229600" cy="808715"/>
          </a:xfrm>
          <a:prstGeom prst="rect">
            <a:avLst/>
          </a:prstGeom>
        </p:spPr>
        <p:txBody>
          <a:bodyPr vert="horz" lIns="0" tIns="0" rIns="0" bIns="0" rtlCol="0" anchor="t">
            <a:noAutofit/>
          </a:bodyPr>
          <a:lstStyle/>
          <a:p>
            <a:r>
              <a:rPr lang="en-GB" dirty="0"/>
              <a:t>Click to edit Master title style</a:t>
            </a:r>
            <a:br>
              <a:rPr lang="en-GB" dirty="0"/>
            </a:br>
            <a:r>
              <a:rPr lang="en-GB" dirty="0" err="1"/>
              <a:t>sdljs</a:t>
            </a:r>
            <a:r>
              <a:rPr lang="en-GB" dirty="0"/>
              <a:t>/</a:t>
            </a:r>
            <a:r>
              <a:rPr lang="en-GB" dirty="0" err="1"/>
              <a:t>jd</a:t>
            </a:r>
            <a:r>
              <a:rPr lang="en-GB" dirty="0"/>
              <a:t>/</a:t>
            </a:r>
            <a:r>
              <a:rPr lang="en-GB" dirty="0" err="1"/>
              <a:t>kdjs;l</a:t>
            </a:r>
            <a:endParaRPr lang="en-US" dirty="0"/>
          </a:p>
        </p:txBody>
      </p:sp>
      <p:sp>
        <p:nvSpPr>
          <p:cNvPr id="3" name="Text Placeholder 2"/>
          <p:cNvSpPr>
            <a:spLocks noGrp="1"/>
          </p:cNvSpPr>
          <p:nvPr>
            <p:ph type="body" idx="1"/>
          </p:nvPr>
        </p:nvSpPr>
        <p:spPr>
          <a:xfrm>
            <a:off x="457200" y="1870265"/>
            <a:ext cx="8229600" cy="425589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3"/>
          </p:nvPr>
        </p:nvSpPr>
        <p:spPr>
          <a:xfrm>
            <a:off x="457200" y="6443340"/>
            <a:ext cx="6096000" cy="185227"/>
          </a:xfrm>
          <a:prstGeom prst="rect">
            <a:avLst/>
          </a:prstGeom>
        </p:spPr>
        <p:txBody>
          <a:bodyPr vert="horz" lIns="0" tIns="0" rIns="0" bIns="0" rtlCol="0" anchor="t"/>
          <a:lstStyle>
            <a:lvl1pPr algn="l">
              <a:defRPr sz="1200">
                <a:solidFill>
                  <a:srgbClr val="00568C"/>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6553200" y="6443340"/>
            <a:ext cx="2133600" cy="185227"/>
          </a:xfrm>
          <a:prstGeom prst="rect">
            <a:avLst/>
          </a:prstGeom>
        </p:spPr>
        <p:txBody>
          <a:bodyPr vert="horz" lIns="0" tIns="0" rIns="0" bIns="0" rtlCol="0" anchor="t"/>
          <a:lstStyle>
            <a:lvl1pPr algn="r">
              <a:defRPr sz="1200">
                <a:solidFill>
                  <a:srgbClr val="00568C"/>
                </a:solidFill>
              </a:defRPr>
            </a:lvl1pPr>
          </a:lstStyle>
          <a:p>
            <a:fld id="{D4EDEB6D-B57D-5648-B7A7-9CD7EB568D79}" type="slidenum">
              <a:rPr lang="en-US" smtClean="0"/>
              <a:pPr/>
              <a:t>‹#›</a:t>
            </a:fld>
            <a:endParaRPr lang="en-US"/>
          </a:p>
        </p:txBody>
      </p:sp>
    </p:spTree>
    <p:extLst>
      <p:ext uri="{BB962C8B-B14F-4D97-AF65-F5344CB8AC3E}">
        <p14:creationId xmlns:p14="http://schemas.microsoft.com/office/powerpoint/2010/main" val="3548015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8" r:id="rId4"/>
    <p:sldLayoutId id="2147483659" r:id="rId5"/>
    <p:sldLayoutId id="2147483654" r:id="rId6"/>
    <p:sldLayoutId id="2147483655" r:id="rId7"/>
    <p:sldLayoutId id="2147483660" r:id="rId8"/>
  </p:sldLayoutIdLst>
  <p:hf hdr="0" dt="0"/>
  <p:txStyles>
    <p:titleStyle>
      <a:lvl1pPr algn="l" defTabSz="457200" rtl="0" eaLnBrk="1" latinLnBrk="0" hangingPunct="1">
        <a:lnSpc>
          <a:spcPct val="100000"/>
        </a:lnSpc>
        <a:spcBef>
          <a:spcPct val="0"/>
        </a:spcBef>
        <a:buNone/>
        <a:defRPr sz="3000" b="1" kern="1200">
          <a:solidFill>
            <a:schemeClr val="accent2"/>
          </a:solidFill>
          <a:latin typeface="+mj-lt"/>
          <a:ea typeface="+mj-ea"/>
          <a:cs typeface="+mj-cs"/>
        </a:defRPr>
      </a:lvl1pPr>
    </p:titleStyle>
    <p:bodyStyle>
      <a:lvl1pPr marL="342900" indent="-342900" algn="l" defTabSz="457200" rtl="0" eaLnBrk="1" latinLnBrk="0" hangingPunct="1">
        <a:lnSpc>
          <a:spcPct val="100000"/>
        </a:lnSpc>
        <a:spcBef>
          <a:spcPct val="20000"/>
        </a:spcBef>
        <a:buClr>
          <a:schemeClr val="accent4"/>
        </a:buClr>
        <a:buFont typeface="Arial"/>
        <a:buChar char="•"/>
        <a:defRPr sz="2800" kern="1200">
          <a:solidFill>
            <a:schemeClr val="tx1"/>
          </a:solidFill>
          <a:latin typeface="+mn-lt"/>
          <a:ea typeface="+mn-ea"/>
          <a:cs typeface="+mn-cs"/>
        </a:defRPr>
      </a:lvl1pPr>
      <a:lvl2pPr marL="742950" indent="-285750" algn="l" defTabSz="457200" rtl="0" eaLnBrk="1" latinLnBrk="0" hangingPunct="1">
        <a:lnSpc>
          <a:spcPct val="100000"/>
        </a:lnSpc>
        <a:spcBef>
          <a:spcPct val="20000"/>
        </a:spcBef>
        <a:buClr>
          <a:schemeClr val="accent4"/>
        </a:buClr>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100000"/>
        </a:lnSpc>
        <a:spcBef>
          <a:spcPct val="20000"/>
        </a:spcBef>
        <a:buClr>
          <a:schemeClr val="accent4"/>
        </a:buClr>
        <a:buFont typeface="Arial"/>
        <a:buChar char="•"/>
        <a:defRPr sz="2400" kern="1200">
          <a:solidFill>
            <a:schemeClr val="tx1"/>
          </a:solidFill>
          <a:latin typeface="+mn-lt"/>
          <a:ea typeface="+mn-ea"/>
          <a:cs typeface="+mn-cs"/>
        </a:defRPr>
      </a:lvl3pPr>
      <a:lvl4pPr marL="1600200" indent="-228600" algn="l" defTabSz="457200" rtl="0" eaLnBrk="1" latinLnBrk="0" hangingPunct="1">
        <a:lnSpc>
          <a:spcPct val="100000"/>
        </a:lnSpc>
        <a:spcBef>
          <a:spcPct val="20000"/>
        </a:spcBef>
        <a:buClr>
          <a:schemeClr val="accent4"/>
        </a:buClr>
        <a:buFont typeface="Arial"/>
        <a:buChar char="–"/>
        <a:defRPr sz="2000" kern="1200">
          <a:solidFill>
            <a:schemeClr val="tx1"/>
          </a:solidFill>
          <a:latin typeface="+mn-lt"/>
          <a:ea typeface="+mn-ea"/>
          <a:cs typeface="+mn-cs"/>
        </a:defRPr>
      </a:lvl4pPr>
      <a:lvl5pPr marL="2057400" indent="-228600" algn="l" defTabSz="457200" rtl="0" eaLnBrk="1" latinLnBrk="0" hangingPunct="1">
        <a:lnSpc>
          <a:spcPct val="100000"/>
        </a:lnSpc>
        <a:spcBef>
          <a:spcPct val="20000"/>
        </a:spcBef>
        <a:buClr>
          <a:schemeClr val="accent4"/>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mailto:e.lovell@odi.org.uk" TargetMode="External"/><Relationship Id="rId3" Type="http://schemas.openxmlformats.org/officeDocument/2006/relationships/hyperlink" Target="mailto:sbell@climatecentral.or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nSpc>
                <a:spcPct val="100000"/>
              </a:lnSpc>
            </a:pPr>
            <a:r>
              <a:rPr lang="en-US" sz="3000" dirty="0"/>
              <a:t>Raising Risk Awareness:</a:t>
            </a:r>
          </a:p>
        </p:txBody>
      </p:sp>
      <p:sp>
        <p:nvSpPr>
          <p:cNvPr id="5" name="Content Placeholder 4"/>
          <p:cNvSpPr>
            <a:spLocks noGrp="1"/>
          </p:cNvSpPr>
          <p:nvPr>
            <p:ph type="subTitle" idx="1"/>
          </p:nvPr>
        </p:nvSpPr>
        <p:spPr>
          <a:xfrm>
            <a:off x="457199" y="4606262"/>
            <a:ext cx="7119257" cy="783798"/>
          </a:xfrm>
        </p:spPr>
        <p:txBody>
          <a:bodyPr/>
          <a:lstStyle/>
          <a:p>
            <a:r>
              <a:rPr lang="en-US" dirty="0"/>
              <a:t>What’s behind the record rainfall in Chennai, India? A scientific analysis</a:t>
            </a:r>
          </a:p>
        </p:txBody>
      </p:sp>
      <p:pic>
        <p:nvPicPr>
          <p:cNvPr id="6" name="Picture Placeholder 5" descr="393907111_6b78d7b7a3_o.jpg"/>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t="27734" b="27734"/>
          <a:stretch/>
        </p:blipFill>
        <p:spPr/>
      </p:pic>
    </p:spTree>
    <p:extLst>
      <p:ext uri="{BB962C8B-B14F-4D97-AF65-F5344CB8AC3E}">
        <p14:creationId xmlns:p14="http://schemas.microsoft.com/office/powerpoint/2010/main" val="3779601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2030"/>
            <a:ext cx="8229600" cy="808715"/>
          </a:xfrm>
        </p:spPr>
        <p:txBody>
          <a:bodyPr/>
          <a:lstStyle/>
          <a:p>
            <a:r>
              <a:rPr lang="en-US" dirty="0"/>
              <a:t>Chennai’s vulnerability </a:t>
            </a:r>
          </a:p>
        </p:txBody>
      </p:sp>
      <p:sp>
        <p:nvSpPr>
          <p:cNvPr id="3" name="Content Placeholder 2"/>
          <p:cNvSpPr>
            <a:spLocks noGrp="1"/>
          </p:cNvSpPr>
          <p:nvPr>
            <p:ph idx="1"/>
          </p:nvPr>
        </p:nvSpPr>
        <p:spPr>
          <a:xfrm>
            <a:off x="457200" y="1779549"/>
            <a:ext cx="8229600" cy="3772166"/>
          </a:xfrm>
        </p:spPr>
        <p:txBody>
          <a:bodyPr>
            <a:normAutofit lnSpcReduction="10000"/>
          </a:bodyPr>
          <a:lstStyle/>
          <a:p>
            <a:pPr marL="0" lvl="0" indent="0">
              <a:buNone/>
            </a:pPr>
            <a:r>
              <a:rPr lang="en-GB" dirty="0"/>
              <a:t>Factors contributing to Chennai’s high vulnerability and exposure to floods include:</a:t>
            </a:r>
            <a:endParaRPr lang="en-GB" sz="3200" dirty="0"/>
          </a:p>
          <a:p>
            <a:pPr lvl="1"/>
            <a:r>
              <a:rPr lang="en-GB" dirty="0"/>
              <a:t>l</a:t>
            </a:r>
            <a:r>
              <a:rPr lang="en-GB" dirty="0" smtClean="0"/>
              <a:t>and use issues, </a:t>
            </a:r>
            <a:r>
              <a:rPr lang="en-GB" dirty="0"/>
              <a:t>such as decreased natural </a:t>
            </a:r>
            <a:r>
              <a:rPr lang="en-GB" dirty="0" smtClean="0"/>
              <a:t>areas</a:t>
            </a:r>
            <a:endParaRPr lang="en-GB" sz="3200" dirty="0"/>
          </a:p>
          <a:p>
            <a:pPr lvl="1"/>
            <a:r>
              <a:rPr lang="en-GB" dirty="0"/>
              <a:t>loss of water </a:t>
            </a:r>
            <a:r>
              <a:rPr lang="en-GB" dirty="0" smtClean="0"/>
              <a:t>bodies</a:t>
            </a:r>
            <a:endParaRPr lang="en-GB" sz="3200" dirty="0"/>
          </a:p>
          <a:p>
            <a:pPr lvl="1"/>
            <a:r>
              <a:rPr lang="en-GB" dirty="0"/>
              <a:t>encroachment of river and streams and </a:t>
            </a:r>
            <a:r>
              <a:rPr lang="en-GB" dirty="0" smtClean="0"/>
              <a:t>drainage channels</a:t>
            </a:r>
            <a:endParaRPr lang="en-GB" sz="3200" dirty="0"/>
          </a:p>
          <a:p>
            <a:pPr lvl="1"/>
            <a:r>
              <a:rPr lang="en-GB" dirty="0" smtClean="0"/>
              <a:t>uncontrolled proliferation of </a:t>
            </a:r>
            <a:r>
              <a:rPr lang="en-GB" dirty="0"/>
              <a:t>built-up </a:t>
            </a:r>
            <a:r>
              <a:rPr lang="en-GB" dirty="0" smtClean="0"/>
              <a:t>areas</a:t>
            </a:r>
            <a:endParaRPr lang="en-US" dirty="0"/>
          </a:p>
        </p:txBody>
      </p:sp>
      <p:sp>
        <p:nvSpPr>
          <p:cNvPr id="5" name="Slide Number Placeholder 4"/>
          <p:cNvSpPr>
            <a:spLocks noGrp="1"/>
          </p:cNvSpPr>
          <p:nvPr>
            <p:ph type="sldNum" sz="quarter" idx="12"/>
          </p:nvPr>
        </p:nvSpPr>
        <p:spPr/>
        <p:txBody>
          <a:bodyPr/>
          <a:lstStyle/>
          <a:p>
            <a:fld id="{D4EDEB6D-B57D-5648-B7A7-9CD7EB568D79}" type="slidenum">
              <a:rPr lang="en-US" smtClean="0"/>
              <a:t>10</a:t>
            </a:fld>
            <a:endParaRPr lang="en-US"/>
          </a:p>
        </p:txBody>
      </p:sp>
      <p:sp>
        <p:nvSpPr>
          <p:cNvPr id="6"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2675018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Section 3 – </a:t>
            </a:r>
            <a:r>
              <a:rPr lang="en-GB" sz="3600" dirty="0"/>
              <a:t>The Chennai flooding of </a:t>
            </a:r>
            <a:r>
              <a:rPr lang="en-GB" sz="3600" dirty="0" smtClean="0"/>
              <a:t/>
            </a:r>
            <a:br>
              <a:rPr lang="en-GB" sz="3600" dirty="0" smtClean="0"/>
            </a:br>
            <a:r>
              <a:rPr lang="en-GB" sz="3600" dirty="0" smtClean="0"/>
              <a:t>1 </a:t>
            </a:r>
            <a:r>
              <a:rPr lang="en-GB" sz="3600" dirty="0"/>
              <a:t>December </a:t>
            </a:r>
            <a:r>
              <a:rPr lang="en-GB" sz="3600" dirty="0" smtClean="0"/>
              <a:t>2015 </a:t>
            </a:r>
            <a:endParaRPr lang="en-US" sz="3600" dirty="0"/>
          </a:p>
        </p:txBody>
      </p:sp>
      <p:sp>
        <p:nvSpPr>
          <p:cNvPr id="5" name="Slide Number Placeholder 4"/>
          <p:cNvSpPr>
            <a:spLocks noGrp="1"/>
          </p:cNvSpPr>
          <p:nvPr>
            <p:ph type="sldNum" sz="quarter" idx="12"/>
          </p:nvPr>
        </p:nvSpPr>
        <p:spPr/>
        <p:txBody>
          <a:bodyPr/>
          <a:lstStyle/>
          <a:p>
            <a:fld id="{D4EDEB6D-B57D-5648-B7A7-9CD7EB568D79}" type="slidenum">
              <a:rPr lang="en-US" smtClean="0"/>
              <a:pPr/>
              <a:t>11</a:t>
            </a:fld>
            <a:endParaRPr lang="en-US" dirty="0"/>
          </a:p>
        </p:txBody>
      </p:sp>
      <p:sp>
        <p:nvSpPr>
          <p:cNvPr id="6"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2551945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smtClean="0"/>
              <a:t>record rainfall event </a:t>
            </a:r>
            <a:r>
              <a:rPr lang="en-US" dirty="0"/>
              <a:t>in Chennai, </a:t>
            </a:r>
            <a:r>
              <a:rPr lang="en-US" dirty="0" smtClean="0"/>
              <a:t>India</a:t>
            </a:r>
            <a:r>
              <a:rPr lang="en-US" dirty="0"/>
              <a:t> </a:t>
            </a:r>
            <a:r>
              <a:rPr lang="en-US" dirty="0" smtClean="0"/>
              <a:t>    1 </a:t>
            </a:r>
            <a:r>
              <a:rPr lang="en-US" dirty="0"/>
              <a:t>December 2015</a:t>
            </a:r>
          </a:p>
        </p:txBody>
      </p:sp>
      <p:sp>
        <p:nvSpPr>
          <p:cNvPr id="3" name="Content Placeholder 2"/>
          <p:cNvSpPr>
            <a:spLocks noGrp="1"/>
          </p:cNvSpPr>
          <p:nvPr>
            <p:ph idx="1"/>
          </p:nvPr>
        </p:nvSpPr>
        <p:spPr>
          <a:xfrm>
            <a:off x="684004" y="2474987"/>
            <a:ext cx="4230092" cy="2391183"/>
          </a:xfrm>
        </p:spPr>
        <p:txBody>
          <a:bodyPr/>
          <a:lstStyle/>
          <a:p>
            <a:pPr marL="0" indent="0">
              <a:buNone/>
            </a:pPr>
            <a:r>
              <a:rPr lang="en-US" dirty="0"/>
              <a:t>On </a:t>
            </a:r>
            <a:r>
              <a:rPr lang="en-US" dirty="0" smtClean="0"/>
              <a:t>1 December </a:t>
            </a:r>
            <a:r>
              <a:rPr lang="en-US" dirty="0"/>
              <a:t>2015, it rained 494 mm (19.45 inches) within 24 hours in Chennai</a:t>
            </a:r>
          </a:p>
        </p:txBody>
      </p:sp>
      <p:sp>
        <p:nvSpPr>
          <p:cNvPr id="5" name="Slide Number Placeholder 4"/>
          <p:cNvSpPr>
            <a:spLocks noGrp="1"/>
          </p:cNvSpPr>
          <p:nvPr>
            <p:ph type="sldNum" sz="quarter" idx="12"/>
          </p:nvPr>
        </p:nvSpPr>
        <p:spPr/>
        <p:txBody>
          <a:bodyPr/>
          <a:lstStyle/>
          <a:p>
            <a:fld id="{D4EDEB6D-B57D-5648-B7A7-9CD7EB568D79}" type="slidenum">
              <a:rPr lang="en-US" smtClean="0"/>
              <a:t>12</a:t>
            </a:fld>
            <a:endParaRPr lang="en-US"/>
          </a:p>
        </p:txBody>
      </p:sp>
      <p:pic>
        <p:nvPicPr>
          <p:cNvPr id="6" name="Picture 5" descr="470px-Nilam_Oct_31_2012_0805Z.jpeg"/>
          <p:cNvPicPr>
            <a:picLocks noChangeAspect="1"/>
          </p:cNvPicPr>
          <p:nvPr/>
        </p:nvPicPr>
        <p:blipFill rotWithShape="1">
          <a:blip r:embed="rId2">
            <a:extLst>
              <a:ext uri="{28A0092B-C50C-407E-A947-70E740481C1C}">
                <a14:useLocalDpi xmlns:a14="http://schemas.microsoft.com/office/drawing/2010/main" val="0"/>
              </a:ext>
            </a:extLst>
          </a:blip>
          <a:srcRect b="3475"/>
          <a:stretch/>
        </p:blipFill>
        <p:spPr>
          <a:xfrm>
            <a:off x="5549149" y="1660423"/>
            <a:ext cx="3137651" cy="3859844"/>
          </a:xfrm>
          <a:prstGeom prst="rect">
            <a:avLst/>
          </a:prstGeom>
        </p:spPr>
      </p:pic>
      <p:sp>
        <p:nvSpPr>
          <p:cNvPr id="7"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1605168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4EDEB6D-B57D-5648-B7A7-9CD7EB568D79}" type="slidenum">
              <a:rPr lang="en-US" smtClean="0"/>
              <a:t>13</a:t>
            </a:fld>
            <a:endParaRPr lang="en-US"/>
          </a:p>
        </p:txBody>
      </p:sp>
      <p:pic>
        <p:nvPicPr>
          <p:cNvPr id="7" name="Content Placeholder 6" descr="Infographic Chennai.jpg"/>
          <p:cNvPicPr>
            <a:picLocks noGrp="1" noChangeAspect="1"/>
          </p:cNvPicPr>
          <p:nvPr>
            <p:ph idx="1"/>
          </p:nvPr>
        </p:nvPicPr>
        <p:blipFill>
          <a:blip r:embed="rId2">
            <a:extLst>
              <a:ext uri="{28A0092B-C50C-407E-A947-70E740481C1C}">
                <a14:useLocalDpi xmlns:a14="http://schemas.microsoft.com/office/drawing/2010/main" val="0"/>
              </a:ext>
            </a:extLst>
          </a:blip>
          <a:srcRect l="-37389" r="-37389"/>
          <a:stretch>
            <a:fillRect/>
          </a:stretch>
        </p:blipFill>
        <p:spPr>
          <a:xfrm>
            <a:off x="2041248" y="1696898"/>
            <a:ext cx="8414634" cy="3949230"/>
          </a:xfrm>
        </p:spPr>
      </p:pic>
      <p:sp>
        <p:nvSpPr>
          <p:cNvPr id="10" name="Content Placeholder 2"/>
          <p:cNvSpPr txBox="1">
            <a:spLocks/>
          </p:cNvSpPr>
          <p:nvPr/>
        </p:nvSpPr>
        <p:spPr>
          <a:xfrm>
            <a:off x="457200" y="1779549"/>
            <a:ext cx="3291016" cy="3790200"/>
          </a:xfrm>
          <a:prstGeom prst="rect">
            <a:avLst/>
          </a:prstGeom>
        </p:spPr>
        <p:txBody>
          <a:bodyPr vert="horz" lIns="91440" tIns="45720" rIns="91440" bIns="45720" rtlCol="0">
            <a:normAutofit/>
          </a:bodyPr>
          <a:lstStyle>
            <a:lvl1pPr marL="342900" indent="-342900" algn="l" defTabSz="457200" rtl="0" eaLnBrk="1" latinLnBrk="0" hangingPunct="1">
              <a:lnSpc>
                <a:spcPct val="100000"/>
              </a:lnSpc>
              <a:spcBef>
                <a:spcPct val="20000"/>
              </a:spcBef>
              <a:buClr>
                <a:schemeClr val="accent4"/>
              </a:buClr>
              <a:buFont typeface="Arial"/>
              <a:buChar char="•"/>
              <a:defRPr sz="2800" kern="1200">
                <a:solidFill>
                  <a:schemeClr val="tx1"/>
                </a:solidFill>
                <a:latin typeface="+mn-lt"/>
                <a:ea typeface="+mn-ea"/>
                <a:cs typeface="+mn-cs"/>
              </a:defRPr>
            </a:lvl1pPr>
            <a:lvl2pPr marL="742950" indent="-285750" algn="l" defTabSz="457200" rtl="0" eaLnBrk="1" latinLnBrk="0" hangingPunct="1">
              <a:lnSpc>
                <a:spcPct val="100000"/>
              </a:lnSpc>
              <a:spcBef>
                <a:spcPct val="20000"/>
              </a:spcBef>
              <a:buClr>
                <a:schemeClr val="accent4"/>
              </a:buClr>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100000"/>
              </a:lnSpc>
              <a:spcBef>
                <a:spcPct val="20000"/>
              </a:spcBef>
              <a:buClr>
                <a:schemeClr val="accent4"/>
              </a:buClr>
              <a:buFont typeface="Arial"/>
              <a:buChar char="•"/>
              <a:defRPr sz="2400" kern="1200">
                <a:solidFill>
                  <a:schemeClr val="tx1"/>
                </a:solidFill>
                <a:latin typeface="+mn-lt"/>
                <a:ea typeface="+mn-ea"/>
                <a:cs typeface="+mn-cs"/>
              </a:defRPr>
            </a:lvl3pPr>
            <a:lvl4pPr marL="1600200" indent="-228600" algn="l" defTabSz="457200" rtl="0" eaLnBrk="1" latinLnBrk="0" hangingPunct="1">
              <a:lnSpc>
                <a:spcPct val="100000"/>
              </a:lnSpc>
              <a:spcBef>
                <a:spcPct val="20000"/>
              </a:spcBef>
              <a:buClr>
                <a:schemeClr val="accent4"/>
              </a:buClr>
              <a:buFont typeface="Arial"/>
              <a:buChar char="–"/>
              <a:defRPr sz="2000" kern="1200">
                <a:solidFill>
                  <a:schemeClr val="tx1"/>
                </a:solidFill>
                <a:latin typeface="+mn-lt"/>
                <a:ea typeface="+mn-ea"/>
                <a:cs typeface="+mn-cs"/>
              </a:defRPr>
            </a:lvl4pPr>
            <a:lvl5pPr marL="2057400" indent="-228600" algn="l" defTabSz="457200" rtl="0" eaLnBrk="1" latinLnBrk="0" hangingPunct="1">
              <a:lnSpc>
                <a:spcPct val="100000"/>
              </a:lnSpc>
              <a:spcBef>
                <a:spcPct val="20000"/>
              </a:spcBef>
              <a:buClr>
                <a:schemeClr val="accent4"/>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dirty="0"/>
              <a:t>Rain gauge observations from 08:30 </a:t>
            </a:r>
            <a:r>
              <a:rPr lang="en-GB" dirty="0" smtClean="0"/>
              <a:t>on			    1 </a:t>
            </a:r>
            <a:r>
              <a:rPr lang="en-GB" dirty="0"/>
              <a:t>December to 08:30 </a:t>
            </a:r>
            <a:r>
              <a:rPr lang="en-GB" dirty="0" smtClean="0"/>
              <a:t>on          	  2 </a:t>
            </a:r>
            <a:r>
              <a:rPr lang="en-GB" dirty="0"/>
              <a:t>December </a:t>
            </a:r>
            <a:r>
              <a:rPr lang="en-GB" dirty="0" smtClean="0"/>
              <a:t>2015</a:t>
            </a:r>
            <a:endParaRPr lang="en-US" dirty="0"/>
          </a:p>
        </p:txBody>
      </p:sp>
      <p:sp>
        <p:nvSpPr>
          <p:cNvPr id="11" name="Title 1"/>
          <p:cNvSpPr>
            <a:spLocks noGrp="1"/>
          </p:cNvSpPr>
          <p:nvPr>
            <p:ph type="title"/>
          </p:nvPr>
        </p:nvSpPr>
        <p:spPr>
          <a:xfrm>
            <a:off x="457200" y="563970"/>
            <a:ext cx="8229600" cy="808715"/>
          </a:xfrm>
        </p:spPr>
        <p:txBody>
          <a:bodyPr/>
          <a:lstStyle/>
          <a:p>
            <a:r>
              <a:rPr lang="en-US" dirty="0"/>
              <a:t>The record rainfall event in Chennai, India     1 December 2015</a:t>
            </a:r>
          </a:p>
        </p:txBody>
      </p:sp>
      <p:sp>
        <p:nvSpPr>
          <p:cNvPr id="8"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1609178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smtClean="0"/>
              <a:t>record rainfall event </a:t>
            </a:r>
            <a:r>
              <a:rPr lang="en-US" dirty="0"/>
              <a:t>in Chennai, </a:t>
            </a:r>
            <a:r>
              <a:rPr lang="en-US" dirty="0" smtClean="0"/>
              <a:t>India     </a:t>
            </a:r>
            <a:r>
              <a:rPr lang="en-US" dirty="0"/>
              <a:t>1 December 2015</a:t>
            </a:r>
          </a:p>
        </p:txBody>
      </p:sp>
      <p:sp>
        <p:nvSpPr>
          <p:cNvPr id="3" name="Content Placeholder 2"/>
          <p:cNvSpPr>
            <a:spLocks noGrp="1"/>
          </p:cNvSpPr>
          <p:nvPr>
            <p:ph idx="1"/>
          </p:nvPr>
        </p:nvSpPr>
        <p:spPr/>
        <p:txBody>
          <a:bodyPr>
            <a:normAutofit fontScale="92500" lnSpcReduction="10000"/>
          </a:bodyPr>
          <a:lstStyle/>
          <a:p>
            <a:r>
              <a:rPr lang="en-GB" dirty="0"/>
              <a:t>The rainfall brought nearly full reservoirs to capacity, prompting local authorities to release water into the </a:t>
            </a:r>
            <a:r>
              <a:rPr lang="en-GB" dirty="0" smtClean="0"/>
              <a:t>rivers, </a:t>
            </a:r>
            <a:r>
              <a:rPr lang="en-GB" dirty="0"/>
              <a:t>which subsequently overflowed and flooded low-lying </a:t>
            </a:r>
            <a:r>
              <a:rPr lang="en-GB" dirty="0" smtClean="0"/>
              <a:t>areas</a:t>
            </a:r>
          </a:p>
          <a:p>
            <a:r>
              <a:rPr lang="en-GB" dirty="0" smtClean="0"/>
              <a:t>It also left </a:t>
            </a:r>
            <a:r>
              <a:rPr lang="en-GB" dirty="0"/>
              <a:t>more than three million people without basic services, forced tens of thousands from their homes, collapsed roads and bridges, halted air and train travel in and out of the city, and forced the local paper to stop publication for the first time in 137 </a:t>
            </a:r>
            <a:r>
              <a:rPr lang="en-GB" dirty="0" smtClean="0"/>
              <a:t>years </a:t>
            </a:r>
            <a:endParaRPr lang="en-GB" dirty="0"/>
          </a:p>
          <a:p>
            <a:endParaRPr lang="en-US" dirty="0"/>
          </a:p>
        </p:txBody>
      </p:sp>
      <p:sp>
        <p:nvSpPr>
          <p:cNvPr id="5" name="Slide Number Placeholder 4"/>
          <p:cNvSpPr>
            <a:spLocks noGrp="1"/>
          </p:cNvSpPr>
          <p:nvPr>
            <p:ph type="sldNum" sz="quarter" idx="12"/>
          </p:nvPr>
        </p:nvSpPr>
        <p:spPr/>
        <p:txBody>
          <a:bodyPr/>
          <a:lstStyle/>
          <a:p>
            <a:fld id="{D4EDEB6D-B57D-5648-B7A7-9CD7EB568D79}" type="slidenum">
              <a:rPr lang="en-US" smtClean="0"/>
              <a:t>14</a:t>
            </a:fld>
            <a:endParaRPr lang="en-US"/>
          </a:p>
        </p:txBody>
      </p:sp>
      <p:sp>
        <p:nvSpPr>
          <p:cNvPr id="6"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372308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85949"/>
            <a:ext cx="4377850" cy="3790200"/>
          </a:xfrm>
        </p:spPr>
        <p:txBody>
          <a:bodyPr>
            <a:normAutofit/>
          </a:bodyPr>
          <a:lstStyle/>
          <a:p>
            <a:pPr marL="0" lvl="0" indent="0">
              <a:buNone/>
            </a:pPr>
            <a:r>
              <a:rPr lang="en-GB" dirty="0" smtClean="0"/>
              <a:t>Chennai was declared a disaster zone after the record rainfall led to catastrophic flooding</a:t>
            </a:r>
          </a:p>
          <a:p>
            <a:endParaRPr lang="en-US" dirty="0"/>
          </a:p>
        </p:txBody>
      </p:sp>
      <p:sp>
        <p:nvSpPr>
          <p:cNvPr id="5" name="Slide Number Placeholder 4"/>
          <p:cNvSpPr>
            <a:spLocks noGrp="1"/>
          </p:cNvSpPr>
          <p:nvPr>
            <p:ph type="sldNum" sz="quarter" idx="12"/>
          </p:nvPr>
        </p:nvSpPr>
        <p:spPr/>
        <p:txBody>
          <a:bodyPr/>
          <a:lstStyle/>
          <a:p>
            <a:fld id="{D4EDEB6D-B57D-5648-B7A7-9CD7EB568D79}" type="slidenum">
              <a:rPr lang="en-US" smtClean="0"/>
              <a:t>15</a:t>
            </a:fld>
            <a:endParaRPr lang="en-US"/>
          </a:p>
        </p:txBody>
      </p:sp>
      <p:sp>
        <p:nvSpPr>
          <p:cNvPr id="8" name="Title 1"/>
          <p:cNvSpPr>
            <a:spLocks noGrp="1"/>
          </p:cNvSpPr>
          <p:nvPr>
            <p:ph type="title"/>
          </p:nvPr>
        </p:nvSpPr>
        <p:spPr/>
        <p:txBody>
          <a:bodyPr/>
          <a:lstStyle/>
          <a:p>
            <a:r>
              <a:rPr lang="en-US" dirty="0"/>
              <a:t>The </a:t>
            </a:r>
            <a:r>
              <a:rPr lang="en-US" dirty="0" smtClean="0"/>
              <a:t>record rainfall event </a:t>
            </a:r>
            <a:r>
              <a:rPr lang="en-US" dirty="0"/>
              <a:t>in Chennai, </a:t>
            </a:r>
            <a:r>
              <a:rPr lang="en-US" dirty="0" smtClean="0"/>
              <a:t>India     </a:t>
            </a:r>
            <a:r>
              <a:rPr lang="en-US" dirty="0"/>
              <a:t>1 December 2015</a:t>
            </a:r>
          </a:p>
        </p:txBody>
      </p:sp>
      <p:pic>
        <p:nvPicPr>
          <p:cNvPr id="2" name="Picture 1" descr="vijay-anandh_flickr.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050" y="1717999"/>
            <a:ext cx="3851750" cy="3851750"/>
          </a:xfrm>
          <a:prstGeom prst="rect">
            <a:avLst/>
          </a:prstGeom>
        </p:spPr>
      </p:pic>
      <p:sp>
        <p:nvSpPr>
          <p:cNvPr id="7"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1664001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8551" y="1755698"/>
            <a:ext cx="4078250" cy="3790200"/>
          </a:xfrm>
        </p:spPr>
        <p:txBody>
          <a:bodyPr/>
          <a:lstStyle/>
          <a:p>
            <a:pPr marL="0" indent="0">
              <a:buNone/>
            </a:pPr>
            <a:r>
              <a:rPr lang="en-GB" dirty="0"/>
              <a:t>Costs to India’s economy due to the flood waters in Chennai are estimated at </a:t>
            </a:r>
            <a:r>
              <a:rPr lang="en-GB" dirty="0" smtClean="0"/>
              <a:t>US $3B</a:t>
            </a:r>
            <a:endParaRPr lang="en-GB" dirty="0"/>
          </a:p>
          <a:p>
            <a:endParaRPr lang="en-US" dirty="0"/>
          </a:p>
        </p:txBody>
      </p:sp>
      <p:sp>
        <p:nvSpPr>
          <p:cNvPr id="5" name="Slide Number Placeholder 4"/>
          <p:cNvSpPr>
            <a:spLocks noGrp="1"/>
          </p:cNvSpPr>
          <p:nvPr>
            <p:ph type="sldNum" sz="quarter" idx="12"/>
          </p:nvPr>
        </p:nvSpPr>
        <p:spPr/>
        <p:txBody>
          <a:bodyPr/>
          <a:lstStyle/>
          <a:p>
            <a:fld id="{D4EDEB6D-B57D-5648-B7A7-9CD7EB568D79}" type="slidenum">
              <a:rPr lang="en-US" smtClean="0"/>
              <a:t>16</a:t>
            </a:fld>
            <a:endParaRPr lang="en-US"/>
          </a:p>
        </p:txBody>
      </p:sp>
      <p:pic>
        <p:nvPicPr>
          <p:cNvPr id="6" name="Picture 5" descr="3215381032_1e5e224656_z-365x365.jpeg"/>
          <p:cNvPicPr>
            <a:picLocks noChangeAspect="1"/>
          </p:cNvPicPr>
          <p:nvPr/>
        </p:nvPicPr>
        <p:blipFill rotWithShape="1">
          <a:blip r:embed="rId2">
            <a:extLst>
              <a:ext uri="{28A0092B-C50C-407E-A947-70E740481C1C}">
                <a14:useLocalDpi xmlns:a14="http://schemas.microsoft.com/office/drawing/2010/main" val="0"/>
              </a:ext>
            </a:extLst>
          </a:blip>
          <a:srcRect b="3978"/>
          <a:stretch/>
        </p:blipFill>
        <p:spPr>
          <a:xfrm>
            <a:off x="457200" y="1747385"/>
            <a:ext cx="3960851" cy="3803262"/>
          </a:xfrm>
          <a:prstGeom prst="rect">
            <a:avLst/>
          </a:prstGeom>
        </p:spPr>
      </p:pic>
      <p:sp>
        <p:nvSpPr>
          <p:cNvPr id="7" name="Title 1"/>
          <p:cNvSpPr>
            <a:spLocks noGrp="1"/>
          </p:cNvSpPr>
          <p:nvPr>
            <p:ph type="title"/>
          </p:nvPr>
        </p:nvSpPr>
        <p:spPr/>
        <p:txBody>
          <a:bodyPr/>
          <a:lstStyle/>
          <a:p>
            <a:r>
              <a:rPr lang="en-US" dirty="0"/>
              <a:t>The </a:t>
            </a:r>
            <a:r>
              <a:rPr lang="en-US" dirty="0" smtClean="0"/>
              <a:t>record rainfall event </a:t>
            </a:r>
            <a:r>
              <a:rPr lang="en-US" dirty="0"/>
              <a:t>in Chennai, </a:t>
            </a:r>
            <a:r>
              <a:rPr lang="en-US" dirty="0" smtClean="0"/>
              <a:t>India     </a:t>
            </a:r>
            <a:r>
              <a:rPr lang="en-US" dirty="0"/>
              <a:t>1 December 2015</a:t>
            </a:r>
          </a:p>
        </p:txBody>
      </p:sp>
      <p:sp>
        <p:nvSpPr>
          <p:cNvPr id="8"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2270845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dirty="0"/>
              <a:t>The Parliamentary Standing Committee on Home Affairs acknowledged the lack of timely desilting, inadequate flood zone planning and large-scale </a:t>
            </a:r>
            <a:r>
              <a:rPr lang="en-GB" dirty="0" smtClean="0"/>
              <a:t>developments in </a:t>
            </a:r>
            <a:r>
              <a:rPr lang="en-GB" dirty="0"/>
              <a:t>low-lying areas as major contributors to the impacts </a:t>
            </a:r>
            <a:r>
              <a:rPr lang="en-GB" dirty="0" smtClean="0"/>
              <a:t>on </a:t>
            </a:r>
            <a:r>
              <a:rPr lang="en-GB" dirty="0"/>
              <a:t>the </a:t>
            </a:r>
            <a:r>
              <a:rPr lang="en-GB" dirty="0" smtClean="0"/>
              <a:t>city</a:t>
            </a:r>
            <a:endParaRPr lang="en-GB" dirty="0"/>
          </a:p>
          <a:p>
            <a:endParaRPr lang="en-GB" dirty="0"/>
          </a:p>
        </p:txBody>
      </p:sp>
      <p:sp>
        <p:nvSpPr>
          <p:cNvPr id="5" name="Slide Number Placeholder 4"/>
          <p:cNvSpPr>
            <a:spLocks noGrp="1"/>
          </p:cNvSpPr>
          <p:nvPr>
            <p:ph type="sldNum" sz="quarter" idx="12"/>
          </p:nvPr>
        </p:nvSpPr>
        <p:spPr/>
        <p:txBody>
          <a:bodyPr/>
          <a:lstStyle/>
          <a:p>
            <a:fld id="{D4EDEB6D-B57D-5648-B7A7-9CD7EB568D79}" type="slidenum">
              <a:rPr lang="en-US" smtClean="0"/>
              <a:t>17</a:t>
            </a:fld>
            <a:endParaRPr lang="en-US"/>
          </a:p>
        </p:txBody>
      </p:sp>
      <p:sp>
        <p:nvSpPr>
          <p:cNvPr id="6" name="Title 1"/>
          <p:cNvSpPr>
            <a:spLocks noGrp="1"/>
          </p:cNvSpPr>
          <p:nvPr>
            <p:ph type="title"/>
          </p:nvPr>
        </p:nvSpPr>
        <p:spPr/>
        <p:txBody>
          <a:bodyPr/>
          <a:lstStyle/>
          <a:p>
            <a:r>
              <a:rPr lang="en-US" dirty="0"/>
              <a:t>The </a:t>
            </a:r>
            <a:r>
              <a:rPr lang="en-US" dirty="0" smtClean="0"/>
              <a:t>record rainfall event </a:t>
            </a:r>
            <a:r>
              <a:rPr lang="en-US" dirty="0"/>
              <a:t>in Chennai, </a:t>
            </a:r>
            <a:r>
              <a:rPr lang="en-US" dirty="0" smtClean="0"/>
              <a:t>India     </a:t>
            </a:r>
            <a:r>
              <a:rPr lang="en-US" dirty="0"/>
              <a:t>1 December 2015</a:t>
            </a:r>
          </a:p>
        </p:txBody>
      </p:sp>
      <p:sp>
        <p:nvSpPr>
          <p:cNvPr id="7"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1605168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Section 3 – </a:t>
            </a:r>
            <a:r>
              <a:rPr lang="en-GB" dirty="0"/>
              <a:t>Assessing the event</a:t>
            </a:r>
            <a:endParaRPr lang="en-US" dirty="0"/>
          </a:p>
        </p:txBody>
      </p:sp>
      <p:sp>
        <p:nvSpPr>
          <p:cNvPr id="5" name="Slide Number Placeholder 4"/>
          <p:cNvSpPr>
            <a:spLocks noGrp="1"/>
          </p:cNvSpPr>
          <p:nvPr>
            <p:ph type="sldNum" sz="quarter" idx="12"/>
          </p:nvPr>
        </p:nvSpPr>
        <p:spPr/>
        <p:txBody>
          <a:bodyPr/>
          <a:lstStyle/>
          <a:p>
            <a:fld id="{D4EDEB6D-B57D-5648-B7A7-9CD7EB568D79}" type="slidenum">
              <a:rPr lang="en-US" smtClean="0"/>
              <a:pPr/>
              <a:t>18</a:t>
            </a:fld>
            <a:endParaRPr lang="en-US" dirty="0"/>
          </a:p>
        </p:txBody>
      </p:sp>
      <p:sp>
        <p:nvSpPr>
          <p:cNvPr id="6"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392242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0173"/>
            <a:ext cx="8229600" cy="808715"/>
          </a:xfrm>
        </p:spPr>
        <p:txBody>
          <a:bodyPr/>
          <a:lstStyle/>
          <a:p>
            <a:r>
              <a:rPr lang="en-US" dirty="0"/>
              <a:t>Assessing the event</a:t>
            </a:r>
          </a:p>
        </p:txBody>
      </p:sp>
      <p:sp>
        <p:nvSpPr>
          <p:cNvPr id="3" name="Content Placeholder 2"/>
          <p:cNvSpPr>
            <a:spLocks noGrp="1"/>
          </p:cNvSpPr>
          <p:nvPr>
            <p:ph idx="1"/>
          </p:nvPr>
        </p:nvSpPr>
        <p:spPr/>
        <p:txBody>
          <a:bodyPr>
            <a:normAutofit fontScale="85000" lnSpcReduction="20000"/>
          </a:bodyPr>
          <a:lstStyle/>
          <a:p>
            <a:r>
              <a:rPr lang="en-GB" dirty="0"/>
              <a:t>The </a:t>
            </a:r>
            <a:r>
              <a:rPr lang="en-GB" dirty="0" smtClean="0"/>
              <a:t>scientific </a:t>
            </a:r>
            <a:r>
              <a:rPr lang="en-GB" dirty="0"/>
              <a:t>team assessed whether </a:t>
            </a:r>
            <a:r>
              <a:rPr lang="en-GB" dirty="0" smtClean="0"/>
              <a:t>and to what extent the </a:t>
            </a:r>
            <a:r>
              <a:rPr lang="en-GB" dirty="0"/>
              <a:t>record rainfall that affected Chennai could, in part, be linked to climate change due to the build-up of greenhouse gases caused by the burning of fossil </a:t>
            </a:r>
            <a:r>
              <a:rPr lang="en-GB" dirty="0" smtClean="0"/>
              <a:t>fuels</a:t>
            </a:r>
          </a:p>
          <a:p>
            <a:endParaRPr lang="en-GB" dirty="0"/>
          </a:p>
          <a:p>
            <a:r>
              <a:rPr lang="en-GB" dirty="0" smtClean="0"/>
              <a:t>They conducted </a:t>
            </a:r>
            <a:r>
              <a:rPr lang="en-GB" dirty="0"/>
              <a:t>independent assessments using multiple peer-reviewed approaches of extreme event attribution methodologies, including statistical analyses of the historical precipitation record, the trend in global climate models, and the results of thousands of simulations of possible weather with a regional climate </a:t>
            </a:r>
            <a:r>
              <a:rPr lang="en-GB" dirty="0" smtClean="0"/>
              <a:t>model</a:t>
            </a:r>
            <a:endParaRPr lang="en-GB" dirty="0"/>
          </a:p>
        </p:txBody>
      </p:sp>
      <p:sp>
        <p:nvSpPr>
          <p:cNvPr id="5" name="Slide Number Placeholder 4"/>
          <p:cNvSpPr>
            <a:spLocks noGrp="1"/>
          </p:cNvSpPr>
          <p:nvPr>
            <p:ph type="sldNum" sz="quarter" idx="12"/>
          </p:nvPr>
        </p:nvSpPr>
        <p:spPr/>
        <p:txBody>
          <a:bodyPr/>
          <a:lstStyle/>
          <a:p>
            <a:fld id="{D4EDEB6D-B57D-5648-B7A7-9CD7EB568D79}" type="slidenum">
              <a:rPr lang="en-US" smtClean="0"/>
              <a:t>19</a:t>
            </a:fld>
            <a:endParaRPr lang="en-US"/>
          </a:p>
        </p:txBody>
      </p:sp>
      <p:sp>
        <p:nvSpPr>
          <p:cNvPr id="6"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2176189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Section 1 – Raising Risk Awareness</a:t>
            </a:r>
          </a:p>
        </p:txBody>
      </p:sp>
      <p:sp>
        <p:nvSpPr>
          <p:cNvPr id="4" name="Footer Placeholder 3"/>
          <p:cNvSpPr>
            <a:spLocks noGrp="1"/>
          </p:cNvSpPr>
          <p:nvPr>
            <p:ph type="ftr" sz="quarter" idx="11"/>
          </p:nvPr>
        </p:nvSpPr>
        <p:spPr/>
        <p:txBody>
          <a:bodyPr/>
          <a:lstStyle/>
          <a:p>
            <a:r>
              <a:rPr lang="en-US" dirty="0"/>
              <a:t>What’s behind the record rainfall in Chennai, India? A scientific analysis</a:t>
            </a:r>
          </a:p>
          <a:p>
            <a:endParaRPr lang="en-US" dirty="0"/>
          </a:p>
        </p:txBody>
      </p:sp>
      <p:sp>
        <p:nvSpPr>
          <p:cNvPr id="5" name="Slide Number Placeholder 4"/>
          <p:cNvSpPr>
            <a:spLocks noGrp="1"/>
          </p:cNvSpPr>
          <p:nvPr>
            <p:ph type="sldNum" sz="quarter" idx="12"/>
          </p:nvPr>
        </p:nvSpPr>
        <p:spPr/>
        <p:txBody>
          <a:bodyPr/>
          <a:lstStyle/>
          <a:p>
            <a:fld id="{D4EDEB6D-B57D-5648-B7A7-9CD7EB568D79}" type="slidenum">
              <a:rPr lang="en-US" smtClean="0"/>
              <a:pPr/>
              <a:t>2</a:t>
            </a:fld>
            <a:endParaRPr lang="en-US" dirty="0"/>
          </a:p>
        </p:txBody>
      </p:sp>
    </p:spTree>
    <p:extLst>
      <p:ext uri="{BB962C8B-B14F-4D97-AF65-F5344CB8AC3E}">
        <p14:creationId xmlns:p14="http://schemas.microsoft.com/office/powerpoint/2010/main" val="1833436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2030"/>
            <a:ext cx="8229600" cy="808715"/>
          </a:xfrm>
        </p:spPr>
        <p:txBody>
          <a:bodyPr/>
          <a:lstStyle/>
          <a:p>
            <a:r>
              <a:rPr lang="en-GB" dirty="0" smtClean="0"/>
              <a:t>Conclusion</a:t>
            </a:r>
            <a:endParaRPr lang="en-US" dirty="0"/>
          </a:p>
        </p:txBody>
      </p:sp>
      <p:sp>
        <p:nvSpPr>
          <p:cNvPr id="3" name="Content Placeholder 2"/>
          <p:cNvSpPr>
            <a:spLocks noGrp="1"/>
          </p:cNvSpPr>
          <p:nvPr>
            <p:ph idx="1"/>
          </p:nvPr>
        </p:nvSpPr>
        <p:spPr>
          <a:xfrm>
            <a:off x="457200" y="1752599"/>
            <a:ext cx="8229600" cy="3550449"/>
          </a:xfrm>
        </p:spPr>
        <p:txBody>
          <a:bodyPr>
            <a:normAutofit lnSpcReduction="10000"/>
          </a:bodyPr>
          <a:lstStyle/>
          <a:p>
            <a:r>
              <a:rPr lang="en-GB" dirty="0" smtClean="0"/>
              <a:t>The </a:t>
            </a:r>
            <a:r>
              <a:rPr lang="en-GB" dirty="0"/>
              <a:t>highest observed daily rainfall, 494 mm (19.45 inches), was an extreme occurrence meteorologically, with a probability of occurrence in the current climate of one in 600 to 2500 per year (95% level of confidence</a:t>
            </a:r>
            <a:r>
              <a:rPr lang="en-GB" dirty="0" smtClean="0"/>
              <a:t>)</a:t>
            </a:r>
            <a:endParaRPr lang="en-GB" dirty="0"/>
          </a:p>
          <a:p>
            <a:r>
              <a:rPr lang="en-GB" dirty="0" smtClean="0"/>
              <a:t>No </a:t>
            </a:r>
            <a:r>
              <a:rPr lang="en-GB" dirty="0"/>
              <a:t>measurable effect of human-caused emissions was detected in the extreme one-day rainfall in Chennai </a:t>
            </a:r>
            <a:r>
              <a:rPr lang="en-GB" dirty="0" smtClean="0"/>
              <a:t>on 1 </a:t>
            </a:r>
            <a:r>
              <a:rPr lang="en-GB" dirty="0"/>
              <a:t>December, </a:t>
            </a:r>
            <a:r>
              <a:rPr lang="en-GB" dirty="0" smtClean="0"/>
              <a:t>2015</a:t>
            </a:r>
            <a:endParaRPr lang="en-GB" b="1" dirty="0" smtClean="0"/>
          </a:p>
        </p:txBody>
      </p:sp>
      <p:sp>
        <p:nvSpPr>
          <p:cNvPr id="5" name="Slide Number Placeholder 4"/>
          <p:cNvSpPr>
            <a:spLocks noGrp="1"/>
          </p:cNvSpPr>
          <p:nvPr>
            <p:ph type="sldNum" sz="quarter" idx="12"/>
          </p:nvPr>
        </p:nvSpPr>
        <p:spPr/>
        <p:txBody>
          <a:bodyPr/>
          <a:lstStyle/>
          <a:p>
            <a:fld id="{D4EDEB6D-B57D-5648-B7A7-9CD7EB568D79}" type="slidenum">
              <a:rPr lang="en-US" smtClean="0"/>
              <a:t>20</a:t>
            </a:fld>
            <a:endParaRPr lang="en-US"/>
          </a:p>
        </p:txBody>
      </p:sp>
      <p:sp>
        <p:nvSpPr>
          <p:cNvPr id="6" name="Footer Placeholder 3"/>
          <p:cNvSpPr txBox="1">
            <a:spLocks/>
          </p:cNvSpPr>
          <p:nvPr/>
        </p:nvSpPr>
        <p:spPr>
          <a:xfrm>
            <a:off x="496954" y="6503126"/>
            <a:ext cx="6096000" cy="185227"/>
          </a:xfrm>
          <a:prstGeom prst="rect">
            <a:avLst/>
          </a:prstGeom>
        </p:spPr>
        <p:txBody>
          <a:bodyPr vert="horz" lIns="0" tIns="0" rIns="0" bIns="0" rtlCol="0" anchor="t"/>
          <a:lstStyle>
            <a:defPPr>
              <a:defRPr lang="en-US"/>
            </a:defPPr>
            <a:lvl1pPr marL="0" algn="l" defTabSz="457200" rtl="0" eaLnBrk="1" latinLnBrk="0" hangingPunct="1">
              <a:defRPr sz="1200" kern="1200">
                <a:solidFill>
                  <a:srgbClr val="00568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What’s behind the record rainfall in Chennai, India? A scientific analysis</a:t>
            </a:r>
          </a:p>
          <a:p>
            <a:endParaRPr lang="en-US" dirty="0"/>
          </a:p>
        </p:txBody>
      </p:sp>
    </p:spTree>
    <p:extLst>
      <p:ext uri="{BB962C8B-B14F-4D97-AF65-F5344CB8AC3E}">
        <p14:creationId xmlns:p14="http://schemas.microsoft.com/office/powerpoint/2010/main" val="1143477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2030"/>
            <a:ext cx="8229600" cy="808715"/>
          </a:xfrm>
        </p:spPr>
        <p:txBody>
          <a:bodyPr/>
          <a:lstStyle/>
          <a:p>
            <a:r>
              <a:rPr lang="en-GB" dirty="0" smtClean="0"/>
              <a:t>Conclusion</a:t>
            </a:r>
            <a:endParaRPr lang="en-US" dirty="0"/>
          </a:p>
        </p:txBody>
      </p:sp>
      <p:sp>
        <p:nvSpPr>
          <p:cNvPr id="3" name="Content Placeholder 2"/>
          <p:cNvSpPr>
            <a:spLocks noGrp="1"/>
          </p:cNvSpPr>
          <p:nvPr>
            <p:ph idx="1"/>
          </p:nvPr>
        </p:nvSpPr>
        <p:spPr>
          <a:xfrm>
            <a:off x="4616824" y="1752599"/>
            <a:ext cx="4069976" cy="3550449"/>
          </a:xfrm>
        </p:spPr>
        <p:txBody>
          <a:bodyPr>
            <a:normAutofit fontScale="85000" lnSpcReduction="20000"/>
          </a:bodyPr>
          <a:lstStyle/>
          <a:p>
            <a:r>
              <a:rPr lang="en-GB" dirty="0" smtClean="0"/>
              <a:t>There are two reasons for non-detectable effects of human-induced climate change: </a:t>
            </a:r>
          </a:p>
          <a:p>
            <a:pPr marL="1314450" lvl="2" indent="-514350">
              <a:buFont typeface="+mj-lt"/>
              <a:buAutoNum type="arabicPeriod"/>
            </a:pPr>
            <a:r>
              <a:rPr lang="en-GB" dirty="0" smtClean="0"/>
              <a:t>there is no effect with current levels of emissions or</a:t>
            </a:r>
          </a:p>
          <a:p>
            <a:pPr marL="1314450" lvl="2" indent="-514350">
              <a:buFont typeface="+mj-lt"/>
              <a:buAutoNum type="arabicPeriod"/>
            </a:pPr>
            <a:r>
              <a:rPr lang="en-GB" dirty="0" smtClean="0"/>
              <a:t>the effect from greenhouse gases is masked by other pollutants, such as aerosols </a:t>
            </a:r>
            <a:endParaRPr lang="en-GB" dirty="0"/>
          </a:p>
        </p:txBody>
      </p:sp>
      <p:sp>
        <p:nvSpPr>
          <p:cNvPr id="5" name="Slide Number Placeholder 4"/>
          <p:cNvSpPr>
            <a:spLocks noGrp="1"/>
          </p:cNvSpPr>
          <p:nvPr>
            <p:ph type="sldNum" sz="quarter" idx="12"/>
          </p:nvPr>
        </p:nvSpPr>
        <p:spPr/>
        <p:txBody>
          <a:bodyPr/>
          <a:lstStyle/>
          <a:p>
            <a:fld id="{D4EDEB6D-B57D-5648-B7A7-9CD7EB568D79}" type="slidenum">
              <a:rPr lang="en-US" smtClean="0"/>
              <a:t>21</a:t>
            </a:fld>
            <a:endParaRPr lang="en-US"/>
          </a:p>
        </p:txBody>
      </p:sp>
      <p:sp>
        <p:nvSpPr>
          <p:cNvPr id="6" name="Footer Placeholder 3"/>
          <p:cNvSpPr txBox="1">
            <a:spLocks/>
          </p:cNvSpPr>
          <p:nvPr/>
        </p:nvSpPr>
        <p:spPr>
          <a:xfrm>
            <a:off x="496954" y="6503126"/>
            <a:ext cx="6096000" cy="185227"/>
          </a:xfrm>
          <a:prstGeom prst="rect">
            <a:avLst/>
          </a:prstGeom>
        </p:spPr>
        <p:txBody>
          <a:bodyPr vert="horz" lIns="0" tIns="0" rIns="0" bIns="0" rtlCol="0" anchor="t"/>
          <a:lstStyle>
            <a:defPPr>
              <a:defRPr lang="en-US"/>
            </a:defPPr>
            <a:lvl1pPr marL="0" algn="l" defTabSz="457200" rtl="0" eaLnBrk="1" latinLnBrk="0" hangingPunct="1">
              <a:defRPr sz="1200" kern="1200">
                <a:solidFill>
                  <a:srgbClr val="00568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What’s behind the record rainfall in Chennai, India? A scientific analysis</a:t>
            </a:r>
          </a:p>
          <a:p>
            <a:endParaRPr lang="en-US" dirty="0"/>
          </a:p>
        </p:txBody>
      </p:sp>
      <p:pic>
        <p:nvPicPr>
          <p:cNvPr id="4" name="Picture 3" descr="Women-Southern-India-Raising-Risk-Awareness-650x434.jpeg"/>
          <p:cNvPicPr>
            <a:picLocks noChangeAspect="1"/>
          </p:cNvPicPr>
          <p:nvPr/>
        </p:nvPicPr>
        <p:blipFill rotWithShape="1">
          <a:blip r:embed="rId2">
            <a:extLst>
              <a:ext uri="{28A0092B-C50C-407E-A947-70E740481C1C}">
                <a14:useLocalDpi xmlns:a14="http://schemas.microsoft.com/office/drawing/2010/main" val="0"/>
              </a:ext>
            </a:extLst>
          </a:blip>
          <a:srcRect l="8524" r="11943"/>
          <a:stretch/>
        </p:blipFill>
        <p:spPr>
          <a:xfrm>
            <a:off x="457200" y="1797422"/>
            <a:ext cx="4377765" cy="3675198"/>
          </a:xfrm>
          <a:prstGeom prst="rect">
            <a:avLst/>
          </a:prstGeom>
        </p:spPr>
      </p:pic>
    </p:spTree>
    <p:extLst>
      <p:ext uri="{BB962C8B-B14F-4D97-AF65-F5344CB8AC3E}">
        <p14:creationId xmlns:p14="http://schemas.microsoft.com/office/powerpoint/2010/main" val="170899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2030"/>
            <a:ext cx="8229600" cy="808715"/>
          </a:xfrm>
        </p:spPr>
        <p:txBody>
          <a:bodyPr/>
          <a:lstStyle/>
          <a:p>
            <a:r>
              <a:rPr lang="en-GB" dirty="0" smtClean="0"/>
              <a:t>Aerosol pollution</a:t>
            </a:r>
            <a:r>
              <a:rPr lang="en-GB" dirty="0"/>
              <a:t/>
            </a:r>
            <a:br>
              <a:rPr lang="en-GB" dirty="0"/>
            </a:br>
            <a:endParaRPr lang="en-US" dirty="0"/>
          </a:p>
        </p:txBody>
      </p:sp>
      <p:sp>
        <p:nvSpPr>
          <p:cNvPr id="3" name="Content Placeholder 2"/>
          <p:cNvSpPr>
            <a:spLocks noGrp="1"/>
          </p:cNvSpPr>
          <p:nvPr>
            <p:ph idx="1"/>
          </p:nvPr>
        </p:nvSpPr>
        <p:spPr>
          <a:xfrm>
            <a:off x="457200" y="1779549"/>
            <a:ext cx="4010212" cy="3790200"/>
          </a:xfrm>
        </p:spPr>
        <p:txBody>
          <a:bodyPr>
            <a:normAutofit lnSpcReduction="10000"/>
          </a:bodyPr>
          <a:lstStyle/>
          <a:p>
            <a:pPr marL="0" indent="0">
              <a:buNone/>
            </a:pPr>
            <a:r>
              <a:rPr lang="en-GB" dirty="0" smtClean="0"/>
              <a:t>Atmospheric </a:t>
            </a:r>
            <a:r>
              <a:rPr lang="en-GB" dirty="0"/>
              <a:t>particulates, known as aerosols, such as dust and sea salt that occur naturally, and others from the burning of fossil fuels and biomass, </a:t>
            </a:r>
            <a:r>
              <a:rPr lang="en-GB" dirty="0" smtClean="0"/>
              <a:t>likely have </a:t>
            </a:r>
            <a:r>
              <a:rPr lang="en-GB" dirty="0"/>
              <a:t>an overall cooling </a:t>
            </a:r>
            <a:r>
              <a:rPr lang="en-GB" dirty="0" smtClean="0"/>
              <a:t>effect</a:t>
            </a:r>
            <a:endParaRPr lang="en-GB" dirty="0"/>
          </a:p>
        </p:txBody>
      </p:sp>
      <p:sp>
        <p:nvSpPr>
          <p:cNvPr id="5" name="Slide Number Placeholder 4"/>
          <p:cNvSpPr>
            <a:spLocks noGrp="1"/>
          </p:cNvSpPr>
          <p:nvPr>
            <p:ph type="sldNum" sz="quarter" idx="12"/>
          </p:nvPr>
        </p:nvSpPr>
        <p:spPr/>
        <p:txBody>
          <a:bodyPr/>
          <a:lstStyle/>
          <a:p>
            <a:fld id="{D4EDEB6D-B57D-5648-B7A7-9CD7EB568D79}" type="slidenum">
              <a:rPr lang="en-US" smtClean="0"/>
              <a:t>22</a:t>
            </a:fld>
            <a:endParaRPr lang="en-US"/>
          </a:p>
        </p:txBody>
      </p:sp>
      <p:pic>
        <p:nvPicPr>
          <p:cNvPr id="6" name="Picture Placeholder 6" descr="© Mtcurado | iStock .jpg"/>
          <p:cNvPicPr>
            <a:picLocks noChangeAspect="1"/>
          </p:cNvPicPr>
          <p:nvPr/>
        </p:nvPicPr>
        <p:blipFill rotWithShape="1">
          <a:blip r:embed="rId2">
            <a:extLst>
              <a:ext uri="{28A0092B-C50C-407E-A947-70E740481C1C}">
                <a14:useLocalDpi xmlns:a14="http://schemas.microsoft.com/office/drawing/2010/main" val="0"/>
              </a:ext>
            </a:extLst>
          </a:blip>
          <a:srcRect l="27776" r="8838"/>
          <a:stretch/>
        </p:blipFill>
        <p:spPr>
          <a:xfrm>
            <a:off x="4467412" y="1779588"/>
            <a:ext cx="4219387" cy="3816619"/>
          </a:xfrm>
          <a:prstGeom prst="rect">
            <a:avLst/>
          </a:prstGeom>
        </p:spPr>
      </p:pic>
      <p:sp>
        <p:nvSpPr>
          <p:cNvPr id="7"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3129987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229"/>
            <a:ext cx="8229600" cy="808715"/>
          </a:xfrm>
        </p:spPr>
        <p:txBody>
          <a:bodyPr/>
          <a:lstStyle/>
          <a:p>
            <a:r>
              <a:rPr lang="en-US" dirty="0" smtClean="0"/>
              <a:t>Aerosol pollution</a:t>
            </a:r>
            <a:endParaRPr lang="en-US" dirty="0"/>
          </a:p>
        </p:txBody>
      </p:sp>
      <p:sp>
        <p:nvSpPr>
          <p:cNvPr id="3" name="Content Placeholder 2"/>
          <p:cNvSpPr>
            <a:spLocks noGrp="1"/>
          </p:cNvSpPr>
          <p:nvPr>
            <p:ph idx="1"/>
          </p:nvPr>
        </p:nvSpPr>
        <p:spPr>
          <a:xfrm>
            <a:off x="457200" y="1741972"/>
            <a:ext cx="8229600" cy="3925457"/>
          </a:xfrm>
        </p:spPr>
        <p:txBody>
          <a:bodyPr>
            <a:normAutofit fontScale="92500" lnSpcReduction="10000"/>
          </a:bodyPr>
          <a:lstStyle/>
          <a:p>
            <a:r>
              <a:rPr lang="en-US" dirty="0"/>
              <a:t>A</a:t>
            </a:r>
            <a:r>
              <a:rPr lang="en-US" dirty="0" smtClean="0"/>
              <a:t>erosols </a:t>
            </a:r>
            <a:r>
              <a:rPr lang="en-US" dirty="0"/>
              <a:t>affect the Earth’s radiative balance, intercepting solar radiation and either reflecting it back or absorbing it high in the </a:t>
            </a:r>
            <a:r>
              <a:rPr lang="en-US" dirty="0" smtClean="0"/>
              <a:t>atmosphere,</a:t>
            </a:r>
            <a:r>
              <a:rPr lang="en-US" dirty="0"/>
              <a:t> </a:t>
            </a:r>
            <a:r>
              <a:rPr lang="en-US" dirty="0" smtClean="0"/>
              <a:t>which has a </a:t>
            </a:r>
            <a:r>
              <a:rPr lang="en-US" dirty="0"/>
              <a:t>cooling effect on the </a:t>
            </a:r>
            <a:r>
              <a:rPr lang="en-US" dirty="0" smtClean="0"/>
              <a:t>surface </a:t>
            </a:r>
          </a:p>
          <a:p>
            <a:r>
              <a:rPr lang="en-US" dirty="0" smtClean="0"/>
              <a:t>However</a:t>
            </a:r>
            <a:r>
              <a:rPr lang="en-US" dirty="0"/>
              <a:t>, aerosols </a:t>
            </a:r>
            <a:r>
              <a:rPr lang="en-US" dirty="0" smtClean="0"/>
              <a:t>have many negative impacts</a:t>
            </a:r>
            <a:r>
              <a:rPr lang="en-US" dirty="0"/>
              <a:t> </a:t>
            </a:r>
            <a:r>
              <a:rPr lang="en-US" dirty="0" smtClean="0"/>
              <a:t>on </a:t>
            </a:r>
            <a:r>
              <a:rPr lang="en-US" dirty="0"/>
              <a:t>climate and weather patterns, and on human </a:t>
            </a:r>
            <a:r>
              <a:rPr lang="en-US" dirty="0" smtClean="0"/>
              <a:t>health </a:t>
            </a:r>
          </a:p>
          <a:p>
            <a:r>
              <a:rPr lang="en-US" dirty="0" smtClean="0"/>
              <a:t>The </a:t>
            </a:r>
            <a:r>
              <a:rPr lang="en-US" dirty="0"/>
              <a:t>World Health Organization </a:t>
            </a:r>
            <a:r>
              <a:rPr lang="en-US" dirty="0" smtClean="0"/>
              <a:t>(WHO) estimates </a:t>
            </a:r>
            <a:r>
              <a:rPr lang="en-US"/>
              <a:t>that </a:t>
            </a:r>
            <a:r>
              <a:rPr lang="en-US" smtClean="0"/>
              <a:t>aerosols are </a:t>
            </a:r>
            <a:r>
              <a:rPr lang="en-US" dirty="0"/>
              <a:t>one of the leading causes of worldwide mortality, contributing to as many as seven million premature deaths each </a:t>
            </a:r>
            <a:r>
              <a:rPr lang="en-US" dirty="0" smtClean="0"/>
              <a:t>year</a:t>
            </a:r>
            <a:endParaRPr lang="en-US" dirty="0"/>
          </a:p>
        </p:txBody>
      </p:sp>
      <p:sp>
        <p:nvSpPr>
          <p:cNvPr id="5" name="Slide Number Placeholder 4"/>
          <p:cNvSpPr>
            <a:spLocks noGrp="1"/>
          </p:cNvSpPr>
          <p:nvPr>
            <p:ph type="sldNum" sz="quarter" idx="12"/>
          </p:nvPr>
        </p:nvSpPr>
        <p:spPr/>
        <p:txBody>
          <a:bodyPr/>
          <a:lstStyle/>
          <a:p>
            <a:fld id="{D4EDEB6D-B57D-5648-B7A7-9CD7EB568D79}" type="slidenum">
              <a:rPr lang="en-US" smtClean="0"/>
              <a:t>23</a:t>
            </a:fld>
            <a:endParaRPr lang="en-US"/>
          </a:p>
        </p:txBody>
      </p:sp>
      <p:sp>
        <p:nvSpPr>
          <p:cNvPr id="6"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2173712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9055"/>
            <a:ext cx="8229600" cy="808715"/>
          </a:xfrm>
        </p:spPr>
        <p:txBody>
          <a:bodyPr/>
          <a:lstStyle/>
          <a:p>
            <a:r>
              <a:rPr lang="en-GB" dirty="0"/>
              <a:t>Preparing for the future</a:t>
            </a:r>
            <a:endParaRPr lang="en-US" dirty="0"/>
          </a:p>
        </p:txBody>
      </p:sp>
      <p:sp>
        <p:nvSpPr>
          <p:cNvPr id="3" name="Content Placeholder 2"/>
          <p:cNvSpPr>
            <a:spLocks noGrp="1"/>
          </p:cNvSpPr>
          <p:nvPr>
            <p:ph idx="1"/>
          </p:nvPr>
        </p:nvSpPr>
        <p:spPr/>
        <p:txBody>
          <a:bodyPr/>
          <a:lstStyle/>
          <a:p>
            <a:pPr marL="0" indent="0">
              <a:buNone/>
            </a:pPr>
            <a:endParaRPr lang="en-US" dirty="0"/>
          </a:p>
          <a:p>
            <a:pPr marL="0" indent="0">
              <a:buNone/>
            </a:pPr>
            <a:r>
              <a:rPr lang="en-GB" dirty="0"/>
              <a:t>An attribution analysis gives us scientific evidence, not simply a guess, </a:t>
            </a:r>
            <a:r>
              <a:rPr lang="en-GB" dirty="0" smtClean="0"/>
              <a:t>of the </a:t>
            </a:r>
            <a:r>
              <a:rPr lang="en-GB" dirty="0"/>
              <a:t>risk of a similar one-day </a:t>
            </a:r>
            <a:r>
              <a:rPr lang="en-GB" dirty="0" smtClean="0"/>
              <a:t>record rainfall event occurring </a:t>
            </a:r>
            <a:r>
              <a:rPr lang="en-GB" dirty="0"/>
              <a:t>in Chennai in the </a:t>
            </a:r>
            <a:r>
              <a:rPr lang="en-GB" dirty="0" smtClean="0"/>
              <a:t>future</a:t>
            </a:r>
            <a:endParaRPr lang="en-US" dirty="0"/>
          </a:p>
        </p:txBody>
      </p:sp>
      <p:sp>
        <p:nvSpPr>
          <p:cNvPr id="5" name="Slide Number Placeholder 4"/>
          <p:cNvSpPr>
            <a:spLocks noGrp="1"/>
          </p:cNvSpPr>
          <p:nvPr>
            <p:ph type="sldNum" sz="quarter" idx="12"/>
          </p:nvPr>
        </p:nvSpPr>
        <p:spPr/>
        <p:txBody>
          <a:bodyPr/>
          <a:lstStyle/>
          <a:p>
            <a:fld id="{D4EDEB6D-B57D-5648-B7A7-9CD7EB568D79}" type="slidenum">
              <a:rPr lang="en-US" smtClean="0"/>
              <a:t>24</a:t>
            </a:fld>
            <a:endParaRPr lang="en-US"/>
          </a:p>
        </p:txBody>
      </p:sp>
      <p:sp>
        <p:nvSpPr>
          <p:cNvPr id="6"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3282399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59373"/>
            <a:ext cx="8229600" cy="3790200"/>
          </a:xfrm>
        </p:spPr>
        <p:txBody>
          <a:bodyPr>
            <a:normAutofit/>
          </a:bodyPr>
          <a:lstStyle/>
          <a:p>
            <a:pPr marL="0" indent="0">
              <a:buNone/>
            </a:pPr>
            <a:r>
              <a:rPr lang="en-GB" dirty="0"/>
              <a:t>Extreme heat and extreme cold weather events have the strongest links to climate change, followed by </a:t>
            </a:r>
            <a:r>
              <a:rPr lang="en-GB" dirty="0" smtClean="0"/>
              <a:t>record rainfall events and </a:t>
            </a:r>
            <a:r>
              <a:rPr lang="en-GB" dirty="0"/>
              <a:t>some kinds of </a:t>
            </a:r>
            <a:r>
              <a:rPr lang="en-GB" dirty="0" smtClean="0"/>
              <a:t>drought</a:t>
            </a:r>
            <a:endParaRPr lang="en-GB" dirty="0"/>
          </a:p>
        </p:txBody>
      </p:sp>
      <p:sp>
        <p:nvSpPr>
          <p:cNvPr id="5" name="Slide Number Placeholder 4"/>
          <p:cNvSpPr>
            <a:spLocks noGrp="1"/>
          </p:cNvSpPr>
          <p:nvPr>
            <p:ph type="sldNum" sz="quarter" idx="12"/>
          </p:nvPr>
        </p:nvSpPr>
        <p:spPr/>
        <p:txBody>
          <a:bodyPr/>
          <a:lstStyle/>
          <a:p>
            <a:fld id="{D4EDEB6D-B57D-5648-B7A7-9CD7EB568D79}" type="slidenum">
              <a:rPr lang="en-US" smtClean="0"/>
              <a:t>25</a:t>
            </a:fld>
            <a:endParaRPr lang="en-US"/>
          </a:p>
        </p:txBody>
      </p:sp>
      <p:sp>
        <p:nvSpPr>
          <p:cNvPr id="7" name="Title 6"/>
          <p:cNvSpPr>
            <a:spLocks noGrp="1"/>
          </p:cNvSpPr>
          <p:nvPr>
            <p:ph type="title"/>
          </p:nvPr>
        </p:nvSpPr>
        <p:spPr>
          <a:xfrm>
            <a:off x="457200" y="772999"/>
            <a:ext cx="8229600" cy="808715"/>
          </a:xfrm>
        </p:spPr>
        <p:txBody>
          <a:bodyPr/>
          <a:lstStyle/>
          <a:p>
            <a:r>
              <a:rPr lang="en-US" dirty="0"/>
              <a:t>Preparing for the future</a:t>
            </a:r>
          </a:p>
        </p:txBody>
      </p:sp>
      <p:sp>
        <p:nvSpPr>
          <p:cNvPr id="6"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383141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5744"/>
            <a:ext cx="8229600" cy="808715"/>
          </a:xfrm>
        </p:spPr>
        <p:txBody>
          <a:bodyPr/>
          <a:lstStyle/>
          <a:p>
            <a:r>
              <a:rPr lang="en-US" dirty="0"/>
              <a:t>Preparing for the future</a:t>
            </a:r>
          </a:p>
        </p:txBody>
      </p:sp>
      <p:sp>
        <p:nvSpPr>
          <p:cNvPr id="3" name="Slide Number Placeholder 2"/>
          <p:cNvSpPr>
            <a:spLocks noGrp="1"/>
          </p:cNvSpPr>
          <p:nvPr>
            <p:ph type="sldNum" sz="quarter" idx="12"/>
          </p:nvPr>
        </p:nvSpPr>
        <p:spPr/>
        <p:txBody>
          <a:bodyPr/>
          <a:lstStyle/>
          <a:p>
            <a:fld id="{D4EDEB6D-B57D-5648-B7A7-9CD7EB568D79}" type="slidenum">
              <a:rPr lang="en-US" smtClean="0"/>
              <a:t>26</a:t>
            </a:fld>
            <a:endParaRPr lang="en-US"/>
          </a:p>
        </p:txBody>
      </p:sp>
      <p:sp>
        <p:nvSpPr>
          <p:cNvPr id="7" name="Content Placeholder 2"/>
          <p:cNvSpPr txBox="1">
            <a:spLocks/>
          </p:cNvSpPr>
          <p:nvPr/>
        </p:nvSpPr>
        <p:spPr>
          <a:xfrm>
            <a:off x="457200" y="1684904"/>
            <a:ext cx="3743383" cy="3720095"/>
          </a:xfrm>
          <a:prstGeom prst="rect">
            <a:avLst/>
          </a:prstGeom>
        </p:spPr>
        <p:txBody>
          <a:bodyPr vert="horz" lIns="91440" tIns="45720" rIns="91440" bIns="45720" rtlCol="0">
            <a:normAutofit lnSpcReduction="10000"/>
          </a:bodyPr>
          <a:lstStyle>
            <a:lvl1pPr marL="342900" indent="-342900" algn="l" defTabSz="457200" rtl="0" eaLnBrk="1" latinLnBrk="0" hangingPunct="1">
              <a:lnSpc>
                <a:spcPct val="100000"/>
              </a:lnSpc>
              <a:spcBef>
                <a:spcPct val="20000"/>
              </a:spcBef>
              <a:buClr>
                <a:schemeClr val="accent4"/>
              </a:buClr>
              <a:buFont typeface="Arial"/>
              <a:buChar char="•"/>
              <a:defRPr sz="2800" kern="1200">
                <a:solidFill>
                  <a:schemeClr val="tx1"/>
                </a:solidFill>
                <a:latin typeface="+mn-lt"/>
                <a:ea typeface="+mn-ea"/>
                <a:cs typeface="+mn-cs"/>
              </a:defRPr>
            </a:lvl1pPr>
            <a:lvl2pPr marL="742950" indent="-285750" algn="l" defTabSz="457200" rtl="0" eaLnBrk="1" latinLnBrk="0" hangingPunct="1">
              <a:lnSpc>
                <a:spcPct val="100000"/>
              </a:lnSpc>
              <a:spcBef>
                <a:spcPct val="20000"/>
              </a:spcBef>
              <a:buClr>
                <a:schemeClr val="accent4"/>
              </a:buClr>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100000"/>
              </a:lnSpc>
              <a:spcBef>
                <a:spcPct val="20000"/>
              </a:spcBef>
              <a:buClr>
                <a:schemeClr val="accent4"/>
              </a:buClr>
              <a:buFont typeface="Arial"/>
              <a:buChar char="•"/>
              <a:defRPr sz="2400" kern="1200">
                <a:solidFill>
                  <a:schemeClr val="tx1"/>
                </a:solidFill>
                <a:latin typeface="+mn-lt"/>
                <a:ea typeface="+mn-ea"/>
                <a:cs typeface="+mn-cs"/>
              </a:defRPr>
            </a:lvl3pPr>
            <a:lvl4pPr marL="1600200" indent="-228600" algn="l" defTabSz="457200" rtl="0" eaLnBrk="1" latinLnBrk="0" hangingPunct="1">
              <a:lnSpc>
                <a:spcPct val="100000"/>
              </a:lnSpc>
              <a:spcBef>
                <a:spcPct val="20000"/>
              </a:spcBef>
              <a:buClr>
                <a:schemeClr val="accent4"/>
              </a:buClr>
              <a:buFont typeface="Arial"/>
              <a:buChar char="–"/>
              <a:defRPr sz="2000" kern="1200">
                <a:solidFill>
                  <a:schemeClr val="tx1"/>
                </a:solidFill>
                <a:latin typeface="+mn-lt"/>
                <a:ea typeface="+mn-ea"/>
                <a:cs typeface="+mn-cs"/>
              </a:defRPr>
            </a:lvl4pPr>
            <a:lvl5pPr marL="2057400" indent="-228600" algn="l" defTabSz="457200" rtl="0" eaLnBrk="1" latinLnBrk="0" hangingPunct="1">
              <a:lnSpc>
                <a:spcPct val="100000"/>
              </a:lnSpc>
              <a:spcBef>
                <a:spcPct val="20000"/>
              </a:spcBef>
              <a:buClr>
                <a:schemeClr val="accent4"/>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dirty="0" smtClean="0"/>
              <a:t>Scientific </a:t>
            </a:r>
            <a:r>
              <a:rPr lang="en-GB" dirty="0"/>
              <a:t>knowledge of the changing nature of the risk of individual extreme weather events helps us put in place plans to keep more people and more places out of harm’s </a:t>
            </a:r>
            <a:r>
              <a:rPr lang="en-GB" dirty="0" smtClean="0"/>
              <a:t>way</a:t>
            </a:r>
            <a:endParaRPr lang="en-US" dirty="0"/>
          </a:p>
        </p:txBody>
      </p:sp>
      <p:pic>
        <p:nvPicPr>
          <p:cNvPr id="8" name="Picture 7" descr="23121472889_727a73af8e_h.jpg"/>
          <p:cNvPicPr>
            <a:picLocks noChangeAspect="1"/>
          </p:cNvPicPr>
          <p:nvPr/>
        </p:nvPicPr>
        <p:blipFill rotWithShape="1">
          <a:blip r:embed="rId3">
            <a:extLst>
              <a:ext uri="{28A0092B-C50C-407E-A947-70E740481C1C}">
                <a14:useLocalDpi xmlns:a14="http://schemas.microsoft.com/office/drawing/2010/main" val="0"/>
              </a:ext>
            </a:extLst>
          </a:blip>
          <a:srcRect l="10387" t="-452" r="24914"/>
          <a:stretch/>
        </p:blipFill>
        <p:spPr>
          <a:xfrm>
            <a:off x="4423399" y="1798863"/>
            <a:ext cx="4259602" cy="3720095"/>
          </a:xfrm>
          <a:prstGeom prst="rect">
            <a:avLst/>
          </a:prstGeom>
        </p:spPr>
      </p:pic>
      <p:sp>
        <p:nvSpPr>
          <p:cNvPr id="9"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1389492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4EDEB6D-B57D-5648-B7A7-9CD7EB568D79}" type="slidenum">
              <a:rPr lang="en-US" smtClean="0"/>
              <a:t>27</a:t>
            </a:fld>
            <a:endParaRPr lang="en-US"/>
          </a:p>
        </p:txBody>
      </p:sp>
      <p:sp>
        <p:nvSpPr>
          <p:cNvPr id="5" name="Title 4"/>
          <p:cNvSpPr>
            <a:spLocks noGrp="1"/>
          </p:cNvSpPr>
          <p:nvPr>
            <p:ph type="title"/>
          </p:nvPr>
        </p:nvSpPr>
        <p:spPr/>
        <p:txBody>
          <a:bodyPr/>
          <a:lstStyle/>
          <a:p>
            <a:r>
              <a:rPr lang="en-US" dirty="0"/>
              <a:t>Get in touch</a:t>
            </a:r>
          </a:p>
        </p:txBody>
      </p:sp>
      <p:sp>
        <p:nvSpPr>
          <p:cNvPr id="6" name="Text Placeholder 5"/>
          <p:cNvSpPr>
            <a:spLocks noGrp="1"/>
          </p:cNvSpPr>
          <p:nvPr>
            <p:ph type="body" sz="quarter" idx="13"/>
          </p:nvPr>
        </p:nvSpPr>
        <p:spPr/>
        <p:txBody>
          <a:bodyPr/>
          <a:lstStyle/>
          <a:p>
            <a:r>
              <a:rPr lang="en-US" b="1" dirty="0"/>
              <a:t>Emma Lovell</a:t>
            </a:r>
            <a:r>
              <a:rPr lang="en-US" dirty="0"/>
              <a:t/>
            </a:r>
            <a:br>
              <a:rPr lang="en-US" dirty="0"/>
            </a:br>
            <a:r>
              <a:rPr lang="en-US" dirty="0">
                <a:hlinkClick r:id="rId2"/>
              </a:rPr>
              <a:t>e.lovell@odi.org.uk</a:t>
            </a:r>
            <a:endParaRPr lang="en-US" dirty="0"/>
          </a:p>
          <a:p>
            <a:endParaRPr lang="en-US" dirty="0"/>
          </a:p>
          <a:p>
            <a:r>
              <a:rPr lang="en-US" b="1" dirty="0"/>
              <a:t>Shari Bell</a:t>
            </a:r>
            <a:r>
              <a:rPr lang="en-US" dirty="0"/>
              <a:t/>
            </a:r>
            <a:br>
              <a:rPr lang="en-US" dirty="0"/>
            </a:br>
            <a:r>
              <a:rPr lang="en-US" dirty="0">
                <a:hlinkClick r:id="rId3"/>
              </a:rPr>
              <a:t>sbell@climatecentral.org</a:t>
            </a:r>
            <a:endParaRPr lang="en-US" dirty="0"/>
          </a:p>
        </p:txBody>
      </p:sp>
      <p:sp>
        <p:nvSpPr>
          <p:cNvPr id="7"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1942628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EDEB6D-B57D-5648-B7A7-9CD7EB568D79}" type="slidenum">
              <a:rPr lang="en-US" smtClean="0"/>
              <a:t>28</a:t>
            </a:fld>
            <a:endParaRPr lang="en-US"/>
          </a:p>
        </p:txBody>
      </p:sp>
      <p:sp>
        <p:nvSpPr>
          <p:cNvPr id="4" name="Title 3"/>
          <p:cNvSpPr>
            <a:spLocks noGrp="1"/>
          </p:cNvSpPr>
          <p:nvPr>
            <p:ph type="title"/>
          </p:nvPr>
        </p:nvSpPr>
        <p:spPr/>
        <p:txBody>
          <a:bodyPr/>
          <a:lstStyle/>
          <a:p>
            <a:r>
              <a:rPr lang="en-US" dirty="0" smtClean="0"/>
              <a:t>Image credits</a:t>
            </a:r>
            <a:endParaRPr lang="en-US" dirty="0"/>
          </a:p>
        </p:txBody>
      </p:sp>
      <p:sp>
        <p:nvSpPr>
          <p:cNvPr id="5" name="Text Placeholder 4"/>
          <p:cNvSpPr>
            <a:spLocks noGrp="1"/>
          </p:cNvSpPr>
          <p:nvPr>
            <p:ph type="body" sz="quarter" idx="13"/>
          </p:nvPr>
        </p:nvSpPr>
        <p:spPr>
          <a:xfrm>
            <a:off x="457199" y="2662238"/>
            <a:ext cx="7909859" cy="2212975"/>
          </a:xfrm>
        </p:spPr>
        <p:txBody>
          <a:bodyPr/>
          <a:lstStyle/>
          <a:p>
            <a:pPr marL="342900" indent="-342900">
              <a:buFont typeface="Arial"/>
              <a:buChar char="•"/>
            </a:pPr>
            <a:r>
              <a:rPr lang="en-US" sz="2000" dirty="0" smtClean="0"/>
              <a:t>Slide 6: Flood management, India. Asian </a:t>
            </a:r>
            <a:r>
              <a:rPr lang="en-US" sz="2000" dirty="0"/>
              <a:t>Development </a:t>
            </a:r>
            <a:r>
              <a:rPr lang="en-US" sz="2000" dirty="0" smtClean="0"/>
              <a:t>Bank/Flickr</a:t>
            </a:r>
          </a:p>
          <a:p>
            <a:pPr marL="342900" indent="-342900">
              <a:buFont typeface="Arial"/>
              <a:buChar char="•"/>
            </a:pPr>
            <a:r>
              <a:rPr lang="en-US" sz="2000" dirty="0" smtClean="0"/>
              <a:t>Slide 12: Tropical cyclone </a:t>
            </a:r>
            <a:r>
              <a:rPr lang="en-US" sz="2000" dirty="0" err="1" smtClean="0"/>
              <a:t>Imani</a:t>
            </a:r>
            <a:r>
              <a:rPr lang="en-US" sz="2000" dirty="0" smtClean="0"/>
              <a:t>. Jeff </a:t>
            </a:r>
            <a:r>
              <a:rPr lang="en-US" sz="2000" dirty="0"/>
              <a:t>Schmaltz, MODIS Rapid Response Team at NASA GSFC/Flickr </a:t>
            </a:r>
          </a:p>
          <a:p>
            <a:pPr marL="342900" indent="-342900">
              <a:buFont typeface="Arial"/>
              <a:buChar char="•"/>
            </a:pPr>
            <a:r>
              <a:rPr lang="en-US" sz="2000" dirty="0" smtClean="0"/>
              <a:t>Slide 16: Flooding, India. Ben Robinson</a:t>
            </a:r>
          </a:p>
          <a:p>
            <a:pPr marL="342900" indent="-342900">
              <a:buFont typeface="Arial"/>
              <a:buChar char="•"/>
            </a:pPr>
            <a:r>
              <a:rPr lang="en-US" sz="2000" dirty="0" smtClean="0"/>
              <a:t>Slide 21: Flood management, India. Asian </a:t>
            </a:r>
            <a:r>
              <a:rPr lang="en-US" sz="2000" dirty="0"/>
              <a:t>Development </a:t>
            </a:r>
            <a:r>
              <a:rPr lang="en-US" sz="2000" dirty="0" smtClean="0"/>
              <a:t>Bank</a:t>
            </a:r>
          </a:p>
          <a:p>
            <a:pPr marL="342900" indent="-342900">
              <a:buFont typeface="Arial"/>
              <a:buChar char="•"/>
            </a:pPr>
            <a:r>
              <a:rPr lang="en-US" sz="2000" dirty="0" smtClean="0"/>
              <a:t>Slide 22: Congestion, India</a:t>
            </a:r>
          </a:p>
          <a:p>
            <a:pPr marL="342900" indent="-342900">
              <a:buFont typeface="Arial"/>
              <a:buChar char="•"/>
            </a:pPr>
            <a:r>
              <a:rPr lang="en-US" sz="2000" dirty="0" smtClean="0"/>
              <a:t>Slide 26: Flooding, Chennai</a:t>
            </a:r>
            <a:endParaRPr lang="en-US" sz="2000" dirty="0"/>
          </a:p>
          <a:p>
            <a:endParaRPr lang="en-US" dirty="0"/>
          </a:p>
        </p:txBody>
      </p:sp>
      <p:sp>
        <p:nvSpPr>
          <p:cNvPr id="6"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1846423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3887"/>
            <a:ext cx="8229600" cy="808715"/>
          </a:xfrm>
        </p:spPr>
        <p:txBody>
          <a:bodyPr/>
          <a:lstStyle/>
          <a:p>
            <a:r>
              <a:rPr lang="en-GB" dirty="0"/>
              <a:t>The Raising Risk Awareness initiative </a:t>
            </a:r>
            <a:endParaRPr lang="en-US" dirty="0"/>
          </a:p>
        </p:txBody>
      </p:sp>
      <p:sp>
        <p:nvSpPr>
          <p:cNvPr id="3" name="Content Placeholder 2"/>
          <p:cNvSpPr>
            <a:spLocks noGrp="1"/>
          </p:cNvSpPr>
          <p:nvPr>
            <p:ph idx="1"/>
          </p:nvPr>
        </p:nvSpPr>
        <p:spPr/>
        <p:txBody>
          <a:bodyPr>
            <a:normAutofit/>
          </a:bodyPr>
          <a:lstStyle/>
          <a:p>
            <a:pPr marL="0" indent="0">
              <a:buNone/>
            </a:pPr>
            <a:r>
              <a:rPr lang="en-GB" dirty="0"/>
              <a:t>Raising Risk Awareness </a:t>
            </a:r>
            <a:r>
              <a:rPr lang="en-GB" dirty="0" smtClean="0"/>
              <a:t>(RRA) brings </a:t>
            </a:r>
            <a:r>
              <a:rPr lang="en-GB" dirty="0"/>
              <a:t>together scientists, vulnerability experts and knowledge brokers to </a:t>
            </a:r>
            <a:r>
              <a:rPr lang="en-GB" dirty="0" smtClean="0"/>
              <a:t>assess the </a:t>
            </a:r>
            <a:r>
              <a:rPr lang="en-GB" dirty="0"/>
              <a:t>role of climate change in extreme weather </a:t>
            </a:r>
            <a:r>
              <a:rPr lang="en-GB" dirty="0" smtClean="0"/>
              <a:t>events</a:t>
            </a:r>
            <a:r>
              <a:rPr lang="en-GB" dirty="0"/>
              <a:t> </a:t>
            </a:r>
            <a:r>
              <a:rPr lang="en-GB" dirty="0" smtClean="0"/>
              <a:t>in Ethiopia, Kenya, India and Bangladesh </a:t>
            </a:r>
          </a:p>
        </p:txBody>
      </p:sp>
      <p:sp>
        <p:nvSpPr>
          <p:cNvPr id="5" name="Slide Number Placeholder 4"/>
          <p:cNvSpPr>
            <a:spLocks noGrp="1"/>
          </p:cNvSpPr>
          <p:nvPr>
            <p:ph type="sldNum" sz="quarter" idx="12"/>
          </p:nvPr>
        </p:nvSpPr>
        <p:spPr/>
        <p:txBody>
          <a:bodyPr/>
          <a:lstStyle/>
          <a:p>
            <a:fld id="{D4EDEB6D-B57D-5648-B7A7-9CD7EB568D79}" type="slidenum">
              <a:rPr lang="en-US" smtClean="0"/>
              <a:t>3</a:t>
            </a:fld>
            <a:endParaRPr lang="en-US"/>
          </a:p>
        </p:txBody>
      </p:sp>
      <p:sp>
        <p:nvSpPr>
          <p:cNvPr id="6"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56347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8467"/>
            <a:ext cx="8229600" cy="808715"/>
          </a:xfrm>
        </p:spPr>
        <p:txBody>
          <a:bodyPr/>
          <a:lstStyle/>
          <a:p>
            <a:r>
              <a:rPr lang="en-US" dirty="0" smtClean="0"/>
              <a:t>The team</a:t>
            </a:r>
            <a:endParaRPr lang="en-US" dirty="0"/>
          </a:p>
        </p:txBody>
      </p:sp>
      <p:sp>
        <p:nvSpPr>
          <p:cNvPr id="5" name="Slide Number Placeholder 4"/>
          <p:cNvSpPr>
            <a:spLocks noGrp="1"/>
          </p:cNvSpPr>
          <p:nvPr>
            <p:ph type="sldNum" sz="quarter" idx="12"/>
          </p:nvPr>
        </p:nvSpPr>
        <p:spPr/>
        <p:txBody>
          <a:bodyPr/>
          <a:lstStyle/>
          <a:p>
            <a:fld id="{D4EDEB6D-B57D-5648-B7A7-9CD7EB568D79}" type="slidenum">
              <a:rPr lang="en-US" smtClean="0"/>
              <a:t>4</a:t>
            </a:fld>
            <a:endParaRPr lang="en-US"/>
          </a:p>
        </p:txBody>
      </p:sp>
      <p:pic>
        <p:nvPicPr>
          <p:cNvPr id="7" name="Picture 6" descr="Screen Shot 2017-02-06 at 13.21.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4878" y="3672084"/>
            <a:ext cx="901700" cy="1066800"/>
          </a:xfrm>
          <a:prstGeom prst="rect">
            <a:avLst/>
          </a:prstGeom>
        </p:spPr>
      </p:pic>
      <p:pic>
        <p:nvPicPr>
          <p:cNvPr id="9" name="Picture 8" descr="Screen Shot 2017-02-06 at 13.20.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490" y="3689972"/>
            <a:ext cx="2374900" cy="965200"/>
          </a:xfrm>
          <a:prstGeom prst="rect">
            <a:avLst/>
          </a:prstGeom>
        </p:spPr>
      </p:pic>
      <p:pic>
        <p:nvPicPr>
          <p:cNvPr id="10" name="Picture 9" descr="Screen Shot 2017-02-06 at 13.20.4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6500" y="2749826"/>
            <a:ext cx="1130300" cy="1155700"/>
          </a:xfrm>
          <a:prstGeom prst="rect">
            <a:avLst/>
          </a:prstGeom>
        </p:spPr>
      </p:pic>
      <p:pic>
        <p:nvPicPr>
          <p:cNvPr id="12" name="Picture 11" descr="Screen Shot 2017-02-06 at 13.20.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7736" y="1608926"/>
            <a:ext cx="1155700" cy="1130300"/>
          </a:xfrm>
          <a:prstGeom prst="rect">
            <a:avLst/>
          </a:prstGeom>
        </p:spPr>
      </p:pic>
      <p:pic>
        <p:nvPicPr>
          <p:cNvPr id="13" name="Picture 12" descr="Screen Shot 2017-02-06 at 13.20.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3714" y="1690624"/>
            <a:ext cx="1885066" cy="1013359"/>
          </a:xfrm>
          <a:prstGeom prst="rect">
            <a:avLst/>
          </a:prstGeom>
        </p:spPr>
      </p:pic>
      <p:pic>
        <p:nvPicPr>
          <p:cNvPr id="14" name="Picture 13" descr="Screen Shot 2017-02-06 at 13.18.3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9286" y="2800810"/>
            <a:ext cx="2503980" cy="811793"/>
          </a:xfrm>
          <a:prstGeom prst="rect">
            <a:avLst/>
          </a:prstGeom>
        </p:spPr>
      </p:pic>
      <p:pic>
        <p:nvPicPr>
          <p:cNvPr id="16" name="Picture 15" descr="Screen Shot 2017-02-06 at 13.26.2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0304" y="1728540"/>
            <a:ext cx="926496" cy="926496"/>
          </a:xfrm>
          <a:prstGeom prst="rect">
            <a:avLst/>
          </a:prstGeom>
        </p:spPr>
      </p:pic>
      <p:pic>
        <p:nvPicPr>
          <p:cNvPr id="15" name="Picture 14" descr="Screen Shot 2017-02-06 at 13.18.10.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7103" y="4655172"/>
            <a:ext cx="1039697" cy="1010272"/>
          </a:xfrm>
          <a:prstGeom prst="rect">
            <a:avLst/>
          </a:prstGeom>
        </p:spPr>
      </p:pic>
      <p:pic>
        <p:nvPicPr>
          <p:cNvPr id="17" name="Picture 16" descr="Screen Shot 2017-02-06 at 13.20.30.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24264" y="4655172"/>
            <a:ext cx="1219200" cy="1016000"/>
          </a:xfrm>
          <a:prstGeom prst="rect">
            <a:avLst/>
          </a:prstGeom>
        </p:spPr>
      </p:pic>
      <p:sp>
        <p:nvSpPr>
          <p:cNvPr id="18" name="Content Placeholder 2"/>
          <p:cNvSpPr txBox="1">
            <a:spLocks/>
          </p:cNvSpPr>
          <p:nvPr/>
        </p:nvSpPr>
        <p:spPr>
          <a:xfrm>
            <a:off x="332092" y="1625193"/>
            <a:ext cx="4311622" cy="397482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lnSpc>
                <a:spcPct val="100000"/>
              </a:lnSpc>
              <a:spcBef>
                <a:spcPct val="20000"/>
              </a:spcBef>
              <a:buClr>
                <a:schemeClr val="accent4"/>
              </a:buClr>
              <a:buFont typeface="Arial"/>
              <a:buChar char="•"/>
              <a:defRPr sz="2800" kern="1200">
                <a:solidFill>
                  <a:schemeClr val="tx1"/>
                </a:solidFill>
                <a:latin typeface="+mn-lt"/>
                <a:ea typeface="+mn-ea"/>
                <a:cs typeface="+mn-cs"/>
              </a:defRPr>
            </a:lvl1pPr>
            <a:lvl2pPr marL="742950" indent="-285750" algn="l" defTabSz="457200" rtl="0" eaLnBrk="1" latinLnBrk="0" hangingPunct="1">
              <a:lnSpc>
                <a:spcPct val="100000"/>
              </a:lnSpc>
              <a:spcBef>
                <a:spcPct val="20000"/>
              </a:spcBef>
              <a:buClr>
                <a:schemeClr val="accent4"/>
              </a:buClr>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100000"/>
              </a:lnSpc>
              <a:spcBef>
                <a:spcPct val="20000"/>
              </a:spcBef>
              <a:buClr>
                <a:schemeClr val="accent4"/>
              </a:buClr>
              <a:buFont typeface="Arial"/>
              <a:buChar char="•"/>
              <a:defRPr sz="2400" kern="1200">
                <a:solidFill>
                  <a:schemeClr val="tx1"/>
                </a:solidFill>
                <a:latin typeface="+mn-lt"/>
                <a:ea typeface="+mn-ea"/>
                <a:cs typeface="+mn-cs"/>
              </a:defRPr>
            </a:lvl3pPr>
            <a:lvl4pPr marL="1600200" indent="-228600" algn="l" defTabSz="457200" rtl="0" eaLnBrk="1" latinLnBrk="0" hangingPunct="1">
              <a:lnSpc>
                <a:spcPct val="100000"/>
              </a:lnSpc>
              <a:spcBef>
                <a:spcPct val="20000"/>
              </a:spcBef>
              <a:buClr>
                <a:schemeClr val="accent4"/>
              </a:buClr>
              <a:buFont typeface="Arial"/>
              <a:buChar char="–"/>
              <a:defRPr sz="2000" kern="1200">
                <a:solidFill>
                  <a:schemeClr val="tx1"/>
                </a:solidFill>
                <a:latin typeface="+mn-lt"/>
                <a:ea typeface="+mn-ea"/>
                <a:cs typeface="+mn-cs"/>
              </a:defRPr>
            </a:lvl4pPr>
            <a:lvl5pPr marL="2057400" indent="-228600" algn="l" defTabSz="457200" rtl="0" eaLnBrk="1" latinLnBrk="0" hangingPunct="1">
              <a:lnSpc>
                <a:spcPct val="100000"/>
              </a:lnSpc>
              <a:spcBef>
                <a:spcPct val="20000"/>
              </a:spcBef>
              <a:buClr>
                <a:schemeClr val="accent4"/>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buNone/>
            </a:pPr>
            <a:r>
              <a:rPr lang="en-GB" sz="2000" dirty="0" smtClean="0"/>
              <a:t>The Raising </a:t>
            </a:r>
            <a:r>
              <a:rPr lang="en-GB" sz="2000" dirty="0"/>
              <a:t>Risk Awareness team includes </a:t>
            </a:r>
            <a:r>
              <a:rPr lang="en-GB" sz="2000" dirty="0" smtClean="0"/>
              <a:t>the </a:t>
            </a:r>
            <a:r>
              <a:rPr lang="en-GB" sz="1900" dirty="0" smtClean="0"/>
              <a:t>Climate </a:t>
            </a:r>
            <a:r>
              <a:rPr lang="en-GB" sz="1900" dirty="0"/>
              <a:t>and Development Knowledge Network (CDKN</a:t>
            </a:r>
            <a:r>
              <a:rPr lang="en-GB" sz="1900" dirty="0" smtClean="0"/>
              <a:t>) </a:t>
            </a:r>
            <a:r>
              <a:rPr lang="en-GB" sz="2000" dirty="0" smtClean="0"/>
              <a:t>and </a:t>
            </a:r>
            <a:r>
              <a:rPr lang="en-GB" sz="2000" dirty="0"/>
              <a:t>World Weather Attribution (WWA) </a:t>
            </a:r>
            <a:r>
              <a:rPr lang="en-GB" sz="2000" dirty="0" smtClean="0"/>
              <a:t>partners</a:t>
            </a:r>
            <a:r>
              <a:rPr lang="en-GB" sz="1900" dirty="0" smtClean="0"/>
              <a:t>:</a:t>
            </a:r>
            <a:endParaRPr lang="en-US" sz="1900" dirty="0" smtClean="0"/>
          </a:p>
          <a:p>
            <a:pPr lvl="1"/>
            <a:r>
              <a:rPr lang="en-US" sz="1900" dirty="0" smtClean="0"/>
              <a:t>Climate </a:t>
            </a:r>
            <a:r>
              <a:rPr lang="en-US" sz="1900" dirty="0"/>
              <a:t>Central</a:t>
            </a:r>
          </a:p>
          <a:p>
            <a:pPr lvl="1"/>
            <a:r>
              <a:rPr lang="en-US" sz="1900" dirty="0" smtClean="0"/>
              <a:t>Red Cross Red </a:t>
            </a:r>
            <a:r>
              <a:rPr lang="en-US" sz="1900" dirty="0"/>
              <a:t>Crescent Climate Centre</a:t>
            </a:r>
          </a:p>
          <a:p>
            <a:pPr lvl="1"/>
            <a:r>
              <a:rPr lang="en-US" sz="1900" dirty="0" smtClean="0"/>
              <a:t>Royal </a:t>
            </a:r>
            <a:r>
              <a:rPr lang="en-US" sz="1900" dirty="0"/>
              <a:t>Netherlands Meteorological Institute (KNMI)</a:t>
            </a:r>
          </a:p>
          <a:p>
            <a:pPr lvl="1"/>
            <a:r>
              <a:rPr lang="en-US" sz="1900" dirty="0" smtClean="0"/>
              <a:t>University </a:t>
            </a:r>
            <a:r>
              <a:rPr lang="en-US" sz="1900" dirty="0"/>
              <a:t>of Melbourne</a:t>
            </a:r>
          </a:p>
          <a:p>
            <a:pPr lvl="1"/>
            <a:r>
              <a:rPr lang="en-US" sz="1900" dirty="0" smtClean="0"/>
              <a:t>University </a:t>
            </a:r>
            <a:r>
              <a:rPr lang="en-US" sz="1900" dirty="0"/>
              <a:t>of Oxford</a:t>
            </a:r>
          </a:p>
          <a:p>
            <a:pPr marL="0" indent="0">
              <a:buNone/>
            </a:pPr>
            <a:r>
              <a:rPr lang="en-US" sz="2000" dirty="0"/>
              <a:t>India partner:</a:t>
            </a:r>
          </a:p>
          <a:p>
            <a:pPr lvl="1"/>
            <a:r>
              <a:rPr lang="en-US" sz="2000" dirty="0" smtClean="0"/>
              <a:t>The </a:t>
            </a:r>
            <a:r>
              <a:rPr lang="en-US" sz="2000" dirty="0"/>
              <a:t>Indian Institute of Technology </a:t>
            </a:r>
            <a:r>
              <a:rPr lang="en-US" sz="2000" dirty="0" smtClean="0"/>
              <a:t>Delhi</a:t>
            </a:r>
            <a:endParaRPr lang="en-US" sz="2000" dirty="0"/>
          </a:p>
        </p:txBody>
      </p:sp>
      <p:sp>
        <p:nvSpPr>
          <p:cNvPr id="19"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1739321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7109"/>
            <a:ext cx="8229600" cy="808715"/>
          </a:xfrm>
        </p:spPr>
        <p:txBody>
          <a:bodyPr/>
          <a:lstStyle/>
          <a:p>
            <a:r>
              <a:rPr lang="en-US" dirty="0" smtClean="0"/>
              <a:t>What is extreme weather attribution?</a:t>
            </a:r>
            <a:endParaRPr lang="en-US" dirty="0"/>
          </a:p>
        </p:txBody>
      </p:sp>
      <p:sp>
        <p:nvSpPr>
          <p:cNvPr id="5" name="Slide Number Placeholder 4"/>
          <p:cNvSpPr>
            <a:spLocks noGrp="1"/>
          </p:cNvSpPr>
          <p:nvPr>
            <p:ph type="sldNum" sz="quarter" idx="12"/>
          </p:nvPr>
        </p:nvSpPr>
        <p:spPr/>
        <p:txBody>
          <a:bodyPr/>
          <a:lstStyle/>
          <a:p>
            <a:fld id="{D4EDEB6D-B57D-5648-B7A7-9CD7EB568D79}" type="slidenum">
              <a:rPr lang="en-US" smtClean="0"/>
              <a:t>5</a:t>
            </a:fld>
            <a:endParaRPr lang="en-US"/>
          </a:p>
        </p:txBody>
      </p:sp>
      <p:sp>
        <p:nvSpPr>
          <p:cNvPr id="6" name="Content Placeholder 2"/>
          <p:cNvSpPr txBox="1">
            <a:spLocks/>
          </p:cNvSpPr>
          <p:nvPr/>
        </p:nvSpPr>
        <p:spPr>
          <a:xfrm>
            <a:off x="457200" y="1720301"/>
            <a:ext cx="8229600" cy="3790200"/>
          </a:xfrm>
          <a:prstGeom prst="rect">
            <a:avLst/>
          </a:prstGeom>
        </p:spPr>
        <p:txBody>
          <a:bodyPr vert="horz" lIns="91440" tIns="45720" rIns="91440" bIns="45720" rtlCol="0">
            <a:normAutofit/>
          </a:bodyPr>
          <a:lstStyle>
            <a:lvl1pPr marL="342900" indent="-342900" algn="l" defTabSz="457200" rtl="0" eaLnBrk="1" latinLnBrk="0" hangingPunct="1">
              <a:lnSpc>
                <a:spcPct val="100000"/>
              </a:lnSpc>
              <a:spcBef>
                <a:spcPct val="20000"/>
              </a:spcBef>
              <a:buClr>
                <a:schemeClr val="accent4"/>
              </a:buClr>
              <a:buFont typeface="Arial"/>
              <a:buChar char="•"/>
              <a:defRPr sz="2800" kern="1200">
                <a:solidFill>
                  <a:schemeClr val="tx1"/>
                </a:solidFill>
                <a:latin typeface="+mn-lt"/>
                <a:ea typeface="+mn-ea"/>
                <a:cs typeface="+mn-cs"/>
              </a:defRPr>
            </a:lvl1pPr>
            <a:lvl2pPr marL="742950" indent="-285750" algn="l" defTabSz="457200" rtl="0" eaLnBrk="1" latinLnBrk="0" hangingPunct="1">
              <a:lnSpc>
                <a:spcPct val="100000"/>
              </a:lnSpc>
              <a:spcBef>
                <a:spcPct val="20000"/>
              </a:spcBef>
              <a:buClr>
                <a:schemeClr val="accent4"/>
              </a:buClr>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100000"/>
              </a:lnSpc>
              <a:spcBef>
                <a:spcPct val="20000"/>
              </a:spcBef>
              <a:buClr>
                <a:schemeClr val="accent4"/>
              </a:buClr>
              <a:buFont typeface="Arial"/>
              <a:buChar char="•"/>
              <a:defRPr sz="2400" kern="1200">
                <a:solidFill>
                  <a:schemeClr val="tx1"/>
                </a:solidFill>
                <a:latin typeface="+mn-lt"/>
                <a:ea typeface="+mn-ea"/>
                <a:cs typeface="+mn-cs"/>
              </a:defRPr>
            </a:lvl3pPr>
            <a:lvl4pPr marL="1600200" indent="-228600" algn="l" defTabSz="457200" rtl="0" eaLnBrk="1" latinLnBrk="0" hangingPunct="1">
              <a:lnSpc>
                <a:spcPct val="100000"/>
              </a:lnSpc>
              <a:spcBef>
                <a:spcPct val="20000"/>
              </a:spcBef>
              <a:buClr>
                <a:schemeClr val="accent4"/>
              </a:buClr>
              <a:buFont typeface="Arial"/>
              <a:buChar char="–"/>
              <a:defRPr sz="2000" kern="1200">
                <a:solidFill>
                  <a:schemeClr val="tx1"/>
                </a:solidFill>
                <a:latin typeface="+mn-lt"/>
                <a:ea typeface="+mn-ea"/>
                <a:cs typeface="+mn-cs"/>
              </a:defRPr>
            </a:lvl4pPr>
            <a:lvl5pPr marL="2057400" indent="-228600" algn="l" defTabSz="457200" rtl="0" eaLnBrk="1" latinLnBrk="0" hangingPunct="1">
              <a:lnSpc>
                <a:spcPct val="100000"/>
              </a:lnSpc>
              <a:spcBef>
                <a:spcPct val="20000"/>
              </a:spcBef>
              <a:buClr>
                <a:schemeClr val="accent4"/>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smtClean="0"/>
              <a:t>Attribution analyses allow scientists to make quantitative statements about the role of climate change in certain individual extreme weather events to help prepare for future ones</a:t>
            </a:r>
          </a:p>
          <a:p>
            <a:r>
              <a:rPr lang="en-GB" dirty="0" smtClean="0"/>
              <a:t>These analyses use the latest methods in science and technology to understand the risks of an individual event happening in a world with and without global warming </a:t>
            </a:r>
          </a:p>
          <a:p>
            <a:endParaRPr lang="en-US" dirty="0"/>
          </a:p>
        </p:txBody>
      </p:sp>
      <p:sp>
        <p:nvSpPr>
          <p:cNvPr id="7"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2658558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we </a:t>
            </a:r>
            <a:r>
              <a:rPr lang="en-US" dirty="0" smtClean="0"/>
              <a:t>seek extreme </a:t>
            </a:r>
            <a:r>
              <a:rPr lang="en-US" dirty="0"/>
              <a:t>weather </a:t>
            </a:r>
            <a:r>
              <a:rPr lang="en-US" dirty="0" smtClean="0"/>
              <a:t>attribution?</a:t>
            </a:r>
            <a:endParaRPr lang="en-US" dirty="0"/>
          </a:p>
        </p:txBody>
      </p:sp>
      <p:sp>
        <p:nvSpPr>
          <p:cNvPr id="5" name="Slide Number Placeholder 4"/>
          <p:cNvSpPr>
            <a:spLocks noGrp="1"/>
          </p:cNvSpPr>
          <p:nvPr>
            <p:ph type="sldNum" sz="quarter" idx="12"/>
          </p:nvPr>
        </p:nvSpPr>
        <p:spPr/>
        <p:txBody>
          <a:bodyPr/>
          <a:lstStyle/>
          <a:p>
            <a:fld id="{D4EDEB6D-B57D-5648-B7A7-9CD7EB568D79}" type="slidenum">
              <a:rPr lang="en-US" smtClean="0"/>
              <a:t>6</a:t>
            </a:fld>
            <a:endParaRPr lang="en-US"/>
          </a:p>
        </p:txBody>
      </p:sp>
      <p:sp>
        <p:nvSpPr>
          <p:cNvPr id="6" name="Content Placeholder 2"/>
          <p:cNvSpPr txBox="1">
            <a:spLocks/>
          </p:cNvSpPr>
          <p:nvPr/>
        </p:nvSpPr>
        <p:spPr>
          <a:xfrm>
            <a:off x="457200" y="1644292"/>
            <a:ext cx="8229600" cy="4041479"/>
          </a:xfrm>
          <a:prstGeom prst="rect">
            <a:avLst/>
          </a:prstGeom>
        </p:spPr>
        <p:txBody>
          <a:bodyPr vert="horz" lIns="91440" tIns="45720" rIns="91440" bIns="45720" rtlCol="0">
            <a:normAutofit/>
          </a:bodyPr>
          <a:lstStyle>
            <a:lvl1pPr marL="342900" indent="-342900" algn="l" defTabSz="457200" rtl="0" eaLnBrk="1" latinLnBrk="0" hangingPunct="1">
              <a:lnSpc>
                <a:spcPct val="100000"/>
              </a:lnSpc>
              <a:spcBef>
                <a:spcPct val="20000"/>
              </a:spcBef>
              <a:buClr>
                <a:schemeClr val="accent4"/>
              </a:buClr>
              <a:buFont typeface="Arial"/>
              <a:buChar char="•"/>
              <a:defRPr sz="2800" kern="1200">
                <a:solidFill>
                  <a:schemeClr val="tx1"/>
                </a:solidFill>
                <a:latin typeface="+mn-lt"/>
                <a:ea typeface="+mn-ea"/>
                <a:cs typeface="+mn-cs"/>
              </a:defRPr>
            </a:lvl1pPr>
            <a:lvl2pPr marL="742950" indent="-285750" algn="l" defTabSz="457200" rtl="0" eaLnBrk="1" latinLnBrk="0" hangingPunct="1">
              <a:lnSpc>
                <a:spcPct val="100000"/>
              </a:lnSpc>
              <a:spcBef>
                <a:spcPct val="20000"/>
              </a:spcBef>
              <a:buClr>
                <a:schemeClr val="accent4"/>
              </a:buClr>
              <a:buFont typeface="Arial"/>
              <a:buChar char="–"/>
              <a:defRPr sz="2800" kern="1200">
                <a:solidFill>
                  <a:schemeClr val="tx1"/>
                </a:solidFill>
                <a:latin typeface="+mn-lt"/>
                <a:ea typeface="+mn-ea"/>
                <a:cs typeface="+mn-cs"/>
              </a:defRPr>
            </a:lvl2pPr>
            <a:lvl3pPr marL="1143000" indent="-228600" algn="l" defTabSz="457200" rtl="0" eaLnBrk="1" latinLnBrk="0" hangingPunct="1">
              <a:lnSpc>
                <a:spcPct val="100000"/>
              </a:lnSpc>
              <a:spcBef>
                <a:spcPct val="20000"/>
              </a:spcBef>
              <a:buClr>
                <a:schemeClr val="accent4"/>
              </a:buClr>
              <a:buFont typeface="Arial"/>
              <a:buChar char="•"/>
              <a:defRPr sz="2400" kern="1200">
                <a:solidFill>
                  <a:schemeClr val="tx1"/>
                </a:solidFill>
                <a:latin typeface="+mn-lt"/>
                <a:ea typeface="+mn-ea"/>
                <a:cs typeface="+mn-cs"/>
              </a:defRPr>
            </a:lvl3pPr>
            <a:lvl4pPr marL="1600200" indent="-228600" algn="l" defTabSz="457200" rtl="0" eaLnBrk="1" latinLnBrk="0" hangingPunct="1">
              <a:lnSpc>
                <a:spcPct val="100000"/>
              </a:lnSpc>
              <a:spcBef>
                <a:spcPct val="20000"/>
              </a:spcBef>
              <a:buClr>
                <a:schemeClr val="accent4"/>
              </a:buClr>
              <a:buFont typeface="Arial"/>
              <a:buChar char="–"/>
              <a:defRPr sz="2000" kern="1200">
                <a:solidFill>
                  <a:schemeClr val="tx1"/>
                </a:solidFill>
                <a:latin typeface="+mn-lt"/>
                <a:ea typeface="+mn-ea"/>
                <a:cs typeface="+mn-cs"/>
              </a:defRPr>
            </a:lvl4pPr>
            <a:lvl5pPr marL="2057400" indent="-228600" algn="l" defTabSz="457200" rtl="0" eaLnBrk="1" latinLnBrk="0" hangingPunct="1">
              <a:lnSpc>
                <a:spcPct val="100000"/>
              </a:lnSpc>
              <a:spcBef>
                <a:spcPct val="20000"/>
              </a:spcBef>
              <a:buClr>
                <a:schemeClr val="accent4"/>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500" dirty="0" smtClean="0"/>
              <a:t>These analyses can help decision makers and the public to prioritise adaptation solutions and reduce vulnerability</a:t>
            </a:r>
          </a:p>
          <a:p>
            <a:endParaRPr lang="en-US" dirty="0"/>
          </a:p>
        </p:txBody>
      </p:sp>
      <p:pic>
        <p:nvPicPr>
          <p:cNvPr id="7"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0691" y="2654641"/>
            <a:ext cx="4886174" cy="2924187"/>
          </a:xfrm>
        </p:spPr>
      </p:pic>
      <p:sp>
        <p:nvSpPr>
          <p:cNvPr id="8"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1098161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lstStyle/>
          <a:p>
            <a:r>
              <a:rPr lang="en-US" dirty="0"/>
              <a:t>What’s behind the record rainfall in Chennai, India? A scientific analysis</a:t>
            </a:r>
          </a:p>
          <a:p>
            <a:endParaRPr lang="en-US" dirty="0"/>
          </a:p>
        </p:txBody>
      </p:sp>
      <p:sp>
        <p:nvSpPr>
          <p:cNvPr id="4" name="Slide Number Placeholder 3"/>
          <p:cNvSpPr>
            <a:spLocks noGrp="1"/>
          </p:cNvSpPr>
          <p:nvPr>
            <p:ph type="sldNum" sz="quarter" idx="12"/>
          </p:nvPr>
        </p:nvSpPr>
        <p:spPr/>
        <p:txBody>
          <a:bodyPr/>
          <a:lstStyle/>
          <a:p>
            <a:fld id="{D4EDEB6D-B57D-5648-B7A7-9CD7EB568D79}" type="slidenum">
              <a:rPr lang="en-US" smtClean="0"/>
              <a:pPr/>
              <a:t>7</a:t>
            </a:fld>
            <a:endParaRPr lang="en-US" dirty="0"/>
          </a:p>
        </p:txBody>
      </p:sp>
      <p:sp>
        <p:nvSpPr>
          <p:cNvPr id="2" name="Title 1"/>
          <p:cNvSpPr>
            <a:spLocks noGrp="1"/>
          </p:cNvSpPr>
          <p:nvPr>
            <p:ph type="ctrTitle" idx="4294967295"/>
          </p:nvPr>
        </p:nvSpPr>
        <p:spPr>
          <a:xfrm>
            <a:off x="596900" y="996950"/>
            <a:ext cx="7315200" cy="3406775"/>
          </a:xfrm>
        </p:spPr>
        <p:txBody>
          <a:bodyPr/>
          <a:lstStyle/>
          <a:p>
            <a:r>
              <a:rPr lang="en-US" dirty="0"/>
              <a:t>“</a:t>
            </a:r>
            <a:r>
              <a:rPr lang="en-GB" dirty="0"/>
              <a:t>Take the example of heat waves, killing people and destroying harvests. In some cases, such extreme temperatures, which used to happen every 50 years, now occur every 10 to 15 </a:t>
            </a:r>
            <a:r>
              <a:rPr lang="en-GB" dirty="0" smtClean="0"/>
              <a:t>years </a:t>
            </a:r>
            <a:r>
              <a:rPr lang="en-GB" dirty="0"/>
              <a:t>because of climate change.</a:t>
            </a:r>
            <a:r>
              <a:rPr lang="en-US" dirty="0"/>
              <a:t>”</a:t>
            </a:r>
            <a:br>
              <a:rPr lang="en-US" dirty="0"/>
            </a:br>
            <a:r>
              <a:rPr lang="en-US" dirty="0"/>
              <a:t/>
            </a:r>
            <a:br>
              <a:rPr lang="en-US" dirty="0"/>
            </a:br>
            <a:r>
              <a:rPr lang="en-US" b="0" dirty="0"/>
              <a:t>Maarten van Aalst, </a:t>
            </a:r>
            <a:r>
              <a:rPr lang="en-US" b="0" dirty="0" smtClean="0"/>
              <a:t>Director </a:t>
            </a:r>
            <a:br>
              <a:rPr lang="en-US" b="0" dirty="0" smtClean="0"/>
            </a:br>
            <a:r>
              <a:rPr lang="en-US" b="0" dirty="0" smtClean="0"/>
              <a:t>Red Cross Red </a:t>
            </a:r>
            <a:r>
              <a:rPr lang="en-US" b="0" dirty="0"/>
              <a:t>Crescent Climate Centre</a:t>
            </a:r>
          </a:p>
        </p:txBody>
      </p:sp>
    </p:spTree>
    <p:extLst>
      <p:ext uri="{BB962C8B-B14F-4D97-AF65-F5344CB8AC3E}">
        <p14:creationId xmlns:p14="http://schemas.microsoft.com/office/powerpoint/2010/main" val="633882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Section 2 – Chennai, India</a:t>
            </a:r>
          </a:p>
        </p:txBody>
      </p:sp>
      <p:sp>
        <p:nvSpPr>
          <p:cNvPr id="5" name="Slide Number Placeholder 4"/>
          <p:cNvSpPr>
            <a:spLocks noGrp="1"/>
          </p:cNvSpPr>
          <p:nvPr>
            <p:ph type="sldNum" sz="quarter" idx="12"/>
          </p:nvPr>
        </p:nvSpPr>
        <p:spPr/>
        <p:txBody>
          <a:bodyPr/>
          <a:lstStyle/>
          <a:p>
            <a:fld id="{D4EDEB6D-B57D-5648-B7A7-9CD7EB568D79}" type="slidenum">
              <a:rPr lang="en-US" smtClean="0"/>
              <a:pPr/>
              <a:t>8</a:t>
            </a:fld>
            <a:endParaRPr lang="en-US" dirty="0"/>
          </a:p>
        </p:txBody>
      </p:sp>
      <p:sp>
        <p:nvSpPr>
          <p:cNvPr id="6"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4102622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2030"/>
            <a:ext cx="8229600" cy="808715"/>
          </a:xfrm>
        </p:spPr>
        <p:txBody>
          <a:bodyPr/>
          <a:lstStyle/>
          <a:p>
            <a:r>
              <a:rPr lang="en-US" dirty="0"/>
              <a:t>Chennai’s vulnerability </a:t>
            </a:r>
          </a:p>
        </p:txBody>
      </p:sp>
      <p:sp>
        <p:nvSpPr>
          <p:cNvPr id="3" name="Content Placeholder 2"/>
          <p:cNvSpPr>
            <a:spLocks noGrp="1"/>
          </p:cNvSpPr>
          <p:nvPr>
            <p:ph idx="1"/>
          </p:nvPr>
        </p:nvSpPr>
        <p:spPr/>
        <p:txBody>
          <a:bodyPr/>
          <a:lstStyle/>
          <a:p>
            <a:pPr lvl="0"/>
            <a:r>
              <a:rPr lang="en-GB" dirty="0"/>
              <a:t>Chennai is a coastal </a:t>
            </a:r>
            <a:r>
              <a:rPr lang="en-GB" dirty="0" smtClean="0"/>
              <a:t>megacity that has </a:t>
            </a:r>
            <a:r>
              <a:rPr lang="en-GB" dirty="0"/>
              <a:t>encountered explosive and largely unplanned growth over the past 15 </a:t>
            </a:r>
            <a:r>
              <a:rPr lang="en-GB" dirty="0" smtClean="0"/>
              <a:t>years</a:t>
            </a:r>
            <a:endParaRPr lang="en-GB" dirty="0"/>
          </a:p>
          <a:p>
            <a:pPr marL="0" lvl="0" indent="0">
              <a:buNone/>
            </a:pPr>
            <a:r>
              <a:rPr lang="en-GB" dirty="0"/>
              <a:t> </a:t>
            </a:r>
          </a:p>
          <a:p>
            <a:pPr lvl="0"/>
            <a:r>
              <a:rPr lang="en-GB" dirty="0"/>
              <a:t>The city of 8.2 million has an estimated 150,000 illegal </a:t>
            </a:r>
            <a:r>
              <a:rPr lang="en-GB" dirty="0" smtClean="0"/>
              <a:t>buildings </a:t>
            </a:r>
            <a:endParaRPr lang="en-GB" dirty="0"/>
          </a:p>
          <a:p>
            <a:endParaRPr lang="en-US" dirty="0"/>
          </a:p>
        </p:txBody>
      </p:sp>
      <p:sp>
        <p:nvSpPr>
          <p:cNvPr id="5" name="Slide Number Placeholder 4"/>
          <p:cNvSpPr>
            <a:spLocks noGrp="1"/>
          </p:cNvSpPr>
          <p:nvPr>
            <p:ph type="sldNum" sz="quarter" idx="12"/>
          </p:nvPr>
        </p:nvSpPr>
        <p:spPr/>
        <p:txBody>
          <a:bodyPr/>
          <a:lstStyle/>
          <a:p>
            <a:fld id="{D4EDEB6D-B57D-5648-B7A7-9CD7EB568D79}" type="slidenum">
              <a:rPr lang="en-US" smtClean="0"/>
              <a:t>9</a:t>
            </a:fld>
            <a:endParaRPr lang="en-US"/>
          </a:p>
        </p:txBody>
      </p:sp>
      <p:sp>
        <p:nvSpPr>
          <p:cNvPr id="6" name="Footer Placeholder 3"/>
          <p:cNvSpPr>
            <a:spLocks noGrp="1"/>
          </p:cNvSpPr>
          <p:nvPr>
            <p:ph type="ftr" sz="quarter" idx="11"/>
          </p:nvPr>
        </p:nvSpPr>
        <p:spPr>
          <a:xfrm>
            <a:off x="457200" y="6443340"/>
            <a:ext cx="6096000" cy="185227"/>
          </a:xfrm>
        </p:spPr>
        <p:txBody>
          <a:bodyPr/>
          <a:lstStyle/>
          <a:p>
            <a:r>
              <a:rPr lang="en-US" dirty="0"/>
              <a:t>What’s behind the record rainfall in Chennai, India? A scientific analysis</a:t>
            </a:r>
          </a:p>
          <a:p>
            <a:endParaRPr lang="en-US" dirty="0"/>
          </a:p>
        </p:txBody>
      </p:sp>
    </p:spTree>
    <p:extLst>
      <p:ext uri="{BB962C8B-B14F-4D97-AF65-F5344CB8AC3E}">
        <p14:creationId xmlns:p14="http://schemas.microsoft.com/office/powerpoint/2010/main" val="3016852911"/>
      </p:ext>
    </p:extLst>
  </p:cSld>
  <p:clrMapOvr>
    <a:masterClrMapping/>
  </p:clrMapOvr>
</p:sld>
</file>

<file path=ppt/theme/theme1.xml><?xml version="1.0" encoding="utf-8"?>
<a:theme xmlns:a="http://schemas.openxmlformats.org/drawingml/2006/main" name="Office Theme">
  <a:themeElements>
    <a:clrScheme name="RRA">
      <a:dk1>
        <a:sysClr val="windowText" lastClr="000000"/>
      </a:dk1>
      <a:lt1>
        <a:sysClr val="window" lastClr="FFFFFF"/>
      </a:lt1>
      <a:dk2>
        <a:srgbClr val="6D6E7C"/>
      </a:dk2>
      <a:lt2>
        <a:srgbClr val="A7A9AC"/>
      </a:lt2>
      <a:accent1>
        <a:srgbClr val="ED1C24"/>
      </a:accent1>
      <a:accent2>
        <a:srgbClr val="00568C"/>
      </a:accent2>
      <a:accent3>
        <a:srgbClr val="6D6E71"/>
      </a:accent3>
      <a:accent4>
        <a:srgbClr val="F37021"/>
      </a:accent4>
      <a:accent5>
        <a:srgbClr val="0096D4"/>
      </a:accent5>
      <a:accent6>
        <a:srgbClr val="A7A9AC"/>
      </a:accent6>
      <a:hlink>
        <a:srgbClr val="ED1C24"/>
      </a:hlink>
      <a:folHlink>
        <a:srgbClr val="ED1C2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2033</TotalTime>
  <Words>1443</Words>
  <Application>Microsoft Macintosh PowerPoint</Application>
  <PresentationFormat>On-screen Show (4:3)</PresentationFormat>
  <Paragraphs>136</Paragraphs>
  <Slides>28</Slides>
  <Notes>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Raising Risk Awareness:</vt:lpstr>
      <vt:lpstr>Section 1 – Raising Risk Awareness</vt:lpstr>
      <vt:lpstr>The Raising Risk Awareness initiative </vt:lpstr>
      <vt:lpstr>The team</vt:lpstr>
      <vt:lpstr>What is extreme weather attribution?</vt:lpstr>
      <vt:lpstr>Why do we seek extreme weather attribution?</vt:lpstr>
      <vt:lpstr>“Take the example of heat waves, killing people and destroying harvests. In some cases, such extreme temperatures, which used to happen every 50 years, now occur every 10 to 15 years because of climate change.”  Maarten van Aalst, Director  Red Cross Red Crescent Climate Centre</vt:lpstr>
      <vt:lpstr>Section 2 – Chennai, India</vt:lpstr>
      <vt:lpstr>Chennai’s vulnerability </vt:lpstr>
      <vt:lpstr>Chennai’s vulnerability </vt:lpstr>
      <vt:lpstr>Section 3 – The Chennai flooding of  1 December 2015 </vt:lpstr>
      <vt:lpstr>The record rainfall event in Chennai, India     1 December 2015</vt:lpstr>
      <vt:lpstr>The record rainfall event in Chennai, India     1 December 2015</vt:lpstr>
      <vt:lpstr>The record rainfall event in Chennai, India     1 December 2015</vt:lpstr>
      <vt:lpstr>The record rainfall event in Chennai, India     1 December 2015</vt:lpstr>
      <vt:lpstr>The record rainfall event in Chennai, India     1 December 2015</vt:lpstr>
      <vt:lpstr>The record rainfall event in Chennai, India     1 December 2015</vt:lpstr>
      <vt:lpstr>Section 3 – Assessing the event</vt:lpstr>
      <vt:lpstr>Assessing the event</vt:lpstr>
      <vt:lpstr>Conclusion</vt:lpstr>
      <vt:lpstr>Conclusion</vt:lpstr>
      <vt:lpstr>Aerosol pollution </vt:lpstr>
      <vt:lpstr>Aerosol pollution</vt:lpstr>
      <vt:lpstr>Preparing for the future</vt:lpstr>
      <vt:lpstr>Preparing for the future</vt:lpstr>
      <vt:lpstr>Preparing for the future</vt:lpstr>
      <vt:lpstr>Get in touch</vt:lpstr>
      <vt:lpstr>Image credits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Soapbox Bath</dc:creator>
  <cp:lastModifiedBy>Anna Hickman</cp:lastModifiedBy>
  <cp:revision>84</cp:revision>
  <cp:lastPrinted>2017-03-10T23:46:40Z</cp:lastPrinted>
  <dcterms:created xsi:type="dcterms:W3CDTF">2016-11-07T10:00:54Z</dcterms:created>
  <dcterms:modified xsi:type="dcterms:W3CDTF">2017-03-27T09:13:43Z</dcterms:modified>
</cp:coreProperties>
</file>