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434_7D93B5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44A_3B8E7DC1.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74" r:id="rId2"/>
  </p:sldMasterIdLst>
  <p:notesMasterIdLst>
    <p:notesMasterId r:id="rId46"/>
  </p:notesMasterIdLst>
  <p:sldIdLst>
    <p:sldId id="1093" r:id="rId3"/>
    <p:sldId id="1095" r:id="rId4"/>
    <p:sldId id="1096" r:id="rId5"/>
    <p:sldId id="1097" r:id="rId6"/>
    <p:sldId id="1092" r:id="rId7"/>
    <p:sldId id="1087" r:id="rId8"/>
    <p:sldId id="1088" r:id="rId9"/>
    <p:sldId id="1089" r:id="rId10"/>
    <p:sldId id="1090" r:id="rId11"/>
    <p:sldId id="1091" r:id="rId12"/>
    <p:sldId id="1071" r:id="rId13"/>
    <p:sldId id="1072" r:id="rId14"/>
    <p:sldId id="1073" r:id="rId15"/>
    <p:sldId id="1074" r:id="rId16"/>
    <p:sldId id="1075" r:id="rId17"/>
    <p:sldId id="1064" r:id="rId18"/>
    <p:sldId id="1057" r:id="rId19"/>
    <p:sldId id="1058" r:id="rId20"/>
    <p:sldId id="1059" r:id="rId21"/>
    <p:sldId id="1065" r:id="rId22"/>
    <p:sldId id="1084" r:id="rId23"/>
    <p:sldId id="259" r:id="rId24"/>
    <p:sldId id="260" r:id="rId25"/>
    <p:sldId id="261" r:id="rId26"/>
    <p:sldId id="262" r:id="rId27"/>
    <p:sldId id="1085" r:id="rId28"/>
    <p:sldId id="1067" r:id="rId29"/>
    <p:sldId id="1068" r:id="rId30"/>
    <p:sldId id="1070" r:id="rId31"/>
    <p:sldId id="1086" r:id="rId32"/>
    <p:sldId id="1076" r:id="rId33"/>
    <p:sldId id="1077" r:id="rId34"/>
    <p:sldId id="1078" r:id="rId35"/>
    <p:sldId id="1079" r:id="rId36"/>
    <p:sldId id="1080" r:id="rId37"/>
    <p:sldId id="1081" r:id="rId38"/>
    <p:sldId id="1098" r:id="rId39"/>
    <p:sldId id="1099" r:id="rId40"/>
    <p:sldId id="1100" r:id="rId41"/>
    <p:sldId id="1101" r:id="rId42"/>
    <p:sldId id="1102" r:id="rId43"/>
    <p:sldId id="1103" r:id="rId44"/>
    <p:sldId id="1094" r:id="rId45"/>
  </p:sldIdLst>
  <p:sldSz cx="12192000" cy="6858000"/>
  <p:notesSz cx="6858000" cy="9144000"/>
  <p:embeddedFontLst>
    <p:embeddedFont>
      <p:font typeface="ＭＳ Ｐゴシック" panose="020B0600070205080204" pitchFamily="34" charset="-128"/>
      <p:regular r:id="rId47"/>
    </p:embeddedFont>
    <p:embeddedFont>
      <p:font typeface="Times" panose="020F0502020204030204" pitchFamily="34" charset="0"/>
      <p:regular r:id="rId48"/>
      <p:bold r:id="rId49"/>
      <p:italic r:id="rId50"/>
      <p:boldItalic r:id="rId51"/>
    </p:embeddedFont>
    <p:embeddedFont>
      <p:font typeface="Wingdings 2" pitchFamily="2"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21ADCC-3EBE-664D-DC28-AA31772FE4CB}" name="Lucia Scodanibbio" initials="" userId="S::lucia@southsouthnorth.org::2310dbcd-06ec-4142-8c6e-3cbcef1b92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B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6C12A-D91E-43AB-BDBC-A34E8DC9D94F}">
  <a:tblStyle styleId="{7786C12A-D91E-43AB-BDBC-A34E8DC9D94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20"/>
  </p:normalViewPr>
  <p:slideViewPr>
    <p:cSldViewPr snapToGrid="0">
      <p:cViewPr varScale="1">
        <p:scale>
          <a:sx n="93" d="100"/>
          <a:sy n="93" d="100"/>
        </p:scale>
        <p:origin x="21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s>
</file>

<file path=ppt/comments/modernComment_434_7D93B5C3.xml><?xml version="1.0" encoding="utf-8"?>
<p188:cmLst xmlns:a="http://schemas.openxmlformats.org/drawingml/2006/main" xmlns:r="http://schemas.openxmlformats.org/officeDocument/2006/relationships" xmlns:p188="http://schemas.microsoft.com/office/powerpoint/2018/8/main">
  <p188:cm id="{F12BA8BE-7D59-C043-8BD8-76D77C7B4437}" authorId="{6A21ADCC-3EBE-664D-DC28-AA31772FE4CB}" created="2025-02-02T13:43:28.031">
    <pc:sldMkLst xmlns:pc="http://schemas.microsoft.com/office/powerpoint/2013/main/command">
      <pc:docMk/>
      <pc:sldMk cId="3628491087" sldId="1064"/>
    </pc:sldMkLst>
    <p188:txBody>
      <a:bodyPr/>
      <a:lstStyle/>
      <a:p>
        <a:r>
          <a:rPr lang="en-US"/>
          <a:t>Day 1</a:t>
        </a:r>
      </a:p>
    </p188:txBody>
  </p188:cm>
</p188:cmLst>
</file>

<file path=ppt/comments/modernComment_44A_3B8E7DC1.xml><?xml version="1.0" encoding="utf-8"?>
<p188:cmLst xmlns:a="http://schemas.openxmlformats.org/drawingml/2006/main" xmlns:r="http://schemas.openxmlformats.org/officeDocument/2006/relationships" xmlns:p188="http://schemas.microsoft.com/office/powerpoint/2018/8/main">
  <p188:cm id="{42A32373-4439-8B45-A5B8-3FD4FBAB0951}" authorId="{6A21ADCC-3EBE-664D-DC28-AA31772FE4CB}" created="2025-02-02T13:43:28.031">
    <pc:sldMkLst xmlns:pc="http://schemas.microsoft.com/office/powerpoint/2013/main/command">
      <pc:docMk/>
      <pc:sldMk cId="3628491087" sldId="1064"/>
    </pc:sldMkLst>
    <p188:txBody>
      <a:bodyPr/>
      <a:lstStyle/>
      <a:p>
        <a:r>
          <a:rPr lang="en-US"/>
          <a:t>Day 1</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166753c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166753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04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ACD592A7-AEDE-86B5-E0B3-D5BBF467F3AF}"/>
            </a:ext>
          </a:extLst>
        </p:cNvPr>
        <p:cNvGrpSpPr/>
        <p:nvPr/>
      </p:nvGrpSpPr>
      <p:grpSpPr>
        <a:xfrm>
          <a:off x="0" y="0"/>
          <a:ext cx="0" cy="0"/>
          <a:chOff x="0" y="0"/>
          <a:chExt cx="0" cy="0"/>
        </a:xfrm>
      </p:grpSpPr>
      <p:sp>
        <p:nvSpPr>
          <p:cNvPr id="380" name="Google Shape;380;p20:notes">
            <a:extLst>
              <a:ext uri="{FF2B5EF4-FFF2-40B4-BE49-F238E27FC236}">
                <a16:creationId xmlns:a16="http://schemas.microsoft.com/office/drawing/2014/main" id="{7CCAA819-1938-61D1-F6CD-29A16C529F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0:notes">
            <a:extLst>
              <a:ext uri="{FF2B5EF4-FFF2-40B4-BE49-F238E27FC236}">
                <a16:creationId xmlns:a16="http://schemas.microsoft.com/office/drawing/2014/main" id="{67A53C16-638D-682D-439A-02DB5643E3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4387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110708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166753c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166753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c166753c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c166753c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166753c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166753c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7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BFADA-972D-91AF-AA47-ECD57199B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41C6B-822C-A451-1E6E-278710B9B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DE6AA-7E49-0A9B-BC85-9A2FCA04A57E}"/>
              </a:ext>
            </a:extLst>
          </p:cNvPr>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a:extLst>
              <a:ext uri="{FF2B5EF4-FFF2-40B4-BE49-F238E27FC236}">
                <a16:creationId xmlns:a16="http://schemas.microsoft.com/office/drawing/2014/main" id="{5E5B4DDF-C17A-4942-0946-79E84BE807B2}"/>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255321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F4DD5B05-98B5-1773-7FA5-6E1FDDBDE73B}"/>
            </a:ext>
          </a:extLst>
        </p:cNvPr>
        <p:cNvGrpSpPr/>
        <p:nvPr/>
      </p:nvGrpSpPr>
      <p:grpSpPr>
        <a:xfrm>
          <a:off x="0" y="0"/>
          <a:ext cx="0" cy="0"/>
          <a:chOff x="0" y="0"/>
          <a:chExt cx="0" cy="0"/>
        </a:xfrm>
      </p:grpSpPr>
      <p:sp>
        <p:nvSpPr>
          <p:cNvPr id="351" name="Google Shape;351;p17:notes">
            <a:extLst>
              <a:ext uri="{FF2B5EF4-FFF2-40B4-BE49-F238E27FC236}">
                <a16:creationId xmlns:a16="http://schemas.microsoft.com/office/drawing/2014/main" id="{D80417A7-3511-96F3-81F2-145D36C00B0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7:notes">
            <a:extLst>
              <a:ext uri="{FF2B5EF4-FFF2-40B4-BE49-F238E27FC236}">
                <a16:creationId xmlns:a16="http://schemas.microsoft.com/office/drawing/2014/main" id="{EAEAB7C1-6286-9E54-028E-3EC0A96235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394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E01B8-1A70-71C2-3077-6EF88C489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E2EBC-3F7D-37D6-3423-CB6BE96CB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63CB1-AC22-C82F-4CB6-55340F2ADB77}"/>
              </a:ext>
            </a:extLst>
          </p:cNvPr>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a:extLst>
              <a:ext uri="{FF2B5EF4-FFF2-40B4-BE49-F238E27FC236}">
                <a16:creationId xmlns:a16="http://schemas.microsoft.com/office/drawing/2014/main" id="{F901A4D6-E4EE-6C36-9E47-ABBA164EF9C7}"/>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476207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A1DB6FF6-1E86-C56C-8459-F7D6E770F9FB}"/>
            </a:ext>
          </a:extLst>
        </p:cNvPr>
        <p:cNvGrpSpPr/>
        <p:nvPr/>
      </p:nvGrpSpPr>
      <p:grpSpPr>
        <a:xfrm>
          <a:off x="0" y="0"/>
          <a:ext cx="0" cy="0"/>
          <a:chOff x="0" y="0"/>
          <a:chExt cx="0" cy="0"/>
        </a:xfrm>
      </p:grpSpPr>
      <p:sp>
        <p:nvSpPr>
          <p:cNvPr id="351" name="Google Shape;351;p17:notes">
            <a:extLst>
              <a:ext uri="{FF2B5EF4-FFF2-40B4-BE49-F238E27FC236}">
                <a16:creationId xmlns:a16="http://schemas.microsoft.com/office/drawing/2014/main" id="{C0CC6F6A-577E-9E75-CA73-3FEF3BC6A3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7:notes">
            <a:extLst>
              <a:ext uri="{FF2B5EF4-FFF2-40B4-BE49-F238E27FC236}">
                <a16:creationId xmlns:a16="http://schemas.microsoft.com/office/drawing/2014/main" id="{B26045DC-9D24-9C84-20C3-5C6618359D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101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1293CC65-3468-1E6B-C3DA-6F950B7EC01E}"/>
            </a:ext>
          </a:extLst>
        </p:cNvPr>
        <p:cNvGrpSpPr/>
        <p:nvPr/>
      </p:nvGrpSpPr>
      <p:grpSpPr>
        <a:xfrm>
          <a:off x="0" y="0"/>
          <a:ext cx="0" cy="0"/>
          <a:chOff x="0" y="0"/>
          <a:chExt cx="0" cy="0"/>
        </a:xfrm>
      </p:grpSpPr>
      <p:sp>
        <p:nvSpPr>
          <p:cNvPr id="357" name="Google Shape;357;p18:notes">
            <a:extLst>
              <a:ext uri="{FF2B5EF4-FFF2-40B4-BE49-F238E27FC236}">
                <a16:creationId xmlns:a16="http://schemas.microsoft.com/office/drawing/2014/main" id="{CEB407C8-7ACE-2C83-7A10-96FDD355FD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8:notes">
            <a:extLst>
              <a:ext uri="{FF2B5EF4-FFF2-40B4-BE49-F238E27FC236}">
                <a16:creationId xmlns:a16="http://schemas.microsoft.com/office/drawing/2014/main" id="{D63CEF08-77EE-34B2-2455-3C6060375A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3024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ACD592A7-AEDE-86B5-E0B3-D5BBF467F3AF}"/>
            </a:ext>
          </a:extLst>
        </p:cNvPr>
        <p:cNvGrpSpPr/>
        <p:nvPr/>
      </p:nvGrpSpPr>
      <p:grpSpPr>
        <a:xfrm>
          <a:off x="0" y="0"/>
          <a:ext cx="0" cy="0"/>
          <a:chOff x="0" y="0"/>
          <a:chExt cx="0" cy="0"/>
        </a:xfrm>
      </p:grpSpPr>
      <p:sp>
        <p:nvSpPr>
          <p:cNvPr id="380" name="Google Shape;380;p20:notes">
            <a:extLst>
              <a:ext uri="{FF2B5EF4-FFF2-40B4-BE49-F238E27FC236}">
                <a16:creationId xmlns:a16="http://schemas.microsoft.com/office/drawing/2014/main" id="{7CCAA819-1938-61D1-F6CD-29A16C529F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0:notes">
            <a:extLst>
              <a:ext uri="{FF2B5EF4-FFF2-40B4-BE49-F238E27FC236}">
                <a16:creationId xmlns:a16="http://schemas.microsoft.com/office/drawing/2014/main" id="{67A53C16-638D-682D-439A-02DB5643E3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43878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C544-FFFE-F588-3D62-925B1CD22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48E27-45FC-A255-92C8-9753D8D16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8F482-FB85-B053-B9B6-64830A1B9821}"/>
              </a:ext>
            </a:extLst>
          </p:cNvPr>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a:extLst>
              <a:ext uri="{FF2B5EF4-FFF2-40B4-BE49-F238E27FC236}">
                <a16:creationId xmlns:a16="http://schemas.microsoft.com/office/drawing/2014/main" id="{8F18150A-931A-146A-1216-E9CDA9E089EE}"/>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2450231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166753c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166753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c166753c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c166753c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166753c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166753c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7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65C58BEA-0A50-951B-D6AA-0A5E40DEAC54}"/>
            </a:ext>
          </a:extLst>
        </p:cNvPr>
        <p:cNvGrpSpPr/>
        <p:nvPr/>
      </p:nvGrpSpPr>
      <p:grpSpPr>
        <a:xfrm>
          <a:off x="0" y="0"/>
          <a:ext cx="0" cy="0"/>
          <a:chOff x="0" y="0"/>
          <a:chExt cx="0" cy="0"/>
        </a:xfrm>
      </p:grpSpPr>
      <p:sp>
        <p:nvSpPr>
          <p:cNvPr id="357" name="Google Shape;357;p18:notes">
            <a:extLst>
              <a:ext uri="{FF2B5EF4-FFF2-40B4-BE49-F238E27FC236}">
                <a16:creationId xmlns:a16="http://schemas.microsoft.com/office/drawing/2014/main" id="{95AD78A0-04F1-8B2F-F14F-5AF44B4613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8:notes">
            <a:extLst>
              <a:ext uri="{FF2B5EF4-FFF2-40B4-BE49-F238E27FC236}">
                <a16:creationId xmlns:a16="http://schemas.microsoft.com/office/drawing/2014/main" id="{D533F7D1-641B-7255-855E-9D734873F1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0" i="0" dirty="0">
                <a:solidFill>
                  <a:srgbClr val="000000"/>
                </a:solidFill>
                <a:effectLst/>
                <a:latin typeface="Times"/>
              </a:rPr>
              <a:t>https://</a:t>
            </a:r>
            <a:r>
              <a:rPr lang="en-ZA" b="0" i="0" dirty="0" err="1">
                <a:solidFill>
                  <a:srgbClr val="000000"/>
                </a:solidFill>
                <a:effectLst/>
                <a:latin typeface="Times"/>
              </a:rPr>
              <a:t>timer.pizza</a:t>
            </a:r>
            <a:r>
              <a:rPr lang="en-ZA" b="0" i="0" dirty="0">
                <a:solidFill>
                  <a:srgbClr val="000000"/>
                </a:solidFill>
                <a:effectLst/>
                <a:latin typeface="Times"/>
              </a:rPr>
              <a:t>/ </a:t>
            </a:r>
            <a:endParaRPr dirty="0"/>
          </a:p>
        </p:txBody>
      </p:sp>
    </p:spTree>
    <p:extLst>
      <p:ext uri="{BB962C8B-B14F-4D97-AF65-F5344CB8AC3E}">
        <p14:creationId xmlns:p14="http://schemas.microsoft.com/office/powerpoint/2010/main" val="295091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3635-2CD7-F5DE-3F6D-18E4D4D2A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92833-4C76-2017-A9CE-0A50BA01D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949AE-5094-F548-B180-61FC9AEB0B4E}"/>
              </a:ext>
            </a:extLst>
          </p:cNvPr>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a:extLst>
              <a:ext uri="{FF2B5EF4-FFF2-40B4-BE49-F238E27FC236}">
                <a16:creationId xmlns:a16="http://schemas.microsoft.com/office/drawing/2014/main" id="{7657F16C-38CC-CA29-FB1E-FCD09FF4F795}"/>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12587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5E2A1EF-1150-B315-7596-D4BEDD04525C}"/>
            </a:ext>
          </a:extLst>
        </p:cNvPr>
        <p:cNvGrpSpPr/>
        <p:nvPr/>
      </p:nvGrpSpPr>
      <p:grpSpPr>
        <a:xfrm>
          <a:off x="0" y="0"/>
          <a:ext cx="0" cy="0"/>
          <a:chOff x="0" y="0"/>
          <a:chExt cx="0" cy="0"/>
        </a:xfrm>
      </p:grpSpPr>
      <p:sp>
        <p:nvSpPr>
          <p:cNvPr id="66" name="Google Shape;66;g2c166753c5c_0_0:notes">
            <a:extLst>
              <a:ext uri="{FF2B5EF4-FFF2-40B4-BE49-F238E27FC236}">
                <a16:creationId xmlns:a16="http://schemas.microsoft.com/office/drawing/2014/main" id="{68CE86F7-70D3-C575-108C-2EB471F771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166753c5c_0_0:notes">
            <a:extLst>
              <a:ext uri="{FF2B5EF4-FFF2-40B4-BE49-F238E27FC236}">
                <a16:creationId xmlns:a16="http://schemas.microsoft.com/office/drawing/2014/main" id="{4266364F-561A-A5AC-9B36-BC5AB35419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90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5255717-6CD0-0118-08CD-1B42CBDC4539}"/>
            </a:ext>
          </a:extLst>
        </p:cNvPr>
        <p:cNvGrpSpPr/>
        <p:nvPr/>
      </p:nvGrpSpPr>
      <p:grpSpPr>
        <a:xfrm>
          <a:off x="0" y="0"/>
          <a:ext cx="0" cy="0"/>
          <a:chOff x="0" y="0"/>
          <a:chExt cx="0" cy="0"/>
        </a:xfrm>
      </p:grpSpPr>
      <p:sp>
        <p:nvSpPr>
          <p:cNvPr id="71" name="Google Shape;71;g2c166753c5c_0_4:notes">
            <a:extLst>
              <a:ext uri="{FF2B5EF4-FFF2-40B4-BE49-F238E27FC236}">
                <a16:creationId xmlns:a16="http://schemas.microsoft.com/office/drawing/2014/main" id="{88D08B05-D507-080A-AD05-A6F31DF4F8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c166753c5c_0_4:notes">
            <a:extLst>
              <a:ext uri="{FF2B5EF4-FFF2-40B4-BE49-F238E27FC236}">
                <a16:creationId xmlns:a16="http://schemas.microsoft.com/office/drawing/2014/main" id="{95102372-CBE9-CC88-988B-0A338ABB0A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209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50A11A8A-D624-46BA-C1AA-69450A7DFE18}"/>
            </a:ext>
          </a:extLst>
        </p:cNvPr>
        <p:cNvGrpSpPr/>
        <p:nvPr/>
      </p:nvGrpSpPr>
      <p:grpSpPr>
        <a:xfrm>
          <a:off x="0" y="0"/>
          <a:ext cx="0" cy="0"/>
          <a:chOff x="0" y="0"/>
          <a:chExt cx="0" cy="0"/>
        </a:xfrm>
      </p:grpSpPr>
      <p:sp>
        <p:nvSpPr>
          <p:cNvPr id="76" name="Google Shape;76;g2c166753c5c_0_8:notes">
            <a:extLst>
              <a:ext uri="{FF2B5EF4-FFF2-40B4-BE49-F238E27FC236}">
                <a16:creationId xmlns:a16="http://schemas.microsoft.com/office/drawing/2014/main" id="{A6A4E8FB-0987-4C33-151D-D6347B995D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a:extLst>
              <a:ext uri="{FF2B5EF4-FFF2-40B4-BE49-F238E27FC236}">
                <a16:creationId xmlns:a16="http://schemas.microsoft.com/office/drawing/2014/main" id="{7EB6F5E4-CD30-159E-8E73-D233073969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596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3C4F09DC-0E71-5A11-0AE1-AC05CAE4441D}"/>
            </a:ext>
          </a:extLst>
        </p:cNvPr>
        <p:cNvGrpSpPr/>
        <p:nvPr/>
      </p:nvGrpSpPr>
      <p:grpSpPr>
        <a:xfrm>
          <a:off x="0" y="0"/>
          <a:ext cx="0" cy="0"/>
          <a:chOff x="0" y="0"/>
          <a:chExt cx="0" cy="0"/>
        </a:xfrm>
      </p:grpSpPr>
      <p:sp>
        <p:nvSpPr>
          <p:cNvPr id="76" name="Google Shape;76;g2c166753c5c_0_8:notes">
            <a:extLst>
              <a:ext uri="{FF2B5EF4-FFF2-40B4-BE49-F238E27FC236}">
                <a16:creationId xmlns:a16="http://schemas.microsoft.com/office/drawing/2014/main" id="{66534E4F-178E-3FC0-0361-A9AC700DB9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a:extLst>
              <a:ext uri="{FF2B5EF4-FFF2-40B4-BE49-F238E27FC236}">
                <a16:creationId xmlns:a16="http://schemas.microsoft.com/office/drawing/2014/main" id="{4B1917D7-62AD-72C2-D87C-BC95A8CE92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440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14F73-3365-0E85-A1EA-862D703FF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90694-7222-37DB-F86A-17B5A7482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D20BC-1D29-7A61-6E78-4B83C5670828}"/>
              </a:ext>
            </a:extLst>
          </p:cNvPr>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a:extLst>
              <a:ext uri="{FF2B5EF4-FFF2-40B4-BE49-F238E27FC236}">
                <a16:creationId xmlns:a16="http://schemas.microsoft.com/office/drawing/2014/main" id="{B37BB032-134D-A507-FDD1-5706AA2BCEAE}"/>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22574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9FB53DCF-81F4-4649-202E-62873AD37B9C}"/>
            </a:ext>
          </a:extLst>
        </p:cNvPr>
        <p:cNvGrpSpPr/>
        <p:nvPr/>
      </p:nvGrpSpPr>
      <p:grpSpPr>
        <a:xfrm>
          <a:off x="0" y="0"/>
          <a:ext cx="0" cy="0"/>
          <a:chOff x="0" y="0"/>
          <a:chExt cx="0" cy="0"/>
        </a:xfrm>
      </p:grpSpPr>
      <p:sp>
        <p:nvSpPr>
          <p:cNvPr id="71" name="Google Shape;71;g2c166753c5c_0_4:notes">
            <a:extLst>
              <a:ext uri="{FF2B5EF4-FFF2-40B4-BE49-F238E27FC236}">
                <a16:creationId xmlns:a16="http://schemas.microsoft.com/office/drawing/2014/main" id="{D0CBEBA6-7327-AB4F-F038-C8FFB9EB93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c166753c5c_0_4:notes">
            <a:extLst>
              <a:ext uri="{FF2B5EF4-FFF2-40B4-BE49-F238E27FC236}">
                <a16:creationId xmlns:a16="http://schemas.microsoft.com/office/drawing/2014/main" id="{1F4D4E9F-BBC2-B190-B6AE-0FD5783806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62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8E646D3B-1D89-E11A-B890-3DCECE80552C}"/>
            </a:ext>
          </a:extLst>
        </p:cNvPr>
        <p:cNvGrpSpPr/>
        <p:nvPr/>
      </p:nvGrpSpPr>
      <p:grpSpPr>
        <a:xfrm>
          <a:off x="0" y="0"/>
          <a:ext cx="0" cy="0"/>
          <a:chOff x="0" y="0"/>
          <a:chExt cx="0" cy="0"/>
        </a:xfrm>
      </p:grpSpPr>
      <p:sp>
        <p:nvSpPr>
          <p:cNvPr id="76" name="Google Shape;76;g2c166753c5c_0_8:notes">
            <a:extLst>
              <a:ext uri="{FF2B5EF4-FFF2-40B4-BE49-F238E27FC236}">
                <a16:creationId xmlns:a16="http://schemas.microsoft.com/office/drawing/2014/main" id="{D64A1CDE-C789-A720-1D00-81E8BFA6CD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166753c5c_0_8:notes">
            <a:extLst>
              <a:ext uri="{FF2B5EF4-FFF2-40B4-BE49-F238E27FC236}">
                <a16:creationId xmlns:a16="http://schemas.microsoft.com/office/drawing/2014/main" id="{BC016197-FD5D-28FC-E3D2-C7AB0258DF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0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4C7E-5ED4-DC78-E510-D428353D0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FA04D-7EBD-7FD6-56BB-8AC13B489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A4C4F-78E0-F12E-9912-83239CAC8E60}"/>
              </a:ext>
            </a:extLst>
          </p:cNvPr>
          <p:cNvSpPr>
            <a:spLocks noGrp="1"/>
          </p:cNvSpPr>
          <p:nvPr>
            <p:ph type="body" idx="1"/>
          </p:nvPr>
        </p:nvSpPr>
        <p:spPr/>
        <p:txBody>
          <a:bodyPr/>
          <a:lstStyle/>
          <a:p>
            <a:r>
              <a:rPr lang="en-ZA" sz="1800" b="0" i="0" u="none" strike="noStrike" dirty="0">
                <a:solidFill>
                  <a:srgbClr val="000000"/>
                </a:solidFill>
                <a:effectLst/>
                <a:latin typeface="Arial" panose="020B0604020202020204" pitchFamily="34" charset="0"/>
              </a:rPr>
              <a:t>Together, the deck of cards provides a useful tool as a conversation starter to share experiences and lessons; to surface priorities (e.g. for a project or workshop); to explore challenges and solutions around particular themes; or even for people to reflect on which areas they may want to strengthen their skills or gain more knowledge about.</a:t>
            </a:r>
            <a:endParaRPr lang="en-GB" dirty="0"/>
          </a:p>
        </p:txBody>
      </p:sp>
      <p:sp>
        <p:nvSpPr>
          <p:cNvPr id="4" name="Slide Number Placeholder 3">
            <a:extLst>
              <a:ext uri="{FF2B5EF4-FFF2-40B4-BE49-F238E27FC236}">
                <a16:creationId xmlns:a16="http://schemas.microsoft.com/office/drawing/2014/main" id="{3A8C3D4F-08EB-C2FE-2E5E-E3B134F1823F}"/>
              </a:ext>
            </a:extLst>
          </p:cNvPr>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BF688D6-575A-4615-A426-926C838E16D5}" type="slidenum">
              <a:rPr kumimoji="0" lang="en-GB"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185267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A1DB6FF6-1E86-C56C-8459-F7D6E770F9FB}"/>
            </a:ext>
          </a:extLst>
        </p:cNvPr>
        <p:cNvGrpSpPr/>
        <p:nvPr/>
      </p:nvGrpSpPr>
      <p:grpSpPr>
        <a:xfrm>
          <a:off x="0" y="0"/>
          <a:ext cx="0" cy="0"/>
          <a:chOff x="0" y="0"/>
          <a:chExt cx="0" cy="0"/>
        </a:xfrm>
      </p:grpSpPr>
      <p:sp>
        <p:nvSpPr>
          <p:cNvPr id="351" name="Google Shape;351;p17:notes">
            <a:extLst>
              <a:ext uri="{FF2B5EF4-FFF2-40B4-BE49-F238E27FC236}">
                <a16:creationId xmlns:a16="http://schemas.microsoft.com/office/drawing/2014/main" id="{C0CC6F6A-577E-9E75-CA73-3FEF3BC6A3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7:notes">
            <a:extLst>
              <a:ext uri="{FF2B5EF4-FFF2-40B4-BE49-F238E27FC236}">
                <a16:creationId xmlns:a16="http://schemas.microsoft.com/office/drawing/2014/main" id="{B26045DC-9D24-9C84-20C3-5C6618359D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101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1293CC65-3468-1E6B-C3DA-6F950B7EC01E}"/>
            </a:ext>
          </a:extLst>
        </p:cNvPr>
        <p:cNvGrpSpPr/>
        <p:nvPr/>
      </p:nvGrpSpPr>
      <p:grpSpPr>
        <a:xfrm>
          <a:off x="0" y="0"/>
          <a:ext cx="0" cy="0"/>
          <a:chOff x="0" y="0"/>
          <a:chExt cx="0" cy="0"/>
        </a:xfrm>
      </p:grpSpPr>
      <p:sp>
        <p:nvSpPr>
          <p:cNvPr id="357" name="Google Shape;357;p18:notes">
            <a:extLst>
              <a:ext uri="{FF2B5EF4-FFF2-40B4-BE49-F238E27FC236}">
                <a16:creationId xmlns:a16="http://schemas.microsoft.com/office/drawing/2014/main" id="{CEB407C8-7ACE-2C83-7A10-96FDD355FD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8:notes">
            <a:extLst>
              <a:ext uri="{FF2B5EF4-FFF2-40B4-BE49-F238E27FC236}">
                <a16:creationId xmlns:a16="http://schemas.microsoft.com/office/drawing/2014/main" id="{D63CEF08-77EE-34B2-2455-3C6060375A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ZA" b="0" i="0" dirty="0">
                <a:solidFill>
                  <a:srgbClr val="000000"/>
                </a:solidFill>
                <a:effectLst/>
                <a:latin typeface="Times"/>
              </a:rPr>
              <a:t>https://</a:t>
            </a:r>
            <a:r>
              <a:rPr lang="en-ZA" b="0" i="0" dirty="0" err="1">
                <a:solidFill>
                  <a:srgbClr val="000000"/>
                </a:solidFill>
                <a:effectLst/>
                <a:latin typeface="Times"/>
              </a:rPr>
              <a:t>timer.pizza</a:t>
            </a:r>
            <a:r>
              <a:rPr lang="en-ZA" b="0" i="0" dirty="0">
                <a:solidFill>
                  <a:srgbClr val="000000"/>
                </a:solidFill>
                <a:effectLst/>
                <a:latin typeface="Times"/>
              </a:rPr>
              <a:t>/ </a:t>
            </a:r>
            <a:endParaRPr dirty="0"/>
          </a:p>
        </p:txBody>
      </p:sp>
    </p:spTree>
    <p:extLst>
      <p:ext uri="{BB962C8B-B14F-4D97-AF65-F5344CB8AC3E}">
        <p14:creationId xmlns:p14="http://schemas.microsoft.com/office/powerpoint/2010/main" val="333024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0F361533-366F-123C-C7E1-8870B0F63699}"/>
            </a:ext>
          </a:extLst>
        </p:cNvPr>
        <p:cNvGrpSpPr/>
        <p:nvPr/>
      </p:nvGrpSpPr>
      <p:grpSpPr>
        <a:xfrm>
          <a:off x="0" y="0"/>
          <a:ext cx="0" cy="0"/>
          <a:chOff x="0" y="0"/>
          <a:chExt cx="0" cy="0"/>
        </a:xfrm>
      </p:grpSpPr>
      <p:sp>
        <p:nvSpPr>
          <p:cNvPr id="367" name="Google Shape;367;p19:notes">
            <a:extLst>
              <a:ext uri="{FF2B5EF4-FFF2-40B4-BE49-F238E27FC236}">
                <a16:creationId xmlns:a16="http://schemas.microsoft.com/office/drawing/2014/main" id="{D35F0EA2-A3F8-5597-F8AA-3E764E40B6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9:notes">
            <a:extLst>
              <a:ext uri="{FF2B5EF4-FFF2-40B4-BE49-F238E27FC236}">
                <a16:creationId xmlns:a16="http://schemas.microsoft.com/office/drawing/2014/main" id="{3DC53DD6-C269-7D91-C3CF-0E950E3DE4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4202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587" y="1700218"/>
            <a:ext cx="11327615" cy="1849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6855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276350"/>
            <a:ext cx="11280000" cy="1468222"/>
          </a:xfrm>
        </p:spPr>
        <p:txBody>
          <a:bodyPr/>
          <a:lstStyle>
            <a:lvl2pPr marL="252000" indent="-250825">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3"/>
          </p:nvPr>
        </p:nvSpPr>
        <p:spPr>
          <a:xfrm>
            <a:off x="480484" y="270000"/>
            <a:ext cx="11280000" cy="900000"/>
          </a:xfrm>
        </p:spPr>
        <p:txBody>
          <a:bodyPr>
            <a:noAutofit/>
          </a:bodyPr>
          <a:lstStyle>
            <a:lvl1pPr marL="0" indent="0">
              <a:lnSpc>
                <a:spcPct val="85000"/>
              </a:lnSpc>
              <a:spcBef>
                <a:spcPts val="0"/>
              </a:spcBef>
              <a:spcAft>
                <a:spcPts val="283"/>
              </a:spcAft>
              <a:buNone/>
              <a:defRPr sz="3600" b="1" baseline="0">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a:xfrm>
            <a:off x="480484" y="6516688"/>
            <a:ext cx="8159749" cy="107950"/>
          </a:xfrm>
          <a:prstGeom prst="rect">
            <a:avLst/>
          </a:prstGeom>
        </p:spPr>
        <p:txBody>
          <a:bodyPr/>
          <a:lstStyle>
            <a:lvl1pPr>
              <a:defRPr/>
            </a:lvl1pPr>
          </a:lstStyle>
          <a:p>
            <a:pPr>
              <a:defRPr/>
            </a:pPr>
            <a:r>
              <a:rPr lang="en-AU"/>
              <a:t>Presentation title  |  Presenter name  |  Page </a:t>
            </a:r>
            <a:fld id="{DA93B556-018A-4D73-B933-358AC83C4F11}" type="slidenum">
              <a:rPr lang="en-AU"/>
              <a:pPr>
                <a:defRPr/>
              </a:pPr>
              <a:t>‹#›</a:t>
            </a:fld>
            <a:endParaRPr lang="en-US"/>
          </a:p>
        </p:txBody>
      </p:sp>
    </p:spTree>
    <p:extLst>
      <p:ext uri="{BB962C8B-B14F-4D97-AF65-F5344CB8AC3E}">
        <p14:creationId xmlns:p14="http://schemas.microsoft.com/office/powerpoint/2010/main" val="108727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a:xfrm>
            <a:off x="480484" y="6516688"/>
            <a:ext cx="8159749" cy="107950"/>
          </a:xfrm>
          <a:prstGeom prst="rect">
            <a:avLst/>
          </a:prstGeom>
        </p:spPr>
        <p:txBody>
          <a:bodyPr/>
          <a:lstStyle>
            <a:lvl1pPr>
              <a:defRPr/>
            </a:lvl1pPr>
          </a:lstStyle>
          <a:p>
            <a:r>
              <a:rPr lang="en-AU"/>
              <a:t>CSIRO.</a:t>
            </a:r>
            <a:r>
              <a:rPr lang="en-AU" b="0">
                <a:solidFill>
                  <a:schemeClr val="tx1"/>
                </a:solidFill>
              </a:rPr>
              <a:t>  </a:t>
            </a:r>
          </a:p>
        </p:txBody>
      </p:sp>
    </p:spTree>
    <p:extLst>
      <p:ext uri="{BB962C8B-B14F-4D97-AF65-F5344CB8AC3E}">
        <p14:creationId xmlns:p14="http://schemas.microsoft.com/office/powerpoint/2010/main" val="146692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831851" y="1709740"/>
            <a:ext cx="10515600" cy="285273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SzPts val="1400"/>
              <a:buNone/>
              <a:defRPr sz="45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93" name="Google Shape;93;p17"/>
          <p:cNvSpPr txBox="1">
            <a:spLocks noGrp="1"/>
          </p:cNvSpPr>
          <p:nvPr>
            <p:ph type="body" idx="1"/>
          </p:nvPr>
        </p:nvSpPr>
        <p:spPr>
          <a:xfrm>
            <a:off x="831851" y="4589465"/>
            <a:ext cx="10515600" cy="1500187"/>
          </a:xfrm>
          <a:prstGeom prst="rect">
            <a:avLst/>
          </a:prstGeom>
          <a:noFill/>
          <a:ln>
            <a:noFill/>
          </a:ln>
        </p:spPr>
        <p:txBody>
          <a:bodyPr spcFirstLastPara="1" wrap="square" lIns="0" tIns="0" rIns="0" bIns="0" anchor="t" anchorCtr="0">
            <a:spAutoFit/>
          </a:bodyPr>
          <a:lstStyle>
            <a:lvl1pPr marL="457200" lvl="0" indent="-228600" algn="l">
              <a:lnSpc>
                <a:spcPct val="110000"/>
              </a:lnSpc>
              <a:spcBef>
                <a:spcPts val="0"/>
              </a:spcBef>
              <a:spcAft>
                <a:spcPts val="0"/>
              </a:spcAft>
              <a:buClr>
                <a:srgbClr val="888888"/>
              </a:buClr>
              <a:buSzPts val="1800"/>
              <a:buNone/>
              <a:defRPr sz="1800">
                <a:solidFill>
                  <a:srgbClr val="888888"/>
                </a:solidFill>
              </a:defRPr>
            </a:lvl1pPr>
            <a:lvl2pPr marL="914400" lvl="1" indent="-228600" algn="l">
              <a:lnSpc>
                <a:spcPct val="110000"/>
              </a:lnSpc>
              <a:spcBef>
                <a:spcPts val="600"/>
              </a:spcBef>
              <a:spcAft>
                <a:spcPts val="0"/>
              </a:spcAft>
              <a:buClr>
                <a:srgbClr val="888888"/>
              </a:buClr>
              <a:buSzPts val="1500"/>
              <a:buNone/>
              <a:defRPr sz="1500">
                <a:solidFill>
                  <a:srgbClr val="888888"/>
                </a:solidFill>
              </a:defRPr>
            </a:lvl2pPr>
            <a:lvl3pPr marL="1371600" lvl="2" indent="-228600" algn="l">
              <a:lnSpc>
                <a:spcPct val="110000"/>
              </a:lnSpc>
              <a:spcBef>
                <a:spcPts val="600"/>
              </a:spcBef>
              <a:spcAft>
                <a:spcPts val="0"/>
              </a:spcAft>
              <a:buClr>
                <a:srgbClr val="888888"/>
              </a:buClr>
              <a:buSzPts val="1350"/>
              <a:buNone/>
              <a:defRPr sz="1350">
                <a:solidFill>
                  <a:srgbClr val="888888"/>
                </a:solidFill>
              </a:defRPr>
            </a:lvl3pPr>
            <a:lvl4pPr marL="1828800" lvl="3" indent="-228600" algn="l">
              <a:lnSpc>
                <a:spcPct val="110000"/>
              </a:lnSpc>
              <a:spcBef>
                <a:spcPts val="600"/>
              </a:spcBef>
              <a:spcAft>
                <a:spcPts val="0"/>
              </a:spcAft>
              <a:buClr>
                <a:srgbClr val="888888"/>
              </a:buClr>
              <a:buSzPts val="1200"/>
              <a:buNone/>
              <a:defRPr sz="1200">
                <a:solidFill>
                  <a:srgbClr val="888888"/>
                </a:solidFill>
              </a:defRPr>
            </a:lvl4pPr>
            <a:lvl5pPr marL="2286000" lvl="4" indent="-228600" algn="l">
              <a:lnSpc>
                <a:spcPct val="110000"/>
              </a:lnSpc>
              <a:spcBef>
                <a:spcPts val="600"/>
              </a:spcBef>
              <a:spcAft>
                <a:spcPts val="0"/>
              </a:spcAft>
              <a:buClr>
                <a:srgbClr val="888888"/>
              </a:buClr>
              <a:buSzPts val="1200"/>
              <a:buNone/>
              <a:defRPr sz="1200">
                <a:solidFill>
                  <a:srgbClr val="888888"/>
                </a:solidFill>
              </a:defRPr>
            </a:lvl5pPr>
            <a:lvl6pPr marL="2743200" lvl="5" indent="-228600" algn="l">
              <a:lnSpc>
                <a:spcPct val="110000"/>
              </a:lnSpc>
              <a:spcBef>
                <a:spcPts val="600"/>
              </a:spcBef>
              <a:spcAft>
                <a:spcPts val="0"/>
              </a:spcAft>
              <a:buClr>
                <a:srgbClr val="888888"/>
              </a:buClr>
              <a:buSzPts val="1200"/>
              <a:buNone/>
              <a:defRPr sz="1200">
                <a:solidFill>
                  <a:srgbClr val="888888"/>
                </a:solidFill>
              </a:defRPr>
            </a:lvl6pPr>
            <a:lvl7pPr marL="3200400" lvl="6" indent="-228600" algn="l">
              <a:lnSpc>
                <a:spcPct val="110000"/>
              </a:lnSpc>
              <a:spcBef>
                <a:spcPts val="600"/>
              </a:spcBef>
              <a:spcAft>
                <a:spcPts val="0"/>
              </a:spcAft>
              <a:buClr>
                <a:srgbClr val="888888"/>
              </a:buClr>
              <a:buSzPts val="1200"/>
              <a:buNone/>
              <a:defRPr sz="1200">
                <a:solidFill>
                  <a:srgbClr val="888888"/>
                </a:solidFill>
              </a:defRPr>
            </a:lvl7pPr>
            <a:lvl8pPr marL="3657600" lvl="7" indent="-228600" algn="l">
              <a:lnSpc>
                <a:spcPct val="110000"/>
              </a:lnSpc>
              <a:spcBef>
                <a:spcPts val="600"/>
              </a:spcBef>
              <a:spcAft>
                <a:spcPts val="0"/>
              </a:spcAft>
              <a:buClr>
                <a:srgbClr val="888888"/>
              </a:buClr>
              <a:buSzPts val="1200"/>
              <a:buNone/>
              <a:defRPr sz="1200">
                <a:solidFill>
                  <a:srgbClr val="888888"/>
                </a:solidFill>
              </a:defRPr>
            </a:lvl8pPr>
            <a:lvl9pPr marL="4114800" lvl="8" indent="-228600" algn="l">
              <a:lnSpc>
                <a:spcPct val="110000"/>
              </a:lnSpc>
              <a:spcBef>
                <a:spcPts val="600"/>
              </a:spcBef>
              <a:spcAft>
                <a:spcPts val="600"/>
              </a:spcAft>
              <a:buClr>
                <a:srgbClr val="888888"/>
              </a:buClr>
              <a:buSzPts val="1200"/>
              <a:buNone/>
              <a:defRPr sz="1200">
                <a:solidFill>
                  <a:srgbClr val="888888"/>
                </a:solidFill>
              </a:defRPr>
            </a:lvl9pPr>
          </a:lstStyle>
          <a:p>
            <a:endParaRPr/>
          </a:p>
        </p:txBody>
      </p:sp>
      <p:sp>
        <p:nvSpPr>
          <p:cNvPr id="94" name="Google Shape;94;p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166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587" y="1700218"/>
            <a:ext cx="11327615" cy="1849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84865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587" y="1700218"/>
            <a:ext cx="5582983" cy="1849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1"/>
          </p:nvPr>
        </p:nvSpPr>
        <p:spPr>
          <a:xfrm>
            <a:off x="6177221" y="1700218"/>
            <a:ext cx="5582983" cy="1849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825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586" y="1644801"/>
            <a:ext cx="2707724"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1"/>
          </p:nvPr>
        </p:nvSpPr>
        <p:spPr>
          <a:xfrm>
            <a:off x="3299591" y="1700218"/>
            <a:ext cx="8460612" cy="184986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905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226488" y="163516"/>
            <a:ext cx="11739033" cy="6530975"/>
          </a:xfrm>
          <a:prstGeom prst="rect">
            <a:avLst/>
          </a:prstGeom>
          <a:solidFill>
            <a:schemeClr val="accent1"/>
          </a:solidFill>
          <a:ln w="9525">
            <a:noFill/>
            <a:miter lim="800000"/>
            <a:headEnd/>
            <a:tailEnd/>
          </a:ln>
        </p:spPr>
        <p:txBody>
          <a:bodyPr lIns="80147" tIns="40074" rIns="80147" bIns="40074"/>
          <a:lstStyle/>
          <a:p>
            <a:pPr>
              <a:defRPr/>
            </a:pPr>
            <a:endParaRPr lang="en-GB">
              <a:ea typeface="ＭＳ Ｐゴシック" charset="-128"/>
              <a:cs typeface="+mn-cs"/>
            </a:endParaRPr>
          </a:p>
        </p:txBody>
      </p:sp>
      <p:sp>
        <p:nvSpPr>
          <p:cNvPr id="6" name="TextBox 5"/>
          <p:cNvSpPr txBox="1"/>
          <p:nvPr userDrawn="1"/>
        </p:nvSpPr>
        <p:spPr>
          <a:xfrm>
            <a:off x="431802" y="6472243"/>
            <a:ext cx="2564805" cy="161583"/>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bg1"/>
                </a:solidFill>
                <a:latin typeface="+mn-lt"/>
                <a:ea typeface="+mn-ea"/>
                <a:cs typeface="Arial" pitchFamily="34" charset="0"/>
              </a:rPr>
              <a:t>Climate and Development Knowledge Network</a:t>
            </a:r>
          </a:p>
        </p:txBody>
      </p:sp>
      <p:sp>
        <p:nvSpPr>
          <p:cNvPr id="7" name="Slide Number Placeholder 25"/>
          <p:cNvSpPr txBox="1">
            <a:spLocks/>
          </p:cNvSpPr>
          <p:nvPr userDrawn="1"/>
        </p:nvSpPr>
        <p:spPr>
          <a:xfrm>
            <a:off x="11598939" y="6472238"/>
            <a:ext cx="150682" cy="153888"/>
          </a:xfrm>
          <a:prstGeom prst="rect">
            <a:avLst/>
          </a:prstGeom>
          <a:noFill/>
        </p:spPr>
        <p:txBody>
          <a:bodyPr wrap="none" lIns="0" tIns="0" rIns="0" bIns="0">
            <a:spAutoFit/>
          </a:bodyPr>
          <a:lstStyle/>
          <a:p>
            <a:pPr algn="r">
              <a:defRPr/>
            </a:pPr>
            <a:fld id="{3859308B-B5DF-433C-8201-CE750180A66C}" type="slidenum">
              <a:rPr lang="en-GB" sz="1000">
                <a:solidFill>
                  <a:schemeClr val="bg1"/>
                </a:solidFill>
                <a:ea typeface="ＭＳ Ｐゴシック" charset="-128"/>
                <a:cs typeface="Arial" pitchFamily="34" charset="0"/>
              </a:rPr>
              <a:pPr algn="r">
                <a:defRPr/>
              </a:pPr>
              <a:t>‹#›</a:t>
            </a:fld>
            <a:endParaRPr lang="en-GB" sz="1000">
              <a:solidFill>
                <a:schemeClr val="bg1"/>
              </a:solidFill>
              <a:ea typeface="ＭＳ Ｐゴシック" charset="-128"/>
              <a:cs typeface="Arial" pitchFamily="34" charset="0"/>
            </a:endParaRPr>
          </a:p>
        </p:txBody>
      </p:sp>
      <p:sp>
        <p:nvSpPr>
          <p:cNvPr id="5" name="Text Placeholder 4"/>
          <p:cNvSpPr>
            <a:spLocks noGrp="1"/>
          </p:cNvSpPr>
          <p:nvPr>
            <p:ph type="body" sz="quarter" idx="10"/>
          </p:nvPr>
        </p:nvSpPr>
        <p:spPr>
          <a:xfrm>
            <a:off x="430775" y="1700217"/>
            <a:ext cx="11330452" cy="263879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88123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5" name="Straight Connector 4"/>
          <p:cNvCxnSpPr/>
          <p:nvPr userDrawn="1"/>
        </p:nvCxnSpPr>
        <p:spPr>
          <a:xfrm>
            <a:off x="431800" y="4200525"/>
            <a:ext cx="1132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0775" y="3594274"/>
            <a:ext cx="10914688" cy="605679"/>
          </a:xfrm>
        </p:spPr>
        <p:txBody>
          <a:bodyPr anchor="b"/>
          <a:lstStyle>
            <a:lvl1pPr>
              <a:defRPr sz="4800">
                <a:solidFill>
                  <a:schemeClr val="accent1"/>
                </a:solidFill>
              </a:defRPr>
            </a:lvl1pPr>
          </a:lstStyle>
          <a:p>
            <a:r>
              <a:rPr lang="en-US"/>
              <a:t>Click to edit Master title style</a:t>
            </a:r>
            <a:endParaRPr lang="en-GB" dirty="0"/>
          </a:p>
        </p:txBody>
      </p:sp>
      <p:sp>
        <p:nvSpPr>
          <p:cNvPr id="9" name="Text Placeholder 22"/>
          <p:cNvSpPr>
            <a:spLocks noGrp="1"/>
          </p:cNvSpPr>
          <p:nvPr>
            <p:ph type="body" sz="quarter" idx="10"/>
          </p:nvPr>
        </p:nvSpPr>
        <p:spPr>
          <a:xfrm>
            <a:off x="430772" y="4199954"/>
            <a:ext cx="10914693" cy="450251"/>
          </a:xfrm>
        </p:spPr>
        <p:txBody>
          <a:bodyPr/>
          <a:lstStyle>
            <a:lvl1pPr>
              <a:defRPr sz="2800" b="0">
                <a:solidFill>
                  <a:schemeClr val="tx2"/>
                </a:solidFill>
              </a:defRPr>
            </a:lvl1pPr>
          </a:lstStyle>
          <a:p>
            <a:pPr lvl="0"/>
            <a:r>
              <a:rPr lang="en-US" dirty="0"/>
              <a:t>Click to edit Master text styles</a:t>
            </a:r>
          </a:p>
        </p:txBody>
      </p:sp>
      <p:pic>
        <p:nvPicPr>
          <p:cNvPr id="6" name="Picture 5">
            <a:extLst>
              <a:ext uri="{FF2B5EF4-FFF2-40B4-BE49-F238E27FC236}">
                <a16:creationId xmlns:a16="http://schemas.microsoft.com/office/drawing/2014/main" id="{08367A24-7933-3745-9210-3BB7D39562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0772" y="227595"/>
            <a:ext cx="3951657" cy="1712385"/>
          </a:xfrm>
          <a:prstGeom prst="rect">
            <a:avLst/>
          </a:prstGeom>
        </p:spPr>
      </p:pic>
    </p:spTree>
    <p:extLst>
      <p:ext uri="{BB962C8B-B14F-4D97-AF65-F5344CB8AC3E}">
        <p14:creationId xmlns:p14="http://schemas.microsoft.com/office/powerpoint/2010/main" val="231131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grpSp>
        <p:nvGrpSpPr>
          <p:cNvPr id="2" name="Group 21"/>
          <p:cNvGrpSpPr>
            <a:grpSpLocks/>
          </p:cNvGrpSpPr>
          <p:nvPr userDrawn="1"/>
        </p:nvGrpSpPr>
        <p:grpSpPr bwMode="auto">
          <a:xfrm flipH="1">
            <a:off x="226488" y="163513"/>
            <a:ext cx="11739033" cy="6532562"/>
            <a:chOff x="198404" y="180631"/>
            <a:chExt cx="10296592" cy="7202832"/>
          </a:xfrm>
        </p:grpSpPr>
        <p:sp>
          <p:nvSpPr>
            <p:cNvPr id="3" name="Rectangle 22"/>
            <p:cNvSpPr>
              <a:spLocks noChangeArrowheads="1"/>
            </p:cNvSpPr>
            <p:nvPr userDrawn="1"/>
          </p:nvSpPr>
          <p:spPr bwMode="auto">
            <a:xfrm>
              <a:off x="198404" y="180631"/>
              <a:ext cx="10296592" cy="7199331"/>
            </a:xfrm>
            <a:prstGeom prst="rect">
              <a:avLst/>
            </a:prstGeom>
            <a:solidFill>
              <a:srgbClr val="F37021"/>
            </a:solidFill>
            <a:ln w="9525">
              <a:noFill/>
              <a:miter lim="800000"/>
              <a:headEnd/>
              <a:tailEnd/>
            </a:ln>
          </p:spPr>
          <p:txBody>
            <a:bodyPr/>
            <a:lstStyle/>
            <a:p>
              <a:pPr>
                <a:defRPr/>
              </a:pPr>
              <a:endParaRPr lang="en-GB">
                <a:ea typeface="ＭＳ Ｐゴシック" charset="-128"/>
                <a:cs typeface="+mn-cs"/>
              </a:endParaRPr>
            </a:p>
          </p:txBody>
        </p:sp>
        <p:grpSp>
          <p:nvGrpSpPr>
            <p:cNvPr id="4" name="Group 23"/>
            <p:cNvGrpSpPr>
              <a:grpSpLocks/>
            </p:cNvGrpSpPr>
            <p:nvPr userDrawn="1"/>
          </p:nvGrpSpPr>
          <p:grpSpPr bwMode="auto">
            <a:xfrm>
              <a:off x="198404" y="184132"/>
              <a:ext cx="4064054" cy="7199331"/>
              <a:chOff x="11903075" y="184132"/>
              <a:chExt cx="4064054" cy="7199331"/>
            </a:xfrm>
          </p:grpSpPr>
          <p:sp>
            <p:nvSpPr>
              <p:cNvPr id="5" name="Freeform 4"/>
              <p:cNvSpPr>
                <a:spLocks/>
              </p:cNvSpPr>
              <p:nvPr userDrawn="1"/>
            </p:nvSpPr>
            <p:spPr bwMode="auto">
              <a:xfrm>
                <a:off x="11903075" y="184132"/>
                <a:ext cx="3620331" cy="2005941"/>
              </a:xfrm>
              <a:custGeom>
                <a:avLst/>
                <a:gdLst>
                  <a:gd name="T0" fmla="*/ 0 w 1140"/>
                  <a:gd name="T1" fmla="*/ 2147483647 h 632"/>
                  <a:gd name="T2" fmla="*/ 2147483647 w 1140"/>
                  <a:gd name="T3" fmla="*/ 2147483647 h 632"/>
                  <a:gd name="T4" fmla="*/ 2147483647 w 1140"/>
                  <a:gd name="T5" fmla="*/ 2147483647 h 632"/>
                  <a:gd name="T6" fmla="*/ 2147483647 w 1140"/>
                  <a:gd name="T7" fmla="*/ 0 h 632"/>
                  <a:gd name="T8" fmla="*/ 0 w 1140"/>
                  <a:gd name="T9" fmla="*/ 0 h 632"/>
                  <a:gd name="T10" fmla="*/ 0 w 1140"/>
                  <a:gd name="T11" fmla="*/ 2147483647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0" h="632">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w="9525">
                <a:noFill/>
                <a:round/>
                <a:headEnd/>
                <a:tailEnd/>
              </a:ln>
            </p:spPr>
            <p:txBody>
              <a:bodyPr/>
              <a:lstStyle/>
              <a:p>
                <a:pPr>
                  <a:defRPr/>
                </a:pPr>
                <a:endParaRPr lang="en-GB">
                  <a:ea typeface="ＭＳ Ｐゴシック" charset="-128"/>
                  <a:cs typeface="+mn-cs"/>
                </a:endParaRPr>
              </a:p>
            </p:txBody>
          </p:sp>
          <p:sp>
            <p:nvSpPr>
              <p:cNvPr id="6" name="Freeform 5"/>
              <p:cNvSpPr>
                <a:spLocks/>
              </p:cNvSpPr>
              <p:nvPr userDrawn="1"/>
            </p:nvSpPr>
            <p:spPr bwMode="auto">
              <a:xfrm>
                <a:off x="11903075" y="187633"/>
                <a:ext cx="4064054" cy="3982124"/>
              </a:xfrm>
              <a:custGeom>
                <a:avLst/>
                <a:gdLst>
                  <a:gd name="T0" fmla="*/ 0 w 1280"/>
                  <a:gd name="T1" fmla="*/ 2147483647 h 1255"/>
                  <a:gd name="T2" fmla="*/ 0 w 1280"/>
                  <a:gd name="T3" fmla="*/ 2147483647 h 1255"/>
                  <a:gd name="T4" fmla="*/ 2147483647 w 1280"/>
                  <a:gd name="T5" fmla="*/ 2147483647 h 1255"/>
                  <a:gd name="T6" fmla="*/ 2147483647 w 1280"/>
                  <a:gd name="T7" fmla="*/ 2147483647 h 1255"/>
                  <a:gd name="T8" fmla="*/ 2147483647 w 1280"/>
                  <a:gd name="T9" fmla="*/ 2147483647 h 1255"/>
                  <a:gd name="T10" fmla="*/ 2147483647 w 1280"/>
                  <a:gd name="T11" fmla="*/ 0 h 1255"/>
                  <a:gd name="T12" fmla="*/ 2147483647 w 1280"/>
                  <a:gd name="T13" fmla="*/ 0 h 1255"/>
                  <a:gd name="T14" fmla="*/ 0 w 1280"/>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0" h="1255">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w="9525">
                <a:noFill/>
                <a:round/>
                <a:headEnd/>
                <a:tailEnd/>
              </a:ln>
            </p:spPr>
            <p:txBody>
              <a:bodyPr/>
              <a:lstStyle/>
              <a:p>
                <a:pPr>
                  <a:defRPr/>
                </a:pPr>
                <a:endParaRPr lang="en-GB">
                  <a:ea typeface="ＭＳ Ｐゴシック" charset="-128"/>
                  <a:cs typeface="+mn-cs"/>
                </a:endParaRPr>
              </a:p>
            </p:txBody>
          </p:sp>
          <p:sp>
            <p:nvSpPr>
              <p:cNvPr id="7" name="Freeform 6"/>
              <p:cNvSpPr>
                <a:spLocks/>
              </p:cNvSpPr>
              <p:nvPr userDrawn="1"/>
            </p:nvSpPr>
            <p:spPr bwMode="auto">
              <a:xfrm>
                <a:off x="11903075" y="6298225"/>
                <a:ext cx="915294" cy="1085238"/>
              </a:xfrm>
              <a:custGeom>
                <a:avLst/>
                <a:gdLst>
                  <a:gd name="T0" fmla="*/ 0 w 288"/>
                  <a:gd name="T1" fmla="*/ 0 h 342"/>
                  <a:gd name="T2" fmla="*/ 0 w 288"/>
                  <a:gd name="T3" fmla="*/ 2147483647 h 342"/>
                  <a:gd name="T4" fmla="*/ 2147483647 w 288"/>
                  <a:gd name="T5" fmla="*/ 2147483647 h 342"/>
                  <a:gd name="T6" fmla="*/ 2147483647 w 288"/>
                  <a:gd name="T7" fmla="*/ 2147483647 h 342"/>
                  <a:gd name="T8" fmla="*/ 0 w 288"/>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42">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w="9525">
                <a:noFill/>
                <a:round/>
                <a:headEnd/>
                <a:tailEnd/>
              </a:ln>
            </p:spPr>
            <p:txBody>
              <a:bodyPr/>
              <a:lstStyle/>
              <a:p>
                <a:pPr>
                  <a:defRPr/>
                </a:pPr>
                <a:endParaRPr lang="en-GB">
                  <a:ea typeface="ＭＳ Ｐゴシック" charset="-128"/>
                  <a:cs typeface="+mn-cs"/>
                </a:endParaRPr>
              </a:p>
            </p:txBody>
          </p:sp>
          <p:sp>
            <p:nvSpPr>
              <p:cNvPr id="8" name="Freeform 7"/>
              <p:cNvSpPr>
                <a:spLocks/>
              </p:cNvSpPr>
              <p:nvPr userDrawn="1"/>
            </p:nvSpPr>
            <p:spPr bwMode="auto">
              <a:xfrm>
                <a:off x="11903075" y="4169757"/>
                <a:ext cx="2829428" cy="3204955"/>
              </a:xfrm>
              <a:custGeom>
                <a:avLst/>
                <a:gdLst>
                  <a:gd name="T0" fmla="*/ 0 w 891"/>
                  <a:gd name="T1" fmla="*/ 2147483647 h 1009"/>
                  <a:gd name="T2" fmla="*/ 0 w 891"/>
                  <a:gd name="T3" fmla="*/ 2147483647 h 1009"/>
                  <a:gd name="T4" fmla="*/ 2147483647 w 891"/>
                  <a:gd name="T5" fmla="*/ 2147483647 h 1009"/>
                  <a:gd name="T6" fmla="*/ 2147483647 w 891"/>
                  <a:gd name="T7" fmla="*/ 2147483647 h 1009"/>
                  <a:gd name="T8" fmla="*/ 2147483647 w 891"/>
                  <a:gd name="T9" fmla="*/ 0 h 1009"/>
                  <a:gd name="T10" fmla="*/ 2147483647 w 891"/>
                  <a:gd name="T11" fmla="*/ 2147483647 h 1009"/>
                  <a:gd name="T12" fmla="*/ 0 w 891"/>
                  <a:gd name="T13" fmla="*/ 2147483647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1" h="1009">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w="9525">
                <a:noFill/>
                <a:round/>
                <a:headEnd/>
                <a:tailEnd/>
              </a:ln>
            </p:spPr>
            <p:txBody>
              <a:bodyPr/>
              <a:lstStyle/>
              <a:p>
                <a:pPr>
                  <a:defRPr/>
                </a:pPr>
                <a:endParaRPr lang="en-GB">
                  <a:ea typeface="ＭＳ Ｐゴシック" charset="-128"/>
                  <a:cs typeface="+mn-cs"/>
                </a:endParaRPr>
              </a:p>
            </p:txBody>
          </p:sp>
          <p:sp>
            <p:nvSpPr>
              <p:cNvPr id="9" name="Freeform 8"/>
              <p:cNvSpPr>
                <a:spLocks/>
              </p:cNvSpPr>
              <p:nvPr userDrawn="1"/>
            </p:nvSpPr>
            <p:spPr bwMode="auto">
              <a:xfrm>
                <a:off x="11903075" y="2599663"/>
                <a:ext cx="2679045" cy="1974434"/>
              </a:xfrm>
              <a:custGeom>
                <a:avLst/>
                <a:gdLst>
                  <a:gd name="T0" fmla="*/ 2147483647 w 844"/>
                  <a:gd name="T1" fmla="*/ 0 h 622"/>
                  <a:gd name="T2" fmla="*/ 0 w 844"/>
                  <a:gd name="T3" fmla="*/ 2147483647 h 622"/>
                  <a:gd name="T4" fmla="*/ 0 w 844"/>
                  <a:gd name="T5" fmla="*/ 2147483647 h 622"/>
                  <a:gd name="T6" fmla="*/ 2147483647 w 844"/>
                  <a:gd name="T7" fmla="*/ 2147483647 h 622"/>
                  <a:gd name="T8" fmla="*/ 2147483647 w 844"/>
                  <a:gd name="T9" fmla="*/ 2147483647 h 622"/>
                  <a:gd name="T10" fmla="*/ 2147483647 w 844"/>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4" h="622">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w="9525">
                <a:noFill/>
                <a:round/>
                <a:headEnd/>
                <a:tailEnd/>
              </a:ln>
            </p:spPr>
            <p:txBody>
              <a:bodyPr/>
              <a:lstStyle/>
              <a:p>
                <a:pPr>
                  <a:defRPr/>
                </a:pPr>
                <a:endParaRPr lang="en-GB">
                  <a:ea typeface="ＭＳ Ｐゴシック" charset="-128"/>
                  <a:cs typeface="+mn-cs"/>
                </a:endParaRPr>
              </a:p>
            </p:txBody>
          </p:sp>
        </p:grpSp>
      </p:grpSp>
      <p:sp>
        <p:nvSpPr>
          <p:cNvPr id="10" name="Rectangle 9"/>
          <p:cNvSpPr>
            <a:spLocks noChangeArrowheads="1"/>
          </p:cNvSpPr>
          <p:nvPr userDrawn="1"/>
        </p:nvSpPr>
        <p:spPr bwMode="auto">
          <a:xfrm>
            <a:off x="431800" y="5508734"/>
            <a:ext cx="8307917" cy="1006366"/>
          </a:xfrm>
          <a:prstGeom prst="rect">
            <a:avLst/>
          </a:prstGeom>
          <a:noFill/>
          <a:ln w="9525">
            <a:noFill/>
            <a:miter lim="800000"/>
            <a:headEnd/>
            <a:tailEnd/>
          </a:ln>
        </p:spPr>
        <p:txBody>
          <a:bodyPr lIns="0" tIns="0" rIns="0" bIns="0" anchor="b">
            <a:spAutoFit/>
          </a:bodyPr>
          <a:lstStyle/>
          <a:p>
            <a:pPr marL="0" lvl="1" indent="0">
              <a:lnSpc>
                <a:spcPct val="110000"/>
              </a:lnSpc>
              <a:spcBef>
                <a:spcPct val="50000"/>
              </a:spcBef>
              <a:defRPr/>
            </a:pPr>
            <a:r>
              <a:rPr lang="en-GB" sz="1100" dirty="0">
                <a:solidFill>
                  <a:schemeClr val="bg1"/>
                </a:solidFill>
                <a:ea typeface="ＭＳ Ｐゴシック" charset="-128"/>
                <a:cs typeface="+mn-cs"/>
              </a:rPr>
              <a:t>This work was carried out with the aid of a grant from the Ministry of Foreign Affairs of the Netherlands and the International Development Research Centre (IDRC), Canada, as part of the Climate and Development Knowledge Network (CDKN) Programme. The views expressed herein do not necessarily represent those of the Ministry of Foreign Affairs of the Netherlands, or of the International Development Research Centre (IDRC) or its Board of Governors, or of the entities managing CDKN.</a:t>
            </a:r>
          </a:p>
          <a:p>
            <a:pPr marL="0" lvl="1" indent="0">
              <a:lnSpc>
                <a:spcPct val="110000"/>
              </a:lnSpc>
              <a:spcBef>
                <a:spcPct val="50000"/>
              </a:spcBef>
              <a:defRPr/>
            </a:pPr>
            <a:r>
              <a:rPr lang="en-GB" sz="1100" dirty="0">
                <a:solidFill>
                  <a:schemeClr val="bg1"/>
                </a:solidFill>
                <a:ea typeface="ＭＳ Ｐゴシック" charset="-128"/>
                <a:cs typeface="+mn-cs"/>
              </a:rPr>
              <a:t>Copyright © 2020, Climate and Development Knowledge Network. All rights reserved.</a:t>
            </a:r>
          </a:p>
        </p:txBody>
      </p:sp>
      <p:sp>
        <p:nvSpPr>
          <p:cNvPr id="11" name="TextBox 30"/>
          <p:cNvSpPr txBox="1">
            <a:spLocks noChangeArrowheads="1"/>
          </p:cNvSpPr>
          <p:nvPr userDrawn="1"/>
        </p:nvSpPr>
        <p:spPr bwMode="auto">
          <a:xfrm>
            <a:off x="431800" y="4598948"/>
            <a:ext cx="2704074" cy="553998"/>
          </a:xfrm>
          <a:prstGeom prst="rect">
            <a:avLst/>
          </a:prstGeom>
          <a:noFill/>
          <a:ln>
            <a:noFill/>
          </a:ln>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a:solidFill>
                  <a:schemeClr val="bg1"/>
                </a:solidFill>
                <a:ea typeface="+mn-ea"/>
                <a:cs typeface="Arial" charset="0"/>
              </a:rPr>
              <a:t>www.cdkn.org</a:t>
            </a:r>
          </a:p>
        </p:txBody>
      </p:sp>
    </p:spTree>
    <p:extLst>
      <p:ext uri="{BB962C8B-B14F-4D97-AF65-F5344CB8AC3E}">
        <p14:creationId xmlns:p14="http://schemas.microsoft.com/office/powerpoint/2010/main" val="121575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226488" y="163516"/>
            <a:ext cx="11739033" cy="6530975"/>
          </a:xfrm>
          <a:prstGeom prst="rect">
            <a:avLst/>
          </a:prstGeom>
          <a:solidFill>
            <a:schemeClr val="tx2"/>
          </a:solidFill>
          <a:ln w="9525">
            <a:noFill/>
            <a:miter lim="800000"/>
            <a:headEnd/>
            <a:tailEnd/>
          </a:ln>
        </p:spPr>
        <p:txBody>
          <a:bodyPr lIns="80147" tIns="40074" rIns="80147" bIns="40074"/>
          <a:lstStyle/>
          <a:p>
            <a:pPr>
              <a:defRPr/>
            </a:pPr>
            <a:endParaRPr lang="en-GB">
              <a:ea typeface="ＭＳ Ｐゴシック" charset="-128"/>
              <a:cs typeface="+mn-cs"/>
            </a:endParaRPr>
          </a:p>
        </p:txBody>
      </p:sp>
      <p:sp>
        <p:nvSpPr>
          <p:cNvPr id="6" name="Title 5"/>
          <p:cNvSpPr>
            <a:spLocks noGrp="1"/>
          </p:cNvSpPr>
          <p:nvPr>
            <p:ph type="title"/>
          </p:nvPr>
        </p:nvSpPr>
        <p:spPr>
          <a:xfrm>
            <a:off x="432773" y="476672"/>
            <a:ext cx="8455113" cy="1495794"/>
          </a:xfrm>
        </p:spPr>
        <p:txBody>
          <a:bodyPr/>
          <a:lstStyle>
            <a:lvl1pPr>
              <a:defRPr sz="60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0242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587" y="1700218"/>
            <a:ext cx="5582983" cy="1849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1"/>
          </p:nvPr>
        </p:nvSpPr>
        <p:spPr>
          <a:xfrm>
            <a:off x="6177221" y="1700218"/>
            <a:ext cx="5582983" cy="18498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2444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25439"/>
            <a:ext cx="11328400" cy="504754"/>
          </a:xfrm>
        </p:spPr>
        <p:txBody>
          <a:bodyPr/>
          <a:lstStyle/>
          <a:p>
            <a:r>
              <a:rPr lang="en-US"/>
              <a:t>Click to edit Master title style</a:t>
            </a:r>
            <a:endParaRPr lang="en-GB"/>
          </a:p>
        </p:txBody>
      </p:sp>
      <p:sp>
        <p:nvSpPr>
          <p:cNvPr id="3" name="Content Placeholder 2"/>
          <p:cNvSpPr>
            <a:spLocks noGrp="1"/>
          </p:cNvSpPr>
          <p:nvPr>
            <p:ph idx="1"/>
          </p:nvPr>
        </p:nvSpPr>
        <p:spPr>
          <a:xfrm>
            <a:off x="431800" y="1708154"/>
            <a:ext cx="11328400" cy="1849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3868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pic>
        <p:nvPicPr>
          <p:cNvPr id="4"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431801" y="328613"/>
            <a:ext cx="5137151" cy="1676400"/>
          </a:xfrm>
          <a:prstGeom prst="rect">
            <a:avLst/>
          </a:prstGeom>
          <a:noFill/>
          <a:ln w="9525">
            <a:noFill/>
            <a:miter lim="800000"/>
            <a:headEnd/>
            <a:tailEnd/>
          </a:ln>
        </p:spPr>
      </p:pic>
      <p:cxnSp>
        <p:nvCxnSpPr>
          <p:cNvPr id="5" name="Straight Connector 4"/>
          <p:cNvCxnSpPr/>
          <p:nvPr userDrawn="1"/>
        </p:nvCxnSpPr>
        <p:spPr>
          <a:xfrm>
            <a:off x="431800" y="4200525"/>
            <a:ext cx="1132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0775" y="3594272"/>
            <a:ext cx="10914688" cy="605679"/>
          </a:xfrm>
        </p:spPr>
        <p:txBody>
          <a:bodyPr anchor="b"/>
          <a:lstStyle>
            <a:lvl1pPr>
              <a:defRPr sz="4800">
                <a:solidFill>
                  <a:schemeClr val="accent1"/>
                </a:solidFill>
              </a:defRPr>
            </a:lvl1pPr>
          </a:lstStyle>
          <a:p>
            <a:r>
              <a:rPr lang="en-US"/>
              <a:t>Click to edit Master title style</a:t>
            </a:r>
            <a:endParaRPr lang="en-GB" dirty="0"/>
          </a:p>
        </p:txBody>
      </p:sp>
      <p:sp>
        <p:nvSpPr>
          <p:cNvPr id="9" name="Text Placeholder 22"/>
          <p:cNvSpPr>
            <a:spLocks noGrp="1"/>
          </p:cNvSpPr>
          <p:nvPr>
            <p:ph type="body" sz="quarter" idx="10"/>
          </p:nvPr>
        </p:nvSpPr>
        <p:spPr>
          <a:xfrm>
            <a:off x="430770" y="4199950"/>
            <a:ext cx="10914693" cy="450251"/>
          </a:xfrm>
        </p:spPr>
        <p:txBody>
          <a:bodyPr/>
          <a:lstStyle>
            <a:lvl1pPr>
              <a:defRPr sz="2800" b="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0799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276350"/>
            <a:ext cx="11280000" cy="1468222"/>
          </a:xfrm>
        </p:spPr>
        <p:txBody>
          <a:bodyPr/>
          <a:lstStyle>
            <a:lvl2pPr marL="252000" indent="-250825">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3"/>
          </p:nvPr>
        </p:nvSpPr>
        <p:spPr>
          <a:xfrm>
            <a:off x="480484" y="270000"/>
            <a:ext cx="11280000" cy="900000"/>
          </a:xfrm>
        </p:spPr>
        <p:txBody>
          <a:bodyPr>
            <a:noAutofit/>
          </a:bodyPr>
          <a:lstStyle>
            <a:lvl1pPr marL="0" indent="0">
              <a:lnSpc>
                <a:spcPct val="85000"/>
              </a:lnSpc>
              <a:spcBef>
                <a:spcPts val="0"/>
              </a:spcBef>
              <a:spcAft>
                <a:spcPts val="283"/>
              </a:spcAft>
              <a:buNone/>
              <a:defRPr sz="3600" b="1" baseline="0">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a:xfrm>
            <a:off x="480484" y="6516688"/>
            <a:ext cx="8159749" cy="107950"/>
          </a:xfrm>
          <a:prstGeom prst="rect">
            <a:avLst/>
          </a:prstGeom>
        </p:spPr>
        <p:txBody>
          <a:bodyPr/>
          <a:lstStyle>
            <a:lvl1pPr>
              <a:defRPr/>
            </a:lvl1pPr>
          </a:lstStyle>
          <a:p>
            <a:pPr>
              <a:defRPr/>
            </a:pPr>
            <a:r>
              <a:rPr lang="en-AU"/>
              <a:t>Presentation title  |  Presenter name  |  Page </a:t>
            </a:r>
            <a:fld id="{DA93B556-018A-4D73-B933-358AC83C4F11}" type="slidenum">
              <a:rPr lang="en-AU"/>
              <a:pPr>
                <a:defRPr/>
              </a:pPr>
              <a:t>‹#›</a:t>
            </a:fld>
            <a:endParaRPr lang="en-US"/>
          </a:p>
        </p:txBody>
      </p:sp>
    </p:spTree>
    <p:extLst>
      <p:ext uri="{BB962C8B-B14F-4D97-AF65-F5344CB8AC3E}">
        <p14:creationId xmlns:p14="http://schemas.microsoft.com/office/powerpoint/2010/main" val="1164624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530F4E0C-85E2-493A-B70B-EDE13E546947}" type="datetimeFigureOut">
              <a:rPr lang="en-AU" smtClean="0"/>
              <a:t>12/6/2025</a:t>
            </a:fld>
            <a:endParaRPr lang="en-AU"/>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480CE4D7-F2C9-4158-A23D-2D5E7FE5BC12}" type="slidenum">
              <a:rPr lang="en-AU" smtClean="0"/>
              <a:t>‹#›</a:t>
            </a:fld>
            <a:endParaRPr lang="en-AU"/>
          </a:p>
        </p:txBody>
      </p:sp>
    </p:spTree>
    <p:extLst>
      <p:ext uri="{BB962C8B-B14F-4D97-AF65-F5344CB8AC3E}">
        <p14:creationId xmlns:p14="http://schemas.microsoft.com/office/powerpoint/2010/main" val="130532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a:xfrm>
            <a:off x="480484" y="6516688"/>
            <a:ext cx="8159749" cy="107950"/>
          </a:xfrm>
          <a:prstGeom prst="rect">
            <a:avLst/>
          </a:prstGeom>
        </p:spPr>
        <p:txBody>
          <a:bodyPr/>
          <a:lstStyle>
            <a:lvl1pPr>
              <a:defRPr/>
            </a:lvl1pPr>
          </a:lstStyle>
          <a:p>
            <a:r>
              <a:rPr lang="en-AU"/>
              <a:t>CSIRO.</a:t>
            </a:r>
            <a:r>
              <a:rPr lang="en-AU" b="0">
                <a:solidFill>
                  <a:schemeClr val="tx1"/>
                </a:solidFill>
              </a:rPr>
              <a:t>  </a:t>
            </a:r>
          </a:p>
        </p:txBody>
      </p:sp>
    </p:spTree>
    <p:extLst>
      <p:ext uri="{BB962C8B-B14F-4D97-AF65-F5344CB8AC3E}">
        <p14:creationId xmlns:p14="http://schemas.microsoft.com/office/powerpoint/2010/main" val="270587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586" y="1644801"/>
            <a:ext cx="2707724"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1"/>
          </p:nvPr>
        </p:nvSpPr>
        <p:spPr>
          <a:xfrm>
            <a:off x="3299591" y="1700218"/>
            <a:ext cx="8460612" cy="184986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1056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226488" y="163516"/>
            <a:ext cx="11739033" cy="6530975"/>
          </a:xfrm>
          <a:prstGeom prst="rect">
            <a:avLst/>
          </a:prstGeom>
          <a:solidFill>
            <a:schemeClr val="accent1"/>
          </a:solidFill>
          <a:ln w="9525">
            <a:noFill/>
            <a:miter lim="800000"/>
            <a:headEnd/>
            <a:tailEnd/>
          </a:ln>
        </p:spPr>
        <p:txBody>
          <a:bodyPr lIns="80147" tIns="40074" rIns="80147" bIns="40074"/>
          <a:lstStyle/>
          <a:p>
            <a:pPr>
              <a:defRPr/>
            </a:pPr>
            <a:endParaRPr lang="en-GB">
              <a:ea typeface="ＭＳ Ｐゴシック" charset="-128"/>
              <a:cs typeface="+mn-cs"/>
            </a:endParaRPr>
          </a:p>
        </p:txBody>
      </p:sp>
      <p:sp>
        <p:nvSpPr>
          <p:cNvPr id="6" name="TextBox 5"/>
          <p:cNvSpPr txBox="1"/>
          <p:nvPr userDrawn="1"/>
        </p:nvSpPr>
        <p:spPr>
          <a:xfrm>
            <a:off x="431802" y="6472243"/>
            <a:ext cx="2564805" cy="161583"/>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bg1"/>
                </a:solidFill>
                <a:latin typeface="+mn-lt"/>
                <a:ea typeface="+mn-ea"/>
                <a:cs typeface="Arial" pitchFamily="34" charset="0"/>
              </a:rPr>
              <a:t>Climate and Development Knowledge Network</a:t>
            </a:r>
          </a:p>
        </p:txBody>
      </p:sp>
      <p:sp>
        <p:nvSpPr>
          <p:cNvPr id="7" name="Slide Number Placeholder 25"/>
          <p:cNvSpPr txBox="1">
            <a:spLocks/>
          </p:cNvSpPr>
          <p:nvPr userDrawn="1"/>
        </p:nvSpPr>
        <p:spPr>
          <a:xfrm>
            <a:off x="11598939" y="6472238"/>
            <a:ext cx="150682" cy="153888"/>
          </a:xfrm>
          <a:prstGeom prst="rect">
            <a:avLst/>
          </a:prstGeom>
          <a:noFill/>
        </p:spPr>
        <p:txBody>
          <a:bodyPr wrap="none" lIns="0" tIns="0" rIns="0" bIns="0">
            <a:spAutoFit/>
          </a:bodyPr>
          <a:lstStyle/>
          <a:p>
            <a:pPr algn="r">
              <a:defRPr/>
            </a:pPr>
            <a:fld id="{3859308B-B5DF-433C-8201-CE750180A66C}" type="slidenum">
              <a:rPr lang="en-GB" sz="1000">
                <a:solidFill>
                  <a:schemeClr val="bg1"/>
                </a:solidFill>
                <a:ea typeface="ＭＳ Ｐゴシック" charset="-128"/>
                <a:cs typeface="Arial" pitchFamily="34" charset="0"/>
              </a:rPr>
              <a:pPr algn="r">
                <a:defRPr/>
              </a:pPr>
              <a:t>‹#›</a:t>
            </a:fld>
            <a:endParaRPr lang="en-GB" sz="1000">
              <a:solidFill>
                <a:schemeClr val="bg1"/>
              </a:solidFill>
              <a:ea typeface="ＭＳ Ｐゴシック" charset="-128"/>
              <a:cs typeface="Arial" pitchFamily="34" charset="0"/>
            </a:endParaRPr>
          </a:p>
        </p:txBody>
      </p:sp>
      <p:sp>
        <p:nvSpPr>
          <p:cNvPr id="5" name="Text Placeholder 4"/>
          <p:cNvSpPr>
            <a:spLocks noGrp="1"/>
          </p:cNvSpPr>
          <p:nvPr>
            <p:ph type="body" sz="quarter" idx="10"/>
          </p:nvPr>
        </p:nvSpPr>
        <p:spPr>
          <a:xfrm>
            <a:off x="430775" y="1700217"/>
            <a:ext cx="11330452" cy="263879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0608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5" name="Straight Connector 4"/>
          <p:cNvCxnSpPr/>
          <p:nvPr userDrawn="1"/>
        </p:nvCxnSpPr>
        <p:spPr>
          <a:xfrm>
            <a:off x="431800" y="4200525"/>
            <a:ext cx="1132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0775" y="3594274"/>
            <a:ext cx="10914688" cy="605679"/>
          </a:xfrm>
        </p:spPr>
        <p:txBody>
          <a:bodyPr anchor="b"/>
          <a:lstStyle>
            <a:lvl1pPr>
              <a:defRPr sz="4800">
                <a:solidFill>
                  <a:schemeClr val="accent1"/>
                </a:solidFill>
              </a:defRPr>
            </a:lvl1pPr>
          </a:lstStyle>
          <a:p>
            <a:r>
              <a:rPr lang="en-US"/>
              <a:t>Click to edit Master title style</a:t>
            </a:r>
            <a:endParaRPr lang="en-GB" dirty="0"/>
          </a:p>
        </p:txBody>
      </p:sp>
      <p:sp>
        <p:nvSpPr>
          <p:cNvPr id="9" name="Text Placeholder 22"/>
          <p:cNvSpPr>
            <a:spLocks noGrp="1"/>
          </p:cNvSpPr>
          <p:nvPr>
            <p:ph type="body" sz="quarter" idx="10"/>
          </p:nvPr>
        </p:nvSpPr>
        <p:spPr>
          <a:xfrm>
            <a:off x="430772" y="4199954"/>
            <a:ext cx="10914693" cy="450251"/>
          </a:xfrm>
        </p:spPr>
        <p:txBody>
          <a:bodyPr/>
          <a:lstStyle>
            <a:lvl1pPr>
              <a:defRPr sz="2800" b="0">
                <a:solidFill>
                  <a:schemeClr val="tx2"/>
                </a:solidFill>
              </a:defRPr>
            </a:lvl1pPr>
          </a:lstStyle>
          <a:p>
            <a:pPr lvl="0"/>
            <a:r>
              <a:rPr lang="en-US" dirty="0"/>
              <a:t>Click to edit Master text styles</a:t>
            </a:r>
          </a:p>
        </p:txBody>
      </p:sp>
      <p:pic>
        <p:nvPicPr>
          <p:cNvPr id="6" name="Picture 5">
            <a:extLst>
              <a:ext uri="{FF2B5EF4-FFF2-40B4-BE49-F238E27FC236}">
                <a16:creationId xmlns:a16="http://schemas.microsoft.com/office/drawing/2014/main" id="{08367A24-7933-3745-9210-3BB7D39562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0772" y="227595"/>
            <a:ext cx="3951657" cy="1712385"/>
          </a:xfrm>
          <a:prstGeom prst="rect">
            <a:avLst/>
          </a:prstGeom>
        </p:spPr>
      </p:pic>
    </p:spTree>
    <p:extLst>
      <p:ext uri="{BB962C8B-B14F-4D97-AF65-F5344CB8AC3E}">
        <p14:creationId xmlns:p14="http://schemas.microsoft.com/office/powerpoint/2010/main" val="7658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grpSp>
        <p:nvGrpSpPr>
          <p:cNvPr id="2" name="Group 21"/>
          <p:cNvGrpSpPr>
            <a:grpSpLocks/>
          </p:cNvGrpSpPr>
          <p:nvPr userDrawn="1"/>
        </p:nvGrpSpPr>
        <p:grpSpPr bwMode="auto">
          <a:xfrm flipH="1">
            <a:off x="226488" y="163513"/>
            <a:ext cx="11739033" cy="6532562"/>
            <a:chOff x="198404" y="180631"/>
            <a:chExt cx="10296592" cy="7202832"/>
          </a:xfrm>
        </p:grpSpPr>
        <p:sp>
          <p:nvSpPr>
            <p:cNvPr id="3" name="Rectangle 22"/>
            <p:cNvSpPr>
              <a:spLocks noChangeArrowheads="1"/>
            </p:cNvSpPr>
            <p:nvPr userDrawn="1"/>
          </p:nvSpPr>
          <p:spPr bwMode="auto">
            <a:xfrm>
              <a:off x="198404" y="180631"/>
              <a:ext cx="10296592" cy="7199331"/>
            </a:xfrm>
            <a:prstGeom prst="rect">
              <a:avLst/>
            </a:prstGeom>
            <a:solidFill>
              <a:srgbClr val="F37021"/>
            </a:solidFill>
            <a:ln w="9525">
              <a:noFill/>
              <a:miter lim="800000"/>
              <a:headEnd/>
              <a:tailEnd/>
            </a:ln>
          </p:spPr>
          <p:txBody>
            <a:bodyPr/>
            <a:lstStyle/>
            <a:p>
              <a:pPr>
                <a:defRPr/>
              </a:pPr>
              <a:endParaRPr lang="en-GB">
                <a:ea typeface="ＭＳ Ｐゴシック" charset="-128"/>
                <a:cs typeface="+mn-cs"/>
              </a:endParaRPr>
            </a:p>
          </p:txBody>
        </p:sp>
        <p:grpSp>
          <p:nvGrpSpPr>
            <p:cNvPr id="4" name="Group 23"/>
            <p:cNvGrpSpPr>
              <a:grpSpLocks/>
            </p:cNvGrpSpPr>
            <p:nvPr userDrawn="1"/>
          </p:nvGrpSpPr>
          <p:grpSpPr bwMode="auto">
            <a:xfrm>
              <a:off x="198404" y="184132"/>
              <a:ext cx="4064054" cy="7199331"/>
              <a:chOff x="11903075" y="184132"/>
              <a:chExt cx="4064054" cy="7199331"/>
            </a:xfrm>
          </p:grpSpPr>
          <p:sp>
            <p:nvSpPr>
              <p:cNvPr id="5" name="Freeform 4"/>
              <p:cNvSpPr>
                <a:spLocks/>
              </p:cNvSpPr>
              <p:nvPr userDrawn="1"/>
            </p:nvSpPr>
            <p:spPr bwMode="auto">
              <a:xfrm>
                <a:off x="11903075" y="184132"/>
                <a:ext cx="3620331" cy="2005941"/>
              </a:xfrm>
              <a:custGeom>
                <a:avLst/>
                <a:gdLst>
                  <a:gd name="T0" fmla="*/ 0 w 1140"/>
                  <a:gd name="T1" fmla="*/ 2147483647 h 632"/>
                  <a:gd name="T2" fmla="*/ 2147483647 w 1140"/>
                  <a:gd name="T3" fmla="*/ 2147483647 h 632"/>
                  <a:gd name="T4" fmla="*/ 2147483647 w 1140"/>
                  <a:gd name="T5" fmla="*/ 2147483647 h 632"/>
                  <a:gd name="T6" fmla="*/ 2147483647 w 1140"/>
                  <a:gd name="T7" fmla="*/ 0 h 632"/>
                  <a:gd name="T8" fmla="*/ 0 w 1140"/>
                  <a:gd name="T9" fmla="*/ 0 h 632"/>
                  <a:gd name="T10" fmla="*/ 0 w 1140"/>
                  <a:gd name="T11" fmla="*/ 2147483647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0" h="632">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w="9525">
                <a:noFill/>
                <a:round/>
                <a:headEnd/>
                <a:tailEnd/>
              </a:ln>
            </p:spPr>
            <p:txBody>
              <a:bodyPr/>
              <a:lstStyle/>
              <a:p>
                <a:pPr>
                  <a:defRPr/>
                </a:pPr>
                <a:endParaRPr lang="en-GB">
                  <a:ea typeface="ＭＳ Ｐゴシック" charset="-128"/>
                  <a:cs typeface="+mn-cs"/>
                </a:endParaRPr>
              </a:p>
            </p:txBody>
          </p:sp>
          <p:sp>
            <p:nvSpPr>
              <p:cNvPr id="6" name="Freeform 5"/>
              <p:cNvSpPr>
                <a:spLocks/>
              </p:cNvSpPr>
              <p:nvPr userDrawn="1"/>
            </p:nvSpPr>
            <p:spPr bwMode="auto">
              <a:xfrm>
                <a:off x="11903075" y="187633"/>
                <a:ext cx="4064054" cy="3982124"/>
              </a:xfrm>
              <a:custGeom>
                <a:avLst/>
                <a:gdLst>
                  <a:gd name="T0" fmla="*/ 0 w 1280"/>
                  <a:gd name="T1" fmla="*/ 2147483647 h 1255"/>
                  <a:gd name="T2" fmla="*/ 0 w 1280"/>
                  <a:gd name="T3" fmla="*/ 2147483647 h 1255"/>
                  <a:gd name="T4" fmla="*/ 2147483647 w 1280"/>
                  <a:gd name="T5" fmla="*/ 2147483647 h 1255"/>
                  <a:gd name="T6" fmla="*/ 2147483647 w 1280"/>
                  <a:gd name="T7" fmla="*/ 2147483647 h 1255"/>
                  <a:gd name="T8" fmla="*/ 2147483647 w 1280"/>
                  <a:gd name="T9" fmla="*/ 2147483647 h 1255"/>
                  <a:gd name="T10" fmla="*/ 2147483647 w 1280"/>
                  <a:gd name="T11" fmla="*/ 0 h 1255"/>
                  <a:gd name="T12" fmla="*/ 2147483647 w 1280"/>
                  <a:gd name="T13" fmla="*/ 0 h 1255"/>
                  <a:gd name="T14" fmla="*/ 0 w 1280"/>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0" h="1255">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w="9525">
                <a:noFill/>
                <a:round/>
                <a:headEnd/>
                <a:tailEnd/>
              </a:ln>
            </p:spPr>
            <p:txBody>
              <a:bodyPr/>
              <a:lstStyle/>
              <a:p>
                <a:pPr>
                  <a:defRPr/>
                </a:pPr>
                <a:endParaRPr lang="en-GB">
                  <a:ea typeface="ＭＳ Ｐゴシック" charset="-128"/>
                  <a:cs typeface="+mn-cs"/>
                </a:endParaRPr>
              </a:p>
            </p:txBody>
          </p:sp>
          <p:sp>
            <p:nvSpPr>
              <p:cNvPr id="7" name="Freeform 6"/>
              <p:cNvSpPr>
                <a:spLocks/>
              </p:cNvSpPr>
              <p:nvPr userDrawn="1"/>
            </p:nvSpPr>
            <p:spPr bwMode="auto">
              <a:xfrm>
                <a:off x="11903075" y="6298225"/>
                <a:ext cx="915294" cy="1085238"/>
              </a:xfrm>
              <a:custGeom>
                <a:avLst/>
                <a:gdLst>
                  <a:gd name="T0" fmla="*/ 0 w 288"/>
                  <a:gd name="T1" fmla="*/ 0 h 342"/>
                  <a:gd name="T2" fmla="*/ 0 w 288"/>
                  <a:gd name="T3" fmla="*/ 2147483647 h 342"/>
                  <a:gd name="T4" fmla="*/ 2147483647 w 288"/>
                  <a:gd name="T5" fmla="*/ 2147483647 h 342"/>
                  <a:gd name="T6" fmla="*/ 2147483647 w 288"/>
                  <a:gd name="T7" fmla="*/ 2147483647 h 342"/>
                  <a:gd name="T8" fmla="*/ 0 w 288"/>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42">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w="9525">
                <a:noFill/>
                <a:round/>
                <a:headEnd/>
                <a:tailEnd/>
              </a:ln>
            </p:spPr>
            <p:txBody>
              <a:bodyPr/>
              <a:lstStyle/>
              <a:p>
                <a:pPr>
                  <a:defRPr/>
                </a:pPr>
                <a:endParaRPr lang="en-GB">
                  <a:ea typeface="ＭＳ Ｐゴシック" charset="-128"/>
                  <a:cs typeface="+mn-cs"/>
                </a:endParaRPr>
              </a:p>
            </p:txBody>
          </p:sp>
          <p:sp>
            <p:nvSpPr>
              <p:cNvPr id="8" name="Freeform 7"/>
              <p:cNvSpPr>
                <a:spLocks/>
              </p:cNvSpPr>
              <p:nvPr userDrawn="1"/>
            </p:nvSpPr>
            <p:spPr bwMode="auto">
              <a:xfrm>
                <a:off x="11903075" y="4169757"/>
                <a:ext cx="2829428" cy="3204955"/>
              </a:xfrm>
              <a:custGeom>
                <a:avLst/>
                <a:gdLst>
                  <a:gd name="T0" fmla="*/ 0 w 891"/>
                  <a:gd name="T1" fmla="*/ 2147483647 h 1009"/>
                  <a:gd name="T2" fmla="*/ 0 w 891"/>
                  <a:gd name="T3" fmla="*/ 2147483647 h 1009"/>
                  <a:gd name="T4" fmla="*/ 2147483647 w 891"/>
                  <a:gd name="T5" fmla="*/ 2147483647 h 1009"/>
                  <a:gd name="T6" fmla="*/ 2147483647 w 891"/>
                  <a:gd name="T7" fmla="*/ 2147483647 h 1009"/>
                  <a:gd name="T8" fmla="*/ 2147483647 w 891"/>
                  <a:gd name="T9" fmla="*/ 0 h 1009"/>
                  <a:gd name="T10" fmla="*/ 2147483647 w 891"/>
                  <a:gd name="T11" fmla="*/ 2147483647 h 1009"/>
                  <a:gd name="T12" fmla="*/ 0 w 891"/>
                  <a:gd name="T13" fmla="*/ 2147483647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1" h="1009">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w="9525">
                <a:noFill/>
                <a:round/>
                <a:headEnd/>
                <a:tailEnd/>
              </a:ln>
            </p:spPr>
            <p:txBody>
              <a:bodyPr/>
              <a:lstStyle/>
              <a:p>
                <a:pPr>
                  <a:defRPr/>
                </a:pPr>
                <a:endParaRPr lang="en-GB">
                  <a:ea typeface="ＭＳ Ｐゴシック" charset="-128"/>
                  <a:cs typeface="+mn-cs"/>
                </a:endParaRPr>
              </a:p>
            </p:txBody>
          </p:sp>
          <p:sp>
            <p:nvSpPr>
              <p:cNvPr id="9" name="Freeform 8"/>
              <p:cNvSpPr>
                <a:spLocks/>
              </p:cNvSpPr>
              <p:nvPr userDrawn="1"/>
            </p:nvSpPr>
            <p:spPr bwMode="auto">
              <a:xfrm>
                <a:off x="11903075" y="2599663"/>
                <a:ext cx="2679045" cy="1974434"/>
              </a:xfrm>
              <a:custGeom>
                <a:avLst/>
                <a:gdLst>
                  <a:gd name="T0" fmla="*/ 2147483647 w 844"/>
                  <a:gd name="T1" fmla="*/ 0 h 622"/>
                  <a:gd name="T2" fmla="*/ 0 w 844"/>
                  <a:gd name="T3" fmla="*/ 2147483647 h 622"/>
                  <a:gd name="T4" fmla="*/ 0 w 844"/>
                  <a:gd name="T5" fmla="*/ 2147483647 h 622"/>
                  <a:gd name="T6" fmla="*/ 2147483647 w 844"/>
                  <a:gd name="T7" fmla="*/ 2147483647 h 622"/>
                  <a:gd name="T8" fmla="*/ 2147483647 w 844"/>
                  <a:gd name="T9" fmla="*/ 2147483647 h 622"/>
                  <a:gd name="T10" fmla="*/ 2147483647 w 844"/>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4" h="622">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w="9525">
                <a:noFill/>
                <a:round/>
                <a:headEnd/>
                <a:tailEnd/>
              </a:ln>
            </p:spPr>
            <p:txBody>
              <a:bodyPr/>
              <a:lstStyle/>
              <a:p>
                <a:pPr>
                  <a:defRPr/>
                </a:pPr>
                <a:endParaRPr lang="en-GB">
                  <a:ea typeface="ＭＳ Ｐゴシック" charset="-128"/>
                  <a:cs typeface="+mn-cs"/>
                </a:endParaRPr>
              </a:p>
            </p:txBody>
          </p:sp>
        </p:grpSp>
      </p:grpSp>
      <p:sp>
        <p:nvSpPr>
          <p:cNvPr id="10" name="Rectangle 9"/>
          <p:cNvSpPr>
            <a:spLocks noChangeArrowheads="1"/>
          </p:cNvSpPr>
          <p:nvPr userDrawn="1"/>
        </p:nvSpPr>
        <p:spPr bwMode="auto">
          <a:xfrm>
            <a:off x="431800" y="5508734"/>
            <a:ext cx="8307917" cy="1006366"/>
          </a:xfrm>
          <a:prstGeom prst="rect">
            <a:avLst/>
          </a:prstGeom>
          <a:noFill/>
          <a:ln w="9525">
            <a:noFill/>
            <a:miter lim="800000"/>
            <a:headEnd/>
            <a:tailEnd/>
          </a:ln>
        </p:spPr>
        <p:txBody>
          <a:bodyPr lIns="0" tIns="0" rIns="0" bIns="0" anchor="b">
            <a:spAutoFit/>
          </a:bodyPr>
          <a:lstStyle/>
          <a:p>
            <a:pPr marL="0" lvl="1" indent="0">
              <a:lnSpc>
                <a:spcPct val="110000"/>
              </a:lnSpc>
              <a:spcBef>
                <a:spcPct val="50000"/>
              </a:spcBef>
              <a:defRPr/>
            </a:pPr>
            <a:r>
              <a:rPr lang="en-GB" sz="1100" dirty="0">
                <a:solidFill>
                  <a:schemeClr val="bg1"/>
                </a:solidFill>
                <a:ea typeface="ＭＳ Ｐゴシック" charset="-128"/>
                <a:cs typeface="+mn-cs"/>
              </a:rPr>
              <a:t>This work was carried out with the aid of a grant from the Ministry of Foreign Affairs of the Netherlands and the International Development Research Centre (IDRC), Canada, as part of the Climate and Development Knowledge Network (CDKN) Programme. The views expressed herein do not necessarily represent those of the Ministry of Foreign Affairs of the Netherlands, or of the International Development Research Centre (IDRC) or its Board of Governors, or of the entities managing CDKN.</a:t>
            </a:r>
          </a:p>
          <a:p>
            <a:pPr marL="0" lvl="1" indent="0">
              <a:lnSpc>
                <a:spcPct val="110000"/>
              </a:lnSpc>
              <a:spcBef>
                <a:spcPct val="50000"/>
              </a:spcBef>
              <a:defRPr/>
            </a:pPr>
            <a:r>
              <a:rPr lang="en-GB" sz="1100" dirty="0">
                <a:solidFill>
                  <a:schemeClr val="bg1"/>
                </a:solidFill>
                <a:ea typeface="ＭＳ Ｐゴシック" charset="-128"/>
                <a:cs typeface="+mn-cs"/>
              </a:rPr>
              <a:t>Copyright © 2020, Climate and Development Knowledge Network. All rights reserved.</a:t>
            </a:r>
          </a:p>
        </p:txBody>
      </p:sp>
      <p:sp>
        <p:nvSpPr>
          <p:cNvPr id="11" name="TextBox 30"/>
          <p:cNvSpPr txBox="1">
            <a:spLocks noChangeArrowheads="1"/>
          </p:cNvSpPr>
          <p:nvPr userDrawn="1"/>
        </p:nvSpPr>
        <p:spPr bwMode="auto">
          <a:xfrm>
            <a:off x="431800" y="4598948"/>
            <a:ext cx="2704074" cy="553998"/>
          </a:xfrm>
          <a:prstGeom prst="rect">
            <a:avLst/>
          </a:prstGeom>
          <a:noFill/>
          <a:ln>
            <a:noFill/>
          </a:ln>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a:solidFill>
                  <a:schemeClr val="bg1"/>
                </a:solidFill>
                <a:ea typeface="+mn-ea"/>
                <a:cs typeface="Arial" charset="0"/>
              </a:rPr>
              <a:t>www.cdkn.org</a:t>
            </a:r>
          </a:p>
        </p:txBody>
      </p:sp>
    </p:spTree>
    <p:extLst>
      <p:ext uri="{BB962C8B-B14F-4D97-AF65-F5344CB8AC3E}">
        <p14:creationId xmlns:p14="http://schemas.microsoft.com/office/powerpoint/2010/main" val="401703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226488" y="163516"/>
            <a:ext cx="11739033" cy="6530975"/>
          </a:xfrm>
          <a:prstGeom prst="rect">
            <a:avLst/>
          </a:prstGeom>
          <a:solidFill>
            <a:schemeClr val="tx2"/>
          </a:solidFill>
          <a:ln w="9525">
            <a:noFill/>
            <a:miter lim="800000"/>
            <a:headEnd/>
            <a:tailEnd/>
          </a:ln>
        </p:spPr>
        <p:txBody>
          <a:bodyPr lIns="80147" tIns="40074" rIns="80147" bIns="40074"/>
          <a:lstStyle/>
          <a:p>
            <a:pPr>
              <a:defRPr/>
            </a:pPr>
            <a:endParaRPr lang="en-GB">
              <a:ea typeface="ＭＳ Ｐゴシック" charset="-128"/>
              <a:cs typeface="+mn-cs"/>
            </a:endParaRPr>
          </a:p>
        </p:txBody>
      </p:sp>
      <p:sp>
        <p:nvSpPr>
          <p:cNvPr id="6" name="Title 5"/>
          <p:cNvSpPr>
            <a:spLocks noGrp="1"/>
          </p:cNvSpPr>
          <p:nvPr>
            <p:ph type="title"/>
          </p:nvPr>
        </p:nvSpPr>
        <p:spPr>
          <a:xfrm>
            <a:off x="432773" y="476672"/>
            <a:ext cx="8455113" cy="1495794"/>
          </a:xfrm>
        </p:spPr>
        <p:txBody>
          <a:bodyPr/>
          <a:lstStyle>
            <a:lvl1pPr>
              <a:defRPr sz="60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5027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25439"/>
            <a:ext cx="11328400" cy="504754"/>
          </a:xfrm>
        </p:spPr>
        <p:txBody>
          <a:bodyPr/>
          <a:lstStyle/>
          <a:p>
            <a:r>
              <a:rPr lang="en-US"/>
              <a:t>Click to edit Master title style</a:t>
            </a:r>
            <a:endParaRPr lang="en-GB"/>
          </a:p>
        </p:txBody>
      </p:sp>
      <p:sp>
        <p:nvSpPr>
          <p:cNvPr id="3" name="Content Placeholder 2"/>
          <p:cNvSpPr>
            <a:spLocks noGrp="1"/>
          </p:cNvSpPr>
          <p:nvPr>
            <p:ph idx="1"/>
          </p:nvPr>
        </p:nvSpPr>
        <p:spPr>
          <a:xfrm>
            <a:off x="431800" y="1708154"/>
            <a:ext cx="11328400" cy="1849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45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pic>
        <p:nvPicPr>
          <p:cNvPr id="4"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431801" y="328613"/>
            <a:ext cx="5137151" cy="1676400"/>
          </a:xfrm>
          <a:prstGeom prst="rect">
            <a:avLst/>
          </a:prstGeom>
          <a:noFill/>
          <a:ln w="9525">
            <a:noFill/>
            <a:miter lim="800000"/>
            <a:headEnd/>
            <a:tailEnd/>
          </a:ln>
        </p:spPr>
      </p:pic>
      <p:cxnSp>
        <p:nvCxnSpPr>
          <p:cNvPr id="5" name="Straight Connector 4"/>
          <p:cNvCxnSpPr/>
          <p:nvPr userDrawn="1"/>
        </p:nvCxnSpPr>
        <p:spPr>
          <a:xfrm>
            <a:off x="431800" y="4200525"/>
            <a:ext cx="1132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0775" y="3594272"/>
            <a:ext cx="10914688" cy="605679"/>
          </a:xfrm>
        </p:spPr>
        <p:txBody>
          <a:bodyPr anchor="b"/>
          <a:lstStyle>
            <a:lvl1pPr>
              <a:defRPr sz="4800">
                <a:solidFill>
                  <a:schemeClr val="accent1"/>
                </a:solidFill>
              </a:defRPr>
            </a:lvl1pPr>
          </a:lstStyle>
          <a:p>
            <a:r>
              <a:rPr lang="en-US"/>
              <a:t>Click to edit Master title style</a:t>
            </a:r>
            <a:endParaRPr lang="en-GB" dirty="0"/>
          </a:p>
        </p:txBody>
      </p:sp>
      <p:sp>
        <p:nvSpPr>
          <p:cNvPr id="9" name="Text Placeholder 22"/>
          <p:cNvSpPr>
            <a:spLocks noGrp="1"/>
          </p:cNvSpPr>
          <p:nvPr>
            <p:ph type="body" sz="quarter" idx="10"/>
          </p:nvPr>
        </p:nvSpPr>
        <p:spPr>
          <a:xfrm>
            <a:off x="430770" y="4199950"/>
            <a:ext cx="10914693" cy="450251"/>
          </a:xfrm>
        </p:spPr>
        <p:txBody>
          <a:bodyPr/>
          <a:lstStyle>
            <a:lvl1pPr>
              <a:defRPr sz="2800" b="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28103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20"/>
          <p:cNvGrpSpPr>
            <a:grpSpLocks noChangeAspect="1"/>
          </p:cNvGrpSpPr>
          <p:nvPr/>
        </p:nvGrpSpPr>
        <p:grpSpPr bwMode="auto">
          <a:xfrm>
            <a:off x="11117765" y="5961063"/>
            <a:ext cx="871037" cy="823912"/>
            <a:chOff x="5272088" y="2268538"/>
            <a:chExt cx="1784351" cy="1770062"/>
          </a:xfrm>
        </p:grpSpPr>
        <p:sp>
          <p:nvSpPr>
            <p:cNvPr id="1031" name="AutoShape 15"/>
            <p:cNvSpPr>
              <a:spLocks noChangeAspect="1" noChangeArrowheads="1" noTextEdit="1"/>
            </p:cNvSpPr>
            <p:nvPr userDrawn="1"/>
          </p:nvSpPr>
          <p:spPr bwMode="auto">
            <a:xfrm>
              <a:off x="5275620" y="2268538"/>
              <a:ext cx="1777286" cy="1766653"/>
            </a:xfrm>
            <a:prstGeom prst="rect">
              <a:avLst/>
            </a:prstGeom>
            <a:noFill/>
            <a:ln w="9525">
              <a:noFill/>
              <a:miter lim="800000"/>
              <a:headEnd/>
              <a:tailEnd/>
            </a:ln>
          </p:spPr>
          <p:txBody>
            <a:bodyPr/>
            <a:lstStyle/>
            <a:p>
              <a:pPr>
                <a:defRPr/>
              </a:pPr>
              <a:endParaRPr lang="en-GB">
                <a:ea typeface="ＭＳ Ｐゴシック" charset="-128"/>
                <a:cs typeface="+mn-cs"/>
              </a:endParaRPr>
            </a:p>
          </p:txBody>
        </p:sp>
        <p:sp>
          <p:nvSpPr>
            <p:cNvPr id="1032" name="Oval 17"/>
            <p:cNvSpPr>
              <a:spLocks noChangeArrowheads="1"/>
            </p:cNvSpPr>
            <p:nvPr userDrawn="1"/>
          </p:nvSpPr>
          <p:spPr bwMode="auto">
            <a:xfrm>
              <a:off x="5537090" y="2520917"/>
              <a:ext cx="1519349" cy="1517683"/>
            </a:xfrm>
            <a:prstGeom prst="ellipse">
              <a:avLst/>
            </a:prstGeom>
            <a:solidFill>
              <a:srgbClr val="F37021"/>
            </a:solidFill>
            <a:ln w="9525">
              <a:noFill/>
              <a:round/>
              <a:headEnd/>
              <a:tailEnd/>
            </a:ln>
          </p:spPr>
          <p:txBody>
            <a:bodyPr/>
            <a:lstStyle/>
            <a:p>
              <a:pPr>
                <a:defRPr/>
              </a:pPr>
              <a:endParaRPr lang="en-GB">
                <a:ea typeface="ＭＳ Ｐゴシック" charset="-128"/>
                <a:cs typeface="+mn-cs"/>
              </a:endParaRPr>
            </a:p>
          </p:txBody>
        </p:sp>
        <p:sp>
          <p:nvSpPr>
            <p:cNvPr id="1033" name="Freeform 18"/>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w="9525">
              <a:noFill/>
              <a:round/>
              <a:headEnd/>
              <a:tailEnd/>
            </a:ln>
          </p:spPr>
          <p:txBody>
            <a:bodyPr/>
            <a:lstStyle/>
            <a:p>
              <a:pPr>
                <a:defRPr/>
              </a:pPr>
              <a:endParaRPr lang="en-GB">
                <a:ea typeface="ＭＳ Ｐゴシック" charset="-128"/>
                <a:cs typeface="+mn-cs"/>
              </a:endParaRPr>
            </a:p>
          </p:txBody>
        </p:sp>
        <p:sp>
          <p:nvSpPr>
            <p:cNvPr id="1034" name="Freeform 19"/>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w="9525">
              <a:noFill/>
              <a:round/>
              <a:headEnd/>
              <a:tailEnd/>
            </a:ln>
          </p:spPr>
          <p:txBody>
            <a:bodyPr/>
            <a:lstStyle/>
            <a:p>
              <a:pPr>
                <a:defRPr/>
              </a:pPr>
              <a:endParaRPr lang="en-GB">
                <a:ea typeface="ＭＳ Ｐゴシック" charset="-128"/>
                <a:cs typeface="+mn-cs"/>
              </a:endParaRPr>
            </a:p>
          </p:txBody>
        </p:sp>
        <p:sp>
          <p:nvSpPr>
            <p:cNvPr id="1035" name="Freeform 20"/>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w="9525">
              <a:noFill/>
              <a:round/>
              <a:headEnd/>
              <a:tailEnd/>
            </a:ln>
          </p:spPr>
          <p:txBody>
            <a:bodyPr/>
            <a:lstStyle/>
            <a:p>
              <a:pPr>
                <a:defRPr/>
              </a:pPr>
              <a:endParaRPr lang="en-GB">
                <a:ea typeface="ＭＳ Ｐゴシック" charset="-128"/>
                <a:cs typeface="+mn-cs"/>
              </a:endParaRPr>
            </a:p>
          </p:txBody>
        </p:sp>
        <p:sp>
          <p:nvSpPr>
            <p:cNvPr id="1036" name="Freeform 21"/>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w="9525">
              <a:noFill/>
              <a:round/>
              <a:headEnd/>
              <a:tailEnd/>
            </a:ln>
          </p:spPr>
          <p:txBody>
            <a:bodyPr/>
            <a:lstStyle/>
            <a:p>
              <a:pPr>
                <a:defRPr/>
              </a:pPr>
              <a:endParaRPr lang="en-GB">
                <a:ea typeface="ＭＳ Ｐゴシック" charset="-128"/>
                <a:cs typeface="+mn-cs"/>
              </a:endParaRPr>
            </a:p>
          </p:txBody>
        </p:sp>
        <p:sp>
          <p:nvSpPr>
            <p:cNvPr id="1037" name="Freeform 22"/>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w="9525">
              <a:noFill/>
              <a:round/>
              <a:headEnd/>
              <a:tailEnd/>
            </a:ln>
          </p:spPr>
          <p:txBody>
            <a:bodyPr/>
            <a:lstStyle/>
            <a:p>
              <a:pPr>
                <a:defRPr/>
              </a:pPr>
              <a:endParaRPr lang="en-GB">
                <a:ea typeface="ＭＳ Ｐゴシック" charset="-128"/>
                <a:cs typeface="+mn-cs"/>
              </a:endParaRPr>
            </a:p>
          </p:txBody>
        </p:sp>
        <p:sp>
          <p:nvSpPr>
            <p:cNvPr id="1038" name="Freeform 23"/>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w="9525">
              <a:noFill/>
              <a:round/>
              <a:headEnd/>
              <a:tailEnd/>
            </a:ln>
          </p:spPr>
          <p:txBody>
            <a:bodyPr/>
            <a:lstStyle/>
            <a:p>
              <a:pPr>
                <a:defRPr/>
              </a:pPr>
              <a:endParaRPr lang="en-GB">
                <a:ea typeface="ＭＳ Ｐゴシック" charset="-128"/>
                <a:cs typeface="+mn-cs"/>
              </a:endParaRPr>
            </a:p>
          </p:txBody>
        </p:sp>
      </p:grpSp>
      <p:sp>
        <p:nvSpPr>
          <p:cNvPr id="3" name="Text Placeholder 2"/>
          <p:cNvSpPr>
            <a:spLocks noGrp="1"/>
          </p:cNvSpPr>
          <p:nvPr>
            <p:ph type="body" idx="1"/>
          </p:nvPr>
        </p:nvSpPr>
        <p:spPr>
          <a:xfrm>
            <a:off x="431800" y="1708150"/>
            <a:ext cx="11328400" cy="344328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Numbering 1 (sixth level)</a:t>
            </a:r>
          </a:p>
          <a:p>
            <a:pPr lvl="6"/>
            <a:r>
              <a:rPr lang="en-GB" dirty="0"/>
              <a:t>Numbering 2 (seventh level)</a:t>
            </a:r>
          </a:p>
          <a:p>
            <a:pPr lvl="7"/>
            <a:r>
              <a:rPr lang="en-US" dirty="0"/>
              <a:t>Eight level</a:t>
            </a:r>
          </a:p>
          <a:p>
            <a:pPr lvl="8"/>
            <a:r>
              <a:rPr lang="en-US" dirty="0"/>
              <a:t>Ninth level</a:t>
            </a:r>
            <a:endParaRPr lang="en-GB" dirty="0"/>
          </a:p>
        </p:txBody>
      </p:sp>
      <p:sp>
        <p:nvSpPr>
          <p:cNvPr id="2052" name="Title Placeholder 1"/>
          <p:cNvSpPr>
            <a:spLocks noGrp="1"/>
          </p:cNvSpPr>
          <p:nvPr>
            <p:ph type="title"/>
          </p:nvPr>
        </p:nvSpPr>
        <p:spPr bwMode="auto">
          <a:xfrm>
            <a:off x="431800" y="325439"/>
            <a:ext cx="11328400" cy="5047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GB"/>
          </a:p>
        </p:txBody>
      </p:sp>
      <p:sp>
        <p:nvSpPr>
          <p:cNvPr id="61" name="TextBox 60"/>
          <p:cNvSpPr txBox="1"/>
          <p:nvPr/>
        </p:nvSpPr>
        <p:spPr>
          <a:xfrm>
            <a:off x="431802" y="6472243"/>
            <a:ext cx="3606757" cy="161583"/>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tx2"/>
                </a:solidFill>
                <a:latin typeface="+mn-lt"/>
                <a:ea typeface="+mn-ea"/>
                <a:cs typeface="Arial" pitchFamily="34" charset="0"/>
              </a:rPr>
              <a:t>Climate and Development Knowledge Network  |  www.cdkn.org  </a:t>
            </a:r>
          </a:p>
        </p:txBody>
      </p:sp>
      <p:sp>
        <p:nvSpPr>
          <p:cNvPr id="1030" name="Slide Number Placeholder 25"/>
          <p:cNvSpPr txBox="1">
            <a:spLocks/>
          </p:cNvSpPr>
          <p:nvPr/>
        </p:nvSpPr>
        <p:spPr bwMode="auto">
          <a:xfrm>
            <a:off x="11563423" y="6419851"/>
            <a:ext cx="211596" cy="215444"/>
          </a:xfrm>
          <a:prstGeom prst="rect">
            <a:avLst/>
          </a:prstGeom>
          <a:noFill/>
          <a:ln>
            <a:noFill/>
          </a:ln>
        </p:spPr>
        <p:txBody>
          <a:bodyPr wrap="none" lIns="0" tIns="0" rIns="0" bIns="0">
            <a:spAutoFit/>
          </a:bodyPr>
          <a:lstStyle/>
          <a:p>
            <a:pPr algn="r">
              <a:defRPr/>
            </a:pPr>
            <a:fld id="{11714AE4-F822-4393-A72B-09C552B9B761}" type="slidenum">
              <a:rPr lang="en-GB" sz="1400">
                <a:solidFill>
                  <a:schemeClr val="bg1"/>
                </a:solidFill>
                <a:ea typeface="ＭＳ Ｐゴシック" charset="-128"/>
                <a:cs typeface="Arial" pitchFamily="34" charset="0"/>
              </a:rPr>
              <a:pPr algn="r">
                <a:defRPr/>
              </a:pPr>
              <a:t>‹#›</a:t>
            </a:fld>
            <a:endParaRPr lang="en-GB" sz="1400">
              <a:solidFill>
                <a:schemeClr val="bg1"/>
              </a:solidFill>
              <a:ea typeface="ＭＳ Ｐゴシック" charset="-128"/>
              <a:cs typeface="Arial" pitchFamily="34" charset="0"/>
            </a:endParaRPr>
          </a:p>
        </p:txBody>
      </p:sp>
    </p:spTree>
    <p:extLst>
      <p:ext uri="{BB962C8B-B14F-4D97-AF65-F5344CB8AC3E}">
        <p14:creationId xmlns:p14="http://schemas.microsoft.com/office/powerpoint/2010/main" val="7868368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pitchFamily="34" charset="0"/>
        <a:defRPr sz="2000" b="1" kern="1200">
          <a:solidFill>
            <a:schemeClr val="accent1"/>
          </a:solidFill>
          <a:latin typeface="+mn-lt"/>
          <a:ea typeface="ＭＳ Ｐゴシック" charset="0"/>
          <a:cs typeface="Arial" pitchFamily="34" charset="0"/>
        </a:defRPr>
      </a:lvl1pPr>
      <a:lvl2pPr marL="742950" indent="-285750" algn="l" defTabSz="912813" rtl="0" eaLnBrk="0" fontAlgn="base" hangingPunct="0">
        <a:lnSpc>
          <a:spcPct val="110000"/>
        </a:lnSpc>
        <a:spcBef>
          <a:spcPct val="0"/>
        </a:spcBef>
        <a:spcAft>
          <a:spcPts val="600"/>
        </a:spcAft>
        <a:buFont typeface="Arial" pitchFamily="34" charset="0"/>
        <a:defRPr kern="1200">
          <a:solidFill>
            <a:srgbClr val="9F1D20"/>
          </a:solidFill>
          <a:latin typeface="+mn-lt"/>
          <a:ea typeface="Arial" charset="0"/>
          <a:cs typeface="Arial" pitchFamily="34" charset="0"/>
        </a:defRPr>
      </a:lvl2pPr>
      <a:lvl3pPr marL="266700" indent="-266700" algn="l" defTabSz="912813" rtl="0" eaLnBrk="0" fontAlgn="base" hangingPunct="0">
        <a:lnSpc>
          <a:spcPct val="110000"/>
        </a:lnSpc>
        <a:spcBef>
          <a:spcPct val="0"/>
        </a:spcBef>
        <a:spcAft>
          <a:spcPts val="600"/>
        </a:spcAft>
        <a:buFont typeface="Wingdings 2" pitchFamily="18" charset="2"/>
        <a:buChar char=""/>
        <a:defRPr kern="1200">
          <a:solidFill>
            <a:srgbClr val="9F1D20"/>
          </a:solidFill>
          <a:latin typeface="+mn-lt"/>
          <a:ea typeface="Arial" charset="0"/>
          <a:cs typeface="Arial" pitchFamily="34" charset="0"/>
        </a:defRPr>
      </a:lvl3pPr>
      <a:lvl4pPr marL="6286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4pPr>
      <a:lvl5pPr marL="8953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20"/>
          <p:cNvGrpSpPr>
            <a:grpSpLocks noChangeAspect="1"/>
          </p:cNvGrpSpPr>
          <p:nvPr/>
        </p:nvGrpSpPr>
        <p:grpSpPr bwMode="auto">
          <a:xfrm>
            <a:off x="11117765" y="5961063"/>
            <a:ext cx="871037" cy="823912"/>
            <a:chOff x="5272088" y="2268538"/>
            <a:chExt cx="1784351" cy="1770062"/>
          </a:xfrm>
        </p:grpSpPr>
        <p:sp>
          <p:nvSpPr>
            <p:cNvPr id="1031" name="AutoShape 15"/>
            <p:cNvSpPr>
              <a:spLocks noChangeAspect="1" noChangeArrowheads="1" noTextEdit="1"/>
            </p:cNvSpPr>
            <p:nvPr userDrawn="1"/>
          </p:nvSpPr>
          <p:spPr bwMode="auto">
            <a:xfrm>
              <a:off x="5275620" y="2268538"/>
              <a:ext cx="1777286" cy="1766653"/>
            </a:xfrm>
            <a:prstGeom prst="rect">
              <a:avLst/>
            </a:prstGeom>
            <a:noFill/>
            <a:ln w="9525">
              <a:noFill/>
              <a:miter lim="800000"/>
              <a:headEnd/>
              <a:tailEnd/>
            </a:ln>
          </p:spPr>
          <p:txBody>
            <a:bodyPr/>
            <a:lstStyle/>
            <a:p>
              <a:pPr>
                <a:defRPr/>
              </a:pPr>
              <a:endParaRPr lang="en-GB">
                <a:ea typeface="ＭＳ Ｐゴシック" charset="-128"/>
                <a:cs typeface="+mn-cs"/>
              </a:endParaRPr>
            </a:p>
          </p:txBody>
        </p:sp>
        <p:sp>
          <p:nvSpPr>
            <p:cNvPr id="1032" name="Oval 17"/>
            <p:cNvSpPr>
              <a:spLocks noChangeArrowheads="1"/>
            </p:cNvSpPr>
            <p:nvPr userDrawn="1"/>
          </p:nvSpPr>
          <p:spPr bwMode="auto">
            <a:xfrm>
              <a:off x="5537090" y="2520917"/>
              <a:ext cx="1519349" cy="1517683"/>
            </a:xfrm>
            <a:prstGeom prst="ellipse">
              <a:avLst/>
            </a:prstGeom>
            <a:solidFill>
              <a:srgbClr val="F37021"/>
            </a:solidFill>
            <a:ln w="9525">
              <a:noFill/>
              <a:round/>
              <a:headEnd/>
              <a:tailEnd/>
            </a:ln>
          </p:spPr>
          <p:txBody>
            <a:bodyPr/>
            <a:lstStyle/>
            <a:p>
              <a:pPr>
                <a:defRPr/>
              </a:pPr>
              <a:endParaRPr lang="en-GB">
                <a:ea typeface="ＭＳ Ｐゴシック" charset="-128"/>
                <a:cs typeface="+mn-cs"/>
              </a:endParaRPr>
            </a:p>
          </p:txBody>
        </p:sp>
        <p:sp>
          <p:nvSpPr>
            <p:cNvPr id="1033" name="Freeform 18"/>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w="9525">
              <a:noFill/>
              <a:round/>
              <a:headEnd/>
              <a:tailEnd/>
            </a:ln>
          </p:spPr>
          <p:txBody>
            <a:bodyPr/>
            <a:lstStyle/>
            <a:p>
              <a:pPr>
                <a:defRPr/>
              </a:pPr>
              <a:endParaRPr lang="en-GB">
                <a:ea typeface="ＭＳ Ｐゴシック" charset="-128"/>
                <a:cs typeface="+mn-cs"/>
              </a:endParaRPr>
            </a:p>
          </p:txBody>
        </p:sp>
        <p:sp>
          <p:nvSpPr>
            <p:cNvPr id="1034" name="Freeform 19"/>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w="9525">
              <a:noFill/>
              <a:round/>
              <a:headEnd/>
              <a:tailEnd/>
            </a:ln>
          </p:spPr>
          <p:txBody>
            <a:bodyPr/>
            <a:lstStyle/>
            <a:p>
              <a:pPr>
                <a:defRPr/>
              </a:pPr>
              <a:endParaRPr lang="en-GB">
                <a:ea typeface="ＭＳ Ｐゴシック" charset="-128"/>
                <a:cs typeface="+mn-cs"/>
              </a:endParaRPr>
            </a:p>
          </p:txBody>
        </p:sp>
        <p:sp>
          <p:nvSpPr>
            <p:cNvPr id="1035" name="Freeform 20"/>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w="9525">
              <a:noFill/>
              <a:round/>
              <a:headEnd/>
              <a:tailEnd/>
            </a:ln>
          </p:spPr>
          <p:txBody>
            <a:bodyPr/>
            <a:lstStyle/>
            <a:p>
              <a:pPr>
                <a:defRPr/>
              </a:pPr>
              <a:endParaRPr lang="en-GB">
                <a:ea typeface="ＭＳ Ｐゴシック" charset="-128"/>
                <a:cs typeface="+mn-cs"/>
              </a:endParaRPr>
            </a:p>
          </p:txBody>
        </p:sp>
        <p:sp>
          <p:nvSpPr>
            <p:cNvPr id="1036" name="Freeform 21"/>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w="9525">
              <a:noFill/>
              <a:round/>
              <a:headEnd/>
              <a:tailEnd/>
            </a:ln>
          </p:spPr>
          <p:txBody>
            <a:bodyPr/>
            <a:lstStyle/>
            <a:p>
              <a:pPr>
                <a:defRPr/>
              </a:pPr>
              <a:endParaRPr lang="en-GB">
                <a:ea typeface="ＭＳ Ｐゴシック" charset="-128"/>
                <a:cs typeface="+mn-cs"/>
              </a:endParaRPr>
            </a:p>
          </p:txBody>
        </p:sp>
        <p:sp>
          <p:nvSpPr>
            <p:cNvPr id="1037" name="Freeform 22"/>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w="9525">
              <a:noFill/>
              <a:round/>
              <a:headEnd/>
              <a:tailEnd/>
            </a:ln>
          </p:spPr>
          <p:txBody>
            <a:bodyPr/>
            <a:lstStyle/>
            <a:p>
              <a:pPr>
                <a:defRPr/>
              </a:pPr>
              <a:endParaRPr lang="en-GB">
                <a:ea typeface="ＭＳ Ｐゴシック" charset="-128"/>
                <a:cs typeface="+mn-cs"/>
              </a:endParaRPr>
            </a:p>
          </p:txBody>
        </p:sp>
        <p:sp>
          <p:nvSpPr>
            <p:cNvPr id="1038" name="Freeform 23"/>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w="9525">
              <a:noFill/>
              <a:round/>
              <a:headEnd/>
              <a:tailEnd/>
            </a:ln>
          </p:spPr>
          <p:txBody>
            <a:bodyPr/>
            <a:lstStyle/>
            <a:p>
              <a:pPr>
                <a:defRPr/>
              </a:pPr>
              <a:endParaRPr lang="en-GB">
                <a:ea typeface="ＭＳ Ｐゴシック" charset="-128"/>
                <a:cs typeface="+mn-cs"/>
              </a:endParaRPr>
            </a:p>
          </p:txBody>
        </p:sp>
      </p:grpSp>
      <p:sp>
        <p:nvSpPr>
          <p:cNvPr id="3" name="Text Placeholder 2"/>
          <p:cNvSpPr>
            <a:spLocks noGrp="1"/>
          </p:cNvSpPr>
          <p:nvPr>
            <p:ph type="body" idx="1"/>
          </p:nvPr>
        </p:nvSpPr>
        <p:spPr>
          <a:xfrm>
            <a:off x="431800" y="1708150"/>
            <a:ext cx="11328400" cy="344328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Numbering 1 (sixth level)</a:t>
            </a:r>
          </a:p>
          <a:p>
            <a:pPr lvl="6"/>
            <a:r>
              <a:rPr lang="en-GB" dirty="0"/>
              <a:t>Numbering 2 (seventh level)</a:t>
            </a:r>
          </a:p>
          <a:p>
            <a:pPr lvl="7"/>
            <a:r>
              <a:rPr lang="en-US" dirty="0"/>
              <a:t>Eight level</a:t>
            </a:r>
          </a:p>
          <a:p>
            <a:pPr lvl="8"/>
            <a:r>
              <a:rPr lang="en-US" dirty="0"/>
              <a:t>Ninth level</a:t>
            </a:r>
            <a:endParaRPr lang="en-GB" dirty="0"/>
          </a:p>
        </p:txBody>
      </p:sp>
      <p:sp>
        <p:nvSpPr>
          <p:cNvPr id="2052" name="Title Placeholder 1"/>
          <p:cNvSpPr>
            <a:spLocks noGrp="1"/>
          </p:cNvSpPr>
          <p:nvPr>
            <p:ph type="title"/>
          </p:nvPr>
        </p:nvSpPr>
        <p:spPr bwMode="auto">
          <a:xfrm>
            <a:off x="431800" y="325439"/>
            <a:ext cx="11328400" cy="5047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GB"/>
          </a:p>
        </p:txBody>
      </p:sp>
      <p:sp>
        <p:nvSpPr>
          <p:cNvPr id="61" name="TextBox 60"/>
          <p:cNvSpPr txBox="1"/>
          <p:nvPr/>
        </p:nvSpPr>
        <p:spPr>
          <a:xfrm>
            <a:off x="431802" y="6472243"/>
            <a:ext cx="3606757" cy="161583"/>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tx2"/>
                </a:solidFill>
                <a:latin typeface="+mn-lt"/>
                <a:ea typeface="+mn-ea"/>
                <a:cs typeface="Arial" pitchFamily="34" charset="0"/>
              </a:rPr>
              <a:t>Climate and Development Knowledge Network  |  www.cdkn.org  </a:t>
            </a:r>
          </a:p>
        </p:txBody>
      </p:sp>
      <p:sp>
        <p:nvSpPr>
          <p:cNvPr id="1030" name="Slide Number Placeholder 25"/>
          <p:cNvSpPr txBox="1">
            <a:spLocks/>
          </p:cNvSpPr>
          <p:nvPr/>
        </p:nvSpPr>
        <p:spPr bwMode="auto">
          <a:xfrm>
            <a:off x="11563423" y="6419851"/>
            <a:ext cx="211596" cy="215444"/>
          </a:xfrm>
          <a:prstGeom prst="rect">
            <a:avLst/>
          </a:prstGeom>
          <a:noFill/>
          <a:ln>
            <a:noFill/>
          </a:ln>
        </p:spPr>
        <p:txBody>
          <a:bodyPr wrap="none" lIns="0" tIns="0" rIns="0" bIns="0">
            <a:spAutoFit/>
          </a:bodyPr>
          <a:lstStyle/>
          <a:p>
            <a:pPr algn="r">
              <a:defRPr/>
            </a:pPr>
            <a:fld id="{11714AE4-F822-4393-A72B-09C552B9B761}" type="slidenum">
              <a:rPr lang="en-GB" sz="1400">
                <a:solidFill>
                  <a:schemeClr val="bg1"/>
                </a:solidFill>
                <a:ea typeface="ＭＳ Ｐゴシック" charset="-128"/>
                <a:cs typeface="Arial" pitchFamily="34" charset="0"/>
              </a:rPr>
              <a:pPr algn="r">
                <a:defRPr/>
              </a:pPr>
              <a:t>‹#›</a:t>
            </a:fld>
            <a:endParaRPr lang="en-GB" sz="1400">
              <a:solidFill>
                <a:schemeClr val="bg1"/>
              </a:solidFill>
              <a:ea typeface="ＭＳ Ｐゴシック" charset="-128"/>
              <a:cs typeface="Arial" pitchFamily="34" charset="0"/>
            </a:endParaRPr>
          </a:p>
        </p:txBody>
      </p:sp>
    </p:spTree>
    <p:extLst>
      <p:ext uri="{BB962C8B-B14F-4D97-AF65-F5344CB8AC3E}">
        <p14:creationId xmlns:p14="http://schemas.microsoft.com/office/powerpoint/2010/main" val="24766950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pitchFamily="34" charset="0"/>
        <a:defRPr sz="2000" b="1" kern="1200">
          <a:solidFill>
            <a:schemeClr val="accent1"/>
          </a:solidFill>
          <a:latin typeface="+mn-lt"/>
          <a:ea typeface="ＭＳ Ｐゴシック" charset="0"/>
          <a:cs typeface="Arial" pitchFamily="34" charset="0"/>
        </a:defRPr>
      </a:lvl1pPr>
      <a:lvl2pPr marL="742950" indent="-285750" algn="l" defTabSz="912813" rtl="0" eaLnBrk="0" fontAlgn="base" hangingPunct="0">
        <a:lnSpc>
          <a:spcPct val="110000"/>
        </a:lnSpc>
        <a:spcBef>
          <a:spcPct val="0"/>
        </a:spcBef>
        <a:spcAft>
          <a:spcPts val="600"/>
        </a:spcAft>
        <a:buFont typeface="Arial" pitchFamily="34" charset="0"/>
        <a:defRPr kern="1200">
          <a:solidFill>
            <a:srgbClr val="9F1D20"/>
          </a:solidFill>
          <a:latin typeface="+mn-lt"/>
          <a:ea typeface="Arial" charset="0"/>
          <a:cs typeface="Arial" pitchFamily="34" charset="0"/>
        </a:defRPr>
      </a:lvl2pPr>
      <a:lvl3pPr marL="266700" indent="-266700" algn="l" defTabSz="912813" rtl="0" eaLnBrk="0" fontAlgn="base" hangingPunct="0">
        <a:lnSpc>
          <a:spcPct val="110000"/>
        </a:lnSpc>
        <a:spcBef>
          <a:spcPct val="0"/>
        </a:spcBef>
        <a:spcAft>
          <a:spcPts val="600"/>
        </a:spcAft>
        <a:buFont typeface="Wingdings 2" pitchFamily="18" charset="2"/>
        <a:buChar char=""/>
        <a:defRPr kern="1200">
          <a:solidFill>
            <a:srgbClr val="9F1D20"/>
          </a:solidFill>
          <a:latin typeface="+mn-lt"/>
          <a:ea typeface="Arial" charset="0"/>
          <a:cs typeface="Arial" pitchFamily="34" charset="0"/>
        </a:defRPr>
      </a:lvl3pPr>
      <a:lvl4pPr marL="6286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4pPr>
      <a:lvl5pPr marL="8953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hyperlink" Target="https://cdkn.org/story/ongoing-journey-all-hands-deck-card-experience" TargetMode="Externa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hyperlink" Target="https://cdkn.org/resource/all-hands-deck-knowledge-brokering-card-game" TargetMode="Externa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microsoft.com/office/2018/10/relationships/comments" Target="../comments/modernComment_434_7D93B5C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70.pn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microsoft.com/office/2018/10/relationships/comments" Target="../comments/modernComment_44A_3B8E7DC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74.png"/><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hyperlink" Target="https://cdkn.org/resource/all-hands-deck-knowledge-brokering-card-game" TargetMode="External"/><Relationship Id="rId16" Type="http://schemas.openxmlformats.org/officeDocument/2006/relationships/image" Target="../media/image32.jpe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AD18-4C41-073B-C500-76C27316AFF9}"/>
              </a:ext>
            </a:extLst>
          </p:cNvPr>
          <p:cNvSpPr>
            <a:spLocks noGrp="1"/>
          </p:cNvSpPr>
          <p:nvPr>
            <p:ph type="title"/>
          </p:nvPr>
        </p:nvSpPr>
        <p:spPr>
          <a:xfrm>
            <a:off x="430775" y="2710314"/>
            <a:ext cx="4466902" cy="1489639"/>
          </a:xfrm>
        </p:spPr>
        <p:txBody>
          <a:bodyPr/>
          <a:lstStyle/>
          <a:p>
            <a:pPr algn="ctr"/>
            <a:r>
              <a:rPr lang="en-US" sz="4000" dirty="0"/>
              <a:t>‘All hands on deck’ </a:t>
            </a:r>
            <a:br>
              <a:rPr lang="en-US" sz="4000" dirty="0"/>
            </a:br>
            <a:r>
              <a:rPr lang="en-US" sz="4000" dirty="0"/>
              <a:t>knowledge brokering reflection cards</a:t>
            </a:r>
          </a:p>
        </p:txBody>
      </p:sp>
      <p:sp>
        <p:nvSpPr>
          <p:cNvPr id="3" name="Text Placeholder 2">
            <a:extLst>
              <a:ext uri="{FF2B5EF4-FFF2-40B4-BE49-F238E27FC236}">
                <a16:creationId xmlns:a16="http://schemas.microsoft.com/office/drawing/2014/main" id="{7AE19C93-B678-6BEF-30E4-BE049E53403C}"/>
              </a:ext>
            </a:extLst>
          </p:cNvPr>
          <p:cNvSpPr>
            <a:spLocks noGrp="1"/>
          </p:cNvSpPr>
          <p:nvPr>
            <p:ph type="body" sz="quarter" idx="10"/>
          </p:nvPr>
        </p:nvSpPr>
        <p:spPr>
          <a:xfrm>
            <a:off x="660083" y="4386387"/>
            <a:ext cx="3727866" cy="792205"/>
          </a:xfrm>
        </p:spPr>
        <p:txBody>
          <a:bodyPr/>
          <a:lstStyle/>
          <a:p>
            <a:pPr algn="ctr"/>
            <a:r>
              <a:rPr lang="en-US" sz="2400" dirty="0"/>
              <a:t>Some slides to help facilitate card playing activities</a:t>
            </a:r>
          </a:p>
        </p:txBody>
      </p:sp>
      <p:pic>
        <p:nvPicPr>
          <p:cNvPr id="4" name="Picture 3" descr="dgis logo jpeg.jpg">
            <a:extLst>
              <a:ext uri="{FF2B5EF4-FFF2-40B4-BE49-F238E27FC236}">
                <a16:creationId xmlns:a16="http://schemas.microsoft.com/office/drawing/2014/main" id="{6B07373D-A427-B947-8761-9BB65ABEDB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4016" y="6224886"/>
            <a:ext cx="1391301" cy="55557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1A37E41F-DB46-2277-40F8-5C816A76FE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5749" y="6011571"/>
            <a:ext cx="1281702" cy="846429"/>
          </a:xfrm>
          <a:prstGeom prst="rect">
            <a:avLst/>
          </a:prstGeom>
        </p:spPr>
      </p:pic>
      <p:sp>
        <p:nvSpPr>
          <p:cNvPr id="6" name="TextBox 5">
            <a:extLst>
              <a:ext uri="{FF2B5EF4-FFF2-40B4-BE49-F238E27FC236}">
                <a16:creationId xmlns:a16="http://schemas.microsoft.com/office/drawing/2014/main" id="{01F171EA-219E-7797-AEC7-5F5D1A5B566E}"/>
              </a:ext>
            </a:extLst>
          </p:cNvPr>
          <p:cNvSpPr txBox="1"/>
          <p:nvPr/>
        </p:nvSpPr>
        <p:spPr>
          <a:xfrm>
            <a:off x="153533" y="6198005"/>
            <a:ext cx="914400" cy="914400"/>
          </a:xfrm>
          <a:prstGeom prst="rect">
            <a:avLst/>
          </a:prstGeom>
          <a:noFill/>
          <a:ln w="6350">
            <a:noFill/>
          </a:ln>
        </p:spPr>
        <p:txBody>
          <a:bodyPr wrap="none" lIns="54000" tIns="54000" rIns="54000" bIns="54000" rtlCol="0">
            <a:noAutofit/>
          </a:bodyPr>
          <a:lstStyle/>
          <a:p>
            <a:r>
              <a:rPr lang="en-US" sz="900" dirty="0">
                <a:solidFill>
                  <a:schemeClr val="tx2"/>
                </a:solidFill>
                <a:latin typeface="Arial" pitchFamily="34" charset="0"/>
                <a:cs typeface="Arial" pitchFamily="34" charset="0"/>
              </a:rPr>
              <a:t>CDKN funders:</a:t>
            </a:r>
          </a:p>
        </p:txBody>
      </p:sp>
      <p:pic>
        <p:nvPicPr>
          <p:cNvPr id="1026" name="Picture 2">
            <a:extLst>
              <a:ext uri="{FF2B5EF4-FFF2-40B4-BE49-F238E27FC236}">
                <a16:creationId xmlns:a16="http://schemas.microsoft.com/office/drawing/2014/main" id="{53C215D0-343E-FE78-F5FE-DB7374EE5A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9364" y="216074"/>
            <a:ext cx="6425852" cy="642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5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35DAA-6DAF-47C5-584B-362376838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7DF37-F65C-E6DB-C715-9A64A4DE27E7}"/>
              </a:ext>
            </a:extLst>
          </p:cNvPr>
          <p:cNvSpPr>
            <a:spLocks noGrp="1"/>
          </p:cNvSpPr>
          <p:nvPr>
            <p:ph type="title"/>
          </p:nvPr>
        </p:nvSpPr>
        <p:spPr>
          <a:xfrm>
            <a:off x="712886" y="485590"/>
            <a:ext cx="9293900" cy="10653366"/>
          </a:xfrm>
        </p:spPr>
        <p:txBody>
          <a:bodyPr/>
          <a:lstStyle/>
          <a:p>
            <a:r>
              <a:rPr lang="en-GB" sz="5400" dirty="0"/>
              <a:t>Conversation starter</a:t>
            </a:r>
            <a:br>
              <a:rPr lang="en-GB" sz="5400" dirty="0"/>
            </a:br>
            <a:br>
              <a:rPr lang="en-GB" sz="5400" dirty="0"/>
            </a:br>
            <a:r>
              <a:rPr lang="en-GB" sz="5400" dirty="0"/>
              <a:t>Tool to surface priorities, explore challenges &amp; solutions</a:t>
            </a:r>
            <a:br>
              <a:rPr lang="en-GB" sz="5400" dirty="0"/>
            </a:br>
            <a:br>
              <a:rPr lang="en-GB" sz="5400" dirty="0"/>
            </a:br>
            <a:r>
              <a:rPr lang="en-GB" sz="5400" dirty="0"/>
              <a:t>Reflection tool </a:t>
            </a:r>
            <a:br>
              <a:rPr lang="en-GB" sz="5400" dirty="0"/>
            </a:br>
            <a:br>
              <a:rPr lang="en-GB" sz="5400" dirty="0"/>
            </a:br>
            <a:r>
              <a:rPr lang="en-GB" sz="5400" dirty="0"/>
              <a:t>Many more…</a:t>
            </a:r>
            <a:br>
              <a:rPr lang="en-GB" sz="5400" dirty="0"/>
            </a:br>
            <a:br>
              <a:rPr lang="en-GB" sz="5400" dirty="0"/>
            </a:br>
            <a:br>
              <a:rPr lang="en-GB" sz="5400" dirty="0"/>
            </a:br>
            <a:br>
              <a:rPr lang="en-GB" sz="5400" dirty="0"/>
            </a:br>
            <a:br>
              <a:rPr lang="en-GB" sz="5400" dirty="0"/>
            </a:br>
            <a:br>
              <a:rPr lang="en-GB" sz="5400" dirty="0"/>
            </a:br>
            <a:br>
              <a:rPr lang="en-GB" sz="5400" dirty="0"/>
            </a:br>
            <a:br>
              <a:rPr lang="en-GB" sz="5400" dirty="0"/>
            </a:br>
            <a:endParaRPr lang="en-GB" sz="5400" dirty="0"/>
          </a:p>
        </p:txBody>
      </p:sp>
      <p:pic>
        <p:nvPicPr>
          <p:cNvPr id="6" name="Picture 5" descr="A group of cards on a table&#10;&#10;Description automatically generated">
            <a:extLst>
              <a:ext uri="{FF2B5EF4-FFF2-40B4-BE49-F238E27FC236}">
                <a16:creationId xmlns:a16="http://schemas.microsoft.com/office/drawing/2014/main" id="{67F60ED1-7E82-2C72-052B-C0385AD0D34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78403" y="3692415"/>
            <a:ext cx="3256767" cy="2843561"/>
          </a:xfrm>
          <a:prstGeom prst="rect">
            <a:avLst/>
          </a:prstGeom>
        </p:spPr>
      </p:pic>
      <p:sp>
        <p:nvSpPr>
          <p:cNvPr id="8" name="TextBox 7">
            <a:extLst>
              <a:ext uri="{FF2B5EF4-FFF2-40B4-BE49-F238E27FC236}">
                <a16:creationId xmlns:a16="http://schemas.microsoft.com/office/drawing/2014/main" id="{EA70735F-9ADD-D07D-126B-CABD28904F4B}"/>
              </a:ext>
            </a:extLst>
          </p:cNvPr>
          <p:cNvSpPr txBox="1"/>
          <p:nvPr/>
        </p:nvSpPr>
        <p:spPr>
          <a:xfrm>
            <a:off x="556830" y="6166644"/>
            <a:ext cx="7008312" cy="369332"/>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/story/ongoing-journey-all-hands-deck-card-experience</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14783F35-7023-FB3E-CC98-2301B071FF4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501399" y="322024"/>
            <a:ext cx="2977715" cy="2019335"/>
          </a:xfrm>
          <a:prstGeom prst="rect">
            <a:avLst/>
          </a:prstGeom>
        </p:spPr>
      </p:pic>
      <p:pic>
        <p:nvPicPr>
          <p:cNvPr id="4" name="Picture 3">
            <a:extLst>
              <a:ext uri="{FF2B5EF4-FFF2-40B4-BE49-F238E27FC236}">
                <a16:creationId xmlns:a16="http://schemas.microsoft.com/office/drawing/2014/main" id="{FC731DD4-A877-F7B4-3528-003B733F95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8959" y="4121063"/>
            <a:ext cx="1797484" cy="1797484"/>
          </a:xfrm>
          <a:prstGeom prst="rect">
            <a:avLst/>
          </a:prstGeom>
        </p:spPr>
      </p:pic>
    </p:spTree>
    <p:extLst>
      <p:ext uri="{BB962C8B-B14F-4D97-AF65-F5344CB8AC3E}">
        <p14:creationId xmlns:p14="http://schemas.microsoft.com/office/powerpoint/2010/main" val="123187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659FC609-2E5D-EB9E-910B-31A601391F99}"/>
            </a:ext>
          </a:extLst>
        </p:cNvPr>
        <p:cNvGrpSpPr/>
        <p:nvPr/>
      </p:nvGrpSpPr>
      <p:grpSpPr>
        <a:xfrm>
          <a:off x="0" y="0"/>
          <a:ext cx="0" cy="0"/>
          <a:chOff x="0" y="0"/>
          <a:chExt cx="0" cy="0"/>
        </a:xfrm>
      </p:grpSpPr>
      <p:pic>
        <p:nvPicPr>
          <p:cNvPr id="354" name="Google Shape;354;p70" descr="A box with colorful cards flying out&#10;&#10;Description automatically generated with medium confidence">
            <a:extLst>
              <a:ext uri="{FF2B5EF4-FFF2-40B4-BE49-F238E27FC236}">
                <a16:creationId xmlns:a16="http://schemas.microsoft.com/office/drawing/2014/main" id="{9FA44B76-9F10-CFC1-FEF0-44CC4A8C750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43175" y="-1"/>
            <a:ext cx="9408981" cy="6150774"/>
          </a:xfrm>
          <a:prstGeom prst="rect">
            <a:avLst/>
          </a:prstGeom>
          <a:noFill/>
          <a:ln>
            <a:noFill/>
          </a:ln>
        </p:spPr>
      </p:pic>
      <p:sp>
        <p:nvSpPr>
          <p:cNvPr id="355" name="Google Shape;355;p70">
            <a:extLst>
              <a:ext uri="{FF2B5EF4-FFF2-40B4-BE49-F238E27FC236}">
                <a16:creationId xmlns:a16="http://schemas.microsoft.com/office/drawing/2014/main" id="{6F24B789-3068-23E3-EFF1-E768D30C55BA}"/>
              </a:ext>
            </a:extLst>
          </p:cNvPr>
          <p:cNvSpPr txBox="1"/>
          <p:nvPr/>
        </p:nvSpPr>
        <p:spPr>
          <a:xfrm>
            <a:off x="925574" y="4305475"/>
            <a:ext cx="10758300" cy="4345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5400"/>
              <a:buFont typeface="Arial"/>
              <a:buNone/>
              <a:tabLst/>
              <a:defRPr/>
            </a:pPr>
            <a: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t>Welcome to the </a:t>
            </a:r>
            <a:b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t>‘</a:t>
            </a:r>
            <a:r>
              <a:rPr kumimoji="0" lang="en-US" sz="5400" b="1" i="1" u="none" strike="noStrike" kern="0" cap="none" spc="0" normalizeH="0" baseline="0" noProof="0" dirty="0">
                <a:ln>
                  <a:noFill/>
                </a:ln>
                <a:solidFill>
                  <a:srgbClr val="FFFFFF"/>
                </a:solidFill>
                <a:effectLst/>
                <a:uLnTx/>
                <a:uFillTx/>
                <a:latin typeface="Calibri"/>
                <a:ea typeface="Calibri"/>
                <a:cs typeface="Calibri"/>
                <a:sym typeface="Calibri"/>
              </a:rPr>
              <a:t>All hands on deck’ </a:t>
            </a:r>
            <a: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t>experience</a:t>
            </a:r>
            <a:br>
              <a:rPr kumimoji="0" lang="en-US" sz="60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39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BB7ABC8C-CE60-FD1A-4906-44850DACF2DB}"/>
              </a:ext>
            </a:extLst>
          </p:cNvPr>
          <p:cNvSpPr txBox="1"/>
          <p:nvPr/>
        </p:nvSpPr>
        <p:spPr>
          <a:xfrm>
            <a:off x="9294311" y="300625"/>
            <a:ext cx="2480155" cy="4922728"/>
          </a:xfrm>
          <a:prstGeom prst="rect">
            <a:avLst/>
          </a:prstGeom>
          <a:solidFill>
            <a:schemeClr val="bg1"/>
          </a:solidFill>
          <a:ln w="6350">
            <a:solidFill>
              <a:schemeClr val="tx2"/>
            </a:solidFill>
          </a:ln>
        </p:spPr>
        <p:txBody>
          <a:bodyPr wrap="square" lIns="54000" tIns="54000" rIns="54000" bIns="54000" rtlCol="0">
            <a:noAutofit/>
          </a:bodyPr>
          <a:lstStyle/>
          <a:p>
            <a:r>
              <a:rPr lang="en-US" sz="2000" dirty="0">
                <a:solidFill>
                  <a:schemeClr val="tx2"/>
                </a:solidFill>
                <a:highlight>
                  <a:srgbClr val="FFFF00"/>
                </a:highlight>
                <a:latin typeface="Arial" pitchFamily="34" charset="0"/>
                <a:cs typeface="Arial" pitchFamily="34" charset="0"/>
              </a:rPr>
              <a:t>For a number of  groups sitting around a table (at each table, have ideally 12, otherwise 8 people), with about 25 or 30 cards in the middle of the table, with words. Have also the flash cards on the table, in a different pile, so they may be used during the feedback and plenary discussion </a:t>
            </a:r>
          </a:p>
        </p:txBody>
      </p:sp>
    </p:spTree>
    <p:extLst>
      <p:ext uri="{BB962C8B-B14F-4D97-AF65-F5344CB8AC3E}">
        <p14:creationId xmlns:p14="http://schemas.microsoft.com/office/powerpoint/2010/main" val="115030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a:extLst>
            <a:ext uri="{FF2B5EF4-FFF2-40B4-BE49-F238E27FC236}">
              <a16:creationId xmlns:a16="http://schemas.microsoft.com/office/drawing/2014/main" id="{FE6EE51C-58EE-7613-0666-CA8E4BDD6228}"/>
            </a:ext>
          </a:extLst>
        </p:cNvPr>
        <p:cNvGrpSpPr/>
        <p:nvPr/>
      </p:nvGrpSpPr>
      <p:grpSpPr>
        <a:xfrm>
          <a:off x="0" y="0"/>
          <a:ext cx="0" cy="0"/>
          <a:chOff x="0" y="0"/>
          <a:chExt cx="0" cy="0"/>
        </a:xfrm>
      </p:grpSpPr>
      <p:sp>
        <p:nvSpPr>
          <p:cNvPr id="360" name="Google Shape;360;p71">
            <a:extLst>
              <a:ext uri="{FF2B5EF4-FFF2-40B4-BE49-F238E27FC236}">
                <a16:creationId xmlns:a16="http://schemas.microsoft.com/office/drawing/2014/main" id="{7739B422-CE79-B053-E71B-5DA96C6E3393}"/>
              </a:ext>
            </a:extLst>
          </p:cNvPr>
          <p:cNvSpPr txBox="1">
            <a:spLocks noGrp="1"/>
          </p:cNvSpPr>
          <p:nvPr>
            <p:ph type="title"/>
          </p:nvPr>
        </p:nvSpPr>
        <p:spPr>
          <a:xfrm>
            <a:off x="226809" y="94220"/>
            <a:ext cx="8701800" cy="6605518"/>
          </a:xfrm>
          <a:prstGeom prst="rect">
            <a:avLst/>
          </a:prstGeom>
          <a:solidFill>
            <a:schemeClr val="bg1"/>
          </a:solid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9"/>
              <a:buNone/>
            </a:pPr>
            <a:r>
              <a:rPr lang="en-US" dirty="0"/>
              <a:t>From the deck of cards in the middle of the table, ensure that you all receive two cards. If unhappy, feel free to pick a different card from the deck (once!).</a:t>
            </a:r>
            <a:endParaRPr dirty="0"/>
          </a:p>
          <a:p>
            <a:pPr marL="0" lvl="0" indent="0" algn="l" rtl="0">
              <a:lnSpc>
                <a:spcPct val="80000"/>
              </a:lnSpc>
              <a:spcBef>
                <a:spcPts val="0"/>
              </a:spcBef>
              <a:spcAft>
                <a:spcPts val="0"/>
              </a:spcAft>
              <a:buSzPct val="38889"/>
              <a:buNone/>
            </a:pPr>
            <a:endParaRPr dirty="0"/>
          </a:p>
          <a:p>
            <a:pPr marL="0" lvl="0" indent="0" algn="l" rtl="0">
              <a:lnSpc>
                <a:spcPct val="80000"/>
              </a:lnSpc>
              <a:spcBef>
                <a:spcPts val="0"/>
              </a:spcBef>
              <a:spcAft>
                <a:spcPts val="0"/>
              </a:spcAft>
              <a:buSzPct val="38888"/>
              <a:buNone/>
            </a:pPr>
            <a:r>
              <a:rPr lang="en-US" dirty="0"/>
              <a:t>With the following question in mind, pair up with one </a:t>
            </a:r>
            <a:r>
              <a:rPr lang="en-US" dirty="0" err="1"/>
              <a:t>neighbour</a:t>
            </a:r>
            <a:r>
              <a:rPr lang="en-US" dirty="0"/>
              <a:t> and together select one out of your four cards, eliminating three:</a:t>
            </a:r>
            <a:endParaRPr dirty="0"/>
          </a:p>
          <a:p>
            <a:pPr marL="0" lvl="0" indent="0" algn="l" rtl="0">
              <a:lnSpc>
                <a:spcPct val="80000"/>
              </a:lnSpc>
              <a:spcBef>
                <a:spcPts val="0"/>
              </a:spcBef>
              <a:spcAft>
                <a:spcPts val="0"/>
              </a:spcAft>
              <a:buSzPct val="38888"/>
              <a:buNone/>
            </a:pPr>
            <a:endParaRPr dirty="0"/>
          </a:p>
          <a:p>
            <a:pPr marL="0" lvl="0" indent="0" algn="ctr" rtl="0">
              <a:lnSpc>
                <a:spcPct val="80000"/>
              </a:lnSpc>
              <a:spcBef>
                <a:spcPts val="0"/>
              </a:spcBef>
              <a:spcAft>
                <a:spcPts val="0"/>
              </a:spcAft>
              <a:buSzPct val="30435"/>
              <a:buNone/>
            </a:pPr>
            <a:r>
              <a:rPr lang="en-ZA" sz="5100" i="1" dirty="0"/>
              <a:t>What is the key issue that we need to address to advance knowledge brokering as a practice to bridge the knowledge-to-action gap?</a:t>
            </a:r>
            <a:r>
              <a:rPr lang="en-US" sz="6411" dirty="0"/>
              <a:t> </a:t>
            </a:r>
            <a:endParaRPr sz="6411" dirty="0"/>
          </a:p>
        </p:txBody>
      </p:sp>
      <p:pic>
        <p:nvPicPr>
          <p:cNvPr id="361" name="Google Shape;361;p71" descr="Old time clock antique with chain Royalty Free Vector Image">
            <a:extLst>
              <a:ext uri="{FF2B5EF4-FFF2-40B4-BE49-F238E27FC236}">
                <a16:creationId xmlns:a16="http://schemas.microsoft.com/office/drawing/2014/main" id="{A0952105-A0C0-50D2-EC8F-13AFCB3D84A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552691" y="0"/>
            <a:ext cx="2520430" cy="2391847"/>
          </a:xfrm>
          <a:prstGeom prst="rect">
            <a:avLst/>
          </a:prstGeom>
          <a:noFill/>
          <a:ln>
            <a:noFill/>
          </a:ln>
        </p:spPr>
      </p:pic>
      <p:sp>
        <p:nvSpPr>
          <p:cNvPr id="362" name="Google Shape;362;p71">
            <a:extLst>
              <a:ext uri="{FF2B5EF4-FFF2-40B4-BE49-F238E27FC236}">
                <a16:creationId xmlns:a16="http://schemas.microsoft.com/office/drawing/2014/main" id="{97FD8688-F2F0-08CC-1585-BD6AFBC3594F}"/>
              </a:ext>
            </a:extLst>
          </p:cNvPr>
          <p:cNvSpPr txBox="1"/>
          <p:nvPr/>
        </p:nvSpPr>
        <p:spPr>
          <a:xfrm>
            <a:off x="9677302" y="2022779"/>
            <a:ext cx="639071"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400" b="0" i="0" u="none" strike="noStrike" kern="0" cap="none" spc="0" normalizeH="0" baseline="0" noProof="0" dirty="0">
                <a:ln>
                  <a:noFill/>
                </a:ln>
                <a:solidFill>
                  <a:srgbClr val="000000"/>
                </a:solidFill>
                <a:effectLst/>
                <a:uLnTx/>
                <a:uFillTx/>
                <a:latin typeface="Arial"/>
                <a:cs typeface="Arial"/>
                <a:sym typeface="Arial"/>
              </a:rPr>
              <a:t>6</a:t>
            </a:r>
            <a:r>
              <a:rPr kumimoji="0" lang="en-US" sz="4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63" name="Google Shape;363;p71" descr="A purple and white cover&#10;&#10;Description automatically generated">
            <a:extLst>
              <a:ext uri="{FF2B5EF4-FFF2-40B4-BE49-F238E27FC236}">
                <a16:creationId xmlns:a16="http://schemas.microsoft.com/office/drawing/2014/main" id="{C7DFA555-97AA-4FC1-7953-063A854E596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1011317">
            <a:off x="9334582" y="4874320"/>
            <a:ext cx="1219760" cy="1850056"/>
          </a:xfrm>
          <a:prstGeom prst="rect">
            <a:avLst/>
          </a:prstGeom>
          <a:noFill/>
          <a:ln>
            <a:noFill/>
          </a:ln>
        </p:spPr>
      </p:pic>
      <p:pic>
        <p:nvPicPr>
          <p:cNvPr id="3" name="Google Shape;389;p73" descr="A close-up of a blue book cover&#10;&#10;Description automatically generated">
            <a:extLst>
              <a:ext uri="{FF2B5EF4-FFF2-40B4-BE49-F238E27FC236}">
                <a16:creationId xmlns:a16="http://schemas.microsoft.com/office/drawing/2014/main" id="{10668569-F204-2D3A-E20F-DCBC5FF10C58}"/>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20788959">
            <a:off x="10888826" y="4889370"/>
            <a:ext cx="1216197" cy="1863454"/>
          </a:xfrm>
          <a:prstGeom prst="rect">
            <a:avLst/>
          </a:prstGeom>
          <a:noFill/>
          <a:ln>
            <a:noFill/>
          </a:ln>
        </p:spPr>
      </p:pic>
      <p:pic>
        <p:nvPicPr>
          <p:cNvPr id="4" name="Google Shape;387;p73" descr="A blue and white cover with white lines&#10;&#10;Description automatically generated">
            <a:extLst>
              <a:ext uri="{FF2B5EF4-FFF2-40B4-BE49-F238E27FC236}">
                <a16:creationId xmlns:a16="http://schemas.microsoft.com/office/drawing/2014/main" id="{45753989-2D3D-3D78-50BE-5723CBFBED52}"/>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rot="1376482">
            <a:off x="10783987" y="3089071"/>
            <a:ext cx="1147937" cy="1816408"/>
          </a:xfrm>
          <a:prstGeom prst="rect">
            <a:avLst/>
          </a:prstGeom>
          <a:noFill/>
          <a:ln>
            <a:noFill/>
          </a:ln>
        </p:spPr>
      </p:pic>
      <p:pic>
        <p:nvPicPr>
          <p:cNvPr id="2" name="Google Shape;386;p73" descr="A red and white card with white text&#10;&#10;Description automatically generated">
            <a:extLst>
              <a:ext uri="{FF2B5EF4-FFF2-40B4-BE49-F238E27FC236}">
                <a16:creationId xmlns:a16="http://schemas.microsoft.com/office/drawing/2014/main" id="{DC0E5792-5D18-425B-3DFE-8FB01275970D}"/>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rot="20517167">
            <a:off x="9656180" y="3066260"/>
            <a:ext cx="1194658" cy="1775300"/>
          </a:xfrm>
          <a:prstGeom prst="rect">
            <a:avLst/>
          </a:prstGeom>
          <a:noFill/>
          <a:ln>
            <a:noFill/>
          </a:ln>
        </p:spPr>
      </p:pic>
    </p:spTree>
    <p:extLst>
      <p:ext uri="{BB962C8B-B14F-4D97-AF65-F5344CB8AC3E}">
        <p14:creationId xmlns:p14="http://schemas.microsoft.com/office/powerpoint/2010/main" val="23913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 calcmode="lin" valueType="num">
                                      <p:cBhvr additive="base">
                                        <p:cTn id="7" dur="500"/>
                                        <p:tgtEl>
                                          <p:spTgt spid="362"/>
                                        </p:tgtEl>
                                        <p:attrNameLst>
                                          <p:attrName>ppt_w</p:attrName>
                                        </p:attrNameLst>
                                      </p:cBhvr>
                                      <p:tavLst>
                                        <p:tav tm="0">
                                          <p:val>
                                            <p:strVal val="0"/>
                                          </p:val>
                                        </p:tav>
                                        <p:tav tm="100000">
                                          <p:val>
                                            <p:strVal val="#ppt_w"/>
                                          </p:val>
                                        </p:tav>
                                      </p:tavLst>
                                    </p:anim>
                                    <p:anim calcmode="lin" valueType="num">
                                      <p:cBhvr additive="base">
                                        <p:cTn id="8" dur="500"/>
                                        <p:tgtEl>
                                          <p:spTgt spid="3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96EE813F-9C49-324D-7AF1-0D4EA8BFEB62}"/>
            </a:ext>
          </a:extLst>
        </p:cNvPr>
        <p:cNvGrpSpPr/>
        <p:nvPr/>
      </p:nvGrpSpPr>
      <p:grpSpPr>
        <a:xfrm>
          <a:off x="0" y="0"/>
          <a:ext cx="0" cy="0"/>
          <a:chOff x="0" y="0"/>
          <a:chExt cx="0" cy="0"/>
        </a:xfrm>
      </p:grpSpPr>
      <p:sp>
        <p:nvSpPr>
          <p:cNvPr id="370" name="Google Shape;370;p72">
            <a:extLst>
              <a:ext uri="{FF2B5EF4-FFF2-40B4-BE49-F238E27FC236}">
                <a16:creationId xmlns:a16="http://schemas.microsoft.com/office/drawing/2014/main" id="{CA8A45A8-8611-556E-71FD-348A2A8884BE}"/>
              </a:ext>
            </a:extLst>
          </p:cNvPr>
          <p:cNvSpPr txBox="1">
            <a:spLocks noGrp="1"/>
          </p:cNvSpPr>
          <p:nvPr>
            <p:ph type="title"/>
          </p:nvPr>
        </p:nvSpPr>
        <p:spPr>
          <a:xfrm>
            <a:off x="1691570" y="124711"/>
            <a:ext cx="8628751"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8"/>
              <a:buNone/>
            </a:pPr>
            <a:r>
              <a:rPr lang="en-US" dirty="0"/>
              <a:t>As a pair, now join with another pair from around the table.</a:t>
            </a:r>
            <a:endParaRPr dirty="0"/>
          </a:p>
          <a:p>
            <a:pPr marL="0" lvl="0" indent="0" algn="l" rtl="0">
              <a:lnSpc>
                <a:spcPct val="80000"/>
              </a:lnSpc>
              <a:spcBef>
                <a:spcPts val="0"/>
              </a:spcBef>
              <a:spcAft>
                <a:spcPts val="0"/>
              </a:spcAft>
              <a:buSzPct val="38888"/>
              <a:buNone/>
            </a:pPr>
            <a:endParaRPr dirty="0"/>
          </a:p>
          <a:p>
            <a:pPr marL="0" lvl="0" indent="0" algn="l" rtl="0">
              <a:lnSpc>
                <a:spcPct val="80000"/>
              </a:lnSpc>
              <a:spcBef>
                <a:spcPts val="0"/>
              </a:spcBef>
              <a:spcAft>
                <a:spcPts val="0"/>
              </a:spcAft>
              <a:buSzPct val="38889"/>
              <a:buNone/>
            </a:pPr>
            <a:r>
              <a:rPr lang="en-US" dirty="0"/>
              <a:t>Together, select only one of your two cards, still keeping in mind the guiding question.</a:t>
            </a:r>
            <a:endParaRPr dirty="0"/>
          </a:p>
          <a:p>
            <a:pPr marL="0" lvl="0" indent="0" algn="l" rtl="0">
              <a:lnSpc>
                <a:spcPct val="80000"/>
              </a:lnSpc>
              <a:spcBef>
                <a:spcPts val="0"/>
              </a:spcBef>
              <a:spcAft>
                <a:spcPts val="0"/>
              </a:spcAft>
              <a:buSzPct val="38889"/>
              <a:buNone/>
            </a:pPr>
            <a:endParaRPr dirty="0"/>
          </a:p>
          <a:p>
            <a:pPr marL="0" lvl="0" indent="0" algn="l" rtl="0">
              <a:lnSpc>
                <a:spcPct val="80000"/>
              </a:lnSpc>
              <a:spcBef>
                <a:spcPts val="0"/>
              </a:spcBef>
              <a:spcAft>
                <a:spcPts val="0"/>
              </a:spcAft>
              <a:buSzPct val="38888"/>
              <a:buNone/>
            </a:pPr>
            <a:r>
              <a:rPr lang="en-US" dirty="0"/>
              <a:t>Decide on who will feed back to the table.</a:t>
            </a:r>
            <a:endParaRPr sz="2888" dirty="0"/>
          </a:p>
          <a:p>
            <a:pPr marL="0" lvl="0" indent="0" algn="l" rtl="0">
              <a:lnSpc>
                <a:spcPct val="80000"/>
              </a:lnSpc>
              <a:spcBef>
                <a:spcPts val="0"/>
              </a:spcBef>
              <a:spcAft>
                <a:spcPts val="0"/>
              </a:spcAft>
              <a:buSzPct val="38888"/>
              <a:buNone/>
            </a:pPr>
            <a:endParaRPr dirty="0"/>
          </a:p>
          <a:p>
            <a:pPr lvl="0" algn="ctr">
              <a:spcBef>
                <a:spcPts val="0"/>
              </a:spcBef>
              <a:spcAft>
                <a:spcPts val="0"/>
              </a:spcAft>
              <a:buSzPct val="30435"/>
            </a:pPr>
            <a:r>
              <a:rPr lang="en-ZA" sz="4900" i="1" dirty="0"/>
              <a:t>What is the key issue that we need to address to advance knowledge brokering as a practice to bridge the knowledge-to-action gap?</a:t>
            </a:r>
            <a:r>
              <a:rPr lang="en-US" sz="4900" dirty="0"/>
              <a:t> </a:t>
            </a:r>
            <a:endParaRPr sz="4900" dirty="0"/>
          </a:p>
        </p:txBody>
      </p:sp>
      <p:pic>
        <p:nvPicPr>
          <p:cNvPr id="371" name="Google Shape;371;p72" descr="A black and white card with white lines&#10;&#10;Description automatically generated">
            <a:extLst>
              <a:ext uri="{FF2B5EF4-FFF2-40B4-BE49-F238E27FC236}">
                <a16:creationId xmlns:a16="http://schemas.microsoft.com/office/drawing/2014/main" id="{53B5F6E5-8750-A686-292A-DC8822137D5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482895" y="25664"/>
            <a:ext cx="1399994" cy="1925713"/>
          </a:xfrm>
          <a:prstGeom prst="rect">
            <a:avLst/>
          </a:prstGeom>
          <a:noFill/>
          <a:ln>
            <a:noFill/>
          </a:ln>
        </p:spPr>
      </p:pic>
      <p:pic>
        <p:nvPicPr>
          <p:cNvPr id="372" name="Google Shape;372;p72" descr="A black and white rectangular object with lines&#10;&#10;Description automatically generated">
            <a:extLst>
              <a:ext uri="{FF2B5EF4-FFF2-40B4-BE49-F238E27FC236}">
                <a16:creationId xmlns:a16="http://schemas.microsoft.com/office/drawing/2014/main" id="{9B826E2D-A482-9123-0883-35F23B2217A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482894" y="1951377"/>
            <a:ext cx="1399994" cy="1925713"/>
          </a:xfrm>
          <a:prstGeom prst="rect">
            <a:avLst/>
          </a:prstGeom>
          <a:noFill/>
          <a:ln>
            <a:noFill/>
          </a:ln>
        </p:spPr>
      </p:pic>
      <p:pic>
        <p:nvPicPr>
          <p:cNvPr id="373" name="Google Shape;373;p72" descr="A black and white rectangular object with lines&#10;&#10;Description automatically generated">
            <a:extLst>
              <a:ext uri="{FF2B5EF4-FFF2-40B4-BE49-F238E27FC236}">
                <a16:creationId xmlns:a16="http://schemas.microsoft.com/office/drawing/2014/main" id="{3E28808D-A6B9-6AFC-AD38-67E1EDBDA76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002" y="673397"/>
            <a:ext cx="1399994" cy="1925713"/>
          </a:xfrm>
          <a:prstGeom prst="rect">
            <a:avLst/>
          </a:prstGeom>
          <a:noFill/>
          <a:ln>
            <a:noFill/>
          </a:ln>
        </p:spPr>
      </p:pic>
      <p:pic>
        <p:nvPicPr>
          <p:cNvPr id="374" name="Google Shape;374;p72" descr="A black and white card with white lines&#10;&#10;Description automatically generated">
            <a:extLst>
              <a:ext uri="{FF2B5EF4-FFF2-40B4-BE49-F238E27FC236}">
                <a16:creationId xmlns:a16="http://schemas.microsoft.com/office/drawing/2014/main" id="{EB494A79-85A0-3BB8-5A4C-3EF7A850783C}"/>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002" y="2599110"/>
            <a:ext cx="1399994" cy="1925713"/>
          </a:xfrm>
          <a:prstGeom prst="rect">
            <a:avLst/>
          </a:prstGeom>
          <a:noFill/>
          <a:ln>
            <a:noFill/>
          </a:ln>
        </p:spPr>
      </p:pic>
      <p:pic>
        <p:nvPicPr>
          <p:cNvPr id="376" name="Google Shape;376;p72" descr="A black and white card with white lines&#10;&#10;Description automatically generated">
            <a:extLst>
              <a:ext uri="{FF2B5EF4-FFF2-40B4-BE49-F238E27FC236}">
                <a16:creationId xmlns:a16="http://schemas.microsoft.com/office/drawing/2014/main" id="{2056F6AE-A085-1B9F-5825-3870707B06E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504639" y="3877090"/>
            <a:ext cx="1399994" cy="1925713"/>
          </a:xfrm>
          <a:prstGeom prst="rect">
            <a:avLst/>
          </a:prstGeom>
          <a:noFill/>
          <a:ln>
            <a:noFill/>
          </a:ln>
        </p:spPr>
      </p:pic>
      <p:pic>
        <p:nvPicPr>
          <p:cNvPr id="377" name="Google Shape;377;p72" descr="A black and white rectangular object with lines&#10;&#10;Description automatically generated">
            <a:extLst>
              <a:ext uri="{FF2B5EF4-FFF2-40B4-BE49-F238E27FC236}">
                <a16:creationId xmlns:a16="http://schemas.microsoft.com/office/drawing/2014/main" id="{68D663E7-5B76-4D7F-32DE-11C0F7756608}"/>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002" y="4524823"/>
            <a:ext cx="1399994" cy="1925713"/>
          </a:xfrm>
          <a:prstGeom prst="rect">
            <a:avLst/>
          </a:prstGeom>
          <a:noFill/>
          <a:ln>
            <a:noFill/>
          </a:ln>
        </p:spPr>
      </p:pic>
      <p:sp>
        <p:nvSpPr>
          <p:cNvPr id="2" name="Google Shape;362;p71">
            <a:extLst>
              <a:ext uri="{FF2B5EF4-FFF2-40B4-BE49-F238E27FC236}">
                <a16:creationId xmlns:a16="http://schemas.microsoft.com/office/drawing/2014/main" id="{79A669DE-43B9-5DE7-7D0F-8E28EC1B5874}"/>
              </a:ext>
            </a:extLst>
          </p:cNvPr>
          <p:cNvSpPr txBox="1"/>
          <p:nvPr/>
        </p:nvSpPr>
        <p:spPr>
          <a:xfrm>
            <a:off x="9568494" y="673397"/>
            <a:ext cx="914400"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400" b="0" i="0" u="none" strike="noStrike" kern="0" cap="none" spc="0" normalizeH="0" baseline="0" noProof="0" dirty="0">
                <a:ln>
                  <a:noFill/>
                </a:ln>
                <a:solidFill>
                  <a:srgbClr val="000000"/>
                </a:solidFill>
                <a:effectLst/>
                <a:uLnTx/>
                <a:uFillTx/>
                <a:latin typeface="Arial"/>
                <a:cs typeface="Arial"/>
                <a:sym typeface="Arial"/>
              </a:rPr>
              <a:t>4</a:t>
            </a:r>
            <a:r>
              <a:rPr kumimoji="0" lang="en-US" sz="4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779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EDC36113-57A4-D3C0-547A-5463D73479E5}"/>
            </a:ext>
          </a:extLst>
        </p:cNvPr>
        <p:cNvGrpSpPr/>
        <p:nvPr/>
      </p:nvGrpSpPr>
      <p:grpSpPr>
        <a:xfrm>
          <a:off x="0" y="0"/>
          <a:ext cx="0" cy="0"/>
          <a:chOff x="0" y="0"/>
          <a:chExt cx="0" cy="0"/>
        </a:xfrm>
      </p:grpSpPr>
      <p:sp>
        <p:nvSpPr>
          <p:cNvPr id="384" name="Google Shape;384;p73">
            <a:extLst>
              <a:ext uri="{FF2B5EF4-FFF2-40B4-BE49-F238E27FC236}">
                <a16:creationId xmlns:a16="http://schemas.microsoft.com/office/drawing/2014/main" id="{45D36C56-9FAB-B2C9-BF9C-F73DC9C688BD}"/>
              </a:ext>
            </a:extLst>
          </p:cNvPr>
          <p:cNvSpPr txBox="1">
            <a:spLocks noGrp="1"/>
          </p:cNvSpPr>
          <p:nvPr>
            <p:ph type="title"/>
          </p:nvPr>
        </p:nvSpPr>
        <p:spPr>
          <a:xfrm>
            <a:off x="2171274" y="226602"/>
            <a:ext cx="9469628"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8"/>
              <a:buNone/>
            </a:pPr>
            <a:r>
              <a:rPr lang="en-US" dirty="0"/>
              <a:t>As a table, discuss your choices and select only one card to present back to the room. Write the issue on an index card and how it should be addressed.  </a:t>
            </a:r>
            <a:br>
              <a:rPr lang="en-US" dirty="0"/>
            </a:br>
            <a:br>
              <a:rPr lang="en-US" dirty="0"/>
            </a:br>
            <a:r>
              <a:rPr lang="en-US" dirty="0"/>
              <a:t>If you think a key issue is missing, use a blank card to identify it. Feel free to use the other flash cards to share any further thought.</a:t>
            </a:r>
            <a:endParaRPr dirty="0"/>
          </a:p>
          <a:p>
            <a:pPr marL="0" lvl="0" indent="0" algn="l" rtl="0">
              <a:lnSpc>
                <a:spcPct val="80000"/>
              </a:lnSpc>
              <a:spcBef>
                <a:spcPts val="0"/>
              </a:spcBef>
              <a:spcAft>
                <a:spcPts val="0"/>
              </a:spcAft>
              <a:buSzPct val="38888"/>
              <a:buNone/>
            </a:pPr>
            <a:endParaRPr dirty="0"/>
          </a:p>
          <a:p>
            <a:pPr lvl="0" algn="ctr">
              <a:spcBef>
                <a:spcPts val="0"/>
              </a:spcBef>
              <a:spcAft>
                <a:spcPts val="0"/>
              </a:spcAft>
              <a:buClr>
                <a:schemeClr val="dk1"/>
              </a:buClr>
              <a:buSzPct val="30435"/>
            </a:pPr>
            <a:r>
              <a:rPr lang="en-ZA" sz="4700" i="1" dirty="0"/>
              <a:t>What is the key issue that we need to address to advance knowledge brokering as a practice to bridge the knowledge-to-action gap?</a:t>
            </a:r>
            <a:r>
              <a:rPr lang="en-US" sz="4700" dirty="0"/>
              <a:t>   </a:t>
            </a:r>
            <a:r>
              <a:rPr lang="en-US" sz="4700" i="1" u="sng" dirty="0"/>
              <a:t>How should we do it?</a:t>
            </a:r>
            <a:endParaRPr sz="4700" i="1" u="sng" dirty="0"/>
          </a:p>
        </p:txBody>
      </p:sp>
      <p:pic>
        <p:nvPicPr>
          <p:cNvPr id="385" name="Google Shape;385;p73" descr="A blue rectangle with a white lightning bolt&#10;&#10;Description automatically generated">
            <a:extLst>
              <a:ext uri="{FF2B5EF4-FFF2-40B4-BE49-F238E27FC236}">
                <a16:creationId xmlns:a16="http://schemas.microsoft.com/office/drawing/2014/main" id="{57C15EEB-CB12-A2C9-8983-61E3B76B259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81801" y="1609835"/>
            <a:ext cx="1359782" cy="1889568"/>
          </a:xfrm>
          <a:prstGeom prst="rect">
            <a:avLst/>
          </a:prstGeom>
          <a:noFill/>
          <a:ln>
            <a:noFill/>
          </a:ln>
        </p:spPr>
      </p:pic>
      <p:pic>
        <p:nvPicPr>
          <p:cNvPr id="4" name="Picture 3">
            <a:extLst>
              <a:ext uri="{FF2B5EF4-FFF2-40B4-BE49-F238E27FC236}">
                <a16:creationId xmlns:a16="http://schemas.microsoft.com/office/drawing/2014/main" id="{3D3A5DB5-BEDD-F3E2-4AD7-A300A421ECE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417" y="36213"/>
            <a:ext cx="1301521" cy="1907979"/>
          </a:xfrm>
          <a:prstGeom prst="rect">
            <a:avLst/>
          </a:prstGeom>
        </p:spPr>
      </p:pic>
      <p:pic>
        <p:nvPicPr>
          <p:cNvPr id="6" name="Picture 5" descr="A black and white card with white lines&#10;&#10;Description automatically generated">
            <a:extLst>
              <a:ext uri="{FF2B5EF4-FFF2-40B4-BE49-F238E27FC236}">
                <a16:creationId xmlns:a16="http://schemas.microsoft.com/office/drawing/2014/main" id="{843576A6-67A2-4657-C6B3-FFB06A69CFD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7359" y="3143318"/>
            <a:ext cx="1286579" cy="1929707"/>
          </a:xfrm>
          <a:prstGeom prst="rect">
            <a:avLst/>
          </a:prstGeom>
        </p:spPr>
      </p:pic>
      <p:pic>
        <p:nvPicPr>
          <p:cNvPr id="2" name="Google Shape;364;p71" descr="A close-up of a card&#10;&#10;Description automatically generated">
            <a:extLst>
              <a:ext uri="{FF2B5EF4-FFF2-40B4-BE49-F238E27FC236}">
                <a16:creationId xmlns:a16="http://schemas.microsoft.com/office/drawing/2014/main" id="{6679F852-E3C5-CEDF-632C-110737D37687}"/>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13327" y="4578510"/>
            <a:ext cx="1357947" cy="1870152"/>
          </a:xfrm>
          <a:prstGeom prst="rect">
            <a:avLst/>
          </a:prstGeom>
          <a:noFill/>
          <a:ln>
            <a:noFill/>
          </a:ln>
        </p:spPr>
      </p:pic>
      <p:sp>
        <p:nvSpPr>
          <p:cNvPr id="7" name="Google Shape;362;p71">
            <a:extLst>
              <a:ext uri="{FF2B5EF4-FFF2-40B4-BE49-F238E27FC236}">
                <a16:creationId xmlns:a16="http://schemas.microsoft.com/office/drawing/2014/main" id="{E900D0DF-219D-29BA-E84E-FD47BE1A14A5}"/>
              </a:ext>
            </a:extLst>
          </p:cNvPr>
          <p:cNvSpPr txBox="1"/>
          <p:nvPr/>
        </p:nvSpPr>
        <p:spPr>
          <a:xfrm>
            <a:off x="11183702" y="1387381"/>
            <a:ext cx="914400"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400" b="0" i="0" u="none" strike="noStrike" kern="0" cap="none" spc="0" normalizeH="0" baseline="0" noProof="0" dirty="0">
                <a:ln>
                  <a:noFill/>
                </a:ln>
                <a:solidFill>
                  <a:srgbClr val="000000"/>
                </a:solidFill>
                <a:effectLst/>
                <a:uLnTx/>
                <a:uFillTx/>
                <a:latin typeface="Arial"/>
                <a:cs typeface="Arial"/>
                <a:sym typeface="Arial"/>
              </a:rPr>
              <a:t>10</a:t>
            </a:r>
            <a:r>
              <a:rPr kumimoji="0" lang="en-US" sz="4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449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E598-997A-D311-A2F5-8A4C60D4F174}"/>
              </a:ext>
            </a:extLst>
          </p:cNvPr>
          <p:cNvSpPr>
            <a:spLocks noGrp="1"/>
          </p:cNvSpPr>
          <p:nvPr>
            <p:ph type="title"/>
          </p:nvPr>
        </p:nvSpPr>
        <p:spPr>
          <a:xfrm>
            <a:off x="712886" y="485590"/>
            <a:ext cx="9293900" cy="10653366"/>
          </a:xfrm>
        </p:spPr>
        <p:txBody>
          <a:bodyPr/>
          <a:lstStyle/>
          <a:p>
            <a:r>
              <a:rPr lang="en-GB" sz="5400" dirty="0"/>
              <a:t>Conversation starter</a:t>
            </a:r>
            <a:br>
              <a:rPr lang="en-GB" sz="5400" dirty="0"/>
            </a:br>
            <a:br>
              <a:rPr lang="en-GB" sz="5400" dirty="0"/>
            </a:br>
            <a:r>
              <a:rPr lang="en-GB" sz="5400" dirty="0"/>
              <a:t>Tool to surface priorities, explore challenges &amp; solutions</a:t>
            </a:r>
            <a:br>
              <a:rPr lang="en-GB" sz="5400" dirty="0"/>
            </a:br>
            <a:br>
              <a:rPr lang="en-GB" sz="5400" dirty="0"/>
            </a:br>
            <a:r>
              <a:rPr lang="en-GB" sz="5400" dirty="0"/>
              <a:t>Reflection tool </a:t>
            </a:r>
            <a:br>
              <a:rPr lang="en-GB" sz="5400" dirty="0"/>
            </a:br>
            <a:br>
              <a:rPr lang="en-GB" sz="5400" dirty="0"/>
            </a:br>
            <a:r>
              <a:rPr lang="en-GB" sz="5400" dirty="0"/>
              <a:t>Many more…</a:t>
            </a:r>
            <a:br>
              <a:rPr lang="en-GB" sz="5400" dirty="0"/>
            </a:br>
            <a:br>
              <a:rPr lang="en-GB" sz="5400" dirty="0"/>
            </a:br>
            <a:br>
              <a:rPr lang="en-GB" sz="5400" dirty="0"/>
            </a:br>
            <a:br>
              <a:rPr lang="en-GB" sz="5400" dirty="0"/>
            </a:br>
            <a:br>
              <a:rPr lang="en-GB" sz="5400" dirty="0"/>
            </a:br>
            <a:br>
              <a:rPr lang="en-GB" sz="5400" dirty="0"/>
            </a:br>
            <a:br>
              <a:rPr lang="en-GB" sz="5400" dirty="0"/>
            </a:br>
            <a:br>
              <a:rPr lang="en-GB" sz="5400" dirty="0"/>
            </a:br>
            <a:endParaRPr lang="en-GB" sz="5400" dirty="0"/>
          </a:p>
        </p:txBody>
      </p:sp>
      <p:pic>
        <p:nvPicPr>
          <p:cNvPr id="6" name="Picture 5" descr="A group of cards on a table&#10;&#10;Description automatically generated">
            <a:extLst>
              <a:ext uri="{FF2B5EF4-FFF2-40B4-BE49-F238E27FC236}">
                <a16:creationId xmlns:a16="http://schemas.microsoft.com/office/drawing/2014/main" id="{A8CADF99-5D59-374A-609E-708B4239D98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78403" y="3692415"/>
            <a:ext cx="3256767" cy="2843561"/>
          </a:xfrm>
          <a:prstGeom prst="rect">
            <a:avLst/>
          </a:prstGeom>
        </p:spPr>
      </p:pic>
      <p:sp>
        <p:nvSpPr>
          <p:cNvPr id="8" name="TextBox 7">
            <a:extLst>
              <a:ext uri="{FF2B5EF4-FFF2-40B4-BE49-F238E27FC236}">
                <a16:creationId xmlns:a16="http://schemas.microsoft.com/office/drawing/2014/main" id="{7B06D761-3A9A-A3AA-7457-EBBF167C4690}"/>
              </a:ext>
            </a:extLst>
          </p:cNvPr>
          <p:cNvSpPr txBox="1"/>
          <p:nvPr/>
        </p:nvSpPr>
        <p:spPr>
          <a:xfrm>
            <a:off x="556830" y="6166644"/>
            <a:ext cx="7008312" cy="369332"/>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/story/ongoing-journey-all-hands-deck-card-experience</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D5E34918-DFB0-62DC-589C-35195A1AE77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501399" y="322024"/>
            <a:ext cx="2977715" cy="2019335"/>
          </a:xfrm>
          <a:prstGeom prst="rect">
            <a:avLst/>
          </a:prstGeom>
        </p:spPr>
      </p:pic>
      <p:pic>
        <p:nvPicPr>
          <p:cNvPr id="4" name="Picture 3">
            <a:extLst>
              <a:ext uri="{FF2B5EF4-FFF2-40B4-BE49-F238E27FC236}">
                <a16:creationId xmlns:a16="http://schemas.microsoft.com/office/drawing/2014/main" id="{EBB8BAA2-FB8D-A848-5EC4-A221E7FC07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8959" y="4121063"/>
            <a:ext cx="1797484" cy="1797484"/>
          </a:xfrm>
          <a:prstGeom prst="rect">
            <a:avLst/>
          </a:prstGeom>
        </p:spPr>
      </p:pic>
    </p:spTree>
    <p:extLst>
      <p:ext uri="{BB962C8B-B14F-4D97-AF65-F5344CB8AC3E}">
        <p14:creationId xmlns:p14="http://schemas.microsoft.com/office/powerpoint/2010/main" val="275047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x with colorful cards flying out&#10;&#10;Description automatically generated with medium confidence">
            <a:extLst>
              <a:ext uri="{FF2B5EF4-FFF2-40B4-BE49-F238E27FC236}">
                <a16:creationId xmlns:a16="http://schemas.microsoft.com/office/drawing/2014/main" id="{2CE42561-D1B2-D2C7-E07D-F990F9419D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43175" y="-1"/>
            <a:ext cx="9408983" cy="6150774"/>
          </a:xfrm>
          <a:prstGeom prst="rect">
            <a:avLst/>
          </a:prstGeom>
        </p:spPr>
      </p:pic>
      <p:sp>
        <p:nvSpPr>
          <p:cNvPr id="3" name="Title 1">
            <a:extLst>
              <a:ext uri="{FF2B5EF4-FFF2-40B4-BE49-F238E27FC236}">
                <a16:creationId xmlns:a16="http://schemas.microsoft.com/office/drawing/2014/main" id="{02A8923F-B5A4-D6B5-7285-0877E1F5060D}"/>
              </a:ext>
            </a:extLst>
          </p:cNvPr>
          <p:cNvSpPr txBox="1">
            <a:spLocks/>
          </p:cNvSpPr>
          <p:nvPr/>
        </p:nvSpPr>
        <p:spPr bwMode="auto">
          <a:xfrm>
            <a:off x="925574" y="4305475"/>
            <a:ext cx="10758391" cy="43454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lnSpc>
                <a:spcPct val="80000"/>
              </a:lnSpc>
              <a:spcBef>
                <a:spcPct val="0"/>
              </a:spcBef>
              <a:spcAft>
                <a:spcPct val="0"/>
              </a:spcAft>
              <a:defRPr sz="6000" b="1" kern="1200">
                <a:solidFill>
                  <a:schemeClr val="bg1"/>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a:lstStyle>
          <a:p>
            <a:pPr>
              <a:spcBef>
                <a:spcPts val="0"/>
              </a:spcBef>
              <a:spcAft>
                <a:spcPts val="0"/>
              </a:spcAft>
              <a:buClrTx/>
              <a:buFontTx/>
            </a:pPr>
            <a:r>
              <a:rPr lang="en-ZA" sz="5400" dirty="0"/>
              <a:t>Welcome to the </a:t>
            </a:r>
            <a:br>
              <a:rPr lang="en-ZA" sz="5400" dirty="0"/>
            </a:br>
            <a:r>
              <a:rPr lang="en-ZA" sz="5400" i="1" dirty="0"/>
              <a:t>All hands on deck </a:t>
            </a:r>
            <a:r>
              <a:rPr lang="en-ZA" sz="5400" dirty="0"/>
              <a:t>experience</a:t>
            </a:r>
            <a:br>
              <a:rPr lang="en-ZA" dirty="0">
                <a:latin typeface="Arial" panose="020B0604020202020204" pitchFamily="34" charset="0"/>
              </a:rPr>
            </a:br>
            <a:endParaRPr lang="en-US" sz="23900" dirty="0"/>
          </a:p>
        </p:txBody>
      </p:sp>
      <p:sp>
        <p:nvSpPr>
          <p:cNvPr id="2" name="TextBox 1">
            <a:extLst>
              <a:ext uri="{FF2B5EF4-FFF2-40B4-BE49-F238E27FC236}">
                <a16:creationId xmlns:a16="http://schemas.microsoft.com/office/drawing/2014/main" id="{915FE19C-6BA2-7B6D-7DD8-5329955BDA96}"/>
              </a:ext>
            </a:extLst>
          </p:cNvPr>
          <p:cNvSpPr txBox="1"/>
          <p:nvPr/>
        </p:nvSpPr>
        <p:spPr>
          <a:xfrm>
            <a:off x="9031267" y="300625"/>
            <a:ext cx="2743200" cy="4763744"/>
          </a:xfrm>
          <a:prstGeom prst="rect">
            <a:avLst/>
          </a:prstGeom>
          <a:solidFill>
            <a:schemeClr val="bg1"/>
          </a:solidFill>
          <a:ln w="6350">
            <a:solidFill>
              <a:schemeClr val="tx2"/>
            </a:solidFill>
          </a:ln>
        </p:spPr>
        <p:txBody>
          <a:bodyPr wrap="square" lIns="54000" tIns="54000" rIns="54000" bIns="54000" rtlCol="0">
            <a:noAutofit/>
          </a:bodyPr>
          <a:lstStyle/>
          <a:p>
            <a:r>
              <a:rPr lang="en-US" sz="2000" dirty="0">
                <a:solidFill>
                  <a:schemeClr val="tx2"/>
                </a:solidFill>
                <a:highlight>
                  <a:srgbClr val="FFFF00"/>
                </a:highlight>
                <a:latin typeface="Arial" pitchFamily="34" charset="0"/>
                <a:cs typeface="Arial" pitchFamily="34" charset="0"/>
              </a:rPr>
              <a:t>For a standing activity, e.g. as people join a session or as part of a workshop – can be done with up to 60 or 80 people, but must ensure you have enough decks, given everyone gets three cards with words (try use different background decks to ease the sorting process after the game)</a:t>
            </a:r>
          </a:p>
        </p:txBody>
      </p:sp>
    </p:spTree>
    <p:extLst>
      <p:ext uri="{BB962C8B-B14F-4D97-AF65-F5344CB8AC3E}">
        <p14:creationId xmlns:p14="http://schemas.microsoft.com/office/powerpoint/2010/main" val="362849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1578" y="458590"/>
            <a:ext cx="9623687"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spcBef>
                <a:spcPts val="0"/>
              </a:spcBef>
              <a:spcAft>
                <a:spcPts val="0"/>
              </a:spcAft>
            </a:pPr>
            <a:r>
              <a:rPr lang="en" dirty="0"/>
              <a:t>Make sure you have three cards in your hands.</a:t>
            </a:r>
            <a:endParaRPr dirty="0"/>
          </a:p>
          <a:p>
            <a:pPr>
              <a:spcBef>
                <a:spcPts val="0"/>
              </a:spcBef>
              <a:spcAft>
                <a:spcPts val="0"/>
              </a:spcAft>
            </a:pPr>
            <a:endParaRPr dirty="0"/>
          </a:p>
          <a:p>
            <a:pPr>
              <a:spcBef>
                <a:spcPts val="0"/>
              </a:spcBef>
              <a:spcAft>
                <a:spcPts val="0"/>
              </a:spcAft>
            </a:pPr>
            <a:r>
              <a:rPr lang="en" dirty="0"/>
              <a:t>With the following question in mind, feel free to swap any of your cards with someone else:</a:t>
            </a:r>
            <a:br>
              <a:rPr lang="en" dirty="0"/>
            </a:br>
            <a:endParaRPr dirty="0"/>
          </a:p>
          <a:p>
            <a:pPr>
              <a:spcBef>
                <a:spcPts val="0"/>
              </a:spcBef>
              <a:spcAft>
                <a:spcPts val="0"/>
              </a:spcAft>
            </a:pPr>
            <a:endParaRPr dirty="0"/>
          </a:p>
          <a:p>
            <a:pPr algn="ctr">
              <a:spcBef>
                <a:spcPts val="0"/>
              </a:spcBef>
              <a:spcAft>
                <a:spcPts val="0"/>
              </a:spcAft>
            </a:pPr>
            <a:r>
              <a:rPr lang="en" sz="5300" i="1" dirty="0"/>
              <a:t>What are the thorniest issues we still need to address for our research for impact activities to be effective</a:t>
            </a:r>
            <a:r>
              <a:rPr lang="en" sz="5300" dirty="0"/>
              <a:t>? </a:t>
            </a:r>
            <a:endParaRPr sz="5300" dirty="0"/>
          </a:p>
        </p:txBody>
      </p:sp>
      <p:pic>
        <p:nvPicPr>
          <p:cNvPr id="1026" name="Picture 2" descr="Old time clock antique with chain Royalty Free Vector Image">
            <a:extLst>
              <a:ext uri="{FF2B5EF4-FFF2-40B4-BE49-F238E27FC236}">
                <a16:creationId xmlns:a16="http://schemas.microsoft.com/office/drawing/2014/main" id="{340FB988-7D5F-6148-0797-06360AAABE7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82472" y="5090751"/>
            <a:ext cx="1862254" cy="1767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6E5A73-9405-3959-3375-6AB1872954AD}"/>
              </a:ext>
            </a:extLst>
          </p:cNvPr>
          <p:cNvSpPr txBox="1"/>
          <p:nvPr/>
        </p:nvSpPr>
        <p:spPr>
          <a:xfrm>
            <a:off x="5981700" y="5722915"/>
            <a:ext cx="914400" cy="914400"/>
          </a:xfrm>
          <a:prstGeom prst="rect">
            <a:avLst/>
          </a:prstGeom>
          <a:solidFill>
            <a:schemeClr val="bg1"/>
          </a:solidFill>
          <a:ln w="6350">
            <a:noFill/>
          </a:ln>
        </p:spPr>
        <p:txBody>
          <a:bodyPr wrap="none" lIns="54000" tIns="54000" rIns="54000" bIns="54000" rtlCol="0">
            <a:no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rPr>
              <a:t>2’ </a:t>
            </a:r>
          </a:p>
        </p:txBody>
      </p:sp>
      <p:pic>
        <p:nvPicPr>
          <p:cNvPr id="3" name="Picture 2" descr="A purple and white cover&#10;&#10;Description automatically generated">
            <a:extLst>
              <a:ext uri="{FF2B5EF4-FFF2-40B4-BE49-F238E27FC236}">
                <a16:creationId xmlns:a16="http://schemas.microsoft.com/office/drawing/2014/main" id="{EBC1BDD7-3E39-306E-EADE-E3AC629F156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11317">
            <a:off x="10464986" y="3454125"/>
            <a:ext cx="1308422" cy="1946665"/>
          </a:xfrm>
          <a:prstGeom prst="rect">
            <a:avLst/>
          </a:prstGeom>
        </p:spPr>
      </p:pic>
      <p:pic>
        <p:nvPicPr>
          <p:cNvPr id="4" name="Picture 3" descr="A close-up of a card&#10;&#10;Description automatically generated">
            <a:extLst>
              <a:ext uri="{FF2B5EF4-FFF2-40B4-BE49-F238E27FC236}">
                <a16:creationId xmlns:a16="http://schemas.microsoft.com/office/drawing/2014/main" id="{B786C616-8EAE-5EA1-246C-1FB34B6AB37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0384213">
            <a:off x="10492606" y="1018151"/>
            <a:ext cx="1360723" cy="1870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1709105" y="496383"/>
            <a:ext cx="8477883"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spcBef>
                <a:spcPts val="0"/>
              </a:spcBef>
              <a:spcAft>
                <a:spcPts val="0"/>
              </a:spcAft>
            </a:pPr>
            <a:r>
              <a:rPr lang="en" dirty="0"/>
              <a:t>Pair up with someone you don’t know.</a:t>
            </a:r>
            <a:endParaRPr dirty="0"/>
          </a:p>
          <a:p>
            <a:pPr>
              <a:spcBef>
                <a:spcPts val="0"/>
              </a:spcBef>
              <a:spcAft>
                <a:spcPts val="0"/>
              </a:spcAft>
            </a:pPr>
            <a:endParaRPr dirty="0"/>
          </a:p>
          <a:p>
            <a:pPr>
              <a:spcBef>
                <a:spcPts val="0"/>
              </a:spcBef>
              <a:spcAft>
                <a:spcPts val="0"/>
              </a:spcAft>
            </a:pPr>
            <a:r>
              <a:rPr lang="en" dirty="0"/>
              <a:t>Taking 3’ each, explain to one another why you have selected your three cards.</a:t>
            </a:r>
            <a:endParaRPr dirty="0"/>
          </a:p>
          <a:p>
            <a:pPr>
              <a:spcBef>
                <a:spcPts val="0"/>
              </a:spcBef>
              <a:spcAft>
                <a:spcPts val="0"/>
              </a:spcAft>
            </a:pPr>
            <a:endParaRPr dirty="0"/>
          </a:p>
          <a:p>
            <a:pPr>
              <a:spcBef>
                <a:spcPts val="0"/>
              </a:spcBef>
              <a:spcAft>
                <a:spcPts val="0"/>
              </a:spcAft>
            </a:pPr>
            <a:r>
              <a:rPr lang="en" dirty="0"/>
              <a:t>Still with the question in mind, together, decide which two cards to eliminate so that you are both left with </a:t>
            </a:r>
            <a:r>
              <a:rPr lang="en" u="sng" dirty="0"/>
              <a:t>two cards each</a:t>
            </a:r>
            <a:r>
              <a:rPr lang="en" dirty="0"/>
              <a:t>.</a:t>
            </a:r>
            <a:endParaRPr dirty="0"/>
          </a:p>
          <a:p>
            <a:pPr>
              <a:spcBef>
                <a:spcPts val="0"/>
              </a:spcBef>
              <a:spcAft>
                <a:spcPts val="0"/>
              </a:spcAft>
            </a:pPr>
            <a:endParaRPr dirty="0"/>
          </a:p>
          <a:p>
            <a:pPr algn="ctr">
              <a:spcBef>
                <a:spcPts val="0"/>
              </a:spcBef>
              <a:spcAft>
                <a:spcPts val="0"/>
              </a:spcAft>
              <a:buClr>
                <a:schemeClr val="dk1"/>
              </a:buClr>
              <a:buSzPct val="39285"/>
            </a:pPr>
            <a:r>
              <a:rPr lang="en" sz="4000" i="1" dirty="0"/>
              <a:t>What are the thorniest issues we still need to address for our research for impact activities to be effective</a:t>
            </a:r>
            <a:r>
              <a:rPr lang="en" sz="4000" dirty="0"/>
              <a:t>? </a:t>
            </a:r>
            <a:endParaRPr dirty="0"/>
          </a:p>
        </p:txBody>
      </p:sp>
      <p:pic>
        <p:nvPicPr>
          <p:cNvPr id="3" name="Picture 2" descr="A black and white card with white lines&#10;&#10;Description automatically generated">
            <a:extLst>
              <a:ext uri="{FF2B5EF4-FFF2-40B4-BE49-F238E27FC236}">
                <a16:creationId xmlns:a16="http://schemas.microsoft.com/office/drawing/2014/main" id="{85C265A8-9703-4C78-1E81-C5EA3CE3B8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3127"/>
            <a:ext cx="1399994" cy="1925713"/>
          </a:xfrm>
          <a:prstGeom prst="rect">
            <a:avLst/>
          </a:prstGeom>
        </p:spPr>
      </p:pic>
      <p:pic>
        <p:nvPicPr>
          <p:cNvPr id="5" name="Picture 4" descr="A black and white rectangular object with lines&#10;&#10;Description automatically generated">
            <a:extLst>
              <a:ext uri="{FF2B5EF4-FFF2-40B4-BE49-F238E27FC236}">
                <a16:creationId xmlns:a16="http://schemas.microsoft.com/office/drawing/2014/main" id="{5A0B8F91-BE0A-EE8A-4352-948046530E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82895" y="2024258"/>
            <a:ext cx="1399994" cy="1925713"/>
          </a:xfrm>
          <a:prstGeom prst="rect">
            <a:avLst/>
          </a:prstGeom>
        </p:spPr>
      </p:pic>
      <p:pic>
        <p:nvPicPr>
          <p:cNvPr id="7" name="Picture 6" descr="A black and white rectangular object with lines&#10;&#10;Description automatically generated">
            <a:extLst>
              <a:ext uri="{FF2B5EF4-FFF2-40B4-BE49-F238E27FC236}">
                <a16:creationId xmlns:a16="http://schemas.microsoft.com/office/drawing/2014/main" id="{BFA7DFAD-E8F7-C4BE-0687-2F87D7E03C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002" y="576527"/>
            <a:ext cx="1399994" cy="1925713"/>
          </a:xfrm>
          <a:prstGeom prst="rect">
            <a:avLst/>
          </a:prstGeom>
        </p:spPr>
      </p:pic>
      <p:pic>
        <p:nvPicPr>
          <p:cNvPr id="8" name="Picture 7" descr="A black and white card with white lines&#10;&#10;Description automatically generated">
            <a:extLst>
              <a:ext uri="{FF2B5EF4-FFF2-40B4-BE49-F238E27FC236}">
                <a16:creationId xmlns:a16="http://schemas.microsoft.com/office/drawing/2014/main" id="{3B1E0C3B-8805-1780-EC98-48F3CA2C1D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9002" y="2502240"/>
            <a:ext cx="1399994" cy="1925713"/>
          </a:xfrm>
          <a:prstGeom prst="rect">
            <a:avLst/>
          </a:prstGeom>
        </p:spPr>
      </p:pic>
      <p:pic>
        <p:nvPicPr>
          <p:cNvPr id="6" name="Picture 5" descr="A black and white card with white lines&#10;&#10;Description automatically generated">
            <a:extLst>
              <a:ext uri="{FF2B5EF4-FFF2-40B4-BE49-F238E27FC236}">
                <a16:creationId xmlns:a16="http://schemas.microsoft.com/office/drawing/2014/main" id="{AC8F0ABE-7428-BBAE-4D24-CA4F9560C0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005390"/>
            <a:ext cx="1399994" cy="1925713"/>
          </a:xfrm>
          <a:prstGeom prst="rect">
            <a:avLst/>
          </a:prstGeom>
        </p:spPr>
      </p:pic>
      <p:pic>
        <p:nvPicPr>
          <p:cNvPr id="9" name="Picture 8" descr="A black and white rectangular object with lines&#10;&#10;Description automatically generated">
            <a:extLst>
              <a:ext uri="{FF2B5EF4-FFF2-40B4-BE49-F238E27FC236}">
                <a16:creationId xmlns:a16="http://schemas.microsoft.com/office/drawing/2014/main" id="{398AB1D7-FD23-BD3B-06A0-68FEEFCD5B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1702" y="4427953"/>
            <a:ext cx="1399994" cy="19257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051245" y="667035"/>
            <a:ext cx="8308835"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spcBef>
                <a:spcPts val="0"/>
              </a:spcBef>
              <a:spcAft>
                <a:spcPts val="0"/>
              </a:spcAft>
            </a:pPr>
            <a:r>
              <a:rPr lang="en" dirty="0"/>
              <a:t>Pair up with someone else you don’t know.</a:t>
            </a:r>
            <a:endParaRPr dirty="0"/>
          </a:p>
          <a:p>
            <a:pPr>
              <a:spcBef>
                <a:spcPts val="0"/>
              </a:spcBef>
              <a:spcAft>
                <a:spcPts val="0"/>
              </a:spcAft>
            </a:pPr>
            <a:endParaRPr dirty="0"/>
          </a:p>
          <a:p>
            <a:pPr>
              <a:spcBef>
                <a:spcPts val="0"/>
              </a:spcBef>
              <a:spcAft>
                <a:spcPts val="0"/>
              </a:spcAft>
            </a:pPr>
            <a:r>
              <a:rPr lang="en" dirty="0"/>
              <a:t>Taking 2’ each, explain to one another why you have selected your two cards.</a:t>
            </a:r>
            <a:endParaRPr dirty="0"/>
          </a:p>
          <a:p>
            <a:pPr>
              <a:spcBef>
                <a:spcPts val="0"/>
              </a:spcBef>
              <a:spcAft>
                <a:spcPts val="0"/>
              </a:spcAft>
            </a:pPr>
            <a:endParaRPr dirty="0"/>
          </a:p>
          <a:p>
            <a:pPr>
              <a:spcBef>
                <a:spcPts val="0"/>
              </a:spcBef>
              <a:spcAft>
                <a:spcPts val="0"/>
              </a:spcAft>
            </a:pPr>
            <a:r>
              <a:rPr lang="en" dirty="0"/>
              <a:t>Still with the question in mind, together, decide which two cards to eliminate so that you are both left with </a:t>
            </a:r>
            <a:r>
              <a:rPr lang="en" u="sng" dirty="0"/>
              <a:t>one card each</a:t>
            </a:r>
            <a:r>
              <a:rPr lang="en" dirty="0"/>
              <a:t>.</a:t>
            </a:r>
            <a:endParaRPr dirty="0"/>
          </a:p>
          <a:p>
            <a:pPr>
              <a:spcBef>
                <a:spcPts val="0"/>
              </a:spcBef>
              <a:spcAft>
                <a:spcPts val="0"/>
              </a:spcAft>
            </a:pPr>
            <a:endParaRPr dirty="0"/>
          </a:p>
          <a:p>
            <a:pPr algn="ctr">
              <a:spcBef>
                <a:spcPts val="0"/>
              </a:spcBef>
              <a:spcAft>
                <a:spcPts val="0"/>
              </a:spcAft>
            </a:pPr>
            <a:r>
              <a:rPr lang="en" sz="4000" i="1" dirty="0"/>
              <a:t>What are the thorniest issues we still need to address for our research for impact activities to be effective</a:t>
            </a:r>
            <a:r>
              <a:rPr lang="en" sz="4000" dirty="0"/>
              <a:t>? </a:t>
            </a:r>
            <a:endParaRPr dirty="0"/>
          </a:p>
        </p:txBody>
      </p:sp>
      <p:pic>
        <p:nvPicPr>
          <p:cNvPr id="3" name="Picture 2" descr="A blue rectangle with a white lightning bolt&#10;&#10;Description automatically generated">
            <a:extLst>
              <a:ext uri="{FF2B5EF4-FFF2-40B4-BE49-F238E27FC236}">
                <a16:creationId xmlns:a16="http://schemas.microsoft.com/office/drawing/2014/main" id="{B17437EF-0EB0-4706-6ED5-33F9C16319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179926">
            <a:off x="316650" y="3870037"/>
            <a:ext cx="1359782" cy="1889568"/>
          </a:xfrm>
          <a:prstGeom prst="rect">
            <a:avLst/>
          </a:prstGeom>
        </p:spPr>
      </p:pic>
      <p:pic>
        <p:nvPicPr>
          <p:cNvPr id="5" name="Picture 4" descr="A red and white card with white text&#10;&#10;Description automatically generated">
            <a:extLst>
              <a:ext uri="{FF2B5EF4-FFF2-40B4-BE49-F238E27FC236}">
                <a16:creationId xmlns:a16="http://schemas.microsoft.com/office/drawing/2014/main" id="{86F5C496-23CB-9A7A-C8B9-0546B2ECBA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564359">
            <a:off x="307820" y="838140"/>
            <a:ext cx="1377442" cy="1889568"/>
          </a:xfrm>
          <a:prstGeom prst="rect">
            <a:avLst/>
          </a:prstGeom>
        </p:spPr>
      </p:pic>
      <p:pic>
        <p:nvPicPr>
          <p:cNvPr id="7" name="Picture 6" descr="A blue and white cover with white lines&#10;&#10;Description automatically generated">
            <a:extLst>
              <a:ext uri="{FF2B5EF4-FFF2-40B4-BE49-F238E27FC236}">
                <a16:creationId xmlns:a16="http://schemas.microsoft.com/office/drawing/2014/main" id="{C874F532-CBB9-759D-0ADF-610352453D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376482">
            <a:off x="10332328" y="387351"/>
            <a:ext cx="1364124" cy="1907168"/>
          </a:xfrm>
          <a:prstGeom prst="rect">
            <a:avLst/>
          </a:prstGeom>
        </p:spPr>
      </p:pic>
      <p:pic>
        <p:nvPicPr>
          <p:cNvPr id="9" name="Picture 8" descr="A close-up of a blue book cover&#10;&#10;Description automatically generated">
            <a:extLst>
              <a:ext uri="{FF2B5EF4-FFF2-40B4-BE49-F238E27FC236}">
                <a16:creationId xmlns:a16="http://schemas.microsoft.com/office/drawing/2014/main" id="{679668A0-18F9-5EBC-D7D1-FC213985D12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503998">
            <a:off x="10528808" y="3562399"/>
            <a:ext cx="1359782" cy="18904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3" name="Picture 12" descr="A group of people in a room&#10;&#10;AI-generated content may be incorrect.">
            <a:extLst>
              <a:ext uri="{FF2B5EF4-FFF2-40B4-BE49-F238E27FC236}">
                <a16:creationId xmlns:a16="http://schemas.microsoft.com/office/drawing/2014/main" id="{8EF81597-3433-00C6-58B0-D585BD830DEC}"/>
              </a:ext>
            </a:extLst>
          </p:cNvPr>
          <p:cNvPicPr>
            <a:picLocks noChangeAspect="1"/>
          </p:cNvPicPr>
          <p:nvPr/>
        </p:nvPicPr>
        <p:blipFill>
          <a:blip r:embed="rId3" cstate="print">
            <a:extLst>
              <a:ext uri="{28A0092B-C50C-407E-A947-70E740481C1C}">
                <a14:useLocalDpi xmlns:a14="http://schemas.microsoft.com/office/drawing/2010/main"/>
              </a:ext>
            </a:extLst>
          </a:blip>
          <a:srcRect l="-9174"/>
          <a:stretch/>
        </p:blipFill>
        <p:spPr>
          <a:xfrm>
            <a:off x="-380768" y="3565593"/>
            <a:ext cx="4460486" cy="2717523"/>
          </a:xfrm>
          <a:prstGeom prst="rect">
            <a:avLst/>
          </a:prstGeom>
        </p:spPr>
      </p:pic>
      <p:pic>
        <p:nvPicPr>
          <p:cNvPr id="6" name="Picture 5" descr="A table with colorful cards and a pen&#10;&#10;AI-generated content may be incorrect.">
            <a:extLst>
              <a:ext uri="{FF2B5EF4-FFF2-40B4-BE49-F238E27FC236}">
                <a16:creationId xmlns:a16="http://schemas.microsoft.com/office/drawing/2014/main" id="{FA6DDB1D-E945-8B40-574A-57D8E1068C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42455" y="2805513"/>
            <a:ext cx="2079499" cy="1559624"/>
          </a:xfrm>
          <a:prstGeom prst="rect">
            <a:avLst/>
          </a:prstGeom>
        </p:spPr>
      </p:pic>
      <p:pic>
        <p:nvPicPr>
          <p:cNvPr id="11" name="Picture 10" descr="A group of people in a room&#10;&#10;AI-generated content may be incorrect.">
            <a:extLst>
              <a:ext uri="{FF2B5EF4-FFF2-40B4-BE49-F238E27FC236}">
                <a16:creationId xmlns:a16="http://schemas.microsoft.com/office/drawing/2014/main" id="{17AA4BB9-7595-E7E4-33EA-917C6F4BA12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76866" y="4294413"/>
            <a:ext cx="4553234" cy="2563585"/>
          </a:xfrm>
          <a:prstGeom prst="rect">
            <a:avLst/>
          </a:prstGeom>
        </p:spPr>
      </p:pic>
      <p:pic>
        <p:nvPicPr>
          <p:cNvPr id="15" name="Picture 14" descr="A group of people sitting at a table playing cards&#10;&#10;AI-generated content may be incorrect.">
            <a:extLst>
              <a:ext uri="{FF2B5EF4-FFF2-40B4-BE49-F238E27FC236}">
                <a16:creationId xmlns:a16="http://schemas.microsoft.com/office/drawing/2014/main" id="{B694E8B2-F5D4-67A0-5C42-DE1FCBD4E51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805057" y="8724"/>
            <a:ext cx="4386943" cy="2983766"/>
          </a:xfrm>
          <a:prstGeom prst="rect">
            <a:avLst/>
          </a:prstGeom>
        </p:spPr>
      </p:pic>
      <p:pic>
        <p:nvPicPr>
          <p:cNvPr id="2052" name="Picture 4" descr="No alternative text description for this image">
            <a:extLst>
              <a:ext uri="{FF2B5EF4-FFF2-40B4-BE49-F238E27FC236}">
                <a16:creationId xmlns:a16="http://schemas.microsoft.com/office/drawing/2014/main" id="{05DC1551-7837-014E-00D7-A9230A6ADD50}"/>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a:fillRect/>
          </a:stretch>
        </p:blipFill>
        <p:spPr bwMode="auto">
          <a:xfrm>
            <a:off x="0" y="0"/>
            <a:ext cx="4609308" cy="3594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alternative text description for this image">
            <a:extLst>
              <a:ext uri="{FF2B5EF4-FFF2-40B4-BE49-F238E27FC236}">
                <a16:creationId xmlns:a16="http://schemas.microsoft.com/office/drawing/2014/main" id="{DBAEB327-22A4-786A-D574-2B509A99E58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76866" y="2805513"/>
            <a:ext cx="2515368" cy="16758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cards on a table&#10;&#10;AI-generated content may be incorrect.">
            <a:extLst>
              <a:ext uri="{FF2B5EF4-FFF2-40B4-BE49-F238E27FC236}">
                <a16:creationId xmlns:a16="http://schemas.microsoft.com/office/drawing/2014/main" id="{2E3223DC-4009-D25B-656C-438109C48CB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07564" y="-4036"/>
            <a:ext cx="2144396" cy="1949836"/>
          </a:xfrm>
          <a:prstGeom prst="rect">
            <a:avLst/>
          </a:prstGeom>
        </p:spPr>
      </p:pic>
      <p:pic>
        <p:nvPicPr>
          <p:cNvPr id="12" name="Picture 11" descr="A group of people sitting around a table&#10;&#10;AI-generated content may be incorrect.">
            <a:extLst>
              <a:ext uri="{FF2B5EF4-FFF2-40B4-BE49-F238E27FC236}">
                <a16:creationId xmlns:a16="http://schemas.microsoft.com/office/drawing/2014/main" id="{0D0101B7-EE6C-BA95-F53A-3E9B0614ED2E}"/>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3124995" y="4606484"/>
            <a:ext cx="4609308" cy="2242831"/>
          </a:xfrm>
          <a:prstGeom prst="rect">
            <a:avLst/>
          </a:prstGeom>
        </p:spPr>
      </p:pic>
      <p:pic>
        <p:nvPicPr>
          <p:cNvPr id="2054" name="Picture 6" descr="No alternative text description for this image">
            <a:extLst>
              <a:ext uri="{FF2B5EF4-FFF2-40B4-BE49-F238E27FC236}">
                <a16:creationId xmlns:a16="http://schemas.microsoft.com/office/drawing/2014/main" id="{DAA12775-249E-9F2E-7DD1-69DCB71CF1B5}"/>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a:fillRect/>
          </a:stretch>
        </p:blipFill>
        <p:spPr bwMode="auto">
          <a:xfrm>
            <a:off x="3820764" y="-16796"/>
            <a:ext cx="2015598" cy="2037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standing around a table with colorful cards&#10;&#10;AI-generated content may be incorrect.">
            <a:extLst>
              <a:ext uri="{FF2B5EF4-FFF2-40B4-BE49-F238E27FC236}">
                <a16:creationId xmlns:a16="http://schemas.microsoft.com/office/drawing/2014/main" id="{6BEF927D-2750-A843-CA36-07A7D797129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99799" y="1888961"/>
            <a:ext cx="3623363" cy="2717523"/>
          </a:xfrm>
          <a:prstGeom prst="rect">
            <a:avLst/>
          </a:prstGeom>
        </p:spPr>
      </p:pic>
    </p:spTree>
    <p:extLst>
      <p:ext uri="{BB962C8B-B14F-4D97-AF65-F5344CB8AC3E}">
        <p14:creationId xmlns:p14="http://schemas.microsoft.com/office/powerpoint/2010/main" val="419762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244825" y="851255"/>
            <a:ext cx="8342338"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spcBef>
                <a:spcPts val="0"/>
              </a:spcBef>
              <a:spcAft>
                <a:spcPts val="0"/>
              </a:spcAft>
            </a:pPr>
            <a:r>
              <a:rPr lang="en-US" dirty="0"/>
              <a:t>In plenary, explain in max 20’’ why you have selected the card in your hand.</a:t>
            </a:r>
            <a:endParaRPr dirty="0"/>
          </a:p>
          <a:p>
            <a:pPr>
              <a:spcBef>
                <a:spcPts val="0"/>
              </a:spcBef>
              <a:spcAft>
                <a:spcPts val="0"/>
              </a:spcAft>
            </a:pPr>
            <a:endParaRPr dirty="0"/>
          </a:p>
          <a:p>
            <a:pPr algn="ctr">
              <a:spcBef>
                <a:spcPts val="0"/>
              </a:spcBef>
              <a:spcAft>
                <a:spcPts val="0"/>
              </a:spcAft>
            </a:pPr>
            <a:r>
              <a:rPr lang="en" sz="4000" i="1" dirty="0"/>
              <a:t>What are the thorniest issues we still need to address for our research for impact activities to be effective</a:t>
            </a:r>
            <a:r>
              <a:rPr lang="en" sz="4000" dirty="0"/>
              <a:t>? </a:t>
            </a:r>
            <a:br>
              <a:rPr lang="en" dirty="0"/>
            </a:br>
            <a:br>
              <a:rPr lang="en" dirty="0"/>
            </a:br>
            <a:r>
              <a:rPr lang="en" dirty="0"/>
              <a:t>E.g. </a:t>
            </a:r>
            <a:r>
              <a:rPr lang="en" i="1" dirty="0"/>
              <a:t>I have selected “trust” because unless we can build trusting relationships with our stakeholders, we will not have impact.</a:t>
            </a:r>
            <a:endParaRPr i="1" dirty="0"/>
          </a:p>
        </p:txBody>
      </p:sp>
      <p:pic>
        <p:nvPicPr>
          <p:cNvPr id="3" name="Picture 2" descr="A red rectangular object with white lines&#10;&#10;Description automatically generated">
            <a:extLst>
              <a:ext uri="{FF2B5EF4-FFF2-40B4-BE49-F238E27FC236}">
                <a16:creationId xmlns:a16="http://schemas.microsoft.com/office/drawing/2014/main" id="{EC5095DE-5D93-B8AA-F06D-2DF16190B5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667429">
            <a:off x="403212" y="1498638"/>
            <a:ext cx="2438400" cy="3342290"/>
          </a:xfrm>
          <a:prstGeom prst="rect">
            <a:avLst/>
          </a:prstGeom>
        </p:spPr>
      </p:pic>
    </p:spTree>
    <p:extLst>
      <p:ext uri="{BB962C8B-B14F-4D97-AF65-F5344CB8AC3E}">
        <p14:creationId xmlns:p14="http://schemas.microsoft.com/office/powerpoint/2010/main" val="279562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FC5E-B9ED-E4CB-A5C4-21262AD08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156F6-7A31-6986-B5F6-429C07BAF5ED}"/>
              </a:ext>
            </a:extLst>
          </p:cNvPr>
          <p:cNvSpPr>
            <a:spLocks noGrp="1"/>
          </p:cNvSpPr>
          <p:nvPr>
            <p:ph type="title"/>
          </p:nvPr>
        </p:nvSpPr>
        <p:spPr>
          <a:xfrm>
            <a:off x="712886" y="485590"/>
            <a:ext cx="9293900" cy="10653366"/>
          </a:xfrm>
        </p:spPr>
        <p:txBody>
          <a:bodyPr/>
          <a:lstStyle/>
          <a:p>
            <a:r>
              <a:rPr lang="en-GB" sz="5400" dirty="0"/>
              <a:t>Conversation starter</a:t>
            </a:r>
            <a:br>
              <a:rPr lang="en-GB" sz="5400" dirty="0"/>
            </a:br>
            <a:br>
              <a:rPr lang="en-GB" sz="5400" dirty="0"/>
            </a:br>
            <a:r>
              <a:rPr lang="en-GB" sz="5400" dirty="0"/>
              <a:t>Tool to surface priorities, explore challenges &amp; solutions</a:t>
            </a:r>
            <a:br>
              <a:rPr lang="en-GB" sz="5400" dirty="0"/>
            </a:br>
            <a:br>
              <a:rPr lang="en-GB" sz="5400" dirty="0"/>
            </a:br>
            <a:r>
              <a:rPr lang="en-GB" sz="5400" dirty="0"/>
              <a:t>Reflection tool </a:t>
            </a:r>
            <a:br>
              <a:rPr lang="en-GB" sz="5400" dirty="0"/>
            </a:br>
            <a:br>
              <a:rPr lang="en-GB" sz="5400" dirty="0"/>
            </a:br>
            <a:r>
              <a:rPr lang="en-GB" sz="5400" dirty="0"/>
              <a:t>Many more…</a:t>
            </a:r>
            <a:br>
              <a:rPr lang="en-GB" sz="5400" dirty="0"/>
            </a:br>
            <a:br>
              <a:rPr lang="en-GB" sz="5400" dirty="0"/>
            </a:br>
            <a:br>
              <a:rPr lang="en-GB" sz="5400" dirty="0"/>
            </a:br>
            <a:br>
              <a:rPr lang="en-GB" sz="5400" dirty="0"/>
            </a:br>
            <a:br>
              <a:rPr lang="en-GB" sz="5400" dirty="0"/>
            </a:br>
            <a:br>
              <a:rPr lang="en-GB" sz="5400" dirty="0"/>
            </a:br>
            <a:br>
              <a:rPr lang="en-GB" sz="5400" dirty="0"/>
            </a:br>
            <a:br>
              <a:rPr lang="en-GB" sz="5400" dirty="0"/>
            </a:br>
            <a:endParaRPr lang="en-GB" sz="5400" dirty="0"/>
          </a:p>
        </p:txBody>
      </p:sp>
      <p:pic>
        <p:nvPicPr>
          <p:cNvPr id="6" name="Picture 5" descr="A group of cards on a table&#10;&#10;Description automatically generated">
            <a:extLst>
              <a:ext uri="{FF2B5EF4-FFF2-40B4-BE49-F238E27FC236}">
                <a16:creationId xmlns:a16="http://schemas.microsoft.com/office/drawing/2014/main" id="{028C802E-D58C-8A72-87E5-052C09A78EC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78403" y="3692415"/>
            <a:ext cx="3256767" cy="2843561"/>
          </a:xfrm>
          <a:prstGeom prst="rect">
            <a:avLst/>
          </a:prstGeom>
        </p:spPr>
      </p:pic>
      <p:sp>
        <p:nvSpPr>
          <p:cNvPr id="8" name="TextBox 7">
            <a:extLst>
              <a:ext uri="{FF2B5EF4-FFF2-40B4-BE49-F238E27FC236}">
                <a16:creationId xmlns:a16="http://schemas.microsoft.com/office/drawing/2014/main" id="{F2D9FCEA-5928-769B-D9F9-664A90E20F89}"/>
              </a:ext>
            </a:extLst>
          </p:cNvPr>
          <p:cNvSpPr txBox="1"/>
          <p:nvPr/>
        </p:nvSpPr>
        <p:spPr>
          <a:xfrm>
            <a:off x="556830" y="6166644"/>
            <a:ext cx="7008312" cy="369332"/>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/story/ongoing-journey-all-hands-deck-card-experience</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EF94FC8E-8189-D0A0-4C6F-C4139469085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501399" y="322024"/>
            <a:ext cx="2977715" cy="2019335"/>
          </a:xfrm>
          <a:prstGeom prst="rect">
            <a:avLst/>
          </a:prstGeom>
        </p:spPr>
      </p:pic>
      <p:pic>
        <p:nvPicPr>
          <p:cNvPr id="4" name="Picture 3">
            <a:extLst>
              <a:ext uri="{FF2B5EF4-FFF2-40B4-BE49-F238E27FC236}">
                <a16:creationId xmlns:a16="http://schemas.microsoft.com/office/drawing/2014/main" id="{1EF43103-CDC1-0EFF-40E1-B0C5D84A80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8959" y="4121063"/>
            <a:ext cx="1797484" cy="1797484"/>
          </a:xfrm>
          <a:prstGeom prst="rect">
            <a:avLst/>
          </a:prstGeom>
        </p:spPr>
      </p:pic>
    </p:spTree>
    <p:extLst>
      <p:ext uri="{BB962C8B-B14F-4D97-AF65-F5344CB8AC3E}">
        <p14:creationId xmlns:p14="http://schemas.microsoft.com/office/powerpoint/2010/main" val="380089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70" descr="A box with colorful cards flying out&#10;&#10;Description automatically generated with medium confidenc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43175" y="-1"/>
            <a:ext cx="9408981" cy="6150774"/>
          </a:xfrm>
          <a:prstGeom prst="rect">
            <a:avLst/>
          </a:prstGeom>
          <a:noFill/>
          <a:ln>
            <a:noFill/>
          </a:ln>
        </p:spPr>
      </p:pic>
      <p:sp>
        <p:nvSpPr>
          <p:cNvPr id="355" name="Google Shape;355;p70"/>
          <p:cNvSpPr txBox="1"/>
          <p:nvPr/>
        </p:nvSpPr>
        <p:spPr>
          <a:xfrm>
            <a:off x="925574" y="4305475"/>
            <a:ext cx="10758300" cy="43455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en-US" sz="5400" b="1" i="0" u="none" strike="noStrike" cap="none" dirty="0">
                <a:solidFill>
                  <a:schemeClr val="lt1"/>
                </a:solidFill>
                <a:latin typeface="Calibri"/>
                <a:ea typeface="Calibri"/>
                <a:cs typeface="Calibri"/>
                <a:sym typeface="Calibri"/>
              </a:rPr>
              <a:t>Welcome to the </a:t>
            </a:r>
            <a:br>
              <a:rPr lang="en-US" sz="5400" b="1" i="0" u="none" strike="noStrike" cap="none" dirty="0">
                <a:solidFill>
                  <a:schemeClr val="lt1"/>
                </a:solidFill>
                <a:latin typeface="Calibri"/>
                <a:ea typeface="Calibri"/>
                <a:cs typeface="Calibri"/>
                <a:sym typeface="Calibri"/>
              </a:rPr>
            </a:br>
            <a:r>
              <a:rPr lang="en-US" sz="5400" b="1" i="1" u="none" strike="noStrike" cap="none" dirty="0">
                <a:solidFill>
                  <a:schemeClr val="lt1"/>
                </a:solidFill>
                <a:latin typeface="Calibri"/>
                <a:ea typeface="Calibri"/>
                <a:cs typeface="Calibri"/>
                <a:sym typeface="Calibri"/>
              </a:rPr>
              <a:t>All hands on deck </a:t>
            </a:r>
            <a:r>
              <a:rPr lang="en-US" sz="5400" b="1" i="0" u="none" strike="noStrike" cap="none" dirty="0">
                <a:solidFill>
                  <a:schemeClr val="lt1"/>
                </a:solidFill>
                <a:latin typeface="Calibri"/>
                <a:ea typeface="Calibri"/>
                <a:cs typeface="Calibri"/>
                <a:sym typeface="Calibri"/>
              </a:rPr>
              <a:t>experience</a:t>
            </a:r>
            <a:br>
              <a:rPr lang="en-US" sz="6000" b="1" i="0" u="none" strike="noStrike" cap="none" dirty="0">
                <a:solidFill>
                  <a:schemeClr val="lt1"/>
                </a:solidFill>
                <a:latin typeface="Arial"/>
                <a:ea typeface="Arial"/>
                <a:cs typeface="Arial"/>
                <a:sym typeface="Arial"/>
              </a:rPr>
            </a:br>
            <a:endParaRPr sz="23900" b="1"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2271723-5F78-325D-8A31-FA76A4049666}"/>
              </a:ext>
            </a:extLst>
          </p:cNvPr>
          <p:cNvSpPr txBox="1"/>
          <p:nvPr/>
        </p:nvSpPr>
        <p:spPr>
          <a:xfrm>
            <a:off x="8757139" y="300624"/>
            <a:ext cx="3017328" cy="5502299"/>
          </a:xfrm>
          <a:prstGeom prst="rect">
            <a:avLst/>
          </a:prstGeom>
          <a:solidFill>
            <a:schemeClr val="bg1"/>
          </a:solidFill>
          <a:ln w="6350">
            <a:solidFill>
              <a:schemeClr val="tx2"/>
            </a:solidFill>
          </a:ln>
        </p:spPr>
        <p:txBody>
          <a:bodyPr wrap="square" lIns="54000" tIns="54000" rIns="54000" bIns="54000" rtlCol="0">
            <a:noAutofit/>
          </a:bodyPr>
          <a:lstStyle/>
          <a:p>
            <a:r>
              <a:rPr lang="en-US" sz="1800" dirty="0">
                <a:solidFill>
                  <a:schemeClr val="tx2"/>
                </a:solidFill>
                <a:highlight>
                  <a:srgbClr val="FFFF00"/>
                </a:highlight>
                <a:latin typeface="Arial" pitchFamily="34" charset="0"/>
                <a:cs typeface="Arial" pitchFamily="34" charset="0"/>
              </a:rPr>
              <a:t>For a small group (up to 20) that can stand around a table, where all cards (with words) are face up and visible. Ensure everyone has a notebook or </a:t>
            </a:r>
            <a:r>
              <a:rPr lang="en-US" sz="1800" dirty="0" err="1">
                <a:solidFill>
                  <a:schemeClr val="tx2"/>
                </a:solidFill>
                <a:highlight>
                  <a:srgbClr val="FFFF00"/>
                </a:highlight>
                <a:latin typeface="Arial" pitchFamily="34" charset="0"/>
                <a:cs typeface="Arial" pitchFamily="34" charset="0"/>
              </a:rPr>
              <a:t>post-it</a:t>
            </a:r>
            <a:r>
              <a:rPr lang="en-US" sz="1800" dirty="0">
                <a:solidFill>
                  <a:schemeClr val="tx2"/>
                </a:solidFill>
                <a:highlight>
                  <a:srgbClr val="FFFF00"/>
                </a:highlight>
                <a:latin typeface="Arial" pitchFamily="34" charset="0"/>
                <a:cs typeface="Arial" pitchFamily="34" charset="0"/>
              </a:rPr>
              <a:t> to note down the words they choose. While pairs discuss, add the flash cards to the table, so they can be used during the plenary conversation, to ask questions (?), express agreement (!), share missing concepts (blank) or share new ideas (lightning bolt). Let participants know about these, before they feed back on their top cards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1"/>
          <p:cNvSpPr txBox="1">
            <a:spLocks noGrp="1"/>
          </p:cNvSpPr>
          <p:nvPr>
            <p:ph type="title"/>
          </p:nvPr>
        </p:nvSpPr>
        <p:spPr>
          <a:xfrm>
            <a:off x="727850" y="728275"/>
            <a:ext cx="87018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9"/>
              <a:buNone/>
            </a:pPr>
            <a:r>
              <a:rPr lang="en-US"/>
              <a:t>Take a look at the cards on the table.</a:t>
            </a:r>
            <a:endParaRPr/>
          </a:p>
          <a:p>
            <a:pPr marL="0" lvl="0" indent="0" algn="l" rtl="0">
              <a:lnSpc>
                <a:spcPct val="80000"/>
              </a:lnSpc>
              <a:spcBef>
                <a:spcPts val="0"/>
              </a:spcBef>
              <a:spcAft>
                <a:spcPts val="0"/>
              </a:spcAft>
              <a:buSzPct val="38889"/>
              <a:buNone/>
            </a:pPr>
            <a:endParaRPr/>
          </a:p>
          <a:p>
            <a:pPr marL="0" lvl="0" indent="0" algn="l" rtl="0">
              <a:lnSpc>
                <a:spcPct val="80000"/>
              </a:lnSpc>
              <a:spcBef>
                <a:spcPts val="0"/>
              </a:spcBef>
              <a:spcAft>
                <a:spcPts val="0"/>
              </a:spcAft>
              <a:buSzPct val="38888"/>
              <a:buNone/>
            </a:pPr>
            <a:r>
              <a:rPr lang="en-US"/>
              <a:t>With the following question in mind, choose two or three cards by noting down the words on your post-it:</a:t>
            </a:r>
            <a:endParaRPr/>
          </a:p>
          <a:p>
            <a:pPr marL="0" lvl="0" indent="0" algn="l" rtl="0">
              <a:lnSpc>
                <a:spcPct val="80000"/>
              </a:lnSpc>
              <a:spcBef>
                <a:spcPts val="0"/>
              </a:spcBef>
              <a:spcAft>
                <a:spcPts val="0"/>
              </a:spcAft>
              <a:buSzPct val="38888"/>
              <a:buNone/>
            </a:pPr>
            <a:endParaRPr/>
          </a:p>
          <a:p>
            <a:pPr marL="0" lvl="0" indent="0" algn="ctr" rtl="0">
              <a:lnSpc>
                <a:spcPct val="80000"/>
              </a:lnSpc>
              <a:spcBef>
                <a:spcPts val="0"/>
              </a:spcBef>
              <a:spcAft>
                <a:spcPts val="0"/>
              </a:spcAft>
              <a:buSzPct val="30435"/>
              <a:buNone/>
            </a:pPr>
            <a:r>
              <a:rPr lang="en-US" sz="5111" i="1"/>
              <a:t>What are the stickiest issues you face as you seek to facilitate the co-creation of policy and practice-relevant knowledge?</a:t>
            </a:r>
            <a:r>
              <a:rPr lang="en-US" sz="6411"/>
              <a:t> </a:t>
            </a:r>
            <a:endParaRPr sz="6411"/>
          </a:p>
        </p:txBody>
      </p:sp>
      <p:pic>
        <p:nvPicPr>
          <p:cNvPr id="361" name="Google Shape;361;p71" descr="Old time clock antique with chain Royalty Free Vector Imag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552691" y="0"/>
            <a:ext cx="2520430" cy="2391847"/>
          </a:xfrm>
          <a:prstGeom prst="rect">
            <a:avLst/>
          </a:prstGeom>
          <a:noFill/>
          <a:ln>
            <a:noFill/>
          </a:ln>
        </p:spPr>
      </p:pic>
      <p:sp>
        <p:nvSpPr>
          <p:cNvPr id="362" name="Google Shape;362;p71"/>
          <p:cNvSpPr txBox="1"/>
          <p:nvPr/>
        </p:nvSpPr>
        <p:spPr>
          <a:xfrm>
            <a:off x="10812906" y="2391847"/>
            <a:ext cx="914400"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t>3</a:t>
            </a:r>
            <a:r>
              <a:rPr lang="en-US" sz="4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63" name="Google Shape;363;p71" descr="A purple and white cover&#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1011317">
            <a:off x="9250365" y="4763458"/>
            <a:ext cx="1308422" cy="1946665"/>
          </a:xfrm>
          <a:prstGeom prst="rect">
            <a:avLst/>
          </a:prstGeom>
          <a:noFill/>
          <a:ln>
            <a:noFill/>
          </a:ln>
        </p:spPr>
      </p:pic>
      <p:pic>
        <p:nvPicPr>
          <p:cNvPr id="364" name="Google Shape;364;p71" descr="A close-up of a card&#10;&#10;Description automatically generated"/>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1215787">
            <a:off x="10493630" y="3164446"/>
            <a:ext cx="1360723" cy="18701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 calcmode="lin" valueType="num">
                                      <p:cBhvr additive="base">
                                        <p:cTn id="7" dur="500"/>
                                        <p:tgtEl>
                                          <p:spTgt spid="362"/>
                                        </p:tgtEl>
                                        <p:attrNameLst>
                                          <p:attrName>ppt_w</p:attrName>
                                        </p:attrNameLst>
                                      </p:cBhvr>
                                      <p:tavLst>
                                        <p:tav tm="0">
                                          <p:val>
                                            <p:strVal val="0"/>
                                          </p:val>
                                        </p:tav>
                                        <p:tav tm="100000">
                                          <p:val>
                                            <p:strVal val="#ppt_w"/>
                                          </p:val>
                                        </p:tav>
                                      </p:tavLst>
                                    </p:anim>
                                    <p:anim calcmode="lin" valueType="num">
                                      <p:cBhvr additive="base">
                                        <p:cTn id="8" dur="500"/>
                                        <p:tgtEl>
                                          <p:spTgt spid="3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72"/>
          <p:cNvSpPr txBox="1">
            <a:spLocks noGrp="1"/>
          </p:cNvSpPr>
          <p:nvPr>
            <p:ph type="title"/>
          </p:nvPr>
        </p:nvSpPr>
        <p:spPr>
          <a:xfrm>
            <a:off x="1709105" y="496383"/>
            <a:ext cx="8477883"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8"/>
              <a:buNone/>
            </a:pPr>
            <a:r>
              <a:rPr lang="en-US"/>
              <a:t>Pair up with someone you don’t know.</a:t>
            </a:r>
            <a:endParaRPr/>
          </a:p>
          <a:p>
            <a:pPr marL="0" lvl="0" indent="0" algn="l" rtl="0">
              <a:lnSpc>
                <a:spcPct val="80000"/>
              </a:lnSpc>
              <a:spcBef>
                <a:spcPts val="0"/>
              </a:spcBef>
              <a:spcAft>
                <a:spcPts val="0"/>
              </a:spcAft>
              <a:buSzPct val="38888"/>
              <a:buNone/>
            </a:pPr>
            <a:endParaRPr/>
          </a:p>
          <a:p>
            <a:pPr marL="0" lvl="0" indent="0" algn="l" rtl="0">
              <a:lnSpc>
                <a:spcPct val="80000"/>
              </a:lnSpc>
              <a:spcBef>
                <a:spcPts val="0"/>
              </a:spcBef>
              <a:spcAft>
                <a:spcPts val="0"/>
              </a:spcAft>
              <a:buSzPct val="38889"/>
              <a:buNone/>
            </a:pPr>
            <a:r>
              <a:rPr lang="en-US"/>
              <a:t>Taking 3’ each, explain to one another why you have noted down those issues. </a:t>
            </a:r>
            <a:endParaRPr/>
          </a:p>
          <a:p>
            <a:pPr marL="0" lvl="0" indent="0" algn="l" rtl="0">
              <a:lnSpc>
                <a:spcPct val="80000"/>
              </a:lnSpc>
              <a:spcBef>
                <a:spcPts val="0"/>
              </a:spcBef>
              <a:spcAft>
                <a:spcPts val="0"/>
              </a:spcAft>
              <a:buSzPct val="38889"/>
              <a:buNone/>
            </a:pPr>
            <a:endParaRPr/>
          </a:p>
          <a:p>
            <a:pPr marL="0" lvl="0" indent="0" algn="l" rtl="0">
              <a:lnSpc>
                <a:spcPct val="80000"/>
              </a:lnSpc>
              <a:spcBef>
                <a:spcPts val="0"/>
              </a:spcBef>
              <a:spcAft>
                <a:spcPts val="0"/>
              </a:spcAft>
              <a:buSzPct val="38888"/>
              <a:buNone/>
            </a:pPr>
            <a:r>
              <a:rPr lang="en-US"/>
              <a:t>Decide on who will feed back to the group.</a:t>
            </a:r>
            <a:endParaRPr/>
          </a:p>
          <a:p>
            <a:pPr marL="0" lvl="0" indent="0" algn="l" rtl="0">
              <a:lnSpc>
                <a:spcPct val="80000"/>
              </a:lnSpc>
              <a:spcBef>
                <a:spcPts val="0"/>
              </a:spcBef>
              <a:spcAft>
                <a:spcPts val="0"/>
              </a:spcAft>
              <a:buSzPct val="53846"/>
              <a:buNone/>
            </a:pPr>
            <a:endParaRPr sz="2888"/>
          </a:p>
          <a:p>
            <a:pPr marL="0" lvl="0" indent="0" algn="l" rtl="0">
              <a:lnSpc>
                <a:spcPct val="80000"/>
              </a:lnSpc>
              <a:spcBef>
                <a:spcPts val="0"/>
              </a:spcBef>
              <a:spcAft>
                <a:spcPts val="0"/>
              </a:spcAft>
              <a:buSzPct val="38888"/>
              <a:buNone/>
            </a:pPr>
            <a:endParaRPr/>
          </a:p>
          <a:p>
            <a:pPr marL="0" lvl="0" indent="0" algn="ctr" rtl="0">
              <a:lnSpc>
                <a:spcPct val="80000"/>
              </a:lnSpc>
              <a:spcBef>
                <a:spcPts val="0"/>
              </a:spcBef>
              <a:spcAft>
                <a:spcPts val="0"/>
              </a:spcAft>
              <a:buSzPct val="30435"/>
              <a:buNone/>
            </a:pPr>
            <a:r>
              <a:rPr lang="en-US" sz="5111" i="1"/>
              <a:t>What are the stickiest issues you face as you seek to facilitate the co-creation of policy and practice-relevant knowledge?</a:t>
            </a:r>
            <a:r>
              <a:rPr lang="en-US" sz="4000"/>
              <a:t> </a:t>
            </a:r>
            <a:endParaRPr/>
          </a:p>
        </p:txBody>
      </p:sp>
      <p:pic>
        <p:nvPicPr>
          <p:cNvPr id="371" name="Google Shape;371;p72" descr="A black and white card with white lines&#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482895" y="25664"/>
            <a:ext cx="1399994" cy="1925713"/>
          </a:xfrm>
          <a:prstGeom prst="rect">
            <a:avLst/>
          </a:prstGeom>
          <a:noFill/>
          <a:ln>
            <a:noFill/>
          </a:ln>
        </p:spPr>
      </p:pic>
      <p:pic>
        <p:nvPicPr>
          <p:cNvPr id="372" name="Google Shape;372;p72" descr="A black and white rectangular object with lines&#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482894" y="1951377"/>
            <a:ext cx="1399994" cy="1925713"/>
          </a:xfrm>
          <a:prstGeom prst="rect">
            <a:avLst/>
          </a:prstGeom>
          <a:noFill/>
          <a:ln>
            <a:noFill/>
          </a:ln>
        </p:spPr>
      </p:pic>
      <p:pic>
        <p:nvPicPr>
          <p:cNvPr id="373" name="Google Shape;373;p72" descr="A black and white rectangular object with lines&#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002" y="673397"/>
            <a:ext cx="1399994" cy="1925713"/>
          </a:xfrm>
          <a:prstGeom prst="rect">
            <a:avLst/>
          </a:prstGeom>
          <a:noFill/>
          <a:ln>
            <a:noFill/>
          </a:ln>
        </p:spPr>
      </p:pic>
      <p:pic>
        <p:nvPicPr>
          <p:cNvPr id="374" name="Google Shape;374;p72" descr="A black and white card with white lines&#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002" y="2599110"/>
            <a:ext cx="1399994" cy="1925713"/>
          </a:xfrm>
          <a:prstGeom prst="rect">
            <a:avLst/>
          </a:prstGeom>
          <a:noFill/>
          <a:ln>
            <a:noFill/>
          </a:ln>
        </p:spPr>
      </p:pic>
      <p:pic>
        <p:nvPicPr>
          <p:cNvPr id="376" name="Google Shape;376;p72" descr="A black and white card with white lines&#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504639" y="3877090"/>
            <a:ext cx="1399994" cy="1925713"/>
          </a:xfrm>
          <a:prstGeom prst="rect">
            <a:avLst/>
          </a:prstGeom>
          <a:noFill/>
          <a:ln>
            <a:noFill/>
          </a:ln>
        </p:spPr>
      </p:pic>
      <p:pic>
        <p:nvPicPr>
          <p:cNvPr id="377" name="Google Shape;377;p72" descr="A black and white rectangular object with lines&#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002" y="4524823"/>
            <a:ext cx="1399994" cy="19257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73"/>
          <p:cNvSpPr txBox="1">
            <a:spLocks noGrp="1"/>
          </p:cNvSpPr>
          <p:nvPr>
            <p:ph type="title"/>
          </p:nvPr>
        </p:nvSpPr>
        <p:spPr>
          <a:xfrm>
            <a:off x="2051245" y="667035"/>
            <a:ext cx="8308835"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8"/>
              <a:buNone/>
            </a:pPr>
            <a:r>
              <a:rPr lang="en-US" dirty="0"/>
              <a:t>Back in the circle, each pair feeds back to the group, taking 1’. </a:t>
            </a:r>
            <a:endParaRPr dirty="0"/>
          </a:p>
          <a:p>
            <a:pPr marL="0" lvl="0" indent="0" algn="l" rtl="0">
              <a:lnSpc>
                <a:spcPct val="80000"/>
              </a:lnSpc>
              <a:spcBef>
                <a:spcPts val="0"/>
              </a:spcBef>
              <a:spcAft>
                <a:spcPts val="0"/>
              </a:spcAft>
              <a:buSzPct val="38888"/>
              <a:buNone/>
            </a:pPr>
            <a:endParaRPr dirty="0"/>
          </a:p>
          <a:p>
            <a:pPr marL="0" lvl="0" indent="0" algn="l" rtl="0">
              <a:lnSpc>
                <a:spcPct val="80000"/>
              </a:lnSpc>
              <a:spcBef>
                <a:spcPts val="0"/>
              </a:spcBef>
              <a:spcAft>
                <a:spcPts val="0"/>
              </a:spcAft>
              <a:buSzPct val="38888"/>
              <a:buNone/>
            </a:pPr>
            <a:endParaRPr sz="2200" dirty="0"/>
          </a:p>
          <a:p>
            <a:pPr marL="0" lvl="0" indent="0" algn="ctr" rtl="0">
              <a:spcBef>
                <a:spcPts val="0"/>
              </a:spcBef>
              <a:spcAft>
                <a:spcPts val="0"/>
              </a:spcAft>
              <a:buClr>
                <a:schemeClr val="dk1"/>
              </a:buClr>
              <a:buSzPct val="30435"/>
              <a:buFont typeface="Arial"/>
              <a:buNone/>
            </a:pPr>
            <a:r>
              <a:rPr lang="en-US" sz="5111" i="1" dirty="0"/>
              <a:t>What are the stickiest issues you face as you seek to facilitate the co-creation of policy and practice-relevant knowledge?</a:t>
            </a:r>
            <a:br>
              <a:rPr lang="en-US" sz="5111" i="1" dirty="0"/>
            </a:br>
            <a:br>
              <a:rPr lang="en-US" sz="5111" i="1" dirty="0"/>
            </a:br>
            <a:r>
              <a:rPr lang="en-US" dirty="0"/>
              <a:t>Question and discuss your choices with each other, using a flash or other card on the table. </a:t>
            </a:r>
            <a:endParaRPr dirty="0"/>
          </a:p>
        </p:txBody>
      </p:sp>
      <p:pic>
        <p:nvPicPr>
          <p:cNvPr id="385" name="Google Shape;385;p73" descr="A blue rectangle with a white lightning bolt&#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1420074">
            <a:off x="380582" y="3599689"/>
            <a:ext cx="1359782" cy="1889568"/>
          </a:xfrm>
          <a:prstGeom prst="rect">
            <a:avLst/>
          </a:prstGeom>
          <a:noFill/>
          <a:ln>
            <a:noFill/>
          </a:ln>
        </p:spPr>
      </p:pic>
      <p:pic>
        <p:nvPicPr>
          <p:cNvPr id="386" name="Google Shape;386;p73" descr="A red and white card with white text&#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1035641">
            <a:off x="307818" y="1159231"/>
            <a:ext cx="1377442" cy="1889568"/>
          </a:xfrm>
          <a:prstGeom prst="rect">
            <a:avLst/>
          </a:prstGeom>
          <a:noFill/>
          <a:ln>
            <a:noFill/>
          </a:ln>
        </p:spPr>
      </p:pic>
      <p:pic>
        <p:nvPicPr>
          <p:cNvPr id="387" name="Google Shape;387;p73" descr="A blue and white cover with white lines&#10;&#10;Description automatically generated"/>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1376482">
            <a:off x="10510127" y="814106"/>
            <a:ext cx="1364124" cy="1907168"/>
          </a:xfrm>
          <a:prstGeom prst="rect">
            <a:avLst/>
          </a:prstGeom>
          <a:noFill/>
          <a:ln>
            <a:noFill/>
          </a:ln>
        </p:spPr>
      </p:pic>
      <p:pic>
        <p:nvPicPr>
          <p:cNvPr id="389" name="Google Shape;389;p73" descr="A close-up of a blue book cover&#10;&#10;Description automatically generated"/>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rot="1503998">
            <a:off x="10437289" y="3448099"/>
            <a:ext cx="1359782" cy="18904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E1D0D-74D3-804D-FE79-7682D38B0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3B5E6-A836-2667-1202-E457883D95A0}"/>
              </a:ext>
            </a:extLst>
          </p:cNvPr>
          <p:cNvSpPr>
            <a:spLocks noGrp="1"/>
          </p:cNvSpPr>
          <p:nvPr>
            <p:ph type="title"/>
          </p:nvPr>
        </p:nvSpPr>
        <p:spPr>
          <a:xfrm>
            <a:off x="712886" y="485590"/>
            <a:ext cx="9293900" cy="10653366"/>
          </a:xfrm>
        </p:spPr>
        <p:txBody>
          <a:bodyPr/>
          <a:lstStyle/>
          <a:p>
            <a:r>
              <a:rPr lang="en-GB" sz="5400" dirty="0"/>
              <a:t>Conversation starter</a:t>
            </a:r>
            <a:br>
              <a:rPr lang="en-GB" sz="5400" dirty="0"/>
            </a:br>
            <a:br>
              <a:rPr lang="en-GB" sz="5400" dirty="0"/>
            </a:br>
            <a:r>
              <a:rPr lang="en-GB" sz="5400" dirty="0"/>
              <a:t>Tool to surface priorities, explore challenges &amp; solutions</a:t>
            </a:r>
            <a:br>
              <a:rPr lang="en-GB" sz="5400" dirty="0"/>
            </a:br>
            <a:br>
              <a:rPr lang="en-GB" sz="5400" dirty="0"/>
            </a:br>
            <a:r>
              <a:rPr lang="en-GB" sz="5400" dirty="0"/>
              <a:t>Reflection tool </a:t>
            </a:r>
            <a:br>
              <a:rPr lang="en-GB" sz="5400" dirty="0"/>
            </a:br>
            <a:br>
              <a:rPr lang="en-GB" sz="5400" dirty="0"/>
            </a:br>
            <a:r>
              <a:rPr lang="en-GB" sz="5400" dirty="0"/>
              <a:t>Many more…</a:t>
            </a:r>
            <a:br>
              <a:rPr lang="en-GB" sz="5400" dirty="0"/>
            </a:br>
            <a:br>
              <a:rPr lang="en-GB" sz="5400" dirty="0"/>
            </a:br>
            <a:br>
              <a:rPr lang="en-GB" sz="5400" dirty="0"/>
            </a:br>
            <a:br>
              <a:rPr lang="en-GB" sz="5400" dirty="0"/>
            </a:br>
            <a:br>
              <a:rPr lang="en-GB" sz="5400" dirty="0"/>
            </a:br>
            <a:br>
              <a:rPr lang="en-GB" sz="5400" dirty="0"/>
            </a:br>
            <a:br>
              <a:rPr lang="en-GB" sz="5400" dirty="0"/>
            </a:br>
            <a:br>
              <a:rPr lang="en-GB" sz="5400" dirty="0"/>
            </a:br>
            <a:endParaRPr lang="en-GB" sz="5400" dirty="0"/>
          </a:p>
        </p:txBody>
      </p:sp>
      <p:pic>
        <p:nvPicPr>
          <p:cNvPr id="6" name="Picture 5" descr="A group of cards on a table&#10;&#10;Description automatically generated">
            <a:extLst>
              <a:ext uri="{FF2B5EF4-FFF2-40B4-BE49-F238E27FC236}">
                <a16:creationId xmlns:a16="http://schemas.microsoft.com/office/drawing/2014/main" id="{7E046409-CF88-C0CA-CD4B-FA4B36B2E4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78403" y="3692415"/>
            <a:ext cx="3256767" cy="2843561"/>
          </a:xfrm>
          <a:prstGeom prst="rect">
            <a:avLst/>
          </a:prstGeom>
        </p:spPr>
      </p:pic>
      <p:sp>
        <p:nvSpPr>
          <p:cNvPr id="8" name="TextBox 7">
            <a:extLst>
              <a:ext uri="{FF2B5EF4-FFF2-40B4-BE49-F238E27FC236}">
                <a16:creationId xmlns:a16="http://schemas.microsoft.com/office/drawing/2014/main" id="{9F1D8DDB-4436-4B73-372D-508DFEE16CD2}"/>
              </a:ext>
            </a:extLst>
          </p:cNvPr>
          <p:cNvSpPr txBox="1"/>
          <p:nvPr/>
        </p:nvSpPr>
        <p:spPr>
          <a:xfrm>
            <a:off x="556830" y="6166644"/>
            <a:ext cx="7008312" cy="369332"/>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/story/ongoing-journey-all-hands-deck-card-experience</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7331BCE6-8727-892D-AA9B-19085DBEA41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501399" y="322024"/>
            <a:ext cx="2977715" cy="2019335"/>
          </a:xfrm>
          <a:prstGeom prst="rect">
            <a:avLst/>
          </a:prstGeom>
        </p:spPr>
      </p:pic>
      <p:pic>
        <p:nvPicPr>
          <p:cNvPr id="4" name="Picture 3">
            <a:extLst>
              <a:ext uri="{FF2B5EF4-FFF2-40B4-BE49-F238E27FC236}">
                <a16:creationId xmlns:a16="http://schemas.microsoft.com/office/drawing/2014/main" id="{BA814415-4C6B-2058-564B-8D1FE2B57B2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8959" y="4121063"/>
            <a:ext cx="1797484" cy="1797484"/>
          </a:xfrm>
          <a:prstGeom prst="rect">
            <a:avLst/>
          </a:prstGeom>
        </p:spPr>
      </p:pic>
    </p:spTree>
    <p:extLst>
      <p:ext uri="{BB962C8B-B14F-4D97-AF65-F5344CB8AC3E}">
        <p14:creationId xmlns:p14="http://schemas.microsoft.com/office/powerpoint/2010/main" val="120564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659FC609-2E5D-EB9E-910B-31A601391F99}"/>
            </a:ext>
          </a:extLst>
        </p:cNvPr>
        <p:cNvGrpSpPr/>
        <p:nvPr/>
      </p:nvGrpSpPr>
      <p:grpSpPr>
        <a:xfrm>
          <a:off x="0" y="0"/>
          <a:ext cx="0" cy="0"/>
          <a:chOff x="0" y="0"/>
          <a:chExt cx="0" cy="0"/>
        </a:xfrm>
      </p:grpSpPr>
      <p:pic>
        <p:nvPicPr>
          <p:cNvPr id="354" name="Google Shape;354;p70" descr="A box with colorful cards flying out&#10;&#10;Description automatically generated with medium confidence">
            <a:extLst>
              <a:ext uri="{FF2B5EF4-FFF2-40B4-BE49-F238E27FC236}">
                <a16:creationId xmlns:a16="http://schemas.microsoft.com/office/drawing/2014/main" id="{9FA44B76-9F10-CFC1-FEF0-44CC4A8C750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43175" y="-1"/>
            <a:ext cx="9408981" cy="6150774"/>
          </a:xfrm>
          <a:prstGeom prst="rect">
            <a:avLst/>
          </a:prstGeom>
          <a:noFill/>
          <a:ln>
            <a:noFill/>
          </a:ln>
        </p:spPr>
      </p:pic>
      <p:sp>
        <p:nvSpPr>
          <p:cNvPr id="355" name="Google Shape;355;p70">
            <a:extLst>
              <a:ext uri="{FF2B5EF4-FFF2-40B4-BE49-F238E27FC236}">
                <a16:creationId xmlns:a16="http://schemas.microsoft.com/office/drawing/2014/main" id="{6F24B789-3068-23E3-EFF1-E768D30C55BA}"/>
              </a:ext>
            </a:extLst>
          </p:cNvPr>
          <p:cNvSpPr txBox="1"/>
          <p:nvPr/>
        </p:nvSpPr>
        <p:spPr>
          <a:xfrm>
            <a:off x="925574" y="4305475"/>
            <a:ext cx="10758300" cy="43455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en-US" sz="5400" b="1" i="0" u="none" strike="noStrike" cap="none" dirty="0">
                <a:solidFill>
                  <a:schemeClr val="lt1"/>
                </a:solidFill>
                <a:latin typeface="Calibri"/>
                <a:ea typeface="Calibri"/>
                <a:cs typeface="Calibri"/>
                <a:sym typeface="Calibri"/>
              </a:rPr>
              <a:t>Welcome to the </a:t>
            </a:r>
            <a:br>
              <a:rPr lang="en-US" sz="5400" b="1" i="0" u="none" strike="noStrike" cap="none" dirty="0">
                <a:solidFill>
                  <a:schemeClr val="lt1"/>
                </a:solidFill>
                <a:latin typeface="Calibri"/>
                <a:ea typeface="Calibri"/>
                <a:cs typeface="Calibri"/>
                <a:sym typeface="Calibri"/>
              </a:rPr>
            </a:br>
            <a:r>
              <a:rPr lang="en-US" sz="5400" b="1" i="0" u="none" strike="noStrike" cap="none" dirty="0">
                <a:solidFill>
                  <a:schemeClr val="lt1"/>
                </a:solidFill>
                <a:latin typeface="Calibri"/>
                <a:ea typeface="Calibri"/>
                <a:cs typeface="Calibri"/>
                <a:sym typeface="Calibri"/>
              </a:rPr>
              <a:t>‘</a:t>
            </a:r>
            <a:r>
              <a:rPr lang="en-US" sz="5400" b="1" i="1" u="none" strike="noStrike" cap="none" dirty="0">
                <a:solidFill>
                  <a:schemeClr val="lt1"/>
                </a:solidFill>
                <a:latin typeface="Calibri"/>
                <a:ea typeface="Calibri"/>
                <a:cs typeface="Calibri"/>
                <a:sym typeface="Calibri"/>
              </a:rPr>
              <a:t>All hands on deck’ </a:t>
            </a:r>
            <a:r>
              <a:rPr lang="en-US" sz="5400" b="1" i="0" u="none" strike="noStrike" cap="none" dirty="0">
                <a:solidFill>
                  <a:schemeClr val="lt1"/>
                </a:solidFill>
                <a:latin typeface="Calibri"/>
                <a:ea typeface="Calibri"/>
                <a:cs typeface="Calibri"/>
                <a:sym typeface="Calibri"/>
              </a:rPr>
              <a:t>experience</a:t>
            </a:r>
            <a:br>
              <a:rPr lang="en-US" sz="6000" b="1" i="0" u="none" strike="noStrike" cap="none" dirty="0">
                <a:solidFill>
                  <a:schemeClr val="lt1"/>
                </a:solidFill>
                <a:latin typeface="Arial"/>
                <a:ea typeface="Arial"/>
                <a:cs typeface="Arial"/>
                <a:sym typeface="Arial"/>
              </a:rPr>
            </a:br>
            <a:endParaRPr sz="23900" b="1"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000F944-FD4A-EDF5-D4C7-464DBFCE5C8B}"/>
              </a:ext>
            </a:extLst>
          </p:cNvPr>
          <p:cNvSpPr txBox="1"/>
          <p:nvPr/>
        </p:nvSpPr>
        <p:spPr>
          <a:xfrm>
            <a:off x="9294311" y="300624"/>
            <a:ext cx="2480155" cy="4847573"/>
          </a:xfrm>
          <a:prstGeom prst="rect">
            <a:avLst/>
          </a:prstGeom>
          <a:solidFill>
            <a:schemeClr val="bg1"/>
          </a:solidFill>
          <a:ln w="6350">
            <a:solidFill>
              <a:schemeClr val="tx2"/>
            </a:solidFill>
          </a:ln>
        </p:spPr>
        <p:txBody>
          <a:bodyPr wrap="square" lIns="54000" tIns="54000" rIns="54000" bIns="54000" rtlCol="0">
            <a:noAutofit/>
          </a:bodyPr>
          <a:lstStyle/>
          <a:p>
            <a:r>
              <a:rPr lang="en-US" sz="1800" dirty="0">
                <a:solidFill>
                  <a:schemeClr val="tx2"/>
                </a:solidFill>
                <a:highlight>
                  <a:srgbClr val="FFFF00"/>
                </a:highlight>
                <a:latin typeface="Arial" pitchFamily="34" charset="0"/>
                <a:cs typeface="Arial" pitchFamily="34" charset="0"/>
              </a:rPr>
              <a:t>Storytelling exercise: With participants divided into five or six groups sitting around their tables (of up to 6 people per group), place decks of 12-14 cards (with words) on each table (label it ‘deck A’). Have a separate deck (e.g. label it ‘deck B’) with at least one of each type of flash cards, which can be used for discussion among participants </a:t>
            </a:r>
          </a:p>
        </p:txBody>
      </p:sp>
    </p:spTree>
    <p:extLst>
      <p:ext uri="{BB962C8B-B14F-4D97-AF65-F5344CB8AC3E}">
        <p14:creationId xmlns:p14="http://schemas.microsoft.com/office/powerpoint/2010/main" val="224313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a:extLst>
            <a:ext uri="{FF2B5EF4-FFF2-40B4-BE49-F238E27FC236}">
              <a16:creationId xmlns:a16="http://schemas.microsoft.com/office/drawing/2014/main" id="{FE6EE51C-58EE-7613-0666-CA8E4BDD6228}"/>
            </a:ext>
          </a:extLst>
        </p:cNvPr>
        <p:cNvGrpSpPr/>
        <p:nvPr/>
      </p:nvGrpSpPr>
      <p:grpSpPr>
        <a:xfrm>
          <a:off x="0" y="0"/>
          <a:ext cx="0" cy="0"/>
          <a:chOff x="0" y="0"/>
          <a:chExt cx="0" cy="0"/>
        </a:xfrm>
      </p:grpSpPr>
      <p:sp>
        <p:nvSpPr>
          <p:cNvPr id="360" name="Google Shape;360;p71">
            <a:extLst>
              <a:ext uri="{FF2B5EF4-FFF2-40B4-BE49-F238E27FC236}">
                <a16:creationId xmlns:a16="http://schemas.microsoft.com/office/drawing/2014/main" id="{7739B422-CE79-B053-E71B-5DA96C6E3393}"/>
              </a:ext>
            </a:extLst>
          </p:cNvPr>
          <p:cNvSpPr txBox="1">
            <a:spLocks noGrp="1"/>
          </p:cNvSpPr>
          <p:nvPr>
            <p:ph type="title"/>
          </p:nvPr>
        </p:nvSpPr>
        <p:spPr>
          <a:xfrm>
            <a:off x="156528" y="131797"/>
            <a:ext cx="9060180" cy="6696583"/>
          </a:xfrm>
          <a:prstGeom prst="rect">
            <a:avLst/>
          </a:prstGeom>
          <a:solidFill>
            <a:schemeClr val="bg1"/>
          </a:solid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9"/>
              <a:buNone/>
            </a:pPr>
            <a:r>
              <a:rPr lang="en-US" dirty="0"/>
              <a:t>From the deck of cards in the middle of the table (deck A), ensure that you all pick two cards. If unhappy, feel free to swap with a different participant.</a:t>
            </a:r>
            <a:endParaRPr dirty="0"/>
          </a:p>
          <a:p>
            <a:pPr marL="0" lvl="0" indent="0" algn="l" rtl="0">
              <a:lnSpc>
                <a:spcPct val="80000"/>
              </a:lnSpc>
              <a:spcBef>
                <a:spcPts val="0"/>
              </a:spcBef>
              <a:spcAft>
                <a:spcPts val="0"/>
              </a:spcAft>
              <a:buSzPct val="38889"/>
              <a:buNone/>
            </a:pPr>
            <a:endParaRPr dirty="0"/>
          </a:p>
          <a:p>
            <a:pPr marL="0" lvl="0" indent="0" algn="l" rtl="0">
              <a:lnSpc>
                <a:spcPct val="80000"/>
              </a:lnSpc>
              <a:spcBef>
                <a:spcPts val="0"/>
              </a:spcBef>
              <a:spcAft>
                <a:spcPts val="0"/>
              </a:spcAft>
              <a:buSzPct val="38888"/>
              <a:buNone/>
            </a:pPr>
            <a:r>
              <a:rPr lang="en-US" dirty="0"/>
              <a:t>With the following question in mind, share a story, of up to 3’ using one or both of your cards:</a:t>
            </a:r>
            <a:endParaRPr dirty="0"/>
          </a:p>
          <a:p>
            <a:pPr marL="0" lvl="0" indent="0" algn="l" rtl="0">
              <a:lnSpc>
                <a:spcPct val="80000"/>
              </a:lnSpc>
              <a:spcBef>
                <a:spcPts val="0"/>
              </a:spcBef>
              <a:spcAft>
                <a:spcPts val="0"/>
              </a:spcAft>
              <a:buSzPct val="38888"/>
              <a:buNone/>
            </a:pPr>
            <a:endParaRPr sz="2700" dirty="0"/>
          </a:p>
          <a:p>
            <a:pPr marL="0" lvl="0" indent="0" algn="ctr" rtl="0">
              <a:lnSpc>
                <a:spcPct val="80000"/>
              </a:lnSpc>
              <a:spcBef>
                <a:spcPts val="0"/>
              </a:spcBef>
              <a:spcAft>
                <a:spcPts val="0"/>
              </a:spcAft>
              <a:buSzPct val="30435"/>
              <a:buNone/>
            </a:pPr>
            <a:r>
              <a:rPr lang="en-ZA" sz="4900" i="1" dirty="0"/>
              <a:t>Which specific experiences come to mind (from your or others’ work), that can help overcome some of the critical challenges we face in locally-led adaptation (LLA)?</a:t>
            </a:r>
            <a:r>
              <a:rPr lang="en-US" sz="6411" dirty="0"/>
              <a:t> </a:t>
            </a:r>
            <a:endParaRPr sz="6411" dirty="0"/>
          </a:p>
        </p:txBody>
      </p:sp>
      <p:pic>
        <p:nvPicPr>
          <p:cNvPr id="363" name="Google Shape;363;p71" descr="A purple and white cover&#10;&#10;Description automatically generated">
            <a:extLst>
              <a:ext uri="{FF2B5EF4-FFF2-40B4-BE49-F238E27FC236}">
                <a16:creationId xmlns:a16="http://schemas.microsoft.com/office/drawing/2014/main" id="{C7DFA555-97AA-4FC1-7953-063A854E596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1011317">
            <a:off x="9984344" y="4724007"/>
            <a:ext cx="1219760" cy="1850056"/>
          </a:xfrm>
          <a:prstGeom prst="rect">
            <a:avLst/>
          </a:prstGeom>
          <a:noFill/>
          <a:ln>
            <a:noFill/>
          </a:ln>
        </p:spPr>
      </p:pic>
      <p:pic>
        <p:nvPicPr>
          <p:cNvPr id="3" name="Google Shape;389;p73" descr="A close-up of a blue book cover&#10;&#10;Description automatically generated">
            <a:extLst>
              <a:ext uri="{FF2B5EF4-FFF2-40B4-BE49-F238E27FC236}">
                <a16:creationId xmlns:a16="http://schemas.microsoft.com/office/drawing/2014/main" id="{10668569-F204-2D3A-E20F-DCBC5FF10C58}"/>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20788959">
            <a:off x="9336363" y="2712303"/>
            <a:ext cx="1216197" cy="1863454"/>
          </a:xfrm>
          <a:prstGeom prst="rect">
            <a:avLst/>
          </a:prstGeom>
          <a:noFill/>
          <a:ln>
            <a:noFill/>
          </a:ln>
        </p:spPr>
      </p:pic>
      <p:pic>
        <p:nvPicPr>
          <p:cNvPr id="4" name="Google Shape;387;p73" descr="A blue and white cover with white lines&#10;&#10;Description automatically generated">
            <a:extLst>
              <a:ext uri="{FF2B5EF4-FFF2-40B4-BE49-F238E27FC236}">
                <a16:creationId xmlns:a16="http://schemas.microsoft.com/office/drawing/2014/main" id="{45753989-2D3D-3D78-50BE-5723CBFBED52}"/>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1376482">
            <a:off x="10682199" y="1212574"/>
            <a:ext cx="1147937" cy="1816408"/>
          </a:xfrm>
          <a:prstGeom prst="rect">
            <a:avLst/>
          </a:prstGeom>
          <a:noFill/>
          <a:ln>
            <a:noFill/>
          </a:ln>
        </p:spPr>
      </p:pic>
      <p:pic>
        <p:nvPicPr>
          <p:cNvPr id="2" name="Google Shape;386;p73" descr="A red and white card with white text&#10;&#10;Description automatically generated">
            <a:extLst>
              <a:ext uri="{FF2B5EF4-FFF2-40B4-BE49-F238E27FC236}">
                <a16:creationId xmlns:a16="http://schemas.microsoft.com/office/drawing/2014/main" id="{DC0E5792-5D18-425B-3DFE-8FB01275970D}"/>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rot="20517167">
            <a:off x="9193256" y="171001"/>
            <a:ext cx="1194658" cy="1775300"/>
          </a:xfrm>
          <a:prstGeom prst="rect">
            <a:avLst/>
          </a:prstGeom>
          <a:noFill/>
          <a:ln>
            <a:noFill/>
          </a:ln>
        </p:spPr>
      </p:pic>
      <p:sp>
        <p:nvSpPr>
          <p:cNvPr id="5" name="Google Shape;362;p71">
            <a:extLst>
              <a:ext uri="{FF2B5EF4-FFF2-40B4-BE49-F238E27FC236}">
                <a16:creationId xmlns:a16="http://schemas.microsoft.com/office/drawing/2014/main" id="{30A8EA0C-AF59-89F5-AF2F-3136FE34FD0E}"/>
              </a:ext>
            </a:extLst>
          </p:cNvPr>
          <p:cNvSpPr txBox="1"/>
          <p:nvPr/>
        </p:nvSpPr>
        <p:spPr>
          <a:xfrm>
            <a:off x="11121072" y="3541858"/>
            <a:ext cx="914400"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dirty="0"/>
              <a:t>20</a:t>
            </a:r>
            <a:r>
              <a:rPr lang="en-US" sz="4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521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ppt_w</p:attrName>
                                        </p:attrNameLst>
                                      </p:cBhvr>
                                      <p:tavLst>
                                        <p:tav tm="0">
                                          <p:val>
                                            <p:strVal val="0"/>
                                          </p:val>
                                        </p:tav>
                                        <p:tav tm="100000">
                                          <p:val>
                                            <p:strVal val="#ppt_w"/>
                                          </p:val>
                                        </p:tav>
                                      </p:tavLst>
                                    </p:anim>
                                    <p:anim calcmode="lin" valueType="num">
                                      <p:cBhvr additive="base">
                                        <p:cTn id="8" dur="500"/>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EDC36113-57A4-D3C0-547A-5463D73479E5}"/>
            </a:ext>
          </a:extLst>
        </p:cNvPr>
        <p:cNvGrpSpPr/>
        <p:nvPr/>
      </p:nvGrpSpPr>
      <p:grpSpPr>
        <a:xfrm>
          <a:off x="0" y="0"/>
          <a:ext cx="0" cy="0"/>
          <a:chOff x="0" y="0"/>
          <a:chExt cx="0" cy="0"/>
        </a:xfrm>
      </p:grpSpPr>
      <p:sp>
        <p:nvSpPr>
          <p:cNvPr id="384" name="Google Shape;384;p73">
            <a:extLst>
              <a:ext uri="{FF2B5EF4-FFF2-40B4-BE49-F238E27FC236}">
                <a16:creationId xmlns:a16="http://schemas.microsoft.com/office/drawing/2014/main" id="{45D36C56-9FAB-B2C9-BF9C-F73DC9C688BD}"/>
              </a:ext>
            </a:extLst>
          </p:cNvPr>
          <p:cNvSpPr txBox="1">
            <a:spLocks noGrp="1"/>
          </p:cNvSpPr>
          <p:nvPr>
            <p:ph type="title"/>
          </p:nvPr>
        </p:nvSpPr>
        <p:spPr>
          <a:xfrm>
            <a:off x="5962388" y="226602"/>
            <a:ext cx="5791247"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8"/>
              <a:buNone/>
            </a:pPr>
            <a:r>
              <a:rPr lang="en-US" dirty="0"/>
              <a:t>With the following question in mind, have a conversation around your table. You can only speak, using one of the flash cards from the second deck (deck B) on the table.   </a:t>
            </a:r>
            <a:endParaRPr dirty="0"/>
          </a:p>
          <a:p>
            <a:pPr marL="0" lvl="0" indent="0" algn="l" rtl="0">
              <a:lnSpc>
                <a:spcPct val="80000"/>
              </a:lnSpc>
              <a:spcBef>
                <a:spcPts val="0"/>
              </a:spcBef>
              <a:spcAft>
                <a:spcPts val="0"/>
              </a:spcAft>
              <a:buSzPct val="38888"/>
              <a:buNone/>
            </a:pPr>
            <a:endParaRPr dirty="0"/>
          </a:p>
          <a:p>
            <a:pPr marL="0" lvl="0" indent="0" algn="ctr" rtl="0">
              <a:spcBef>
                <a:spcPts val="0"/>
              </a:spcBef>
              <a:spcAft>
                <a:spcPts val="0"/>
              </a:spcAft>
              <a:buClr>
                <a:schemeClr val="dk1"/>
              </a:buClr>
              <a:buSzPct val="30435"/>
              <a:buFont typeface="Arial"/>
              <a:buNone/>
            </a:pPr>
            <a:r>
              <a:rPr lang="en-ZA" sz="5400" i="1" dirty="0"/>
              <a:t>What is needed of us to overcome some of the critical challenges we face in LLA? </a:t>
            </a:r>
            <a:endParaRPr sz="5100" i="1" u="sng" dirty="0"/>
          </a:p>
        </p:txBody>
      </p:sp>
      <p:pic>
        <p:nvPicPr>
          <p:cNvPr id="385" name="Google Shape;385;p73" descr="A blue rectangle with a white lightning bolt&#10;&#10;Description automatically generated">
            <a:extLst>
              <a:ext uri="{FF2B5EF4-FFF2-40B4-BE49-F238E27FC236}">
                <a16:creationId xmlns:a16="http://schemas.microsoft.com/office/drawing/2014/main" id="{57C15EEB-CB12-A2C9-8983-61E3B76B259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81801" y="1609835"/>
            <a:ext cx="1359782" cy="1889568"/>
          </a:xfrm>
          <a:prstGeom prst="rect">
            <a:avLst/>
          </a:prstGeom>
          <a:noFill/>
          <a:ln>
            <a:noFill/>
          </a:ln>
        </p:spPr>
      </p:pic>
      <p:pic>
        <p:nvPicPr>
          <p:cNvPr id="4" name="Picture 3">
            <a:extLst>
              <a:ext uri="{FF2B5EF4-FFF2-40B4-BE49-F238E27FC236}">
                <a16:creationId xmlns:a16="http://schemas.microsoft.com/office/drawing/2014/main" id="{3D3A5DB5-BEDD-F3E2-4AD7-A300A421ECE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417" y="36213"/>
            <a:ext cx="1301521" cy="1907979"/>
          </a:xfrm>
          <a:prstGeom prst="rect">
            <a:avLst/>
          </a:prstGeom>
        </p:spPr>
      </p:pic>
      <p:pic>
        <p:nvPicPr>
          <p:cNvPr id="6" name="Picture 5" descr="A black and white card with white lines&#10;&#10;Description automatically generated">
            <a:extLst>
              <a:ext uri="{FF2B5EF4-FFF2-40B4-BE49-F238E27FC236}">
                <a16:creationId xmlns:a16="http://schemas.microsoft.com/office/drawing/2014/main" id="{843576A6-67A2-4657-C6B3-FFB06A69CFD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7359" y="3143318"/>
            <a:ext cx="1286579" cy="1929707"/>
          </a:xfrm>
          <a:prstGeom prst="rect">
            <a:avLst/>
          </a:prstGeom>
        </p:spPr>
      </p:pic>
      <p:pic>
        <p:nvPicPr>
          <p:cNvPr id="2" name="Google Shape;364;p71" descr="A close-up of a card&#10;&#10;Description automatically generated">
            <a:extLst>
              <a:ext uri="{FF2B5EF4-FFF2-40B4-BE49-F238E27FC236}">
                <a16:creationId xmlns:a16="http://schemas.microsoft.com/office/drawing/2014/main" id="{6679F852-E3C5-CEDF-632C-110737D37687}"/>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13327" y="4578510"/>
            <a:ext cx="1357947" cy="1870152"/>
          </a:xfrm>
          <a:prstGeom prst="rect">
            <a:avLst/>
          </a:prstGeom>
          <a:noFill/>
          <a:ln>
            <a:noFill/>
          </a:ln>
        </p:spPr>
      </p:pic>
      <p:sp>
        <p:nvSpPr>
          <p:cNvPr id="7" name="Google Shape;362;p71">
            <a:extLst>
              <a:ext uri="{FF2B5EF4-FFF2-40B4-BE49-F238E27FC236}">
                <a16:creationId xmlns:a16="http://schemas.microsoft.com/office/drawing/2014/main" id="{E900D0DF-219D-29BA-E84E-FD47BE1A14A5}"/>
              </a:ext>
            </a:extLst>
          </p:cNvPr>
          <p:cNvSpPr txBox="1"/>
          <p:nvPr/>
        </p:nvSpPr>
        <p:spPr>
          <a:xfrm>
            <a:off x="11277600" y="2514600"/>
            <a:ext cx="914400"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dirty="0"/>
              <a:t>10</a:t>
            </a:r>
            <a:r>
              <a:rPr lang="en-US" sz="4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A6BFBF57-BEB4-43A5-6F94-FAA42531C290}"/>
              </a:ext>
            </a:extLst>
          </p:cNvPr>
          <p:cNvSpPr txBox="1"/>
          <p:nvPr/>
        </p:nvSpPr>
        <p:spPr>
          <a:xfrm>
            <a:off x="1954060" y="409338"/>
            <a:ext cx="914400" cy="914400"/>
          </a:xfrm>
          <a:prstGeom prst="rect">
            <a:avLst/>
          </a:prstGeom>
          <a:noFill/>
          <a:ln w="6350">
            <a:noFill/>
          </a:ln>
        </p:spPr>
        <p:txBody>
          <a:bodyPr wrap="none" lIns="54000" tIns="54000" rIns="54000" bIns="54000" rtlCol="0">
            <a:noAutofit/>
          </a:bodyPr>
          <a:lstStyle/>
          <a:p>
            <a:r>
              <a:rPr lang="en-US" sz="1800" dirty="0">
                <a:solidFill>
                  <a:schemeClr val="tx2"/>
                </a:solidFill>
                <a:latin typeface="Arial" pitchFamily="34" charset="0"/>
                <a:cs typeface="Arial" pitchFamily="34" charset="0"/>
              </a:rPr>
              <a:t>E.g. show agreement or disagreement </a:t>
            </a:r>
          </a:p>
          <a:p>
            <a:r>
              <a:rPr lang="en-US" sz="1800" dirty="0">
                <a:solidFill>
                  <a:schemeClr val="tx2"/>
                </a:solidFill>
                <a:latin typeface="Arial" pitchFamily="34" charset="0"/>
                <a:cs typeface="Arial" pitchFamily="34" charset="0"/>
              </a:rPr>
              <a:t>with an issue that has been raised</a:t>
            </a:r>
          </a:p>
        </p:txBody>
      </p:sp>
      <p:sp>
        <p:nvSpPr>
          <p:cNvPr id="5" name="TextBox 4">
            <a:extLst>
              <a:ext uri="{FF2B5EF4-FFF2-40B4-BE49-F238E27FC236}">
                <a16:creationId xmlns:a16="http://schemas.microsoft.com/office/drawing/2014/main" id="{681EBE8A-690F-ADF7-D8BD-FD6F20CBA965}"/>
              </a:ext>
            </a:extLst>
          </p:cNvPr>
          <p:cNvSpPr txBox="1"/>
          <p:nvPr/>
        </p:nvSpPr>
        <p:spPr>
          <a:xfrm>
            <a:off x="2106460" y="2064858"/>
            <a:ext cx="914400" cy="914400"/>
          </a:xfrm>
          <a:prstGeom prst="rect">
            <a:avLst/>
          </a:prstGeom>
          <a:noFill/>
          <a:ln w="6350">
            <a:noFill/>
          </a:ln>
        </p:spPr>
        <p:txBody>
          <a:bodyPr wrap="none" lIns="54000" tIns="54000" rIns="54000" bIns="54000" rtlCol="0">
            <a:noAutofit/>
          </a:bodyPr>
          <a:lstStyle/>
          <a:p>
            <a:r>
              <a:rPr lang="en-US" sz="1800" dirty="0">
                <a:solidFill>
                  <a:schemeClr val="tx2"/>
                </a:solidFill>
                <a:latin typeface="Arial" pitchFamily="34" charset="0"/>
                <a:cs typeface="Arial" pitchFamily="34" charset="0"/>
              </a:rPr>
              <a:t>E.g. share a new idea that </a:t>
            </a:r>
          </a:p>
          <a:p>
            <a:r>
              <a:rPr lang="en-US" sz="1800" dirty="0">
                <a:solidFill>
                  <a:schemeClr val="tx2"/>
                </a:solidFill>
                <a:latin typeface="Arial" pitchFamily="34" charset="0"/>
                <a:cs typeface="Arial" pitchFamily="34" charset="0"/>
              </a:rPr>
              <a:t>has come to mind, as a result of </a:t>
            </a:r>
          </a:p>
          <a:p>
            <a:r>
              <a:rPr lang="en-US" sz="1800" dirty="0">
                <a:solidFill>
                  <a:schemeClr val="tx2"/>
                </a:solidFill>
                <a:latin typeface="Arial" pitchFamily="34" charset="0"/>
                <a:cs typeface="Arial" pitchFamily="34" charset="0"/>
              </a:rPr>
              <a:t>what you heard</a:t>
            </a:r>
          </a:p>
        </p:txBody>
      </p:sp>
      <p:sp>
        <p:nvSpPr>
          <p:cNvPr id="8" name="TextBox 7">
            <a:extLst>
              <a:ext uri="{FF2B5EF4-FFF2-40B4-BE49-F238E27FC236}">
                <a16:creationId xmlns:a16="http://schemas.microsoft.com/office/drawing/2014/main" id="{A93FA266-0764-9A69-5A92-098BA527F8F1}"/>
              </a:ext>
            </a:extLst>
          </p:cNvPr>
          <p:cNvSpPr txBox="1"/>
          <p:nvPr/>
        </p:nvSpPr>
        <p:spPr>
          <a:xfrm>
            <a:off x="2258860" y="3620170"/>
            <a:ext cx="914400" cy="914400"/>
          </a:xfrm>
          <a:prstGeom prst="rect">
            <a:avLst/>
          </a:prstGeom>
          <a:noFill/>
          <a:ln w="6350">
            <a:noFill/>
          </a:ln>
        </p:spPr>
        <p:txBody>
          <a:bodyPr wrap="none" lIns="54000" tIns="54000" rIns="54000" bIns="54000" rtlCol="0">
            <a:noAutofit/>
          </a:bodyPr>
          <a:lstStyle/>
          <a:p>
            <a:r>
              <a:rPr lang="en-US" sz="1800" dirty="0">
                <a:solidFill>
                  <a:schemeClr val="tx2"/>
                </a:solidFill>
                <a:latin typeface="Arial" pitchFamily="34" charset="0"/>
                <a:cs typeface="Arial" pitchFamily="34" charset="0"/>
              </a:rPr>
              <a:t>E.g. what is missing in </a:t>
            </a:r>
          </a:p>
          <a:p>
            <a:r>
              <a:rPr lang="en-US" sz="1800" dirty="0">
                <a:solidFill>
                  <a:schemeClr val="tx2"/>
                </a:solidFill>
                <a:latin typeface="Arial" pitchFamily="34" charset="0"/>
                <a:cs typeface="Arial" pitchFamily="34" charset="0"/>
              </a:rPr>
              <a:t>this conversation? </a:t>
            </a:r>
          </a:p>
        </p:txBody>
      </p:sp>
      <p:sp>
        <p:nvSpPr>
          <p:cNvPr id="9" name="TextBox 8">
            <a:extLst>
              <a:ext uri="{FF2B5EF4-FFF2-40B4-BE49-F238E27FC236}">
                <a16:creationId xmlns:a16="http://schemas.microsoft.com/office/drawing/2014/main" id="{DF39AA90-2D37-004E-9A6B-23B1A311C59A}"/>
              </a:ext>
            </a:extLst>
          </p:cNvPr>
          <p:cNvSpPr txBox="1"/>
          <p:nvPr/>
        </p:nvSpPr>
        <p:spPr>
          <a:xfrm>
            <a:off x="2411260" y="5162956"/>
            <a:ext cx="914400" cy="914400"/>
          </a:xfrm>
          <a:prstGeom prst="rect">
            <a:avLst/>
          </a:prstGeom>
          <a:noFill/>
          <a:ln w="6350">
            <a:noFill/>
          </a:ln>
        </p:spPr>
        <p:txBody>
          <a:bodyPr wrap="none" lIns="54000" tIns="54000" rIns="54000" bIns="54000" rtlCol="0">
            <a:noAutofit/>
          </a:bodyPr>
          <a:lstStyle/>
          <a:p>
            <a:r>
              <a:rPr lang="en-US" sz="1800" dirty="0">
                <a:solidFill>
                  <a:schemeClr val="tx2"/>
                </a:solidFill>
                <a:latin typeface="Arial" pitchFamily="34" charset="0"/>
                <a:cs typeface="Arial" pitchFamily="34" charset="0"/>
              </a:rPr>
              <a:t>E.g. ask a follow-up question </a:t>
            </a:r>
          </a:p>
          <a:p>
            <a:r>
              <a:rPr lang="en-US" sz="1800" dirty="0">
                <a:solidFill>
                  <a:schemeClr val="tx2"/>
                </a:solidFill>
                <a:latin typeface="Arial" pitchFamily="34" charset="0"/>
                <a:cs typeface="Arial" pitchFamily="34" charset="0"/>
              </a:rPr>
              <a:t>to something raised by others </a:t>
            </a:r>
          </a:p>
        </p:txBody>
      </p:sp>
    </p:spTree>
    <p:extLst>
      <p:ext uri="{BB962C8B-B14F-4D97-AF65-F5344CB8AC3E}">
        <p14:creationId xmlns:p14="http://schemas.microsoft.com/office/powerpoint/2010/main" val="26429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B202-5353-246A-6B24-42D03564829E}"/>
              </a:ext>
            </a:extLst>
          </p:cNvPr>
          <p:cNvSpPr>
            <a:spLocks noGrp="1"/>
          </p:cNvSpPr>
          <p:nvPr>
            <p:ph type="title"/>
          </p:nvPr>
        </p:nvSpPr>
        <p:spPr/>
        <p:txBody>
          <a:bodyPr/>
          <a:lstStyle/>
          <a:p>
            <a:r>
              <a:rPr lang="en-US" dirty="0"/>
              <a:t>Useful background information </a:t>
            </a:r>
          </a:p>
        </p:txBody>
      </p:sp>
      <p:grpSp>
        <p:nvGrpSpPr>
          <p:cNvPr id="8" name="Group 7">
            <a:extLst>
              <a:ext uri="{FF2B5EF4-FFF2-40B4-BE49-F238E27FC236}">
                <a16:creationId xmlns:a16="http://schemas.microsoft.com/office/drawing/2014/main" id="{A8992CB2-B295-8831-5E49-BA6F8CE81798}"/>
              </a:ext>
            </a:extLst>
          </p:cNvPr>
          <p:cNvGrpSpPr/>
          <p:nvPr/>
        </p:nvGrpSpPr>
        <p:grpSpPr>
          <a:xfrm>
            <a:off x="413711" y="1297786"/>
            <a:ext cx="5246316" cy="4267157"/>
            <a:chOff x="431800" y="666154"/>
            <a:chExt cx="5246316" cy="4267157"/>
          </a:xfrm>
        </p:grpSpPr>
        <p:sp>
          <p:nvSpPr>
            <p:cNvPr id="7" name="TextBox 6">
              <a:extLst>
                <a:ext uri="{FF2B5EF4-FFF2-40B4-BE49-F238E27FC236}">
                  <a16:creationId xmlns:a16="http://schemas.microsoft.com/office/drawing/2014/main" id="{95A0B68F-B5F5-65AF-FE0E-2E304E1F8AA0}"/>
                </a:ext>
              </a:extLst>
            </p:cNvPr>
            <p:cNvSpPr txBox="1"/>
            <p:nvPr/>
          </p:nvSpPr>
          <p:spPr>
            <a:xfrm>
              <a:off x="431800" y="666154"/>
              <a:ext cx="3269293" cy="504754"/>
            </a:xfrm>
            <a:prstGeom prst="rect">
              <a:avLst/>
            </a:prstGeom>
            <a:solidFill>
              <a:schemeClr val="bg1"/>
            </a:solidFill>
            <a:ln w="6350">
              <a:noFill/>
            </a:ln>
          </p:spPr>
          <p:txBody>
            <a:bodyPr wrap="none" lIns="54000" tIns="54000" rIns="54000" bIns="54000" rtlCol="0">
              <a:noAutofit/>
            </a:bodyPr>
            <a:lstStyle/>
            <a:p>
              <a:r>
                <a:rPr lang="en-US" sz="1500" b="1" dirty="0">
                  <a:solidFill>
                    <a:schemeClr val="tx2"/>
                  </a:solidFill>
                  <a:latin typeface="Arial" pitchFamily="34" charset="0"/>
                  <a:cs typeface="Arial" pitchFamily="34" charset="0"/>
                </a:rPr>
                <a:t>Blog about how the ‘All hands on deck’ cards originated:</a:t>
              </a:r>
            </a:p>
          </p:txBody>
        </p:sp>
        <p:pic>
          <p:nvPicPr>
            <p:cNvPr id="4" name="Picture 3" descr="A screenshot of a computer&#10;&#10;AI-generated content may be incorrect.">
              <a:extLst>
                <a:ext uri="{FF2B5EF4-FFF2-40B4-BE49-F238E27FC236}">
                  <a16:creationId xmlns:a16="http://schemas.microsoft.com/office/drawing/2014/main" id="{5A37B965-1B05-EE1F-E741-EF2705AAFC7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31800" y="1275492"/>
              <a:ext cx="5146108" cy="3380820"/>
            </a:xfrm>
            <a:prstGeom prst="rect">
              <a:avLst/>
            </a:prstGeom>
          </p:spPr>
        </p:pic>
        <p:sp>
          <p:nvSpPr>
            <p:cNvPr id="6" name="TextBox 5">
              <a:extLst>
                <a:ext uri="{FF2B5EF4-FFF2-40B4-BE49-F238E27FC236}">
                  <a16:creationId xmlns:a16="http://schemas.microsoft.com/office/drawing/2014/main" id="{4185A3F1-C60B-6B5C-93E6-5CAA70BFC350}"/>
                </a:ext>
              </a:extLst>
            </p:cNvPr>
            <p:cNvSpPr txBox="1"/>
            <p:nvPr/>
          </p:nvSpPr>
          <p:spPr>
            <a:xfrm>
              <a:off x="532008" y="4656312"/>
              <a:ext cx="5146108" cy="276999"/>
            </a:xfrm>
            <a:prstGeom prst="rect">
              <a:avLst/>
            </a:prstGeom>
            <a:solidFill>
              <a:schemeClr val="bg1"/>
            </a:solidFill>
            <a:ln w="6350">
              <a:noFill/>
            </a:ln>
          </p:spPr>
          <p:txBody>
            <a:bodyPr wrap="square">
              <a:spAutoFit/>
            </a:bodyPr>
            <a:lstStyle/>
            <a:p>
              <a:r>
                <a:rPr lang="en-US" sz="1200" dirty="0">
                  <a:hlinkClick r:id="rId3"/>
                </a:rPr>
                <a:t>https://cdkn.org/story/ongoing-journey-all-hands-deck-card-experience</a:t>
              </a:r>
              <a:r>
                <a:rPr lang="en-US" sz="1200" dirty="0"/>
                <a:t> </a:t>
              </a:r>
            </a:p>
          </p:txBody>
        </p:sp>
      </p:grpSp>
      <p:grpSp>
        <p:nvGrpSpPr>
          <p:cNvPr id="14" name="Group 13">
            <a:extLst>
              <a:ext uri="{FF2B5EF4-FFF2-40B4-BE49-F238E27FC236}">
                <a16:creationId xmlns:a16="http://schemas.microsoft.com/office/drawing/2014/main" id="{5CE7441F-7337-8EE8-5E01-24B774EF7D66}"/>
              </a:ext>
            </a:extLst>
          </p:cNvPr>
          <p:cNvGrpSpPr/>
          <p:nvPr/>
        </p:nvGrpSpPr>
        <p:grpSpPr>
          <a:xfrm>
            <a:off x="5923208" y="1297786"/>
            <a:ext cx="6100174" cy="4267157"/>
            <a:chOff x="5923208" y="966778"/>
            <a:chExt cx="6100174" cy="4267157"/>
          </a:xfrm>
        </p:grpSpPr>
        <p:sp>
          <p:nvSpPr>
            <p:cNvPr id="11" name="TextBox 10">
              <a:extLst>
                <a:ext uri="{FF2B5EF4-FFF2-40B4-BE49-F238E27FC236}">
                  <a16:creationId xmlns:a16="http://schemas.microsoft.com/office/drawing/2014/main" id="{70864010-EC8F-E867-B7AB-882F677B5665}"/>
                </a:ext>
              </a:extLst>
            </p:cNvPr>
            <p:cNvSpPr txBox="1"/>
            <p:nvPr/>
          </p:nvSpPr>
          <p:spPr>
            <a:xfrm>
              <a:off x="6023417" y="966778"/>
              <a:ext cx="3269293" cy="504754"/>
            </a:xfrm>
            <a:prstGeom prst="rect">
              <a:avLst/>
            </a:prstGeom>
            <a:solidFill>
              <a:schemeClr val="bg1"/>
            </a:solidFill>
            <a:ln w="6350">
              <a:noFill/>
            </a:ln>
          </p:spPr>
          <p:txBody>
            <a:bodyPr wrap="none" lIns="54000" tIns="54000" rIns="54000" bIns="54000" rtlCol="0">
              <a:noAutofit/>
            </a:bodyPr>
            <a:lstStyle/>
            <a:p>
              <a:r>
                <a:rPr lang="en-US" sz="1500" b="1" dirty="0">
                  <a:solidFill>
                    <a:schemeClr val="tx2"/>
                  </a:solidFill>
                  <a:latin typeface="Arial" pitchFamily="34" charset="0"/>
                  <a:cs typeface="Arial" pitchFamily="34" charset="0"/>
                </a:rPr>
                <a:t>Resource page with printable English, French and Spanish </a:t>
              </a:r>
            </a:p>
            <a:p>
              <a:r>
                <a:rPr lang="en-US" sz="1500" b="1" dirty="0">
                  <a:solidFill>
                    <a:schemeClr val="tx2"/>
                  </a:solidFill>
                  <a:latin typeface="Arial" pitchFamily="34" charset="0"/>
                  <a:cs typeface="Arial" pitchFamily="34" charset="0"/>
                </a:rPr>
                <a:t>decks and boxes:</a:t>
              </a:r>
            </a:p>
          </p:txBody>
        </p:sp>
        <p:pic>
          <p:nvPicPr>
            <p:cNvPr id="10" name="Picture 9">
              <a:extLst>
                <a:ext uri="{FF2B5EF4-FFF2-40B4-BE49-F238E27FC236}">
                  <a16:creationId xmlns:a16="http://schemas.microsoft.com/office/drawing/2014/main" id="{B6781BCE-98E7-145D-6A98-A5A76EB3386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023417" y="1576116"/>
              <a:ext cx="5636575" cy="3380820"/>
            </a:xfrm>
            <a:prstGeom prst="rect">
              <a:avLst/>
            </a:prstGeom>
          </p:spPr>
        </p:pic>
        <p:sp>
          <p:nvSpPr>
            <p:cNvPr id="13" name="TextBox 12">
              <a:extLst>
                <a:ext uri="{FF2B5EF4-FFF2-40B4-BE49-F238E27FC236}">
                  <a16:creationId xmlns:a16="http://schemas.microsoft.com/office/drawing/2014/main" id="{5BC86361-81DC-A450-CC21-BE34CBD419DD}"/>
                </a:ext>
              </a:extLst>
            </p:cNvPr>
            <p:cNvSpPr txBox="1"/>
            <p:nvPr/>
          </p:nvSpPr>
          <p:spPr>
            <a:xfrm>
              <a:off x="5923208" y="4956936"/>
              <a:ext cx="6100174" cy="276999"/>
            </a:xfrm>
            <a:prstGeom prst="rect">
              <a:avLst/>
            </a:prstGeom>
            <a:solidFill>
              <a:schemeClr val="bg1"/>
            </a:solidFill>
            <a:ln w="6350">
              <a:noFill/>
            </a:ln>
          </p:spPr>
          <p:txBody>
            <a:bodyPr wrap="square">
              <a:spAutoFit/>
            </a:bodyPr>
            <a:lstStyle/>
            <a:p>
              <a:r>
                <a:rPr lang="en-US" sz="1200" dirty="0">
                  <a:hlinkClick r:id="rId5"/>
                </a:rPr>
                <a:t>https://cdkn.org/resource/all-hands-deck-knowledge-brokering-card-game</a:t>
              </a:r>
              <a:r>
                <a:rPr lang="en-US" sz="1200" dirty="0"/>
                <a:t> </a:t>
              </a:r>
            </a:p>
          </p:txBody>
        </p:sp>
      </p:grpSp>
      <p:pic>
        <p:nvPicPr>
          <p:cNvPr id="16" name="Picture 15" descr="A qr code with a black and white background&#10;&#10;AI-generated content may be incorrect.">
            <a:extLst>
              <a:ext uri="{FF2B5EF4-FFF2-40B4-BE49-F238E27FC236}">
                <a16:creationId xmlns:a16="http://schemas.microsoft.com/office/drawing/2014/main" id="{B53DA7AD-5A00-CC5E-2D71-3D3218BE2C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21943" y="5774907"/>
            <a:ext cx="970767" cy="970767"/>
          </a:xfrm>
          <a:prstGeom prst="rect">
            <a:avLst/>
          </a:prstGeom>
        </p:spPr>
      </p:pic>
    </p:spTree>
    <p:extLst>
      <p:ext uri="{BB962C8B-B14F-4D97-AF65-F5344CB8AC3E}">
        <p14:creationId xmlns:p14="http://schemas.microsoft.com/office/powerpoint/2010/main" val="344517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CE73-C6A6-6FD2-3B09-75BC46758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51264-BCCC-F980-CFC9-10BA8D0A5B2B}"/>
              </a:ext>
            </a:extLst>
          </p:cNvPr>
          <p:cNvSpPr>
            <a:spLocks noGrp="1"/>
          </p:cNvSpPr>
          <p:nvPr>
            <p:ph type="title"/>
          </p:nvPr>
        </p:nvSpPr>
        <p:spPr>
          <a:xfrm>
            <a:off x="712886" y="485590"/>
            <a:ext cx="9293900" cy="10653366"/>
          </a:xfrm>
        </p:spPr>
        <p:txBody>
          <a:bodyPr/>
          <a:lstStyle/>
          <a:p>
            <a:r>
              <a:rPr lang="en-GB" sz="5400" dirty="0"/>
              <a:t>Conversation starter</a:t>
            </a:r>
            <a:br>
              <a:rPr lang="en-GB" sz="5400" dirty="0"/>
            </a:br>
            <a:br>
              <a:rPr lang="en-GB" sz="5400" dirty="0"/>
            </a:br>
            <a:r>
              <a:rPr lang="en-GB" sz="5400" dirty="0"/>
              <a:t>Tool to surface priorities, explore challenges &amp; solutions</a:t>
            </a:r>
            <a:br>
              <a:rPr lang="en-GB" sz="5400" dirty="0"/>
            </a:br>
            <a:br>
              <a:rPr lang="en-GB" sz="5400" dirty="0"/>
            </a:br>
            <a:r>
              <a:rPr lang="en-GB" sz="5400" dirty="0"/>
              <a:t>Reflection tool </a:t>
            </a:r>
            <a:br>
              <a:rPr lang="en-GB" sz="5400" dirty="0"/>
            </a:br>
            <a:br>
              <a:rPr lang="en-GB" sz="5400" dirty="0"/>
            </a:br>
            <a:r>
              <a:rPr lang="en-GB" sz="5400" dirty="0"/>
              <a:t>Many more…</a:t>
            </a:r>
            <a:br>
              <a:rPr lang="en-GB" sz="5400" dirty="0"/>
            </a:br>
            <a:br>
              <a:rPr lang="en-GB" sz="5400" dirty="0"/>
            </a:br>
            <a:br>
              <a:rPr lang="en-GB" sz="5400" dirty="0"/>
            </a:br>
            <a:br>
              <a:rPr lang="en-GB" sz="5400" dirty="0"/>
            </a:br>
            <a:br>
              <a:rPr lang="en-GB" sz="5400" dirty="0"/>
            </a:br>
            <a:br>
              <a:rPr lang="en-GB" sz="5400" dirty="0"/>
            </a:br>
            <a:br>
              <a:rPr lang="en-GB" sz="5400" dirty="0"/>
            </a:br>
            <a:br>
              <a:rPr lang="en-GB" sz="5400" dirty="0"/>
            </a:br>
            <a:endParaRPr lang="en-GB" sz="5400" dirty="0"/>
          </a:p>
        </p:txBody>
      </p:sp>
      <p:pic>
        <p:nvPicPr>
          <p:cNvPr id="6" name="Picture 5" descr="A group of cards on a table&#10;&#10;Description automatically generated">
            <a:extLst>
              <a:ext uri="{FF2B5EF4-FFF2-40B4-BE49-F238E27FC236}">
                <a16:creationId xmlns:a16="http://schemas.microsoft.com/office/drawing/2014/main" id="{78D138C1-FAEF-7FC4-CBF5-454E0EC5E0A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78403" y="3692415"/>
            <a:ext cx="3256767" cy="2843561"/>
          </a:xfrm>
          <a:prstGeom prst="rect">
            <a:avLst/>
          </a:prstGeom>
        </p:spPr>
      </p:pic>
      <p:sp>
        <p:nvSpPr>
          <p:cNvPr id="8" name="TextBox 7">
            <a:extLst>
              <a:ext uri="{FF2B5EF4-FFF2-40B4-BE49-F238E27FC236}">
                <a16:creationId xmlns:a16="http://schemas.microsoft.com/office/drawing/2014/main" id="{68550EC5-72FF-03A2-CF70-6D0522C50A9F}"/>
              </a:ext>
            </a:extLst>
          </p:cNvPr>
          <p:cNvSpPr txBox="1"/>
          <p:nvPr/>
        </p:nvSpPr>
        <p:spPr>
          <a:xfrm>
            <a:off x="556830" y="6166644"/>
            <a:ext cx="7008312" cy="369332"/>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/story/ongoing-journey-all-hands-deck-card-experience</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A802A139-4EFB-63E0-97FE-4156654CED2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501399" y="322024"/>
            <a:ext cx="2977715" cy="2019335"/>
          </a:xfrm>
          <a:prstGeom prst="rect">
            <a:avLst/>
          </a:prstGeom>
        </p:spPr>
      </p:pic>
      <p:pic>
        <p:nvPicPr>
          <p:cNvPr id="4" name="Picture 3">
            <a:extLst>
              <a:ext uri="{FF2B5EF4-FFF2-40B4-BE49-F238E27FC236}">
                <a16:creationId xmlns:a16="http://schemas.microsoft.com/office/drawing/2014/main" id="{8D20C16C-1D97-EEF6-B488-D31CB5E491F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8959" y="4121063"/>
            <a:ext cx="1797484" cy="1797484"/>
          </a:xfrm>
          <a:prstGeom prst="rect">
            <a:avLst/>
          </a:prstGeom>
        </p:spPr>
      </p:pic>
    </p:spTree>
    <p:extLst>
      <p:ext uri="{BB962C8B-B14F-4D97-AF65-F5344CB8AC3E}">
        <p14:creationId xmlns:p14="http://schemas.microsoft.com/office/powerpoint/2010/main" val="233417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x with colorful cards flying out&#10;&#10;Description automatically generated with medium confidence">
            <a:extLst>
              <a:ext uri="{FF2B5EF4-FFF2-40B4-BE49-F238E27FC236}">
                <a16:creationId xmlns:a16="http://schemas.microsoft.com/office/drawing/2014/main" id="{2CE42561-D1B2-D2C7-E07D-F990F9419D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3175" y="-1"/>
            <a:ext cx="9408983" cy="6150774"/>
          </a:xfrm>
          <a:prstGeom prst="rect">
            <a:avLst/>
          </a:prstGeom>
        </p:spPr>
      </p:pic>
      <p:sp>
        <p:nvSpPr>
          <p:cNvPr id="3" name="Title 1">
            <a:extLst>
              <a:ext uri="{FF2B5EF4-FFF2-40B4-BE49-F238E27FC236}">
                <a16:creationId xmlns:a16="http://schemas.microsoft.com/office/drawing/2014/main" id="{02A8923F-B5A4-D6B5-7285-0877E1F5060D}"/>
              </a:ext>
            </a:extLst>
          </p:cNvPr>
          <p:cNvSpPr txBox="1">
            <a:spLocks/>
          </p:cNvSpPr>
          <p:nvPr/>
        </p:nvSpPr>
        <p:spPr bwMode="auto">
          <a:xfrm>
            <a:off x="925574" y="4305475"/>
            <a:ext cx="10758391" cy="43454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lnSpc>
                <a:spcPct val="80000"/>
              </a:lnSpc>
              <a:spcBef>
                <a:spcPct val="0"/>
              </a:spcBef>
              <a:spcAft>
                <a:spcPct val="0"/>
              </a:spcAft>
              <a:defRPr sz="6000" b="1" kern="1200">
                <a:solidFill>
                  <a:schemeClr val="bg1"/>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a:lstStyle>
          <a:p>
            <a:pPr>
              <a:spcBef>
                <a:spcPts val="0"/>
              </a:spcBef>
              <a:spcAft>
                <a:spcPts val="0"/>
              </a:spcAft>
              <a:buClrTx/>
              <a:buFontTx/>
            </a:pPr>
            <a:r>
              <a:rPr lang="fr-FR" sz="5400" dirty="0"/>
              <a:t>Bienvenue dans l’expérience </a:t>
            </a:r>
          </a:p>
          <a:p>
            <a:pPr>
              <a:spcBef>
                <a:spcPts val="0"/>
              </a:spcBef>
              <a:spcAft>
                <a:spcPts val="0"/>
              </a:spcAft>
              <a:buClrTx/>
              <a:buFontTx/>
            </a:pPr>
            <a:r>
              <a:rPr lang="fr-FR" sz="5400" dirty="0"/>
              <a:t>« Tous à vos cartes ! »</a:t>
            </a:r>
            <a:br>
              <a:rPr lang="en-ZA" dirty="0">
                <a:latin typeface="Arial" panose="020B0604020202020204" pitchFamily="34" charset="0"/>
              </a:rPr>
            </a:br>
            <a:endParaRPr lang="en-US" sz="23900" dirty="0"/>
          </a:p>
        </p:txBody>
      </p:sp>
    </p:spTree>
    <p:extLst>
      <p:ext uri="{BB962C8B-B14F-4D97-AF65-F5344CB8AC3E}">
        <p14:creationId xmlns:p14="http://schemas.microsoft.com/office/powerpoint/2010/main" val="2106832323"/>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208691" y="458590"/>
            <a:ext cx="10002174"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fr-FR" sz="3200" dirty="0"/>
              <a:t>Assurez-vous d’avoir trois cartes en main</a:t>
            </a:r>
            <a:r>
              <a:rPr lang="en" sz="3200" dirty="0"/>
              <a:t>.</a:t>
            </a:r>
            <a:endParaRPr sz="3200" dirty="0"/>
          </a:p>
          <a:p>
            <a:pPr>
              <a:spcBef>
                <a:spcPts val="0"/>
              </a:spcBef>
              <a:spcAft>
                <a:spcPts val="0"/>
              </a:spcAft>
            </a:pPr>
            <a:endParaRPr sz="3200" dirty="0"/>
          </a:p>
          <a:p>
            <a:pPr>
              <a:spcBef>
                <a:spcPts val="0"/>
              </a:spcBef>
              <a:spcAft>
                <a:spcPts val="0"/>
              </a:spcAft>
            </a:pPr>
            <a:r>
              <a:rPr lang="fr-FR" sz="3200" dirty="0"/>
              <a:t>Avec la question suivante à l’esprit, n’hésitez pas à échanger n’importe laquelle de vos cartes avec quelqu’un d’autre :</a:t>
            </a:r>
            <a:endParaRPr sz="3200" dirty="0"/>
          </a:p>
          <a:p>
            <a:pPr>
              <a:spcBef>
                <a:spcPts val="0"/>
              </a:spcBef>
              <a:spcAft>
                <a:spcPts val="0"/>
              </a:spcAft>
            </a:pPr>
            <a:endParaRPr sz="3200" dirty="0"/>
          </a:p>
          <a:p>
            <a:pPr algn="ctr">
              <a:spcBef>
                <a:spcPts val="0"/>
              </a:spcBef>
              <a:spcAft>
                <a:spcPts val="0"/>
              </a:spcAft>
            </a:pPr>
            <a:r>
              <a:rPr lang="fr-FR" sz="4400" i="1" dirty="0"/>
              <a:t>Quel est le problème le plus épineux que vous pensez devoir résoudre pour que votre projet ait le plus d’impact possible ?</a:t>
            </a:r>
            <a:endParaRPr sz="4400" dirty="0"/>
          </a:p>
        </p:txBody>
      </p:sp>
      <p:pic>
        <p:nvPicPr>
          <p:cNvPr id="1026" name="Picture 2" descr="Old time clock antique with chain Royalty Free Vector Image">
            <a:extLst>
              <a:ext uri="{FF2B5EF4-FFF2-40B4-BE49-F238E27FC236}">
                <a16:creationId xmlns:a16="http://schemas.microsoft.com/office/drawing/2014/main" id="{340FB988-7D5F-6148-0797-06360AAABE7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82472" y="5090751"/>
            <a:ext cx="1862254" cy="1767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6E5A73-9405-3959-3375-6AB1872954AD}"/>
              </a:ext>
            </a:extLst>
          </p:cNvPr>
          <p:cNvSpPr txBox="1"/>
          <p:nvPr/>
        </p:nvSpPr>
        <p:spPr>
          <a:xfrm>
            <a:off x="5981700" y="5722915"/>
            <a:ext cx="914400" cy="914400"/>
          </a:xfrm>
          <a:prstGeom prst="rect">
            <a:avLst/>
          </a:prstGeom>
          <a:solidFill>
            <a:schemeClr val="bg1"/>
          </a:solidFill>
          <a:ln w="6350">
            <a:noFill/>
          </a:ln>
        </p:spPr>
        <p:txBody>
          <a:bodyPr wrap="none" lIns="54000" tIns="54000" rIns="54000" bIns="54000" rtlCol="0">
            <a:no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rPr>
              <a:t>2’ </a:t>
            </a:r>
          </a:p>
        </p:txBody>
      </p:sp>
      <p:pic>
        <p:nvPicPr>
          <p:cNvPr id="4" name="Picture 3" descr="A close-up of a card&#10;&#10;Description automatically generated">
            <a:extLst>
              <a:ext uri="{FF2B5EF4-FFF2-40B4-BE49-F238E27FC236}">
                <a16:creationId xmlns:a16="http://schemas.microsoft.com/office/drawing/2014/main" id="{B786C616-8EAE-5EA1-246C-1FB34B6AB37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384213">
            <a:off x="10492606" y="1018151"/>
            <a:ext cx="1360723" cy="1870152"/>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8542D41D-1DAB-73B4-3A04-81F16EB143A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rot="1556353">
            <a:off x="10287800" y="3669532"/>
            <a:ext cx="1323976" cy="1857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1767004" y="242383"/>
            <a:ext cx="8574425"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fr-FR" sz="3200" dirty="0"/>
              <a:t>Former une paire avec quelqu’un que vous ne connaissez pas</a:t>
            </a:r>
            <a:r>
              <a:rPr lang="en" sz="3200" dirty="0"/>
              <a:t>.</a:t>
            </a:r>
            <a:endParaRPr sz="3200" dirty="0"/>
          </a:p>
          <a:p>
            <a:pPr>
              <a:spcBef>
                <a:spcPts val="0"/>
              </a:spcBef>
              <a:spcAft>
                <a:spcPts val="0"/>
              </a:spcAft>
            </a:pPr>
            <a:endParaRPr sz="3200" dirty="0"/>
          </a:p>
          <a:p>
            <a:pPr>
              <a:spcBef>
                <a:spcPts val="0"/>
              </a:spcBef>
              <a:spcAft>
                <a:spcPts val="0"/>
              </a:spcAft>
            </a:pPr>
            <a:r>
              <a:rPr lang="fr-FR" sz="3200" dirty="0"/>
              <a:t>En prenant 3' chacun, expliquez-vous pourquoi vous avez choisi vos trois cartes</a:t>
            </a:r>
            <a:r>
              <a:rPr lang="en" sz="3200" dirty="0"/>
              <a:t>.</a:t>
            </a:r>
            <a:endParaRPr sz="3200" dirty="0"/>
          </a:p>
          <a:p>
            <a:pPr>
              <a:spcBef>
                <a:spcPts val="0"/>
              </a:spcBef>
              <a:spcAft>
                <a:spcPts val="0"/>
              </a:spcAft>
            </a:pPr>
            <a:endParaRPr sz="3200" dirty="0"/>
          </a:p>
          <a:p>
            <a:pPr>
              <a:spcBef>
                <a:spcPts val="0"/>
              </a:spcBef>
              <a:spcAft>
                <a:spcPts val="0"/>
              </a:spcAft>
            </a:pPr>
            <a:r>
              <a:rPr lang="fr-FR" sz="3200" dirty="0"/>
              <a:t>Toujours avec la question en tête, décidez ensemble quelles sont les deux cartes à éliminer afin que vous vous retrouviez tous les deux avec </a:t>
            </a:r>
            <a:r>
              <a:rPr lang="fr-FR" sz="3200" u="sng" dirty="0"/>
              <a:t>deux cartes chacun</a:t>
            </a:r>
            <a:r>
              <a:rPr lang="en" sz="3200" dirty="0"/>
              <a:t>.</a:t>
            </a:r>
            <a:endParaRPr sz="3200" dirty="0"/>
          </a:p>
          <a:p>
            <a:pPr>
              <a:spcBef>
                <a:spcPts val="0"/>
              </a:spcBef>
              <a:spcAft>
                <a:spcPts val="0"/>
              </a:spcAft>
            </a:pPr>
            <a:endParaRPr sz="3200" dirty="0"/>
          </a:p>
          <a:p>
            <a:pPr algn="ctr">
              <a:spcBef>
                <a:spcPts val="0"/>
              </a:spcBef>
              <a:spcAft>
                <a:spcPts val="0"/>
              </a:spcAft>
              <a:buClr>
                <a:schemeClr val="dk1"/>
              </a:buClr>
              <a:buSzPct val="39285"/>
            </a:pPr>
            <a:r>
              <a:rPr lang="fr-FR" sz="3200" i="1" dirty="0"/>
              <a:t>Quel est le problème le plus épineux que vous pensez devoir résoudre pour que votre projet ait le plus d’impact possible ?</a:t>
            </a:r>
            <a:endParaRPr sz="3200" dirty="0"/>
          </a:p>
        </p:txBody>
      </p:sp>
      <p:pic>
        <p:nvPicPr>
          <p:cNvPr id="3" name="Picture 2" descr="A black and white card with white lines&#10;&#10;Description automatically generated">
            <a:extLst>
              <a:ext uri="{FF2B5EF4-FFF2-40B4-BE49-F238E27FC236}">
                <a16:creationId xmlns:a16="http://schemas.microsoft.com/office/drawing/2014/main" id="{85C265A8-9703-4C78-1E81-C5EA3CE3B8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3127"/>
            <a:ext cx="1399994" cy="1925713"/>
          </a:xfrm>
          <a:prstGeom prst="rect">
            <a:avLst/>
          </a:prstGeom>
        </p:spPr>
      </p:pic>
      <p:pic>
        <p:nvPicPr>
          <p:cNvPr id="5" name="Picture 4" descr="A black and white rectangular object with lines&#10;&#10;Description automatically generated">
            <a:extLst>
              <a:ext uri="{FF2B5EF4-FFF2-40B4-BE49-F238E27FC236}">
                <a16:creationId xmlns:a16="http://schemas.microsoft.com/office/drawing/2014/main" id="{5A0B8F91-BE0A-EE8A-4352-948046530E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82895" y="2024258"/>
            <a:ext cx="1399994" cy="1925713"/>
          </a:xfrm>
          <a:prstGeom prst="rect">
            <a:avLst/>
          </a:prstGeom>
        </p:spPr>
      </p:pic>
      <p:pic>
        <p:nvPicPr>
          <p:cNvPr id="7" name="Picture 6" descr="A black and white rectangular object with lines&#10;&#10;Description automatically generated">
            <a:extLst>
              <a:ext uri="{FF2B5EF4-FFF2-40B4-BE49-F238E27FC236}">
                <a16:creationId xmlns:a16="http://schemas.microsoft.com/office/drawing/2014/main" id="{BFA7DFAD-E8F7-C4BE-0687-2F87D7E03C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002" y="576527"/>
            <a:ext cx="1399994" cy="1925713"/>
          </a:xfrm>
          <a:prstGeom prst="rect">
            <a:avLst/>
          </a:prstGeom>
        </p:spPr>
      </p:pic>
      <p:pic>
        <p:nvPicPr>
          <p:cNvPr id="8" name="Picture 7" descr="A black and white card with white lines&#10;&#10;Description automatically generated">
            <a:extLst>
              <a:ext uri="{FF2B5EF4-FFF2-40B4-BE49-F238E27FC236}">
                <a16:creationId xmlns:a16="http://schemas.microsoft.com/office/drawing/2014/main" id="{3B1E0C3B-8805-1780-EC98-48F3CA2C1D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9002" y="2502240"/>
            <a:ext cx="1399994" cy="1925713"/>
          </a:xfrm>
          <a:prstGeom prst="rect">
            <a:avLst/>
          </a:prstGeom>
        </p:spPr>
      </p:pic>
      <p:pic>
        <p:nvPicPr>
          <p:cNvPr id="6" name="Picture 5" descr="A black and white card with white lines&#10;&#10;Description automatically generated">
            <a:extLst>
              <a:ext uri="{FF2B5EF4-FFF2-40B4-BE49-F238E27FC236}">
                <a16:creationId xmlns:a16="http://schemas.microsoft.com/office/drawing/2014/main" id="{AC8F0ABE-7428-BBAE-4D24-CA4F9560C0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005390"/>
            <a:ext cx="1399994" cy="1925713"/>
          </a:xfrm>
          <a:prstGeom prst="rect">
            <a:avLst/>
          </a:prstGeom>
        </p:spPr>
      </p:pic>
      <p:pic>
        <p:nvPicPr>
          <p:cNvPr id="9" name="Picture 8" descr="A black and white rectangular object with lines&#10;&#10;Description automatically generated">
            <a:extLst>
              <a:ext uri="{FF2B5EF4-FFF2-40B4-BE49-F238E27FC236}">
                <a16:creationId xmlns:a16="http://schemas.microsoft.com/office/drawing/2014/main" id="{398AB1D7-FD23-BD3B-06A0-68FEEFCD5B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1702" y="4427953"/>
            <a:ext cx="1399994" cy="192571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1785257" y="466619"/>
            <a:ext cx="8926286" cy="739514"/>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fr-FR" sz="3200" dirty="0"/>
              <a:t>Former une pair avec quelqu’un d’autre que vous ne connaissez pas</a:t>
            </a:r>
            <a:r>
              <a:rPr lang="en" sz="3200" dirty="0"/>
              <a:t>.</a:t>
            </a:r>
            <a:endParaRPr sz="3200" dirty="0"/>
          </a:p>
          <a:p>
            <a:pPr>
              <a:spcBef>
                <a:spcPts val="0"/>
              </a:spcBef>
              <a:spcAft>
                <a:spcPts val="0"/>
              </a:spcAft>
            </a:pPr>
            <a:endParaRPr sz="3200" dirty="0"/>
          </a:p>
          <a:p>
            <a:pPr>
              <a:spcBef>
                <a:spcPts val="0"/>
              </a:spcBef>
              <a:spcAft>
                <a:spcPts val="0"/>
              </a:spcAft>
            </a:pPr>
            <a:r>
              <a:rPr lang="fr-FR" sz="3200" dirty="0"/>
              <a:t>En prenant 2' chacun, expliquez-vous pourquoi vous avez sélectionné vos deux cartes</a:t>
            </a:r>
            <a:r>
              <a:rPr lang="en" sz="3200" dirty="0"/>
              <a:t>.</a:t>
            </a:r>
            <a:endParaRPr sz="3200" dirty="0"/>
          </a:p>
          <a:p>
            <a:pPr>
              <a:spcBef>
                <a:spcPts val="0"/>
              </a:spcBef>
              <a:spcAft>
                <a:spcPts val="0"/>
              </a:spcAft>
            </a:pPr>
            <a:endParaRPr sz="3200" dirty="0"/>
          </a:p>
          <a:p>
            <a:pPr>
              <a:spcBef>
                <a:spcPts val="0"/>
              </a:spcBef>
              <a:spcAft>
                <a:spcPts val="0"/>
              </a:spcAft>
            </a:pPr>
            <a:r>
              <a:rPr lang="fr-FR" sz="3200" dirty="0"/>
              <a:t>Toujours avec la question à l’esprit, décidez ensemble quelles sont les deux cartes à éliminer afin que vous vous retrouviez tous les deux avec </a:t>
            </a:r>
            <a:r>
              <a:rPr lang="fr-FR" sz="3200" u="sng" dirty="0"/>
              <a:t>une carte chacun</a:t>
            </a:r>
            <a:r>
              <a:rPr lang="en" sz="3200" dirty="0"/>
              <a:t>.</a:t>
            </a:r>
            <a:endParaRPr sz="3200" dirty="0"/>
          </a:p>
          <a:p>
            <a:pPr>
              <a:spcBef>
                <a:spcPts val="0"/>
              </a:spcBef>
              <a:spcAft>
                <a:spcPts val="0"/>
              </a:spcAft>
            </a:pPr>
            <a:endParaRPr sz="3200" dirty="0"/>
          </a:p>
          <a:p>
            <a:pPr algn="ctr">
              <a:spcBef>
                <a:spcPts val="0"/>
              </a:spcBef>
              <a:spcAft>
                <a:spcPts val="0"/>
              </a:spcAft>
            </a:pPr>
            <a:r>
              <a:rPr lang="fr-FR" sz="3200" i="1" dirty="0"/>
              <a:t>Quel est le problème le plus épineux que vous pensez devoir résoudre pour que votre projet ait le plus d’impact possible ?</a:t>
            </a:r>
            <a:endParaRPr sz="3200" dirty="0"/>
          </a:p>
        </p:txBody>
      </p:sp>
      <p:pic>
        <p:nvPicPr>
          <p:cNvPr id="3" name="Picture 2" descr="A blue rectangle with a white lightning bolt&#10;&#10;Description automatically generated">
            <a:extLst>
              <a:ext uri="{FF2B5EF4-FFF2-40B4-BE49-F238E27FC236}">
                <a16:creationId xmlns:a16="http://schemas.microsoft.com/office/drawing/2014/main" id="{B17437EF-0EB0-4706-6ED5-33F9C16319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179926">
            <a:off x="332786" y="3622464"/>
            <a:ext cx="1359782" cy="1889568"/>
          </a:xfrm>
          <a:prstGeom prst="rect">
            <a:avLst/>
          </a:prstGeom>
        </p:spPr>
      </p:pic>
      <p:pic>
        <p:nvPicPr>
          <p:cNvPr id="5" name="Picture 4" descr="A red and white card with white text&#10;&#10;Description automatically generated">
            <a:extLst>
              <a:ext uri="{FF2B5EF4-FFF2-40B4-BE49-F238E27FC236}">
                <a16:creationId xmlns:a16="http://schemas.microsoft.com/office/drawing/2014/main" id="{86F5C496-23CB-9A7A-C8B9-0546B2ECBA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564359">
            <a:off x="307820" y="838140"/>
            <a:ext cx="1377442" cy="1889568"/>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BC652EBB-C5A5-9080-58F2-E675E38FDE2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rot="1440961">
            <a:off x="10318231" y="510572"/>
            <a:ext cx="1338097" cy="1898856"/>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0D6E55FA-D1FF-789B-93D8-25DB6973831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rot="1604274">
            <a:off x="10345848" y="3313098"/>
            <a:ext cx="1294740" cy="189073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244825" y="469455"/>
            <a:ext cx="8342338"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ctr">
              <a:spcBef>
                <a:spcPts val="0"/>
              </a:spcBef>
              <a:spcAft>
                <a:spcPts val="0"/>
              </a:spcAft>
            </a:pPr>
            <a:r>
              <a:rPr lang="fr-FR" sz="3200" dirty="0"/>
              <a:t>Notez votre problème sur une fiche, en expliquant pourquoi vous l’avez choisi</a:t>
            </a:r>
            <a:r>
              <a:rPr lang="en-US" sz="3200" dirty="0"/>
              <a:t>.</a:t>
            </a:r>
            <a:br>
              <a:rPr lang="en-US" sz="3200" dirty="0"/>
            </a:br>
            <a:r>
              <a:rPr lang="en-US" sz="3200" dirty="0"/>
              <a:t> </a:t>
            </a:r>
            <a:br>
              <a:rPr lang="en-US" sz="3200" dirty="0"/>
            </a:br>
            <a:r>
              <a:rPr lang="fr-FR" sz="3200" dirty="0"/>
              <a:t>Dans la s</a:t>
            </a:r>
            <a:r>
              <a:rPr lang="fr-CA" sz="3200" dirty="0" err="1"/>
              <a:t>éance</a:t>
            </a:r>
            <a:r>
              <a:rPr lang="fr-FR" sz="3200" dirty="0"/>
              <a:t> plénière, expliquez votre choix en 20‘’ max</a:t>
            </a:r>
            <a:r>
              <a:rPr lang="en-US" sz="3200" dirty="0"/>
              <a:t>.</a:t>
            </a:r>
            <a:br>
              <a:rPr lang="en-US" sz="3200" dirty="0"/>
            </a:br>
            <a:br>
              <a:rPr lang="en-US" sz="3200" dirty="0"/>
            </a:br>
            <a:r>
              <a:rPr lang="fr-FR" sz="3200" i="1" dirty="0"/>
              <a:t>Quel est le problème le plus épineux que vous pensez devoir résoudre pour que votre projet ait le plus d’impact possible ?</a:t>
            </a:r>
            <a:br>
              <a:rPr lang="en-US" sz="3200" dirty="0"/>
            </a:br>
            <a:br>
              <a:rPr lang="en-US" sz="3200" dirty="0"/>
            </a:br>
            <a:r>
              <a:rPr lang="fr-FR" sz="3200" dirty="0"/>
              <a:t>Par exemple, la « confiance » - à moins de pouvoir établir des relations de confiance avec nos parties prenantes, nous n’aurons pas d’impact</a:t>
            </a:r>
            <a:r>
              <a:rPr lang="en-US" sz="3200" i="1" dirty="0"/>
              <a:t>.</a:t>
            </a:r>
            <a:endParaRPr sz="3200" i="1" dirty="0"/>
          </a:p>
        </p:txBody>
      </p:sp>
      <p:pic>
        <p:nvPicPr>
          <p:cNvPr id="4" name="Picture 3" descr="A screenshot of a computer&#10;&#10;AI-generated content may be incorrect.">
            <a:extLst>
              <a:ext uri="{FF2B5EF4-FFF2-40B4-BE49-F238E27FC236}">
                <a16:creationId xmlns:a16="http://schemas.microsoft.com/office/drawing/2014/main" id="{41A60447-EE3A-1249-ECE0-753EC3C3158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0615882">
            <a:off x="546403" y="1493691"/>
            <a:ext cx="2320755" cy="3293975"/>
          </a:xfrm>
          <a:prstGeom prst="rect">
            <a:avLst/>
          </a:prstGeom>
        </p:spPr>
      </p:pic>
    </p:spTree>
    <p:extLst>
      <p:ext uri="{BB962C8B-B14F-4D97-AF65-F5344CB8AC3E}">
        <p14:creationId xmlns:p14="http://schemas.microsoft.com/office/powerpoint/2010/main" val="46689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51C0-884D-DE86-17B2-E891BEF77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C922B-F214-ECB5-0849-05BE8B2BA621}"/>
              </a:ext>
            </a:extLst>
          </p:cNvPr>
          <p:cNvSpPr>
            <a:spLocks noGrp="1"/>
          </p:cNvSpPr>
          <p:nvPr>
            <p:ph type="title"/>
          </p:nvPr>
        </p:nvSpPr>
        <p:spPr>
          <a:xfrm>
            <a:off x="712886" y="514166"/>
            <a:ext cx="9293900" cy="10060575"/>
          </a:xfrm>
        </p:spPr>
        <p:txBody>
          <a:bodyPr/>
          <a:lstStyle/>
          <a:p>
            <a:r>
              <a:rPr lang="en-GB" sz="4800" dirty="0" err="1"/>
              <a:t>Initiateur</a:t>
            </a:r>
            <a:r>
              <a:rPr lang="en-GB" sz="4800" dirty="0"/>
              <a:t> de conversation</a:t>
            </a:r>
            <a:br>
              <a:rPr lang="en-GB" sz="4800" dirty="0"/>
            </a:br>
            <a:br>
              <a:rPr lang="en-GB" sz="4800" dirty="0"/>
            </a:br>
            <a:r>
              <a:rPr lang="fr-FR" sz="4800" dirty="0"/>
              <a:t>Outil pour faire ressortir les priorités, explorer les défis et les solutions</a:t>
            </a:r>
            <a:br>
              <a:rPr lang="en-GB" sz="4800" dirty="0"/>
            </a:br>
            <a:br>
              <a:rPr lang="en-GB" sz="4800" dirty="0"/>
            </a:br>
            <a:r>
              <a:rPr lang="en-GB" sz="4800" dirty="0" err="1"/>
              <a:t>Outil</a:t>
            </a:r>
            <a:r>
              <a:rPr lang="en-GB" sz="4800" dirty="0"/>
              <a:t> de </a:t>
            </a:r>
            <a:r>
              <a:rPr lang="en-GB" sz="4800" dirty="0" err="1"/>
              <a:t>réflexion</a:t>
            </a:r>
            <a:br>
              <a:rPr lang="en-GB" sz="4800" dirty="0"/>
            </a:br>
            <a:br>
              <a:rPr lang="en-GB" sz="4800" dirty="0"/>
            </a:br>
            <a:r>
              <a:rPr lang="en-GB" sz="4800" dirty="0"/>
              <a:t>Beaucoup </a:t>
            </a:r>
            <a:r>
              <a:rPr lang="en-GB" sz="4800" dirty="0" err="1"/>
              <a:t>d’autres</a:t>
            </a:r>
            <a:r>
              <a:rPr lang="en-GB" sz="4800" dirty="0"/>
              <a:t>…</a:t>
            </a:r>
            <a:br>
              <a:rPr lang="en-GB" sz="4800" dirty="0"/>
            </a:br>
            <a:br>
              <a:rPr lang="en-GB" sz="4800" dirty="0"/>
            </a:br>
            <a:br>
              <a:rPr lang="en-GB" sz="4800" dirty="0"/>
            </a:br>
            <a:br>
              <a:rPr lang="en-GB" sz="4800" dirty="0"/>
            </a:br>
            <a:br>
              <a:rPr lang="en-GB" sz="4800" dirty="0"/>
            </a:br>
            <a:br>
              <a:rPr lang="en-GB" sz="4800" dirty="0"/>
            </a:br>
            <a:br>
              <a:rPr lang="en-GB" sz="4800" dirty="0"/>
            </a:br>
            <a:br>
              <a:rPr lang="en-GB" sz="4800" dirty="0"/>
            </a:br>
            <a:endParaRPr lang="en-GB" sz="4800" dirty="0"/>
          </a:p>
        </p:txBody>
      </p:sp>
      <p:pic>
        <p:nvPicPr>
          <p:cNvPr id="6" name="Picture 5" descr="A group of cards on a table&#10;&#10;Description automatically generated">
            <a:extLst>
              <a:ext uri="{FF2B5EF4-FFF2-40B4-BE49-F238E27FC236}">
                <a16:creationId xmlns:a16="http://schemas.microsoft.com/office/drawing/2014/main" id="{FBBBAFDB-D21E-6CAC-1D65-56A199D33A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534457" y="3692415"/>
            <a:ext cx="3256767" cy="2843561"/>
          </a:xfrm>
          <a:prstGeom prst="rect">
            <a:avLst/>
          </a:prstGeom>
        </p:spPr>
      </p:pic>
      <p:sp>
        <p:nvSpPr>
          <p:cNvPr id="8" name="TextBox 7">
            <a:extLst>
              <a:ext uri="{FF2B5EF4-FFF2-40B4-BE49-F238E27FC236}">
                <a16:creationId xmlns:a16="http://schemas.microsoft.com/office/drawing/2014/main" id="{DF922609-26C6-F235-0096-F3EB7AB6FDDD}"/>
              </a:ext>
            </a:extLst>
          </p:cNvPr>
          <p:cNvSpPr txBox="1"/>
          <p:nvPr/>
        </p:nvSpPr>
        <p:spPr>
          <a:xfrm>
            <a:off x="556830" y="6166644"/>
            <a:ext cx="7008312" cy="369332"/>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/story/ongoing-journey-all-hands-deck-card-experience</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CC1708A4-5769-A3E0-6F08-1C49729FCC6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673984" y="207724"/>
            <a:ext cx="2977715" cy="2019335"/>
          </a:xfrm>
          <a:prstGeom prst="rect">
            <a:avLst/>
          </a:prstGeom>
        </p:spPr>
      </p:pic>
      <p:pic>
        <p:nvPicPr>
          <p:cNvPr id="3" name="Picture 2">
            <a:extLst>
              <a:ext uri="{FF2B5EF4-FFF2-40B4-BE49-F238E27FC236}">
                <a16:creationId xmlns:a16="http://schemas.microsoft.com/office/drawing/2014/main" id="{C93F9969-AB38-ABD8-AC78-CE7EA231B6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52316" y="4121063"/>
            <a:ext cx="1797484" cy="1797484"/>
          </a:xfrm>
          <a:prstGeom prst="rect">
            <a:avLst/>
          </a:prstGeom>
        </p:spPr>
      </p:pic>
    </p:spTree>
    <p:extLst>
      <p:ext uri="{BB962C8B-B14F-4D97-AF65-F5344CB8AC3E}">
        <p14:creationId xmlns:p14="http://schemas.microsoft.com/office/powerpoint/2010/main" val="245277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DACA-77B1-4EC0-481F-0E174BDC9F07}"/>
            </a:ext>
          </a:extLst>
        </p:cNvPr>
        <p:cNvGrpSpPr/>
        <p:nvPr/>
      </p:nvGrpSpPr>
      <p:grpSpPr>
        <a:xfrm>
          <a:off x="0" y="0"/>
          <a:ext cx="0" cy="0"/>
          <a:chOff x="0" y="0"/>
          <a:chExt cx="0" cy="0"/>
        </a:xfrm>
      </p:grpSpPr>
      <p:pic>
        <p:nvPicPr>
          <p:cNvPr id="4" name="Picture 3" descr="A box with colorful cards flying out&#10;&#10;Description automatically generated with medium confidence">
            <a:extLst>
              <a:ext uri="{FF2B5EF4-FFF2-40B4-BE49-F238E27FC236}">
                <a16:creationId xmlns:a16="http://schemas.microsoft.com/office/drawing/2014/main" id="{55EFE2DE-8409-B890-D0AB-5579D9784B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9692" y="-361497"/>
            <a:ext cx="9408983" cy="6150774"/>
          </a:xfrm>
          <a:prstGeom prst="rect">
            <a:avLst/>
          </a:prstGeom>
        </p:spPr>
      </p:pic>
      <p:sp>
        <p:nvSpPr>
          <p:cNvPr id="3" name="Title 1">
            <a:extLst>
              <a:ext uri="{FF2B5EF4-FFF2-40B4-BE49-F238E27FC236}">
                <a16:creationId xmlns:a16="http://schemas.microsoft.com/office/drawing/2014/main" id="{0297D7A7-0852-A6E5-F605-806D80E86AA1}"/>
              </a:ext>
            </a:extLst>
          </p:cNvPr>
          <p:cNvSpPr txBox="1">
            <a:spLocks/>
          </p:cNvSpPr>
          <p:nvPr/>
        </p:nvSpPr>
        <p:spPr bwMode="auto">
          <a:xfrm>
            <a:off x="459409" y="4144110"/>
            <a:ext cx="10758391" cy="57489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lnSpc>
                <a:spcPct val="80000"/>
              </a:lnSpc>
              <a:spcBef>
                <a:spcPct val="0"/>
              </a:spcBef>
              <a:spcAft>
                <a:spcPct val="0"/>
              </a:spcAft>
              <a:defRPr sz="6000" b="1" kern="1200">
                <a:solidFill>
                  <a:schemeClr val="bg1"/>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a:lstStyle>
          <a:p>
            <a:pPr>
              <a:spcBef>
                <a:spcPts val="0"/>
              </a:spcBef>
              <a:spcAft>
                <a:spcPts val="0"/>
              </a:spcAft>
              <a:buClrTx/>
              <a:buFontTx/>
            </a:pPr>
            <a:r>
              <a:rPr lang="fr-FR" sz="5400" dirty="0" err="1"/>
              <a:t>Bienvenidos</a:t>
            </a:r>
            <a:r>
              <a:rPr lang="fr-FR" sz="5400" dirty="0"/>
              <a:t>/as a la </a:t>
            </a:r>
            <a:r>
              <a:rPr lang="fr-FR" sz="5400" dirty="0" err="1"/>
              <a:t>experiencia</a:t>
            </a:r>
            <a:endParaRPr lang="fr-FR" sz="5400" dirty="0"/>
          </a:p>
          <a:p>
            <a:pPr>
              <a:spcBef>
                <a:spcPts val="0"/>
              </a:spcBef>
              <a:spcAft>
                <a:spcPts val="0"/>
              </a:spcAft>
              <a:buClrTx/>
              <a:buFontTx/>
            </a:pPr>
            <a:endParaRPr lang="fr-FR" sz="5400" dirty="0"/>
          </a:p>
          <a:p>
            <a:pPr>
              <a:spcBef>
                <a:spcPts val="0"/>
              </a:spcBef>
              <a:spcAft>
                <a:spcPts val="0"/>
              </a:spcAft>
              <a:buClrTx/>
              <a:buFontTx/>
            </a:pPr>
            <a:r>
              <a:rPr lang="fr-FR" sz="5400" dirty="0"/>
              <a:t>‘</a:t>
            </a:r>
            <a:r>
              <a:rPr lang="fr-FR" sz="5400" dirty="0" err="1"/>
              <a:t>Manos</a:t>
            </a:r>
            <a:r>
              <a:rPr lang="fr-FR" sz="5400" dirty="0"/>
              <a:t> a las cartas’ </a:t>
            </a:r>
          </a:p>
          <a:p>
            <a:pPr>
              <a:spcBef>
                <a:spcPts val="0"/>
              </a:spcBef>
              <a:spcAft>
                <a:spcPts val="0"/>
              </a:spcAft>
              <a:buClrTx/>
              <a:buFontTx/>
            </a:pPr>
            <a:br>
              <a:rPr lang="en-ZA" dirty="0">
                <a:latin typeface="Arial" panose="020B0604020202020204" pitchFamily="34" charset="0"/>
              </a:rPr>
            </a:br>
            <a:endParaRPr lang="en-US" sz="23900" dirty="0"/>
          </a:p>
        </p:txBody>
      </p:sp>
    </p:spTree>
    <p:extLst>
      <p:ext uri="{BB962C8B-B14F-4D97-AF65-F5344CB8AC3E}">
        <p14:creationId xmlns:p14="http://schemas.microsoft.com/office/powerpoint/2010/main" val="999194049"/>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D43D8E77-4220-B073-F446-BF46C8684F0D}"/>
            </a:ext>
          </a:extLst>
        </p:cNvPr>
        <p:cNvGrpSpPr/>
        <p:nvPr/>
      </p:nvGrpSpPr>
      <p:grpSpPr>
        <a:xfrm>
          <a:off x="0" y="0"/>
          <a:ext cx="0" cy="0"/>
          <a:chOff x="0" y="0"/>
          <a:chExt cx="0" cy="0"/>
        </a:xfrm>
      </p:grpSpPr>
      <p:sp>
        <p:nvSpPr>
          <p:cNvPr id="69" name="Google Shape;69;p16">
            <a:extLst>
              <a:ext uri="{FF2B5EF4-FFF2-40B4-BE49-F238E27FC236}">
                <a16:creationId xmlns:a16="http://schemas.microsoft.com/office/drawing/2014/main" id="{F10301F5-5781-2EC4-7B2C-84868427ECFF}"/>
              </a:ext>
            </a:extLst>
          </p:cNvPr>
          <p:cNvSpPr txBox="1">
            <a:spLocks noGrp="1"/>
          </p:cNvSpPr>
          <p:nvPr>
            <p:ph type="title"/>
          </p:nvPr>
        </p:nvSpPr>
        <p:spPr>
          <a:xfrm>
            <a:off x="665891" y="458590"/>
            <a:ext cx="10002174"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fr-FR" sz="3600" dirty="0" err="1"/>
              <a:t>Asegúrate</a:t>
            </a:r>
            <a:r>
              <a:rPr lang="fr-FR" sz="3600" dirty="0"/>
              <a:t> de </a:t>
            </a:r>
            <a:r>
              <a:rPr lang="fr-FR" sz="3600" dirty="0" err="1"/>
              <a:t>tener</a:t>
            </a:r>
            <a:r>
              <a:rPr lang="fr-FR" sz="3600" dirty="0"/>
              <a:t> </a:t>
            </a:r>
            <a:r>
              <a:rPr lang="fr-FR" sz="3600" dirty="0" err="1"/>
              <a:t>tres</a:t>
            </a:r>
            <a:r>
              <a:rPr lang="fr-FR" sz="3600" dirty="0"/>
              <a:t> </a:t>
            </a:r>
            <a:r>
              <a:rPr lang="fr-FR" sz="3600" dirty="0" err="1"/>
              <a:t>tarjetas</a:t>
            </a:r>
            <a:r>
              <a:rPr lang="fr-FR" sz="3600" dirty="0"/>
              <a:t> en tus </a:t>
            </a:r>
            <a:r>
              <a:rPr lang="fr-FR" sz="3600" dirty="0" err="1"/>
              <a:t>manos</a:t>
            </a:r>
            <a:r>
              <a:rPr lang="fr-FR" sz="3600" dirty="0"/>
              <a:t>.</a:t>
            </a:r>
            <a:br>
              <a:rPr lang="fr-FR" sz="3600" dirty="0"/>
            </a:br>
            <a:br>
              <a:rPr lang="fr-FR" sz="3600" dirty="0"/>
            </a:br>
            <a:r>
              <a:rPr lang="fr-FR" sz="3600" dirty="0"/>
              <a:t>En </a:t>
            </a:r>
            <a:r>
              <a:rPr lang="fr-FR" sz="3600" dirty="0" err="1"/>
              <a:t>función</a:t>
            </a:r>
            <a:r>
              <a:rPr lang="fr-FR" sz="3600" dirty="0"/>
              <a:t> de la </a:t>
            </a:r>
            <a:r>
              <a:rPr lang="fr-FR" sz="3600" dirty="0" err="1"/>
              <a:t>pregunta</a:t>
            </a:r>
            <a:r>
              <a:rPr lang="fr-FR" sz="3600" dirty="0"/>
              <a:t> que </a:t>
            </a:r>
            <a:r>
              <a:rPr lang="fr-FR" sz="3600" dirty="0" err="1"/>
              <a:t>verás</a:t>
            </a:r>
            <a:r>
              <a:rPr lang="fr-FR" sz="3600" dirty="0"/>
              <a:t> </a:t>
            </a:r>
            <a:r>
              <a:rPr lang="fr-FR" sz="3600" dirty="0" err="1"/>
              <a:t>más</a:t>
            </a:r>
            <a:r>
              <a:rPr lang="fr-FR" sz="3600" dirty="0"/>
              <a:t> </a:t>
            </a:r>
            <a:r>
              <a:rPr lang="fr-FR" sz="3600" dirty="0" err="1"/>
              <a:t>abajo</a:t>
            </a:r>
            <a:r>
              <a:rPr lang="fr-FR" sz="3600" dirty="0"/>
              <a:t>,</a:t>
            </a:r>
            <a:br>
              <a:rPr lang="fr-FR" sz="3600" dirty="0"/>
            </a:br>
            <a:r>
              <a:rPr lang="fr-FR" sz="3600" dirty="0" err="1"/>
              <a:t>siéntete</a:t>
            </a:r>
            <a:r>
              <a:rPr lang="fr-FR" sz="3600" dirty="0"/>
              <a:t> libre de </a:t>
            </a:r>
            <a:r>
              <a:rPr lang="fr-FR" sz="3600" dirty="0" err="1"/>
              <a:t>intercambiar</a:t>
            </a:r>
            <a:r>
              <a:rPr lang="fr-FR" sz="3600" dirty="0"/>
              <a:t> </a:t>
            </a:r>
            <a:r>
              <a:rPr lang="fr-FR" sz="3600" dirty="0" err="1"/>
              <a:t>cualquiera</a:t>
            </a:r>
            <a:r>
              <a:rPr lang="fr-FR" sz="3600" dirty="0"/>
              <a:t> de tus</a:t>
            </a:r>
            <a:br>
              <a:rPr lang="fr-FR" sz="3600" dirty="0"/>
            </a:br>
            <a:r>
              <a:rPr lang="fr-FR" sz="3600" dirty="0" err="1"/>
              <a:t>tarjetas</a:t>
            </a:r>
            <a:r>
              <a:rPr lang="fr-FR" sz="3600" dirty="0"/>
              <a:t> con </a:t>
            </a:r>
            <a:r>
              <a:rPr lang="fr-FR" sz="3600" dirty="0" err="1"/>
              <a:t>alguien</a:t>
            </a:r>
            <a:r>
              <a:rPr lang="fr-FR" sz="3600" dirty="0"/>
              <a:t> </a:t>
            </a:r>
            <a:r>
              <a:rPr lang="fr-FR" sz="3600" dirty="0" err="1"/>
              <a:t>más</a:t>
            </a:r>
            <a:r>
              <a:rPr lang="fr-FR" sz="3600" dirty="0"/>
              <a:t>:</a:t>
            </a:r>
            <a:br>
              <a:rPr lang="fr-FR" sz="3600" dirty="0"/>
            </a:br>
            <a:br>
              <a:rPr lang="fr-FR" sz="3600" dirty="0"/>
            </a:br>
            <a:r>
              <a:rPr lang="fr-FR" sz="3600" dirty="0" err="1"/>
              <a:t>Pregunta</a:t>
            </a:r>
            <a:r>
              <a:rPr lang="fr-FR" sz="3600" dirty="0"/>
              <a:t>:</a:t>
            </a:r>
            <a:br>
              <a:rPr lang="fr-FR" sz="3600" dirty="0"/>
            </a:br>
            <a:br>
              <a:rPr lang="fr-FR" sz="3600" dirty="0"/>
            </a:br>
            <a:r>
              <a:rPr lang="fr-FR" sz="3600" dirty="0"/>
              <a:t>¿</a:t>
            </a:r>
            <a:r>
              <a:rPr lang="fr-FR" sz="3600" dirty="0" err="1"/>
              <a:t>Desde</a:t>
            </a:r>
            <a:r>
              <a:rPr lang="fr-FR" sz="3600" dirty="0"/>
              <a:t> tu </a:t>
            </a:r>
            <a:r>
              <a:rPr lang="fr-FR" sz="3600" dirty="0" err="1"/>
              <a:t>contexto</a:t>
            </a:r>
            <a:r>
              <a:rPr lang="fr-FR" sz="3600" dirty="0"/>
              <a:t> y </a:t>
            </a:r>
            <a:r>
              <a:rPr lang="fr-FR" sz="3600" dirty="0" err="1"/>
              <a:t>proyecto</a:t>
            </a:r>
            <a:r>
              <a:rPr lang="fr-FR" sz="3600" dirty="0"/>
              <a:t>, </a:t>
            </a:r>
            <a:r>
              <a:rPr lang="fr-FR" sz="3600" dirty="0" err="1"/>
              <a:t>cuáles</a:t>
            </a:r>
            <a:r>
              <a:rPr lang="fr-FR" sz="3600" dirty="0"/>
              <a:t> son</a:t>
            </a:r>
            <a:br>
              <a:rPr lang="fr-FR" sz="3600" dirty="0"/>
            </a:br>
            <a:r>
              <a:rPr lang="fr-FR" sz="3600" dirty="0"/>
              <a:t>los </a:t>
            </a:r>
            <a:r>
              <a:rPr lang="fr-FR" sz="3600" dirty="0" err="1"/>
              <a:t>elementos</a:t>
            </a:r>
            <a:r>
              <a:rPr lang="fr-FR" sz="3600" dirty="0"/>
              <a:t> clave para </a:t>
            </a:r>
            <a:r>
              <a:rPr lang="fr-FR" sz="3600" dirty="0" err="1"/>
              <a:t>lograr</a:t>
            </a:r>
            <a:r>
              <a:rPr lang="fr-FR" sz="3600" dirty="0"/>
              <a:t> </a:t>
            </a:r>
            <a:r>
              <a:rPr lang="fr-FR" sz="3600" dirty="0" err="1"/>
              <a:t>incidencia</a:t>
            </a:r>
            <a:br>
              <a:rPr lang="fr-FR" sz="3600" dirty="0"/>
            </a:br>
            <a:r>
              <a:rPr lang="fr-FR" sz="3600" dirty="0"/>
              <a:t>en la </a:t>
            </a:r>
            <a:r>
              <a:rPr lang="fr-FR" sz="3600" dirty="0" err="1"/>
              <a:t>política</a:t>
            </a:r>
            <a:r>
              <a:rPr lang="fr-FR" sz="3600" dirty="0"/>
              <a:t> y la </a:t>
            </a:r>
            <a:r>
              <a:rPr lang="fr-FR" sz="3600" dirty="0" err="1"/>
              <a:t>acción</a:t>
            </a:r>
            <a:r>
              <a:rPr lang="fr-FR" sz="3600" dirty="0"/>
              <a:t>?</a:t>
            </a:r>
            <a:endParaRPr sz="4800" dirty="0"/>
          </a:p>
        </p:txBody>
      </p:sp>
      <p:pic>
        <p:nvPicPr>
          <p:cNvPr id="1026" name="Picture 2" descr="Old time clock antique with chain Royalty Free Vector Image">
            <a:extLst>
              <a:ext uri="{FF2B5EF4-FFF2-40B4-BE49-F238E27FC236}">
                <a16:creationId xmlns:a16="http://schemas.microsoft.com/office/drawing/2014/main" id="{3D20907B-24C7-403B-6A40-9C1D9386B20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82472" y="5090751"/>
            <a:ext cx="1862254" cy="1767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22A7BF-B844-9C6E-CF72-B6B4FDCA7278}"/>
              </a:ext>
            </a:extLst>
          </p:cNvPr>
          <p:cNvSpPr txBox="1"/>
          <p:nvPr/>
        </p:nvSpPr>
        <p:spPr>
          <a:xfrm>
            <a:off x="5981700" y="5722915"/>
            <a:ext cx="914400" cy="914400"/>
          </a:xfrm>
          <a:prstGeom prst="rect">
            <a:avLst/>
          </a:prstGeom>
          <a:solidFill>
            <a:schemeClr val="bg1"/>
          </a:solidFill>
          <a:ln w="6350">
            <a:noFill/>
          </a:ln>
        </p:spPr>
        <p:txBody>
          <a:bodyPr wrap="none" lIns="54000" tIns="54000" rIns="54000" bIns="54000" rtlCol="0">
            <a:no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rPr>
              <a:t>2’ </a:t>
            </a:r>
          </a:p>
        </p:txBody>
      </p:sp>
      <p:pic>
        <p:nvPicPr>
          <p:cNvPr id="4" name="Picture 3" descr="A close-up of a card&#10;&#10;Description automatically generated">
            <a:extLst>
              <a:ext uri="{FF2B5EF4-FFF2-40B4-BE49-F238E27FC236}">
                <a16:creationId xmlns:a16="http://schemas.microsoft.com/office/drawing/2014/main" id="{14DE98FA-1AB3-11BC-6DF4-93A7BD50DFD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384213">
            <a:off x="10492606" y="1018151"/>
            <a:ext cx="1360723" cy="1870152"/>
          </a:xfrm>
          <a:prstGeom prst="rect">
            <a:avLst/>
          </a:prstGeom>
        </p:spPr>
      </p:pic>
      <p:pic>
        <p:nvPicPr>
          <p:cNvPr id="3" name="Google Shape;290;g2031539bec2_0_0">
            <a:extLst>
              <a:ext uri="{FF2B5EF4-FFF2-40B4-BE49-F238E27FC236}">
                <a16:creationId xmlns:a16="http://schemas.microsoft.com/office/drawing/2014/main" id="{A9764677-2084-0D6E-3C34-1A8156A5B092}"/>
              </a:ext>
            </a:extLst>
          </p:cNvPr>
          <p:cNvPicPr preferRelativeResize="0"/>
          <p:nvPr/>
        </p:nvPicPr>
        <p:blipFill>
          <a:blip r:embed="rId5">
            <a:alphaModFix/>
          </a:blip>
          <a:stretch>
            <a:fillRect/>
          </a:stretch>
        </p:blipFill>
        <p:spPr>
          <a:xfrm rot="1760457">
            <a:off x="10072320" y="3970504"/>
            <a:ext cx="1191491" cy="1767249"/>
          </a:xfrm>
          <a:prstGeom prst="rect">
            <a:avLst/>
          </a:prstGeom>
          <a:noFill/>
          <a:ln>
            <a:noFill/>
          </a:ln>
        </p:spPr>
      </p:pic>
    </p:spTree>
    <p:extLst>
      <p:ext uri="{BB962C8B-B14F-4D97-AF65-F5344CB8AC3E}">
        <p14:creationId xmlns:p14="http://schemas.microsoft.com/office/powerpoint/2010/main" val="40303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A8F62E1-D4DC-44C3-30FC-AD800741BEAC}"/>
            </a:ext>
          </a:extLst>
        </p:cNvPr>
        <p:cNvGrpSpPr/>
        <p:nvPr/>
      </p:nvGrpSpPr>
      <p:grpSpPr>
        <a:xfrm>
          <a:off x="0" y="0"/>
          <a:ext cx="0" cy="0"/>
          <a:chOff x="0" y="0"/>
          <a:chExt cx="0" cy="0"/>
        </a:xfrm>
      </p:grpSpPr>
      <p:sp>
        <p:nvSpPr>
          <p:cNvPr id="74" name="Google Shape;74;p17">
            <a:extLst>
              <a:ext uri="{FF2B5EF4-FFF2-40B4-BE49-F238E27FC236}">
                <a16:creationId xmlns:a16="http://schemas.microsoft.com/office/drawing/2014/main" id="{2998C8D6-EA5B-6EA0-1E6D-6D7E7C5BA701}"/>
              </a:ext>
            </a:extLst>
          </p:cNvPr>
          <p:cNvSpPr txBox="1">
            <a:spLocks noGrp="1"/>
          </p:cNvSpPr>
          <p:nvPr>
            <p:ph type="title"/>
          </p:nvPr>
        </p:nvSpPr>
        <p:spPr>
          <a:xfrm>
            <a:off x="1767004" y="242383"/>
            <a:ext cx="8574425"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fr-FR" sz="3600" dirty="0"/>
              <a:t>Forma </a:t>
            </a:r>
            <a:r>
              <a:rPr lang="fr-FR" sz="3600" dirty="0" err="1"/>
              <a:t>pareja</a:t>
            </a:r>
            <a:r>
              <a:rPr lang="fr-FR" sz="3600" dirty="0"/>
              <a:t> con </a:t>
            </a:r>
            <a:r>
              <a:rPr lang="fr-FR" sz="3600" dirty="0" err="1"/>
              <a:t>alguien</a:t>
            </a:r>
            <a:r>
              <a:rPr lang="fr-FR" sz="3600" dirty="0"/>
              <a:t> que no </a:t>
            </a:r>
            <a:r>
              <a:rPr lang="fr-FR" sz="3600" dirty="0" err="1"/>
              <a:t>conoces</a:t>
            </a:r>
            <a:r>
              <a:rPr lang="en" sz="3600" dirty="0"/>
              <a:t>.</a:t>
            </a:r>
            <a:endParaRPr sz="3600" dirty="0"/>
          </a:p>
          <a:p>
            <a:pPr>
              <a:spcBef>
                <a:spcPts val="0"/>
              </a:spcBef>
              <a:spcAft>
                <a:spcPts val="0"/>
              </a:spcAft>
            </a:pPr>
            <a:endParaRPr sz="3600" dirty="0"/>
          </a:p>
          <a:p>
            <a:pPr algn="ctr">
              <a:spcBef>
                <a:spcPts val="0"/>
              </a:spcBef>
              <a:spcAft>
                <a:spcPts val="0"/>
              </a:spcAft>
            </a:pPr>
            <a:r>
              <a:rPr lang="fr-FR" sz="3600" dirty="0" err="1"/>
              <a:t>Tomando</a:t>
            </a:r>
            <a:r>
              <a:rPr lang="fr-FR" sz="3600" dirty="0"/>
              <a:t> 3 </a:t>
            </a:r>
            <a:r>
              <a:rPr lang="fr-FR" sz="3600" dirty="0" err="1"/>
              <a:t>minutos</a:t>
            </a:r>
            <a:r>
              <a:rPr lang="fr-FR" sz="3600" dirty="0"/>
              <a:t> </a:t>
            </a:r>
            <a:r>
              <a:rPr lang="fr-FR" sz="3600" dirty="0" err="1"/>
              <a:t>cada</a:t>
            </a:r>
            <a:r>
              <a:rPr lang="fr-FR" sz="3600" dirty="0"/>
              <a:t> </a:t>
            </a:r>
            <a:r>
              <a:rPr lang="fr-FR" sz="3600" dirty="0" err="1"/>
              <a:t>uno</a:t>
            </a:r>
            <a:r>
              <a:rPr lang="fr-FR" sz="3600" dirty="0"/>
              <a:t>/a, </a:t>
            </a:r>
            <a:r>
              <a:rPr lang="fr-FR" sz="3600" dirty="0" err="1"/>
              <a:t>expliquen</a:t>
            </a:r>
            <a:r>
              <a:rPr lang="fr-FR" sz="3600" dirty="0"/>
              <a:t> </a:t>
            </a:r>
            <a:r>
              <a:rPr lang="fr-FR" sz="3600" dirty="0" err="1"/>
              <a:t>por</a:t>
            </a:r>
            <a:r>
              <a:rPr lang="fr-FR" sz="3600" dirty="0"/>
              <a:t> </a:t>
            </a:r>
            <a:r>
              <a:rPr lang="fr-FR" sz="3600" dirty="0" err="1"/>
              <a:t>qué</a:t>
            </a:r>
            <a:r>
              <a:rPr lang="fr-FR" sz="3600" dirty="0"/>
              <a:t> han </a:t>
            </a:r>
            <a:r>
              <a:rPr lang="fr-FR" sz="3600" dirty="0" err="1"/>
              <a:t>guardado</a:t>
            </a:r>
            <a:r>
              <a:rPr lang="fr-FR" sz="3600" dirty="0"/>
              <a:t> sus </a:t>
            </a:r>
            <a:r>
              <a:rPr lang="fr-FR" sz="3600" dirty="0" err="1"/>
              <a:t>tres</a:t>
            </a:r>
            <a:r>
              <a:rPr lang="fr-FR" sz="3600" dirty="0"/>
              <a:t> cartas.</a:t>
            </a:r>
            <a:br>
              <a:rPr lang="fr-FR" sz="3600" dirty="0"/>
            </a:br>
            <a:br>
              <a:rPr lang="fr-FR" sz="3600" dirty="0"/>
            </a:br>
            <a:r>
              <a:rPr lang="fr-FR" sz="3600" dirty="0" err="1"/>
              <a:t>Aún</a:t>
            </a:r>
            <a:r>
              <a:rPr lang="fr-FR" sz="3600" dirty="0"/>
              <a:t> con la </a:t>
            </a:r>
            <a:r>
              <a:rPr lang="fr-FR" sz="3600" dirty="0" err="1"/>
              <a:t>pregunta</a:t>
            </a:r>
            <a:r>
              <a:rPr lang="fr-FR" sz="3600" dirty="0"/>
              <a:t> en mente, </a:t>
            </a:r>
            <a:r>
              <a:rPr lang="fr-FR" sz="3600" dirty="0" err="1"/>
              <a:t>decidan</a:t>
            </a:r>
            <a:r>
              <a:rPr lang="fr-FR" sz="3600" dirty="0"/>
              <a:t> </a:t>
            </a:r>
            <a:r>
              <a:rPr lang="fr-FR" sz="3600" dirty="0" err="1"/>
              <a:t>juntos</a:t>
            </a:r>
            <a:r>
              <a:rPr lang="fr-FR" sz="3600" dirty="0"/>
              <a:t>/as </a:t>
            </a:r>
            <a:r>
              <a:rPr lang="fr-FR" sz="3600" dirty="0" err="1"/>
              <a:t>eliminar</a:t>
            </a:r>
            <a:r>
              <a:rPr lang="fr-FR" sz="3600" dirty="0"/>
              <a:t> dos cartas de </a:t>
            </a:r>
            <a:r>
              <a:rPr lang="fr-FR" sz="3600" dirty="0" err="1"/>
              <a:t>tal</a:t>
            </a:r>
            <a:r>
              <a:rPr lang="fr-FR" sz="3600" dirty="0"/>
              <a:t> </a:t>
            </a:r>
            <a:r>
              <a:rPr lang="fr-FR" sz="3600" dirty="0" err="1"/>
              <a:t>manera</a:t>
            </a:r>
            <a:r>
              <a:rPr lang="fr-FR" sz="3600" dirty="0"/>
              <a:t> que </a:t>
            </a:r>
            <a:r>
              <a:rPr lang="fr-FR" sz="3600" dirty="0" err="1"/>
              <a:t>queden</a:t>
            </a:r>
            <a:r>
              <a:rPr lang="fr-FR" sz="3600" dirty="0"/>
              <a:t> con dos cartas </a:t>
            </a:r>
            <a:r>
              <a:rPr lang="fr-FR" sz="3600" dirty="0" err="1"/>
              <a:t>cada</a:t>
            </a:r>
            <a:r>
              <a:rPr lang="fr-FR" sz="3600" dirty="0"/>
              <a:t> </a:t>
            </a:r>
            <a:r>
              <a:rPr lang="fr-FR" sz="3600" dirty="0" err="1"/>
              <a:t>uno</a:t>
            </a:r>
            <a:r>
              <a:rPr lang="fr-FR" sz="3600" dirty="0"/>
              <a:t>/a.</a:t>
            </a:r>
            <a:br>
              <a:rPr lang="fr-FR" sz="3600" dirty="0"/>
            </a:br>
            <a:br>
              <a:rPr lang="fr-FR" sz="3600" dirty="0"/>
            </a:br>
            <a:r>
              <a:rPr lang="fr-FR" sz="3600" dirty="0"/>
              <a:t>¿</a:t>
            </a:r>
            <a:r>
              <a:rPr lang="fr-FR" sz="3600" dirty="0" err="1"/>
              <a:t>Desde</a:t>
            </a:r>
            <a:r>
              <a:rPr lang="fr-FR" sz="3600" dirty="0"/>
              <a:t> tu </a:t>
            </a:r>
            <a:r>
              <a:rPr lang="fr-FR" sz="3600" dirty="0" err="1"/>
              <a:t>contexto</a:t>
            </a:r>
            <a:r>
              <a:rPr lang="fr-FR" sz="3600" dirty="0"/>
              <a:t> y </a:t>
            </a:r>
            <a:r>
              <a:rPr lang="fr-FR" sz="3600" dirty="0" err="1"/>
              <a:t>proyecto</a:t>
            </a:r>
            <a:r>
              <a:rPr lang="fr-FR" sz="3600" dirty="0"/>
              <a:t>, </a:t>
            </a:r>
            <a:r>
              <a:rPr lang="fr-FR" sz="3600" dirty="0" err="1"/>
              <a:t>cuáles</a:t>
            </a:r>
            <a:br>
              <a:rPr lang="fr-FR" sz="3600" dirty="0"/>
            </a:br>
            <a:r>
              <a:rPr lang="fr-FR" sz="3600" dirty="0"/>
              <a:t>son los </a:t>
            </a:r>
            <a:r>
              <a:rPr lang="fr-FR" sz="3600" dirty="0" err="1"/>
              <a:t>elementos</a:t>
            </a:r>
            <a:r>
              <a:rPr lang="fr-FR" sz="3600" dirty="0"/>
              <a:t> clave para </a:t>
            </a:r>
            <a:r>
              <a:rPr lang="fr-FR" sz="3600" dirty="0" err="1"/>
              <a:t>lograr</a:t>
            </a:r>
            <a:br>
              <a:rPr lang="fr-FR" sz="3600" dirty="0"/>
            </a:br>
            <a:r>
              <a:rPr lang="fr-FR" sz="3600" dirty="0" err="1"/>
              <a:t>incidencia</a:t>
            </a:r>
            <a:r>
              <a:rPr lang="fr-FR" sz="3600" dirty="0"/>
              <a:t> en la </a:t>
            </a:r>
            <a:r>
              <a:rPr lang="fr-FR" sz="3600" dirty="0" err="1"/>
              <a:t>política</a:t>
            </a:r>
            <a:r>
              <a:rPr lang="fr-FR" sz="3600" dirty="0"/>
              <a:t> y la </a:t>
            </a:r>
            <a:r>
              <a:rPr lang="fr-FR" sz="3600" dirty="0" err="1"/>
              <a:t>acción</a:t>
            </a:r>
            <a:r>
              <a:rPr lang="fr-FR" sz="3600" dirty="0"/>
              <a:t>?</a:t>
            </a:r>
            <a:endParaRPr sz="3600" dirty="0"/>
          </a:p>
        </p:txBody>
      </p:sp>
      <p:pic>
        <p:nvPicPr>
          <p:cNvPr id="3" name="Picture 2" descr="A black and white card with white lines&#10;&#10;Description automatically generated">
            <a:extLst>
              <a:ext uri="{FF2B5EF4-FFF2-40B4-BE49-F238E27FC236}">
                <a16:creationId xmlns:a16="http://schemas.microsoft.com/office/drawing/2014/main" id="{EBBD2A3C-D5E9-D364-EDB5-3075C11271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3127"/>
            <a:ext cx="1399994" cy="1925713"/>
          </a:xfrm>
          <a:prstGeom prst="rect">
            <a:avLst/>
          </a:prstGeom>
        </p:spPr>
      </p:pic>
      <p:pic>
        <p:nvPicPr>
          <p:cNvPr id="5" name="Picture 4" descr="A black and white rectangular object with lines&#10;&#10;Description automatically generated">
            <a:extLst>
              <a:ext uri="{FF2B5EF4-FFF2-40B4-BE49-F238E27FC236}">
                <a16:creationId xmlns:a16="http://schemas.microsoft.com/office/drawing/2014/main" id="{4B3DE6EA-7ECA-C0B4-6E43-AA4841B4902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82895" y="2024258"/>
            <a:ext cx="1399994" cy="1925713"/>
          </a:xfrm>
          <a:prstGeom prst="rect">
            <a:avLst/>
          </a:prstGeom>
        </p:spPr>
      </p:pic>
      <p:pic>
        <p:nvPicPr>
          <p:cNvPr id="7" name="Picture 6" descr="A black and white rectangular object with lines&#10;&#10;Description automatically generated">
            <a:extLst>
              <a:ext uri="{FF2B5EF4-FFF2-40B4-BE49-F238E27FC236}">
                <a16:creationId xmlns:a16="http://schemas.microsoft.com/office/drawing/2014/main" id="{0F294A8B-7D74-3C14-1E78-DBCE192E24D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002" y="576527"/>
            <a:ext cx="1399994" cy="1925713"/>
          </a:xfrm>
          <a:prstGeom prst="rect">
            <a:avLst/>
          </a:prstGeom>
        </p:spPr>
      </p:pic>
      <p:pic>
        <p:nvPicPr>
          <p:cNvPr id="8" name="Picture 7" descr="A black and white card with white lines&#10;&#10;Description automatically generated">
            <a:extLst>
              <a:ext uri="{FF2B5EF4-FFF2-40B4-BE49-F238E27FC236}">
                <a16:creationId xmlns:a16="http://schemas.microsoft.com/office/drawing/2014/main" id="{7E442339-1364-2221-5735-76BA679506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9002" y="2502240"/>
            <a:ext cx="1399994" cy="1925713"/>
          </a:xfrm>
          <a:prstGeom prst="rect">
            <a:avLst/>
          </a:prstGeom>
        </p:spPr>
      </p:pic>
      <p:pic>
        <p:nvPicPr>
          <p:cNvPr id="6" name="Picture 5" descr="A black and white card with white lines&#10;&#10;Description automatically generated">
            <a:extLst>
              <a:ext uri="{FF2B5EF4-FFF2-40B4-BE49-F238E27FC236}">
                <a16:creationId xmlns:a16="http://schemas.microsoft.com/office/drawing/2014/main" id="{B41DD058-2691-DBCF-16E8-CAFAE797BC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005390"/>
            <a:ext cx="1399994" cy="1925713"/>
          </a:xfrm>
          <a:prstGeom prst="rect">
            <a:avLst/>
          </a:prstGeom>
        </p:spPr>
      </p:pic>
      <p:pic>
        <p:nvPicPr>
          <p:cNvPr id="9" name="Picture 8" descr="A black and white rectangular object with lines&#10;&#10;Description automatically generated">
            <a:extLst>
              <a:ext uri="{FF2B5EF4-FFF2-40B4-BE49-F238E27FC236}">
                <a16:creationId xmlns:a16="http://schemas.microsoft.com/office/drawing/2014/main" id="{BACAD066-4557-3905-7FD4-8BE8DC5568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1702" y="4427953"/>
            <a:ext cx="1399994" cy="1925713"/>
          </a:xfrm>
          <a:prstGeom prst="rect">
            <a:avLst/>
          </a:prstGeom>
        </p:spPr>
      </p:pic>
    </p:spTree>
    <p:extLst>
      <p:ext uri="{BB962C8B-B14F-4D97-AF65-F5344CB8AC3E}">
        <p14:creationId xmlns:p14="http://schemas.microsoft.com/office/powerpoint/2010/main" val="148527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DC56-9626-B063-B44B-B13CD5C5FBAC}"/>
              </a:ext>
            </a:extLst>
          </p:cNvPr>
          <p:cNvSpPr>
            <a:spLocks noGrp="1"/>
          </p:cNvSpPr>
          <p:nvPr>
            <p:ph type="title"/>
          </p:nvPr>
        </p:nvSpPr>
        <p:spPr/>
        <p:txBody>
          <a:bodyPr/>
          <a:lstStyle/>
          <a:p>
            <a:r>
              <a:rPr lang="en-US" dirty="0"/>
              <a:t>What are the ‘All hands on deck’ cards? </a:t>
            </a:r>
          </a:p>
        </p:txBody>
      </p:sp>
      <p:sp>
        <p:nvSpPr>
          <p:cNvPr id="3" name="TextBox 2">
            <a:extLst>
              <a:ext uri="{FF2B5EF4-FFF2-40B4-BE49-F238E27FC236}">
                <a16:creationId xmlns:a16="http://schemas.microsoft.com/office/drawing/2014/main" id="{B59992F1-9EAB-8C77-FCCA-BA1A6D77B6CA}"/>
              </a:ext>
            </a:extLst>
          </p:cNvPr>
          <p:cNvSpPr txBox="1"/>
          <p:nvPr/>
        </p:nvSpPr>
        <p:spPr>
          <a:xfrm>
            <a:off x="431799" y="1169034"/>
            <a:ext cx="9345247" cy="5675276"/>
          </a:xfrm>
          <a:prstGeom prst="rect">
            <a:avLst/>
          </a:prstGeom>
          <a:solidFill>
            <a:schemeClr val="bg1"/>
          </a:solidFill>
          <a:ln w="6350">
            <a:noFill/>
          </a:ln>
        </p:spPr>
        <p:txBody>
          <a:bodyPr wrap="square" lIns="54000" tIns="54000" rIns="54000" bIns="54000" rtlCol="0">
            <a:noAutofit/>
          </a:bodyPr>
          <a:lstStyle/>
          <a:p>
            <a:r>
              <a:rPr lang="en-US" sz="2400" dirty="0">
                <a:solidFill>
                  <a:schemeClr val="tx2"/>
                </a:solidFill>
                <a:latin typeface="Arial" pitchFamily="34" charset="0"/>
                <a:cs typeface="Arial" pitchFamily="34" charset="0"/>
              </a:rPr>
              <a:t>A set of 120 cards in English, French or Spanish, composed of:</a:t>
            </a:r>
          </a:p>
          <a:p>
            <a:endParaRPr lang="en-US" sz="1050" dirty="0">
              <a:solidFill>
                <a:schemeClr val="tx2"/>
              </a:solidFill>
              <a:latin typeface="Arial" pitchFamily="34" charset="0"/>
              <a:cs typeface="Arial" pitchFamily="34" charset="0"/>
            </a:endParaRPr>
          </a:p>
          <a:p>
            <a:pPr marL="342900" indent="-342900">
              <a:buFont typeface="Arial" panose="020B0604020202020204" pitchFamily="34" charset="0"/>
              <a:buChar char="•"/>
            </a:pPr>
            <a:r>
              <a:rPr lang="en-US" sz="2400" dirty="0">
                <a:solidFill>
                  <a:schemeClr val="tx2"/>
                </a:solidFill>
                <a:latin typeface="Arial" pitchFamily="34" charset="0"/>
                <a:cs typeface="Arial" pitchFamily="34" charset="0"/>
              </a:rPr>
              <a:t>92 cards* with words that relate to knowledge brokering, co-creation and </a:t>
            </a:r>
            <a:r>
              <a:rPr lang="en-US" sz="2400" dirty="0" err="1">
                <a:solidFill>
                  <a:schemeClr val="tx2"/>
                </a:solidFill>
                <a:latin typeface="Arial" pitchFamily="34" charset="0"/>
                <a:cs typeface="Arial" pitchFamily="34" charset="0"/>
              </a:rPr>
              <a:t>transdisciplinarity</a:t>
            </a:r>
            <a:r>
              <a:rPr lang="en-US" sz="2400" dirty="0">
                <a:solidFill>
                  <a:schemeClr val="tx2"/>
                </a:solidFill>
                <a:latin typeface="Arial" pitchFamily="34" charset="0"/>
                <a:cs typeface="Arial" pitchFamily="34" charset="0"/>
              </a:rPr>
              <a:t>, such as… </a:t>
            </a:r>
          </a:p>
          <a:p>
            <a:pPr marL="342900" indent="-342900">
              <a:buFont typeface="Arial" panose="020B0604020202020204" pitchFamily="34" charset="0"/>
              <a:buChar char="•"/>
            </a:pPr>
            <a:endParaRPr lang="en-US" sz="2400" dirty="0">
              <a:solidFill>
                <a:schemeClr val="tx2"/>
              </a:solidFill>
              <a:latin typeface="Arial" pitchFamily="34" charset="0"/>
              <a:cs typeface="Arial" pitchFamily="34" charset="0"/>
            </a:endParaRPr>
          </a:p>
          <a:p>
            <a:pPr marL="342900" indent="-342900">
              <a:buFont typeface="Arial" panose="020B0604020202020204" pitchFamily="34" charset="0"/>
              <a:buChar char="•"/>
            </a:pPr>
            <a:endParaRPr lang="en-US" sz="2400" dirty="0">
              <a:solidFill>
                <a:schemeClr val="tx2"/>
              </a:solidFill>
              <a:latin typeface="Arial" pitchFamily="34" charset="0"/>
              <a:cs typeface="Arial" pitchFamily="34" charset="0"/>
            </a:endParaRPr>
          </a:p>
          <a:p>
            <a:pPr marL="342900" indent="-342900">
              <a:buFont typeface="Arial" panose="020B0604020202020204" pitchFamily="34" charset="0"/>
              <a:buChar char="•"/>
            </a:pPr>
            <a:endParaRPr lang="en-US" sz="2400" dirty="0">
              <a:solidFill>
                <a:schemeClr val="tx2"/>
              </a:solidFill>
              <a:latin typeface="Arial" pitchFamily="34" charset="0"/>
              <a:cs typeface="Arial" pitchFamily="34" charset="0"/>
            </a:endParaRPr>
          </a:p>
          <a:p>
            <a:pPr marL="342900" indent="-342900">
              <a:buFont typeface="Arial" panose="020B0604020202020204" pitchFamily="34" charset="0"/>
              <a:buChar char="•"/>
            </a:pPr>
            <a:endParaRPr lang="en-US" sz="2400" dirty="0">
              <a:solidFill>
                <a:schemeClr val="tx2"/>
              </a:solidFill>
              <a:latin typeface="Arial" pitchFamily="34" charset="0"/>
              <a:cs typeface="Arial" pitchFamily="34" charset="0"/>
            </a:endParaRPr>
          </a:p>
          <a:p>
            <a:pPr marL="342900" indent="-342900">
              <a:buFont typeface="Arial" panose="020B0604020202020204" pitchFamily="34" charset="0"/>
              <a:buChar char="•"/>
            </a:pPr>
            <a:endParaRPr lang="en-US" sz="2400" dirty="0">
              <a:solidFill>
                <a:schemeClr val="tx2"/>
              </a:solidFill>
              <a:latin typeface="Arial" pitchFamily="34" charset="0"/>
              <a:cs typeface="Arial" pitchFamily="34" charset="0"/>
            </a:endParaRPr>
          </a:p>
          <a:p>
            <a:pPr marL="342900" indent="-342900">
              <a:buFont typeface="Arial" panose="020B0604020202020204" pitchFamily="34" charset="0"/>
              <a:buChar char="•"/>
            </a:pPr>
            <a:endParaRPr lang="en-US" sz="2400" dirty="0">
              <a:solidFill>
                <a:schemeClr val="tx2"/>
              </a:solidFill>
              <a:latin typeface="Arial" pitchFamily="34" charset="0"/>
              <a:cs typeface="Arial" pitchFamily="34" charset="0"/>
            </a:endParaRPr>
          </a:p>
          <a:p>
            <a:pPr marL="342900" indent="-342900">
              <a:buFont typeface="Arial" panose="020B0604020202020204" pitchFamily="34" charset="0"/>
              <a:buChar char="•"/>
            </a:pPr>
            <a:r>
              <a:rPr lang="en-US" sz="2400" dirty="0">
                <a:solidFill>
                  <a:schemeClr val="tx2"/>
                </a:solidFill>
                <a:latin typeface="Arial" pitchFamily="34" charset="0"/>
                <a:cs typeface="Arial" pitchFamily="34" charset="0"/>
              </a:rPr>
              <a:t>28 flash cards </a:t>
            </a:r>
          </a:p>
          <a:p>
            <a:endParaRPr lang="en-US" sz="2400" dirty="0">
              <a:solidFill>
                <a:schemeClr val="tx2"/>
              </a:solidFill>
              <a:latin typeface="Arial" pitchFamily="34" charset="0"/>
              <a:cs typeface="Arial" pitchFamily="34" charset="0"/>
            </a:endParaRPr>
          </a:p>
          <a:p>
            <a:endParaRPr lang="en-US" sz="2800" dirty="0">
              <a:solidFill>
                <a:schemeClr val="tx2"/>
              </a:solidFill>
              <a:latin typeface="Arial" pitchFamily="34" charset="0"/>
              <a:cs typeface="Arial" pitchFamily="34" charset="0"/>
            </a:endParaRPr>
          </a:p>
          <a:p>
            <a:endParaRPr lang="en-US" sz="2000" dirty="0">
              <a:solidFill>
                <a:schemeClr val="tx2"/>
              </a:solidFill>
              <a:latin typeface="Arial" pitchFamily="34" charset="0"/>
              <a:cs typeface="Arial" pitchFamily="34" charset="0"/>
            </a:endParaRPr>
          </a:p>
          <a:p>
            <a:r>
              <a:rPr lang="en-US" sz="1800" dirty="0">
                <a:solidFill>
                  <a:schemeClr val="tx2"/>
                </a:solidFill>
                <a:latin typeface="Arial" pitchFamily="34" charset="0"/>
                <a:cs typeface="Arial" pitchFamily="34" charset="0"/>
              </a:rPr>
              <a:t>*If you received a printed deck from CDKN in 2025 or before, the English deck has 74 cards with words. The additional 18 cards can be printed on our </a:t>
            </a:r>
            <a:r>
              <a:rPr lang="en-US" sz="1800" dirty="0">
                <a:solidFill>
                  <a:schemeClr val="tx2"/>
                </a:solidFill>
                <a:latin typeface="Arial" pitchFamily="34" charset="0"/>
                <a:cs typeface="Arial" pitchFamily="34" charset="0"/>
                <a:hlinkClick r:id="rId2"/>
              </a:rPr>
              <a:t>resource page</a:t>
            </a:r>
            <a:r>
              <a:rPr lang="en-US" sz="1800" dirty="0">
                <a:solidFill>
                  <a:schemeClr val="tx2"/>
                </a:solidFill>
                <a:latin typeface="Arial" pitchFamily="34" charset="0"/>
                <a:cs typeface="Arial" pitchFamily="34" charset="0"/>
              </a:rPr>
              <a:t>.</a:t>
            </a:r>
          </a:p>
        </p:txBody>
      </p:sp>
      <p:pic>
        <p:nvPicPr>
          <p:cNvPr id="4" name="Google Shape;389;p73" descr="A close-up of a blue book cover&#10;&#10;Description automatically generated">
            <a:extLst>
              <a:ext uri="{FF2B5EF4-FFF2-40B4-BE49-F238E27FC236}">
                <a16:creationId xmlns:a16="http://schemas.microsoft.com/office/drawing/2014/main" id="{436B007B-7406-BDFC-145B-C82F47022FBF}"/>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7897486" y="2699841"/>
            <a:ext cx="900000" cy="1343662"/>
          </a:xfrm>
          <a:prstGeom prst="rect">
            <a:avLst/>
          </a:prstGeom>
          <a:noFill/>
          <a:ln>
            <a:noFill/>
          </a:ln>
        </p:spPr>
      </p:pic>
      <p:pic>
        <p:nvPicPr>
          <p:cNvPr id="5" name="Google Shape;387;p73" descr="A blue and white cover with white lines&#10;&#10;Description automatically generated">
            <a:extLst>
              <a:ext uri="{FF2B5EF4-FFF2-40B4-BE49-F238E27FC236}">
                <a16:creationId xmlns:a16="http://schemas.microsoft.com/office/drawing/2014/main" id="{BE3EFFFD-2C3E-FE58-5DCA-2E00967D8589}"/>
              </a:ext>
            </a:extLst>
          </p:cNvPr>
          <p:cNvPicPr preferRelativeResize="0">
            <a:picLocks/>
          </p:cNvPicPr>
          <p:nvPr/>
        </p:nvPicPr>
        <p:blipFill rotWithShape="1">
          <a:blip r:embed="rId4" cstate="screen">
            <a:alphaModFix/>
            <a:extLst>
              <a:ext uri="{28A0092B-C50C-407E-A947-70E740481C1C}">
                <a14:useLocalDpi xmlns:a14="http://schemas.microsoft.com/office/drawing/2010/main"/>
              </a:ext>
            </a:extLst>
          </a:blip>
          <a:stretch/>
        </p:blipFill>
        <p:spPr>
          <a:xfrm>
            <a:off x="4725857" y="2732124"/>
            <a:ext cx="850900" cy="1279097"/>
          </a:xfrm>
          <a:prstGeom prst="rect">
            <a:avLst/>
          </a:prstGeom>
          <a:noFill/>
          <a:ln>
            <a:noFill/>
          </a:ln>
        </p:spPr>
      </p:pic>
      <p:pic>
        <p:nvPicPr>
          <p:cNvPr id="6" name="Picture 5" descr="A red rectangular object with white lines&#10;&#10;Description automatically generated">
            <a:extLst>
              <a:ext uri="{FF2B5EF4-FFF2-40B4-BE49-F238E27FC236}">
                <a16:creationId xmlns:a16="http://schemas.microsoft.com/office/drawing/2014/main" id="{CA060F4E-3A83-862F-4590-FB7940B8F37B}"/>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tretch/>
        </p:blipFill>
        <p:spPr>
          <a:xfrm>
            <a:off x="431800" y="2732124"/>
            <a:ext cx="901701" cy="1279097"/>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3E85A2D7-2FD3-166C-D345-447747B0E83A}"/>
              </a:ext>
            </a:extLst>
          </p:cNvPr>
          <p:cNvPicPr preferRelativeResize="0">
            <a:picLocks/>
          </p:cNvPicPr>
          <p:nvPr/>
        </p:nvPicPr>
        <p:blipFill>
          <a:blip r:embed="rId6" cstate="screen">
            <a:extLst>
              <a:ext uri="{28A0092B-C50C-407E-A947-70E740481C1C}">
                <a14:useLocalDpi xmlns:a14="http://schemas.microsoft.com/office/drawing/2010/main"/>
              </a:ext>
            </a:extLst>
          </a:blip>
          <a:stretch/>
        </p:blipFill>
        <p:spPr>
          <a:xfrm>
            <a:off x="6823029" y="2698572"/>
            <a:ext cx="902643" cy="134620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4E89E4C6-9B0D-465B-6457-166B3D93801F}"/>
              </a:ext>
            </a:extLst>
          </p:cNvPr>
          <p:cNvPicPr preferRelativeResize="0">
            <a:picLocks noChangeAspect="1"/>
          </p:cNvPicPr>
          <p:nvPr/>
        </p:nvPicPr>
        <p:blipFill>
          <a:blip r:embed="rId7" cstate="screen">
            <a:extLst>
              <a:ext uri="{28A0092B-C50C-407E-A947-70E740481C1C}">
                <a14:useLocalDpi xmlns:a14="http://schemas.microsoft.com/office/drawing/2010/main"/>
              </a:ext>
            </a:extLst>
          </a:blip>
          <a:stretch/>
        </p:blipFill>
        <p:spPr>
          <a:xfrm>
            <a:off x="8969300" y="2698573"/>
            <a:ext cx="942339" cy="1346199"/>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6B13030F-5498-E903-1A32-5996EFA279E6}"/>
              </a:ext>
            </a:extLst>
          </p:cNvPr>
          <p:cNvPicPr preferRelativeResize="0">
            <a:picLocks/>
          </p:cNvPicPr>
          <p:nvPr/>
        </p:nvPicPr>
        <p:blipFill>
          <a:blip r:embed="rId8" cstate="screen">
            <a:extLst>
              <a:ext uri="{28A0092B-C50C-407E-A947-70E740481C1C}">
                <a14:useLocalDpi xmlns:a14="http://schemas.microsoft.com/office/drawing/2010/main"/>
              </a:ext>
            </a:extLst>
          </a:blip>
          <a:stretch/>
        </p:blipFill>
        <p:spPr>
          <a:xfrm>
            <a:off x="10083453" y="2698573"/>
            <a:ext cx="863601" cy="1346199"/>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40BBD267-A1A7-995C-C178-38BA967F63D1}"/>
              </a:ext>
            </a:extLst>
          </p:cNvPr>
          <p:cNvPicPr preferRelativeResize="0">
            <a:picLocks/>
          </p:cNvPicPr>
          <p:nvPr/>
        </p:nvPicPr>
        <p:blipFill>
          <a:blip r:embed="rId9" cstate="screen">
            <a:extLst>
              <a:ext uri="{28A0092B-C50C-407E-A947-70E740481C1C}">
                <a14:useLocalDpi xmlns:a14="http://schemas.microsoft.com/office/drawing/2010/main"/>
              </a:ext>
            </a:extLst>
          </a:blip>
          <a:stretch/>
        </p:blipFill>
        <p:spPr>
          <a:xfrm>
            <a:off x="5748571" y="2732124"/>
            <a:ext cx="902644" cy="1279097"/>
          </a:xfrm>
          <a:prstGeom prst="rect">
            <a:avLst/>
          </a:prstGeom>
        </p:spPr>
      </p:pic>
      <p:pic>
        <p:nvPicPr>
          <p:cNvPr id="11" name="Google Shape;386;p73" descr="A red and white card with white text&#10;&#10;Description automatically generated">
            <a:extLst>
              <a:ext uri="{FF2B5EF4-FFF2-40B4-BE49-F238E27FC236}">
                <a16:creationId xmlns:a16="http://schemas.microsoft.com/office/drawing/2014/main" id="{49DEF744-B9DF-907D-B86B-DA9FC9A40818}"/>
              </a:ext>
            </a:extLst>
          </p:cNvPr>
          <p:cNvPicPr preferRelativeResize="0">
            <a:picLocks/>
          </p:cNvPicPr>
          <p:nvPr/>
        </p:nvPicPr>
        <p:blipFill rotWithShape="1">
          <a:blip r:embed="rId10" cstate="screen">
            <a:alphaModFix/>
            <a:extLst>
              <a:ext uri="{28A0092B-C50C-407E-A947-70E740481C1C}">
                <a14:useLocalDpi xmlns:a14="http://schemas.microsoft.com/office/drawing/2010/main"/>
              </a:ext>
            </a:extLst>
          </a:blip>
          <a:stretch/>
        </p:blipFill>
        <p:spPr>
          <a:xfrm>
            <a:off x="3652343" y="2736672"/>
            <a:ext cx="901700" cy="1270000"/>
          </a:xfrm>
          <a:prstGeom prst="rect">
            <a:avLst/>
          </a:prstGeom>
          <a:noFill/>
          <a:ln>
            <a:noFill/>
          </a:ln>
        </p:spPr>
      </p:pic>
      <p:pic>
        <p:nvPicPr>
          <p:cNvPr id="12" name="Google Shape;374;p72" descr="A black and white card with white lines&#10;&#10;Description automatically generated">
            <a:extLst>
              <a:ext uri="{FF2B5EF4-FFF2-40B4-BE49-F238E27FC236}">
                <a16:creationId xmlns:a16="http://schemas.microsoft.com/office/drawing/2014/main" id="{6CC6C6ED-50AA-C041-7DF8-541063F9FE82}"/>
              </a:ext>
            </a:extLst>
          </p:cNvPr>
          <p:cNvPicPr preferRelativeResize="0">
            <a:picLocks/>
          </p:cNvPicPr>
          <p:nvPr/>
        </p:nvPicPr>
        <p:blipFill rotWithShape="1">
          <a:blip r:embed="rId11" cstate="screen">
            <a:alphaModFix/>
            <a:extLst>
              <a:ext uri="{28A0092B-C50C-407E-A947-70E740481C1C}">
                <a14:useLocalDpi xmlns:a14="http://schemas.microsoft.com/office/drawing/2010/main"/>
              </a:ext>
            </a:extLst>
          </a:blip>
          <a:stretch/>
        </p:blipFill>
        <p:spPr>
          <a:xfrm>
            <a:off x="3026797" y="4418966"/>
            <a:ext cx="907464" cy="1270000"/>
          </a:xfrm>
          <a:prstGeom prst="rect">
            <a:avLst/>
          </a:prstGeom>
          <a:noFill/>
          <a:ln>
            <a:noFill/>
          </a:ln>
        </p:spPr>
      </p:pic>
      <p:pic>
        <p:nvPicPr>
          <p:cNvPr id="13" name="Google Shape;385;p73" descr="A blue rectangle with a white lightning bolt&#10;&#10;Description automatically generated">
            <a:extLst>
              <a:ext uri="{FF2B5EF4-FFF2-40B4-BE49-F238E27FC236}">
                <a16:creationId xmlns:a16="http://schemas.microsoft.com/office/drawing/2014/main" id="{1C2B78A8-90D8-F8A8-CC86-9F17D87594AD}"/>
              </a:ext>
            </a:extLst>
          </p:cNvPr>
          <p:cNvPicPr preferRelativeResize="0">
            <a:picLocks/>
          </p:cNvPicPr>
          <p:nvPr/>
        </p:nvPicPr>
        <p:blipFill rotWithShape="1">
          <a:blip r:embed="rId12" cstate="screen">
            <a:alphaModFix/>
            <a:extLst>
              <a:ext uri="{28A0092B-C50C-407E-A947-70E740481C1C}">
                <a14:useLocalDpi xmlns:a14="http://schemas.microsoft.com/office/drawing/2010/main"/>
              </a:ext>
            </a:extLst>
          </a:blip>
          <a:stretch/>
        </p:blipFill>
        <p:spPr>
          <a:xfrm>
            <a:off x="4125236" y="4405448"/>
            <a:ext cx="901700" cy="1270000"/>
          </a:xfrm>
          <a:prstGeom prst="rect">
            <a:avLst/>
          </a:prstGeom>
          <a:noFill/>
          <a:ln>
            <a:noFill/>
          </a:ln>
        </p:spPr>
      </p:pic>
      <p:pic>
        <p:nvPicPr>
          <p:cNvPr id="14" name="Picture 13">
            <a:extLst>
              <a:ext uri="{FF2B5EF4-FFF2-40B4-BE49-F238E27FC236}">
                <a16:creationId xmlns:a16="http://schemas.microsoft.com/office/drawing/2014/main" id="{FC8790AC-2F12-8720-5900-B4F5F4CCD79D}"/>
              </a:ext>
            </a:extLst>
          </p:cNvPr>
          <p:cNvPicPr preferRelativeResize="0">
            <a:picLocks/>
          </p:cNvPicPr>
          <p:nvPr/>
        </p:nvPicPr>
        <p:blipFill>
          <a:blip r:embed="rId13" cstate="screen">
            <a:extLst>
              <a:ext uri="{28A0092B-C50C-407E-A947-70E740481C1C}">
                <a14:useLocalDpi xmlns:a14="http://schemas.microsoft.com/office/drawing/2010/main"/>
              </a:ext>
            </a:extLst>
          </a:blip>
          <a:stretch/>
        </p:blipFill>
        <p:spPr>
          <a:xfrm>
            <a:off x="5232400" y="4418966"/>
            <a:ext cx="863600" cy="1270000"/>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5FBCE6B6-AB38-DF63-4C59-993EF0F529C8}"/>
              </a:ext>
            </a:extLst>
          </p:cNvPr>
          <p:cNvPicPr preferRelativeResize="0">
            <a:picLocks/>
          </p:cNvPicPr>
          <p:nvPr/>
        </p:nvPicPr>
        <p:blipFill>
          <a:blip r:embed="rId14" cstate="screen">
            <a:extLst>
              <a:ext uri="{28A0092B-C50C-407E-A947-70E740481C1C}">
                <a14:useLocalDpi xmlns:a14="http://schemas.microsoft.com/office/drawing/2010/main"/>
              </a:ext>
            </a:extLst>
          </a:blip>
          <a:stretch/>
        </p:blipFill>
        <p:spPr>
          <a:xfrm>
            <a:off x="1505315" y="2732124"/>
            <a:ext cx="901700" cy="1279097"/>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9E9ABA6C-F01A-17B4-F475-ACFF7B9074E1}"/>
              </a:ext>
            </a:extLst>
          </p:cNvPr>
          <p:cNvPicPr preferRelativeResize="0">
            <a:picLocks/>
          </p:cNvPicPr>
          <p:nvPr/>
        </p:nvPicPr>
        <p:blipFill>
          <a:blip r:embed="rId15" cstate="screen">
            <a:extLst>
              <a:ext uri="{28A0092B-C50C-407E-A947-70E740481C1C}">
                <a14:useLocalDpi xmlns:a14="http://schemas.microsoft.com/office/drawing/2010/main"/>
              </a:ext>
            </a:extLst>
          </a:blip>
          <a:stretch/>
        </p:blipFill>
        <p:spPr>
          <a:xfrm>
            <a:off x="2578829" y="2732124"/>
            <a:ext cx="901700" cy="1279097"/>
          </a:xfrm>
          <a:prstGeom prst="rect">
            <a:avLst/>
          </a:prstGeom>
        </p:spPr>
      </p:pic>
      <p:pic>
        <p:nvPicPr>
          <p:cNvPr id="17" name="Google Shape;364;p71" descr="A close-up of a card&#10;&#10;Description automatically generated">
            <a:extLst>
              <a:ext uri="{FF2B5EF4-FFF2-40B4-BE49-F238E27FC236}">
                <a16:creationId xmlns:a16="http://schemas.microsoft.com/office/drawing/2014/main" id="{95556ADF-5850-44C3-950B-57CE97BC7E0C}"/>
              </a:ext>
            </a:extLst>
          </p:cNvPr>
          <p:cNvPicPr preferRelativeResize="0"/>
          <p:nvPr/>
        </p:nvPicPr>
        <p:blipFill rotWithShape="1">
          <a:blip r:embed="rId16" cstate="print">
            <a:alphaModFix/>
            <a:extLst>
              <a:ext uri="{28A0092B-C50C-407E-A947-70E740481C1C}">
                <a14:useLocalDpi xmlns:a14="http://schemas.microsoft.com/office/drawing/2010/main"/>
              </a:ext>
            </a:extLst>
          </a:blip>
          <a:srcRect/>
          <a:stretch/>
        </p:blipFill>
        <p:spPr>
          <a:xfrm>
            <a:off x="6301464" y="4418966"/>
            <a:ext cx="907465" cy="1270000"/>
          </a:xfrm>
          <a:prstGeom prst="rect">
            <a:avLst/>
          </a:prstGeom>
          <a:noFill/>
          <a:ln>
            <a:noFill/>
          </a:ln>
        </p:spPr>
      </p:pic>
      <p:pic>
        <p:nvPicPr>
          <p:cNvPr id="18" name="Google Shape;377;p72" descr="A black and white rectangular object with lines&#10;&#10;Description automatically generated">
            <a:extLst>
              <a:ext uri="{FF2B5EF4-FFF2-40B4-BE49-F238E27FC236}">
                <a16:creationId xmlns:a16="http://schemas.microsoft.com/office/drawing/2014/main" id="{94D28A3F-7D9A-3540-2E6B-A6D1E19EA2C3}"/>
              </a:ext>
            </a:extLst>
          </p:cNvPr>
          <p:cNvPicPr preferRelativeResize="0"/>
          <p:nvPr/>
        </p:nvPicPr>
        <p:blipFill rotWithShape="1">
          <a:blip r:embed="rId17" cstate="print">
            <a:alphaModFix/>
            <a:extLst>
              <a:ext uri="{28A0092B-C50C-407E-A947-70E740481C1C}">
                <a14:useLocalDpi xmlns:a14="http://schemas.microsoft.com/office/drawing/2010/main"/>
              </a:ext>
            </a:extLst>
          </a:blip>
          <a:srcRect/>
          <a:stretch/>
        </p:blipFill>
        <p:spPr>
          <a:xfrm>
            <a:off x="7383172" y="4405448"/>
            <a:ext cx="900001" cy="1270000"/>
          </a:xfrm>
          <a:prstGeom prst="rect">
            <a:avLst/>
          </a:prstGeom>
          <a:noFill/>
          <a:ln>
            <a:noFill/>
          </a:ln>
        </p:spPr>
      </p:pic>
      <p:pic>
        <p:nvPicPr>
          <p:cNvPr id="20" name="Picture 19" descr="A screenshot of a computer&#10;&#10;AI-generated content may be incorrect.">
            <a:extLst>
              <a:ext uri="{FF2B5EF4-FFF2-40B4-BE49-F238E27FC236}">
                <a16:creationId xmlns:a16="http://schemas.microsoft.com/office/drawing/2014/main" id="{F4532CAD-BFAF-619A-FA90-3AF92222DC02}"/>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a:xfrm>
            <a:off x="11066239" y="195193"/>
            <a:ext cx="939370" cy="1270000"/>
          </a:xfrm>
          <a:prstGeom prst="rect">
            <a:avLst/>
          </a:prstGeom>
        </p:spPr>
      </p:pic>
      <p:pic>
        <p:nvPicPr>
          <p:cNvPr id="22" name="Picture 21" descr="A screenshot of a computer&#10;&#10;AI-generated content may be incorrect.">
            <a:extLst>
              <a:ext uri="{FF2B5EF4-FFF2-40B4-BE49-F238E27FC236}">
                <a16:creationId xmlns:a16="http://schemas.microsoft.com/office/drawing/2014/main" id="{BD6944B5-7538-066D-4888-268555AABFD2}"/>
              </a:ext>
            </a:extLst>
          </p:cNvPr>
          <p:cNvPicPr>
            <a:picLocks noChangeAspect="1"/>
          </p:cNvPicPr>
          <p:nvPr/>
        </p:nvPicPr>
        <p:blipFill>
          <a:blip r:embed="rId19" cstate="print">
            <a:extLst>
              <a:ext uri="{28A0092B-C50C-407E-A947-70E740481C1C}">
                <a14:useLocalDpi xmlns:a14="http://schemas.microsoft.com/office/drawing/2010/main"/>
              </a:ext>
            </a:extLst>
          </a:blip>
          <a:srcRect/>
          <a:stretch>
            <a:fillRect/>
          </a:stretch>
        </p:blipFill>
        <p:spPr>
          <a:xfrm>
            <a:off x="10045568" y="195193"/>
            <a:ext cx="939370" cy="1253621"/>
          </a:xfrm>
          <a:prstGeom prst="rect">
            <a:avLst/>
          </a:prstGeom>
        </p:spPr>
      </p:pic>
      <p:sp>
        <p:nvSpPr>
          <p:cNvPr id="23" name="TextBox 22">
            <a:extLst>
              <a:ext uri="{FF2B5EF4-FFF2-40B4-BE49-F238E27FC236}">
                <a16:creationId xmlns:a16="http://schemas.microsoft.com/office/drawing/2014/main" id="{EB3ADDC3-C384-A128-97C4-270ED563773B}"/>
              </a:ext>
            </a:extLst>
          </p:cNvPr>
          <p:cNvSpPr txBox="1"/>
          <p:nvPr/>
        </p:nvSpPr>
        <p:spPr>
          <a:xfrm>
            <a:off x="9616319" y="1445332"/>
            <a:ext cx="1530578" cy="358702"/>
          </a:xfrm>
          <a:prstGeom prst="rect">
            <a:avLst/>
          </a:prstGeom>
          <a:solidFill>
            <a:schemeClr val="bg1"/>
          </a:solidFill>
          <a:ln w="6350">
            <a:noFill/>
          </a:ln>
        </p:spPr>
        <p:txBody>
          <a:bodyPr wrap="none" lIns="54000" tIns="54000" rIns="54000" bIns="54000" rtlCol="0">
            <a:noAutofit/>
          </a:bodyPr>
          <a:lstStyle/>
          <a:p>
            <a:r>
              <a:rPr lang="en-US" sz="1600" dirty="0">
                <a:solidFill>
                  <a:schemeClr val="tx2"/>
                </a:solidFill>
                <a:latin typeface="Arial" pitchFamily="34" charset="0"/>
                <a:cs typeface="Arial" pitchFamily="34" charset="0"/>
              </a:rPr>
              <a:t>Two different back designs</a:t>
            </a:r>
          </a:p>
        </p:txBody>
      </p:sp>
    </p:spTree>
    <p:extLst>
      <p:ext uri="{BB962C8B-B14F-4D97-AF65-F5344CB8AC3E}">
        <p14:creationId xmlns:p14="http://schemas.microsoft.com/office/powerpoint/2010/main" val="2574837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726C9337-4593-C425-EAE3-718D3B7F484C}"/>
            </a:ext>
          </a:extLst>
        </p:cNvPr>
        <p:cNvGrpSpPr/>
        <p:nvPr/>
      </p:nvGrpSpPr>
      <p:grpSpPr>
        <a:xfrm>
          <a:off x="0" y="0"/>
          <a:ext cx="0" cy="0"/>
          <a:chOff x="0" y="0"/>
          <a:chExt cx="0" cy="0"/>
        </a:xfrm>
      </p:grpSpPr>
      <p:sp>
        <p:nvSpPr>
          <p:cNvPr id="79" name="Google Shape;79;p18">
            <a:extLst>
              <a:ext uri="{FF2B5EF4-FFF2-40B4-BE49-F238E27FC236}">
                <a16:creationId xmlns:a16="http://schemas.microsoft.com/office/drawing/2014/main" id="{6C5014A5-7F72-6FA6-AC8D-BE58DF6AB41E}"/>
              </a:ext>
            </a:extLst>
          </p:cNvPr>
          <p:cNvSpPr txBox="1">
            <a:spLocks noGrp="1"/>
          </p:cNvSpPr>
          <p:nvPr>
            <p:ph type="title"/>
          </p:nvPr>
        </p:nvSpPr>
        <p:spPr>
          <a:xfrm>
            <a:off x="1596989" y="412990"/>
            <a:ext cx="8654143" cy="739514"/>
          </a:xfrm>
          <a:prstGeom prst="rect">
            <a:avLst/>
          </a:prstGeom>
        </p:spPr>
        <p:txBody>
          <a:bodyPr spcFirstLastPara="1" vert="horz" wrap="square" lIns="121900" tIns="121900" rIns="121900" bIns="121900" numCol="1" anchor="t" anchorCtr="0" compatLnSpc="1">
            <a:prstTxWarp prst="textNoShape">
              <a:avLst/>
            </a:prstTxWarp>
            <a:noAutofit/>
          </a:bodyPr>
          <a:lstStyle/>
          <a:p>
            <a:pPr algn="ctr">
              <a:spcBef>
                <a:spcPts val="0"/>
              </a:spcBef>
              <a:spcAft>
                <a:spcPts val="0"/>
              </a:spcAft>
            </a:pPr>
            <a:r>
              <a:rPr lang="fr-FR" sz="3600" dirty="0"/>
              <a:t>Forma </a:t>
            </a:r>
            <a:r>
              <a:rPr lang="fr-FR" sz="3600" dirty="0" err="1"/>
              <a:t>una</a:t>
            </a:r>
            <a:r>
              <a:rPr lang="fr-FR" sz="3600" dirty="0"/>
              <a:t> </a:t>
            </a:r>
            <a:r>
              <a:rPr lang="fr-FR" sz="3600" dirty="0" err="1"/>
              <a:t>nueva</a:t>
            </a:r>
            <a:r>
              <a:rPr lang="fr-FR" sz="3600" dirty="0"/>
              <a:t> </a:t>
            </a:r>
            <a:r>
              <a:rPr lang="fr-FR" sz="3600" dirty="0" err="1"/>
              <a:t>pareja</a:t>
            </a:r>
            <a:r>
              <a:rPr lang="fr-FR" sz="3600" dirty="0"/>
              <a:t> con </a:t>
            </a:r>
            <a:r>
              <a:rPr lang="fr-FR" sz="3600" dirty="0" err="1"/>
              <a:t>alguien</a:t>
            </a:r>
            <a:r>
              <a:rPr lang="fr-FR" sz="3600" dirty="0"/>
              <a:t> que no</a:t>
            </a:r>
            <a:br>
              <a:rPr lang="fr-FR" sz="3600" dirty="0"/>
            </a:br>
            <a:r>
              <a:rPr lang="fr-FR" sz="3600" dirty="0" err="1"/>
              <a:t>conoces</a:t>
            </a:r>
            <a:r>
              <a:rPr lang="fr-FR" sz="3600" dirty="0"/>
              <a:t>. </a:t>
            </a:r>
            <a:br>
              <a:rPr lang="fr-FR" sz="3600" dirty="0"/>
            </a:br>
            <a:endParaRPr sz="3600" dirty="0"/>
          </a:p>
          <a:p>
            <a:pPr algn="ctr">
              <a:spcBef>
                <a:spcPts val="0"/>
              </a:spcBef>
              <a:spcAft>
                <a:spcPts val="0"/>
              </a:spcAft>
            </a:pPr>
            <a:r>
              <a:rPr lang="fr-FR" sz="3600" dirty="0" err="1"/>
              <a:t>Tomando</a:t>
            </a:r>
            <a:r>
              <a:rPr lang="fr-FR" sz="3600" dirty="0"/>
              <a:t> 2 </a:t>
            </a:r>
            <a:r>
              <a:rPr lang="fr-FR" sz="3600" dirty="0" err="1"/>
              <a:t>minutos</a:t>
            </a:r>
            <a:r>
              <a:rPr lang="fr-FR" sz="3600" dirty="0"/>
              <a:t> </a:t>
            </a:r>
            <a:r>
              <a:rPr lang="fr-FR" sz="3600" dirty="0" err="1"/>
              <a:t>cada</a:t>
            </a:r>
            <a:r>
              <a:rPr lang="fr-FR" sz="3600" dirty="0"/>
              <a:t> </a:t>
            </a:r>
            <a:r>
              <a:rPr lang="fr-FR" sz="3600" dirty="0" err="1"/>
              <a:t>uno</a:t>
            </a:r>
            <a:r>
              <a:rPr lang="fr-FR" sz="3600" dirty="0"/>
              <a:t>/a, </a:t>
            </a:r>
            <a:r>
              <a:rPr lang="fr-FR" sz="3600" dirty="0" err="1"/>
              <a:t>expliquen</a:t>
            </a:r>
            <a:r>
              <a:rPr lang="fr-FR" sz="3600" dirty="0"/>
              <a:t> </a:t>
            </a:r>
            <a:r>
              <a:rPr lang="fr-FR" sz="3600" dirty="0" err="1"/>
              <a:t>por</a:t>
            </a:r>
            <a:r>
              <a:rPr lang="fr-FR" sz="3600" dirty="0"/>
              <a:t> </a:t>
            </a:r>
            <a:r>
              <a:rPr lang="fr-FR" sz="3600" dirty="0" err="1"/>
              <a:t>qué</a:t>
            </a:r>
            <a:r>
              <a:rPr lang="fr-FR" sz="3600" dirty="0"/>
              <a:t> han </a:t>
            </a:r>
            <a:r>
              <a:rPr lang="fr-FR" sz="3600" dirty="0" err="1"/>
              <a:t>guardado</a:t>
            </a:r>
            <a:r>
              <a:rPr lang="fr-FR" sz="3600" dirty="0"/>
              <a:t> sus dos cartas.</a:t>
            </a:r>
            <a:br>
              <a:rPr lang="fr-FR" sz="3600" dirty="0"/>
            </a:br>
            <a:br>
              <a:rPr lang="fr-FR" sz="3600" dirty="0"/>
            </a:br>
            <a:r>
              <a:rPr lang="fr-FR" sz="3600" dirty="0" err="1"/>
              <a:t>Aún</a:t>
            </a:r>
            <a:r>
              <a:rPr lang="fr-FR" sz="3600" dirty="0"/>
              <a:t> con la </a:t>
            </a:r>
            <a:r>
              <a:rPr lang="fr-FR" sz="3600" dirty="0" err="1"/>
              <a:t>pregunta</a:t>
            </a:r>
            <a:r>
              <a:rPr lang="fr-FR" sz="3600" dirty="0"/>
              <a:t> en mente, </a:t>
            </a:r>
            <a:r>
              <a:rPr lang="fr-FR" sz="3600" dirty="0" err="1"/>
              <a:t>decidan</a:t>
            </a:r>
            <a:r>
              <a:rPr lang="fr-FR" sz="3600" dirty="0"/>
              <a:t> </a:t>
            </a:r>
            <a:r>
              <a:rPr lang="fr-FR" sz="3600" dirty="0" err="1"/>
              <a:t>juntos</a:t>
            </a:r>
            <a:r>
              <a:rPr lang="fr-FR" sz="3600" dirty="0"/>
              <a:t>/as </a:t>
            </a:r>
            <a:r>
              <a:rPr lang="fr-FR" sz="3600" dirty="0" err="1"/>
              <a:t>eliminar</a:t>
            </a:r>
            <a:r>
              <a:rPr lang="fr-FR" sz="3600" dirty="0"/>
              <a:t> dos cartas, de </a:t>
            </a:r>
            <a:r>
              <a:rPr lang="fr-FR" sz="3600" dirty="0" err="1"/>
              <a:t>tal</a:t>
            </a:r>
            <a:r>
              <a:rPr lang="fr-FR" sz="3600" dirty="0"/>
              <a:t> </a:t>
            </a:r>
            <a:r>
              <a:rPr lang="fr-FR" sz="3600" dirty="0" err="1"/>
              <a:t>manera</a:t>
            </a:r>
            <a:r>
              <a:rPr lang="fr-FR" sz="3600" dirty="0"/>
              <a:t> que se </a:t>
            </a:r>
            <a:r>
              <a:rPr lang="fr-FR" sz="3600" dirty="0" err="1"/>
              <a:t>queden</a:t>
            </a:r>
            <a:r>
              <a:rPr lang="fr-FR" sz="3600" dirty="0"/>
              <a:t> con </a:t>
            </a:r>
            <a:r>
              <a:rPr lang="fr-FR" sz="3600" dirty="0" err="1"/>
              <a:t>una</a:t>
            </a:r>
            <a:r>
              <a:rPr lang="fr-FR" sz="3600" dirty="0"/>
              <a:t> carta </a:t>
            </a:r>
            <a:r>
              <a:rPr lang="fr-FR" sz="3600" dirty="0" err="1"/>
              <a:t>cada</a:t>
            </a:r>
            <a:r>
              <a:rPr lang="fr-FR" sz="3600" dirty="0"/>
              <a:t> </a:t>
            </a:r>
            <a:r>
              <a:rPr lang="fr-FR" sz="3600" dirty="0" err="1"/>
              <a:t>uno</a:t>
            </a:r>
            <a:r>
              <a:rPr lang="fr-FR" sz="3600" dirty="0"/>
              <a:t>/a.</a:t>
            </a:r>
            <a:br>
              <a:rPr lang="fr-FR" sz="3600" dirty="0"/>
            </a:br>
            <a:br>
              <a:rPr lang="fr-FR" sz="3600" dirty="0"/>
            </a:br>
            <a:r>
              <a:rPr lang="fr-FR" sz="3600" dirty="0"/>
              <a:t>¿</a:t>
            </a:r>
            <a:r>
              <a:rPr lang="fr-FR" sz="3600" dirty="0" err="1"/>
              <a:t>Desde</a:t>
            </a:r>
            <a:r>
              <a:rPr lang="fr-FR" sz="3600" dirty="0"/>
              <a:t> tu </a:t>
            </a:r>
            <a:r>
              <a:rPr lang="fr-FR" sz="3600" dirty="0" err="1"/>
              <a:t>contexto</a:t>
            </a:r>
            <a:r>
              <a:rPr lang="fr-FR" sz="3600" dirty="0"/>
              <a:t> y </a:t>
            </a:r>
            <a:r>
              <a:rPr lang="fr-FR" sz="3600" dirty="0" err="1"/>
              <a:t>proyecto</a:t>
            </a:r>
            <a:r>
              <a:rPr lang="fr-FR" sz="3600" dirty="0"/>
              <a:t>, </a:t>
            </a:r>
            <a:r>
              <a:rPr lang="fr-FR" sz="3600" dirty="0" err="1"/>
              <a:t>cuáles</a:t>
            </a:r>
            <a:br>
              <a:rPr lang="fr-FR" sz="3600" dirty="0"/>
            </a:br>
            <a:r>
              <a:rPr lang="fr-FR" sz="3600" dirty="0"/>
              <a:t>son los </a:t>
            </a:r>
            <a:r>
              <a:rPr lang="fr-FR" sz="3600" dirty="0" err="1"/>
              <a:t>elementos</a:t>
            </a:r>
            <a:r>
              <a:rPr lang="fr-FR" sz="3600" dirty="0"/>
              <a:t> clave para </a:t>
            </a:r>
            <a:r>
              <a:rPr lang="fr-FR" sz="3600" dirty="0" err="1"/>
              <a:t>lograr</a:t>
            </a:r>
            <a:br>
              <a:rPr lang="fr-FR" sz="3600" dirty="0"/>
            </a:br>
            <a:r>
              <a:rPr lang="fr-FR" sz="3600" dirty="0" err="1"/>
              <a:t>incidencia</a:t>
            </a:r>
            <a:r>
              <a:rPr lang="fr-FR" sz="3600" dirty="0"/>
              <a:t> en la </a:t>
            </a:r>
            <a:r>
              <a:rPr lang="fr-FR" sz="3600" dirty="0" err="1"/>
              <a:t>política</a:t>
            </a:r>
            <a:r>
              <a:rPr lang="fr-FR" sz="3600" dirty="0"/>
              <a:t> y la </a:t>
            </a:r>
            <a:r>
              <a:rPr lang="fr-FR" sz="3600" dirty="0" err="1"/>
              <a:t>acción</a:t>
            </a:r>
            <a:r>
              <a:rPr lang="fr-FR" sz="3600" dirty="0"/>
              <a:t>?</a:t>
            </a:r>
            <a:endParaRPr sz="3600" dirty="0"/>
          </a:p>
        </p:txBody>
      </p:sp>
      <p:pic>
        <p:nvPicPr>
          <p:cNvPr id="3" name="Picture 2" descr="A blue rectangle with a white lightning bolt&#10;&#10;Description automatically generated">
            <a:extLst>
              <a:ext uri="{FF2B5EF4-FFF2-40B4-BE49-F238E27FC236}">
                <a16:creationId xmlns:a16="http://schemas.microsoft.com/office/drawing/2014/main" id="{0C791DA3-A1F9-E5E4-2349-7F8C3F7E42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179926">
            <a:off x="332786" y="3622464"/>
            <a:ext cx="1359782" cy="1889568"/>
          </a:xfrm>
          <a:prstGeom prst="rect">
            <a:avLst/>
          </a:prstGeom>
        </p:spPr>
      </p:pic>
      <p:pic>
        <p:nvPicPr>
          <p:cNvPr id="2" name="Google Shape;315;g202d42030fd_0_52">
            <a:extLst>
              <a:ext uri="{FF2B5EF4-FFF2-40B4-BE49-F238E27FC236}">
                <a16:creationId xmlns:a16="http://schemas.microsoft.com/office/drawing/2014/main" id="{7EE1FB03-BDCC-15DB-88F3-C75741873629}"/>
              </a:ext>
            </a:extLst>
          </p:cNvPr>
          <p:cNvPicPr preferRelativeResize="0"/>
          <p:nvPr/>
        </p:nvPicPr>
        <p:blipFill rotWithShape="1">
          <a:blip r:embed="rId4">
            <a:alphaModFix/>
          </a:blip>
          <a:srcRect t="1276" b="1276"/>
          <a:stretch/>
        </p:blipFill>
        <p:spPr>
          <a:xfrm rot="-1035642">
            <a:off x="375887" y="929027"/>
            <a:ext cx="1273579" cy="1894869"/>
          </a:xfrm>
          <a:prstGeom prst="rect">
            <a:avLst/>
          </a:prstGeom>
          <a:noFill/>
          <a:ln>
            <a:noFill/>
          </a:ln>
        </p:spPr>
      </p:pic>
      <p:pic>
        <p:nvPicPr>
          <p:cNvPr id="6" name="Google Shape;318;g202d42030fd_0_52">
            <a:extLst>
              <a:ext uri="{FF2B5EF4-FFF2-40B4-BE49-F238E27FC236}">
                <a16:creationId xmlns:a16="http://schemas.microsoft.com/office/drawing/2014/main" id="{DAA0244D-5929-C436-21FF-BD680B8A8C94}"/>
              </a:ext>
            </a:extLst>
          </p:cNvPr>
          <p:cNvPicPr preferRelativeResize="0"/>
          <p:nvPr/>
        </p:nvPicPr>
        <p:blipFill>
          <a:blip r:embed="rId5">
            <a:alphaModFix/>
          </a:blip>
          <a:stretch>
            <a:fillRect/>
          </a:stretch>
        </p:blipFill>
        <p:spPr>
          <a:xfrm rot="1414015">
            <a:off x="10481756" y="599200"/>
            <a:ext cx="1327545" cy="1898664"/>
          </a:xfrm>
          <a:prstGeom prst="rect">
            <a:avLst/>
          </a:prstGeom>
          <a:noFill/>
          <a:ln>
            <a:noFill/>
          </a:ln>
        </p:spPr>
      </p:pic>
      <p:pic>
        <p:nvPicPr>
          <p:cNvPr id="7" name="Google Shape;319;g202d42030fd_0_52">
            <a:extLst>
              <a:ext uri="{FF2B5EF4-FFF2-40B4-BE49-F238E27FC236}">
                <a16:creationId xmlns:a16="http://schemas.microsoft.com/office/drawing/2014/main" id="{28F0478A-C63A-CC12-FB2E-593CCB15F442}"/>
              </a:ext>
            </a:extLst>
          </p:cNvPr>
          <p:cNvPicPr preferRelativeResize="0"/>
          <p:nvPr/>
        </p:nvPicPr>
        <p:blipFill>
          <a:blip r:embed="rId6">
            <a:alphaModFix/>
          </a:blip>
          <a:stretch>
            <a:fillRect/>
          </a:stretch>
        </p:blipFill>
        <p:spPr>
          <a:xfrm rot="1546181">
            <a:off x="10489555" y="3596015"/>
            <a:ext cx="1296230" cy="1896111"/>
          </a:xfrm>
          <a:prstGeom prst="rect">
            <a:avLst/>
          </a:prstGeom>
          <a:noFill/>
          <a:ln>
            <a:noFill/>
          </a:ln>
        </p:spPr>
      </p:pic>
    </p:spTree>
    <p:extLst>
      <p:ext uri="{BB962C8B-B14F-4D97-AF65-F5344CB8AC3E}">
        <p14:creationId xmlns:p14="http://schemas.microsoft.com/office/powerpoint/2010/main" val="3658923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279A4CFB-C6A2-A1F7-57BA-21C929F5E043}"/>
            </a:ext>
          </a:extLst>
        </p:cNvPr>
        <p:cNvGrpSpPr/>
        <p:nvPr/>
      </p:nvGrpSpPr>
      <p:grpSpPr>
        <a:xfrm>
          <a:off x="0" y="0"/>
          <a:ext cx="0" cy="0"/>
          <a:chOff x="0" y="0"/>
          <a:chExt cx="0" cy="0"/>
        </a:xfrm>
      </p:grpSpPr>
      <p:sp>
        <p:nvSpPr>
          <p:cNvPr id="79" name="Google Shape;79;p18">
            <a:extLst>
              <a:ext uri="{FF2B5EF4-FFF2-40B4-BE49-F238E27FC236}">
                <a16:creationId xmlns:a16="http://schemas.microsoft.com/office/drawing/2014/main" id="{9B486243-3B22-87F9-F643-1E7A085B9435}"/>
              </a:ext>
            </a:extLst>
          </p:cNvPr>
          <p:cNvSpPr txBox="1">
            <a:spLocks noGrp="1"/>
          </p:cNvSpPr>
          <p:nvPr>
            <p:ph type="title"/>
          </p:nvPr>
        </p:nvSpPr>
        <p:spPr>
          <a:xfrm>
            <a:off x="3016225" y="469455"/>
            <a:ext cx="8342338"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ctr">
              <a:spcBef>
                <a:spcPts val="0"/>
              </a:spcBef>
              <a:spcAft>
                <a:spcPts val="0"/>
              </a:spcAft>
            </a:pPr>
            <a:r>
              <a:rPr lang="fr-FR" sz="3600" dirty="0" err="1"/>
              <a:t>Utilizando</a:t>
            </a:r>
            <a:r>
              <a:rPr lang="fr-FR" sz="3600" dirty="0"/>
              <a:t> un post-it, </a:t>
            </a:r>
            <a:r>
              <a:rPr lang="fr-FR" sz="3600" dirty="0" err="1"/>
              <a:t>escribe</a:t>
            </a:r>
            <a:r>
              <a:rPr lang="fr-FR" sz="3600" dirty="0"/>
              <a:t> </a:t>
            </a:r>
            <a:r>
              <a:rPr lang="fr-FR" sz="3600" dirty="0" err="1"/>
              <a:t>brevemente</a:t>
            </a:r>
            <a:r>
              <a:rPr lang="fr-FR" sz="3600" dirty="0"/>
              <a:t>:</a:t>
            </a:r>
            <a:br>
              <a:rPr lang="fr-FR" sz="3600" dirty="0"/>
            </a:br>
            <a:br>
              <a:rPr lang="fr-FR" sz="3600" dirty="0"/>
            </a:br>
            <a:r>
              <a:rPr lang="fr-FR" sz="3600" dirty="0"/>
              <a:t>¿</a:t>
            </a:r>
            <a:r>
              <a:rPr lang="fr-FR" sz="3600" dirty="0" err="1"/>
              <a:t>Por</a:t>
            </a:r>
            <a:r>
              <a:rPr lang="fr-FR" sz="3600" dirty="0"/>
              <a:t> </a:t>
            </a:r>
            <a:r>
              <a:rPr lang="fr-FR" sz="3600" dirty="0" err="1"/>
              <a:t>qué</a:t>
            </a:r>
            <a:r>
              <a:rPr lang="fr-FR" sz="3600" dirty="0"/>
              <a:t> has </a:t>
            </a:r>
            <a:r>
              <a:rPr lang="fr-FR" sz="3600" dirty="0" err="1"/>
              <a:t>seleccionado</a:t>
            </a:r>
            <a:r>
              <a:rPr lang="fr-FR" sz="3600" dirty="0"/>
              <a:t> la </a:t>
            </a:r>
            <a:r>
              <a:rPr lang="fr-FR" sz="3600" dirty="0" err="1"/>
              <a:t>tarjeta</a:t>
            </a:r>
            <a:r>
              <a:rPr lang="fr-FR" sz="3600" dirty="0"/>
              <a:t> que </a:t>
            </a:r>
            <a:r>
              <a:rPr lang="fr-FR" sz="3600" dirty="0" err="1"/>
              <a:t>tienes</a:t>
            </a:r>
            <a:r>
              <a:rPr lang="fr-FR" sz="3600" dirty="0"/>
              <a:t> en la </a:t>
            </a:r>
            <a:r>
              <a:rPr lang="fr-FR" sz="3600" dirty="0" err="1"/>
              <a:t>mano</a:t>
            </a:r>
            <a:r>
              <a:rPr lang="fr-FR" sz="3600" dirty="0"/>
              <a:t>?</a:t>
            </a:r>
            <a:br>
              <a:rPr lang="fr-FR" sz="3600" dirty="0"/>
            </a:br>
            <a:br>
              <a:rPr lang="fr-FR" sz="3600" dirty="0"/>
            </a:br>
            <a:r>
              <a:rPr lang="fr-FR" sz="3600" dirty="0"/>
              <a:t>¿</a:t>
            </a:r>
            <a:r>
              <a:rPr lang="fr-FR" sz="3600" dirty="0" err="1"/>
              <a:t>Desde</a:t>
            </a:r>
            <a:r>
              <a:rPr lang="fr-FR" sz="3600" dirty="0"/>
              <a:t> tu </a:t>
            </a:r>
            <a:r>
              <a:rPr lang="fr-FR" sz="3600" dirty="0" err="1"/>
              <a:t>contexto</a:t>
            </a:r>
            <a:r>
              <a:rPr lang="fr-FR" sz="3600" dirty="0"/>
              <a:t> y </a:t>
            </a:r>
            <a:r>
              <a:rPr lang="fr-FR" sz="3600" dirty="0" err="1"/>
              <a:t>proyecto</a:t>
            </a:r>
            <a:r>
              <a:rPr lang="fr-FR" sz="3600" dirty="0"/>
              <a:t>, </a:t>
            </a:r>
            <a:r>
              <a:rPr lang="fr-FR" sz="3600" dirty="0" err="1"/>
              <a:t>cuáles</a:t>
            </a:r>
            <a:r>
              <a:rPr lang="fr-FR" sz="3600" dirty="0"/>
              <a:t> son los </a:t>
            </a:r>
            <a:r>
              <a:rPr lang="fr-FR" sz="3600" dirty="0" err="1"/>
              <a:t>elementos</a:t>
            </a:r>
            <a:r>
              <a:rPr lang="fr-FR" sz="3600" dirty="0"/>
              <a:t> clave para </a:t>
            </a:r>
            <a:r>
              <a:rPr lang="fr-FR" sz="3600" dirty="0" err="1"/>
              <a:t>lograr</a:t>
            </a:r>
            <a:r>
              <a:rPr lang="fr-FR" sz="3600" dirty="0"/>
              <a:t> </a:t>
            </a:r>
            <a:r>
              <a:rPr lang="fr-FR" sz="3600" dirty="0" err="1"/>
              <a:t>incidencia</a:t>
            </a:r>
            <a:r>
              <a:rPr lang="fr-FR" sz="3600" dirty="0"/>
              <a:t> en la </a:t>
            </a:r>
            <a:r>
              <a:rPr lang="fr-FR" sz="3600" dirty="0" err="1"/>
              <a:t>política</a:t>
            </a:r>
            <a:r>
              <a:rPr lang="fr-FR" sz="3600" dirty="0"/>
              <a:t> y la </a:t>
            </a:r>
            <a:r>
              <a:rPr lang="fr-FR" sz="3600" dirty="0" err="1"/>
              <a:t>acción</a:t>
            </a:r>
            <a:r>
              <a:rPr lang="fr-FR" sz="3600" dirty="0"/>
              <a:t>?</a:t>
            </a:r>
            <a:br>
              <a:rPr lang="fr-FR" sz="3600" dirty="0"/>
            </a:br>
            <a:br>
              <a:rPr lang="fr-FR" sz="3600" dirty="0"/>
            </a:br>
            <a:r>
              <a:rPr lang="fr-FR" sz="3600" dirty="0" err="1"/>
              <a:t>Ejemplo</a:t>
            </a:r>
            <a:r>
              <a:rPr lang="fr-FR" sz="3600" dirty="0"/>
              <a:t>: “</a:t>
            </a:r>
            <a:r>
              <a:rPr lang="fr-FR" sz="3600" dirty="0" err="1"/>
              <a:t>Confianza</a:t>
            </a:r>
            <a:r>
              <a:rPr lang="fr-FR" sz="3600" dirty="0"/>
              <a:t>”: a </a:t>
            </a:r>
            <a:r>
              <a:rPr lang="fr-FR" sz="3600" dirty="0" err="1"/>
              <a:t>menos</a:t>
            </a:r>
            <a:r>
              <a:rPr lang="fr-FR" sz="3600" dirty="0"/>
              <a:t> que </a:t>
            </a:r>
            <a:r>
              <a:rPr lang="fr-FR" sz="3600" dirty="0" err="1"/>
              <a:t>podamos</a:t>
            </a:r>
            <a:r>
              <a:rPr lang="fr-FR" sz="3600" dirty="0"/>
              <a:t> </a:t>
            </a:r>
            <a:r>
              <a:rPr lang="fr-FR" sz="3600" dirty="0" err="1"/>
              <a:t>establecer</a:t>
            </a:r>
            <a:r>
              <a:rPr lang="fr-FR" sz="3600" dirty="0"/>
              <a:t> </a:t>
            </a:r>
            <a:r>
              <a:rPr lang="fr-FR" sz="3600" dirty="0" err="1"/>
              <a:t>relaciones</a:t>
            </a:r>
            <a:r>
              <a:rPr lang="fr-FR" sz="3600" dirty="0"/>
              <a:t> de </a:t>
            </a:r>
            <a:r>
              <a:rPr lang="fr-FR" sz="3600" dirty="0" err="1"/>
              <a:t>confianza</a:t>
            </a:r>
            <a:r>
              <a:rPr lang="fr-FR" sz="3600" dirty="0"/>
              <a:t> con </a:t>
            </a:r>
            <a:r>
              <a:rPr lang="fr-FR" sz="3600" dirty="0" err="1"/>
              <a:t>nuestros</a:t>
            </a:r>
            <a:r>
              <a:rPr lang="fr-FR" sz="3600" dirty="0"/>
              <a:t> </a:t>
            </a:r>
            <a:r>
              <a:rPr lang="fr-FR" sz="3600" dirty="0" err="1"/>
              <a:t>grupos</a:t>
            </a:r>
            <a:r>
              <a:rPr lang="fr-FR" sz="3600" dirty="0"/>
              <a:t> de </a:t>
            </a:r>
            <a:r>
              <a:rPr lang="fr-FR" sz="3600" dirty="0" err="1"/>
              <a:t>interés</a:t>
            </a:r>
            <a:r>
              <a:rPr lang="fr-FR" sz="3600" dirty="0"/>
              <a:t>, no </a:t>
            </a:r>
            <a:r>
              <a:rPr lang="fr-FR" sz="3600" dirty="0" err="1"/>
              <a:t>lograremos</a:t>
            </a:r>
            <a:r>
              <a:rPr lang="fr-FR" sz="3600" dirty="0"/>
              <a:t> </a:t>
            </a:r>
            <a:r>
              <a:rPr lang="fr-FR" sz="3600" dirty="0" err="1"/>
              <a:t>impacto</a:t>
            </a:r>
            <a:r>
              <a:rPr lang="fr-FR" sz="3600" dirty="0"/>
              <a:t> e </a:t>
            </a:r>
            <a:r>
              <a:rPr lang="fr-FR" sz="3600" dirty="0" err="1"/>
              <a:t>incidencia</a:t>
            </a:r>
            <a:r>
              <a:rPr lang="fr-FR" sz="3600" dirty="0"/>
              <a:t>.</a:t>
            </a:r>
            <a:endParaRPr sz="3600" i="1" dirty="0"/>
          </a:p>
        </p:txBody>
      </p:sp>
      <p:pic>
        <p:nvPicPr>
          <p:cNvPr id="2" name="Google Shape;325;g202d42030fd_0_62">
            <a:extLst>
              <a:ext uri="{FF2B5EF4-FFF2-40B4-BE49-F238E27FC236}">
                <a16:creationId xmlns:a16="http://schemas.microsoft.com/office/drawing/2014/main" id="{EC8F39B0-F69A-2725-C561-A6F52EDBEFF6}"/>
              </a:ext>
            </a:extLst>
          </p:cNvPr>
          <p:cNvPicPr preferRelativeResize="0"/>
          <p:nvPr/>
        </p:nvPicPr>
        <p:blipFill rotWithShape="1">
          <a:blip r:embed="rId3">
            <a:alphaModFix/>
          </a:blip>
          <a:srcRect t="1522" b="1522"/>
          <a:stretch/>
        </p:blipFill>
        <p:spPr>
          <a:xfrm rot="-932566">
            <a:off x="575044" y="1529190"/>
            <a:ext cx="2303751" cy="3336694"/>
          </a:xfrm>
          <a:prstGeom prst="rect">
            <a:avLst/>
          </a:prstGeom>
          <a:noFill/>
          <a:ln>
            <a:noFill/>
          </a:ln>
        </p:spPr>
      </p:pic>
    </p:spTree>
    <p:extLst>
      <p:ext uri="{BB962C8B-B14F-4D97-AF65-F5344CB8AC3E}">
        <p14:creationId xmlns:p14="http://schemas.microsoft.com/office/powerpoint/2010/main" val="218256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C620-49B7-F2E1-3B26-664A2DCE1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5BCA4-1BF7-E906-C279-D54C10E6C231}"/>
              </a:ext>
            </a:extLst>
          </p:cNvPr>
          <p:cNvSpPr>
            <a:spLocks noGrp="1"/>
          </p:cNvSpPr>
          <p:nvPr>
            <p:ph type="title"/>
          </p:nvPr>
        </p:nvSpPr>
        <p:spPr>
          <a:xfrm>
            <a:off x="712886" y="514166"/>
            <a:ext cx="9293900" cy="8383834"/>
          </a:xfrm>
        </p:spPr>
        <p:txBody>
          <a:bodyPr/>
          <a:lstStyle/>
          <a:p>
            <a:r>
              <a:rPr lang="en-GB" sz="4000" dirty="0"/>
              <a:t>Las </a:t>
            </a:r>
            <a:r>
              <a:rPr lang="en-GB" sz="4000" dirty="0" err="1"/>
              <a:t>tarjetas</a:t>
            </a:r>
            <a:r>
              <a:rPr lang="en-GB" sz="4000" dirty="0"/>
              <a:t> </a:t>
            </a:r>
            <a:r>
              <a:rPr lang="en-GB" sz="4000" dirty="0" err="1"/>
              <a:t>pueden</a:t>
            </a:r>
            <a:r>
              <a:rPr lang="en-GB" sz="4000" dirty="0"/>
              <a:t> ser </a:t>
            </a:r>
            <a:r>
              <a:rPr lang="en-GB" sz="4000" dirty="0" err="1"/>
              <a:t>una</a:t>
            </a:r>
            <a:r>
              <a:rPr lang="en-GB" sz="4000" dirty="0"/>
              <a:t> </a:t>
            </a:r>
            <a:br>
              <a:rPr lang="en-GB" sz="4000" dirty="0"/>
            </a:br>
            <a:r>
              <a:rPr lang="en-GB" sz="4000" dirty="0" err="1"/>
              <a:t>herramienta</a:t>
            </a:r>
            <a:r>
              <a:rPr lang="en-GB" sz="4000" dirty="0"/>
              <a:t> para</a:t>
            </a:r>
            <a:br>
              <a:rPr lang="en-GB" sz="4000" dirty="0"/>
            </a:br>
            <a:br>
              <a:rPr lang="en-GB" sz="4000" dirty="0"/>
            </a:br>
            <a:r>
              <a:rPr lang="en-GB" sz="4000" dirty="0" err="1"/>
              <a:t>Empezar</a:t>
            </a:r>
            <a:r>
              <a:rPr lang="en-GB" sz="4000" dirty="0"/>
              <a:t> </a:t>
            </a:r>
            <a:r>
              <a:rPr lang="en-GB" sz="4000" dirty="0" err="1"/>
              <a:t>conversaciones</a:t>
            </a:r>
            <a:br>
              <a:rPr lang="en-GB" sz="4000" dirty="0"/>
            </a:br>
            <a:br>
              <a:rPr lang="en-GB" sz="4000" dirty="0"/>
            </a:br>
            <a:r>
              <a:rPr lang="en-GB" sz="4000" dirty="0" err="1"/>
              <a:t>Discutir</a:t>
            </a:r>
            <a:r>
              <a:rPr lang="en-GB" sz="4000" dirty="0"/>
              <a:t> </a:t>
            </a:r>
            <a:r>
              <a:rPr lang="en-GB" sz="4000" dirty="0" err="1"/>
              <a:t>prioridades</a:t>
            </a:r>
            <a:r>
              <a:rPr lang="en-GB" sz="4000" dirty="0"/>
              <a:t>, </a:t>
            </a:r>
            <a:r>
              <a:rPr lang="en-GB" sz="4000" dirty="0" err="1"/>
              <a:t>desafíos</a:t>
            </a:r>
            <a:r>
              <a:rPr lang="en-GB" sz="4000" dirty="0"/>
              <a:t> y </a:t>
            </a:r>
            <a:r>
              <a:rPr lang="en-GB" sz="4000" dirty="0" err="1"/>
              <a:t>soluciones</a:t>
            </a:r>
            <a:br>
              <a:rPr lang="en-GB" sz="4000" dirty="0"/>
            </a:br>
            <a:br>
              <a:rPr lang="en-GB" sz="4000" dirty="0"/>
            </a:br>
            <a:r>
              <a:rPr lang="en-GB" sz="4000" dirty="0" err="1"/>
              <a:t>Reflexión</a:t>
            </a:r>
            <a:br>
              <a:rPr lang="en-GB" sz="4000" dirty="0"/>
            </a:br>
            <a:br>
              <a:rPr lang="en-GB" sz="4000" dirty="0"/>
            </a:br>
            <a:r>
              <a:rPr lang="en-GB" sz="4000" dirty="0"/>
              <a:t>Mucho m</a:t>
            </a:r>
            <a:r>
              <a:rPr lang="fr-FR" sz="4000" dirty="0" err="1"/>
              <a:t>ás</a:t>
            </a:r>
            <a:r>
              <a:rPr lang="fr-FR" sz="4000" dirty="0"/>
              <a:t>…</a:t>
            </a:r>
            <a:br>
              <a:rPr lang="en-GB" sz="4000" dirty="0"/>
            </a:br>
            <a:br>
              <a:rPr lang="en-GB" sz="4000" dirty="0"/>
            </a:br>
            <a:br>
              <a:rPr lang="en-GB" sz="4000" dirty="0"/>
            </a:br>
            <a:br>
              <a:rPr lang="en-GB" sz="4000" dirty="0"/>
            </a:br>
            <a:br>
              <a:rPr lang="en-GB" sz="4000" dirty="0"/>
            </a:br>
            <a:br>
              <a:rPr lang="en-GB" sz="4000" dirty="0"/>
            </a:br>
            <a:br>
              <a:rPr lang="en-GB" sz="4000" dirty="0"/>
            </a:br>
            <a:endParaRPr lang="en-GB" sz="4000" dirty="0"/>
          </a:p>
        </p:txBody>
      </p:sp>
      <p:pic>
        <p:nvPicPr>
          <p:cNvPr id="6" name="Picture 5" descr="A group of cards on a table&#10;&#10;Description automatically generated">
            <a:extLst>
              <a:ext uri="{FF2B5EF4-FFF2-40B4-BE49-F238E27FC236}">
                <a16:creationId xmlns:a16="http://schemas.microsoft.com/office/drawing/2014/main" id="{78D06D73-21CA-A218-C173-337D41D0F35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534457" y="3692415"/>
            <a:ext cx="3256767" cy="2843561"/>
          </a:xfrm>
          <a:prstGeom prst="rect">
            <a:avLst/>
          </a:prstGeom>
        </p:spPr>
      </p:pic>
      <p:sp>
        <p:nvSpPr>
          <p:cNvPr id="8" name="TextBox 7">
            <a:extLst>
              <a:ext uri="{FF2B5EF4-FFF2-40B4-BE49-F238E27FC236}">
                <a16:creationId xmlns:a16="http://schemas.microsoft.com/office/drawing/2014/main" id="{A9F29D60-4989-C63E-0E17-B001D1C04288}"/>
              </a:ext>
            </a:extLst>
          </p:cNvPr>
          <p:cNvSpPr txBox="1"/>
          <p:nvPr/>
        </p:nvSpPr>
        <p:spPr>
          <a:xfrm>
            <a:off x="556830" y="6166644"/>
            <a:ext cx="7492970" cy="523220"/>
          </a:xfrm>
          <a:prstGeom prst="rect">
            <a:avLst/>
          </a:prstGeom>
          <a:solidFill>
            <a:schemeClr val="tx2"/>
          </a:solidFill>
          <a:ln w="6350">
            <a:solidFill>
              <a:schemeClr val="tx2"/>
            </a:solidFill>
          </a:ln>
        </p:spPr>
        <p:txBody>
          <a:bodyPr wrap="square">
            <a:spAutoFit/>
          </a:bodyPr>
          <a:lstStyle/>
          <a:p>
            <a:r>
              <a:rPr lang="en-US" b="1" dirty="0">
                <a:solidFill>
                  <a:schemeClr val="bg1"/>
                </a:solidFill>
              </a:rPr>
              <a:t>https://</a:t>
            </a:r>
            <a:r>
              <a:rPr lang="en-US" b="1" dirty="0" err="1">
                <a:solidFill>
                  <a:schemeClr val="bg1"/>
                </a:solidFill>
              </a:rPr>
              <a:t>cdkn.org</a:t>
            </a:r>
            <a:r>
              <a:rPr lang="en-US" b="1" dirty="0">
                <a:solidFill>
                  <a:schemeClr val="bg1"/>
                </a:solidFill>
              </a:rPr>
              <a:t>/es/story/el-viaje-en-curso-hacia-la-experiencia-con-las-tarjetas-manos-la-obra</a:t>
            </a:r>
          </a:p>
        </p:txBody>
      </p:sp>
      <p:pic>
        <p:nvPicPr>
          <p:cNvPr id="10" name="Picture 9" descr="A group of people standing around a table with colorful cards&#10;&#10;Description automatically generated">
            <a:extLst>
              <a:ext uri="{FF2B5EF4-FFF2-40B4-BE49-F238E27FC236}">
                <a16:creationId xmlns:a16="http://schemas.microsoft.com/office/drawing/2014/main" id="{25B51D33-C3C6-3A53-A871-E9BBAAC8D52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673984" y="207724"/>
            <a:ext cx="2977715" cy="2019335"/>
          </a:xfrm>
          <a:prstGeom prst="rect">
            <a:avLst/>
          </a:prstGeom>
        </p:spPr>
      </p:pic>
      <p:pic>
        <p:nvPicPr>
          <p:cNvPr id="3" name="Picture 2">
            <a:extLst>
              <a:ext uri="{FF2B5EF4-FFF2-40B4-BE49-F238E27FC236}">
                <a16:creationId xmlns:a16="http://schemas.microsoft.com/office/drawing/2014/main" id="{0F6F8A7B-3492-8436-0A3B-5099D098077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52316" y="4121063"/>
            <a:ext cx="1797484" cy="1797484"/>
          </a:xfrm>
          <a:prstGeom prst="rect">
            <a:avLst/>
          </a:prstGeom>
        </p:spPr>
      </p:pic>
    </p:spTree>
    <p:extLst>
      <p:ext uri="{BB962C8B-B14F-4D97-AF65-F5344CB8AC3E}">
        <p14:creationId xmlns:p14="http://schemas.microsoft.com/office/powerpoint/2010/main" val="3407692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E46E2A-303B-1E72-35DF-8BF4E2FEFA6D}"/>
              </a:ext>
            </a:extLst>
          </p:cNvPr>
          <p:cNvSpPr txBox="1"/>
          <p:nvPr/>
        </p:nvSpPr>
        <p:spPr>
          <a:xfrm>
            <a:off x="422031" y="2110154"/>
            <a:ext cx="7332785" cy="914400"/>
          </a:xfrm>
          <a:prstGeom prst="rect">
            <a:avLst/>
          </a:prstGeom>
          <a:noFill/>
          <a:ln w="6350">
            <a:noFill/>
          </a:ln>
        </p:spPr>
        <p:txBody>
          <a:bodyPr wrap="square" lIns="54000" tIns="54000" rIns="54000" bIns="54000" rtlCol="0">
            <a:noAutofit/>
          </a:bodyPr>
          <a:lstStyle/>
          <a:p>
            <a:r>
              <a:rPr lang="en-US" sz="2800" b="1" dirty="0">
                <a:solidFill>
                  <a:schemeClr val="bg1"/>
                </a:solidFill>
                <a:latin typeface="Arial" pitchFamily="34" charset="0"/>
                <a:cs typeface="Arial" pitchFamily="34" charset="0"/>
              </a:rPr>
              <a:t>Please get in touch with any questions and to share how you have used the ‘All hands on deck’ cards:</a:t>
            </a:r>
          </a:p>
          <a:p>
            <a:endParaRPr lang="en-US" sz="2800" b="1" dirty="0">
              <a:solidFill>
                <a:schemeClr val="bg1"/>
              </a:solidFill>
              <a:latin typeface="Arial" pitchFamily="34" charset="0"/>
              <a:cs typeface="Arial" pitchFamily="34" charset="0"/>
            </a:endParaRPr>
          </a:p>
          <a:p>
            <a:r>
              <a:rPr lang="en-US" sz="2800" b="1" dirty="0" err="1">
                <a:solidFill>
                  <a:schemeClr val="bg1"/>
                </a:solidFill>
                <a:latin typeface="Arial" pitchFamily="34" charset="0"/>
                <a:cs typeface="Arial" pitchFamily="34" charset="0"/>
              </a:rPr>
              <a:t>lucia@southsouthnorth.org</a:t>
            </a:r>
            <a:r>
              <a:rPr lang="en-US" sz="2800" b="1" dirty="0">
                <a:solidFill>
                  <a:schemeClr val="bg1"/>
                </a:solidFill>
                <a:latin typeface="Arial" pitchFamily="34" charset="0"/>
                <a:cs typeface="Arial" pitchFamily="34" charset="0"/>
              </a:rPr>
              <a:t>  </a:t>
            </a:r>
          </a:p>
        </p:txBody>
      </p:sp>
      <p:sp>
        <p:nvSpPr>
          <p:cNvPr id="4" name="TextBox 3">
            <a:extLst>
              <a:ext uri="{FF2B5EF4-FFF2-40B4-BE49-F238E27FC236}">
                <a16:creationId xmlns:a16="http://schemas.microsoft.com/office/drawing/2014/main" id="{87614A25-2697-59B7-5DC6-495F600F6F08}"/>
              </a:ext>
            </a:extLst>
          </p:cNvPr>
          <p:cNvSpPr txBox="1"/>
          <p:nvPr/>
        </p:nvSpPr>
        <p:spPr>
          <a:xfrm>
            <a:off x="1202499" y="6375748"/>
            <a:ext cx="0" cy="0"/>
          </a:xfrm>
          <a:prstGeom prst="rect">
            <a:avLst/>
          </a:prstGeom>
          <a:solidFill>
            <a:schemeClr val="bg1"/>
          </a:solidFill>
          <a:ln w="6350">
            <a:solidFill>
              <a:schemeClr val="tx2"/>
            </a:solidFill>
          </a:ln>
        </p:spPr>
        <p:txBody>
          <a:bodyPr wrap="none" lIns="54000" tIns="54000" rIns="54000" bIns="54000" rtlCol="0">
            <a:noAutofit/>
          </a:bodyPr>
          <a:lstStyle/>
          <a:p>
            <a:endParaRPr lang="en-US" sz="900" dirty="0">
              <a:solidFill>
                <a:schemeClr val="tx2"/>
              </a:solidFill>
              <a:latin typeface="Arial" pitchFamily="34" charset="0"/>
              <a:cs typeface="Arial" pitchFamily="34" charset="0"/>
            </a:endParaRPr>
          </a:p>
        </p:txBody>
      </p:sp>
      <p:sp>
        <p:nvSpPr>
          <p:cNvPr id="5" name="TextBox 4">
            <a:extLst>
              <a:ext uri="{FF2B5EF4-FFF2-40B4-BE49-F238E27FC236}">
                <a16:creationId xmlns:a16="http://schemas.microsoft.com/office/drawing/2014/main" id="{858042B9-3FAC-A97F-9BFC-21EB82E6A3D0}"/>
              </a:ext>
            </a:extLst>
          </p:cNvPr>
          <p:cNvSpPr txBox="1"/>
          <p:nvPr/>
        </p:nvSpPr>
        <p:spPr>
          <a:xfrm>
            <a:off x="1778696" y="5949863"/>
            <a:ext cx="0" cy="0"/>
          </a:xfrm>
          <a:prstGeom prst="rect">
            <a:avLst/>
          </a:prstGeom>
          <a:solidFill>
            <a:schemeClr val="bg1"/>
          </a:solidFill>
          <a:ln w="6350">
            <a:solidFill>
              <a:schemeClr val="tx2"/>
            </a:solidFill>
          </a:ln>
        </p:spPr>
        <p:txBody>
          <a:bodyPr wrap="none" lIns="54000" tIns="54000" rIns="54000" bIns="54000" rtlCol="0">
            <a:noAutofit/>
          </a:bodyPr>
          <a:lstStyle/>
          <a:p>
            <a:endParaRPr lang="en-US" sz="900" dirty="0">
              <a:solidFill>
                <a:schemeClr val="tx2"/>
              </a:solidFill>
              <a:latin typeface="Arial" pitchFamily="34" charset="0"/>
              <a:cs typeface="Arial" pitchFamily="34" charset="0"/>
            </a:endParaRPr>
          </a:p>
        </p:txBody>
      </p:sp>
      <p:sp>
        <p:nvSpPr>
          <p:cNvPr id="6" name="TextBox 5">
            <a:extLst>
              <a:ext uri="{FF2B5EF4-FFF2-40B4-BE49-F238E27FC236}">
                <a16:creationId xmlns:a16="http://schemas.microsoft.com/office/drawing/2014/main" id="{A09E563F-209E-0935-4AD2-3676D14EE0FA}"/>
              </a:ext>
            </a:extLst>
          </p:cNvPr>
          <p:cNvSpPr txBox="1"/>
          <p:nvPr/>
        </p:nvSpPr>
        <p:spPr>
          <a:xfrm>
            <a:off x="5386192" y="5849655"/>
            <a:ext cx="0" cy="0"/>
          </a:xfrm>
          <a:prstGeom prst="rect">
            <a:avLst/>
          </a:prstGeom>
          <a:solidFill>
            <a:schemeClr val="bg1"/>
          </a:solidFill>
          <a:ln w="6350">
            <a:solidFill>
              <a:schemeClr val="tx2"/>
            </a:solidFill>
          </a:ln>
        </p:spPr>
        <p:txBody>
          <a:bodyPr wrap="none" lIns="54000" tIns="54000" rIns="54000" bIns="54000" rtlCol="0">
            <a:noAutofit/>
          </a:bodyPr>
          <a:lstStyle/>
          <a:p>
            <a:endParaRPr lang="en-US" sz="900" dirty="0">
              <a:solidFill>
                <a:schemeClr val="tx2"/>
              </a:solidFill>
              <a:latin typeface="Arial" pitchFamily="34" charset="0"/>
              <a:cs typeface="Arial" pitchFamily="34" charset="0"/>
            </a:endParaRPr>
          </a:p>
        </p:txBody>
      </p:sp>
      <p:sp>
        <p:nvSpPr>
          <p:cNvPr id="7" name="TextBox 6">
            <a:extLst>
              <a:ext uri="{FF2B5EF4-FFF2-40B4-BE49-F238E27FC236}">
                <a16:creationId xmlns:a16="http://schemas.microsoft.com/office/drawing/2014/main" id="{158DF872-C871-D99D-4C91-0143F0A46983}"/>
              </a:ext>
            </a:extLst>
          </p:cNvPr>
          <p:cNvSpPr txBox="1"/>
          <p:nvPr/>
        </p:nvSpPr>
        <p:spPr>
          <a:xfrm>
            <a:off x="2029216" y="5774499"/>
            <a:ext cx="0" cy="0"/>
          </a:xfrm>
          <a:prstGeom prst="rect">
            <a:avLst/>
          </a:prstGeom>
          <a:solidFill>
            <a:schemeClr val="bg1"/>
          </a:solidFill>
          <a:ln w="6350">
            <a:solidFill>
              <a:schemeClr val="tx2"/>
            </a:solidFill>
          </a:ln>
        </p:spPr>
        <p:txBody>
          <a:bodyPr wrap="none" lIns="54000" tIns="54000" rIns="54000" bIns="54000" rtlCol="0">
            <a:noAutofit/>
          </a:bodyPr>
          <a:lstStyle/>
          <a:p>
            <a:endParaRPr lang="en-US" sz="900" dirty="0">
              <a:solidFill>
                <a:schemeClr val="tx2"/>
              </a:solidFill>
              <a:latin typeface="Arial" pitchFamily="34" charset="0"/>
              <a:cs typeface="Arial" pitchFamily="34" charset="0"/>
            </a:endParaRPr>
          </a:p>
        </p:txBody>
      </p:sp>
      <p:sp>
        <p:nvSpPr>
          <p:cNvPr id="8" name="TextBox 7">
            <a:extLst>
              <a:ext uri="{FF2B5EF4-FFF2-40B4-BE49-F238E27FC236}">
                <a16:creationId xmlns:a16="http://schemas.microsoft.com/office/drawing/2014/main" id="{C63027CB-F687-46CA-8D84-96BDA3450355}"/>
              </a:ext>
            </a:extLst>
          </p:cNvPr>
          <p:cNvSpPr txBox="1"/>
          <p:nvPr/>
        </p:nvSpPr>
        <p:spPr>
          <a:xfrm>
            <a:off x="3370729" y="6257365"/>
            <a:ext cx="0" cy="0"/>
          </a:xfrm>
          <a:prstGeom prst="rect">
            <a:avLst/>
          </a:prstGeom>
          <a:solidFill>
            <a:schemeClr val="bg1"/>
          </a:solidFill>
          <a:ln w="6350">
            <a:solidFill>
              <a:schemeClr val="tx2"/>
            </a:solidFill>
          </a:ln>
        </p:spPr>
        <p:txBody>
          <a:bodyPr wrap="none" lIns="54000" tIns="54000" rIns="54000" bIns="54000" rtlCol="0">
            <a:noAutofit/>
          </a:bodyPr>
          <a:lstStyle/>
          <a:p>
            <a:endParaRPr lang="en-US" sz="9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53820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479AC-4B8C-2FFE-3A33-41DBD2EC8D65}"/>
              </a:ext>
            </a:extLst>
          </p:cNvPr>
          <p:cNvSpPr>
            <a:spLocks noGrp="1"/>
          </p:cNvSpPr>
          <p:nvPr>
            <p:ph type="body" sz="quarter" idx="10"/>
          </p:nvPr>
        </p:nvSpPr>
        <p:spPr>
          <a:xfrm>
            <a:off x="207117" y="680189"/>
            <a:ext cx="11327615" cy="6002376"/>
          </a:xfrm>
          <a:solidFill>
            <a:schemeClr val="bg1"/>
          </a:solidFill>
        </p:spPr>
        <p:txBody>
          <a:bodyPr/>
          <a:lstStyle/>
          <a:p>
            <a:pPr>
              <a:buFont typeface="Arial" panose="020B0604020202020204" pitchFamily="34" charset="0"/>
              <a:buChar char="•"/>
            </a:pPr>
            <a:r>
              <a:rPr lang="en-US" dirty="0"/>
              <a:t>The following groups of slides (which begin and end with a red slide) indicate the instructions that are projected to help facilitate an activity with a group of ‘All hands on deck’ card players.</a:t>
            </a:r>
          </a:p>
          <a:p>
            <a:pPr>
              <a:buFont typeface="Arial" panose="020B0604020202020204" pitchFamily="34" charset="0"/>
              <a:buChar char="•"/>
            </a:pPr>
            <a:r>
              <a:rPr lang="en-US" dirty="0"/>
              <a:t>The box on the first red slide, with yellow highlighted text, gives some tips for the facilitator.</a:t>
            </a:r>
          </a:p>
          <a:p>
            <a:pPr>
              <a:buFont typeface="Arial" panose="020B0604020202020204" pitchFamily="34" charset="0"/>
              <a:buChar char="•"/>
            </a:pPr>
            <a:endParaRPr lang="en-US" dirty="0"/>
          </a:p>
          <a:p>
            <a:pPr marL="0" indent="0"/>
            <a:r>
              <a:rPr lang="en-US" dirty="0">
                <a:solidFill>
                  <a:srgbClr val="FF0000"/>
                </a:solidFill>
              </a:rPr>
              <a:t>Most important things to remember</a:t>
            </a:r>
            <a:r>
              <a:rPr lang="en-US" dirty="0"/>
              <a:t>, when planning an activity:</a:t>
            </a:r>
          </a:p>
          <a:p>
            <a:pPr>
              <a:buFont typeface="Arial" panose="020B0604020202020204" pitchFamily="34" charset="0"/>
              <a:buChar char="•"/>
            </a:pPr>
            <a:r>
              <a:rPr lang="en-US" dirty="0"/>
              <a:t>Each English </a:t>
            </a:r>
            <a:r>
              <a:rPr lang="en-US" u="sng" dirty="0"/>
              <a:t>printed</a:t>
            </a:r>
            <a:r>
              <a:rPr lang="en-US" dirty="0"/>
              <a:t> card deck has 74 cards with words and 28 flash cards (as of mid-2025). French and Spanish decks (and the downloadable English file as well as future English printed decks) have 92 words. </a:t>
            </a:r>
          </a:p>
          <a:p>
            <a:pPr>
              <a:buFont typeface="Arial" panose="020B0604020202020204" pitchFamily="34" charset="0"/>
              <a:buChar char="•"/>
            </a:pPr>
            <a:r>
              <a:rPr lang="en-US" dirty="0"/>
              <a:t>Given the current 74-word limit, games that give each participant three cards only work with groups of up to 24. If you only have one deck of cards, for larger groups, it will be necessary to change the rules (e.g. give participants two cards each/ integrate the flash cards/ ask people to work in pairs and follow the instructions together/ etc.). </a:t>
            </a:r>
          </a:p>
          <a:p>
            <a:pPr>
              <a:buFont typeface="Arial" panose="020B0604020202020204" pitchFamily="34" charset="0"/>
              <a:buChar char="•"/>
            </a:pPr>
            <a:r>
              <a:rPr lang="en-US" dirty="0"/>
              <a:t>The cards are very versatile and adapt to a range of content areas/ topics. The most important element of the game is the guiding question – ensure you adapt it and frame it according to the key issues you are exploring in your workshop/ session.</a:t>
            </a:r>
          </a:p>
          <a:p>
            <a:pPr>
              <a:buFont typeface="Arial" panose="020B0604020202020204" pitchFamily="34" charset="0"/>
              <a:buChar char="•"/>
            </a:pPr>
            <a:r>
              <a:rPr lang="en-US" dirty="0"/>
              <a:t>The slides that follow just give a few ideas about how to play – many more may exist, and it is up to your imagination to play around and invent those. We would love to know about your adventures!</a:t>
            </a:r>
          </a:p>
        </p:txBody>
      </p:sp>
      <p:sp>
        <p:nvSpPr>
          <p:cNvPr id="3" name="Title 2">
            <a:extLst>
              <a:ext uri="{FF2B5EF4-FFF2-40B4-BE49-F238E27FC236}">
                <a16:creationId xmlns:a16="http://schemas.microsoft.com/office/drawing/2014/main" id="{F5E4391C-A7B6-226D-D5D2-D95F074388C5}"/>
              </a:ext>
            </a:extLst>
          </p:cNvPr>
          <p:cNvSpPr>
            <a:spLocks noGrp="1"/>
          </p:cNvSpPr>
          <p:nvPr>
            <p:ph type="title"/>
          </p:nvPr>
        </p:nvSpPr>
        <p:spPr>
          <a:xfrm>
            <a:off x="431800" y="175435"/>
            <a:ext cx="11328400" cy="504754"/>
          </a:xfrm>
        </p:spPr>
        <p:txBody>
          <a:bodyPr/>
          <a:lstStyle/>
          <a:p>
            <a:r>
              <a:rPr lang="en-US" dirty="0"/>
              <a:t>Purpose of this presentation</a:t>
            </a:r>
          </a:p>
        </p:txBody>
      </p:sp>
    </p:spTree>
    <p:extLst>
      <p:ext uri="{BB962C8B-B14F-4D97-AF65-F5344CB8AC3E}">
        <p14:creationId xmlns:p14="http://schemas.microsoft.com/office/powerpoint/2010/main" val="287613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7085791A-954C-31E6-D794-EC84E09A1898}"/>
            </a:ext>
          </a:extLst>
        </p:cNvPr>
        <p:cNvGrpSpPr/>
        <p:nvPr/>
      </p:nvGrpSpPr>
      <p:grpSpPr>
        <a:xfrm>
          <a:off x="0" y="0"/>
          <a:ext cx="0" cy="0"/>
          <a:chOff x="0" y="0"/>
          <a:chExt cx="0" cy="0"/>
        </a:xfrm>
      </p:grpSpPr>
      <p:pic>
        <p:nvPicPr>
          <p:cNvPr id="354" name="Google Shape;354;p70" descr="A box with colorful cards flying out&#10;&#10;Description automatically generated with medium confidence">
            <a:extLst>
              <a:ext uri="{FF2B5EF4-FFF2-40B4-BE49-F238E27FC236}">
                <a16:creationId xmlns:a16="http://schemas.microsoft.com/office/drawing/2014/main" id="{400F810E-A439-7A8A-13F1-E27F75F178A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43175" y="-1"/>
            <a:ext cx="9408981" cy="6150774"/>
          </a:xfrm>
          <a:prstGeom prst="rect">
            <a:avLst/>
          </a:prstGeom>
          <a:noFill/>
          <a:ln>
            <a:noFill/>
          </a:ln>
        </p:spPr>
      </p:pic>
      <p:sp>
        <p:nvSpPr>
          <p:cNvPr id="355" name="Google Shape;355;p70">
            <a:extLst>
              <a:ext uri="{FF2B5EF4-FFF2-40B4-BE49-F238E27FC236}">
                <a16:creationId xmlns:a16="http://schemas.microsoft.com/office/drawing/2014/main" id="{DCEB25FE-86C9-7A67-69D9-BB2C70B764B5}"/>
              </a:ext>
            </a:extLst>
          </p:cNvPr>
          <p:cNvSpPr txBox="1"/>
          <p:nvPr/>
        </p:nvSpPr>
        <p:spPr>
          <a:xfrm>
            <a:off x="925574" y="4305475"/>
            <a:ext cx="10758300" cy="4345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5400"/>
              <a:buFont typeface="Arial"/>
              <a:buNone/>
              <a:tabLst/>
              <a:defRPr/>
            </a:pPr>
            <a: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t>Welcome to the </a:t>
            </a:r>
            <a:b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t>‘</a:t>
            </a:r>
            <a:r>
              <a:rPr kumimoji="0" lang="en-US" sz="5400" b="1" i="1" u="none" strike="noStrike" kern="0" cap="none" spc="0" normalizeH="0" baseline="0" noProof="0" dirty="0">
                <a:ln>
                  <a:noFill/>
                </a:ln>
                <a:solidFill>
                  <a:srgbClr val="FFFFFF"/>
                </a:solidFill>
                <a:effectLst/>
                <a:uLnTx/>
                <a:uFillTx/>
                <a:latin typeface="Calibri"/>
                <a:ea typeface="Calibri"/>
                <a:cs typeface="Calibri"/>
                <a:sym typeface="Calibri"/>
              </a:rPr>
              <a:t>All hands on deck’ </a:t>
            </a:r>
            <a:r>
              <a:rPr kumimoji="0" lang="en-US" sz="5400" b="1" i="0" u="none" strike="noStrike" kern="0" cap="none" spc="0" normalizeH="0" baseline="0" noProof="0" dirty="0">
                <a:ln>
                  <a:noFill/>
                </a:ln>
                <a:solidFill>
                  <a:srgbClr val="FFFFFF"/>
                </a:solidFill>
                <a:effectLst/>
                <a:uLnTx/>
                <a:uFillTx/>
                <a:latin typeface="Calibri"/>
                <a:ea typeface="Calibri"/>
                <a:cs typeface="Calibri"/>
                <a:sym typeface="Calibri"/>
              </a:rPr>
              <a:t>experience</a:t>
            </a:r>
            <a:br>
              <a:rPr kumimoji="0" lang="en-US" sz="60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39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3038B0F0-2E69-B8A6-851E-FE8035F589D6}"/>
              </a:ext>
            </a:extLst>
          </p:cNvPr>
          <p:cNvSpPr txBox="1"/>
          <p:nvPr/>
        </p:nvSpPr>
        <p:spPr>
          <a:xfrm>
            <a:off x="9031267" y="300624"/>
            <a:ext cx="2743200" cy="4816499"/>
          </a:xfrm>
          <a:prstGeom prst="rect">
            <a:avLst/>
          </a:prstGeom>
          <a:solidFill>
            <a:schemeClr val="bg1"/>
          </a:solidFill>
          <a:ln w="6350">
            <a:solidFill>
              <a:schemeClr val="tx2"/>
            </a:solidFill>
          </a:ln>
        </p:spPr>
        <p:txBody>
          <a:bodyPr wrap="square" lIns="54000" tIns="54000" rIns="54000" bIns="54000" rtlCol="0">
            <a:noAutofit/>
          </a:bodyPr>
          <a:lstStyle/>
          <a:p>
            <a:r>
              <a:rPr lang="en-US" sz="2000" dirty="0">
                <a:solidFill>
                  <a:schemeClr val="tx2"/>
                </a:solidFill>
                <a:highlight>
                  <a:srgbClr val="FFFF00"/>
                </a:highlight>
                <a:latin typeface="Arial" pitchFamily="34" charset="0"/>
                <a:cs typeface="Arial" pitchFamily="34" charset="0"/>
              </a:rPr>
              <a:t>For a standing activity, e.g. as people join a session or as part of a workshop – can be done with up to 60 or 80 people, but must ensure you have enough decks, given everyone gets three cards with words (try use different background decks to ease the sorting process after the game)</a:t>
            </a:r>
          </a:p>
        </p:txBody>
      </p:sp>
    </p:spTree>
    <p:extLst>
      <p:ext uri="{BB962C8B-B14F-4D97-AF65-F5344CB8AC3E}">
        <p14:creationId xmlns:p14="http://schemas.microsoft.com/office/powerpoint/2010/main" val="112619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a:extLst>
            <a:ext uri="{FF2B5EF4-FFF2-40B4-BE49-F238E27FC236}">
              <a16:creationId xmlns:a16="http://schemas.microsoft.com/office/drawing/2014/main" id="{5CD6B9F5-E124-33F3-E0CA-227508D00411}"/>
            </a:ext>
          </a:extLst>
        </p:cNvPr>
        <p:cNvGrpSpPr/>
        <p:nvPr/>
      </p:nvGrpSpPr>
      <p:grpSpPr>
        <a:xfrm>
          <a:off x="0" y="0"/>
          <a:ext cx="0" cy="0"/>
          <a:chOff x="0" y="0"/>
          <a:chExt cx="0" cy="0"/>
        </a:xfrm>
      </p:grpSpPr>
      <p:sp>
        <p:nvSpPr>
          <p:cNvPr id="360" name="Google Shape;360;p71">
            <a:extLst>
              <a:ext uri="{FF2B5EF4-FFF2-40B4-BE49-F238E27FC236}">
                <a16:creationId xmlns:a16="http://schemas.microsoft.com/office/drawing/2014/main" id="{0274BE5D-F4B5-89A1-F715-102C8AF43A36}"/>
              </a:ext>
            </a:extLst>
          </p:cNvPr>
          <p:cNvSpPr txBox="1">
            <a:spLocks noGrp="1"/>
          </p:cNvSpPr>
          <p:nvPr>
            <p:ph type="title"/>
          </p:nvPr>
        </p:nvSpPr>
        <p:spPr>
          <a:xfrm>
            <a:off x="652693" y="682943"/>
            <a:ext cx="7814901"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80000"/>
              </a:lnSpc>
              <a:spcBef>
                <a:spcPts val="0"/>
              </a:spcBef>
              <a:spcAft>
                <a:spcPts val="0"/>
              </a:spcAft>
              <a:buSzPct val="38889"/>
              <a:buNone/>
            </a:pPr>
            <a:r>
              <a:rPr lang="en-US" dirty="0"/>
              <a:t>Make sure you have three cards in your hands.</a:t>
            </a:r>
            <a:endParaRPr dirty="0"/>
          </a:p>
          <a:p>
            <a:pPr marL="0" lvl="0" indent="0" algn="l" rtl="0">
              <a:lnSpc>
                <a:spcPct val="80000"/>
              </a:lnSpc>
              <a:spcBef>
                <a:spcPts val="0"/>
              </a:spcBef>
              <a:spcAft>
                <a:spcPts val="0"/>
              </a:spcAft>
              <a:buSzPct val="38889"/>
              <a:buNone/>
            </a:pPr>
            <a:endParaRPr dirty="0"/>
          </a:p>
          <a:p>
            <a:pPr marL="0" lvl="0" indent="0" algn="l" rtl="0">
              <a:lnSpc>
                <a:spcPct val="80000"/>
              </a:lnSpc>
              <a:spcBef>
                <a:spcPts val="0"/>
              </a:spcBef>
              <a:spcAft>
                <a:spcPts val="0"/>
              </a:spcAft>
              <a:buSzPct val="38888"/>
              <a:buNone/>
            </a:pPr>
            <a:r>
              <a:rPr lang="en-US" dirty="0"/>
              <a:t>With the following question in mind, feel free to swap any of your cards with someone else:</a:t>
            </a:r>
            <a:endParaRPr dirty="0"/>
          </a:p>
          <a:p>
            <a:pPr marL="0" lvl="0" indent="0" algn="l" rtl="0">
              <a:lnSpc>
                <a:spcPct val="80000"/>
              </a:lnSpc>
              <a:spcBef>
                <a:spcPts val="0"/>
              </a:spcBef>
              <a:spcAft>
                <a:spcPts val="0"/>
              </a:spcAft>
              <a:buSzPct val="38888"/>
              <a:buNone/>
            </a:pPr>
            <a:endParaRPr dirty="0"/>
          </a:p>
          <a:p>
            <a:pPr marL="0" lvl="0" indent="0" algn="ctr" rtl="0">
              <a:lnSpc>
                <a:spcPct val="80000"/>
              </a:lnSpc>
              <a:spcBef>
                <a:spcPts val="0"/>
              </a:spcBef>
              <a:spcAft>
                <a:spcPts val="0"/>
              </a:spcAft>
              <a:buSzPct val="30435"/>
              <a:buNone/>
            </a:pPr>
            <a:r>
              <a:rPr lang="en-ZA" sz="5100" i="1" dirty="0"/>
              <a:t>What do we have to get right for our climate adaptation work to have the most impact?</a:t>
            </a:r>
            <a:r>
              <a:rPr lang="en-US" sz="6411" dirty="0"/>
              <a:t> </a:t>
            </a:r>
            <a:endParaRPr sz="6411" dirty="0"/>
          </a:p>
        </p:txBody>
      </p:sp>
      <p:pic>
        <p:nvPicPr>
          <p:cNvPr id="363" name="Google Shape;363;p71" descr="A purple and white cover&#10;&#10;Description automatically generated">
            <a:extLst>
              <a:ext uri="{FF2B5EF4-FFF2-40B4-BE49-F238E27FC236}">
                <a16:creationId xmlns:a16="http://schemas.microsoft.com/office/drawing/2014/main" id="{058B96D6-E34F-29B1-816F-9FA122F9A17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1011317">
            <a:off x="10078009" y="4870845"/>
            <a:ext cx="1219760" cy="1850056"/>
          </a:xfrm>
          <a:prstGeom prst="rect">
            <a:avLst/>
          </a:prstGeom>
          <a:noFill/>
          <a:ln>
            <a:noFill/>
          </a:ln>
        </p:spPr>
      </p:pic>
      <p:pic>
        <p:nvPicPr>
          <p:cNvPr id="3" name="Google Shape;389;p73" descr="A close-up of a blue book cover&#10;&#10;Description automatically generated">
            <a:extLst>
              <a:ext uri="{FF2B5EF4-FFF2-40B4-BE49-F238E27FC236}">
                <a16:creationId xmlns:a16="http://schemas.microsoft.com/office/drawing/2014/main" id="{7BDEEB00-DDE0-BFC6-9D80-C33C3F3ECE5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20788959">
            <a:off x="8980285" y="3114416"/>
            <a:ext cx="1216197" cy="1863454"/>
          </a:xfrm>
          <a:prstGeom prst="rect">
            <a:avLst/>
          </a:prstGeom>
          <a:noFill/>
          <a:ln>
            <a:noFill/>
          </a:ln>
        </p:spPr>
      </p:pic>
      <p:pic>
        <p:nvPicPr>
          <p:cNvPr id="4" name="Google Shape;387;p73" descr="A blue and white cover with white lines&#10;&#10;Description automatically generated">
            <a:extLst>
              <a:ext uri="{FF2B5EF4-FFF2-40B4-BE49-F238E27FC236}">
                <a16:creationId xmlns:a16="http://schemas.microsoft.com/office/drawing/2014/main" id="{B707C1F0-53CC-05D7-2188-22B8B263E4CC}"/>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1376482">
            <a:off x="10483362" y="1690916"/>
            <a:ext cx="1147937" cy="1816408"/>
          </a:xfrm>
          <a:prstGeom prst="rect">
            <a:avLst/>
          </a:prstGeom>
          <a:noFill/>
          <a:ln>
            <a:noFill/>
          </a:ln>
        </p:spPr>
      </p:pic>
      <p:pic>
        <p:nvPicPr>
          <p:cNvPr id="2" name="Google Shape;386;p73" descr="A red and white card with white text&#10;&#10;Description automatically generated">
            <a:extLst>
              <a:ext uri="{FF2B5EF4-FFF2-40B4-BE49-F238E27FC236}">
                <a16:creationId xmlns:a16="http://schemas.microsoft.com/office/drawing/2014/main" id="{CECA1D9C-1AC6-1E58-7B5C-8D70DD65DA25}"/>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rot="20517167">
            <a:off x="9247624" y="245425"/>
            <a:ext cx="1194658" cy="1775300"/>
          </a:xfrm>
          <a:prstGeom prst="rect">
            <a:avLst/>
          </a:prstGeom>
          <a:noFill/>
          <a:ln>
            <a:noFill/>
          </a:ln>
        </p:spPr>
      </p:pic>
    </p:spTree>
    <p:extLst>
      <p:ext uri="{BB962C8B-B14F-4D97-AF65-F5344CB8AC3E}">
        <p14:creationId xmlns:p14="http://schemas.microsoft.com/office/powerpoint/2010/main" val="34750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BE30721-D367-7918-BAD3-E761EF149E01}"/>
            </a:ext>
          </a:extLst>
        </p:cNvPr>
        <p:cNvGrpSpPr/>
        <p:nvPr/>
      </p:nvGrpSpPr>
      <p:grpSpPr>
        <a:xfrm>
          <a:off x="0" y="0"/>
          <a:ext cx="0" cy="0"/>
          <a:chOff x="0" y="0"/>
          <a:chExt cx="0" cy="0"/>
        </a:xfrm>
      </p:grpSpPr>
      <p:sp>
        <p:nvSpPr>
          <p:cNvPr id="74" name="Google Shape;74;p17">
            <a:extLst>
              <a:ext uri="{FF2B5EF4-FFF2-40B4-BE49-F238E27FC236}">
                <a16:creationId xmlns:a16="http://schemas.microsoft.com/office/drawing/2014/main" id="{07163B5A-CE61-2F80-8BBF-26691E041E87}"/>
              </a:ext>
            </a:extLst>
          </p:cNvPr>
          <p:cNvSpPr txBox="1">
            <a:spLocks noGrp="1"/>
          </p:cNvSpPr>
          <p:nvPr>
            <p:ph type="title"/>
          </p:nvPr>
        </p:nvSpPr>
        <p:spPr>
          <a:xfrm>
            <a:off x="1709105" y="496383"/>
            <a:ext cx="8477883"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spcBef>
                <a:spcPts val="0"/>
              </a:spcBef>
              <a:spcAft>
                <a:spcPts val="0"/>
              </a:spcAft>
            </a:pPr>
            <a:r>
              <a:rPr lang="en" dirty="0"/>
              <a:t>Pair up with someone you don’t know.</a:t>
            </a:r>
            <a:endParaRPr dirty="0"/>
          </a:p>
          <a:p>
            <a:pPr>
              <a:spcBef>
                <a:spcPts val="0"/>
              </a:spcBef>
              <a:spcAft>
                <a:spcPts val="0"/>
              </a:spcAft>
            </a:pPr>
            <a:endParaRPr dirty="0"/>
          </a:p>
          <a:p>
            <a:pPr>
              <a:spcBef>
                <a:spcPts val="0"/>
              </a:spcBef>
              <a:spcAft>
                <a:spcPts val="0"/>
              </a:spcAft>
            </a:pPr>
            <a:r>
              <a:rPr lang="en" dirty="0"/>
              <a:t>Taking 2’ each, explain to one another why you have selected your three cards.</a:t>
            </a:r>
            <a:endParaRPr dirty="0"/>
          </a:p>
          <a:p>
            <a:pPr>
              <a:spcBef>
                <a:spcPts val="0"/>
              </a:spcBef>
              <a:spcAft>
                <a:spcPts val="0"/>
              </a:spcAft>
            </a:pPr>
            <a:endParaRPr dirty="0"/>
          </a:p>
          <a:p>
            <a:pPr>
              <a:spcBef>
                <a:spcPts val="0"/>
              </a:spcBef>
              <a:spcAft>
                <a:spcPts val="0"/>
              </a:spcAft>
            </a:pPr>
            <a:r>
              <a:rPr lang="en" dirty="0"/>
              <a:t>Still with the question in mind, together, decide which four cards to eliminate so that, as a pair, you are left with </a:t>
            </a:r>
            <a:r>
              <a:rPr lang="en" u="sng" dirty="0"/>
              <a:t>two cards</a:t>
            </a:r>
            <a:r>
              <a:rPr lang="en" dirty="0"/>
              <a:t>.</a:t>
            </a:r>
            <a:endParaRPr dirty="0"/>
          </a:p>
          <a:p>
            <a:pPr>
              <a:spcBef>
                <a:spcPts val="0"/>
              </a:spcBef>
              <a:spcAft>
                <a:spcPts val="0"/>
              </a:spcAft>
            </a:pPr>
            <a:endParaRPr dirty="0"/>
          </a:p>
          <a:p>
            <a:pPr algn="ctr">
              <a:spcBef>
                <a:spcPts val="0"/>
              </a:spcBef>
              <a:spcAft>
                <a:spcPts val="0"/>
              </a:spcAft>
              <a:buClr>
                <a:schemeClr val="dk1"/>
              </a:buClr>
              <a:buSzPct val="39285"/>
            </a:pPr>
            <a:r>
              <a:rPr lang="en-ZA" sz="4000" i="1" dirty="0"/>
              <a:t>What do we have to get right for our climate adaptation work to have the most impact?</a:t>
            </a:r>
            <a:r>
              <a:rPr lang="en" sz="4000" dirty="0"/>
              <a:t> </a:t>
            </a:r>
            <a:endParaRPr dirty="0"/>
          </a:p>
        </p:txBody>
      </p:sp>
      <p:pic>
        <p:nvPicPr>
          <p:cNvPr id="3" name="Picture 2" descr="A black and white card with white lines&#10;&#10;Description automatically generated">
            <a:extLst>
              <a:ext uri="{FF2B5EF4-FFF2-40B4-BE49-F238E27FC236}">
                <a16:creationId xmlns:a16="http://schemas.microsoft.com/office/drawing/2014/main" id="{669A9FCA-EC7A-5E54-0903-C741CAC674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3127"/>
            <a:ext cx="1399994" cy="1925713"/>
          </a:xfrm>
          <a:prstGeom prst="rect">
            <a:avLst/>
          </a:prstGeom>
        </p:spPr>
      </p:pic>
      <p:pic>
        <p:nvPicPr>
          <p:cNvPr id="5" name="Picture 4" descr="A black and white rectangular object with lines&#10;&#10;Description automatically generated">
            <a:extLst>
              <a:ext uri="{FF2B5EF4-FFF2-40B4-BE49-F238E27FC236}">
                <a16:creationId xmlns:a16="http://schemas.microsoft.com/office/drawing/2014/main" id="{4F41BE5D-5F16-7C5F-A4AA-534494EF42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82895" y="2024258"/>
            <a:ext cx="1399994" cy="1925713"/>
          </a:xfrm>
          <a:prstGeom prst="rect">
            <a:avLst/>
          </a:prstGeom>
        </p:spPr>
      </p:pic>
      <p:pic>
        <p:nvPicPr>
          <p:cNvPr id="7" name="Picture 6" descr="A black and white rectangular object with lines&#10;&#10;Description automatically generated">
            <a:extLst>
              <a:ext uri="{FF2B5EF4-FFF2-40B4-BE49-F238E27FC236}">
                <a16:creationId xmlns:a16="http://schemas.microsoft.com/office/drawing/2014/main" id="{55AC3A50-16F6-2668-D95A-F9664D0A60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002" y="576527"/>
            <a:ext cx="1399994" cy="1925713"/>
          </a:xfrm>
          <a:prstGeom prst="rect">
            <a:avLst/>
          </a:prstGeom>
        </p:spPr>
      </p:pic>
      <p:pic>
        <p:nvPicPr>
          <p:cNvPr id="8" name="Picture 7" descr="A black and white card with white lines&#10;&#10;Description automatically generated">
            <a:extLst>
              <a:ext uri="{FF2B5EF4-FFF2-40B4-BE49-F238E27FC236}">
                <a16:creationId xmlns:a16="http://schemas.microsoft.com/office/drawing/2014/main" id="{CB402E32-B9AD-CD87-7C31-4266115EE2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9002" y="2502240"/>
            <a:ext cx="1399994" cy="1925713"/>
          </a:xfrm>
          <a:prstGeom prst="rect">
            <a:avLst/>
          </a:prstGeom>
        </p:spPr>
      </p:pic>
      <p:pic>
        <p:nvPicPr>
          <p:cNvPr id="6" name="Picture 5" descr="A black and white card with white lines&#10;&#10;Description automatically generated">
            <a:extLst>
              <a:ext uri="{FF2B5EF4-FFF2-40B4-BE49-F238E27FC236}">
                <a16:creationId xmlns:a16="http://schemas.microsoft.com/office/drawing/2014/main" id="{629C9C20-D6AB-F9FB-B8CC-30C7D5874D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82895" y="4005390"/>
            <a:ext cx="1399994" cy="1925713"/>
          </a:xfrm>
          <a:prstGeom prst="rect">
            <a:avLst/>
          </a:prstGeom>
        </p:spPr>
      </p:pic>
      <p:pic>
        <p:nvPicPr>
          <p:cNvPr id="9" name="Picture 8" descr="A black and white rectangular object with lines&#10;&#10;Description automatically generated">
            <a:extLst>
              <a:ext uri="{FF2B5EF4-FFF2-40B4-BE49-F238E27FC236}">
                <a16:creationId xmlns:a16="http://schemas.microsoft.com/office/drawing/2014/main" id="{FC2F837C-76F2-AFB7-1BEC-5336B98DF49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1702" y="4427953"/>
            <a:ext cx="1399994" cy="1925713"/>
          </a:xfrm>
          <a:prstGeom prst="rect">
            <a:avLst/>
          </a:prstGeom>
        </p:spPr>
      </p:pic>
      <p:sp>
        <p:nvSpPr>
          <p:cNvPr id="2" name="Google Shape;362;p71">
            <a:extLst>
              <a:ext uri="{FF2B5EF4-FFF2-40B4-BE49-F238E27FC236}">
                <a16:creationId xmlns:a16="http://schemas.microsoft.com/office/drawing/2014/main" id="{620B2DE5-B39D-A6A8-DFE7-315B3E437948}"/>
              </a:ext>
            </a:extLst>
          </p:cNvPr>
          <p:cNvSpPr txBox="1"/>
          <p:nvPr/>
        </p:nvSpPr>
        <p:spPr>
          <a:xfrm>
            <a:off x="9547917" y="0"/>
            <a:ext cx="639071"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lang="en-US" sz="4400" dirty="0"/>
              <a:t>5</a:t>
            </a:r>
            <a:r>
              <a:rPr kumimoji="0" lang="en-US" sz="4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972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D621AA47-EE18-B523-73F3-C035B9087C45}"/>
            </a:ext>
          </a:extLst>
        </p:cNvPr>
        <p:cNvGrpSpPr/>
        <p:nvPr/>
      </p:nvGrpSpPr>
      <p:grpSpPr>
        <a:xfrm>
          <a:off x="0" y="0"/>
          <a:ext cx="0" cy="0"/>
          <a:chOff x="0" y="0"/>
          <a:chExt cx="0" cy="0"/>
        </a:xfrm>
      </p:grpSpPr>
      <p:sp>
        <p:nvSpPr>
          <p:cNvPr id="79" name="Google Shape;79;p18">
            <a:extLst>
              <a:ext uri="{FF2B5EF4-FFF2-40B4-BE49-F238E27FC236}">
                <a16:creationId xmlns:a16="http://schemas.microsoft.com/office/drawing/2014/main" id="{1A438719-A2D8-20E4-B0B0-B30FBDB7B92F}"/>
              </a:ext>
            </a:extLst>
          </p:cNvPr>
          <p:cNvSpPr txBox="1">
            <a:spLocks noGrp="1"/>
          </p:cNvSpPr>
          <p:nvPr>
            <p:ph type="title"/>
          </p:nvPr>
        </p:nvSpPr>
        <p:spPr>
          <a:xfrm>
            <a:off x="2012515" y="285234"/>
            <a:ext cx="816697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marL="0" lvl="0" indent="0" algn="l" rtl="0">
              <a:lnSpc>
                <a:spcPct val="80000"/>
              </a:lnSpc>
              <a:spcBef>
                <a:spcPts val="0"/>
              </a:spcBef>
              <a:spcAft>
                <a:spcPts val="0"/>
              </a:spcAft>
              <a:buSzPct val="38888"/>
              <a:buNone/>
            </a:pPr>
            <a:r>
              <a:rPr lang="en-US" dirty="0"/>
              <a:t>As a pair, now join with another pair from around the room.</a:t>
            </a:r>
            <a:br>
              <a:rPr lang="en-US" dirty="0"/>
            </a:br>
            <a:br>
              <a:rPr lang="en-US" dirty="0"/>
            </a:br>
            <a:r>
              <a:rPr lang="en-US" dirty="0"/>
              <a:t>Still keeping in mind the guiding question, </a:t>
            </a:r>
            <a:r>
              <a:rPr lang="en" dirty="0"/>
              <a:t>explain your card choices to each other and </a:t>
            </a:r>
            <a:r>
              <a:rPr lang="en-US" dirty="0"/>
              <a:t>together</a:t>
            </a:r>
            <a:r>
              <a:rPr lang="en" dirty="0"/>
              <a:t> </a:t>
            </a:r>
            <a:r>
              <a:rPr lang="en-US" dirty="0"/>
              <a:t>select only </a:t>
            </a:r>
            <a:r>
              <a:rPr lang="en-US" u="sng" dirty="0"/>
              <a:t>one of your four cards</a:t>
            </a:r>
            <a:r>
              <a:rPr lang="en-US" dirty="0"/>
              <a:t>.</a:t>
            </a:r>
            <a:br>
              <a:rPr lang="en-US" dirty="0"/>
            </a:br>
            <a:br>
              <a:rPr lang="en-US" dirty="0"/>
            </a:br>
            <a:r>
              <a:rPr lang="en-US" dirty="0"/>
              <a:t>Decide on who will feed back to plenary (1’ea).</a:t>
            </a:r>
            <a:endParaRPr dirty="0"/>
          </a:p>
          <a:p>
            <a:pPr>
              <a:spcBef>
                <a:spcPts val="0"/>
              </a:spcBef>
              <a:spcAft>
                <a:spcPts val="0"/>
              </a:spcAft>
            </a:pPr>
            <a:endParaRPr dirty="0"/>
          </a:p>
          <a:p>
            <a:pPr algn="ctr">
              <a:spcBef>
                <a:spcPts val="0"/>
              </a:spcBef>
              <a:spcAft>
                <a:spcPts val="0"/>
              </a:spcAft>
            </a:pPr>
            <a:r>
              <a:rPr lang="en-ZA" sz="4000" i="1" dirty="0"/>
              <a:t>What do we have to get right for our climate adaptation work to have the most impact?</a:t>
            </a:r>
            <a:r>
              <a:rPr lang="en" sz="4000" dirty="0"/>
              <a:t>  </a:t>
            </a:r>
            <a:endParaRPr dirty="0"/>
          </a:p>
        </p:txBody>
      </p:sp>
      <p:pic>
        <p:nvPicPr>
          <p:cNvPr id="2" name="Picture 1" descr="A screenshot of a computer&#10;&#10;AI-generated content may be incorrect.">
            <a:extLst>
              <a:ext uri="{FF2B5EF4-FFF2-40B4-BE49-F238E27FC236}">
                <a16:creationId xmlns:a16="http://schemas.microsoft.com/office/drawing/2014/main" id="{481DA880-0496-AB64-5163-119C4662848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040467">
            <a:off x="10526353" y="3244605"/>
            <a:ext cx="1398845" cy="2029350"/>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AD39C4A2-8C2C-6C99-5EBE-1B27E187FFC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20811607">
            <a:off x="279911" y="4268809"/>
            <a:ext cx="1398845" cy="2010293"/>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7495527F-F6E8-B701-3955-46226F3167A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rot="609348">
            <a:off x="10526354" y="169919"/>
            <a:ext cx="1398845" cy="2010293"/>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40482648-8748-70CE-E705-2378B6C1BFF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rot="876684">
            <a:off x="254079" y="1190074"/>
            <a:ext cx="1379957" cy="2029350"/>
          </a:xfrm>
          <a:prstGeom prst="rect">
            <a:avLst/>
          </a:prstGeom>
        </p:spPr>
      </p:pic>
      <p:sp>
        <p:nvSpPr>
          <p:cNvPr id="10" name="Google Shape;362;p71">
            <a:extLst>
              <a:ext uri="{FF2B5EF4-FFF2-40B4-BE49-F238E27FC236}">
                <a16:creationId xmlns:a16="http://schemas.microsoft.com/office/drawing/2014/main" id="{2C0A6705-55BA-047C-DF7C-1ED65DF05737}"/>
              </a:ext>
            </a:extLst>
          </p:cNvPr>
          <p:cNvSpPr txBox="1"/>
          <p:nvPr/>
        </p:nvSpPr>
        <p:spPr>
          <a:xfrm>
            <a:off x="712858" y="0"/>
            <a:ext cx="914400" cy="914400"/>
          </a:xfrm>
          <a:prstGeom prst="rect">
            <a:avLst/>
          </a:prstGeom>
          <a:solidFill>
            <a:schemeClr val="lt1"/>
          </a:solidFill>
          <a:ln>
            <a:noFill/>
          </a:ln>
        </p:spPr>
        <p:txBody>
          <a:bodyPr spcFirstLastPara="1" wrap="square" lIns="54000" tIns="54000" rIns="54000"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lang="en-US" sz="4400" dirty="0"/>
              <a:t>5</a:t>
            </a:r>
            <a:r>
              <a:rPr kumimoji="0" lang="en-US" sz="4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811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2.xml><?xml version="1.0" encoding="utf-8"?>
<a:theme xmlns:a="http://schemas.openxmlformats.org/drawingml/2006/main" name="1_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50014</TotalTime>
  <Words>3344</Words>
  <Application>Microsoft Macintosh PowerPoint</Application>
  <PresentationFormat>Widescreen</PresentationFormat>
  <Paragraphs>207</Paragraphs>
  <Slides>43</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Calibri</vt:lpstr>
      <vt:lpstr>Times</vt:lpstr>
      <vt:lpstr>Wingdings 2</vt:lpstr>
      <vt:lpstr>ＭＳ Ｐゴシック</vt:lpstr>
      <vt:lpstr>Symbol</vt:lpstr>
      <vt:lpstr>Arial</vt:lpstr>
      <vt:lpstr>Office Theme</vt:lpstr>
      <vt:lpstr>1_Office Theme</vt:lpstr>
      <vt:lpstr>‘All hands on deck’  knowledge brokering reflection cards</vt:lpstr>
      <vt:lpstr>PowerPoint Presentation</vt:lpstr>
      <vt:lpstr>Useful background information </vt:lpstr>
      <vt:lpstr>What are the ‘All hands on deck’ cards? </vt:lpstr>
      <vt:lpstr>Purpose of this presentation</vt:lpstr>
      <vt:lpstr>PowerPoint Presentation</vt:lpstr>
      <vt:lpstr>Make sure you have three cards in your hands.  With the following question in mind, feel free to swap any of your cards with someone else:  What do we have to get right for our climate adaptation work to have the most impact? </vt:lpstr>
      <vt:lpstr>Pair up with someone you don’t know.  Taking 2’ each, explain to one another why you have selected your three cards.  Still with the question in mind, together, decide which four cards to eliminate so that, as a pair, you are left with two cards.  What do we have to get right for our climate adaptation work to have the most impact? </vt:lpstr>
      <vt:lpstr>As a pair, now join with another pair from around the room.  Still keeping in mind the guiding question, explain your card choices to each other and together select only one of your four cards.  Decide on who will feed back to plenary (1’ea).  What do we have to get right for our climate adaptation work to have the most impact?  </vt:lpstr>
      <vt:lpstr>Conversation starter  Tool to surface priorities, explore challenges &amp; solutions  Reflection tool   Many more…        </vt:lpstr>
      <vt:lpstr>PowerPoint Presentation</vt:lpstr>
      <vt:lpstr>From the deck of cards in the middle of the table, ensure that you all receive two cards. If unhappy, feel free to pick a different card from the deck (once!).  With the following question in mind, pair up with one neighbour and together select one out of your four cards, eliminating three:  What is the key issue that we need to address to advance knowledge brokering as a practice to bridge the knowledge-to-action gap? </vt:lpstr>
      <vt:lpstr>As a pair, now join with another pair from around the table.  Together, select only one of your two cards, still keeping in mind the guiding question.  Decide on who will feed back to the table.  What is the key issue that we need to address to advance knowledge brokering as a practice to bridge the knowledge-to-action gap? </vt:lpstr>
      <vt:lpstr>As a table, discuss your choices and select only one card to present back to the room. Write the issue on an index card and how it should be addressed.    If you think a key issue is missing, use a blank card to identify it. Feel free to use the other flash cards to share any further thought.  What is the key issue that we need to address to advance knowledge brokering as a practice to bridge the knowledge-to-action gap?   How should we do it?</vt:lpstr>
      <vt:lpstr>Conversation starter  Tool to surface priorities, explore challenges &amp; solutions  Reflection tool   Many more…        </vt:lpstr>
      <vt:lpstr>PowerPoint Presentation</vt:lpstr>
      <vt:lpstr>Make sure you have three cards in your hands.  With the following question in mind, feel free to swap any of your cards with someone else:   What are the thorniest issues we still need to address for our research for impact activities to be effective? </vt:lpstr>
      <vt:lpstr>Pair up with someone you don’t know.  Taking 3’ each, explain to one another why you have selected your three cards.  Still with the question in mind, together, decide which two cards to eliminate so that you are both left with two cards each.  What are the thorniest issues we still need to address for our research for impact activities to be effective? </vt:lpstr>
      <vt:lpstr>Pair up with someone else you don’t know.  Taking 2’ each, explain to one another why you have selected your two cards.  Still with the question in mind, together, decide which two cards to eliminate so that you are both left with one card each.  What are the thorniest issues we still need to address for our research for impact activities to be effective? </vt:lpstr>
      <vt:lpstr>In plenary, explain in max 20’’ why you have selected the card in your hand.  What are the thorniest issues we still need to address for our research for impact activities to be effective?   E.g. I have selected “trust” because unless we can build trusting relationships with our stakeholders, we will not have impact.</vt:lpstr>
      <vt:lpstr>Conversation starter  Tool to surface priorities, explore challenges &amp; solutions  Reflection tool   Many more…        </vt:lpstr>
      <vt:lpstr>PowerPoint Presentation</vt:lpstr>
      <vt:lpstr>Take a look at the cards on the table.  With the following question in mind, choose two or three cards by noting down the words on your post-it:  What are the stickiest issues you face as you seek to facilitate the co-creation of policy and practice-relevant knowledge? </vt:lpstr>
      <vt:lpstr>Pair up with someone you don’t know.  Taking 3’ each, explain to one another why you have noted down those issues.   Decide on who will feed back to the group.   What are the stickiest issues you face as you seek to facilitate the co-creation of policy and practice-relevant knowledge? </vt:lpstr>
      <vt:lpstr>Back in the circle, each pair feeds back to the group, taking 1’.    What are the stickiest issues you face as you seek to facilitate the co-creation of policy and practice-relevant knowledge?  Question and discuss your choices with each other, using a flash or other card on the table. </vt:lpstr>
      <vt:lpstr>Conversation starter  Tool to surface priorities, explore challenges &amp; solutions  Reflection tool   Many more…        </vt:lpstr>
      <vt:lpstr>PowerPoint Presentation</vt:lpstr>
      <vt:lpstr>From the deck of cards in the middle of the table (deck A), ensure that you all pick two cards. If unhappy, feel free to swap with a different participant.  With the following question in mind, share a story, of up to 3’ using one or both of your cards:  Which specific experiences come to mind (from your or others’ work), that can help overcome some of the critical challenges we face in locally-led adaptation (LLA)? </vt:lpstr>
      <vt:lpstr>With the following question in mind, have a conversation around your table. You can only speak, using one of the flash cards from the second deck (deck B) on the table.     What is needed of us to overcome some of the critical challenges we face in LLA? </vt:lpstr>
      <vt:lpstr>Conversation starter  Tool to surface priorities, explore challenges &amp; solutions  Reflection tool   Many more…        </vt:lpstr>
      <vt:lpstr>PowerPoint Presentation</vt:lpstr>
      <vt:lpstr>Assurez-vous d’avoir trois cartes en main.  Avec la question suivante à l’esprit, n’hésitez pas à échanger n’importe laquelle de vos cartes avec quelqu’un d’autre :  Quel est le problème le plus épineux que vous pensez devoir résoudre pour que votre projet ait le plus d’impact possible ?</vt:lpstr>
      <vt:lpstr>Former une paire avec quelqu’un que vous ne connaissez pas.  En prenant 3' chacun, expliquez-vous pourquoi vous avez choisi vos trois cartes.  Toujours avec la question en tête, décidez ensemble quelles sont les deux cartes à éliminer afin que vous vous retrouviez tous les deux avec deux cartes chacun.  Quel est le problème le plus épineux que vous pensez devoir résoudre pour que votre projet ait le plus d’impact possible ?</vt:lpstr>
      <vt:lpstr>Former une pair avec quelqu’un d’autre que vous ne connaissez pas.  En prenant 2' chacun, expliquez-vous pourquoi vous avez sélectionné vos deux cartes.  Toujours avec la question à l’esprit, décidez ensemble quelles sont les deux cartes à éliminer afin que vous vous retrouviez tous les deux avec une carte chacun.  Quel est le problème le plus épineux que vous pensez devoir résoudre pour que votre projet ait le plus d’impact possible ?</vt:lpstr>
      <vt:lpstr>Notez votre problème sur une fiche, en expliquant pourquoi vous l’avez choisi.   Dans la séance plénière, expliquez votre choix en 20‘’ max.  Quel est le problème le plus épineux que vous pensez devoir résoudre pour que votre projet ait le plus d’impact possible ?  Par exemple, la « confiance » - à moins de pouvoir établir des relations de confiance avec nos parties prenantes, nous n’aurons pas d’impact.</vt:lpstr>
      <vt:lpstr>Initiateur de conversation  Outil pour faire ressortir les priorités, explorer les défis et les solutions  Outil de réflexion  Beaucoup d’autres…        </vt:lpstr>
      <vt:lpstr>PowerPoint Presentation</vt:lpstr>
      <vt:lpstr>Asegúrate de tener tres tarjetas en tus manos.  En función de la pregunta que verás más abajo, siéntete libre de intercambiar cualquiera de tus tarjetas con alguien más:  Pregunta:  ¿Desde tu contexto y proyecto, cuáles son los elementos clave para lograr incidencia en la política y la acción?</vt:lpstr>
      <vt:lpstr>Forma pareja con alguien que no conoces.  Tomando 3 minutos cada uno/a, expliquen por qué han guardado sus tres cartas.  Aún con la pregunta en mente, decidan juntos/as eliminar dos cartas de tal manera que queden con dos cartas cada uno/a.  ¿Desde tu contexto y proyecto, cuáles son los elementos clave para lograr incidencia en la política y la acción?</vt:lpstr>
      <vt:lpstr>Forma una nueva pareja con alguien que no conoces.   Tomando 2 minutos cada uno/a, expliquen por qué han guardado sus dos cartas.  Aún con la pregunta en mente, decidan juntos/as eliminar dos cartas, de tal manera que se queden con una carta cada uno/a.  ¿Desde tu contexto y proyecto, cuáles son los elementos clave para lograr incidencia en la política y la acción?</vt:lpstr>
      <vt:lpstr>Utilizando un post-it, escribe brevemente:  ¿Por qué has seleccionado la tarjeta que tienes en la mano?  ¿Desde tu contexto y proyecto, cuáles son los elementos clave para lograr incidencia en la política y la acción?  Ejemplo: “Confianza”: a menos que podamos establecer relaciones de confianza con nuestros grupos de interés, no lograremos impacto e incidencia.</vt:lpstr>
      <vt:lpstr>Las tarjetas pueden ser una  herramienta para  Empezar conversaciones  Discutir prioridades, desafíos y soluciones  Reflexión  Mucho más…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Lucia Scodanibbio</cp:lastModifiedBy>
  <cp:revision>47</cp:revision>
  <dcterms:modified xsi:type="dcterms:W3CDTF">2025-06-12T11:24:51Z</dcterms:modified>
</cp:coreProperties>
</file>