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1" r:id="rId2"/>
    <p:sldId id="257" r:id="rId3"/>
    <p:sldId id="278" r:id="rId4"/>
    <p:sldId id="259" r:id="rId5"/>
    <p:sldId id="260" r:id="rId6"/>
    <p:sldId id="277" r:id="rId7"/>
    <p:sldId id="261" r:id="rId8"/>
    <p:sldId id="262" r:id="rId9"/>
    <p:sldId id="264" r:id="rId10"/>
    <p:sldId id="282" r:id="rId11"/>
    <p:sldId id="268" r:id="rId12"/>
    <p:sldId id="283" r:id="rId13"/>
    <p:sldId id="269" r:id="rId14"/>
    <p:sldId id="284" r:id="rId15"/>
    <p:sldId id="272" r:id="rId16"/>
    <p:sldId id="273" r:id="rId17"/>
    <p:sldId id="279"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994099-9829-4925-A01D-D3A8338EF67A}">
          <p14:sldIdLst>
            <p14:sldId id="281"/>
            <p14:sldId id="257"/>
            <p14:sldId id="278"/>
            <p14:sldId id="259"/>
            <p14:sldId id="260"/>
            <p14:sldId id="277"/>
            <p14:sldId id="261"/>
            <p14:sldId id="262"/>
            <p14:sldId id="264"/>
            <p14:sldId id="282"/>
            <p14:sldId id="268"/>
            <p14:sldId id="283"/>
            <p14:sldId id="269"/>
            <p14:sldId id="284"/>
            <p14:sldId id="272"/>
            <p14:sldId id="273"/>
            <p14:sldId id="279"/>
            <p14:sldId id="280"/>
          </p14:sldIdLst>
        </p14:section>
        <p14:section name="Untitled Section" id="{23EA5B06-BD09-4EC7-96BF-0D8D46406F7D}">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5CBF5B-C04F-FFD4-6BD2-8585400FB7F2}" name="Hareg Admassu" initials="HA" userId="fa240494850dd501" providerId="Windows Live"/>
  <p188:author id="{22F48569-6DE8-1672-8C6C-35F2A1FE0F10}" name="Demissie, Blen Tilahun" initials="DBT" userId="S::demissieb@iloguest.org::d3675de2-8984-4d3c-b733-d4991c8b93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sema Andargatchew" initials="" lastIdx="11" clrIdx="0">
    <p:extLst>
      <p:ext uri="{19B8F6BF-5375-455C-9EA6-DF929625EA0E}">
        <p15:presenceInfo xmlns:p15="http://schemas.microsoft.com/office/powerpoint/2012/main" userId="S::arsema@southsouthnorth.org::839d3ad4-bf9a-4d2d-9d1f-60850bd59895" providerId="AD"/>
      </p:ext>
    </p:extLst>
  </p:cmAuthor>
  <p:cmAuthor id="2" name="Demissie, Blen Tilahun" initials="DBT" lastIdx="9" clrIdx="1">
    <p:extLst>
      <p:ext uri="{19B8F6BF-5375-455C-9EA6-DF929625EA0E}">
        <p15:presenceInfo xmlns:p15="http://schemas.microsoft.com/office/powerpoint/2012/main" userId="S::demissieb@iloguest.org::d3675de2-8984-4d3c-b733-d4991c8b9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8882"/>
    <a:srgbClr val="778787"/>
    <a:srgbClr val="E1A309"/>
    <a:srgbClr val="FC971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63" autoAdjust="0"/>
    <p:restoredTop sz="93292" autoAdjust="0"/>
  </p:normalViewPr>
  <p:slideViewPr>
    <p:cSldViewPr snapToGrid="0">
      <p:cViewPr varScale="1">
        <p:scale>
          <a:sx n="96" d="100"/>
          <a:sy n="96" d="100"/>
        </p:scale>
        <p:origin x="200"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6D13D-8FD6-4A69-B777-C58B6572F9E6}" type="datetimeFigureOut">
              <a:rPr lang="en-GB" smtClean="0"/>
              <a:t>31/05/2024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F237AE-41EE-422F-A378-86C8982FFE7A}" type="slidenum">
              <a:rPr lang="en-GB" smtClean="0"/>
              <a:t>‹#›</a:t>
            </a:fld>
            <a:endParaRPr lang="en-GB"/>
          </a:p>
        </p:txBody>
      </p:sp>
    </p:spTree>
    <p:extLst>
      <p:ext uri="{BB962C8B-B14F-4D97-AF65-F5344CB8AC3E}">
        <p14:creationId xmlns:p14="http://schemas.microsoft.com/office/powerpoint/2010/main" val="1796658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 typeface="Arial" panose="020B0604020202020204" pitchFamily="34" charset="0"/>
              <a:buNone/>
            </a:pPr>
            <a:r>
              <a:rPr lang="en-US" sz="1200" b="1" dirty="0" err="1">
                <a:effectLst/>
                <a:latin typeface="Nyala" panose="02000504070300020003" pitchFamily="2" charset="0"/>
                <a:ea typeface="Calibri" panose="020F0502020204030204" pitchFamily="34" charset="0"/>
                <a:cs typeface="Nyala" panose="02000504070300020003" pitchFamily="2" charset="0"/>
              </a:rPr>
              <a:t>ይህ</a:t>
            </a:r>
            <a:r>
              <a:rPr lang="en-US" sz="1200" b="1" dirty="0">
                <a:effectLst/>
                <a:latin typeface="Nyala" panose="02000504070300020003" pitchFamily="2" charset="0"/>
                <a:ea typeface="Calibri" panose="020F0502020204030204" pitchFamily="34" charset="0"/>
                <a:cs typeface="Arial" panose="020B0604020202020204" pitchFamily="34" charset="0"/>
              </a:rPr>
              <a:t> </a:t>
            </a:r>
            <a:r>
              <a:rPr lang="en-US" sz="1200" b="1" dirty="0" err="1">
                <a:effectLst/>
                <a:latin typeface="Nyala" panose="02000504070300020003" pitchFamily="2" charset="0"/>
                <a:ea typeface="Calibri" panose="020F0502020204030204" pitchFamily="34" charset="0"/>
                <a:cs typeface="Nyala" panose="02000504070300020003" pitchFamily="2" charset="0"/>
              </a:rPr>
              <a:t>ሞጁል</a:t>
            </a:r>
            <a:r>
              <a:rPr lang="en-US" sz="1200" b="1" dirty="0">
                <a:effectLst/>
                <a:latin typeface="Nyala" panose="02000504070300020003" pitchFamily="2" charset="0"/>
                <a:ea typeface="Calibri" panose="020F0502020204030204" pitchFamily="34" charset="0"/>
                <a:cs typeface="Arial" panose="020B0604020202020204" pitchFamily="34" charset="0"/>
              </a:rPr>
              <a:t> </a:t>
            </a:r>
            <a:r>
              <a:rPr lang="en-US" sz="1200" b="1" dirty="0" err="1">
                <a:effectLst/>
                <a:latin typeface="Nyala" panose="02000504070300020003" pitchFamily="2" charset="0"/>
                <a:ea typeface="Calibri" panose="020F0502020204030204" pitchFamily="34" charset="0"/>
                <a:cs typeface="Nyala" panose="02000504070300020003" pitchFamily="2" charset="0"/>
              </a:rPr>
              <a:t>ስራዎችን</a:t>
            </a:r>
            <a:r>
              <a:rPr lang="en-US" sz="1200" b="1" dirty="0">
                <a:effectLst/>
                <a:latin typeface="Calibri" panose="020F0502020204030204" pitchFamily="34" charset="0"/>
                <a:ea typeface="Calibri" panose="020F0502020204030204" pitchFamily="34" charset="0"/>
                <a:cs typeface="Arial" panose="020B0604020202020204" pitchFamily="34" charset="0"/>
              </a:rPr>
              <a:t> </a:t>
            </a:r>
            <a:r>
              <a:rPr lang="en-US" sz="1200" b="1" dirty="0" err="1">
                <a:effectLst/>
                <a:latin typeface="Nyala" panose="02000504070300020003" pitchFamily="2" charset="0"/>
                <a:ea typeface="Calibri" panose="020F0502020204030204" pitchFamily="34" charset="0"/>
                <a:cs typeface="Nyala" panose="02000504070300020003" pitchFamily="2" charset="0"/>
              </a:rPr>
              <a:t>በአካታች</a:t>
            </a:r>
            <a:r>
              <a:rPr lang="en-US" sz="1200" b="1" dirty="0">
                <a:effectLst/>
                <a:latin typeface="Calibri" panose="020F0502020204030204" pitchFamily="34" charset="0"/>
                <a:ea typeface="Calibri" panose="020F0502020204030204" pitchFamily="34" charset="0"/>
                <a:cs typeface="Arial" panose="020B0604020202020204" pitchFamily="34" charset="0"/>
              </a:rPr>
              <a:t> </a:t>
            </a:r>
            <a:r>
              <a:rPr lang="en-US" sz="1200" b="1" dirty="0" err="1">
                <a:effectLst/>
                <a:latin typeface="Nyala" panose="02000504070300020003" pitchFamily="2" charset="0"/>
                <a:ea typeface="Calibri" panose="020F0502020204030204" pitchFamily="34" charset="0"/>
                <a:cs typeface="Nyala" panose="02000504070300020003" pitchFamily="2" charset="0"/>
              </a:rPr>
              <a:t>ሁኔታ</a:t>
            </a:r>
            <a:r>
              <a:rPr lang="en-US" sz="1200" b="1" dirty="0">
                <a:effectLst/>
                <a:latin typeface="Calibri" panose="020F0502020204030204" pitchFamily="34" charset="0"/>
                <a:ea typeface="Calibri" panose="020F0502020204030204" pitchFamily="34" charset="0"/>
                <a:cs typeface="Arial" panose="020B0604020202020204" pitchFamily="34" charset="0"/>
              </a:rPr>
              <a:t> </a:t>
            </a:r>
            <a:r>
              <a:rPr lang="en-US" sz="1200" b="1" dirty="0" err="1">
                <a:effectLst/>
                <a:latin typeface="Nyala" panose="02000504070300020003" pitchFamily="2" charset="0"/>
                <a:ea typeface="Calibri" panose="020F0502020204030204" pitchFamily="34" charset="0"/>
                <a:cs typeface="Nyala" panose="02000504070300020003" pitchFamily="2" charset="0"/>
              </a:rPr>
              <a:t>ተግባራዊ</a:t>
            </a:r>
            <a:r>
              <a:rPr lang="en-US" sz="1200" b="1" dirty="0">
                <a:effectLst/>
                <a:latin typeface="Calibri" panose="020F0502020204030204" pitchFamily="34" charset="0"/>
                <a:ea typeface="Calibri" panose="020F0502020204030204" pitchFamily="34" charset="0"/>
                <a:cs typeface="Arial" panose="020B0604020202020204" pitchFamily="34" charset="0"/>
              </a:rPr>
              <a:t> </a:t>
            </a:r>
            <a:r>
              <a:rPr lang="en-US" sz="1200" b="1" dirty="0" err="1">
                <a:effectLst/>
                <a:latin typeface="Nyala" panose="02000504070300020003" pitchFamily="2" charset="0"/>
                <a:ea typeface="Calibri" panose="020F0502020204030204" pitchFamily="34" charset="0"/>
                <a:cs typeface="Nyala" panose="02000504070300020003" pitchFamily="2" charset="0"/>
              </a:rPr>
              <a:t>ለማድረግ</a:t>
            </a:r>
            <a:r>
              <a:rPr lang="en-US" sz="1200" b="1" dirty="0">
                <a:effectLst/>
                <a:latin typeface="Nyala" panose="02000504070300020003" pitchFamily="2" charset="0"/>
                <a:ea typeface="Calibri" panose="020F0502020204030204" pitchFamily="34" charset="0"/>
                <a:cs typeface="Arial" panose="020B0604020202020204" pitchFamily="34" charset="0"/>
              </a:rPr>
              <a:t> </a:t>
            </a:r>
            <a:r>
              <a:rPr lang="en-US" sz="1200" b="1" dirty="0" err="1">
                <a:effectLst/>
                <a:latin typeface="Nyala" panose="02000504070300020003" pitchFamily="2" charset="0"/>
                <a:ea typeface="Calibri" panose="020F0502020204030204" pitchFamily="34" charset="0"/>
                <a:cs typeface="Nyala" panose="02000504070300020003" pitchFamily="2" charset="0"/>
              </a:rPr>
              <a:t>ሊወሰዱ</a:t>
            </a:r>
            <a:r>
              <a:rPr lang="en-US" sz="1200" b="1" dirty="0">
                <a:effectLst/>
                <a:latin typeface="Nyala" panose="02000504070300020003" pitchFamily="2" charset="0"/>
                <a:ea typeface="Calibri" panose="020F0502020204030204" pitchFamily="34" charset="0"/>
                <a:cs typeface="Arial" panose="020B0604020202020204" pitchFamily="34" charset="0"/>
              </a:rPr>
              <a:t> </a:t>
            </a:r>
            <a:r>
              <a:rPr lang="en-US" sz="1200" b="1" dirty="0" err="1">
                <a:effectLst/>
                <a:latin typeface="Nyala" panose="02000504070300020003" pitchFamily="2" charset="0"/>
                <a:ea typeface="Calibri" panose="020F0502020204030204" pitchFamily="34" charset="0"/>
                <a:cs typeface="Nyala" panose="02000504070300020003" pitchFamily="2" charset="0"/>
              </a:rPr>
              <a:t>የሚችሉ</a:t>
            </a:r>
            <a:r>
              <a:rPr lang="en-US" sz="1200" b="1" dirty="0">
                <a:effectLst/>
                <a:latin typeface="Nyala" panose="02000504070300020003" pitchFamily="2" charset="0"/>
                <a:ea typeface="Calibri" panose="020F0502020204030204" pitchFamily="34" charset="0"/>
                <a:cs typeface="Arial" panose="020B0604020202020204" pitchFamily="34" charset="0"/>
              </a:rPr>
              <a:t> </a:t>
            </a:r>
            <a:r>
              <a:rPr lang="en-US" sz="1200" b="1" dirty="0" err="1">
                <a:effectLst/>
                <a:latin typeface="Nyala" panose="02000504070300020003" pitchFamily="2" charset="0"/>
                <a:ea typeface="Calibri" panose="020F0502020204030204" pitchFamily="34" charset="0"/>
                <a:cs typeface="Nyala" panose="02000504070300020003" pitchFamily="2" charset="0"/>
              </a:rPr>
              <a:t>እርምጃዎችን</a:t>
            </a:r>
            <a:r>
              <a:rPr lang="en-US" sz="1200" b="1" dirty="0">
                <a:effectLst/>
                <a:latin typeface="Nyala" panose="02000504070300020003" pitchFamily="2" charset="0"/>
                <a:ea typeface="Calibri" panose="020F0502020204030204" pitchFamily="34" charset="0"/>
                <a:cs typeface="Arial" panose="020B0604020202020204" pitchFamily="34" charset="0"/>
              </a:rPr>
              <a:t> </a:t>
            </a:r>
            <a:r>
              <a:rPr lang="en-US" sz="1200" b="1" dirty="0" err="1">
                <a:effectLst/>
                <a:latin typeface="Nyala" panose="02000504070300020003" pitchFamily="2" charset="0"/>
                <a:ea typeface="Calibri" panose="020F0502020204030204" pitchFamily="34" charset="0"/>
                <a:cs typeface="Nyala" panose="02000504070300020003" pitchFamily="2" charset="0"/>
              </a:rPr>
              <a:t>ያብራራል</a:t>
            </a:r>
            <a:r>
              <a:rPr lang="en-US" sz="1200" b="1" dirty="0">
                <a:effectLst/>
                <a:latin typeface="Nyala" panose="02000504070300020003" pitchFamily="2" charset="0"/>
                <a:ea typeface="Calibri" panose="020F0502020204030204" pitchFamily="34" charset="0"/>
                <a:cs typeface="Nyala" panose="02000504070300020003" pitchFamily="2" charset="0"/>
              </a:rPr>
              <a:t>።</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 typeface="Arial" panose="020B0604020202020204" pitchFamily="34" charset="0"/>
              <a:buNone/>
            </a:pPr>
            <a:r>
              <a:rPr lang="en-US" sz="1200" b="1" dirty="0" err="1">
                <a:effectLst/>
                <a:latin typeface="Nyala" panose="02000504070300020003" pitchFamily="2" charset="0"/>
                <a:ea typeface="Calibri" panose="020F0502020204030204" pitchFamily="34" charset="0"/>
                <a:cs typeface="Nyala" panose="02000504070300020003" pitchFamily="2" charset="0"/>
              </a:rPr>
              <a:t>ትኩረቱ</a:t>
            </a:r>
            <a:r>
              <a:rPr lang="en-US" sz="1200" b="1" dirty="0">
                <a:effectLst/>
                <a:latin typeface="Nyala" panose="02000504070300020003" pitchFamily="2" charset="0"/>
                <a:ea typeface="Calibri" panose="020F0502020204030204" pitchFamily="34" charset="0"/>
                <a:cs typeface="Arial" panose="020B0604020202020204" pitchFamily="34" charset="0"/>
              </a:rPr>
              <a:t> </a:t>
            </a:r>
            <a:r>
              <a:rPr lang="am-ET" sz="1200" b="1" dirty="0">
                <a:effectLst/>
                <a:latin typeface="Nyala" panose="02000504070300020003" pitchFamily="2" charset="0"/>
                <a:ea typeface="Calibri" panose="020F0502020204030204" pitchFamily="34" charset="0"/>
                <a:cs typeface="Arial" panose="020B0604020202020204" pitchFamily="34" charset="0"/>
              </a:rPr>
              <a:t>ተግባራዊ ሊደረጉ በሚገባቸው </a:t>
            </a:r>
            <a:r>
              <a:rPr lang="en-US" sz="1200" b="1" dirty="0" err="1">
                <a:effectLst/>
                <a:latin typeface="Nyala" panose="02000504070300020003" pitchFamily="2" charset="0"/>
                <a:ea typeface="Calibri" panose="020F0502020204030204" pitchFamily="34" charset="0"/>
                <a:cs typeface="Nyala" panose="02000504070300020003" pitchFamily="2" charset="0"/>
              </a:rPr>
              <a:t>እርምጃዎች</a:t>
            </a:r>
            <a:r>
              <a:rPr lang="en-US" sz="1200" b="1" dirty="0">
                <a:effectLst/>
                <a:latin typeface="Nyala" panose="02000504070300020003" pitchFamily="2" charset="0"/>
                <a:ea typeface="Calibri" panose="020F0502020204030204" pitchFamily="34" charset="0"/>
                <a:cs typeface="Arial" panose="020B0604020202020204" pitchFamily="34" charset="0"/>
              </a:rPr>
              <a:t> </a:t>
            </a:r>
            <a:r>
              <a:rPr lang="en-US" sz="1200" b="1" dirty="0" err="1">
                <a:effectLst/>
                <a:latin typeface="Nyala" panose="02000504070300020003" pitchFamily="2" charset="0"/>
                <a:ea typeface="Calibri" panose="020F0502020204030204" pitchFamily="34" charset="0"/>
                <a:cs typeface="Nyala" panose="02000504070300020003" pitchFamily="2" charset="0"/>
              </a:rPr>
              <a:t>እና</a:t>
            </a:r>
            <a:r>
              <a:rPr lang="en-US" sz="1200" b="1" dirty="0">
                <a:effectLst/>
                <a:latin typeface="Nyala" panose="02000504070300020003" pitchFamily="2" charset="0"/>
                <a:ea typeface="Calibri" panose="020F0502020204030204" pitchFamily="34" charset="0"/>
                <a:cs typeface="Arial" panose="020B0604020202020204" pitchFamily="34" charset="0"/>
              </a:rPr>
              <a:t> </a:t>
            </a:r>
            <a:r>
              <a:rPr lang="en-US" sz="1200" b="1" dirty="0" err="1">
                <a:effectLst/>
                <a:latin typeface="Nyala" panose="02000504070300020003" pitchFamily="2" charset="0"/>
                <a:ea typeface="Calibri" panose="020F0502020204030204" pitchFamily="34" charset="0"/>
                <a:cs typeface="Nyala" panose="02000504070300020003" pitchFamily="2" charset="0"/>
              </a:rPr>
              <a:t>ሂደቶች</a:t>
            </a:r>
            <a:r>
              <a:rPr lang="en-US" sz="1200" b="1" dirty="0">
                <a:effectLst/>
                <a:latin typeface="Nyala" panose="02000504070300020003" pitchFamily="2" charset="0"/>
                <a:ea typeface="Calibri" panose="020F0502020204030204" pitchFamily="34" charset="0"/>
                <a:cs typeface="Arial" panose="020B0604020202020204" pitchFamily="34" charset="0"/>
              </a:rPr>
              <a:t> </a:t>
            </a:r>
            <a:r>
              <a:rPr lang="en-US" sz="1200" b="1" dirty="0" err="1">
                <a:effectLst/>
                <a:latin typeface="Nyala" panose="02000504070300020003" pitchFamily="2" charset="0"/>
                <a:ea typeface="Calibri" panose="020F0502020204030204" pitchFamily="34" charset="0"/>
                <a:cs typeface="Nyala" panose="02000504070300020003" pitchFamily="2" charset="0"/>
              </a:rPr>
              <a:t>ላይ</a:t>
            </a:r>
            <a:r>
              <a:rPr lang="en-US" sz="1200" b="1" dirty="0">
                <a:effectLst/>
                <a:latin typeface="Nyala" panose="02000504070300020003" pitchFamily="2" charset="0"/>
                <a:ea typeface="Calibri" panose="020F0502020204030204" pitchFamily="34" charset="0"/>
                <a:cs typeface="Arial" panose="020B0604020202020204" pitchFamily="34" charset="0"/>
              </a:rPr>
              <a:t> </a:t>
            </a:r>
            <a:r>
              <a:rPr lang="en-US" sz="1200" b="1" dirty="0" err="1">
                <a:effectLst/>
                <a:latin typeface="Nyala" panose="02000504070300020003" pitchFamily="2" charset="0"/>
                <a:ea typeface="Calibri" panose="020F0502020204030204" pitchFamily="34" charset="0"/>
                <a:cs typeface="Nyala" panose="02000504070300020003" pitchFamily="2" charset="0"/>
              </a:rPr>
              <a:t>ነው</a:t>
            </a:r>
            <a:r>
              <a:rPr lang="am-ET" sz="1200" b="1" dirty="0">
                <a:effectLst/>
                <a:latin typeface="Nyala" panose="02000504070300020003" pitchFamily="2" charset="0"/>
                <a:ea typeface="Calibri" panose="020F0502020204030204" pitchFamily="34" charset="0"/>
                <a:cs typeface="Arial" panose="020B0604020202020204" pitchFamily="34" charset="0"/>
              </a:rPr>
              <a:t>፡፡</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r>
              <a:rPr lang="am-ET" sz="1200" dirty="0">
                <a:effectLst/>
                <a:latin typeface="Nyala" panose="02000504070300020003" pitchFamily="2" charset="0"/>
                <a:ea typeface="Calibri" panose="020F0502020204030204" pitchFamily="34" charset="0"/>
                <a:cs typeface="Nyala" panose="02000504070300020003" pitchFamily="2" charset="0"/>
              </a:rPr>
              <a:t>የተካተቱት </a:t>
            </a:r>
            <a:r>
              <a:rPr lang="en-US" sz="1200" dirty="0" err="1">
                <a:effectLst/>
                <a:latin typeface="Nyala" panose="02000504070300020003" pitchFamily="2" charset="0"/>
                <a:ea typeface="Calibri" panose="020F0502020204030204" pitchFamily="34" charset="0"/>
                <a:cs typeface="Nyala" panose="02000504070300020003" pitchFamily="2" charset="0"/>
              </a:rPr>
              <a:t>አንዳንድ</a:t>
            </a:r>
            <a:r>
              <a:rPr lang="en-US" sz="1200" dirty="0">
                <a:effectLst/>
                <a:latin typeface="Nyala" panose="02000504070300020003" pitchFamily="2" charset="0"/>
                <a:ea typeface="Calibri" panose="020F0502020204030204" pitchFamily="34" charset="0"/>
                <a:cs typeface="Arial" panose="020B0604020202020204" pitchFamily="34" charset="0"/>
              </a:rPr>
              <a:t> </a:t>
            </a:r>
            <a:r>
              <a:rPr lang="en-US" sz="1200" dirty="0" err="1">
                <a:effectLst/>
                <a:latin typeface="Nyala" panose="02000504070300020003" pitchFamily="2" charset="0"/>
                <a:ea typeface="Calibri" panose="020F0502020204030204" pitchFamily="34" charset="0"/>
                <a:cs typeface="Nyala" panose="02000504070300020003" pitchFamily="2" charset="0"/>
              </a:rPr>
              <a:t>የአሠራር</a:t>
            </a:r>
            <a:r>
              <a:rPr lang="en-US" sz="1200" dirty="0">
                <a:effectLst/>
                <a:latin typeface="Nyala" panose="02000504070300020003" pitchFamily="2" charset="0"/>
                <a:ea typeface="Calibri" panose="020F0502020204030204" pitchFamily="34" charset="0"/>
                <a:cs typeface="Arial" panose="020B0604020202020204" pitchFamily="34" charset="0"/>
              </a:rPr>
              <a:t> </a:t>
            </a:r>
            <a:r>
              <a:rPr lang="en-US" sz="1200" dirty="0" err="1">
                <a:effectLst/>
                <a:latin typeface="Nyala" panose="02000504070300020003" pitchFamily="2" charset="0"/>
                <a:ea typeface="Calibri" panose="020F0502020204030204" pitchFamily="34" charset="0"/>
                <a:cs typeface="Nyala" panose="02000504070300020003" pitchFamily="2" charset="0"/>
              </a:rPr>
              <a:t>መመሪያዎች</a:t>
            </a:r>
            <a:r>
              <a:rPr lang="en-US" sz="1200" dirty="0">
                <a:effectLst/>
                <a:latin typeface="Nyala" panose="02000504070300020003" pitchFamily="2" charset="0"/>
                <a:ea typeface="Calibri" panose="020F0502020204030204" pitchFamily="34" charset="0"/>
                <a:cs typeface="Arial" panose="020B0604020202020204" pitchFamily="34" charset="0"/>
              </a:rPr>
              <a:t> </a:t>
            </a:r>
            <a:r>
              <a:rPr lang="en-US" sz="1200" dirty="0" err="1">
                <a:effectLst/>
                <a:latin typeface="Nyala" panose="02000504070300020003" pitchFamily="2" charset="0"/>
                <a:ea typeface="Calibri" panose="020F0502020204030204" pitchFamily="34" charset="0"/>
                <a:cs typeface="Nyala" panose="02000504070300020003" pitchFamily="2" charset="0"/>
              </a:rPr>
              <a:t>በፕሮጀክት</a:t>
            </a:r>
            <a:r>
              <a:rPr lang="en-US" sz="1200" dirty="0">
                <a:effectLst/>
                <a:latin typeface="Nyala" panose="02000504070300020003" pitchFamily="2" charset="0"/>
                <a:ea typeface="Calibri" panose="020F0502020204030204" pitchFamily="34" charset="0"/>
                <a:cs typeface="Arial" panose="020B0604020202020204" pitchFamily="34" charset="0"/>
              </a:rPr>
              <a:t> </a:t>
            </a:r>
            <a:r>
              <a:rPr lang="en-US" sz="1200" dirty="0" err="1">
                <a:effectLst/>
                <a:latin typeface="Nyala" panose="02000504070300020003" pitchFamily="2" charset="0"/>
                <a:ea typeface="Calibri" panose="020F0502020204030204" pitchFamily="34" charset="0"/>
                <a:cs typeface="Nyala" panose="02000504070300020003" pitchFamily="2" charset="0"/>
              </a:rPr>
              <a:t>አውድ</a:t>
            </a:r>
            <a:r>
              <a:rPr lang="en-US" sz="1200" dirty="0">
                <a:effectLst/>
                <a:latin typeface="Nyala" panose="02000504070300020003" pitchFamily="2" charset="0"/>
                <a:ea typeface="Calibri" panose="020F0502020204030204" pitchFamily="34" charset="0"/>
                <a:cs typeface="Arial" panose="020B0604020202020204" pitchFamily="34" charset="0"/>
              </a:rPr>
              <a:t> </a:t>
            </a:r>
            <a:r>
              <a:rPr lang="en-US" sz="1200" dirty="0" err="1">
                <a:effectLst/>
                <a:latin typeface="Nyala" panose="02000504070300020003" pitchFamily="2" charset="0"/>
                <a:ea typeface="Calibri" panose="020F0502020204030204" pitchFamily="34" charset="0"/>
                <a:cs typeface="Nyala" panose="02000504070300020003" pitchFamily="2" charset="0"/>
              </a:rPr>
              <a:t>ውስጥ</a:t>
            </a:r>
            <a:r>
              <a:rPr lang="en-US" sz="1200" dirty="0">
                <a:effectLst/>
                <a:latin typeface="Nyala" panose="02000504070300020003" pitchFamily="2" charset="0"/>
                <a:ea typeface="Calibri" panose="020F0502020204030204" pitchFamily="34" charset="0"/>
                <a:cs typeface="Arial" panose="020B0604020202020204" pitchFamily="34" charset="0"/>
              </a:rPr>
              <a:t> </a:t>
            </a:r>
            <a:r>
              <a:rPr lang="am-ET" sz="1200" dirty="0">
                <a:effectLst/>
                <a:latin typeface="Nyala" panose="02000504070300020003" pitchFamily="2" charset="0"/>
                <a:ea typeface="Calibri" panose="020F0502020204030204" pitchFamily="34" charset="0"/>
                <a:cs typeface="Nyala" panose="02000504070300020003" pitchFamily="2" charset="0"/>
              </a:rPr>
              <a:t>ተፈጻሚ </a:t>
            </a:r>
            <a:r>
              <a:rPr lang="en-US" sz="1200" dirty="0" err="1">
                <a:effectLst/>
                <a:latin typeface="Nyala" panose="02000504070300020003" pitchFamily="2" charset="0"/>
                <a:ea typeface="Calibri" panose="020F0502020204030204" pitchFamily="34" charset="0"/>
                <a:cs typeface="Nyala" panose="02000504070300020003" pitchFamily="2" charset="0"/>
              </a:rPr>
              <a:t>ናቸው</a:t>
            </a:r>
            <a:r>
              <a:rPr lang="en-US" sz="1200" dirty="0">
                <a:effectLst/>
                <a:latin typeface="Nyala" panose="02000504070300020003" pitchFamily="2" charset="0"/>
                <a:ea typeface="Calibri" panose="020F0502020204030204" pitchFamily="34" charset="0"/>
                <a:cs typeface="Arial" panose="020B0604020202020204" pitchFamily="34" charset="0"/>
              </a:rPr>
              <a:t> (</a:t>
            </a:r>
            <a:r>
              <a:rPr lang="en-US" sz="1200" dirty="0" err="1">
                <a:effectLst/>
                <a:latin typeface="Nyala" panose="02000504070300020003" pitchFamily="2" charset="0"/>
                <a:ea typeface="Calibri" panose="020F0502020204030204" pitchFamily="34" charset="0"/>
                <a:cs typeface="Nyala" panose="02000504070300020003" pitchFamily="2" charset="0"/>
              </a:rPr>
              <a:t>ከብዙ</a:t>
            </a:r>
            <a:r>
              <a:rPr lang="en-US" sz="1200" dirty="0">
                <a:effectLst/>
                <a:latin typeface="Nyala" panose="02000504070300020003" pitchFamily="2" charset="0"/>
                <a:ea typeface="Calibri" panose="020F0502020204030204" pitchFamily="34" charset="0"/>
                <a:cs typeface="Arial" panose="020B0604020202020204" pitchFamily="34" charset="0"/>
              </a:rPr>
              <a:t> </a:t>
            </a:r>
            <a:r>
              <a:rPr lang="en-US" sz="1200" dirty="0" err="1">
                <a:effectLst/>
                <a:latin typeface="Nyala" panose="02000504070300020003" pitchFamily="2" charset="0"/>
                <a:ea typeface="Calibri" panose="020F0502020204030204" pitchFamily="34" charset="0"/>
                <a:cs typeface="Arial" panose="020B0604020202020204" pitchFamily="34" charset="0"/>
              </a:rPr>
              <a:t>የስራ</a:t>
            </a:r>
            <a:r>
              <a:rPr lang="am-ET" sz="1200" dirty="0">
                <a:effectLst/>
                <a:latin typeface="Nyala" panose="02000504070300020003" pitchFamily="2" charset="0"/>
                <a:ea typeface="Calibri" panose="020F0502020204030204" pitchFamily="34" charset="0"/>
                <a:cs typeface="Arial" panose="020B0604020202020204" pitchFamily="34" charset="0"/>
              </a:rPr>
              <a:t> </a:t>
            </a:r>
            <a:r>
              <a:rPr lang="en-US" sz="1200" dirty="0" err="1">
                <a:effectLst/>
                <a:latin typeface="Nyala" panose="02000504070300020003" pitchFamily="2" charset="0"/>
                <a:ea typeface="Calibri" panose="020F0502020204030204" pitchFamily="34" charset="0"/>
                <a:cs typeface="Arial" panose="020B0604020202020204" pitchFamily="34" charset="0"/>
              </a:rPr>
              <a:t>ቡድኖች</a:t>
            </a:r>
            <a:r>
              <a:rPr lang="am-ET" sz="1200" dirty="0">
                <a:effectLst/>
                <a:latin typeface="Nyala" panose="02000504070300020003" pitchFamily="2" charset="0"/>
                <a:ea typeface="Calibri" panose="020F0502020204030204" pitchFamily="34" charset="0"/>
                <a:cs typeface="Arial" panose="020B0604020202020204" pitchFamily="34" charset="0"/>
              </a:rPr>
              <a:t> እና የተለያዩ </a:t>
            </a:r>
            <a:r>
              <a:rPr lang="en-US" sz="1200" dirty="0" err="1">
                <a:effectLst/>
                <a:latin typeface="Nyala" panose="02000504070300020003" pitchFamily="2" charset="0"/>
                <a:ea typeface="Calibri" panose="020F0502020204030204" pitchFamily="34" charset="0"/>
                <a:cs typeface="Nyala" panose="02000504070300020003" pitchFamily="2" charset="0"/>
              </a:rPr>
              <a:t>ድርጅቶች</a:t>
            </a:r>
            <a:r>
              <a:rPr lang="en-US" sz="1200" dirty="0">
                <a:effectLst/>
                <a:latin typeface="Nyala" panose="02000504070300020003" pitchFamily="2" charset="0"/>
                <a:ea typeface="Calibri" panose="020F0502020204030204" pitchFamily="34" charset="0"/>
                <a:cs typeface="Arial" panose="020B0604020202020204" pitchFamily="34" charset="0"/>
              </a:rPr>
              <a:t> </a:t>
            </a:r>
            <a:r>
              <a:rPr lang="en-US" sz="1200" dirty="0" err="1">
                <a:effectLst/>
                <a:latin typeface="Nyala" panose="02000504070300020003" pitchFamily="2" charset="0"/>
                <a:ea typeface="Calibri" panose="020F0502020204030204" pitchFamily="34" charset="0"/>
                <a:cs typeface="Nyala" panose="02000504070300020003" pitchFamily="2" charset="0"/>
              </a:rPr>
              <a:t>የተውጣጡ</a:t>
            </a:r>
            <a:r>
              <a:rPr lang="en-US" sz="1200" dirty="0">
                <a:effectLst/>
                <a:latin typeface="Nyala" panose="02000504070300020003" pitchFamily="2" charset="0"/>
                <a:ea typeface="Calibri" panose="020F0502020204030204" pitchFamily="34" charset="0"/>
                <a:cs typeface="Arial" panose="020B0604020202020204" pitchFamily="34" charset="0"/>
              </a:rPr>
              <a:t> </a:t>
            </a:r>
            <a:r>
              <a:rPr lang="en-US" sz="1200" dirty="0" err="1">
                <a:effectLst/>
                <a:latin typeface="Nyala" panose="02000504070300020003" pitchFamily="2" charset="0"/>
                <a:ea typeface="Calibri" panose="020F0502020204030204" pitchFamily="34" charset="0"/>
                <a:cs typeface="Nyala" panose="02000504070300020003" pitchFamily="2" charset="0"/>
              </a:rPr>
              <a:t>እና</a:t>
            </a:r>
            <a:r>
              <a:rPr lang="en-US" sz="1200" dirty="0">
                <a:effectLst/>
                <a:latin typeface="Nyala" panose="02000504070300020003" pitchFamily="2" charset="0"/>
                <a:ea typeface="Calibri" panose="020F0502020204030204" pitchFamily="34" charset="0"/>
                <a:cs typeface="Arial" panose="020B0604020202020204" pitchFamily="34" charset="0"/>
              </a:rPr>
              <a:t>/</a:t>
            </a:r>
            <a:r>
              <a:rPr lang="en-US" sz="1200" dirty="0" err="1">
                <a:effectLst/>
                <a:latin typeface="Nyala" panose="02000504070300020003" pitchFamily="2" charset="0"/>
                <a:ea typeface="Calibri" panose="020F0502020204030204" pitchFamily="34" charset="0"/>
                <a:cs typeface="Nyala" panose="02000504070300020003" pitchFamily="2" charset="0"/>
              </a:rPr>
              <a:t>ወይም</a:t>
            </a:r>
            <a:r>
              <a:rPr lang="en-US" sz="1200" dirty="0">
                <a:effectLst/>
                <a:latin typeface="Nyala" panose="02000504070300020003" pitchFamily="2" charset="0"/>
                <a:ea typeface="Calibri" panose="020F0502020204030204" pitchFamily="34" charset="0"/>
                <a:cs typeface="Arial" panose="020B0604020202020204" pitchFamily="34" charset="0"/>
              </a:rPr>
              <a:t> </a:t>
            </a:r>
            <a:r>
              <a:rPr lang="en-US" sz="1200" dirty="0" err="1">
                <a:effectLst/>
                <a:latin typeface="Nyala" panose="02000504070300020003" pitchFamily="2" charset="0"/>
                <a:ea typeface="Calibri" panose="020F0502020204030204" pitchFamily="34" charset="0"/>
                <a:cs typeface="Nyala" panose="02000504070300020003" pitchFamily="2" charset="0"/>
              </a:rPr>
              <a:t>የተለያዩ</a:t>
            </a:r>
            <a:r>
              <a:rPr lang="en-US" sz="1200" dirty="0">
                <a:effectLst/>
                <a:latin typeface="Nyala" panose="02000504070300020003" pitchFamily="2" charset="0"/>
                <a:ea typeface="Calibri" panose="020F0502020204030204" pitchFamily="34" charset="0"/>
                <a:cs typeface="Arial" panose="020B0604020202020204" pitchFamily="34" charset="0"/>
              </a:rPr>
              <a:t> </a:t>
            </a:r>
            <a:r>
              <a:rPr lang="en-US" sz="1200" dirty="0" err="1">
                <a:effectLst/>
                <a:latin typeface="Nyala" panose="02000504070300020003" pitchFamily="2" charset="0"/>
                <a:ea typeface="Calibri" panose="020F0502020204030204" pitchFamily="34" charset="0"/>
                <a:cs typeface="Nyala" panose="02000504070300020003" pitchFamily="2" charset="0"/>
              </a:rPr>
              <a:t>የማህበረሰብ</a:t>
            </a:r>
            <a:r>
              <a:rPr lang="en-US" sz="1200" dirty="0">
                <a:effectLst/>
                <a:latin typeface="Nyala" panose="02000504070300020003" pitchFamily="2" charset="0"/>
                <a:ea typeface="Calibri" panose="020F0502020204030204" pitchFamily="34" charset="0"/>
                <a:cs typeface="Arial" panose="020B0604020202020204" pitchFamily="34" charset="0"/>
              </a:rPr>
              <a:t> </a:t>
            </a:r>
            <a:r>
              <a:rPr lang="am-ET" sz="1200" dirty="0">
                <a:effectLst/>
                <a:latin typeface="Nyala" panose="02000504070300020003" pitchFamily="2" charset="0"/>
                <a:ea typeface="Calibri" panose="020F0502020204030204" pitchFamily="34" charset="0"/>
                <a:cs typeface="Nyala" panose="02000504070300020003" pitchFamily="2" charset="0"/>
              </a:rPr>
              <a:t>አካላት</a:t>
            </a:r>
            <a:r>
              <a:rPr lang="en-US" sz="1200" dirty="0">
                <a:effectLst/>
                <a:latin typeface="Nyala" panose="02000504070300020003" pitchFamily="2" charset="0"/>
                <a:ea typeface="Calibri" panose="020F0502020204030204" pitchFamily="34" charset="0"/>
                <a:cs typeface="Nyala" panose="02000504070300020003" pitchFamily="2" charset="0"/>
              </a:rPr>
              <a:t>ን</a:t>
            </a:r>
            <a:r>
              <a:rPr lang="en-US" sz="1200" dirty="0">
                <a:effectLst/>
                <a:latin typeface="Nyala" panose="02000504070300020003" pitchFamily="2" charset="0"/>
                <a:ea typeface="Calibri" panose="020F0502020204030204" pitchFamily="34" charset="0"/>
                <a:cs typeface="Arial" panose="020B0604020202020204" pitchFamily="34" charset="0"/>
              </a:rPr>
              <a:t> </a:t>
            </a:r>
            <a:r>
              <a:rPr lang="en-US" sz="1200" dirty="0" err="1">
                <a:effectLst/>
                <a:latin typeface="Nyala" panose="02000504070300020003" pitchFamily="2" charset="0"/>
                <a:ea typeface="Calibri" panose="020F0502020204030204" pitchFamily="34" charset="0"/>
                <a:cs typeface="Nyala" panose="02000504070300020003" pitchFamily="2" charset="0"/>
              </a:rPr>
              <a:t>የሚያካትቱ</a:t>
            </a:r>
            <a:r>
              <a:rPr lang="en-US" sz="1200" dirty="0">
                <a:effectLst/>
                <a:latin typeface="Nyala" panose="02000504070300020003" pitchFamily="2" charset="0"/>
                <a:ea typeface="Calibri" panose="020F0502020204030204" pitchFamily="34" charset="0"/>
                <a:cs typeface="Arial" panose="020B0604020202020204" pitchFamily="34" charset="0"/>
              </a:rPr>
              <a:t> </a:t>
            </a:r>
            <a:r>
              <a:rPr lang="en-US" sz="1200" dirty="0" err="1">
                <a:effectLst/>
                <a:latin typeface="Nyala" panose="02000504070300020003" pitchFamily="2" charset="0"/>
                <a:ea typeface="Calibri" panose="020F0502020204030204" pitchFamily="34" charset="0"/>
                <a:cs typeface="Nyala" panose="02000504070300020003" pitchFamily="2" charset="0"/>
              </a:rPr>
              <a:t>ፕሮጀክቶች</a:t>
            </a:r>
            <a:r>
              <a:rPr lang="en-US" sz="1200" dirty="0">
                <a:effectLst/>
                <a:latin typeface="Nyala" panose="02000504070300020003" pitchFamily="2" charset="0"/>
                <a:ea typeface="Calibri" panose="020F0502020204030204" pitchFamily="34" charset="0"/>
                <a:cs typeface="Arial" panose="020B0604020202020204" pitchFamily="34" charset="0"/>
              </a:rPr>
              <a:t> </a:t>
            </a:r>
            <a:r>
              <a:rPr lang="en-US" sz="1200" dirty="0" err="1">
                <a:effectLst/>
                <a:latin typeface="Nyala" panose="02000504070300020003" pitchFamily="2" charset="0"/>
                <a:ea typeface="Calibri" panose="020F0502020204030204" pitchFamily="34" charset="0"/>
                <a:cs typeface="Nyala" panose="02000504070300020003" pitchFamily="2" charset="0"/>
              </a:rPr>
              <a:t>እና</a:t>
            </a:r>
            <a:r>
              <a:rPr lang="en-US" sz="1200" dirty="0">
                <a:effectLst/>
                <a:latin typeface="Nyala" panose="02000504070300020003" pitchFamily="2" charset="0"/>
                <a:ea typeface="Calibri" panose="020F0502020204030204" pitchFamily="34" charset="0"/>
                <a:cs typeface="Arial" panose="020B0604020202020204" pitchFamily="34" charset="0"/>
              </a:rPr>
              <a:t> </a:t>
            </a:r>
            <a:r>
              <a:rPr lang="en-US" sz="1200" dirty="0" err="1">
                <a:effectLst/>
                <a:latin typeface="Nyala" panose="02000504070300020003" pitchFamily="2" charset="0"/>
                <a:ea typeface="Calibri" panose="020F0502020204030204" pitchFamily="34" charset="0"/>
                <a:cs typeface="Nyala" panose="02000504070300020003" pitchFamily="2" charset="0"/>
              </a:rPr>
              <a:t>ፕሮግራሞችን</a:t>
            </a:r>
            <a:r>
              <a:rPr lang="am-ET" sz="1200" dirty="0">
                <a:effectLst/>
                <a:latin typeface="Nyala" panose="02000504070300020003" pitchFamily="2" charset="0"/>
                <a:ea typeface="Calibri" panose="020F0502020204030204" pitchFamily="34" charset="0"/>
                <a:cs typeface="Arial" panose="020B0604020202020204" pitchFamily="34" charset="0"/>
              </a:rPr>
              <a:t> </a:t>
            </a:r>
            <a:r>
              <a:rPr lang="en-US" sz="1200" dirty="0" err="1">
                <a:effectLst/>
                <a:latin typeface="Nyala" panose="02000504070300020003" pitchFamily="2" charset="0"/>
                <a:ea typeface="Calibri" panose="020F0502020204030204" pitchFamily="34" charset="0"/>
                <a:cs typeface="Nyala" panose="02000504070300020003" pitchFamily="2" charset="0"/>
              </a:rPr>
              <a:t>ጨምሮ</a:t>
            </a:r>
            <a:r>
              <a:rPr lang="am-ET" sz="1200" dirty="0">
                <a:effectLst/>
                <a:latin typeface="Nyala" panose="02000504070300020003" pitchFamily="2" charset="0"/>
                <a:ea typeface="Calibri" panose="020F0502020204030204" pitchFamily="34" charset="0"/>
                <a:cs typeface="Nyala" panose="02000504070300020003" pitchFamily="2" charset="0"/>
              </a:rPr>
              <a:t>)</a:t>
            </a:r>
            <a:r>
              <a:rPr lang="en-US" sz="1200" dirty="0">
                <a:effectLst/>
                <a:latin typeface="Nyala" panose="02000504070300020003" pitchFamily="2" charset="0"/>
                <a:ea typeface="Calibri" panose="020F0502020204030204" pitchFamily="34" charset="0"/>
                <a:cs typeface="Nyala" panose="02000504070300020003" pitchFamily="2" charset="0"/>
              </a:rPr>
              <a:t>።</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r>
              <a:rPr lang="am-ET" sz="1200" dirty="0">
                <a:effectLst/>
                <a:latin typeface="Nyala" panose="02000504070300020003" pitchFamily="2" charset="0"/>
                <a:ea typeface="Calibri" panose="020F0502020204030204" pitchFamily="34" charset="0"/>
                <a:cs typeface="Nyala" panose="02000504070300020003" pitchFamily="2" charset="0"/>
              </a:rPr>
              <a:t>አንዳንዶቹ እርምጃዎች የስራ ባህል/መገለጫን የሚያመላክቱ እና ተገቢነታቸው ይበልጥ ለአንድ ድርጅት ፖሊሲ ወይም መመሪያ ነው (ለምሳሌ የመንግስት ኤጀንሲ የስራ ቦታ መመሪያ ወይም የአንድ ድርጅት የሰው ሃይል ፖሊሲ፣ ወዘተ.)።</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 typeface="Arial" panose="020B0604020202020204" pitchFamily="34" charset="0"/>
              <a:buNone/>
            </a:pPr>
            <a:r>
              <a:rPr lang="en-US" sz="1200" b="1" dirty="0" err="1">
                <a:effectLst/>
                <a:latin typeface="Nyala" panose="02000504070300020003" pitchFamily="2" charset="0"/>
                <a:ea typeface="Calibri" panose="020F0502020204030204" pitchFamily="34" charset="0"/>
                <a:cs typeface="Nyala" panose="02000504070300020003" pitchFamily="2" charset="0"/>
              </a:rPr>
              <a:t>እነዚህም</a:t>
            </a:r>
            <a:r>
              <a:rPr lang="en-US" sz="1200" b="1" dirty="0">
                <a:effectLst/>
                <a:latin typeface="Nyala" panose="02000504070300020003" pitchFamily="2" charset="0"/>
                <a:ea typeface="Calibri" panose="020F0502020204030204" pitchFamily="34" charset="0"/>
                <a:cs typeface="Arial" panose="020B0604020202020204" pitchFamily="34" charset="0"/>
              </a:rPr>
              <a:t> </a:t>
            </a:r>
            <a:r>
              <a:rPr lang="en-US" sz="1200" b="1" dirty="0" err="1">
                <a:effectLst/>
                <a:latin typeface="Nyala" panose="02000504070300020003" pitchFamily="2" charset="0"/>
                <a:ea typeface="Calibri" panose="020F0502020204030204" pitchFamily="34" charset="0"/>
                <a:cs typeface="Nyala" panose="02000504070300020003" pitchFamily="2" charset="0"/>
              </a:rPr>
              <a:t>እንደሚከተለው</a:t>
            </a:r>
            <a:r>
              <a:rPr lang="en-US" sz="1200" b="1" dirty="0">
                <a:effectLst/>
                <a:latin typeface="Calibri" panose="020F0502020204030204" pitchFamily="34" charset="0"/>
                <a:ea typeface="Calibri" panose="020F0502020204030204" pitchFamily="34" charset="0"/>
                <a:cs typeface="Arial" panose="020B0604020202020204" pitchFamily="34" charset="0"/>
              </a:rPr>
              <a:t> </a:t>
            </a:r>
            <a:r>
              <a:rPr lang="en-US" sz="1200" b="1" dirty="0" err="1">
                <a:effectLst/>
                <a:latin typeface="Nyala" panose="02000504070300020003" pitchFamily="2" charset="0"/>
                <a:ea typeface="Calibri" panose="020F0502020204030204" pitchFamily="34" charset="0"/>
                <a:cs typeface="Nyala" panose="02000504070300020003" pitchFamily="2" charset="0"/>
              </a:rPr>
              <a:t>ተከፋፍለዋል</a:t>
            </a:r>
            <a:r>
              <a:rPr lang="en-US" sz="1200" b="1" dirty="0">
                <a:effectLst/>
                <a:latin typeface="Nyala" panose="02000504070300020003" pitchFamily="2" charset="0"/>
                <a:ea typeface="Calibri" panose="020F0502020204030204" pitchFamily="34" charset="0"/>
                <a:cs typeface="Nyala" panose="02000504070300020003" pitchFamily="2" charset="0"/>
              </a:rPr>
              <a:t>፡</a:t>
            </a:r>
            <a:r>
              <a:rPr lang="en-US" sz="1200" b="1" dirty="0">
                <a:effectLst/>
                <a:latin typeface="Nyala" panose="02000504070300020003" pitchFamily="2" charset="0"/>
                <a:ea typeface="Calibri" panose="020F0502020204030204" pitchFamily="34" charset="0"/>
                <a:cs typeface="Arial" panose="020B0604020202020204" pitchFamily="34" charset="0"/>
              </a:rPr>
              <a:t>-</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r>
              <a:rPr lang="am-ET" sz="1200" b="1" dirty="0">
                <a:effectLst/>
                <a:latin typeface="Nyala" panose="02000504070300020003" pitchFamily="2" charset="0"/>
                <a:ea typeface="Calibri" panose="020F0502020204030204" pitchFamily="34" charset="0"/>
                <a:cs typeface="Nyala" panose="02000504070300020003" pitchFamily="2" charset="0"/>
              </a:rPr>
              <a:t>ዒላማ እና አመልካች ተኮር አሃዛዊ የክወና መለኪያዎች፡</a:t>
            </a:r>
            <a:r>
              <a:rPr lang="am-ET" sz="1200" dirty="0">
                <a:effectLst/>
                <a:latin typeface="Nyala" panose="02000504070300020003" pitchFamily="2" charset="0"/>
                <a:ea typeface="Calibri" panose="020F0502020204030204" pitchFamily="34" charset="0"/>
                <a:cs typeface="Nyala" panose="02000504070300020003" pitchFamily="2" charset="0"/>
              </a:rPr>
              <a:t> ምንም እንኳን የፕሮጀክት እቅድ አወጣጥ ላይ ባተኮረው የትምህርት ክፍል የዳሰስናቸው ቢሆንም፣ የሴት እና ወንድ ተሳትፎ እና ሌሎች የብዝሃነት እና የአካታችነት ገፅታዎች በስራ ወቅት እንዴት ያለማቋረጥ ተግባራዊ ማድረግ እንደሚቻል ለማስታወስ እንሞክራለን።</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r>
              <a:rPr lang="am-ET" sz="1200" b="1" dirty="0">
                <a:effectLst/>
                <a:latin typeface="Nyala" panose="02000504070300020003" pitchFamily="2" charset="0"/>
                <a:ea typeface="Calibri" panose="020F0502020204030204" pitchFamily="34" charset="0"/>
                <a:cs typeface="Nyala" panose="02000504070300020003" pitchFamily="2" charset="0"/>
              </a:rPr>
              <a:t>ዓይነት ተኮር የሥራ እና ድርጅታዊ ባህሪያት/መገልጫዎች፡</a:t>
            </a:r>
            <a:r>
              <a:rPr lang="am-ET" sz="1200" dirty="0">
                <a:effectLst/>
                <a:latin typeface="Nyala" panose="02000504070300020003" pitchFamily="2" charset="0"/>
                <a:ea typeface="Calibri" panose="020F0502020204030204" pitchFamily="34" charset="0"/>
                <a:cs typeface="Nyala" panose="02000504070300020003" pitchFamily="2" charset="0"/>
              </a:rPr>
              <a:t> ይህም ሰዎች ምን እንደሚሰማቸው፣ በራሳቸው ላይ ያላቸውን እምነት እና በሌሎች ሰዎቸ እንዴት እንደሚስተናገዱ የሚያሳይ ነው። ይህ ለሥርዓተ-ፆታ እና ለማህበራዊ አካታችነት 'መነሻ' ሆኖ የሚያገለግል ነው፡፡ ምንም እንኳን እነዚህ ጉዳዮች ለመለካት በጣም ከባድ ቢሆንም፣ ሰዎች በአንድ ድርጅት በሚሰሩበት ጊዜ ወይም በፕሮጀክት አውድ፣ ከፕሮጀክቱ በፊት፣ በፕሮጀክቱ ትግበራ ወቅት እና በኋላ የተስማችውን የእርካታ ስሜት እና ለራሳቸው ያላቸውን ግምት የሚገመግሙበት ራስን መመዘኛ ዘዴዎች አሉ።</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r>
              <a:rPr lang="am-ET" sz="1200" b="1" dirty="0">
                <a:effectLst/>
                <a:latin typeface="Nyala" panose="02000504070300020003" pitchFamily="2" charset="0"/>
                <a:ea typeface="Calibri" panose="020F0502020204030204" pitchFamily="34" charset="0"/>
                <a:cs typeface="Nyala" panose="02000504070300020003" pitchFamily="2" charset="0"/>
              </a:rPr>
              <a:t>መድልዎን እና ሌሎች የስራ ቦታዎችን ወይም የፕሮጀክት ቅሬታዎችን ለመፍታት የሚያገለግሉ ፖሊሲዎች እና ሰልቶች፡</a:t>
            </a:r>
            <a:r>
              <a:rPr lang="am-ET" sz="1200" dirty="0">
                <a:effectLst/>
                <a:latin typeface="Nyala" panose="02000504070300020003" pitchFamily="2" charset="0"/>
                <a:ea typeface="Calibri" panose="020F0502020204030204" pitchFamily="34" charset="0"/>
                <a:cs typeface="Nyala" panose="02000504070300020003" pitchFamily="2" charset="0"/>
              </a:rPr>
              <a:t> ቅሬታዎች ከተነሱ በፕሮጀክት/በፕሮግራም ደረጃም ሆነ በተቋማዊ ፖሊሲ ውስጥ በተጠናከረ ሁኔታ የሚካትቱ ናቸው።</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25F237AE-41EE-422F-A378-86C8982FFE7A}" type="slidenum">
              <a:rPr lang="en-GB" smtClean="0"/>
              <a:t>2</a:t>
            </a:fld>
            <a:endParaRPr lang="en-GB"/>
          </a:p>
        </p:txBody>
      </p:sp>
    </p:spTree>
    <p:extLst>
      <p:ext uri="{BB962C8B-B14F-4D97-AF65-F5344CB8AC3E}">
        <p14:creationId xmlns:p14="http://schemas.microsoft.com/office/powerpoint/2010/main" val="1357176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F237AE-41EE-422F-A378-86C8982FFE7A}" type="slidenum">
              <a:rPr lang="en-GB" smtClean="0"/>
              <a:t>11</a:t>
            </a:fld>
            <a:endParaRPr lang="en-GB"/>
          </a:p>
        </p:txBody>
      </p:sp>
    </p:spTree>
    <p:extLst>
      <p:ext uri="{BB962C8B-B14F-4D97-AF65-F5344CB8AC3E}">
        <p14:creationId xmlns:p14="http://schemas.microsoft.com/office/powerpoint/2010/main" val="283532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800" i="1" dirty="0"/>
              <a:t>CDKN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ከዓለም</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አቀፍ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የኤን.ዲ.ሲ</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ስብሰባ</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dirty="0" err="1">
                <a:solidFill>
                  <a:srgbClr val="C00000"/>
                </a:solidFill>
                <a:ea typeface="+mn-ea"/>
                <a:cs typeface="+mn-cs"/>
              </a:rPr>
              <a:t>እ.ኤ.አ</a:t>
            </a:r>
            <a:r>
              <a:rPr lang="en-US" sz="1800" b="1" dirty="0">
                <a:solidFill>
                  <a:srgbClr val="C00000"/>
                </a:solidFill>
                <a:ea typeface="+mn-ea"/>
                <a:cs typeface="+mn-cs"/>
              </a:rPr>
              <a:t>. </a:t>
            </a:r>
            <a:r>
              <a:rPr lang="en-US" sz="1800" kern="100" dirty="0">
                <a:effectLst/>
                <a:latin typeface="Nyala" panose="02000504070300020003" pitchFamily="2" charset="0"/>
                <a:ea typeface="Malgun Gothic" panose="020B0503020000020004" pitchFamily="34" charset="-127"/>
                <a:cs typeface="Nyala" panose="02000504070300020003" pitchFamily="2" charset="0"/>
              </a:rPr>
              <a:t>2019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የሚከተሉትን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አርዕስተ</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ዜናዎች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መዝግቧል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endParaRPr lang="am-ET" sz="1800" kern="100" dirty="0">
              <a:effectLst/>
              <a:latin typeface="Nyala" panose="02000504070300020003" pitchFamily="2" charset="0"/>
              <a:ea typeface="Malgun Gothic" panose="020B0503020000020004" pitchFamily="34" charset="-127"/>
              <a:cs typeface="Nyala" panose="02000504070300020003" pitchFamily="2" charset="0"/>
            </a:endParaRPr>
          </a:p>
          <a:p>
            <a:pPr marL="0" marR="0">
              <a:lnSpc>
                <a:spcPct val="107000"/>
              </a:lnSpc>
              <a:spcBef>
                <a:spcPts val="0"/>
              </a:spcBef>
              <a:spcAft>
                <a:spcPts val="800"/>
              </a:spcAft>
            </a:pPr>
            <a:endParaRPr lang="en-US" sz="1800" kern="100" dirty="0">
              <a:effectLst/>
              <a:latin typeface="Nyala" panose="02000504070300020003" pitchFamily="2" charset="0"/>
              <a:ea typeface="Malgun Gothic" panose="020B0503020000020004" pitchFamily="34" charset="-127"/>
              <a:cs typeface="Nyala" panose="02000504070300020003" pitchFamily="2"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አንዳንድ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ጊዜ</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የሴቶችን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እውቀት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ተሰጥኦ</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ክህሎት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ያለገደብ</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ለመጠቀም</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በአዳዲስ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ፖሊሲዎች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ላይ</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ወይም</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በሌሎች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የህግ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ዘርፎች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ያሉ</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ፖሊሲዎችን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አፈፃፀማቸውን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ማፋጠን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ልይ</a:t>
            </a:r>
            <a:r>
              <a:rPr lang="am-ET" sz="1800" kern="100" dirty="0">
                <a:effectLst/>
                <a:latin typeface="Nyala" panose="02000504070300020003" pitchFamily="2" charset="0"/>
                <a:ea typeface="Malgun Gothic" panose="020B0503020000020004" pitchFamily="34" charset="-127"/>
                <a:cs typeface="Nyala" panose="02000504070300020003" pitchFamily="2" charset="0"/>
              </a:rPr>
              <a:t> ይመሰረታል። </a:t>
            </a:r>
            <a:r>
              <a:rPr lang="am-ET" sz="2800" dirty="0"/>
              <a:t>በሥርዓተ-ፆታ ላይ የተመሰረተ ጥቃትን የሚቃወሙ ህጎችን ማስከበር ሴቶች ጥሩ ህይወት እንዲኖራቸው እና የአየር ንብረት እድገትን ለመከታተል እንደ እኩል አጋር እንዲሰሩ የሚያደርግ ተጨማሪ እርምጃ አንዱ ምሳሌ ነው።</a:t>
            </a:r>
            <a:endParaRPr lang="en-US" sz="1800" kern="100" dirty="0">
              <a:effectLst/>
              <a:latin typeface="Nyala" panose="02000504070300020003" pitchFamily="2" charset="0"/>
              <a:ea typeface="Malgun Gothic" panose="020B0503020000020004" pitchFamily="34" charset="-127"/>
              <a:cs typeface="Nyala" panose="02000504070300020003" pitchFamily="2"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z="1800" kern="100" dirty="0">
              <a:effectLst/>
              <a:latin typeface="Nyala" panose="02000504070300020003" pitchFamily="2" charset="0"/>
              <a:ea typeface="Malgun Gothic" panose="020B0503020000020004" pitchFamily="34" charset="-127"/>
              <a:cs typeface="Nyala" panose="02000504070300020003" pitchFamily="2"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am-ET" sz="2800" dirty="0"/>
              <a:t>የአየር ንብረት መፍትሄዎች ይበልጥ የሚሳኩት ሴቶችን መሪ ሲያደረጉ ነው።</a:t>
            </a:r>
            <a:r>
              <a:rPr lang="en-US" sz="2800" dirty="0"/>
              <a:t> </a:t>
            </a:r>
            <a:r>
              <a:rPr lang="am-ET" sz="2800" dirty="0"/>
              <a:t>ይህ ማለት የግድ 'የተለመዱ' እና ተዋረዳዊ የአመራር ዓይነቶች ማለት አይደለም; እንደ እውነቱ ከሆነ፣ በሴቶች የሚያሳዩት የማገናዘብ እና የትብብር አመራር ዓይነቶች በተለይ ውስብስብ የአየር ንብረት ቀውስን ለመፍታት በጣም ተስማሚ ናቸው።</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z="2800" dirty="0"/>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am-ET" sz="1800" kern="100" dirty="0">
                <a:effectLst/>
                <a:latin typeface="Nyala" panose="02000504070300020003" pitchFamily="2" charset="0"/>
                <a:ea typeface="Malgun Gothic" panose="020B0503020000020004" pitchFamily="34" charset="-127"/>
                <a:cs typeface="Nyala" panose="02000504070300020003" pitchFamily="2" charset="0"/>
              </a:rPr>
              <a:t>የአስተባባሪ ማስታወ</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ሻ</a:t>
            </a:r>
            <a:r>
              <a:rPr lang="en-ZA" sz="1800" kern="100" dirty="0">
                <a:solidFill>
                  <a:srgbClr val="000000"/>
                </a:solidFill>
                <a:effectLst/>
                <a:latin typeface="Calibri" panose="020F0502020204030204" pitchFamily="34" charset="0"/>
                <a:ea typeface="Nyala" panose="02000504070300020003" pitchFamily="2" charset="0"/>
                <a:cs typeface="Times New Roman" panose="02020603050405020304" pitchFamily="18" charset="0"/>
              </a:rPr>
              <a:t>፦</a:t>
            </a:r>
            <a:endParaRPr lang="am-ET" sz="1600" dirty="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am-ET" sz="2800" dirty="0"/>
              <a:t>ለሰልጣኞቹ  የሚጠቅም ከሆነ፣ በኮንፈረንስ እና ሌሎች ዝግጅቶች ወቅት 'የሥርዓተ-ፆታ ድምጽ’ን የሚወክሉ ሰዎችን የመመደብን ጥቅም ማሰስ ጠቃሚ ሊሆን ይችላል። እነዚህ ሰዎች ሚናቸው ከሥርዓተ-ፆታ አንፃር ጉዳዮችን ማንሳት ነው - የሥርዓተ-ፆታ ውይይቶች እንዳይረሱ እና በቋሚነት እንዲካተቱ ለማድረግ። ስለ 'የሥርዓተ-ፆታ ድምጽ' ተጨማሪ መረጃ ለማግኘት ከታች ያሉትን ይመልከቱ፤</a:t>
            </a:r>
            <a:endParaRPr lang="en-US" sz="1800" kern="100" dirty="0">
              <a:effectLst/>
              <a:latin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am-ET" sz="3200" dirty="0">
                <a:effectLst/>
                <a:latin typeface="Nyala" panose="02000504070300020003" pitchFamily="2" charset="0"/>
                <a:ea typeface="Malgun Gothic" panose="020B0503020000020004" pitchFamily="34" charset="-127"/>
                <a:cs typeface="Nyala" panose="02000504070300020003" pitchFamily="2" charset="0"/>
              </a:rPr>
              <a:t>በ</a:t>
            </a:r>
            <a:r>
              <a:rPr lang="en-US" sz="4400" i="1" dirty="0"/>
              <a:t>CDKN </a:t>
            </a:r>
            <a:r>
              <a:rPr lang="am-ET" sz="3200" dirty="0">
                <a:effectLst/>
                <a:latin typeface="Nyala" panose="02000504070300020003" pitchFamily="2" charset="0"/>
                <a:ea typeface="Malgun Gothic" panose="020B0503020000020004" pitchFamily="34" charset="-127"/>
                <a:cs typeface="Nyala" panose="02000504070300020003" pitchFamily="2" charset="0"/>
              </a:rPr>
              <a:t>የተፃፈ፦</a:t>
            </a:r>
            <a:r>
              <a:rPr lang="am-ET" sz="1800" b="0" i="0" u="none" strike="noStrike" cap="none" dirty="0">
                <a:solidFill>
                  <a:srgbClr val="000000"/>
                </a:solidFill>
                <a:latin typeface="Arial"/>
                <a:ea typeface="Arial"/>
                <a:cs typeface="Arial"/>
                <a:sym typeface="Arial"/>
              </a:rPr>
              <a:t> </a:t>
            </a:r>
            <a:r>
              <a:rPr lang="en-US" sz="1800" b="0" i="0" u="none" strike="noStrike" cap="none" dirty="0">
                <a:solidFill>
                  <a:srgbClr val="000000"/>
                </a:solidFill>
                <a:latin typeface="Arial"/>
                <a:ea typeface="Arial"/>
                <a:cs typeface="Arial"/>
                <a:sym typeface="Arial"/>
              </a:rPr>
              <a:t>https://globalndcconference.org/a-real-accelerator-for-achieving-climate-goals/ </a:t>
            </a:r>
            <a:endParaRPr lang="am-ET" sz="1800" b="0" i="0" u="none" strike="noStrike" cap="none" dirty="0">
              <a:solidFill>
                <a:srgbClr val="000000"/>
              </a:solidFill>
              <a:latin typeface="Arial"/>
              <a:ea typeface="Arial"/>
              <a:cs typeface="Arial"/>
              <a:sym typeface="Arial"/>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am-ET" sz="3200" dirty="0">
                <a:effectLst/>
                <a:latin typeface="Nyala" panose="02000504070300020003" pitchFamily="2" charset="0"/>
                <a:ea typeface="Malgun Gothic" panose="020B0503020000020004" pitchFamily="34" charset="-127"/>
                <a:cs typeface="Nyala" panose="02000504070300020003" pitchFamily="2" charset="0"/>
              </a:rPr>
              <a:t>የስብሰባው ቁልፍ መልእክቶች ሰነድ፦ </a:t>
            </a:r>
            <a:r>
              <a:rPr lang="en-US" sz="1800" b="0" i="0" u="none" strike="noStrike" cap="none" dirty="0">
                <a:solidFill>
                  <a:srgbClr val="000000"/>
                </a:solidFill>
                <a:latin typeface="Arial"/>
                <a:ea typeface="Arial"/>
                <a:cs typeface="Arial"/>
                <a:sym typeface="Arial"/>
              </a:rPr>
              <a:t>https</a:t>
            </a:r>
            <a:r>
              <a:rPr lang="am-ET" sz="1800" b="0" i="0" u="none" strike="noStrike" cap="none" dirty="0">
                <a:solidFill>
                  <a:srgbClr val="000000"/>
                </a:solidFill>
                <a:latin typeface="Arial"/>
                <a:ea typeface="Arial"/>
                <a:cs typeface="Arial"/>
                <a:sym typeface="Arial"/>
              </a:rPr>
              <a:t>://</a:t>
            </a:r>
            <a:r>
              <a:rPr lang="en-US" sz="1800" b="0" i="0" u="none" strike="noStrike" cap="none" dirty="0">
                <a:solidFill>
                  <a:srgbClr val="000000"/>
                </a:solidFill>
                <a:latin typeface="Arial"/>
                <a:ea typeface="Arial"/>
                <a:cs typeface="Arial"/>
                <a:sym typeface="Arial"/>
              </a:rPr>
              <a:t>globalndcconference.org/</a:t>
            </a:r>
            <a:r>
              <a:rPr lang="en-US" sz="1800" b="0" i="0" u="none" strike="noStrike" cap="none" dirty="0" err="1">
                <a:solidFill>
                  <a:srgbClr val="000000"/>
                </a:solidFill>
                <a:latin typeface="Arial"/>
                <a:ea typeface="Arial"/>
                <a:cs typeface="Arial"/>
                <a:sym typeface="Arial"/>
              </a:rPr>
              <a:t>giz</a:t>
            </a:r>
            <a:r>
              <a:rPr lang="en-US" sz="1800" b="0" i="0" u="none" strike="noStrike" cap="none" dirty="0">
                <a:solidFill>
                  <a:srgbClr val="000000"/>
                </a:solidFill>
                <a:latin typeface="Arial"/>
                <a:ea typeface="Arial"/>
                <a:cs typeface="Arial"/>
                <a:sym typeface="Arial"/>
              </a:rPr>
              <a:t>/wp-content/uploads/2019/06/190617-GNDC2019-Key-messages.pdf</a:t>
            </a:r>
            <a:endParaRPr lang="en-US" sz="1600" dirty="0"/>
          </a:p>
        </p:txBody>
      </p:sp>
      <p:sp>
        <p:nvSpPr>
          <p:cNvPr id="4" name="Slide Number Placeholder 3"/>
          <p:cNvSpPr>
            <a:spLocks noGrp="1"/>
          </p:cNvSpPr>
          <p:nvPr>
            <p:ph type="sldNum" sz="quarter" idx="5"/>
          </p:nvPr>
        </p:nvSpPr>
        <p:spPr/>
        <p:txBody>
          <a:bodyPr/>
          <a:lstStyle/>
          <a:p>
            <a:fld id="{25F237AE-41EE-422F-A378-86C8982FFE7A}" type="slidenum">
              <a:rPr lang="en-GB" smtClean="0"/>
              <a:t>13</a:t>
            </a:fld>
            <a:endParaRPr lang="en-GB"/>
          </a:p>
        </p:txBody>
      </p:sp>
    </p:spTree>
    <p:extLst>
      <p:ext uri="{BB962C8B-B14F-4D97-AF65-F5344CB8AC3E}">
        <p14:creationId xmlns:p14="http://schemas.microsoft.com/office/powerpoint/2010/main" val="1810301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000" b="1" kern="100" dirty="0" err="1">
                <a:effectLst/>
                <a:latin typeface="Nyala" panose="02000504070300020003" pitchFamily="2" charset="0"/>
                <a:ea typeface="Malgun Gothic" panose="020B0503020000020004" pitchFamily="34" charset="-127"/>
                <a:cs typeface="Nyala" panose="02000504070300020003" pitchFamily="2" charset="0"/>
              </a:rPr>
              <a:t>በ</a:t>
            </a:r>
            <a:r>
              <a:rPr lang="en-US" sz="10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b="1" dirty="0">
                <a:solidFill>
                  <a:srgbClr val="C00000"/>
                </a:solidFill>
                <a:latin typeface="Calibri"/>
                <a:ea typeface="Calibri"/>
                <a:cs typeface="Calibri"/>
                <a:sym typeface="Calibri"/>
              </a:rPr>
              <a:t>GESI</a:t>
            </a:r>
            <a:r>
              <a:rPr lang="en-US" sz="10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b="1" kern="100" dirty="0" err="1">
                <a:effectLst/>
                <a:latin typeface="Nyala" panose="02000504070300020003" pitchFamily="2" charset="0"/>
                <a:ea typeface="Malgun Gothic" panose="020B0503020000020004" pitchFamily="34" charset="-127"/>
                <a:cs typeface="Nyala" panose="02000504070300020003" pitchFamily="2" charset="0"/>
              </a:rPr>
              <a:t>ክህሎቶች</a:t>
            </a:r>
            <a:r>
              <a:rPr lang="en-US" sz="10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b="1" kern="100" dirty="0" err="1">
                <a:effectLst/>
                <a:latin typeface="Nyala" panose="02000504070300020003" pitchFamily="2" charset="0"/>
                <a:ea typeface="Malgun Gothic" panose="020B0503020000020004" pitchFamily="34" charset="-127"/>
                <a:cs typeface="Nyala" panose="02000504070300020003" pitchFamily="2" charset="0"/>
              </a:rPr>
              <a:t>የአየር</a:t>
            </a:r>
            <a:r>
              <a:rPr lang="en-US" sz="10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b="1" kern="100" dirty="0" err="1">
                <a:effectLst/>
                <a:latin typeface="Nyala" panose="02000504070300020003" pitchFamily="2" charset="0"/>
                <a:ea typeface="Malgun Gothic" panose="020B0503020000020004" pitchFamily="34" charset="-127"/>
                <a:cs typeface="Nyala" panose="02000504070300020003" pitchFamily="2" charset="0"/>
              </a:rPr>
              <a:t>ንብረት</a:t>
            </a:r>
            <a:r>
              <a:rPr lang="en-US" sz="10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b="1" kern="100" dirty="0" err="1">
                <a:effectLst/>
                <a:latin typeface="Nyala" panose="02000504070300020003" pitchFamily="2" charset="0"/>
                <a:ea typeface="Malgun Gothic" panose="020B0503020000020004" pitchFamily="34" charset="-127"/>
                <a:cs typeface="Nyala" panose="02000504070300020003" pitchFamily="2" charset="0"/>
              </a:rPr>
              <a:t>ባለሙያዎች</a:t>
            </a:r>
            <a:r>
              <a:rPr lang="en-US" sz="10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b="1" kern="100" dirty="0" err="1">
                <a:effectLst/>
                <a:latin typeface="Nyala" panose="02000504070300020003" pitchFamily="2" charset="0"/>
                <a:ea typeface="Malgun Gothic" panose="020B0503020000020004" pitchFamily="34" charset="-127"/>
                <a:cs typeface="Nyala" panose="02000504070300020003" pitchFamily="2" charset="0"/>
              </a:rPr>
              <a:t>ችሎታን</a:t>
            </a:r>
            <a:r>
              <a:rPr lang="en-US" sz="10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b="1" kern="100" dirty="0" err="1">
                <a:effectLst/>
                <a:latin typeface="Nyala" panose="02000504070300020003" pitchFamily="2" charset="0"/>
                <a:ea typeface="Malgun Gothic" panose="020B0503020000020004" pitchFamily="34" charset="-127"/>
                <a:cs typeface="Nyala" panose="02000504070300020003" pitchFamily="2" charset="0"/>
              </a:rPr>
              <a:t>መገንባት</a:t>
            </a:r>
            <a:r>
              <a:rPr lang="en-US" sz="1000" b="1" kern="100" dirty="0">
                <a:effectLst/>
                <a:latin typeface="Nyala" panose="02000504070300020003" pitchFamily="2" charset="0"/>
                <a:ea typeface="Malgun Gothic" panose="020B0503020000020004" pitchFamily="34" charset="-127"/>
                <a:cs typeface="Nyala" panose="02000504070300020003" pitchFamily="2" charset="0"/>
              </a:rPr>
              <a:t> </a:t>
            </a:r>
            <a:endParaRPr lang="am-ET" sz="1000" b="1" kern="100" dirty="0">
              <a:effectLst/>
              <a:latin typeface="Nyala" panose="02000504070300020003" pitchFamily="2" charset="0"/>
              <a:ea typeface="Malgun Gothic" panose="020B0503020000020004" pitchFamily="34" charset="-127"/>
              <a:cs typeface="Nyala" panose="02000504070300020003"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am-ET" sz="1200" dirty="0"/>
              <a:t>ሴቶችን ማካተት እና </a:t>
            </a:r>
            <a:r>
              <a:rPr lang="en-US" sz="1000" dirty="0" err="1">
                <a:effectLst/>
                <a:latin typeface="Nyala" panose="02000504070300020003" pitchFamily="2" charset="0"/>
                <a:ea typeface="Malgun Gothic" panose="020B0503020000020004" pitchFamily="34" charset="-127"/>
                <a:cs typeface="Nyala" panose="02000504070300020003" pitchFamily="2" charset="0"/>
              </a:rPr>
              <a:t>አቅማቸውን</a:t>
            </a:r>
            <a:r>
              <a:rPr lang="en-US" sz="1000" dirty="0">
                <a:effectLst/>
                <a:latin typeface="Nyala" panose="02000504070300020003" pitchFamily="2" charset="0"/>
                <a:ea typeface="Malgun Gothic" panose="020B0503020000020004" pitchFamily="34" charset="-127"/>
                <a:cs typeface="Nyala" panose="02000504070300020003" pitchFamily="2" charset="0"/>
              </a:rPr>
              <a:t> </a:t>
            </a:r>
            <a:r>
              <a:rPr lang="am-ET" sz="1200" dirty="0"/>
              <a:t>ማጎልበት በመደበኛነት በአየር ንብረት ፕሮጀክቶች እና ፕሮግራሞች ውስጥ </a:t>
            </a:r>
            <a:r>
              <a:rPr lang="en-ZA" sz="1200" dirty="0" err="1"/>
              <a:t>እንዲካተት</a:t>
            </a:r>
            <a:r>
              <a:rPr lang="am-ET" sz="1200" dirty="0"/>
              <a:t> የአየር ንብረት ኘሮጀክቱ/ፕሮግራሙ ቡድንን ክህሎት ማሳደግ ያስፈልጋል። ይህ አጠቃላይ ግንዛቤ ፈጠራ የሚያስፈልገው በፕሮጀክቱ/ፕሮግራሙ ውስጥ በተከታታይ እና በቀጣይነት አጀንዳውን ለማስቀጠል ከሚሾሙ የሥርዓተ-ፆታ እና የማህበራዊ ማካተት ተጠሪ ሰው(ዎች) በተጨማሪ ነው።</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am-ET" sz="12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am-ET" sz="1200" b="1" dirty="0"/>
              <a:t>አቅምን ማጎልበት እና የሴቶች እና ልጃገረዶች በራስ መተማመንን ማሳደግ እንደ ገለልተኛ እንቅስቃሴ ወይም የአየር ንብረት ፕሮጀክቱ/ፕሮግራሙ የተለያዩ ክፍሎች </a:t>
            </a:r>
            <a:r>
              <a:rPr lang="en-ZA" sz="1200" b="1" dirty="0" err="1"/>
              <a:t>በሚቀረጽበት</a:t>
            </a:r>
            <a:r>
              <a:rPr lang="am-ET" sz="1200" b="1" dirty="0"/>
              <a:t> ሂደት ማካተት</a:t>
            </a:r>
            <a:endParaRPr lang="am-ET" sz="1200" b="1" kern="1200" dirty="0">
              <a:effectLst/>
              <a:latin typeface="+mn-lt"/>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ሴቶች</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ልጃገረዶች</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መብቶቻቸውን</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እንዲያውቁ</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በፕሮጀክት</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ተግባራት</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ወቅት</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በእኩልና</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በተሟላ</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መልኩ</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ለመሳተፍ</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በራስ</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መተማመናቸውን</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ለማጎልበት</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በውሳኔ</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አሰጣጥ</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በአመራር</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ላይ</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የሚቀርቡትን</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እድሎች</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ለመጠቀም</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እንዲችሉ</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እንዲሁም</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ባጠቃላይ</a:t>
            </a:r>
            <a:r>
              <a:rPr lang="am-ET"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ተጠቃሚ</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እንዲሆኑ</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አቅማቸው</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መገንባት</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አስፈላጊ</a:t>
            </a:r>
            <a:r>
              <a:rPr lang="en-US" sz="1000" kern="100" dirty="0">
                <a:effectLst/>
                <a:latin typeface="Nyala" panose="02000504070300020003" pitchFamily="2" charset="0"/>
                <a:ea typeface="Malgun Gothic" panose="020B0503020000020004" pitchFamily="34" charset="-127"/>
                <a:cs typeface="Nyala" panose="02000504070300020003" pitchFamily="2" charset="0"/>
              </a:rPr>
              <a:t> </a:t>
            </a:r>
            <a:r>
              <a:rPr lang="en-US" sz="1000" kern="100" dirty="0" err="1">
                <a:effectLst/>
                <a:latin typeface="Nyala" panose="02000504070300020003" pitchFamily="2" charset="0"/>
                <a:ea typeface="Malgun Gothic" panose="020B0503020000020004" pitchFamily="34" charset="-127"/>
                <a:cs typeface="Nyala" panose="02000504070300020003" pitchFamily="2" charset="0"/>
              </a:rPr>
              <a:t>ሊሆን</a:t>
            </a:r>
            <a:r>
              <a:rPr lang="am-ET" sz="1000" kern="100" dirty="0">
                <a:effectLst/>
                <a:latin typeface="Nyala" panose="02000504070300020003" pitchFamily="2" charset="0"/>
                <a:ea typeface="Malgun Gothic" panose="020B0503020000020004" pitchFamily="34" charset="-127"/>
                <a:cs typeface="Nyala" panose="02000504070300020003" pitchFamily="2" charset="0"/>
              </a:rPr>
              <a:t> ይችላል</a:t>
            </a:r>
            <a:r>
              <a:rPr lang="en-US" sz="1000" kern="100" dirty="0">
                <a:effectLst/>
                <a:latin typeface="Nyala" panose="02000504070300020003" pitchFamily="2" charset="0"/>
                <a:ea typeface="Malgun Gothic" panose="020B0503020000020004" pitchFamily="34" charset="-127"/>
                <a:cs typeface="Nyala" panose="02000504070300020003" pitchFamily="2" charset="0"/>
              </a:rPr>
              <a:t>።</a:t>
            </a:r>
            <a:r>
              <a:rPr lang="en-US" sz="1000"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5F237AE-41EE-422F-A378-86C8982FFE7A}" type="slidenum">
              <a:rPr lang="en-GB" smtClean="0"/>
              <a:t>14</a:t>
            </a:fld>
            <a:endParaRPr lang="en-GB"/>
          </a:p>
        </p:txBody>
      </p:sp>
    </p:spTree>
    <p:extLst>
      <p:ext uri="{BB962C8B-B14F-4D97-AF65-F5344CB8AC3E}">
        <p14:creationId xmlns:p14="http://schemas.microsoft.com/office/powerpoint/2010/main" val="1963224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am-ET" dirty="0">
                <a:latin typeface="Calibri"/>
                <a:ea typeface="Calibri"/>
                <a:cs typeface="Calibri"/>
                <a:sym typeface="Calibri"/>
              </a:rPr>
              <a:t>በ</a:t>
            </a:r>
            <a:r>
              <a:rPr lang="en-US" i="1" dirty="0"/>
              <a:t>CDKN</a:t>
            </a:r>
            <a:r>
              <a:rPr lang="en-GB" dirty="0">
                <a:latin typeface="Calibri"/>
                <a:ea typeface="Calibri"/>
                <a:cs typeface="Calibri"/>
                <a:sym typeface="Calibri"/>
              </a:rPr>
              <a:t> “</a:t>
            </a:r>
            <a:r>
              <a:rPr lang="am-ET" dirty="0"/>
              <a:t>ስርዓተ-ፆታ እና የአየር ንብረት ለውጥ አላማዎችን ማሳካት፡- 10 ማወቅ ያሉብን ነገሮች </a:t>
            </a:r>
            <a:r>
              <a:rPr lang="en-US" dirty="0">
                <a:latin typeface="Calibri"/>
                <a:ea typeface="Calibri"/>
                <a:cs typeface="Calibri"/>
                <a:sym typeface="Calibri"/>
              </a:rPr>
              <a:t>”</a:t>
            </a:r>
            <a:r>
              <a:rPr lang="am-ET" dirty="0">
                <a:latin typeface="Calibri"/>
                <a:ea typeface="Calibri"/>
                <a:cs typeface="Calibri"/>
                <a:sym typeface="Calibri"/>
              </a:rPr>
              <a:t> ሪፖርት ውስጥ ስለ ጎራክፑር፣ ህንድ የ </a:t>
            </a:r>
            <a:r>
              <a:rPr lang="en-GB" dirty="0">
                <a:latin typeface="Calibri"/>
                <a:ea typeface="Calibri"/>
                <a:cs typeface="Calibri"/>
                <a:sym typeface="Calibri"/>
              </a:rPr>
              <a:t>ACCRN </a:t>
            </a:r>
            <a:r>
              <a:rPr lang="am-ET" dirty="0">
                <a:latin typeface="Calibri"/>
                <a:ea typeface="Calibri"/>
                <a:cs typeface="Calibri"/>
                <a:sym typeface="Calibri"/>
              </a:rPr>
              <a:t>ፕሮጀክት ምሳሌ እንናራለን። የፕሮጀክቱ ውጤቶቹ በመጀመሪያ ላይ ስርዓተ ጾታን ባካተተ መንገድ አልተገለፁም ነበረ።  ይህ የሴቶች ተሳትፎና ተጠቃሚነት የጎደለው ትግብራ የፕሮጀክቱን ግቦች ስኬት አደጋ ላይ እየጣለ መሆኑን ሲረዱ የቡድኑ አባላት </a:t>
            </a:r>
            <a:r>
              <a:rPr lang="am-ET" sz="1200" kern="1200" dirty="0">
                <a:solidFill>
                  <a:schemeClr val="tx1"/>
                </a:solidFill>
                <a:latin typeface="Calibri"/>
                <a:ea typeface="Calibri"/>
                <a:cs typeface="Calibri"/>
                <a:sym typeface="Calibri"/>
              </a:rPr>
              <a:t>በ</a:t>
            </a:r>
            <a:r>
              <a:rPr lang="en-US" sz="1200" kern="1200" dirty="0" err="1">
                <a:solidFill>
                  <a:schemeClr val="tx1"/>
                </a:solidFill>
                <a:latin typeface="Calibri"/>
                <a:ea typeface="Nyala" panose="02000504070300020003" pitchFamily="2" charset="0"/>
                <a:cs typeface="Calibri"/>
              </a:rPr>
              <a:t>ኋ</a:t>
            </a:r>
            <a:r>
              <a:rPr lang="am-ET" sz="1200" kern="1200" dirty="0">
                <a:solidFill>
                  <a:schemeClr val="tx1"/>
                </a:solidFill>
                <a:latin typeface="Calibri"/>
                <a:ea typeface="Calibri"/>
                <a:cs typeface="Calibri"/>
                <a:sym typeface="Calibri"/>
              </a:rPr>
              <a:t>ላ ላይ እነዚህን አዳብረዋል</a:t>
            </a:r>
            <a:r>
              <a:rPr lang="am-ET" dirty="0">
                <a:latin typeface="Calibri"/>
                <a:ea typeface="Calibri"/>
                <a:cs typeface="Calibri"/>
                <a:sym typeface="Calibri"/>
              </a:rPr>
              <a:t>። [ይህ በሪፖርቱ</a:t>
            </a:r>
            <a:r>
              <a:rPr lang="am-ET" dirty="0">
                <a:ea typeface="Calibri"/>
                <a:cs typeface="Calibri"/>
                <a:sym typeface="Calibri"/>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ተራ</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ቁጥር</a:t>
            </a:r>
            <a:r>
              <a:rPr lang="en-US" sz="1800" kern="100" dirty="0">
                <a:effectLst/>
                <a:latin typeface="Nyala" panose="02000504070300020003" pitchFamily="2" charset="0"/>
                <a:ea typeface="Malgun Gothic" panose="020B0503020000020004" pitchFamily="34" charset="-127"/>
                <a:cs typeface="Nyala" panose="02000504070300020003" pitchFamily="2" charset="0"/>
              </a:rPr>
              <a:t> 7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ፕሮጀክቶች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የሥርዓተ-ፆታ</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አቀራረብን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በማይጠቀሙበት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ጊዜ</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አሳታፊ</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ሂደቶች</a:t>
            </a:r>
            <a:r>
              <a:rPr lang="am-ET" sz="1800" kern="100" dirty="0">
                <a:effectLst/>
                <a:latin typeface="Nyala" panose="02000504070300020003" pitchFamily="2" charset="0"/>
                <a:ea typeface="Malgun Gothic" panose="020B0503020000020004" pitchFamily="34" charset="-127"/>
                <a:cs typeface="Nyala" panose="02000504070300020003" pitchFamily="2" charset="0"/>
              </a:rPr>
              <a:t> ነገሮችን ለማስተካከል ይረዱናል” ስር ይገኛል]</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am-ET" sz="1800" kern="100" dirty="0">
              <a:effectLst/>
              <a:latin typeface="Nyala" panose="02000504070300020003" pitchFamily="2" charset="0"/>
              <a:ea typeface="Malgun Gothic" panose="020B0503020000020004" pitchFamily="34" charset="-127"/>
              <a:cs typeface="Nyala" panose="02000504070300020003" pitchFamily="2" charset="0"/>
            </a:endParaRPr>
          </a:p>
          <a:p>
            <a:pPr marL="158750" marR="0" lvl="0" indent="0" algn="l" rtl="0">
              <a:lnSpc>
                <a:spcPct val="100000"/>
              </a:lnSpc>
              <a:spcBef>
                <a:spcPts val="0"/>
              </a:spcBef>
              <a:spcAft>
                <a:spcPts val="0"/>
              </a:spcAft>
              <a:buClr>
                <a:srgbClr val="000000"/>
              </a:buClr>
              <a:buSzPts val="1100"/>
              <a:buFont typeface="Arial"/>
              <a:buNone/>
            </a:pPr>
            <a:endParaRPr lang="en-GB" dirty="0"/>
          </a:p>
        </p:txBody>
      </p:sp>
      <p:sp>
        <p:nvSpPr>
          <p:cNvPr id="4" name="Slide Number Placeholder 3"/>
          <p:cNvSpPr>
            <a:spLocks noGrp="1"/>
          </p:cNvSpPr>
          <p:nvPr>
            <p:ph type="sldNum" sz="quarter" idx="5"/>
          </p:nvPr>
        </p:nvSpPr>
        <p:spPr/>
        <p:txBody>
          <a:bodyPr/>
          <a:lstStyle/>
          <a:p>
            <a:fld id="{25F237AE-41EE-422F-A378-86C8982FFE7A}" type="slidenum">
              <a:rPr lang="en-GB" smtClean="0"/>
              <a:t>15</a:t>
            </a:fld>
            <a:endParaRPr lang="en-GB"/>
          </a:p>
        </p:txBody>
      </p:sp>
    </p:spTree>
    <p:extLst>
      <p:ext uri="{BB962C8B-B14F-4D97-AF65-F5344CB8AC3E}">
        <p14:creationId xmlns:p14="http://schemas.microsoft.com/office/powerpoint/2010/main" val="2739762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Tx/>
              <a:buSzPts val="1100"/>
              <a:buFontTx/>
              <a:buNone/>
              <a:tabLst/>
              <a:defRPr/>
            </a:pPr>
            <a:r>
              <a:rPr lang="en-US" sz="1200" b="1" dirty="0">
                <a:solidFill>
                  <a:srgbClr val="C00000"/>
                </a:solidFill>
                <a:latin typeface="Calibri"/>
                <a:ea typeface="Calibri"/>
                <a:cs typeface="Calibri"/>
                <a:sym typeface="Calibri"/>
              </a:rPr>
              <a:t>GESI</a:t>
            </a:r>
            <a:r>
              <a:rPr lang="en-US" sz="1200" b="1" kern="1200" dirty="0">
                <a:solidFill>
                  <a:srgbClr val="C00000"/>
                </a:solidFill>
                <a:latin typeface="+mn-lt"/>
                <a:ea typeface="+mn-ea"/>
                <a:cs typeface="+mn-cs"/>
              </a:rPr>
              <a:t> </a:t>
            </a:r>
            <a:r>
              <a:rPr lang="am-ET" sz="1200" b="1" kern="1200" dirty="0">
                <a:solidFill>
                  <a:srgbClr val="C00000"/>
                </a:solidFill>
                <a:latin typeface="+mn-lt"/>
                <a:ea typeface="+mn-ea"/>
                <a:cs typeface="+mn-cs"/>
              </a:rPr>
              <a:t>(</a:t>
            </a:r>
            <a:r>
              <a:rPr lang="en-US" sz="1200" b="1" kern="1200" dirty="0" err="1">
                <a:solidFill>
                  <a:srgbClr val="C00000"/>
                </a:solidFill>
                <a:latin typeface="+mn-lt"/>
                <a:ea typeface="+mn-ea"/>
                <a:cs typeface="+mn-cs"/>
              </a:rPr>
              <a:t>ሥርዓተ-ፆታ</a:t>
            </a:r>
            <a:r>
              <a:rPr lang="am-ET" sz="1200" b="1" kern="1200" dirty="0">
                <a:solidFill>
                  <a:srgbClr val="C00000"/>
                </a:solidFill>
                <a:latin typeface="+mn-lt"/>
                <a:ea typeface="+mn-ea"/>
                <a:cs typeface="+mn-cs"/>
              </a:rPr>
              <a:t> እ</a:t>
            </a:r>
            <a:r>
              <a:rPr lang="am-ET" b="1" dirty="0">
                <a:solidFill>
                  <a:srgbClr val="C00000"/>
                </a:solidFill>
              </a:rPr>
              <a:t>ና ማህበራዊ አካታች) የቢንጎ ጨዋታ</a:t>
            </a:r>
          </a:p>
          <a:p>
            <a:pPr marL="158750" marR="0" lvl="0" indent="0" algn="l" defTabSz="914400" rtl="0" eaLnBrk="1" fontAlgn="auto" latinLnBrk="0" hangingPunct="1">
              <a:lnSpc>
                <a:spcPct val="100000"/>
              </a:lnSpc>
              <a:spcBef>
                <a:spcPts val="0"/>
              </a:spcBef>
              <a:spcAft>
                <a:spcPts val="0"/>
              </a:spcAft>
              <a:buClrTx/>
              <a:buSzPts val="1100"/>
              <a:buFontTx/>
              <a:buNone/>
              <a:tabLst/>
              <a:defRPr/>
            </a:pPr>
            <a:endParaRPr lang="am-ET" dirty="0"/>
          </a:p>
          <a:p>
            <a:pPr marL="158750" lvl="0" indent="0" algn="l" rtl="0">
              <a:lnSpc>
                <a:spcPct val="100000"/>
              </a:lnSpc>
              <a:spcBef>
                <a:spcPts val="0"/>
              </a:spcBef>
              <a:spcAft>
                <a:spcPts val="0"/>
              </a:spcAft>
              <a:buSzPts val="1100"/>
              <a:buNone/>
            </a:pPr>
            <a:r>
              <a:rPr lang="am-ET" sz="1200" b="1" i="0" u="none" strike="noStrike" cap="none" dirty="0">
                <a:solidFill>
                  <a:srgbClr val="000000"/>
                </a:solidFill>
                <a:latin typeface="Arial"/>
                <a:ea typeface="Arial"/>
                <a:cs typeface="Arial"/>
                <a:sym typeface="Arial"/>
              </a:rPr>
              <a:t>የአስተባባሪ</a:t>
            </a:r>
            <a:r>
              <a:rPr lang="en-US" sz="1200" b="1" i="0" u="none" strike="noStrike" cap="none" dirty="0">
                <a:solidFill>
                  <a:srgbClr val="000000"/>
                </a:solidFill>
                <a:latin typeface="Arial"/>
                <a:ea typeface="Arial"/>
                <a:cs typeface="Arial"/>
                <a:sym typeface="Arial"/>
              </a:rPr>
              <a:t>/</a:t>
            </a:r>
            <a:r>
              <a:rPr lang="am-ET" sz="1200" b="1" i="0" u="none" strike="noStrike" cap="none" dirty="0">
                <a:solidFill>
                  <a:srgbClr val="000000"/>
                </a:solidFill>
                <a:latin typeface="Arial"/>
                <a:ea typeface="Arial"/>
                <a:cs typeface="Arial"/>
                <a:sym typeface="Arial"/>
              </a:rPr>
              <a:t>አሰልጣኝ መመሪያዎች</a:t>
            </a:r>
            <a:endParaRPr lang="en-US" sz="1200" b="1"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am-ET" sz="1200" b="0" i="0" u="none" strike="noStrike" cap="none" dirty="0">
                <a:solidFill>
                  <a:srgbClr val="000000"/>
                </a:solidFill>
                <a:latin typeface="Arial"/>
                <a:ea typeface="Arial"/>
                <a:cs typeface="Arial"/>
                <a:sym typeface="Arial"/>
              </a:rPr>
              <a:t>እባክዎን የጨዋታ ካርዶችን ይመልከቱ።</a:t>
            </a:r>
            <a:r>
              <a:rPr lang="en-US" sz="1200" b="0" i="0" u="none" strike="noStrike" cap="none" dirty="0">
                <a:solidFill>
                  <a:srgbClr val="000000"/>
                </a:solidFill>
                <a:latin typeface="Arial"/>
                <a:ea typeface="Arial"/>
                <a:cs typeface="Arial"/>
                <a:sym typeface="Arial"/>
              </a:rPr>
              <a:t> </a:t>
            </a:r>
            <a:r>
              <a:rPr lang="am-ET" sz="1200" b="0" i="0" u="none" strike="noStrike" cap="none" dirty="0">
                <a:solidFill>
                  <a:srgbClr val="000000"/>
                </a:solidFill>
                <a:latin typeface="Arial"/>
                <a:ea typeface="Arial"/>
                <a:cs typeface="Arial"/>
                <a:sym typeface="Arial"/>
              </a:rPr>
              <a:t>እያንዳንዱ ካርድ የተለያዩ የአየር ንብረት ፕሮጀክቶችን እና ፕሮግራሞችን ሁሉንም ሰው ባካተተ መልኩ ለማካሄድ ልንጠቀምባቸው የምንችላቸውን እርምጃዎችን ይዘዋል።</a:t>
            </a:r>
            <a:endParaRPr lang="en-US" sz="12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am-ET" sz="1200" b="0" i="0" u="none" strike="noStrike" cap="none" dirty="0">
                <a:solidFill>
                  <a:srgbClr val="000000"/>
                </a:solidFill>
                <a:latin typeface="Arial"/>
                <a:ea typeface="Arial"/>
                <a:cs typeface="Arial"/>
                <a:sym typeface="Arial"/>
              </a:rPr>
              <a:t>ዓላማው እነዚህን አራት ማዕዘኖች፣ ትንንሽ ካርዶች እያንዳንዳቸውን በተናጠል ቆርጦ በማውጣት </a:t>
            </a:r>
            <a:r>
              <a:rPr lang="en-US" sz="1200" b="0" i="0" u="none" strike="noStrike" cap="none" dirty="0">
                <a:solidFill>
                  <a:srgbClr val="000000"/>
                </a:solidFill>
                <a:latin typeface="Arial"/>
                <a:ea typeface="Arial"/>
                <a:cs typeface="Arial"/>
                <a:sym typeface="Arial"/>
              </a:rPr>
              <a:t>“</a:t>
            </a:r>
            <a:r>
              <a:rPr lang="en-US" sz="1200" b="1" dirty="0">
                <a:solidFill>
                  <a:srgbClr val="C00000"/>
                </a:solidFill>
                <a:latin typeface="Calibri"/>
                <a:ea typeface="Calibri"/>
                <a:cs typeface="Calibri"/>
                <a:sym typeface="Calibri"/>
              </a:rPr>
              <a:t>GESI</a:t>
            </a:r>
            <a:r>
              <a:rPr lang="en-US" sz="1200" b="0" i="0" u="none" strike="noStrike" cap="none" dirty="0">
                <a:solidFill>
                  <a:srgbClr val="000000"/>
                </a:solidFill>
                <a:latin typeface="Arial"/>
                <a:ea typeface="Arial"/>
                <a:cs typeface="Arial"/>
                <a:sym typeface="Arial"/>
              </a:rPr>
              <a:t> </a:t>
            </a:r>
            <a:r>
              <a:rPr lang="am-ET" sz="1200" b="0" i="0" u="none" strike="noStrike" cap="none" dirty="0">
                <a:solidFill>
                  <a:srgbClr val="000000"/>
                </a:solidFill>
                <a:latin typeface="Arial"/>
                <a:ea typeface="Arial"/>
                <a:cs typeface="Arial"/>
                <a:sym typeface="Arial"/>
              </a:rPr>
              <a:t>ቢንጎ ጨዋታ</a:t>
            </a:r>
            <a:r>
              <a:rPr lang="en-US" sz="1200" b="0" i="0" u="none" strike="noStrike" cap="none" dirty="0">
                <a:solidFill>
                  <a:srgbClr val="000000"/>
                </a:solidFill>
                <a:latin typeface="Arial"/>
                <a:ea typeface="Arial"/>
                <a:cs typeface="Arial"/>
                <a:sym typeface="Arial"/>
              </a:rPr>
              <a:t>”</a:t>
            </a:r>
            <a:r>
              <a:rPr lang="am-ET" sz="1200" b="0" i="0" u="none" strike="noStrike" cap="none" dirty="0">
                <a:solidFill>
                  <a:srgbClr val="000000"/>
                </a:solidFill>
                <a:latin typeface="Arial"/>
                <a:ea typeface="Arial"/>
                <a:cs typeface="Arial"/>
                <a:sym typeface="Arial"/>
              </a:rPr>
              <a:t> ማዘጋጀት ነው። እባክዎ የሚጠቀሙትን ካርዶች ይዘት በጥንቃቄ ይከልሱ።</a:t>
            </a:r>
            <a:endParaRPr lang="en-US" sz="12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am-ET" sz="1200" b="0" i="0" u="none" strike="noStrike" cap="none" dirty="0">
                <a:solidFill>
                  <a:srgbClr val="000000"/>
                </a:solidFill>
                <a:latin typeface="Arial"/>
                <a:ea typeface="Arial"/>
                <a:cs typeface="Arial"/>
                <a:sym typeface="Arial"/>
              </a:rPr>
              <a:t>ካርዶቹን ከማሰራጨትዎ በፊት፣ ይዘታቸው ከጉዳዩ ጋር ተዛማጅነት የሌላቸው ወይም ለሠልጣኝ ቡድንዎ አግባብ ያልሆኑ ካርዶችን ያስወግዱ።</a:t>
            </a:r>
            <a:endParaRPr lang="en-US" sz="12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am-ET" sz="1200" b="0" i="0" u="none" strike="noStrike" cap="none" dirty="0">
                <a:solidFill>
                  <a:srgbClr val="000000"/>
                </a:solidFill>
                <a:latin typeface="Arial"/>
                <a:ea typeface="Arial"/>
                <a:cs typeface="Arial"/>
                <a:sym typeface="Arial"/>
              </a:rPr>
              <a:t>ለምሳሌ፣ ሰልጣኞችዎ የአየር ንብረት ፕሮ</a:t>
            </a:r>
            <a:r>
              <a:rPr lang="en-US" sz="1200" b="0" i="0" u="none" strike="noStrike" cap="none" dirty="0" err="1">
                <a:solidFill>
                  <a:srgbClr val="000000"/>
                </a:solidFill>
                <a:latin typeface="Arial"/>
                <a:ea typeface="Arial"/>
                <a:cs typeface="Arial"/>
                <a:sym typeface="Arial"/>
              </a:rPr>
              <a:t>ጀ</a:t>
            </a:r>
            <a:r>
              <a:rPr lang="am-ET" sz="1200" b="0" i="0" u="none" strike="noStrike" cap="none" dirty="0">
                <a:solidFill>
                  <a:srgbClr val="000000"/>
                </a:solidFill>
                <a:latin typeface="Arial"/>
                <a:ea typeface="Arial"/>
                <a:cs typeface="Arial"/>
                <a:sym typeface="Arial"/>
              </a:rPr>
              <a:t>ክቶችን ወይም ፕሮግራሞችን ወላጆች ሁል ጊዜ ጨቅላ ህጻናትን በሚገፉ ወንበሮችን </a:t>
            </a:r>
            <a:r>
              <a:rPr lang="en-US" sz="1200" b="0" i="0" u="none" strike="noStrike" cap="none" dirty="0">
                <a:solidFill>
                  <a:srgbClr val="000000"/>
                </a:solidFill>
                <a:latin typeface="Arial"/>
                <a:ea typeface="Arial"/>
                <a:cs typeface="Arial"/>
                <a:sym typeface="Arial"/>
              </a:rPr>
              <a:t>/pushchairs</a:t>
            </a:r>
            <a:r>
              <a:rPr lang="am-ET" sz="1200" b="0" i="0" u="none" strike="noStrike" cap="none" dirty="0">
                <a:solidFill>
                  <a:srgbClr val="000000"/>
                </a:solidFill>
                <a:latin typeface="Arial"/>
                <a:ea typeface="Arial"/>
                <a:cs typeface="Arial"/>
                <a:sym typeface="Arial"/>
              </a:rPr>
              <a:t>/ ሳይሆን በአንቀልባ ከፊት ወይም ከኋላ የሚሸከሙበት የገጠር መንደሮች ውስጥ የሚተገብሩ ከሆነ፣ “ስብሰባዎችን ለሚገፉ ወንበሮችን አመቺ ያድርጉ” የሚለው ካርድ ለተሳታፊዎቹ ትርጉም ስለማይሰጥ፣ ያስወግዱት።</a:t>
            </a: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am-ET" sz="1200" b="0" i="0" u="none" strike="noStrike" cap="none" dirty="0">
                <a:solidFill>
                  <a:srgbClr val="000000"/>
                </a:solidFill>
                <a:latin typeface="Arial"/>
                <a:ea typeface="Arial"/>
                <a:cs typeface="Arial"/>
                <a:sym typeface="Arial"/>
              </a:rPr>
              <a:t>ካርዶቹ ከላይ እንደተጠቀሰው ምንም ትርጉም የማይሰጡ ከሆነ ብቻ ያስወግዷቸው። አንዳንዶቹ ከሚያስ</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ቧ</a:t>
            </a:r>
            <a:r>
              <a:rPr lang="am-ET" sz="1200" b="0" i="0" u="none" strike="noStrike" cap="none" dirty="0">
                <a:solidFill>
                  <a:srgbClr val="000000"/>
                </a:solidFill>
                <a:latin typeface="Arial"/>
                <a:ea typeface="Arial"/>
                <a:cs typeface="Arial"/>
                <a:sym typeface="Arial"/>
              </a:rPr>
              <a:t>ቸው ውጪ የሆኑ ለአየር ንብረት ፕሮጀክቶችና ፕሮግራሞች ጠቃሚ የሆኑ እርምጃዎች እንዲሆኑ ይፈለጋል።</a:t>
            </a:r>
            <a:endParaRPr lang="en-US" sz="12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am-ET" sz="1200" b="0" i="0" u="none" strike="noStrike" cap="none" dirty="0">
                <a:solidFill>
                  <a:srgbClr val="000000"/>
                </a:solidFill>
                <a:latin typeface="Arial"/>
                <a:ea typeface="Arial"/>
                <a:cs typeface="Arial"/>
                <a:sym typeface="Arial"/>
              </a:rPr>
              <a:t>በጣም የተደባለቀ የተሳታፊዎች ቡድን ካለዎት፣ ለምሳሌ</a:t>
            </a:r>
            <a:r>
              <a:rPr lang="en-US" sz="1200" b="0" i="0" u="none" strike="noStrike" cap="none" dirty="0">
                <a:solidFill>
                  <a:srgbClr val="000000"/>
                </a:solidFill>
                <a:latin typeface="Arial"/>
                <a:ea typeface="Arial"/>
                <a:cs typeface="Arial"/>
                <a:sym typeface="Arial"/>
              </a:rPr>
              <a:t> </a:t>
            </a:r>
            <a:r>
              <a:rPr lang="am-ET" sz="1200" b="0" i="0" u="none" strike="noStrike" cap="none" dirty="0">
                <a:solidFill>
                  <a:srgbClr val="000000"/>
                </a:solidFill>
                <a:latin typeface="Arial"/>
                <a:ea typeface="Arial"/>
                <a:cs typeface="Arial"/>
                <a:sym typeface="Arial"/>
              </a:rPr>
              <a:t>ከተለያዩ አገሮች፣ ከከተማ እና ከገጠር አካባቢዎች፣ ወይም በጣም ከተለያየ የሥራ ኃላፊነቶች፣ የመጡ ከሆነ ሁሉንም ወይም አብዛኛዎቹን ካርዶች ለማካተት ይሞክሩ እንጂ ብዙ መምረጥ አያስፈልግም።</a:t>
            </a:r>
            <a:endParaRPr lang="en-US" sz="12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am-ET" sz="1200" b="0" i="0" u="none" strike="noStrike" cap="none" dirty="0">
                <a:solidFill>
                  <a:srgbClr val="000000"/>
                </a:solidFill>
                <a:latin typeface="Arial"/>
                <a:ea typeface="Arial"/>
                <a:cs typeface="Arial"/>
                <a:sym typeface="Arial"/>
              </a:rPr>
              <a:t>በተጨማሪም ካርዶቹ በወርድ ዶክመንት ቀርበዋል። ስለዚህም አስተባባሪው</a:t>
            </a:r>
            <a:r>
              <a:rPr lang="en-US" sz="1200" b="0" i="0" u="none" strike="noStrike" cap="none" dirty="0">
                <a:solidFill>
                  <a:srgbClr val="000000"/>
                </a:solidFill>
                <a:latin typeface="Arial"/>
                <a:ea typeface="Arial"/>
                <a:cs typeface="Arial"/>
                <a:sym typeface="Arial"/>
              </a:rPr>
              <a:t>/</a:t>
            </a:r>
            <a:r>
              <a:rPr lang="am-ET" sz="1200" b="0" i="0" u="none" strike="noStrike" cap="none" dirty="0">
                <a:solidFill>
                  <a:srgbClr val="000000"/>
                </a:solidFill>
                <a:latin typeface="Arial"/>
                <a:ea typeface="Arial"/>
                <a:cs typeface="Arial"/>
                <a:sym typeface="Arial"/>
              </a:rPr>
              <a:t>አሰልጣኙ አስፈላጊ ሆኖ ሲገኝ ቃላቶቹን በአግባቡ ሊተረጉሙ ወይም ሊያስተካክሉ ይችላሉ።</a:t>
            </a:r>
            <a:endParaRPr lang="en-US" sz="1200" b="0" i="0" u="none" strike="noStrike" cap="none" dirty="0">
              <a:solidFill>
                <a:srgbClr val="000000"/>
              </a:solidFill>
              <a:latin typeface="Arial"/>
              <a:ea typeface="Arial"/>
              <a:cs typeface="Arial"/>
              <a:sym typeface="Arial"/>
            </a:endParaRPr>
          </a:p>
          <a:p>
            <a:pPr marL="457200" lvl="0" indent="-298450" algn="just" rtl="0">
              <a:lnSpc>
                <a:spcPct val="100000"/>
              </a:lnSpc>
              <a:spcBef>
                <a:spcPts val="0"/>
              </a:spcBef>
              <a:spcAft>
                <a:spcPts val="0"/>
              </a:spcAft>
              <a:buSzPts val="1100"/>
              <a:buChar char="●"/>
            </a:pPr>
            <a:r>
              <a:rPr lang="am-ET" sz="1200" b="0" i="0" u="none" strike="noStrike" cap="none" dirty="0">
                <a:solidFill>
                  <a:srgbClr val="000000"/>
                </a:solidFill>
                <a:latin typeface="Arial"/>
                <a:ea typeface="Arial"/>
                <a:cs typeface="Arial"/>
                <a:sym typeface="Arial"/>
              </a:rPr>
              <a:t>ካርዶቹ የሚያተኩሩት የአየር ንብረት ፕሮጀክት</a:t>
            </a:r>
            <a:r>
              <a:rPr lang="en-US" sz="1200" b="0" i="0" u="none" strike="noStrike" cap="none" dirty="0">
                <a:solidFill>
                  <a:srgbClr val="000000"/>
                </a:solidFill>
                <a:latin typeface="Arial"/>
                <a:ea typeface="Arial"/>
                <a:cs typeface="Arial"/>
                <a:sym typeface="Arial"/>
              </a:rPr>
              <a:t>/</a:t>
            </a:r>
            <a:r>
              <a:rPr lang="am-ET" sz="1200" b="0" i="0" u="none" strike="noStrike" cap="none" dirty="0">
                <a:solidFill>
                  <a:srgbClr val="000000"/>
                </a:solidFill>
                <a:latin typeface="Arial"/>
                <a:ea typeface="Arial"/>
                <a:cs typeface="Arial"/>
                <a:sym typeface="Arial"/>
              </a:rPr>
              <a:t>ፕሮግራም ስራ አስኪያጅ በፕሮጀክት አውድ ውስጥ በፈቃደኝነት ሊወስዳቸው በሚችሉት ድርጊቶች ላይ የተመሰረተ መሆኑን አስተወሉ። ድርጊቶቹ የቅጥር ህግ ማስከበር ላይ አያተኩሩም ። ለምሳሌ አንድ ተቋም ወይም ድርጅት ለሠራተኞቻቸው የወሊድ የእናትነት እና የአባትነት ፈቃድ፣ የሕመም ፈቃድ እና ጥቅማጥቅሞች ወዘተ እንዲሰጥ በህጋዊ መንገድ መጠየቅን።</a:t>
            </a:r>
            <a:endParaRPr lang="en-US" sz="12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am-ET" sz="1200" b="0" i="0" u="none" strike="noStrike" cap="none" dirty="0">
                <a:solidFill>
                  <a:srgbClr val="000000"/>
                </a:solidFill>
                <a:latin typeface="Arial"/>
                <a:ea typeface="Arial"/>
                <a:cs typeface="Arial"/>
                <a:sym typeface="Arial"/>
              </a:rPr>
              <a:t>ለእያንዳንዱ ጥንድ ሰልጣኞ</a:t>
            </a:r>
            <a:r>
              <a:rPr lang="en-US" sz="1200" b="0" i="0" u="none" strike="noStrike" cap="none" dirty="0" err="1">
                <a:solidFill>
                  <a:srgbClr val="000000"/>
                </a:solidFill>
                <a:latin typeface="Arial"/>
                <a:ea typeface="Arial"/>
                <a:cs typeface="Arial"/>
                <a:sym typeface="Arial"/>
              </a:rPr>
              <a:t>ች</a:t>
            </a:r>
            <a:r>
              <a:rPr lang="am-ET" sz="1200" b="0" i="0" u="none" strike="noStrike" cap="none" dirty="0">
                <a:solidFill>
                  <a:srgbClr val="000000"/>
                </a:solidFill>
                <a:latin typeface="Arial"/>
                <a:ea typeface="Arial"/>
                <a:cs typeface="Arial"/>
                <a:sym typeface="Arial"/>
              </a:rPr>
              <a:t> የተመረጡት ካርዶች በሙሉ በወረቀት ወይም በካርድ ላይ በአንድ-ጎን መታተም አለባቸው - ይህንን ጨዋታ ጥንድ ወይም ለሶስት ሆነው ቢጫወቱት ይመረጣል።</a:t>
            </a:r>
            <a:br>
              <a:rPr lang="en-US" sz="1200" b="0" i="0" u="none" strike="noStrike" cap="none" dirty="0">
                <a:solidFill>
                  <a:srgbClr val="000000"/>
                </a:solidFill>
                <a:latin typeface="Arial"/>
                <a:ea typeface="Arial"/>
                <a:cs typeface="Arial"/>
                <a:sym typeface="Arial"/>
              </a:rPr>
            </a:br>
            <a:r>
              <a:rPr lang="en-US" sz="1200" b="0" i="0" u="none" strike="noStrike" cap="none" dirty="0">
                <a:solidFill>
                  <a:srgbClr val="000000"/>
                </a:solidFill>
                <a:latin typeface="Arial"/>
                <a:ea typeface="Arial"/>
                <a:cs typeface="Arial"/>
                <a:sym typeface="Arial"/>
              </a:rPr>
              <a:t> </a:t>
            </a:r>
          </a:p>
          <a:p>
            <a:pPr marL="158750" lvl="0" indent="0" algn="l" rtl="0">
              <a:lnSpc>
                <a:spcPct val="100000"/>
              </a:lnSpc>
              <a:spcBef>
                <a:spcPts val="0"/>
              </a:spcBef>
              <a:spcAft>
                <a:spcPts val="0"/>
              </a:spcAft>
              <a:buSzPts val="1100"/>
              <a:buNone/>
            </a:pPr>
            <a:r>
              <a:rPr lang="am-ET" sz="1200" b="1" i="0" u="none" strike="noStrike" cap="none" dirty="0">
                <a:solidFill>
                  <a:srgbClr val="000000"/>
                </a:solidFill>
                <a:latin typeface="Arial"/>
                <a:ea typeface="Arial"/>
                <a:cs typeface="Arial"/>
                <a:sym typeface="Arial"/>
              </a:rPr>
              <a:t>የጨዋታው መመሪያዎች</a:t>
            </a:r>
          </a:p>
          <a:p>
            <a:pPr marL="158750" lvl="0" indent="0" algn="l" rtl="0">
              <a:lnSpc>
                <a:spcPct val="100000"/>
              </a:lnSpc>
              <a:spcBef>
                <a:spcPts val="0"/>
              </a:spcBef>
              <a:spcAft>
                <a:spcPts val="0"/>
              </a:spcAft>
              <a:buSzPts val="1100"/>
              <a:buNone/>
            </a:pPr>
            <a:r>
              <a:rPr lang="en-US" sz="1200" b="1" i="0" u="none" strike="noStrike" cap="none" dirty="0">
                <a:solidFill>
                  <a:srgbClr val="000000"/>
                </a:solidFill>
                <a:latin typeface="Arial"/>
                <a:ea typeface="Arial"/>
                <a:cs typeface="Arial"/>
                <a:sym typeface="Arial"/>
              </a:rPr>
              <a:t>1ኛው</a:t>
            </a:r>
            <a:r>
              <a:rPr lang="am-ET" sz="1200" b="1" i="0" u="none" strike="noStrike" cap="none" dirty="0">
                <a:solidFill>
                  <a:srgbClr val="000000"/>
                </a:solidFill>
                <a:latin typeface="Arial"/>
                <a:ea typeface="Arial"/>
                <a:cs typeface="Arial"/>
                <a:sym typeface="Arial"/>
              </a:rPr>
              <a:t> የአጨዋወት አይነት (ቀስ ያለው አጨዋወት፣ ተጫዋቾች ተቀምጠው ይቆያሉ)</a:t>
            </a:r>
          </a:p>
          <a:p>
            <a:pPr marL="158750" lvl="0" indent="0" algn="l" rtl="0">
              <a:lnSpc>
                <a:spcPct val="100000"/>
              </a:lnSpc>
              <a:spcBef>
                <a:spcPts val="0"/>
              </a:spcBef>
              <a:spcAft>
                <a:spcPts val="0"/>
              </a:spcAft>
              <a:buSzPts val="1100"/>
              <a:buNone/>
            </a:pPr>
            <a:endParaRPr lang="en-US" sz="1200" b="1"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am-ET" sz="1200" b="0" i="0" u="none" strike="noStrike" cap="none" dirty="0">
                <a:solidFill>
                  <a:srgbClr val="000000"/>
                </a:solidFill>
                <a:latin typeface="Arial"/>
                <a:ea typeface="Arial"/>
                <a:cs typeface="Arial"/>
                <a:sym typeface="Arial"/>
              </a:rPr>
              <a:t>ተጫዋቾች ጥንድ ወይም ሶስት ሆነው ራሳቸውን በቡድን ያደራጃሉ።</a:t>
            </a:r>
            <a:endParaRPr lang="en-US" sz="12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am-ET" sz="1200" b="0" i="0" u="none" strike="noStrike" cap="none" dirty="0">
                <a:solidFill>
                  <a:srgbClr val="000000"/>
                </a:solidFill>
                <a:latin typeface="Arial"/>
                <a:ea typeface="Arial"/>
                <a:cs typeface="Arial"/>
                <a:sym typeface="Arial"/>
              </a:rPr>
              <a:t>በተጫዋቾች መካከል ካርዶቹን ፊታቸውን ገልብጠው አደራርበው ያስቀምጡ። </a:t>
            </a:r>
          </a:p>
          <a:p>
            <a:pPr marL="457200" lvl="0" indent="-298450" algn="l" rtl="0">
              <a:lnSpc>
                <a:spcPct val="100000"/>
              </a:lnSpc>
              <a:spcBef>
                <a:spcPts val="0"/>
              </a:spcBef>
              <a:spcAft>
                <a:spcPts val="0"/>
              </a:spcAft>
              <a:buSzPts val="1100"/>
              <a:buChar char="●"/>
            </a:pPr>
            <a:r>
              <a:rPr lang="en-US" sz="1800" dirty="0" err="1">
                <a:effectLst/>
                <a:latin typeface="Nyala" panose="02000504070300020003" pitchFamily="2" charset="0"/>
                <a:ea typeface="Calibri" panose="020F0502020204030204" pitchFamily="34" charset="0"/>
                <a:cs typeface="Nyala" panose="02000504070300020003" pitchFamily="2" charset="0"/>
              </a:rPr>
              <a:t>እያንዳንዱ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ተጫዋች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የመልስ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ወረቀቱ</a:t>
            </a:r>
            <a:r>
              <a:rPr lang="am-ET" sz="1800" dirty="0">
                <a:effectLst/>
                <a:latin typeface="Nyala" panose="02000504070300020003" pitchFamily="2" charset="0"/>
                <a:ea typeface="Calibri" panose="020F0502020204030204" pitchFamily="34" charset="0"/>
                <a:cs typeface="Nyala" panose="02000504070300020003" pitchFamily="2" charset="0"/>
              </a:rPr>
              <a:t> 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እስኪሪቢቶ</a:t>
            </a:r>
            <a:r>
              <a:rPr lang="am-ET"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ሊኖረው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ይገባል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የትኞቹን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ሶስት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እርምጃዎች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እንደሚወስዱ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እንዴት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እንደሚተገብሩዋቸው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ይህን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እርምጃ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ሊወስዱ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የሚችሉበት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ሁኔታ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ምን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እንደሆነ</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የሚያብራራ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ምላሻቸውን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ይጻፉ</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am-ET" sz="1800" dirty="0">
                <a:effectLst/>
                <a:latin typeface="Nyala" panose="02000504070300020003" pitchFamily="2" charset="0"/>
                <a:ea typeface="Calibri" panose="020F0502020204030204" pitchFamily="34" charset="0"/>
                <a:cs typeface="Nyala" panose="02000504070300020003" pitchFamily="2" charset="0"/>
              </a:rPr>
              <a:t> </a:t>
            </a:r>
          </a:p>
          <a:p>
            <a:pPr marL="457200" lvl="0" indent="-298450" algn="l" rtl="0">
              <a:lnSpc>
                <a:spcPct val="100000"/>
              </a:lnSpc>
              <a:spcBef>
                <a:spcPts val="0"/>
              </a:spcBef>
              <a:spcAft>
                <a:spcPts val="0"/>
              </a:spcAft>
              <a:buSzPts val="1100"/>
              <a:buChar char="●"/>
            </a:pPr>
            <a:r>
              <a:rPr lang="en-GB" sz="1800" dirty="0" err="1">
                <a:effectLst/>
                <a:latin typeface="Nyala" panose="02000504070300020003" pitchFamily="2" charset="0"/>
                <a:ea typeface="Calibri" panose="020F0502020204030204" pitchFamily="34" charset="0"/>
                <a:cs typeface="Nyala" panose="02000504070300020003" pitchFamily="2" charset="0"/>
              </a:rPr>
              <a:t>ተጫዋቾች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ተራ</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በተራ</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መሃል</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ላይ</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ከተቀመጠው</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የካርድ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ስብስብ</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ላይ</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አንድ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በአንድ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በመሳብ</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ይወስዳሉ</a:t>
            </a:r>
            <a:r>
              <a:rPr lang="en-GB" sz="1800" dirty="0">
                <a:effectLst/>
                <a:latin typeface="Nyala" panose="02000504070300020003" pitchFamily="2" charset="0"/>
                <a:ea typeface="Calibri" panose="020F0502020204030204" pitchFamily="34" charset="0"/>
                <a:cs typeface="Nyala" panose="02000504070300020003" pitchFamily="2" charset="0"/>
              </a:rPr>
              <a:t>።</a:t>
            </a:r>
            <a:r>
              <a:rPr lang="am-ET" sz="1800" dirty="0">
                <a:effectLst/>
                <a:latin typeface="Nyala" panose="02000504070300020003" pitchFamily="2" charset="0"/>
                <a:ea typeface="Calibri" panose="020F0502020204030204" pitchFamily="34" charset="0"/>
                <a:cs typeface="Nyala" panose="02000504070300020003" pitchFamily="2" charset="0"/>
              </a:rPr>
              <a:t> </a:t>
            </a:r>
          </a:p>
          <a:p>
            <a:pPr marL="457200" lvl="0" indent="-298450" algn="l" rtl="0">
              <a:lnSpc>
                <a:spcPct val="100000"/>
              </a:lnSpc>
              <a:spcBef>
                <a:spcPts val="0"/>
              </a:spcBef>
              <a:spcAft>
                <a:spcPts val="0"/>
              </a:spcAft>
              <a:buSzPts val="1100"/>
              <a:buChar char="●"/>
            </a:pPr>
            <a:r>
              <a:rPr lang="en-US" sz="1800" dirty="0" err="1">
                <a:effectLst/>
                <a:latin typeface="Nyala" panose="02000504070300020003" pitchFamily="2" charset="0"/>
                <a:ea typeface="Calibri" panose="020F0502020204030204" pitchFamily="34" charset="0"/>
                <a:cs typeface="Nyala" panose="02000504070300020003" pitchFamily="2" charset="0"/>
              </a:rPr>
              <a:t>የላይኛውን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ካርድ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ገልብጠው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የተ</a:t>
            </a:r>
            <a:r>
              <a:rPr lang="am-ET" sz="1800" dirty="0">
                <a:effectLst/>
                <a:latin typeface="Nyala" panose="02000504070300020003" pitchFamily="2" charset="0"/>
                <a:ea typeface="Calibri" panose="020F0502020204030204" pitchFamily="34" charset="0"/>
                <a:cs typeface="Nyala" panose="02000504070300020003" pitchFamily="2" charset="0"/>
              </a:rPr>
              <a:t>ጻፈ</a:t>
            </a:r>
            <a:r>
              <a:rPr lang="en-US" sz="1800" dirty="0" err="1">
                <a:effectLst/>
                <a:latin typeface="Nyala" panose="02000504070300020003" pitchFamily="2" charset="0"/>
                <a:ea typeface="Calibri" panose="020F0502020204030204" pitchFamily="34" charset="0"/>
                <a:cs typeface="Nyala" panose="02000504070300020003" pitchFamily="2" charset="0"/>
              </a:rPr>
              <a:t>ውን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ድርጊት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ጮክ</a:t>
            </a:r>
            <a:r>
              <a:rPr lang="am-ET" sz="1800" dirty="0">
                <a:effectLst/>
                <a:latin typeface="Calibri" panose="020F0502020204030204" pitchFamily="34" charset="0"/>
                <a:ea typeface="Calibri" panose="020F0502020204030204" pitchFamily="34" charset="0"/>
                <a:cs typeface="Times New Roman" panose="02020603050405020304" pitchFamily="18" charset="0"/>
              </a:rPr>
              <a:t> ብለው </a:t>
            </a:r>
            <a:r>
              <a:rPr lang="en-US" sz="1800" dirty="0" err="1">
                <a:effectLst/>
                <a:latin typeface="Nyala" panose="02000504070300020003" pitchFamily="2" charset="0"/>
                <a:ea typeface="Calibri" panose="020F0502020204030204" pitchFamily="34" charset="0"/>
                <a:cs typeface="Nyala" panose="02000504070300020003" pitchFamily="2" charset="0"/>
              </a:rPr>
              <a:t>ያንብቡት</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ድርጊቱ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ካርዱን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ለ</a:t>
            </a:r>
            <a:r>
              <a:rPr lang="en-US" sz="1800" dirty="0" err="1">
                <a:effectLst/>
                <a:latin typeface="Nyala" panose="02000504070300020003" pitchFamily="2" charset="0"/>
                <a:ea typeface="Calibri" panose="020F0502020204030204" pitchFamily="34" charset="0"/>
                <a:cs typeface="Nyala" panose="02000504070300020003" pitchFamily="2" charset="0"/>
              </a:rPr>
              <a:t>ሳ</a:t>
            </a:r>
            <a:r>
              <a:rPr lang="am-ET" sz="1800" dirty="0">
                <a:effectLst/>
                <a:latin typeface="Nyala" panose="02000504070300020003" pitchFamily="2" charset="0"/>
                <a:ea typeface="Calibri" panose="020F0502020204030204" pitchFamily="34" charset="0"/>
                <a:cs typeface="Nyala" panose="02000504070300020003" pitchFamily="2" charset="0"/>
              </a:rPr>
              <a:t>በ</a:t>
            </a:r>
            <a:r>
              <a:rPr lang="en-US" sz="1800" dirty="0">
                <a:effectLst/>
                <a:latin typeface="Nyala" panose="02000504070300020003" pitchFamily="2" charset="0"/>
                <a:ea typeface="Calibri" panose="020F0502020204030204" pitchFamily="34" charset="0"/>
                <a:cs typeface="Nyala" panose="02000504070300020003" pitchFamily="2" charset="0"/>
              </a:rPr>
              <a:t>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ተጫዋ</a:t>
            </a:r>
            <a:r>
              <a:rPr lang="am-ET" sz="1800" dirty="0">
                <a:effectLst/>
                <a:latin typeface="Nyala" panose="02000504070300020003" pitchFamily="2" charset="0"/>
                <a:ea typeface="Calibri" panose="020F0502020204030204" pitchFamily="34" charset="0"/>
                <a:cs typeface="Nyala" panose="02000504070300020003" pitchFamily="2" charset="0"/>
              </a:rPr>
              <a:t>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ነው</a:t>
            </a:r>
            <a:r>
              <a:rPr lang="am-ET"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እናም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ለተቀሩት</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የቡድኖቻቸው</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አባላት</a:t>
            </a:r>
            <a:r>
              <a:rPr lang="am-ET"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ጮክ</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ብለው</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ከራሳቸው</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እይታ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አንጻር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መልስ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መስጠት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አለባቸው</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am-ET" sz="1800" dirty="0">
                <a:effectLst/>
                <a:latin typeface="Nyala" panose="02000504070300020003" pitchFamily="2" charset="0"/>
                <a:ea typeface="Calibri" panose="020F0502020204030204" pitchFamily="34" charset="0"/>
                <a:cs typeface="Nyala" panose="02000504070300020003" pitchFamily="2" charset="0"/>
              </a:rPr>
              <a:t> </a:t>
            </a:r>
          </a:p>
          <a:p>
            <a:pPr marL="457200" lvl="0" indent="-298450" algn="l" rtl="0">
              <a:lnSpc>
                <a:spcPct val="100000"/>
              </a:lnSpc>
              <a:spcBef>
                <a:spcPts val="0"/>
              </a:spcBef>
              <a:spcAft>
                <a:spcPts val="0"/>
              </a:spcAft>
              <a:buSzPts val="1100"/>
              <a:buChar char="●"/>
            </a:pPr>
            <a:r>
              <a:rPr lang="en-US" sz="1800" b="1" dirty="0" err="1">
                <a:effectLst/>
                <a:latin typeface="Nyala" panose="02000504070300020003" pitchFamily="2" charset="0"/>
                <a:ea typeface="Calibri" panose="020F0502020204030204" pitchFamily="34" charset="0"/>
                <a:cs typeface="Nyala" panose="02000504070300020003" pitchFamily="2" charset="0"/>
              </a:rPr>
              <a:t>ጥያቄውን</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Nyala" panose="02000504070300020003" pitchFamily="2" charset="0"/>
                <a:ea typeface="Calibri" panose="020F0502020204030204" pitchFamily="34" charset="0"/>
                <a:cs typeface="Nyala" panose="02000504070300020003" pitchFamily="2" charset="0"/>
              </a:rPr>
              <a:t>ይመልሱ</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እኔ</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በአየር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ንብረት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ኘሮጀክቴ</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በፕሮግራሜ</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ወይም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በድርጅቴ</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ውስጥ</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እየወሰድኩ</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ያለሁት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ተግባር</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እርምጃ</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ነው</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ወይስ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እኔና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ድርጅቴ</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ልንወስደው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የምንችለው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ተግባር</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እርምጃ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ነው</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am-ET" sz="1800" dirty="0">
                <a:effectLst/>
                <a:latin typeface="Nyala" panose="02000504070300020003" pitchFamily="2" charset="0"/>
                <a:ea typeface="Calibri" panose="020F0502020204030204" pitchFamily="34" charset="0"/>
                <a:cs typeface="Nyala" panose="02000504070300020003" pitchFamily="2" charset="0"/>
              </a:rPr>
              <a:t> </a:t>
            </a:r>
          </a:p>
          <a:p>
            <a:pPr marL="457200" lvl="0" indent="-298450" algn="l" rtl="0">
              <a:lnSpc>
                <a:spcPct val="100000"/>
              </a:lnSpc>
              <a:spcBef>
                <a:spcPts val="0"/>
              </a:spcBef>
              <a:spcAft>
                <a:spcPts val="0"/>
              </a:spcAft>
              <a:buSzPts val="1100"/>
              <a:buChar char="●"/>
            </a:pPr>
            <a:r>
              <a:rPr lang="en-GB" sz="1800" b="1" dirty="0" err="1">
                <a:effectLst/>
                <a:latin typeface="Nyala" panose="02000504070300020003" pitchFamily="2" charset="0"/>
                <a:ea typeface="Calibri" panose="020F0502020204030204" pitchFamily="34" charset="0"/>
                <a:cs typeface="Nyala" panose="02000504070300020003" pitchFamily="2" charset="0"/>
              </a:rPr>
              <a:t>መልሶ</a:t>
            </a:r>
            <a:r>
              <a:rPr lang="en-GB" sz="1800" dirty="0">
                <a:effectLst/>
                <a:latin typeface="Nyala" panose="02000504070300020003" pitchFamily="2" charset="0"/>
                <a:ea typeface="Calibri" panose="020F0502020204030204" pitchFamily="34" charset="0"/>
                <a:cs typeface="Nyala" panose="02000504070300020003" pitchFamily="2"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አዎ</a:t>
            </a:r>
            <a:r>
              <a:rPr lang="en-GB" sz="1800" dirty="0">
                <a:effectLst/>
                <a:latin typeface="Nyala" panose="02000504070300020003" pitchFamily="2" charset="0"/>
                <a:ea typeface="Calibri" panose="020F0502020204030204" pitchFamily="34" charset="0"/>
                <a:cs typeface="Nyala" panose="02000504070300020003" pitchFamily="2"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ከሆነ</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ካርዱን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እራሶ</a:t>
            </a:r>
            <a:r>
              <a:rPr lang="am-ET" sz="1800" dirty="0">
                <a:effectLst/>
                <a:latin typeface="Calibri" panose="020F0502020204030204" pitchFamily="34" charset="0"/>
                <a:ea typeface="Calibri" panose="020F0502020204030204" pitchFamily="34" charset="0"/>
                <a:cs typeface="Times New Roman" panose="02020603050405020304" pitchFamily="18" charset="0"/>
              </a:rPr>
              <a:t> ጋር </a:t>
            </a:r>
            <a:r>
              <a:rPr lang="en-GB" sz="1800" dirty="0" err="1">
                <a:effectLst/>
                <a:latin typeface="Nyala" panose="02000504070300020003" pitchFamily="2" charset="0"/>
                <a:ea typeface="Calibri" panose="020F0502020204030204" pitchFamily="34" charset="0"/>
                <a:cs typeface="Nyala" panose="02000504070300020003" pitchFamily="2" charset="0"/>
              </a:rPr>
              <a:t>ያስቀምጡ</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እና</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በመልስ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ወረቀቱ</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ላይ</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በአጭሩ</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ተግባሩ</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ምን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እንደሆነ</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እና</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እርምጃውን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በፕሮጀክትዎ</a:t>
            </a:r>
            <a:r>
              <a:rPr lang="en-GB" sz="1800" dirty="0">
                <a:effectLst/>
                <a:latin typeface="Nyala" panose="02000504070300020003" pitchFamily="2" charset="0"/>
                <a:ea typeface="Calibri" panose="020F0502020204030204" pitchFamily="34" charset="0"/>
                <a:cs typeface="Nyala" panose="02000504070300020003" pitchFamily="2"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ውስጥ</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እንዴት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እየተገበሩት</a:t>
            </a:r>
            <a:r>
              <a:rPr lang="am-ET" sz="1800" dirty="0">
                <a:effectLst/>
                <a:latin typeface="Nyala" panose="02000504070300020003" pitchFamily="2" charset="0"/>
                <a:ea typeface="Calibri" panose="020F0502020204030204" pitchFamily="34" charset="0"/>
                <a:cs typeface="Nyala" panose="02000504070300020003" pitchFamily="2" charset="0"/>
              </a:rPr>
              <a:t> እንደሆነ</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ወይም</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በፕሮጀክትዎ</a:t>
            </a:r>
            <a:r>
              <a:rPr lang="en-GB" sz="1800" dirty="0">
                <a:effectLst/>
                <a:latin typeface="Nyala" panose="02000504070300020003" pitchFamily="2" charset="0"/>
                <a:ea typeface="Calibri" panose="020F0502020204030204" pitchFamily="34" charset="0"/>
                <a:cs typeface="Nyala" panose="02000504070300020003" pitchFamily="2"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ውስጥ</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እንዴት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ሊተገብሩት</a:t>
            </a:r>
            <a:r>
              <a:rPr lang="am-ET" sz="1800" dirty="0">
                <a:effectLst/>
                <a:latin typeface="Nyala" panose="02000504070300020003" pitchFamily="2" charset="0"/>
                <a:ea typeface="Calibri" panose="020F0502020204030204" pitchFamily="34" charset="0"/>
                <a:cs typeface="Nyala" panose="02000504070300020003" pitchFamily="2" charset="0"/>
              </a:rPr>
              <a:t> እንደሚችሉ</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ይፃ</a:t>
            </a:r>
            <a:r>
              <a:rPr lang="en-GB" sz="1800" dirty="0">
                <a:effectLst/>
                <a:latin typeface="Nyala" panose="02000504070300020003" pitchFamily="2" charset="0"/>
                <a:ea typeface="Calibri" panose="020F0502020204030204" pitchFamily="34" charset="0"/>
                <a:cs typeface="Nyala" panose="02000504070300020003" pitchFamily="2"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ማለትም</a:t>
            </a:r>
            <a:r>
              <a:rPr lang="en-GB" sz="1800" dirty="0">
                <a:effectLst/>
                <a:latin typeface="Nyala" panose="02000504070300020003" pitchFamily="2" charset="0"/>
                <a:ea typeface="Calibri" panose="020F0502020204030204" pitchFamily="34" charset="0"/>
                <a:cs typeface="Nyala" panose="02000504070300020003" pitchFamily="2"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የፕሮጀክት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ትግበራ</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ወይም</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ሂደት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ሁኔታዎች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ምንድን</a:t>
            </a:r>
            <a:r>
              <a:rPr lang="am-ET" sz="1800" dirty="0">
                <a:effectLst/>
                <a:latin typeface="Nyala" panose="02000504070300020003" pitchFamily="2" charset="0"/>
                <a:ea typeface="Calibri" panose="020F0502020204030204" pitchFamily="34" charset="0"/>
                <a:cs typeface="Nyala" panose="02000504070300020003" pitchFamily="2"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ናቸው</a:t>
            </a:r>
            <a:r>
              <a:rPr lang="am-ET" sz="1800" dirty="0">
                <a:effectLst/>
                <a:latin typeface="Nyala" panose="02000504070300020003" pitchFamily="2" charset="0"/>
                <a:ea typeface="Calibri" panose="020F0502020204030204" pitchFamily="34" charset="0"/>
                <a:cs typeface="Nyala" panose="02000504070300020003" pitchFamily="2"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ለምሳሌ</a:t>
            </a:r>
            <a:r>
              <a:rPr lang="en-GB" sz="1800" dirty="0">
                <a:effectLst/>
                <a:latin typeface="Nyala" panose="02000504070300020003" pitchFamily="2" charset="0"/>
                <a:ea typeface="Calibri" panose="020F0502020204030204" pitchFamily="34" charset="0"/>
                <a:cs typeface="Nyala" panose="02000504070300020003" pitchFamily="2"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am-ET" sz="1800" dirty="0">
                <a:effectLst/>
                <a:latin typeface="Calibri" panose="020F0502020204030204" pitchFamily="34" charset="0"/>
                <a:ea typeface="Calibri" panose="020F0502020204030204" pitchFamily="34" charset="0"/>
                <a:cs typeface="Times New Roman" panose="02020603050405020304" pitchFamily="18" charset="0"/>
              </a:rPr>
              <a:t>የሳቡት </a:t>
            </a:r>
            <a:r>
              <a:rPr lang="en-GB" sz="1800" dirty="0" err="1">
                <a:effectLst/>
                <a:latin typeface="Nyala" panose="02000504070300020003" pitchFamily="2" charset="0"/>
                <a:ea typeface="Calibri" panose="020F0502020204030204" pitchFamily="34" charset="0"/>
                <a:cs typeface="Nyala" panose="02000504070300020003" pitchFamily="2" charset="0"/>
              </a:rPr>
              <a:t>ካር</a:t>
            </a:r>
            <a:r>
              <a:rPr lang="am-ET" sz="1800" dirty="0">
                <a:effectLst/>
                <a:latin typeface="Nyala" panose="02000504070300020003" pitchFamily="2" charset="0"/>
                <a:ea typeface="Calibri" panose="020F0502020204030204" pitchFamily="34" charset="0"/>
                <a:cs typeface="Nyala" panose="02000504070300020003" pitchFamily="2" charset="0"/>
              </a:rPr>
              <a:t>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በዋና</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ዋና</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ቁልፍ</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የውሳኔ</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አሰጣጥ</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ሂደቶች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ውስጥ</a:t>
            </a:r>
            <a:r>
              <a:rPr lang="en-GB" sz="1800" dirty="0">
                <a:effectLst/>
                <a:latin typeface="Nyala" panose="02000504070300020003" pitchFamily="2" charset="0"/>
                <a:ea typeface="Calibri" panose="020F0502020204030204" pitchFamily="34" charset="0"/>
                <a:cs typeface="Nyala" panose="02000504070300020003" pitchFamily="2"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ሴቶች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እንደ</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ወንዶች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ውክልና</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እያገኙ</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ስለመሆናቸውን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ያረጋግጡ</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am-ET" sz="1800" dirty="0">
                <a:effectLst/>
                <a:latin typeface="Calibri" panose="020F0502020204030204" pitchFamily="34" charset="0"/>
                <a:ea typeface="Calibri" panose="020F0502020204030204" pitchFamily="34" charset="0"/>
                <a:cs typeface="Times New Roman" panose="02020603050405020304" pitchFamily="18" charset="0"/>
              </a:rPr>
              <a:t> የሚል ከሆነ</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እና</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እርሶም</a:t>
            </a:r>
            <a:r>
              <a:rPr lang="am-ET"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የአየር</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ንብረት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ፕሮጀክትዎን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ቁልፍ</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ጉዳዮች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ላይ</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ለመምከር</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am-ET" sz="1800" dirty="0">
                <a:effectLst/>
                <a:latin typeface="Calibri" panose="020F0502020204030204" pitchFamily="34" charset="0"/>
                <a:ea typeface="Calibri" panose="020F0502020204030204" pitchFamily="34" charset="0"/>
                <a:cs typeface="Times New Roman" panose="02020603050405020304" pitchFamily="18" charset="0"/>
              </a:rPr>
              <a:t>የተቋቋመ </a:t>
            </a:r>
            <a:r>
              <a:rPr lang="en-GB" sz="1800" dirty="0" err="1">
                <a:effectLst/>
                <a:latin typeface="Nyala" panose="02000504070300020003" pitchFamily="2" charset="0"/>
                <a:ea typeface="Calibri" panose="020F0502020204030204" pitchFamily="34" charset="0"/>
                <a:cs typeface="Nyala" panose="02000504070300020003" pitchFamily="2" charset="0"/>
              </a:rPr>
              <a:t>ኮሚቴ</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እየመሩ</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ከሆነ</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በአሁኑ</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ጊዜ</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አንሰራም</a:t>
            </a:r>
            <a:r>
              <a:rPr lang="am-ET" sz="1800" dirty="0">
                <a:effectLst/>
                <a:latin typeface="Nyala" panose="02000504070300020003" pitchFamily="2" charset="0"/>
                <a:ea typeface="Calibri" panose="020F0502020204030204" pitchFamily="34" charset="0"/>
                <a:cs typeface="Nyala" panose="02000504070300020003" pitchFamily="2"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በፕሮጀክታችን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አማካሪ</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ኮሚቴ</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ውስጥ</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ጥሩ</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የሥርዓተ</a:t>
            </a:r>
            <a:r>
              <a:rPr lang="am-ET" sz="1800" dirty="0">
                <a:effectLst/>
                <a:latin typeface="Nyala" panose="02000504070300020003" pitchFamily="2" charset="0"/>
                <a:ea typeface="Calibri" panose="020F0502020204030204" pitchFamily="34" charset="0"/>
                <a:cs typeface="Nyala" panose="02000504070300020003" pitchFamily="2" charset="0"/>
              </a:rPr>
              <a:t>-</a:t>
            </a:r>
            <a:r>
              <a:rPr lang="en-GB" sz="1800" dirty="0" err="1">
                <a:effectLst/>
                <a:latin typeface="Nyala" panose="02000504070300020003" pitchFamily="2" charset="0"/>
                <a:ea typeface="Calibri" panose="020F0502020204030204" pitchFamily="34" charset="0"/>
                <a:cs typeface="Nyala" panose="02000504070300020003" pitchFamily="2" charset="0"/>
              </a:rPr>
              <a:t>ፆታ</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ሚዛን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የለንም</a:t>
            </a:r>
            <a:r>
              <a:rPr lang="am-ET" sz="1800" dirty="0">
                <a:effectLst/>
                <a:latin typeface="Nyala" panose="02000504070300020003" pitchFamily="2" charset="0"/>
                <a:ea typeface="Calibri" panose="020F0502020204030204" pitchFamily="34" charset="0"/>
                <a:cs typeface="Nyala" panose="02000504070300020003" pitchFamily="2"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ነገር</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ግን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ይህ</a:t>
            </a:r>
            <a:r>
              <a:rPr lang="am-ET" sz="1800" dirty="0">
                <a:effectLst/>
                <a:latin typeface="Nyala" panose="02000504070300020003" pitchFamily="2" charset="0"/>
                <a:ea typeface="Calibri" panose="020F0502020204030204" pitchFamily="34" charset="0"/>
                <a:cs typeface="Nyala" panose="02000504070300020003" pitchFamily="2" charset="0"/>
              </a:rPr>
              <a:t>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በቅርቡ</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ተጨማሪ</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ሴቶችን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በመ</a:t>
            </a:r>
            <a:r>
              <a:rPr lang="am-ET" sz="1800" dirty="0">
                <a:effectLst/>
                <a:latin typeface="Nyala" panose="02000504070300020003" pitchFamily="2" charset="0"/>
                <a:ea typeface="Calibri" panose="020F0502020204030204" pitchFamily="34" charset="0"/>
                <a:cs typeface="Nyala" panose="02000504070300020003" pitchFamily="2" charset="0"/>
              </a:rPr>
              <a:t>መልመል ልንተገብረው እንችላለን</a:t>
            </a:r>
            <a:r>
              <a:rPr lang="en-GB" sz="1800" dirty="0">
                <a:effectLst/>
                <a:latin typeface="Nyala" panose="02000504070300020003" pitchFamily="2" charset="0"/>
                <a:ea typeface="Calibri" panose="020F0502020204030204" pitchFamily="34" charset="0"/>
                <a:cs typeface="Nyala" panose="02000504070300020003" pitchFamily="2"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ማለት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ይችላሉ</a:t>
            </a:r>
            <a:r>
              <a:rPr lang="en-GB" sz="1800" dirty="0">
                <a:effectLst/>
                <a:latin typeface="Nyala" panose="02000504070300020003" pitchFamily="2" charset="0"/>
                <a:ea typeface="Calibri" panose="020F0502020204030204" pitchFamily="34" charset="0"/>
                <a:cs typeface="Nyala" panose="02000504070300020003" pitchFamily="2" charset="0"/>
              </a:rPr>
              <a:t>።</a:t>
            </a:r>
            <a:r>
              <a:rPr lang="am-ET" sz="1800" dirty="0">
                <a:effectLst/>
                <a:latin typeface="Nyala" panose="02000504070300020003" pitchFamily="2" charset="0"/>
                <a:ea typeface="Calibri" panose="020F0502020204030204" pitchFamily="34" charset="0"/>
                <a:cs typeface="Nyala" panose="02000504070300020003" pitchFamily="2" charset="0"/>
              </a:rPr>
              <a:t> </a:t>
            </a:r>
          </a:p>
          <a:p>
            <a:pPr marL="457200" lvl="0" indent="-298450" algn="l" rtl="0">
              <a:lnSpc>
                <a:spcPct val="100000"/>
              </a:lnSpc>
              <a:spcBef>
                <a:spcPts val="0"/>
              </a:spcBef>
              <a:spcAft>
                <a:spcPts val="0"/>
              </a:spcAft>
              <a:buSzPts val="1100"/>
              <a:buChar char="●"/>
            </a:pPr>
            <a:r>
              <a:rPr lang="en-US" sz="1800" b="1" dirty="0" err="1">
                <a:effectLst/>
                <a:latin typeface="Nyala" panose="02000504070300020003" pitchFamily="2" charset="0"/>
                <a:ea typeface="Calibri" panose="020F0502020204030204" pitchFamily="34" charset="0"/>
                <a:cs typeface="Nyala" panose="02000504070300020003" pitchFamily="2" charset="0"/>
              </a:rPr>
              <a:t>መልስዎ</a:t>
            </a:r>
            <a:r>
              <a:rPr lang="am-ET" sz="1800" b="1" dirty="0">
                <a:effectLst/>
                <a:latin typeface="Nyala" panose="02000504070300020003" pitchFamily="2" charset="0"/>
                <a:ea typeface="Calibri" panose="020F0502020204030204" pitchFamily="34" charset="0"/>
                <a:cs typeface="Nyala" panose="02000504070300020003" pitchFamily="2" charset="0"/>
              </a:rPr>
              <a:t> </a:t>
            </a:r>
            <a:r>
              <a:rPr lang="am-ET" sz="1800" b="1" dirty="0">
                <a:effectLst/>
                <a:latin typeface="Nyala" panose="02000504070300020003" pitchFamily="2" charset="0"/>
                <a:ea typeface="Calibri" panose="020F0502020204030204" pitchFamily="34" charset="0"/>
                <a:cs typeface="Times New Roman" panose="02020603050405020304" pitchFamily="18"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አይ</a:t>
            </a:r>
            <a:r>
              <a:rPr lang="am-ET" sz="1800" dirty="0">
                <a:effectLst/>
                <a:latin typeface="Nyala" panose="02000504070300020003" pitchFamily="2"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ከሆነ</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ይህንን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ተግባር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በፕሮጀክት</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ቡድንዎ</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ውስጥ</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እየሰሩት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ካልሆነ</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ተግባሩን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በፕሮጀክትዎ</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ውስጥ</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በማንኛውም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መንገድ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ተግባራዊ</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የሚደረግበትን</a:t>
            </a:r>
            <a:r>
              <a:rPr lang="am-ET" sz="1800" dirty="0">
                <a:effectLst/>
                <a:latin typeface="Nyala" panose="02000504070300020003" pitchFamily="2" charset="0"/>
                <a:ea typeface="Calibri" panose="020F0502020204030204" pitchFamily="34" charset="0"/>
                <a:cs typeface="Nyala" panose="02000504070300020003" pitchFamily="2" charset="0"/>
              </a:rPr>
              <a:t> መንገድ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ማሰብ</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ካልቻሉ</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ካርዱን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መልሰው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ጠረጴዛው</a:t>
            </a:r>
            <a:r>
              <a:rPr lang="am-ET" sz="1800" dirty="0">
                <a:effectLst/>
                <a:latin typeface="Calibri" panose="020F0502020204030204" pitchFamily="34" charset="0"/>
                <a:ea typeface="Calibri" panose="020F0502020204030204" pitchFamily="34" charset="0"/>
                <a:cs typeface="Times New Roman" panose="02020603050405020304" pitchFamily="18" charset="0"/>
              </a:rPr>
              <a:t> መሃከል ከተከመሩት ካርዶች ስር ይክታቱት</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ተራዎን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ይዝለሉ</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ተራው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ሌላ</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ሰው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ይሄዳል</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በዚህ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ጊዜ</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የመልስ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ወረቀቱን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አይሙሉ</a:t>
            </a:r>
            <a:r>
              <a:rPr lang="am-ET" sz="1800" dirty="0">
                <a:effectLst/>
                <a:latin typeface="Nyala" panose="02000504070300020003" pitchFamily="2" charset="0"/>
                <a:ea typeface="Calibri" panose="020F0502020204030204" pitchFamily="34" charset="0"/>
                <a:cs typeface="Times New Roman" panose="02020603050405020304" pitchFamily="18" charset="0"/>
              </a:rPr>
              <a:t>።</a:t>
            </a:r>
          </a:p>
          <a:p>
            <a:pPr marL="457200" lvl="0" indent="-298450" algn="l" rtl="0">
              <a:lnSpc>
                <a:spcPct val="100000"/>
              </a:lnSpc>
              <a:spcBef>
                <a:spcPts val="0"/>
              </a:spcBef>
              <a:spcAft>
                <a:spcPts val="0"/>
              </a:spcAft>
              <a:buSzPts val="1100"/>
              <a:buChar char="●"/>
            </a:pPr>
            <a:r>
              <a:rPr lang="en-ZA" sz="1800" dirty="0" err="1">
                <a:effectLst/>
                <a:latin typeface="Nyala" panose="02000504070300020003" pitchFamily="2" charset="0"/>
                <a:ea typeface="Calibri" panose="020F0502020204030204" pitchFamily="34" charset="0"/>
                <a:cs typeface="Nyala" panose="02000504070300020003" pitchFamily="2" charset="0"/>
              </a:rPr>
              <a:t>ከ</a:t>
            </a:r>
            <a:r>
              <a:rPr lang="en-US" sz="1800" dirty="0" err="1">
                <a:effectLst/>
                <a:latin typeface="Nyala" panose="02000504070300020003" pitchFamily="2" charset="0"/>
                <a:ea typeface="Calibri" panose="020F0502020204030204" pitchFamily="34" charset="0"/>
                <a:cs typeface="Nyala" panose="02000504070300020003" pitchFamily="2" charset="0"/>
              </a:rPr>
              <a:t>ጥንዶቹ</a:t>
            </a:r>
            <a:r>
              <a:rPr lang="am-ET" sz="1800" dirty="0">
                <a:effectLst/>
                <a:latin typeface="Nyala" panose="02000504070300020003" pitchFamily="2"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ወይም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ከቡድኑ</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ውስጥ</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አንዱ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ተጫዋች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እየወሰዱ</a:t>
            </a:r>
            <a:r>
              <a:rPr lang="am-ET" sz="1800" dirty="0">
                <a:effectLst/>
                <a:latin typeface="Nyala" panose="02000504070300020003" pitchFamily="2" charset="0"/>
                <a:ea typeface="Calibri" panose="020F0502020204030204" pitchFamily="34" charset="0"/>
                <a:cs typeface="Nyala" panose="02000504070300020003" pitchFamily="2" charset="0"/>
              </a:rPr>
              <a:t> ያሉትን ወይም ወደፊት ሊዋስዱ የሚችሏቸውን </a:t>
            </a:r>
            <a:r>
              <a:rPr lang="en-US" sz="1800" dirty="0" err="1">
                <a:effectLst/>
                <a:latin typeface="Nyala" panose="02000504070300020003" pitchFamily="2" charset="0"/>
                <a:ea typeface="Calibri" panose="020F0502020204030204" pitchFamily="34" charset="0"/>
                <a:cs typeface="Nyala" panose="02000504070300020003" pitchFamily="2" charset="0"/>
              </a:rPr>
              <a:t>ተግባሮች</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እርምጃዎች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የሚወክሉ</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ሦስት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ካርዶችን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እንዳሰባሰበ</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ቢንጎ</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ብለው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ይጮኹና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ጨዋታው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ለጠቅላላው</a:t>
            </a:r>
            <a:r>
              <a:rPr lang="am-ET" sz="1800" dirty="0">
                <a:effectLst/>
                <a:latin typeface="Calibri" panose="020F0502020204030204" pitchFamily="34" charset="0"/>
                <a:ea typeface="Calibri" panose="020F0502020204030204" pitchFamily="34" charset="0"/>
                <a:cs typeface="Times New Roman" panose="02020603050405020304" pitchFamily="18" charset="0"/>
              </a:rPr>
              <a:t> ተጫዋች </a:t>
            </a:r>
            <a:r>
              <a:rPr lang="en-US" sz="1800" dirty="0" err="1">
                <a:effectLst/>
                <a:latin typeface="Nyala" panose="02000504070300020003" pitchFamily="2" charset="0"/>
                <a:ea typeface="Calibri" panose="020F0502020204030204" pitchFamily="34" charset="0"/>
                <a:cs typeface="Nyala" panose="02000504070300020003" pitchFamily="2" charset="0"/>
              </a:rPr>
              <a:t>እንዲዘጋ</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ያድርጉ</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am-E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298450" algn="l" rtl="0">
              <a:lnSpc>
                <a:spcPct val="100000"/>
              </a:lnSpc>
              <a:spcBef>
                <a:spcPts val="0"/>
              </a:spcBef>
              <a:spcAft>
                <a:spcPts val="0"/>
              </a:spcAft>
              <a:buSzPts val="110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ምክር</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am-ET"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የቢንጎ</a:t>
            </a:r>
            <a:r>
              <a:rPr lang="am-ET"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ጨዋታ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በጣም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በፍጥነት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ካለቀ</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እያንዳንዱ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ቡድን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ወይም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ጥንድ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ተጫዋቾች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ስለሳቡት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የተግባር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ካርድ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የሰጡትን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መልስ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ለመወያየት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በቂ</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ጊዜ</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የማይሰጥ</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ከሆነ</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አስተባባሪው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ወይም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አሰልጣኙ</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ማንም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ሰው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ቢንጎ</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ብሎ</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ከመጮህ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በፊት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አምስት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ካርዶችን</a:t>
            </a:r>
            <a:r>
              <a:rPr lang="am-ET" sz="1800" dirty="0">
                <a:effectLst/>
                <a:latin typeface="Nyala" panose="02000504070300020003" pitchFamily="2" charset="0"/>
                <a:ea typeface="Calibri" panose="020F0502020204030204" pitchFamily="34" charset="0"/>
                <a:cs typeface="Nyala" panose="02000504070300020003" pitchFamily="2" charset="0"/>
              </a:rPr>
              <a:t> እንዲያሰባስብ</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ማራዘም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ይችላል</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am-E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298450" algn="l" rtl="0">
              <a:lnSpc>
                <a:spcPct val="100000"/>
              </a:lnSpc>
              <a:spcBef>
                <a:spcPts val="0"/>
              </a:spcBef>
              <a:spcAft>
                <a:spcPts val="0"/>
              </a:spcAft>
              <a:buSzPts val="1100"/>
              <a:buChar char="●"/>
            </a:pPr>
            <a:r>
              <a:rPr lang="en-US" sz="1800" dirty="0" err="1">
                <a:effectLst/>
                <a:latin typeface="Nyala" panose="02000504070300020003" pitchFamily="2" charset="0"/>
                <a:ea typeface="Calibri" panose="020F0502020204030204" pitchFamily="34" charset="0"/>
                <a:cs typeface="Nyala" panose="02000504070300020003" pitchFamily="2" charset="0"/>
              </a:rPr>
              <a:t>ጨዋታው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ካለቀ</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በኋላ</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አስተባባሪው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ቢንጎ</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ብሎ</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የጮኸውን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ሰው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ሶስቱን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am-ET"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ወይም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አምስቱን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ካርዶቻቸውን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እነዚህን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ተግባሮች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በፕሮጀክታቸው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ወይም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በድርጅታቸው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ውስጥ</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እንዴት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ተግባራዊ</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እያደረጉ</a:t>
            </a:r>
            <a:r>
              <a:rPr lang="am-ET" sz="1800" dirty="0">
                <a:effectLst/>
                <a:latin typeface="Calibri" panose="020F0502020204030204" pitchFamily="34" charset="0"/>
                <a:ea typeface="Calibri" panose="020F0502020204030204" pitchFamily="34" charset="0"/>
                <a:cs typeface="Times New Roman" panose="02020603050405020304" pitchFamily="18" charset="0"/>
              </a:rPr>
              <a:t> እንደሆነ ወይም ወደፊት እንዴት ተግባራዊ </a:t>
            </a:r>
            <a:r>
              <a:rPr lang="en-US" sz="1800" dirty="0" err="1">
                <a:effectLst/>
                <a:latin typeface="Nyala" panose="02000504070300020003" pitchFamily="2" charset="0"/>
                <a:ea typeface="Calibri" panose="020F0502020204030204" pitchFamily="34" charset="0"/>
                <a:cs typeface="Nyala" panose="02000504070300020003" pitchFamily="2" charset="0"/>
              </a:rPr>
              <a:t>ማድረግ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እንደሚችሉ</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መልስ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ወረቀታቸው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ላይ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የጻፉትን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ማብራሪያ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እንዲያነቡ</a:t>
            </a:r>
            <a:r>
              <a:rPr lang="am-ET"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ይጋብዛል</a:t>
            </a:r>
            <a:r>
              <a:rPr lang="en-US" sz="1800" dirty="0">
                <a:effectLst/>
                <a:latin typeface="Nyala" panose="02000504070300020003" pitchFamily="2" charset="0"/>
                <a:ea typeface="Calibri" panose="020F0502020204030204" pitchFamily="34" charset="0"/>
                <a:cs typeface="Nyala" panose="02000504070300020003" pitchFamily="2" charset="0"/>
              </a:rPr>
              <a:t>።</a:t>
            </a:r>
            <a:endParaRPr lang="am-ET" sz="1800" dirty="0">
              <a:effectLst/>
              <a:latin typeface="Nyala" panose="02000504070300020003" pitchFamily="2" charset="0"/>
              <a:ea typeface="Calibri" panose="020F0502020204030204" pitchFamily="34" charset="0"/>
              <a:cs typeface="Nyala" panose="02000504070300020003" pitchFamily="2" charset="0"/>
            </a:endParaRPr>
          </a:p>
          <a:p>
            <a:pPr marL="457200" lvl="0" indent="-298450" algn="l" rtl="0">
              <a:lnSpc>
                <a:spcPct val="100000"/>
              </a:lnSpc>
              <a:spcBef>
                <a:spcPts val="0"/>
              </a:spcBef>
              <a:spcAft>
                <a:spcPts val="0"/>
              </a:spcAft>
              <a:buSzPts val="1100"/>
              <a:buChar char="●"/>
            </a:pPr>
            <a:r>
              <a:rPr lang="en-US" sz="1800" dirty="0" err="1">
                <a:effectLst/>
                <a:latin typeface="Nyala" panose="02000504070300020003" pitchFamily="2" charset="0"/>
                <a:ea typeface="Calibri" panose="020F0502020204030204" pitchFamily="34" charset="0"/>
                <a:cs typeface="Nyala" panose="02000504070300020003" pitchFamily="2" charset="0"/>
              </a:rPr>
              <a:t>ሌሎች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ተሳታፊዎችም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ከፈለጉ</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መልሳቸውን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በፈቃደኝነት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እንዲሰጡ</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ይጋበዛሉ</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am-ET" sz="1800" dirty="0">
                <a:effectLst/>
                <a:latin typeface="Nyala" panose="02000504070300020003" pitchFamily="2" charset="0"/>
                <a:ea typeface="Calibri" panose="020F0502020204030204" pitchFamily="34" charset="0"/>
                <a:cs typeface="Nyala" panose="02000504070300020003" pitchFamily="2" charset="0"/>
              </a:rPr>
              <a:t> </a:t>
            </a:r>
          </a:p>
          <a:p>
            <a:pPr marL="457200" lvl="0" indent="-298450" algn="just" rtl="0">
              <a:lnSpc>
                <a:spcPct val="100000"/>
              </a:lnSpc>
              <a:spcBef>
                <a:spcPts val="0"/>
              </a:spcBef>
              <a:spcAft>
                <a:spcPts val="0"/>
              </a:spcAft>
              <a:buSzPts val="1100"/>
              <a:buChar char="●"/>
            </a:pPr>
            <a:r>
              <a:rPr lang="en-US" sz="1800" dirty="0" err="1">
                <a:effectLst/>
                <a:latin typeface="Nyala" panose="02000504070300020003" pitchFamily="2" charset="0"/>
                <a:ea typeface="Calibri" panose="020F0502020204030204" pitchFamily="34" charset="0"/>
                <a:cs typeface="Nyala" panose="02000504070300020003" pitchFamily="2" charset="0"/>
              </a:rPr>
              <a:t>አስተባባሪው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ተጫዋቾችን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በካርዶች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ላይ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ያልተዘረዘሩ</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ነገር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ግን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መጠቀስ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የነበረባቸው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am-ET" sz="1800" dirty="0">
                <a:effectLst/>
                <a:latin typeface="Calibri" panose="020F0502020204030204" pitchFamily="34" charset="0"/>
                <a:ea typeface="Calibri" panose="020F0502020204030204" pitchFamily="34" charset="0"/>
                <a:cs typeface="Times New Roman" panose="02020603050405020304" pitchFamily="18" charset="0"/>
              </a:rPr>
              <a:t>ብለው ያስቧቸውን </a:t>
            </a:r>
            <a:r>
              <a:rPr lang="en-US" sz="1800" dirty="0" err="1">
                <a:effectLst/>
                <a:latin typeface="Nyala" panose="02000504070300020003" pitchFamily="2" charset="0"/>
                <a:ea typeface="Calibri" panose="020F0502020204030204" pitchFamily="34" charset="0"/>
                <a:cs typeface="Nyala" panose="02000504070300020003" pitchFamily="2" charset="0"/>
              </a:rPr>
              <a:t>የአየር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ንብረት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ፕሮጀክቶችን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መርሃ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ግብሮችን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አካታች</a:t>
            </a:r>
            <a:r>
              <a:rPr lang="am-ET" sz="1800" dirty="0">
                <a:effectLst/>
                <a:latin typeface="Calibri" panose="020F0502020204030204" pitchFamily="34" charset="0"/>
                <a:ea typeface="Calibri" panose="020F0502020204030204" pitchFamily="34" charset="0"/>
                <a:cs typeface="Times New Roman" panose="02020603050405020304" pitchFamily="18" charset="0"/>
              </a:rPr>
              <a:t> በሆነ መልኩ </a:t>
            </a:r>
            <a:r>
              <a:rPr lang="en-US" sz="1800" dirty="0" err="1">
                <a:effectLst/>
                <a:latin typeface="Nyala" panose="02000504070300020003" pitchFamily="2" charset="0"/>
                <a:ea typeface="Calibri" panose="020F0502020204030204" pitchFamily="34" charset="0"/>
                <a:cs typeface="Nyala" panose="02000504070300020003" pitchFamily="2" charset="0"/>
              </a:rPr>
              <a:t>ለማስተግበር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የሚወሰዱ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ተግባሮች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እርምጃዎችን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በመጥቀስ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am-ET" sz="1800" dirty="0">
                <a:effectLst/>
                <a:latin typeface="Calibri" panose="020F0502020204030204" pitchFamily="34" charset="0"/>
                <a:ea typeface="Calibri" panose="020F0502020204030204" pitchFamily="34" charset="0"/>
                <a:cs typeface="Times New Roman" panose="02020603050405020304" pitchFamily="18" charset="0"/>
              </a:rPr>
              <a:t>እንዲናገሩ ተጫዋቾችን መጋበዝ ይ</a:t>
            </a:r>
            <a:r>
              <a:rPr lang="en-US" sz="1800" dirty="0" err="1">
                <a:effectLst/>
                <a:latin typeface="Nyala" panose="02000504070300020003" pitchFamily="2" charset="0"/>
                <a:ea typeface="Calibri" panose="020F0502020204030204" pitchFamily="34" charset="0"/>
                <a:cs typeface="Nyala" panose="02000504070300020003" pitchFamily="2" charset="0"/>
              </a:rPr>
              <a:t>ችላል</a:t>
            </a:r>
            <a:r>
              <a:rPr lang="en-US" sz="1800" dirty="0">
                <a:effectLst/>
                <a:latin typeface="Nyala" panose="02000504070300020003" pitchFamily="2" charset="0"/>
                <a:ea typeface="Calibri" panose="020F0502020204030204" pitchFamily="34" charset="0"/>
                <a:cs typeface="Nyala" panose="02000504070300020003" pitchFamily="2" charset="0"/>
              </a:rPr>
              <a:t>።</a:t>
            </a:r>
            <a:endParaRPr lang="am-ET" sz="1800" dirty="0">
              <a:effectLst/>
              <a:latin typeface="Nyala" panose="02000504070300020003" pitchFamily="2" charset="0"/>
              <a:ea typeface="Calibri" panose="020F0502020204030204" pitchFamily="34" charset="0"/>
              <a:cs typeface="Nyala" panose="02000504070300020003" pitchFamily="2" charset="0"/>
            </a:endParaRPr>
          </a:p>
          <a:p>
            <a:pPr marL="457200" lvl="0" indent="-298450" algn="just" rtl="0">
              <a:lnSpc>
                <a:spcPct val="100000"/>
              </a:lnSpc>
              <a:spcBef>
                <a:spcPts val="0"/>
              </a:spcBef>
              <a:spcAft>
                <a:spcPts val="0"/>
              </a:spcAft>
              <a:buSzPts val="110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Times New Roman" panose="02020603050405020304" pitchFamily="18" charset="0"/>
              <a:buNone/>
              <a:tabLst>
                <a:tab pos="457200" algn="l"/>
              </a:tabLst>
            </a:pPr>
            <a:r>
              <a:rPr lang="am-ET" sz="1800" b="1" i="0" u="none" strike="noStrike" cap="none" dirty="0">
                <a:solidFill>
                  <a:srgbClr val="000000"/>
                </a:solidFill>
                <a:latin typeface="Arial"/>
                <a:ea typeface="Arial"/>
                <a:cs typeface="Arial"/>
                <a:sym typeface="Arial"/>
              </a:rPr>
              <a:t>2</a:t>
            </a:r>
            <a:r>
              <a:rPr lang="en-US" sz="1800" b="1" i="0" u="none" strike="noStrike" cap="none" dirty="0" err="1">
                <a:solidFill>
                  <a:srgbClr val="000000"/>
                </a:solidFill>
                <a:latin typeface="Arial"/>
                <a:ea typeface="Arial"/>
                <a:cs typeface="Arial"/>
                <a:sym typeface="Arial"/>
              </a:rPr>
              <a:t>ኛው</a:t>
            </a:r>
            <a:r>
              <a:rPr lang="am-ET" sz="1800" b="1" i="0" u="none" strike="noStrike" cap="none" dirty="0">
                <a:solidFill>
                  <a:srgbClr val="000000"/>
                </a:solidFill>
                <a:latin typeface="Arial"/>
                <a:ea typeface="Arial"/>
                <a:cs typeface="Arial"/>
                <a:sym typeface="Arial"/>
              </a:rPr>
              <a:t> የአጨዋወት አይነት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err="1">
                <a:effectLst/>
                <a:latin typeface="Nyala" panose="02000504070300020003" pitchFamily="2" charset="0"/>
                <a:ea typeface="Calibri" panose="020F0502020204030204" pitchFamily="34" charset="0"/>
                <a:cs typeface="Nyala" panose="02000504070300020003" pitchFamily="2" charset="0"/>
              </a:rPr>
              <a:t>ፈጣን</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Nyala" panose="02000504070300020003" pitchFamily="2" charset="0"/>
                <a:ea typeface="Calibri" panose="020F0502020204030204" pitchFamily="34" charset="0"/>
                <a:cs typeface="Nyala" panose="02000504070300020003" pitchFamily="2" charset="0"/>
              </a:rPr>
              <a:t>ጨዋታ</a:t>
            </a:r>
            <a:r>
              <a:rPr lang="en-US" sz="1800" b="1" dirty="0">
                <a:effectLst/>
                <a:latin typeface="Nyala" panose="02000504070300020003" pitchFamily="2" charset="0"/>
                <a:ea typeface="Calibri" panose="020F0502020204030204" pitchFamily="34" charset="0"/>
                <a:cs typeface="Nyala" panose="02000504070300020003" pitchFamily="2"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Nyala" panose="02000504070300020003" pitchFamily="2" charset="0"/>
                <a:ea typeface="Calibri" panose="020F0502020204030204" pitchFamily="34" charset="0"/>
                <a:cs typeface="Nyala" panose="02000504070300020003" pitchFamily="2" charset="0"/>
              </a:rPr>
              <a:t> </a:t>
            </a:r>
            <a:r>
              <a:rPr lang="en-US" sz="1800" b="1" dirty="0" err="1">
                <a:effectLst/>
                <a:latin typeface="Nyala" panose="02000504070300020003" pitchFamily="2" charset="0"/>
                <a:ea typeface="Calibri" panose="020F0502020204030204" pitchFamily="34" charset="0"/>
                <a:cs typeface="Nyala" panose="02000504070300020003" pitchFamily="2" charset="0"/>
              </a:rPr>
              <a:t>በክፍሉ</a:t>
            </a:r>
            <a:r>
              <a:rPr lang="en-US" sz="1800" b="1" dirty="0">
                <a:effectLst/>
                <a:latin typeface="Nyala" panose="02000504070300020003" pitchFamily="2" charset="0"/>
                <a:ea typeface="Calibri" panose="020F0502020204030204" pitchFamily="34" charset="0"/>
                <a:cs typeface="Nyala" panose="02000504070300020003" pitchFamily="2" charset="0"/>
              </a:rPr>
              <a:t> </a:t>
            </a:r>
            <a:r>
              <a:rPr lang="en-US" sz="1800" b="1" dirty="0" err="1">
                <a:effectLst/>
                <a:latin typeface="Nyala" panose="02000504070300020003" pitchFamily="2" charset="0"/>
                <a:ea typeface="Calibri" panose="020F0502020204030204" pitchFamily="34" charset="0"/>
                <a:cs typeface="Nyala" panose="02000504070300020003" pitchFamily="2" charset="0"/>
              </a:rPr>
              <a:t>ውስጥ</a:t>
            </a:r>
            <a:r>
              <a:rPr lang="en-US" sz="1800" b="1" dirty="0">
                <a:effectLst/>
                <a:latin typeface="Nyala" panose="02000504070300020003" pitchFamily="2" charset="0"/>
                <a:ea typeface="Calibri" panose="020F0502020204030204" pitchFamily="34" charset="0"/>
                <a:cs typeface="Nyala" panose="02000504070300020003" pitchFamily="2" charset="0"/>
              </a:rPr>
              <a:t> </a:t>
            </a:r>
            <a:r>
              <a:rPr lang="en-US" sz="1800" b="1" dirty="0" err="1">
                <a:effectLst/>
                <a:latin typeface="Nyala" panose="02000504070300020003" pitchFamily="2" charset="0"/>
                <a:ea typeface="Calibri" panose="020F0502020204030204" pitchFamily="34" charset="0"/>
                <a:cs typeface="Nyala" panose="02000504070300020003" pitchFamily="2" charset="0"/>
              </a:rPr>
              <a:t>በመንቀሳቀስ</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800" dirty="0" err="1">
                <a:effectLst/>
                <a:latin typeface="Nyala" panose="02000504070300020003" pitchFamily="2" charset="0"/>
                <a:ea typeface="Calibri" panose="020F0502020204030204" pitchFamily="34" charset="0"/>
                <a:cs typeface="Nyala" panose="02000504070300020003" pitchFamily="2" charset="0"/>
              </a:rPr>
              <a:t>አስተባባሪው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ትልቅ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ፖስተር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ያስቀምጣል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ወይም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በክፍሉ</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ግድግዳ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ላይ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ባለው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ነጭ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ሰሌዳ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ላይ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ብዙ</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ቅርንጫፎች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ያሉት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የዛፍ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ምስል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Nyala" panose="02000504070300020003" pitchFamily="2" charset="0"/>
                <a:ea typeface="Calibri" panose="020F0502020204030204" pitchFamily="34" charset="0"/>
                <a:cs typeface="Nyala" panose="02000504070300020003" pitchFamily="2" charset="0"/>
              </a:rPr>
              <a:t>ይ</a:t>
            </a:r>
            <a:r>
              <a:rPr lang="am-ET" sz="1800" dirty="0">
                <a:effectLst/>
                <a:latin typeface="Nyala" panose="02000504070300020003" pitchFamily="2" charset="0"/>
                <a:ea typeface="Calibri" panose="020F0502020204030204" pitchFamily="34" charset="0"/>
                <a:cs typeface="Nyala" panose="02000504070300020003" pitchFamily="2" charset="0"/>
              </a:rPr>
              <a:t>ሳሉ</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ወይም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ጥበባዊ</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ችሎታዎ</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ያነሰ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ሆኖ</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ከተሰማዎት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በፖስተሩ</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ወይም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በቦርዱ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አናት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ላይ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ሁሉን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አካታች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ለመሆን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ቁርጠኝነታችን</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በማለት</a:t>
            </a:r>
            <a:r>
              <a:rPr lang="am-ET"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በትልልቅ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ፊደላት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ይፃፉ</a:t>
            </a:r>
            <a:r>
              <a:rPr lang="en-US" sz="1800" dirty="0">
                <a:effectLst/>
                <a:latin typeface="Nyala" panose="02000504070300020003" pitchFamily="2" charset="0"/>
                <a:ea typeface="Calibri" panose="020F0502020204030204" pitchFamily="34" charset="0"/>
                <a:cs typeface="Nyala" panose="02000504070300020003" pitchFamily="2"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800" dirty="0" err="1">
                <a:effectLst/>
                <a:latin typeface="Nyala" panose="02000504070300020003" pitchFamily="2" charset="0"/>
                <a:ea typeface="Calibri" panose="020F0502020204030204" pitchFamily="34" charset="0"/>
                <a:cs typeface="Nyala" panose="02000504070300020003" pitchFamily="2" charset="0"/>
              </a:rPr>
              <a:t>ተጫዋቾች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በጥንድ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ወይም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በሶስት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ሰው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የራሳቸውን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ቡድን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ይመሰርታሉ</a:t>
            </a:r>
            <a:r>
              <a:rPr lang="en-US" sz="1800" dirty="0">
                <a:effectLst/>
                <a:latin typeface="Nyala" panose="02000504070300020003" pitchFamily="2" charset="0"/>
                <a:ea typeface="Calibri" panose="020F0502020204030204" pitchFamily="34" charset="0"/>
                <a:cs typeface="Nyala" panose="02000504070300020003" pitchFamily="2"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800" dirty="0" err="1">
                <a:effectLst/>
                <a:latin typeface="Nyala" panose="02000504070300020003" pitchFamily="2" charset="0"/>
                <a:ea typeface="Calibri" panose="020F0502020204030204" pitchFamily="34" charset="0"/>
                <a:cs typeface="Nyala" panose="02000504070300020003" pitchFamily="2" charset="0"/>
              </a:rPr>
              <a:t>በተጫዋቾች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መካከል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በሁለት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ወይም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ሶስት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ቡድን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አባላት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ውስጥ</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am-ET" sz="1800" dirty="0">
                <a:effectLst/>
                <a:latin typeface="Calibri" panose="020F0502020204030204" pitchFamily="34" charset="0"/>
                <a:ea typeface="Calibri" panose="020F0502020204030204" pitchFamily="34" charset="0"/>
                <a:cs typeface="Times New Roman" panose="02020603050405020304" pitchFamily="18" charset="0"/>
              </a:rPr>
              <a:t> ካርዶቹን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ፊታቸውን</a:t>
            </a:r>
            <a:r>
              <a:rPr lang="am-ET"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ወደታች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በማድረግ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አስቀምጡ</a:t>
            </a:r>
            <a:r>
              <a:rPr lang="am-ET" sz="1800" dirty="0">
                <a:effectLst/>
                <a:latin typeface="Nyala" panose="02000504070300020003" pitchFamily="2" charset="0"/>
                <a:ea typeface="Calibri" panose="020F0502020204030204" pitchFamily="34" charset="0"/>
                <a:cs typeface="Nyala" panose="02000504070300020003" pitchFamily="2"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800" dirty="0" err="1">
                <a:effectLst/>
                <a:latin typeface="Nyala" panose="02000504070300020003" pitchFamily="2" charset="0"/>
                <a:ea typeface="Calibri" panose="020F0502020204030204" pitchFamily="34" charset="0"/>
                <a:cs typeface="Nyala" panose="02000504070300020003" pitchFamily="2" charset="0"/>
              </a:rPr>
              <a:t>እያንዳንዱ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ተጫዋች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ሊወስዷቸው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የሚችሉትን</a:t>
            </a:r>
            <a:r>
              <a:rPr lang="am-ET" sz="1800" dirty="0">
                <a:effectLst/>
                <a:latin typeface="Nyala" panose="02000504070300020003" pitchFamily="2" charset="0"/>
                <a:ea typeface="Calibri" panose="020F0502020204030204" pitchFamily="34" charset="0"/>
                <a:cs typeface="Nyala" panose="02000504070300020003" pitchFamily="2" charset="0"/>
              </a:rPr>
              <a:t> ተግባራቶች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ለመፃፍ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ሶስት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ወይንም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አምስት</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አስተባባሪው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ጨዋታውን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ለማራዘም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ከወሰነ</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am-ET" sz="1800" dirty="0">
                <a:effectLst/>
                <a:latin typeface="Nyala" panose="02000504070300020003" pitchFamily="2" charset="0"/>
                <a:ea typeface="Calibri" panose="020F0502020204030204" pitchFamily="34" charset="0"/>
                <a:cs typeface="Nyala" panose="02000504070300020003" pitchFamily="2" charset="0"/>
              </a:rPr>
              <a:t>ግድግዳ ላይ የሚለጠፍ ካርድ </a:t>
            </a:r>
            <a:r>
              <a:rPr lang="en-US" sz="1800" dirty="0" err="1">
                <a:effectLst/>
                <a:latin typeface="Nyala" panose="02000504070300020003" pitchFamily="2" charset="0"/>
                <a:ea typeface="Calibri" panose="020F0502020204030204" pitchFamily="34" charset="0"/>
                <a:cs typeface="Nyala" panose="02000504070300020003" pitchFamily="2" charset="0"/>
              </a:rPr>
              <a:t>ይወስዳል</a:t>
            </a:r>
            <a:r>
              <a:rPr lang="en-US" sz="1800" dirty="0">
                <a:effectLst/>
                <a:latin typeface="Nyala" panose="02000504070300020003" pitchFamily="2" charset="0"/>
                <a:ea typeface="Calibri" panose="020F0502020204030204" pitchFamily="34" charset="0"/>
                <a:cs typeface="Nyala" panose="02000504070300020003" pitchFamily="2"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800" dirty="0" err="1">
                <a:effectLst/>
                <a:latin typeface="Nyala" panose="02000504070300020003" pitchFamily="2" charset="0"/>
                <a:ea typeface="Calibri" panose="020F0502020204030204" pitchFamily="34" charset="0"/>
                <a:cs typeface="Nyala" panose="02000504070300020003" pitchFamily="2" charset="0"/>
              </a:rPr>
              <a:t>ተጫዋቾች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በተራ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አንድ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አንድ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ካርድ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በመሳብ</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ይወስዳሉ</a:t>
            </a:r>
            <a:r>
              <a:rPr lang="en-US" sz="1800" dirty="0">
                <a:effectLst/>
                <a:latin typeface="Nyala" panose="02000504070300020003" pitchFamily="2" charset="0"/>
                <a:ea typeface="Calibri" panose="020F0502020204030204" pitchFamily="34" charset="0"/>
                <a:cs typeface="Nyala" panose="02000504070300020003" pitchFamily="2"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800" dirty="0" err="1">
                <a:effectLst/>
                <a:latin typeface="Nyala" panose="02000504070300020003" pitchFamily="2" charset="0"/>
                <a:ea typeface="Calibri" panose="020F0502020204030204" pitchFamily="34" charset="0"/>
                <a:cs typeface="Nyala" panose="02000504070300020003" pitchFamily="2" charset="0"/>
              </a:rPr>
              <a:t>የላይኛውን</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ካርድ</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ገልብጠው</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የተጻፈውን</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ድርጊት</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ያንብቡት</a:t>
            </a:r>
            <a:r>
              <a:rPr lang="en-US" sz="1800" dirty="0">
                <a:effectLst/>
                <a:latin typeface="Nyala" panose="02000504070300020003" pitchFamily="2" charset="0"/>
                <a:ea typeface="Calibri" panose="020F0502020204030204" pitchFamily="34" charset="0"/>
                <a:cs typeface="Nyala" panose="02000504070300020003" pitchFamily="2"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800" dirty="0" err="1">
                <a:effectLst/>
                <a:latin typeface="Nyala" panose="02000504070300020003" pitchFamily="2" charset="0"/>
                <a:ea typeface="Calibri" panose="020F0502020204030204" pitchFamily="34" charset="0"/>
                <a:cs typeface="Nyala" panose="02000504070300020003" pitchFamily="2" charset="0"/>
              </a:rPr>
              <a:t>ጥያቄውን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ይመልሱ</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እኔ</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በአየር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ንብረት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ኘሮጀክቴ</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በፕሮግራሜ</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ወይም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በድርጅቴ</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ውስጥ</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እየወሰድኩት</a:t>
            </a:r>
            <a:r>
              <a:rPr lang="am-ET" sz="1800" dirty="0">
                <a:effectLst/>
                <a:latin typeface="Nyala" panose="02000504070300020003" pitchFamily="2" charset="0"/>
                <a:ea typeface="Calibri" panose="020F0502020204030204" pitchFamily="34" charset="0"/>
                <a:cs typeface="Nyala" panose="02000504070300020003" pitchFamily="2" charset="0"/>
              </a:rPr>
              <a:t> ያለ</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እርምጃ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ነው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ወይስ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እኔና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ድርጅቴ</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ወደፊት</a:t>
            </a:r>
            <a:r>
              <a:rPr lang="am-ET"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ልንወስደው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የምንችለው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እርምጃ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ነው</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800" b="1" dirty="0" err="1">
                <a:effectLst/>
                <a:latin typeface="Nyala" panose="02000504070300020003" pitchFamily="2" charset="0"/>
                <a:ea typeface="Calibri" panose="020F0502020204030204" pitchFamily="34" charset="0"/>
                <a:cs typeface="Nyala" panose="02000504070300020003" pitchFamily="2" charset="0"/>
              </a:rPr>
              <a:t>መልስዎ</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አዎ</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ከሆነ</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ካርዱን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እራሰዎ</a:t>
            </a:r>
            <a:r>
              <a:rPr lang="am-ET" sz="1800" dirty="0">
                <a:effectLst/>
                <a:latin typeface="Calibri" panose="020F0502020204030204" pitchFamily="34" charset="0"/>
                <a:ea typeface="Calibri" panose="020F0502020204030204" pitchFamily="34" charset="0"/>
                <a:cs typeface="Times New Roman" panose="02020603050405020304" pitchFamily="18" charset="0"/>
              </a:rPr>
              <a:t> ጋር </a:t>
            </a:r>
            <a:r>
              <a:rPr lang="en-US" sz="1800" dirty="0" err="1">
                <a:effectLst/>
                <a:latin typeface="Nyala" panose="02000504070300020003" pitchFamily="2" charset="0"/>
                <a:ea typeface="Calibri" panose="020F0502020204030204" pitchFamily="34" charset="0"/>
                <a:cs typeface="Nyala" panose="02000504070300020003" pitchFamily="2" charset="0"/>
              </a:rPr>
              <a:t>ያስቀምጡ</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ድርጊቱ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ምን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እንደሆነ</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ግርግዳ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ላይ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የሚለጠፈው</a:t>
            </a:r>
            <a:r>
              <a:rPr lang="am-ET" sz="1800" dirty="0">
                <a:effectLst/>
                <a:latin typeface="Calibri" panose="020F0502020204030204" pitchFamily="34" charset="0"/>
                <a:ea typeface="Calibri" panose="020F0502020204030204" pitchFamily="34" charset="0"/>
                <a:cs typeface="Times New Roman" panose="02020603050405020304" pitchFamily="18" charset="0"/>
              </a:rPr>
              <a:t> ካርድ ላይ </a:t>
            </a:r>
            <a:r>
              <a:rPr lang="en-US" sz="1800" dirty="0" err="1">
                <a:effectLst/>
                <a:latin typeface="Nyala" panose="02000504070300020003" pitchFamily="2" charset="0"/>
                <a:ea typeface="Calibri" panose="020F0502020204030204" pitchFamily="34" charset="0"/>
                <a:cs typeface="Nyala" panose="02000504070300020003" pitchFamily="2" charset="0"/>
              </a:rPr>
              <a:t>በአጭሩ</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ይፃፉ</a:t>
            </a:r>
            <a:r>
              <a:rPr lang="en-US" sz="1800" dirty="0">
                <a:effectLst/>
                <a:latin typeface="Nyala" panose="02000504070300020003" pitchFamily="2" charset="0"/>
                <a:ea typeface="Calibri" panose="020F0502020204030204" pitchFamily="34" charset="0"/>
                <a:cs typeface="Nyala" panose="02000504070300020003" pitchFamily="2" charset="0"/>
              </a:rPr>
              <a:t>።</a:t>
            </a:r>
            <a:endParaRPr lang="am-ET" sz="1800" b="0" dirty="0">
              <a:effectLst/>
              <a:latin typeface="Nyala" panose="02000504070300020003"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800" b="1" dirty="0" err="1">
                <a:effectLst/>
                <a:latin typeface="Nyala" panose="02000504070300020003" pitchFamily="2" charset="0"/>
                <a:ea typeface="Calibri" panose="020F0502020204030204" pitchFamily="34" charset="0"/>
                <a:cs typeface="Nyala" panose="02000504070300020003" pitchFamily="2" charset="0"/>
              </a:rPr>
              <a:t>መልስዎ</a:t>
            </a:r>
            <a:r>
              <a:rPr lang="am-ET" sz="1800" b="1" dirty="0">
                <a:effectLst/>
                <a:latin typeface="Nyala" panose="02000504070300020003" pitchFamily="2" charset="0"/>
                <a:ea typeface="Calibri" panose="020F0502020204030204" pitchFamily="34" charset="0"/>
                <a:cs typeface="Nyala" panose="02000504070300020003" pitchFamily="2" charset="0"/>
              </a:rPr>
              <a:t> </a:t>
            </a:r>
            <a:r>
              <a:rPr lang="am-ET" sz="1800" b="1" dirty="0">
                <a:effectLst/>
                <a:latin typeface="Nyala" panose="02000504070300020003" pitchFamily="2" charset="0"/>
                <a:ea typeface="Calibri" panose="020F0502020204030204" pitchFamily="34" charset="0"/>
                <a:cs typeface="Times New Roman" panose="02020603050405020304" pitchFamily="18"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አይ</a:t>
            </a:r>
            <a:r>
              <a:rPr lang="am-ET" sz="1800" dirty="0">
                <a:effectLst/>
                <a:latin typeface="Nyala" panose="02000504070300020003" pitchFamily="2"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ከሆነ</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ይህንን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ተግባር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በፕሮጀክት</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ቡድንዎ</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ውስጥ</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እየሰሩት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ካልሆነ</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ተግባሩን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በፕሮጀክትዎ</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ውስጥ</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በማንኛውም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መንገድ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ተግባራዊ</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የሚደረግበትን</a:t>
            </a:r>
            <a:r>
              <a:rPr lang="am-ET" sz="1800" dirty="0">
                <a:effectLst/>
                <a:latin typeface="Nyala" panose="02000504070300020003" pitchFamily="2" charset="0"/>
                <a:ea typeface="Calibri" panose="020F0502020204030204" pitchFamily="34" charset="0"/>
                <a:cs typeface="Nyala" panose="02000504070300020003" pitchFamily="2" charset="0"/>
              </a:rPr>
              <a:t> መንገድ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ማሰብ</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ካልቻሉ</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ካርዱን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መልሰው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ጠረጴዛው</a:t>
            </a:r>
            <a:r>
              <a:rPr lang="am-ET" sz="1800" dirty="0">
                <a:effectLst/>
                <a:latin typeface="Calibri" panose="020F0502020204030204" pitchFamily="34" charset="0"/>
                <a:ea typeface="Calibri" panose="020F0502020204030204" pitchFamily="34" charset="0"/>
                <a:cs typeface="Times New Roman" panose="02020603050405020304" pitchFamily="18" charset="0"/>
              </a:rPr>
              <a:t> መሃከል ከተከመሩት ካርዶች ስር ይክታቱት</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ተራዎን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ይዝለሉ</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ተራው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ሌላ</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ሰው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ይሄዳል</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በዚህ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ጊዜ</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ግርግዳ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ላይ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የሚለጠፈው</a:t>
            </a:r>
            <a:r>
              <a:rPr lang="am-ET" sz="1800" dirty="0">
                <a:effectLst/>
                <a:latin typeface="Calibri" panose="020F0502020204030204" pitchFamily="34" charset="0"/>
                <a:ea typeface="Calibri" panose="020F0502020204030204" pitchFamily="34" charset="0"/>
                <a:cs typeface="Times New Roman" panose="02020603050405020304" pitchFamily="18" charset="0"/>
              </a:rPr>
              <a:t> ካርድ ላይ </a:t>
            </a:r>
            <a:r>
              <a:rPr lang="en-US" sz="1800" dirty="0" err="1">
                <a:effectLst/>
                <a:latin typeface="Nyala" panose="02000504070300020003" pitchFamily="2" charset="0"/>
                <a:ea typeface="Calibri" panose="020F0502020204030204" pitchFamily="34" charset="0"/>
                <a:cs typeface="Nyala" panose="02000504070300020003" pitchFamily="2" charset="0"/>
              </a:rPr>
              <a:t>አይጻፉ</a:t>
            </a:r>
            <a:r>
              <a:rPr lang="am-ET" sz="1800" dirty="0">
                <a:effectLst/>
                <a:latin typeface="Nyala" panose="02000504070300020003" pitchFamily="2"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Times New Roman" panose="02020603050405020304" pitchFamily="18" charset="0"/>
              <a:buChar char="●"/>
              <a:tabLst>
                <a:tab pos="457200" algn="l"/>
              </a:tabLst>
            </a:pPr>
            <a:r>
              <a:rPr lang="en-US" sz="1800" dirty="0" err="1">
                <a:effectLst/>
                <a:latin typeface="Nyala" panose="02000504070300020003" pitchFamily="2" charset="0"/>
                <a:ea typeface="Calibri" panose="020F0502020204030204" pitchFamily="34" charset="0"/>
                <a:cs typeface="Nyala" panose="02000504070300020003" pitchFamily="2" charset="0"/>
              </a:rPr>
              <a:t>ከተጫዋቾቹ</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አንዱ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ሶስት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ካርዶችን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እንዳከማቸ</a:t>
            </a:r>
            <a:r>
              <a:rPr lang="am-ET"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ሶስት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am-ET" sz="1800" dirty="0">
                <a:effectLst/>
                <a:latin typeface="Nyala" panose="02000504070300020003" pitchFamily="2" charset="0"/>
                <a:ea typeface="Calibri" panose="020F0502020204030204" pitchFamily="34" charset="0"/>
                <a:cs typeface="Nyala" panose="02000504070300020003" pitchFamily="2" charset="0"/>
              </a:rPr>
              <a:t>ግድግዳ ላይ የሚለጠፍ ካርዶች ላይ እየወሰ</a:t>
            </a:r>
            <a:r>
              <a:rPr lang="en-US" sz="1800" dirty="0" err="1">
                <a:effectLst/>
                <a:latin typeface="Nyala" panose="02000504070300020003" pitchFamily="2" charset="0"/>
                <a:ea typeface="Calibri" panose="020F0502020204030204" pitchFamily="34" charset="0"/>
                <a:cs typeface="Nyala" panose="02000504070300020003" pitchFamily="2" charset="0"/>
              </a:rPr>
              <a:t>ዷ</a:t>
            </a:r>
            <a:r>
              <a:rPr lang="am-ET" sz="1800" dirty="0">
                <a:effectLst/>
                <a:latin typeface="Nyala" panose="02000504070300020003" pitchFamily="2" charset="0"/>
                <a:ea typeface="Calibri" panose="020F0502020204030204" pitchFamily="34" charset="0"/>
                <a:cs typeface="Nyala" panose="02000504070300020003" pitchFamily="2" charset="0"/>
              </a:rPr>
              <a:t>ቸው ወይም ወደፊት የሚወስ</a:t>
            </a:r>
            <a:r>
              <a:rPr lang="en-US" sz="1800" dirty="0" err="1">
                <a:effectLst/>
                <a:latin typeface="Nyala" panose="02000504070300020003" pitchFamily="2" charset="0"/>
                <a:ea typeface="Calibri" panose="020F0502020204030204" pitchFamily="34" charset="0"/>
                <a:cs typeface="Nyala" panose="02000504070300020003" pitchFamily="2" charset="0"/>
              </a:rPr>
              <a:t>ዷ</a:t>
            </a:r>
            <a:r>
              <a:rPr lang="am-ET" sz="1800" dirty="0">
                <a:effectLst/>
                <a:latin typeface="Nyala" panose="02000504070300020003" pitchFamily="2" charset="0"/>
                <a:ea typeface="Calibri" panose="020F0502020204030204" pitchFamily="34" charset="0"/>
                <a:cs typeface="Nyala" panose="02000504070300020003" pitchFamily="2" charset="0"/>
              </a:rPr>
              <a:t>ቸውን እረምጃዎች መጻፍ የቻለ ሰው </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ሁሉን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አካታች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ለመሆን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ቁርጠኝነታችን</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am-ET" sz="1800" dirty="0">
                <a:effectLst/>
                <a:latin typeface="Calibri" panose="020F0502020204030204" pitchFamily="34" charset="0"/>
                <a:ea typeface="Calibri" panose="020F0502020204030204" pitchFamily="34" charset="0"/>
                <a:cs typeface="Times New Roman" panose="02020603050405020304" pitchFamily="18" charset="0"/>
              </a:rPr>
              <a:t> የተጻፈበት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ፖስትር</a:t>
            </a:r>
            <a:r>
              <a:rPr lang="am-ET" sz="1800" dirty="0">
                <a:effectLst/>
                <a:latin typeface="Nyala" panose="02000504070300020003" pitchFamily="2" charset="0"/>
                <a:ea typeface="Calibri" panose="020F0502020204030204" pitchFamily="34" charset="0"/>
                <a:cs typeface="Nyala" panose="02000504070300020003" pitchFamily="2" charset="0"/>
              </a:rPr>
              <a:t> ስር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ሮጠው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ይለጥፋሉ</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መጀመሪያ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ማን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እንደደረሰ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ይመልከቱ</a:t>
            </a:r>
            <a:r>
              <a:rPr lang="am-ET"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ምክር</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am-ET"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ሂደት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በጣም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በፍጥነት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የሚያልቅ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ከሆነ</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ለቡድን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ውይይት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በቂ</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ጊዜ</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ካልሰጠ</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አስተባባሪው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ማንም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ሰው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ከመለጠፉ</a:t>
            </a:r>
            <a:r>
              <a:rPr lang="am-ET"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በፊት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አምስት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am-ET" sz="1800" dirty="0">
                <a:effectLst/>
                <a:latin typeface="Nyala" panose="02000504070300020003" pitchFamily="2" charset="0"/>
                <a:ea typeface="Calibri" panose="020F0502020204030204" pitchFamily="34" charset="0"/>
                <a:cs typeface="Nyala" panose="02000504070300020003" pitchFamily="2" charset="0"/>
              </a:rPr>
              <a:t>ግድግዳ ላይ የሚለጠፉ ካርዶችን እንዲያዘጋጅ </a:t>
            </a:r>
            <a:r>
              <a:rPr lang="en-US" sz="1800" dirty="0" err="1">
                <a:effectLst/>
                <a:latin typeface="Nyala" panose="02000504070300020003" pitchFamily="2" charset="0"/>
                <a:ea typeface="Calibri" panose="020F0502020204030204" pitchFamily="34" charset="0"/>
                <a:cs typeface="Nyala" panose="02000504070300020003" pitchFamily="2" charset="0"/>
              </a:rPr>
              <a:t>ማራዘም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ይችላል</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800" dirty="0" err="1">
                <a:effectLst/>
                <a:latin typeface="Nyala" panose="02000504070300020003" pitchFamily="2" charset="0"/>
                <a:ea typeface="Calibri" panose="020F0502020204030204" pitchFamily="34" charset="0"/>
                <a:cs typeface="Nyala" panose="02000504070300020003" pitchFamily="2" charset="0"/>
              </a:rPr>
              <a:t>ጨዋታው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ካለቀ</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በኋላ</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አስተባባሪው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በመጀመሪያ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ሦስቱን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ወይም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አምስቱን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ተግባሮች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የለጠፉ</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ተጫዋቾች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ድርጊቶቹ</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ምን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እንደሆኑ</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እነዚህን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ድርጊቶች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በፕሮጀክታቸው</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በድርጅታቸው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ውስጥ</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እንዴት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እንደሚተገበሩ</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ለሌሎች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እንዲያብራሩ</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ይጋብዛሉ</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Times New Roman" panose="02020603050405020304" pitchFamily="18" charset="0"/>
              <a:buChar char="●"/>
              <a:tabLst>
                <a:tab pos="457200" algn="l"/>
              </a:tabLst>
              <a:defRPr/>
            </a:pPr>
            <a:r>
              <a:rPr lang="en-US" sz="1800" dirty="0" err="1">
                <a:effectLst/>
                <a:latin typeface="Nyala" panose="02000504070300020003" pitchFamily="2" charset="0"/>
                <a:ea typeface="Calibri" panose="020F0502020204030204" pitchFamily="34" charset="0"/>
                <a:cs typeface="Nyala" panose="02000504070300020003" pitchFamily="2" charset="0"/>
              </a:rPr>
              <a:t>ሌሎች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ተጫዋቾች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መጥተው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am-ET" sz="1800" dirty="0">
                <a:effectLst/>
                <a:latin typeface="Nyala" panose="02000504070300020003" pitchFamily="2" charset="0"/>
                <a:ea typeface="Calibri" panose="020F0502020204030204" pitchFamily="34" charset="0"/>
                <a:cs typeface="Nyala" panose="02000504070300020003" pitchFamily="2" charset="0"/>
              </a:rPr>
              <a:t>ግድግዳ ላይ የሚለጠፍ ካርዳቸ</a:t>
            </a:r>
            <a:r>
              <a:rPr lang="en-US" sz="1800" dirty="0" err="1">
                <a:effectLst/>
                <a:latin typeface="Nyala" panose="02000504070300020003" pitchFamily="2" charset="0"/>
                <a:ea typeface="Calibri" panose="020F0502020204030204" pitchFamily="34" charset="0"/>
                <a:cs typeface="Nyala" panose="02000504070300020003" pitchFamily="2" charset="0"/>
              </a:rPr>
              <a:t>ውን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በቦርዱ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ላይ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መለጠፍ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ይችላሉ</a:t>
            </a:r>
            <a:r>
              <a:rPr lang="am-ET"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ሁሉም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ሰው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በዙሪያው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ቆሞ</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ሌሎች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የትኞቹን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ድርጊቶች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እንደሚያደርጉ</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ወይም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ለመስራት</a:t>
            </a:r>
            <a:r>
              <a:rPr lang="am-ET" sz="1800" dirty="0">
                <a:effectLst/>
                <a:latin typeface="Nyala" panose="02000504070300020003" pitchFamily="2" charset="0"/>
                <a:ea typeface="Calibri" panose="020F0502020204030204" pitchFamily="34" charset="0"/>
                <a:cs typeface="Nyala" panose="02000504070300020003" pitchFamily="2" charset="0"/>
              </a:rPr>
              <a:t> ቃል እንደገቡ ማየት </a:t>
            </a:r>
            <a:r>
              <a:rPr lang="en-US" sz="1800" dirty="0" err="1">
                <a:effectLst/>
                <a:latin typeface="Nyala" panose="02000504070300020003" pitchFamily="2" charset="0"/>
                <a:ea typeface="Calibri" panose="020F0502020204030204" pitchFamily="34" charset="0"/>
                <a:cs typeface="Nyala" panose="02000504070300020003" pitchFamily="2" charset="0"/>
              </a:rPr>
              <a:t>ይችላል</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አስተባባሪው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ሰዎች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የማይወስዷቸውን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ወይም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ለመውሰድ</a:t>
            </a:r>
            <a:r>
              <a:rPr lang="am-ET" sz="1800" dirty="0">
                <a:effectLst/>
                <a:latin typeface="Nyala" panose="02000504070300020003" pitchFamily="2" charset="0"/>
                <a:ea typeface="Calibri" panose="020F0502020204030204" pitchFamily="34" charset="0"/>
                <a:cs typeface="Nyala" panose="02000504070300020003" pitchFamily="2" charset="0"/>
              </a:rPr>
              <a:t> ቃል ያልገቡዋቸውን </a:t>
            </a:r>
            <a:r>
              <a:rPr lang="en-US" sz="1800" dirty="0" err="1">
                <a:effectLst/>
                <a:latin typeface="Nyala" panose="02000504070300020003" pitchFamily="2" charset="0"/>
                <a:ea typeface="Calibri" panose="020F0502020204030204" pitchFamily="34" charset="0"/>
                <a:cs typeface="Nyala" panose="02000504070300020003" pitchFamily="2" charset="0"/>
              </a:rPr>
              <a:t>ድርጊቶችን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ለይቶ</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ለውይይት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ማንሳት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ለምን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እንደሆነ</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መጠየቅ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ይችላል</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አስተባባሪው</a:t>
            </a:r>
            <a:r>
              <a:rPr lang="am-ET"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አስተባባሪው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ተጫዋቾችን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በካርዶች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ላይ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ያልተዘረዘሩ</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ነገር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ግን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መጠቀስ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የነበረባቸው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am-ET" sz="1800" dirty="0">
                <a:effectLst/>
                <a:latin typeface="Calibri" panose="020F0502020204030204" pitchFamily="34" charset="0"/>
                <a:ea typeface="Calibri" panose="020F0502020204030204" pitchFamily="34" charset="0"/>
                <a:cs typeface="Times New Roman" panose="02020603050405020304" pitchFamily="18" charset="0"/>
              </a:rPr>
              <a:t>ብለው ያስቧቸውን </a:t>
            </a:r>
            <a:r>
              <a:rPr lang="en-US" sz="1800" dirty="0" err="1">
                <a:effectLst/>
                <a:latin typeface="Nyala" panose="02000504070300020003" pitchFamily="2" charset="0"/>
                <a:ea typeface="Calibri" panose="020F0502020204030204" pitchFamily="34" charset="0"/>
                <a:cs typeface="Nyala" panose="02000504070300020003" pitchFamily="2" charset="0"/>
              </a:rPr>
              <a:t>የአየር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ንብረት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ፕሮጀክቶችን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መርሃ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ግብሮችን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አካታች</a:t>
            </a:r>
            <a:r>
              <a:rPr lang="am-ET" sz="1800" dirty="0">
                <a:effectLst/>
                <a:latin typeface="Calibri" panose="020F0502020204030204" pitchFamily="34" charset="0"/>
                <a:ea typeface="Calibri" panose="020F0502020204030204" pitchFamily="34" charset="0"/>
                <a:cs typeface="Times New Roman" panose="02020603050405020304" pitchFamily="18" charset="0"/>
              </a:rPr>
              <a:t> በሆነ መልኩ </a:t>
            </a:r>
            <a:r>
              <a:rPr lang="en-US" sz="1800" dirty="0" err="1">
                <a:effectLst/>
                <a:latin typeface="Nyala" panose="02000504070300020003" pitchFamily="2" charset="0"/>
                <a:ea typeface="Calibri" panose="020F0502020204030204" pitchFamily="34" charset="0"/>
                <a:cs typeface="Nyala" panose="02000504070300020003" pitchFamily="2" charset="0"/>
              </a:rPr>
              <a:t>ለማስተግበር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የሚወሰዱ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ተግባሮች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እርምጃዎችን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በመጥቀስ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am-ET" sz="1800" dirty="0">
                <a:effectLst/>
                <a:latin typeface="Calibri" panose="020F0502020204030204" pitchFamily="34" charset="0"/>
                <a:ea typeface="Calibri" panose="020F0502020204030204" pitchFamily="34" charset="0"/>
                <a:cs typeface="Times New Roman" panose="02020603050405020304" pitchFamily="18" charset="0"/>
              </a:rPr>
              <a:t>እንዲናገሩ ተጫዋቾችን መጋበዝ ይ</a:t>
            </a:r>
            <a:r>
              <a:rPr lang="en-US" sz="1800" dirty="0" err="1">
                <a:effectLst/>
                <a:latin typeface="Nyala" panose="02000504070300020003" pitchFamily="2" charset="0"/>
                <a:ea typeface="Calibri" panose="020F0502020204030204" pitchFamily="34" charset="0"/>
                <a:cs typeface="Nyala" panose="02000504070300020003" pitchFamily="2" charset="0"/>
              </a:rPr>
              <a:t>ችላል</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am-ET" sz="1800" dirty="0">
                <a:effectLst/>
                <a:latin typeface="Nyala" panose="02000504070300020003" pitchFamily="2" charset="0"/>
                <a:ea typeface="Calibri" panose="020F0502020204030204" pitchFamily="34" charset="0"/>
                <a:cs typeface="Nyala" panose="02000504070300020003" pitchFamily="2" charset="0"/>
              </a:rPr>
              <a:t> ተጫዋቾቹም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የአየር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ንብረት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ፕሮጀክቶችን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ፕሮግራሞችን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ስናካሄድ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ልናስብባቸው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የሚገቡ</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ተጨማሪ</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ነገሮች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በሚል</a:t>
            </a:r>
            <a:r>
              <a:rPr lang="am-ET" sz="1800" dirty="0">
                <a:effectLst/>
                <a:latin typeface="Calibri" panose="020F0502020204030204" pitchFamily="34" charset="0"/>
                <a:ea typeface="Calibri" panose="020F0502020204030204" pitchFamily="34" charset="0"/>
                <a:cs typeface="Times New Roman" panose="02020603050405020304" pitchFamily="18" charset="0"/>
              </a:rPr>
              <a:t> ርእስ ስር </a:t>
            </a:r>
            <a:r>
              <a:rPr lang="en-US" sz="1800" dirty="0" err="1">
                <a:effectLst/>
                <a:latin typeface="Nyala" panose="02000504070300020003" pitchFamily="2" charset="0"/>
                <a:ea typeface="Calibri" panose="020F0502020204030204" pitchFamily="34" charset="0"/>
                <a:cs typeface="Nyala" panose="02000504070300020003" pitchFamily="2" charset="0"/>
              </a:rPr>
              <a:t>ያልተዘረዘሩ</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ነገር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ግን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መጠቀስ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የነበረባቸው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am-ET" sz="1800" dirty="0">
                <a:effectLst/>
                <a:latin typeface="Calibri" panose="020F0502020204030204" pitchFamily="34" charset="0"/>
                <a:ea typeface="Calibri" panose="020F0502020204030204" pitchFamily="34" charset="0"/>
                <a:cs typeface="Times New Roman" panose="02020603050405020304" pitchFamily="18" charset="0"/>
              </a:rPr>
              <a:t>ብለው ያስቧቸውን እርምጃዎች በሚለጠፉ ካርዶች ላይ በመጻፍ መለጠፍ ይችላሉ</a:t>
            </a:r>
            <a:r>
              <a:rPr lang="en-US" sz="1800" dirty="0">
                <a:effectLst/>
                <a:latin typeface="Nyala" panose="02000504070300020003" pitchFamily="2" charset="0"/>
                <a:ea typeface="Calibri" panose="020F0502020204030204" pitchFamily="34" charset="0"/>
                <a:cs typeface="Nyala" panose="02000504070300020003" pitchFamily="2"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58750" lvl="0" indent="0" algn="l" rtl="0">
              <a:lnSpc>
                <a:spcPct val="100000"/>
              </a:lnSpc>
              <a:spcBef>
                <a:spcPts val="0"/>
              </a:spcBef>
              <a:spcAft>
                <a:spcPts val="0"/>
              </a:spcAft>
              <a:buSzPts val="1100"/>
              <a:buNone/>
            </a:pPr>
            <a:endParaRPr lang="en-US" sz="1200" b="0" i="0" u="none" strike="noStrike" cap="none" dirty="0">
              <a:solidFill>
                <a:srgbClr val="000000"/>
              </a:solidFill>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25F237AE-41EE-422F-A378-86C8982FFE7A}" type="slidenum">
              <a:rPr lang="en-GB" smtClean="0"/>
              <a:t>16</a:t>
            </a:fld>
            <a:endParaRPr lang="en-GB"/>
          </a:p>
        </p:txBody>
      </p:sp>
    </p:spTree>
    <p:extLst>
      <p:ext uri="{BB962C8B-B14F-4D97-AF65-F5344CB8AC3E}">
        <p14:creationId xmlns:p14="http://schemas.microsoft.com/office/powerpoint/2010/main" val="298447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በፕሮጀክት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በፕሮግራም</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ዑደት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ውስጥ</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እንዲሁም</a:t>
            </a:r>
            <a:r>
              <a:rPr lang="am-ET" sz="1800" kern="100" dirty="0">
                <a:effectLst/>
                <a:latin typeface="Nyala" panose="02000504070300020003" pitchFamily="2" charset="0"/>
                <a:ea typeface="Malgun Gothic" panose="020B0503020000020004" pitchFamily="34" charset="-127"/>
                <a:cs typeface="Nyala" panose="02000504070300020003" pitchFamily="2" charset="0"/>
              </a:rPr>
              <a:t> ሰፋ ባለ መልኩ በአጠቃላይ የድርጅት አስረራር ባህል ውስጥ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ሥርአተ-ፆታን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ማህበራዊ</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ተሳትፎን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እንዴት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ማዋሃድ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እንደሚቻል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ውይይታችንን</a:t>
            </a:r>
            <a:r>
              <a:rPr lang="am-ET" sz="1800" kern="100" dirty="0">
                <a:effectLst/>
                <a:latin typeface="Nyala" panose="02000504070300020003" pitchFamily="2" charset="0"/>
                <a:ea typeface="Malgun Gothic" panose="020B0503020000020004" pitchFamily="34" charset="-127"/>
                <a:cs typeface="Nyala" panose="02000504070300020003" pitchFamily="2" charset="0"/>
              </a:rPr>
              <a:t> እዚህ ላይ እናበቃለን።</a:t>
            </a:r>
          </a:p>
          <a:p>
            <a:pPr marL="0" marR="0">
              <a:lnSpc>
                <a:spcPct val="107000"/>
              </a:lnSpc>
              <a:spcBef>
                <a:spcPts val="0"/>
              </a:spcBef>
              <a:spcAft>
                <a:spcPts val="800"/>
              </a:spcAft>
            </a:pPr>
            <a:endParaRPr lang="en-US" sz="1800" kern="100" dirty="0">
              <a:effectLst/>
              <a:latin typeface="Nyala" panose="02000504070300020003" pitchFamily="2" charset="0"/>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የክትትልና</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ግምገማ</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ሂደቱ</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የማህበራዊ</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የሥርዓተ-ፆታ</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ፍትሃዊነት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ውጤትን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ማሳየት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አለበት</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ይህ</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በፕሮጀክቱ</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ወይም</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በፕሮግራሙ</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ውስጣዊ</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የመማር</a:t>
            </a:r>
            <a:r>
              <a:rPr lang="am-ET" sz="1800" kern="100" dirty="0">
                <a:effectLst/>
                <a:latin typeface="Calibri" panose="020F0502020204030204" pitchFamily="34" charset="0"/>
                <a:ea typeface="Calibri" panose="020F0502020204030204" pitchFamily="34" charset="0"/>
                <a:cs typeface="Times New Roman" panose="02020603050405020304" pitchFamily="18" charset="0"/>
              </a:rPr>
              <a:t> እና የማገናዘብ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የትምህርትና</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ሂደትን</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መምራት</a:t>
            </a:r>
            <a:r>
              <a:rPr lang="am-ET" sz="1800" kern="100" dirty="0">
                <a:effectLst/>
                <a:latin typeface="Calibri" panose="020F0502020204030204" pitchFamily="34" charset="0"/>
                <a:ea typeface="Calibri" panose="020F0502020204030204" pitchFamily="34" charset="0"/>
                <a:cs typeface="Times New Roman" panose="02020603050405020304" pitchFamily="18" charset="0"/>
              </a:rPr>
              <a:t> ይኖርበታል።</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ሰነዶችም</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በመደርደሪያ</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ላይ</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መቀመጥ</a:t>
            </a:r>
            <a:r>
              <a:rPr lang="am-ET"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ሳይሆን</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መተገበር</a:t>
            </a:r>
            <a:r>
              <a:rPr lang="am-ET" sz="1800" kern="100" dirty="0">
                <a:effectLst/>
                <a:latin typeface="Calibri" panose="020F0502020204030204" pitchFamily="34" charset="0"/>
                <a:ea typeface="Calibri" panose="020F0502020204030204" pitchFamily="34" charset="0"/>
                <a:cs typeface="Times New Roman" panose="02020603050405020304" pitchFamily="18" charset="0"/>
              </a:rPr>
              <a:t> አለባቸው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ይህም</a:t>
            </a:r>
            <a:r>
              <a:rPr lang="am-ET" sz="1800" kern="100" dirty="0">
                <a:effectLst/>
                <a:latin typeface="Calibri" panose="020F0502020204030204" pitchFamily="34" charset="0"/>
                <a:ea typeface="Calibri" panose="020F0502020204030204" pitchFamily="34" charset="0"/>
                <a:cs typeface="Times New Roman" panose="02020603050405020304" pitchFamily="18" charset="0"/>
              </a:rPr>
              <a:t> የሰዎችን ፍላጎት እና ችሎታዎች ለማወቅ እንዲሁም የአሁን እና የወደፊት የአየር ንብረት እና የልማት ስራዎችን በሂደት በማ</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ሻሻ</a:t>
            </a:r>
            <a:r>
              <a:rPr lang="am-ET" sz="1800" kern="100" dirty="0">
                <a:effectLst/>
                <a:latin typeface="Calibri" panose="020F0502020204030204" pitchFamily="34" charset="0"/>
                <a:ea typeface="Calibri" panose="020F0502020204030204" pitchFamily="34" charset="0"/>
                <a:cs typeface="Times New Roman" panose="02020603050405020304" pitchFamily="18" charset="0"/>
              </a:rPr>
              <a:t>ል ማሰተዳደርን ያጎለብታል።</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Nyala" panose="02000504070300020003" pitchFamily="2" charset="0"/>
              <a:ea typeface="Malgun Gothic" panose="020B0503020000020004" pitchFamily="34" charset="-127"/>
              <a:cs typeface="Times New Roman" panose="02020603050405020304" pitchFamily="18" charset="0"/>
            </a:endParaRPr>
          </a:p>
          <a:p>
            <a:pPr marL="0" marR="0">
              <a:lnSpc>
                <a:spcPct val="107000"/>
              </a:lnSpc>
              <a:spcBef>
                <a:spcPts val="0"/>
              </a:spcBef>
              <a:spcAft>
                <a:spcPts val="800"/>
              </a:spcAft>
            </a:pPr>
            <a:r>
              <a:rPr lang="en-US" sz="1800" dirty="0" err="1">
                <a:solidFill>
                  <a:srgbClr val="2E3234"/>
                </a:solidFill>
                <a:effectLst/>
                <a:latin typeface="Nyala" panose="02000504070300020003" pitchFamily="2" charset="0"/>
                <a:cs typeface="Nyala" panose="02000504070300020003" pitchFamily="2" charset="0"/>
              </a:rPr>
              <a:t>ያለንበትን</a:t>
            </a:r>
            <a:r>
              <a:rPr lang="am-ET" sz="1800" dirty="0">
                <a:solidFill>
                  <a:srgbClr val="2E3234"/>
                </a:solidFill>
                <a:effectLst/>
                <a:latin typeface="Nyala" panose="02000504070300020003" pitchFamily="2" charset="0"/>
                <a:cs typeface="Nyala" panose="02000504070300020003" pitchFamily="2" charset="0"/>
              </a:rPr>
              <a:t> </a:t>
            </a:r>
            <a:r>
              <a:rPr lang="en-US" sz="1800" dirty="0" err="1">
                <a:solidFill>
                  <a:srgbClr val="2E3234"/>
                </a:solidFill>
                <a:effectLst/>
                <a:latin typeface="Nyala" panose="02000504070300020003" pitchFamily="2" charset="0"/>
                <a:cs typeface="Nyala" panose="02000504070300020003" pitchFamily="2" charset="0"/>
              </a:rPr>
              <a:t>የአየር</a:t>
            </a:r>
            <a:r>
              <a:rPr lang="en-US" sz="1800" dirty="0">
                <a:solidFill>
                  <a:srgbClr val="2E3234"/>
                </a:solidFill>
                <a:effectLst/>
                <a:latin typeface="inherit"/>
              </a:rPr>
              <a:t> </a:t>
            </a:r>
            <a:r>
              <a:rPr lang="en-US" sz="1800" dirty="0" err="1">
                <a:solidFill>
                  <a:srgbClr val="2E3234"/>
                </a:solidFill>
                <a:effectLst/>
                <a:latin typeface="Nyala" panose="02000504070300020003" pitchFamily="2" charset="0"/>
                <a:cs typeface="Nyala" panose="02000504070300020003" pitchFamily="2" charset="0"/>
              </a:rPr>
              <a:t>ንብረት</a:t>
            </a:r>
            <a:r>
              <a:rPr lang="en-US" sz="1800" dirty="0">
                <a:solidFill>
                  <a:srgbClr val="2E3234"/>
                </a:solidFill>
                <a:effectLst/>
                <a:latin typeface="inherit"/>
              </a:rPr>
              <a:t> </a:t>
            </a:r>
            <a:r>
              <a:rPr lang="en-US" sz="1800" dirty="0" err="1">
                <a:solidFill>
                  <a:srgbClr val="2E3234"/>
                </a:solidFill>
                <a:effectLst/>
                <a:latin typeface="inherit"/>
              </a:rPr>
              <a:t>ለውጥ</a:t>
            </a:r>
            <a:r>
              <a:rPr lang="am-ET" sz="1800" dirty="0">
                <a:solidFill>
                  <a:srgbClr val="2E3234"/>
                </a:solidFill>
                <a:effectLst/>
                <a:latin typeface="inherit"/>
              </a:rPr>
              <a:t> አስጊነት በማገናዘብ </a:t>
            </a:r>
            <a:r>
              <a:rPr lang="en-US" sz="1800" dirty="0" err="1">
                <a:solidFill>
                  <a:srgbClr val="2E3234"/>
                </a:solidFill>
                <a:effectLst/>
                <a:latin typeface="Nyala" panose="02000504070300020003" pitchFamily="2" charset="0"/>
                <a:cs typeface="Nyala" panose="02000504070300020003" pitchFamily="2" charset="0"/>
              </a:rPr>
              <a:t>ለራሳችን</a:t>
            </a:r>
            <a:r>
              <a:rPr lang="en-US" sz="1800" dirty="0">
                <a:solidFill>
                  <a:srgbClr val="2E3234"/>
                </a:solidFill>
                <a:effectLst/>
                <a:latin typeface="inherit"/>
              </a:rPr>
              <a:t> </a:t>
            </a:r>
            <a:r>
              <a:rPr lang="en-US" sz="1800" dirty="0" err="1">
                <a:solidFill>
                  <a:srgbClr val="2E3234"/>
                </a:solidFill>
                <a:effectLst/>
                <a:latin typeface="Nyala" panose="02000504070300020003" pitchFamily="2" charset="0"/>
                <a:cs typeface="Nyala" panose="02000504070300020003" pitchFamily="2" charset="0"/>
              </a:rPr>
              <a:t>ታማኝ</a:t>
            </a:r>
            <a:r>
              <a:rPr lang="en-US" sz="1800" dirty="0">
                <a:solidFill>
                  <a:srgbClr val="2E3234"/>
                </a:solidFill>
                <a:effectLst/>
                <a:latin typeface="inherit"/>
              </a:rPr>
              <a:t> </a:t>
            </a:r>
            <a:r>
              <a:rPr lang="en-US" sz="1800" dirty="0" err="1">
                <a:solidFill>
                  <a:srgbClr val="2E3234"/>
                </a:solidFill>
                <a:effectLst/>
                <a:latin typeface="Nyala" panose="02000504070300020003" pitchFamily="2" charset="0"/>
              </a:rPr>
              <a:t>በ</a:t>
            </a:r>
            <a:r>
              <a:rPr lang="en-US" sz="1800" dirty="0" err="1">
                <a:solidFill>
                  <a:srgbClr val="2E3234"/>
                </a:solidFill>
                <a:effectLst/>
                <a:latin typeface="Nyala" panose="02000504070300020003" pitchFamily="2" charset="0"/>
                <a:cs typeface="Nyala" panose="02000504070300020003" pitchFamily="2" charset="0"/>
              </a:rPr>
              <a:t>መሆን</a:t>
            </a:r>
            <a:r>
              <a:rPr lang="en-US" sz="1800" dirty="0">
                <a:solidFill>
                  <a:srgbClr val="2E3234"/>
                </a:solidFill>
                <a:effectLst/>
                <a:latin typeface="inherit"/>
              </a:rPr>
              <a:t> </a:t>
            </a:r>
            <a:r>
              <a:rPr lang="en-US" sz="1800" dirty="0" err="1">
                <a:solidFill>
                  <a:srgbClr val="2E3234"/>
                </a:solidFill>
                <a:effectLst/>
                <a:latin typeface="Nyala" panose="02000504070300020003" pitchFamily="2" charset="0"/>
                <a:cs typeface="Nyala" panose="02000504070300020003" pitchFamily="2" charset="0"/>
              </a:rPr>
              <a:t>እና</a:t>
            </a:r>
            <a:r>
              <a:rPr lang="en-US" sz="1800" dirty="0">
                <a:solidFill>
                  <a:srgbClr val="2E3234"/>
                </a:solidFill>
                <a:effectLst/>
                <a:latin typeface="inherit"/>
              </a:rPr>
              <a:t> </a:t>
            </a:r>
            <a:r>
              <a:rPr lang="en-US" sz="1800" dirty="0" err="1">
                <a:solidFill>
                  <a:srgbClr val="2E3234"/>
                </a:solidFill>
                <a:effectLst/>
                <a:latin typeface="Nyala" panose="02000504070300020003" pitchFamily="2" charset="0"/>
              </a:rPr>
              <a:t>አእምሮአችንን</a:t>
            </a:r>
            <a:r>
              <a:rPr lang="en-US" sz="1800" dirty="0">
                <a:solidFill>
                  <a:srgbClr val="2E3234"/>
                </a:solidFill>
                <a:effectLst/>
                <a:latin typeface="Nyala" panose="02000504070300020003" pitchFamily="2" charset="0"/>
              </a:rPr>
              <a:t> </a:t>
            </a:r>
            <a:r>
              <a:rPr lang="en-US" sz="1800" dirty="0" err="1">
                <a:solidFill>
                  <a:srgbClr val="2E3234"/>
                </a:solidFill>
                <a:effectLst/>
                <a:latin typeface="Nyala" panose="02000504070300020003" pitchFamily="2" charset="0"/>
              </a:rPr>
              <a:t>ክፍት</a:t>
            </a:r>
            <a:r>
              <a:rPr lang="en-US" sz="1800" dirty="0">
                <a:solidFill>
                  <a:srgbClr val="2E3234"/>
                </a:solidFill>
                <a:effectLst/>
                <a:latin typeface="Nyala" panose="02000504070300020003" pitchFamily="2" charset="0"/>
              </a:rPr>
              <a:t> </a:t>
            </a:r>
            <a:r>
              <a:rPr lang="en-US" sz="1800" dirty="0" err="1">
                <a:solidFill>
                  <a:srgbClr val="2E3234"/>
                </a:solidFill>
                <a:effectLst/>
                <a:latin typeface="Nyala" panose="02000504070300020003" pitchFamily="2" charset="0"/>
              </a:rPr>
              <a:t>በማድረግ</a:t>
            </a:r>
            <a:r>
              <a:rPr lang="en-US" sz="1800" dirty="0">
                <a:solidFill>
                  <a:srgbClr val="2E3234"/>
                </a:solidFill>
                <a:effectLst/>
                <a:latin typeface="Nyala" panose="02000504070300020003" pitchFamily="2" charset="0"/>
              </a:rPr>
              <a:t> </a:t>
            </a:r>
            <a:r>
              <a:rPr lang="en-US" sz="1800" dirty="0" err="1">
                <a:solidFill>
                  <a:srgbClr val="2E3234"/>
                </a:solidFill>
                <a:effectLst/>
                <a:latin typeface="Nyala" panose="02000504070300020003" pitchFamily="2" charset="0"/>
                <a:cs typeface="Nyala" panose="02000504070300020003" pitchFamily="2" charset="0"/>
              </a:rPr>
              <a:t>በፍጥነት</a:t>
            </a:r>
            <a:r>
              <a:rPr lang="en-US" sz="1800" dirty="0">
                <a:solidFill>
                  <a:srgbClr val="2E3234"/>
                </a:solidFill>
                <a:effectLst/>
                <a:latin typeface="inherit"/>
              </a:rPr>
              <a:t> </a:t>
            </a:r>
            <a:r>
              <a:rPr lang="en-US" sz="1800" dirty="0" err="1">
                <a:solidFill>
                  <a:srgbClr val="2E3234"/>
                </a:solidFill>
                <a:effectLst/>
                <a:latin typeface="Nyala" panose="02000504070300020003" pitchFamily="2" charset="0"/>
                <a:cs typeface="Nyala" panose="02000504070300020003" pitchFamily="2" charset="0"/>
              </a:rPr>
              <a:t>መማር</a:t>
            </a:r>
            <a:r>
              <a:rPr lang="en-US" sz="1800" dirty="0">
                <a:solidFill>
                  <a:srgbClr val="2E3234"/>
                </a:solidFill>
                <a:effectLst/>
                <a:latin typeface="inherit"/>
              </a:rPr>
              <a:t> </a:t>
            </a:r>
            <a:r>
              <a:rPr lang="en-US" sz="1800">
                <a:solidFill>
                  <a:srgbClr val="2E3234"/>
                </a:solidFill>
                <a:effectLst/>
                <a:latin typeface="Nyala" panose="02000504070300020003" pitchFamily="2" charset="0"/>
              </a:rPr>
              <a:t>ይገባናል</a:t>
            </a:r>
            <a:r>
              <a:rPr lang="en-US" sz="1800">
                <a:solidFill>
                  <a:srgbClr val="2E3234"/>
                </a:solidFill>
                <a:effectLst/>
                <a:latin typeface="Nyala" panose="02000504070300020003" pitchFamily="2" charset="0"/>
                <a:cs typeface="Nyala" panose="02000504070300020003" pitchFamily="2"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5F237AE-41EE-422F-A378-86C8982FFE7A}" type="slidenum">
              <a:rPr lang="en-GB" smtClean="0"/>
              <a:t>17</a:t>
            </a:fld>
            <a:endParaRPr lang="en-GB"/>
          </a:p>
        </p:txBody>
      </p:sp>
    </p:spTree>
    <p:extLst>
      <p:ext uri="{BB962C8B-B14F-4D97-AF65-F5344CB8AC3E}">
        <p14:creationId xmlns:p14="http://schemas.microsoft.com/office/powerpoint/2010/main" val="1722586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685800" rtl="0" eaLnBrk="1" fontAlgn="auto" latinLnBrk="0" hangingPunct="1">
              <a:lnSpc>
                <a:spcPct val="90000"/>
              </a:lnSpc>
              <a:spcBef>
                <a:spcPts val="0"/>
              </a:spcBef>
              <a:spcAft>
                <a:spcPts val="0"/>
              </a:spcAft>
              <a:buClrTx/>
              <a:buSzTx/>
              <a:buFontTx/>
              <a:buNone/>
              <a:tabLst/>
              <a:defRPr/>
            </a:pPr>
            <a:r>
              <a:rPr lang="am-ET" dirty="0"/>
              <a:t>አስተባባሪ</a:t>
            </a:r>
            <a:r>
              <a:rPr lang="en-US" dirty="0"/>
              <a:t>:</a:t>
            </a:r>
            <a:r>
              <a:rPr lang="am-ET" dirty="0"/>
              <a:t> ስምዎትንና የኢሜል/አድራሻዎትን እዚህ ይፃፉ</a:t>
            </a:r>
          </a:p>
          <a:p>
            <a:pPr marL="0" indent="0" algn="just" defTabSz="685800">
              <a:lnSpc>
                <a:spcPct val="90000"/>
              </a:lnSpc>
              <a:buFontTx/>
              <a:buNone/>
            </a:pP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18</a:t>
            </a:fld>
            <a:endParaRPr kumimoji="1" lang="ja-JP" altLang="en-US"/>
          </a:p>
        </p:txBody>
      </p:sp>
    </p:spTree>
    <p:extLst>
      <p:ext uri="{BB962C8B-B14F-4D97-AF65-F5344CB8AC3E}">
        <p14:creationId xmlns:p14="http://schemas.microsoft.com/office/powerpoint/2010/main" val="279559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m-ET" dirty="0"/>
              <a:t>የፕሮጀክት </a:t>
            </a:r>
            <a:r>
              <a:rPr lang="en-US" dirty="0" err="1"/>
              <a:t>ዑ</a:t>
            </a:r>
            <a:r>
              <a:rPr lang="am-ET" dirty="0"/>
              <a:t>ደት ውይይት ላይ ስንሆን እንደተገለጸው በድርጅት አቀፍ ደረጃ ሰፋ ባለው የስራ ባህል ዘርፈ ስር</a:t>
            </a:r>
            <a:r>
              <a:rPr lang="en-US" dirty="0"/>
              <a:t> </a:t>
            </a:r>
            <a:r>
              <a:rPr lang="am-ET" dirty="0"/>
              <a:t>ሊደረጉ የሚችሉ አንዳንድ እርምጃዎችን እና ሂደቶችንም እንወያያለን።</a:t>
            </a:r>
            <a:endParaRPr lang="en-GB" dirty="0"/>
          </a:p>
        </p:txBody>
      </p:sp>
      <p:sp>
        <p:nvSpPr>
          <p:cNvPr id="4" name="Slide Number Placeholder 3"/>
          <p:cNvSpPr>
            <a:spLocks noGrp="1"/>
          </p:cNvSpPr>
          <p:nvPr>
            <p:ph type="sldNum" sz="quarter" idx="5"/>
          </p:nvPr>
        </p:nvSpPr>
        <p:spPr/>
        <p:txBody>
          <a:bodyPr/>
          <a:lstStyle/>
          <a:p>
            <a:fld id="{25F237AE-41EE-422F-A378-86C8982FFE7A}" type="slidenum">
              <a:rPr lang="en-GB" smtClean="0"/>
              <a:t>3</a:t>
            </a:fld>
            <a:endParaRPr lang="en-GB"/>
          </a:p>
        </p:txBody>
      </p:sp>
    </p:spTree>
    <p:extLst>
      <p:ext uri="{BB962C8B-B14F-4D97-AF65-F5344CB8AC3E}">
        <p14:creationId xmlns:p14="http://schemas.microsoft.com/office/powerpoint/2010/main" val="3243227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am-ET" b="1" dirty="0"/>
              <a:t>አስተባባሪ/አሰልጣኝ፡- አሁን </a:t>
            </a:r>
            <a:r>
              <a:rPr lang="am-ET" dirty="0"/>
              <a:t>ውይይቱን ከነባራዊ ሁኔታዎች ጋር ለማስማማት እንዲቻል ተሳታፊዎች ሀሳባቸውን እንዲሰጡ መድረኩን ለውይይት ለመክፈት ምቹ ጊዜ ነው።</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am-ET" b="0" dirty="0"/>
              <a:t>በድርጅታቸው ወይም በፕሮጀክታቸው ውስጥ የሚገኙ አስተዳደራዊ እና የቁጥጥር ስርዓቶች ምንድን ናቸው? ለምሳሌ የሚከተሉትን ጠይ</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ቋ</a:t>
            </a:r>
            <a:r>
              <a:rPr lang="am-ET" b="0" dirty="0"/>
              <a:t>ቸው፡ አስተባባሪ ኮሚቴ አላችሁ? የዳይሬክተሮች ቦርድ? ሴቶች በመቶኛ ምን ያህል ናቸው? ተጨማሪ ሴቶች ሊኖሩ ይገባል? በምን ምክንያት ወደኋላ የቀሩ ይመስላችኋል? እኩል ተሳትፎ እንዴት ሊረጋገጥ ይችላል?</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am-ET" b="0" dirty="0"/>
              <a:t>አንዳንድ ግዜ በፕሮጀክት ተግባራት ውስጥ ለሴቶች ዝቅተኛ ድር</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ሻ</a:t>
            </a:r>
            <a:r>
              <a:rPr lang="am-ET" b="0" dirty="0"/>
              <a:t> ማስቀመጥ እና የሥርዓተ-ፆታ እኩልነትን በአስተዳደር እና በውሳኔ ሰጪ ቦታዎች ላይ ለማሳካት ዒላማዎች መቀመጣቸው ብቻ በቂ አይደለም፡፡ ይበልጥ ንቁ የሆነ የሴቶች ተሳትፎ እንቅፋቶችን ለመረዳት እና አንዳንድ ጊዜ ሴቶች ለመሳተፍ ለምን እንደማያመለክቱ ለማወቅ ተጨማሪ ጥረት ማድረግ ያስፈልጋል።  ለምሳሌ፡- ለሕጻናት እንክብካቤ ወይም ለንፅህና መጠበቂያ ቦታዎችን ዝግጁ ለማድረግ መዋቅራዊ ገጽታዎች መስተካከል ይኖርባቸውል? ወይስ ምክንያቱ በራስ ያለመተማመን ወይም ያነሰ ክህሎት ወይም ዋጋ እንደማይሰጣቸው የመሰማት ጉዳይ ነው? እንደዛ ከሆነ አንዳንድ ልዩ ስልጠናዎች</a:t>
            </a:r>
            <a:r>
              <a:rPr lang="en-US" b="0" dirty="0"/>
              <a:t>/</a:t>
            </a:r>
            <a:r>
              <a:rPr lang="en-US" b="0" dirty="0" err="1"/>
              <a:t>ምክሮች</a:t>
            </a:r>
            <a:r>
              <a:rPr lang="am-ET" b="0" dirty="0"/>
              <a:t> ለሴቶች ያስፈልጉ ይሆን?</a:t>
            </a:r>
          </a:p>
          <a:p>
            <a:pPr marL="171450" indent="-171450">
              <a:buFont typeface="Arial" panose="020B0604020202020204" pitchFamily="34" charset="0"/>
              <a:buChar char="•"/>
            </a:pPr>
            <a:r>
              <a:rPr lang="am-ET" b="0" dirty="0"/>
              <a:t>በፕሮጀክት ተግባራት ወይም በድርጅታዊ መዋቅሮች ውስጥ ዝቅተኛ ውክልና እና ተሳትፎ የሚታይባቸው ሌሎች አካላት ካሉ? እንቅፋቶችን ለመፍታት ምን መደረግ አለበት? ለምሳሌ ለአካል ጉዳተኞች?</a:t>
            </a:r>
          </a:p>
        </p:txBody>
      </p:sp>
      <p:sp>
        <p:nvSpPr>
          <p:cNvPr id="4" name="Slide Number Placeholder 3"/>
          <p:cNvSpPr>
            <a:spLocks noGrp="1"/>
          </p:cNvSpPr>
          <p:nvPr>
            <p:ph type="sldNum" sz="quarter" idx="5"/>
          </p:nvPr>
        </p:nvSpPr>
        <p:spPr/>
        <p:txBody>
          <a:bodyPr/>
          <a:lstStyle/>
          <a:p>
            <a:fld id="{25F237AE-41EE-422F-A378-86C8982FFE7A}" type="slidenum">
              <a:rPr lang="en-GB" smtClean="0"/>
              <a:t>4</a:t>
            </a:fld>
            <a:endParaRPr lang="en-GB"/>
          </a:p>
        </p:txBody>
      </p:sp>
    </p:spTree>
    <p:extLst>
      <p:ext uri="{BB962C8B-B14F-4D97-AF65-F5344CB8AC3E}">
        <p14:creationId xmlns:p14="http://schemas.microsoft.com/office/powerpoint/2010/main" val="273517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m-ET" dirty="0"/>
              <a:t>የፕሮጀክት የስራ ባህል ወይም ስነምግባር በጣም አስፈላጊ ነው። የፕሮጀክት ቡድን አባላት፣ አጋር አካላቶች እና ተሳታፊዎች የሚሳተፉበትን/የሚገናኙበትን ሰፋ ያለ ማህበራዊ ገጽታ መሰረት ይሰጣል።</a:t>
            </a:r>
            <a:endParaRPr lang="am-ET" sz="1200" dirty="0"/>
          </a:p>
          <a:p>
            <a:pPr marL="171450" indent="-171450">
              <a:buFont typeface="Arial" panose="020B0604020202020204" pitchFamily="34" charset="0"/>
              <a:buChar char="•"/>
            </a:pPr>
            <a:r>
              <a:rPr lang="am-ET" sz="1200" dirty="0"/>
              <a:t>የፕሮጀክቱ </a:t>
            </a:r>
            <a:r>
              <a:rPr lang="en-US" sz="1200" dirty="0"/>
              <a:t>“</a:t>
            </a:r>
            <a:r>
              <a:rPr lang="am-ET" sz="1200" dirty="0"/>
              <a:t>ለሁሉም ክብር</a:t>
            </a:r>
            <a:r>
              <a:rPr lang="en-US" sz="1200" dirty="0"/>
              <a:t>” </a:t>
            </a:r>
            <a:r>
              <a:rPr lang="en-US" sz="1200" dirty="0" err="1"/>
              <a:t>የመስጠት</a:t>
            </a:r>
            <a:r>
              <a:rPr lang="en-US" sz="1200" dirty="0"/>
              <a:t> </a:t>
            </a:r>
            <a:r>
              <a:rPr lang="am-ET" sz="1200" dirty="0"/>
              <a:t>እና</a:t>
            </a:r>
            <a:r>
              <a:rPr lang="en-US" sz="1200" dirty="0"/>
              <a:t> “</a:t>
            </a:r>
            <a:r>
              <a:rPr lang="am-ET" sz="1200" dirty="0"/>
              <a:t>የሴቶች እና ልጃገረዶችን እኩልነት እና</a:t>
            </a:r>
            <a:r>
              <a:rPr lang="en-US" sz="1200" dirty="0"/>
              <a:t> </a:t>
            </a:r>
            <a:r>
              <a:rPr lang="am-ET" sz="1200" dirty="0"/>
              <a:t>ብቃት</a:t>
            </a:r>
            <a:r>
              <a:rPr lang="en-US" sz="1200" dirty="0"/>
              <a:t>”</a:t>
            </a:r>
            <a:r>
              <a:rPr lang="am-ET" sz="1200" dirty="0"/>
              <a:t> የማረጋገጥ ቁጠኝነት በወረቀት ላይ ብቻ ሳይሆን በዕለት ተዕለት የሥራ ልምዶች ውስጥ መካተት አለበት።</a:t>
            </a:r>
            <a:endParaRPr lang="en-US" sz="1200" dirty="0"/>
          </a:p>
          <a:p>
            <a:pPr marL="171450" indent="-171450">
              <a:buFont typeface="Arial" panose="020B0604020202020204" pitchFamily="34" charset="0"/>
              <a:buChar char="•"/>
            </a:pPr>
            <a:r>
              <a:rPr lang="am-ET" dirty="0"/>
              <a:t>ይህ ቁርጠኝነት ከፕሮጀክቱ የአየር ንብረት ዓላማዎች ጋር አብሮ መሄድ  አለበት።</a:t>
            </a:r>
            <a:endParaRPr lang="en-GB" dirty="0"/>
          </a:p>
        </p:txBody>
      </p:sp>
      <p:sp>
        <p:nvSpPr>
          <p:cNvPr id="4" name="Slide Number Placeholder 3"/>
          <p:cNvSpPr>
            <a:spLocks noGrp="1"/>
          </p:cNvSpPr>
          <p:nvPr>
            <p:ph type="sldNum" sz="quarter" idx="5"/>
          </p:nvPr>
        </p:nvSpPr>
        <p:spPr/>
        <p:txBody>
          <a:bodyPr/>
          <a:lstStyle/>
          <a:p>
            <a:fld id="{25F237AE-41EE-422F-A378-86C8982FFE7A}" type="slidenum">
              <a:rPr lang="en-GB" smtClean="0"/>
              <a:t>5</a:t>
            </a:fld>
            <a:endParaRPr lang="en-GB"/>
          </a:p>
        </p:txBody>
      </p:sp>
    </p:spTree>
    <p:extLst>
      <p:ext uri="{BB962C8B-B14F-4D97-AF65-F5344CB8AC3E}">
        <p14:creationId xmlns:p14="http://schemas.microsoft.com/office/powerpoint/2010/main" val="703860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am-ET" dirty="0"/>
              <a:t>የሥርዓተ-ፆታ እና ማህበራዊ  አካታች ፕሮጀክት ለመፍጠር እንደ መመሪያ ሁሉን ያካተተ የስራ ስነምግባር እና ባህል ለመመስረት ይህንን  መመሪያ አዘጋጅተናል።</a:t>
            </a:r>
            <a:endParaRPr lang="en-US" sz="1200" kern="1200" dirty="0">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የተመሠረተው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ግለሰቦች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ነፃነት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በመብቶቻቸው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በፍትሃዊነትና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እኩልነት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መርሆዎች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ላይ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በመመስረት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እነዚህን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መብቶችና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ነፃነቶች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በፕሮጀክቱ</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አውድ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ውስጥ</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ለማስረፅ</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በፕሮጀክቶች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ፕሮግራሞች</a:t>
            </a:r>
            <a:r>
              <a:rPr lang="am-ET" sz="1800" kern="100" dirty="0">
                <a:effectLst/>
                <a:latin typeface="Nyala" panose="02000504070300020003" pitchFamily="2" charset="0"/>
                <a:ea typeface="Malgun Gothic" panose="020B0503020000020004" pitchFamily="34" charset="-127"/>
                <a:cs typeface="Nyala" panose="02000504070300020003" pitchFamily="2" charset="0"/>
              </a:rPr>
              <a:t> ሊተገበሩ የሚችሉ</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እርምጃዎች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ሂደቶች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ላይ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ነው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sz="18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err="1">
                <a:effectLst/>
                <a:latin typeface="Nyala" panose="02000504070300020003" pitchFamily="2" charset="0"/>
                <a:ea typeface="Calibri" panose="020F0502020204030204" pitchFamily="34" charset="0"/>
                <a:cs typeface="Nyala" panose="02000504070300020003" pitchFamily="2" charset="0"/>
              </a:rPr>
              <a:t>አስተባባሪ</a:t>
            </a:r>
            <a:r>
              <a:rPr lang="en-US" sz="1800" b="1" dirty="0">
                <a:effectLst/>
                <a:latin typeface="Nyala" panose="02000504070300020003" pitchFamily="2" charset="0"/>
                <a:ea typeface="Calibri" panose="020F0502020204030204" pitchFamily="34" charset="0"/>
                <a:cs typeface="Nyala" panose="02000504070300020003" pitchFamily="2" charset="0"/>
              </a:rPr>
              <a:t>፡- </a:t>
            </a:r>
            <a:endParaRPr lang="en-US" sz="1800" b="1"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am-ET" dirty="0"/>
              <a:t>ከላይ  የተገለጹትን እነዚህን ነጻነቶች እና መብቶች የሚደግፉ ዋና ዋና የግለሰቦች ነጻነት መገለጫዎች እና በአሰራር ስረአት እና በበጀት ተደግፈው ሊወሰዱ የሚችሉ እርምጃዎቸን አጠር ባለ መልኩ ያቅረቡ። ማብራሪያ የሚያስፈልጋቸውንም ጥያቄዎች ይመልሱ</a:t>
            </a:r>
            <a:r>
              <a:rPr lang="en-US" sz="1200" kern="100" dirty="0">
                <a:effectLst/>
                <a:latin typeface="Nyala" panose="02000504070300020003" pitchFamily="2" charset="0"/>
                <a:ea typeface="Malgun Gothic" panose="020B0503020000020004" pitchFamily="34" charset="-127"/>
              </a:rPr>
              <a: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ሰፋ</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ያሉት</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ነጥቦች</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የሚከተሉትን</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ያካትታሉ</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am-ET" sz="2800" b="1" dirty="0"/>
              <a:t>ስለ 'ሃሳብን የመግለጽ ነፃነት’</a:t>
            </a:r>
            <a:endParaRPr lang="en-US" sz="1800" b="1" kern="100" dirty="0">
              <a:effectLst/>
              <a:latin typeface="Nyala" panose="02000504070300020003" pitchFamily="2" charset="0"/>
              <a:ea typeface="Malgun Gothic" panose="020B0503020000020004" pitchFamily="34" charset="-127"/>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እውቀትን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ማጋራት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ሴቶች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ሌሎች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የተገለሉ</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ወገኖች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ሊያዩት</a:t>
            </a:r>
            <a:r>
              <a:rPr lang="am-ET" sz="1800" kern="100" dirty="0">
                <a:effectLst/>
                <a:latin typeface="Nyala" panose="02000504070300020003" pitchFamily="2" charset="0"/>
                <a:ea typeface="Malgun Gothic" panose="020B0503020000020004" pitchFamily="34" charset="-127"/>
                <a:cs typeface="Nyala" panose="02000504070300020003" pitchFamily="2" charset="0"/>
              </a:rPr>
              <a:t>/ሊሰሙት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በሚችሉባቸው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ቦታዎች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ላይ</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እድሎችን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ያስተዋውቁ</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አካታች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የሆኑ</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አሰራሮችንና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አካሄዶችን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መጠቀም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ምሳሌ</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 የ</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የትምህርት</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 ደረጃ ዝቅተኛ ከውሆነ፣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ንግግርን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ይጠቀሙ</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በድምፅ</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ማጉያ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መሳሪያ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ቴሌቪዥን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ሬዲዮ</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አስተማማኝ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የሆነ</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የቃል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ንግግር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አውታሮችን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መጠቀም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18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በብዙ</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አካባቢዎች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የአይሲቲ</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ተደራሽነት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ዝቅተና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መሆኑን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ይገንዘቡ</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ምሳሌ</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የሞባይል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ስልክ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ቴሌቪዥን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ተደራሽ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አለመሆን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am-ET" sz="1800" dirty="0"/>
              <a:t>'</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በፕሮጀክት</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ተግባራት</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የመሳተፍ</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ነፃነት</a:t>
            </a:r>
            <a:r>
              <a:rPr lang="am-ET" sz="1800" b="1" dirty="0"/>
              <a:t>'</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ላይ</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የኔፓልን</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 ለሴቶች ተስማሚ በሆነ መልኩ የተተገበረን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የአየር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ንብረት</a:t>
            </a:r>
            <a:r>
              <a:rPr lang="am-ET"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ለውጥን</a:t>
            </a:r>
            <a:r>
              <a:rPr lang="am-ET" sz="1800" kern="100" dirty="0">
                <a:effectLst/>
                <a:latin typeface="Nyala" panose="02000504070300020003" pitchFamily="2" charset="0"/>
                <a:ea typeface="Malgun Gothic" panose="020B0503020000020004" pitchFamily="34" charset="-127"/>
                <a:cs typeface="Nyala" panose="02000504070300020003" pitchFamily="2" charset="0"/>
              </a:rPr>
              <a:t> ያማከለ</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ግብርና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ፕሮጀክት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የሚተነትነው</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a:t>
            </a:r>
            <a:r>
              <a:rPr lang="en-US" sz="1800" dirty="0" err="1">
                <a:effectLst/>
                <a:latin typeface="Nyala" panose="02000504070300020003" pitchFamily="2" charset="0"/>
                <a:ea typeface="Calibri" panose="020F0502020204030204" pitchFamily="34" charset="0"/>
                <a:cs typeface="Nyala" panose="02000504070300020003" pitchFamily="2" charset="0"/>
              </a:rPr>
              <a:t>CDKN</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ህትመት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ይህ</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እርምጃ</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የተሻሉ</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የፕሮጀክት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ውጤቶችን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እንዴት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እንደሚያመጣ</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ጥሩ</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ምሳሌ</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ነው</a:t>
            </a:r>
            <a:r>
              <a:rPr lang="en-US" sz="1800" kern="100" dirty="0">
                <a:effectLst/>
                <a:latin typeface="Nyala" panose="02000504070300020003" pitchFamily="2" charset="0"/>
                <a:ea typeface="Malgun Gothic" panose="020B0503020000020004" pitchFamily="34" charset="-127"/>
                <a:cs typeface="Nyala" panose="02000504070300020003" pitchFamily="2" charset="0"/>
              </a:rPr>
              <a:t>።</a:t>
            </a:r>
            <a:r>
              <a:rPr lang="am-ET" sz="1800" kern="100" dirty="0">
                <a:effectLst/>
                <a:latin typeface="Nyala" panose="02000504070300020003" pitchFamily="2" charset="0"/>
                <a:ea typeface="Malgun Gothic" panose="020B0503020000020004" pitchFamily="34" charset="-127"/>
                <a:cs typeface="Nyala" panose="02000504070300020003" pitchFamily="2" charset="0"/>
              </a:rPr>
              <a:t> </a:t>
            </a:r>
            <a:r>
              <a:rPr lang="en-ZA" sz="1800" kern="100" dirty="0">
                <a:effectLst/>
                <a:latin typeface="Nyala" panose="02000504070300020003" pitchFamily="2" charset="0"/>
                <a:ea typeface="Malgun Gothic" panose="020B0503020000020004" pitchFamily="34" charset="-127"/>
                <a:cs typeface="Nyala" panose="02000504070300020003" pitchFamily="2" charset="0"/>
              </a:rPr>
              <a:t>https://</a:t>
            </a:r>
            <a:r>
              <a:rPr lang="en-ZA" sz="1800" kern="100" dirty="0" err="1">
                <a:effectLst/>
                <a:latin typeface="Nyala" panose="02000504070300020003" pitchFamily="2" charset="0"/>
                <a:ea typeface="Malgun Gothic" panose="020B0503020000020004" pitchFamily="34" charset="-127"/>
                <a:cs typeface="Nyala" panose="02000504070300020003" pitchFamily="2" charset="0"/>
              </a:rPr>
              <a:t>cdkn.org</a:t>
            </a:r>
            <a:r>
              <a:rPr lang="en-ZA" sz="1800" kern="100" dirty="0">
                <a:effectLst/>
                <a:latin typeface="Nyala" panose="02000504070300020003" pitchFamily="2" charset="0"/>
                <a:ea typeface="Malgun Gothic" panose="020B0503020000020004" pitchFamily="34" charset="-127"/>
                <a:cs typeface="Nyala" panose="02000504070300020003" pitchFamily="2" charset="0"/>
              </a:rPr>
              <a:t>/sites/default/files/files/CDKN-</a:t>
            </a:r>
            <a:r>
              <a:rPr lang="en-ZA" sz="1800" kern="100" dirty="0" err="1">
                <a:effectLst/>
                <a:latin typeface="Nyala" panose="02000504070300020003" pitchFamily="2" charset="0"/>
                <a:ea typeface="Malgun Gothic" panose="020B0503020000020004" pitchFamily="34" charset="-127"/>
                <a:cs typeface="Nyala" panose="02000504070300020003" pitchFamily="2" charset="0"/>
              </a:rPr>
              <a:t>Essentials_Nepal</a:t>
            </a:r>
            <a:r>
              <a:rPr lang="en-ZA" sz="1800" kern="100" dirty="0">
                <a:effectLst/>
                <a:latin typeface="Nyala" panose="02000504070300020003" pitchFamily="2" charset="0"/>
                <a:ea typeface="Malgun Gothic" panose="020B0503020000020004" pitchFamily="34" charset="-127"/>
                <a:cs typeface="Nyala" panose="02000504070300020003" pitchFamily="2" charset="0"/>
              </a:rPr>
              <a:t>-</a:t>
            </a:r>
            <a:r>
              <a:rPr lang="en-ZA" sz="1800" kern="100" dirty="0" err="1">
                <a:effectLst/>
                <a:latin typeface="Nyala" panose="02000504070300020003" pitchFamily="2" charset="0"/>
                <a:ea typeface="Malgun Gothic" panose="020B0503020000020004" pitchFamily="34" charset="-127"/>
                <a:cs typeface="Nyala" panose="02000504070300020003" pitchFamily="2" charset="0"/>
              </a:rPr>
              <a:t>Final.pdf</a:t>
            </a:r>
            <a:r>
              <a:rPr lang="am-ET" sz="1800" kern="100" dirty="0">
                <a:effectLst/>
                <a:latin typeface="Nyala" panose="02000504070300020003" pitchFamily="2" charset="0"/>
                <a:ea typeface="Malgun Gothic" panose="020B0503020000020004" pitchFamily="34" charset="-127"/>
                <a:cs typeface="Nyala" panose="02000504070300020003" pitchFamily="2"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am-ET" sz="2800" b="1" dirty="0"/>
              <a:t>'ከጥቃት እና ትንኮሳ ነጻ መሆን' ላይ</a:t>
            </a:r>
            <a:r>
              <a:rPr lang="am-ET" sz="2800" dirty="0"/>
              <a:t> - </a:t>
            </a:r>
            <a:r>
              <a:rPr lang="en-US" sz="2800" kern="100" dirty="0" err="1">
                <a:effectLst/>
                <a:latin typeface="Nyala" panose="02000504070300020003" pitchFamily="2" charset="0"/>
                <a:ea typeface="Malgun Gothic" panose="020B0503020000020004" pitchFamily="34" charset="-127"/>
                <a:cs typeface="Nyala" panose="02000504070300020003" pitchFamily="2" charset="0"/>
              </a:rPr>
              <a:t>ሰፋ</a:t>
            </a:r>
            <a:r>
              <a:rPr lang="en-US" sz="2800" kern="100" dirty="0">
                <a:effectLst/>
                <a:latin typeface="Nyala" panose="02000504070300020003" pitchFamily="2" charset="0"/>
                <a:ea typeface="Malgun Gothic" panose="020B0503020000020004" pitchFamily="34" charset="-127"/>
                <a:cs typeface="Nyala" panose="02000504070300020003" pitchFamily="2" charset="0"/>
              </a:rPr>
              <a:t> </a:t>
            </a:r>
            <a:r>
              <a:rPr lang="en-US" sz="2800" kern="100" dirty="0" err="1">
                <a:effectLst/>
                <a:latin typeface="Nyala" panose="02000504070300020003" pitchFamily="2" charset="0"/>
                <a:ea typeface="Malgun Gothic" panose="020B0503020000020004" pitchFamily="34" charset="-127"/>
                <a:cs typeface="Nyala" panose="02000504070300020003" pitchFamily="2" charset="0"/>
              </a:rPr>
              <a:t>ላሉ</a:t>
            </a:r>
            <a:r>
              <a:rPr lang="en-US" sz="2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2800" kern="100" dirty="0" err="1">
                <a:effectLst/>
                <a:latin typeface="Nyala" panose="02000504070300020003" pitchFamily="2" charset="0"/>
                <a:ea typeface="Malgun Gothic" panose="020B0503020000020004" pitchFamily="34" charset="-127"/>
                <a:cs typeface="Nyala" panose="02000504070300020003" pitchFamily="2" charset="0"/>
              </a:rPr>
              <a:t>አስተያየቶች</a:t>
            </a:r>
            <a:r>
              <a:rPr lang="en-US" sz="2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2800" dirty="0"/>
              <a:t>የሚቀጥለውን ስላይድ ይመልከቱ።</a:t>
            </a:r>
            <a:endParaRPr lang="en-US" sz="2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በቡድን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ለመወያየት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ከላይ</a:t>
            </a:r>
            <a:r>
              <a:rPr lang="am-ET" sz="1800" kern="100" dirty="0">
                <a:effectLst/>
                <a:latin typeface="Nyala" panose="02000504070300020003" pitchFamily="2" charset="0"/>
                <a:ea typeface="Malgun Gothic" panose="020B0503020000020004" pitchFamily="34" charset="-127"/>
                <a:cs typeface="Nyala" panose="02000504070300020003" pitchFamily="2" charset="0"/>
              </a:rPr>
              <a:t> ያለውን ምስል ለቡድኖች ይስጡ፣ ከታች የተጠቀሱትን የመወያያ ነጥቦችን ተጠቀሙ። ከቡድን ውይይት በ</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ኋላ</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ለአጠቃላይ</a:t>
            </a:r>
            <a:r>
              <a:rPr lang="am-ET" sz="1800" kern="100" dirty="0">
                <a:effectLst/>
                <a:latin typeface="Nyala" panose="02000504070300020003" pitchFamily="2" charset="0"/>
                <a:ea typeface="Malgun Gothic" panose="020B0503020000020004" pitchFamily="34" charset="-127"/>
                <a:cs typeface="Nyala" panose="02000504070300020003" pitchFamily="2" charset="0"/>
              </a:rPr>
              <a:t> ውይይት ሁሉም እንደገና ይሰበሰቡ።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ወደ</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ውይይት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ከመግባታቸው</a:t>
            </a:r>
            <a:r>
              <a:rPr lang="am-ET"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በፊት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ስለጥቃት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ትንኮሳ</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ነጻነት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ቀጣዩን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ስላይድ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በመጠቀም</a:t>
            </a:r>
            <a:r>
              <a:rPr lang="am-ET" sz="1800" kern="100" dirty="0">
                <a:effectLst/>
                <a:latin typeface="Nyala" panose="02000504070300020003" pitchFamily="2" charset="0"/>
                <a:ea typeface="Malgun Gothic" panose="020B0503020000020004" pitchFamily="34" charset="-127"/>
                <a:cs typeface="Nyala" panose="02000504070300020003" pitchFamily="2" charset="0"/>
              </a:rPr>
              <a:t> ማብራሪያ መሰጠት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አስፈላጊ</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ሊሆን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ይችላል</a:t>
            </a:r>
            <a:r>
              <a:rPr lang="en-US" sz="1800" kern="100" dirty="0">
                <a:effectLst/>
                <a:latin typeface="Nyala" panose="02000504070300020003" pitchFamily="2" charset="0"/>
                <a:ea typeface="Malgun Gothic" panose="020B0503020000020004" pitchFamily="34" charset="-127"/>
                <a:cs typeface="Nyala" panose="02000504070300020003" pitchFamily="2" charset="0"/>
              </a:rPr>
              <a:t>።</a:t>
            </a:r>
            <a:endParaRPr lang="en-US" sz="18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ጥንድ</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በመሆን</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ወይም</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በትናንሽ</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ቡድኖች</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ሊደረግ</a:t>
            </a:r>
            <a:r>
              <a:rPr lang="am-ET" sz="1800" b="1" kern="100" dirty="0">
                <a:effectLst/>
                <a:latin typeface="Nyala" panose="02000504070300020003" pitchFamily="2" charset="0"/>
                <a:ea typeface="Malgun Gothic" panose="020B0503020000020004" pitchFamily="34" charset="-127"/>
                <a:cs typeface="Nyala" panose="02000504070300020003" pitchFamily="2" charset="0"/>
              </a:rPr>
              <a:t> የሚችል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የውይይት</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መልመጃ</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በምስሉ</a:t>
            </a:r>
            <a:r>
              <a:rPr lang="am-ET" sz="1800" b="1" kern="100" dirty="0">
                <a:effectLst/>
                <a:latin typeface="Nyala" panose="02000504070300020003" pitchFamily="2" charset="0"/>
                <a:ea typeface="Malgun Gothic" panose="020B0503020000020004" pitchFamily="34" charset="-127"/>
                <a:cs typeface="Nyala" panose="02000504070300020003" pitchFamily="2" charset="0"/>
              </a:rPr>
              <a:t> ላይ በተገለጹት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እያንዳንዱን</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ሃሳብ</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ወይም</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ምሰሶ</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ቢጫ</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ብርቱካንማ</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ቀይ</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ምሰሶዎች</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ላይ</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ተወያዩ</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የሚከተሉትን</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ተያያዥ</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ጥያቄዎች</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ይመልሱ</a:t>
            </a:r>
            <a:r>
              <a:rPr lang="en-US" sz="1800" b="1" kern="100" dirty="0">
                <a:effectLst/>
                <a:latin typeface="Calibri" panose="020F0502020204030204" pitchFamily="34" charset="0"/>
                <a:ea typeface="Malgun Gothic" panose="020B0503020000020004" pitchFamily="34" charset="-127"/>
                <a:cs typeface="Times New Roman" panose="02020603050405020304" pitchFamily="18" charset="0"/>
              </a:rPr>
              <a:t>፤ </a:t>
            </a:r>
            <a:endParaRPr lang="am-ET" sz="1800" b="1"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am-ET" sz="2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am-ET" sz="2800" b="1" dirty="0"/>
              <a:t>ሐሳብን የመግለጽ ነፃነት </a:t>
            </a:r>
            <a:r>
              <a:rPr lang="am-ET" sz="2800" dirty="0"/>
              <a:t>‘ሰዎች እንዲሰሙና እንዲረዱት ድጋፍ’ ሊጠይቅ ይችላል።</a:t>
            </a:r>
            <a:endParaRPr lang="en-US" sz="2800" dirty="0"/>
          </a:p>
          <a:p>
            <a:pPr marL="0" marR="0" algn="l">
              <a:lnSpc>
                <a:spcPct val="107000"/>
              </a:lnSpc>
              <a:spcBef>
                <a:spcPts val="0"/>
              </a:spcBef>
              <a:spcAft>
                <a:spcPts val="800"/>
              </a:spcAft>
            </a:pP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ምስሉ</a:t>
            </a:r>
            <a:r>
              <a:rPr lang="am-ET" sz="1800" kern="100" dirty="0">
                <a:effectLst/>
                <a:latin typeface="Nyala" panose="02000504070300020003" pitchFamily="2" charset="0"/>
                <a:ea typeface="Malgun Gothic" panose="020B0503020000020004" pitchFamily="34" charset="-127"/>
                <a:cs typeface="Nyala" panose="02000504070300020003" pitchFamily="2" charset="0"/>
              </a:rPr>
              <a:t> ላይ የሚከተሉት ተገልጸዋል፦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ለተማሩና</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ላልተማሩ</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ሰዎች</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አስፈላጊ</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በሆኑ</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ቋንናች</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solidFill>
                  <a:schemeClr val="bg1"/>
                </a:solidFill>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solidFill>
                  <a:schemeClr val="bg1"/>
                </a:solidFill>
                <a:effectLst/>
                <a:latin typeface="Nyala" panose="02000504070300020003" pitchFamily="2" charset="0"/>
                <a:ea typeface="Malgun Gothic" panose="020B0503020000020004" pitchFamily="34" charset="-127"/>
                <a:cs typeface="Malgun Gothic" panose="020B0503020000020004" pitchFamily="34" charset="-127"/>
              </a:rPr>
              <a:t>አማራጭ</a:t>
            </a:r>
            <a:r>
              <a:rPr lang="en-US" sz="1800" kern="100" dirty="0">
                <a:solidFill>
                  <a:schemeClr val="bg1"/>
                </a:solidFill>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solidFill>
                  <a:schemeClr val="bg1"/>
                </a:solidFill>
                <a:effectLst/>
                <a:latin typeface="Nyala" panose="02000504070300020003" pitchFamily="2" charset="0"/>
                <a:ea typeface="Malgun Gothic" panose="020B0503020000020004" pitchFamily="34" charset="-127"/>
                <a:cs typeface="Malgun Gothic" panose="020B0503020000020004" pitchFamily="34" charset="-127"/>
              </a:rPr>
              <a:t>የመግባቢያ</a:t>
            </a:r>
            <a:r>
              <a:rPr lang="en-US" sz="1800" kern="100" dirty="0">
                <a:solidFill>
                  <a:schemeClr val="bg1"/>
                </a:solidFill>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solidFill>
                  <a:schemeClr val="bg1"/>
                </a:solidFill>
                <a:effectLst/>
                <a:latin typeface="Nyala" panose="02000504070300020003" pitchFamily="2" charset="0"/>
                <a:ea typeface="Malgun Gothic" panose="020B0503020000020004" pitchFamily="34" charset="-127"/>
                <a:cs typeface="Malgun Gothic" panose="020B0503020000020004" pitchFamily="34" charset="-127"/>
              </a:rPr>
              <a:t>መንገዶች</a:t>
            </a:r>
            <a:r>
              <a:rPr lang="en-US" sz="1800" kern="100" dirty="0">
                <a:solidFill>
                  <a:schemeClr val="bg1"/>
                </a:solidFill>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solidFill>
                  <a:schemeClr val="bg1"/>
                </a:solidFill>
                <a:effectLst/>
                <a:latin typeface="Nyala" panose="02000504070300020003" pitchFamily="2" charset="0"/>
                <a:ea typeface="Malgun Gothic" panose="020B0503020000020004" pitchFamily="34" charset="-127"/>
                <a:cs typeface="Malgun Gothic" panose="020B0503020000020004" pitchFamily="34" charset="-127"/>
              </a:rPr>
              <a:t>መተርጎም</a:t>
            </a:r>
            <a:r>
              <a:rPr lang="en-US" sz="1800" kern="100" dirty="0">
                <a:solidFill>
                  <a:schemeClr val="bg1"/>
                </a:solidFill>
                <a:effectLst/>
                <a:latin typeface="Nyala" panose="02000504070300020003" pitchFamily="2" charset="0"/>
                <a:ea typeface="Malgun Gothic" panose="020B0503020000020004" pitchFamily="34" charset="-127"/>
                <a:cs typeface="Malgun Gothic" panose="020B0503020000020004" pitchFamily="34" charset="-127"/>
              </a:rPr>
              <a:t>፤</a:t>
            </a:r>
            <a:r>
              <a:rPr lang="am-ET" sz="1800" kern="100" dirty="0">
                <a:solidFill>
                  <a:schemeClr val="bg1"/>
                </a:solidFill>
                <a:effectLst/>
                <a:latin typeface="Nyala" panose="02000504070300020003" pitchFamily="2" charset="0"/>
                <a:ea typeface="Malgun Gothic" panose="020B0503020000020004" pitchFamily="34" charset="-127"/>
                <a:cs typeface="Times New Roman" panose="02020603050405020304" pitchFamily="18"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ሰነዶችን</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ማየት</a:t>
            </a:r>
            <a:r>
              <a:rPr lang="am-ET"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እና</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መስማት</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latin typeface="Nyala" panose="02000504070300020003" pitchFamily="2" charset="0"/>
                <a:ea typeface="Calibri" panose="020F0502020204030204" pitchFamily="34" charset="0"/>
                <a:cs typeface="Nyala" panose="02000504070300020003" pitchFamily="2" charset="0"/>
              </a:rPr>
              <a:t>ለ</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ተሳናቸው</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በሚያግዝ</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መልኩ</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ማዘጋጀት</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የውይይት</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ጥያቄዎች</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እነዚህ</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ተግባራት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ሰዎች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ድምፃቸው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እንዲሰማና</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እንዲስተዋል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ጠቃሚ</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ናቸው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ብለው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ይስማማሉ</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በአየር</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ንብረት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ኘሮጀክት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በፕሮግራም</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አውድ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ውስጥ</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የተለያዩ</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ሰዎችን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ድምፅ</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ለማሰማት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የሚረዱ</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የጎደሉ</a:t>
            </a:r>
            <a:r>
              <a:rPr lang="am-ET" sz="1800" kern="100" dirty="0">
                <a:effectLst/>
                <a:latin typeface="Nyala" panose="02000504070300020003" pitchFamily="2" charset="0"/>
                <a:ea typeface="Malgun Gothic" panose="020B0503020000020004" pitchFamily="34" charset="-127"/>
                <a:cs typeface="Nyala" panose="02000504070300020003" pitchFamily="2" charset="0"/>
              </a:rPr>
              <a:t> ጉዳዮች አሉ</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am-ET" sz="2800" dirty="0"/>
              <a:t>ከሆነ ምን ተጨማሪ እርምጃዎችን ትጠቁማላችሁ? በመጨረሻ ለትል</a:t>
            </a:r>
            <a:r>
              <a:rPr lang="en-US" sz="1800" dirty="0">
                <a:effectLst/>
                <a:latin typeface="Nyala" panose="02000504070300020003" pitchFamily="2" charset="0"/>
                <a:ea typeface="Malgun Gothic" panose="020B0503020000020004" pitchFamily="34" charset="-127"/>
                <a:cs typeface="Nyala" panose="02000504070300020003" pitchFamily="2" charset="0"/>
              </a:rPr>
              <a:t>ቁ</a:t>
            </a:r>
            <a:r>
              <a:rPr lang="am-ET" sz="2800" dirty="0"/>
              <a:t> ቡድን ሪፖርት ለማድረግ እነዚህን ነጥቦች ይፃፉ።</a:t>
            </a:r>
            <a:r>
              <a:rPr lang="en-US" sz="2800" dirty="0"/>
              <a:t> </a:t>
            </a:r>
            <a:endParaRPr lang="am-ET" sz="2800" kern="1200" dirty="0">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am-ET" sz="280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am-ET" sz="1800" b="1" dirty="0"/>
              <a:t>ከጥቃት እና ትንኮሳ ነጻ የሆን</a:t>
            </a:r>
            <a:r>
              <a:rPr lang="am-ET" sz="1800" dirty="0"/>
              <a:t> </a:t>
            </a:r>
            <a:r>
              <a:rPr lang="en-US" sz="1800" kern="100" dirty="0" err="1">
                <a:effectLst/>
                <a:latin typeface="Nyala" panose="02000504070300020003" pitchFamily="2" charset="0"/>
                <a:ea typeface="Malgun Gothic" panose="020B0503020000020004" pitchFamily="34" charset="-127"/>
              </a:rPr>
              <a:t>የ</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ፕሮጀክት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እንቅስቃሴ</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am-ET" sz="1800" kern="100" dirty="0">
                <a:effectLst/>
                <a:latin typeface="Nyala" panose="02000504070300020003" pitchFamily="2" charset="0"/>
                <a:ea typeface="Malgun Gothic" panose="020B0503020000020004" pitchFamily="34" charset="-127"/>
                <a:cs typeface="Nyala" panose="02000504070300020003" pitchFamily="2" charset="0"/>
              </a:rPr>
              <a:t>‘</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ጥቃት</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የደረሰባቸውን</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ሰዎች</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መደገፍ</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ለደረሰባቸው</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ጥቃት</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እውቅና</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መስጠትን</a:t>
            </a:r>
            <a:r>
              <a:rPr lang="am-ET" sz="1800" kern="100" dirty="0">
                <a:solidFill>
                  <a:schemeClr val="bg1"/>
                </a:solidFill>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latin typeface="Nyala" panose="02000504070300020003" pitchFamily="2" charset="0"/>
                <a:ea typeface="Calibri" panose="020F0502020204030204" pitchFamily="34" charset="0"/>
                <a:cs typeface="Nyala" panose="02000504070300020003" pitchFamily="2" charset="0"/>
              </a:rPr>
              <a:t>እና</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ከተቻለ</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ከሚደርስባቸው</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አደጋ</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ከለላ</a:t>
            </a:r>
            <a:r>
              <a:rPr lang="en-US" sz="1800"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መስጠት</a:t>
            </a:r>
            <a:r>
              <a:rPr lang="en-US" sz="1800" kern="100" dirty="0" err="1">
                <a:solidFill>
                  <a:schemeClr val="bg1"/>
                </a:solidFill>
                <a:latin typeface="Nyala" panose="02000504070300020003" pitchFamily="2" charset="0"/>
                <a:ea typeface="Calibri" panose="020F0502020204030204" pitchFamily="34" charset="0"/>
                <a:cs typeface="Nyala" panose="02000504070300020003" pitchFamily="2" charset="0"/>
              </a:rPr>
              <a:t>ን</a:t>
            </a:r>
            <a:r>
              <a:rPr lang="am-ET" sz="1800" kern="100" dirty="0">
                <a:solidFill>
                  <a:schemeClr val="bg1"/>
                </a:solidFill>
                <a:latin typeface="Nyala" panose="02000504070300020003" pitchFamily="2" charset="0"/>
                <a:ea typeface="Calibri" panose="020F0502020204030204" pitchFamily="34" charset="0"/>
                <a:cs typeface="Nyala" panose="02000504070300020003" pitchFamily="2" charset="0"/>
              </a:rPr>
              <a:t> ማካተት ይኖርበት ይሆናል</a:t>
            </a:r>
            <a:r>
              <a:rPr lang="en-US" sz="1800" kern="100" dirty="0">
                <a:solidFill>
                  <a:schemeClr val="bg1"/>
                </a:solidFill>
                <a:latin typeface="Nyala" panose="02000504070300020003" pitchFamily="2" charset="0"/>
                <a:ea typeface="Calibri" panose="020F0502020204030204" pitchFamily="34" charset="0"/>
                <a:cs typeface="Nyala" panose="02000504070300020003" pitchFamily="2" charset="0"/>
              </a:rPr>
              <a:t>።</a:t>
            </a:r>
            <a:r>
              <a:rPr lang="am-ET" sz="1800" kern="100" dirty="0">
                <a:solidFill>
                  <a:schemeClr val="bg1"/>
                </a:solidFill>
                <a:latin typeface="Nyala" panose="02000504070300020003" pitchFamily="2" charset="0"/>
                <a:ea typeface="Calibri" panose="020F0502020204030204" pitchFamily="34" charset="0"/>
                <a:cs typeface="Nyala" panose="02000504070300020003" pitchFamily="2" charset="0"/>
              </a:rPr>
              <a:t> የተሰጡት ምሳሌዎች </a:t>
            </a:r>
            <a:r>
              <a:rPr lang="en-US" sz="18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እንባ</a:t>
            </a:r>
            <a:r>
              <a:rPr lang="en-US" sz="18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ጠባቂ</a:t>
            </a:r>
            <a:r>
              <a:rPr lang="en-US" sz="18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በፕሮጀክት</a:t>
            </a:r>
            <a:r>
              <a:rPr lang="en-US" sz="18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ደረጃ</a:t>
            </a:r>
            <a:r>
              <a:rPr lang="en-US" sz="18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ዲሲፕሊን</a:t>
            </a:r>
            <a:r>
              <a:rPr lang="en-US" sz="18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8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አስተባባሪ</a:t>
            </a:r>
            <a:r>
              <a:rPr lang="am-ET" sz="1800" dirty="0">
                <a:solidFill>
                  <a:schemeClr val="bg1"/>
                </a:solidFill>
                <a:effectLst/>
                <a:latin typeface="Nyala" panose="02000504070300020003" pitchFamily="2" charset="0"/>
                <a:ea typeface="Calibri" panose="020F0502020204030204" pitchFamily="34" charset="0"/>
                <a:cs typeface="Nyala" panose="02000504070300020003" pitchFamily="2" charset="0"/>
              </a:rPr>
              <a:t> ወዘተ. ናቸው</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የውይይት</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b="1" kern="100" dirty="0" err="1">
                <a:effectLst/>
                <a:latin typeface="Nyala" panose="02000504070300020003" pitchFamily="2" charset="0"/>
                <a:ea typeface="Malgun Gothic" panose="020B0503020000020004" pitchFamily="34" charset="-127"/>
                <a:cs typeface="Nyala" panose="02000504070300020003" pitchFamily="2" charset="0"/>
              </a:rPr>
              <a:t>ጥያቄዎች</a:t>
            </a:r>
            <a:r>
              <a:rPr lang="en-US" sz="1800" b="1" kern="100" dirty="0">
                <a:effectLst/>
                <a:latin typeface="Nyala" panose="02000504070300020003" pitchFamily="2" charset="0"/>
                <a:ea typeface="Malgun Gothic" panose="020B0503020000020004" pitchFamily="34" charset="-127"/>
                <a:cs typeface="Nyala" panose="02000504070300020003" pitchFamily="2" charset="0"/>
              </a:rPr>
              <a:t>፡- </a:t>
            </a:r>
            <a:r>
              <a:rPr lang="am-ET" sz="2800" b="0" i="0" dirty="0">
                <a:solidFill>
                  <a:srgbClr val="2E3234"/>
                </a:solidFill>
                <a:effectLst/>
                <a:latin typeface="arial" panose="020B0604020202020204" pitchFamily="34" charset="0"/>
              </a:rPr>
              <a:t>እነዚህ ድርጊቶች ጠቃሚ ይሆናሉ ብለው ይስማማሉ?</a:t>
            </a:r>
            <a:r>
              <a:rPr lang="en-US" sz="2800" b="0" i="0" dirty="0">
                <a:solidFill>
                  <a:srgbClr val="2E3234"/>
                </a:solidFill>
                <a:effectLst/>
                <a:latin typeface="arial" panose="020B0604020202020204" pitchFamily="34" charset="0"/>
              </a:rPr>
              <a:t> </a:t>
            </a:r>
            <a:r>
              <a:rPr lang="am-ET" sz="2800" dirty="0"/>
              <a:t>በአየር ንብረት ፕሮጀክት/በፕሮግራም አውድ ውስጥ የተለያዩ ሰዎች ከጥቃት (ማስፈራራት፣ ማ</a:t>
            </a:r>
            <a:r>
              <a:rPr lang="en-US" sz="2800" kern="100" dirty="0" err="1">
                <a:effectLst/>
                <a:latin typeface="Nyala" panose="02000504070300020003" pitchFamily="2" charset="0"/>
                <a:ea typeface="Malgun Gothic" panose="020B0503020000020004" pitchFamily="34" charset="-127"/>
                <a:cs typeface="Nyala" panose="02000504070300020003" pitchFamily="2" charset="0"/>
              </a:rPr>
              <a:t>ሸ</a:t>
            </a:r>
            <a:r>
              <a:rPr lang="am-ET" sz="2800" dirty="0"/>
              <a:t>ማቀቅ) እና ከትንኮሳ ነጻ በሆነ መልኩ እንዲሳተፉ ለመደገፍ </a:t>
            </a:r>
            <a:r>
              <a:rPr lang="en-US" sz="1800" dirty="0" err="1">
                <a:effectLst/>
                <a:latin typeface="Nyala" panose="02000504070300020003" pitchFamily="2" charset="0"/>
                <a:ea typeface="Malgun Gothic" panose="020B0503020000020004" pitchFamily="34" charset="-127"/>
                <a:cs typeface="Nyala" panose="02000504070300020003" pitchFamily="2" charset="0"/>
              </a:rPr>
              <a:t>የቀረ</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ነገር</a:t>
            </a:r>
            <a:r>
              <a:rPr lang="am-ET" sz="2800" dirty="0"/>
              <a:t> አለ?</a:t>
            </a:r>
            <a:r>
              <a:rPr lang="en-US" sz="2800" dirty="0"/>
              <a:t> </a:t>
            </a:r>
            <a:r>
              <a:rPr lang="am-ET" sz="2800" dirty="0"/>
              <a:t>ከሆነ ምን ተጨማሪ እርምጃዎችን ትጠቁማላችሁ? በመጨረሻ ለትል</a:t>
            </a:r>
            <a:r>
              <a:rPr lang="en-US" sz="1800" dirty="0">
                <a:effectLst/>
                <a:latin typeface="Nyala" panose="02000504070300020003" pitchFamily="2" charset="0"/>
                <a:ea typeface="Malgun Gothic" panose="020B0503020000020004" pitchFamily="34" charset="-127"/>
                <a:cs typeface="Nyala" panose="02000504070300020003" pitchFamily="2" charset="0"/>
              </a:rPr>
              <a:t>ቁ</a:t>
            </a:r>
            <a:r>
              <a:rPr lang="am-ET" sz="2800" dirty="0"/>
              <a:t> ቡድን ሪፖርት ለማድረግ እነዚህን ይፃፉ።</a:t>
            </a:r>
            <a:endParaRPr lang="en-US" sz="28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በፕሮጀክት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እንቅስቃሴዎች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ውስጥ</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ከጥቃት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ትንኮሳ</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ነፃ</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መሆን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ለተጎዱት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የጉዳት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ሁኔታቸው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እውቅና</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መስጠት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ደህንነታቸውን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ከጉዳት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መሸሸጊያ</a:t>
            </a:r>
            <a:r>
              <a:rPr lang="en-US" sz="1800" kern="100" dirty="0">
                <a:effectLst/>
                <a:latin typeface="Nyala" panose="02000504070300020003" pitchFamily="2" charset="0"/>
                <a:ea typeface="Malgun Gothic" panose="020B0503020000020004" pitchFamily="34" charset="-127"/>
                <a:cs typeface="Nyala" panose="02000504070300020003" pitchFamily="2" charset="0"/>
              </a:rPr>
              <a:t>/</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ከለላ</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ከተቻለ</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መስጠትን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ጨምሮ</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ድጋፍ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መስጠትን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ይጠይቃል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በምሳሌነት</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የተሰጡን</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ተቋማት</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እንደ</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እንባ</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ጠባቂ</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የዲሲፒሊን</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አስተባባሪ</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ወዘተ</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kern="100" dirty="0" err="1">
                <a:effectLst/>
                <a:latin typeface="Nyala" panose="02000504070300020003" pitchFamily="2" charset="0"/>
                <a:ea typeface="Malgun Gothic" panose="020B0503020000020004" pitchFamily="34" charset="-127"/>
                <a:cs typeface="Nyala" panose="02000504070300020003" pitchFamily="2" charset="0"/>
              </a:rPr>
              <a:t>የውይይት</a:t>
            </a:r>
            <a:r>
              <a:rPr lang="en-US" sz="1200" b="1" kern="100" dirty="0">
                <a:effectLst/>
                <a:latin typeface="Nyala" panose="02000504070300020003" pitchFamily="2" charset="0"/>
                <a:ea typeface="Malgun Gothic" panose="020B0503020000020004" pitchFamily="34" charset="-127"/>
                <a:cs typeface="Nyala" panose="02000504070300020003" pitchFamily="2" charset="0"/>
              </a:rPr>
              <a:t> </a:t>
            </a:r>
            <a:r>
              <a:rPr lang="en-US" sz="1200" b="1" kern="100" dirty="0" err="1">
                <a:effectLst/>
                <a:latin typeface="Nyala" panose="02000504070300020003" pitchFamily="2" charset="0"/>
                <a:ea typeface="Malgun Gothic" panose="020B0503020000020004" pitchFamily="34" charset="-127"/>
                <a:cs typeface="Nyala" panose="02000504070300020003" pitchFamily="2" charset="0"/>
              </a:rPr>
              <a:t>ጥያቄዎች</a:t>
            </a:r>
            <a:r>
              <a:rPr lang="en-US" sz="1200" b="1" kern="100" dirty="0">
                <a:effectLst/>
                <a:latin typeface="Nyala" panose="02000504070300020003" pitchFamily="2" charset="0"/>
                <a:ea typeface="Malgun Gothic" panose="020B0503020000020004" pitchFamily="34" charset="-127"/>
                <a:cs typeface="Nyala" panose="02000504070300020003" pitchFamily="2" charset="0"/>
              </a:rPr>
              <a:t>፡- </a:t>
            </a:r>
            <a:r>
              <a:rPr lang="am-ET" sz="1800" b="0" i="0" dirty="0">
                <a:solidFill>
                  <a:srgbClr val="2E3234"/>
                </a:solidFill>
                <a:effectLst/>
                <a:latin typeface="arial" panose="020B0604020202020204" pitchFamily="34" charset="0"/>
              </a:rPr>
              <a:t>እነዚህ ድርጊቶች ጠቃሚ ይሆናሉ ብለው ይስማማሉ?</a:t>
            </a:r>
            <a:r>
              <a:rPr lang="en-US" sz="2800" b="0" i="0" dirty="0">
                <a:solidFill>
                  <a:srgbClr val="2E3234"/>
                </a:solidFill>
                <a:effectLst/>
                <a:latin typeface="arial" panose="020B0604020202020204" pitchFamily="34" charset="0"/>
              </a:rPr>
              <a:t> </a:t>
            </a:r>
            <a:r>
              <a:rPr lang="am-ET" sz="2800" b="0" i="0" dirty="0">
                <a:solidFill>
                  <a:srgbClr val="2E3234"/>
                </a:solidFill>
                <a:effectLst/>
                <a:latin typeface="arial" panose="020B0604020202020204" pitchFamily="34" charset="0"/>
              </a:rPr>
              <a:t>በአየር ንብረት ፕሮጀክት/በፕሮግራም አውድ ውስጥ የተለያዩ ሰዎችን ከጥቃት ወይም (ከማስፈራራት፣ ከጉልበተኝነት) ትንኮሳ ነፃ እንዲሆኑ ለመደገፍ የሚጎድል ነገር አለ?</a:t>
            </a:r>
            <a:r>
              <a:rPr lang="en-US" sz="2800" b="0" i="0" dirty="0">
                <a:solidFill>
                  <a:srgbClr val="2E3234"/>
                </a:solidFill>
                <a:effectLst/>
                <a:latin typeface="arial" panose="020B0604020202020204" pitchFamily="34" charset="0"/>
              </a:rPr>
              <a:t> </a:t>
            </a:r>
            <a:r>
              <a:rPr lang="en-US" sz="1800" kern="1200" dirty="0">
                <a:solidFill>
                  <a:schemeClr val="tx1"/>
                </a:solidFill>
                <a:latin typeface="+mn-lt"/>
                <a:ea typeface="+mn-ea"/>
                <a:cs typeface="+mn-cs"/>
              </a:rPr>
              <a:t>ካ</a:t>
            </a:r>
            <a:r>
              <a:rPr lang="am-ET" sz="1800" kern="1200" dirty="0">
                <a:solidFill>
                  <a:schemeClr val="tx1"/>
                </a:solidFill>
                <a:latin typeface="+mn-lt"/>
                <a:ea typeface="+mn-ea"/>
                <a:cs typeface="+mn-cs"/>
              </a:rPr>
              <a:t>ለ</a:t>
            </a:r>
            <a:r>
              <a:rPr lang="en-US" sz="1800" kern="1200" dirty="0">
                <a:solidFill>
                  <a:schemeClr val="tx1"/>
                </a:solidFill>
                <a:latin typeface="+mn-lt"/>
                <a:ea typeface="+mn-ea"/>
                <a:cs typeface="+mn-cs"/>
              </a:rPr>
              <a:t> </a:t>
            </a:r>
            <a:r>
              <a:rPr lang="am-ET" sz="1800" kern="1200" dirty="0">
                <a:solidFill>
                  <a:schemeClr val="tx1"/>
                </a:solidFill>
                <a:latin typeface="+mn-lt"/>
                <a:ea typeface="+mn-ea"/>
                <a:cs typeface="+mn-cs"/>
              </a:rPr>
              <a:t>ምን</a:t>
            </a:r>
            <a:r>
              <a:rPr lang="am-ET" sz="2800" dirty="0"/>
              <a:t>?</a:t>
            </a:r>
            <a:r>
              <a:rPr lang="en-US" sz="2800" dirty="0"/>
              <a:t> </a:t>
            </a:r>
            <a:r>
              <a:rPr lang="am-ET" sz="1800" dirty="0"/>
              <a:t>በመጨረሻ ለትል</a:t>
            </a:r>
            <a:r>
              <a:rPr lang="en-US" sz="1200" dirty="0">
                <a:effectLst/>
                <a:latin typeface="Nyala" panose="02000504070300020003" pitchFamily="2" charset="0"/>
                <a:ea typeface="Malgun Gothic" panose="020B0503020000020004" pitchFamily="34" charset="-127"/>
                <a:cs typeface="Nyala" panose="02000504070300020003" pitchFamily="2" charset="0"/>
              </a:rPr>
              <a:t>ቁ</a:t>
            </a:r>
            <a:r>
              <a:rPr lang="am-ET" sz="1800" dirty="0"/>
              <a:t> ቡድን ሪፖርት ለማድረግ እነዚህን ይፃፉ።</a:t>
            </a:r>
            <a:r>
              <a:rPr lang="en-US" sz="1800" dirty="0"/>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ለዚህ</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የመጨረሻው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ምሰሶ</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በሴቶች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ላይ</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የሚደርሰውን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ጥቃት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አሳሳቢነት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የቅርብ</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ወዳጅ</a:t>
            </a:r>
            <a:r>
              <a:rPr lang="en-US" sz="1800" kern="100" dirty="0">
                <a:effectLst/>
                <a:latin typeface="Nyala" panose="02000504070300020003" pitchFamily="2" charset="0"/>
                <a:ea typeface="Malgun Gothic" panose="020B0503020000020004" pitchFamily="34" charset="-127"/>
                <a:cs typeface="Nyala" panose="02000504070300020003" pitchFamily="2" charset="0"/>
              </a:rPr>
              <a:t>/</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ቤተሰብ</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የሚያደርሱት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ጥቃትን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ግምት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ውስጥ</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ማስገባት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ከአየር</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ንብረት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ፕሮጀክት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ወሰን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በላይ</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ሊሆን</a:t>
            </a:r>
            <a:r>
              <a:rPr lang="am-ET" sz="1800" kern="100" dirty="0">
                <a:effectLst/>
                <a:latin typeface="Nyala" panose="02000504070300020003" pitchFamily="2" charset="0"/>
                <a:ea typeface="Malgun Gothic" panose="020B0503020000020004" pitchFamily="34" charset="-127"/>
                <a:cs typeface="Nyala" panose="02000504070300020003" pitchFamily="2" charset="0"/>
              </a:rPr>
              <a:t> ይችላል፣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የጥቃት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ሰለባዎች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ጉዳይም</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በፖሊስ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ወይም</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በመንግስት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ወይም</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በማህበረሰብ</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የሚደገፉ</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ልዩ</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አገልግሎቶች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ስር</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ሊታዩ</a:t>
            </a:r>
            <a:r>
              <a:rPr lang="am-ET" sz="1800" kern="100" dirty="0">
                <a:effectLst/>
                <a:latin typeface="Nyala" panose="02000504070300020003" pitchFamily="2" charset="0"/>
                <a:ea typeface="Malgun Gothic" panose="020B0503020000020004" pitchFamily="34" charset="-127"/>
                <a:cs typeface="Nyala" panose="02000504070300020003" pitchFamily="2" charset="0"/>
              </a:rPr>
              <a:t> ይችላሉ።</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ሰዎች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ጥቃት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ደርሶባቸው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ቢሰቃዩ</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ለደረሰባቸው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ጉዳት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እውቅና</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የመስጠት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ለሚመለከተው</a:t>
            </a:r>
            <a:r>
              <a:rPr lang="am-ET" sz="1800" kern="100" dirty="0">
                <a:effectLst/>
                <a:latin typeface="Nyala" panose="02000504070300020003" pitchFamily="2" charset="0"/>
                <a:ea typeface="Malgun Gothic" panose="020B0503020000020004" pitchFamily="34" charset="-127"/>
                <a:cs typeface="Nyala" panose="02000504070300020003" pitchFamily="2" charset="0"/>
              </a:rPr>
              <a:t> አገልግሎት ሰጪም ጥቆማ በመስጠት ደረጃ</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የፕሮጀክት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ኃላፊነት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ምን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መሆን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አለበት</a:t>
            </a:r>
            <a:r>
              <a:rPr lang="en-US" sz="1600" dirty="0">
                <a:solidFill>
                  <a:schemeClr val="dk1"/>
                </a:solidFill>
              </a:rPr>
              <a: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am-ET" dirty="0"/>
          </a:p>
          <a:p>
            <a:endParaRPr lang="en-GB" dirty="0"/>
          </a:p>
        </p:txBody>
      </p:sp>
      <p:sp>
        <p:nvSpPr>
          <p:cNvPr id="4" name="Slide Number Placeholder 3"/>
          <p:cNvSpPr>
            <a:spLocks noGrp="1"/>
          </p:cNvSpPr>
          <p:nvPr>
            <p:ph type="sldNum" sz="quarter" idx="5"/>
          </p:nvPr>
        </p:nvSpPr>
        <p:spPr/>
        <p:txBody>
          <a:bodyPr/>
          <a:lstStyle/>
          <a:p>
            <a:fld id="{25F237AE-41EE-422F-A378-86C8982FFE7A}" type="slidenum">
              <a:rPr lang="en-GB" smtClean="0"/>
              <a:t>6</a:t>
            </a:fld>
            <a:endParaRPr lang="en-GB"/>
          </a:p>
        </p:txBody>
      </p:sp>
    </p:spTree>
    <p:extLst>
      <p:ext uri="{BB962C8B-B14F-4D97-AF65-F5344CB8AC3E}">
        <p14:creationId xmlns:p14="http://schemas.microsoft.com/office/powerpoint/2010/main" val="4037184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am-ET" dirty="0"/>
              <a:t>አስተባባሪ፦</a:t>
            </a:r>
            <a:r>
              <a:rPr lang="en-US" dirty="0"/>
              <a:t> </a:t>
            </a:r>
            <a:r>
              <a:rPr lang="am-ET" dirty="0"/>
              <a:t>በዚህ ፅንሰ-ሀሳብ ላይ የተነጋገርንበት የቀደሙትን ሞጁሎች ተሳታፊዎችን አስታውሱ ፤ የስዕሉ ግራ የ “እኩልነት</a:t>
            </a:r>
            <a:r>
              <a:rPr lang="en-US" dirty="0"/>
              <a:t>”</a:t>
            </a:r>
            <a:r>
              <a:rPr lang="am-ET" dirty="0"/>
              <a:t> መገለጫ ሲሆን የቀኙ</a:t>
            </a:r>
            <a:r>
              <a:rPr lang="en-US" dirty="0"/>
              <a:t> </a:t>
            </a:r>
            <a:r>
              <a:rPr lang="en-US" dirty="0" err="1"/>
              <a:t>ምስል</a:t>
            </a:r>
            <a:r>
              <a:rPr lang="am-ET" dirty="0"/>
              <a:t> ደግሞ የ </a:t>
            </a:r>
            <a:r>
              <a:rPr lang="en-US" dirty="0"/>
              <a:t>“</a:t>
            </a:r>
            <a:r>
              <a:rPr lang="am-ET" dirty="0"/>
              <a:t>ፍትሃዊነት</a:t>
            </a:r>
            <a:r>
              <a:rPr lang="en-US" dirty="0"/>
              <a:t>“</a:t>
            </a:r>
            <a:r>
              <a:rPr lang="am-ET" dirty="0"/>
              <a:t> መገለጫ ነው - አንዳንድ ጊዜ ሁሉም ሰው ተመሳሳይ ጥቅም እንዲያገኝ ለመደገፍ ስርዓቶችን እና ሂደቶችን መለወጥ አስፈላጊ ነው! 'እኩል እድል' ብቻ (በግራ በኩል እንዳለው ምስል) ሁሉም ሰው የመናገር ነፃነት እና የመሳተፍ ነፃነት ተጠቃሚ እንዲሆን በቂ ላይሆን ይችላል።</a:t>
            </a:r>
            <a:endParaRPr lang="en-US" dirty="0"/>
          </a:p>
          <a:p>
            <a:pPr marL="171450" indent="-171450">
              <a:buFont typeface="Arial" panose="020B0604020202020204" pitchFamily="34" charset="0"/>
              <a:buChar char="•"/>
            </a:pPr>
            <a:r>
              <a:rPr lang="am-ET" dirty="0"/>
              <a:t>የአየር ንብረት ለውጥ ፕሮጀክቶችን ተግባራዊ ከማድረግ አንፃር፦ ሃሳብን በነጻነት የመግለጽ እና የመሳተፍ ነፃነት ለምሳሌ ማየት ወይም መስማት ለተሳናቸው ሰዎች ልዩ ድጋፍ ማድረግ ሊሆን ይችላል።</a:t>
            </a:r>
            <a:endParaRPr lang="en-GB" dirty="0"/>
          </a:p>
        </p:txBody>
      </p:sp>
      <p:sp>
        <p:nvSpPr>
          <p:cNvPr id="4" name="Slide Number Placeholder 3"/>
          <p:cNvSpPr>
            <a:spLocks noGrp="1"/>
          </p:cNvSpPr>
          <p:nvPr>
            <p:ph type="sldNum" sz="quarter" idx="5"/>
          </p:nvPr>
        </p:nvSpPr>
        <p:spPr/>
        <p:txBody>
          <a:bodyPr/>
          <a:lstStyle/>
          <a:p>
            <a:fld id="{25F237AE-41EE-422F-A378-86C8982FFE7A}" type="slidenum">
              <a:rPr lang="en-GB" smtClean="0"/>
              <a:t>7</a:t>
            </a:fld>
            <a:endParaRPr lang="en-GB"/>
          </a:p>
        </p:txBody>
      </p:sp>
    </p:spTree>
    <p:extLst>
      <p:ext uri="{BB962C8B-B14F-4D97-AF65-F5344CB8AC3E}">
        <p14:creationId xmlns:p14="http://schemas.microsoft.com/office/powerpoint/2010/main" val="1089631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በዚህ</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ስላይድ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እንደተገለፀው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ፆታን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ዘርን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ብሔርን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አካል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ጉዳተኝነትን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ወይም</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ሌሎች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የመድሎ</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ባህሪያት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በቀላሉ</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በስራ</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ቦታ</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ክብርን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ለማረጋገጥ</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የፀረ-ማሸማቀቅ</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ፖሊሲም</a:t>
            </a:r>
            <a:r>
              <a:rPr lang="am-ET" sz="1800" kern="100" dirty="0">
                <a:effectLst/>
                <a:latin typeface="Nyala" panose="02000504070300020003" pitchFamily="2" charset="0"/>
                <a:ea typeface="Malgun Gothic" panose="020B0503020000020004" pitchFamily="34" charset="-127"/>
                <a:cs typeface="Nyala" panose="02000504070300020003" pitchFamily="2" charset="0"/>
              </a:rPr>
              <a:t> ሊሆን ይችላል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መሰረት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ያደረጉ</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ትንኮሳዎች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ወይም</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ቅሬታዎች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ለመቅረፍ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መደበኛ</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የሆኑ</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ፖሲዎችና</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ስልቶች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እንዲኖሩ</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ይመከራል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5F237AE-41EE-422F-A378-86C8982FFE7A}" type="slidenum">
              <a:rPr lang="en-GB" smtClean="0"/>
              <a:t>8</a:t>
            </a:fld>
            <a:endParaRPr lang="en-GB"/>
          </a:p>
        </p:txBody>
      </p:sp>
    </p:spTree>
    <p:extLst>
      <p:ext uri="{BB962C8B-B14F-4D97-AF65-F5344CB8AC3E}">
        <p14:creationId xmlns:p14="http://schemas.microsoft.com/office/powerpoint/2010/main" val="2998403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600" dirty="0"/>
          </a:p>
          <a:p>
            <a:pPr marL="0" marR="0">
              <a:lnSpc>
                <a:spcPct val="107000"/>
              </a:lnSpc>
              <a:spcBef>
                <a:spcPts val="0"/>
              </a:spcBef>
              <a:spcAft>
                <a:spcPts val="800"/>
              </a:spcAft>
            </a:pPr>
            <a:endParaRPr lang="en-US" sz="1800" kern="100" dirty="0">
              <a:effectLst/>
              <a:latin typeface="Calibri" panose="020F0502020204030204" pitchFamily="34" charset="0"/>
              <a:ea typeface="+mn-ea"/>
              <a:cs typeface="Times New Roman" panose="02020603050405020304" pitchFamily="18" charset="0"/>
            </a:endParaRPr>
          </a:p>
          <a:p>
            <a:br>
              <a:rPr lang="en-US" dirty="0"/>
            </a:br>
            <a:endParaRPr lang="en-US" dirty="0"/>
          </a:p>
        </p:txBody>
      </p:sp>
      <p:sp>
        <p:nvSpPr>
          <p:cNvPr id="4" name="Slide Number Placeholder 3"/>
          <p:cNvSpPr>
            <a:spLocks noGrp="1"/>
          </p:cNvSpPr>
          <p:nvPr>
            <p:ph type="sldNum" sz="quarter" idx="5"/>
          </p:nvPr>
        </p:nvSpPr>
        <p:spPr/>
        <p:txBody>
          <a:bodyPr/>
          <a:lstStyle/>
          <a:p>
            <a:fld id="{25F237AE-41EE-422F-A378-86C8982FFE7A}" type="slidenum">
              <a:rPr lang="en-GB" smtClean="0"/>
              <a:t>9</a:t>
            </a:fld>
            <a:endParaRPr lang="en-GB"/>
          </a:p>
        </p:txBody>
      </p:sp>
    </p:spTree>
    <p:extLst>
      <p:ext uri="{BB962C8B-B14F-4D97-AF65-F5344CB8AC3E}">
        <p14:creationId xmlns:p14="http://schemas.microsoft.com/office/powerpoint/2010/main" val="426402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kern="100" dirty="0" err="1">
                <a:effectLst/>
                <a:latin typeface="Nyala" panose="02000504070300020003" pitchFamily="2" charset="0"/>
                <a:ea typeface="Malgun Gothic" panose="020B0503020000020004" pitchFamily="34" charset="-127"/>
                <a:cs typeface="+mn-cs"/>
              </a:rPr>
              <a:t>ፀረ-ትንኮሳ-ፖሊሲ</a:t>
            </a:r>
            <a:r>
              <a:rPr lang="en-US" sz="1600" kern="100" dirty="0">
                <a:effectLst/>
                <a:latin typeface="Nyala" panose="02000504070300020003" pitchFamily="2" charset="0"/>
                <a:ea typeface="Malgun Gothic" panose="020B0503020000020004" pitchFamily="34" charset="-127"/>
                <a:cs typeface="+mn-cs"/>
              </a:rPr>
              <a:t> </a:t>
            </a:r>
            <a:r>
              <a:rPr lang="en-GB" sz="1600" dirty="0"/>
              <a:t>NDC</a:t>
            </a:r>
            <a:r>
              <a:rPr lang="en-US" sz="1600" kern="100" dirty="0">
                <a:effectLst/>
                <a:latin typeface="Nyala" panose="02000504070300020003" pitchFamily="2" charset="0"/>
                <a:ea typeface="Malgun Gothic" panose="020B0503020000020004" pitchFamily="34" charset="-127"/>
                <a:cs typeface="+mn-cs"/>
              </a:rPr>
              <a:t> ስብሰባ-</a:t>
            </a:r>
            <a:r>
              <a:rPr lang="en-US" sz="1600" b="0" dirty="0">
                <a:solidFill>
                  <a:srgbClr val="C00000"/>
                </a:solidFill>
                <a:ea typeface="+mn-ea"/>
                <a:cs typeface="+mn-cs"/>
              </a:rPr>
              <a:t>እ.ኤ.አ.</a:t>
            </a:r>
            <a:r>
              <a:rPr lang="en-US" sz="1600" kern="100" dirty="0">
                <a:effectLst/>
                <a:latin typeface="Nyala" panose="02000504070300020003" pitchFamily="2" charset="0"/>
                <a:ea typeface="Malgun Gothic" panose="020B0503020000020004" pitchFamily="34" charset="-127"/>
                <a:cs typeface="+mn-cs"/>
              </a:rPr>
              <a:t>-2019</a:t>
            </a:r>
            <a:endParaRPr lang="en-GB" sz="14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t>https://</a:t>
            </a:r>
            <a:r>
              <a:rPr lang="en-GB" sz="1200" dirty="0" err="1"/>
              <a:t>globalndcconference.org</a:t>
            </a:r>
            <a:r>
              <a:rPr lang="en-GB" sz="1200" dirty="0"/>
              <a:t>/</a:t>
            </a:r>
            <a:r>
              <a:rPr lang="en-GB" sz="1200" dirty="0" err="1"/>
              <a:t>giz</a:t>
            </a:r>
            <a:r>
              <a:rPr lang="en-GB" sz="1200" dirty="0"/>
              <a:t>/</a:t>
            </a:r>
            <a:r>
              <a:rPr lang="en-GB" sz="1200" dirty="0" err="1"/>
              <a:t>wp</a:t>
            </a:r>
            <a:r>
              <a:rPr lang="en-GB" sz="1200" dirty="0"/>
              <a:t>-content/uploads/2019/06/Anti-Harassment-Policy_NDC-Conference-2019.pdf </a:t>
            </a:r>
          </a:p>
          <a:p>
            <a:endParaRPr lang="en-US" dirty="0"/>
          </a:p>
        </p:txBody>
      </p:sp>
      <p:sp>
        <p:nvSpPr>
          <p:cNvPr id="4" name="Slide Number Placeholder 3"/>
          <p:cNvSpPr>
            <a:spLocks noGrp="1"/>
          </p:cNvSpPr>
          <p:nvPr>
            <p:ph type="sldNum" sz="quarter" idx="5"/>
          </p:nvPr>
        </p:nvSpPr>
        <p:spPr/>
        <p:txBody>
          <a:bodyPr/>
          <a:lstStyle/>
          <a:p>
            <a:fld id="{25F237AE-41EE-422F-A378-86C8982FFE7A}" type="slidenum">
              <a:rPr lang="en-GB" smtClean="0"/>
              <a:t>10</a:t>
            </a:fld>
            <a:endParaRPr lang="en-GB"/>
          </a:p>
        </p:txBody>
      </p:sp>
    </p:spTree>
    <p:extLst>
      <p:ext uri="{BB962C8B-B14F-4D97-AF65-F5344CB8AC3E}">
        <p14:creationId xmlns:p14="http://schemas.microsoft.com/office/powerpoint/2010/main" val="1515384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A6562-A48B-307D-21A1-A0DE65EE42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8A0C143-A958-429D-F66E-5BA1F2BBC0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7E1009-C9A8-695A-2093-93E677C4B1A0}"/>
              </a:ext>
            </a:extLst>
          </p:cNvPr>
          <p:cNvSpPr>
            <a:spLocks noGrp="1"/>
          </p:cNvSpPr>
          <p:nvPr>
            <p:ph type="dt" sz="half" idx="10"/>
          </p:nvPr>
        </p:nvSpPr>
        <p:spPr/>
        <p:txBody>
          <a:bodyPr/>
          <a:lstStyle/>
          <a:p>
            <a:fld id="{28DF391B-DB39-4413-A2AC-6CC6D28F2097}" type="datetimeFigureOut">
              <a:rPr lang="en-GB" smtClean="0"/>
              <a:t>31/05/2024</a:t>
            </a:fld>
            <a:endParaRPr lang="en-GB"/>
          </a:p>
        </p:txBody>
      </p:sp>
      <p:sp>
        <p:nvSpPr>
          <p:cNvPr id="5" name="Footer Placeholder 4">
            <a:extLst>
              <a:ext uri="{FF2B5EF4-FFF2-40B4-BE49-F238E27FC236}">
                <a16:creationId xmlns:a16="http://schemas.microsoft.com/office/drawing/2014/main" id="{A3B0979A-0374-3BA1-CDD9-832CEAE883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B4A498-B67A-9E1D-5D34-9ED8DE4B77EF}"/>
              </a:ext>
            </a:extLst>
          </p:cNvPr>
          <p:cNvSpPr>
            <a:spLocks noGrp="1"/>
          </p:cNvSpPr>
          <p:nvPr>
            <p:ph type="sldNum" sz="quarter" idx="12"/>
          </p:nvPr>
        </p:nvSpPr>
        <p:spPr/>
        <p:txBody>
          <a:bodyPr/>
          <a:lstStyle/>
          <a:p>
            <a:fld id="{4D440EE8-1B88-4CCB-B685-93FA7F3A17A9}" type="slidenum">
              <a:rPr lang="en-GB" smtClean="0"/>
              <a:t>‹#›</a:t>
            </a:fld>
            <a:endParaRPr lang="en-GB"/>
          </a:p>
        </p:txBody>
      </p:sp>
    </p:spTree>
    <p:extLst>
      <p:ext uri="{BB962C8B-B14F-4D97-AF65-F5344CB8AC3E}">
        <p14:creationId xmlns:p14="http://schemas.microsoft.com/office/powerpoint/2010/main" val="317103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68403-5A62-08C0-FCA9-2E82355C1A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460B6E-347C-4E03-408B-A1C9DBF55A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A6290E-477C-3765-6E3D-97265A857756}"/>
              </a:ext>
            </a:extLst>
          </p:cNvPr>
          <p:cNvSpPr>
            <a:spLocks noGrp="1"/>
          </p:cNvSpPr>
          <p:nvPr>
            <p:ph type="dt" sz="half" idx="10"/>
          </p:nvPr>
        </p:nvSpPr>
        <p:spPr/>
        <p:txBody>
          <a:bodyPr/>
          <a:lstStyle/>
          <a:p>
            <a:fld id="{28DF391B-DB39-4413-A2AC-6CC6D28F2097}" type="datetimeFigureOut">
              <a:rPr lang="en-GB" smtClean="0"/>
              <a:t>31/05/2024</a:t>
            </a:fld>
            <a:endParaRPr lang="en-GB"/>
          </a:p>
        </p:txBody>
      </p:sp>
      <p:sp>
        <p:nvSpPr>
          <p:cNvPr id="5" name="Footer Placeholder 4">
            <a:extLst>
              <a:ext uri="{FF2B5EF4-FFF2-40B4-BE49-F238E27FC236}">
                <a16:creationId xmlns:a16="http://schemas.microsoft.com/office/drawing/2014/main" id="{3FEDB38A-E852-84BB-2A14-8518A3B712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E23840-5576-F38D-977A-16FBA55F93A4}"/>
              </a:ext>
            </a:extLst>
          </p:cNvPr>
          <p:cNvSpPr>
            <a:spLocks noGrp="1"/>
          </p:cNvSpPr>
          <p:nvPr>
            <p:ph type="sldNum" sz="quarter" idx="12"/>
          </p:nvPr>
        </p:nvSpPr>
        <p:spPr/>
        <p:txBody>
          <a:bodyPr/>
          <a:lstStyle/>
          <a:p>
            <a:fld id="{4D440EE8-1B88-4CCB-B685-93FA7F3A17A9}" type="slidenum">
              <a:rPr lang="en-GB" smtClean="0"/>
              <a:t>‹#›</a:t>
            </a:fld>
            <a:endParaRPr lang="en-GB"/>
          </a:p>
        </p:txBody>
      </p:sp>
    </p:spTree>
    <p:extLst>
      <p:ext uri="{BB962C8B-B14F-4D97-AF65-F5344CB8AC3E}">
        <p14:creationId xmlns:p14="http://schemas.microsoft.com/office/powerpoint/2010/main" val="242683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2C288B-3583-9F09-02C5-084DBAF611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8FE46A-2A10-DDDE-C77C-2009FC2BE3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ACDA4D-AD8B-493C-0303-B349FFF79814}"/>
              </a:ext>
            </a:extLst>
          </p:cNvPr>
          <p:cNvSpPr>
            <a:spLocks noGrp="1"/>
          </p:cNvSpPr>
          <p:nvPr>
            <p:ph type="dt" sz="half" idx="10"/>
          </p:nvPr>
        </p:nvSpPr>
        <p:spPr/>
        <p:txBody>
          <a:bodyPr/>
          <a:lstStyle/>
          <a:p>
            <a:fld id="{28DF391B-DB39-4413-A2AC-6CC6D28F2097}" type="datetimeFigureOut">
              <a:rPr lang="en-GB" smtClean="0"/>
              <a:t>31/05/2024</a:t>
            </a:fld>
            <a:endParaRPr lang="en-GB"/>
          </a:p>
        </p:txBody>
      </p:sp>
      <p:sp>
        <p:nvSpPr>
          <p:cNvPr id="5" name="Footer Placeholder 4">
            <a:extLst>
              <a:ext uri="{FF2B5EF4-FFF2-40B4-BE49-F238E27FC236}">
                <a16:creationId xmlns:a16="http://schemas.microsoft.com/office/drawing/2014/main" id="{BF77BC4A-593D-0702-2137-B85A8316F1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BF6290-F971-1D4F-43F2-F17A8655C675}"/>
              </a:ext>
            </a:extLst>
          </p:cNvPr>
          <p:cNvSpPr>
            <a:spLocks noGrp="1"/>
          </p:cNvSpPr>
          <p:nvPr>
            <p:ph type="sldNum" sz="quarter" idx="12"/>
          </p:nvPr>
        </p:nvSpPr>
        <p:spPr/>
        <p:txBody>
          <a:bodyPr/>
          <a:lstStyle/>
          <a:p>
            <a:fld id="{4D440EE8-1B88-4CCB-B685-93FA7F3A17A9}" type="slidenum">
              <a:rPr lang="en-GB" smtClean="0"/>
              <a:t>‹#›</a:t>
            </a:fld>
            <a:endParaRPr lang="en-GB"/>
          </a:p>
        </p:txBody>
      </p:sp>
    </p:spTree>
    <p:extLst>
      <p:ext uri="{BB962C8B-B14F-4D97-AF65-F5344CB8AC3E}">
        <p14:creationId xmlns:p14="http://schemas.microsoft.com/office/powerpoint/2010/main" val="237592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E0D9A-9495-E11B-6695-788FF27148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B62D43-5196-50E9-03F4-06D696F63C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F56534-607E-B3C8-A4A3-3C377BAE2F2E}"/>
              </a:ext>
            </a:extLst>
          </p:cNvPr>
          <p:cNvSpPr>
            <a:spLocks noGrp="1"/>
          </p:cNvSpPr>
          <p:nvPr>
            <p:ph type="dt" sz="half" idx="10"/>
          </p:nvPr>
        </p:nvSpPr>
        <p:spPr/>
        <p:txBody>
          <a:bodyPr/>
          <a:lstStyle/>
          <a:p>
            <a:fld id="{28DF391B-DB39-4413-A2AC-6CC6D28F2097}" type="datetimeFigureOut">
              <a:rPr lang="en-GB" smtClean="0"/>
              <a:t>31/05/2024</a:t>
            </a:fld>
            <a:endParaRPr lang="en-GB"/>
          </a:p>
        </p:txBody>
      </p:sp>
      <p:sp>
        <p:nvSpPr>
          <p:cNvPr id="5" name="Footer Placeholder 4">
            <a:extLst>
              <a:ext uri="{FF2B5EF4-FFF2-40B4-BE49-F238E27FC236}">
                <a16:creationId xmlns:a16="http://schemas.microsoft.com/office/drawing/2014/main" id="{1F2224F8-24FA-0DED-F3C9-DA6F655460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C2E31D-A8B8-760E-324C-050458FD8466}"/>
              </a:ext>
            </a:extLst>
          </p:cNvPr>
          <p:cNvSpPr>
            <a:spLocks noGrp="1"/>
          </p:cNvSpPr>
          <p:nvPr>
            <p:ph type="sldNum" sz="quarter" idx="12"/>
          </p:nvPr>
        </p:nvSpPr>
        <p:spPr/>
        <p:txBody>
          <a:bodyPr/>
          <a:lstStyle/>
          <a:p>
            <a:fld id="{4D440EE8-1B88-4CCB-B685-93FA7F3A17A9}" type="slidenum">
              <a:rPr lang="en-GB" smtClean="0"/>
              <a:t>‹#›</a:t>
            </a:fld>
            <a:endParaRPr lang="en-GB"/>
          </a:p>
        </p:txBody>
      </p:sp>
    </p:spTree>
    <p:extLst>
      <p:ext uri="{BB962C8B-B14F-4D97-AF65-F5344CB8AC3E}">
        <p14:creationId xmlns:p14="http://schemas.microsoft.com/office/powerpoint/2010/main" val="328140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0EE1-DBA7-DCAC-18CB-1754FB7165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4809971-769B-4F0C-B45E-307DCE6680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75A1C7-6CC0-6626-06AC-688EE37F92F3}"/>
              </a:ext>
            </a:extLst>
          </p:cNvPr>
          <p:cNvSpPr>
            <a:spLocks noGrp="1"/>
          </p:cNvSpPr>
          <p:nvPr>
            <p:ph type="dt" sz="half" idx="10"/>
          </p:nvPr>
        </p:nvSpPr>
        <p:spPr/>
        <p:txBody>
          <a:bodyPr/>
          <a:lstStyle/>
          <a:p>
            <a:fld id="{28DF391B-DB39-4413-A2AC-6CC6D28F2097}" type="datetimeFigureOut">
              <a:rPr lang="en-GB" smtClean="0"/>
              <a:t>31/05/2024</a:t>
            </a:fld>
            <a:endParaRPr lang="en-GB"/>
          </a:p>
        </p:txBody>
      </p:sp>
      <p:sp>
        <p:nvSpPr>
          <p:cNvPr id="5" name="Footer Placeholder 4">
            <a:extLst>
              <a:ext uri="{FF2B5EF4-FFF2-40B4-BE49-F238E27FC236}">
                <a16:creationId xmlns:a16="http://schemas.microsoft.com/office/drawing/2014/main" id="{3F3E91FA-1496-B7B6-D45C-87F939CD8E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A0C59A-C715-A291-8D0A-7B7F9F18E109}"/>
              </a:ext>
            </a:extLst>
          </p:cNvPr>
          <p:cNvSpPr>
            <a:spLocks noGrp="1"/>
          </p:cNvSpPr>
          <p:nvPr>
            <p:ph type="sldNum" sz="quarter" idx="12"/>
          </p:nvPr>
        </p:nvSpPr>
        <p:spPr/>
        <p:txBody>
          <a:bodyPr/>
          <a:lstStyle/>
          <a:p>
            <a:fld id="{4D440EE8-1B88-4CCB-B685-93FA7F3A17A9}" type="slidenum">
              <a:rPr lang="en-GB" smtClean="0"/>
              <a:t>‹#›</a:t>
            </a:fld>
            <a:endParaRPr lang="en-GB"/>
          </a:p>
        </p:txBody>
      </p:sp>
    </p:spTree>
    <p:extLst>
      <p:ext uri="{BB962C8B-B14F-4D97-AF65-F5344CB8AC3E}">
        <p14:creationId xmlns:p14="http://schemas.microsoft.com/office/powerpoint/2010/main" val="153904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5622-6A42-8760-CDA8-527158094C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8FB77A-D825-DBED-4240-CA6803EE07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34169D-92D1-84AD-19F0-04535D2AA8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D7AE36-5602-0201-CFE5-81F628EA32FE}"/>
              </a:ext>
            </a:extLst>
          </p:cNvPr>
          <p:cNvSpPr>
            <a:spLocks noGrp="1"/>
          </p:cNvSpPr>
          <p:nvPr>
            <p:ph type="dt" sz="half" idx="10"/>
          </p:nvPr>
        </p:nvSpPr>
        <p:spPr/>
        <p:txBody>
          <a:bodyPr/>
          <a:lstStyle/>
          <a:p>
            <a:fld id="{28DF391B-DB39-4413-A2AC-6CC6D28F2097}" type="datetimeFigureOut">
              <a:rPr lang="en-GB" smtClean="0"/>
              <a:t>31/05/2024</a:t>
            </a:fld>
            <a:endParaRPr lang="en-GB"/>
          </a:p>
        </p:txBody>
      </p:sp>
      <p:sp>
        <p:nvSpPr>
          <p:cNvPr id="6" name="Footer Placeholder 5">
            <a:extLst>
              <a:ext uri="{FF2B5EF4-FFF2-40B4-BE49-F238E27FC236}">
                <a16:creationId xmlns:a16="http://schemas.microsoft.com/office/drawing/2014/main" id="{8C7677C9-7645-2C81-A5F1-8C6BB83E54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5CC633-A75E-2C37-10E7-2D09E80370E7}"/>
              </a:ext>
            </a:extLst>
          </p:cNvPr>
          <p:cNvSpPr>
            <a:spLocks noGrp="1"/>
          </p:cNvSpPr>
          <p:nvPr>
            <p:ph type="sldNum" sz="quarter" idx="12"/>
          </p:nvPr>
        </p:nvSpPr>
        <p:spPr/>
        <p:txBody>
          <a:bodyPr/>
          <a:lstStyle/>
          <a:p>
            <a:fld id="{4D440EE8-1B88-4CCB-B685-93FA7F3A17A9}" type="slidenum">
              <a:rPr lang="en-GB" smtClean="0"/>
              <a:t>‹#›</a:t>
            </a:fld>
            <a:endParaRPr lang="en-GB"/>
          </a:p>
        </p:txBody>
      </p:sp>
    </p:spTree>
    <p:extLst>
      <p:ext uri="{BB962C8B-B14F-4D97-AF65-F5344CB8AC3E}">
        <p14:creationId xmlns:p14="http://schemas.microsoft.com/office/powerpoint/2010/main" val="410023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E7F39-1778-F360-7030-1447A7B2B69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23DB8C-57B5-B7B2-8402-15D066474B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BFDE1D-E6B4-A98A-B2DF-66896FFA18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23EDEE-D869-DA41-1CB5-9A5513028C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D25E1F-F08A-4408-F950-EEF23823A3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9C1C44-A612-6DFB-37AE-0EB6B2B045A9}"/>
              </a:ext>
            </a:extLst>
          </p:cNvPr>
          <p:cNvSpPr>
            <a:spLocks noGrp="1"/>
          </p:cNvSpPr>
          <p:nvPr>
            <p:ph type="dt" sz="half" idx="10"/>
          </p:nvPr>
        </p:nvSpPr>
        <p:spPr/>
        <p:txBody>
          <a:bodyPr/>
          <a:lstStyle/>
          <a:p>
            <a:fld id="{28DF391B-DB39-4413-A2AC-6CC6D28F2097}" type="datetimeFigureOut">
              <a:rPr lang="en-GB" smtClean="0"/>
              <a:t>31/05/2024</a:t>
            </a:fld>
            <a:endParaRPr lang="en-GB"/>
          </a:p>
        </p:txBody>
      </p:sp>
      <p:sp>
        <p:nvSpPr>
          <p:cNvPr id="8" name="Footer Placeholder 7">
            <a:extLst>
              <a:ext uri="{FF2B5EF4-FFF2-40B4-BE49-F238E27FC236}">
                <a16:creationId xmlns:a16="http://schemas.microsoft.com/office/drawing/2014/main" id="{1DA2CD4F-E469-3EED-C51D-E0C5E5F5E2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1DA637E-7231-DCA5-4EB7-5A47662FE5D8}"/>
              </a:ext>
            </a:extLst>
          </p:cNvPr>
          <p:cNvSpPr>
            <a:spLocks noGrp="1"/>
          </p:cNvSpPr>
          <p:nvPr>
            <p:ph type="sldNum" sz="quarter" idx="12"/>
          </p:nvPr>
        </p:nvSpPr>
        <p:spPr/>
        <p:txBody>
          <a:bodyPr/>
          <a:lstStyle/>
          <a:p>
            <a:fld id="{4D440EE8-1B88-4CCB-B685-93FA7F3A17A9}" type="slidenum">
              <a:rPr lang="en-GB" smtClean="0"/>
              <a:t>‹#›</a:t>
            </a:fld>
            <a:endParaRPr lang="en-GB"/>
          </a:p>
        </p:txBody>
      </p:sp>
    </p:spTree>
    <p:extLst>
      <p:ext uri="{BB962C8B-B14F-4D97-AF65-F5344CB8AC3E}">
        <p14:creationId xmlns:p14="http://schemas.microsoft.com/office/powerpoint/2010/main" val="263147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65227-CE95-EE60-B202-CB5EC39043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1512C0-CB80-944E-927B-BF0003ABD52B}"/>
              </a:ext>
            </a:extLst>
          </p:cNvPr>
          <p:cNvSpPr>
            <a:spLocks noGrp="1"/>
          </p:cNvSpPr>
          <p:nvPr>
            <p:ph type="dt" sz="half" idx="10"/>
          </p:nvPr>
        </p:nvSpPr>
        <p:spPr/>
        <p:txBody>
          <a:bodyPr/>
          <a:lstStyle/>
          <a:p>
            <a:fld id="{28DF391B-DB39-4413-A2AC-6CC6D28F2097}" type="datetimeFigureOut">
              <a:rPr lang="en-GB" smtClean="0"/>
              <a:t>31/05/2024</a:t>
            </a:fld>
            <a:endParaRPr lang="en-GB"/>
          </a:p>
        </p:txBody>
      </p:sp>
      <p:sp>
        <p:nvSpPr>
          <p:cNvPr id="4" name="Footer Placeholder 3">
            <a:extLst>
              <a:ext uri="{FF2B5EF4-FFF2-40B4-BE49-F238E27FC236}">
                <a16:creationId xmlns:a16="http://schemas.microsoft.com/office/drawing/2014/main" id="{FF0B2415-7103-A652-5705-AF2577D310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FCA1F9-0706-47C0-7FAB-9607E8820AD5}"/>
              </a:ext>
            </a:extLst>
          </p:cNvPr>
          <p:cNvSpPr>
            <a:spLocks noGrp="1"/>
          </p:cNvSpPr>
          <p:nvPr>
            <p:ph type="sldNum" sz="quarter" idx="12"/>
          </p:nvPr>
        </p:nvSpPr>
        <p:spPr/>
        <p:txBody>
          <a:bodyPr/>
          <a:lstStyle/>
          <a:p>
            <a:fld id="{4D440EE8-1B88-4CCB-B685-93FA7F3A17A9}" type="slidenum">
              <a:rPr lang="en-GB" smtClean="0"/>
              <a:t>‹#›</a:t>
            </a:fld>
            <a:endParaRPr lang="en-GB"/>
          </a:p>
        </p:txBody>
      </p:sp>
    </p:spTree>
    <p:extLst>
      <p:ext uri="{BB962C8B-B14F-4D97-AF65-F5344CB8AC3E}">
        <p14:creationId xmlns:p14="http://schemas.microsoft.com/office/powerpoint/2010/main" val="276064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7D7DE2-C833-BC76-6809-3EF23BA3C7CB}"/>
              </a:ext>
            </a:extLst>
          </p:cNvPr>
          <p:cNvSpPr>
            <a:spLocks noGrp="1"/>
          </p:cNvSpPr>
          <p:nvPr>
            <p:ph type="dt" sz="half" idx="10"/>
          </p:nvPr>
        </p:nvSpPr>
        <p:spPr/>
        <p:txBody>
          <a:bodyPr/>
          <a:lstStyle/>
          <a:p>
            <a:fld id="{28DF391B-DB39-4413-A2AC-6CC6D28F2097}" type="datetimeFigureOut">
              <a:rPr lang="en-GB" smtClean="0"/>
              <a:t>31/05/2024</a:t>
            </a:fld>
            <a:endParaRPr lang="en-GB"/>
          </a:p>
        </p:txBody>
      </p:sp>
      <p:sp>
        <p:nvSpPr>
          <p:cNvPr id="3" name="Footer Placeholder 2">
            <a:extLst>
              <a:ext uri="{FF2B5EF4-FFF2-40B4-BE49-F238E27FC236}">
                <a16:creationId xmlns:a16="http://schemas.microsoft.com/office/drawing/2014/main" id="{A6B81EB3-4086-64FC-2961-083C001FAB8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F2132BD-D7E6-DA54-0B7A-AEC94D0BF2D7}"/>
              </a:ext>
            </a:extLst>
          </p:cNvPr>
          <p:cNvSpPr>
            <a:spLocks noGrp="1"/>
          </p:cNvSpPr>
          <p:nvPr>
            <p:ph type="sldNum" sz="quarter" idx="12"/>
          </p:nvPr>
        </p:nvSpPr>
        <p:spPr/>
        <p:txBody>
          <a:bodyPr/>
          <a:lstStyle/>
          <a:p>
            <a:fld id="{4D440EE8-1B88-4CCB-B685-93FA7F3A17A9}" type="slidenum">
              <a:rPr lang="en-GB" smtClean="0"/>
              <a:t>‹#›</a:t>
            </a:fld>
            <a:endParaRPr lang="en-GB"/>
          </a:p>
        </p:txBody>
      </p:sp>
    </p:spTree>
    <p:extLst>
      <p:ext uri="{BB962C8B-B14F-4D97-AF65-F5344CB8AC3E}">
        <p14:creationId xmlns:p14="http://schemas.microsoft.com/office/powerpoint/2010/main" val="39277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1CE74-025F-D85C-3F8C-C4405F14ED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1F751D-A7E0-64DB-7822-2EC870E835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DE72BC-8BB3-5007-37F3-2832ED5C03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503C86-AF32-E7F2-86BD-AAC1CEF4940A}"/>
              </a:ext>
            </a:extLst>
          </p:cNvPr>
          <p:cNvSpPr>
            <a:spLocks noGrp="1"/>
          </p:cNvSpPr>
          <p:nvPr>
            <p:ph type="dt" sz="half" idx="10"/>
          </p:nvPr>
        </p:nvSpPr>
        <p:spPr/>
        <p:txBody>
          <a:bodyPr/>
          <a:lstStyle/>
          <a:p>
            <a:fld id="{28DF391B-DB39-4413-A2AC-6CC6D28F2097}" type="datetimeFigureOut">
              <a:rPr lang="en-GB" smtClean="0"/>
              <a:t>31/05/2024</a:t>
            </a:fld>
            <a:endParaRPr lang="en-GB"/>
          </a:p>
        </p:txBody>
      </p:sp>
      <p:sp>
        <p:nvSpPr>
          <p:cNvPr id="6" name="Footer Placeholder 5">
            <a:extLst>
              <a:ext uri="{FF2B5EF4-FFF2-40B4-BE49-F238E27FC236}">
                <a16:creationId xmlns:a16="http://schemas.microsoft.com/office/drawing/2014/main" id="{3B21633B-29F6-F1A1-8DDC-E822D61AB6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DCBF0B-1CA7-4C5F-36C9-52C38858C886}"/>
              </a:ext>
            </a:extLst>
          </p:cNvPr>
          <p:cNvSpPr>
            <a:spLocks noGrp="1"/>
          </p:cNvSpPr>
          <p:nvPr>
            <p:ph type="sldNum" sz="quarter" idx="12"/>
          </p:nvPr>
        </p:nvSpPr>
        <p:spPr/>
        <p:txBody>
          <a:bodyPr/>
          <a:lstStyle/>
          <a:p>
            <a:fld id="{4D440EE8-1B88-4CCB-B685-93FA7F3A17A9}" type="slidenum">
              <a:rPr lang="en-GB" smtClean="0"/>
              <a:t>‹#›</a:t>
            </a:fld>
            <a:endParaRPr lang="en-GB"/>
          </a:p>
        </p:txBody>
      </p:sp>
    </p:spTree>
    <p:extLst>
      <p:ext uri="{BB962C8B-B14F-4D97-AF65-F5344CB8AC3E}">
        <p14:creationId xmlns:p14="http://schemas.microsoft.com/office/powerpoint/2010/main" val="71518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A6E82-12A5-4898-5B5F-2EDB1C7B49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50B3442-4B6E-2D73-41B7-A949EDA99D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354F7D-164A-5282-2BBD-B27EAE5975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CA15D3-8F89-328A-234E-AEDBEBB7C89D}"/>
              </a:ext>
            </a:extLst>
          </p:cNvPr>
          <p:cNvSpPr>
            <a:spLocks noGrp="1"/>
          </p:cNvSpPr>
          <p:nvPr>
            <p:ph type="dt" sz="half" idx="10"/>
          </p:nvPr>
        </p:nvSpPr>
        <p:spPr/>
        <p:txBody>
          <a:bodyPr/>
          <a:lstStyle/>
          <a:p>
            <a:fld id="{28DF391B-DB39-4413-A2AC-6CC6D28F2097}" type="datetimeFigureOut">
              <a:rPr lang="en-GB" smtClean="0"/>
              <a:t>31/05/2024</a:t>
            </a:fld>
            <a:endParaRPr lang="en-GB"/>
          </a:p>
        </p:txBody>
      </p:sp>
      <p:sp>
        <p:nvSpPr>
          <p:cNvPr id="6" name="Footer Placeholder 5">
            <a:extLst>
              <a:ext uri="{FF2B5EF4-FFF2-40B4-BE49-F238E27FC236}">
                <a16:creationId xmlns:a16="http://schemas.microsoft.com/office/drawing/2014/main" id="{E66E225C-8D6F-8303-4330-3761EFE391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912E0D-C66B-46F5-AF39-0991E0AC6D01}"/>
              </a:ext>
            </a:extLst>
          </p:cNvPr>
          <p:cNvSpPr>
            <a:spLocks noGrp="1"/>
          </p:cNvSpPr>
          <p:nvPr>
            <p:ph type="sldNum" sz="quarter" idx="12"/>
          </p:nvPr>
        </p:nvSpPr>
        <p:spPr/>
        <p:txBody>
          <a:bodyPr/>
          <a:lstStyle/>
          <a:p>
            <a:fld id="{4D440EE8-1B88-4CCB-B685-93FA7F3A17A9}" type="slidenum">
              <a:rPr lang="en-GB" smtClean="0"/>
              <a:t>‹#›</a:t>
            </a:fld>
            <a:endParaRPr lang="en-GB"/>
          </a:p>
        </p:txBody>
      </p:sp>
    </p:spTree>
    <p:extLst>
      <p:ext uri="{BB962C8B-B14F-4D97-AF65-F5344CB8AC3E}">
        <p14:creationId xmlns:p14="http://schemas.microsoft.com/office/powerpoint/2010/main" val="1082250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3968D7-C693-807C-5EF5-28C542728E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0AE992-AA1C-31F6-EF76-AD0B493A9B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4171CE-336D-968E-BDAF-CC1A890C72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F391B-DB39-4413-A2AC-6CC6D28F2097}" type="datetimeFigureOut">
              <a:rPr lang="en-GB" smtClean="0"/>
              <a:t>31/05/2024</a:t>
            </a:fld>
            <a:endParaRPr lang="en-GB"/>
          </a:p>
        </p:txBody>
      </p:sp>
      <p:sp>
        <p:nvSpPr>
          <p:cNvPr id="5" name="Footer Placeholder 4">
            <a:extLst>
              <a:ext uri="{FF2B5EF4-FFF2-40B4-BE49-F238E27FC236}">
                <a16:creationId xmlns:a16="http://schemas.microsoft.com/office/drawing/2014/main" id="{4C567741-1ABB-047E-5205-430EF49454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0F9942C-FE49-D9AE-E17A-4249B76A30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40EE8-1B88-4CCB-B685-93FA7F3A17A9}" type="slidenum">
              <a:rPr lang="en-GB" smtClean="0"/>
              <a:t>‹#›</a:t>
            </a:fld>
            <a:endParaRPr lang="en-GB"/>
          </a:p>
        </p:txBody>
      </p:sp>
    </p:spTree>
    <p:extLst>
      <p:ext uri="{BB962C8B-B14F-4D97-AF65-F5344CB8AC3E}">
        <p14:creationId xmlns:p14="http://schemas.microsoft.com/office/powerpoint/2010/main" val="2273433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cdkn.or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8;p7">
            <a:extLst>
              <a:ext uri="{FF2B5EF4-FFF2-40B4-BE49-F238E27FC236}">
                <a16:creationId xmlns:a16="http://schemas.microsoft.com/office/drawing/2014/main" id="{91E6EA59-8B33-DC86-28DD-F33D15FF7270}"/>
              </a:ext>
            </a:extLst>
          </p:cNvPr>
          <p:cNvPicPr preferRelativeResize="0"/>
          <p:nvPr/>
        </p:nvPicPr>
        <p:blipFill rotWithShape="1">
          <a:blip r:embed="rId2">
            <a:alphaModFix/>
          </a:blip>
          <a:srcRect/>
          <a:stretch/>
        </p:blipFill>
        <p:spPr>
          <a:xfrm>
            <a:off x="797471" y="221368"/>
            <a:ext cx="3312167" cy="1441732"/>
          </a:xfrm>
          <a:prstGeom prst="rect">
            <a:avLst/>
          </a:prstGeom>
          <a:noFill/>
          <a:ln>
            <a:noFill/>
          </a:ln>
        </p:spPr>
      </p:pic>
      <p:sp>
        <p:nvSpPr>
          <p:cNvPr id="5" name="Subtitle 2">
            <a:extLst>
              <a:ext uri="{FF2B5EF4-FFF2-40B4-BE49-F238E27FC236}">
                <a16:creationId xmlns:a16="http://schemas.microsoft.com/office/drawing/2014/main" id="{7EA85D0F-DE92-FBC1-520D-C6A9A71A7517}"/>
              </a:ext>
            </a:extLst>
          </p:cNvPr>
          <p:cNvSpPr txBox="1">
            <a:spLocks/>
          </p:cNvSpPr>
          <p:nvPr/>
        </p:nvSpPr>
        <p:spPr>
          <a:xfrm>
            <a:off x="385834" y="2103120"/>
            <a:ext cx="6286500" cy="1828800"/>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err="1">
                <a:solidFill>
                  <a:srgbClr val="C00000"/>
                </a:solidFill>
                <a:latin typeface="+mj-lt"/>
              </a:rPr>
              <a:t>ሥርዓተ-ፆታ</a:t>
            </a:r>
            <a:r>
              <a:rPr lang="en-US" sz="3600" b="1" dirty="0">
                <a:solidFill>
                  <a:srgbClr val="C00000"/>
                </a:solidFill>
                <a:latin typeface="+mj-lt"/>
              </a:rPr>
              <a:t> </a:t>
            </a:r>
            <a:r>
              <a:rPr lang="en-US" sz="3600" b="1" dirty="0" err="1">
                <a:solidFill>
                  <a:srgbClr val="C00000"/>
                </a:solidFill>
                <a:latin typeface="+mj-lt"/>
              </a:rPr>
              <a:t>እና</a:t>
            </a:r>
            <a:r>
              <a:rPr lang="en-US" sz="3600" b="1" dirty="0">
                <a:solidFill>
                  <a:srgbClr val="C00000"/>
                </a:solidFill>
                <a:latin typeface="+mj-lt"/>
              </a:rPr>
              <a:t> </a:t>
            </a:r>
            <a:r>
              <a:rPr lang="en-US" sz="3600" b="1" dirty="0" err="1">
                <a:solidFill>
                  <a:srgbClr val="C00000"/>
                </a:solidFill>
                <a:latin typeface="+mj-lt"/>
              </a:rPr>
              <a:t>ማህበራዊ</a:t>
            </a:r>
            <a:r>
              <a:rPr lang="en-US" sz="3600" b="1" dirty="0">
                <a:solidFill>
                  <a:srgbClr val="C00000"/>
                </a:solidFill>
                <a:latin typeface="+mj-lt"/>
              </a:rPr>
              <a:t> </a:t>
            </a:r>
            <a:r>
              <a:rPr lang="en-US" sz="3600" b="1" dirty="0" err="1">
                <a:solidFill>
                  <a:srgbClr val="C00000"/>
                </a:solidFill>
                <a:latin typeface="+mj-lt"/>
              </a:rPr>
              <a:t>አካታችነት</a:t>
            </a:r>
            <a:r>
              <a:rPr lang="en-US" sz="3600" b="1" dirty="0">
                <a:solidFill>
                  <a:srgbClr val="C00000"/>
                </a:solidFill>
                <a:latin typeface="+mj-lt"/>
              </a:rPr>
              <a:t>፦</a:t>
            </a:r>
            <a:endParaRPr lang="am-ET" sz="3600" b="1" dirty="0">
              <a:solidFill>
                <a:srgbClr val="C00000"/>
              </a:solidFill>
              <a:latin typeface="+mj-lt"/>
            </a:endParaRPr>
          </a:p>
          <a:p>
            <a:pPr marL="0" indent="0">
              <a:buNone/>
            </a:pPr>
            <a:r>
              <a:rPr lang="en-US" sz="3600" b="1" dirty="0" err="1">
                <a:solidFill>
                  <a:srgbClr val="C00000"/>
                </a:solidFill>
                <a:latin typeface="+mj-lt"/>
              </a:rPr>
              <a:t>ተግባራዊ</a:t>
            </a:r>
            <a:r>
              <a:rPr lang="en-US" sz="3600" b="1" dirty="0">
                <a:solidFill>
                  <a:srgbClr val="C00000"/>
                </a:solidFill>
                <a:latin typeface="+mj-lt"/>
              </a:rPr>
              <a:t> </a:t>
            </a:r>
            <a:r>
              <a:rPr lang="en-US" sz="3600" b="1" dirty="0" err="1">
                <a:solidFill>
                  <a:srgbClr val="C00000"/>
                </a:solidFill>
                <a:latin typeface="+mj-lt"/>
              </a:rPr>
              <a:t>እርምጃዎችን</a:t>
            </a:r>
            <a:r>
              <a:rPr lang="en-US" sz="3600" b="1" dirty="0">
                <a:solidFill>
                  <a:srgbClr val="C00000"/>
                </a:solidFill>
                <a:latin typeface="+mj-lt"/>
              </a:rPr>
              <a:t> </a:t>
            </a:r>
            <a:r>
              <a:rPr lang="en-US" sz="3600" b="1" dirty="0" err="1">
                <a:solidFill>
                  <a:srgbClr val="C00000"/>
                </a:solidFill>
                <a:latin typeface="+mj-lt"/>
              </a:rPr>
              <a:t>በመውሰድ</a:t>
            </a:r>
            <a:r>
              <a:rPr lang="am-ET" sz="3600" b="1" dirty="0">
                <a:solidFill>
                  <a:srgbClr val="C00000"/>
                </a:solidFill>
                <a:latin typeface="+mj-lt"/>
              </a:rPr>
              <a:t> </a:t>
            </a:r>
            <a:r>
              <a:rPr lang="en-US" sz="3600" b="1" dirty="0" err="1">
                <a:solidFill>
                  <a:srgbClr val="C00000"/>
                </a:solidFill>
                <a:latin typeface="+mj-lt"/>
              </a:rPr>
              <a:t>አካታች</a:t>
            </a:r>
            <a:r>
              <a:rPr lang="en-US" sz="3600" b="1" dirty="0">
                <a:solidFill>
                  <a:srgbClr val="C00000"/>
                </a:solidFill>
                <a:latin typeface="+mj-lt"/>
              </a:rPr>
              <a:t> </a:t>
            </a:r>
            <a:r>
              <a:rPr lang="en-US" sz="3600" b="1" dirty="0" err="1">
                <a:solidFill>
                  <a:srgbClr val="C00000"/>
                </a:solidFill>
                <a:latin typeface="+mj-lt"/>
              </a:rPr>
              <a:t>ፕሮጀክቶችን</a:t>
            </a:r>
            <a:r>
              <a:rPr lang="en-US" sz="3600" b="1" dirty="0">
                <a:solidFill>
                  <a:srgbClr val="C00000"/>
                </a:solidFill>
                <a:latin typeface="+mj-lt"/>
              </a:rPr>
              <a:t> </a:t>
            </a:r>
            <a:r>
              <a:rPr lang="en-US" sz="3600" b="1" dirty="0" err="1">
                <a:solidFill>
                  <a:srgbClr val="C00000"/>
                </a:solidFill>
                <a:latin typeface="+mj-lt"/>
              </a:rPr>
              <a:t>መተግበር</a:t>
            </a:r>
            <a:endParaRPr lang="en-US" sz="3600" b="1" dirty="0">
              <a:solidFill>
                <a:srgbClr val="C00000"/>
              </a:solidFill>
              <a:latin typeface="+mj-lt"/>
            </a:endParaRPr>
          </a:p>
        </p:txBody>
      </p:sp>
      <p:pic>
        <p:nvPicPr>
          <p:cNvPr id="8" name="Picture 4" descr="A person standing next to a horse&#10;&#10;Description automatically generated">
            <a:extLst>
              <a:ext uri="{FF2B5EF4-FFF2-40B4-BE49-F238E27FC236}">
                <a16:creationId xmlns:a16="http://schemas.microsoft.com/office/drawing/2014/main" id="{27C8EA5C-CE3B-EE7F-64A6-339B68D342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30763" y="2836140"/>
            <a:ext cx="5875403" cy="392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670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E348C-FC24-810C-69E0-10D3032F3173}"/>
              </a:ext>
            </a:extLst>
          </p:cNvPr>
          <p:cNvSpPr>
            <a:spLocks noGrp="1"/>
          </p:cNvSpPr>
          <p:nvPr>
            <p:ph idx="1"/>
          </p:nvPr>
        </p:nvSpPr>
        <p:spPr>
          <a:xfrm>
            <a:off x="698377" y="1907920"/>
            <a:ext cx="5800344" cy="4351338"/>
          </a:xfrm>
        </p:spPr>
        <p:txBody>
          <a:bodyPr/>
          <a:lstStyle/>
          <a:p>
            <a:r>
              <a:rPr lang="am-ET" sz="2800" dirty="0"/>
              <a:t>ትንኮሳ ያጋጠመው ማንኛውም ተሳታፊ መረጃ የሚያስተላልፍባቸው አስተማማኝ መንገዶች (የስም ዝርዝር፣ </a:t>
            </a:r>
            <a:r>
              <a:rPr lang="en-US" sz="2800" dirty="0"/>
              <a:t>WhatsApp</a:t>
            </a:r>
            <a:r>
              <a:rPr lang="am-ET" sz="2800" dirty="0"/>
              <a:t>፣ ኢሜይል) ተዘጋጅተው ተሳታፊው እንዲያውቀው ተደርጓል</a:t>
            </a:r>
            <a:endParaRPr lang="am-ET" dirty="0"/>
          </a:p>
          <a:p>
            <a:r>
              <a:rPr lang="en-US" dirty="0" err="1"/>
              <a:t>ትንኮሳ</a:t>
            </a:r>
            <a:r>
              <a:rPr lang="am-ET" dirty="0"/>
              <a:t> ማለት ምን ምንን እንደሚያካተት የሚገልጽ ትርጉም</a:t>
            </a:r>
          </a:p>
          <a:p>
            <a:r>
              <a:rPr lang="am-ET" dirty="0"/>
              <a:t>ለተን</a:t>
            </a:r>
            <a:r>
              <a:rPr lang="en-US" dirty="0" err="1"/>
              <a:t>ኳሾ</a:t>
            </a:r>
            <a:r>
              <a:rPr lang="am-ET" dirty="0"/>
              <a:t>ች ቅጣቶች</a:t>
            </a:r>
          </a:p>
          <a:p>
            <a:pPr algn="just"/>
            <a:endParaRPr lang="en-US" sz="2800" dirty="0"/>
          </a:p>
          <a:p>
            <a:endParaRPr lang="en-US" dirty="0"/>
          </a:p>
        </p:txBody>
      </p:sp>
      <p:pic>
        <p:nvPicPr>
          <p:cNvPr id="4" name="Picture 3" descr="Graphical user interface, text, application, Word, email&#10;&#10;Description automatically generated">
            <a:extLst>
              <a:ext uri="{FF2B5EF4-FFF2-40B4-BE49-F238E27FC236}">
                <a16:creationId xmlns:a16="http://schemas.microsoft.com/office/drawing/2014/main" id="{85C610E1-52B7-9C5E-7F9C-6BD793FCD29D}"/>
              </a:ext>
            </a:extLst>
          </p:cNvPr>
          <p:cNvPicPr>
            <a:picLocks noChangeAspect="1"/>
          </p:cNvPicPr>
          <p:nvPr/>
        </p:nvPicPr>
        <p:blipFill rotWithShape="1">
          <a:blip r:embed="rId3"/>
          <a:srcRect l="2727"/>
          <a:stretch/>
        </p:blipFill>
        <p:spPr>
          <a:xfrm>
            <a:off x="6638544" y="3108959"/>
            <a:ext cx="5143366" cy="3150299"/>
          </a:xfrm>
          <a:prstGeom prst="rect">
            <a:avLst/>
          </a:prstGeom>
          <a:ln>
            <a:solidFill>
              <a:schemeClr val="tx1"/>
            </a:solidFill>
          </a:ln>
        </p:spPr>
      </p:pic>
      <p:sp>
        <p:nvSpPr>
          <p:cNvPr id="5" name="Title 1">
            <a:extLst>
              <a:ext uri="{FF2B5EF4-FFF2-40B4-BE49-F238E27FC236}">
                <a16:creationId xmlns:a16="http://schemas.microsoft.com/office/drawing/2014/main" id="{7E549B39-B602-67E6-CE35-2E591D9FF7FA}"/>
              </a:ext>
            </a:extLst>
          </p:cNvPr>
          <p:cNvSpPr>
            <a:spLocks noGrp="1"/>
          </p:cNvSpPr>
          <p:nvPr>
            <p:ph type="title"/>
          </p:nvPr>
        </p:nvSpPr>
        <p:spPr>
          <a:xfrm>
            <a:off x="698377" y="315277"/>
            <a:ext cx="10515600" cy="1009651"/>
          </a:xfrm>
        </p:spPr>
        <p:txBody>
          <a:bodyPr anchor="b">
            <a:normAutofit fontScale="90000"/>
          </a:bodyPr>
          <a:lstStyle/>
          <a:p>
            <a:pPr algn="ctr"/>
            <a:r>
              <a:rPr lang="am-ET" altLang="en-US" sz="3200" b="1" dirty="0">
                <a:solidFill>
                  <a:srgbClr val="C00000"/>
                </a:solidFill>
                <a:ea typeface="+mn-ea"/>
                <a:cs typeface="+mn-cs"/>
              </a:rPr>
              <a:t>የ</a:t>
            </a:r>
            <a:r>
              <a:rPr lang="en-US" sz="3200" b="1" dirty="0">
                <a:solidFill>
                  <a:srgbClr val="C00000"/>
                </a:solidFill>
                <a:ea typeface="+mn-ea"/>
                <a:cs typeface="+mn-cs"/>
              </a:rPr>
              <a:t> </a:t>
            </a:r>
            <a:r>
              <a:rPr lang="en-US" sz="3200" b="1" dirty="0" err="1">
                <a:solidFill>
                  <a:srgbClr val="C00000"/>
                </a:solidFill>
                <a:ea typeface="+mn-ea"/>
                <a:cs typeface="+mn-cs"/>
              </a:rPr>
              <a:t>እ.ኤ.አ</a:t>
            </a:r>
            <a:r>
              <a:rPr lang="en-US" sz="3200" b="1" dirty="0">
                <a:solidFill>
                  <a:srgbClr val="C00000"/>
                </a:solidFill>
                <a:ea typeface="+mn-ea"/>
                <a:cs typeface="+mn-cs"/>
              </a:rPr>
              <a:t>. </a:t>
            </a:r>
            <a:r>
              <a:rPr lang="am-ET" altLang="en-US" sz="3200" b="1" dirty="0">
                <a:solidFill>
                  <a:srgbClr val="C00000"/>
                </a:solidFill>
                <a:ea typeface="+mn-ea"/>
                <a:cs typeface="+mn-cs"/>
              </a:rPr>
              <a:t>2019ኙን አለም አቀፍ </a:t>
            </a:r>
            <a:r>
              <a:rPr lang="en-GB" sz="3200" b="1" dirty="0">
                <a:solidFill>
                  <a:srgbClr val="C00000"/>
                </a:solidFill>
                <a:ea typeface="+mn-ea"/>
                <a:cs typeface="+mn-cs"/>
              </a:rPr>
              <a:t>NDC</a:t>
            </a:r>
            <a:r>
              <a:rPr lang="am-ET" altLang="en-US" sz="3200" b="1" dirty="0">
                <a:solidFill>
                  <a:srgbClr val="C00000"/>
                </a:solidFill>
                <a:ea typeface="+mn-ea"/>
                <a:cs typeface="+mn-cs"/>
              </a:rPr>
              <a:t> ኮንፈረንስ እንዴት ስርዓተ-ፆታን በተ</a:t>
            </a:r>
            <a:r>
              <a:rPr lang="en-US" sz="3200" b="1" dirty="0" err="1">
                <a:solidFill>
                  <a:srgbClr val="C00000"/>
                </a:solidFill>
                <a:ea typeface="+mn-ea"/>
                <a:cs typeface="+mn-cs"/>
              </a:rPr>
              <a:t>ሻ</a:t>
            </a:r>
            <a:r>
              <a:rPr lang="am-ET" altLang="en-US" sz="3200" b="1" dirty="0">
                <a:solidFill>
                  <a:srgbClr val="C00000"/>
                </a:solidFill>
                <a:ea typeface="+mn-ea"/>
                <a:cs typeface="+mn-cs"/>
              </a:rPr>
              <a:t>ለ መልኩ ያካተተ</a:t>
            </a:r>
            <a:r>
              <a:rPr lang="en-US" altLang="en-US" sz="3200" b="1" dirty="0">
                <a:solidFill>
                  <a:srgbClr val="C00000"/>
                </a:solidFill>
                <a:ea typeface="+mn-ea"/>
                <a:cs typeface="+mn-cs"/>
              </a:rPr>
              <a:t> </a:t>
            </a:r>
            <a:r>
              <a:rPr lang="en-ZA" altLang="en-US" sz="3200" b="1" dirty="0" err="1">
                <a:solidFill>
                  <a:srgbClr val="C00000"/>
                </a:solidFill>
                <a:ea typeface="+mn-ea"/>
                <a:cs typeface="+mn-cs"/>
              </a:rPr>
              <a:t>እንዲሆን</a:t>
            </a:r>
            <a:r>
              <a:rPr lang="am-ET" altLang="en-US" sz="3200" b="1" dirty="0">
                <a:solidFill>
                  <a:srgbClr val="C00000"/>
                </a:solidFill>
                <a:ea typeface="+mn-ea"/>
                <a:cs typeface="+mn-cs"/>
              </a:rPr>
              <a:t> ተደረገ (</a:t>
            </a:r>
            <a:r>
              <a:rPr lang="en-GB" sz="3200" b="1" dirty="0">
                <a:solidFill>
                  <a:srgbClr val="C00000"/>
                </a:solidFill>
                <a:ea typeface="+mn-ea"/>
                <a:cs typeface="+mn-cs"/>
              </a:rPr>
              <a:t>https://</a:t>
            </a:r>
            <a:r>
              <a:rPr lang="en-GB" sz="3200" b="1" dirty="0" err="1">
                <a:solidFill>
                  <a:srgbClr val="C00000"/>
                </a:solidFill>
                <a:ea typeface="+mn-ea"/>
                <a:cs typeface="+mn-cs"/>
              </a:rPr>
              <a:t>globalndcconference.org</a:t>
            </a:r>
            <a:r>
              <a:rPr lang="en-GB" sz="3200" b="1" dirty="0">
                <a:solidFill>
                  <a:srgbClr val="C00000"/>
                </a:solidFill>
                <a:ea typeface="+mn-ea"/>
                <a:cs typeface="+mn-cs"/>
              </a:rPr>
              <a:t>/</a:t>
            </a:r>
            <a:r>
              <a:rPr lang="am-ET" sz="3200" b="1" dirty="0">
                <a:solidFill>
                  <a:srgbClr val="C00000"/>
                </a:solidFill>
                <a:ea typeface="+mn-ea"/>
                <a:cs typeface="+mn-cs"/>
              </a:rPr>
              <a:t>)፡2</a:t>
            </a:r>
            <a:endParaRPr lang="en-GB" sz="3200" b="1" dirty="0">
              <a:solidFill>
                <a:srgbClr val="C00000"/>
              </a:solidFill>
              <a:ea typeface="+mn-ea"/>
              <a:cs typeface="+mn-cs"/>
            </a:endParaRPr>
          </a:p>
        </p:txBody>
      </p:sp>
    </p:spTree>
    <p:extLst>
      <p:ext uri="{BB962C8B-B14F-4D97-AF65-F5344CB8AC3E}">
        <p14:creationId xmlns:p14="http://schemas.microsoft.com/office/powerpoint/2010/main" val="2215107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4" name="Rectangle 4103">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6" name="Rectangle 4105">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8" name="Group 4107">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4109" name="Freeform: Shape 4108">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0" name="Freeform: Shape 4109">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1" name="Freeform: Shape 4110">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2" name="Freeform: Shape 4111">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02315556-703A-55C4-59F5-B69E9627DDFF}"/>
              </a:ext>
            </a:extLst>
          </p:cNvPr>
          <p:cNvSpPr>
            <a:spLocks noGrp="1"/>
          </p:cNvSpPr>
          <p:nvPr>
            <p:ph idx="1"/>
          </p:nvPr>
        </p:nvSpPr>
        <p:spPr>
          <a:xfrm>
            <a:off x="367990" y="1667436"/>
            <a:ext cx="7002966" cy="4621852"/>
          </a:xfrm>
        </p:spPr>
        <p:txBody>
          <a:bodyPr anchor="ctr">
            <a:normAutofit/>
          </a:bodyPr>
          <a:lstStyle/>
          <a:p>
            <a:r>
              <a:rPr lang="am-ET" dirty="0"/>
              <a:t>ለእናቶች ድጋፍ</a:t>
            </a:r>
            <a:endParaRPr lang="en-US" dirty="0"/>
          </a:p>
          <a:p>
            <a:pPr lvl="1" algn="just"/>
            <a:r>
              <a:rPr lang="am-ET" sz="2800" dirty="0"/>
              <a:t>በምዝገባ ወቅት፡ የሚያጠባ ህፃን በቤት ውስጥ መኖሩ ወደ ጉባኤው ለመጓዝ እና ለመሳተፍ እንቅፋት መሆኑ ተጠየቀ፤</a:t>
            </a:r>
          </a:p>
          <a:p>
            <a:pPr lvl="1" algn="just"/>
            <a:r>
              <a:rPr lang="am-ET" sz="2800" dirty="0"/>
              <a:t>ጨቅላ ሕፃን በአውሮፕላን ውስጥ በእናታቸው ታቅፈው  እንዲጓዙ የሚያስፈለገውን ክፍያ/ድጋፍ </a:t>
            </a:r>
            <a:r>
              <a:rPr lang="en-US" sz="2800" dirty="0" err="1"/>
              <a:t>እንደሚደረግ</a:t>
            </a:r>
            <a:r>
              <a:rPr lang="am-ET" sz="2800" dirty="0"/>
              <a:t> ተገለጸ፤</a:t>
            </a:r>
            <a:endParaRPr lang="en-US" sz="2800" dirty="0"/>
          </a:p>
          <a:p>
            <a:pPr lvl="1"/>
            <a:r>
              <a:rPr lang="am-ET" sz="2800" dirty="0"/>
              <a:t>በቦታው ላይ ጥራቱን የጠበቀ የልጆች መንከባከቢያ ቦታ እና የግል ጸጥ ያለ ጡት ማጥቢያ ቦታ ተዘጋጀ፤</a:t>
            </a:r>
          </a:p>
          <a:p>
            <a:pPr lvl="1"/>
            <a:r>
              <a:rPr lang="am-ET" sz="2800" dirty="0"/>
              <a:t>ምንም እንኳን ማንም አገልግሎቱን ባይጠቀምበትም አገልግሎቱ መኖሩ ጥሩ ነበረ!</a:t>
            </a:r>
            <a:endParaRPr lang="en-US" sz="2800" dirty="0"/>
          </a:p>
          <a:p>
            <a:pPr marL="457200" lvl="1" indent="0">
              <a:buNone/>
            </a:pPr>
            <a:endParaRPr lang="en-GB" sz="1500" dirty="0">
              <a:solidFill>
                <a:schemeClr val="tx2"/>
              </a:solidFill>
            </a:endParaRPr>
          </a:p>
        </p:txBody>
      </p:sp>
      <p:grpSp>
        <p:nvGrpSpPr>
          <p:cNvPr id="4114" name="Group 4113">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4115" name="Freeform: Shape 4114">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6" name="Freeform: Shape 4115">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7" name="Freeform: Shape 4116">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118" name="Freeform: Shape 4117">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099" name="Picture 3" descr="A picture containing person, indoor&#10;&#10;Description automatically generated">
            <a:extLst>
              <a:ext uri="{FF2B5EF4-FFF2-40B4-BE49-F238E27FC236}">
                <a16:creationId xmlns:a16="http://schemas.microsoft.com/office/drawing/2014/main" id="{440BBE4C-A74E-FD0A-A928-169D8FA887A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96641" y="2347240"/>
            <a:ext cx="3620069" cy="370780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77ED7EE2-8820-867F-0941-C5C74107F1DA}"/>
              </a:ext>
            </a:extLst>
          </p:cNvPr>
          <p:cNvSpPr txBox="1">
            <a:spLocks/>
          </p:cNvSpPr>
          <p:nvPr/>
        </p:nvSpPr>
        <p:spPr>
          <a:xfrm>
            <a:off x="744190" y="462638"/>
            <a:ext cx="10515600" cy="1009651"/>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m-ET" altLang="en-US" sz="3200" b="1" dirty="0">
                <a:solidFill>
                  <a:srgbClr val="C00000"/>
                </a:solidFill>
                <a:ea typeface="+mn-ea"/>
                <a:cs typeface="+mn-cs"/>
              </a:rPr>
              <a:t>የ</a:t>
            </a:r>
            <a:r>
              <a:rPr lang="en-US" sz="3200" b="1" dirty="0">
                <a:solidFill>
                  <a:srgbClr val="C00000"/>
                </a:solidFill>
                <a:ea typeface="+mn-ea"/>
                <a:cs typeface="+mn-cs"/>
              </a:rPr>
              <a:t> </a:t>
            </a:r>
            <a:r>
              <a:rPr lang="en-US" sz="3200" b="1" dirty="0" err="1">
                <a:solidFill>
                  <a:srgbClr val="C00000"/>
                </a:solidFill>
                <a:ea typeface="+mn-ea"/>
                <a:cs typeface="+mn-cs"/>
              </a:rPr>
              <a:t>እ.ኤ.አ</a:t>
            </a:r>
            <a:r>
              <a:rPr lang="en-US" sz="3200" b="1" dirty="0">
                <a:solidFill>
                  <a:srgbClr val="C00000"/>
                </a:solidFill>
                <a:ea typeface="+mn-ea"/>
                <a:cs typeface="+mn-cs"/>
              </a:rPr>
              <a:t>. </a:t>
            </a:r>
            <a:r>
              <a:rPr lang="am-ET" altLang="en-US" sz="3200" b="1" dirty="0">
                <a:solidFill>
                  <a:srgbClr val="C00000"/>
                </a:solidFill>
                <a:ea typeface="+mn-ea"/>
                <a:cs typeface="+mn-cs"/>
              </a:rPr>
              <a:t>2019ኙን አለም አቀፍ </a:t>
            </a:r>
            <a:r>
              <a:rPr lang="en-GB" sz="3200" b="1" dirty="0">
                <a:solidFill>
                  <a:srgbClr val="C00000"/>
                </a:solidFill>
                <a:ea typeface="+mn-ea"/>
                <a:cs typeface="+mn-cs"/>
              </a:rPr>
              <a:t>NDC</a:t>
            </a:r>
            <a:r>
              <a:rPr lang="am-ET" altLang="en-US" sz="3200" b="1" dirty="0">
                <a:solidFill>
                  <a:srgbClr val="C00000"/>
                </a:solidFill>
                <a:ea typeface="+mn-ea"/>
                <a:cs typeface="+mn-cs"/>
              </a:rPr>
              <a:t> ኮንፈረንስ እንዴት ስርዓተ-ፆታን በተ</a:t>
            </a:r>
            <a:r>
              <a:rPr lang="en-US" sz="3200" b="1" dirty="0" err="1">
                <a:solidFill>
                  <a:srgbClr val="C00000"/>
                </a:solidFill>
                <a:ea typeface="+mn-ea"/>
                <a:cs typeface="+mn-cs"/>
              </a:rPr>
              <a:t>ሻ</a:t>
            </a:r>
            <a:r>
              <a:rPr lang="am-ET" altLang="en-US" sz="3200" b="1" dirty="0">
                <a:solidFill>
                  <a:srgbClr val="C00000"/>
                </a:solidFill>
                <a:ea typeface="+mn-ea"/>
                <a:cs typeface="+mn-cs"/>
              </a:rPr>
              <a:t>ለ መልኩ ያካተተ</a:t>
            </a:r>
            <a:r>
              <a:rPr lang="en-US" altLang="en-US" sz="3200" b="1" dirty="0">
                <a:solidFill>
                  <a:srgbClr val="C00000"/>
                </a:solidFill>
                <a:ea typeface="+mn-ea"/>
                <a:cs typeface="+mn-cs"/>
              </a:rPr>
              <a:t> </a:t>
            </a:r>
            <a:r>
              <a:rPr lang="en-ZA" altLang="en-US" sz="3200" b="1" dirty="0" err="1">
                <a:solidFill>
                  <a:srgbClr val="C00000"/>
                </a:solidFill>
                <a:ea typeface="+mn-ea"/>
                <a:cs typeface="+mn-cs"/>
              </a:rPr>
              <a:t>እንዲሆን</a:t>
            </a:r>
            <a:r>
              <a:rPr lang="am-ET" altLang="en-US" sz="3200" b="1" dirty="0">
                <a:solidFill>
                  <a:srgbClr val="C00000"/>
                </a:solidFill>
                <a:ea typeface="+mn-ea"/>
                <a:cs typeface="+mn-cs"/>
              </a:rPr>
              <a:t> ተደረገ (</a:t>
            </a:r>
            <a:r>
              <a:rPr lang="en-GB" sz="3200" b="1" dirty="0">
                <a:solidFill>
                  <a:srgbClr val="C00000"/>
                </a:solidFill>
                <a:ea typeface="+mn-ea"/>
                <a:cs typeface="+mn-cs"/>
              </a:rPr>
              <a:t>https://</a:t>
            </a:r>
            <a:r>
              <a:rPr lang="en-GB" sz="3200" b="1" dirty="0" err="1">
                <a:solidFill>
                  <a:srgbClr val="C00000"/>
                </a:solidFill>
                <a:ea typeface="+mn-ea"/>
                <a:cs typeface="+mn-cs"/>
              </a:rPr>
              <a:t>globalndcconference.org</a:t>
            </a:r>
            <a:r>
              <a:rPr lang="en-GB" sz="3200" b="1" dirty="0">
                <a:solidFill>
                  <a:srgbClr val="C00000"/>
                </a:solidFill>
                <a:ea typeface="+mn-ea"/>
                <a:cs typeface="+mn-cs"/>
              </a:rPr>
              <a:t>/</a:t>
            </a:r>
            <a:r>
              <a:rPr lang="am-ET" sz="3200" b="1" dirty="0">
                <a:solidFill>
                  <a:srgbClr val="C00000"/>
                </a:solidFill>
                <a:ea typeface="+mn-ea"/>
                <a:cs typeface="+mn-cs"/>
              </a:rPr>
              <a:t>)፡3</a:t>
            </a:r>
            <a:endParaRPr lang="en-GB" sz="3200" b="1" dirty="0">
              <a:solidFill>
                <a:srgbClr val="C00000"/>
              </a:solidFill>
              <a:ea typeface="+mn-ea"/>
              <a:cs typeface="+mn-cs"/>
            </a:endParaRPr>
          </a:p>
        </p:txBody>
      </p:sp>
    </p:spTree>
    <p:extLst>
      <p:ext uri="{BB962C8B-B14F-4D97-AF65-F5344CB8AC3E}">
        <p14:creationId xmlns:p14="http://schemas.microsoft.com/office/powerpoint/2010/main" val="90900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214ACF-A0FD-5085-116A-60F6B8DC0D72}"/>
              </a:ext>
            </a:extLst>
          </p:cNvPr>
          <p:cNvSpPr txBox="1">
            <a:spLocks noGrp="1"/>
          </p:cNvSpPr>
          <p:nvPr>
            <p:ph type="title"/>
          </p:nvPr>
        </p:nvSpPr>
        <p:spPr>
          <a:xfrm>
            <a:off x="838200" y="425005"/>
            <a:ext cx="10515600" cy="1009651"/>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m-ET" altLang="en-US" sz="3200" b="1" dirty="0">
                <a:solidFill>
                  <a:srgbClr val="C00000"/>
                </a:solidFill>
                <a:ea typeface="+mn-ea"/>
                <a:cs typeface="+mn-cs"/>
              </a:rPr>
              <a:t>የ</a:t>
            </a:r>
            <a:r>
              <a:rPr lang="en-US" sz="3200" b="1" dirty="0">
                <a:solidFill>
                  <a:srgbClr val="C00000"/>
                </a:solidFill>
                <a:ea typeface="+mn-ea"/>
                <a:cs typeface="+mn-cs"/>
              </a:rPr>
              <a:t> </a:t>
            </a:r>
            <a:r>
              <a:rPr lang="en-US" sz="3200" b="1" dirty="0" err="1">
                <a:solidFill>
                  <a:srgbClr val="C00000"/>
                </a:solidFill>
                <a:ea typeface="+mn-ea"/>
                <a:cs typeface="+mn-cs"/>
              </a:rPr>
              <a:t>እ.ኤ.አ</a:t>
            </a:r>
            <a:r>
              <a:rPr lang="en-US" sz="3200" b="1" dirty="0">
                <a:solidFill>
                  <a:srgbClr val="C00000"/>
                </a:solidFill>
                <a:ea typeface="+mn-ea"/>
                <a:cs typeface="+mn-cs"/>
              </a:rPr>
              <a:t>. </a:t>
            </a:r>
            <a:r>
              <a:rPr lang="am-ET" altLang="en-US" sz="3200" b="1" dirty="0">
                <a:solidFill>
                  <a:srgbClr val="C00000"/>
                </a:solidFill>
                <a:ea typeface="+mn-ea"/>
                <a:cs typeface="+mn-cs"/>
              </a:rPr>
              <a:t>2019ኙን አለም አቀፍ </a:t>
            </a:r>
            <a:r>
              <a:rPr lang="en-GB" sz="3200" b="1" dirty="0">
                <a:solidFill>
                  <a:srgbClr val="C00000"/>
                </a:solidFill>
                <a:ea typeface="+mn-ea"/>
                <a:cs typeface="+mn-cs"/>
              </a:rPr>
              <a:t>NDC</a:t>
            </a:r>
            <a:r>
              <a:rPr lang="am-ET" altLang="en-US" sz="3200" b="1" dirty="0">
                <a:solidFill>
                  <a:srgbClr val="C00000"/>
                </a:solidFill>
                <a:ea typeface="+mn-ea"/>
                <a:cs typeface="+mn-cs"/>
              </a:rPr>
              <a:t> ኮንፈረንስ እንዴት ስርዓተ-ፆታን በተ</a:t>
            </a:r>
            <a:r>
              <a:rPr lang="en-US" sz="3200" b="1" dirty="0" err="1">
                <a:solidFill>
                  <a:srgbClr val="C00000"/>
                </a:solidFill>
                <a:ea typeface="+mn-ea"/>
                <a:cs typeface="+mn-cs"/>
              </a:rPr>
              <a:t>ሻ</a:t>
            </a:r>
            <a:r>
              <a:rPr lang="am-ET" altLang="en-US" sz="3200" b="1" dirty="0">
                <a:solidFill>
                  <a:srgbClr val="C00000"/>
                </a:solidFill>
                <a:ea typeface="+mn-ea"/>
                <a:cs typeface="+mn-cs"/>
              </a:rPr>
              <a:t>ለ መልኩ ያካተተ</a:t>
            </a:r>
            <a:r>
              <a:rPr lang="en-US" altLang="en-US" sz="3200" b="1" dirty="0">
                <a:solidFill>
                  <a:srgbClr val="C00000"/>
                </a:solidFill>
                <a:ea typeface="+mn-ea"/>
                <a:cs typeface="+mn-cs"/>
              </a:rPr>
              <a:t> </a:t>
            </a:r>
            <a:r>
              <a:rPr lang="en-ZA" altLang="en-US" sz="3200" b="1" dirty="0" err="1">
                <a:solidFill>
                  <a:srgbClr val="C00000"/>
                </a:solidFill>
                <a:ea typeface="+mn-ea"/>
                <a:cs typeface="+mn-cs"/>
              </a:rPr>
              <a:t>እንዲሆን</a:t>
            </a:r>
            <a:r>
              <a:rPr lang="am-ET" altLang="en-US" sz="3200" b="1" dirty="0">
                <a:solidFill>
                  <a:srgbClr val="C00000"/>
                </a:solidFill>
                <a:ea typeface="+mn-ea"/>
                <a:cs typeface="+mn-cs"/>
              </a:rPr>
              <a:t> ተደረገ (</a:t>
            </a:r>
            <a:r>
              <a:rPr lang="en-GB" sz="3200" b="1" dirty="0">
                <a:solidFill>
                  <a:srgbClr val="C00000"/>
                </a:solidFill>
                <a:ea typeface="+mn-ea"/>
                <a:cs typeface="+mn-cs"/>
              </a:rPr>
              <a:t>https://</a:t>
            </a:r>
            <a:r>
              <a:rPr lang="en-GB" sz="3200" b="1" dirty="0" err="1">
                <a:solidFill>
                  <a:srgbClr val="C00000"/>
                </a:solidFill>
                <a:ea typeface="+mn-ea"/>
                <a:cs typeface="+mn-cs"/>
              </a:rPr>
              <a:t>globalndcconference.org</a:t>
            </a:r>
            <a:r>
              <a:rPr lang="en-GB" sz="3200" b="1" dirty="0">
                <a:solidFill>
                  <a:srgbClr val="C00000"/>
                </a:solidFill>
                <a:ea typeface="+mn-ea"/>
                <a:cs typeface="+mn-cs"/>
              </a:rPr>
              <a:t>/</a:t>
            </a:r>
            <a:r>
              <a:rPr lang="am-ET" sz="3200" b="1" dirty="0">
                <a:solidFill>
                  <a:srgbClr val="C00000"/>
                </a:solidFill>
                <a:ea typeface="+mn-ea"/>
                <a:cs typeface="+mn-cs"/>
              </a:rPr>
              <a:t>)፡4</a:t>
            </a:r>
            <a:endParaRPr lang="en-GB" sz="3200" b="1" dirty="0">
              <a:solidFill>
                <a:srgbClr val="C00000"/>
              </a:solidFill>
              <a:ea typeface="+mn-ea"/>
              <a:cs typeface="+mn-cs"/>
            </a:endParaRPr>
          </a:p>
        </p:txBody>
      </p:sp>
      <p:pic>
        <p:nvPicPr>
          <p:cNvPr id="5" name="Picture 4" descr="A picture containing diagram&#10;&#10;Description automatically generated">
            <a:extLst>
              <a:ext uri="{FF2B5EF4-FFF2-40B4-BE49-F238E27FC236}">
                <a16:creationId xmlns:a16="http://schemas.microsoft.com/office/drawing/2014/main" id="{4E85F8AE-45CD-D8BE-CF02-8749E393A5B8}"/>
              </a:ext>
            </a:extLst>
          </p:cNvPr>
          <p:cNvPicPr>
            <a:picLocks noChangeAspect="1"/>
          </p:cNvPicPr>
          <p:nvPr/>
        </p:nvPicPr>
        <p:blipFill>
          <a:blip r:embed="rId2"/>
          <a:stretch>
            <a:fillRect/>
          </a:stretch>
        </p:blipFill>
        <p:spPr>
          <a:xfrm>
            <a:off x="6484994" y="3197899"/>
            <a:ext cx="5524540" cy="3381400"/>
          </a:xfrm>
          <a:prstGeom prst="rect">
            <a:avLst/>
          </a:prstGeom>
          <a:ln>
            <a:solidFill>
              <a:schemeClr val="tx1"/>
            </a:solidFill>
          </a:ln>
        </p:spPr>
      </p:pic>
      <p:sp>
        <p:nvSpPr>
          <p:cNvPr id="7" name="TextBox 6">
            <a:extLst>
              <a:ext uri="{FF2B5EF4-FFF2-40B4-BE49-F238E27FC236}">
                <a16:creationId xmlns:a16="http://schemas.microsoft.com/office/drawing/2014/main" id="{4762949C-4E9C-9E51-0BBB-90F3D5D896C4}"/>
              </a:ext>
            </a:extLst>
          </p:cNvPr>
          <p:cNvSpPr txBox="1"/>
          <p:nvPr/>
        </p:nvSpPr>
        <p:spPr>
          <a:xfrm>
            <a:off x="405718" y="1750494"/>
            <a:ext cx="5524540" cy="4708981"/>
          </a:xfrm>
          <a:prstGeom prst="rect">
            <a:avLst/>
          </a:prstGeom>
          <a:noFill/>
        </p:spPr>
        <p:txBody>
          <a:bodyPr wrap="square">
            <a:spAutoFit/>
          </a:bodyPr>
          <a:lstStyle/>
          <a:p>
            <a:pPr marL="742950" lvl="1" indent="-285750">
              <a:buFont typeface="Arial" panose="020B0604020202020204" pitchFamily="34" charset="0"/>
              <a:buChar char="•"/>
            </a:pPr>
            <a:r>
              <a:rPr lang="am-ET" sz="3000" dirty="0"/>
              <a:t>በሁሉም የስብሰባ ክፍለ ጊዜያት 'የሥርዓተ-ፆታ ድምጽ’ የሚሆኑ ሰዎች ይመረጡ ነበር</a:t>
            </a:r>
          </a:p>
          <a:p>
            <a:pPr marL="742950" lvl="1" indent="-285750">
              <a:buFont typeface="Arial" panose="020B0604020202020204" pitchFamily="34" charset="0"/>
              <a:buChar char="•"/>
            </a:pPr>
            <a:r>
              <a:rPr lang="am-ET" sz="3000" dirty="0"/>
              <a:t>እነዚህ የነጻ አገልጋዮች ከስበሰባው በፊት ምን እንደሚጠበቅባቸው መግለጫ እና ማብራሪያ ሰነድ ተሰጥ</a:t>
            </a:r>
            <a:r>
              <a:rPr lang="en-US" sz="3000" dirty="0" err="1"/>
              <a:t>ቷ</a:t>
            </a:r>
            <a:r>
              <a:rPr lang="am-ET" sz="3000" dirty="0"/>
              <a:t>ቸዋል</a:t>
            </a:r>
          </a:p>
          <a:p>
            <a:pPr marL="742950" lvl="1" indent="-285750">
              <a:buFont typeface="Arial" panose="020B0604020202020204" pitchFamily="34" charset="0"/>
              <a:buChar char="•"/>
            </a:pPr>
            <a:r>
              <a:rPr lang="am-ET" sz="3000" dirty="0"/>
              <a:t>የስብሰባ አስተባባሪዎችም ሴቶችን እና ሁሉንም ተሰብሳቢዎች እንዲያሳትፉ ተንግ</a:t>
            </a:r>
            <a:r>
              <a:rPr lang="en-US" sz="3000" dirty="0" err="1"/>
              <a:t>ሯ</a:t>
            </a:r>
            <a:r>
              <a:rPr lang="am-ET" sz="3000" dirty="0"/>
              <a:t>ቸዋል</a:t>
            </a:r>
            <a:endParaRPr lang="en-US" sz="3000" dirty="0"/>
          </a:p>
        </p:txBody>
      </p:sp>
    </p:spTree>
    <p:extLst>
      <p:ext uri="{BB962C8B-B14F-4D97-AF65-F5344CB8AC3E}">
        <p14:creationId xmlns:p14="http://schemas.microsoft.com/office/powerpoint/2010/main" val="1601055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7308-DAFE-87E4-EEA9-5454E7CD2688}"/>
              </a:ext>
            </a:extLst>
          </p:cNvPr>
          <p:cNvSpPr>
            <a:spLocks noGrp="1"/>
          </p:cNvSpPr>
          <p:nvPr>
            <p:ph type="title"/>
          </p:nvPr>
        </p:nvSpPr>
        <p:spPr>
          <a:xfrm>
            <a:off x="355003" y="96819"/>
            <a:ext cx="11000386" cy="688489"/>
          </a:xfrm>
        </p:spPr>
        <p:txBody>
          <a:bodyPr>
            <a:normAutofit/>
          </a:bodyPr>
          <a:lstStyle/>
          <a:p>
            <a:pPr algn="ctr"/>
            <a:r>
              <a:rPr lang="am-ET" sz="3200" b="1" dirty="0">
                <a:solidFill>
                  <a:srgbClr val="C00000"/>
                </a:solidFill>
                <a:ea typeface="+mn-ea"/>
                <a:cs typeface="+mn-cs"/>
              </a:rPr>
              <a:t>እነዚህ ስልጠናዎች ለምን አስፈላጊ ሆኑ? ለምንስ በጥንቃቄ መሰጠት አለባቸው?</a:t>
            </a:r>
            <a:endParaRPr lang="en-GB" sz="3200" b="1" dirty="0">
              <a:solidFill>
                <a:srgbClr val="C00000"/>
              </a:solidFill>
              <a:ea typeface="+mn-ea"/>
              <a:cs typeface="+mn-cs"/>
            </a:endParaRPr>
          </a:p>
        </p:txBody>
      </p:sp>
      <p:sp>
        <p:nvSpPr>
          <p:cNvPr id="3" name="Content Placeholder 2">
            <a:extLst>
              <a:ext uri="{FF2B5EF4-FFF2-40B4-BE49-F238E27FC236}">
                <a16:creationId xmlns:a16="http://schemas.microsoft.com/office/drawing/2014/main" id="{AEDE28AC-52DF-C5F5-5B50-834B0651CCB9}"/>
              </a:ext>
            </a:extLst>
          </p:cNvPr>
          <p:cNvSpPr>
            <a:spLocks noGrp="1"/>
          </p:cNvSpPr>
          <p:nvPr>
            <p:ph sz="half" idx="2"/>
          </p:nvPr>
        </p:nvSpPr>
        <p:spPr>
          <a:xfrm>
            <a:off x="129093" y="1260796"/>
            <a:ext cx="5868484" cy="5873676"/>
          </a:xfrm>
        </p:spPr>
        <p:txBody>
          <a:bodyPr>
            <a:normAutofit/>
          </a:bodyPr>
          <a:lstStyle/>
          <a:p>
            <a:pPr algn="just"/>
            <a:r>
              <a:rPr lang="am-ET" b="1" dirty="0"/>
              <a:t>ሴቶችን ለመሪነት ያበቁ የአየር ንብረት መፍትሄዎች የበለጠ ጠንካራ እና ስኬታማ ናቸው። </a:t>
            </a:r>
            <a:r>
              <a:rPr lang="am-ET" dirty="0"/>
              <a:t>ይህ 'ያልተለመዱ' የአመራር ዓይነቶችን ሊያካትት ይችላል።</a:t>
            </a:r>
          </a:p>
          <a:p>
            <a:pPr marL="0" indent="0" algn="just">
              <a:buNone/>
            </a:pPr>
            <a:endParaRPr lang="en-US" dirty="0"/>
          </a:p>
          <a:p>
            <a:pPr algn="just"/>
            <a:r>
              <a:rPr lang="am-ET" dirty="0"/>
              <a:t>አንዳንድ ጊዜ የሴቶችን እውቀት፣ ተሰጥኦ እና ክህሎት ለማግኘት በሌሎች ዘርፍ ያሉ የፖሊሲ ትግበራዎችን ማፋጠንን ይጠቃል። ለምሳሌ፤ በስርዓተ-ፆታ ላይ የተመሰረተ ጥቃት ላይ እና ከመሬት ባለቤትነትን ጋር የተገናኙ ህጎችን መተግበር።</a:t>
            </a:r>
          </a:p>
          <a:p>
            <a:endParaRPr lang="en-GB" dirty="0"/>
          </a:p>
        </p:txBody>
      </p:sp>
      <p:pic>
        <p:nvPicPr>
          <p:cNvPr id="7172" name="Picture 4" descr="A group of people sitting in a chair talking on the phone&#10;&#10;Description automatically generated">
            <a:extLst>
              <a:ext uri="{FF2B5EF4-FFF2-40B4-BE49-F238E27FC236}">
                <a16:creationId xmlns:a16="http://schemas.microsoft.com/office/drawing/2014/main" id="{4E61FC5F-0C68-DAEE-5BC5-FB3372C41BE4}"/>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429552" y="1054250"/>
            <a:ext cx="5633356" cy="419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04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EFC380-6BEF-B1FF-1E6C-0C7C737AEACF}"/>
              </a:ext>
            </a:extLst>
          </p:cNvPr>
          <p:cNvSpPr>
            <a:spLocks noGrp="1"/>
          </p:cNvSpPr>
          <p:nvPr>
            <p:ph sz="half" idx="2"/>
          </p:nvPr>
        </p:nvSpPr>
        <p:spPr>
          <a:xfrm>
            <a:off x="438912" y="1580960"/>
            <a:ext cx="6507352" cy="3684588"/>
          </a:xfrm>
        </p:spPr>
        <p:txBody>
          <a:bodyPr>
            <a:noAutofit/>
          </a:bodyPr>
          <a:lstStyle/>
          <a:p>
            <a:pPr>
              <a:lnSpc>
                <a:spcPct val="100000"/>
              </a:lnSpc>
            </a:pPr>
            <a:r>
              <a:rPr lang="en-US" sz="3200" dirty="0" err="1"/>
              <a:t>ደህንነቱ</a:t>
            </a:r>
            <a:r>
              <a:rPr lang="am-ET" sz="3200" dirty="0"/>
              <a:t> የተጠበቀ እና ድጋፍ ሰጪ የስራ ቦታን ለመፍጠር የፕሮጀክት/የፕሮግራም ሰራተኞችን አቅም መገንባት ሊያስፈልግ ይችላል። ይህም በቂ የፆታ እና ማህበራዊ ግንዛቤ እንዲሁም መተግበሪያ መሳሪያዎች እንዲኖራቸው ለማድረግ </a:t>
            </a:r>
            <a:r>
              <a:rPr lang="en-ZA" sz="3200" dirty="0" err="1"/>
              <a:t>ነው</a:t>
            </a:r>
            <a:r>
              <a:rPr lang="en-ZA" sz="3200" dirty="0"/>
              <a:t>።</a:t>
            </a:r>
            <a:endParaRPr lang="am-ET" sz="3200" dirty="0"/>
          </a:p>
          <a:p>
            <a:pPr>
              <a:lnSpc>
                <a:spcPct val="100000"/>
              </a:lnSpc>
            </a:pPr>
            <a:r>
              <a:rPr lang="am-ET" sz="3200" dirty="0"/>
              <a:t>ሴቶች እና ልጃገረዶችም መብቶቻቸውን እንዲያውቁ እና በራስቸው እንዲተማመኑ ለማድረግ የአቅም ግንባታ ሊያስፈልግ ይችላል።</a:t>
            </a:r>
          </a:p>
          <a:p>
            <a:pPr>
              <a:lnSpc>
                <a:spcPct val="100000"/>
              </a:lnSpc>
            </a:pPr>
            <a:endParaRPr lang="en-US" sz="3200" dirty="0"/>
          </a:p>
        </p:txBody>
      </p:sp>
      <p:sp>
        <p:nvSpPr>
          <p:cNvPr id="7" name="Title 1">
            <a:extLst>
              <a:ext uri="{FF2B5EF4-FFF2-40B4-BE49-F238E27FC236}">
                <a16:creationId xmlns:a16="http://schemas.microsoft.com/office/drawing/2014/main" id="{A8FB5A5D-3BD2-14D2-73B1-F61D25E09B22}"/>
              </a:ext>
            </a:extLst>
          </p:cNvPr>
          <p:cNvSpPr>
            <a:spLocks noGrp="1"/>
          </p:cNvSpPr>
          <p:nvPr>
            <p:ph type="title"/>
          </p:nvPr>
        </p:nvSpPr>
        <p:spPr>
          <a:xfrm>
            <a:off x="836612" y="319024"/>
            <a:ext cx="10515600" cy="1325563"/>
          </a:xfrm>
        </p:spPr>
        <p:txBody>
          <a:bodyPr>
            <a:normAutofit/>
          </a:bodyPr>
          <a:lstStyle/>
          <a:p>
            <a:pPr algn="ctr"/>
            <a:r>
              <a:rPr lang="am-ET" sz="3200" b="1" dirty="0">
                <a:solidFill>
                  <a:srgbClr val="C00000"/>
                </a:solidFill>
                <a:ea typeface="+mn-ea"/>
                <a:cs typeface="+mn-cs"/>
              </a:rPr>
              <a:t>ማህበረሰብ አካታችነትን እና ሴቶች እና ልጃገረዶችን የማብቅት ሂደትን ለመምራት ክህሎት ያስፈልጋል</a:t>
            </a:r>
            <a:endParaRPr lang="en-GB" sz="3200" b="1" dirty="0">
              <a:solidFill>
                <a:srgbClr val="C00000"/>
              </a:solidFill>
              <a:ea typeface="+mn-ea"/>
              <a:cs typeface="+mn-cs"/>
            </a:endParaRPr>
          </a:p>
        </p:txBody>
      </p:sp>
      <p:pic>
        <p:nvPicPr>
          <p:cNvPr id="8" name="Google Shape;143;p20">
            <a:extLst>
              <a:ext uri="{FF2B5EF4-FFF2-40B4-BE49-F238E27FC236}">
                <a16:creationId xmlns:a16="http://schemas.microsoft.com/office/drawing/2014/main" id="{1E30F9B9-4796-6F40-CD0C-396E2A33344E}"/>
              </a:ext>
            </a:extLst>
          </p:cNvPr>
          <p:cNvPicPr preferRelativeResize="0">
            <a:picLocks noGrp="1"/>
          </p:cNvPicPr>
          <p:nvPr>
            <p:ph sz="quarter" idx="4"/>
          </p:nvPr>
        </p:nvPicPr>
        <p:blipFill rotWithShape="1">
          <a:blip r:embed="rId3">
            <a:alphaModFix/>
          </a:blip>
          <a:srcRect l="32997" t="8888" r="9284"/>
          <a:stretch/>
        </p:blipFill>
        <p:spPr>
          <a:xfrm>
            <a:off x="7114032" y="1681163"/>
            <a:ext cx="4238180" cy="4152709"/>
          </a:xfrm>
          <a:prstGeom prst="rect">
            <a:avLst/>
          </a:prstGeom>
          <a:noFill/>
          <a:ln>
            <a:noFill/>
          </a:ln>
        </p:spPr>
      </p:pic>
    </p:spTree>
    <p:extLst>
      <p:ext uri="{BB962C8B-B14F-4D97-AF65-F5344CB8AC3E}">
        <p14:creationId xmlns:p14="http://schemas.microsoft.com/office/powerpoint/2010/main" val="2804390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6C533-97A9-2A8E-2A9C-6606743C2C19}"/>
              </a:ext>
            </a:extLst>
          </p:cNvPr>
          <p:cNvSpPr>
            <a:spLocks noGrp="1"/>
          </p:cNvSpPr>
          <p:nvPr>
            <p:ph type="title"/>
          </p:nvPr>
        </p:nvSpPr>
        <p:spPr>
          <a:xfrm>
            <a:off x="839788" y="365126"/>
            <a:ext cx="10515600" cy="942974"/>
          </a:xfrm>
        </p:spPr>
        <p:txBody>
          <a:bodyPr>
            <a:noAutofit/>
          </a:bodyPr>
          <a:lstStyle/>
          <a:p>
            <a:r>
              <a:rPr lang="am-ET" sz="3200" b="1" dirty="0">
                <a:solidFill>
                  <a:srgbClr val="C00000"/>
                </a:solidFill>
                <a:ea typeface="+mn-ea"/>
                <a:cs typeface="+mn-cs"/>
              </a:rPr>
              <a:t>ነገሮችን ከመጀመሪያ ትክክል ካልመጡ በሂደት ማስተካከል እና ማ</a:t>
            </a:r>
            <a:r>
              <a:rPr lang="en-US" sz="3200" b="1" dirty="0" err="1">
                <a:solidFill>
                  <a:srgbClr val="C00000"/>
                </a:solidFill>
                <a:ea typeface="+mn-ea"/>
                <a:cs typeface="+mn-cs"/>
              </a:rPr>
              <a:t>ሻሻ</a:t>
            </a:r>
            <a:r>
              <a:rPr lang="am-ET" sz="3200" b="1" dirty="0">
                <a:solidFill>
                  <a:srgbClr val="C00000"/>
                </a:solidFill>
                <a:ea typeface="+mn-ea"/>
                <a:cs typeface="+mn-cs"/>
              </a:rPr>
              <a:t>ል ይቻላል</a:t>
            </a:r>
            <a:endParaRPr lang="en-GB" sz="3200" b="1" dirty="0">
              <a:solidFill>
                <a:srgbClr val="C00000"/>
              </a:solidFill>
              <a:ea typeface="+mn-ea"/>
              <a:cs typeface="+mn-cs"/>
            </a:endParaRPr>
          </a:p>
        </p:txBody>
      </p:sp>
      <p:sp>
        <p:nvSpPr>
          <p:cNvPr id="4" name="Content Placeholder 3">
            <a:extLst>
              <a:ext uri="{FF2B5EF4-FFF2-40B4-BE49-F238E27FC236}">
                <a16:creationId xmlns:a16="http://schemas.microsoft.com/office/drawing/2014/main" id="{134318E7-551F-1F7C-6A51-DB7714C99BDC}"/>
              </a:ext>
            </a:extLst>
          </p:cNvPr>
          <p:cNvSpPr>
            <a:spLocks noGrp="1"/>
          </p:cNvSpPr>
          <p:nvPr>
            <p:ph sz="half" idx="2"/>
          </p:nvPr>
        </p:nvSpPr>
        <p:spPr>
          <a:xfrm>
            <a:off x="839788" y="1409701"/>
            <a:ext cx="6221412" cy="5083174"/>
          </a:xfrm>
        </p:spPr>
        <p:txBody>
          <a:bodyPr>
            <a:normAutofit lnSpcReduction="10000"/>
          </a:bodyPr>
          <a:lstStyle/>
          <a:p>
            <a:r>
              <a:rPr lang="am-ET" dirty="0"/>
              <a:t>በህንድ፣</a:t>
            </a:r>
            <a:r>
              <a:rPr lang="en-US" dirty="0"/>
              <a:t> </a:t>
            </a:r>
            <a:r>
              <a:rPr lang="am-ET" dirty="0"/>
              <a:t>ፔሩ እና ኬንያ ከ</a:t>
            </a:r>
            <a:r>
              <a:rPr lang="en-US" i="1" dirty="0"/>
              <a:t> </a:t>
            </a:r>
            <a:r>
              <a:rPr lang="en-US" dirty="0"/>
              <a:t>CDKN </a:t>
            </a:r>
            <a:r>
              <a:rPr lang="am-ET" dirty="0"/>
              <a:t>ጥናት የተማርነው ቁልፍ ትምህርት፦</a:t>
            </a:r>
            <a:endParaRPr lang="en-US" dirty="0"/>
          </a:p>
          <a:p>
            <a:r>
              <a:rPr lang="am-ET" dirty="0"/>
              <a:t>ከመጀመሪያው ጀምሮ ጾታን እና ማህበራዊ አካታች አቅርቦትን ማቀድ በጣም ጥሩ ነው፡፡ ይህን ማሳካት ከባድ ከሆነ ግን ተስፋ መቁረጥ አያስፈልግም። ስራ ከጀመረም በሁዋላ ተግባሮችን መጨመር ወይም ማሻሻል ይቻላል። ለምሳሌ ሴቶችን በአመራር ቦታዎች ላይ ለማሳተፍ አዲስ ተነሳሽነት ይውሰዱ።</a:t>
            </a:r>
          </a:p>
          <a:p>
            <a:pPr marL="0" indent="0">
              <a:buNone/>
            </a:pPr>
            <a:endParaRPr lang="am-ET" dirty="0"/>
          </a:p>
          <a:p>
            <a:pPr marL="0" indent="0">
              <a:buNone/>
            </a:pPr>
            <a:r>
              <a:rPr lang="am-ET" dirty="0"/>
              <a:t>ስርዓተ-ፆታ እና የአየር ንብረት ለውጥ አላማዎችን ማሳካት፦ 10 ማወቅ ያሉብን ነገሮች (</a:t>
            </a:r>
            <a:r>
              <a:rPr lang="en-US" dirty="0"/>
              <a:t>CDKN፣</a:t>
            </a:r>
            <a:r>
              <a:rPr lang="am-ET" dirty="0"/>
              <a:t> እ.ኤ.አ 2016) </a:t>
            </a:r>
            <a:r>
              <a:rPr lang="en-US" sz="2000" i="1" dirty="0"/>
              <a:t>https://</a:t>
            </a:r>
            <a:r>
              <a:rPr lang="en-US" sz="2000" i="1" dirty="0" err="1"/>
              <a:t>cdkn.org</a:t>
            </a:r>
            <a:r>
              <a:rPr lang="en-US" sz="2000" i="1" dirty="0"/>
              <a:t>/gender-equality-climate-compatible-development</a:t>
            </a:r>
            <a:endParaRPr lang="en-US" sz="2000" dirty="0"/>
          </a:p>
        </p:txBody>
      </p:sp>
      <p:pic>
        <p:nvPicPr>
          <p:cNvPr id="9219" name="Picture 3" descr="A picture containing curtain, colorful, sitting, blue&#10;&#10;Description automatically generated">
            <a:extLst>
              <a:ext uri="{FF2B5EF4-FFF2-40B4-BE49-F238E27FC236}">
                <a16:creationId xmlns:a16="http://schemas.microsoft.com/office/drawing/2014/main" id="{C36017F0-EE13-EC49-C801-AF72854B3890}"/>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247658" y="1549400"/>
            <a:ext cx="3458442" cy="460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50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26BC6A-CDDE-A427-AEF6-5B34A7BB4AD6}"/>
              </a:ext>
            </a:extLst>
          </p:cNvPr>
          <p:cNvPicPr>
            <a:picLocks noChangeAspect="1"/>
          </p:cNvPicPr>
          <p:nvPr/>
        </p:nvPicPr>
        <p:blipFill>
          <a:blip r:embed="rId3"/>
          <a:stretch>
            <a:fillRect/>
          </a:stretch>
        </p:blipFill>
        <p:spPr>
          <a:xfrm>
            <a:off x="0" y="378634"/>
            <a:ext cx="12192000" cy="5952719"/>
          </a:xfrm>
          <a:prstGeom prst="rect">
            <a:avLst/>
          </a:prstGeom>
        </p:spPr>
      </p:pic>
    </p:spTree>
    <p:extLst>
      <p:ext uri="{BB962C8B-B14F-4D97-AF65-F5344CB8AC3E}">
        <p14:creationId xmlns:p14="http://schemas.microsoft.com/office/powerpoint/2010/main" val="368316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359EDF-3857-179E-32B4-B87B9F91ED1D}"/>
              </a:ext>
            </a:extLst>
          </p:cNvPr>
          <p:cNvPicPr>
            <a:picLocks noChangeAspect="1"/>
          </p:cNvPicPr>
          <p:nvPr/>
        </p:nvPicPr>
        <p:blipFill>
          <a:blip r:embed="rId3"/>
          <a:stretch>
            <a:fillRect/>
          </a:stretch>
        </p:blipFill>
        <p:spPr>
          <a:xfrm>
            <a:off x="4706435" y="0"/>
            <a:ext cx="7132320" cy="6858000"/>
          </a:xfrm>
          <a:prstGeom prst="rect">
            <a:avLst/>
          </a:prstGeom>
        </p:spPr>
      </p:pic>
      <p:sp>
        <p:nvSpPr>
          <p:cNvPr id="4" name="TextBox 3">
            <a:extLst>
              <a:ext uri="{FF2B5EF4-FFF2-40B4-BE49-F238E27FC236}">
                <a16:creationId xmlns:a16="http://schemas.microsoft.com/office/drawing/2014/main" id="{EE106382-92BB-53EB-0477-AF080F20B026}"/>
              </a:ext>
            </a:extLst>
          </p:cNvPr>
          <p:cNvSpPr txBox="1"/>
          <p:nvPr/>
        </p:nvSpPr>
        <p:spPr>
          <a:xfrm>
            <a:off x="353245" y="598440"/>
            <a:ext cx="4991594" cy="120032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bg2">
                    <a:lumMod val="50000"/>
                  </a:schemeClr>
                </a:solidFill>
                <a:effectLst/>
                <a:latin typeface="Nyala" panose="02000504070300020003" pitchFamily="2" charset="0"/>
                <a:ea typeface="Times New Roman" panose="02020603050405020304" pitchFamily="18" charset="0"/>
                <a:cs typeface="Courier New" panose="02070309020205020404" pitchFamily="49" charset="0"/>
              </a:rPr>
              <a:t>የ</a:t>
            </a:r>
            <a:r>
              <a:rPr kumimoji="0" lang="en-US" altLang="en-US" sz="3600" b="0" i="0" u="none" strike="noStrike" cap="none" normalizeH="0" baseline="0" dirty="0" bmk="">
                <a:ln>
                  <a:noFill/>
                </a:ln>
                <a:solidFill>
                  <a:schemeClr val="bg2">
                    <a:lumMod val="50000"/>
                  </a:schemeClr>
                </a:solidFill>
                <a:effectLst/>
                <a:latin typeface="Nyala" panose="02000504070300020003" pitchFamily="2" charset="0"/>
                <a:ea typeface="Times New Roman" panose="02020603050405020304" pitchFamily="18" charset="0"/>
                <a:cs typeface="Courier New" panose="02070309020205020404" pitchFamily="49" charset="0"/>
              </a:rPr>
              <a:t>አየር ንብረት ለውጥ </a:t>
            </a:r>
            <a:r>
              <a:rPr kumimoji="0" lang="en-US" altLang="en-US" sz="3600" b="0" i="0" u="none" strike="noStrike" cap="none" normalizeH="0" baseline="0" dirty="0" err="1"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ፕሮግራም</a:t>
            </a:r>
            <a:r>
              <a:rPr kumimoji="0" lang="en-US" altLang="en-US" sz="3600" b="0" i="0" u="none" strike="noStrike" cap="none" normalizeH="0" baseline="0" dirty="0"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 </a:t>
            </a:r>
            <a:r>
              <a:rPr kumimoji="0" lang="en-US" altLang="en-US" sz="3600" b="0" i="0" u="none" strike="noStrike" cap="none" normalizeH="0" baseline="0" dirty="0" err="1"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እና</a:t>
            </a:r>
            <a:r>
              <a:rPr kumimoji="0" lang="en-US" altLang="en-US" sz="3600" b="0" i="0" u="none" strike="noStrike" cap="none" normalizeH="0" baseline="0" dirty="0"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 </a:t>
            </a:r>
            <a:r>
              <a:rPr kumimoji="0" lang="en-US" altLang="en-US" sz="3600" b="0" i="0" u="none" strike="noStrike" cap="none" normalizeH="0" baseline="0" dirty="0" err="1"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ፕሮጀክት</a:t>
            </a:r>
            <a:r>
              <a:rPr kumimoji="0" lang="en-US" altLang="en-US" sz="3600" b="0" i="0" u="none" strike="noStrike" cap="none" normalizeH="0" baseline="0" dirty="0"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 </a:t>
            </a:r>
            <a:r>
              <a:rPr lang="en-US" sz="3600" dirty="0" err="1">
                <a:solidFill>
                  <a:schemeClr val="bg2">
                    <a:lumMod val="50000"/>
                  </a:schemeClr>
                </a:solidFill>
                <a:effectLst/>
                <a:latin typeface="Nyala" panose="02000504070300020003" pitchFamily="2" charset="0"/>
                <a:ea typeface="Calibri" panose="020F0502020204030204" pitchFamily="34" charset="0"/>
                <a:cs typeface="Nyala" panose="02000504070300020003" pitchFamily="2" charset="0"/>
              </a:rPr>
              <a:t>ዑደት</a:t>
            </a:r>
            <a:r>
              <a:rPr kumimoji="0" lang="en-US" altLang="en-US" sz="1050" b="0" i="0" u="none" strike="noStrike" cap="none" normalizeH="0" baseline="0" dirty="0">
                <a:ln>
                  <a:noFill/>
                </a:ln>
                <a:solidFill>
                  <a:schemeClr val="bg2">
                    <a:lumMod val="50000"/>
                  </a:schemeClr>
                </a:solidFill>
                <a:effectLst/>
              </a:rPr>
              <a:t> </a:t>
            </a:r>
            <a:endParaRPr kumimoji="0" lang="en-US" altLang="en-US" sz="2800" b="0" i="0" u="none" strike="noStrike" cap="none" normalizeH="0" baseline="0" dirty="0">
              <a:ln>
                <a:noFill/>
              </a:ln>
              <a:solidFill>
                <a:schemeClr val="bg2">
                  <a:lumMod val="50000"/>
                </a:schemeClr>
              </a:solidFill>
              <a:effectLst/>
              <a:latin typeface="Arial" panose="020B0604020202020204" pitchFamily="34" charset="0"/>
            </a:endParaRPr>
          </a:p>
        </p:txBody>
      </p:sp>
    </p:spTree>
    <p:extLst>
      <p:ext uri="{BB962C8B-B14F-4D97-AF65-F5344CB8AC3E}">
        <p14:creationId xmlns:p14="http://schemas.microsoft.com/office/powerpoint/2010/main" val="1308517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6895998-F409-3E54-6B2A-F883DD041BDB}"/>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4CD1FC15-F5A5-F3CA-CB8D-6C54BA898288}"/>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5E66911A-1E2B-986E-7115-E8B2A73F1EF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9E07D3F9-2F6A-3109-7A12-D9349456BA2B}"/>
              </a:ext>
            </a:extLst>
          </p:cNvPr>
          <p:cNvSpPr/>
          <p:nvPr/>
        </p:nvSpPr>
        <p:spPr>
          <a:xfrm>
            <a:off x="0" y="0"/>
            <a:ext cx="12192000" cy="6858000"/>
          </a:xfrm>
          <a:prstGeom prst="rect">
            <a:avLst/>
          </a:prstGeom>
          <a:solidFill>
            <a:srgbClr val="F19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5C44085-75E1-1F6D-EEAC-35DEF4AEE3F5}"/>
              </a:ext>
            </a:extLst>
          </p:cNvPr>
          <p:cNvGrpSpPr/>
          <p:nvPr/>
        </p:nvGrpSpPr>
        <p:grpSpPr>
          <a:xfrm>
            <a:off x="719451" y="5516892"/>
            <a:ext cx="3004203" cy="513080"/>
            <a:chOff x="719451" y="5516892"/>
            <a:chExt cx="3004203" cy="513080"/>
          </a:xfrm>
        </p:grpSpPr>
        <p:sp>
          <p:nvSpPr>
            <p:cNvPr id="4" name="Google Shape;281;p37">
              <a:extLst>
                <a:ext uri="{FF2B5EF4-FFF2-40B4-BE49-F238E27FC236}">
                  <a16:creationId xmlns:a16="http://schemas.microsoft.com/office/drawing/2014/main" id="{1873BA39-E38E-9B75-159E-2479CDBCFE24}"/>
                </a:ext>
              </a:extLst>
            </p:cNvPr>
            <p:cNvSpPr/>
            <p:nvPr/>
          </p:nvSpPr>
          <p:spPr>
            <a:xfrm>
              <a:off x="719451" y="5617478"/>
              <a:ext cx="469265" cy="383540"/>
            </a:xfrm>
            <a:custGeom>
              <a:avLst/>
              <a:gdLst/>
              <a:ahLst/>
              <a:cxnLst/>
              <a:rect l="l" t="t" r="r" b="b"/>
              <a:pathLst>
                <a:path w="469265" h="383539" extrusionOk="0">
                  <a:moveTo>
                    <a:pt x="0" y="340055"/>
                  </a:moveTo>
                  <a:lnTo>
                    <a:pt x="33374" y="358438"/>
                  </a:lnTo>
                  <a:lnTo>
                    <a:pt x="69338" y="372098"/>
                  </a:lnTo>
                  <a:lnTo>
                    <a:pt x="107499" y="380608"/>
                  </a:lnTo>
                  <a:lnTo>
                    <a:pt x="147459" y="383539"/>
                  </a:lnTo>
                  <a:lnTo>
                    <a:pt x="203438" y="378305"/>
                  </a:lnTo>
                  <a:lnTo>
                    <a:pt x="253342" y="363520"/>
                  </a:lnTo>
                  <a:lnTo>
                    <a:pt x="295406" y="341414"/>
                  </a:lnTo>
                  <a:lnTo>
                    <a:pt x="15189" y="341414"/>
                  </a:lnTo>
                  <a:lnTo>
                    <a:pt x="7492" y="340880"/>
                  </a:lnTo>
                  <a:lnTo>
                    <a:pt x="0" y="340055"/>
                  </a:lnTo>
                  <a:close/>
                </a:path>
                <a:path w="469265" h="383539" extrusionOk="0">
                  <a:moveTo>
                    <a:pt x="52539" y="232702"/>
                  </a:moveTo>
                  <a:lnTo>
                    <a:pt x="65827" y="259325"/>
                  </a:lnTo>
                  <a:lnTo>
                    <a:pt x="86272" y="280458"/>
                  </a:lnTo>
                  <a:lnTo>
                    <a:pt x="112320" y="294522"/>
                  </a:lnTo>
                  <a:lnTo>
                    <a:pt x="142417" y="299935"/>
                  </a:lnTo>
                  <a:lnTo>
                    <a:pt x="116190" y="317378"/>
                  </a:lnTo>
                  <a:lnTo>
                    <a:pt x="87231" y="330419"/>
                  </a:lnTo>
                  <a:lnTo>
                    <a:pt x="55998" y="338587"/>
                  </a:lnTo>
                  <a:lnTo>
                    <a:pt x="22948" y="341414"/>
                  </a:lnTo>
                  <a:lnTo>
                    <a:pt x="295406" y="341414"/>
                  </a:lnTo>
                  <a:lnTo>
                    <a:pt x="334381" y="310794"/>
                  </a:lnTo>
                  <a:lnTo>
                    <a:pt x="365242" y="275605"/>
                  </a:lnTo>
                  <a:lnTo>
                    <a:pt x="389484" y="236364"/>
                  </a:lnTo>
                  <a:lnTo>
                    <a:pt x="390275" y="234467"/>
                  </a:lnTo>
                  <a:lnTo>
                    <a:pt x="64452" y="234467"/>
                  </a:lnTo>
                  <a:lnTo>
                    <a:pt x="58419" y="233832"/>
                  </a:lnTo>
                  <a:lnTo>
                    <a:pt x="52539" y="232702"/>
                  </a:lnTo>
                  <a:close/>
                </a:path>
                <a:path w="469265" h="383539" extrusionOk="0">
                  <a:moveTo>
                    <a:pt x="18770" y="134873"/>
                  </a:moveTo>
                  <a:lnTo>
                    <a:pt x="18770" y="136093"/>
                  </a:lnTo>
                  <a:lnTo>
                    <a:pt x="24641" y="169482"/>
                  </a:lnTo>
                  <a:lnTo>
                    <a:pt x="40857" y="197832"/>
                  </a:lnTo>
                  <a:lnTo>
                    <a:pt x="65324" y="219055"/>
                  </a:lnTo>
                  <a:lnTo>
                    <a:pt x="95948" y="231063"/>
                  </a:lnTo>
                  <a:lnTo>
                    <a:pt x="89826" y="232522"/>
                  </a:lnTo>
                  <a:lnTo>
                    <a:pt x="83548" y="233589"/>
                  </a:lnTo>
                  <a:lnTo>
                    <a:pt x="77130" y="234244"/>
                  </a:lnTo>
                  <a:lnTo>
                    <a:pt x="70586" y="234467"/>
                  </a:lnTo>
                  <a:lnTo>
                    <a:pt x="390275" y="234467"/>
                  </a:lnTo>
                  <a:lnTo>
                    <a:pt x="406968" y="194448"/>
                  </a:lnTo>
                  <a:lnTo>
                    <a:pt x="417558" y="151231"/>
                  </a:lnTo>
                  <a:lnTo>
                    <a:pt x="417910" y="146964"/>
                  </a:lnTo>
                  <a:lnTo>
                    <a:pt x="62344" y="146964"/>
                  </a:lnTo>
                  <a:lnTo>
                    <a:pt x="50712" y="145884"/>
                  </a:lnTo>
                  <a:lnTo>
                    <a:pt x="39514" y="143448"/>
                  </a:lnTo>
                  <a:lnTo>
                    <a:pt x="28838" y="139747"/>
                  </a:lnTo>
                  <a:lnTo>
                    <a:pt x="18770" y="134873"/>
                  </a:lnTo>
                  <a:close/>
                </a:path>
                <a:path w="469265" h="383539" extrusionOk="0">
                  <a:moveTo>
                    <a:pt x="32613" y="17716"/>
                  </a:moveTo>
                  <a:lnTo>
                    <a:pt x="27084" y="28856"/>
                  </a:lnTo>
                  <a:lnTo>
                    <a:pt x="22993" y="40751"/>
                  </a:lnTo>
                  <a:lnTo>
                    <a:pt x="20454" y="53288"/>
                  </a:lnTo>
                  <a:lnTo>
                    <a:pt x="19583" y="66357"/>
                  </a:lnTo>
                  <a:lnTo>
                    <a:pt x="22637" y="90675"/>
                  </a:lnTo>
                  <a:lnTo>
                    <a:pt x="31291" y="112737"/>
                  </a:lnTo>
                  <a:lnTo>
                    <a:pt x="44781" y="131762"/>
                  </a:lnTo>
                  <a:lnTo>
                    <a:pt x="62344" y="146964"/>
                  </a:lnTo>
                  <a:lnTo>
                    <a:pt x="417910" y="146964"/>
                  </a:lnTo>
                  <a:lnTo>
                    <a:pt x="420231" y="118846"/>
                  </a:lnTo>
                  <a:lnTo>
                    <a:pt x="230847" y="118846"/>
                  </a:lnTo>
                  <a:lnTo>
                    <a:pt x="184087" y="112401"/>
                  </a:lnTo>
                  <a:lnTo>
                    <a:pt x="140188" y="98372"/>
                  </a:lnTo>
                  <a:lnTo>
                    <a:pt x="99846" y="77454"/>
                  </a:lnTo>
                  <a:lnTo>
                    <a:pt x="63756" y="50338"/>
                  </a:lnTo>
                  <a:lnTo>
                    <a:pt x="32613" y="17716"/>
                  </a:lnTo>
                  <a:close/>
                </a:path>
                <a:path w="469265" h="383539" extrusionOk="0">
                  <a:moveTo>
                    <a:pt x="324535" y="0"/>
                  </a:moveTo>
                  <a:lnTo>
                    <a:pt x="287111" y="7607"/>
                  </a:lnTo>
                  <a:lnTo>
                    <a:pt x="256547" y="28351"/>
                  </a:lnTo>
                  <a:lnTo>
                    <a:pt x="235940" y="59112"/>
                  </a:lnTo>
                  <a:lnTo>
                    <a:pt x="228384" y="96773"/>
                  </a:lnTo>
                  <a:lnTo>
                    <a:pt x="228384" y="104355"/>
                  </a:lnTo>
                  <a:lnTo>
                    <a:pt x="229196" y="111785"/>
                  </a:lnTo>
                  <a:lnTo>
                    <a:pt x="230847" y="118846"/>
                  </a:lnTo>
                  <a:lnTo>
                    <a:pt x="420231" y="118846"/>
                  </a:lnTo>
                  <a:lnTo>
                    <a:pt x="421119" y="108089"/>
                  </a:lnTo>
                  <a:lnTo>
                    <a:pt x="421030" y="99707"/>
                  </a:lnTo>
                  <a:lnTo>
                    <a:pt x="420814" y="95567"/>
                  </a:lnTo>
                  <a:lnTo>
                    <a:pt x="434440" y="84706"/>
                  </a:lnTo>
                  <a:lnTo>
                    <a:pt x="447032" y="72659"/>
                  </a:lnTo>
                  <a:lnTo>
                    <a:pt x="457554" y="60604"/>
                  </a:lnTo>
                  <a:lnTo>
                    <a:pt x="413562" y="60604"/>
                  </a:lnTo>
                  <a:lnTo>
                    <a:pt x="427543" y="50338"/>
                  </a:lnTo>
                  <a:lnTo>
                    <a:pt x="439435" y="37814"/>
                  </a:lnTo>
                  <a:lnTo>
                    <a:pt x="444211" y="30543"/>
                  </a:lnTo>
                  <a:lnTo>
                    <a:pt x="394766" y="30543"/>
                  </a:lnTo>
                  <a:lnTo>
                    <a:pt x="380287" y="17846"/>
                  </a:lnTo>
                  <a:lnTo>
                    <a:pt x="363456" y="8228"/>
                  </a:lnTo>
                  <a:lnTo>
                    <a:pt x="344723" y="2131"/>
                  </a:lnTo>
                  <a:lnTo>
                    <a:pt x="324535" y="0"/>
                  </a:lnTo>
                  <a:close/>
                </a:path>
                <a:path w="469265" h="383539" extrusionOk="0">
                  <a:moveTo>
                    <a:pt x="468782" y="45351"/>
                  </a:moveTo>
                  <a:lnTo>
                    <a:pt x="455594" y="50672"/>
                  </a:lnTo>
                  <a:lnTo>
                    <a:pt x="441977" y="55011"/>
                  </a:lnTo>
                  <a:lnTo>
                    <a:pt x="427957" y="58333"/>
                  </a:lnTo>
                  <a:lnTo>
                    <a:pt x="413562" y="60604"/>
                  </a:lnTo>
                  <a:lnTo>
                    <a:pt x="457554" y="60604"/>
                  </a:lnTo>
                  <a:lnTo>
                    <a:pt x="458506" y="59512"/>
                  </a:lnTo>
                  <a:lnTo>
                    <a:pt x="468782" y="45351"/>
                  </a:lnTo>
                  <a:close/>
                </a:path>
                <a:path w="469265" h="383539" extrusionOk="0">
                  <a:moveTo>
                    <a:pt x="455841" y="7061"/>
                  </a:moveTo>
                  <a:lnTo>
                    <a:pt x="441536" y="14811"/>
                  </a:lnTo>
                  <a:lnTo>
                    <a:pt x="426542" y="21350"/>
                  </a:lnTo>
                  <a:lnTo>
                    <a:pt x="410928" y="26615"/>
                  </a:lnTo>
                  <a:lnTo>
                    <a:pt x="394766" y="30543"/>
                  </a:lnTo>
                  <a:lnTo>
                    <a:pt x="444211" y="30543"/>
                  </a:lnTo>
                  <a:lnTo>
                    <a:pt x="448985" y="23274"/>
                  </a:lnTo>
                  <a:lnTo>
                    <a:pt x="455841" y="7061"/>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9" name="Google Shape;282;p37">
              <a:extLst>
                <a:ext uri="{FF2B5EF4-FFF2-40B4-BE49-F238E27FC236}">
                  <a16:creationId xmlns:a16="http://schemas.microsoft.com/office/drawing/2014/main" id="{44457F06-52AF-FEC9-26CB-7E39F4571324}"/>
                </a:ext>
              </a:extLst>
            </p:cNvPr>
            <p:cNvSpPr txBox="1"/>
            <p:nvPr/>
          </p:nvSpPr>
          <p:spPr>
            <a:xfrm>
              <a:off x="1380504" y="5516892"/>
              <a:ext cx="2343150" cy="51308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FFFFFF"/>
                </a:buClr>
                <a:buSzPts val="3200"/>
                <a:buFont typeface="Calibri"/>
                <a:buNone/>
              </a:pPr>
              <a:r>
                <a:rPr lang="en-GB" sz="3200" b="0" i="0" u="none" strike="noStrike" cap="none" dirty="0">
                  <a:solidFill>
                    <a:srgbClr val="FFFFFF"/>
                  </a:solidFill>
                  <a:latin typeface="Calibri"/>
                  <a:ea typeface="Calibri"/>
                  <a:cs typeface="Calibri"/>
                  <a:sym typeface="Calibri"/>
                </a:rPr>
                <a:t>@cdknetwork</a:t>
              </a:r>
              <a:endParaRPr sz="3200" b="0" i="0" u="none" strike="noStrike" cap="none" dirty="0">
                <a:solidFill>
                  <a:schemeClr val="dk1"/>
                </a:solidFill>
                <a:latin typeface="Calibri"/>
                <a:ea typeface="Calibri"/>
                <a:cs typeface="Calibri"/>
                <a:sym typeface="Calibri"/>
              </a:endParaRPr>
            </a:p>
          </p:txBody>
        </p:sp>
      </p:grpSp>
      <p:sp>
        <p:nvSpPr>
          <p:cNvPr id="10" name="Google Shape;283;p37">
            <a:extLst>
              <a:ext uri="{FF2B5EF4-FFF2-40B4-BE49-F238E27FC236}">
                <a16:creationId xmlns:a16="http://schemas.microsoft.com/office/drawing/2014/main" id="{1DDC53D2-5D99-049F-E9EF-106F2B1E7C6D}"/>
              </a:ext>
            </a:extLst>
          </p:cNvPr>
          <p:cNvSpPr txBox="1">
            <a:spLocks/>
          </p:cNvSpPr>
          <p:nvPr/>
        </p:nvSpPr>
        <p:spPr>
          <a:xfrm>
            <a:off x="719451" y="289367"/>
            <a:ext cx="7730068" cy="4114800"/>
          </a:xfrm>
          <a:prstGeom prst="rect">
            <a:avLst/>
          </a:prstGeom>
          <a:noFill/>
          <a:ln>
            <a:noFill/>
          </a:ln>
        </p:spPr>
        <p:txBody>
          <a:bodyPr spcFirstLastPara="1" vert="horz" wrap="squar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buClr>
                <a:schemeClr val="lt1"/>
              </a:buClr>
              <a:buSzPts val="1400"/>
              <a:buFont typeface="Calibri"/>
              <a:buNone/>
            </a:pPr>
            <a:br>
              <a:rPr lang="en-GB" sz="2800" b="1" dirty="0">
                <a:solidFill>
                  <a:schemeClr val="lt1"/>
                </a:solidFill>
                <a:latin typeface="+mn-lt"/>
              </a:rPr>
            </a:br>
            <a:br>
              <a:rPr lang="en-GB" sz="2800" b="1" dirty="0">
                <a:solidFill>
                  <a:schemeClr val="lt1"/>
                </a:solidFill>
                <a:latin typeface="+mn-lt"/>
              </a:rPr>
            </a:br>
            <a:endParaRPr lang="am-ET" sz="2800" b="1" dirty="0">
              <a:solidFill>
                <a:schemeClr val="lt1"/>
              </a:solidFill>
              <a:latin typeface="+mn-lt"/>
            </a:endParaRPr>
          </a:p>
          <a:p>
            <a:pPr algn="l">
              <a:lnSpc>
                <a:spcPct val="100000"/>
              </a:lnSpc>
              <a:spcBef>
                <a:spcPts val="0"/>
              </a:spcBef>
              <a:buClr>
                <a:schemeClr val="lt1"/>
              </a:buClr>
              <a:buSzPts val="1400"/>
              <a:buFont typeface="Calibri"/>
              <a:buNone/>
            </a:pPr>
            <a:endParaRPr lang="am-ET" sz="2800" b="1" u="sng" dirty="0">
              <a:solidFill>
                <a:schemeClr val="lt1"/>
              </a:solidFill>
              <a:latin typeface="+mn-lt"/>
              <a:hlinkClick r:id="rId3">
                <a:extLst>
                  <a:ext uri="{A12FA001-AC4F-418D-AE19-62706E023703}">
                    <ahyp:hlinkClr xmlns:ahyp="http://schemas.microsoft.com/office/drawing/2018/hyperlinkcolor" val="tx"/>
                  </a:ext>
                </a:extLst>
              </a:hlinkClick>
            </a:endParaRPr>
          </a:p>
          <a:p>
            <a:pPr algn="l">
              <a:lnSpc>
                <a:spcPct val="100000"/>
              </a:lnSpc>
              <a:spcBef>
                <a:spcPts val="0"/>
              </a:spcBef>
              <a:buClr>
                <a:schemeClr val="lt1"/>
              </a:buClr>
              <a:buSzPts val="1400"/>
              <a:buFont typeface="Calibri"/>
              <a:buNone/>
            </a:pPr>
            <a:r>
              <a:rPr lang="en-GB" sz="2800" b="1" u="sng" dirty="0">
                <a:solidFill>
                  <a:srgbClr val="2929F3"/>
                </a:solidFill>
                <a:latin typeface="+mn-lt"/>
                <a:hlinkClick r:id="rId3">
                  <a:extLst>
                    <a:ext uri="{A12FA001-AC4F-418D-AE19-62706E023703}">
                      <ahyp:hlinkClr xmlns:ahyp="http://schemas.microsoft.com/office/drawing/2018/hyperlinkcolor" val="tx"/>
                    </a:ext>
                  </a:extLst>
                </a:hlinkClick>
              </a:rPr>
              <a:t>www.cdkn.org</a:t>
            </a:r>
            <a:br>
              <a:rPr lang="en-GB" sz="2800" b="1" dirty="0">
                <a:solidFill>
                  <a:schemeClr val="lt1"/>
                </a:solidFill>
                <a:latin typeface="+mn-lt"/>
              </a:rPr>
            </a:br>
            <a:br>
              <a:rPr lang="en-GB" sz="2800" b="1" dirty="0">
                <a:solidFill>
                  <a:schemeClr val="lt1"/>
                </a:solidFill>
                <a:latin typeface="+mn-lt"/>
              </a:rPr>
            </a:br>
            <a:br>
              <a:rPr lang="en-GB" sz="2800" b="1" dirty="0">
                <a:solidFill>
                  <a:schemeClr val="lt1"/>
                </a:solidFill>
                <a:latin typeface="+mn-lt"/>
              </a:rPr>
            </a:br>
            <a:endParaRPr lang="en-GB" sz="2800" b="1" dirty="0">
              <a:latin typeface="+mn-lt"/>
            </a:endParaRPr>
          </a:p>
        </p:txBody>
      </p:sp>
    </p:spTree>
    <p:extLst>
      <p:ext uri="{BB962C8B-B14F-4D97-AF65-F5344CB8AC3E}">
        <p14:creationId xmlns:p14="http://schemas.microsoft.com/office/powerpoint/2010/main" val="397037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D06BC-1033-D859-C932-D5B84BDF104F}"/>
              </a:ext>
            </a:extLst>
          </p:cNvPr>
          <p:cNvSpPr>
            <a:spLocks noGrp="1"/>
          </p:cNvSpPr>
          <p:nvPr>
            <p:ph idx="1"/>
          </p:nvPr>
        </p:nvSpPr>
        <p:spPr>
          <a:xfrm>
            <a:off x="505609" y="1690688"/>
            <a:ext cx="10848191" cy="4802187"/>
          </a:xfrm>
        </p:spPr>
        <p:txBody>
          <a:bodyPr>
            <a:normAutofit/>
          </a:bodyPr>
          <a:lstStyle/>
          <a:p>
            <a:pPr algn="just"/>
            <a:r>
              <a:rPr lang="am-ET" dirty="0"/>
              <a:t>የፕሮጀክት ትግበራ ከተጀመረ በኋላ የተለያዩ የሰዎችን ችሎታዎች እና ፍላጎቶችን ማካተታችንን የሚያረጋግጡ ዋና የአሠራር እርምጃዎች፤</a:t>
            </a:r>
            <a:endParaRPr lang="en-US" dirty="0"/>
          </a:p>
          <a:p>
            <a:pPr lvl="1" algn="just"/>
            <a:r>
              <a:rPr lang="am-ET" dirty="0"/>
              <a:t>አንዳንድ የማህበረሰብ አካታች የአሠራር መመሪያዎች በፕሮጀክት ወይም በፕሮግራም ቡድኖች አማካኝነት ሊዘጋጁ እና ሊተገበሩ ሲችሉ አንዳንድ መመሪያዎች ደግሞ በተቋማት ደረጃ ይዘጋጃሉ።</a:t>
            </a:r>
            <a:endParaRPr lang="en-US" dirty="0"/>
          </a:p>
          <a:p>
            <a:pPr algn="just"/>
            <a:r>
              <a:rPr lang="en-US" dirty="0"/>
              <a:t> </a:t>
            </a:r>
            <a:r>
              <a:rPr lang="am-ET" dirty="0"/>
              <a:t>የማህበረሰብ አካታች የአሠራር መመሪያዎች</a:t>
            </a:r>
            <a:r>
              <a:rPr lang="en-US" dirty="0"/>
              <a:t>  </a:t>
            </a:r>
            <a:r>
              <a:rPr lang="am-ET" dirty="0"/>
              <a:t>የሚከተሉትን ያካትታል፣</a:t>
            </a:r>
            <a:endParaRPr lang="en-US" dirty="0"/>
          </a:p>
          <a:p>
            <a:pPr lvl="1" algn="just"/>
            <a:r>
              <a:rPr lang="am-ET" sz="2800" dirty="0"/>
              <a:t>በዒላማ እና አመላካች የሚመሩ የአሠራር ሂደቶች (</a:t>
            </a:r>
            <a:r>
              <a:rPr lang="en-US" sz="2800" dirty="0" err="1"/>
              <a:t>አሃዛዊ</a:t>
            </a:r>
            <a:r>
              <a:rPr lang="am-ET" sz="2800" dirty="0"/>
              <a:t> መለኪያ / </a:t>
            </a:r>
            <a:r>
              <a:rPr lang="en-US" sz="2800" dirty="0"/>
              <a:t>quantitative</a:t>
            </a:r>
            <a:r>
              <a:rPr lang="am-ET" sz="2800" dirty="0"/>
              <a:t>)</a:t>
            </a:r>
            <a:endParaRPr lang="en-US" sz="2800" dirty="0"/>
          </a:p>
          <a:p>
            <a:pPr lvl="1" algn="just"/>
            <a:r>
              <a:rPr lang="am-ET" sz="2800" dirty="0"/>
              <a:t>'የስራ ባህል' ጉዳዮች (የ</a:t>
            </a:r>
            <a:r>
              <a:rPr lang="en-US" sz="2800" dirty="0" err="1"/>
              <a:t>ዓይነት</a:t>
            </a:r>
            <a:r>
              <a:rPr lang="am-ET" sz="2800" dirty="0"/>
              <a:t> መለኪያ / </a:t>
            </a:r>
            <a:r>
              <a:rPr lang="en-US" sz="2800" dirty="0"/>
              <a:t>qualitative</a:t>
            </a:r>
            <a:r>
              <a:rPr lang="am-ET" sz="2800" dirty="0"/>
              <a:t>)</a:t>
            </a:r>
            <a:endParaRPr lang="en-US" sz="2800" dirty="0"/>
          </a:p>
          <a:p>
            <a:pPr lvl="1" algn="just"/>
            <a:r>
              <a:rPr lang="am-ET" sz="2800" dirty="0"/>
              <a:t>በሥራ ወይም በፕሮጀክት ላይ መድልዎን</a:t>
            </a:r>
            <a:r>
              <a:rPr lang="en-US" sz="2800" dirty="0"/>
              <a:t> </a:t>
            </a:r>
            <a:r>
              <a:rPr lang="am-ET" sz="2800" dirty="0"/>
              <a:t>ለመከላከልና</a:t>
            </a:r>
            <a:r>
              <a:rPr lang="en-US" sz="2800" dirty="0"/>
              <a:t> </a:t>
            </a:r>
            <a:r>
              <a:rPr lang="am-ET" sz="2800" dirty="0"/>
              <a:t>ቅሬታዎችን ለመፍታት የሚረዱ</a:t>
            </a:r>
            <a:r>
              <a:rPr lang="en-US" sz="2800" dirty="0"/>
              <a:t> </a:t>
            </a:r>
            <a:r>
              <a:rPr lang="am-ET" sz="2800" dirty="0"/>
              <a:t>ፖሊሲዎች እና ስልቶች</a:t>
            </a:r>
            <a:endParaRPr lang="en-US" sz="2800" dirty="0"/>
          </a:p>
          <a:p>
            <a:pPr marL="0" indent="0" algn="just">
              <a:buNone/>
            </a:pPr>
            <a:endParaRPr lang="en-US" dirty="0"/>
          </a:p>
          <a:p>
            <a:pPr marL="0" indent="0">
              <a:buNone/>
            </a:pPr>
            <a:endParaRPr lang="en-GB" dirty="0"/>
          </a:p>
        </p:txBody>
      </p:sp>
      <p:sp>
        <p:nvSpPr>
          <p:cNvPr id="6" name="Title 1">
            <a:extLst>
              <a:ext uri="{FF2B5EF4-FFF2-40B4-BE49-F238E27FC236}">
                <a16:creationId xmlns:a16="http://schemas.microsoft.com/office/drawing/2014/main" id="{24FBF85C-77D9-9ABF-5D86-643CF4339DB1}"/>
              </a:ext>
            </a:extLst>
          </p:cNvPr>
          <p:cNvSpPr txBox="1">
            <a:spLocks/>
          </p:cNvSpPr>
          <p:nvPr/>
        </p:nvSpPr>
        <p:spPr>
          <a:xfrm>
            <a:off x="838199" y="548005"/>
            <a:ext cx="10515600" cy="798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am-ET" altLang="ja-JP" b="1" dirty="0">
                <a:solidFill>
                  <a:srgbClr val="C00000"/>
                </a:solidFill>
              </a:rPr>
              <a:t>በዚህ </a:t>
            </a:r>
            <a:r>
              <a:rPr kumimoji="1" lang="en-US" b="1" dirty="0" err="1">
                <a:solidFill>
                  <a:srgbClr val="C00000"/>
                </a:solidFill>
              </a:rPr>
              <a:t>የስልጠና</a:t>
            </a:r>
            <a:r>
              <a:rPr kumimoji="1" lang="en-US" b="1" dirty="0">
                <a:solidFill>
                  <a:srgbClr val="C00000"/>
                </a:solidFill>
              </a:rPr>
              <a:t> </a:t>
            </a:r>
            <a:r>
              <a:rPr kumimoji="1" lang="en-US" b="1" dirty="0" err="1">
                <a:solidFill>
                  <a:srgbClr val="C00000"/>
                </a:solidFill>
              </a:rPr>
              <a:t>ሰነድ</a:t>
            </a:r>
            <a:r>
              <a:rPr kumimoji="1" lang="en-US" b="1" dirty="0">
                <a:solidFill>
                  <a:srgbClr val="C00000"/>
                </a:solidFill>
              </a:rPr>
              <a:t> </a:t>
            </a:r>
            <a:r>
              <a:rPr kumimoji="1" lang="am-ET" altLang="ja-JP" b="1" dirty="0">
                <a:solidFill>
                  <a:srgbClr val="C00000"/>
                </a:solidFill>
              </a:rPr>
              <a:t>ሰልጣኞች </a:t>
            </a:r>
            <a:r>
              <a:rPr kumimoji="1" lang="en-US" b="1" dirty="0" err="1">
                <a:solidFill>
                  <a:srgbClr val="C00000"/>
                </a:solidFill>
              </a:rPr>
              <a:t>የሚከተሉትን</a:t>
            </a:r>
            <a:r>
              <a:rPr kumimoji="1" lang="am-ET" b="1" dirty="0">
                <a:solidFill>
                  <a:srgbClr val="C00000"/>
                </a:solidFill>
              </a:rPr>
              <a:t> ይወያያሉ</a:t>
            </a:r>
            <a:endParaRPr kumimoji="1" lang="ja-JP" altLang="en-US" b="1" dirty="0">
              <a:solidFill>
                <a:srgbClr val="C00000"/>
              </a:solidFill>
            </a:endParaRPr>
          </a:p>
        </p:txBody>
      </p:sp>
    </p:spTree>
    <p:extLst>
      <p:ext uri="{BB962C8B-B14F-4D97-AF65-F5344CB8AC3E}">
        <p14:creationId xmlns:p14="http://schemas.microsoft.com/office/powerpoint/2010/main" val="1196660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749312-8CBA-BABB-84B8-91969FFAF706}"/>
              </a:ext>
            </a:extLst>
          </p:cNvPr>
          <p:cNvPicPr>
            <a:picLocks noChangeAspect="1"/>
          </p:cNvPicPr>
          <p:nvPr/>
        </p:nvPicPr>
        <p:blipFill>
          <a:blip r:embed="rId3"/>
          <a:stretch>
            <a:fillRect/>
          </a:stretch>
        </p:blipFill>
        <p:spPr>
          <a:xfrm>
            <a:off x="4656907" y="0"/>
            <a:ext cx="7207987" cy="6857206"/>
          </a:xfrm>
          <a:prstGeom prst="rect">
            <a:avLst/>
          </a:prstGeom>
        </p:spPr>
      </p:pic>
      <p:sp>
        <p:nvSpPr>
          <p:cNvPr id="26" name="TextBox 25">
            <a:extLst>
              <a:ext uri="{FF2B5EF4-FFF2-40B4-BE49-F238E27FC236}">
                <a16:creationId xmlns:a16="http://schemas.microsoft.com/office/drawing/2014/main" id="{9E97F681-CB0E-E7B0-93F3-191DAC236925}"/>
              </a:ext>
            </a:extLst>
          </p:cNvPr>
          <p:cNvSpPr txBox="1"/>
          <p:nvPr/>
        </p:nvSpPr>
        <p:spPr>
          <a:xfrm>
            <a:off x="327106" y="435282"/>
            <a:ext cx="4991594" cy="120032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bg2">
                    <a:lumMod val="50000"/>
                  </a:schemeClr>
                </a:solidFill>
                <a:effectLst/>
                <a:latin typeface="Nyala" panose="02000504070300020003" pitchFamily="2" charset="0"/>
                <a:ea typeface="Times New Roman" panose="02020603050405020304" pitchFamily="18" charset="0"/>
                <a:cs typeface="Courier New" panose="02070309020205020404" pitchFamily="49" charset="0"/>
              </a:rPr>
              <a:t>የ</a:t>
            </a:r>
            <a:r>
              <a:rPr kumimoji="0" lang="en-US" altLang="en-US" sz="3600" b="0" i="0" u="none" strike="noStrike" cap="none" normalizeH="0" baseline="0" dirty="0" bmk="">
                <a:ln>
                  <a:noFill/>
                </a:ln>
                <a:solidFill>
                  <a:schemeClr val="bg2">
                    <a:lumMod val="50000"/>
                  </a:schemeClr>
                </a:solidFill>
                <a:effectLst/>
                <a:latin typeface="Nyala" panose="02000504070300020003" pitchFamily="2" charset="0"/>
                <a:ea typeface="Times New Roman" panose="02020603050405020304" pitchFamily="18" charset="0"/>
                <a:cs typeface="Courier New" panose="02070309020205020404" pitchFamily="49" charset="0"/>
              </a:rPr>
              <a:t>አየር ንብረት ለውጥ </a:t>
            </a:r>
            <a:r>
              <a:rPr kumimoji="0" lang="en-US" altLang="en-US" sz="3600" b="0" i="0" u="none" strike="noStrike" cap="none" normalizeH="0" baseline="0" dirty="0" err="1"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ፕሮግራም</a:t>
            </a:r>
            <a:r>
              <a:rPr kumimoji="0" lang="en-US" altLang="en-US" sz="3600" b="0" i="0" u="none" strike="noStrike" cap="none" normalizeH="0" baseline="0" dirty="0"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 </a:t>
            </a:r>
            <a:r>
              <a:rPr kumimoji="0" lang="en-US" altLang="en-US" sz="3600" b="0" i="0" u="none" strike="noStrike" cap="none" normalizeH="0" baseline="0" dirty="0" err="1"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እና</a:t>
            </a:r>
            <a:r>
              <a:rPr kumimoji="0" lang="en-US" altLang="en-US" sz="3600" b="0" i="0" u="none" strike="noStrike" cap="none" normalizeH="0" baseline="0" dirty="0"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 </a:t>
            </a:r>
            <a:r>
              <a:rPr kumimoji="0" lang="en-US" altLang="en-US" sz="3600" b="0" i="0" u="none" strike="noStrike" cap="none" normalizeH="0" baseline="0" dirty="0" err="1"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የፕሮጀክት</a:t>
            </a:r>
            <a:r>
              <a:rPr kumimoji="0" lang="en-US" altLang="en-US" sz="3600" b="0" i="0" u="none" strike="noStrike" cap="none" normalizeH="0" baseline="0" dirty="0"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 </a:t>
            </a:r>
            <a:r>
              <a:rPr lang="en-US" sz="3600" dirty="0" err="1">
                <a:solidFill>
                  <a:schemeClr val="bg2">
                    <a:lumMod val="50000"/>
                  </a:schemeClr>
                </a:solidFill>
                <a:effectLst/>
                <a:latin typeface="Nyala" panose="02000504070300020003" pitchFamily="2" charset="0"/>
                <a:ea typeface="Calibri" panose="020F0502020204030204" pitchFamily="34" charset="0"/>
                <a:cs typeface="Nyala" panose="02000504070300020003" pitchFamily="2" charset="0"/>
              </a:rPr>
              <a:t>ዑደት</a:t>
            </a:r>
            <a:r>
              <a:rPr kumimoji="0" lang="en-US" altLang="en-US" sz="1050" b="0" i="0" u="none" strike="noStrike" cap="none" normalizeH="0" baseline="0" dirty="0">
                <a:ln>
                  <a:noFill/>
                </a:ln>
                <a:solidFill>
                  <a:schemeClr val="bg2">
                    <a:lumMod val="50000"/>
                  </a:schemeClr>
                </a:solidFill>
                <a:effectLst/>
              </a:rPr>
              <a:t> </a:t>
            </a:r>
            <a:endParaRPr kumimoji="0" lang="en-US" altLang="en-US" sz="2800" b="0" i="0" u="none" strike="noStrike" cap="none" normalizeH="0" baseline="0" dirty="0">
              <a:ln>
                <a:noFill/>
              </a:ln>
              <a:solidFill>
                <a:schemeClr val="bg2">
                  <a:lumMod val="50000"/>
                </a:schemeClr>
              </a:solidFill>
              <a:effectLst/>
              <a:latin typeface="Arial" panose="020B0604020202020204" pitchFamily="34" charset="0"/>
            </a:endParaRPr>
          </a:p>
        </p:txBody>
      </p:sp>
    </p:spTree>
    <p:extLst>
      <p:ext uri="{BB962C8B-B14F-4D97-AF65-F5344CB8AC3E}">
        <p14:creationId xmlns:p14="http://schemas.microsoft.com/office/powerpoint/2010/main" val="789476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3002A-EBCD-7732-7062-B159F5D2EC28}"/>
              </a:ext>
            </a:extLst>
          </p:cNvPr>
          <p:cNvSpPr>
            <a:spLocks noGrp="1"/>
          </p:cNvSpPr>
          <p:nvPr>
            <p:ph type="title"/>
          </p:nvPr>
        </p:nvSpPr>
        <p:spPr>
          <a:xfrm>
            <a:off x="570155" y="348797"/>
            <a:ext cx="11521440" cy="1325563"/>
          </a:xfrm>
        </p:spPr>
        <p:txBody>
          <a:bodyPr>
            <a:normAutofit/>
          </a:bodyPr>
          <a:lstStyle/>
          <a:p>
            <a:pPr algn="just"/>
            <a:r>
              <a:rPr lang="am-ET" b="1" dirty="0">
                <a:solidFill>
                  <a:srgbClr val="C00000"/>
                </a:solidFill>
                <a:ea typeface="+mn-ea"/>
                <a:cs typeface="+mn-cs"/>
              </a:rPr>
              <a:t>ዒላማዎች እና አመላካቾች </a:t>
            </a:r>
            <a:r>
              <a:rPr lang="en-US" b="1" dirty="0">
                <a:solidFill>
                  <a:srgbClr val="C00000"/>
                </a:solidFill>
                <a:ea typeface="+mn-ea"/>
                <a:cs typeface="+mn-cs"/>
              </a:rPr>
              <a:t>(</a:t>
            </a:r>
            <a:r>
              <a:rPr lang="en-US" b="1" dirty="0" err="1">
                <a:solidFill>
                  <a:srgbClr val="C00000"/>
                </a:solidFill>
                <a:ea typeface="+mn-ea"/>
                <a:cs typeface="+mn-cs"/>
              </a:rPr>
              <a:t>የአሃዝ</a:t>
            </a:r>
            <a:r>
              <a:rPr lang="am-ET" b="1" dirty="0">
                <a:solidFill>
                  <a:srgbClr val="C00000"/>
                </a:solidFill>
                <a:ea typeface="+mn-ea"/>
                <a:cs typeface="+mn-cs"/>
              </a:rPr>
              <a:t> መለኪያ</a:t>
            </a:r>
            <a:r>
              <a:rPr lang="en-US" b="1" dirty="0">
                <a:solidFill>
                  <a:srgbClr val="C00000"/>
                </a:solidFill>
                <a:ea typeface="+mn-ea"/>
                <a:cs typeface="+mn-cs"/>
              </a:rPr>
              <a:t>)</a:t>
            </a:r>
            <a:endParaRPr lang="en-GB" b="1" dirty="0">
              <a:solidFill>
                <a:srgbClr val="C00000"/>
              </a:solidFill>
              <a:ea typeface="+mn-ea"/>
              <a:cs typeface="+mn-cs"/>
            </a:endParaRPr>
          </a:p>
        </p:txBody>
      </p:sp>
      <p:sp>
        <p:nvSpPr>
          <p:cNvPr id="3" name="Content Placeholder 2">
            <a:extLst>
              <a:ext uri="{FF2B5EF4-FFF2-40B4-BE49-F238E27FC236}">
                <a16:creationId xmlns:a16="http://schemas.microsoft.com/office/drawing/2014/main" id="{2A82AAAD-B31B-08FB-EFC4-16C7EFBD8DF8}"/>
              </a:ext>
            </a:extLst>
          </p:cNvPr>
          <p:cNvSpPr>
            <a:spLocks noGrp="1"/>
          </p:cNvSpPr>
          <p:nvPr>
            <p:ph idx="1"/>
          </p:nvPr>
        </p:nvSpPr>
        <p:spPr>
          <a:xfrm>
            <a:off x="406399" y="1674360"/>
            <a:ext cx="11521441" cy="4834843"/>
          </a:xfrm>
        </p:spPr>
        <p:txBody>
          <a:bodyPr>
            <a:normAutofit/>
          </a:bodyPr>
          <a:lstStyle/>
          <a:p>
            <a:pPr marL="0" indent="0" algn="just">
              <a:buNone/>
            </a:pPr>
            <a:r>
              <a:rPr lang="am-ET" dirty="0"/>
              <a:t>የሴቶች ተሳትፎን የሚመለከቱ የቁጥር/የአሃዝ ኢላማዎች ፕሮጀክት/ፕሮግራም ሲጀምር ጀምሮ መቀመጥ</a:t>
            </a:r>
            <a:r>
              <a:rPr lang="en-US" dirty="0"/>
              <a:t> </a:t>
            </a:r>
            <a:r>
              <a:rPr lang="am-ET" dirty="0"/>
              <a:t>አለባቸው።</a:t>
            </a:r>
            <a:r>
              <a:rPr lang="en-US" dirty="0"/>
              <a:t> </a:t>
            </a:r>
            <a:r>
              <a:rPr lang="am-ET" dirty="0"/>
              <a:t>አስፈላጊ ሆኖ ሲገኝ እነዚህ</a:t>
            </a:r>
            <a:r>
              <a:rPr lang="en-US" dirty="0"/>
              <a:t> </a:t>
            </a:r>
            <a:r>
              <a:rPr lang="am-ET" dirty="0"/>
              <a:t>የተቀመጡት</a:t>
            </a:r>
            <a:r>
              <a:rPr lang="en-US" dirty="0"/>
              <a:t> </a:t>
            </a:r>
            <a:r>
              <a:rPr lang="am-ET" dirty="0"/>
              <a:t>ቁጥሮች</a:t>
            </a:r>
            <a:r>
              <a:rPr lang="en-US" dirty="0"/>
              <a:t> </a:t>
            </a:r>
            <a:r>
              <a:rPr lang="am-ET" dirty="0"/>
              <a:t>በትግበራ ወቅት</a:t>
            </a:r>
            <a:r>
              <a:rPr lang="en-US" dirty="0"/>
              <a:t> </a:t>
            </a:r>
            <a:r>
              <a:rPr lang="am-ET" dirty="0"/>
              <a:t>ሊስተካከሉ ይችላሉ።</a:t>
            </a:r>
            <a:endParaRPr lang="en-US" dirty="0"/>
          </a:p>
          <a:p>
            <a:pPr lvl="1" algn="just"/>
            <a:r>
              <a:rPr lang="am-ET" b="1" dirty="0"/>
              <a:t>ለሴቶች ተሳትፎ </a:t>
            </a:r>
            <a:r>
              <a:rPr lang="en-US" b="1" dirty="0" err="1"/>
              <a:t>ዝቅ</a:t>
            </a:r>
            <a:r>
              <a:rPr lang="am-ET" b="1" dirty="0"/>
              <a:t>ተ</a:t>
            </a:r>
            <a:r>
              <a:rPr lang="en-US" b="1" dirty="0" err="1"/>
              <a:t>ኛውን</a:t>
            </a:r>
            <a:r>
              <a:rPr lang="en-US" b="1" dirty="0"/>
              <a:t> </a:t>
            </a:r>
            <a:r>
              <a:rPr lang="en-US" b="1" dirty="0" err="1"/>
              <a:t>ድርሻ</a:t>
            </a:r>
            <a:r>
              <a:rPr lang="en-US" b="1" dirty="0"/>
              <a:t> </a:t>
            </a:r>
            <a:r>
              <a:rPr lang="am-ET" b="1" dirty="0"/>
              <a:t>(</a:t>
            </a:r>
            <a:r>
              <a:rPr lang="en-US" b="1" dirty="0"/>
              <a:t>minimum quotas) </a:t>
            </a:r>
            <a:r>
              <a:rPr lang="en-US" b="1" dirty="0" err="1"/>
              <a:t>አስቀምጡ</a:t>
            </a:r>
            <a:r>
              <a:rPr lang="am-ET" b="1" dirty="0"/>
              <a:t> </a:t>
            </a:r>
            <a:r>
              <a:rPr lang="am-ET" dirty="0"/>
              <a:t>- ለተለያዩ</a:t>
            </a:r>
            <a:r>
              <a:rPr lang="en-US" dirty="0"/>
              <a:t> </a:t>
            </a:r>
            <a:r>
              <a:rPr lang="am-ET" dirty="0"/>
              <a:t>የፕሮጀችት ስራዎች /</a:t>
            </a:r>
            <a:r>
              <a:rPr lang="en-US" dirty="0"/>
              <a:t> </a:t>
            </a:r>
            <a:r>
              <a:rPr lang="am-ET" dirty="0"/>
              <a:t>ስልጠናዎች / የ</a:t>
            </a:r>
            <a:r>
              <a:rPr lang="en-US" dirty="0" err="1"/>
              <a:t>ንግግር</a:t>
            </a:r>
            <a:r>
              <a:rPr lang="am-ET" dirty="0"/>
              <a:t> (እውቀትን የማጋራት) ተሳትፎ </a:t>
            </a:r>
            <a:r>
              <a:rPr lang="en-US" dirty="0"/>
              <a:t> </a:t>
            </a:r>
            <a:r>
              <a:rPr lang="am-ET" dirty="0"/>
              <a:t>ወዘተ.</a:t>
            </a:r>
            <a:endParaRPr lang="en-US" dirty="0"/>
          </a:p>
          <a:p>
            <a:pPr lvl="1" algn="just"/>
            <a:r>
              <a:rPr lang="am-ET" b="1" dirty="0"/>
              <a:t>የፕሮጀክት አስፈጻሚ አካላት አወቃቀር የሥርዓተ-ፆታ ሚዛን እና እኩልነትን የሚያንጸባርቅ መሆኑን አረጋግጡ </a:t>
            </a:r>
            <a:r>
              <a:rPr lang="am-ET" dirty="0"/>
              <a:t>- ለምሳሌ</a:t>
            </a:r>
            <a:r>
              <a:rPr lang="en-US" dirty="0"/>
              <a:t>፦ </a:t>
            </a:r>
            <a:r>
              <a:rPr lang="am-ET" dirty="0"/>
              <a:t>የፕሮጀክት አስተዳደር ቡድን፣ የአስፈጻሚ አጋሮች እና የአመራር ኮሚቴ የጾታ ስብጥር</a:t>
            </a:r>
            <a:r>
              <a:rPr lang="en-US" dirty="0"/>
              <a:t>)</a:t>
            </a:r>
          </a:p>
          <a:p>
            <a:pPr marL="0" indent="0">
              <a:buNone/>
            </a:pPr>
            <a:r>
              <a:rPr lang="en-US" dirty="0"/>
              <a:t> </a:t>
            </a:r>
            <a:endParaRPr lang="am-ET" dirty="0"/>
          </a:p>
          <a:p>
            <a:pPr marL="0" indent="0">
              <a:buNone/>
            </a:pPr>
            <a:r>
              <a:rPr lang="am-ET" dirty="0"/>
              <a:t>ከእነዚህ ጎን ለጎን፦</a:t>
            </a:r>
            <a:endParaRPr lang="en-US" dirty="0"/>
          </a:p>
          <a:p>
            <a:pPr marL="0" indent="0">
              <a:buNone/>
            </a:pPr>
            <a:r>
              <a:rPr lang="am-ET" dirty="0"/>
              <a:t>ሴቶች በተመጣጣኝ መልኩ ካልተወከሉ ለመደበኛ የሥራ መደቦች</a:t>
            </a:r>
            <a:r>
              <a:rPr lang="en-US" dirty="0"/>
              <a:t> </a:t>
            </a:r>
            <a:r>
              <a:rPr lang="am-ET" dirty="0"/>
              <a:t>እና የአመራር ሚናዎች ላይ</a:t>
            </a:r>
            <a:r>
              <a:rPr lang="en-US" dirty="0"/>
              <a:t> </a:t>
            </a:r>
            <a:r>
              <a:rPr lang="en-US" b="1" dirty="0" err="1"/>
              <a:t>ሴቶች</a:t>
            </a:r>
            <a:r>
              <a:rPr lang="am-ET" b="1" dirty="0"/>
              <a:t> እንዲያመለክቱ</a:t>
            </a:r>
            <a:r>
              <a:rPr lang="en-US" b="1" dirty="0"/>
              <a:t> </a:t>
            </a:r>
            <a:r>
              <a:rPr lang="am-ET" b="1" dirty="0"/>
              <a:t>ማበረታታት</a:t>
            </a:r>
            <a:r>
              <a:rPr lang="am-ET" dirty="0"/>
              <a:t>።</a:t>
            </a:r>
          </a:p>
          <a:p>
            <a:endParaRPr lang="en-GB" dirty="0"/>
          </a:p>
        </p:txBody>
      </p:sp>
    </p:spTree>
    <p:extLst>
      <p:ext uri="{BB962C8B-B14F-4D97-AF65-F5344CB8AC3E}">
        <p14:creationId xmlns:p14="http://schemas.microsoft.com/office/powerpoint/2010/main" val="397671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C680A-85F0-4523-2976-E4F4ED1E8047}"/>
              </a:ext>
            </a:extLst>
          </p:cNvPr>
          <p:cNvSpPr>
            <a:spLocks noGrp="1"/>
          </p:cNvSpPr>
          <p:nvPr>
            <p:ph type="title"/>
          </p:nvPr>
        </p:nvSpPr>
        <p:spPr>
          <a:xfrm>
            <a:off x="838200" y="365125"/>
            <a:ext cx="10993582" cy="1325563"/>
          </a:xfrm>
        </p:spPr>
        <p:txBody>
          <a:bodyPr>
            <a:normAutofit/>
          </a:bodyPr>
          <a:lstStyle/>
          <a:p>
            <a:pPr algn="just"/>
            <a:r>
              <a:rPr lang="am-ET" b="1" dirty="0">
                <a:solidFill>
                  <a:srgbClr val="C00000"/>
                </a:solidFill>
                <a:ea typeface="+mn-ea"/>
                <a:cs typeface="+mn-cs"/>
              </a:rPr>
              <a:t>የድርጅት</a:t>
            </a:r>
            <a:r>
              <a:rPr lang="en-US" b="1" dirty="0">
                <a:solidFill>
                  <a:srgbClr val="C00000"/>
                </a:solidFill>
                <a:ea typeface="+mn-ea"/>
                <a:cs typeface="+mn-cs"/>
              </a:rPr>
              <a:t> </a:t>
            </a:r>
            <a:r>
              <a:rPr lang="am-ET" b="1" dirty="0">
                <a:solidFill>
                  <a:srgbClr val="C00000"/>
                </a:solidFill>
                <a:ea typeface="+mn-ea"/>
                <a:cs typeface="+mn-cs"/>
              </a:rPr>
              <a:t>የሥራ</a:t>
            </a:r>
            <a:r>
              <a:rPr lang="am-ET" dirty="0"/>
              <a:t> </a:t>
            </a:r>
            <a:r>
              <a:rPr lang="am-ET" b="1" dirty="0">
                <a:solidFill>
                  <a:srgbClr val="C00000"/>
                </a:solidFill>
                <a:ea typeface="+mn-ea"/>
                <a:cs typeface="+mn-cs"/>
              </a:rPr>
              <a:t>ባህል ጉዳዮች</a:t>
            </a:r>
            <a:r>
              <a:rPr lang="en-US" b="1" dirty="0">
                <a:solidFill>
                  <a:srgbClr val="C00000"/>
                </a:solidFill>
                <a:ea typeface="+mn-ea"/>
                <a:cs typeface="+mn-cs"/>
              </a:rPr>
              <a:t> (</a:t>
            </a:r>
            <a:r>
              <a:rPr lang="am-ET" b="1" dirty="0">
                <a:solidFill>
                  <a:srgbClr val="C00000"/>
                </a:solidFill>
                <a:ea typeface="+mn-ea"/>
                <a:cs typeface="+mn-cs"/>
              </a:rPr>
              <a:t>የዓይነት መለኪያ</a:t>
            </a:r>
            <a:r>
              <a:rPr lang="en-US" b="1" dirty="0">
                <a:solidFill>
                  <a:srgbClr val="C00000"/>
                </a:solidFill>
                <a:ea typeface="+mn-ea"/>
                <a:cs typeface="+mn-cs"/>
              </a:rPr>
              <a:t>)፦</a:t>
            </a:r>
            <a:endParaRPr lang="en-GB" b="1" dirty="0">
              <a:solidFill>
                <a:srgbClr val="C00000"/>
              </a:solidFill>
              <a:ea typeface="+mn-ea"/>
              <a:cs typeface="+mn-cs"/>
            </a:endParaRPr>
          </a:p>
        </p:txBody>
      </p:sp>
      <p:sp>
        <p:nvSpPr>
          <p:cNvPr id="3" name="Content Placeholder 2">
            <a:extLst>
              <a:ext uri="{FF2B5EF4-FFF2-40B4-BE49-F238E27FC236}">
                <a16:creationId xmlns:a16="http://schemas.microsoft.com/office/drawing/2014/main" id="{E5F13204-BA1F-ED69-16AD-40FF72FA4EAD}"/>
              </a:ext>
            </a:extLst>
          </p:cNvPr>
          <p:cNvSpPr>
            <a:spLocks noGrp="1"/>
          </p:cNvSpPr>
          <p:nvPr>
            <p:ph idx="1"/>
          </p:nvPr>
        </p:nvSpPr>
        <p:spPr>
          <a:xfrm>
            <a:off x="360218" y="1352959"/>
            <a:ext cx="11471563" cy="3192812"/>
          </a:xfrm>
        </p:spPr>
        <p:txBody>
          <a:bodyPr>
            <a:noAutofit/>
          </a:bodyPr>
          <a:lstStyle/>
          <a:p>
            <a:pPr algn="just">
              <a:lnSpc>
                <a:spcPct val="170000"/>
              </a:lnSpc>
            </a:pPr>
            <a:r>
              <a:rPr lang="am-ET" sz="3200" dirty="0"/>
              <a:t>የፕሮጀክት የስራ ባህል ወይም ስነምግባር ወሳኝ ነው።</a:t>
            </a:r>
            <a:endParaRPr lang="en-US" sz="3200" dirty="0"/>
          </a:p>
          <a:p>
            <a:pPr algn="just">
              <a:lnSpc>
                <a:spcPct val="170000"/>
              </a:lnSpc>
            </a:pPr>
            <a:r>
              <a:rPr lang="am-ET" sz="3200" dirty="0"/>
              <a:t>የፕሮጀክቱ </a:t>
            </a:r>
            <a:r>
              <a:rPr lang="en-US" sz="3200" dirty="0"/>
              <a:t>“</a:t>
            </a:r>
            <a:r>
              <a:rPr lang="am-ET" sz="3200" dirty="0"/>
              <a:t>ለሁሉም ክብር</a:t>
            </a:r>
            <a:r>
              <a:rPr lang="en-US" sz="3200" dirty="0"/>
              <a:t>” </a:t>
            </a:r>
            <a:r>
              <a:rPr lang="en-US" sz="3200" dirty="0" err="1"/>
              <a:t>የመስጠት</a:t>
            </a:r>
            <a:r>
              <a:rPr lang="en-US" sz="3200" dirty="0"/>
              <a:t> </a:t>
            </a:r>
            <a:r>
              <a:rPr lang="am-ET" sz="3200" dirty="0"/>
              <a:t>እና</a:t>
            </a:r>
            <a:r>
              <a:rPr lang="en-US" sz="3200" dirty="0"/>
              <a:t> “</a:t>
            </a:r>
            <a:r>
              <a:rPr lang="am-ET" sz="3200" dirty="0"/>
              <a:t>የሴቶች እና ልጃገረዶችን እኩልነት እና</a:t>
            </a:r>
            <a:r>
              <a:rPr lang="en-US" sz="3200" dirty="0"/>
              <a:t> </a:t>
            </a:r>
            <a:r>
              <a:rPr lang="am-ET" sz="3200" dirty="0"/>
              <a:t>ብቃት</a:t>
            </a:r>
            <a:r>
              <a:rPr lang="en-US" sz="3200" dirty="0"/>
              <a:t>”</a:t>
            </a:r>
            <a:r>
              <a:rPr lang="am-ET" sz="3200" dirty="0"/>
              <a:t> የማረጋገጥ ቁርጠኝነት በወረቀት ላይ ብቻ ሳይሆን በዕለት ተዕለት የሥራ ልምዶች ውስጥ መካተት አለበት።</a:t>
            </a:r>
            <a:endParaRPr lang="en-US" sz="3200" dirty="0"/>
          </a:p>
          <a:p>
            <a:pPr algn="just">
              <a:lnSpc>
                <a:spcPct val="170000"/>
              </a:lnSpc>
            </a:pPr>
            <a:endParaRPr lang="am-ET" sz="3200" dirty="0"/>
          </a:p>
          <a:p>
            <a:pPr marL="0" indent="0">
              <a:lnSpc>
                <a:spcPct val="170000"/>
              </a:lnSpc>
              <a:buNone/>
            </a:pPr>
            <a:endParaRPr lang="en-US" sz="3200" dirty="0"/>
          </a:p>
        </p:txBody>
      </p:sp>
      <p:pic>
        <p:nvPicPr>
          <p:cNvPr id="6" name="Picture 5">
            <a:extLst>
              <a:ext uri="{FF2B5EF4-FFF2-40B4-BE49-F238E27FC236}">
                <a16:creationId xmlns:a16="http://schemas.microsoft.com/office/drawing/2014/main" id="{8FBF7C34-1814-69D3-A038-15D10B5EFFBD}"/>
              </a:ext>
            </a:extLst>
          </p:cNvPr>
          <p:cNvPicPr>
            <a:picLocks noChangeAspect="1"/>
          </p:cNvPicPr>
          <p:nvPr/>
        </p:nvPicPr>
        <p:blipFill>
          <a:blip r:embed="rId3"/>
          <a:stretch>
            <a:fillRect/>
          </a:stretch>
        </p:blipFill>
        <p:spPr>
          <a:xfrm>
            <a:off x="227910" y="4830153"/>
            <a:ext cx="11498871" cy="1593797"/>
          </a:xfrm>
          <a:prstGeom prst="rect">
            <a:avLst/>
          </a:prstGeom>
        </p:spPr>
      </p:pic>
    </p:spTree>
    <p:extLst>
      <p:ext uri="{BB962C8B-B14F-4D97-AF65-F5344CB8AC3E}">
        <p14:creationId xmlns:p14="http://schemas.microsoft.com/office/powerpoint/2010/main" val="2588198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70C7091-7A08-4507-23F2-6F0024B5B1F4}"/>
              </a:ext>
            </a:extLst>
          </p:cNvPr>
          <p:cNvSpPr txBox="1">
            <a:spLocks noGrp="1"/>
          </p:cNvSpPr>
          <p:nvPr>
            <p:ph idx="1"/>
          </p:nvPr>
        </p:nvSpPr>
        <p:spPr>
          <a:xfrm>
            <a:off x="8108444" y="6350396"/>
            <a:ext cx="7157465" cy="447110"/>
          </a:xfrm>
          <a:prstGeom prst="rect">
            <a:avLst/>
          </a:prstGeom>
          <a:noFill/>
        </p:spPr>
        <p:txBody>
          <a:bodyPr wrap="square">
            <a:spAutoFit/>
          </a:bodyPr>
          <a:lstStyle/>
          <a:p>
            <a:pPr marL="0" marR="0" indent="0">
              <a:lnSpc>
                <a:spcPct val="107000"/>
              </a:lnSpc>
              <a:spcBef>
                <a:spcPts val="0"/>
              </a:spcBef>
              <a:spcAft>
                <a:spcPts val="800"/>
              </a:spcAft>
              <a:buNone/>
            </a:pPr>
            <a:r>
              <a:rPr lang="en-US" sz="1100" kern="100" dirty="0" err="1">
                <a:solidFill>
                  <a:schemeClr val="tx1">
                    <a:lumMod val="50000"/>
                    <a:lumOff val="50000"/>
                  </a:schemeClr>
                </a:solidFill>
                <a:effectLst/>
                <a:latin typeface="Nyala" panose="02000504070300020003" pitchFamily="2" charset="0"/>
                <a:ea typeface="Calibri" panose="020F0502020204030204" pitchFamily="34" charset="0"/>
                <a:cs typeface="Times New Roman" panose="02020603050405020304" pitchFamily="18" charset="0"/>
              </a:rPr>
              <a:t>ምንጭ</a:t>
            </a:r>
            <a:r>
              <a:rPr lang="en-US" sz="1100" kern="100" dirty="0">
                <a:solidFill>
                  <a:schemeClr val="tx1">
                    <a:lumMod val="50000"/>
                    <a:lumOff val="50000"/>
                  </a:schemeClr>
                </a:solidFill>
                <a:effectLst/>
                <a:latin typeface="Nyala" panose="02000504070300020003" pitchFamily="2" charset="0"/>
                <a:ea typeface="Calibri" panose="020F0502020204030204" pitchFamily="34" charset="0"/>
                <a:cs typeface="Times New Roman" panose="02020603050405020304" pitchFamily="18" charset="0"/>
              </a:rPr>
              <a:t>፡- M. </a:t>
            </a:r>
            <a:r>
              <a:rPr lang="en-US" sz="1100" kern="100" dirty="0" err="1">
                <a:solidFill>
                  <a:schemeClr val="tx1">
                    <a:lumMod val="50000"/>
                    <a:lumOff val="50000"/>
                  </a:schemeClr>
                </a:solidFill>
                <a:effectLst/>
                <a:latin typeface="Nyala" panose="02000504070300020003" pitchFamily="2" charset="0"/>
                <a:ea typeface="Calibri" panose="020F0502020204030204" pitchFamily="34" charset="0"/>
                <a:cs typeface="Times New Roman" panose="02020603050405020304" pitchFamily="18" charset="0"/>
              </a:rPr>
              <a:t>Dupar</a:t>
            </a:r>
            <a:r>
              <a:rPr lang="en-US" sz="1100" kern="100" dirty="0">
                <a:solidFill>
                  <a:schemeClr val="tx1">
                    <a:lumMod val="50000"/>
                    <a:lumOff val="50000"/>
                  </a:schemeClr>
                </a:solidFill>
                <a:effectLst/>
                <a:latin typeface="Nyala" panose="02000504070300020003" pitchFamily="2" charset="0"/>
                <a:ea typeface="Calibri" panose="020F0502020204030204" pitchFamily="34" charset="0"/>
                <a:cs typeface="Times New Roman" panose="02020603050405020304" pitchFamily="18" charset="0"/>
              </a:rPr>
              <a:t>, </a:t>
            </a:r>
            <a:r>
              <a:rPr lang="en-US" sz="1100" dirty="0">
                <a:solidFill>
                  <a:schemeClr val="tx1">
                    <a:lumMod val="50000"/>
                    <a:lumOff val="50000"/>
                  </a:schemeClr>
                </a:solidFill>
                <a:effectLst/>
                <a:latin typeface="Nyala" panose="02000504070300020003" pitchFamily="2" charset="0"/>
                <a:ea typeface="Calibri" panose="020F0502020204030204" pitchFamily="34" charset="0"/>
                <a:cs typeface="Nyala" panose="02000504070300020003" pitchFamily="2" charset="0"/>
              </a:rPr>
              <a:t>ODI</a:t>
            </a:r>
            <a:r>
              <a:rPr lang="en-US" sz="1100" kern="100" dirty="0">
                <a:solidFill>
                  <a:schemeClr val="tx1">
                    <a:lumMod val="50000"/>
                    <a:lumOff val="50000"/>
                  </a:schemeClr>
                </a:solidFill>
                <a:effectLst/>
                <a:latin typeface="Nyala" panose="02000504070300020003" pitchFamily="2" charset="0"/>
                <a:ea typeface="Calibri" panose="020F0502020204030204" pitchFamily="34" charset="0"/>
                <a:cs typeface="Times New Roman" panose="02020603050405020304" pitchFamily="18" charset="0"/>
              </a:rPr>
              <a:t> (</a:t>
            </a:r>
            <a:r>
              <a:rPr lang="en-US" sz="1100" dirty="0" err="1">
                <a:solidFill>
                  <a:schemeClr val="tx1">
                    <a:lumMod val="50000"/>
                    <a:lumOff val="50000"/>
                  </a:schemeClr>
                </a:solidFill>
                <a:effectLst/>
                <a:latin typeface="Nyala" panose="02000504070300020003" pitchFamily="2" charset="0"/>
                <a:ea typeface="Calibri" panose="020F0502020204030204" pitchFamily="34" charset="0"/>
                <a:cs typeface="Nyala" panose="02000504070300020003" pitchFamily="2" charset="0"/>
              </a:rPr>
              <a:t>እ.ኤ.አ</a:t>
            </a:r>
            <a:r>
              <a:rPr lang="en-US" sz="1100" dirty="0">
                <a:solidFill>
                  <a:schemeClr val="tx1">
                    <a:lumMod val="50000"/>
                    <a:lumOff val="50000"/>
                  </a:schemeClr>
                </a:solidFill>
                <a:effectLst/>
                <a:latin typeface="Nyala" panose="02000504070300020003" pitchFamily="2" charset="0"/>
                <a:ea typeface="Calibri" panose="020F0502020204030204" pitchFamily="34" charset="0"/>
                <a:cs typeface="Nyala" panose="02000504070300020003" pitchFamily="2" charset="0"/>
              </a:rPr>
              <a:t>.  </a:t>
            </a:r>
            <a:r>
              <a:rPr lang="en-US" sz="1100" kern="100" dirty="0">
                <a:solidFill>
                  <a:schemeClr val="tx1">
                    <a:lumMod val="50000"/>
                    <a:lumOff val="50000"/>
                  </a:schemeClr>
                </a:solidFill>
                <a:effectLst/>
                <a:latin typeface="Nyala" panose="02000504070300020003" pitchFamily="2" charset="0"/>
                <a:ea typeface="Calibri" panose="020F0502020204030204" pitchFamily="34" charset="0"/>
                <a:cs typeface="Times New Roman" panose="02020603050405020304" pitchFamily="18" charset="0"/>
              </a:rPr>
              <a:t>2020)</a:t>
            </a:r>
            <a:br>
              <a:rPr lang="en-US" sz="1100" kern="100" dirty="0">
                <a:solidFill>
                  <a:schemeClr val="tx1">
                    <a:lumMod val="50000"/>
                    <a:lumOff val="50000"/>
                  </a:schemeClr>
                </a:solidFill>
                <a:effectLst/>
                <a:latin typeface="Nyala" panose="02000504070300020003" pitchFamily="2" charset="0"/>
                <a:ea typeface="Calibri" panose="020F0502020204030204" pitchFamily="34" charset="0"/>
                <a:cs typeface="Times New Roman" panose="02020603050405020304" pitchFamily="18" charset="0"/>
              </a:rPr>
            </a:br>
            <a:r>
              <a:rPr lang="en-US" sz="1100" kern="100" dirty="0">
                <a:solidFill>
                  <a:schemeClr val="tx1">
                    <a:lumMod val="50000"/>
                    <a:lumOff val="50000"/>
                  </a:schemeClr>
                </a:solidFill>
                <a:latin typeface="Nyala" panose="02000504070300020003" pitchFamily="2" charset="0"/>
                <a:ea typeface="Calibri" panose="020F0502020204030204" pitchFamily="34" charset="0"/>
                <a:cs typeface="Times New Roman" panose="02020603050405020304" pitchFamily="18" charset="0"/>
              </a:rPr>
              <a:t>Climate and Development Knowledge Network 2020</a:t>
            </a:r>
            <a:endParaRPr lang="en-US" sz="1100" kern="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3665AE3-1DD9-DBF7-E885-5925E674A5F7}"/>
              </a:ext>
            </a:extLst>
          </p:cNvPr>
          <p:cNvPicPr>
            <a:picLocks noChangeAspect="1"/>
          </p:cNvPicPr>
          <p:nvPr/>
        </p:nvPicPr>
        <p:blipFill>
          <a:blip r:embed="rId3"/>
          <a:stretch>
            <a:fillRect/>
          </a:stretch>
        </p:blipFill>
        <p:spPr>
          <a:xfrm>
            <a:off x="141121" y="106099"/>
            <a:ext cx="11827103" cy="6213473"/>
          </a:xfrm>
          <a:prstGeom prst="rect">
            <a:avLst/>
          </a:prstGeom>
        </p:spPr>
      </p:pic>
    </p:spTree>
    <p:extLst>
      <p:ext uri="{BB962C8B-B14F-4D97-AF65-F5344CB8AC3E}">
        <p14:creationId xmlns:p14="http://schemas.microsoft.com/office/powerpoint/2010/main" val="423958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34B2-4EF1-6A8D-79F0-39495CC64CEA}"/>
              </a:ext>
            </a:extLst>
          </p:cNvPr>
          <p:cNvSpPr>
            <a:spLocks noGrp="1"/>
          </p:cNvSpPr>
          <p:nvPr>
            <p:ph type="title"/>
          </p:nvPr>
        </p:nvSpPr>
        <p:spPr>
          <a:xfrm>
            <a:off x="838200" y="365125"/>
            <a:ext cx="10515600" cy="1108075"/>
          </a:xfrm>
        </p:spPr>
        <p:txBody>
          <a:bodyPr/>
          <a:lstStyle/>
          <a:p>
            <a:r>
              <a:rPr lang="am-ET" sz="3200" b="1" dirty="0">
                <a:solidFill>
                  <a:srgbClr val="C00000"/>
                </a:solidFill>
                <a:ea typeface="+mn-ea"/>
                <a:cs typeface="+mn-cs"/>
              </a:rPr>
              <a:t>ሃሳብን በነጻነት ለመግለጽ</a:t>
            </a:r>
            <a:r>
              <a:rPr lang="en-US" sz="3200" b="1" dirty="0">
                <a:solidFill>
                  <a:srgbClr val="C00000"/>
                </a:solidFill>
                <a:ea typeface="+mn-ea"/>
                <a:cs typeface="+mn-cs"/>
              </a:rPr>
              <a:t> </a:t>
            </a:r>
            <a:r>
              <a:rPr lang="am-ET" sz="3200" b="1" dirty="0">
                <a:solidFill>
                  <a:srgbClr val="C00000"/>
                </a:solidFill>
                <a:ea typeface="+mn-ea"/>
                <a:cs typeface="+mn-cs"/>
              </a:rPr>
              <a:t> እና</a:t>
            </a:r>
            <a:r>
              <a:rPr lang="en-US" sz="3200" b="1" dirty="0">
                <a:solidFill>
                  <a:srgbClr val="C00000"/>
                </a:solidFill>
                <a:ea typeface="+mn-ea"/>
                <a:cs typeface="+mn-cs"/>
              </a:rPr>
              <a:t> </a:t>
            </a:r>
            <a:r>
              <a:rPr lang="am-ET" sz="3200" b="1" dirty="0">
                <a:solidFill>
                  <a:srgbClr val="C00000"/>
                </a:solidFill>
                <a:ea typeface="+mn-ea"/>
                <a:cs typeface="+mn-cs"/>
              </a:rPr>
              <a:t>የመሳተፍ ነፃነትን ለማሻሻል ስራ መሠራት አለበት!</a:t>
            </a:r>
            <a:endParaRPr lang="en-GB" sz="3200" b="1" dirty="0">
              <a:solidFill>
                <a:srgbClr val="C00000"/>
              </a:solidFill>
              <a:ea typeface="+mn-ea"/>
              <a:cs typeface="+mn-cs"/>
            </a:endParaRPr>
          </a:p>
        </p:txBody>
      </p:sp>
      <p:pic>
        <p:nvPicPr>
          <p:cNvPr id="1026" name="Picture 2">
            <a:extLst>
              <a:ext uri="{FF2B5EF4-FFF2-40B4-BE49-F238E27FC236}">
                <a16:creationId xmlns:a16="http://schemas.microsoft.com/office/drawing/2014/main" id="{BF18A708-91B4-DA10-F876-7770B102411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32539" y="1847343"/>
            <a:ext cx="772692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405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89E5E-738D-0369-A901-B30E547C9288}"/>
              </a:ext>
            </a:extLst>
          </p:cNvPr>
          <p:cNvSpPr>
            <a:spLocks noGrp="1"/>
          </p:cNvSpPr>
          <p:nvPr>
            <p:ph type="title"/>
          </p:nvPr>
        </p:nvSpPr>
        <p:spPr>
          <a:xfrm>
            <a:off x="838200" y="187325"/>
            <a:ext cx="10515600" cy="1285875"/>
          </a:xfrm>
        </p:spPr>
        <p:txBody>
          <a:bodyPr/>
          <a:lstStyle/>
          <a:p>
            <a:r>
              <a:rPr lang="am-ET" sz="3200" b="1" dirty="0">
                <a:solidFill>
                  <a:srgbClr val="C00000"/>
                </a:solidFill>
                <a:ea typeface="+mn-ea"/>
                <a:cs typeface="+mn-cs"/>
              </a:rPr>
              <a:t>በትንኮሳ እና ጥቃት ለተጎዱ ሰዎች ድጋፍ ማድረግ በፕሮጀክት አውድ ውስጥ ምን ማለት ነው?</a:t>
            </a:r>
            <a:endParaRPr lang="en-GB" sz="3200" b="1" dirty="0">
              <a:solidFill>
                <a:srgbClr val="C00000"/>
              </a:solidFill>
              <a:ea typeface="+mn-ea"/>
              <a:cs typeface="+mn-cs"/>
            </a:endParaRPr>
          </a:p>
        </p:txBody>
      </p:sp>
      <p:sp>
        <p:nvSpPr>
          <p:cNvPr id="3" name="Content Placeholder 2">
            <a:extLst>
              <a:ext uri="{FF2B5EF4-FFF2-40B4-BE49-F238E27FC236}">
                <a16:creationId xmlns:a16="http://schemas.microsoft.com/office/drawing/2014/main" id="{BAA58111-8153-CE8F-48AE-33951DB25C68}"/>
              </a:ext>
            </a:extLst>
          </p:cNvPr>
          <p:cNvSpPr>
            <a:spLocks noGrp="1"/>
          </p:cNvSpPr>
          <p:nvPr>
            <p:ph idx="1"/>
          </p:nvPr>
        </p:nvSpPr>
        <p:spPr>
          <a:xfrm>
            <a:off x="838200" y="1215614"/>
            <a:ext cx="10515600" cy="5455061"/>
          </a:xfrm>
        </p:spPr>
        <p:txBody>
          <a:bodyPr>
            <a:normAutofit/>
          </a:bodyPr>
          <a:lstStyle/>
          <a:p>
            <a:pPr algn="just"/>
            <a:r>
              <a:rPr lang="en-US" b="1" dirty="0"/>
              <a:t>“</a:t>
            </a:r>
            <a:r>
              <a:rPr lang="am-ET" b="1" dirty="0"/>
              <a:t>የጸረ-ትንኮሳ ፖሊሲ</a:t>
            </a:r>
            <a:r>
              <a:rPr lang="en-US" b="1" dirty="0"/>
              <a:t>”፦</a:t>
            </a:r>
            <a:r>
              <a:rPr lang="am-ET" dirty="0"/>
              <a:t> በጾታ፣ በዕድሜ፣ በሃይማኖት፣ በቁመና፤ </a:t>
            </a:r>
            <a:r>
              <a:rPr lang="en-US" dirty="0" err="1"/>
              <a:t>በማንነት</a:t>
            </a:r>
            <a:r>
              <a:rPr lang="en-US" dirty="0"/>
              <a:t>፣</a:t>
            </a:r>
            <a:r>
              <a:rPr lang="am-ET" dirty="0"/>
              <a:t> በጤና፣ በአካል ውስንነቶች ወዘተ. ሳይለይ ሁሉም ሰው በፕሮጀክት እንቅስቃሴዎች ውስጥ እንዲሳተፉ ለማስቻል ይረዳል።</a:t>
            </a:r>
            <a:endParaRPr lang="en-US" dirty="0"/>
          </a:p>
          <a:p>
            <a:pPr algn="just"/>
            <a:r>
              <a:rPr lang="en-US" b="1" dirty="0"/>
              <a:t>“</a:t>
            </a:r>
            <a:r>
              <a:rPr lang="am-ET" b="1" dirty="0"/>
              <a:t>ቅሬታ ማስተናገጃ ዘዴ</a:t>
            </a:r>
            <a:r>
              <a:rPr lang="am-ET" dirty="0"/>
              <a:t>” ለምሳሌ፦ </a:t>
            </a:r>
          </a:p>
          <a:p>
            <a:pPr lvl="1" algn="just"/>
            <a:r>
              <a:rPr lang="am-ET" dirty="0"/>
              <a:t>በቡድን ውስጥ ከ2</a:t>
            </a:r>
            <a:r>
              <a:rPr lang="en-US" dirty="0"/>
              <a:t> </a:t>
            </a:r>
            <a:r>
              <a:rPr lang="am-ET" dirty="0"/>
              <a:t>እስከ</a:t>
            </a:r>
            <a:r>
              <a:rPr lang="en-US" dirty="0"/>
              <a:t> </a:t>
            </a:r>
            <a:r>
              <a:rPr lang="am-ET" dirty="0"/>
              <a:t>3 ገለልተኛ፣ እምነት የሚጣልባቸው</a:t>
            </a:r>
            <a:r>
              <a:rPr lang="en-US" dirty="0"/>
              <a:t> </a:t>
            </a:r>
            <a:r>
              <a:rPr lang="am-ET" dirty="0"/>
              <a:t>እና የትንኮሳ ተጎጂዎችን መረጃ</a:t>
            </a:r>
            <a:r>
              <a:rPr lang="en-US" dirty="0"/>
              <a:t> </a:t>
            </a:r>
            <a:r>
              <a:rPr lang="am-ET" dirty="0"/>
              <a:t>አክብረው በሚስጥር የሚሰሙ እና የሰዎችን ማንነት ሳያጋልጡ በማክበር የሚይዙ ሰዎችን መምረጥ</a:t>
            </a:r>
          </a:p>
          <a:p>
            <a:pPr lvl="1" algn="just"/>
            <a:r>
              <a:rPr lang="am-ET" dirty="0"/>
              <a:t>ትንኮሳ ወይም የመብት ጥሰት ያጋጠማቸው ተሳታፊዎች ቅሬታቸው እንዲመረምርላቸው እና ተገቢ መልስ እንዲሰጣቸው ወደ ተመረጡት የእንባ ጠባቂዎች ቡድን አባላት በመቅረብ ማካፈል ይችላሉ።</a:t>
            </a:r>
            <a:r>
              <a:rPr lang="en-US" dirty="0"/>
              <a:t> </a:t>
            </a:r>
          </a:p>
          <a:p>
            <a:pPr algn="just"/>
            <a:r>
              <a:rPr lang="am-ET" dirty="0"/>
              <a:t>በ</a:t>
            </a:r>
            <a:r>
              <a:rPr lang="en-US" dirty="0" err="1"/>
              <a:t>አስተውሎት</a:t>
            </a:r>
            <a:r>
              <a:rPr lang="am-ET" dirty="0"/>
              <a:t> በተደረገ ምርመራ በተገኘ ውጤት ላይ በመመስረት፣ ስራ አስኪያጆች ሌሎችን ሲበድሉ ወይም ሲተነኩሱ የተገኙ ሰዎችን ከፕሮጀክት ተሳታፊነታቸው የማግለል መብት አላቸው። ወንጀሎችም ለሚመለከታቸው የህግ አካላት መመራት/መቅረብ አለባቸው።</a:t>
            </a:r>
            <a:endParaRPr lang="en-GB" dirty="0"/>
          </a:p>
        </p:txBody>
      </p:sp>
    </p:spTree>
    <p:extLst>
      <p:ext uri="{BB962C8B-B14F-4D97-AF65-F5344CB8AC3E}">
        <p14:creationId xmlns:p14="http://schemas.microsoft.com/office/powerpoint/2010/main" val="278731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4CC30A-D6D2-6EB6-884C-3965CC013A32}"/>
              </a:ext>
            </a:extLst>
          </p:cNvPr>
          <p:cNvSpPr>
            <a:spLocks noGrp="1"/>
          </p:cNvSpPr>
          <p:nvPr>
            <p:ph idx="1"/>
          </p:nvPr>
        </p:nvSpPr>
        <p:spPr>
          <a:xfrm>
            <a:off x="333617" y="1430766"/>
            <a:ext cx="8035833" cy="5213294"/>
          </a:xfrm>
        </p:spPr>
        <p:txBody>
          <a:bodyPr>
            <a:normAutofit fontScale="92500" lnSpcReduction="10000"/>
          </a:bodyPr>
          <a:lstStyle/>
          <a:p>
            <a:pPr algn="just"/>
            <a:r>
              <a:rPr lang="am-ET" sz="3200" dirty="0"/>
              <a:t>የኮንፈረንሱ ትኩረት </a:t>
            </a:r>
            <a:r>
              <a:rPr lang="en-US" sz="3200" dirty="0" err="1"/>
              <a:t>NDCዎች</a:t>
            </a:r>
            <a:r>
              <a:rPr lang="am-ET" sz="3200" dirty="0"/>
              <a:t> ከፍ ያለ ግብ እንዲያስቀመጡ </a:t>
            </a:r>
            <a:r>
              <a:rPr lang="am-ET" sz="3100" dirty="0"/>
              <a:t>ነበር</a:t>
            </a:r>
          </a:p>
          <a:p>
            <a:pPr algn="just"/>
            <a:r>
              <a:rPr lang="am-ET" sz="3200" dirty="0"/>
              <a:t>በኮንፈረንሱ ወቅት የሥርዓተ-ፆታ ጉዳዮች ላይ የሚወያዩ ክፍለ ጊዜዎች ተዘጋጅ</a:t>
            </a:r>
            <a:r>
              <a:rPr lang="en-US" sz="3200" dirty="0" err="1"/>
              <a:t>ው</a:t>
            </a:r>
            <a:r>
              <a:rPr lang="am-ET" sz="3200" dirty="0"/>
              <a:t> ነበር።</a:t>
            </a:r>
            <a:endParaRPr lang="en-US" sz="3200" dirty="0"/>
          </a:p>
          <a:p>
            <a:pPr algn="just"/>
            <a:r>
              <a:rPr lang="am-ET" sz="3200" dirty="0"/>
              <a:t>ሥርዓተ-ፆታ በተለያዩ ጉዳዮች ውስጥም እንዲካተት ተደርጓል።</a:t>
            </a:r>
          </a:p>
          <a:p>
            <a:pPr algn="just"/>
            <a:r>
              <a:rPr lang="am-ET" sz="3200" dirty="0"/>
              <a:t>አዘጋጆቹ (</a:t>
            </a:r>
            <a:r>
              <a:rPr lang="en-GB" sz="3200" dirty="0"/>
              <a:t>CDKN</a:t>
            </a:r>
            <a:r>
              <a:rPr lang="am-ET" sz="3200" dirty="0"/>
              <a:t>ን ጨምሮ) አጠቃላይ የሥርዓተ-ፆታ ፖሊሲ መስረተዋል።</a:t>
            </a:r>
            <a:r>
              <a:rPr lang="en-GB" sz="3200" dirty="0"/>
              <a:t> </a:t>
            </a:r>
            <a:r>
              <a:rPr lang="en-GB" sz="3200" dirty="0" err="1"/>
              <a:t>ይህም</a:t>
            </a:r>
            <a:r>
              <a:rPr lang="am-ET" sz="3200" dirty="0"/>
              <a:t> የሚያካትተው፦</a:t>
            </a:r>
            <a:endParaRPr lang="en-US" sz="3200" dirty="0"/>
          </a:p>
          <a:p>
            <a:pPr lvl="1" algn="just"/>
            <a:r>
              <a:rPr lang="am-ET" sz="3400" dirty="0"/>
              <a:t>ፀረ-ትንኮሳ ፖሊሲ እና የተግባር እቅድ</a:t>
            </a:r>
            <a:endParaRPr lang="en-US" sz="3400" dirty="0"/>
          </a:p>
          <a:p>
            <a:pPr lvl="1" algn="just"/>
            <a:r>
              <a:rPr lang="am-ET" sz="3400" dirty="0"/>
              <a:t>ለእናቶች የሚሰጥ ድጋፍ</a:t>
            </a:r>
            <a:endParaRPr lang="en-US" sz="3400" dirty="0"/>
          </a:p>
          <a:p>
            <a:pPr lvl="1" algn="just"/>
            <a:r>
              <a:rPr lang="am-ET" sz="3400" dirty="0"/>
              <a:t>'የሥርዓተ-ፆታ ድምጽ' ተብለው የተመረጡ ሰዎች</a:t>
            </a:r>
            <a:endParaRPr lang="en-US" sz="3400" dirty="0"/>
          </a:p>
          <a:p>
            <a:pPr lvl="1" algn="just"/>
            <a:r>
              <a:rPr lang="am-ET" sz="3400" dirty="0"/>
              <a:t>ለአስተባባሪዎች መግለጫ</a:t>
            </a:r>
            <a:endParaRPr lang="en-US" sz="3400" dirty="0"/>
          </a:p>
          <a:p>
            <a:endParaRPr lang="en-GB" dirty="0"/>
          </a:p>
        </p:txBody>
      </p:sp>
      <p:sp>
        <p:nvSpPr>
          <p:cNvPr id="5" name="Rectangle 2">
            <a:extLst>
              <a:ext uri="{FF2B5EF4-FFF2-40B4-BE49-F238E27FC236}">
                <a16:creationId xmlns:a16="http://schemas.microsoft.com/office/drawing/2014/main" id="{7A47D71F-55C5-3029-165F-D096620CDA43}"/>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2" name="Picture 4">
            <a:extLst>
              <a:ext uri="{FF2B5EF4-FFF2-40B4-BE49-F238E27FC236}">
                <a16:creationId xmlns:a16="http://schemas.microsoft.com/office/drawing/2014/main" id="{6DD33F33-05EF-22F6-894C-6F75C21AB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5288" y="1683833"/>
            <a:ext cx="3411825" cy="475755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6824281D-A2FD-E7F2-B8D5-49C981E804FB}"/>
              </a:ext>
            </a:extLst>
          </p:cNvPr>
          <p:cNvSpPr>
            <a:spLocks noGrp="1"/>
          </p:cNvSpPr>
          <p:nvPr>
            <p:ph type="title"/>
          </p:nvPr>
        </p:nvSpPr>
        <p:spPr>
          <a:xfrm>
            <a:off x="333617" y="213940"/>
            <a:ext cx="11241611" cy="958644"/>
          </a:xfrm>
        </p:spPr>
        <p:txBody>
          <a:bodyPr anchor="b">
            <a:normAutofit fontScale="90000"/>
          </a:bodyPr>
          <a:lstStyle/>
          <a:p>
            <a:pPr algn="ctr"/>
            <a:r>
              <a:rPr lang="am-ET" altLang="en-US" sz="3200" b="1" dirty="0">
                <a:solidFill>
                  <a:srgbClr val="C00000"/>
                </a:solidFill>
                <a:ea typeface="+mn-ea"/>
                <a:cs typeface="+mn-cs"/>
              </a:rPr>
              <a:t>የ</a:t>
            </a:r>
            <a:r>
              <a:rPr lang="en-US" sz="3200" b="1" dirty="0">
                <a:solidFill>
                  <a:srgbClr val="C00000"/>
                </a:solidFill>
                <a:ea typeface="+mn-ea"/>
                <a:cs typeface="+mn-cs"/>
              </a:rPr>
              <a:t> </a:t>
            </a:r>
            <a:r>
              <a:rPr lang="en-US" sz="3200" b="1" dirty="0" err="1">
                <a:solidFill>
                  <a:srgbClr val="C00000"/>
                </a:solidFill>
                <a:ea typeface="+mn-ea"/>
                <a:cs typeface="+mn-cs"/>
              </a:rPr>
              <a:t>እ.ኤ.አ</a:t>
            </a:r>
            <a:r>
              <a:rPr lang="en-US" sz="3200" b="1" dirty="0">
                <a:solidFill>
                  <a:srgbClr val="C00000"/>
                </a:solidFill>
                <a:ea typeface="+mn-ea"/>
                <a:cs typeface="+mn-cs"/>
              </a:rPr>
              <a:t>. </a:t>
            </a:r>
            <a:r>
              <a:rPr lang="am-ET" altLang="en-US" sz="3200" b="1" dirty="0">
                <a:solidFill>
                  <a:srgbClr val="C00000"/>
                </a:solidFill>
                <a:ea typeface="+mn-ea"/>
                <a:cs typeface="+mn-cs"/>
              </a:rPr>
              <a:t>2019ኙን አለም አቀፍ </a:t>
            </a:r>
            <a:r>
              <a:rPr lang="en-GB" sz="3200" b="1" dirty="0">
                <a:solidFill>
                  <a:srgbClr val="C00000"/>
                </a:solidFill>
                <a:ea typeface="+mn-ea"/>
                <a:cs typeface="+mn-cs"/>
              </a:rPr>
              <a:t>NDC</a:t>
            </a:r>
            <a:r>
              <a:rPr lang="am-ET" altLang="en-US" sz="3200" b="1" dirty="0">
                <a:solidFill>
                  <a:srgbClr val="C00000"/>
                </a:solidFill>
                <a:ea typeface="+mn-ea"/>
                <a:cs typeface="+mn-cs"/>
              </a:rPr>
              <a:t> ኮንፈረንስ እንዴት ስርዓተ-ፆታን በተ</a:t>
            </a:r>
            <a:r>
              <a:rPr lang="en-US" sz="3200" b="1" dirty="0" err="1">
                <a:solidFill>
                  <a:srgbClr val="C00000"/>
                </a:solidFill>
                <a:ea typeface="+mn-ea"/>
                <a:cs typeface="+mn-cs"/>
              </a:rPr>
              <a:t>ሻ</a:t>
            </a:r>
            <a:r>
              <a:rPr lang="am-ET" altLang="en-US" sz="3200" b="1" dirty="0">
                <a:solidFill>
                  <a:srgbClr val="C00000"/>
                </a:solidFill>
                <a:ea typeface="+mn-ea"/>
                <a:cs typeface="+mn-cs"/>
              </a:rPr>
              <a:t>ለ መልኩ ያካተተ</a:t>
            </a:r>
            <a:r>
              <a:rPr lang="en-US" altLang="en-US" sz="3200" b="1" dirty="0">
                <a:solidFill>
                  <a:srgbClr val="C00000"/>
                </a:solidFill>
                <a:ea typeface="+mn-ea"/>
                <a:cs typeface="+mn-cs"/>
              </a:rPr>
              <a:t> </a:t>
            </a:r>
            <a:r>
              <a:rPr lang="en-ZA" altLang="en-US" sz="3200" b="1" dirty="0" err="1">
                <a:solidFill>
                  <a:srgbClr val="C00000"/>
                </a:solidFill>
                <a:ea typeface="+mn-ea"/>
                <a:cs typeface="+mn-cs"/>
              </a:rPr>
              <a:t>እንዲሆን</a:t>
            </a:r>
            <a:r>
              <a:rPr lang="am-ET" altLang="en-US" sz="3200" b="1" dirty="0">
                <a:solidFill>
                  <a:srgbClr val="C00000"/>
                </a:solidFill>
                <a:ea typeface="+mn-ea"/>
                <a:cs typeface="+mn-cs"/>
              </a:rPr>
              <a:t> ተደረገ (</a:t>
            </a:r>
            <a:r>
              <a:rPr lang="en-GB" sz="3200" b="1" dirty="0">
                <a:solidFill>
                  <a:srgbClr val="C00000"/>
                </a:solidFill>
                <a:ea typeface="+mn-ea"/>
                <a:cs typeface="+mn-cs"/>
              </a:rPr>
              <a:t>https://</a:t>
            </a:r>
            <a:r>
              <a:rPr lang="en-GB" sz="3200" b="1" dirty="0" err="1">
                <a:solidFill>
                  <a:srgbClr val="C00000"/>
                </a:solidFill>
                <a:ea typeface="+mn-ea"/>
                <a:cs typeface="+mn-cs"/>
              </a:rPr>
              <a:t>globalndcconference.org</a:t>
            </a:r>
            <a:r>
              <a:rPr lang="en-GB" sz="3200" b="1" dirty="0">
                <a:solidFill>
                  <a:srgbClr val="C00000"/>
                </a:solidFill>
                <a:ea typeface="+mn-ea"/>
                <a:cs typeface="+mn-cs"/>
              </a:rPr>
              <a:t>/</a:t>
            </a:r>
            <a:r>
              <a:rPr lang="am-ET" sz="3200" b="1" dirty="0">
                <a:solidFill>
                  <a:srgbClr val="C00000"/>
                </a:solidFill>
                <a:ea typeface="+mn-ea"/>
                <a:cs typeface="+mn-cs"/>
              </a:rPr>
              <a:t>)፡1</a:t>
            </a:r>
            <a:endParaRPr lang="en-GB" sz="3200" b="1" dirty="0">
              <a:solidFill>
                <a:srgbClr val="C00000"/>
              </a:solidFill>
              <a:ea typeface="+mn-ea"/>
              <a:cs typeface="+mn-cs"/>
            </a:endParaRPr>
          </a:p>
        </p:txBody>
      </p:sp>
    </p:spTree>
    <p:extLst>
      <p:ext uri="{BB962C8B-B14F-4D97-AF65-F5344CB8AC3E}">
        <p14:creationId xmlns:p14="http://schemas.microsoft.com/office/powerpoint/2010/main" val="361153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3928</Words>
  <Application>Microsoft Macintosh PowerPoint</Application>
  <PresentationFormat>Widescreen</PresentationFormat>
  <Paragraphs>205</Paragraphs>
  <Slides>18</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 Unicode MS</vt:lpstr>
      <vt:lpstr>Arial</vt:lpstr>
      <vt:lpstr>Arial</vt:lpstr>
      <vt:lpstr>Calibri</vt:lpstr>
      <vt:lpstr>Calibri Light</vt:lpstr>
      <vt:lpstr>inherit</vt:lpstr>
      <vt:lpstr>Nyala</vt:lpstr>
      <vt:lpstr>Times New Roman</vt:lpstr>
      <vt:lpstr>Verdana</vt:lpstr>
      <vt:lpstr>Wingdings</vt:lpstr>
      <vt:lpstr>Office Theme</vt:lpstr>
      <vt:lpstr>PowerPoint Presentation</vt:lpstr>
      <vt:lpstr>PowerPoint Presentation</vt:lpstr>
      <vt:lpstr>PowerPoint Presentation</vt:lpstr>
      <vt:lpstr>ዒላማዎች እና አመላካቾች (የአሃዝ መለኪያ)</vt:lpstr>
      <vt:lpstr>የድርጅት የሥራ ባህል ጉዳዮች (የዓይነት መለኪያ)፦</vt:lpstr>
      <vt:lpstr>PowerPoint Presentation</vt:lpstr>
      <vt:lpstr>ሃሳብን በነጻነት ለመግለጽ  እና የመሳተፍ ነፃነትን ለማሻሻል ስራ መሠራት አለበት!</vt:lpstr>
      <vt:lpstr>በትንኮሳ እና ጥቃት ለተጎዱ ሰዎች ድጋፍ ማድረግ በፕሮጀክት አውድ ውስጥ ምን ማለት ነው?</vt:lpstr>
      <vt:lpstr>የ እ.ኤ.አ. 2019ኙን አለም አቀፍ NDC ኮንፈረንስ እንዴት ስርዓተ-ፆታን በተሻለ መልኩ ያካተተ እንዲሆን ተደረገ (https://globalndcconference.org/)፡1</vt:lpstr>
      <vt:lpstr>የ እ.ኤ.አ. 2019ኙን አለም አቀፍ NDC ኮንፈረንስ እንዴት ስርዓተ-ፆታን በተሻለ መልኩ ያካተተ እንዲሆን ተደረገ (https://globalndcconference.org/)፡2</vt:lpstr>
      <vt:lpstr>PowerPoint Presentation</vt:lpstr>
      <vt:lpstr>የ እ.ኤ.አ. 2019ኙን አለም አቀፍ NDC ኮንፈረንስ እንዴት ስርዓተ-ፆታን በተሻለ መልኩ ያካተተ እንዲሆን ተደረገ (https://globalndcconference.org/)፡4</vt:lpstr>
      <vt:lpstr>እነዚህ ስልጠናዎች ለምን አስፈላጊ ሆኑ? ለምንስ በጥንቃቄ መሰጠት አለባቸው?</vt:lpstr>
      <vt:lpstr>ማህበረሰብ አካታችነትን እና ሴቶች እና ልጃገረዶችን የማብቅት ሂደትን ለመምራት ክህሎት ያስፈልጋል</vt:lpstr>
      <vt:lpstr>ነገሮችን ከመጀመሪያ ትክክል ካልመጡ በሂደት ማስተካከል እና ማሻሻል ይቻላል</vt:lpstr>
      <vt:lpstr>PowerPoint Presentation</vt:lpstr>
      <vt:lpstr>PowerPoint Presentation</vt:lpstr>
      <vt:lpstr>PowerPoint Presentation</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Demissie, Blen Tilahun</dc:creator>
  <cp:lastModifiedBy>arsema</cp:lastModifiedBy>
  <cp:revision>129</cp:revision>
  <dcterms:created xsi:type="dcterms:W3CDTF">2024-01-09T10:45:46Z</dcterms:created>
  <dcterms:modified xsi:type="dcterms:W3CDTF">2024-05-31T05:12:26Z</dcterms:modified>
</cp:coreProperties>
</file>