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81" r:id="rId7"/>
    <p:sldId id="262" r:id="rId8"/>
    <p:sldId id="263" r:id="rId9"/>
    <p:sldId id="264" r:id="rId10"/>
    <p:sldId id="267" r:id="rId11"/>
    <p:sldId id="266" r:id="rId12"/>
    <p:sldId id="268" r:id="rId13"/>
    <p:sldId id="282"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F48569-6DE8-1672-8C6C-35F2A1FE0F10}" name="Demissie, Blen Tilahun" initials="DBT" userId="S::demissieb@iloguest.org::d3675de2-8984-4d3c-b733-d4991c8b93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sema Andargatchew" initials="" lastIdx="29" clrIdx="0">
    <p:extLst>
      <p:ext uri="{19B8F6BF-5375-455C-9EA6-DF929625EA0E}">
        <p15:presenceInfo xmlns:p15="http://schemas.microsoft.com/office/powerpoint/2012/main" userId="S::arsema@southsouthnorth.org::839d3ad4-bf9a-4d2d-9d1f-60850bd59895" providerId="AD"/>
      </p:ext>
    </p:extLst>
  </p:cmAuthor>
  <p:cmAuthor id="2" name="Demissie, Blen Tilahun" initials="DBT" lastIdx="16" clrIdx="1">
    <p:extLst>
      <p:ext uri="{19B8F6BF-5375-455C-9EA6-DF929625EA0E}">
        <p15:presenceInfo xmlns:p15="http://schemas.microsoft.com/office/powerpoint/2012/main" userId="S::demissieb@iloguest.org::d3675de2-8984-4d3c-b733-d4991c8b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8" autoAdjust="0"/>
    <p:restoredTop sz="78877" autoAdjust="0"/>
  </p:normalViewPr>
  <p:slideViewPr>
    <p:cSldViewPr snapToGrid="0">
      <p:cViewPr varScale="1">
        <p:scale>
          <a:sx n="80" d="100"/>
          <a:sy n="80" d="100"/>
        </p:scale>
        <p:origin x="1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21511-7A68-438B-B22C-A66FCA6BDA3F}" type="datetimeFigureOut">
              <a:rPr lang="en-GB" smtClean="0"/>
              <a:t>03/06/2024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7E05B-4A57-4B5E-AA97-86EC9EC2AE08}" type="slidenum">
              <a:rPr lang="en-GB" smtClean="0"/>
              <a:t>‹#›</a:t>
            </a:fld>
            <a:endParaRPr lang="en-GB"/>
          </a:p>
        </p:txBody>
      </p:sp>
    </p:spTree>
    <p:extLst>
      <p:ext uri="{BB962C8B-B14F-4D97-AF65-F5344CB8AC3E}">
        <p14:creationId xmlns:p14="http://schemas.microsoft.com/office/powerpoint/2010/main" val="84832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ao.org/3/a-i5299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fao.org/3/a-az917e.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o.org/3/a-i5299e.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fao.org/3/a-az917e.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credit: ILO,  Flickr</a:t>
            </a:r>
          </a:p>
          <a:p>
            <a:endParaRPr lang="en-US" dirty="0"/>
          </a:p>
        </p:txBody>
      </p:sp>
      <p:sp>
        <p:nvSpPr>
          <p:cNvPr id="4" name="Slide Number Placeholder 3"/>
          <p:cNvSpPr>
            <a:spLocks noGrp="1"/>
          </p:cNvSpPr>
          <p:nvPr>
            <p:ph type="sldNum" sz="quarter" idx="5"/>
          </p:nvPr>
        </p:nvSpPr>
        <p:spPr/>
        <p:txBody>
          <a:bodyPr/>
          <a:lstStyle/>
          <a:p>
            <a:fld id="{AA27E05B-4A57-4B5E-AA97-86EC9EC2AE08}" type="slidenum">
              <a:rPr lang="en-GB" smtClean="0"/>
              <a:t>1</a:t>
            </a:fld>
            <a:endParaRPr lang="en-GB"/>
          </a:p>
        </p:txBody>
      </p:sp>
    </p:spTree>
    <p:extLst>
      <p:ext uri="{BB962C8B-B14F-4D97-AF65-F5344CB8AC3E}">
        <p14:creationId xmlns:p14="http://schemas.microsoft.com/office/powerpoint/2010/main" val="122507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በጾታ</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የተከፋፈለ</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የመነ</a:t>
            </a:r>
            <a:r>
              <a:rPr lang="am-ET" sz="1800" dirty="0"/>
              <a:t>ሻ</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መረጃ</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ስርዓተ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ፆታ</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ላይ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መሰረት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ያደረጉ</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ጥያቄዎች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ፆታን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ግንዛቤ</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ያ</a:t>
            </a:r>
            <a:r>
              <a:rPr lang="am-ET" sz="1800" dirty="0">
                <a:effectLst/>
                <a:latin typeface="Nyala" panose="02000504070300020003" pitchFamily="2" charset="0"/>
                <a:ea typeface="Calibri" panose="020F0502020204030204" pitchFamily="34" charset="0"/>
                <a:cs typeface="Nyala" panose="02000504070300020003" pitchFamily="2" charset="0"/>
              </a:rPr>
              <a:t>ካ</a:t>
            </a:r>
            <a:r>
              <a:rPr lang="en-GB" sz="1800" dirty="0" err="1">
                <a:effectLst/>
                <a:latin typeface="Nyala" panose="02000504070300020003" pitchFamily="2" charset="0"/>
                <a:ea typeface="Calibri" panose="020F0502020204030204" pitchFamily="34" charset="0"/>
                <a:cs typeface="Nyala" panose="02000504070300020003" pitchFamily="2" charset="0"/>
              </a:rPr>
              <a:t>ተተ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የማህበረሰብ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ምክክርን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አሳታፊ</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መንገዶችን</a:t>
            </a:r>
            <a:r>
              <a:rPr lang="am-ET" sz="1800" dirty="0">
                <a:effectLst/>
                <a:latin typeface="Nyala" panose="02000504070300020003" pitchFamily="2" charset="0"/>
                <a:ea typeface="Calibri" panose="020F0502020204030204" pitchFamily="34" charset="0"/>
                <a:cs typeface="Nyala" panose="02000504070300020003" pitchFamily="2" charset="0"/>
              </a:rPr>
              <a:t> ተጠቅሞ ማካሄድ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የአየር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ንብረት</a:t>
            </a:r>
            <a:r>
              <a:rPr lang="am-ET" sz="1800" dirty="0">
                <a:effectLst/>
                <a:latin typeface="Nyala" panose="02000504070300020003" pitchFamily="2" charset="0"/>
                <a:ea typeface="Calibri" panose="020F0502020204030204" pitchFamily="34" charset="0"/>
                <a:cs typeface="Nyala" panose="02000504070300020003" pitchFamily="2" charset="0"/>
              </a:rPr>
              <a:t> ለውጥን </a:t>
            </a:r>
            <a:r>
              <a:rPr lang="en-ZA" sz="1800" dirty="0" err="1">
                <a:effectLst/>
                <a:latin typeface="Nyala" panose="02000504070300020003" pitchFamily="2" charset="0"/>
                <a:ea typeface="Calibri" panose="020F0502020204030204" pitchFamily="34" charset="0"/>
                <a:cs typeface="Nyala" panose="02000504070300020003" pitchFamily="2" charset="0"/>
              </a:rPr>
              <a:t>ያገናዘበ</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ግብርና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የ</a:t>
            </a:r>
            <a:r>
              <a:rPr lang="en-GB" sz="1800" dirty="0" err="1">
                <a:effectLst/>
                <a:latin typeface="Nyala" panose="02000504070300020003" pitchFamily="2" charset="0"/>
                <a:ea typeface="Calibri" panose="020F0502020204030204" pitchFamily="34" charset="0"/>
                <a:cs typeface="Nyala" panose="02000504070300020003" pitchFamily="2" charset="0"/>
              </a:rPr>
              <a:t>ስርዓተ</a:t>
            </a:r>
            <a:r>
              <a:rPr lang="am-ET" sz="1800" dirty="0">
                <a:effectLst/>
                <a:latin typeface="Nyala" panose="02000504070300020003" pitchFamily="2" charset="0"/>
                <a:ea typeface="Calibri" panose="020F0502020204030204" pitchFamily="34" charset="0"/>
                <a:cs typeface="Times New Roman" panose="02020603050405020304" pitchFamily="18"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ጾታን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ጉዳዮች</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ለማዋሃድ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a:t>
            </a:r>
            <a:r>
              <a:rPr lang="en-GB" sz="1800" dirty="0">
                <a:effectLst/>
                <a:latin typeface="Calibri" panose="020F0502020204030204" pitchFamily="34" charset="0"/>
                <a:ea typeface="Calibri" panose="020F0502020204030204" pitchFamily="34" charset="0"/>
                <a:cs typeface="Times New Roman" panose="02020603050405020304" pitchFamily="18" charset="0"/>
              </a:rPr>
              <a:t> FAO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አጋሮቹ</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የዘጋጁ</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መሳሪያዎችን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መጠቀም</a:t>
            </a:r>
            <a:r>
              <a:rPr lang="en-GB" sz="1800" dirty="0">
                <a:effectLst/>
                <a:latin typeface="Nyala" panose="02000504070300020003" pitchFamily="2" charset="0"/>
                <a:ea typeface="Calibri" panose="020F0502020204030204" pitchFamily="34" charset="0"/>
                <a:cs typeface="Nyala" panose="02000504070300020003" pitchFamily="2" charset="0"/>
              </a:rPr>
              <a:t> (</a:t>
            </a:r>
            <a:r>
              <a:rPr lang="en-GB" sz="1800" u="sng" dirty="0">
                <a:solidFill>
                  <a:srgbClr val="0563C1"/>
                </a:solidFill>
                <a:effectLst/>
                <a:latin typeface="Nyala" panose="02000504070300020003" pitchFamily="2" charset="0"/>
                <a:ea typeface="Calibri" panose="020F0502020204030204" pitchFamily="34" charset="0"/>
                <a:cs typeface="Nyala" panose="02000504070300020003" pitchFamily="2" charset="0"/>
                <a:hlinkClick r:id="rId3"/>
              </a:rPr>
              <a:t>http://www.fao.org/3/a-i5299e.pdf</a:t>
            </a:r>
            <a:r>
              <a:rPr lang="en-GB" sz="1800" dirty="0">
                <a:effectLst/>
                <a:latin typeface="Nyala" panose="02000504070300020003" pitchFamily="2" charset="0"/>
                <a:ea typeface="Calibri" panose="020F0502020204030204" pitchFamily="34" charset="0"/>
                <a:cs typeface="Nyala" panose="02000504070300020003" pitchFamily="2" charset="0"/>
              </a:rPr>
              <a:t> and </a:t>
            </a:r>
            <a:r>
              <a:rPr lang="en-GB" sz="1800" u="sng" dirty="0">
                <a:solidFill>
                  <a:srgbClr val="0563C1"/>
                </a:solidFill>
                <a:effectLst/>
                <a:latin typeface="Nyala" panose="02000504070300020003" pitchFamily="2" charset="0"/>
                <a:ea typeface="Calibri" panose="020F0502020204030204" pitchFamily="34" charset="0"/>
                <a:cs typeface="Nyala" panose="02000504070300020003" pitchFamily="2" charset="0"/>
                <a:hlinkClick r:id="rId4"/>
              </a:rPr>
              <a:t>http://www.fao.org/3/a-az917e.pdf</a:t>
            </a:r>
            <a:r>
              <a:rPr lang="en-GB" sz="1800" dirty="0">
                <a:effectLst/>
                <a:latin typeface="Nyala" panose="02000504070300020003" pitchFamily="2" charset="0"/>
                <a:ea typeface="Calibri" panose="020F0502020204030204" pitchFamily="34" charset="0"/>
                <a:cs typeface="Nyala" panose="02000504070300020003" pitchFamily="2"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የሴቶችን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50% </a:t>
            </a:r>
            <a:r>
              <a:rPr lang="en-GB" sz="1800" dirty="0" err="1">
                <a:effectLst/>
                <a:latin typeface="Nyala" panose="02000504070300020003" pitchFamily="2" charset="0"/>
                <a:ea typeface="Calibri" panose="020F0502020204030204" pitchFamily="34" charset="0"/>
                <a:cs typeface="Nyala" panose="02000504070300020003" pitchFamily="2" charset="0"/>
              </a:rPr>
              <a:t>በፕሮጀክት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ተግባራት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መሳተፍን</a:t>
            </a:r>
            <a:r>
              <a:rPr lang="am-ET"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50% </a:t>
            </a:r>
            <a:r>
              <a:rPr lang="en-GB" sz="1800" dirty="0" err="1">
                <a:effectLst/>
                <a:latin typeface="Nyala" panose="02000504070300020003" pitchFamily="2" charset="0"/>
                <a:ea typeface="Calibri" panose="020F0502020204030204" pitchFamily="34" charset="0"/>
                <a:cs typeface="Nyala" panose="02000504070300020003" pitchFamily="2" charset="0"/>
              </a:rPr>
              <a:t>የፕሮጀክት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ቀጥተኛ</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ተጠቃሚዎች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እንዲሆኑ</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እንዲሁም</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ወይም</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ቡድኖች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Nyala" panose="02000504070300020003" pitchFamily="2" charset="0"/>
                <a:ea typeface="Calibri" panose="020F0502020204030204" pitchFamily="34" charset="0"/>
                <a:cs typeface="Times New Roman" panose="02020603050405020304" pitchFamily="18" charset="0"/>
              </a:rPr>
              <a:t>ላይ ያተኮሩ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ተግባራትን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ኢላማ</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ማድረግ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ለምሳሌ</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የተቀናጀ</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ቁጠባ</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ብድር</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ከፕሮጀክቱ</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ጋር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በተያያዙ</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ተቋማት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የወንዶች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እኩል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ተሳትፎ</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የውሳኔ</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አሰጣጥ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ሂደቶችን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ማጎልበት</a:t>
            </a:r>
            <a:r>
              <a:rPr lang="en-GB"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spcBef>
                <a:spcPts val="0"/>
              </a:spcBef>
              <a:spcAft>
                <a:spcPts val="0"/>
              </a:spcAft>
            </a:pPr>
            <a:br>
              <a:rPr lang="en-GB" sz="1800" b="0" dirty="0">
                <a:effectLst/>
              </a:rPr>
            </a:br>
            <a:r>
              <a:rPr lang="en-GB" sz="1800" b="0" dirty="0" err="1">
                <a:effectLst/>
              </a:rPr>
              <a:t>የሚከተለውን</a:t>
            </a:r>
            <a:r>
              <a:rPr lang="am-ET" sz="1800" b="0" dirty="0">
                <a:effectLst/>
              </a:rPr>
              <a:t> </a:t>
            </a:r>
            <a:r>
              <a:rPr lang="am-ET" sz="1800" b="0" i="0" u="none" strike="noStrike" dirty="0">
                <a:solidFill>
                  <a:srgbClr val="000000"/>
                </a:solidFill>
                <a:effectLst/>
                <a:latin typeface="Arial" panose="020B0604020202020204" pitchFamily="34" charset="0"/>
              </a:rPr>
              <a:t>ተመልከቱ፦</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https://</a:t>
            </a:r>
            <a:r>
              <a:rPr lang="en-GB" sz="1800" b="0" i="0" u="none" strike="noStrike" dirty="0" err="1">
                <a:solidFill>
                  <a:srgbClr val="000000"/>
                </a:solidFill>
                <a:effectLst/>
                <a:latin typeface="Arial" panose="020B0604020202020204" pitchFamily="34" charset="0"/>
              </a:rPr>
              <a:t>www.adaptation-fund.org</a:t>
            </a:r>
            <a:r>
              <a:rPr lang="en-GB" sz="1800" b="0" i="0" u="none" strike="noStrike" dirty="0">
                <a:solidFill>
                  <a:srgbClr val="000000"/>
                </a:solidFill>
                <a:effectLst/>
                <a:latin typeface="Arial" panose="020B0604020202020204" pitchFamily="34" charset="0"/>
              </a:rPr>
              <a:t>/</a:t>
            </a:r>
            <a:r>
              <a:rPr lang="en-GB" sz="1800" b="0" i="0" u="none" strike="noStrike" dirty="0" err="1">
                <a:solidFill>
                  <a:srgbClr val="000000"/>
                </a:solidFill>
                <a:effectLst/>
                <a:latin typeface="Arial" panose="020B0604020202020204" pitchFamily="34" charset="0"/>
              </a:rPr>
              <a:t>wp</a:t>
            </a:r>
            <a:r>
              <a:rPr lang="en-GB" sz="1800" b="0" i="0" u="none" strike="noStrike" dirty="0">
                <a:solidFill>
                  <a:srgbClr val="000000"/>
                </a:solidFill>
                <a:effectLst/>
                <a:latin typeface="Arial" panose="020B0604020202020204" pitchFamily="34" charset="0"/>
              </a:rPr>
              <a:t>-content/uploads/2017/01/1430ACREIFullProposalCLEAN2Feb2017.pdf</a:t>
            </a:r>
            <a:endParaRPr lang="en-GB" sz="1800"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https://</a:t>
            </a:r>
            <a:r>
              <a:rPr lang="en-GB" sz="1800" b="0" i="0" u="none" strike="noStrike" dirty="0" err="1">
                <a:solidFill>
                  <a:srgbClr val="000000"/>
                </a:solidFill>
                <a:effectLst/>
                <a:latin typeface="Arial" panose="020B0604020202020204" pitchFamily="34" charset="0"/>
              </a:rPr>
              <a:t>www.adaptation-fund.org</a:t>
            </a:r>
            <a:r>
              <a:rPr lang="en-GB" sz="1800" b="0" i="0" u="none" strike="noStrike" dirty="0">
                <a:solidFill>
                  <a:srgbClr val="000000"/>
                </a:solidFill>
                <a:effectLst/>
                <a:latin typeface="Arial" panose="020B0604020202020204" pitchFamily="34" charset="0"/>
              </a:rPr>
              <a:t>/project/agricultural-climate-resilience-enhancement-initiative-acrei-ethiopia-kenya-uganda/ </a:t>
            </a:r>
            <a:endParaRPr lang="en-GB" sz="1800" b="0" dirty="0">
              <a:effectLst/>
            </a:endParaRPr>
          </a:p>
          <a:p>
            <a:pPr rtl="0" fontAlgn="base">
              <a:spcBef>
                <a:spcPts val="0"/>
              </a:spcBef>
              <a:spcAft>
                <a:spcPts val="0"/>
              </a:spcAft>
              <a:buFont typeface="Arial" panose="020B0604020202020204" pitchFamily="34" charset="0"/>
              <a:buNone/>
            </a:pPr>
            <a:br>
              <a:rPr lang="en-GB" sz="1800" b="0" dirty="0">
                <a:effectLst/>
              </a:rPr>
            </a:br>
            <a:br>
              <a:rPr lang="en-GB" sz="1800" b="0" dirty="0">
                <a:effectLst/>
              </a:rPr>
            </a:br>
            <a:r>
              <a:rPr lang="am-ET" sz="1800" b="0" i="0" u="none" strike="noStrike" dirty="0">
                <a:solidFill>
                  <a:srgbClr val="000000"/>
                </a:solidFill>
                <a:effectLst/>
                <a:latin typeface="Arial" panose="020B0604020202020204" pitchFamily="34" charset="0"/>
              </a:rPr>
              <a:t>የምስል ምንጭ፦</a:t>
            </a:r>
            <a:r>
              <a:rPr lang="en-GB" sz="1800" b="0" i="0" u="none" strike="noStrike" dirty="0">
                <a:solidFill>
                  <a:srgbClr val="000000"/>
                </a:solidFill>
                <a:effectLst/>
                <a:latin typeface="Arial" panose="020B0604020202020204" pitchFamily="34" charset="0"/>
              </a:rPr>
              <a:t>UNICEF, </a:t>
            </a:r>
            <a:r>
              <a:rPr lang="en-GB" sz="1800" b="0" i="0" u="none" strike="noStrike" dirty="0" err="1">
                <a:solidFill>
                  <a:srgbClr val="000000"/>
                </a:solidFill>
                <a:effectLst/>
                <a:latin typeface="Arial" panose="020B0604020202020204" pitchFamily="34" charset="0"/>
              </a:rPr>
              <a:t>flickr</a:t>
            </a:r>
            <a:endParaRPr lang="en-GB"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A27E05B-4A57-4B5E-AA97-86EC9EC2AE08}" type="slidenum">
              <a:rPr lang="en-GB" smtClean="0"/>
              <a:t>11</a:t>
            </a:fld>
            <a:endParaRPr lang="en-GB"/>
          </a:p>
        </p:txBody>
      </p:sp>
    </p:spTree>
    <p:extLst>
      <p:ext uri="{BB962C8B-B14F-4D97-AF65-F5344CB8AC3E}">
        <p14:creationId xmlns:p14="http://schemas.microsoft.com/office/powerpoint/2010/main" val="287505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m-ET" sz="1800" b="1" i="0" u="none" strike="noStrike" dirty="0">
                <a:solidFill>
                  <a:srgbClr val="000000"/>
                </a:solidFill>
                <a:effectLst/>
                <a:latin typeface="Arial" panose="020B0604020202020204" pitchFamily="34" charset="0"/>
              </a:rPr>
              <a:t>ቁልፍ መልእክቶች፡- </a:t>
            </a:r>
            <a:r>
              <a:rPr lang="am-ET" sz="1800" b="0" i="0" u="none" strike="noStrike" dirty="0">
                <a:solidFill>
                  <a:srgbClr val="000000"/>
                </a:solidFill>
                <a:effectLst/>
                <a:latin typeface="Arial" panose="020B0604020202020204" pitchFamily="34" charset="0"/>
              </a:rPr>
              <a:t>በተለያዩ የኔፓል የግብርና ክልሎች በ </a:t>
            </a:r>
            <a:r>
              <a:rPr lang="en-GB" sz="1600" dirty="0"/>
              <a:t>Local Initiatives for Biodiversity, Research and Development (LI-BIRD)</a:t>
            </a:r>
            <a:r>
              <a:rPr lang="am-ET" sz="1600" dirty="0"/>
              <a:t> </a:t>
            </a:r>
            <a:r>
              <a:rPr lang="am-ET" sz="1800" b="0" i="0" u="none" strike="noStrike" dirty="0">
                <a:solidFill>
                  <a:srgbClr val="000000"/>
                </a:solidFill>
                <a:effectLst/>
                <a:latin typeface="Arial" panose="020B0604020202020204" pitchFamily="34" charset="0"/>
              </a:rPr>
              <a:t>የሚተገበር የአየር ንብረት ለውጥን ያማከለ ፕሮግራም የአየር ንብረ ለውጥን የሚ</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ቋቋ</a:t>
            </a:r>
            <a:r>
              <a:rPr lang="en-ZA" sz="1800" b="0" i="0" u="none" strike="noStrike" kern="100" dirty="0" err="1">
                <a:solidFill>
                  <a:schemeClr val="tx1"/>
                </a:solidFill>
                <a:effectLst/>
                <a:latin typeface="Calibri" panose="020F0502020204030204" pitchFamily="34" charset="0"/>
                <a:ea typeface="Nyala" panose="02000504070300020003" pitchFamily="2" charset="0"/>
                <a:cs typeface="Times New Roman" panose="02020603050405020304" pitchFamily="18" charset="0"/>
              </a:rPr>
              <a:t>ም</a:t>
            </a:r>
            <a:r>
              <a:rPr lang="am-ET" sz="1800" b="0" i="0" u="none" strike="noStrike" dirty="0">
                <a:solidFill>
                  <a:srgbClr val="000000"/>
                </a:solidFill>
                <a:effectLst/>
                <a:latin typeface="Arial" panose="020B0604020202020204" pitchFamily="34" charset="0"/>
              </a:rPr>
              <a:t> የገጠር ልማትን ለማሳካት ቁልፍ 'የስኬት </a:t>
            </a:r>
            <a:r>
              <a:rPr lang="en-US" sz="1800" b="0" i="0" u="none" strike="noStrike" dirty="0" err="1">
                <a:solidFill>
                  <a:srgbClr val="000000"/>
                </a:solidFill>
                <a:effectLst/>
                <a:latin typeface="Arial" panose="020B0604020202020204" pitchFamily="34" charset="0"/>
              </a:rPr>
              <a:t>ምንጮችን</a:t>
            </a:r>
            <a:r>
              <a:rPr lang="am-ET" sz="1800" b="0" i="0" u="none" strike="noStrike" dirty="0">
                <a:solidFill>
                  <a:srgbClr val="000000"/>
                </a:solidFill>
                <a:effectLst/>
                <a:latin typeface="Arial" panose="020B0604020202020204" pitchFamily="34" charset="0"/>
              </a:rPr>
              <a:t>’ አመላክ</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ቷ</a:t>
            </a:r>
            <a:r>
              <a:rPr lang="am-ET" sz="1800" b="0" i="0" u="none" strike="noStrike" dirty="0">
                <a:solidFill>
                  <a:srgbClr val="000000"/>
                </a:solidFill>
                <a:effectLst/>
                <a:latin typeface="Arial" panose="020B0604020202020204" pitchFamily="34" charset="0"/>
              </a:rPr>
              <a:t>ል። እነዚህም የሚከተሉትን ያጠቃልላሉ፦</a:t>
            </a:r>
          </a:p>
          <a:p>
            <a:pPr rtl="0">
              <a:spcBef>
                <a:spcPts val="0"/>
              </a:spcBef>
              <a:spcAft>
                <a:spcPts val="0"/>
              </a:spcAft>
            </a:pPr>
            <a:r>
              <a:rPr lang="am-ET" sz="1800" b="0" i="0" u="none" strike="noStrike" dirty="0">
                <a:solidFill>
                  <a:srgbClr val="000000"/>
                </a:solidFill>
                <a:effectLst/>
                <a:latin typeface="Arial" panose="020B0604020202020204" pitchFamily="34" charset="0"/>
              </a:rPr>
              <a:t> 1. ከሴት አርሶ አደሮች ጋር በመስራት ለአየር ንብረት ተስማሚ የሆኑ የግብርና ቴክኖሎጂዎች </a:t>
            </a:r>
            <a:r>
              <a:rPr lang="en-US" sz="1800" dirty="0" err="1">
                <a:effectLst/>
                <a:latin typeface="Nyala" panose="02000504070300020003" pitchFamily="2" charset="0"/>
                <a:ea typeface="Calibri" panose="020F0502020204030204" pitchFamily="34" charset="0"/>
                <a:cs typeface="Nyala" panose="02000504070300020003" pitchFamily="2" charset="0"/>
              </a:rPr>
              <a:t>መተግበር</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am-ET" sz="1800" b="0" i="0" u="none" strike="noStrike" dirty="0">
                <a:solidFill>
                  <a:srgbClr val="000000"/>
                </a:solidFill>
                <a:effectLst/>
                <a:latin typeface="Arial" panose="020B0604020202020204" pitchFamily="34" charset="0"/>
              </a:rPr>
              <a:t>እንዴት ለእነርሱ እና ለቤተሰባቸው በርካታ የልማት እና የደህንነት ጥቅሞችን እንደሚያስገኙ </a:t>
            </a:r>
            <a:r>
              <a:rPr lang="en-US" sz="1800" dirty="0">
                <a:effectLst/>
                <a:latin typeface="Nyala" panose="02000504070300020003" pitchFamily="2" charset="0"/>
                <a:ea typeface="Calibri" panose="020F0502020204030204" pitchFamily="34" charset="0"/>
                <a:cs typeface="Nyala" panose="02000504070300020003" pitchFamily="2" charset="0"/>
              </a:rPr>
              <a:t>መ</a:t>
            </a:r>
            <a:r>
              <a:rPr lang="am-ET" sz="1800" b="0" i="0" u="none" strike="noStrike" dirty="0">
                <a:solidFill>
                  <a:srgbClr val="000000"/>
                </a:solidFill>
                <a:effectLst/>
                <a:latin typeface="Arial" panose="020B0604020202020204" pitchFamily="34" charset="0"/>
              </a:rPr>
              <a:t>ረዳት። በተለይም የተሻለ የገቢ </a:t>
            </a:r>
            <a:r>
              <a:rPr lang="en-US" sz="1800" b="0" i="0" u="none" strike="noStrike" dirty="0" err="1">
                <a:solidFill>
                  <a:srgbClr val="000000"/>
                </a:solidFill>
                <a:effectLst/>
                <a:latin typeface="Arial" panose="020B0604020202020204" pitchFamily="34" charset="0"/>
              </a:rPr>
              <a:t>ቀጣይነት</a:t>
            </a:r>
            <a:r>
              <a:rPr lang="am-ET" sz="1800" b="0" i="0" u="none" strike="noStrike" dirty="0">
                <a:solidFill>
                  <a:srgbClr val="000000"/>
                </a:solidFill>
                <a:effectLst/>
                <a:latin typeface="Arial" panose="020B0604020202020204" pitchFamily="34" charset="0"/>
              </a:rPr>
              <a:t>ን እና የምግብ ዋስትናን የሚያስገኙ እና የሴቶችን የስራ ጫና የሚቀንሱ አካባቢ-ተኮር መፍትሄዎችን ይለዩ። </a:t>
            </a:r>
          </a:p>
          <a:p>
            <a:pPr rtl="0">
              <a:spcBef>
                <a:spcPts val="0"/>
              </a:spcBef>
              <a:spcAft>
                <a:spcPts val="0"/>
              </a:spcAft>
            </a:pPr>
            <a:r>
              <a:rPr lang="am-ET" sz="1800" b="0" i="0" u="none" strike="noStrike" dirty="0">
                <a:solidFill>
                  <a:srgbClr val="000000"/>
                </a:solidFill>
                <a:effectLst/>
                <a:latin typeface="Arial" panose="020B0604020202020204" pitchFamily="34" charset="0"/>
              </a:rPr>
              <a:t>2. ለአየር ንብረት ለውጥ ተስማሚ ግብርና በክፍለ ሃገር እና በማዘጋጃ ቤት ደረጃዎች በመንግስት መደበኛ የስራ መርሃ ግብር ውስጥ ማዋሃድ። በዚህ ጉዳይ ላይ፣ </a:t>
            </a:r>
            <a:r>
              <a:rPr lang="en-GB" sz="1800" b="0" i="0" u="none" strike="noStrike" dirty="0">
                <a:solidFill>
                  <a:srgbClr val="000000"/>
                </a:solidFill>
                <a:effectLst/>
                <a:latin typeface="Arial" panose="020B0604020202020204" pitchFamily="34" charset="0"/>
              </a:rPr>
              <a:t>LI-BIRD </a:t>
            </a:r>
            <a:r>
              <a:rPr lang="am-ET" sz="1800" b="0" i="0" u="none" strike="noStrike" dirty="0">
                <a:solidFill>
                  <a:srgbClr val="000000"/>
                </a:solidFill>
                <a:effectLst/>
                <a:latin typeface="Arial" panose="020B0604020202020204" pitchFamily="34" charset="0"/>
              </a:rPr>
              <a:t>የጋንዳኪ ግዛት የዋና ሚኒስተሩ ለአካባቢ ተስማሚ ሞዴል የሆነው የግብርና መንደር ፕሮግራም</a:t>
            </a:r>
            <a:r>
              <a:rPr lang="en-GB" sz="1800" b="0" i="0" u="none" strike="noStrike" dirty="0">
                <a:solidFill>
                  <a:srgbClr val="000000"/>
                </a:solidFill>
                <a:effectLst/>
                <a:latin typeface="Arial" panose="020B0604020202020204" pitchFamily="34" charset="0"/>
              </a:rPr>
              <a:t> </a:t>
            </a:r>
            <a:r>
              <a:rPr lang="am-ET" sz="1800" b="0" i="0" u="none" strike="noStrike" dirty="0">
                <a:solidFill>
                  <a:srgbClr val="000000"/>
                </a:solidFill>
                <a:effectLst/>
                <a:latin typeface="Arial" panose="020B0604020202020204" pitchFamily="34" charset="0"/>
              </a:rPr>
              <a:t>እንዴት ከአካባቢው የግብርና ስልቶች ጋር ውጤታማ በሆነ መንገድ እንደሚዋሃድ አቅጣጫ አስቀመጧል።</a:t>
            </a:r>
          </a:p>
          <a:p>
            <a:pPr rtl="0">
              <a:spcBef>
                <a:spcPts val="0"/>
              </a:spcBef>
              <a:spcAft>
                <a:spcPts val="0"/>
              </a:spcAft>
            </a:pPr>
            <a:r>
              <a:rPr lang="am-ET" sz="1800" b="0" i="0" u="none" strike="noStrike" dirty="0">
                <a:solidFill>
                  <a:srgbClr val="000000"/>
                </a:solidFill>
                <a:effectLst/>
                <a:latin typeface="Arial" panose="020B0604020202020204" pitchFamily="34" charset="0"/>
              </a:rPr>
              <a:t>3. በሂደቱ ውስጥ ሴት የፖለቲካ መሪዎችን ያሳትፉ። በኔፓል፣ ‘ተጓዥ ሴሚናሮች’ ሴት ፖለቲከኞች ከገበሬዎች ጋር </a:t>
            </a:r>
            <a:r>
              <a:rPr lang="en-US" sz="1800" b="0" i="0" u="none" strike="noStrike" dirty="0" err="1">
                <a:solidFill>
                  <a:srgbClr val="000000"/>
                </a:solidFill>
                <a:effectLst/>
                <a:latin typeface="Arial" panose="020B0604020202020204" pitchFamily="34" charset="0"/>
              </a:rPr>
              <a:t>አሳታፊ</a:t>
            </a:r>
            <a:r>
              <a:rPr lang="am-ET" sz="1800" b="0" i="0" u="none" strike="noStrike" dirty="0">
                <a:solidFill>
                  <a:srgbClr val="000000"/>
                </a:solidFill>
                <a:effectLst/>
                <a:latin typeface="Arial" panose="020B0604020202020204" pitchFamily="34" charset="0"/>
              </a:rPr>
              <a:t> ውይይት እንዲያደርጉ እና ስለ ግብርና እና የአየር ንብረት ለውጥ መሬት ላይ ስላሉ እውነታዎች እንዲያውቁ አስችሏቸዋል። በዚህ ፕሮግራም አማካይነት ሴት የፖለቲካ መሪዎች በፖሊሲ ሂደቶች ውስጥ </a:t>
            </a:r>
            <a:r>
              <a:rPr lang="en-US" sz="1800" b="0" i="0" u="none" strike="noStrike" dirty="0" err="1">
                <a:solidFill>
                  <a:srgbClr val="000000"/>
                </a:solidFill>
                <a:effectLst/>
                <a:latin typeface="Arial" panose="020B0604020202020204" pitchFamily="34" charset="0"/>
              </a:rPr>
              <a:t>የሚደገፉ</a:t>
            </a:r>
            <a:r>
              <a:rPr lang="am-ET" sz="1800" b="0" i="0" u="none" strike="noStrike" dirty="0">
                <a:solidFill>
                  <a:srgbClr val="000000"/>
                </a:solidFill>
                <a:effectLst/>
                <a:latin typeface="Arial" panose="020B0604020202020204" pitchFamily="34" charset="0"/>
              </a:rPr>
              <a:t> ጠቃሚ መልዕክቶችን አዘጋጅተዋል።</a:t>
            </a:r>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12</a:t>
            </a:fld>
            <a:endParaRPr lang="en-GB"/>
          </a:p>
        </p:txBody>
      </p:sp>
    </p:spTree>
    <p:extLst>
      <p:ext uri="{BB962C8B-B14F-4D97-AF65-F5344CB8AC3E}">
        <p14:creationId xmlns:p14="http://schemas.microsoft.com/office/powerpoint/2010/main" val="8588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am-ET" sz="1800" b="1" dirty="0"/>
              <a:t>አስተባባሪ፦</a:t>
            </a:r>
            <a:endParaRPr lang="en-US" sz="1800" b="1" dirty="0"/>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am-ET" sz="1800" b="0" dirty="0"/>
              <a:t>በ </a:t>
            </a:r>
            <a:r>
              <a:rPr lang="en-GB" sz="1800" b="0" dirty="0"/>
              <a:t>Adaptation Fund </a:t>
            </a:r>
            <a:r>
              <a:rPr lang="am-ET" sz="1800" b="0" dirty="0"/>
              <a:t>የተዘጋጀውን ቪዲዮውን እስከ ደቂቃ 2፡17 ድረስ</a:t>
            </a:r>
            <a:r>
              <a:rPr lang="en-US" sz="1800" b="0" dirty="0"/>
              <a:t> </a:t>
            </a:r>
            <a:r>
              <a:rPr lang="am-ET" sz="1800" b="0" dirty="0"/>
              <a:t>ያጫውቱ። የየሞሪ</a:t>
            </a:r>
            <a:r>
              <a:rPr lang="en-US" sz="1800" b="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ሽ</a:t>
            </a:r>
            <a:r>
              <a:rPr lang="am-ET" sz="1800" b="0" kern="100" dirty="0">
                <a:solidFill>
                  <a:srgbClr val="000000"/>
                </a:solidFill>
                <a:effectLst/>
                <a:latin typeface="Nyala" panose="02000504070300020003" pitchFamily="2" charset="0"/>
                <a:ea typeface="Nyala" panose="02000504070300020003" pitchFamily="2" charset="0"/>
                <a:cs typeface="Times New Roman" panose="02020603050405020304" pitchFamily="18" charset="0"/>
              </a:rPr>
              <a:t> </a:t>
            </a:r>
            <a:r>
              <a:rPr lang="en-ZA" sz="1800" b="0" kern="100" dirty="0" err="1">
                <a:solidFill>
                  <a:srgbClr val="000000"/>
                </a:solidFill>
                <a:effectLst/>
                <a:latin typeface="Calibri" panose="020F0502020204030204" pitchFamily="34" charset="0"/>
                <a:ea typeface="Nyala" panose="02000504070300020003" pitchFamily="2" charset="0"/>
                <a:cs typeface="Times New Roman" panose="02020603050405020304" pitchFamily="18" charset="0"/>
              </a:rPr>
              <a:t>ፕሮጀችት</a:t>
            </a:r>
            <a:r>
              <a:rPr lang="am-ET" sz="1800" b="0" kern="100" dirty="0">
                <a:solidFill>
                  <a:srgbClr val="000000"/>
                </a:solidFill>
                <a:effectLst/>
                <a:latin typeface="Calibri" panose="020F0502020204030204" pitchFamily="34" charset="0"/>
                <a:ea typeface="Nyala" panose="02000504070300020003" pitchFamily="2" charset="0"/>
                <a:cs typeface="Times New Roman" panose="02020603050405020304" pitchFamily="18" charset="0"/>
              </a:rPr>
              <a:t> 2፡17 ላይ ስለሚያበቃ ቪዲዮውን አቁሙት።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am-ET" sz="1800" b="0" dirty="0"/>
              <a:t>ቪድዮው እዚህ ይገኛል፦ </a:t>
            </a:r>
            <a:r>
              <a:rPr lang="en-GB" sz="1800" b="0" dirty="0"/>
              <a:t>https://</a:t>
            </a:r>
            <a:r>
              <a:rPr lang="en-GB" sz="1800" b="0" dirty="0" err="1"/>
              <a:t>www.youtube.com</a:t>
            </a:r>
            <a:r>
              <a:rPr lang="en-GB" sz="1800" b="0" dirty="0"/>
              <a:t>/</a:t>
            </a:r>
            <a:r>
              <a:rPr lang="en-GB" sz="1800" b="0" dirty="0" err="1"/>
              <a:t>watch?v</a:t>
            </a:r>
            <a:r>
              <a:rPr lang="en-GB" sz="1800" b="0" dirty="0"/>
              <a:t>=mdmuVf9mEoA </a:t>
            </a:r>
            <a:endParaRPr lang="am-ET" sz="1800" b="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am-ET" sz="1800" b="0" dirty="0"/>
          </a:p>
          <a:p>
            <a:pPr marL="0" indent="0" rtl="0" fontAlgn="base">
              <a:spcBef>
                <a:spcPts val="0"/>
              </a:spcBef>
              <a:spcAft>
                <a:spcPts val="0"/>
              </a:spcAft>
              <a:buFont typeface="Arial" panose="020B0604020202020204" pitchFamily="34" charset="0"/>
              <a:buNone/>
            </a:pPr>
            <a:r>
              <a:rPr lang="am-ET" sz="1200" b="1" i="0" u="none" strike="noStrike" dirty="0">
                <a:solidFill>
                  <a:srgbClr val="000000"/>
                </a:solidFill>
                <a:effectLst/>
                <a:latin typeface="Arial" panose="020B0604020202020204" pitchFamily="34" charset="0"/>
              </a:rPr>
              <a:t>ተሳታፊዎችን የሚከተሉትን ጥያቄዎች ጠይቋቸው።</a:t>
            </a:r>
            <a:r>
              <a:rPr lang="en-US" sz="1200" b="1" i="0" u="none" strike="noStrike" dirty="0">
                <a:solidFill>
                  <a:srgbClr val="000000"/>
                </a:solidFill>
                <a:effectLst/>
                <a:latin typeface="Arial" panose="020B0604020202020204" pitchFamily="34" charset="0"/>
              </a:rPr>
              <a:t> </a:t>
            </a:r>
            <a:r>
              <a:rPr lang="am-ET" sz="1200" b="1" i="0" u="none" strike="noStrike" dirty="0">
                <a:solidFill>
                  <a:srgbClr val="000000"/>
                </a:solidFill>
                <a:effectLst/>
                <a:latin typeface="Arial" panose="020B0604020202020204" pitchFamily="34" charset="0"/>
              </a:rPr>
              <a:t>መልሶቹ</a:t>
            </a:r>
            <a:r>
              <a:rPr lang="en-US" sz="1200" b="1" i="0" u="none" strike="noStrike" dirty="0" err="1">
                <a:solidFill>
                  <a:srgbClr val="000000"/>
                </a:solidFill>
                <a:effectLst/>
                <a:latin typeface="Arial" panose="020B0604020202020204" pitchFamily="34" charset="0"/>
              </a:rPr>
              <a:t>ም</a:t>
            </a:r>
            <a:r>
              <a:rPr lang="am-ET" sz="1200" b="1" i="0" u="none" strike="noStrike" dirty="0">
                <a:solidFill>
                  <a:srgbClr val="000000"/>
                </a:solidFill>
                <a:effectLst/>
                <a:latin typeface="Arial" panose="020B0604020202020204" pitchFamily="34" charset="0"/>
              </a:rPr>
              <a:t> ተቀምጠዋል።</a:t>
            </a:r>
          </a:p>
          <a:p>
            <a:pPr marL="285750" indent="-285750" rtl="0" fontAlgn="base">
              <a:spcBef>
                <a:spcPts val="0"/>
              </a:spcBef>
              <a:spcAft>
                <a:spcPts val="0"/>
              </a:spcAft>
              <a:buFont typeface="Arial" panose="020B0604020202020204" pitchFamily="34" charset="0"/>
              <a:buChar char="•"/>
            </a:pPr>
            <a:r>
              <a:rPr lang="am-ET" sz="1200" b="1" i="0" u="none" strike="noStrike" dirty="0">
                <a:solidFill>
                  <a:srgbClr val="000000"/>
                </a:solidFill>
                <a:effectLst/>
                <a:latin typeface="Arial" panose="020B0604020202020204" pitchFamily="34" charset="0"/>
              </a:rPr>
              <a:t>ጥያቄ፡ </a:t>
            </a:r>
            <a:r>
              <a:rPr lang="am-ET" sz="1200" b="0" i="0" u="none" strike="noStrike" dirty="0">
                <a:solidFill>
                  <a:srgbClr val="000000"/>
                </a:solidFill>
                <a:effectLst/>
                <a:latin typeface="Arial" panose="020B0604020202020204" pitchFamily="34" charset="0"/>
              </a:rPr>
              <a:t>ተግባሮቹ ለአየር ንብረት ለውጥ ምን ምላሽ ሰጡ?</a:t>
            </a:r>
            <a:r>
              <a:rPr lang="am-ET" sz="1200" b="1" i="0" u="none" strike="noStrike" dirty="0">
                <a:solidFill>
                  <a:srgbClr val="000000"/>
                </a:solidFill>
                <a:effectLst/>
                <a:latin typeface="Arial" panose="020B0604020202020204" pitchFamily="34" charset="0"/>
              </a:rPr>
              <a:t> </a:t>
            </a:r>
          </a:p>
          <a:p>
            <a:pPr marL="285750" indent="-285750" rtl="0" fontAlgn="base">
              <a:spcBef>
                <a:spcPts val="0"/>
              </a:spcBef>
              <a:spcAft>
                <a:spcPts val="0"/>
              </a:spcAft>
              <a:buFont typeface="Arial" panose="020B0604020202020204" pitchFamily="34" charset="0"/>
              <a:buChar char="•"/>
            </a:pPr>
            <a:r>
              <a:rPr lang="am-ET" sz="1200" b="1" i="0" u="none" strike="noStrike" dirty="0">
                <a:solidFill>
                  <a:srgbClr val="000000"/>
                </a:solidFill>
                <a:effectLst/>
                <a:latin typeface="Arial" panose="020B0604020202020204" pitchFamily="34" charset="0"/>
              </a:rPr>
              <a:t>መልስ</a:t>
            </a:r>
            <a:r>
              <a:rPr lang="am-ET" sz="1200" b="0" i="0" u="none" strike="noStrike" dirty="0">
                <a:solidFill>
                  <a:srgbClr val="000000"/>
                </a:solidFill>
                <a:effectLst/>
                <a:latin typeface="Arial" panose="020B0604020202020204" pitchFamily="34" charset="0"/>
              </a:rPr>
              <a:t>፡ የአየር ንብረት ለውጥ ተጽእኖዎች ገቢን እየቀነሱ ነው። ቤተሰቦች ለአየር ንብረት ለውጥ የማይበገር መተዳደሪያ ያስፈልጋቸዋል። ፕሮጀክቱ ሴቶች የራሳቸውን የልብስ ስፌት እና ሌሎች የንግድ ስራዎችን እንዲጀምሩ የሚያስችል ድጋፍ አድርጓል።</a:t>
            </a:r>
          </a:p>
          <a:p>
            <a:pPr marL="285750" indent="-285750" rtl="0" fontAlgn="base">
              <a:spcBef>
                <a:spcPts val="0"/>
              </a:spcBef>
              <a:spcAft>
                <a:spcPts val="0"/>
              </a:spcAft>
              <a:buFont typeface="Arial" panose="020B0604020202020204" pitchFamily="34" charset="0"/>
              <a:buChar char="•"/>
            </a:pPr>
            <a:r>
              <a:rPr lang="am-ET" sz="1200" b="1" i="0" u="none" strike="noStrike" dirty="0">
                <a:solidFill>
                  <a:srgbClr val="000000"/>
                </a:solidFill>
                <a:effectLst/>
                <a:latin typeface="Arial" panose="020B0604020202020204" pitchFamily="34" charset="0"/>
              </a:rPr>
              <a:t>ጥያቄ፡</a:t>
            </a:r>
            <a:r>
              <a:rPr lang="am-ET" sz="1200" b="0" i="0" u="none" strike="noStrike" dirty="0">
                <a:solidFill>
                  <a:srgbClr val="000000"/>
                </a:solidFill>
                <a:effectLst/>
                <a:latin typeface="Arial" panose="020B0604020202020204" pitchFamily="34" charset="0"/>
              </a:rPr>
              <a:t> ተግባራቶቹ በምን መልኩ ለሥርዓተ-ፆታ ምላሽ ሰጪዎች ነበሩ</a:t>
            </a:r>
            <a:r>
              <a:rPr lang="en-US" sz="1200" b="0" i="0" u="none" strike="noStrike" dirty="0">
                <a:solidFill>
                  <a:srgbClr val="000000"/>
                </a:solidFill>
                <a:effectLst/>
                <a:latin typeface="Arial" panose="020B0604020202020204" pitchFamily="34" charset="0"/>
              </a:rPr>
              <a:t>?</a:t>
            </a:r>
            <a:r>
              <a:rPr lang="am-ET" sz="1200" b="0" i="0" u="none" strike="noStrike" dirty="0">
                <a:solidFill>
                  <a:srgbClr val="000000"/>
                </a:solidFill>
                <a:effectLst/>
                <a:latin typeface="Arial" panose="020B0604020202020204" pitchFamily="34" charset="0"/>
              </a:rPr>
              <a:t> </a:t>
            </a:r>
          </a:p>
          <a:p>
            <a:pPr marL="285750" indent="-285750" rtl="0" fontAlgn="base">
              <a:spcBef>
                <a:spcPts val="0"/>
              </a:spcBef>
              <a:spcAft>
                <a:spcPts val="0"/>
              </a:spcAft>
              <a:buFont typeface="Arial" panose="020B0604020202020204" pitchFamily="34" charset="0"/>
              <a:buChar char="•"/>
            </a:pPr>
            <a:r>
              <a:rPr lang="am-ET" sz="1200" b="1" i="0" u="none" strike="noStrike" dirty="0">
                <a:solidFill>
                  <a:srgbClr val="000000"/>
                </a:solidFill>
                <a:effectLst/>
                <a:latin typeface="Arial" panose="020B0604020202020204" pitchFamily="34" charset="0"/>
              </a:rPr>
              <a:t>መልስ</a:t>
            </a:r>
            <a:r>
              <a:rPr lang="am-ET" sz="1200" b="0" i="0" u="none" strike="noStrike" dirty="0">
                <a:solidFill>
                  <a:srgbClr val="000000"/>
                </a:solidFill>
                <a:effectLst/>
                <a:latin typeface="Arial" panose="020B0604020202020204" pitchFamily="34" charset="0"/>
              </a:rPr>
              <a:t>፡ </a:t>
            </a:r>
            <a:r>
              <a:rPr lang="en-US" sz="1200" b="0" i="0" u="none" strike="noStrike" dirty="0">
                <a:solidFill>
                  <a:srgbClr val="000000"/>
                </a:solidFill>
                <a:effectLst/>
                <a:latin typeface="Arial" panose="020B0604020202020204" pitchFamily="34" charset="0"/>
              </a:rPr>
              <a:t>50</a:t>
            </a:r>
            <a:r>
              <a:rPr lang="am-ET" sz="1200" b="0" i="0" u="none" strike="noStrike" dirty="0">
                <a:solidFill>
                  <a:srgbClr val="000000"/>
                </a:solidFill>
                <a:effectLst/>
                <a:latin typeface="Arial" panose="020B0604020202020204" pitchFamily="34" charset="0"/>
              </a:rPr>
              <a:t>% የፕሮጀክቱ ተጠቃሚዎች ሴቶች ናቸው። በቪዲዮው ላይ እንደተገለፀው የአየር ንብረት ለውጥን ማህበራዊ ኢኮኖሚያዊ ተፅእኖ ለማካካስ የራሳቸውን የአየር ንብረት ለውጥ የማይበገር የገቢ ማስገኛ ስራዎችን መጀመር ችለዋል። በቪዲዮው ላይ እንደተገለጸው በተጨማሪ የማህበራዊ ኢኮኖሚያዊ እና አካባቢያዊ ስጋቶችን ለመቀነስ የሚረዳ ስልጠና ወስደዋል።</a:t>
            </a:r>
          </a:p>
          <a:p>
            <a:pPr marL="285750" indent="-285750" rtl="0" fontAlgn="base">
              <a:spcBef>
                <a:spcPts val="0"/>
              </a:spcBef>
              <a:spcAft>
                <a:spcPts val="0"/>
              </a:spcAft>
              <a:buFont typeface="Arial" panose="020B0604020202020204" pitchFamily="34" charset="0"/>
              <a:buChar char="•"/>
            </a:pPr>
            <a:r>
              <a:rPr lang="am-ET" sz="1200" b="1" i="0" u="none" strike="noStrike" dirty="0">
                <a:solidFill>
                  <a:srgbClr val="000000"/>
                </a:solidFill>
                <a:effectLst/>
                <a:latin typeface="Arial" panose="020B0604020202020204" pitchFamily="34" charset="0"/>
              </a:rPr>
              <a:t>ጥያቄ፡</a:t>
            </a:r>
            <a:r>
              <a:rPr lang="am-ET" sz="1200" b="0" i="0" u="none" strike="noStrike" dirty="0">
                <a:solidFill>
                  <a:srgbClr val="000000"/>
                </a:solidFill>
                <a:effectLst/>
                <a:latin typeface="Arial" panose="020B0604020202020204" pitchFamily="34" charset="0"/>
              </a:rPr>
              <a:t> በዚህ ጉዳይ ላይ ለተግባሮች በጀት የተመደበው እንዴት ይመስሎታል</a:t>
            </a:r>
            <a:r>
              <a:rPr lang="en-US" sz="1200" b="0" i="0" u="none" strike="noStrike" dirty="0">
                <a:solidFill>
                  <a:srgbClr val="000000"/>
                </a:solidFill>
                <a:effectLst/>
                <a:latin typeface="Arial" panose="020B0604020202020204" pitchFamily="34" charset="0"/>
              </a:rPr>
              <a:t>?</a:t>
            </a:r>
            <a:r>
              <a:rPr lang="am-ET" sz="1200" b="0" i="0" u="none" strike="noStrike" dirty="0">
                <a:solidFill>
                  <a:srgbClr val="000000"/>
                </a:solidFill>
                <a:effectLst/>
                <a:latin typeface="Arial" panose="020B0604020202020204" pitchFamily="34" charset="0"/>
              </a:rPr>
              <a:t> የሴቶች ተግባራት ልዩ የበጀት ምደባ የነበረው ይመስሎታል</a:t>
            </a:r>
            <a:r>
              <a:rPr lang="en-GB" sz="1200" b="0" i="0" u="none" strike="noStrike" dirty="0">
                <a:solidFill>
                  <a:srgbClr val="000000"/>
                </a:solidFill>
                <a:effectLst/>
                <a:latin typeface="Arial" panose="020B0604020202020204" pitchFamily="34" charset="0"/>
              </a:rPr>
              <a:t>? </a:t>
            </a:r>
            <a:endParaRPr lang="am-ET" sz="1200" b="0" i="0" u="none" strike="noStrike" dirty="0">
              <a:solidFill>
                <a:srgbClr val="000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am-ET" sz="1200" b="1" i="0" u="none" strike="noStrike" dirty="0">
                <a:solidFill>
                  <a:srgbClr val="000000"/>
                </a:solidFill>
                <a:effectLst/>
                <a:latin typeface="Arial" panose="020B0604020202020204" pitchFamily="34" charset="0"/>
              </a:rPr>
              <a:t>መልስ፡ </a:t>
            </a:r>
            <a:r>
              <a:rPr lang="am-ET" sz="1200" b="0" i="0" u="none" strike="noStrike" dirty="0">
                <a:solidFill>
                  <a:srgbClr val="000000"/>
                </a:solidFill>
                <a:effectLst/>
                <a:latin typeface="Arial" panose="020B0604020202020204" pitchFamily="34" charset="0"/>
              </a:rPr>
              <a:t>በቪዲዮው ላይ ከተገለጸው ታሪክ መመልከት እንደሚቻለው ሴቶችን ያማከለ ተግባር ሴቶችን ለማብቃት እና ለአየር ንብረት ለውጥ የማይበገር ኢኮኖሚያዊ እንቅስቃሴዎች ላይ ትርጉም ያለው ተሳትፎ እንዲያደርጉ ታስቦ የተከናወኑ ተግባራት ተጨማሪ እንዳልነበሩና በዚህም ምክንያት ‘ተጨማሪ’ በጀት አለማስፈለጉን ያሳያል።  ይልቁንም፣ ከጠቅላላው የፕሮጀክቱ ዕቅድ ጋር የተዋሃዱ ነበሩ። </a:t>
            </a:r>
            <a:endParaRPr lang="am-ET" sz="1800" b="0" i="0" u="none" strike="noStrike" dirty="0">
              <a:solidFill>
                <a:srgbClr val="000000"/>
              </a:solidFill>
              <a:effectLst/>
              <a:latin typeface="Arial" panose="020B0604020202020204" pitchFamily="34" charset="0"/>
            </a:endParaRPr>
          </a:p>
          <a:p>
            <a:pPr marL="0" indent="0" rtl="0" fontAlgn="base">
              <a:spcBef>
                <a:spcPts val="0"/>
              </a:spcBef>
              <a:spcAft>
                <a:spcPts val="0"/>
              </a:spcAft>
              <a:buFont typeface="Arial" panose="020B0604020202020204" pitchFamily="34" charset="0"/>
              <a:buNone/>
            </a:pPr>
            <a:endParaRPr lang="am-ET" sz="1200" b="1" i="0" u="none" strike="noStrike" kern="1200" dirty="0">
              <a:solidFill>
                <a:srgbClr val="000000"/>
              </a:solidFill>
              <a:effectLst/>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am-ET" sz="1200" b="1" i="0" u="none" strike="noStrike" kern="1200" dirty="0">
                <a:solidFill>
                  <a:srgbClr val="000000"/>
                </a:solidFill>
                <a:effectLst/>
                <a:latin typeface="Arial" panose="020B0604020202020204" pitchFamily="34" charset="0"/>
                <a:ea typeface="+mn-ea"/>
                <a:cs typeface="+mn-cs"/>
              </a:rPr>
              <a:t>የ</a:t>
            </a:r>
            <a:r>
              <a:rPr lang="en-US" sz="1200" b="1" i="0" u="none" strike="noStrike" kern="1200" dirty="0">
                <a:solidFill>
                  <a:srgbClr val="000000"/>
                </a:solidFill>
                <a:effectLst/>
                <a:latin typeface="Arial" panose="020B0604020202020204" pitchFamily="34" charset="0"/>
                <a:ea typeface="+mn-ea"/>
                <a:cs typeface="+mn-cs"/>
              </a:rPr>
              <a:t> Adaptation Fund </a:t>
            </a:r>
            <a:r>
              <a:rPr lang="am-ET" sz="1200" b="1" i="0" u="none" strike="noStrike" kern="1200" dirty="0">
                <a:solidFill>
                  <a:srgbClr val="000000"/>
                </a:solidFill>
                <a:effectLst/>
                <a:latin typeface="Arial" panose="020B0604020202020204" pitchFamily="34" charset="0"/>
                <a:ea typeface="+mn-ea"/>
                <a:cs typeface="+mn-cs"/>
              </a:rPr>
              <a:t>ፍትሃዊ ተግባራትን እና ውጤቶችን ለማሳካት በፕሮጀክት ዲዛይን ወቅት የተረጋገጡ አስፈላጊ ምክንያቶች ዝርዝር ውስጥ የሚከ</a:t>
            </a:r>
            <a:r>
              <a:rPr lang="am-ET" sz="1200" b="1" i="0" u="none" strike="noStrike" dirty="0">
                <a:solidFill>
                  <a:srgbClr val="000000"/>
                </a:solidFill>
                <a:effectLst/>
                <a:latin typeface="Arial" panose="020B0604020202020204" pitchFamily="34" charset="0"/>
              </a:rPr>
              <a:t>ተሉትን </a:t>
            </a:r>
            <a:r>
              <a:rPr lang="am-ET" sz="1200" b="1" i="0" u="none" strike="noStrike" kern="1200" dirty="0">
                <a:solidFill>
                  <a:srgbClr val="000000"/>
                </a:solidFill>
                <a:effectLst/>
                <a:latin typeface="Arial" panose="020B0604020202020204" pitchFamily="34" charset="0"/>
                <a:ea typeface="+mn-ea"/>
                <a:cs typeface="+mn-cs"/>
              </a:rPr>
              <a:t>አካ</a:t>
            </a:r>
            <a:r>
              <a:rPr lang="en-US" sz="1200" b="1" i="0" u="none" strike="noStrike" kern="1200" dirty="0" err="1">
                <a:solidFill>
                  <a:srgbClr val="000000"/>
                </a:solidFill>
                <a:effectLst/>
                <a:latin typeface="Arial" panose="020B0604020202020204" pitchFamily="34" charset="0"/>
                <a:ea typeface="+mn-ea"/>
                <a:cs typeface="+mn-cs"/>
              </a:rPr>
              <a:t>ቷ</a:t>
            </a:r>
            <a:r>
              <a:rPr lang="am-ET" sz="1200" b="1" i="0" u="none" strike="noStrike" kern="1200" dirty="0">
                <a:solidFill>
                  <a:srgbClr val="000000"/>
                </a:solidFill>
                <a:effectLst/>
                <a:latin typeface="Arial" panose="020B0604020202020204" pitchFamily="34" charset="0"/>
                <a:ea typeface="+mn-ea"/>
                <a:cs typeface="+mn-cs"/>
              </a:rPr>
              <a:t>ል።</a:t>
            </a:r>
            <a:endParaRPr lang="en-US" sz="1200" b="1" i="0" u="none" strike="noStrike" kern="1200" dirty="0">
              <a:solidFill>
                <a:srgbClr val="000000"/>
              </a:solidFill>
              <a:effectLst/>
              <a:latin typeface="Arial" panose="020B0604020202020204" pitchFamily="34" charset="0"/>
              <a:ea typeface="+mn-ea"/>
              <a:cs typeface="+mn-cs"/>
            </a:endParaRPr>
          </a:p>
          <a:p>
            <a:pPr rtl="0" fontAlgn="base">
              <a:spcBef>
                <a:spcPts val="0"/>
              </a:spcBef>
              <a:spcAft>
                <a:spcPts val="0"/>
              </a:spcAft>
              <a:buFont typeface="Arial" panose="020B0604020202020204" pitchFamily="34" charset="0"/>
              <a:buNone/>
            </a:pPr>
            <a:br>
              <a:rPr lang="en-GB" sz="1800" b="0" dirty="0">
                <a:effectLst/>
              </a:rPr>
            </a:br>
            <a:r>
              <a:rPr lang="am-ET" sz="1200" b="1" i="0" u="none" strike="noStrike" dirty="0">
                <a:solidFill>
                  <a:srgbClr val="000000"/>
                </a:solidFill>
                <a:effectLst/>
              </a:rPr>
              <a:t>ተሞክሮ</a:t>
            </a:r>
            <a:r>
              <a:rPr lang="am-ET" sz="1200" b="1" i="0" u="none" strike="noStrike" dirty="0">
                <a:solidFill>
                  <a:srgbClr val="000000"/>
                </a:solidFill>
                <a:effectLst/>
                <a:latin typeface="Arial" panose="020B0604020202020204" pitchFamily="34" charset="0"/>
              </a:rPr>
              <a:t> </a:t>
            </a:r>
            <a:r>
              <a:rPr lang="en-US" sz="1200" b="1" i="0" u="none" strike="noStrike" dirty="0">
                <a:solidFill>
                  <a:srgbClr val="000000"/>
                </a:solidFill>
                <a:effectLst/>
                <a:latin typeface="Arial" panose="020B0604020202020204" pitchFamily="34" charset="0"/>
              </a:rPr>
              <a:t>1</a:t>
            </a:r>
            <a:r>
              <a:rPr lang="am-ET" sz="1200" b="1" i="0" u="none" strike="noStrike" dirty="0">
                <a:solidFill>
                  <a:srgbClr val="000000"/>
                </a:solidFill>
                <a:effectLst/>
                <a:latin typeface="Arial" panose="020B0604020202020204" pitchFamily="34" charset="0"/>
              </a:rPr>
              <a:t>፡ </a:t>
            </a:r>
            <a:r>
              <a:rPr lang="am-ET" sz="1200" b="0" i="0" u="none" strike="noStrike" dirty="0">
                <a:solidFill>
                  <a:srgbClr val="000000"/>
                </a:solidFill>
                <a:effectLst/>
                <a:latin typeface="Arial" panose="020B0604020202020204" pitchFamily="34" charset="0"/>
              </a:rPr>
              <a:t>ሥርዓተ-ፆታን ለማጎልበት እና ለማስፋፋት የሥርዓተ-ፆታ ጉዳዮች ማለትም ሴቶች የፕሮጀክቱ ንቁ አባላት ሆነው ግልጽ ሚናዎች እና የመተዳደሪያ መንገዶች እንደሚኖራቸው በፕሮጀክት ሰነዱ ውስጥ በግልጽ መቀመጡን ማረጋገጥ አስፈላጊ ነው።</a:t>
            </a: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am-ET" sz="1200" b="1" i="0" u="none" strike="noStrike" dirty="0">
                <a:solidFill>
                  <a:srgbClr val="000000"/>
                </a:solidFill>
                <a:effectLst/>
                <a:latin typeface="Arial" panose="020B0604020202020204" pitchFamily="34" charset="0"/>
              </a:rPr>
              <a:t>ተሞክሮ </a:t>
            </a:r>
            <a:r>
              <a:rPr lang="en-US" sz="1200" b="1" i="0" u="none" strike="noStrike" dirty="0">
                <a:solidFill>
                  <a:srgbClr val="000000"/>
                </a:solidFill>
                <a:effectLst/>
                <a:latin typeface="Arial" panose="020B0604020202020204" pitchFamily="34" charset="0"/>
              </a:rPr>
              <a:t>2</a:t>
            </a:r>
            <a:r>
              <a:rPr lang="am-ET" sz="1200" b="0" i="0" u="none" strike="noStrike" dirty="0">
                <a:solidFill>
                  <a:srgbClr val="000000"/>
                </a:solidFill>
                <a:effectLst/>
                <a:latin typeface="Arial" panose="020B0604020202020204" pitchFamily="34" charset="0"/>
              </a:rPr>
              <a:t>፡ የሴቶችን ትርጉም ያለው ተሳትፎን ለማረጋገጥ እና አቅምን ለማጎልበት ኘሮጀክቱ በስሩ የታቀዱ ተግባራትን የሴቶችን ኢኮኖሚያዊ ፍላጎት ጋር በማጣጣም፤ በሁሉም ኮሚቴዎች ውስጥ ያላቸውን ተሳትፎ በማረጋገጥ፣ በንግድ እቅድ አወጣጥ ላይ ክህሎታቸውን በማጎልበት እና ሴቶች በቤተሰብ ውስጥ ለራሳቸው ያላቸውን አመለካከት ለመረዳት ምዘናዎችን መንደፍ ጠቃሚ ናቸው።</a:t>
            </a: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am-ET" sz="1200" b="1" i="0" u="none" strike="noStrike" dirty="0">
                <a:solidFill>
                  <a:srgbClr val="000000"/>
                </a:solidFill>
                <a:effectLst/>
                <a:latin typeface="Arial" panose="020B0604020202020204" pitchFamily="34" charset="0"/>
              </a:rPr>
              <a:t>ተሞክሮ </a:t>
            </a:r>
            <a:r>
              <a:rPr lang="en-US" sz="1200" b="1" i="0" u="none" strike="noStrike" dirty="0">
                <a:solidFill>
                  <a:srgbClr val="000000"/>
                </a:solidFill>
                <a:effectLst/>
                <a:latin typeface="Arial" panose="020B0604020202020204" pitchFamily="34" charset="0"/>
              </a:rPr>
              <a:t>3</a:t>
            </a:r>
            <a:r>
              <a:rPr lang="am-ET" sz="1200" b="0" i="0" u="none" strike="noStrike" dirty="0">
                <a:solidFill>
                  <a:srgbClr val="000000"/>
                </a:solidFill>
                <a:effectLst/>
                <a:latin typeface="Arial" panose="020B0604020202020204" pitchFamily="34" charset="0"/>
              </a:rPr>
              <a:t>፡ የሥርዓተ-ፆታ ግንዛቤ እና ማብቃት አንዱ የፕሮጀክት ተጨማሪ እሴት ነው። ስለሆነም ፕሮጀክቶች ውስጥ ከአስፈፃሚው አካል ጀምሮ እስከ ተጠቃሚዎች ድረስ ባሉ በሁሉም ደረጃዎች በተሻለ ሁኔታ መካተት አለበት።</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ፕሮጀክቶች</a:t>
            </a:r>
            <a:r>
              <a:rPr lang="am-ET" sz="1200" b="0" i="0" u="none" strike="noStrike" dirty="0">
                <a:solidFill>
                  <a:srgbClr val="000000"/>
                </a:solidFill>
                <a:effectLst/>
                <a:latin typeface="Arial" panose="020B0604020202020204" pitchFamily="34" charset="0"/>
              </a:rPr>
              <a:t> የተለያዩ ዘርፎችን ያካተቱ እና ስርዓተ-ፆታን እንደ አንድ ውጤት ያስቀመጡ ቢሆን ጠቃሚ ነው።</a:t>
            </a:r>
            <a:endParaRPr lang="en-US" sz="1200" b="0" i="0" u="none" strike="noStrike"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am-ET" sz="1200" b="1" i="0" u="none" strike="noStrike" dirty="0">
                <a:solidFill>
                  <a:srgbClr val="000000"/>
                </a:solidFill>
                <a:effectLst/>
                <a:latin typeface="Arial" panose="020B0604020202020204" pitchFamily="34" charset="0"/>
              </a:rPr>
              <a:t>ተሞክሮ </a:t>
            </a:r>
            <a:r>
              <a:rPr lang="en-GB" sz="1200" b="1" i="0" u="none" strike="noStrike" dirty="0">
                <a:solidFill>
                  <a:srgbClr val="000000"/>
                </a:solidFill>
                <a:effectLst/>
                <a:latin typeface="Arial" panose="020B0604020202020204" pitchFamily="34" charset="0"/>
              </a:rPr>
              <a:t>4: </a:t>
            </a:r>
            <a:r>
              <a:rPr lang="am-ET" sz="1200" b="0" i="0" u="none" strike="noStrike" dirty="0">
                <a:solidFill>
                  <a:srgbClr val="000000"/>
                </a:solidFill>
                <a:effectLst/>
                <a:latin typeface="Arial" panose="020B0604020202020204" pitchFamily="34" charset="0"/>
              </a:rPr>
              <a:t>በእያንዳንዱ የሥራ ደረጃዎች የሥርዓተ-ፆታ ባለሙያዎች እንዲኖሩት ይመከራል - ዓለም አቀፍ (ለምሳሌ የክልል ፈጻሚ አካል/ ሂሳብ አስተዳዳሪ - ዓለም አቀፍ ፕሮጀክት ከሆነ)፣ አገር አቀፍ (ለምሳሌ የአፈጻጸም አጋሮች፣ ክልላዊ፣ ወረዳ እና ማዘጋጃ ቤት) እና የማህበረሰብ ደረጃዎች (የአካባቢው የሴቶች ተጠሪዎች)። በተጨማሪም፣ በፕሮጀክቱ/በፕሮግራሙ እቅድ ውስጥ ያሉ የስርዓተ-ፆታ አላማዎች</a:t>
            </a:r>
            <a:r>
              <a:rPr lang="en-US" sz="1200" b="0" i="0" u="none" strike="noStrike" dirty="0">
                <a:solidFill>
                  <a:srgbClr val="000000"/>
                </a:solidFill>
                <a:effectLst/>
                <a:latin typeface="Arial" panose="020B0604020202020204" pitchFamily="34" charset="0"/>
              </a:rPr>
              <a:t> </a:t>
            </a:r>
            <a:r>
              <a:rPr lang="en-US" sz="1200" b="0" i="0" u="none" strike="noStrike" dirty="0" err="1">
                <a:solidFill>
                  <a:srgbClr val="000000"/>
                </a:solidFill>
                <a:effectLst/>
                <a:latin typeface="Arial" panose="020B0604020202020204" pitchFamily="34" charset="0"/>
              </a:rPr>
              <a:t>የሴቶችንም</a:t>
            </a:r>
            <a:r>
              <a:rPr lang="am-ET" sz="1200" b="0" i="0" u="none" strike="noStrike" dirty="0">
                <a:solidFill>
                  <a:srgbClr val="000000"/>
                </a:solidFill>
                <a:effectLst/>
                <a:latin typeface="Arial" panose="020B0604020202020204" pitchFamily="34" charset="0"/>
              </a:rPr>
              <a:t> የወንዶችንም የተለያዩ ለአየር ንብረት ለመላመድ የሚያስፈል</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ጓ</a:t>
            </a:r>
            <a:r>
              <a:rPr lang="am-ET" sz="1200" b="0" i="0" u="none" strike="noStrike" dirty="0">
                <a:solidFill>
                  <a:srgbClr val="000000"/>
                </a:solidFill>
                <a:effectLst/>
                <a:latin typeface="Arial" panose="020B0604020202020204" pitchFamily="34" charset="0"/>
              </a:rPr>
              <a:t>ቸውን ለ</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ሟሟ</a:t>
            </a:r>
            <a:r>
              <a:rPr lang="am-ET" sz="1200" b="0" i="0" u="none" strike="noStrike" dirty="0">
                <a:solidFill>
                  <a:srgbClr val="000000"/>
                </a:solidFill>
                <a:effectLst/>
                <a:latin typeface="Arial" panose="020B0604020202020204" pitchFamily="34" charset="0"/>
              </a:rPr>
              <a:t>ላት በበቂ የበጀት ድልድል መደገፍ አለባቸው። </a:t>
            </a:r>
          </a:p>
          <a:p>
            <a:pPr rtl="0" fontAlgn="base">
              <a:spcBef>
                <a:spcPts val="0"/>
              </a:spcBef>
              <a:spcAft>
                <a:spcPts val="0"/>
              </a:spcAft>
              <a:buFont typeface="Arial" panose="020B0604020202020204" pitchFamily="34" charset="0"/>
              <a:buNone/>
            </a:pPr>
            <a:endParaRPr lang="am-ET"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am-ET" sz="1200" b="0" i="0" u="none" strike="noStrike" dirty="0">
                <a:solidFill>
                  <a:srgbClr val="000000"/>
                </a:solidFill>
                <a:effectLst/>
                <a:latin typeface="Arial" panose="020B0604020202020204" pitchFamily="34" charset="0"/>
              </a:rPr>
              <a:t>የመጨረሻው “የወንዶችን እና የሴቶችን የተለያዩ የመላመድ ፍላጎቶችን ለመፍታት በጀት በቁርጠኝነት መመደብ አለበት” የሚለው ነጥብ የሚያስታውሰን ወንድን ያማከሉ ፍላጎቶችን እንደ ‘መደበኛ’ የሴቶችን ደግሞ እንደ ‘ተጨማሪ’ እንዳናስብ ነው። ማለትም ሁሉም የወንዶች እና የሴቶች ፍላጎቶች በዋናው ዕቅድ እና በጀት ውስጥ ማዕከላዊ መሆን አለባቸው።</a:t>
            </a:r>
          </a:p>
          <a:p>
            <a:pPr rtl="0" fontAlgn="base">
              <a:spcBef>
                <a:spcPts val="0"/>
              </a:spcBef>
              <a:spcAft>
                <a:spcPts val="0"/>
              </a:spcAft>
              <a:buFont typeface="Arial" panose="020B0604020202020204" pitchFamily="34" charset="0"/>
              <a:buNone/>
            </a:pPr>
            <a:br>
              <a:rPr lang="en-GB" sz="1800" b="0" dirty="0">
                <a:effectLst/>
              </a:rPr>
            </a:br>
            <a:r>
              <a:rPr lang="am-ET" sz="1200" b="1" i="0" u="none" strike="noStrike" dirty="0">
                <a:solidFill>
                  <a:srgbClr val="000000"/>
                </a:solidFill>
                <a:effectLst/>
                <a:latin typeface="Arial" panose="020B0604020202020204" pitchFamily="34" charset="0"/>
              </a:rPr>
              <a:t>ለተሣታፊዎች የውይይት ጥያቄ ፡ </a:t>
            </a:r>
            <a:r>
              <a:rPr lang="am-ET" sz="1200" b="0" i="0" u="none" strike="noStrike" dirty="0">
                <a:solidFill>
                  <a:srgbClr val="000000"/>
                </a:solidFill>
                <a:effectLst/>
                <a:latin typeface="Arial" panose="020B0604020202020204" pitchFamily="34" charset="0"/>
              </a:rPr>
              <a:t>በሁሉም የፕሮጀክት ወይም የፕሮግራም ደረጃዎች የ‹ስርዓተ-ፆታ ተጠሪ› ሚና በእርስዎ ሙያዊ አውድ ውስጥ እንዴት ይሠራል</a:t>
            </a:r>
            <a:r>
              <a:rPr lang="en-US" sz="1200" b="0" i="0" u="none" strike="noStrike" dirty="0">
                <a:solidFill>
                  <a:srgbClr val="000000"/>
                </a:solidFill>
                <a:effectLst/>
                <a:latin typeface="Arial" panose="020B0604020202020204" pitchFamily="34" charset="0"/>
              </a:rPr>
              <a:t>?</a:t>
            </a:r>
            <a:endParaRPr lang="am-ET"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br>
              <a:rPr lang="en-GB" sz="1800" b="0" dirty="0">
                <a:effectLst/>
              </a:rPr>
            </a:br>
            <a:r>
              <a:rPr lang="am-ET" sz="1800" b="0" dirty="0"/>
              <a:t>ምስል፦ </a:t>
            </a:r>
            <a:r>
              <a:rPr lang="en-US" sz="1800" b="0" i="0" u="none" strike="noStrike" kern="1200" dirty="0">
                <a:solidFill>
                  <a:srgbClr val="000000"/>
                </a:solidFill>
                <a:effectLst/>
                <a:latin typeface="Arial" panose="020B0604020202020204" pitchFamily="34" charset="0"/>
                <a:ea typeface="+mn-ea"/>
                <a:cs typeface="+mn-cs"/>
              </a:rPr>
              <a:t>Adaptation Fund</a:t>
            </a:r>
            <a:r>
              <a:rPr lang="am-ET" sz="1800" b="0" dirty="0"/>
              <a:t>, </a:t>
            </a:r>
            <a:r>
              <a:rPr lang="en-GB" sz="1800" b="0" dirty="0" err="1"/>
              <a:t>vimeo</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13</a:t>
            </a:fld>
            <a:endParaRPr lang="en-GB"/>
          </a:p>
        </p:txBody>
      </p:sp>
    </p:spTree>
    <p:extLst>
      <p:ext uri="{BB962C8B-B14F-4D97-AF65-F5344CB8AC3E}">
        <p14:creationId xmlns:p14="http://schemas.microsoft.com/office/powerpoint/2010/main" val="173778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lang="am-ET" dirty="0"/>
              <a:t>አስተባባሪ</a:t>
            </a:r>
            <a:r>
              <a:rPr lang="en-US" dirty="0"/>
              <a:t>:</a:t>
            </a:r>
            <a:r>
              <a:rPr lang="am-ET" dirty="0"/>
              <a:t> ስምዎትንና የኢሜል/አድራሻዎትን እዚህ ይፃፉ</a:t>
            </a: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14</a:t>
            </a:fld>
            <a:endParaRPr kumimoji="1" lang="ja-JP" altLang="en-US"/>
          </a:p>
        </p:txBody>
      </p:sp>
    </p:spTree>
    <p:extLst>
      <p:ext uri="{BB962C8B-B14F-4D97-AF65-F5344CB8AC3E}">
        <p14:creationId xmlns:p14="http://schemas.microsoft.com/office/powerpoint/2010/main" val="279559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የምስል</a:t>
            </a:r>
            <a:r>
              <a:rPr lang="am-ET" dirty="0"/>
              <a:t> ምንጭ</a:t>
            </a:r>
            <a:r>
              <a:rPr lang="en-GB" dirty="0"/>
              <a:t>: UNICEF Flickr</a:t>
            </a:r>
          </a:p>
          <a:p>
            <a:endParaRPr lang="en-US" dirty="0"/>
          </a:p>
        </p:txBody>
      </p:sp>
      <p:sp>
        <p:nvSpPr>
          <p:cNvPr id="4" name="Slide Number Placeholder 3"/>
          <p:cNvSpPr>
            <a:spLocks noGrp="1"/>
          </p:cNvSpPr>
          <p:nvPr>
            <p:ph type="sldNum" sz="quarter" idx="5"/>
          </p:nvPr>
        </p:nvSpPr>
        <p:spPr/>
        <p:txBody>
          <a:bodyPr/>
          <a:lstStyle/>
          <a:p>
            <a:fld id="{AA27E05B-4A57-4B5E-AA97-86EC9EC2AE08}" type="slidenum">
              <a:rPr lang="en-GB" smtClean="0"/>
              <a:t>3</a:t>
            </a:fld>
            <a:endParaRPr lang="en-GB"/>
          </a:p>
        </p:txBody>
      </p:sp>
    </p:spTree>
    <p:extLst>
      <p:ext uri="{BB962C8B-B14F-4D97-AF65-F5344CB8AC3E}">
        <p14:creationId xmlns:p14="http://schemas.microsoft.com/office/powerpoint/2010/main" val="204034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የምስል</a:t>
            </a:r>
            <a:r>
              <a:rPr lang="am-ET" dirty="0"/>
              <a:t> ምን</a:t>
            </a:r>
            <a:r>
              <a:rPr lang="en-GB" dirty="0"/>
              <a:t>: ILO, </a:t>
            </a:r>
            <a:r>
              <a:rPr lang="en-GB" dirty="0" err="1"/>
              <a:t>flickr</a:t>
            </a:r>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4</a:t>
            </a:fld>
            <a:endParaRPr lang="en-GB"/>
          </a:p>
        </p:txBody>
      </p:sp>
    </p:spTree>
    <p:extLst>
      <p:ext uri="{BB962C8B-B14F-4D97-AF65-F5344CB8AC3E}">
        <p14:creationId xmlns:p14="http://schemas.microsoft.com/office/powerpoint/2010/main" val="59716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err="1">
                <a:effectLst/>
                <a:latin typeface="Nyala" panose="02000504070300020003" pitchFamily="2" charset="0"/>
                <a:ea typeface="Calibri" panose="020F0502020204030204" pitchFamily="34" charset="0"/>
                <a:cs typeface="Nyala" panose="02000504070300020003" pitchFamily="2" charset="0"/>
              </a:rPr>
              <a:t>የብሔራዊ</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መመሪያው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ዋና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አላማ</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መንግስት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የ</a:t>
            </a:r>
            <a:r>
              <a:rPr lang="am-ET" sz="1800" b="0" dirty="0">
                <a:solidFill>
                  <a:srgbClr val="C00000"/>
                </a:solidFill>
                <a:ea typeface="+mn-ea"/>
                <a:cs typeface="+mn-cs"/>
              </a:rPr>
              <a:t>ሥርዓተ-ፆታ</a:t>
            </a:r>
            <a:r>
              <a:rPr lang="en-US" sz="1800" b="1" dirty="0">
                <a:solidFill>
                  <a:srgbClr val="C00000"/>
                </a:solidFill>
                <a:ea typeface="+mn-ea"/>
                <a:cs typeface="+mn-cs"/>
              </a:rPr>
              <a:t> </a:t>
            </a:r>
            <a:r>
              <a:rPr lang="en-US" sz="1800" dirty="0" err="1">
                <a:effectLst/>
                <a:latin typeface="Nyala" panose="02000504070300020003" pitchFamily="2" charset="0"/>
                <a:ea typeface="Calibri" panose="020F0502020204030204" pitchFamily="34" charset="0"/>
                <a:cs typeface="Nyala" panose="02000504070300020003" pitchFamily="2" charset="0"/>
              </a:rPr>
              <a:t>ፍትሃዊነትን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እኩልነትን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ለማስፋፋት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እንዲሁም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ድህነትን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በ</a:t>
            </a:r>
            <a:r>
              <a:rPr lang="en-US" sz="1800" dirty="0" err="1">
                <a:effectLst/>
                <a:latin typeface="Nyala" panose="02000504070300020003" pitchFamily="2" charset="0"/>
                <a:ea typeface="Calibri" panose="020F0502020204030204" pitchFamily="34" charset="0"/>
                <a:cs typeface="Nyala" panose="02000504070300020003" pitchFamily="2" charset="0"/>
              </a:rPr>
              <a:t>ማስወገድ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ለዘላቂ</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ልማት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እያደረገ</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ያለውን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ጥረት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መደገፍ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መመሪያው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ባለሙያዎችን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እንደ</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እቅድ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አውጪዎች</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ሹ</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ሞች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ባለሙያዎች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ሂደት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ለማካተት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የሚጠቀሙባቸውን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መሳሪያዎች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አካ</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ቷ</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ል</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መመሪያው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የተዘጋጀው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በገንዘብና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ኢኮኖሚ</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ልማት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ሚኒስቴር</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ከሴቶች</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ህጻናትና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ወጣቶች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ጉዳይ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ሚኒስቴር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UN</a:t>
            </a:r>
            <a:r>
              <a:rPr lang="en-US" sz="1800" dirty="0">
                <a:effectLst/>
                <a:latin typeface="Calibri" panose="020F0502020204030204" pitchFamily="34" charset="0"/>
                <a:ea typeface="Calibri" panose="020F0502020204030204" pitchFamily="34" charset="0"/>
                <a:cs typeface="Times New Roman" panose="02020603050405020304" pitchFamily="18" charset="0"/>
              </a:rPr>
              <a:t> Women </a:t>
            </a:r>
            <a:r>
              <a:rPr lang="en-US" sz="1800" dirty="0" err="1">
                <a:effectLst/>
                <a:latin typeface="Nyala" panose="02000504070300020003" pitchFamily="2" charset="0"/>
                <a:ea typeface="Calibri" panose="020F0502020204030204" pitchFamily="34" charset="0"/>
                <a:cs typeface="Nyala" panose="02000504070300020003" pitchFamily="2" charset="0"/>
              </a:rPr>
              <a:t>ጋር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በመተባበር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Nyala" panose="02000504070300020003" pitchFamily="2" charset="0"/>
                <a:ea typeface="Calibri" panose="020F0502020204030204" pitchFamily="34" charset="0"/>
                <a:cs typeface="Nyala" panose="02000504070300020003" pitchFamily="2" charset="0"/>
              </a:rPr>
              <a:t> ።</a:t>
            </a:r>
            <a:endParaRPr lang="am-ET" sz="1800" dirty="0">
              <a:effectLst/>
              <a:latin typeface="Nyala" panose="02000504070300020003" pitchFamily="2" charset="0"/>
              <a:ea typeface="Calibri" panose="020F0502020204030204" pitchFamily="34" charset="0"/>
              <a:cs typeface="Nyala" panose="02000504070300020003" pitchFamily="2" charset="0"/>
            </a:endParaRP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US" sz="1800" dirty="0" err="1">
                <a:effectLst/>
                <a:latin typeface="Nyala" panose="02000504070300020003" pitchFamily="2" charset="0"/>
                <a:ea typeface="Calibri" panose="020F0502020204030204" pitchFamily="34" charset="0"/>
                <a:cs typeface="Nyala" panose="02000504070300020003" pitchFamily="2" charset="0"/>
              </a:rPr>
              <a:t>ተጨማሪ</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መረጃ</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እ.ኤ.አ</a:t>
            </a:r>
            <a:r>
              <a:rPr lang="en-US" sz="1800" dirty="0">
                <a:effectLst/>
                <a:latin typeface="Nyala" panose="02000504070300020003" pitchFamily="2" charset="0"/>
                <a:ea typeface="Calibri" panose="020F0502020204030204" pitchFamily="34" charset="0"/>
                <a:cs typeface="Nyala" panose="02000504070300020003" pitchFamily="2" charset="0"/>
              </a:rPr>
              <a:t>. በ19</a:t>
            </a:r>
            <a:r>
              <a:rPr lang="am-ET" sz="1800" dirty="0">
                <a:effectLst/>
                <a:latin typeface="Nyala" panose="02000504070300020003" pitchFamily="2" charset="0"/>
                <a:ea typeface="Calibri" panose="020F0502020204030204" pitchFamily="34" charset="0"/>
                <a:cs typeface="Nyala" panose="02000504070300020003" pitchFamily="2" charset="0"/>
              </a:rPr>
              <a:t>95</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የወጣው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የኢትዮጵያ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ፌዴራላዊ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ዴሞክራሲያዊ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ሪፐብሊክ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ሕገ</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መንግሥት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የሁሉንም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ሰው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እኩልነት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ያረጋገጠ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ሲሆን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ጾታን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መሰረት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ያ</a:t>
            </a:r>
            <a:r>
              <a:rPr lang="am-ET" sz="1800" dirty="0">
                <a:effectLst/>
                <a:latin typeface="Nyala" panose="02000504070300020003" pitchFamily="2" charset="0"/>
                <a:ea typeface="Calibri" panose="020F0502020204030204" pitchFamily="34" charset="0"/>
                <a:cs typeface="Nyala" panose="02000504070300020003" pitchFamily="2" charset="0"/>
              </a:rPr>
              <a:t>ደ</a:t>
            </a:r>
            <a:r>
              <a:rPr lang="en-US" sz="1800" dirty="0" err="1">
                <a:effectLst/>
                <a:latin typeface="Nyala" panose="02000504070300020003" pitchFamily="2" charset="0"/>
                <a:ea typeface="Calibri" panose="020F0502020204030204" pitchFamily="34" charset="0"/>
                <a:cs typeface="Nyala" panose="02000504070300020003" pitchFamily="2" charset="0"/>
              </a:rPr>
              <a:t>ረገ</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መ</a:t>
            </a:r>
            <a:r>
              <a:rPr lang="en-US" sz="1800" dirty="0" err="1">
                <a:effectLst/>
                <a:latin typeface="Nyala" panose="02000504070300020003" pitchFamily="2" charset="0"/>
                <a:ea typeface="Calibri" panose="020F0502020204030204" pitchFamily="34" charset="0"/>
                <a:cs typeface="Nyala" panose="02000504070300020003" pitchFamily="2" charset="0"/>
              </a:rPr>
              <a:t>ድልኦን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ይከለክላል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በተጨማሪም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የህዝቦችን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መብት</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እኩልነትን</a:t>
            </a:r>
            <a:r>
              <a:rPr lang="am-ET" sz="1800" dirty="0">
                <a:effectLst/>
                <a:latin typeface="Nyala" panose="02000504070300020003" pitchFamily="2" charset="0"/>
                <a:ea typeface="Calibri" panose="020F0502020204030204" pitchFamily="34" charset="0"/>
                <a:cs typeface="Nyala" panose="02000504070300020003" pitchFamily="2" charset="0"/>
              </a:rPr>
              <a:t> እንዲሁም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የሴቶችን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አቅም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ለማብቃት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ልዩ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ድጋፍ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እ</a:t>
            </a:r>
            <a:r>
              <a:rPr lang="am-ET" sz="1800" dirty="0">
                <a:effectLst/>
                <a:latin typeface="Nyala" panose="02000504070300020003" pitchFamily="2" charset="0"/>
                <a:ea typeface="Calibri" panose="020F0502020204030204" pitchFamily="34" charset="0"/>
                <a:cs typeface="Nyala" panose="02000504070300020003" pitchFamily="2" charset="0"/>
              </a:rPr>
              <a:t>ንደሚሰጥ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ያረጋግጣል</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የኢትዮጵያ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ሴቶች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ብሔራዊ</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ፖሊሲ</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እ.ኤ.አ</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1993) </a:t>
            </a:r>
            <a:r>
              <a:rPr lang="en-US" sz="1800" dirty="0" err="1">
                <a:effectLst/>
                <a:latin typeface="Nyala" panose="02000504070300020003" pitchFamily="2" charset="0"/>
                <a:ea typeface="Calibri" panose="020F0502020204030204" pitchFamily="34" charset="0"/>
                <a:cs typeface="Nyala" panose="02000504070300020003" pitchFamily="2" charset="0"/>
              </a:rPr>
              <a:t>የሴቶችን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መብት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ለማስጠበቅ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መሰረት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የተጣለ</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ሲሆን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በየሴክ</a:t>
            </a:r>
            <a:r>
              <a:rPr lang="am-ET" sz="1800" dirty="0">
                <a:effectLst/>
                <a:latin typeface="Nyala" panose="02000504070300020003" pitchFamily="2" charset="0"/>
                <a:ea typeface="Calibri" panose="020F0502020204030204" pitchFamily="34" charset="0"/>
                <a:cs typeface="Nyala" panose="02000504070300020003" pitchFamily="2" charset="0"/>
              </a:rPr>
              <a:t>ተር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ሚኒስቴር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መስሪያ ቤቶች </a:t>
            </a:r>
            <a:r>
              <a:rPr lang="en-US" sz="1800" dirty="0" err="1">
                <a:effectLst/>
                <a:latin typeface="Nyala" panose="02000504070300020003" pitchFamily="2" charset="0"/>
                <a:ea typeface="Calibri" panose="020F0502020204030204" pitchFamily="34" charset="0"/>
                <a:cs typeface="Nyala" panose="02000504070300020003" pitchFamily="2" charset="0"/>
              </a:rPr>
              <a:t>የሴቶች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ጉዳይ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ዳይሬክቶሬት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በየደረጃው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ባ</a:t>
            </a:r>
            <a:r>
              <a:rPr lang="en-US" sz="1800" dirty="0" err="1">
                <a:effectLst/>
                <a:latin typeface="Nyala" panose="02000504070300020003" pitchFamily="2" charset="0"/>
                <a:ea typeface="Calibri" panose="020F0502020204030204" pitchFamily="34" charset="0"/>
                <a:cs typeface="Nyala" panose="02000504070300020003" pitchFamily="2" charset="0"/>
              </a:rPr>
              <a:t>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የአስተዳደር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እርከኖች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በማቋቋም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የሥርዓተ</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አካታችነትን</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በጀትን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ጨምሮ</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የ</a:t>
            </a:r>
            <a:r>
              <a:rPr lang="en-US" sz="1800" dirty="0" err="1">
                <a:effectLst/>
                <a:latin typeface="Nyala" panose="02000504070300020003" pitchFamily="2" charset="0"/>
                <a:ea typeface="Calibri" panose="020F0502020204030204" pitchFamily="34" charset="0"/>
                <a:cs typeface="Nyala" panose="02000504070300020003" pitchFamily="2" charset="0"/>
              </a:rPr>
              <a:t>ማስተባበር</a:t>
            </a:r>
            <a:r>
              <a:rPr lang="am-ET" sz="1800" dirty="0">
                <a:effectLst/>
                <a:latin typeface="Nyala" panose="02000504070300020003" pitchFamily="2" charset="0"/>
                <a:ea typeface="Calibri" panose="020F0502020204030204" pitchFamily="34" charset="0"/>
                <a:cs typeface="Nyala" panose="02000504070300020003" pitchFamily="2" charset="0"/>
              </a:rPr>
              <a:t> 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የ</a:t>
            </a:r>
            <a:r>
              <a:rPr lang="en-US" sz="1800" dirty="0" err="1">
                <a:effectLst/>
                <a:latin typeface="Nyala" panose="02000504070300020003" pitchFamily="2" charset="0"/>
                <a:ea typeface="Calibri" panose="020F0502020204030204" pitchFamily="34" charset="0"/>
                <a:cs typeface="Nyala" panose="02000504070300020003" pitchFamily="2" charset="0"/>
              </a:rPr>
              <a:t>መከታተል</a:t>
            </a:r>
            <a:r>
              <a:rPr lang="am-ET" sz="1800" dirty="0">
                <a:effectLst/>
                <a:latin typeface="Nyala" panose="02000504070300020003" pitchFamily="2" charset="0"/>
                <a:ea typeface="Calibri" panose="020F0502020204030204" pitchFamily="34" charset="0"/>
                <a:cs typeface="Nyala" panose="02000504070300020003" pitchFamily="2" charset="0"/>
              </a:rPr>
              <a:t> ሃላፊነት </a:t>
            </a:r>
            <a:r>
              <a:rPr lang="en-US" sz="1800" dirty="0" err="1">
                <a:effectLst/>
                <a:latin typeface="Nyala" panose="02000504070300020003" pitchFamily="2" charset="0"/>
                <a:ea typeface="Calibri" panose="020F0502020204030204" pitchFamily="34" charset="0"/>
                <a:cs typeface="Nyala" panose="02000504070300020003" pitchFamily="2" charset="0"/>
              </a:rPr>
              <a:t>ተሰጥቷል</a:t>
            </a:r>
            <a:r>
              <a:rPr lang="en-US" sz="1800" dirty="0">
                <a:effectLst/>
                <a:latin typeface="Nyala" panose="02000504070300020003" pitchFamily="2" charset="0"/>
                <a:ea typeface="Calibri" panose="020F0502020204030204" pitchFamily="34" charset="0"/>
                <a:cs typeface="Nyala" panose="02000504070300020003" pitchFamily="2"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ምስል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ILO</a:t>
            </a:r>
            <a:r>
              <a:rPr lang="en-US" sz="1800" dirty="0">
                <a:effectLst/>
                <a:latin typeface="Nyala" panose="02000504070300020003" pitchFamily="2"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flicker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5</a:t>
            </a:fld>
            <a:endParaRPr lang="en-GB"/>
          </a:p>
        </p:txBody>
      </p:sp>
    </p:spTree>
    <p:extLst>
      <p:ext uri="{BB962C8B-B14F-4D97-AF65-F5344CB8AC3E}">
        <p14:creationId xmlns:p14="http://schemas.microsoft.com/office/powerpoint/2010/main" val="47124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ከላይ</a:t>
            </a:r>
            <a:r>
              <a:rPr lang="am-ET" dirty="0"/>
              <a:t> የተጠቀሰው ሰነድ ለመንግስት እና ለህዝብ ድርጅቶች የተ</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ሟ</a:t>
            </a:r>
            <a:r>
              <a:rPr lang="am-ET" dirty="0"/>
              <a:t>ላ እና ደረጃ በደረጃ የሚከተሉዋቸው መመሪያዎችን </a:t>
            </a:r>
            <a:r>
              <a:rPr lang="am-ET" sz="1200" kern="1200" dirty="0">
                <a:solidFill>
                  <a:schemeClr val="tx1"/>
                </a:solidFill>
                <a:latin typeface="+mn-lt"/>
                <a:ea typeface="+mn-ea"/>
                <a:cs typeface="+mn-cs"/>
              </a:rPr>
              <a:t>አስቀም</a:t>
            </a:r>
            <a:r>
              <a:rPr lang="en-US" sz="1200" kern="1200" dirty="0" err="1">
                <a:solidFill>
                  <a:schemeClr val="tx1"/>
                </a:solidFill>
                <a:latin typeface="+mn-lt"/>
                <a:ea typeface="+mn-ea"/>
                <a:cs typeface="+mn-cs"/>
              </a:rPr>
              <a:t>ጧ</a:t>
            </a:r>
            <a:r>
              <a:rPr lang="am-ET" sz="1200" kern="1200" dirty="0">
                <a:solidFill>
                  <a:schemeClr val="tx1"/>
                </a:solidFill>
                <a:latin typeface="+mn-lt"/>
                <a:ea typeface="+mn-ea"/>
                <a:cs typeface="+mn-cs"/>
              </a:rPr>
              <a:t>ል (ገጽ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am-ET"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m-ET" sz="1200" kern="1200" dirty="0">
                <a:solidFill>
                  <a:schemeClr val="tx1"/>
                </a:solidFill>
                <a:latin typeface="+mn-lt"/>
                <a:ea typeface="+mn-ea"/>
                <a:cs typeface="+mn-cs"/>
              </a:rPr>
              <a:t>በዚህ የስልጠና ሰነድ ግን ትኩረታችን ለእቅድ አውጪዎች እና አስተባባሪዎች፣ በፕሮጀችት እና በፕሮግራም ደረጃ የሚወሰዱ እርምጃዎች እና የበጀት አመዳደብ ላይ ነው። የሚቀጥለውን ስላይድ ይመልከቱ</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A27E05B-4A57-4B5E-AA97-86EC9EC2AE08}" type="slidenum">
              <a:rPr lang="en-GB" smtClean="0"/>
              <a:t>6</a:t>
            </a:fld>
            <a:endParaRPr lang="en-GB"/>
          </a:p>
        </p:txBody>
      </p:sp>
    </p:spTree>
    <p:extLst>
      <p:ext uri="{BB962C8B-B14F-4D97-AF65-F5344CB8AC3E}">
        <p14:creationId xmlns:p14="http://schemas.microsoft.com/office/powerpoint/2010/main" val="208320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kern="100" dirty="0" err="1">
                <a:effectLst/>
                <a:latin typeface="Nyala" panose="02000504070300020003" pitchFamily="2" charset="0"/>
                <a:ea typeface="Calibri" panose="020F0502020204030204" pitchFamily="34" charset="0"/>
                <a:cs typeface="Nyala" panose="02000504070300020003" pitchFamily="2" charset="0"/>
              </a:rPr>
              <a:t>ሥርአተ-ፆታን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በሁሉም</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ዘርፍ</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ያማከለ</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አሰራር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ለመዘርጋት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የገንዘብ</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ሚኒስቴር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ከUNICEF</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እና</a:t>
            </a:r>
            <a:r>
              <a:rPr lang="en-US" sz="1800" kern="100" dirty="0">
                <a:effectLst/>
                <a:latin typeface="Nyala" panose="02000504070300020003" pitchFamily="2" charset="0"/>
                <a:ea typeface="Calibri" panose="020F0502020204030204" pitchFamily="34" charset="0"/>
                <a:cs typeface="Nyala" panose="02000504070300020003" pitchFamily="2" charset="0"/>
              </a:rPr>
              <a:t> British Council </a:t>
            </a:r>
            <a:r>
              <a:rPr lang="en-US" sz="1800" kern="100" dirty="0" err="1">
                <a:effectLst/>
                <a:latin typeface="Nyala" panose="02000504070300020003" pitchFamily="2" charset="0"/>
                <a:ea typeface="Calibri" panose="020F0502020204030204" pitchFamily="34" charset="0"/>
                <a:cs typeface="Nyala" panose="02000504070300020003" pitchFamily="2" charset="0"/>
              </a:rPr>
              <a:t>ባገኘው</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ድጋፍ</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የሥርአተ-ፆታን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አካታች</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መመሪያዎችን</a:t>
            </a:r>
            <a:r>
              <a:rPr lang="en-US" sz="1800" kern="100" dirty="0">
                <a:effectLst/>
                <a:latin typeface="Nyala" panose="02000504070300020003" pitchFamily="2" charset="0"/>
                <a:ea typeface="Calibri" panose="020F0502020204030204" pitchFamily="34" charset="0"/>
                <a:cs typeface="Nyala" panose="02000504070300020003" pitchFamily="2" charset="0"/>
              </a:rPr>
              <a:t> (GRB )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እ.ኤ.አ</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በ</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a:effectLst/>
                <a:latin typeface="Nyala" panose="02000504070300020003" pitchFamily="2" charset="0"/>
                <a:ea typeface="Calibri" panose="020F0502020204030204" pitchFamily="34" charset="0"/>
                <a:cs typeface="Nyala" panose="02000504070300020003" pitchFamily="2" charset="0"/>
              </a:rPr>
              <a:t>2008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አዘጋጀ</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ሚንስቴር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መስሪያቤቱ</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ከሥርአተ-ፆታ</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እኩልነት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እና</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ሴቶችን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ማብቃት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ጥምር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ፕሮግራም</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a:solidFill>
                  <a:schemeClr val="tx1"/>
                </a:solidFill>
                <a:effectLst/>
                <a:latin typeface="Nyala" panose="02000504070300020003" pitchFamily="2" charset="0"/>
                <a:ea typeface="Arial"/>
                <a:cs typeface="Arial"/>
                <a:sym typeface="Arial"/>
              </a:rPr>
              <a:t>Joint </a:t>
            </a:r>
            <a:r>
              <a:rPr lang="en-US" sz="1800" kern="100" dirty="0" err="1">
                <a:solidFill>
                  <a:schemeClr val="tx1"/>
                </a:solidFill>
                <a:effectLst/>
                <a:latin typeface="Nyala" panose="02000504070300020003" pitchFamily="2" charset="0"/>
                <a:ea typeface="Arial"/>
                <a:cs typeface="Arial"/>
                <a:sym typeface="Arial"/>
              </a:rPr>
              <a:t>Programme</a:t>
            </a:r>
            <a:r>
              <a:rPr lang="en-US" sz="1800" kern="100" dirty="0">
                <a:solidFill>
                  <a:schemeClr val="tx1"/>
                </a:solidFill>
                <a:effectLst/>
                <a:latin typeface="Nyala" panose="02000504070300020003" pitchFamily="2" charset="0"/>
                <a:ea typeface="Arial"/>
                <a:cs typeface="Arial"/>
                <a:sym typeface="Arial"/>
              </a:rPr>
              <a:t> on Gender Equality and Women Empowerment</a:t>
            </a:r>
            <a:r>
              <a:rPr lang="am-ET" sz="1800" kern="100" dirty="0">
                <a:solidFill>
                  <a:schemeClr val="tx1"/>
                </a:solidFill>
                <a:effectLst/>
                <a:latin typeface="Nyala" panose="02000504070300020003" pitchFamily="2" charset="0"/>
                <a:ea typeface="Arial"/>
                <a:cs typeface="Arial"/>
                <a:sym typeface="Arial"/>
              </a:rPr>
              <a:t>)</a:t>
            </a:r>
            <a:r>
              <a:rPr lang="en-US" sz="1800" kern="100" dirty="0">
                <a:solidFill>
                  <a:schemeClr val="tx1"/>
                </a:solidFill>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ባገኘው</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የገንዘብ</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ድጋፍ</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ይህን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መመሪያ</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እ.ኤ.አ</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በ</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a:effectLst/>
                <a:latin typeface="Nyala" panose="02000504070300020003" pitchFamily="2" charset="0"/>
                <a:ea typeface="Calibri" panose="020F0502020204030204" pitchFamily="34" charset="0"/>
                <a:cs typeface="Nyala" panose="02000504070300020003" pitchFamily="2" charset="0"/>
              </a:rPr>
              <a:t>2012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እንደገና</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አሻሻለው</a:t>
            </a:r>
            <a:r>
              <a:rPr lang="en-US" sz="1800" kern="100" dirty="0">
                <a:effectLst/>
                <a:latin typeface="Nyala" panose="02000504070300020003" pitchFamily="2" charset="0"/>
                <a:ea typeface="Calibri" panose="020F0502020204030204" pitchFamily="34"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err="1">
                <a:effectLst/>
                <a:latin typeface="Nyala" panose="02000504070300020003" pitchFamily="2" charset="0"/>
                <a:ea typeface="Calibri" panose="020F0502020204030204" pitchFamily="34" charset="0"/>
                <a:cs typeface="Nyala" panose="02000504070300020003" pitchFamily="2" charset="0"/>
              </a:rPr>
              <a:t>እ.ኤ.አ</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በ</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a:effectLst/>
                <a:latin typeface="Nyala" panose="02000504070300020003" pitchFamily="2" charset="0"/>
                <a:ea typeface="Calibri" panose="020F0502020204030204" pitchFamily="34" charset="0"/>
                <a:cs typeface="Nyala" panose="02000504070300020003" pitchFamily="2" charset="0"/>
              </a:rPr>
              <a:t>2010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የህዝብ</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ተወካዮች</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የበጀት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ቋሚ</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ኮሚቴ</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ለዚህ</a:t>
            </a:r>
            <a:r>
              <a:rPr lang="en-US" sz="1800" kern="100" dirty="0">
                <a:effectLst/>
                <a:latin typeface="Nyala" panose="02000504070300020003" pitchFamily="2" charset="0"/>
                <a:ea typeface="Calibri" panose="020F0502020204030204" pitchFamily="34" charset="0"/>
                <a:cs typeface="Nyala" panose="02000504070300020003" pitchFamily="2" charset="0"/>
              </a:rPr>
              <a:t> GRB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እንቅስቃሴን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ለመደገፍ</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ፍላጎት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አሳየ</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እ.ኤ.አ</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በ</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a:effectLst/>
                <a:latin typeface="Nyala" panose="02000504070300020003" pitchFamily="2" charset="0"/>
                <a:ea typeface="Calibri" panose="020F0502020204030204" pitchFamily="34" charset="0"/>
                <a:cs typeface="Nyala" panose="02000504070300020003" pitchFamily="2" charset="0"/>
              </a:rPr>
              <a:t>2012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የገንዘብ</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ሚኒስቴር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ከሌሎች</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ባለድርሻ</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አካላት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ጋር</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በመሆን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የሚንስቴር</a:t>
            </a:r>
            <a:r>
              <a:rPr lang="am-ET" sz="1800" kern="100" dirty="0">
                <a:effectLst/>
                <a:latin typeface="Nyala" panose="02000504070300020003" pitchFamily="2" charset="0"/>
                <a:ea typeface="Calibri" panose="020F0502020204030204" pitchFamily="34" charset="0"/>
                <a:cs typeface="Nyala" panose="02000504070300020003" pitchFamily="2" charset="0"/>
              </a:rPr>
              <a:t> መስራቤቱን እቅድ አውጪዎች </a:t>
            </a:r>
            <a:r>
              <a:rPr lang="en-US" sz="1800" kern="100" dirty="0" err="1">
                <a:effectLst/>
                <a:latin typeface="Nyala" panose="02000504070300020003" pitchFamily="2" charset="0"/>
                <a:ea typeface="Calibri" panose="020F0502020204030204" pitchFamily="34" charset="0"/>
                <a:cs typeface="Nyala" panose="02000504070300020003" pitchFamily="2" charset="0"/>
              </a:rPr>
              <a:t>ግንዛቤን</a:t>
            </a:r>
            <a:r>
              <a:rPr lang="am-ET" sz="1800" kern="100" dirty="0">
                <a:effectLst/>
                <a:latin typeface="Nyala" panose="02000504070300020003" pitchFamily="2" charset="0"/>
                <a:ea typeface="Calibri" panose="020F0502020204030204" pitchFamily="34" charset="0"/>
                <a:cs typeface="Nyala" panose="02000504070300020003" pitchFamily="2" charset="0"/>
              </a:rPr>
              <a:t> ማሳደግን ጨምሮ፣ የ</a:t>
            </a:r>
            <a:r>
              <a:rPr lang="en-US" sz="1800" kern="100" dirty="0">
                <a:effectLst/>
                <a:latin typeface="Nyala" panose="02000504070300020003" pitchFamily="2" charset="0"/>
                <a:ea typeface="Calibri" panose="020F0502020204030204" pitchFamily="34" charset="0"/>
                <a:cs typeface="Nyala" panose="02000504070300020003" pitchFamily="2" charset="0"/>
              </a:rPr>
              <a:t>GRB </a:t>
            </a:r>
            <a:r>
              <a:rPr lang="en-US" sz="1800" kern="100" dirty="0" err="1">
                <a:effectLst/>
                <a:latin typeface="Nyala" panose="02000504070300020003" pitchFamily="2" charset="0"/>
                <a:ea typeface="Calibri" panose="020F0502020204030204" pitchFamily="34" charset="0"/>
                <a:cs typeface="Nyala" panose="02000504070300020003" pitchFamily="2" charset="0"/>
              </a:rPr>
              <a:t>ተግባራትን</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መስራት</a:t>
            </a:r>
            <a:r>
              <a:rPr lang="en-US" sz="1800" kern="1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ጀመረ</a:t>
            </a:r>
            <a:r>
              <a:rPr lang="en-US" sz="1800" kern="100" dirty="0">
                <a:effectLst/>
                <a:latin typeface="Nyala" panose="02000504070300020003" pitchFamily="2" charset="0"/>
                <a:ea typeface="Calibri" panose="020F0502020204030204" pitchFamily="34"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7</a:t>
            </a:fld>
            <a:endParaRPr lang="en-GB"/>
          </a:p>
        </p:txBody>
      </p:sp>
    </p:spTree>
    <p:extLst>
      <p:ext uri="{BB962C8B-B14F-4D97-AF65-F5344CB8AC3E}">
        <p14:creationId xmlns:p14="http://schemas.microsoft.com/office/powerpoint/2010/main" val="250948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800" b="1" dirty="0" err="1">
                <a:effectLst/>
                <a:latin typeface="Nyala" panose="02000504070300020003" pitchFamily="2" charset="0"/>
                <a:ea typeface="Calibri" panose="020F0502020204030204" pitchFamily="34" charset="0"/>
                <a:cs typeface="Nyala" panose="02000504070300020003" pitchFamily="2" charset="0"/>
              </a:rPr>
              <a:t>አስተባባሪ</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ተሳታፊዎች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በሞጁል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Nyala" panose="02000504070300020003" pitchFamily="2" charset="0"/>
                <a:ea typeface="Calibri" panose="020F0502020204030204" pitchFamily="34" charset="0"/>
                <a:cs typeface="Nyala" panose="02000504070300020003" pitchFamily="2" charset="0"/>
              </a:rPr>
              <a:t>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ያለውን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አማራጭ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መልመጃ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ሰርተው</a:t>
            </a:r>
            <a:r>
              <a:rPr lang="am-ET" sz="1800" dirty="0">
                <a:effectLst/>
                <a:latin typeface="Nyala" panose="02000504070300020003" pitchFamily="2" charset="0"/>
                <a:ea typeface="Calibri" panose="020F0502020204030204" pitchFamily="34" charset="0"/>
                <a:cs typeface="Times New Roman" panose="02020603050405020304" pitchFamily="18" charset="0"/>
              </a:rPr>
              <a:t> ከሆነ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የፕሮጀክት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ፆታን</a:t>
            </a:r>
            <a:r>
              <a:rPr lang="am-ET" sz="1800" dirty="0">
                <a:effectLst/>
                <a:latin typeface="Nyala" panose="02000504070300020003" pitchFamily="2" charset="0"/>
                <a:ea typeface="Calibri" panose="020F0502020204030204" pitchFamily="34" charset="0"/>
                <a:cs typeface="Nyala" panose="02000504070300020003" pitchFamily="2" charset="0"/>
              </a:rPr>
              <a:t> ያማከለ</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ለማድረግ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ስለሚረዱ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ተግባራት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አስቀድመው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አስበዋል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ማለት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ካልሰሩት</a:t>
            </a:r>
            <a:r>
              <a:rPr lang="am-ET" sz="1800" dirty="0">
                <a:effectLst/>
                <a:latin typeface="Nyala" panose="02000504070300020003" pitchFamily="2" charset="0"/>
                <a:ea typeface="Calibri" panose="020F0502020204030204" pitchFamily="34" charset="0"/>
                <a:cs typeface="Nyala" panose="02000504070300020003" pitchFamily="2" charset="0"/>
              </a:rPr>
              <a:t> ግን</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በመጀመሪያ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ሥርዓተ</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ያማከሉ</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ተግባራት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በመጀመሪያ</a:t>
            </a:r>
            <a:r>
              <a:rPr lang="am-ET" sz="1800" dirty="0">
                <a:effectLst/>
                <a:latin typeface="Calibri" panose="020F0502020204030204" pitchFamily="34" charset="0"/>
                <a:ea typeface="Calibri" panose="020F0502020204030204" pitchFamily="34" charset="0"/>
                <a:cs typeface="Times New Roman" panose="02020603050405020304" pitchFamily="18" charset="0"/>
              </a:rPr>
              <a:t> ማውጣት አ</a:t>
            </a:r>
            <a:r>
              <a:rPr lang="en-US" sz="1800" dirty="0" err="1">
                <a:effectLst/>
                <a:latin typeface="Nyala" panose="02000504070300020003" pitchFamily="2" charset="0"/>
                <a:ea typeface="Calibri" panose="020F0502020204030204" pitchFamily="34" charset="0"/>
                <a:cs typeface="Nyala" panose="02000504070300020003" pitchFamily="2" charset="0"/>
              </a:rPr>
              <a:t>ለባቸው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ከዚያም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ተሳታፊዎች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ለ</a:t>
            </a:r>
            <a:r>
              <a:rPr lang="en-US" sz="1800" dirty="0" err="1">
                <a:effectLst/>
                <a:latin typeface="Nyala" panose="02000504070300020003" pitchFamily="2" charset="0"/>
                <a:ea typeface="Calibri" panose="020F0502020204030204" pitchFamily="34" charset="0"/>
                <a:cs typeface="Nyala" panose="02000504070300020003" pitchFamily="2" charset="0"/>
              </a:rPr>
              <a:t>ነዚህ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ሥርዓተ</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ፆታን</a:t>
            </a:r>
            <a:r>
              <a:rPr lang="am-ET" sz="1800" dirty="0">
                <a:effectLst/>
                <a:latin typeface="Nyala" panose="02000504070300020003" pitchFamily="2" charset="0"/>
                <a:ea typeface="Calibri" panose="020F0502020204030204" pitchFamily="34" charset="0"/>
                <a:cs typeface="Nyala" panose="02000504070300020003" pitchFamily="2" charset="0"/>
              </a:rPr>
              <a:t> ያማከሉ ተግባራት የበጀት ሁኔታን ይወያዩ።</a:t>
            </a:r>
            <a:r>
              <a:rPr lang="am-ET" sz="18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err="1">
                <a:effectLst/>
                <a:latin typeface="Nyala" panose="02000504070300020003" pitchFamily="2" charset="0"/>
                <a:ea typeface="Calibri" panose="020F0502020204030204" pitchFamily="34" charset="0"/>
                <a:cs typeface="Times New Roman" panose="02020603050405020304" pitchFamily="18" charset="0"/>
              </a:rPr>
              <a:t>ለምሳሌ</a:t>
            </a:r>
            <a:r>
              <a:rPr lang="am-ET" sz="1800" b="1" dirty="0">
                <a:effectLst/>
                <a:latin typeface="Nyala" panose="02000504070300020003" pitchFamily="2" charset="0"/>
                <a:ea typeface="Calibri" panose="020F0502020204030204" pitchFamily="34" charset="0"/>
                <a:cs typeface="Times New Roman" panose="02020603050405020304" pitchFamily="18" charset="0"/>
              </a:rPr>
              <a:t> የሚሆኑ</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መልሶች</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የተሳታፊዎችን</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የራ</a:t>
            </a:r>
            <a:r>
              <a:rPr lang="am-ET" sz="1800" b="1" dirty="0">
                <a:effectLst/>
                <a:latin typeface="Nyala" panose="02000504070300020003" pitchFamily="2" charset="0"/>
                <a:ea typeface="Calibri" panose="020F0502020204030204" pitchFamily="34" charset="0"/>
                <a:cs typeface="Nyala" panose="02000504070300020003" pitchFamily="2" charset="0"/>
              </a:rPr>
              <a:t>ሳቸው</a:t>
            </a:r>
            <a:r>
              <a:rPr lang="en-US" sz="1800" b="1" dirty="0">
                <a:effectLst/>
                <a:latin typeface="Nyala" panose="02000504070300020003" pitchFamily="2" charset="0"/>
                <a:ea typeface="Calibri" panose="020F0502020204030204" pitchFamily="34" charset="0"/>
                <a:cs typeface="Nyala" panose="02000504070300020003" pitchFamily="2" charset="0"/>
              </a:rPr>
              <a:t>ን</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ምላሾችም</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ይጠይቁ</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የውሃ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ማሰባሰብያ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መሳሪያዎች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በነጻ</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እየተሰጡ</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ነው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ወይንስ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ተሳታፊዎች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መክፈል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አለባቸው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ሴቶች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በሴት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የሚመሩ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ቤተሰቦችን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ጨምሮ</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መክፈል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ሴቶች</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በእቅዱ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እንዲሳተፉ</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ለማመቻቸት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የተራዘመ</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የብድር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አቅርቦት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ድጎማ</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ያስፈልጋል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የተወሰነ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ድልድል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ሊጠይቅ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err="1">
                <a:effectLst/>
                <a:latin typeface="Nyala" panose="02000504070300020003" pitchFamily="2" charset="0"/>
                <a:ea typeface="Calibri" panose="020F0502020204030204" pitchFamily="34" charset="0"/>
                <a:cs typeface="Nyala" panose="02000504070300020003" pitchFamily="2" charset="0"/>
              </a:rPr>
              <a:t>ዕቅዱ</a:t>
            </a:r>
            <a:r>
              <a:rPr lang="am-ET" sz="1800" dirty="0">
                <a:effectLst/>
                <a:latin typeface="Nyala" panose="02000504070300020003" pitchFamily="2" charset="0"/>
                <a:ea typeface="Calibri" panose="020F0502020204030204" pitchFamily="34" charset="0"/>
                <a:cs typeface="Nyala" panose="02000504070300020003" pitchFamily="2" charset="0"/>
              </a:rPr>
              <a:t>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እንዴት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ለ</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ማስተዋወቅ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ታቅዷል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የማስተዋወቅ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ዕቅዶች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ሴቶችንም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ወንዶችንም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ለመድረስ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የሚያስችሉ</a:t>
            </a:r>
            <a:r>
              <a:rPr lang="am-ET" sz="1800" dirty="0">
                <a:effectLst/>
                <a:latin typeface="Nyala" panose="02000504070300020003" pitchFamily="2" charset="0"/>
                <a:ea typeface="Calibri" panose="020F0502020204030204" pitchFamily="34" charset="0"/>
                <a:cs typeface="Nyala" panose="02000504070300020003" pitchFamily="2" charset="0"/>
              </a:rPr>
              <a:t> ናቸው?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ለምሳሌ</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am-ET" sz="1800" dirty="0">
                <a:effectLst/>
                <a:latin typeface="Calibri" panose="020F0502020204030204" pitchFamily="34" charset="0"/>
                <a:ea typeface="Calibri" panose="020F0502020204030204" pitchFamily="34" charset="0"/>
                <a:cs typeface="Times New Roman" panose="02020603050405020304" pitchFamily="18" charset="0"/>
              </a:rPr>
              <a:t> ለሁሉም ተደራ</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ሽ</a:t>
            </a:r>
            <a:r>
              <a:rPr lang="am-ET" sz="1800" kern="100" dirty="0">
                <a:solidFill>
                  <a:srgbClr val="000000"/>
                </a:solidFill>
                <a:effectLst/>
                <a:latin typeface="Nyala" panose="02000504070300020003" pitchFamily="2" charset="0"/>
                <a:ea typeface="Nyala" panose="02000504070300020003" pitchFamily="2" charset="0"/>
                <a:cs typeface="Times New Roman" panose="02020603050405020304" pitchFamily="18" charset="0"/>
              </a:rPr>
              <a:t> የሆኑ የመገናኛ ዘርፎችን መጠቀም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ካልሆነ</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ለምሳሌ</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ሴቶች</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ማንበብና</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መጻፍ</a:t>
            </a:r>
            <a:r>
              <a:rPr lang="am-ET" sz="1800" dirty="0">
                <a:effectLst/>
                <a:latin typeface="Nyala" panose="02000504070300020003" pitchFamily="2" charset="0"/>
                <a:ea typeface="Calibri" panose="020F0502020204030204" pitchFamily="34" charset="0"/>
                <a:cs typeface="Nyala" panose="02000504070300020003" pitchFamily="2" charset="0"/>
              </a:rPr>
              <a:t> ያለመቻላቸው እድል ከፍተኛ ከሆነ</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የማስተዋወቅ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ዕቅዶቹን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ለሴቶችም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ለወንዶች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Calibri" panose="020F0502020204030204" pitchFamily="34" charset="0"/>
                <a:ea typeface="Calibri" panose="020F0502020204030204" pitchFamily="34" charset="0"/>
                <a:cs typeface="Times New Roman" panose="02020603050405020304" pitchFamily="18" charset="0"/>
              </a:rPr>
              <a:t>ለማድረስ እንዴት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መስተካከል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መቀየር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አለባቸው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የተወሰነ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ድልድል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ሊጠይቅ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err="1">
                <a:effectLst/>
                <a:latin typeface="Nyala" panose="02000504070300020003" pitchFamily="2" charset="0"/>
                <a:ea typeface="Calibri" panose="020F0502020204030204" pitchFamily="34" charset="0"/>
                <a:cs typeface="Nyala" panose="02000504070300020003" pitchFamily="2" charset="0"/>
              </a:rPr>
              <a:t>በፕሮጀክቱ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ውስጥ</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ተሳታፊዎች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አጠቃቀማቸውን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እንዲያሳድጉ</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ስልጠና</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መመሪያ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ያስፈልጋል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ከሆነ</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የሥልጠና</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የትምህርት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ዕቅዶች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ለሴቶችም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ሆነ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ለወንዶች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ለመድረስ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የታቀዱ</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ናቸው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ለሁሉም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እኩል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ለመድረስ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ምን</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ማሻሻያ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ሊያስፈልግ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የተወሰነ</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ድልድል</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ሊጠይቅ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ይችላል</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A27E05B-4A57-4B5E-AA97-86EC9EC2AE08}" type="slidenum">
              <a:rPr lang="en-GB" smtClean="0"/>
              <a:t>8</a:t>
            </a:fld>
            <a:endParaRPr lang="en-GB"/>
          </a:p>
        </p:txBody>
      </p:sp>
    </p:spTree>
    <p:extLst>
      <p:ext uri="{BB962C8B-B14F-4D97-AF65-F5344CB8AC3E}">
        <p14:creationId xmlns:p14="http://schemas.microsoft.com/office/powerpoint/2010/main" val="7476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በጾታ</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የተከፋፈለ</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የመነ</a:t>
            </a:r>
            <a:r>
              <a:rPr lang="am-ET" sz="1800" dirty="0"/>
              <a:t>ሻ</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መረጃ</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ስርዓተ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ፆታ</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ላይ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መሰረት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ያደረጉ</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ጥያቄዎች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ፆታን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ግንዛቤ</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Nyala" panose="02000504070300020003" pitchFamily="2" charset="0"/>
                <a:ea typeface="Calibri" panose="020F0502020204030204" pitchFamily="34" charset="0"/>
                <a:cs typeface="Nyala" panose="02000504070300020003" pitchFamily="2" charset="0"/>
              </a:rPr>
              <a:t>ያ</a:t>
            </a:r>
            <a:r>
              <a:rPr lang="am-ET" sz="1800" dirty="0">
                <a:effectLst/>
                <a:latin typeface="Nyala" panose="02000504070300020003" pitchFamily="2" charset="0"/>
                <a:ea typeface="Calibri" panose="020F0502020204030204" pitchFamily="34" charset="0"/>
                <a:cs typeface="Nyala" panose="02000504070300020003" pitchFamily="2" charset="0"/>
              </a:rPr>
              <a:t>ካ</a:t>
            </a:r>
            <a:r>
              <a:rPr lang="en-GB" sz="1800" dirty="0" err="1">
                <a:effectLst/>
                <a:latin typeface="Nyala" panose="02000504070300020003" pitchFamily="2" charset="0"/>
                <a:ea typeface="Calibri" panose="020F0502020204030204" pitchFamily="34" charset="0"/>
                <a:cs typeface="Nyala" panose="02000504070300020003" pitchFamily="2" charset="0"/>
              </a:rPr>
              <a:t>ተተ</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የማህበረሰብ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ምክክርን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አሳታፊ</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መንገዶችን</a:t>
            </a:r>
            <a:r>
              <a:rPr lang="am-ET" sz="1800" dirty="0">
                <a:effectLst/>
                <a:latin typeface="Nyala" panose="02000504070300020003" pitchFamily="2" charset="0"/>
                <a:ea typeface="Calibri" panose="020F0502020204030204" pitchFamily="34" charset="0"/>
                <a:cs typeface="Nyala" panose="02000504070300020003" pitchFamily="2" charset="0"/>
              </a:rPr>
              <a:t> ተጠቅሞ ማካሄድ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የአየር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ንብረት</a:t>
            </a:r>
            <a:r>
              <a:rPr lang="am-ET" sz="1800" dirty="0">
                <a:effectLst/>
                <a:latin typeface="Nyala" panose="02000504070300020003" pitchFamily="2" charset="0"/>
                <a:ea typeface="Calibri" panose="020F0502020204030204" pitchFamily="34" charset="0"/>
                <a:cs typeface="Nyala" panose="02000504070300020003" pitchFamily="2" charset="0"/>
              </a:rPr>
              <a:t> ለውጥን </a:t>
            </a:r>
            <a:r>
              <a:rPr lang="en-ZA" sz="1800" dirty="0" err="1">
                <a:effectLst/>
                <a:latin typeface="Nyala" panose="02000504070300020003" pitchFamily="2" charset="0"/>
                <a:ea typeface="Calibri" panose="020F0502020204030204" pitchFamily="34" charset="0"/>
                <a:cs typeface="Nyala" panose="02000504070300020003" pitchFamily="2" charset="0"/>
              </a:rPr>
              <a:t>ያገናዘበ</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ግብርና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የ</a:t>
            </a:r>
            <a:r>
              <a:rPr lang="en-GB" sz="1800" dirty="0" err="1">
                <a:effectLst/>
                <a:latin typeface="Nyala" panose="02000504070300020003" pitchFamily="2" charset="0"/>
                <a:ea typeface="Calibri" panose="020F0502020204030204" pitchFamily="34" charset="0"/>
                <a:cs typeface="Nyala" panose="02000504070300020003" pitchFamily="2" charset="0"/>
              </a:rPr>
              <a:t>ስርዓተ</a:t>
            </a:r>
            <a:r>
              <a:rPr lang="am-ET" sz="1800" dirty="0">
                <a:effectLst/>
                <a:latin typeface="Nyala" panose="02000504070300020003" pitchFamily="2" charset="0"/>
                <a:ea typeface="Calibri" panose="020F0502020204030204" pitchFamily="34" charset="0"/>
                <a:cs typeface="Times New Roman" panose="02020603050405020304" pitchFamily="18" charset="0"/>
              </a:rPr>
              <a:t>-</a:t>
            </a:r>
            <a:r>
              <a:rPr lang="en-GB" sz="1800" dirty="0" err="1">
                <a:effectLst/>
                <a:latin typeface="Nyala" panose="02000504070300020003" pitchFamily="2" charset="0"/>
                <a:ea typeface="Calibri" panose="020F0502020204030204" pitchFamily="34" charset="0"/>
                <a:cs typeface="Nyala" panose="02000504070300020003" pitchFamily="2" charset="0"/>
              </a:rPr>
              <a:t>ጾታን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ጉዳዮች</a:t>
            </a:r>
            <a:r>
              <a:rPr lang="am-ET"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ለማዋሃድ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Nyala" panose="02000504070300020003" pitchFamily="2" charset="0"/>
                <a:ea typeface="Calibri" panose="020F0502020204030204" pitchFamily="34" charset="0"/>
                <a:cs typeface="Nyala" panose="02000504070300020003" pitchFamily="2" charset="0"/>
              </a:rPr>
              <a:t>በ</a:t>
            </a:r>
            <a:r>
              <a:rPr lang="en-GB" sz="1800" dirty="0">
                <a:effectLst/>
                <a:latin typeface="Calibri" panose="020F0502020204030204" pitchFamily="34" charset="0"/>
                <a:ea typeface="Calibri" panose="020F0502020204030204" pitchFamily="34" charset="0"/>
                <a:cs typeface="Times New Roman" panose="02020603050405020304" pitchFamily="18" charset="0"/>
              </a:rPr>
              <a:t> FAO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አጋሮቹ</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የዘጋጁ</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መሳሪያዎችን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መጠቀም</a:t>
            </a:r>
            <a:r>
              <a:rPr lang="en-GB" sz="1800" dirty="0">
                <a:effectLst/>
                <a:latin typeface="Nyala" panose="02000504070300020003" pitchFamily="2" charset="0"/>
                <a:ea typeface="Calibri" panose="020F0502020204030204" pitchFamily="34" charset="0"/>
                <a:cs typeface="Nyala" panose="02000504070300020003" pitchFamily="2" charset="0"/>
              </a:rPr>
              <a:t> (</a:t>
            </a:r>
            <a:r>
              <a:rPr lang="en-GB" sz="1800" u="sng" dirty="0">
                <a:solidFill>
                  <a:srgbClr val="0563C1"/>
                </a:solidFill>
                <a:effectLst/>
                <a:latin typeface="Nyala" panose="02000504070300020003" pitchFamily="2" charset="0"/>
                <a:ea typeface="Calibri" panose="020F0502020204030204" pitchFamily="34" charset="0"/>
                <a:cs typeface="Nyala" panose="02000504070300020003" pitchFamily="2" charset="0"/>
                <a:hlinkClick r:id="rId3"/>
              </a:rPr>
              <a:t>http://www.fao.org/3/a-i5299e.pdf</a:t>
            </a:r>
            <a:r>
              <a:rPr lang="en-GB" sz="1800" dirty="0">
                <a:effectLst/>
                <a:latin typeface="Nyala" panose="02000504070300020003" pitchFamily="2" charset="0"/>
                <a:ea typeface="Calibri" panose="020F0502020204030204" pitchFamily="34" charset="0"/>
                <a:cs typeface="Nyala" panose="02000504070300020003" pitchFamily="2" charset="0"/>
              </a:rPr>
              <a:t> and </a:t>
            </a:r>
            <a:r>
              <a:rPr lang="en-GB" sz="1800" u="sng" dirty="0">
                <a:solidFill>
                  <a:srgbClr val="0563C1"/>
                </a:solidFill>
                <a:effectLst/>
                <a:latin typeface="Nyala" panose="02000504070300020003" pitchFamily="2" charset="0"/>
                <a:ea typeface="Calibri" panose="020F0502020204030204" pitchFamily="34" charset="0"/>
                <a:cs typeface="Nyala" panose="02000504070300020003" pitchFamily="2" charset="0"/>
                <a:hlinkClick r:id="rId4"/>
              </a:rPr>
              <a:t>http://www.fao.org/3/a-az917e.pdf</a:t>
            </a:r>
            <a:r>
              <a:rPr lang="en-GB" sz="1800" dirty="0">
                <a:effectLst/>
                <a:latin typeface="Nyala" panose="02000504070300020003" pitchFamily="2" charset="0"/>
                <a:ea typeface="Calibri" panose="020F0502020204030204" pitchFamily="34" charset="0"/>
                <a:cs typeface="Nyala" panose="02000504070300020003" pitchFamily="2"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የሴቶችን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50% </a:t>
            </a:r>
            <a:r>
              <a:rPr lang="en-GB" sz="1800" dirty="0" err="1">
                <a:effectLst/>
                <a:latin typeface="Nyala" panose="02000504070300020003" pitchFamily="2" charset="0"/>
                <a:ea typeface="Calibri" panose="020F0502020204030204" pitchFamily="34" charset="0"/>
                <a:cs typeface="Nyala" panose="02000504070300020003" pitchFamily="2" charset="0"/>
              </a:rPr>
              <a:t>በፕሮጀክት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ተግባራት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መሳተፍን</a:t>
            </a:r>
            <a:r>
              <a:rPr lang="am-ET"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50% </a:t>
            </a:r>
            <a:r>
              <a:rPr lang="en-GB" sz="1800" dirty="0" err="1">
                <a:effectLst/>
                <a:latin typeface="Nyala" panose="02000504070300020003" pitchFamily="2" charset="0"/>
                <a:ea typeface="Calibri" panose="020F0502020204030204" pitchFamily="34" charset="0"/>
                <a:cs typeface="Nyala" panose="02000504070300020003" pitchFamily="2" charset="0"/>
              </a:rPr>
              <a:t>የፕሮጀክት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ቀጥተኛ</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ተጠቃሚዎች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እንዲሆኑ</a:t>
            </a:r>
            <a:r>
              <a:rPr lang="en-GB" sz="1800" dirty="0">
                <a:effectLst/>
                <a:latin typeface="Nyala" panose="02000504070300020003" pitchFamily="2" charset="0"/>
                <a:ea typeface="Calibri" panose="020F0502020204030204" pitchFamily="34" charset="0"/>
                <a:cs typeface="Nyala" panose="02000504070300020003" pitchFamily="2" charset="0"/>
              </a:rPr>
              <a:t>፣</a:t>
            </a:r>
            <a:r>
              <a:rPr lang="am-ET" sz="1800" dirty="0">
                <a:effectLst/>
                <a:latin typeface="Nyala" panose="02000504070300020003" pitchFamily="2" charset="0"/>
                <a:ea typeface="Calibri" panose="020F0502020204030204" pitchFamily="34" charset="0"/>
                <a:cs typeface="Nyala" panose="02000504070300020003" pitchFamily="2"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እንዲሁም</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ወይም</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ቡድኖች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am-ET" sz="1800" dirty="0">
                <a:effectLst/>
                <a:latin typeface="Nyala" panose="02000504070300020003" pitchFamily="2" charset="0"/>
                <a:ea typeface="Calibri" panose="020F0502020204030204" pitchFamily="34" charset="0"/>
                <a:cs typeface="Times New Roman" panose="02020603050405020304" pitchFamily="18" charset="0"/>
              </a:rPr>
              <a:t>ላይ ያተኮሩ</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የፕሮጀክት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ተግባራትን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ኢላማ</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ማድረግ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ለምሳሌ</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የተቀናጀ</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ቁጠባ</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ብድር</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AutoNum type="arabicParenR"/>
            </a:pPr>
            <a:r>
              <a:rPr lang="en-GB" sz="1800" dirty="0" err="1">
                <a:effectLst/>
                <a:latin typeface="Nyala" panose="02000504070300020003" pitchFamily="2" charset="0"/>
                <a:ea typeface="Calibri" panose="020F0502020204030204" pitchFamily="34" charset="0"/>
                <a:cs typeface="Nyala" panose="02000504070300020003" pitchFamily="2" charset="0"/>
              </a:rPr>
              <a:t>ከፕሮጀክቱ</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ጋር</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በተያያዙ</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ተቋማት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ውስጥ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የወንዶች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የሴቶች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እኩል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ተሳትፎ</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እና</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የውሳኔ</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አሰጣጥ</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ሂደቶችን</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Nyala" panose="02000504070300020003" pitchFamily="2" charset="0"/>
                <a:ea typeface="Calibri" panose="020F0502020204030204" pitchFamily="34" charset="0"/>
                <a:cs typeface="Nyala" panose="02000504070300020003" pitchFamily="2" charset="0"/>
              </a:rPr>
              <a:t>ማጎልበት</a:t>
            </a:r>
            <a:r>
              <a:rPr lang="en-GB" sz="1800" dirty="0">
                <a:effectLst/>
                <a:latin typeface="Nyala" panose="02000504070300020003" pitchFamily="2" charset="0"/>
                <a:ea typeface="Calibri" panose="020F0502020204030204" pitchFamily="34" charset="0"/>
                <a:cs typeface="Nyala" panose="02000504070300020003" pitchFamily="2"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rtl="0">
              <a:spcBef>
                <a:spcPts val="0"/>
              </a:spcBef>
              <a:spcAft>
                <a:spcPts val="0"/>
              </a:spcAft>
            </a:pPr>
            <a:br>
              <a:rPr lang="en-GB" b="0" dirty="0">
                <a:effectLst/>
              </a:rPr>
            </a:br>
            <a:r>
              <a:rPr lang="en-GB" b="0" dirty="0" err="1">
                <a:effectLst/>
              </a:rPr>
              <a:t>የሚከተለውን</a:t>
            </a:r>
            <a:r>
              <a:rPr lang="am-ET" b="0" dirty="0">
                <a:effectLst/>
              </a:rPr>
              <a:t> </a:t>
            </a:r>
            <a:r>
              <a:rPr lang="am-ET" sz="1800" b="0" i="0" u="none" strike="noStrike" dirty="0">
                <a:solidFill>
                  <a:srgbClr val="000000"/>
                </a:solidFill>
                <a:effectLst/>
                <a:latin typeface="Arial" panose="020B0604020202020204" pitchFamily="34" charset="0"/>
              </a:rPr>
              <a:t>ተመልከቱ፦</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https://www.adaptation-fund.org/wp-content/uploads/2017/01/1430ACREIFullProposalCLEAN2Feb2017.pdf</a:t>
            </a:r>
            <a:endParaRPr lang="en-GB" b="0" dirty="0">
              <a:effectLst/>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https://www.adaptation-fund.org/project/agricultural-climate-resilience-enhancement-initiative-acrei-ethiopia-kenya-uganda/ </a:t>
            </a:r>
            <a:endParaRPr lang="en-GB" b="0" dirty="0">
              <a:effectLst/>
            </a:endParaRPr>
          </a:p>
          <a:p>
            <a:pPr rtl="0" fontAlgn="base">
              <a:spcBef>
                <a:spcPts val="0"/>
              </a:spcBef>
              <a:spcAft>
                <a:spcPts val="0"/>
              </a:spcAft>
              <a:buFont typeface="Arial" panose="020B0604020202020204" pitchFamily="34" charset="0"/>
              <a:buNone/>
            </a:pPr>
            <a:br>
              <a:rPr lang="en-GB" b="0" dirty="0">
                <a:effectLst/>
              </a:rPr>
            </a:br>
            <a:br>
              <a:rPr lang="en-GB" b="0" dirty="0">
                <a:effectLst/>
              </a:rPr>
            </a:br>
            <a:r>
              <a:rPr lang="am-ET" sz="1800" b="0" i="0" u="none" strike="noStrike" dirty="0">
                <a:solidFill>
                  <a:srgbClr val="000000"/>
                </a:solidFill>
                <a:effectLst/>
                <a:latin typeface="Arial" panose="020B0604020202020204" pitchFamily="34" charset="0"/>
              </a:rPr>
              <a:t>የምስል ምንጭ፦</a:t>
            </a:r>
            <a:r>
              <a:rPr lang="en-GB" sz="1800" b="0" i="0" u="none" strike="noStrike" dirty="0">
                <a:solidFill>
                  <a:srgbClr val="000000"/>
                </a:solidFill>
                <a:effectLst/>
                <a:latin typeface="Arial" panose="020B0604020202020204" pitchFamily="34" charset="0"/>
              </a:rPr>
              <a:t>UNICEF, </a:t>
            </a:r>
            <a:r>
              <a:rPr lang="en-GB" sz="1800" b="0" i="0" u="none" strike="noStrike" dirty="0" err="1">
                <a:solidFill>
                  <a:srgbClr val="000000"/>
                </a:solidFill>
                <a:effectLst/>
                <a:latin typeface="Arial" panose="020B0604020202020204" pitchFamily="34" charset="0"/>
              </a:rPr>
              <a:t>flickr</a:t>
            </a:r>
            <a:endParaRPr lang="en-GB" sz="1800" b="0"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9</a:t>
            </a:fld>
            <a:endParaRPr lang="en-GB"/>
          </a:p>
        </p:txBody>
      </p:sp>
    </p:spTree>
    <p:extLst>
      <p:ext uri="{BB962C8B-B14F-4D97-AF65-F5344CB8AC3E}">
        <p14:creationId xmlns:p14="http://schemas.microsoft.com/office/powerpoint/2010/main" val="3913499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m-ET" dirty="0"/>
              <a:t>ይህ ስላይድ የሚያሳየው – </a:t>
            </a:r>
            <a:r>
              <a:rPr lang="am-ET" sz="1200" b="1" dirty="0">
                <a:solidFill>
                  <a:srgbClr val="C00000"/>
                </a:solidFill>
                <a:ea typeface="+mn-ea"/>
                <a:cs typeface="+mn-cs"/>
              </a:rPr>
              <a:t>በግብርና የአየር ንብረት ለውጥን የመቋቋም አቅምን ማጎልበት ፕሮግራም (</a:t>
            </a:r>
            <a:r>
              <a:rPr lang="en-GB" sz="1200" b="1" dirty="0">
                <a:solidFill>
                  <a:srgbClr val="C00000"/>
                </a:solidFill>
                <a:ea typeface="+mn-ea"/>
                <a:cs typeface="+mn-cs"/>
              </a:rPr>
              <a:t>ACREI) (</a:t>
            </a:r>
            <a:r>
              <a:rPr lang="en-GB" sz="1200" b="1" dirty="0" err="1">
                <a:solidFill>
                  <a:srgbClr val="C00000"/>
                </a:solidFill>
                <a:ea typeface="+mn-ea"/>
                <a:cs typeface="+mn-cs"/>
              </a:rPr>
              <a:t>በ</a:t>
            </a:r>
            <a:r>
              <a:rPr lang="am-ET" sz="1200" b="1" dirty="0">
                <a:solidFill>
                  <a:srgbClr val="C00000"/>
                </a:solidFill>
                <a:ea typeface="+mn-ea"/>
                <a:cs typeface="+mn-cs"/>
              </a:rPr>
              <a:t>ኢትዮጵያ፣ ኬንያ እና ኡጋንዳ)</a:t>
            </a:r>
            <a:r>
              <a:rPr lang="en-US" sz="1200" b="1" dirty="0">
                <a:solidFill>
                  <a:srgbClr val="C00000"/>
                </a:solidFill>
                <a:ea typeface="+mn-ea"/>
                <a:cs typeface="+mn-cs"/>
              </a:rPr>
              <a:t> </a:t>
            </a:r>
            <a:r>
              <a:rPr lang="am-ET" dirty="0"/>
              <a:t>- ፕሮጀክቱ ያስቀመጣቸው የተወሰኑ የውጤቶች </a:t>
            </a:r>
            <a:r>
              <a:rPr lang="en-US" dirty="0" err="1"/>
              <a:t>ኢላማዎች</a:t>
            </a:r>
            <a:r>
              <a:rPr lang="am-ET" dirty="0"/>
              <a:t> (በዚህ ሞጁል ውስጥ የ'እንቅስቃሴ' ደረጃ ብለንም ጠቅሰነዋል) ለምን ያህል የፕሮጀክት ተሳታፊዎች እና ከነሱ መካከል ምን ያህሉ ሴቶች (በመቶኛ) እንደሚሆኑ ነው። የሚከተለውን ተመልከቱ፦ </a:t>
            </a:r>
            <a:r>
              <a:rPr lang="en-GB" dirty="0"/>
              <a:t>https://www.adaptation-fund.org/project/agricultural-climate-resilience-enhancement-initiative-acrei-ethiopia-kenya-uganda/ </a:t>
            </a:r>
            <a:r>
              <a:rPr lang="am-ET" dirty="0"/>
              <a:t>ይመልከቱ። </a:t>
            </a:r>
          </a:p>
          <a:p>
            <a:pPr marL="171450" indent="-171450">
              <a:buFont typeface="Arial" panose="020B0604020202020204" pitchFamily="34" charset="0"/>
              <a:buChar char="•"/>
            </a:pPr>
            <a:endParaRPr lang="am-ET" dirty="0"/>
          </a:p>
          <a:p>
            <a:pPr marL="171450" indent="-171450">
              <a:buFont typeface="Arial" panose="020B0604020202020204" pitchFamily="34" charset="0"/>
              <a:buChar char="•"/>
            </a:pPr>
            <a:r>
              <a:rPr lang="am-ET" dirty="0"/>
              <a:t>ይህ ስላይድ በተመሳሳይ እነዚህን ወደ ውጤት ደረጃ እንዴት እንደሚተረጎሙ ያሳያል።፡ በዚህ ፕሮጀክት ተግባሮች ምክንያት ነገሮች እንዴት ይለወጣሉ፣ ሰዎች እንዴት ነገሮቸን በተለየ አካሄድ ሊተገብሩ ይችላሉ የሚለውን ጥያቄም ይመልሳል። የፕሮጀክቱ ጠቅላላ ውጤት በጊዜ ሂደት የሰዎችን የአየር ንብረት ስጋት ቅነሳ ሂደቶችን እና የመላመድ እርምጃዎችን የመቀበል መጠንን መጨመር ነው።</a:t>
            </a:r>
            <a:endParaRPr lang="en-US" dirty="0"/>
          </a:p>
          <a:p>
            <a:endParaRPr lang="en-GB" dirty="0"/>
          </a:p>
          <a:p>
            <a:r>
              <a:rPr lang="am-ET" b="1" dirty="0"/>
              <a:t>የውይይት ጥያቄዎች፡-</a:t>
            </a: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m-ET" dirty="0"/>
              <a:t>በእነዚህ ዒላማዎች 50% ሴቶች ተጠቃሚ እንዲሆኑ ለማድረግ እና ሴቶችን በተ</a:t>
            </a:r>
            <a:r>
              <a:rPr lang="en-US" sz="1800" kern="100" dirty="0" err="1">
                <a:solidFill>
                  <a:srgbClr val="000000"/>
                </a:solidFill>
                <a:effectLst/>
                <a:latin typeface="Nyala" panose="02000504070300020003" pitchFamily="2" charset="0"/>
                <a:ea typeface="Nyala" panose="02000504070300020003" pitchFamily="2" charset="0"/>
                <a:cs typeface="Nyala" panose="02000504070300020003" pitchFamily="2" charset="0"/>
              </a:rPr>
              <a:t>ሟ</a:t>
            </a:r>
            <a:r>
              <a:rPr lang="am-ET" dirty="0"/>
              <a:t>ላ ሁኔታ ወደ ፕሮግራሙ ለማስገባት ምን አይነት ተግባራት ያስፈልጋሉ ብለው ያስባሉ? እነዚህ እርምጃዎች እንዲፈጸሙ በጀት ያስፈልጋቸዋልን?</a:t>
            </a:r>
            <a:endParaRPr lang="am-ET" sz="1200" dirty="0">
              <a:effectLst/>
              <a:latin typeface="+mn-lt"/>
              <a:ea typeface="+mn-ea"/>
              <a:cs typeface="+mn-cs"/>
            </a:endParaRPr>
          </a:p>
          <a:p>
            <a:pPr marL="628650" lvl="1" indent="-171450">
              <a:buFont typeface="Arial" panose="020B0604020202020204" pitchFamily="34" charset="0"/>
              <a:buChar char="•"/>
            </a:pPr>
            <a:r>
              <a:rPr lang="am-ET" sz="1200" dirty="0">
                <a:effectLst/>
                <a:latin typeface="+mn-lt"/>
                <a:ea typeface="+mn-ea"/>
                <a:cs typeface="+mn-cs"/>
              </a:rPr>
              <a:t>ለምሳሌ፦ እርምጃዎቹን በተሳካ ሁኔታ ለመተግበር</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የሰለጠኑ</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ባለሙያዎች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በተወሰኑ</a:t>
            </a:r>
            <a:r>
              <a:rPr lang="am-ET" sz="1800" dirty="0">
                <a:effectLst/>
                <a:latin typeface="Calibri" panose="020F0502020204030204" pitchFamily="34" charset="0"/>
                <a:ea typeface="Calibri" panose="020F0502020204030204" pitchFamily="34" charset="0"/>
                <a:cs typeface="Times New Roman" panose="02020603050405020304" pitchFamily="18" charset="0"/>
              </a:rPr>
              <a:t> የ</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አስፈጻሚ</a:t>
            </a:r>
            <a:r>
              <a:rPr lang="am-ET" sz="1800" dirty="0">
                <a:effectLst/>
                <a:latin typeface="Calibri" panose="020F0502020204030204" pitchFamily="34" charset="0"/>
                <a:ea typeface="Calibri" panose="020F0502020204030204" pitchFamily="34" charset="0"/>
                <a:cs typeface="Times New Roman" panose="02020603050405020304" pitchFamily="18" charset="0"/>
              </a:rPr>
              <a:t> አካላት ውስጥ </a:t>
            </a:r>
            <a:r>
              <a:rPr lang="en-US" sz="1800" dirty="0" err="1">
                <a:effectLst/>
                <a:latin typeface="Nyala" panose="02000504070300020003" pitchFamily="2" charset="0"/>
                <a:ea typeface="Calibri" panose="020F0502020204030204" pitchFamily="34" charset="0"/>
                <a:cs typeface="Nyala" panose="02000504070300020003" pitchFamily="2" charset="0"/>
              </a:rPr>
              <a:t>ያስፈልጋሉ</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ወይንስ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ሁሉም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የሚተገብሩ</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ሠራተኞች</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የበለጠ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የሥርዓተ</a:t>
            </a:r>
            <a:r>
              <a:rPr lang="am-ET" sz="1800" dirty="0">
                <a:effectLst/>
                <a:latin typeface="Nyala" panose="02000504070300020003" pitchFamily="2" charset="0"/>
                <a:ea typeface="Calibri" panose="020F0502020204030204" pitchFamily="34" charset="0"/>
                <a:cs typeface="Nyala" panose="02000504070300020003" pitchFamily="2" charset="0"/>
              </a:rPr>
              <a:t>-</a:t>
            </a:r>
            <a:r>
              <a:rPr lang="en-US" sz="1800" dirty="0" err="1">
                <a:effectLst/>
                <a:latin typeface="Nyala" panose="02000504070300020003" pitchFamily="2" charset="0"/>
                <a:ea typeface="Calibri" panose="020F0502020204030204" pitchFamily="34" charset="0"/>
                <a:cs typeface="Nyala" panose="02000504070300020003" pitchFamily="2" charset="0"/>
              </a:rPr>
              <a:t>ፆታ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አካታችነት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ሥልጠና</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እንዲያገኙ</a:t>
            </a:r>
            <a:r>
              <a:rPr lang="am-ET" sz="1800" dirty="0">
                <a:effectLst/>
                <a:latin typeface="Nyala" panose="02000504070300020003" pitchFamily="2" charset="0"/>
                <a:ea typeface="Calibri" panose="020F0502020204030204" pitchFamily="34" charset="0"/>
                <a:cs typeface="Nyala" panose="02000504070300020003" pitchFamily="2" charset="0"/>
              </a:rPr>
              <a:t> ማድረግ</a:t>
            </a:r>
            <a:r>
              <a:rPr lang="en-US" sz="1800" dirty="0">
                <a:effectLst/>
                <a:latin typeface="Nyala" panose="02000504070300020003" pitchFamily="2" charset="0"/>
                <a:ea typeface="Calibri" panose="020F0502020204030204" pitchFamily="34" charset="0"/>
                <a:cs typeface="Nyala" panose="02000504070300020003" pitchFamily="2"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ለዚህ</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በጀት</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ያስፈልግዎታል</a:t>
            </a:r>
            <a:r>
              <a:rPr lang="en-US" sz="1800" dirty="0">
                <a:effectLst/>
                <a:latin typeface="Nyala" panose="02000504070300020003" pitchFamily="2" charset="0"/>
                <a:ea typeface="Calibri" panose="020F0502020204030204" pitchFamily="34" charset="0"/>
                <a:cs typeface="Nyala" panose="02000504070300020003" pitchFamily="2" charset="0"/>
              </a:rPr>
              <a:t>?</a:t>
            </a:r>
            <a:endParaRPr lang="am-ET" sz="1800" dirty="0">
              <a:effectLst/>
              <a:latin typeface="Nyala" panose="02000504070300020003" pitchFamily="2" charset="0"/>
              <a:ea typeface="Calibri" panose="020F0502020204030204" pitchFamily="34" charset="0"/>
              <a:cs typeface="Nyala" panose="02000504070300020003" pitchFamily="2" charset="0"/>
            </a:endParaRPr>
          </a:p>
          <a:p>
            <a:pPr marL="628650" lvl="1" indent="-171450">
              <a:buFont typeface="Arial" panose="020B0604020202020204" pitchFamily="34" charset="0"/>
              <a:buChar char="•"/>
            </a:pPr>
            <a:r>
              <a:rPr lang="am-ET" dirty="0"/>
              <a:t>በጀት የተያዘላችው መፍትሔዎች ሊፈቱት የሚችሉ የሴቶችን ሙሉ እና እኩል ተሳትፎን ለማምጣት እንቅፋቶች አሉ</a:t>
            </a:r>
            <a:r>
              <a:rPr lang="en-US" dirty="0"/>
              <a:t>?</a:t>
            </a:r>
            <a:r>
              <a:rPr lang="am-ET" dirty="0"/>
              <a:t> እንደ የልጆች እንክብካቤን የሚደግፉ እንቅስቃሴዎች</a:t>
            </a:r>
            <a:r>
              <a:rPr lang="en-US" dirty="0"/>
              <a:t>?</a:t>
            </a:r>
            <a:r>
              <a:rPr lang="am-ET" dirty="0"/>
              <a:t> ለዚህ በጀት ያስፈልግዎታል</a:t>
            </a:r>
            <a:r>
              <a:rPr lang="en-US" dirty="0"/>
              <a:t>?</a:t>
            </a:r>
            <a:endParaRPr lang="am-ET" dirty="0"/>
          </a:p>
          <a:p>
            <a:pPr marL="628650" lvl="1" indent="-171450">
              <a:buFont typeface="Arial" panose="020B0604020202020204" pitchFamily="34" charset="0"/>
              <a:buChar char="•"/>
            </a:pPr>
            <a:r>
              <a:rPr lang="am-ET" dirty="0"/>
              <a:t>ለመስክ ትምህርት ቤቶች የማሰልጠኛ ቁሳቁሶች ለሴቶች እና የተለያየ አቅም</a:t>
            </a:r>
            <a:r>
              <a:rPr lang="en-US" dirty="0"/>
              <a:t> </a:t>
            </a:r>
            <a:r>
              <a:rPr lang="am-ET" dirty="0"/>
              <a:t>ላላቸው (ማንበብ ለማይችሉ ለምሳሌ) ሰዎች ተደራሽ ለማድረግ እንዲቻል የተለያዩ መሆን ይኖርባቸዋል</a:t>
            </a:r>
            <a:r>
              <a:rPr lang="en-US" dirty="0"/>
              <a:t>?</a:t>
            </a:r>
            <a:r>
              <a:rPr lang="am-ET" dirty="0"/>
              <a:t> እና ለዚህ በጀት ማውጣት ያስፈልግዎታል</a:t>
            </a:r>
            <a:r>
              <a:rPr lang="en-US" dirty="0"/>
              <a:t>?</a:t>
            </a:r>
            <a:endParaRPr lang="en-GB" dirty="0"/>
          </a:p>
          <a:p>
            <a:endParaRPr lang="en-GB" dirty="0"/>
          </a:p>
        </p:txBody>
      </p:sp>
      <p:sp>
        <p:nvSpPr>
          <p:cNvPr id="4" name="Slide Number Placeholder 3"/>
          <p:cNvSpPr>
            <a:spLocks noGrp="1"/>
          </p:cNvSpPr>
          <p:nvPr>
            <p:ph type="sldNum" sz="quarter" idx="5"/>
          </p:nvPr>
        </p:nvSpPr>
        <p:spPr/>
        <p:txBody>
          <a:bodyPr/>
          <a:lstStyle/>
          <a:p>
            <a:fld id="{AA27E05B-4A57-4B5E-AA97-86EC9EC2AE08}" type="slidenum">
              <a:rPr lang="en-GB" smtClean="0"/>
              <a:t>10</a:t>
            </a:fld>
            <a:endParaRPr lang="en-GB"/>
          </a:p>
        </p:txBody>
      </p:sp>
    </p:spTree>
    <p:extLst>
      <p:ext uri="{BB962C8B-B14F-4D97-AF65-F5344CB8AC3E}">
        <p14:creationId xmlns:p14="http://schemas.microsoft.com/office/powerpoint/2010/main" val="240418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85A6-5B2E-0E7A-C2B2-E746AAF90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D4ED2A-6E84-A22C-2017-27AA49708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1D350E-B888-3991-39B6-AFE6D6FAD8F6}"/>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5" name="Footer Placeholder 4">
            <a:extLst>
              <a:ext uri="{FF2B5EF4-FFF2-40B4-BE49-F238E27FC236}">
                <a16:creationId xmlns:a16="http://schemas.microsoft.com/office/drawing/2014/main" id="{6D1D2D25-0D39-C0E0-2ECD-94F9AC4705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DB9AAA-DAD0-C5A5-21A2-EA6AAFDCFC2D}"/>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254799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2B54-286C-7190-43E6-B1CCB01E4B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DBE9D8-AF57-15C0-E5DE-61295BD08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20E03-7618-CDA9-4B1E-08EC3DD56D68}"/>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5" name="Footer Placeholder 4">
            <a:extLst>
              <a:ext uri="{FF2B5EF4-FFF2-40B4-BE49-F238E27FC236}">
                <a16:creationId xmlns:a16="http://schemas.microsoft.com/office/drawing/2014/main" id="{20D8A77B-1838-16B3-32D4-1CE1EACAB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AB5FCE-A764-4E84-D268-488B50ACE866}"/>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317854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99D93-5952-EC39-F778-B74081B28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8DEB25-F633-B9EF-E5B9-85D1B0417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A5EBD-3DF4-FE85-5A38-A9BE58BD7D20}"/>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5" name="Footer Placeholder 4">
            <a:extLst>
              <a:ext uri="{FF2B5EF4-FFF2-40B4-BE49-F238E27FC236}">
                <a16:creationId xmlns:a16="http://schemas.microsoft.com/office/drawing/2014/main" id="{1905338C-044F-FD13-6F73-C0C8616C3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5C6E4-3562-F33B-7EE1-7A2662826682}"/>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313734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F4C8-8C48-486E-A9EB-48811F1840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C48C1D-6183-5FB7-2586-1AE39E1117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4D6E9-1572-CE95-FE01-E4A5B27B0571}"/>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5" name="Footer Placeholder 4">
            <a:extLst>
              <a:ext uri="{FF2B5EF4-FFF2-40B4-BE49-F238E27FC236}">
                <a16:creationId xmlns:a16="http://schemas.microsoft.com/office/drawing/2014/main" id="{CF4C2CF5-BB2A-9276-0A26-21E37FB85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B9CD7-C31A-FBD0-272A-A2479D3A60BE}"/>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28993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A768-A182-2256-62B3-B261BAC1D2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18FDA7-B397-06CE-AEDD-B8FC26B41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8922B-835B-1DF7-C5F8-F46C49960A61}"/>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5" name="Footer Placeholder 4">
            <a:extLst>
              <a:ext uri="{FF2B5EF4-FFF2-40B4-BE49-F238E27FC236}">
                <a16:creationId xmlns:a16="http://schemas.microsoft.com/office/drawing/2014/main" id="{ACC437E4-5962-51F8-3864-F22457ECB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3F600-766F-83EE-9621-499D6A6F468E}"/>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423150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DB7B-4597-ED7D-A116-D96ABB191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4CF64B-E32A-E666-16F5-918F540D4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794BC-EAC7-8540-9C1A-762ED9E684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1D0C5-ECBF-4DE7-2BDB-2C670B4BE24F}"/>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6" name="Footer Placeholder 5">
            <a:extLst>
              <a:ext uri="{FF2B5EF4-FFF2-40B4-BE49-F238E27FC236}">
                <a16:creationId xmlns:a16="http://schemas.microsoft.com/office/drawing/2014/main" id="{9A068DFC-56C3-6A1C-DCD2-657FAEABB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9F7CAB-19D2-56FF-D096-07A570F33A08}"/>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188617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FBA0-5ABB-2B27-1D3C-AF7CE4EA78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47084C-9968-7FD9-4722-86A061104F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1D0FF-5F91-EF64-091C-E311AE3F51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105363-3DCD-E896-3D2D-858A61D2F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B4D03-8065-EC56-C30D-9A1B702AAF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6F9F64-F144-D6C3-1060-BCCBA1598519}"/>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8" name="Footer Placeholder 7">
            <a:extLst>
              <a:ext uri="{FF2B5EF4-FFF2-40B4-BE49-F238E27FC236}">
                <a16:creationId xmlns:a16="http://schemas.microsoft.com/office/drawing/2014/main" id="{24F28276-E33F-AC3B-EFAD-ADB97B9425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BCBD28-6CA7-A8D1-06F2-2E1C37237415}"/>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338189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A0B8-4DC8-6952-EB39-A0C3023773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176526-1453-3952-0A4D-EE143BA6EF2E}"/>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4" name="Footer Placeholder 3">
            <a:extLst>
              <a:ext uri="{FF2B5EF4-FFF2-40B4-BE49-F238E27FC236}">
                <a16:creationId xmlns:a16="http://schemas.microsoft.com/office/drawing/2014/main" id="{69B28C52-F9D4-3461-198C-45C90E1FCF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A32062-C0D7-6DE7-60B9-35B80B9018F5}"/>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429165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B9EFAE-FDC9-D517-A5EB-0AFF92D6E36F}"/>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3" name="Footer Placeholder 2">
            <a:extLst>
              <a:ext uri="{FF2B5EF4-FFF2-40B4-BE49-F238E27FC236}">
                <a16:creationId xmlns:a16="http://schemas.microsoft.com/office/drawing/2014/main" id="{CA8D3365-D269-B653-B1F8-6B90CE8BE6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3C0972-9984-80DF-22F1-9E7FDACD0033}"/>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271393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854A-3EC6-A5C9-3FE6-5ECFFF019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01F815-72E6-7D6A-B9A5-96D1E0290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16C69B-03A4-7A23-2F26-188C72216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E59BD-47F9-EA16-251A-1F3C12C30C54}"/>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6" name="Footer Placeholder 5">
            <a:extLst>
              <a:ext uri="{FF2B5EF4-FFF2-40B4-BE49-F238E27FC236}">
                <a16:creationId xmlns:a16="http://schemas.microsoft.com/office/drawing/2014/main" id="{7D1C23DD-F15F-23C8-7ABB-40A264139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055EA9-0C43-8270-EF91-D685BBDB6DBE}"/>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425577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386D-20BC-0DF8-7416-BA49BD077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548640-295B-1D2F-82A0-FB805D660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9018C1-6A75-E0D7-651A-3E848330D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DF81A-3D9B-38DF-DB4E-E060EFD2781C}"/>
              </a:ext>
            </a:extLst>
          </p:cNvPr>
          <p:cNvSpPr>
            <a:spLocks noGrp="1"/>
          </p:cNvSpPr>
          <p:nvPr>
            <p:ph type="dt" sz="half" idx="10"/>
          </p:nvPr>
        </p:nvSpPr>
        <p:spPr/>
        <p:txBody>
          <a:bodyPr/>
          <a:lstStyle/>
          <a:p>
            <a:fld id="{FAA2E168-3723-45C7-8CF4-62986081C9D0}" type="datetimeFigureOut">
              <a:rPr lang="en-GB" smtClean="0"/>
              <a:t>03/06/2024</a:t>
            </a:fld>
            <a:endParaRPr lang="en-GB"/>
          </a:p>
        </p:txBody>
      </p:sp>
      <p:sp>
        <p:nvSpPr>
          <p:cNvPr id="6" name="Footer Placeholder 5">
            <a:extLst>
              <a:ext uri="{FF2B5EF4-FFF2-40B4-BE49-F238E27FC236}">
                <a16:creationId xmlns:a16="http://schemas.microsoft.com/office/drawing/2014/main" id="{30F8768B-C683-9773-0CB1-103DD29674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66D444-14B1-7831-C838-8A55D09492B8}"/>
              </a:ext>
            </a:extLst>
          </p:cNvPr>
          <p:cNvSpPr>
            <a:spLocks noGrp="1"/>
          </p:cNvSpPr>
          <p:nvPr>
            <p:ph type="sldNum" sz="quarter" idx="12"/>
          </p:nvPr>
        </p:nvSpPr>
        <p:spPr/>
        <p:txBody>
          <a:bodyPr/>
          <a:lstStyle/>
          <a:p>
            <a:fld id="{16646C32-7D16-44C4-B2FF-C53EBF01AA22}" type="slidenum">
              <a:rPr lang="en-GB" smtClean="0"/>
              <a:t>‹#›</a:t>
            </a:fld>
            <a:endParaRPr lang="en-GB"/>
          </a:p>
        </p:txBody>
      </p:sp>
    </p:spTree>
    <p:extLst>
      <p:ext uri="{BB962C8B-B14F-4D97-AF65-F5344CB8AC3E}">
        <p14:creationId xmlns:p14="http://schemas.microsoft.com/office/powerpoint/2010/main" val="415612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34766-8921-C73E-0FD4-658087AC0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D80FE9-FA04-81D2-B77E-61EB42DAA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C9D00-A483-0236-E8CC-9511B093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2E168-3723-45C7-8CF4-62986081C9D0}" type="datetimeFigureOut">
              <a:rPr lang="en-GB" smtClean="0"/>
              <a:t>03/06/2024</a:t>
            </a:fld>
            <a:endParaRPr lang="en-GB"/>
          </a:p>
        </p:txBody>
      </p:sp>
      <p:sp>
        <p:nvSpPr>
          <p:cNvPr id="5" name="Footer Placeholder 4">
            <a:extLst>
              <a:ext uri="{FF2B5EF4-FFF2-40B4-BE49-F238E27FC236}">
                <a16:creationId xmlns:a16="http://schemas.microsoft.com/office/drawing/2014/main" id="{A1EE1A16-73CC-FBDF-9D29-9F595CB00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BC931F-E7B8-D33D-8CE6-D789834F7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46C32-7D16-44C4-B2FF-C53EBF01AA22}" type="slidenum">
              <a:rPr lang="en-GB" smtClean="0"/>
              <a:t>‹#›</a:t>
            </a:fld>
            <a:endParaRPr lang="en-GB"/>
          </a:p>
        </p:txBody>
      </p:sp>
    </p:spTree>
    <p:extLst>
      <p:ext uri="{BB962C8B-B14F-4D97-AF65-F5344CB8AC3E}">
        <p14:creationId xmlns:p14="http://schemas.microsoft.com/office/powerpoint/2010/main" val="2241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3ABA-C1CB-42EC-313B-724EE8A7910D}"/>
              </a:ext>
            </a:extLst>
          </p:cNvPr>
          <p:cNvSpPr>
            <a:spLocks noGrp="1"/>
          </p:cNvSpPr>
          <p:nvPr>
            <p:ph type="ctrTitle"/>
          </p:nvPr>
        </p:nvSpPr>
        <p:spPr>
          <a:xfrm>
            <a:off x="1117600" y="1922328"/>
            <a:ext cx="9144000" cy="690243"/>
          </a:xfrm>
        </p:spPr>
        <p:txBody>
          <a:bodyPr>
            <a:normAutofit fontScale="90000"/>
          </a:bodyPr>
          <a:lstStyle/>
          <a:p>
            <a:pPr algn="l"/>
            <a:br>
              <a:rPr lang="en-GB" dirty="0"/>
            </a:br>
            <a:br>
              <a:rPr lang="en-GB" dirty="0"/>
            </a:br>
            <a:br>
              <a:rPr lang="en-GB" dirty="0"/>
            </a:br>
            <a:r>
              <a:rPr lang="am-ET" sz="3600" b="1" dirty="0">
                <a:solidFill>
                  <a:srgbClr val="C00000"/>
                </a:solidFill>
                <a:ea typeface="+mn-ea"/>
                <a:cs typeface="+mn-cs"/>
              </a:rPr>
              <a:t>ስርአተ-ፆታ እና የማህበረሰብ አካታችነት</a:t>
            </a:r>
            <a:endParaRPr lang="en-GB" sz="3600" b="1" dirty="0">
              <a:solidFill>
                <a:srgbClr val="C00000"/>
              </a:solidFill>
              <a:latin typeface="Calibri" panose="020F0502020204030204" pitchFamily="34" charset="0"/>
              <a:ea typeface="+mn-ea"/>
              <a:cs typeface="+mn-cs"/>
            </a:endParaRPr>
          </a:p>
        </p:txBody>
      </p:sp>
      <p:sp>
        <p:nvSpPr>
          <p:cNvPr id="3" name="Subtitle 2">
            <a:extLst>
              <a:ext uri="{FF2B5EF4-FFF2-40B4-BE49-F238E27FC236}">
                <a16:creationId xmlns:a16="http://schemas.microsoft.com/office/drawing/2014/main" id="{325875F6-A76F-0A1B-9329-E4CAEC08F716}"/>
              </a:ext>
            </a:extLst>
          </p:cNvPr>
          <p:cNvSpPr>
            <a:spLocks noGrp="1"/>
          </p:cNvSpPr>
          <p:nvPr>
            <p:ph type="subTitle" idx="1"/>
          </p:nvPr>
        </p:nvSpPr>
        <p:spPr>
          <a:xfrm>
            <a:off x="1117600" y="2786743"/>
            <a:ext cx="9260114" cy="1161143"/>
          </a:xfrm>
        </p:spPr>
        <p:txBody>
          <a:bodyPr>
            <a:normAutofit/>
          </a:bodyPr>
          <a:lstStyle/>
          <a:p>
            <a:pPr algn="l"/>
            <a:r>
              <a:rPr lang="am-ET" sz="3200" b="1" dirty="0">
                <a:solidFill>
                  <a:srgbClr val="C00000"/>
                </a:solidFill>
                <a:latin typeface="Calibri" panose="020F0502020204030204" pitchFamily="34" charset="0"/>
              </a:rPr>
              <a:t>ለአየር ንብረት ፕሮግራሞች እና ፕሮጀክቶች ፍትሃዊ</a:t>
            </a:r>
            <a:r>
              <a:rPr lang="en-US" sz="3200" b="1" dirty="0" err="1">
                <a:solidFill>
                  <a:srgbClr val="C00000"/>
                </a:solidFill>
                <a:latin typeface="Calibri" panose="020F0502020204030204" pitchFamily="34" charset="0"/>
              </a:rPr>
              <a:t>ነትን</a:t>
            </a:r>
            <a:r>
              <a:rPr lang="am-ET" sz="3200" b="1" dirty="0">
                <a:solidFill>
                  <a:srgbClr val="C00000"/>
                </a:solidFill>
                <a:latin typeface="Calibri" panose="020F0502020204030204" pitchFamily="34" charset="0"/>
              </a:rPr>
              <a:t> ያማከሉ በጀቶችን መመደብ</a:t>
            </a:r>
            <a:endParaRPr lang="en-GB" sz="3200" b="1" dirty="0">
              <a:solidFill>
                <a:srgbClr val="C00000"/>
              </a:solidFill>
              <a:latin typeface="Calibri" panose="020F0502020204030204" pitchFamily="34" charset="0"/>
            </a:endParaRPr>
          </a:p>
        </p:txBody>
      </p:sp>
      <p:pic>
        <p:nvPicPr>
          <p:cNvPr id="5" name="Picture 4">
            <a:extLst>
              <a:ext uri="{FF2B5EF4-FFF2-40B4-BE49-F238E27FC236}">
                <a16:creationId xmlns:a16="http://schemas.microsoft.com/office/drawing/2014/main" id="{1A296ACD-E96D-C764-0093-A5E09412C82C}"/>
              </a:ext>
            </a:extLst>
          </p:cNvPr>
          <p:cNvPicPr>
            <a:picLocks noChangeAspect="1"/>
          </p:cNvPicPr>
          <p:nvPr/>
        </p:nvPicPr>
        <p:blipFill>
          <a:blip r:embed="rId3"/>
          <a:stretch>
            <a:fillRect/>
          </a:stretch>
        </p:blipFill>
        <p:spPr>
          <a:xfrm>
            <a:off x="561891" y="306748"/>
            <a:ext cx="4230991" cy="1615580"/>
          </a:xfrm>
          <a:prstGeom prst="rect">
            <a:avLst/>
          </a:prstGeom>
        </p:spPr>
      </p:pic>
      <p:pic>
        <p:nvPicPr>
          <p:cNvPr id="4" name="Google Shape;30;p4" descr="A person standing next to a cow&#10;&#10;Description automatically generated">
            <a:extLst>
              <a:ext uri="{FF2B5EF4-FFF2-40B4-BE49-F238E27FC236}">
                <a16:creationId xmlns:a16="http://schemas.microsoft.com/office/drawing/2014/main" id="{A357932E-45A9-0683-65CA-FB485EAEAFE1}"/>
              </a:ext>
            </a:extLst>
          </p:cNvPr>
          <p:cNvPicPr preferRelativeResize="0"/>
          <p:nvPr/>
        </p:nvPicPr>
        <p:blipFill rotWithShape="1">
          <a:blip r:embed="rId4">
            <a:alphaModFix/>
          </a:blip>
          <a:srcRect/>
          <a:stretch/>
        </p:blipFill>
        <p:spPr>
          <a:xfrm>
            <a:off x="7024915" y="3429001"/>
            <a:ext cx="5167086" cy="3429000"/>
          </a:xfrm>
          <a:prstGeom prst="rect">
            <a:avLst/>
          </a:prstGeom>
          <a:noFill/>
          <a:ln>
            <a:noFill/>
          </a:ln>
        </p:spPr>
      </p:pic>
    </p:spTree>
    <p:extLst>
      <p:ext uri="{BB962C8B-B14F-4D97-AF65-F5344CB8AC3E}">
        <p14:creationId xmlns:p14="http://schemas.microsoft.com/office/powerpoint/2010/main" val="400908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0C79E6E-3EDD-5432-3307-F46FB75E59AE}"/>
              </a:ext>
            </a:extLst>
          </p:cNvPr>
          <p:cNvGraphicFramePr>
            <a:graphicFrameLocks noGrp="1"/>
          </p:cNvGraphicFramePr>
          <p:nvPr>
            <p:ph idx="1"/>
            <p:extLst>
              <p:ext uri="{D42A27DB-BD31-4B8C-83A1-F6EECF244321}">
                <p14:modId xmlns:p14="http://schemas.microsoft.com/office/powerpoint/2010/main" val="1440845859"/>
              </p:ext>
            </p:extLst>
          </p:nvPr>
        </p:nvGraphicFramePr>
        <p:xfrm>
          <a:off x="667265" y="2145976"/>
          <a:ext cx="10686535" cy="4053840"/>
        </p:xfrm>
        <a:graphic>
          <a:graphicData uri="http://schemas.openxmlformats.org/drawingml/2006/table">
            <a:tbl>
              <a:tblPr firstRow="1" bandRow="1">
                <a:tableStyleId>{5940675A-B579-460E-94D1-54222C63F5DA}</a:tableStyleId>
              </a:tblPr>
              <a:tblGrid>
                <a:gridCol w="7239016">
                  <a:extLst>
                    <a:ext uri="{9D8B030D-6E8A-4147-A177-3AD203B41FA5}">
                      <a16:colId xmlns:a16="http://schemas.microsoft.com/office/drawing/2014/main" val="3104279684"/>
                    </a:ext>
                  </a:extLst>
                </a:gridCol>
                <a:gridCol w="3447519">
                  <a:extLst>
                    <a:ext uri="{9D8B030D-6E8A-4147-A177-3AD203B41FA5}">
                      <a16:colId xmlns:a16="http://schemas.microsoft.com/office/drawing/2014/main" val="4180137601"/>
                    </a:ext>
                  </a:extLst>
                </a:gridCol>
              </a:tblGrid>
              <a:tr h="0">
                <a:tc>
                  <a:txBody>
                    <a:bodyPr/>
                    <a:lstStyle/>
                    <a:p>
                      <a:r>
                        <a:rPr lang="am-ET" sz="2200" dirty="0"/>
                        <a:t>በቤተሰብ አስተዳዳሪዎች በጾታ የተከፋፈለ የቤተሰብ ገቢ ለውጥ በመቶኛ </a:t>
                      </a:r>
                      <a:endParaRPr lang="en-GB" sz="2200" dirty="0"/>
                    </a:p>
                  </a:txBody>
                  <a:tcPr/>
                </a:tc>
                <a:tc>
                  <a:txBody>
                    <a:bodyPr/>
                    <a:lstStyle/>
                    <a:p>
                      <a:r>
                        <a:rPr lang="am-ET" sz="2200" dirty="0"/>
                        <a:t>በእማወራ ለሚመሩ ቤተሰቦች ለውጥ (በመቶኛ)</a:t>
                      </a:r>
                      <a:endParaRPr lang="en-GB" sz="2200" dirty="0"/>
                    </a:p>
                  </a:txBody>
                  <a:tcPr/>
                </a:tc>
                <a:extLst>
                  <a:ext uri="{0D108BD9-81ED-4DB2-BD59-A6C34878D82A}">
                    <a16:rowId xmlns:a16="http://schemas.microsoft.com/office/drawing/2014/main" val="887500663"/>
                  </a:ext>
                </a:extLst>
              </a:tr>
              <a:tr h="1063213">
                <a:tc>
                  <a:txBody>
                    <a:bodyPr/>
                    <a:lstStyle/>
                    <a:p>
                      <a:r>
                        <a:rPr lang="am-ET" sz="2200" dirty="0"/>
                        <a:t>በማህበረሰብ ደረጃ በሚሰሩት ስራ የአየር ንብረት ለውጥ መላመድ/ማጣጣሚያ ስልቶችን እያዋሃዱ ያሉት የኤክስቴንሽን </a:t>
                      </a:r>
                      <a:r>
                        <a:rPr lang="en-US" sz="2200" dirty="0" err="1"/>
                        <a:t>ባለሙያዎች</a:t>
                      </a:r>
                      <a:r>
                        <a:rPr lang="am-ET" sz="2200" dirty="0"/>
                        <a:t> (ወንድ እና ሴት) በመቶኛ </a:t>
                      </a:r>
                    </a:p>
                    <a:p>
                      <a:endParaRPr lang="en-GB" sz="2200" dirty="0"/>
                    </a:p>
                  </a:txBody>
                  <a:tcPr/>
                </a:tc>
                <a:tc>
                  <a:txBody>
                    <a:bodyPr/>
                    <a:lstStyle/>
                    <a:p>
                      <a:r>
                        <a:rPr lang="am-ET" sz="2200" dirty="0"/>
                        <a:t>50% የኤክስቴንሽን ባለሙያ ሴቶች መሆን አለባቸው</a:t>
                      </a:r>
                      <a:endParaRPr lang="en-GB" sz="2200" dirty="0"/>
                    </a:p>
                  </a:txBody>
                  <a:tcPr/>
                </a:tc>
                <a:extLst>
                  <a:ext uri="{0D108BD9-81ED-4DB2-BD59-A6C34878D82A}">
                    <a16:rowId xmlns:a16="http://schemas.microsoft.com/office/drawing/2014/main" val="1549628463"/>
                  </a:ext>
                </a:extLst>
              </a:tr>
              <a:tr h="1063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m-ET" sz="2200" dirty="0"/>
                        <a:t>የተ</a:t>
                      </a:r>
                      <a:r>
                        <a:rPr lang="en-US" sz="2200" kern="1200" dirty="0" err="1">
                          <a:solidFill>
                            <a:schemeClr val="tx1"/>
                          </a:solidFill>
                          <a:effectLst/>
                          <a:latin typeface="+mn-lt"/>
                          <a:ea typeface="+mn-ea"/>
                          <a:cs typeface="+mn-cs"/>
                        </a:rPr>
                        <a:t>ቋቋ</a:t>
                      </a:r>
                      <a:r>
                        <a:rPr lang="am-ET" sz="2200" dirty="0"/>
                        <a:t>ሙ በክፊል አርብቶ አደር የመስክ ትምህርት ቤት ቡድኖች ብዛት እና የአየር ንብረት ለውጥ መላመድ/ማጣጣሚያ እውቀትን ተግባራዊ የሚያደርጉ </a:t>
                      </a:r>
                    </a:p>
                    <a:p>
                      <a:endParaRPr lang="en-GB" sz="2200" dirty="0"/>
                    </a:p>
                  </a:txBody>
                  <a:tcPr/>
                </a:tc>
                <a:tc>
                  <a:txBody>
                    <a:bodyPr/>
                    <a:lstStyle/>
                    <a:p>
                      <a:r>
                        <a:rPr lang="am-ET" sz="2200" dirty="0"/>
                        <a:t>50% የሚሆኑት</a:t>
                      </a:r>
                      <a:r>
                        <a:rPr lang="en-GB" sz="2200" dirty="0"/>
                        <a:t> </a:t>
                      </a:r>
                      <a:r>
                        <a:rPr lang="en-GB" sz="2200" dirty="0" err="1"/>
                        <a:t>የ</a:t>
                      </a:r>
                      <a:r>
                        <a:rPr lang="am-ET" sz="2200" dirty="0"/>
                        <a:t>ቡድን ተሳታፊዎች ሴቶች መሆን አለባቸው</a:t>
                      </a:r>
                      <a:endParaRPr lang="en-GB" sz="2200" dirty="0"/>
                    </a:p>
                  </a:txBody>
                  <a:tcPr/>
                </a:tc>
                <a:extLst>
                  <a:ext uri="{0D108BD9-81ED-4DB2-BD59-A6C34878D82A}">
                    <a16:rowId xmlns:a16="http://schemas.microsoft.com/office/drawing/2014/main" val="3649388021"/>
                  </a:ext>
                </a:extLst>
              </a:tr>
              <a:tr h="1063213">
                <a:tc>
                  <a:txBody>
                    <a:bodyPr/>
                    <a:lstStyle/>
                    <a:p>
                      <a:r>
                        <a:rPr lang="am-ET" sz="2200" dirty="0"/>
                        <a:t>በአየር ንብረት-ተኮር የኤክስቴንሽን ዘዴዎች ላይ የእውቀት እና ክህሎቶች መጨመርን የሚያሳዩ የኤክስቴንሽን ባለሙያዎች ብዛት</a:t>
                      </a:r>
                    </a:p>
                    <a:p>
                      <a:endParaRPr lang="en-GB" sz="2200" dirty="0"/>
                    </a:p>
                  </a:txBody>
                  <a:tcPr/>
                </a:tc>
                <a:tc>
                  <a:txBody>
                    <a:bodyPr/>
                    <a:lstStyle/>
                    <a:p>
                      <a:r>
                        <a:rPr lang="am-ET" sz="2200" dirty="0"/>
                        <a:t>50% የኤክስቴንሽን ባለሙያ ሴቶች መሆን አለባቸው</a:t>
                      </a:r>
                      <a:endParaRPr lang="en-GB" sz="2200" dirty="0"/>
                    </a:p>
                  </a:txBody>
                  <a:tcPr/>
                </a:tc>
                <a:extLst>
                  <a:ext uri="{0D108BD9-81ED-4DB2-BD59-A6C34878D82A}">
                    <a16:rowId xmlns:a16="http://schemas.microsoft.com/office/drawing/2014/main" val="489189118"/>
                  </a:ext>
                </a:extLst>
              </a:tr>
            </a:tbl>
          </a:graphicData>
        </a:graphic>
      </p:graphicFrame>
      <p:sp>
        <p:nvSpPr>
          <p:cNvPr id="3" name="TextBox 2">
            <a:extLst>
              <a:ext uri="{FF2B5EF4-FFF2-40B4-BE49-F238E27FC236}">
                <a16:creationId xmlns:a16="http://schemas.microsoft.com/office/drawing/2014/main" id="{5612FEE7-A1D7-7E40-7DEF-2AE3C6484DA4}"/>
              </a:ext>
            </a:extLst>
          </p:cNvPr>
          <p:cNvSpPr txBox="1"/>
          <p:nvPr/>
        </p:nvSpPr>
        <p:spPr>
          <a:xfrm>
            <a:off x="658761" y="1407312"/>
            <a:ext cx="10695039" cy="738664"/>
          </a:xfrm>
          <a:prstGeom prst="rect">
            <a:avLst/>
          </a:prstGeom>
          <a:noFill/>
        </p:spPr>
        <p:txBody>
          <a:bodyPr wrap="square" rtlCol="0">
            <a:spAutoFit/>
          </a:bodyPr>
          <a:lstStyle/>
          <a:p>
            <a:r>
              <a:rPr lang="am-ET" sz="2400" dirty="0"/>
              <a:t>ከፕሮጀክቱ ስርዓተ-ጾታን ያማከሉ ኢላማዎች መካከል የሚከተሉት ይገኛሉ፤</a:t>
            </a:r>
          </a:p>
          <a:p>
            <a:endParaRPr lang="en-US" dirty="0"/>
          </a:p>
        </p:txBody>
      </p:sp>
      <p:sp>
        <p:nvSpPr>
          <p:cNvPr id="7" name="Title 1">
            <a:extLst>
              <a:ext uri="{FF2B5EF4-FFF2-40B4-BE49-F238E27FC236}">
                <a16:creationId xmlns:a16="http://schemas.microsoft.com/office/drawing/2014/main" id="{8A77CD3E-D5EA-2422-9FD4-6B245884EDAD}"/>
              </a:ext>
            </a:extLst>
          </p:cNvPr>
          <p:cNvSpPr>
            <a:spLocks noGrp="1"/>
          </p:cNvSpPr>
          <p:nvPr>
            <p:ph type="title"/>
          </p:nvPr>
        </p:nvSpPr>
        <p:spPr>
          <a:xfrm>
            <a:off x="383458" y="365126"/>
            <a:ext cx="10970342" cy="726256"/>
          </a:xfrm>
        </p:spPr>
        <p:txBody>
          <a:bodyPr>
            <a:normAutofit fontScale="90000"/>
          </a:bodyPr>
          <a:lstStyle/>
          <a:p>
            <a:pPr algn="just"/>
            <a:r>
              <a:rPr lang="am-ET" sz="3100" b="1" dirty="0">
                <a:solidFill>
                  <a:srgbClr val="C00000"/>
                </a:solidFill>
                <a:ea typeface="+mn-ea"/>
                <a:cs typeface="+mn-cs"/>
              </a:rPr>
              <a:t>በግብርና የአየር ንብረት ለውጥን የመቋቋም አቅምን ማጎልበት ፕሮግራም (</a:t>
            </a:r>
            <a:r>
              <a:rPr lang="en-GB" sz="3100" b="1" dirty="0">
                <a:solidFill>
                  <a:srgbClr val="C00000"/>
                </a:solidFill>
                <a:ea typeface="+mn-ea"/>
                <a:cs typeface="+mn-cs"/>
              </a:rPr>
              <a:t>ACREI) (</a:t>
            </a:r>
            <a:r>
              <a:rPr lang="en-GB" sz="3100" b="1" dirty="0" err="1">
                <a:solidFill>
                  <a:srgbClr val="C00000"/>
                </a:solidFill>
                <a:ea typeface="+mn-ea"/>
                <a:cs typeface="+mn-cs"/>
              </a:rPr>
              <a:t>በ</a:t>
            </a:r>
            <a:r>
              <a:rPr lang="am-ET" sz="3100" b="1" dirty="0">
                <a:solidFill>
                  <a:srgbClr val="C00000"/>
                </a:solidFill>
                <a:ea typeface="+mn-ea"/>
                <a:cs typeface="+mn-cs"/>
              </a:rPr>
              <a:t>ኢትዮጵያ፣ ኬንያ እና ኡጋንዳ)</a:t>
            </a:r>
            <a:endParaRPr lang="en-GB" sz="3100" b="1" dirty="0">
              <a:solidFill>
                <a:srgbClr val="C00000"/>
              </a:solidFill>
              <a:ea typeface="+mn-ea"/>
              <a:cs typeface="+mn-cs"/>
            </a:endParaRPr>
          </a:p>
        </p:txBody>
      </p:sp>
    </p:spTree>
    <p:extLst>
      <p:ext uri="{BB962C8B-B14F-4D97-AF65-F5344CB8AC3E}">
        <p14:creationId xmlns:p14="http://schemas.microsoft.com/office/powerpoint/2010/main" val="387573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3D2C22-8C69-C681-9694-18ABA63651DB}"/>
              </a:ext>
            </a:extLst>
          </p:cNvPr>
          <p:cNvSpPr>
            <a:spLocks noGrp="1"/>
          </p:cNvSpPr>
          <p:nvPr>
            <p:ph idx="1"/>
          </p:nvPr>
        </p:nvSpPr>
        <p:spPr>
          <a:xfrm>
            <a:off x="676358" y="1173345"/>
            <a:ext cx="10078599" cy="5033753"/>
          </a:xfrm>
        </p:spPr>
        <p:txBody>
          <a:bodyPr>
            <a:normAutofit/>
          </a:bodyPr>
          <a:lstStyle/>
          <a:p>
            <a:pPr marL="0" indent="0">
              <a:buNone/>
            </a:pPr>
            <a:r>
              <a:rPr lang="en-US" sz="2400" b="1" kern="100" dirty="0" err="1">
                <a:solidFill>
                  <a:schemeClr val="accent2"/>
                </a:solidFill>
                <a:latin typeface="Nyala" panose="02000504070300020003" pitchFamily="2" charset="0"/>
              </a:rPr>
              <a:t>ሥርዓተ-ፆታን</a:t>
            </a:r>
            <a:r>
              <a:rPr lang="en-US" sz="2400" b="1" kern="100" dirty="0">
                <a:solidFill>
                  <a:schemeClr val="accent2"/>
                </a:solidFill>
                <a:latin typeface="Nyala" panose="02000504070300020003" pitchFamily="2" charset="0"/>
              </a:rPr>
              <a:t> </a:t>
            </a:r>
            <a:r>
              <a:rPr lang="en-ZA" sz="2400" b="1" kern="100" dirty="0" err="1">
                <a:solidFill>
                  <a:schemeClr val="accent2"/>
                </a:solidFill>
                <a:latin typeface="Nyala" panose="02000504070300020003" pitchFamily="2" charset="0"/>
              </a:rPr>
              <a:t>አ</a:t>
            </a:r>
            <a:r>
              <a:rPr lang="en-US" sz="2400" b="1" kern="100" dirty="0" err="1">
                <a:solidFill>
                  <a:schemeClr val="accent2"/>
                </a:solidFill>
                <a:latin typeface="Nyala" panose="02000504070300020003" pitchFamily="2" charset="0"/>
              </a:rPr>
              <a:t>ሻ</a:t>
            </a:r>
            <a:r>
              <a:rPr lang="en-ZA" sz="2400" b="1" kern="100" dirty="0" err="1">
                <a:solidFill>
                  <a:schemeClr val="accent2"/>
                </a:solidFill>
                <a:latin typeface="Nyala" panose="02000504070300020003" pitchFamily="2" charset="0"/>
              </a:rPr>
              <a:t>ጋሪ</a:t>
            </a:r>
            <a:r>
              <a:rPr lang="am-ET" sz="2400" b="1" kern="100" dirty="0">
                <a:solidFill>
                  <a:schemeClr val="accent2"/>
                </a:solidFill>
                <a:latin typeface="Nyala" panose="02000504070300020003" pitchFamily="2" charset="0"/>
              </a:rPr>
              <a:t> </a:t>
            </a:r>
            <a:r>
              <a:rPr lang="en-US" sz="2400" b="1" kern="100" dirty="0" err="1">
                <a:solidFill>
                  <a:schemeClr val="accent2"/>
                </a:solidFill>
                <a:latin typeface="Nyala" panose="02000504070300020003" pitchFamily="2" charset="0"/>
              </a:rPr>
              <a:t>ጉዳዮች</a:t>
            </a:r>
            <a:r>
              <a:rPr lang="am-ET" sz="2400" b="1" kern="100" dirty="0">
                <a:solidFill>
                  <a:schemeClr val="accent2"/>
                </a:solidFill>
                <a:latin typeface="Nyala" panose="02000504070300020003" pitchFamily="2" charset="0"/>
              </a:rPr>
              <a:t>/ነጥቦች</a:t>
            </a:r>
          </a:p>
          <a:p>
            <a:pPr marL="0" indent="0">
              <a:buNone/>
            </a:pPr>
            <a:endParaRPr lang="am-ET" sz="2400" b="1" kern="100" dirty="0">
              <a:solidFill>
                <a:schemeClr val="accent2"/>
              </a:solidFill>
              <a:latin typeface="Nyala" panose="02000504070300020003" pitchFamily="2" charset="0"/>
            </a:endParaRPr>
          </a:p>
          <a:p>
            <a:r>
              <a:rPr lang="am-ET" sz="2400" dirty="0"/>
              <a:t>ሥርዓተ-ፆታን ያማከለ እኩል ውሳኔ አሰጣጥን ለማዳበር</a:t>
            </a:r>
            <a:r>
              <a:rPr lang="en-US" sz="2400" dirty="0"/>
              <a:t> </a:t>
            </a:r>
            <a:r>
              <a:rPr lang="am-ET" sz="2400" dirty="0"/>
              <a:t>የሚጠቅሙ ዕቅዶችን አቅዷል</a:t>
            </a:r>
            <a:endParaRPr lang="en-US" sz="2400" dirty="0"/>
          </a:p>
          <a:p>
            <a:r>
              <a:rPr lang="am-ET" sz="2400" dirty="0"/>
              <a:t>የሴቶች ተሳትፎ ለማሳደግ ልዩ ኢላማ አስቀምጧል</a:t>
            </a:r>
            <a:endParaRPr lang="en-US" sz="2400" dirty="0"/>
          </a:p>
          <a:p>
            <a:r>
              <a:rPr lang="am-ET" sz="2400" dirty="0"/>
              <a:t>የስርዓተ-ጾታ ሁኔታዎችን ለማሻሻል ለተቀመጡ ተግባራት በጀት ተመድቦላቸዋል</a:t>
            </a:r>
            <a:endParaRPr lang="en-GB" sz="2400" dirty="0"/>
          </a:p>
        </p:txBody>
      </p:sp>
      <p:pic>
        <p:nvPicPr>
          <p:cNvPr id="1028" name="Picture 4" descr="A picture containing outdoor, person, grass, young&#10;&#10;Description automatically generated">
            <a:extLst>
              <a:ext uri="{FF2B5EF4-FFF2-40B4-BE49-F238E27FC236}">
                <a16:creationId xmlns:a16="http://schemas.microsoft.com/office/drawing/2014/main" id="{E2028F74-5B3F-04FF-DF75-353402AED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352" y="3476163"/>
            <a:ext cx="4315292" cy="3290727"/>
          </a:xfrm>
          <a:prstGeom prst="rect">
            <a:avLst/>
          </a:prstGeom>
          <a:noFill/>
          <a:extLst>
            <a:ext uri="{909E8E84-426E-40DD-AFC4-6F175D3DCCD1}">
              <a14:hiddenFill xmlns:a14="http://schemas.microsoft.com/office/drawing/2010/main">
                <a:solidFill>
                  <a:srgbClr val="FFFFFF"/>
                </a:solidFill>
              </a14:hiddenFill>
            </a:ext>
          </a:extLst>
        </p:spPr>
      </p:pic>
      <p:sp>
        <p:nvSpPr>
          <p:cNvPr id="36" name="Title 1">
            <a:extLst>
              <a:ext uri="{FF2B5EF4-FFF2-40B4-BE49-F238E27FC236}">
                <a16:creationId xmlns:a16="http://schemas.microsoft.com/office/drawing/2014/main" id="{1C45489E-C95E-FC7B-E620-E97392916807}"/>
              </a:ext>
            </a:extLst>
          </p:cNvPr>
          <p:cNvSpPr txBox="1">
            <a:spLocks/>
          </p:cNvSpPr>
          <p:nvPr/>
        </p:nvSpPr>
        <p:spPr>
          <a:xfrm>
            <a:off x="383458" y="365126"/>
            <a:ext cx="10970342" cy="72625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am-ET" sz="3100" b="1" dirty="0">
                <a:solidFill>
                  <a:srgbClr val="C00000"/>
                </a:solidFill>
                <a:ea typeface="+mn-ea"/>
                <a:cs typeface="+mn-cs"/>
              </a:rPr>
              <a:t>በግብርና የአየር ንብረት ለውጥን የመቋቋም አቅምን ማጎልበት ፕሮግራም (</a:t>
            </a:r>
            <a:r>
              <a:rPr lang="en-GB" sz="3100" b="1" dirty="0">
                <a:solidFill>
                  <a:srgbClr val="C00000"/>
                </a:solidFill>
                <a:ea typeface="+mn-ea"/>
                <a:cs typeface="+mn-cs"/>
              </a:rPr>
              <a:t>ACREI) (</a:t>
            </a:r>
            <a:r>
              <a:rPr lang="en-GB" sz="3100" b="1" dirty="0" err="1">
                <a:solidFill>
                  <a:srgbClr val="C00000"/>
                </a:solidFill>
                <a:ea typeface="+mn-ea"/>
                <a:cs typeface="+mn-cs"/>
              </a:rPr>
              <a:t>በ</a:t>
            </a:r>
            <a:r>
              <a:rPr lang="am-ET" sz="3100" b="1" dirty="0">
                <a:solidFill>
                  <a:srgbClr val="C00000"/>
                </a:solidFill>
                <a:ea typeface="+mn-ea"/>
                <a:cs typeface="+mn-cs"/>
              </a:rPr>
              <a:t>ኢትዮጵያ፣ ኬንያ እና ኡጋንዳ)</a:t>
            </a:r>
            <a:endParaRPr lang="en-GB" sz="3100" b="1" dirty="0">
              <a:solidFill>
                <a:srgbClr val="C00000"/>
              </a:solidFill>
              <a:ea typeface="+mn-ea"/>
              <a:cs typeface="+mn-cs"/>
            </a:endParaRPr>
          </a:p>
        </p:txBody>
      </p:sp>
      <p:pic>
        <p:nvPicPr>
          <p:cNvPr id="4" name="Picture 3">
            <a:extLst>
              <a:ext uri="{FF2B5EF4-FFF2-40B4-BE49-F238E27FC236}">
                <a16:creationId xmlns:a16="http://schemas.microsoft.com/office/drawing/2014/main" id="{32546602-0888-85C6-D277-CCB1CC4914EF}"/>
              </a:ext>
            </a:extLst>
          </p:cNvPr>
          <p:cNvPicPr>
            <a:picLocks noChangeAspect="1"/>
          </p:cNvPicPr>
          <p:nvPr/>
        </p:nvPicPr>
        <p:blipFill>
          <a:blip r:embed="rId4"/>
          <a:stretch>
            <a:fillRect/>
          </a:stretch>
        </p:blipFill>
        <p:spPr>
          <a:xfrm>
            <a:off x="239356" y="3381837"/>
            <a:ext cx="7475292" cy="3372690"/>
          </a:xfrm>
          <a:prstGeom prst="rect">
            <a:avLst/>
          </a:prstGeom>
        </p:spPr>
      </p:pic>
    </p:spTree>
    <p:extLst>
      <p:ext uri="{BB962C8B-B14F-4D97-AF65-F5344CB8AC3E}">
        <p14:creationId xmlns:p14="http://schemas.microsoft.com/office/powerpoint/2010/main" val="350523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8ACE-0B48-10DD-FAC1-05FEC218CF1D}"/>
              </a:ext>
            </a:extLst>
          </p:cNvPr>
          <p:cNvSpPr>
            <a:spLocks noGrp="1"/>
          </p:cNvSpPr>
          <p:nvPr>
            <p:ph type="title"/>
          </p:nvPr>
        </p:nvSpPr>
        <p:spPr>
          <a:xfrm>
            <a:off x="838200" y="235485"/>
            <a:ext cx="10515600" cy="543514"/>
          </a:xfrm>
        </p:spPr>
        <p:txBody>
          <a:bodyPr>
            <a:normAutofit/>
          </a:bodyPr>
          <a:lstStyle/>
          <a:p>
            <a:r>
              <a:rPr lang="am-ET" sz="2800" b="1" dirty="0">
                <a:solidFill>
                  <a:srgbClr val="C00000"/>
                </a:solidFill>
                <a:ea typeface="+mn-ea"/>
                <a:cs typeface="+mn-cs"/>
              </a:rPr>
              <a:t>በኔፓል ለሴቶች ተስማሚ እና የአየር ንብረት ለውጥን ያማከለ ግብርና</a:t>
            </a:r>
            <a:endParaRPr lang="en-GB" sz="2800"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765E9881-E4C3-7DEF-5D4E-39FF773C3331}"/>
              </a:ext>
            </a:extLst>
          </p:cNvPr>
          <p:cNvSpPr>
            <a:spLocks noGrp="1"/>
          </p:cNvSpPr>
          <p:nvPr>
            <p:ph idx="1"/>
          </p:nvPr>
        </p:nvSpPr>
        <p:spPr>
          <a:xfrm>
            <a:off x="684027" y="1137805"/>
            <a:ext cx="7110441" cy="1581101"/>
          </a:xfrm>
        </p:spPr>
        <p:txBody>
          <a:bodyPr>
            <a:noAutofit/>
          </a:bodyPr>
          <a:lstStyle/>
          <a:p>
            <a:pPr marL="0" indent="0">
              <a:buNone/>
            </a:pPr>
            <a:r>
              <a:rPr lang="en-US" sz="2000" b="1" kern="100" dirty="0" err="1">
                <a:solidFill>
                  <a:schemeClr val="accent2"/>
                </a:solidFill>
                <a:latin typeface="Nyala" panose="02000504070300020003" pitchFamily="2" charset="0"/>
              </a:rPr>
              <a:t>ተጨማሪ</a:t>
            </a:r>
            <a:r>
              <a:rPr lang="am-ET" sz="2000" b="1" kern="100" dirty="0">
                <a:solidFill>
                  <a:schemeClr val="accent2"/>
                </a:solidFill>
                <a:latin typeface="Nyala" panose="02000504070300020003" pitchFamily="2" charset="0"/>
              </a:rPr>
              <a:t> </a:t>
            </a:r>
            <a:r>
              <a:rPr lang="en-US" sz="2000" b="1" kern="100" dirty="0" err="1">
                <a:solidFill>
                  <a:schemeClr val="accent2"/>
                </a:solidFill>
                <a:latin typeface="Nyala" panose="02000504070300020003" pitchFamily="2" charset="0"/>
              </a:rPr>
              <a:t>ሥርዓተ-ፆታን</a:t>
            </a:r>
            <a:r>
              <a:rPr lang="en-US" sz="2000" b="1" kern="100" dirty="0">
                <a:solidFill>
                  <a:schemeClr val="accent2"/>
                </a:solidFill>
                <a:latin typeface="Nyala" panose="02000504070300020003" pitchFamily="2" charset="0"/>
              </a:rPr>
              <a:t> </a:t>
            </a:r>
            <a:r>
              <a:rPr lang="en-ZA" sz="2000" b="1" kern="100" dirty="0" err="1">
                <a:solidFill>
                  <a:schemeClr val="accent2"/>
                </a:solidFill>
                <a:latin typeface="Nyala" panose="02000504070300020003" pitchFamily="2" charset="0"/>
              </a:rPr>
              <a:t>አ</a:t>
            </a:r>
            <a:r>
              <a:rPr lang="en-US" sz="2000" b="1" kern="100" dirty="0" err="1">
                <a:solidFill>
                  <a:schemeClr val="accent2"/>
                </a:solidFill>
                <a:latin typeface="Nyala" panose="02000504070300020003" pitchFamily="2" charset="0"/>
              </a:rPr>
              <a:t>ሻ</a:t>
            </a:r>
            <a:r>
              <a:rPr lang="en-ZA" sz="2000" b="1" kern="100" dirty="0" err="1">
                <a:solidFill>
                  <a:schemeClr val="accent2"/>
                </a:solidFill>
                <a:latin typeface="Nyala" panose="02000504070300020003" pitchFamily="2" charset="0"/>
              </a:rPr>
              <a:t>ጋሪ</a:t>
            </a:r>
            <a:r>
              <a:rPr lang="am-ET" sz="2000" b="1" kern="100" dirty="0">
                <a:solidFill>
                  <a:schemeClr val="accent2"/>
                </a:solidFill>
                <a:latin typeface="Nyala" panose="02000504070300020003" pitchFamily="2" charset="0"/>
              </a:rPr>
              <a:t> </a:t>
            </a:r>
            <a:r>
              <a:rPr lang="en-US" sz="2000" b="1" kern="100" dirty="0" err="1">
                <a:solidFill>
                  <a:schemeClr val="accent2"/>
                </a:solidFill>
                <a:latin typeface="Nyala" panose="02000504070300020003" pitchFamily="2" charset="0"/>
              </a:rPr>
              <a:t>ጉዳዮች</a:t>
            </a:r>
            <a:r>
              <a:rPr lang="am-ET" sz="2000" b="1" kern="100" dirty="0">
                <a:solidFill>
                  <a:schemeClr val="accent2"/>
                </a:solidFill>
                <a:latin typeface="Nyala" panose="02000504070300020003" pitchFamily="2" charset="0"/>
              </a:rPr>
              <a:t>/ነጥቦች</a:t>
            </a:r>
            <a:endParaRPr lang="am-ET" sz="2000" dirty="0"/>
          </a:p>
          <a:p>
            <a:r>
              <a:rPr lang="am-ET" sz="2000" dirty="0"/>
              <a:t>የሴቶች ተሳትፎን እና አመራር በፕሮግራሙ</a:t>
            </a:r>
            <a:r>
              <a:rPr lang="en-US" sz="2000" dirty="0"/>
              <a:t> </a:t>
            </a:r>
            <a:r>
              <a:rPr lang="am-ET" sz="2000" dirty="0"/>
              <a:t>በሚተገበሩ ቴክኖሎጂዎች እና የግብርና ዘዴዎች ላይ ለማሳደግ ልዩ ኢላማ አስቀምጧል።</a:t>
            </a:r>
            <a:endParaRPr lang="en-US" sz="2000" dirty="0"/>
          </a:p>
          <a:p>
            <a:r>
              <a:rPr lang="am-ET" sz="2000" dirty="0"/>
              <a:t>የስርዓተ-ጾታ ሁኔታዎችን ለማሻሻል ለተቀመጡ ተግባራት በጀት ተመድቦላቸዎል።</a:t>
            </a:r>
            <a:endParaRPr lang="en-GB" sz="2000" dirty="0"/>
          </a:p>
        </p:txBody>
      </p:sp>
      <p:pic>
        <p:nvPicPr>
          <p:cNvPr id="2050" name="Picture 2">
            <a:extLst>
              <a:ext uri="{FF2B5EF4-FFF2-40B4-BE49-F238E27FC236}">
                <a16:creationId xmlns:a16="http://schemas.microsoft.com/office/drawing/2014/main" id="{A265DA9C-DFA5-FCF8-9182-68C01C5EF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353" y="837391"/>
            <a:ext cx="4274385" cy="5942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E62566-F770-F237-EEB4-FBA1C40826FD}"/>
              </a:ext>
            </a:extLst>
          </p:cNvPr>
          <p:cNvPicPr>
            <a:picLocks noChangeAspect="1"/>
          </p:cNvPicPr>
          <p:nvPr/>
        </p:nvPicPr>
        <p:blipFill>
          <a:blip r:embed="rId4"/>
          <a:stretch>
            <a:fillRect/>
          </a:stretch>
        </p:blipFill>
        <p:spPr>
          <a:xfrm>
            <a:off x="19262" y="2854124"/>
            <a:ext cx="8000273" cy="3794491"/>
          </a:xfrm>
          <a:prstGeom prst="rect">
            <a:avLst/>
          </a:prstGeom>
        </p:spPr>
      </p:pic>
    </p:spTree>
    <p:extLst>
      <p:ext uri="{BB962C8B-B14F-4D97-AF65-F5344CB8AC3E}">
        <p14:creationId xmlns:p14="http://schemas.microsoft.com/office/powerpoint/2010/main" val="151313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9D8E00-BBDB-ECF3-6698-D163E8FD88CF}"/>
              </a:ext>
            </a:extLst>
          </p:cNvPr>
          <p:cNvSpPr>
            <a:spLocks noGrp="1"/>
          </p:cNvSpPr>
          <p:nvPr>
            <p:ph type="title"/>
          </p:nvPr>
        </p:nvSpPr>
        <p:spPr>
          <a:xfrm>
            <a:off x="289368" y="197710"/>
            <a:ext cx="11632556" cy="872944"/>
          </a:xfrm>
        </p:spPr>
        <p:txBody>
          <a:bodyPr>
            <a:normAutofit/>
          </a:bodyPr>
          <a:lstStyle/>
          <a:p>
            <a:pPr algn="just"/>
            <a:r>
              <a:rPr lang="am-ET" sz="2800" b="1" dirty="0">
                <a:solidFill>
                  <a:srgbClr val="C00000"/>
                </a:solidFill>
                <a:ea typeface="+mn-ea"/>
                <a:cs typeface="+mn-cs"/>
              </a:rPr>
              <a:t>የአጭር ጊዜ ውጤቶች፦ የበጀት ምደባዎች እንዴት የሥርዓተ-ፆታ </a:t>
            </a:r>
            <a:r>
              <a:rPr lang="en-US" sz="2800" b="1" dirty="0" err="1">
                <a:solidFill>
                  <a:srgbClr val="C00000"/>
                </a:solidFill>
                <a:ea typeface="+mn-ea"/>
                <a:cs typeface="+mn-cs"/>
              </a:rPr>
              <a:t>አካታች</a:t>
            </a:r>
            <a:r>
              <a:rPr lang="am-ET" sz="2800" b="1" dirty="0">
                <a:solidFill>
                  <a:srgbClr val="C00000"/>
                </a:solidFill>
                <a:ea typeface="+mn-ea"/>
                <a:cs typeface="+mn-cs"/>
              </a:rPr>
              <a:t> ውጤቶችን ያረጋግጣሉ፡ የሞሪሸየስ ተሞክሮ</a:t>
            </a:r>
            <a:endParaRPr lang="en-GB" sz="2800" b="1" dirty="0">
              <a:solidFill>
                <a:srgbClr val="C00000"/>
              </a:solidFill>
              <a:ea typeface="+mn-ea"/>
              <a:cs typeface="+mn-cs"/>
            </a:endParaRPr>
          </a:p>
        </p:txBody>
      </p:sp>
      <p:sp>
        <p:nvSpPr>
          <p:cNvPr id="10" name="Content Placeholder 2">
            <a:extLst>
              <a:ext uri="{FF2B5EF4-FFF2-40B4-BE49-F238E27FC236}">
                <a16:creationId xmlns:a16="http://schemas.microsoft.com/office/drawing/2014/main" id="{34AA67DF-8961-7990-9832-BCC8D2C8E364}"/>
              </a:ext>
            </a:extLst>
          </p:cNvPr>
          <p:cNvSpPr>
            <a:spLocks noGrp="1"/>
          </p:cNvSpPr>
          <p:nvPr>
            <p:ph idx="1"/>
          </p:nvPr>
        </p:nvSpPr>
        <p:spPr>
          <a:xfrm>
            <a:off x="324224" y="1415899"/>
            <a:ext cx="5473531" cy="4941052"/>
          </a:xfrm>
        </p:spPr>
        <p:txBody>
          <a:bodyPr>
            <a:noAutofit/>
          </a:bodyPr>
          <a:lstStyle/>
          <a:p>
            <a:pPr marL="0" indent="0">
              <a:buNone/>
            </a:pPr>
            <a:r>
              <a:rPr lang="am-ET" b="1" dirty="0"/>
              <a:t>መልመጃ፡</a:t>
            </a:r>
            <a:r>
              <a:rPr lang="en-US" b="1" dirty="0"/>
              <a:t>-</a:t>
            </a:r>
            <a:r>
              <a:rPr lang="am-ET" b="1" dirty="0"/>
              <a:t> </a:t>
            </a:r>
            <a:r>
              <a:rPr lang="am-ET" dirty="0"/>
              <a:t>በሞሪሸስ ስለሚተገበረው ፕሮጀክት ቪዲዮ ይመልከቱ። </a:t>
            </a:r>
          </a:p>
          <a:p>
            <a:pPr marL="158750" marR="0" lvl="0" indent="0" algn="l" rtl="0">
              <a:lnSpc>
                <a:spcPct val="100000"/>
              </a:lnSpc>
              <a:spcBef>
                <a:spcPts val="0"/>
              </a:spcBef>
              <a:spcAft>
                <a:spcPts val="0"/>
              </a:spcAft>
              <a:buClr>
                <a:srgbClr val="000000"/>
              </a:buClr>
              <a:buSzPts val="1100"/>
              <a:buNone/>
            </a:pPr>
            <a:endParaRPr lang="am-ET" dirty="0"/>
          </a:p>
          <a:p>
            <a:r>
              <a:rPr lang="am-ET" dirty="0"/>
              <a:t>የፕሮጀክቱ</a:t>
            </a:r>
            <a:r>
              <a:rPr lang="en-US" dirty="0"/>
              <a:t> </a:t>
            </a:r>
            <a:r>
              <a:rPr lang="am-ET" dirty="0"/>
              <a:t>ተግባሮች ለአየር ንብረት ለውጥ እንዴት ምላሽ ሰጡ? </a:t>
            </a:r>
          </a:p>
          <a:p>
            <a:r>
              <a:rPr lang="am-ET" dirty="0"/>
              <a:t>ተግባሮቹ ሥርዓተ-ፆታ </a:t>
            </a:r>
            <a:r>
              <a:rPr lang="en-US" dirty="0" err="1"/>
              <a:t>አካታችነታቸው</a:t>
            </a:r>
            <a:r>
              <a:rPr lang="am-ET" dirty="0"/>
              <a:t> እንዴት ነበረ? </a:t>
            </a:r>
          </a:p>
          <a:p>
            <a:r>
              <a:rPr lang="am-ET" dirty="0"/>
              <a:t>በዚህ ጉዳይ ላይ ለእንቅስቃሴዎች በጀት የተመደበው እንዴት ነው ብለው ያስባሉ? </a:t>
            </a:r>
          </a:p>
          <a:p>
            <a:r>
              <a:rPr lang="am-ET" dirty="0"/>
              <a:t>'የሴቶች እንቅስቃሴዎች' ልዩ በጀት ነበረው ብለው ያስባሉ?</a:t>
            </a:r>
            <a:endParaRPr lang="en-US" dirty="0"/>
          </a:p>
          <a:p>
            <a:endParaRPr lang="en-GB" dirty="0"/>
          </a:p>
        </p:txBody>
      </p:sp>
      <p:pic>
        <p:nvPicPr>
          <p:cNvPr id="11" name="Picture 2" descr="A person standing in a room&#10;&#10;Description automatically generated">
            <a:extLst>
              <a:ext uri="{FF2B5EF4-FFF2-40B4-BE49-F238E27FC236}">
                <a16:creationId xmlns:a16="http://schemas.microsoft.com/office/drawing/2014/main" id="{FB2D0D79-36B8-A94C-D4D1-C85112FC30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7755" y="1990766"/>
            <a:ext cx="6292645" cy="379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0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6895998-F409-3E54-6B2A-F883DD041BD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4CD1FC15-F5A5-F3CA-CB8D-6C54BA898288}"/>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5E66911A-1E2B-986E-7115-E8B2A73F1EF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E07D3F9-2F6A-3109-7A12-D9349456BA2B}"/>
              </a:ext>
            </a:extLst>
          </p:cNvPr>
          <p:cNvSpPr/>
          <p:nvPr/>
        </p:nvSpPr>
        <p:spPr>
          <a:xfrm>
            <a:off x="0" y="0"/>
            <a:ext cx="12192000" cy="6858000"/>
          </a:xfrm>
          <a:prstGeom prst="rect">
            <a:avLst/>
          </a:prstGeom>
          <a:solidFill>
            <a:srgbClr val="F19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5C44085-75E1-1F6D-EEAC-35DEF4AEE3F5}"/>
              </a:ext>
            </a:extLst>
          </p:cNvPr>
          <p:cNvGrpSpPr/>
          <p:nvPr/>
        </p:nvGrpSpPr>
        <p:grpSpPr>
          <a:xfrm>
            <a:off x="719451" y="5516892"/>
            <a:ext cx="3004203" cy="513080"/>
            <a:chOff x="719451" y="5516892"/>
            <a:chExt cx="3004203" cy="513080"/>
          </a:xfrm>
        </p:grpSpPr>
        <p:sp>
          <p:nvSpPr>
            <p:cNvPr id="4" name="Google Shape;281;p37">
              <a:extLst>
                <a:ext uri="{FF2B5EF4-FFF2-40B4-BE49-F238E27FC236}">
                  <a16:creationId xmlns:a16="http://schemas.microsoft.com/office/drawing/2014/main" id="{1873BA39-E38E-9B75-159E-2479CDBCFE24}"/>
                </a:ext>
              </a:extLst>
            </p:cNvPr>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9" name="Google Shape;282;p37">
              <a:extLst>
                <a:ext uri="{FF2B5EF4-FFF2-40B4-BE49-F238E27FC236}">
                  <a16:creationId xmlns:a16="http://schemas.microsoft.com/office/drawing/2014/main" id="{44457F06-52AF-FEC9-26CB-7E39F4571324}"/>
                </a:ext>
              </a:extLst>
            </p:cNvPr>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FFFFFF"/>
                </a:buClr>
                <a:buSzPts val="3200"/>
                <a:buFont typeface="Calibri"/>
                <a:buNone/>
              </a:pPr>
              <a:r>
                <a:rPr lang="en-GB" sz="3200" b="0" i="0" u="none" strike="noStrike" cap="none" dirty="0">
                  <a:solidFill>
                    <a:srgbClr val="FFFFFF"/>
                  </a:solidFill>
                  <a:latin typeface="Calibri"/>
                  <a:ea typeface="Calibri"/>
                  <a:cs typeface="Calibri"/>
                  <a:sym typeface="Calibri"/>
                </a:rPr>
                <a:t>@cdknetwork</a:t>
              </a:r>
              <a:endParaRPr sz="3200" b="0" i="0" u="none" strike="noStrike" cap="none" dirty="0">
                <a:solidFill>
                  <a:schemeClr val="dk1"/>
                </a:solidFill>
                <a:latin typeface="Calibri"/>
                <a:ea typeface="Calibri"/>
                <a:cs typeface="Calibri"/>
                <a:sym typeface="Calibri"/>
              </a:endParaRPr>
            </a:p>
          </p:txBody>
        </p:sp>
      </p:grpSp>
      <p:sp>
        <p:nvSpPr>
          <p:cNvPr id="10" name="Google Shape;283;p37">
            <a:extLst>
              <a:ext uri="{FF2B5EF4-FFF2-40B4-BE49-F238E27FC236}">
                <a16:creationId xmlns:a16="http://schemas.microsoft.com/office/drawing/2014/main" id="{1DDC53D2-5D99-049F-E9EF-106F2B1E7C6D}"/>
              </a:ext>
            </a:extLst>
          </p:cNvPr>
          <p:cNvSpPr txBox="1">
            <a:spLocks/>
          </p:cNvSpPr>
          <p:nvPr/>
        </p:nvSpPr>
        <p:spPr>
          <a:xfrm>
            <a:off x="719451" y="289367"/>
            <a:ext cx="7730068" cy="4114800"/>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Clr>
                <a:schemeClr val="lt1"/>
              </a:buClr>
              <a:buSzPts val="1400"/>
              <a:buFont typeface="Calibri"/>
              <a:buNone/>
            </a:pPr>
            <a:br>
              <a:rPr lang="en-GB" sz="3600" dirty="0">
                <a:solidFill>
                  <a:schemeClr val="lt1"/>
                </a:solidFill>
              </a:rPr>
            </a:br>
            <a:br>
              <a:rPr lang="en-GB" sz="3600" dirty="0">
                <a:solidFill>
                  <a:schemeClr val="lt1"/>
                </a:solidFill>
              </a:rPr>
            </a:br>
            <a:r>
              <a:rPr lang="en-GB" b="1" u="sng" dirty="0">
                <a:solidFill>
                  <a:srgbClr val="2929F3"/>
                </a:solidFill>
                <a:hlinkClick r:id="rId3">
                  <a:extLst>
                    <a:ext uri="{A12FA001-AC4F-418D-AE19-62706E023703}">
                      <ahyp:hlinkClr xmlns:ahyp="http://schemas.microsoft.com/office/drawing/2018/hyperlinkcolor" val="tx"/>
                    </a:ext>
                  </a:extLst>
                </a:hlinkClick>
              </a:rPr>
              <a:t>www.cdkn.org</a:t>
            </a:r>
            <a:br>
              <a:rPr lang="en-GB" dirty="0">
                <a:solidFill>
                  <a:schemeClr val="lt1"/>
                </a:solidFill>
              </a:rPr>
            </a:br>
            <a:br>
              <a:rPr lang="en-GB" dirty="0">
                <a:solidFill>
                  <a:schemeClr val="lt1"/>
                </a:solidFill>
              </a:rPr>
            </a:br>
            <a:br>
              <a:rPr lang="en-GB" dirty="0">
                <a:solidFill>
                  <a:schemeClr val="lt1"/>
                </a:solidFill>
              </a:rPr>
            </a:br>
            <a:endParaRPr lang="en-GB" dirty="0"/>
          </a:p>
        </p:txBody>
      </p:sp>
    </p:spTree>
    <p:extLst>
      <p:ext uri="{BB962C8B-B14F-4D97-AF65-F5344CB8AC3E}">
        <p14:creationId xmlns:p14="http://schemas.microsoft.com/office/powerpoint/2010/main" val="397037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BAF2A-96E2-8662-F126-C8CE78D00074}"/>
              </a:ext>
            </a:extLst>
          </p:cNvPr>
          <p:cNvSpPr>
            <a:spLocks noGrp="1"/>
          </p:cNvSpPr>
          <p:nvPr>
            <p:ph idx="1"/>
          </p:nvPr>
        </p:nvSpPr>
        <p:spPr>
          <a:xfrm>
            <a:off x="838200" y="1316823"/>
            <a:ext cx="10355317" cy="5380766"/>
          </a:xfrm>
        </p:spPr>
        <p:txBody>
          <a:bodyPr/>
          <a:lstStyle/>
          <a:p>
            <a:pPr marL="0" marR="0" algn="just">
              <a:lnSpc>
                <a:spcPct val="107000"/>
              </a:lnSpc>
              <a:spcBef>
                <a:spcPts val="0"/>
              </a:spcBef>
              <a:spcAft>
                <a:spcPts val="800"/>
              </a:spcAft>
            </a:pPr>
            <a:r>
              <a:rPr lang="am-ET" dirty="0"/>
              <a:t>ለ</a:t>
            </a:r>
            <a:r>
              <a:rPr lang="en-US" dirty="0" err="1"/>
              <a:t>አየር</a:t>
            </a:r>
            <a:r>
              <a:rPr lang="en-US" dirty="0"/>
              <a:t> </a:t>
            </a:r>
            <a:r>
              <a:rPr lang="en-US" dirty="0" err="1"/>
              <a:t>ንብረት</a:t>
            </a:r>
            <a:r>
              <a:rPr lang="en-US" dirty="0"/>
              <a:t> </a:t>
            </a:r>
            <a:r>
              <a:rPr lang="am-ET" dirty="0"/>
              <a:t>ተስማሚ (</a:t>
            </a:r>
            <a:r>
              <a:rPr lang="en-US" dirty="0"/>
              <a:t>Climate smart) </a:t>
            </a:r>
            <a:r>
              <a:rPr lang="am-ET" dirty="0"/>
              <a:t>እና </a:t>
            </a:r>
            <a:r>
              <a:rPr lang="en-US" dirty="0" err="1"/>
              <a:t>ሥርአተ-ፆታን</a:t>
            </a:r>
            <a:r>
              <a:rPr lang="en-US" dirty="0"/>
              <a:t> </a:t>
            </a:r>
            <a:r>
              <a:rPr lang="en-US" dirty="0" err="1"/>
              <a:t>ያማከሉ</a:t>
            </a:r>
            <a:r>
              <a:rPr lang="am-ET" dirty="0"/>
              <a:t> </a:t>
            </a:r>
            <a:r>
              <a:rPr lang="en-US" dirty="0"/>
              <a:t>(gender responsive) </a:t>
            </a:r>
            <a:r>
              <a:rPr lang="en-US" dirty="0" err="1"/>
              <a:t>ግቦችን</a:t>
            </a:r>
            <a:r>
              <a:rPr lang="am-ET" dirty="0"/>
              <a:t> ለማስፈጸም የሚያግዙ </a:t>
            </a:r>
            <a:r>
              <a:rPr lang="en-US" dirty="0" err="1"/>
              <a:t>የሀብት</a:t>
            </a:r>
            <a:r>
              <a:rPr lang="en-US" dirty="0"/>
              <a:t> </a:t>
            </a:r>
            <a:r>
              <a:rPr lang="en-US" dirty="0" err="1"/>
              <a:t>አመዳደብ</a:t>
            </a:r>
            <a:r>
              <a:rPr lang="en-US" dirty="0"/>
              <a:t> </a:t>
            </a:r>
            <a:r>
              <a:rPr lang="en-US" dirty="0" err="1"/>
              <a:t>ማእቀፎች</a:t>
            </a:r>
            <a:r>
              <a:rPr lang="en-US" dirty="0"/>
              <a:t>  </a:t>
            </a:r>
          </a:p>
          <a:p>
            <a:pPr algn="just"/>
            <a:r>
              <a:rPr lang="am-ET" dirty="0"/>
              <a:t>እነዚህን </a:t>
            </a:r>
            <a:r>
              <a:rPr lang="en-US" dirty="0" err="1"/>
              <a:t>ማእቀፎችን</a:t>
            </a:r>
            <a:r>
              <a:rPr lang="am-ET" dirty="0"/>
              <a:t> በእርስዎ ፕሮግራሞች እና ፕሮጀክቶች ላይ እንዴት ተግባራዊ ማድረግ ይችላሉ?</a:t>
            </a:r>
            <a:endParaRPr lang="en-GB" dirty="0"/>
          </a:p>
          <a:p>
            <a:pPr marL="0" indent="0">
              <a:buNone/>
            </a:pPr>
            <a:endParaRPr lang="en-GB" dirty="0"/>
          </a:p>
        </p:txBody>
      </p:sp>
      <p:pic>
        <p:nvPicPr>
          <p:cNvPr id="1026" name="Picture 2">
            <a:extLst>
              <a:ext uri="{FF2B5EF4-FFF2-40B4-BE49-F238E27FC236}">
                <a16:creationId xmlns:a16="http://schemas.microsoft.com/office/drawing/2014/main" id="{D47AC32F-8489-B293-A378-477356C46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43" y="2973075"/>
            <a:ext cx="5595514" cy="37245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60BC281-F528-E2BD-3C8B-8FC164969E87}"/>
              </a:ext>
            </a:extLst>
          </p:cNvPr>
          <p:cNvSpPr txBox="1">
            <a:spLocks/>
          </p:cNvSpPr>
          <p:nvPr/>
        </p:nvSpPr>
        <p:spPr>
          <a:xfrm>
            <a:off x="838200" y="313452"/>
            <a:ext cx="10515600" cy="798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am-ET" altLang="ja-JP" b="1" dirty="0">
                <a:solidFill>
                  <a:srgbClr val="C00000"/>
                </a:solidFill>
              </a:rPr>
              <a:t>በዚህ </a:t>
            </a:r>
            <a:r>
              <a:rPr kumimoji="1" lang="en-US" b="1" dirty="0" err="1">
                <a:solidFill>
                  <a:srgbClr val="C00000"/>
                </a:solidFill>
              </a:rPr>
              <a:t>የስልጠና</a:t>
            </a:r>
            <a:r>
              <a:rPr kumimoji="1" lang="en-US" b="1" dirty="0">
                <a:solidFill>
                  <a:srgbClr val="C00000"/>
                </a:solidFill>
              </a:rPr>
              <a:t> </a:t>
            </a:r>
            <a:r>
              <a:rPr kumimoji="1" lang="en-US" b="1" dirty="0" err="1">
                <a:solidFill>
                  <a:srgbClr val="C00000"/>
                </a:solidFill>
              </a:rPr>
              <a:t>ሰነድ</a:t>
            </a:r>
            <a:r>
              <a:rPr kumimoji="1" lang="en-US" b="1" dirty="0">
                <a:solidFill>
                  <a:srgbClr val="C00000"/>
                </a:solidFill>
              </a:rPr>
              <a:t> </a:t>
            </a:r>
            <a:r>
              <a:rPr kumimoji="1" lang="am-ET" altLang="ja-JP" b="1" dirty="0">
                <a:solidFill>
                  <a:srgbClr val="C00000"/>
                </a:solidFill>
              </a:rPr>
              <a:t>ሰልጣኞች </a:t>
            </a:r>
            <a:r>
              <a:rPr kumimoji="1" lang="en-US" b="1" dirty="0" err="1">
                <a:solidFill>
                  <a:srgbClr val="C00000"/>
                </a:solidFill>
              </a:rPr>
              <a:t>የሚከተሉትን</a:t>
            </a:r>
            <a:r>
              <a:rPr kumimoji="1" lang="am-ET" b="1" dirty="0">
                <a:solidFill>
                  <a:srgbClr val="C00000"/>
                </a:solidFill>
              </a:rPr>
              <a:t> ይወያያሉ</a:t>
            </a:r>
            <a:endParaRPr kumimoji="1" lang="ja-JP" altLang="en-US" b="1" dirty="0">
              <a:solidFill>
                <a:srgbClr val="C00000"/>
              </a:solidFill>
            </a:endParaRPr>
          </a:p>
        </p:txBody>
      </p:sp>
    </p:spTree>
    <p:extLst>
      <p:ext uri="{BB962C8B-B14F-4D97-AF65-F5344CB8AC3E}">
        <p14:creationId xmlns:p14="http://schemas.microsoft.com/office/powerpoint/2010/main" val="406370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700B-95D3-EB35-A538-D97CD55AAB71}"/>
              </a:ext>
            </a:extLst>
          </p:cNvPr>
          <p:cNvSpPr>
            <a:spLocks noGrp="1"/>
          </p:cNvSpPr>
          <p:nvPr>
            <p:ph type="title"/>
          </p:nvPr>
        </p:nvSpPr>
        <p:spPr/>
        <p:txBody>
          <a:bodyPr/>
          <a:lstStyle/>
          <a:p>
            <a:r>
              <a:rPr lang="am-ET" sz="3100" b="1" dirty="0">
                <a:solidFill>
                  <a:srgbClr val="C00000"/>
                </a:solidFill>
                <a:ea typeface="+mn-ea"/>
                <a:cs typeface="+mn-cs"/>
              </a:rPr>
              <a:t>ሥርዓተ-ፆታን ያማከለ በጀት ምን ማለት ነው? </a:t>
            </a:r>
            <a:endParaRPr lang="en-GB" sz="3100"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83E13E1F-30AA-3A39-90B6-870FC48A2F1E}"/>
              </a:ext>
            </a:extLst>
          </p:cNvPr>
          <p:cNvSpPr>
            <a:spLocks noGrp="1"/>
          </p:cNvSpPr>
          <p:nvPr>
            <p:ph idx="1"/>
          </p:nvPr>
        </p:nvSpPr>
        <p:spPr>
          <a:xfrm>
            <a:off x="648182" y="2028497"/>
            <a:ext cx="5815680" cy="4148466"/>
          </a:xfrm>
        </p:spPr>
        <p:txBody>
          <a:bodyPr/>
          <a:lstStyle/>
          <a:p>
            <a:r>
              <a:rPr lang="am-ET" b="1" dirty="0"/>
              <a:t>ሥርዓተ-ፆታን ያማከለ በጀት የሥርዓተ-ፆታ ዓላማዎችን በጀት በመመደብ ለማስፈጸም ዝግጁ የመሆን ሂደት ነው።</a:t>
            </a:r>
            <a:endParaRPr lang="en-GB" b="1" dirty="0"/>
          </a:p>
          <a:p>
            <a:r>
              <a:rPr lang="am-ET" dirty="0"/>
              <a:t>የፕሮጀክት በጀትን በሥርዓተ-ፆታ እይታ ገምግሙ፦ የተለያዩ ወጪዎች በሴቶች እና በወንዶች ላይ የሚያመጡትን ለውጥ በማገናዘብ የበለጠ ፍትሃዊ አቅርቦት እና ፍትሃዊ እድሎችን መፍጠር።</a:t>
            </a:r>
            <a:endParaRPr lang="en-GB" dirty="0"/>
          </a:p>
          <a:p>
            <a:endParaRPr lang="en-GB" dirty="0"/>
          </a:p>
        </p:txBody>
      </p:sp>
      <p:pic>
        <p:nvPicPr>
          <p:cNvPr id="2050" name="Picture 2" descr="A picture containing table, room&#10;&#10;Description automatically generated">
            <a:extLst>
              <a:ext uri="{FF2B5EF4-FFF2-40B4-BE49-F238E27FC236}">
                <a16:creationId xmlns:a16="http://schemas.microsoft.com/office/drawing/2014/main" id="{65329CA9-CC1E-869F-12F6-CFBB288F9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151" y="1825625"/>
            <a:ext cx="4987159" cy="332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14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96D8E-B32D-930F-ABA0-C18BA7D8B798}"/>
              </a:ext>
            </a:extLst>
          </p:cNvPr>
          <p:cNvSpPr>
            <a:spLocks noGrp="1"/>
          </p:cNvSpPr>
          <p:nvPr>
            <p:ph idx="1"/>
          </p:nvPr>
        </p:nvSpPr>
        <p:spPr>
          <a:xfrm>
            <a:off x="370390" y="1825625"/>
            <a:ext cx="6065134" cy="4351338"/>
          </a:xfrm>
        </p:spPr>
        <p:txBody>
          <a:bodyPr>
            <a:normAutofit/>
          </a:bodyPr>
          <a:lstStyle/>
          <a:p>
            <a:r>
              <a:rPr lang="am-ET" dirty="0"/>
              <a:t>የሴቶችን ፍላጎቶች እና </a:t>
            </a:r>
            <a:r>
              <a:rPr lang="en-US" dirty="0" err="1"/>
              <a:t>አመለካከቶ</a:t>
            </a:r>
            <a:r>
              <a:rPr lang="am-ET" dirty="0"/>
              <a:t>ችን </a:t>
            </a:r>
            <a:r>
              <a:rPr lang="en-US" dirty="0" err="1"/>
              <a:t>የሚያሟ</a:t>
            </a:r>
            <a:r>
              <a:rPr lang="en-ZA" dirty="0" err="1"/>
              <a:t>ሉ</a:t>
            </a:r>
            <a:r>
              <a:rPr lang="am-ET" dirty="0"/>
              <a:t> ተግባራትን ለማከናወን እንዲሁም የሴቶችን ተሳትፎ የሚገድቡ </a:t>
            </a:r>
            <a:r>
              <a:rPr lang="am-ET" b="1" dirty="0"/>
              <a:t>መዋቅራዊ እንቅፋቶችን ለመቀነስ </a:t>
            </a:r>
            <a:r>
              <a:rPr lang="am-ET" dirty="0"/>
              <a:t>በቂ የበጀት ፍሰት መኖሩን አረጋግጡ።</a:t>
            </a:r>
          </a:p>
          <a:p>
            <a:r>
              <a:rPr lang="am-ET" dirty="0"/>
              <a:t>በጀት ከመጀመሪያው መመድቡ በጣም አስፈላጊ ነው፣ ምክንያቱም ሥርዓተ-ፆታን ያማከለ በጀት ካልተመደበ በኋላ ማግኘት ከባድ ነው።</a:t>
            </a:r>
          </a:p>
        </p:txBody>
      </p:sp>
      <p:pic>
        <p:nvPicPr>
          <p:cNvPr id="1026" name="Picture 2" descr="A picture containing person, person, person, young&#10;&#10;Description automatically generated">
            <a:extLst>
              <a:ext uri="{FF2B5EF4-FFF2-40B4-BE49-F238E27FC236}">
                <a16:creationId xmlns:a16="http://schemas.microsoft.com/office/drawing/2014/main" id="{0C7460BD-42E4-2A11-C48B-F27BABA89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146" y="1690323"/>
            <a:ext cx="4283243" cy="43723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69134B8-5D12-5271-2E25-447E4BF051B4}"/>
              </a:ext>
            </a:extLst>
          </p:cNvPr>
          <p:cNvSpPr txBox="1">
            <a:spLocks/>
          </p:cNvSpPr>
          <p:nvPr/>
        </p:nvSpPr>
        <p:spPr>
          <a:xfrm>
            <a:off x="838200" y="3647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m-ET" sz="3100" b="1" dirty="0">
                <a:solidFill>
                  <a:srgbClr val="C00000"/>
                </a:solidFill>
                <a:ea typeface="+mn-ea"/>
                <a:cs typeface="+mn-cs"/>
              </a:rPr>
              <a:t>ሥርዓተ-ፆታን ያማከለ በጀት መመደብ </a:t>
            </a:r>
            <a:endParaRPr lang="en-GB" sz="3100" b="1" dirty="0">
              <a:solidFill>
                <a:srgbClr val="C00000"/>
              </a:solidFill>
              <a:ea typeface="+mn-ea"/>
              <a:cs typeface="+mn-cs"/>
            </a:endParaRPr>
          </a:p>
        </p:txBody>
      </p:sp>
    </p:spTree>
    <p:extLst>
      <p:ext uri="{BB962C8B-B14F-4D97-AF65-F5344CB8AC3E}">
        <p14:creationId xmlns:p14="http://schemas.microsoft.com/office/powerpoint/2010/main" val="212980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B66D-4298-D3C4-10F8-2E642FB3F508}"/>
              </a:ext>
            </a:extLst>
          </p:cNvPr>
          <p:cNvSpPr>
            <a:spLocks noGrp="1"/>
          </p:cNvSpPr>
          <p:nvPr>
            <p:ph type="title"/>
          </p:nvPr>
        </p:nvSpPr>
        <p:spPr>
          <a:xfrm>
            <a:off x="255638" y="365126"/>
            <a:ext cx="11552904" cy="1080616"/>
          </a:xfrm>
        </p:spPr>
        <p:txBody>
          <a:bodyPr>
            <a:normAutofit/>
          </a:bodyPr>
          <a:lstStyle/>
          <a:p>
            <a:br>
              <a:rPr lang="en-US" sz="3200" dirty="0"/>
            </a:br>
            <a:endParaRPr lang="en-GB" sz="3100"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1BC60776-98FB-E9D7-65D6-5F11DD3477A2}"/>
              </a:ext>
            </a:extLst>
          </p:cNvPr>
          <p:cNvSpPr>
            <a:spLocks noGrp="1"/>
          </p:cNvSpPr>
          <p:nvPr>
            <p:ph idx="1"/>
          </p:nvPr>
        </p:nvSpPr>
        <p:spPr>
          <a:xfrm>
            <a:off x="609600" y="1179872"/>
            <a:ext cx="4267200" cy="4842556"/>
          </a:xfrm>
        </p:spPr>
        <p:txBody>
          <a:bodyPr>
            <a:normAutofit fontScale="77500" lnSpcReduction="20000"/>
          </a:bodyPr>
          <a:lstStyle/>
          <a:p>
            <a:pPr marL="0" indent="0">
              <a:lnSpc>
                <a:spcPct val="150000"/>
              </a:lnSpc>
              <a:buNone/>
            </a:pPr>
            <a:r>
              <a:rPr lang="am-ET" sz="2800" b="1" dirty="0">
                <a:ea typeface="+mn-ea"/>
                <a:cs typeface="+mn-cs"/>
              </a:rPr>
              <a:t>የሥርዓተ-ፆታ እይታዎችን በበጀት </a:t>
            </a:r>
            <a:r>
              <a:rPr lang="en-US" b="1" dirty="0" err="1"/>
              <a:t>አዘገጃጀት</a:t>
            </a:r>
            <a:r>
              <a:rPr lang="am-ET" b="1" dirty="0"/>
              <a:t> </a:t>
            </a:r>
            <a:r>
              <a:rPr lang="am-ET" sz="2800" b="1" dirty="0">
                <a:ea typeface="+mn-ea"/>
                <a:cs typeface="+mn-cs"/>
              </a:rPr>
              <a:t>ሂደቶች ውስጥ ለማካተተ የወጡ የኢትዮጵያ ብሔራዊ መመሪያዎች </a:t>
            </a:r>
            <a:endParaRPr lang="am-ET" b="1" dirty="0"/>
          </a:p>
          <a:p>
            <a:pPr>
              <a:lnSpc>
                <a:spcPct val="150000"/>
              </a:lnSpc>
            </a:pPr>
            <a:r>
              <a:rPr lang="am-ET" dirty="0"/>
              <a:t>ዓላማው 'የሥርዓተ-ፆታ ፍትሃዊነት እና እኩልነትን ለማሳደግ መንግስት እያደረገ ያለውን ጥረት ለመደገፍ’፡፡</a:t>
            </a:r>
            <a:endParaRPr lang="en-US" dirty="0"/>
          </a:p>
          <a:p>
            <a:pPr>
              <a:lnSpc>
                <a:spcPct val="150000"/>
              </a:lnSpc>
            </a:pPr>
            <a:r>
              <a:rPr lang="am-ET" dirty="0"/>
              <a:t>መመሪያዎቹ ለበጀት አውጪዎች 'በበጀት አዘገጃጀት ሂደት ውስጥ ሥርዓተ-ፆታን ለማካተት የሚረዱ </a:t>
            </a:r>
            <a:r>
              <a:rPr lang="en-US" dirty="0" err="1"/>
              <a:t>መሣሪያዎችን</a:t>
            </a:r>
            <a:r>
              <a:rPr lang="am-ET" dirty="0"/>
              <a:t> አካተዋል’</a:t>
            </a:r>
          </a:p>
          <a:p>
            <a:pPr marL="0" indent="0">
              <a:buNone/>
            </a:pPr>
            <a:endParaRPr lang="en-GB" dirty="0"/>
          </a:p>
        </p:txBody>
      </p:sp>
      <p:pic>
        <p:nvPicPr>
          <p:cNvPr id="2050" name="Picture 2" descr="A person standing in the grass&#10;&#10;Description automatically generated">
            <a:extLst>
              <a:ext uri="{FF2B5EF4-FFF2-40B4-BE49-F238E27FC236}">
                <a16:creationId xmlns:a16="http://schemas.microsoft.com/office/drawing/2014/main" id="{7C13905A-8C68-2024-8975-E027C8EAB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42837"/>
            <a:ext cx="7110537" cy="47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0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32CF-2AF6-D72E-DE83-4778981FAA01}"/>
              </a:ext>
            </a:extLst>
          </p:cNvPr>
          <p:cNvSpPr>
            <a:spLocks noGrp="1"/>
          </p:cNvSpPr>
          <p:nvPr>
            <p:ph type="title"/>
          </p:nvPr>
        </p:nvSpPr>
        <p:spPr/>
        <p:txBody>
          <a:bodyPr/>
          <a:lstStyle/>
          <a:p>
            <a:r>
              <a:rPr lang="am-ET" sz="4400" b="1" dirty="0">
                <a:solidFill>
                  <a:srgbClr val="C00000"/>
                </a:solidFill>
                <a:ea typeface="+mn-ea"/>
                <a:cs typeface="+mn-cs"/>
              </a:rPr>
              <a:t>የኢትዮጵያ ብሔራዊ ማዕቀፍ</a:t>
            </a:r>
            <a:endParaRPr lang="en-US" dirty="0"/>
          </a:p>
        </p:txBody>
      </p:sp>
      <p:sp>
        <p:nvSpPr>
          <p:cNvPr id="4" name="Google Shape;64;p9">
            <a:extLst>
              <a:ext uri="{FF2B5EF4-FFF2-40B4-BE49-F238E27FC236}">
                <a16:creationId xmlns:a16="http://schemas.microsoft.com/office/drawing/2014/main" id="{1AAC9D6C-E1F4-2EAC-77B3-0685ECFF0AA2}"/>
              </a:ext>
            </a:extLst>
          </p:cNvPr>
          <p:cNvSpPr txBox="1">
            <a:spLocks noGrp="1"/>
          </p:cNvSpPr>
          <p:nvPr>
            <p:ph idx="1"/>
          </p:nvPr>
        </p:nvSpPr>
        <p:spPr>
          <a:xfrm>
            <a:off x="568036" y="1690688"/>
            <a:ext cx="10515600" cy="435133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sz="2800" i="1" dirty="0">
              <a:solidFill>
                <a:srgbClr val="C00000"/>
              </a:solidFill>
            </a:endParaRPr>
          </a:p>
          <a:p>
            <a:pPr marL="0" lvl="0" indent="0" algn="l" rtl="0">
              <a:lnSpc>
                <a:spcPct val="100000"/>
              </a:lnSpc>
              <a:spcBef>
                <a:spcPts val="0"/>
              </a:spcBef>
              <a:spcAft>
                <a:spcPts val="0"/>
              </a:spcAft>
              <a:buSzPts val="1400"/>
              <a:buNone/>
            </a:pPr>
            <a:r>
              <a:rPr lang="am-ET" i="1" dirty="0">
                <a:solidFill>
                  <a:srgbClr val="C00000"/>
                </a:solidFill>
              </a:rPr>
              <a:t>"ሥርዓተ-ፆታ</a:t>
            </a:r>
            <a:r>
              <a:rPr lang="en-US" i="1" dirty="0" err="1">
                <a:solidFill>
                  <a:srgbClr val="C00000"/>
                </a:solidFill>
              </a:rPr>
              <a:t>ን</a:t>
            </a:r>
            <a:r>
              <a:rPr lang="am-ET" i="1" dirty="0">
                <a:solidFill>
                  <a:srgbClr val="C00000"/>
                </a:solidFill>
              </a:rPr>
              <a:t> ያማከለ በጀት ከፍተኛ ውጤትን ለማግኘት ፖሊሲዎች</a:t>
            </a:r>
            <a:r>
              <a:rPr lang="en-US" i="1" dirty="0" err="1">
                <a:solidFill>
                  <a:srgbClr val="C00000"/>
                </a:solidFill>
              </a:rPr>
              <a:t>ን</a:t>
            </a:r>
            <a:r>
              <a:rPr lang="am-ET" i="1" dirty="0">
                <a:solidFill>
                  <a:srgbClr val="C00000"/>
                </a:solidFill>
              </a:rPr>
              <a:t> እና በጀቶች</a:t>
            </a:r>
            <a:r>
              <a:rPr lang="en-US" i="1" dirty="0" err="1">
                <a:solidFill>
                  <a:srgbClr val="C00000"/>
                </a:solidFill>
              </a:rPr>
              <a:t>ን</a:t>
            </a:r>
            <a:r>
              <a:rPr lang="am-ET" i="1" dirty="0">
                <a:solidFill>
                  <a:srgbClr val="C00000"/>
                </a:solidFill>
              </a:rPr>
              <a:t> እንዴት ማ</a:t>
            </a:r>
            <a:r>
              <a:rPr lang="en-US" i="1" dirty="0" err="1">
                <a:solidFill>
                  <a:srgbClr val="C00000"/>
                </a:solidFill>
              </a:rPr>
              <a:t>ስተካከል</a:t>
            </a:r>
            <a:r>
              <a:rPr lang="am-ET" i="1" dirty="0">
                <a:solidFill>
                  <a:srgbClr val="C00000"/>
                </a:solidFill>
              </a:rPr>
              <a:t> እንደሚያስፈልግ እንዲሁም የሰው ኃይል ልማትን እና የሥርዓተ-ፆታ እኩልነትን ለማስፈን ሀብቶ</a:t>
            </a:r>
            <a:r>
              <a:rPr lang="en-US" i="1" dirty="0" err="1">
                <a:solidFill>
                  <a:srgbClr val="C00000"/>
                </a:solidFill>
              </a:rPr>
              <a:t>ች</a:t>
            </a:r>
            <a:r>
              <a:rPr lang="am-ET" i="1" dirty="0">
                <a:solidFill>
                  <a:srgbClr val="C00000"/>
                </a:solidFill>
              </a:rPr>
              <a:t> እንዴት ወደተለያየ ቦታ መመደብ እንዳለባቸው ለመወሰን ይረዳል።”</a:t>
            </a:r>
          </a:p>
          <a:p>
            <a:pPr marL="0" lvl="0" indent="0" algn="l" rtl="0">
              <a:lnSpc>
                <a:spcPct val="100000"/>
              </a:lnSpc>
              <a:spcBef>
                <a:spcPts val="0"/>
              </a:spcBef>
              <a:spcAft>
                <a:spcPts val="0"/>
              </a:spcAft>
              <a:buSzPts val="1400"/>
              <a:buNone/>
            </a:pPr>
            <a:endParaRPr lang="am-ET" i="1" dirty="0">
              <a:solidFill>
                <a:srgbClr val="C00000"/>
              </a:solidFill>
            </a:endParaRPr>
          </a:p>
          <a:p>
            <a:pPr marL="0" lvl="0" indent="0" algn="l" rtl="0">
              <a:lnSpc>
                <a:spcPct val="100000"/>
              </a:lnSpc>
              <a:spcBef>
                <a:spcPts val="0"/>
              </a:spcBef>
              <a:spcAft>
                <a:spcPts val="0"/>
              </a:spcAft>
              <a:buSzPts val="1400"/>
              <a:buNone/>
            </a:pPr>
            <a:r>
              <a:rPr lang="am-ET" dirty="0"/>
              <a:t>ከኢትዮጵያ መንግስት ብሔራዊ ሥርዓተ-ፆታ</a:t>
            </a:r>
            <a:r>
              <a:rPr lang="en-US" dirty="0" err="1"/>
              <a:t>ን</a:t>
            </a:r>
            <a:r>
              <a:rPr lang="am-ET" dirty="0"/>
              <a:t> ያማከለ በጀት መመሪያዎች (እ.አኤ.አ 2012) የተወሰደ</a:t>
            </a:r>
            <a:endParaRPr dirty="0"/>
          </a:p>
          <a:p>
            <a:pPr marL="45720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46217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E68B9-9409-8567-CD4D-527BAED21BE6}"/>
              </a:ext>
            </a:extLst>
          </p:cNvPr>
          <p:cNvSpPr>
            <a:spLocks noGrp="1"/>
          </p:cNvSpPr>
          <p:nvPr>
            <p:ph idx="1"/>
          </p:nvPr>
        </p:nvSpPr>
        <p:spPr>
          <a:xfrm>
            <a:off x="838200" y="1634836"/>
            <a:ext cx="10515600" cy="4926601"/>
          </a:xfrm>
        </p:spPr>
        <p:txBody>
          <a:bodyPr>
            <a:normAutofit fontScale="92500" lnSpcReduction="20000"/>
          </a:bodyPr>
          <a:lstStyle/>
          <a:p>
            <a:r>
              <a:rPr lang="am-ET" dirty="0"/>
              <a:t>መመሪያው </a:t>
            </a:r>
            <a:r>
              <a:rPr lang="en-US" sz="2800" dirty="0" err="1">
                <a:effectLst/>
                <a:latin typeface="Nyala" panose="02000504070300020003" pitchFamily="2" charset="0"/>
                <a:ea typeface="Calibri" panose="020F0502020204030204" pitchFamily="34" charset="0"/>
                <a:cs typeface="Nyala" panose="02000504070300020003" pitchFamily="2" charset="0"/>
              </a:rPr>
              <a:t>እ.ኤ.አ</a:t>
            </a:r>
            <a:r>
              <a:rPr lang="en-US" sz="2800" dirty="0">
                <a:effectLst/>
                <a:latin typeface="Nyala" panose="02000504070300020003" pitchFamily="2" charset="0"/>
                <a:ea typeface="Calibri" panose="020F0502020204030204" pitchFamily="34" charset="0"/>
                <a:cs typeface="Nyala" panose="02000504070300020003" pitchFamily="2" charset="0"/>
              </a:rPr>
              <a:t>. </a:t>
            </a:r>
            <a:r>
              <a:rPr lang="am-ET" dirty="0"/>
              <a:t>በ2008 ተዘጋጅቶ </a:t>
            </a:r>
            <a:r>
              <a:rPr lang="en-US" sz="2800" dirty="0" err="1">
                <a:effectLst/>
                <a:latin typeface="Nyala" panose="02000504070300020003" pitchFamily="2" charset="0"/>
                <a:ea typeface="Calibri" panose="020F0502020204030204" pitchFamily="34" charset="0"/>
                <a:cs typeface="Nyala" panose="02000504070300020003" pitchFamily="2" charset="0"/>
              </a:rPr>
              <a:t>እ.ኤ.አ</a:t>
            </a:r>
            <a:r>
              <a:rPr lang="en-US" sz="2800" dirty="0">
                <a:effectLst/>
                <a:latin typeface="Nyala" panose="02000504070300020003" pitchFamily="2" charset="0"/>
                <a:ea typeface="Calibri" panose="020F0502020204030204" pitchFamily="34" charset="0"/>
                <a:cs typeface="Nyala" panose="02000504070300020003" pitchFamily="2" charset="0"/>
              </a:rPr>
              <a:t>. </a:t>
            </a:r>
            <a:r>
              <a:rPr lang="am-ET" dirty="0"/>
              <a:t>በ2012 ተሻሽሏል።</a:t>
            </a:r>
            <a:endParaRPr lang="en-US" dirty="0"/>
          </a:p>
          <a:p>
            <a:pPr algn="just"/>
            <a:r>
              <a:rPr lang="am-ET" dirty="0"/>
              <a:t>የሥርዓተ-ፆታ ምልከታን/እይታ በሁሉም የበጀት አወጣጥ ሂደቶች ውስጥ በማካተት ለሁሉም የመንግስት ሚኒስቴር መሥሪያ ቤቶች እንደ ተጨማሪ መመሪያ ሆኖ ያገለግላል፡፡</a:t>
            </a:r>
            <a:endParaRPr lang="en-US" dirty="0"/>
          </a:p>
          <a:p>
            <a:pPr algn="just"/>
            <a:r>
              <a:rPr lang="en-US" sz="2800" dirty="0" err="1">
                <a:effectLst/>
                <a:latin typeface="Nyala" panose="02000504070300020003" pitchFamily="2" charset="0"/>
                <a:ea typeface="Calibri" panose="020F0502020204030204" pitchFamily="34" charset="0"/>
                <a:cs typeface="Nyala" panose="02000504070300020003" pitchFamily="2" charset="0"/>
              </a:rPr>
              <a:t>እ.ኤ.አ</a:t>
            </a:r>
            <a:r>
              <a:rPr lang="en-US" sz="2800" dirty="0">
                <a:effectLst/>
                <a:latin typeface="Nyala" panose="02000504070300020003" pitchFamily="2" charset="0"/>
                <a:ea typeface="Calibri" panose="020F0502020204030204" pitchFamily="34" charset="0"/>
                <a:cs typeface="Nyala" panose="02000504070300020003" pitchFamily="2" charset="0"/>
              </a:rPr>
              <a:t>. </a:t>
            </a:r>
            <a:r>
              <a:rPr lang="am-ET" dirty="0"/>
              <a:t>በ2016 ዓ.ም የኢትዮጵያ ፌዴራላዊ መንግስት የፋይናንስ አስተዳደር አዋጅን ለማሻሻል በወጣው አዋጅ መሰረት "የሥርዓተ-ፆታ ጉዳዮች በህዝብ በጀት ዝግጅት ወቅት ግምት ውስጥ መግባት አለባቸው።”</a:t>
            </a:r>
            <a:endParaRPr lang="en-US" dirty="0"/>
          </a:p>
          <a:p>
            <a:pPr algn="just"/>
            <a:r>
              <a:rPr lang="am-ET" dirty="0"/>
              <a:t>የገንዘብ ሚኒስቴር</a:t>
            </a:r>
            <a:r>
              <a:rPr lang="en-US" dirty="0"/>
              <a:t> </a:t>
            </a:r>
            <a:r>
              <a:rPr lang="am-ET" dirty="0"/>
              <a:t>በሴቶችና ማህበራዊ ጉዳይ አስፈፃሚ ፅህፈት ቤቱ በኩል፣ ሴቶች ከማክሮ ኢኮኖሚ ፖሊሲዎችና</a:t>
            </a:r>
            <a:r>
              <a:rPr lang="en-US" dirty="0"/>
              <a:t> </a:t>
            </a:r>
            <a:r>
              <a:rPr lang="am-ET" dirty="0"/>
              <a:t>ድጋፎች እኩል ተጠቃሚ መሆናቸውን ይቆጣጠራል።</a:t>
            </a:r>
            <a:endParaRPr lang="en-US" dirty="0"/>
          </a:p>
          <a:p>
            <a:pPr algn="just"/>
            <a:r>
              <a:rPr lang="am-ET" dirty="0"/>
              <a:t>የስራ አስፈፃሚ ፅህፈት ቤቱ የበጀት መጠየቂያ ሰነዶችን የመገምገም፣ ከበጀት ጋር በተያያዙ ውይይቶች ላይ በመገኘት እና በቀረቡት የበጀት ጥያቄዎች ላይ አስተያየቶችን የማስተላለፍ ኃላፊነት አለበት።</a:t>
            </a:r>
            <a:endParaRPr lang="en-US" dirty="0"/>
          </a:p>
          <a:p>
            <a:r>
              <a:rPr lang="am-ET" dirty="0"/>
              <a:t>የገንዘብ ሚኒስቴር </a:t>
            </a:r>
            <a:r>
              <a:rPr lang="en-US" sz="2800" dirty="0" err="1">
                <a:effectLst/>
                <a:latin typeface="Nyala" panose="02000504070300020003" pitchFamily="2" charset="0"/>
                <a:ea typeface="Calibri" panose="020F0502020204030204" pitchFamily="34" charset="0"/>
                <a:cs typeface="Nyala" panose="02000504070300020003" pitchFamily="2" charset="0"/>
              </a:rPr>
              <a:t>እ.ኤ.አ</a:t>
            </a:r>
            <a:r>
              <a:rPr lang="en-US" sz="2800" dirty="0">
                <a:effectLst/>
                <a:latin typeface="Nyala" panose="02000504070300020003" pitchFamily="2" charset="0"/>
                <a:ea typeface="Calibri" panose="020F0502020204030204" pitchFamily="34" charset="0"/>
                <a:cs typeface="Nyala" panose="02000504070300020003" pitchFamily="2" charset="0"/>
              </a:rPr>
              <a:t>. </a:t>
            </a:r>
            <a:r>
              <a:rPr lang="am-ET" dirty="0"/>
              <a:t>የ2021-2026 የሥርዓተ-ፆታ እኩልነት ስትራቴጂ አዘጋጅቷል።</a:t>
            </a:r>
            <a:r>
              <a:rPr lang="en-US" dirty="0"/>
              <a:t> </a:t>
            </a:r>
          </a:p>
          <a:p>
            <a:pPr algn="just"/>
            <a:r>
              <a:rPr lang="am-ET" dirty="0"/>
              <a:t>የገንዘብ ሚኒስቴር</a:t>
            </a:r>
            <a:r>
              <a:rPr lang="en-US" dirty="0"/>
              <a:t> </a:t>
            </a:r>
            <a:r>
              <a:rPr lang="am-ET" dirty="0"/>
              <a:t>የዘርፍ ሚኒስቴሮችን የበጀት ጥያቄን ደረጃ በደረጃ እንዲገመግም</a:t>
            </a:r>
            <a:r>
              <a:rPr lang="en-US" dirty="0" err="1"/>
              <a:t>በት</a:t>
            </a:r>
            <a:r>
              <a:rPr lang="am-ET" dirty="0"/>
              <a:t> </a:t>
            </a:r>
            <a:r>
              <a:rPr lang="en-US" dirty="0" err="1"/>
              <a:t>ሰነድ</a:t>
            </a:r>
            <a:r>
              <a:rPr lang="en-US" dirty="0"/>
              <a:t> </a:t>
            </a:r>
            <a:r>
              <a:rPr lang="en-US" dirty="0" err="1"/>
              <a:t>እያዘጋጀ</a:t>
            </a:r>
            <a:r>
              <a:rPr lang="en-US" dirty="0"/>
              <a:t> </a:t>
            </a:r>
            <a:r>
              <a:rPr lang="en-US" dirty="0" err="1"/>
              <a:t>ነው</a:t>
            </a:r>
            <a:r>
              <a:rPr lang="en-US" dirty="0"/>
              <a:t>።</a:t>
            </a:r>
          </a:p>
          <a:p>
            <a:endParaRPr lang="en-US" dirty="0">
              <a:highlight>
                <a:srgbClr val="FFFF00"/>
              </a:highlight>
            </a:endParaRPr>
          </a:p>
          <a:p>
            <a:endParaRPr lang="en-US" dirty="0"/>
          </a:p>
          <a:p>
            <a:endParaRPr lang="en-GB" dirty="0"/>
          </a:p>
        </p:txBody>
      </p:sp>
      <p:sp>
        <p:nvSpPr>
          <p:cNvPr id="5" name="Title 4">
            <a:extLst>
              <a:ext uri="{FF2B5EF4-FFF2-40B4-BE49-F238E27FC236}">
                <a16:creationId xmlns:a16="http://schemas.microsoft.com/office/drawing/2014/main" id="{5BFF6994-C108-DD57-FC05-F2ED2629CE8F}"/>
              </a:ext>
            </a:extLst>
          </p:cNvPr>
          <p:cNvSpPr>
            <a:spLocks noGrp="1"/>
          </p:cNvSpPr>
          <p:nvPr>
            <p:ph type="title"/>
          </p:nvPr>
        </p:nvSpPr>
        <p:spPr/>
        <p:txBody>
          <a:bodyPr/>
          <a:lstStyle/>
          <a:p>
            <a:r>
              <a:rPr lang="am-ET" sz="4400" b="1" dirty="0">
                <a:solidFill>
                  <a:srgbClr val="C00000"/>
                </a:solidFill>
                <a:ea typeface="+mn-ea"/>
                <a:cs typeface="+mn-cs"/>
              </a:rPr>
              <a:t>የኢትዮጵያ ብሔራዊ ማዕቀፍ</a:t>
            </a:r>
            <a:endParaRPr lang="en-US" dirty="0"/>
          </a:p>
        </p:txBody>
      </p:sp>
    </p:spTree>
    <p:extLst>
      <p:ext uri="{BB962C8B-B14F-4D97-AF65-F5344CB8AC3E}">
        <p14:creationId xmlns:p14="http://schemas.microsoft.com/office/powerpoint/2010/main" val="287692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B8FD-4082-7E38-C290-1D1DFE7CCECE}"/>
              </a:ext>
            </a:extLst>
          </p:cNvPr>
          <p:cNvSpPr>
            <a:spLocks noGrp="1"/>
          </p:cNvSpPr>
          <p:nvPr>
            <p:ph type="title"/>
          </p:nvPr>
        </p:nvSpPr>
        <p:spPr>
          <a:xfrm>
            <a:off x="838200" y="234778"/>
            <a:ext cx="10515600" cy="759833"/>
          </a:xfrm>
        </p:spPr>
        <p:txBody>
          <a:bodyPr>
            <a:normAutofit fontScale="90000"/>
          </a:bodyPr>
          <a:lstStyle/>
          <a:p>
            <a:pPr algn="just"/>
            <a:r>
              <a:rPr lang="am-ET" sz="3200" b="1" dirty="0">
                <a:solidFill>
                  <a:srgbClr val="C00000"/>
                </a:solidFill>
                <a:ea typeface="+mn-ea"/>
                <a:cs typeface="+mn-cs"/>
              </a:rPr>
              <a:t>ሥርዓተ-ፆታን አካታች ፖሊሲ እና እንቅስቃሴዎችን ተግባራዊ ለማድረግ</a:t>
            </a:r>
            <a:r>
              <a:rPr lang="en-US" sz="3200" b="1" dirty="0">
                <a:solidFill>
                  <a:srgbClr val="C00000"/>
                </a:solidFill>
                <a:latin typeface="Calibri" panose="020F0502020204030204" pitchFamily="34" charset="0"/>
                <a:ea typeface="+mn-ea"/>
                <a:cs typeface="+mn-cs"/>
              </a:rPr>
              <a:t> </a:t>
            </a:r>
            <a:r>
              <a:rPr lang="am-ET" sz="3200" b="1" dirty="0">
                <a:solidFill>
                  <a:srgbClr val="C00000"/>
                </a:solidFill>
                <a:ea typeface="+mn-ea"/>
                <a:cs typeface="+mn-cs"/>
              </a:rPr>
              <a:t>በጀት </a:t>
            </a:r>
            <a:r>
              <a:rPr lang="en-US" sz="3200" b="1" dirty="0" err="1">
                <a:solidFill>
                  <a:srgbClr val="C00000"/>
                </a:solidFill>
                <a:ea typeface="+mn-ea"/>
                <a:cs typeface="+mn-cs"/>
              </a:rPr>
              <a:t>መመደብ</a:t>
            </a:r>
            <a:r>
              <a:rPr lang="am-ET" sz="3200" b="1" dirty="0">
                <a:solidFill>
                  <a:srgbClr val="C00000"/>
                </a:solidFill>
                <a:ea typeface="+mn-ea"/>
                <a:cs typeface="+mn-cs"/>
              </a:rPr>
              <a:t> በቂ ነው?</a:t>
            </a:r>
            <a:endParaRPr lang="en-GB" sz="3200" b="1" dirty="0">
              <a:solidFill>
                <a:srgbClr val="C00000"/>
              </a:solidFill>
              <a:latin typeface="Calibri" panose="020F0502020204030204" pitchFamily="34" charset="0"/>
              <a:ea typeface="+mn-ea"/>
              <a:cs typeface="+mn-cs"/>
            </a:endParaRPr>
          </a:p>
        </p:txBody>
      </p:sp>
      <p:sp>
        <p:nvSpPr>
          <p:cNvPr id="3" name="Content Placeholder 2">
            <a:extLst>
              <a:ext uri="{FF2B5EF4-FFF2-40B4-BE49-F238E27FC236}">
                <a16:creationId xmlns:a16="http://schemas.microsoft.com/office/drawing/2014/main" id="{D1564246-CAAD-C72A-A481-FCD523EAAE89}"/>
              </a:ext>
            </a:extLst>
          </p:cNvPr>
          <p:cNvSpPr>
            <a:spLocks noGrp="1"/>
          </p:cNvSpPr>
          <p:nvPr>
            <p:ph idx="1"/>
          </p:nvPr>
        </p:nvSpPr>
        <p:spPr>
          <a:xfrm>
            <a:off x="285246" y="994612"/>
            <a:ext cx="11808542" cy="5628610"/>
          </a:xfrm>
          <a:noFill/>
          <a:ln>
            <a:noFill/>
          </a:ln>
        </p:spPr>
        <p:txBody>
          <a:bodyPr>
            <a:normAutofit/>
          </a:bodyPr>
          <a:lstStyle/>
          <a:p>
            <a:pPr marL="0" indent="0" algn="just">
              <a:buNone/>
            </a:pPr>
            <a:r>
              <a:rPr lang="am-ET" sz="2300" dirty="0"/>
              <a:t>ያለፈው የመፍትሄ አማራጭ ግምገማ መልመጃ ላይ (ሞጁል 4 ላይ የተመለከትነው) የአየር ንብረት፣ የልማት እና የሥርዓተ-ፆታ ግቦችን ለማሳካት እንዴት ቅድሚያ የሚሰጣቸውን ተግባራትን/ውጤቶችን መምረጥ እንደሚቻል አይተናል።</a:t>
            </a:r>
            <a:endParaRPr lang="en-US" sz="2300" dirty="0"/>
          </a:p>
          <a:p>
            <a:pPr marL="0" indent="0" algn="just">
              <a:buNone/>
            </a:pPr>
            <a:r>
              <a:rPr lang="am-ET" sz="2300" b="1" dirty="0">
                <a:solidFill>
                  <a:srgbClr val="C00000"/>
                </a:solidFill>
                <a:latin typeface="+mj-lt"/>
              </a:rPr>
              <a:t>መልመጃ፦ </a:t>
            </a:r>
            <a:r>
              <a:rPr lang="am-ET" sz="2300" dirty="0"/>
              <a:t>ባለፈው ሞጁል ይህ የውሃ ማሰባሰብ ፕሮጀክት ሴቶችን እና ወንዶችን በእኩልነት እንዴት እንደሚጠቅም፣ የመገለል አደጋ ሊያስከትል ይችል እንደሆነ እና የመገለል አደጋ ካስከተለ ያንን ችግር እንዴት መቅረፍ እንደሚቻል ተወያይታችሁ ነበር። አሁን ደግሞ ፍትሃዊ ውጤቶችን እና የሴቶችን አቅም ማጎልበትን ለማረጋገጥ ለየትኞቹ ተግባራት ገንዘብ መመደብ እንዳለባችሁ ተወያዩ። </a:t>
            </a:r>
            <a:r>
              <a:rPr lang="en-ZA" sz="2300" dirty="0" err="1"/>
              <a:t>በተቻለ</a:t>
            </a:r>
            <a:r>
              <a:rPr lang="am-ET" sz="2300" dirty="0"/>
              <a:t> መጠን ተንትናችሁ ተወያዩ።</a:t>
            </a:r>
            <a:endParaRPr lang="en-GB" sz="2300" dirty="0"/>
          </a:p>
        </p:txBody>
      </p:sp>
      <p:pic>
        <p:nvPicPr>
          <p:cNvPr id="4" name="Google Shape;89;p12" descr="A close up of a device&#10;&#10;Description automatically generated">
            <a:extLst>
              <a:ext uri="{FF2B5EF4-FFF2-40B4-BE49-F238E27FC236}">
                <a16:creationId xmlns:a16="http://schemas.microsoft.com/office/drawing/2014/main" id="{C6634AAC-3ADD-607D-2279-B8BE7EC9E955}"/>
              </a:ext>
            </a:extLst>
          </p:cNvPr>
          <p:cNvPicPr preferRelativeResize="0"/>
          <p:nvPr/>
        </p:nvPicPr>
        <p:blipFill rotWithShape="1">
          <a:blip r:embed="rId3">
            <a:alphaModFix/>
          </a:blip>
          <a:srcRect/>
          <a:stretch/>
        </p:blipFill>
        <p:spPr>
          <a:xfrm>
            <a:off x="11471107" y="346193"/>
            <a:ext cx="495431" cy="699600"/>
          </a:xfrm>
          <a:prstGeom prst="rect">
            <a:avLst/>
          </a:prstGeom>
          <a:noFill/>
          <a:ln>
            <a:noFill/>
          </a:ln>
        </p:spPr>
      </p:pic>
      <p:pic>
        <p:nvPicPr>
          <p:cNvPr id="26" name="Picture 25">
            <a:extLst>
              <a:ext uri="{FF2B5EF4-FFF2-40B4-BE49-F238E27FC236}">
                <a16:creationId xmlns:a16="http://schemas.microsoft.com/office/drawing/2014/main" id="{3FD96D31-D9FA-E1CA-248A-40A09432D0DA}"/>
              </a:ext>
            </a:extLst>
          </p:cNvPr>
          <p:cNvPicPr>
            <a:picLocks noChangeAspect="1"/>
          </p:cNvPicPr>
          <p:nvPr/>
        </p:nvPicPr>
        <p:blipFill>
          <a:blip r:embed="rId4"/>
          <a:stretch>
            <a:fillRect/>
          </a:stretch>
        </p:blipFill>
        <p:spPr>
          <a:xfrm>
            <a:off x="256509" y="3081588"/>
            <a:ext cx="11866016" cy="3801126"/>
          </a:xfrm>
          <a:prstGeom prst="rect">
            <a:avLst/>
          </a:prstGeom>
        </p:spPr>
      </p:pic>
    </p:spTree>
    <p:extLst>
      <p:ext uri="{BB962C8B-B14F-4D97-AF65-F5344CB8AC3E}">
        <p14:creationId xmlns:p14="http://schemas.microsoft.com/office/powerpoint/2010/main" val="239383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A004-CE57-C141-8693-EDA721652152}"/>
              </a:ext>
            </a:extLst>
          </p:cNvPr>
          <p:cNvSpPr>
            <a:spLocks noGrp="1"/>
          </p:cNvSpPr>
          <p:nvPr>
            <p:ph type="title"/>
          </p:nvPr>
        </p:nvSpPr>
        <p:spPr>
          <a:xfrm>
            <a:off x="383458" y="365126"/>
            <a:ext cx="10970342" cy="726256"/>
          </a:xfrm>
        </p:spPr>
        <p:txBody>
          <a:bodyPr>
            <a:normAutofit fontScale="90000"/>
          </a:bodyPr>
          <a:lstStyle/>
          <a:p>
            <a:pPr algn="just"/>
            <a:r>
              <a:rPr lang="am-ET" sz="3100" b="1" dirty="0">
                <a:solidFill>
                  <a:srgbClr val="C00000"/>
                </a:solidFill>
                <a:ea typeface="+mn-ea"/>
                <a:cs typeface="+mn-cs"/>
              </a:rPr>
              <a:t>በግብርና የአየር ንብረት ለውጥን የመቋቋም አቅምን ማጎልበት ፕሮግራም (</a:t>
            </a:r>
            <a:r>
              <a:rPr lang="en-GB" sz="3100" b="1" dirty="0">
                <a:solidFill>
                  <a:srgbClr val="C00000"/>
                </a:solidFill>
                <a:ea typeface="+mn-ea"/>
                <a:cs typeface="+mn-cs"/>
              </a:rPr>
              <a:t>ACREI) (</a:t>
            </a:r>
            <a:r>
              <a:rPr lang="en-GB" sz="3100" b="1" dirty="0" err="1">
                <a:solidFill>
                  <a:srgbClr val="C00000"/>
                </a:solidFill>
                <a:ea typeface="+mn-ea"/>
                <a:cs typeface="+mn-cs"/>
              </a:rPr>
              <a:t>በ</a:t>
            </a:r>
            <a:r>
              <a:rPr lang="am-ET" sz="3100" b="1" dirty="0">
                <a:solidFill>
                  <a:srgbClr val="C00000"/>
                </a:solidFill>
                <a:ea typeface="+mn-ea"/>
                <a:cs typeface="+mn-cs"/>
              </a:rPr>
              <a:t>ኢትዮጵያ፣ ኬንያ እና ኡጋንዳ)</a:t>
            </a:r>
            <a:endParaRPr lang="en-GB" sz="3100" b="1" dirty="0">
              <a:solidFill>
                <a:srgbClr val="C00000"/>
              </a:solidFill>
              <a:ea typeface="+mn-ea"/>
              <a:cs typeface="+mn-cs"/>
            </a:endParaRPr>
          </a:p>
        </p:txBody>
      </p:sp>
      <p:sp>
        <p:nvSpPr>
          <p:cNvPr id="3" name="Content Placeholder 2">
            <a:extLst>
              <a:ext uri="{FF2B5EF4-FFF2-40B4-BE49-F238E27FC236}">
                <a16:creationId xmlns:a16="http://schemas.microsoft.com/office/drawing/2014/main" id="{3EFB8622-112C-D6EE-F70F-68744F8865F4}"/>
              </a:ext>
            </a:extLst>
          </p:cNvPr>
          <p:cNvSpPr>
            <a:spLocks noGrp="1"/>
          </p:cNvSpPr>
          <p:nvPr>
            <p:ph idx="1"/>
          </p:nvPr>
        </p:nvSpPr>
        <p:spPr>
          <a:xfrm>
            <a:off x="383458" y="1191802"/>
            <a:ext cx="7642942" cy="5666198"/>
          </a:xfrm>
        </p:spPr>
        <p:txBody>
          <a:bodyPr>
            <a:normAutofit/>
          </a:bodyPr>
          <a:lstStyle/>
          <a:p>
            <a:pPr marL="0" indent="0">
              <a:buNone/>
            </a:pPr>
            <a:r>
              <a:rPr lang="en-US" sz="2400" b="1" kern="100" dirty="0" err="1">
                <a:solidFill>
                  <a:schemeClr val="accent2"/>
                </a:solidFill>
                <a:effectLst/>
                <a:latin typeface="Nyala" panose="02000504070300020003" pitchFamily="2" charset="0"/>
                <a:ea typeface="Calibri" panose="020F0502020204030204" pitchFamily="34" charset="0"/>
                <a:cs typeface="Nyala" panose="02000504070300020003" pitchFamily="2" charset="0"/>
              </a:rPr>
              <a:t>ሥርዓተ-ፆታን</a:t>
            </a:r>
            <a:r>
              <a:rPr lang="en-US" sz="2400" b="1" kern="100" dirty="0">
                <a:solidFill>
                  <a:schemeClr val="accent2"/>
                </a:solidFill>
                <a:effectLst/>
                <a:latin typeface="Nyala" panose="02000504070300020003" pitchFamily="2" charset="0"/>
                <a:ea typeface="Calibri" panose="020F0502020204030204" pitchFamily="34" charset="0"/>
                <a:cs typeface="Nyala" panose="02000504070300020003" pitchFamily="2" charset="0"/>
              </a:rPr>
              <a:t> </a:t>
            </a:r>
            <a:r>
              <a:rPr lang="en-US" sz="2400" b="1" kern="100" dirty="0" err="1">
                <a:solidFill>
                  <a:schemeClr val="accent2"/>
                </a:solidFill>
                <a:effectLst/>
                <a:latin typeface="Nyala" panose="02000504070300020003" pitchFamily="2" charset="0"/>
                <a:ea typeface="Calibri" panose="020F0502020204030204" pitchFamily="34" charset="0"/>
                <a:cs typeface="Nyala" panose="02000504070300020003" pitchFamily="2" charset="0"/>
              </a:rPr>
              <a:t>ያገናዘቡ</a:t>
            </a:r>
            <a:r>
              <a:rPr lang="am-ET" sz="2400" b="1" kern="100" dirty="0">
                <a:solidFill>
                  <a:schemeClr val="accent2"/>
                </a:solidFill>
                <a:effectLst/>
                <a:latin typeface="Nyala" panose="02000504070300020003" pitchFamily="2" charset="0"/>
                <a:ea typeface="Calibri" panose="020F0502020204030204" pitchFamily="34" charset="0"/>
                <a:cs typeface="Nyala" panose="02000504070300020003" pitchFamily="2" charset="0"/>
              </a:rPr>
              <a:t>/ </a:t>
            </a:r>
            <a:r>
              <a:rPr lang="en-US" sz="2400" b="1" kern="100" dirty="0" err="1">
                <a:solidFill>
                  <a:schemeClr val="accent2"/>
                </a:solidFill>
                <a:effectLst/>
                <a:latin typeface="Nyala" panose="02000504070300020003" pitchFamily="2" charset="0"/>
                <a:ea typeface="Calibri" panose="020F0502020204030204" pitchFamily="34" charset="0"/>
                <a:cs typeface="Nyala" panose="02000504070300020003" pitchFamily="2" charset="0"/>
              </a:rPr>
              <a:t>ሥርዓተ-ፆታን</a:t>
            </a:r>
            <a:r>
              <a:rPr lang="en-US" sz="2400" b="1" kern="100" dirty="0">
                <a:solidFill>
                  <a:schemeClr val="accent2"/>
                </a:solidFill>
                <a:effectLst/>
                <a:latin typeface="Nyala" panose="02000504070300020003" pitchFamily="2" charset="0"/>
                <a:ea typeface="Calibri" panose="020F0502020204030204" pitchFamily="34" charset="0"/>
                <a:cs typeface="Nyala" panose="02000504070300020003" pitchFamily="2" charset="0"/>
              </a:rPr>
              <a:t> </a:t>
            </a:r>
            <a:r>
              <a:rPr lang="en-US" sz="2400" b="1" kern="100" dirty="0" err="1">
                <a:solidFill>
                  <a:schemeClr val="accent2"/>
                </a:solidFill>
                <a:latin typeface="Nyala" panose="02000504070300020003" pitchFamily="2" charset="0"/>
                <a:ea typeface="Calibri" panose="020F0502020204030204" pitchFamily="34" charset="0"/>
                <a:cs typeface="Nyala" panose="02000504070300020003" pitchFamily="2" charset="0"/>
              </a:rPr>
              <a:t>አስተናጋጅ</a:t>
            </a:r>
            <a:r>
              <a:rPr lang="am-ET" sz="2400" b="1" kern="100" dirty="0">
                <a:solidFill>
                  <a:schemeClr val="accent2"/>
                </a:solidFill>
                <a:latin typeface="Nyala" panose="02000504070300020003" pitchFamily="2" charset="0"/>
                <a:ea typeface="Calibri" panose="020F0502020204030204" pitchFamily="34" charset="0"/>
                <a:cs typeface="Nyala" panose="02000504070300020003" pitchFamily="2" charset="0"/>
              </a:rPr>
              <a:t> </a:t>
            </a:r>
            <a:r>
              <a:rPr lang="en-US" sz="2400" b="1" kern="100" dirty="0" err="1">
                <a:solidFill>
                  <a:schemeClr val="accent2"/>
                </a:solidFill>
                <a:latin typeface="Nyala" panose="02000504070300020003" pitchFamily="2" charset="0"/>
                <a:ea typeface="Calibri" panose="020F0502020204030204" pitchFamily="34" charset="0"/>
                <a:cs typeface="Nyala" panose="02000504070300020003" pitchFamily="2" charset="0"/>
              </a:rPr>
              <a:t>ጉዳዮች</a:t>
            </a:r>
            <a:r>
              <a:rPr lang="am-ET" sz="2400" b="1" kern="100" dirty="0">
                <a:solidFill>
                  <a:schemeClr val="accent2"/>
                </a:solidFill>
                <a:latin typeface="Nyala" panose="02000504070300020003" pitchFamily="2" charset="0"/>
                <a:ea typeface="Calibri" panose="020F0502020204030204" pitchFamily="34" charset="0"/>
                <a:cs typeface="Nyala" panose="02000504070300020003" pitchFamily="2" charset="0"/>
              </a:rPr>
              <a:t>/ነጥቦች</a:t>
            </a:r>
            <a:endParaRPr lang="am-ET" sz="2000" dirty="0"/>
          </a:p>
          <a:p>
            <a:r>
              <a:rPr lang="am-ET" sz="2000" dirty="0"/>
              <a:t>በጾታ የተከፋፈለ የመነሻ መረጃ አካቷል፣</a:t>
            </a:r>
          </a:p>
          <a:p>
            <a:r>
              <a:rPr lang="am-ET" sz="2000" dirty="0"/>
              <a:t>ሴቶችን 50% የፕሮጀክት ተሳታፊዎች አድርጓል</a:t>
            </a:r>
            <a:r>
              <a:rPr lang="en-US" sz="2000" dirty="0"/>
              <a:t>።</a:t>
            </a:r>
            <a:endParaRPr lang="am-ET" sz="2000" dirty="0"/>
          </a:p>
          <a:p>
            <a:endParaRPr lang="en-GB" sz="2400" dirty="0"/>
          </a:p>
        </p:txBody>
      </p:sp>
      <p:pic>
        <p:nvPicPr>
          <p:cNvPr id="4100" name="Picture 4" descr="A picture containing outdoor, person, grass, young&#10;&#10;Description automatically generated">
            <a:extLst>
              <a:ext uri="{FF2B5EF4-FFF2-40B4-BE49-F238E27FC236}">
                <a16:creationId xmlns:a16="http://schemas.microsoft.com/office/drawing/2014/main" id="{1184F7AE-DD02-2FBA-E131-0B92B1A78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341" y="2987483"/>
            <a:ext cx="4482219" cy="32646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DE05377-6273-B187-56FA-9AD5DEF0339D}"/>
              </a:ext>
            </a:extLst>
          </p:cNvPr>
          <p:cNvPicPr>
            <a:picLocks noChangeAspect="1"/>
          </p:cNvPicPr>
          <p:nvPr/>
        </p:nvPicPr>
        <p:blipFill rotWithShape="1">
          <a:blip r:embed="rId4"/>
          <a:srcRect l="-1" r="38195"/>
          <a:stretch/>
        </p:blipFill>
        <p:spPr>
          <a:xfrm>
            <a:off x="258157" y="2471352"/>
            <a:ext cx="7217682" cy="4021522"/>
          </a:xfrm>
          <a:prstGeom prst="rect">
            <a:avLst/>
          </a:prstGeom>
        </p:spPr>
      </p:pic>
    </p:spTree>
    <p:extLst>
      <p:ext uri="{BB962C8B-B14F-4D97-AF65-F5344CB8AC3E}">
        <p14:creationId xmlns:p14="http://schemas.microsoft.com/office/powerpoint/2010/main" val="3905118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2626</Words>
  <Application>Microsoft Macintosh PowerPoint</Application>
  <PresentationFormat>Widescreen</PresentationFormat>
  <Paragraphs>156</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Nyala</vt:lpstr>
      <vt:lpstr>Times New Roman</vt:lpstr>
      <vt:lpstr>Verdana</vt:lpstr>
      <vt:lpstr>Office Theme</vt:lpstr>
      <vt:lpstr>   ስርአተ-ፆታ እና የማህበረሰብ አካታችነት</vt:lpstr>
      <vt:lpstr>PowerPoint Presentation</vt:lpstr>
      <vt:lpstr>ሥርዓተ-ፆታን ያማከለ በጀት ምን ማለት ነው? </vt:lpstr>
      <vt:lpstr>PowerPoint Presentation</vt:lpstr>
      <vt:lpstr> </vt:lpstr>
      <vt:lpstr>የኢትዮጵያ ብሔራዊ ማዕቀፍ</vt:lpstr>
      <vt:lpstr>የኢትዮጵያ ብሔራዊ ማዕቀፍ</vt:lpstr>
      <vt:lpstr>ሥርዓተ-ፆታን አካታች ፖሊሲ እና እንቅስቃሴዎችን ተግባራዊ ለማድረግ በጀት መመደብ በቂ ነው?</vt:lpstr>
      <vt:lpstr>በግብርና የአየር ንብረት ለውጥን የመቋቋም አቅምን ማጎልበት ፕሮግራም (ACREI) (በኢትዮጵያ፣ ኬንያ እና ኡጋንዳ)</vt:lpstr>
      <vt:lpstr>በግብርና የአየር ንብረት ለውጥን የመቋቋም አቅምን ማጎልበት ፕሮግራም (ACREI) (በኢትዮጵያ፣ ኬንያ እና ኡጋንዳ)</vt:lpstr>
      <vt:lpstr>PowerPoint Presentation</vt:lpstr>
      <vt:lpstr>በኔፓል ለሴቶች ተስማሚ እና የአየር ንብረት ለውጥን ያማከለ ግብርና</vt:lpstr>
      <vt:lpstr>የአጭር ጊዜ ውጤቶች፦ የበጀት ምደባዎች እንዴት የሥርዓተ-ፆታ አካታች ውጤቶችን ያረጋግጣሉ፡ የሞሪሸየስ ተሞክሮ</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Demissie, Blen Tilahun</dc:creator>
  <cp:lastModifiedBy>Arsema Andargatchew</cp:lastModifiedBy>
  <cp:revision>109</cp:revision>
  <dcterms:created xsi:type="dcterms:W3CDTF">2024-01-15T01:46:55Z</dcterms:created>
  <dcterms:modified xsi:type="dcterms:W3CDTF">2024-06-03T06:21:21Z</dcterms:modified>
</cp:coreProperties>
</file>