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57" r:id="rId3"/>
    <p:sldId id="258" r:id="rId4"/>
    <p:sldId id="259" r:id="rId5"/>
    <p:sldId id="260" r:id="rId6"/>
    <p:sldId id="261" r:id="rId7"/>
    <p:sldId id="266" r:id="rId8"/>
    <p:sldId id="306" r:id="rId9"/>
    <p:sldId id="265" r:id="rId10"/>
    <p:sldId id="267" r:id="rId11"/>
    <p:sldId id="268" r:id="rId12"/>
    <p:sldId id="269" r:id="rId13"/>
    <p:sldId id="270" r:id="rId14"/>
    <p:sldId id="271" r:id="rId15"/>
    <p:sldId id="272" r:id="rId16"/>
    <p:sldId id="288" r:id="rId17"/>
    <p:sldId id="273" r:id="rId18"/>
    <p:sldId id="274" r:id="rId19"/>
    <p:sldId id="275" r:id="rId20"/>
    <p:sldId id="276" r:id="rId21"/>
    <p:sldId id="277" r:id="rId22"/>
    <p:sldId id="278" r:id="rId23"/>
    <p:sldId id="279" r:id="rId24"/>
    <p:sldId id="310" r:id="rId25"/>
    <p:sldId id="281" r:id="rId26"/>
    <p:sldId id="282" r:id="rId27"/>
    <p:sldId id="283" r:id="rId28"/>
    <p:sldId id="284" r:id="rId29"/>
    <p:sldId id="285" r:id="rId30"/>
    <p:sldId id="286" r:id="rId31"/>
    <p:sldId id="287" r:id="rId32"/>
    <p:sldId id="289" r:id="rId33"/>
    <p:sldId id="307" r:id="rId34"/>
    <p:sldId id="291" r:id="rId35"/>
    <p:sldId id="292" r:id="rId36"/>
    <p:sldId id="294" r:id="rId37"/>
    <p:sldId id="295" r:id="rId38"/>
    <p:sldId id="296" r:id="rId39"/>
    <p:sldId id="297" r:id="rId40"/>
    <p:sldId id="298" r:id="rId41"/>
    <p:sldId id="299" r:id="rId42"/>
    <p:sldId id="300" r:id="rId43"/>
    <p:sldId id="301" r:id="rId44"/>
    <p:sldId id="311" r:id="rId45"/>
    <p:sldId id="303" r:id="rId46"/>
    <p:sldId id="309" r:id="rId47"/>
    <p:sldId id="30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41D31D-146E-4CF2-FB4E-3138B13754F4}" name="Daniel Mengistu" initials="DM" userId="16ba3f97c22db1b3" providerId="Windows Live"/>
  <p188:author id="{635CBF5B-C04F-FFD4-6BD2-8585400FB7F2}" name="Hareg Admassu" initials="HA" userId="fa240494850dd501" providerId="Windows Live"/>
  <p188:author id="{22F48569-6DE8-1672-8C6C-35F2A1FE0F10}" name="Demissie, Blen Tilahun" initials="DBT" userId="S::demissieb@iloguest.org::d3675de2-8984-4d3c-b733-d4991c8b936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rsema Andargatchew" initials="" lastIdx="67" clrIdx="0">
    <p:extLst>
      <p:ext uri="{19B8F6BF-5375-455C-9EA6-DF929625EA0E}">
        <p15:presenceInfo xmlns:p15="http://schemas.microsoft.com/office/powerpoint/2012/main" userId="S::arsema@southsouthnorth.org::839d3ad4-bf9a-4d2d-9d1f-60850bd59895" providerId="AD"/>
      </p:ext>
    </p:extLst>
  </p:cmAuthor>
  <p:cmAuthor id="2" name="Demissie, Blen Tilahun" initials="DBT" lastIdx="43" clrIdx="1">
    <p:extLst>
      <p:ext uri="{19B8F6BF-5375-455C-9EA6-DF929625EA0E}">
        <p15:presenceInfo xmlns:p15="http://schemas.microsoft.com/office/powerpoint/2012/main" userId="S::demissieb@iloguest.org::d3675de2-8984-4d3c-b733-d4991c8b93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1A09"/>
    <a:srgbClr val="601708"/>
    <a:srgbClr val="A88000"/>
    <a:srgbClr val="A27B00"/>
    <a:srgbClr val="3E78A4"/>
    <a:srgbClr val="A27038"/>
    <a:srgbClr val="678A5C"/>
    <a:srgbClr val="415B6B"/>
    <a:srgbClr val="3449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80" autoAdjust="0"/>
    <p:restoredTop sz="76087" autoAdjust="0"/>
  </p:normalViewPr>
  <p:slideViewPr>
    <p:cSldViewPr snapToGrid="0">
      <p:cViewPr varScale="1">
        <p:scale>
          <a:sx n="46" d="100"/>
          <a:sy n="46" d="100"/>
        </p:scale>
        <p:origin x="192" y="8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55"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42D86C-2B70-41CF-BCCA-3AA0150EE2B3}" type="datetimeFigureOut">
              <a:rPr lang="en-US" smtClean="0"/>
              <a:t>8/12/24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F5E081-228C-40C5-8CF8-D03D649DAE38}" type="slidenum">
              <a:rPr lang="en-US" smtClean="0"/>
              <a:t>‹#›</a:t>
            </a:fld>
            <a:endParaRPr lang="en-US"/>
          </a:p>
        </p:txBody>
      </p:sp>
    </p:spTree>
    <p:extLst>
      <p:ext uri="{BB962C8B-B14F-4D97-AF65-F5344CB8AC3E}">
        <p14:creationId xmlns:p14="http://schemas.microsoft.com/office/powerpoint/2010/main" val="4140204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am-ET" sz="4000" dirty="0"/>
              <a:t>ሥ</a:t>
            </a:r>
            <a:r>
              <a:rPr lang="en-US" sz="1800" dirty="0" err="1">
                <a:effectLst/>
                <a:latin typeface="Nyala" panose="02000504070300020003" pitchFamily="2" charset="0"/>
                <a:ea typeface="Malgun Gothic" panose="020B0503020000020004" pitchFamily="34" charset="-127"/>
                <a:cs typeface="Malgun Gothic" panose="020B0503020000020004" pitchFamily="34" charset="-127"/>
              </a:rPr>
              <a:t>ርአተ-ፆታ</a:t>
            </a:r>
            <a:r>
              <a:rPr lang="am-ET" altLang="ja-JP" dirty="0"/>
              <a:t>ን ያማከለ ተጋላጭነት፣ ፍላጎቶች፣ እና ስጋቶች ግምገማ በብቃት ሲከናወን በአየር ንብረት ለውጥ ተጽእኖዎች ውስጥ ያሉ </a:t>
            </a:r>
            <a:r>
              <a:rPr lang="en-US" altLang="ja-JP" dirty="0" err="1"/>
              <a:t>ጥቃቅን</a:t>
            </a:r>
            <a:r>
              <a:rPr lang="am-ET" altLang="ja-JP" dirty="0"/>
              <a:t>/ጎልተው የማይታዩ መገለጫዎችን ማህበራዊ፣ ኢኮኖሚያዊ፣ ባህላዊ እና ተቋማዊ ክፍተቶችን በመለየት ወንዶች እና ሴቶች ለአየር ንብረት ለውጥ ተፅዕኖዎች ፍትሃዊ በሆነ መልኩ እንዳይመልሱ (</a:t>
            </a:r>
            <a:r>
              <a:rPr lang="en-US" altLang="ja-JP" dirty="0"/>
              <a:t>reacting) </a:t>
            </a:r>
            <a:r>
              <a:rPr lang="am-ET" altLang="ja-JP" dirty="0"/>
              <a:t>እና እንዳይላመዱ </a:t>
            </a:r>
            <a:r>
              <a:rPr lang="en-US" altLang="ja-JP" dirty="0"/>
              <a:t>(adapting) </a:t>
            </a:r>
            <a:r>
              <a:rPr lang="am-ET" altLang="ja-JP" dirty="0"/>
              <a:t>የሚያግዷቸውን ያሳያ</a:t>
            </a:r>
            <a:r>
              <a:rPr lang="en-US" altLang="ja-JP" dirty="0" err="1"/>
              <a:t>ል</a:t>
            </a:r>
            <a:r>
              <a:rPr lang="am-ET" altLang="ja-JP" dirty="0"/>
              <a:t>።</a:t>
            </a:r>
            <a:endParaRPr kumimoji="1" lang="ja-JP" altLang="en-US" dirty="0"/>
          </a:p>
        </p:txBody>
      </p:sp>
      <p:sp>
        <p:nvSpPr>
          <p:cNvPr id="4" name="Slide Number Placeholder 3"/>
          <p:cNvSpPr>
            <a:spLocks noGrp="1"/>
          </p:cNvSpPr>
          <p:nvPr>
            <p:ph type="sldNum" sz="quarter" idx="5"/>
          </p:nvPr>
        </p:nvSpPr>
        <p:spPr/>
        <p:txBody>
          <a:bodyPr/>
          <a:lstStyle/>
          <a:p>
            <a:fld id="{57F5E081-228C-40C5-8CF8-D03D649DAE38}" type="slidenum">
              <a:rPr lang="en-US" smtClean="0"/>
              <a:t>2</a:t>
            </a:fld>
            <a:endParaRPr lang="en-US"/>
          </a:p>
        </p:txBody>
      </p:sp>
    </p:spTree>
    <p:extLst>
      <p:ext uri="{BB962C8B-B14F-4D97-AF65-F5344CB8AC3E}">
        <p14:creationId xmlns:p14="http://schemas.microsoft.com/office/powerpoint/2010/main" val="4045009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rtl="0">
              <a:lnSpc>
                <a:spcPct val="100000"/>
              </a:lnSpc>
              <a:spcBef>
                <a:spcPts val="0"/>
              </a:spcBef>
              <a:spcAft>
                <a:spcPts val="0"/>
              </a:spcAft>
              <a:buClr>
                <a:srgbClr val="000000"/>
              </a:buClr>
              <a:buSzPts val="1100"/>
              <a:buFont typeface="Arial"/>
              <a:buChar char="●"/>
            </a:pPr>
            <a:r>
              <a:rPr lang="am-ET" altLang="ja-JP" sz="1200" dirty="0"/>
              <a:t>በችግር ዛፍ ትንተና ላይ የተገኘው መረጃ ለሚቀጥለው የሚሰሩት የሥርዓተ፡ፆታ ማካተቻ ድርጊቶች የሚግባቡበት መሠረት ነው</a:t>
            </a:r>
            <a:endParaRPr lang="en-US" altLang="ja-JP" sz="1200" dirty="0"/>
          </a:p>
          <a:p>
            <a:pPr marL="457200" marR="0" lvl="0" indent="-298450" algn="l" rtl="0">
              <a:lnSpc>
                <a:spcPct val="100000"/>
              </a:lnSpc>
              <a:spcBef>
                <a:spcPts val="0"/>
              </a:spcBef>
              <a:spcAft>
                <a:spcPts val="0"/>
              </a:spcAft>
              <a:buClr>
                <a:srgbClr val="000000"/>
              </a:buClr>
              <a:buSzPts val="1100"/>
              <a:buFont typeface="Arial"/>
              <a:buChar char="●"/>
            </a:pPr>
            <a:endParaRPr lang="en-US" altLang="ja-JP" sz="1200"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am-ET" altLang="ja-JP" sz="1200" dirty="0"/>
              <a:t>የሚቀጥሉት ሁለቱ ስላይዶች የቀረበው ከ </a:t>
            </a:r>
            <a:r>
              <a:rPr lang="en-GB" sz="1800" dirty="0"/>
              <a:t>LI BIRD</a:t>
            </a:r>
            <a:r>
              <a:rPr lang="am-ET" sz="1800" kern="100" dirty="0">
                <a:effectLst/>
                <a:latin typeface="Nyala" panose="02000504070300020003" pitchFamily="2" charset="0"/>
                <a:ea typeface="Malgun Gothic" panose="020B0503020000020004" pitchFamily="34" charset="-127"/>
              </a:rPr>
              <a:t> የ</a:t>
            </a:r>
            <a:r>
              <a:rPr lang="am-ET" altLang="ja-JP" sz="1200" dirty="0"/>
              <a:t>ቻድ</a:t>
            </a:r>
            <a:r>
              <a:rPr lang="en-US" altLang="ja-JP" sz="1200" dirty="0"/>
              <a:t> </a:t>
            </a:r>
            <a:r>
              <a:rPr lang="am-ET" altLang="ja-JP" sz="1200" dirty="0"/>
              <a:t>ፕሮግራም የተወሰደ ጥናት እንደሚያሳየው በሥርዓተ-ፆታ ላይ የተመሰረተ ጥቃት ለሴቶች ከአየር ንብረት ለውጥ ጋር የመላመድ አቅም ትልቅ እንቅፋት እንደሆነ እና ይህ መሰረታዊ ችግር እስካልተፈታ ሴቶችም ሆኑ አጠቃላይ ማህበረሰቡ አደጋን የመቋቋም ችሎታው በተፈለገው መጠን ስኬታማ </a:t>
            </a:r>
            <a:r>
              <a:rPr lang="en-US" altLang="ja-JP" sz="1200" dirty="0"/>
              <a:t>(effective)</a:t>
            </a:r>
            <a:r>
              <a:rPr lang="am-ET" altLang="ja-JP" sz="1200" dirty="0"/>
              <a:t> አይሆንም።</a:t>
            </a:r>
            <a:endParaRPr kumimoji="1" lang="ja-JP" altLang="en-US" dirty="0"/>
          </a:p>
        </p:txBody>
      </p:sp>
      <p:sp>
        <p:nvSpPr>
          <p:cNvPr id="4" name="Slide Number Placeholder 3"/>
          <p:cNvSpPr>
            <a:spLocks noGrp="1"/>
          </p:cNvSpPr>
          <p:nvPr>
            <p:ph type="sldNum" sz="quarter" idx="5"/>
          </p:nvPr>
        </p:nvSpPr>
        <p:spPr/>
        <p:txBody>
          <a:bodyPr/>
          <a:lstStyle/>
          <a:p>
            <a:fld id="{57F5E081-228C-40C5-8CF8-D03D649DAE38}" type="slidenum">
              <a:rPr lang="en-US" smtClean="0"/>
              <a:t>11</a:t>
            </a:fld>
            <a:endParaRPr lang="en-US"/>
          </a:p>
        </p:txBody>
      </p:sp>
    </p:spTree>
    <p:extLst>
      <p:ext uri="{BB962C8B-B14F-4D97-AF65-F5344CB8AC3E}">
        <p14:creationId xmlns:p14="http://schemas.microsoft.com/office/powerpoint/2010/main" val="2002629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ይህ</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መረጃ</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የመጣው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ከ</a:t>
            </a:r>
            <a:r>
              <a:rPr lang="en-GB" sz="1600" dirty="0"/>
              <a:t>BRACED</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ፕሮግራም</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ነው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የተለየው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ማሳያ</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ጥናት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መረጃ</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የ</a:t>
            </a:r>
            <a:r>
              <a:rPr lang="en-GB" sz="1600" dirty="0"/>
              <a:t>LEAD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ቻድ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ባልደረባ</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ኮሌት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ቤኑድጂ</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ነው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a:t>
            </a:r>
            <a:endParaRPr lang="en-US" altLang="ja-JP" sz="1800" dirty="0"/>
          </a:p>
          <a:p>
            <a:pPr marL="158750" lvl="0" indent="0" algn="l" rtl="0">
              <a:lnSpc>
                <a:spcPct val="100000"/>
              </a:lnSpc>
              <a:spcBef>
                <a:spcPts val="0"/>
              </a:spcBef>
              <a:spcAft>
                <a:spcPts val="0"/>
              </a:spcAft>
              <a:buSzPts val="1100"/>
              <a:buNone/>
            </a:pPr>
            <a:endParaRPr lang="en-US" altLang="ja-JP" sz="1800" dirty="0"/>
          </a:p>
          <a:p>
            <a:pPr marL="457200" marR="0" lvl="0" indent="-298450" algn="l" defTabSz="914400" rtl="0" eaLnBrk="1" fontAlgn="auto" latinLnBrk="0" hangingPunct="1">
              <a:lnSpc>
                <a:spcPct val="100000"/>
              </a:lnSpc>
              <a:spcBef>
                <a:spcPts val="0"/>
              </a:spcBef>
              <a:spcAft>
                <a:spcPts val="0"/>
              </a:spcAft>
              <a:buClrTx/>
              <a:buSzPts val="1100"/>
              <a:buFontTx/>
              <a:buNone/>
              <a:tabLst/>
              <a:defRPr/>
            </a:pP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ሙሉው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ጽሁፍ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እዚህ</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ድህረ-ገጽ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ይገኛል</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lvl="0" indent="-298450" algn="l" rtl="0">
              <a:lnSpc>
                <a:spcPct val="100000"/>
              </a:lnSpc>
              <a:spcBef>
                <a:spcPts val="0"/>
              </a:spcBef>
              <a:spcAft>
                <a:spcPts val="0"/>
              </a:spcAft>
              <a:buSzPts val="1100"/>
            </a:pPr>
            <a:r>
              <a:rPr lang="en-US" altLang="ja-JP" sz="1800" dirty="0"/>
              <a:t>https://www.ncbi.nlm.nih.gov/pmc/articles/PMC6849775/ </a:t>
            </a:r>
          </a:p>
          <a:p>
            <a:pPr marL="457200" lvl="0" indent="-228600" algn="l" rtl="0">
              <a:lnSpc>
                <a:spcPct val="100000"/>
              </a:lnSpc>
              <a:spcBef>
                <a:spcPts val="0"/>
              </a:spcBef>
              <a:spcAft>
                <a:spcPts val="0"/>
              </a:spcAft>
              <a:buSzPts val="1100"/>
              <a:buNone/>
            </a:pPr>
            <a:endParaRPr lang="en-US" altLang="ja-JP" sz="1800" dirty="0"/>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en-US" sz="1200" b="1" kern="1200" dirty="0">
                <a:solidFill>
                  <a:schemeClr val="tx1"/>
                </a:solidFill>
                <a:latin typeface="+mn-lt"/>
                <a:ea typeface="+mn-ea"/>
                <a:cs typeface="+mn-cs"/>
              </a:rPr>
              <a:t>የ</a:t>
            </a:r>
            <a:r>
              <a:rPr lang="en-GB" sz="1200" b="1" kern="1200" dirty="0">
                <a:solidFill>
                  <a:schemeClr val="tx1"/>
                </a:solidFill>
                <a:latin typeface="+mn-lt"/>
                <a:ea typeface="+mn-ea"/>
                <a:cs typeface="+mn-cs"/>
              </a:rPr>
              <a:t>BRACED </a:t>
            </a:r>
            <a:r>
              <a:rPr lang="en-US" sz="1200" b="1" kern="1200" dirty="0" err="1">
                <a:solidFill>
                  <a:schemeClr val="tx1"/>
                </a:solidFill>
                <a:latin typeface="+mn-lt"/>
                <a:ea typeface="+mn-ea"/>
                <a:cs typeface="+mn-cs"/>
              </a:rPr>
              <a:t>ፕሮግራም</a:t>
            </a:r>
            <a:r>
              <a:rPr lang="en-US" sz="1200" b="1" kern="1200" dirty="0">
                <a:solidFill>
                  <a:schemeClr val="tx1"/>
                </a:solidFill>
                <a:latin typeface="+mn-lt"/>
                <a:ea typeface="+mn-ea"/>
                <a:cs typeface="+mn-cs"/>
              </a:rPr>
              <a:t> </a:t>
            </a:r>
            <a:r>
              <a:rPr lang="en-US" sz="1200" b="1" kern="1200" dirty="0" err="1">
                <a:solidFill>
                  <a:schemeClr val="tx1"/>
                </a:solidFill>
                <a:latin typeface="+mn-lt"/>
                <a:ea typeface="+mn-ea"/>
                <a:cs typeface="+mn-cs"/>
              </a:rPr>
              <a:t>ሰፊው</a:t>
            </a:r>
            <a:r>
              <a:rPr lang="en-US" sz="1200" b="1" kern="1200" dirty="0">
                <a:solidFill>
                  <a:schemeClr val="tx1"/>
                </a:solidFill>
                <a:latin typeface="+mn-lt"/>
                <a:ea typeface="+mn-ea"/>
                <a:cs typeface="+mn-cs"/>
              </a:rPr>
              <a:t> </a:t>
            </a:r>
            <a:r>
              <a:rPr lang="en-US" sz="1200" b="1" kern="1200" dirty="0" err="1">
                <a:solidFill>
                  <a:schemeClr val="tx1"/>
                </a:solidFill>
                <a:latin typeface="+mn-lt"/>
                <a:ea typeface="+mn-ea"/>
                <a:cs typeface="+mn-cs"/>
              </a:rPr>
              <a:t>ይዘት</a:t>
            </a:r>
            <a:r>
              <a:rPr lang="en-US" sz="1200" b="1" kern="1200" dirty="0">
                <a:solidFill>
                  <a:schemeClr val="tx1"/>
                </a:solidFill>
                <a:latin typeface="+mn-lt"/>
                <a:ea typeface="+mn-ea"/>
                <a:cs typeface="+mn-cs"/>
              </a:rPr>
              <a:t> </a:t>
            </a:r>
            <a:r>
              <a:rPr lang="en-US" sz="1200" b="1" kern="1200" dirty="0" err="1">
                <a:solidFill>
                  <a:schemeClr val="tx1"/>
                </a:solidFill>
                <a:latin typeface="+mn-lt"/>
                <a:ea typeface="+mn-ea"/>
                <a:cs typeface="+mn-cs"/>
              </a:rPr>
              <a:t>በቻድ</a:t>
            </a:r>
            <a:r>
              <a:rPr lang="en-US" sz="1200" b="1" kern="1200" dirty="0">
                <a:solidFill>
                  <a:schemeClr val="tx1"/>
                </a:solidFill>
                <a:latin typeface="+mn-lt"/>
                <a:ea typeface="+mn-ea"/>
                <a:cs typeface="+mn-cs"/>
              </a:rPr>
              <a:t> </a:t>
            </a:r>
            <a:r>
              <a:rPr lang="en-US" sz="1200" b="1" kern="1200" dirty="0" err="1">
                <a:solidFill>
                  <a:schemeClr val="tx1"/>
                </a:solidFill>
                <a:latin typeface="+mn-lt"/>
                <a:ea typeface="+mn-ea"/>
                <a:cs typeface="+mn-cs"/>
              </a:rPr>
              <a:t>ገጠራማ</a:t>
            </a:r>
            <a:r>
              <a:rPr lang="en-US" sz="1200" b="1" kern="1200" dirty="0">
                <a:solidFill>
                  <a:schemeClr val="tx1"/>
                </a:solidFill>
                <a:latin typeface="+mn-lt"/>
                <a:ea typeface="+mn-ea"/>
                <a:cs typeface="+mn-cs"/>
              </a:rPr>
              <a:t> </a:t>
            </a:r>
            <a:r>
              <a:rPr lang="en-US" sz="1200" b="1" kern="1200" dirty="0" err="1">
                <a:solidFill>
                  <a:schemeClr val="tx1"/>
                </a:solidFill>
                <a:latin typeface="+mn-lt"/>
                <a:ea typeface="+mn-ea"/>
                <a:cs typeface="+mn-cs"/>
              </a:rPr>
              <a:t>አካባቢዎች</a:t>
            </a:r>
            <a:r>
              <a:rPr lang="en-US" sz="1200" b="1" kern="1200" dirty="0">
                <a:solidFill>
                  <a:schemeClr val="tx1"/>
                </a:solidFill>
                <a:latin typeface="+mn-lt"/>
                <a:ea typeface="+mn-ea"/>
                <a:cs typeface="+mn-cs"/>
              </a:rPr>
              <a:t> </a:t>
            </a:r>
            <a:r>
              <a:rPr lang="en-US" sz="1200" b="1" kern="1200" dirty="0" err="1">
                <a:solidFill>
                  <a:schemeClr val="tx1"/>
                </a:solidFill>
                <a:latin typeface="+mn-lt"/>
                <a:ea typeface="+mn-ea"/>
                <a:cs typeface="+mn-cs"/>
              </a:rPr>
              <a:t>ውስጥ</a:t>
            </a:r>
            <a:r>
              <a:rPr lang="en-US" sz="1200" b="1" kern="1200" dirty="0">
                <a:solidFill>
                  <a:schemeClr val="tx1"/>
                </a:solidFill>
                <a:latin typeface="+mn-lt"/>
                <a:ea typeface="+mn-ea"/>
                <a:cs typeface="+mn-cs"/>
              </a:rPr>
              <a:t> </a:t>
            </a:r>
            <a:r>
              <a:rPr lang="en-US" sz="1200" b="1" kern="1200" dirty="0" err="1">
                <a:solidFill>
                  <a:schemeClr val="tx1"/>
                </a:solidFill>
                <a:latin typeface="+mn-lt"/>
                <a:ea typeface="+mn-ea"/>
                <a:cs typeface="+mn-cs"/>
              </a:rPr>
              <a:t>የገባ</a:t>
            </a:r>
            <a:r>
              <a:rPr lang="en-US" sz="1200" b="1" kern="1200" dirty="0">
                <a:solidFill>
                  <a:schemeClr val="tx1"/>
                </a:solidFill>
                <a:latin typeface="+mn-lt"/>
                <a:ea typeface="+mn-ea"/>
                <a:cs typeface="+mn-cs"/>
              </a:rPr>
              <a:t> </a:t>
            </a:r>
            <a:r>
              <a:rPr lang="en-US" sz="1200" b="1" kern="1200" dirty="0" err="1">
                <a:solidFill>
                  <a:schemeClr val="tx1"/>
                </a:solidFill>
                <a:latin typeface="+mn-lt"/>
                <a:ea typeface="+mn-ea"/>
                <a:cs typeface="+mn-cs"/>
              </a:rPr>
              <a:t>ሲሆን</a:t>
            </a:r>
            <a:r>
              <a:rPr lang="en-US" sz="1200" b="1" kern="1200" dirty="0">
                <a:solidFill>
                  <a:schemeClr val="tx1"/>
                </a:solidFill>
                <a:latin typeface="+mn-lt"/>
                <a:ea typeface="+mn-ea"/>
                <a:cs typeface="+mn-cs"/>
              </a:rPr>
              <a:t> </a:t>
            </a:r>
            <a:r>
              <a:rPr lang="en-US" sz="1200" b="1" kern="1200" dirty="0" err="1">
                <a:solidFill>
                  <a:schemeClr val="tx1"/>
                </a:solidFill>
                <a:latin typeface="+mn-lt"/>
                <a:ea typeface="+mn-ea"/>
                <a:cs typeface="+mn-cs"/>
              </a:rPr>
              <a:t>ዓላማውም</a:t>
            </a:r>
            <a:r>
              <a:rPr lang="en-US" sz="1200" b="1" kern="1200" dirty="0">
                <a:solidFill>
                  <a:schemeClr val="tx1"/>
                </a:solidFill>
                <a:latin typeface="+mn-lt"/>
                <a:ea typeface="+mn-ea"/>
                <a:cs typeface="+mn-cs"/>
              </a:rPr>
              <a:t> የአየር ንብረት </a:t>
            </a:r>
            <a:r>
              <a:rPr lang="en-US" sz="1200" b="1" kern="1200" dirty="0" err="1">
                <a:solidFill>
                  <a:schemeClr val="tx1"/>
                </a:solidFill>
                <a:latin typeface="+mn-lt"/>
                <a:ea typeface="+mn-ea"/>
                <a:cs typeface="+mn-cs"/>
              </a:rPr>
              <a:t>ለውጥን</a:t>
            </a:r>
            <a:r>
              <a:rPr lang="en-US" sz="1200" b="1" kern="1200" dirty="0">
                <a:solidFill>
                  <a:schemeClr val="tx1"/>
                </a:solidFill>
                <a:latin typeface="+mn-lt"/>
                <a:ea typeface="+mn-ea"/>
                <a:cs typeface="+mn-cs"/>
              </a:rPr>
              <a:t> </a:t>
            </a:r>
            <a:r>
              <a:rPr lang="en-US" sz="1200" b="1" kern="1200" dirty="0" err="1">
                <a:solidFill>
                  <a:schemeClr val="tx1"/>
                </a:solidFill>
                <a:latin typeface="+mn-lt"/>
                <a:ea typeface="+mn-ea"/>
                <a:cs typeface="+mn-cs"/>
              </a:rPr>
              <a:t>የሚገዳደር</a:t>
            </a:r>
            <a:r>
              <a:rPr lang="en-US" sz="1200" b="1" kern="1200" dirty="0">
                <a:solidFill>
                  <a:schemeClr val="tx1"/>
                </a:solidFill>
                <a:latin typeface="+mn-lt"/>
                <a:ea typeface="+mn-ea"/>
                <a:cs typeface="+mn-cs"/>
              </a:rPr>
              <a:t>፣ </a:t>
            </a:r>
            <a:r>
              <a:rPr lang="en-US" sz="1200" b="1" kern="1200" dirty="0" err="1">
                <a:solidFill>
                  <a:schemeClr val="tx1"/>
                </a:solidFill>
                <a:latin typeface="+mn-lt"/>
                <a:ea typeface="+mn-ea"/>
                <a:cs typeface="+mn-cs"/>
              </a:rPr>
              <a:t>በአብዛኛው</a:t>
            </a:r>
            <a:r>
              <a:rPr lang="en-US" sz="1200" b="1" kern="1200" dirty="0">
                <a:solidFill>
                  <a:schemeClr val="tx1"/>
                </a:solidFill>
                <a:latin typeface="+mn-lt"/>
                <a:ea typeface="+mn-ea"/>
                <a:cs typeface="+mn-cs"/>
              </a:rPr>
              <a:t> </a:t>
            </a:r>
            <a:r>
              <a:rPr lang="en-US" sz="1200" b="1" kern="1200" dirty="0" err="1">
                <a:solidFill>
                  <a:schemeClr val="tx1"/>
                </a:solidFill>
                <a:latin typeface="+mn-lt"/>
                <a:ea typeface="+mn-ea"/>
                <a:cs typeface="+mn-cs"/>
              </a:rPr>
              <a:t>በግብርና</a:t>
            </a:r>
            <a:r>
              <a:rPr lang="en-US" sz="1200" b="1" kern="1200" dirty="0">
                <a:solidFill>
                  <a:schemeClr val="tx1"/>
                </a:solidFill>
                <a:latin typeface="+mn-lt"/>
                <a:ea typeface="+mn-ea"/>
                <a:cs typeface="+mn-cs"/>
              </a:rPr>
              <a:t> </a:t>
            </a:r>
            <a:r>
              <a:rPr lang="en-US" sz="1200" b="1" kern="1200" dirty="0" err="1">
                <a:solidFill>
                  <a:schemeClr val="tx1"/>
                </a:solidFill>
                <a:latin typeface="+mn-lt"/>
                <a:ea typeface="+mn-ea"/>
                <a:cs typeface="+mn-cs"/>
              </a:rPr>
              <a:t>ላይ</a:t>
            </a:r>
            <a:r>
              <a:rPr lang="en-US" sz="1200" b="1" kern="1200" dirty="0">
                <a:solidFill>
                  <a:schemeClr val="tx1"/>
                </a:solidFill>
                <a:latin typeface="+mn-lt"/>
                <a:ea typeface="+mn-ea"/>
                <a:cs typeface="+mn-cs"/>
              </a:rPr>
              <a:t> </a:t>
            </a:r>
            <a:r>
              <a:rPr lang="en-US" sz="1200" b="1" kern="1200" dirty="0" err="1">
                <a:solidFill>
                  <a:schemeClr val="tx1"/>
                </a:solidFill>
                <a:latin typeface="+mn-lt"/>
                <a:ea typeface="+mn-ea"/>
                <a:cs typeface="+mn-cs"/>
              </a:rPr>
              <a:t>የተመሰረተ</a:t>
            </a:r>
            <a:r>
              <a:rPr lang="en-US" sz="1200" b="1" kern="1200" dirty="0">
                <a:solidFill>
                  <a:schemeClr val="tx1"/>
                </a:solidFill>
                <a:latin typeface="+mn-lt"/>
                <a:ea typeface="+mn-ea"/>
                <a:cs typeface="+mn-cs"/>
              </a:rPr>
              <a:t>፣ </a:t>
            </a:r>
            <a:r>
              <a:rPr lang="en-US" sz="1200" b="1" kern="1200" dirty="0" err="1">
                <a:solidFill>
                  <a:schemeClr val="tx1"/>
                </a:solidFill>
                <a:latin typeface="+mn-lt"/>
                <a:ea typeface="+mn-ea"/>
                <a:cs typeface="+mn-cs"/>
              </a:rPr>
              <a:t>የገጠር</a:t>
            </a:r>
            <a:r>
              <a:rPr lang="en-US" sz="1200" b="1" kern="1200" dirty="0">
                <a:solidFill>
                  <a:schemeClr val="tx1"/>
                </a:solidFill>
                <a:latin typeface="+mn-lt"/>
                <a:ea typeface="+mn-ea"/>
                <a:cs typeface="+mn-cs"/>
              </a:rPr>
              <a:t> </a:t>
            </a:r>
            <a:r>
              <a:rPr lang="en-US" sz="1200" b="1" kern="1200" dirty="0" err="1">
                <a:solidFill>
                  <a:schemeClr val="tx1"/>
                </a:solidFill>
                <a:latin typeface="+mn-lt"/>
                <a:ea typeface="+mn-ea"/>
                <a:cs typeface="+mn-cs"/>
              </a:rPr>
              <a:t>ልማት</a:t>
            </a:r>
            <a:r>
              <a:rPr lang="en-US" sz="1200" b="1" kern="1200" dirty="0">
                <a:solidFill>
                  <a:schemeClr val="tx1"/>
                </a:solidFill>
                <a:latin typeface="+mn-lt"/>
                <a:ea typeface="+mn-ea"/>
                <a:cs typeface="+mn-cs"/>
              </a:rPr>
              <a:t> </a:t>
            </a:r>
            <a:r>
              <a:rPr lang="en-US" sz="1200" b="1" kern="1200" dirty="0" err="1">
                <a:solidFill>
                  <a:schemeClr val="tx1"/>
                </a:solidFill>
                <a:latin typeface="+mn-lt"/>
                <a:ea typeface="+mn-ea"/>
                <a:cs typeface="+mn-cs"/>
              </a:rPr>
              <a:t>ፕሮግራሞችን</a:t>
            </a:r>
            <a:r>
              <a:rPr lang="en-US" sz="1200" b="1" kern="1200" dirty="0">
                <a:solidFill>
                  <a:schemeClr val="tx1"/>
                </a:solidFill>
                <a:latin typeface="+mn-lt"/>
                <a:ea typeface="+mn-ea"/>
                <a:cs typeface="+mn-cs"/>
              </a:rPr>
              <a:t> </a:t>
            </a:r>
            <a:r>
              <a:rPr lang="en-US" sz="1200" b="1" kern="1200" dirty="0" err="1">
                <a:solidFill>
                  <a:schemeClr val="tx1"/>
                </a:solidFill>
                <a:latin typeface="+mn-lt"/>
                <a:ea typeface="+mn-ea"/>
                <a:cs typeface="+mn-cs"/>
              </a:rPr>
              <a:t>ለማስኬድ</a:t>
            </a:r>
            <a:r>
              <a:rPr lang="en-US" sz="1200" b="1" kern="1200" dirty="0">
                <a:solidFill>
                  <a:schemeClr val="tx1"/>
                </a:solidFill>
                <a:latin typeface="+mn-lt"/>
                <a:ea typeface="+mn-ea"/>
                <a:cs typeface="+mn-cs"/>
              </a:rPr>
              <a:t> </a:t>
            </a:r>
            <a:r>
              <a:rPr lang="en-US" sz="1200" b="1" kern="1200" dirty="0" err="1">
                <a:solidFill>
                  <a:schemeClr val="tx1"/>
                </a:solidFill>
                <a:latin typeface="+mn-lt"/>
                <a:ea typeface="+mn-ea"/>
                <a:cs typeface="+mn-cs"/>
              </a:rPr>
              <a:t>ነው</a:t>
            </a:r>
            <a:r>
              <a:rPr lang="en-US" sz="1200" b="1" kern="1200" dirty="0">
                <a:solidFill>
                  <a:schemeClr val="tx1"/>
                </a:solidFill>
                <a:latin typeface="+mn-lt"/>
                <a:ea typeface="+mn-ea"/>
                <a:cs typeface="+mn-cs"/>
              </a:rPr>
              <a:t>።</a:t>
            </a:r>
            <a:r>
              <a:rPr lang="en-US" altLang="ja-JP" sz="1200" b="1" kern="1200" dirty="0">
                <a:solidFill>
                  <a:schemeClr val="tx1"/>
                </a:solidFill>
                <a:latin typeface="+mn-lt"/>
                <a:ea typeface="+mn-ea"/>
                <a:cs typeface="+mn-cs"/>
              </a:rPr>
              <a:t> </a:t>
            </a:r>
            <a:r>
              <a:rPr lang="am-ET" sz="1200" b="1" kern="1200" dirty="0">
                <a:solidFill>
                  <a:schemeClr val="tx1"/>
                </a:solidFill>
                <a:latin typeface="+mn-lt"/>
                <a:ea typeface="+mn-ea"/>
                <a:cs typeface="+mn-cs"/>
              </a:rPr>
              <a:t>ነገር ግን ሥርዓተ-ፆታን መሰረት ያደረጉ ጥቃቶች እጅግ በጣም የከፋ እና በጣም ተስፋፍተው የአየር ንብረት ለውጥን </a:t>
            </a:r>
            <a:r>
              <a:rPr lang="en-US" sz="1200" b="1" kern="1200" dirty="0" err="1">
                <a:solidFill>
                  <a:schemeClr val="tx1"/>
                </a:solidFill>
                <a:latin typeface="+mn-lt"/>
                <a:ea typeface="+mn-ea"/>
                <a:cs typeface="+mn-cs"/>
              </a:rPr>
              <a:t>ለመገዳደር</a:t>
            </a:r>
            <a:r>
              <a:rPr lang="am-ET" sz="1200" b="1" kern="1200" dirty="0">
                <a:solidFill>
                  <a:schemeClr val="tx1"/>
                </a:solidFill>
                <a:latin typeface="+mn-lt"/>
                <a:ea typeface="+mn-ea"/>
                <a:cs typeface="+mn-cs"/>
              </a:rPr>
              <a:t> በሚያደርጉት የገጠር ልማት ላይ የሚያደርጉትን ጥረት ሙሉ በሙሉ እየገታ መሆኑን ደርሰውበታል</a:t>
            </a:r>
            <a:r>
              <a:rPr lang="en-US" altLang="ja-JP" sz="1200" b="1" kern="1200" dirty="0">
                <a:solidFill>
                  <a:schemeClr val="tx1"/>
                </a:solidFill>
                <a:latin typeface="+mn-lt"/>
                <a:ea typeface="+mn-ea"/>
                <a:cs typeface="+mn-cs"/>
              </a:rPr>
              <a:t>: </a:t>
            </a:r>
          </a:p>
          <a:p>
            <a:pPr marL="158750" lvl="0" indent="0" algn="l" rtl="0">
              <a:lnSpc>
                <a:spcPct val="100000"/>
              </a:lnSpc>
              <a:spcBef>
                <a:spcPts val="0"/>
              </a:spcBef>
              <a:spcAft>
                <a:spcPts val="0"/>
              </a:spcAft>
              <a:buSzPts val="1100"/>
              <a:buNone/>
            </a:pPr>
            <a:endParaRPr lang="en-US" altLang="ja-JP" sz="1200" b="0" i="0" u="none" strike="noStrike" cap="none" dirty="0">
              <a:solidFill>
                <a:srgbClr val="000000"/>
              </a:solidFill>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በሴቶች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ልጃገረዶች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ላይ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የሚፈጸመው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ጥቃት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በቻድ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የአየር ንብረት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ለውጥን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ለመገዳደር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የሚደረገውን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ጥረት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እያደናቀፈ</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ነው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a:t>
            </a:r>
            <a:endParaRPr lang="en-US" altLang="ja-JP" sz="1800" dirty="0"/>
          </a:p>
          <a:p>
            <a:pPr marL="457200" lvl="0" indent="-298450" algn="l" rtl="0">
              <a:lnSpc>
                <a:spcPct val="100000"/>
              </a:lnSpc>
              <a:spcBef>
                <a:spcPts val="0"/>
              </a:spcBef>
              <a:spcAft>
                <a:spcPts val="0"/>
              </a:spcAft>
              <a:buSzPts val="1100"/>
              <a:buChar char="●"/>
            </a:pPr>
            <a:r>
              <a:rPr lang="am-ET" sz="1800" dirty="0"/>
              <a:t>ሥርዓተ ፆታን መሠረት ያደረጉ ጥቃቶች በሕይወት የተረፉትን ብቻ ሳይሆን የቤተሰባቸው አባላት ኑሮአቸውን የማረጋገጥና የማጠናከር አቅም ላይ አሉታዊ ተጽዕኖ ያሳድራል።</a:t>
            </a:r>
            <a:r>
              <a:rPr lang="en-US" altLang="ja-JP" sz="1200" b="0" i="0" u="none" strike="noStrike" cap="none" dirty="0">
                <a:solidFill>
                  <a:srgbClr val="000000"/>
                </a:solidFill>
                <a:latin typeface="Arial"/>
                <a:ea typeface="Arial"/>
                <a:cs typeface="Arial"/>
                <a:sym typeface="Arial"/>
              </a:rPr>
              <a:t> </a:t>
            </a:r>
            <a:endParaRPr lang="en-US" altLang="ja-JP" sz="1800" dirty="0"/>
          </a:p>
          <a:p>
            <a:pPr marL="457200" lvl="0" indent="-298450" algn="l" rtl="0">
              <a:lnSpc>
                <a:spcPct val="100000"/>
              </a:lnSpc>
              <a:spcBef>
                <a:spcPts val="0"/>
              </a:spcBef>
              <a:spcAft>
                <a:spcPts val="0"/>
              </a:spcAft>
              <a:buSzPts val="1100"/>
              <a:buChar char="●"/>
            </a:pPr>
            <a:r>
              <a:rPr lang="am-ET" sz="1800" dirty="0"/>
              <a:t>የማህበራዊ እኩልነት አለመመጣጠን የተረፉትን የሰው ሀብት ይቀንሳል እና በምግብ እጥረት ወቅት ተጋላጭነታቸውን ያባብሳል።</a:t>
            </a:r>
            <a:r>
              <a:rPr lang="en-US" altLang="ja-JP" sz="1200" b="0" i="0" u="none" strike="noStrike" cap="none" dirty="0">
                <a:solidFill>
                  <a:srgbClr val="000000"/>
                </a:solidFill>
                <a:latin typeface="Arial"/>
                <a:ea typeface="Arial"/>
                <a:cs typeface="Arial"/>
                <a:sym typeface="Arial"/>
              </a:rPr>
              <a:t> </a:t>
            </a:r>
            <a:endParaRPr lang="en-US" altLang="ja-JP" sz="1800" dirty="0"/>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ጥቃት</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በሴቶች</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ጤና</a:t>
            </a:r>
            <a:r>
              <a:rPr lang="en-US" sz="1800" kern="0" dirty="0">
                <a:solidFill>
                  <a:srgbClr val="303436"/>
                </a:solidFill>
                <a:effectLst/>
                <a:latin typeface="Nyala" panose="02000504070300020003" pitchFamily="2" charset="0"/>
                <a:ea typeface="Times New Roman" panose="02020603050405020304" pitchFamily="18" charset="0"/>
                <a:cs typeface="Courier New" panose="02070309020205020404" pitchFamily="49" charset="0"/>
              </a:rPr>
              <a:t>፣</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በቤተሰብ</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ኢኮኖሚያዊ</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ሀብቶች</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እና</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በመሠረታዊ</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አገልግሎቶች</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ተደራሽነት</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ላይ</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አሉታዊ</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ተፅእኖ</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አለው</a:t>
            </a:r>
            <a:r>
              <a:rPr lang="am-ET" sz="1800" dirty="0"/>
              <a:t>።</a:t>
            </a:r>
            <a:endParaRPr lang="en-US" sz="1200" kern="1200" dirty="0">
              <a:effectLst/>
              <a:latin typeface="+mn-lt"/>
              <a:ea typeface="+mn-ea"/>
              <a:cs typeface="+mn-cs"/>
            </a:endParaRPr>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ይህ</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የመገዳደር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አቅምን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ይጎዳል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የሴቶችን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ልጃገረዶችን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አቅም</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ለመገመት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ለመቋቋም</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ከአደጋዎች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ጭንቀቶች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ከአደጋ</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ከአየር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ንብረት ለውጥ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ለማገገም</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እንቅፋት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ነው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a:t>
            </a:r>
            <a:r>
              <a:rPr lang="en-US" altLang="ja-JP" sz="1200" b="0" i="0" u="none" strike="noStrike" cap="none" dirty="0">
                <a:solidFill>
                  <a:srgbClr val="000000"/>
                </a:solidFill>
                <a:latin typeface="Arial"/>
                <a:ea typeface="Arial"/>
                <a:cs typeface="Arial"/>
                <a:sym typeface="Arial"/>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የበለጠ</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ትክክክል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ፍትሃዊ</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የሆነ</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የስርዓተ-ፆታ</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ግንኙነትን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ከጥቃት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ነፃ</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በመሆን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ለአደጋ</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ተጋላጭ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የሆኑ</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ማህበረሰቦችን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እንዴት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መገንባት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ይቻላል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lvl="0" indent="-228600" algn="l" rtl="0">
              <a:lnSpc>
                <a:spcPct val="100000"/>
              </a:lnSpc>
              <a:spcBef>
                <a:spcPts val="0"/>
              </a:spcBef>
              <a:spcAft>
                <a:spcPts val="0"/>
              </a:spcAft>
              <a:buSzPts val="1100"/>
              <a:buNone/>
            </a:pPr>
            <a:endParaRPr lang="en-US" altLang="ja-JP" sz="1800" dirty="0"/>
          </a:p>
          <a:p>
            <a:pPr marL="457200" lvl="0" indent="-228600" algn="l" rtl="0">
              <a:lnSpc>
                <a:spcPct val="100000"/>
              </a:lnSpc>
              <a:spcBef>
                <a:spcPts val="0"/>
              </a:spcBef>
              <a:spcAft>
                <a:spcPts val="0"/>
              </a:spcAft>
              <a:buSzPts val="1100"/>
              <a:buNone/>
            </a:pPr>
            <a:endParaRPr lang="en-US" altLang="ja-JP" sz="12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am-ET" sz="1200" b="1" i="0" u="none" strike="noStrike" kern="1200" cap="none" dirty="0">
                <a:solidFill>
                  <a:srgbClr val="000000"/>
                </a:solidFill>
                <a:cs typeface="Arial"/>
              </a:rPr>
              <a:t>የአየር ንብረት እና የማህበራዊ ልማት ፈተናዎችን የማሸነፍ ስትራቴጂዎች</a:t>
            </a:r>
            <a:endParaRPr lang="en-US" altLang="ja-JP" sz="1200" b="0" i="0" u="none" strike="noStrike" cap="none" dirty="0">
              <a:solidFill>
                <a:srgbClr val="000000"/>
              </a:solidFill>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የቻድ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የአብዛኛው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ሰው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ኑሮ</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በእርሻ</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በከብት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እርባታ</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በአሳ</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ማስገር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ላይ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የተመሰረተ</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ነው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ይህም</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ለአየር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ንብረት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ተጋላጭ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ያደርጋቸዋል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a:t>
            </a:r>
            <a:endParaRPr lang="en-US" altLang="ja-JP" sz="1800" dirty="0"/>
          </a:p>
          <a:p>
            <a:pPr marL="457200" lvl="0" indent="-298450" algn="l" rtl="0">
              <a:lnSpc>
                <a:spcPct val="100000"/>
              </a:lnSpc>
              <a:spcBef>
                <a:spcPts val="0"/>
              </a:spcBef>
              <a:spcAft>
                <a:spcPts val="0"/>
              </a:spcAft>
              <a:buSzPts val="1100"/>
              <a:buChar char="●"/>
            </a:pPr>
            <a:r>
              <a:rPr lang="am-ET" sz="1800" dirty="0"/>
              <a:t>ማህበረሰቦች መደበኛ ባልሆነ ዝናብ እና እንደ ድርቅ ባሉ ከባድ ክስተቶች ተጎድተዋል።</a:t>
            </a:r>
            <a:r>
              <a:rPr lang="en-US" altLang="ja-JP" sz="1200" b="0" i="0" u="none" strike="noStrike" cap="none" dirty="0">
                <a:solidFill>
                  <a:srgbClr val="000000"/>
                </a:solidFill>
                <a:latin typeface="Arial"/>
                <a:ea typeface="Arial"/>
                <a:cs typeface="Arial"/>
                <a:sym typeface="Arial"/>
              </a:rPr>
              <a:t> </a:t>
            </a:r>
            <a:r>
              <a:rPr lang="am-ET" sz="1800" b="0" i="0" dirty="0">
                <a:solidFill>
                  <a:srgbClr val="303436"/>
                </a:solidFill>
                <a:effectLst/>
                <a:latin typeface="arial" panose="020B0604020202020204" pitchFamily="34" charset="0"/>
              </a:rPr>
              <a:t>የግብርና ምርታማነትን እና የእንስሳት እርባታን የሚገድበው ዋናው የውሃ እጥረት ነው።</a:t>
            </a:r>
            <a:r>
              <a:rPr lang="en-US" altLang="ja-JP" sz="1200" b="0" i="0" u="none" strike="noStrike" cap="none" dirty="0">
                <a:solidFill>
                  <a:srgbClr val="000000"/>
                </a:solidFill>
                <a:latin typeface="Arial"/>
                <a:ea typeface="Arial"/>
                <a:cs typeface="Arial"/>
                <a:sym typeface="Arial"/>
              </a:rPr>
              <a:t> </a:t>
            </a:r>
            <a:endParaRPr lang="en-US" altLang="ja-JP" sz="1800" dirty="0"/>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ተፅዕኖዎቹ</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የሰብል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ምርትና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ሊታረስ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የሚችል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መሬት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መቀነስ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በሰውና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በእንስሳት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ላይ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በደረሰ</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የምግብ</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እጥረት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ምክንያት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ተጨማሪ</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የምግብ</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ዋስትና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ማጣት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ግጭቶች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የተጠገነ</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ስነምህዳር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ማህበራዊ</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አለመመጣጠን</a:t>
            </a:r>
            <a:r>
              <a:rPr lang="am-ET" sz="1800" b="0" i="0" dirty="0">
                <a:solidFill>
                  <a:srgbClr val="303436"/>
                </a:solidFill>
                <a:effectLst/>
                <a:latin typeface="arial" panose="020B0604020202020204" pitchFamily="34" charset="0"/>
              </a:rPr>
              <a:t>።</a:t>
            </a:r>
            <a:r>
              <a:rPr lang="en-US" altLang="ja-JP" sz="1200" b="0" i="0" u="none" strike="noStrike" cap="none" dirty="0">
                <a:solidFill>
                  <a:srgbClr val="000000"/>
                </a:solidFill>
                <a:latin typeface="Arial"/>
                <a:ea typeface="Arial"/>
                <a:cs typeface="Arial"/>
                <a:sym typeface="Arial"/>
              </a:rPr>
              <a:t> </a:t>
            </a:r>
            <a:endParaRPr lang="en-US" altLang="ja-JP" sz="1800" dirty="0"/>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am-ET" sz="1800" dirty="0"/>
              <a:t>አለመመጣጠን ተጋላጭነትን ያባብሳል፣ተጋላጭነት ዓመፅን ያባብሳል፣ እና ብጥብጥ </a:t>
            </a:r>
            <a:r>
              <a:rPr lang="en-US" sz="1200" kern="100" dirty="0" err="1">
                <a:effectLst/>
                <a:latin typeface="Nyala" panose="02000504070300020003" pitchFamily="2" charset="0"/>
                <a:ea typeface="Malgun Gothic" panose="020B0503020000020004" pitchFamily="34" charset="-127"/>
                <a:cs typeface="Malgun Gothic" panose="020B0503020000020004" pitchFamily="34" charset="-127"/>
              </a:rPr>
              <a:t>የመገዳደር</a:t>
            </a:r>
            <a:r>
              <a:rPr lang="am-ET" sz="1800" dirty="0"/>
              <a:t> አቅምን ይገድባል።</a:t>
            </a:r>
            <a:r>
              <a:rPr lang="en-US" altLang="ja-JP" sz="1200" b="0" i="0" u="none" strike="noStrike" cap="none" dirty="0">
                <a:solidFill>
                  <a:srgbClr val="000000"/>
                </a:solidFill>
                <a:latin typeface="Arial"/>
                <a:ea typeface="Arial"/>
                <a:cs typeface="Arial"/>
                <a:sym typeface="Arial"/>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የሥርዓተ-ፆታ</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አለመመጣጠን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በማህበረሰቡና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በማህበረተሰቡ</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ውስጥ</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በሴቶች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ልጃገረዶች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አዋቂ</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ወንዶች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ወንዶች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ለለውጦች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ምላሽ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ለመስጠት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ለመምራት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እንዲሁም</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ሁሉም</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ህብረተሰብ</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የመገዳደርን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አቅም</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እንዳይኖረው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የሚያደርግ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ዋነኛው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እንቅፋት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ነው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a:t>
            </a:r>
            <a:r>
              <a:rPr lang="en-US" altLang="ja-JP" sz="1200" b="0" i="0" u="none" strike="noStrike" cap="none" dirty="0">
                <a:solidFill>
                  <a:srgbClr val="000000"/>
                </a:solidFill>
                <a:latin typeface="Arial"/>
                <a:ea typeface="Arial"/>
                <a:cs typeface="Arial"/>
                <a:sym typeface="Arial"/>
              </a:rPr>
              <a:t> </a:t>
            </a:r>
            <a:endParaRPr lang="en-US" altLang="ja-JP" sz="1800" dirty="0"/>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የአሃዝ</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ቁጥር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መረጃዎችን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በአገር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አቀፍ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ደረጃ</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አጣምረናል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የልማት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ባለሙያዎች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የባለሥልጣናት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ተወካዮች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የአካባቢ</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ማህበረሰቦች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ተወካዮች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በቻድ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የሲላንድ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ባህር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ኤል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ጋዜል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ክልል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ነዋሪዎች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መረጃ</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ተካቷል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a:t>
            </a:r>
            <a:endParaRPr lang="en-US" altLang="ja-JP" sz="1800" dirty="0"/>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በመገዳደሪያ</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በጥቃት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መካከል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የሁለትዮሽ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ግንኙነት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አግኝተናል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የተገደበ</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ኑሮ</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የሰዎች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ሃብት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እጥረት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የሴቶች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ልጃገረዶች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ተጋላጭነት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በመጨመር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የአመፅ</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አደጋን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በተለይም</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የፆታ</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ብዝበዛን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ይጨምራል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ይህ</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በእንዲህ</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እንዳለ</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ጥቃት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የተረፉትን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ኑሮ</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መተዳደሪያቸውን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ይነካል</a:t>
            </a:r>
            <a:r>
              <a:rPr lang="en-US" sz="2800" kern="100" dirty="0">
                <a:effectLst/>
                <a:latin typeface="Nyala" panose="02000504070300020003" pitchFamily="2" charset="0"/>
                <a:ea typeface="Malgun Gothic" panose="020B0503020000020004" pitchFamily="34" charset="-127"/>
                <a:cs typeface="Malgun Gothic" panose="020B0503020000020004" pitchFamily="34" charset="-127"/>
              </a:rPr>
              <a:t>።</a:t>
            </a:r>
            <a:endParaRPr lang="en-US" altLang="ja-JP" sz="1800" dirty="0"/>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የአድሎአዊ</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አለመመጣጠንን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የሥርዓተ-ፆታን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ወጎችን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በዋቅራዊ</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ምክንያቶች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ለመፍታት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ተራማጅ</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የለውጥ</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አካሄድ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ያስፈልጋል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a:t>
            </a:r>
            <a:r>
              <a:rPr lang="en-US" altLang="ja-JP" sz="1200" b="0" i="0" u="none" strike="noStrike" cap="none" dirty="0">
                <a:solidFill>
                  <a:srgbClr val="000000"/>
                </a:solidFill>
                <a:latin typeface="Arial"/>
                <a:ea typeface="Arial"/>
                <a:cs typeface="Arial"/>
                <a:sym typeface="Arial"/>
              </a:rPr>
              <a:t> </a:t>
            </a:r>
            <a:endParaRPr lang="en-US" altLang="ja-JP" sz="1800" dirty="0"/>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ጉዳትን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የመቀነሻ</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ስልቶች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ምክረ-ሃሳብ</a:t>
            </a:r>
            <a:r>
              <a:rPr lang="en-US" altLang="ja-JP" sz="1200" b="0" i="0" u="none" strike="noStrike" cap="none" dirty="0">
                <a:solidFill>
                  <a:srgbClr val="000000"/>
                </a:solidFill>
                <a:latin typeface="Arial"/>
                <a:ea typeface="Arial"/>
                <a:cs typeface="Arial"/>
                <a:sym typeface="Arial"/>
              </a:rPr>
              <a:t>: 1.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የሚመከሩ</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ጉዳትን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የመገነሻ</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ስልቶች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በደልንና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የመብት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መከልከል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ምክንያቶችን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በመሰነድ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የጥቃት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ችግሮችን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ማጋለጥን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መጨመር</a:t>
            </a:r>
            <a:r>
              <a:rPr lang="en-US" sz="1800" b="0" i="0" u="none" strike="noStrike" kern="100" cap="none"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rPr>
              <a:t>፤</a:t>
            </a:r>
            <a:r>
              <a:rPr lang="en-US" altLang="ja-JP" sz="1200" b="0" i="0" u="none" strike="noStrike" cap="none" dirty="0">
                <a:solidFill>
                  <a:srgbClr val="000000"/>
                </a:solidFill>
                <a:latin typeface="Arial"/>
                <a:ea typeface="Arial"/>
                <a:cs typeface="Arial"/>
                <a:sym typeface="Arial"/>
              </a:rPr>
              <a:t> 2.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ዘርፈ</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ብዙ</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ትብብር</a:t>
            </a:r>
            <a:r>
              <a:rPr lang="en-US" sz="18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የልማት</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ፕሮግራሚንግ</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እኩል</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ያልሆኑ</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የኃይል</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ግንኙነቶችን</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ለመለወጥ</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አስተዋፅዖ</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ለማድረግ</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እና</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በሰብአዊ</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መብቶች</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ላይ</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የተመሰረተ</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መገዳደርን</a:t>
            </a:r>
            <a:r>
              <a:rPr lang="en-US" sz="18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ለመገንባት</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ይረዳል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a:t>
            </a:r>
            <a:r>
              <a:rPr lang="en-US" altLang="ja-JP" sz="1200" b="0" i="0" u="none" strike="noStrike" cap="none" dirty="0">
                <a:solidFill>
                  <a:srgbClr val="000000"/>
                </a:solidFill>
                <a:latin typeface="Arial"/>
                <a:ea typeface="Arial"/>
                <a:cs typeface="Arial"/>
                <a:sym typeface="Arial"/>
              </a:rPr>
              <a:t> </a:t>
            </a:r>
            <a:endParaRPr lang="en-US" altLang="ja-JP" sz="1800" dirty="0"/>
          </a:p>
          <a:p>
            <a:pPr marL="158750" lvl="0" indent="0" algn="l" rtl="0">
              <a:lnSpc>
                <a:spcPct val="100000"/>
              </a:lnSpc>
              <a:spcBef>
                <a:spcPts val="0"/>
              </a:spcBef>
              <a:spcAft>
                <a:spcPts val="0"/>
              </a:spcAft>
              <a:buSzPts val="1100"/>
              <a:buNone/>
            </a:pPr>
            <a:r>
              <a:rPr lang="en-US" altLang="ja-JP" sz="1200" b="1" i="0" u="none" strike="noStrike" cap="none" dirty="0">
                <a:solidFill>
                  <a:srgbClr val="000000"/>
                </a:solidFill>
                <a:latin typeface="Arial"/>
                <a:ea typeface="Arial"/>
                <a:cs typeface="Arial"/>
                <a:sym typeface="Arial"/>
              </a:rPr>
              <a:t> </a:t>
            </a:r>
            <a:endParaRPr lang="en-US" altLang="ja-JP" sz="12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ስለ</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GB" sz="1600" dirty="0"/>
              <a:t>BRACED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በቻድ</a:t>
            </a:r>
            <a:r>
              <a:rPr lang="en-US" sz="18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ያደረጋቸውን</a:t>
            </a:r>
            <a:r>
              <a:rPr lang="en-US" sz="18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የሥርዓተ</a:t>
            </a:r>
            <a:r>
              <a:rPr lang="en-US" sz="1800" kern="0" dirty="0" err="1">
                <a:solidFill>
                  <a:srgbClr val="303436"/>
                </a:solidFill>
                <a:effectLst/>
                <a:latin typeface="inherit"/>
                <a:ea typeface="Times New Roman" panose="02020603050405020304" pitchFamily="18" charset="0"/>
                <a:cs typeface="Courier New" panose="02070309020205020404" pitchFamily="49" charset="0"/>
              </a:rPr>
              <a:t>-</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ፆታ</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ሥራዎች</a:t>
            </a:r>
            <a:r>
              <a:rPr lang="en-US" sz="18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ከፈለጉ</a:t>
            </a:r>
            <a:r>
              <a:rPr lang="en-US" sz="18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ተጨማሪ</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ሥነ</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ጽሑፍ</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እና</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መረጃ</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Courier New" panose="02070309020205020404" pitchFamily="49" charset="0"/>
              </a:rPr>
              <a:t>ከነዚህ</a:t>
            </a:r>
            <a:r>
              <a:rPr lang="en-US" sz="1800" kern="0" dirty="0">
                <a:solidFill>
                  <a:srgbClr val="303436"/>
                </a:solidFill>
                <a:effectLst/>
                <a:latin typeface="Nyala" panose="02000504070300020003" pitchFamily="2" charset="0"/>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Courier New" panose="02070309020205020404" pitchFamily="49" charset="0"/>
              </a:rPr>
              <a:t>አድራሻዎች</a:t>
            </a:r>
            <a:r>
              <a:rPr lang="en-US" sz="1800" kern="0" dirty="0">
                <a:solidFill>
                  <a:srgbClr val="303436"/>
                </a:solidFill>
                <a:effectLst/>
                <a:latin typeface="Nyala" panose="02000504070300020003" pitchFamily="2" charset="0"/>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Courier New" panose="02070309020205020404" pitchFamily="49" charset="0"/>
              </a:rPr>
              <a:t>ያግኙ</a:t>
            </a:r>
            <a:r>
              <a:rPr lang="en-US" altLang="ja-JP" sz="1200" b="1" i="0" u="none" strike="noStrike" cap="none" dirty="0">
                <a:solidFill>
                  <a:srgbClr val="000000"/>
                </a:solidFill>
                <a:latin typeface="Arial"/>
                <a:ea typeface="Arial"/>
                <a:cs typeface="Arial"/>
                <a:sym typeface="Arial"/>
              </a:rPr>
              <a:t>:</a:t>
            </a:r>
            <a:endParaRPr lang="en-US" altLang="ja-JP" sz="1200" b="0"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800" dirty="0">
                <a:solidFill>
                  <a:srgbClr val="303436"/>
                </a:solidFill>
                <a:effectLst/>
                <a:latin typeface="Nyala" panose="02000504070300020003" pitchFamily="2" charset="0"/>
              </a:rPr>
              <a:t>ወ/ት </a:t>
            </a:r>
            <a:r>
              <a:rPr lang="en-US" sz="1800" dirty="0" err="1">
                <a:solidFill>
                  <a:srgbClr val="303436"/>
                </a:solidFill>
                <a:effectLst/>
                <a:latin typeface="Nyala" panose="02000504070300020003" pitchFamily="2" charset="0"/>
                <a:cs typeface="Nyala" panose="02000504070300020003" pitchFamily="2" charset="0"/>
              </a:rPr>
              <a:t>ኮሌት</a:t>
            </a:r>
            <a:r>
              <a:rPr lang="en-US" sz="1800" dirty="0">
                <a:solidFill>
                  <a:srgbClr val="303436"/>
                </a:solidFill>
                <a:effectLst/>
                <a:latin typeface="inherit"/>
              </a:rPr>
              <a:t> </a:t>
            </a:r>
            <a:r>
              <a:rPr lang="en-US" sz="1800" dirty="0" err="1">
                <a:solidFill>
                  <a:srgbClr val="303436"/>
                </a:solidFill>
                <a:effectLst/>
                <a:latin typeface="Nyala" panose="02000504070300020003" pitchFamily="2" charset="0"/>
                <a:cs typeface="Nyala" panose="02000504070300020003" pitchFamily="2" charset="0"/>
              </a:rPr>
              <a:t>ቤኑድጂ</a:t>
            </a:r>
            <a:r>
              <a:rPr lang="en-US" sz="1800" dirty="0">
                <a:solidFill>
                  <a:srgbClr val="303436"/>
                </a:solidFill>
                <a:effectLst/>
                <a:latin typeface="Nyala" panose="02000504070300020003" pitchFamily="2" charset="0"/>
                <a:cs typeface="Nyala" panose="02000504070300020003" pitchFamily="2" charset="0"/>
              </a:rPr>
              <a:t>፤ </a:t>
            </a:r>
            <a:r>
              <a:rPr lang="en-US" sz="1800" dirty="0" err="1">
                <a:solidFill>
                  <a:srgbClr val="303436"/>
                </a:solidFill>
                <a:effectLst/>
                <a:latin typeface="Nyala" panose="02000504070300020003" pitchFamily="2" charset="0"/>
                <a:cs typeface="Nyala" panose="02000504070300020003" pitchFamily="2" charset="0"/>
              </a:rPr>
              <a:t>አስተባባሪ</a:t>
            </a:r>
            <a:r>
              <a:rPr lang="en-US" sz="1800" dirty="0">
                <a:solidFill>
                  <a:srgbClr val="303436"/>
                </a:solidFill>
                <a:effectLst/>
                <a:latin typeface="Nyala" panose="02000504070300020003" pitchFamily="2" charset="0"/>
                <a:cs typeface="Nyala" panose="02000504070300020003" pitchFamily="2" charset="0"/>
              </a:rPr>
              <a:t>፡- </a:t>
            </a:r>
            <a:r>
              <a:rPr lang="en-GB" sz="1600" dirty="0"/>
              <a:t>BRACED </a:t>
            </a:r>
            <a:r>
              <a:rPr lang="en-US" sz="1800" dirty="0" err="1">
                <a:solidFill>
                  <a:srgbClr val="303436"/>
                </a:solidFill>
                <a:effectLst/>
                <a:latin typeface="Nyala" panose="02000504070300020003" pitchFamily="2" charset="0"/>
                <a:cs typeface="Nyala" panose="02000504070300020003" pitchFamily="2" charset="0"/>
              </a:rPr>
              <a:t>የሥርዓተ</a:t>
            </a:r>
            <a:r>
              <a:rPr lang="en-US" sz="1800" dirty="0" err="1">
                <a:solidFill>
                  <a:srgbClr val="303436"/>
                </a:solidFill>
                <a:effectLst/>
                <a:latin typeface="inherit"/>
              </a:rPr>
              <a:t>-</a:t>
            </a:r>
            <a:r>
              <a:rPr lang="en-US" sz="1800" dirty="0" err="1">
                <a:solidFill>
                  <a:srgbClr val="303436"/>
                </a:solidFill>
                <a:effectLst/>
                <a:latin typeface="Nyala" panose="02000504070300020003" pitchFamily="2" charset="0"/>
                <a:cs typeface="Nyala" panose="02000504070300020003" pitchFamily="2" charset="0"/>
              </a:rPr>
              <a:t>ፆታ</a:t>
            </a:r>
            <a:r>
              <a:rPr lang="en-US" sz="1800" dirty="0">
                <a:solidFill>
                  <a:srgbClr val="303436"/>
                </a:solidFill>
                <a:effectLst/>
                <a:latin typeface="Nyala" panose="02000504070300020003" pitchFamily="2" charset="0"/>
                <a:cs typeface="Nyala" panose="02000504070300020003" pitchFamily="2" charset="0"/>
              </a:rPr>
              <a:t> </a:t>
            </a:r>
            <a:r>
              <a:rPr lang="en-US" sz="1800" dirty="0" err="1">
                <a:solidFill>
                  <a:srgbClr val="303436"/>
                </a:solidFill>
                <a:effectLst/>
                <a:latin typeface="Nyala" panose="02000504070300020003" pitchFamily="2" charset="0"/>
                <a:cs typeface="Nyala" panose="02000504070300020003" pitchFamily="2" charset="0"/>
              </a:rPr>
              <a:t>ቡድን</a:t>
            </a:r>
            <a:r>
              <a:rPr lang="en-US" sz="1800" dirty="0">
                <a:solidFill>
                  <a:srgbClr val="303436"/>
                </a:solidFill>
                <a:effectLst/>
                <a:latin typeface="Nyala" panose="02000504070300020003" pitchFamily="2" charset="0"/>
                <a:cs typeface="Nyala" panose="02000504070300020003" pitchFamily="2" charset="0"/>
              </a:rPr>
              <a:t> </a:t>
            </a:r>
            <a:r>
              <a:rPr lang="en-US" sz="1800" dirty="0" err="1">
                <a:solidFill>
                  <a:srgbClr val="303436"/>
                </a:solidFill>
                <a:effectLst/>
                <a:latin typeface="Nyala" panose="02000504070300020003" pitchFamily="2" charset="0"/>
                <a:cs typeface="Nyala" panose="02000504070300020003" pitchFamily="2" charset="0"/>
              </a:rPr>
              <a:t>መሪ</a:t>
            </a:r>
            <a:endParaRPr lang="en-US" sz="1800" dirty="0">
              <a:solidFill>
                <a:srgbClr val="303436"/>
              </a:solidFill>
              <a:effectLst/>
              <a:latin typeface="Nyala" panose="02000504070300020003" pitchFamily="2" charset="0"/>
              <a:cs typeface="Nyala" panose="02000504070300020003" pitchFamily="2" charset="0"/>
            </a:endParaRPr>
          </a:p>
          <a:p>
            <a:pPr marL="158750" lvl="0" indent="0" algn="l" rtl="0">
              <a:lnSpc>
                <a:spcPct val="100000"/>
              </a:lnSpc>
              <a:spcBef>
                <a:spcPts val="0"/>
              </a:spcBef>
              <a:spcAft>
                <a:spcPts val="0"/>
              </a:spcAft>
              <a:buSzPts val="1100"/>
              <a:buNone/>
            </a:pPr>
            <a:r>
              <a:rPr lang="en-US" altLang="ja-JP" sz="1800" b="0" i="0" u="none" strike="noStrike" cap="none" dirty="0">
                <a:solidFill>
                  <a:srgbClr val="303436"/>
                </a:solidFill>
                <a:effectLst/>
                <a:latin typeface="Nyala" panose="02000504070300020003" pitchFamily="2" charset="0"/>
                <a:ea typeface="Arial"/>
                <a:cs typeface="Arial"/>
                <a:sym typeface="Arial"/>
              </a:rPr>
              <a:t>	</a:t>
            </a:r>
            <a:r>
              <a:rPr lang="en-US" sz="1800" dirty="0" err="1">
                <a:solidFill>
                  <a:srgbClr val="303436"/>
                </a:solidFill>
                <a:effectLst/>
                <a:latin typeface="Nyala" panose="02000504070300020003" pitchFamily="2" charset="0"/>
                <a:ea typeface="Calibri" panose="020F0502020204030204" pitchFamily="34" charset="0"/>
                <a:cs typeface="Nyala" panose="02000504070300020003" pitchFamily="2" charset="0"/>
              </a:rPr>
              <a:t>ስልክ</a:t>
            </a:r>
            <a:r>
              <a:rPr lang="en-US" altLang="ja-JP" sz="1200" b="0" i="0" u="none" strike="noStrike" cap="none" dirty="0">
                <a:solidFill>
                  <a:srgbClr val="000000"/>
                </a:solidFill>
                <a:latin typeface="Arial"/>
                <a:ea typeface="Arial"/>
                <a:cs typeface="Arial"/>
                <a:sym typeface="Arial"/>
              </a:rPr>
              <a:t>: +23566234902 </a:t>
            </a:r>
            <a:r>
              <a:rPr lang="en-US" sz="1800" dirty="0">
                <a:solidFill>
                  <a:srgbClr val="303436"/>
                </a:solidFill>
                <a:effectLst/>
                <a:latin typeface="Nyala" panose="02000504070300020003" pitchFamily="2" charset="0"/>
                <a:ea typeface="Calibri" panose="020F0502020204030204" pitchFamily="34" charset="0"/>
                <a:cs typeface="Nyala" panose="02000504070300020003" pitchFamily="2" charset="0"/>
              </a:rPr>
              <a:t>ኢ-</a:t>
            </a:r>
            <a:r>
              <a:rPr lang="en-US" sz="1800" dirty="0" err="1">
                <a:solidFill>
                  <a:srgbClr val="303436"/>
                </a:solidFill>
                <a:effectLst/>
                <a:latin typeface="Nyala" panose="02000504070300020003" pitchFamily="2" charset="0"/>
                <a:ea typeface="Calibri" panose="020F0502020204030204" pitchFamily="34" charset="0"/>
                <a:cs typeface="Nyala" panose="02000504070300020003" pitchFamily="2" charset="0"/>
              </a:rPr>
              <a:t>ሜይል</a:t>
            </a:r>
            <a:r>
              <a:rPr lang="en-US" altLang="ja-JP" sz="1200" b="0" i="0" u="none" strike="noStrike" cap="none" dirty="0">
                <a:solidFill>
                  <a:srgbClr val="000000"/>
                </a:solidFill>
                <a:latin typeface="Arial"/>
                <a:ea typeface="Arial"/>
                <a:cs typeface="Arial"/>
                <a:sym typeface="Arial"/>
              </a:rPr>
              <a:t>: colette_issa@yahoo.fr</a:t>
            </a:r>
            <a:endParaRPr lang="en-US" altLang="ja-JP" sz="1800" dirty="0"/>
          </a:p>
          <a:p>
            <a:pPr marL="457200" lvl="0" indent="-298450" algn="l" rtl="0">
              <a:lnSpc>
                <a:spcPct val="100000"/>
              </a:lnSpc>
              <a:spcBef>
                <a:spcPts val="0"/>
              </a:spcBef>
              <a:spcAft>
                <a:spcPts val="0"/>
              </a:spcAft>
              <a:buSzPts val="1100"/>
              <a:buChar char="●"/>
            </a:pPr>
            <a:r>
              <a:rPr lang="en-US" sz="1800" dirty="0">
                <a:solidFill>
                  <a:srgbClr val="303436"/>
                </a:solidFill>
                <a:effectLst/>
                <a:latin typeface="Nyala" panose="02000504070300020003" pitchFamily="2" charset="0"/>
              </a:rPr>
              <a:t>ወ/ት </a:t>
            </a:r>
            <a:r>
              <a:rPr lang="en-US" sz="1800" dirty="0" err="1">
                <a:solidFill>
                  <a:srgbClr val="303436"/>
                </a:solidFill>
                <a:effectLst/>
                <a:latin typeface="Nyala" panose="02000504070300020003" pitchFamily="2" charset="0"/>
                <a:cs typeface="Nyala" panose="02000504070300020003" pitchFamily="2" charset="0"/>
              </a:rPr>
              <a:t>ቨርጂኒ</a:t>
            </a:r>
            <a:r>
              <a:rPr lang="en-US" sz="1800" dirty="0">
                <a:solidFill>
                  <a:srgbClr val="303436"/>
                </a:solidFill>
                <a:effectLst/>
                <a:latin typeface="Nyala" panose="02000504070300020003" pitchFamily="2" charset="0"/>
                <a:cs typeface="Nyala" panose="02000504070300020003" pitchFamily="2" charset="0"/>
              </a:rPr>
              <a:t> </a:t>
            </a:r>
            <a:r>
              <a:rPr lang="en-US" sz="1800" dirty="0" err="1">
                <a:solidFill>
                  <a:srgbClr val="303436"/>
                </a:solidFill>
                <a:effectLst/>
                <a:latin typeface="Nyala" panose="02000504070300020003" pitchFamily="2" charset="0"/>
                <a:cs typeface="Nyala" panose="02000504070300020003" pitchFamily="2" charset="0"/>
              </a:rPr>
              <a:t>ሌማሶን</a:t>
            </a:r>
            <a:r>
              <a:rPr lang="en-US" sz="1800" dirty="0">
                <a:solidFill>
                  <a:srgbClr val="303436"/>
                </a:solidFill>
                <a:effectLst/>
                <a:latin typeface="Nyala" panose="02000504070300020003" pitchFamily="2" charset="0"/>
                <a:cs typeface="Nyala" panose="02000504070300020003" pitchFamily="2" charset="0"/>
              </a:rPr>
              <a:t> </a:t>
            </a:r>
            <a:r>
              <a:rPr lang="en-US" sz="1800" dirty="0" err="1">
                <a:solidFill>
                  <a:srgbClr val="303436"/>
                </a:solidFill>
                <a:effectLst/>
                <a:latin typeface="Nyala" panose="02000504070300020003" pitchFamily="2" charset="0"/>
                <a:cs typeface="Nyala" panose="02000504070300020003" pitchFamily="2" charset="0"/>
              </a:rPr>
              <a:t>የሥርዓተ</a:t>
            </a:r>
            <a:r>
              <a:rPr lang="en-US" sz="1800" dirty="0" err="1">
                <a:solidFill>
                  <a:srgbClr val="303436"/>
                </a:solidFill>
                <a:effectLst/>
                <a:latin typeface="inherit"/>
              </a:rPr>
              <a:t>-</a:t>
            </a:r>
            <a:r>
              <a:rPr lang="en-US" sz="1800" dirty="0" err="1">
                <a:solidFill>
                  <a:srgbClr val="303436"/>
                </a:solidFill>
                <a:effectLst/>
                <a:latin typeface="Nyala" panose="02000504070300020003" pitchFamily="2" charset="0"/>
                <a:cs typeface="Nyala" panose="02000504070300020003" pitchFamily="2" charset="0"/>
              </a:rPr>
              <a:t>ፆታ</a:t>
            </a:r>
            <a:r>
              <a:rPr lang="en-US" sz="1800" dirty="0">
                <a:solidFill>
                  <a:srgbClr val="303436"/>
                </a:solidFill>
                <a:effectLst/>
                <a:latin typeface="Nyala" panose="02000504070300020003" pitchFamily="2" charset="0"/>
                <a:cs typeface="Nyala" panose="02000504070300020003" pitchFamily="2" charset="0"/>
              </a:rPr>
              <a:t> </a:t>
            </a:r>
            <a:r>
              <a:rPr lang="en-US" sz="1800" dirty="0" err="1">
                <a:solidFill>
                  <a:srgbClr val="303436"/>
                </a:solidFill>
                <a:effectLst/>
                <a:latin typeface="Nyala" panose="02000504070300020003" pitchFamily="2" charset="0"/>
                <a:cs typeface="Nyala" panose="02000504070300020003" pitchFamily="2" charset="0"/>
              </a:rPr>
              <a:t>ባለሙያ</a:t>
            </a:r>
            <a:r>
              <a:rPr lang="en-US" sz="1800" dirty="0">
                <a:solidFill>
                  <a:srgbClr val="303436"/>
                </a:solidFill>
                <a:effectLst/>
                <a:latin typeface="Nyala" panose="02000504070300020003" pitchFamily="2" charset="0"/>
                <a:cs typeface="Nyala" panose="02000504070300020003" pitchFamily="2" charset="0"/>
              </a:rPr>
              <a:t>፡ </a:t>
            </a:r>
            <a:r>
              <a:rPr lang="en-GB" sz="1600" dirty="0"/>
              <a:t>BRACED </a:t>
            </a:r>
            <a:r>
              <a:rPr lang="en-US" sz="1800" dirty="0" err="1">
                <a:solidFill>
                  <a:srgbClr val="303436"/>
                </a:solidFill>
                <a:effectLst/>
                <a:latin typeface="Nyala" panose="02000504070300020003" pitchFamily="2" charset="0"/>
                <a:cs typeface="Nyala" panose="02000504070300020003" pitchFamily="2" charset="0"/>
              </a:rPr>
              <a:t>ዓለም</a:t>
            </a:r>
            <a:r>
              <a:rPr lang="en-US" sz="1800" dirty="0">
                <a:solidFill>
                  <a:srgbClr val="303436"/>
                </a:solidFill>
                <a:effectLst/>
                <a:latin typeface="Nyala" panose="02000504070300020003" pitchFamily="2" charset="0"/>
                <a:cs typeface="Nyala" panose="02000504070300020003" pitchFamily="2" charset="0"/>
              </a:rPr>
              <a:t> </a:t>
            </a:r>
            <a:r>
              <a:rPr lang="en-US" sz="1800" dirty="0" err="1">
                <a:solidFill>
                  <a:srgbClr val="303436"/>
                </a:solidFill>
                <a:effectLst/>
                <a:latin typeface="Nyala" panose="02000504070300020003" pitchFamily="2" charset="0"/>
                <a:cs typeface="Nyala" panose="02000504070300020003" pitchFamily="2" charset="0"/>
              </a:rPr>
              <a:t>አቀፍ</a:t>
            </a:r>
            <a:r>
              <a:rPr lang="en-US" sz="1800" dirty="0">
                <a:solidFill>
                  <a:srgbClr val="303436"/>
                </a:solidFill>
                <a:effectLst/>
                <a:latin typeface="Nyala" panose="02000504070300020003" pitchFamily="2" charset="0"/>
                <a:cs typeface="Nyala" panose="02000504070300020003" pitchFamily="2" charset="0"/>
              </a:rPr>
              <a:t> </a:t>
            </a:r>
            <a:r>
              <a:rPr lang="en-US" sz="1800" dirty="0" err="1">
                <a:solidFill>
                  <a:srgbClr val="303436"/>
                </a:solidFill>
                <a:effectLst/>
                <a:latin typeface="Nyala" panose="02000504070300020003" pitchFamily="2" charset="0"/>
                <a:cs typeface="Nyala" panose="02000504070300020003" pitchFamily="2" charset="0"/>
              </a:rPr>
              <a:t>የልማት</a:t>
            </a:r>
            <a:r>
              <a:rPr lang="en-US" sz="1800" dirty="0">
                <a:solidFill>
                  <a:srgbClr val="303436"/>
                </a:solidFill>
                <a:effectLst/>
                <a:latin typeface="Nyala" panose="02000504070300020003" pitchFamily="2" charset="0"/>
                <a:cs typeface="Nyala" panose="02000504070300020003" pitchFamily="2" charset="0"/>
              </a:rPr>
              <a:t> </a:t>
            </a:r>
            <a:r>
              <a:rPr lang="en-US" sz="1800" dirty="0" err="1">
                <a:solidFill>
                  <a:srgbClr val="303436"/>
                </a:solidFill>
                <a:effectLst/>
                <a:latin typeface="Nyala" panose="02000504070300020003" pitchFamily="2" charset="0"/>
                <a:cs typeface="Nyala" panose="02000504070300020003" pitchFamily="2" charset="0"/>
              </a:rPr>
              <a:t>ተቋም</a:t>
            </a:r>
            <a:r>
              <a:rPr lang="en-US" sz="1800" dirty="0">
                <a:solidFill>
                  <a:srgbClr val="303436"/>
                </a:solidFill>
                <a:effectLst/>
                <a:latin typeface="Nyala" panose="02000504070300020003" pitchFamily="2" charset="0"/>
                <a:cs typeface="Nyala" panose="02000504070300020003" pitchFamily="2" charset="0"/>
              </a:rPr>
              <a:t> </a:t>
            </a:r>
            <a:r>
              <a:rPr lang="en-US" sz="1200" dirty="0">
                <a:solidFill>
                  <a:srgbClr val="303436"/>
                </a:solidFill>
                <a:effectLst/>
                <a:latin typeface="Nyala" panose="02000504070300020003" pitchFamily="2" charset="0"/>
                <a:ea typeface="Calibri" panose="020F0502020204030204" pitchFamily="34" charset="0"/>
                <a:cs typeface="Nyala" panose="02000504070300020003" pitchFamily="2" charset="0"/>
              </a:rPr>
              <a:t>	</a:t>
            </a:r>
            <a:r>
              <a:rPr lang="en-US" sz="1200" dirty="0" err="1">
                <a:solidFill>
                  <a:srgbClr val="303436"/>
                </a:solidFill>
                <a:effectLst/>
                <a:latin typeface="Nyala" panose="02000504070300020003" pitchFamily="2" charset="0"/>
                <a:ea typeface="Calibri" panose="020F0502020204030204" pitchFamily="34" charset="0"/>
                <a:cs typeface="Nyala" panose="02000504070300020003" pitchFamily="2" charset="0"/>
              </a:rPr>
              <a:t>ስልክ</a:t>
            </a:r>
            <a:r>
              <a:rPr lang="en-US" altLang="ja-JP" sz="1200" b="0" i="0" u="none" strike="noStrike" cap="none" dirty="0">
                <a:solidFill>
                  <a:srgbClr val="000000"/>
                </a:solidFill>
                <a:latin typeface="Arial"/>
                <a:ea typeface="Arial"/>
                <a:cs typeface="Arial"/>
                <a:sym typeface="Arial"/>
              </a:rPr>
              <a:t>:+442079220300 </a:t>
            </a:r>
            <a:r>
              <a:rPr lang="en-US" sz="1800" dirty="0">
                <a:solidFill>
                  <a:srgbClr val="303436"/>
                </a:solidFill>
                <a:effectLst/>
                <a:latin typeface="Nyala" panose="02000504070300020003" pitchFamily="2" charset="0"/>
                <a:ea typeface="Calibri" panose="020F0502020204030204" pitchFamily="34" charset="0"/>
                <a:cs typeface="Nyala" panose="02000504070300020003" pitchFamily="2" charset="0"/>
              </a:rPr>
              <a:t>ኢ-</a:t>
            </a:r>
            <a:r>
              <a:rPr lang="en-US" sz="1800" dirty="0" err="1">
                <a:solidFill>
                  <a:srgbClr val="303436"/>
                </a:solidFill>
                <a:effectLst/>
                <a:latin typeface="Nyala" panose="02000504070300020003" pitchFamily="2" charset="0"/>
                <a:ea typeface="Calibri" panose="020F0502020204030204" pitchFamily="34" charset="0"/>
                <a:cs typeface="Nyala" panose="02000504070300020003" pitchFamily="2" charset="0"/>
              </a:rPr>
              <a:t>ሜይል</a:t>
            </a:r>
            <a:r>
              <a:rPr lang="en-US" altLang="ja-JP" sz="1200" b="0" i="0" u="none" strike="noStrike" cap="none" dirty="0">
                <a:solidFill>
                  <a:srgbClr val="000000"/>
                </a:solidFill>
                <a:latin typeface="Arial"/>
                <a:ea typeface="Arial"/>
                <a:cs typeface="Arial"/>
                <a:sym typeface="Arial"/>
              </a:rPr>
              <a:t>: v.lemasson@odi.org.uk</a:t>
            </a:r>
            <a:endParaRPr lang="en-US" altLang="ja-JP" sz="1800" dirty="0"/>
          </a:p>
          <a:p>
            <a:pPr marL="457200" lvl="0" indent="-298450" algn="l" rtl="0">
              <a:lnSpc>
                <a:spcPct val="100000"/>
              </a:lnSpc>
              <a:spcBef>
                <a:spcPts val="0"/>
              </a:spcBef>
              <a:spcAft>
                <a:spcPts val="0"/>
              </a:spcAft>
              <a:buSzPts val="1100"/>
              <a:buChar char="●"/>
            </a:pPr>
            <a:r>
              <a:rPr lang="en-US" altLang="ja-JP" sz="1200" b="1" i="0" u="none" strike="noStrike" cap="none" dirty="0">
                <a:solidFill>
                  <a:srgbClr val="000000"/>
                </a:solidFill>
                <a:latin typeface="Arial"/>
                <a:ea typeface="Arial"/>
                <a:cs typeface="Arial"/>
                <a:sym typeface="Arial"/>
              </a:rPr>
              <a:t>www.braced.org</a:t>
            </a:r>
            <a:endParaRPr lang="en-US" altLang="ja-JP" sz="1800" dirty="0"/>
          </a:p>
          <a:p>
            <a:endParaRPr kumimoji="1" lang="ja-JP" altLang="en-US" dirty="0"/>
          </a:p>
        </p:txBody>
      </p:sp>
      <p:sp>
        <p:nvSpPr>
          <p:cNvPr id="4" name="Slide Number Placeholder 3"/>
          <p:cNvSpPr>
            <a:spLocks noGrp="1"/>
          </p:cNvSpPr>
          <p:nvPr>
            <p:ph type="sldNum" sz="quarter" idx="5"/>
          </p:nvPr>
        </p:nvSpPr>
        <p:spPr/>
        <p:txBody>
          <a:bodyPr/>
          <a:lstStyle/>
          <a:p>
            <a:fld id="{57F5E081-228C-40C5-8CF8-D03D649DAE38}" type="slidenum">
              <a:rPr lang="en-US" smtClean="0"/>
              <a:t>13</a:t>
            </a:fld>
            <a:endParaRPr lang="en-US"/>
          </a:p>
        </p:txBody>
      </p:sp>
    </p:spTree>
    <p:extLst>
      <p:ext uri="{BB962C8B-B14F-4D97-AF65-F5344CB8AC3E}">
        <p14:creationId xmlns:p14="http://schemas.microsoft.com/office/powerpoint/2010/main" val="2104670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ይህ</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መረጃ</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የመጣው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ከ</a:t>
            </a:r>
            <a:r>
              <a:rPr lang="en-GB" sz="1600" dirty="0"/>
              <a:t>BRACED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ፕሮግራም</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ነው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የተለየው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ማሳያ</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ጥናት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መረጃ</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የ</a:t>
            </a:r>
            <a:r>
              <a:rPr lang="en-GB" sz="1600" dirty="0"/>
              <a:t>LEAD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ቻድ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ባልደረባ</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ኮሌት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ቤኑድጂ</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ነው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a:t>
            </a:r>
            <a:endParaRPr lang="en-US" sz="1800" b="0" kern="100" dirty="0">
              <a:effectLst/>
              <a:latin typeface="Nyala" panose="02000504070300020003" pitchFamily="2" charset="0"/>
              <a:ea typeface="Malgun Gothic" panose="020B0503020000020004" pitchFamily="34" charset="-127"/>
              <a:cs typeface="Malgun Gothic" panose="020B0503020000020004" pitchFamily="34" charset="-127"/>
            </a:endParaRPr>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endParaRPr lang="en-US" sz="1800" b="0" kern="100" dirty="0">
              <a:effectLst/>
              <a:latin typeface="Nyala" panose="02000504070300020003" pitchFamily="2" charset="0"/>
              <a:ea typeface="Malgun Gothic" panose="020B0503020000020004" pitchFamily="34" charset="-127"/>
            </a:endParaRPr>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am-ET" b="1" dirty="0"/>
              <a:t>ባለ ብዙ አቅጣጫ ምላሽ በተግባር እንዴት ይታያል?</a:t>
            </a:r>
            <a:r>
              <a:rPr lang="en-US" b="1" dirty="0"/>
              <a:t> </a:t>
            </a:r>
          </a:p>
          <a:p>
            <a:pPr marL="158750" marR="0" lvl="0" indent="0" algn="l" defTabSz="914400" rtl="0" eaLnBrk="1" fontAlgn="auto" latinLnBrk="0" hangingPunct="1">
              <a:lnSpc>
                <a:spcPct val="100000"/>
              </a:lnSpc>
              <a:spcBef>
                <a:spcPts val="0"/>
              </a:spcBef>
              <a:spcAft>
                <a:spcPts val="0"/>
              </a:spcAft>
              <a:buClrTx/>
              <a:buSzPts val="1100"/>
              <a:buFontTx/>
              <a:buNone/>
              <a:tabLst/>
              <a:defRPr/>
            </a:pPr>
            <a:r>
              <a:rPr lang="am-ET" sz="1200" b="1" kern="1200" dirty="0">
                <a:solidFill>
                  <a:schemeClr val="tx1"/>
                </a:solidFill>
                <a:latin typeface="+mn-lt"/>
                <a:ea typeface="+mn-ea"/>
                <a:cs typeface="+mn-cs"/>
              </a:rPr>
              <a:t>ግንዛቤ፡</a:t>
            </a:r>
            <a:endParaRPr lang="en-US" sz="1200" b="1" kern="1200" dirty="0">
              <a:solidFill>
                <a:schemeClr val="tx1"/>
              </a:solidFill>
              <a:latin typeface="+mn-lt"/>
              <a:ea typeface="+mn-ea"/>
              <a:cs typeface="+mn-cs"/>
            </a:endParaRPr>
          </a:p>
          <a:p>
            <a:pPr marL="444500" marR="0" lvl="0" indent="-28575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ሥርአተ-ፆታን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መሰረት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ያደረጉ</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ጥቃቶችን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ለመዋጋት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40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የመንግስት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የሲቪል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ማህበራት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መንግሥታዊ</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ያልሆኑ</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ድርጅቶች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የተባበሩት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መንግስታት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ድርጅት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ተወካዮች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ስምንት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ምክረ-ሃሳቦች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ተቀብለዋል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ቡክሌቱ</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በቻድ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ውስጥ</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በሥርአተ-ፆታ</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ላይ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የተመሰረተ</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ጥቃትን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ማወቅ</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ያለባቸው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5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ነገሮች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ሥርአተ-ፆታን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መሰረት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ያደረጉ</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ጥቃቶችን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የሚያወግዙ</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ሴቶችን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ልጃገረዶችን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የሚከላከሉ</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ህጎችን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ለሰዎች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ያሳውቃል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የተፃፈው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ከሴቶች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የቅድመ</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ልጅነት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ጥበቃ</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ብሔራዊ</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አንድነት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ሚኒስቴር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ማህበራት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መንግሥታዊ</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ካልሆኑ</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ድርጅቶች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GB" sz="1800" b="0" i="0" u="none" strike="noStrike" cap="none" dirty="0">
                <a:solidFill>
                  <a:srgbClr val="000000"/>
                </a:solidFill>
                <a:latin typeface="Arial"/>
                <a:ea typeface="Arial"/>
                <a:cs typeface="Arial"/>
                <a:sym typeface="Arial"/>
              </a:rPr>
              <a:t>UNFPA</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ከቻድ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የሃይማኖት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መሪዎች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ጋር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በመተባበር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ነው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dirty="0" err="1">
                <a:effectLst/>
                <a:latin typeface="Nyala" panose="02000504070300020003" pitchFamily="2" charset="0"/>
                <a:ea typeface="Malgun Gothic" panose="020B0503020000020004" pitchFamily="34" charset="-127"/>
                <a:cs typeface="Malgun Gothic" panose="020B0503020000020004" pitchFamily="34" charset="-127"/>
              </a:rPr>
              <a:t>የሴቶች</a:t>
            </a:r>
            <a:r>
              <a:rPr lang="en-US" sz="18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dirty="0" err="1">
                <a:effectLst/>
                <a:latin typeface="Nyala" panose="02000504070300020003" pitchFamily="2" charset="0"/>
                <a:ea typeface="Malgun Gothic" panose="020B0503020000020004" pitchFamily="34" charset="-127"/>
                <a:cs typeface="Malgun Gothic" panose="020B0503020000020004" pitchFamily="34" charset="-127"/>
              </a:rPr>
              <a:t>ሚኒስቴር</a:t>
            </a:r>
            <a:r>
              <a:rPr lang="en-US" sz="18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dirty="0" err="1">
                <a:effectLst/>
                <a:latin typeface="Nyala" panose="02000504070300020003" pitchFamily="2" charset="0"/>
                <a:ea typeface="Malgun Gothic" panose="020B0503020000020004" pitchFamily="34" charset="-127"/>
                <a:cs typeface="Malgun Gothic" panose="020B0503020000020004" pitchFamily="34" charset="-127"/>
              </a:rPr>
              <a:t>በተግባራዊ</a:t>
            </a:r>
            <a:r>
              <a:rPr lang="en-US" sz="18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dirty="0" err="1">
                <a:effectLst/>
                <a:latin typeface="Nyala" panose="02000504070300020003" pitchFamily="2" charset="0"/>
                <a:ea typeface="Malgun Gothic" panose="020B0503020000020004" pitchFamily="34" charset="-127"/>
                <a:cs typeface="Malgun Gothic" panose="020B0503020000020004" pitchFamily="34" charset="-127"/>
              </a:rPr>
              <a:t>ጥናታችን</a:t>
            </a:r>
            <a:r>
              <a:rPr lang="en-US" sz="18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dirty="0" err="1">
                <a:effectLst/>
                <a:latin typeface="Nyala" panose="02000504070300020003" pitchFamily="2" charset="0"/>
                <a:ea typeface="Malgun Gothic" panose="020B0503020000020004" pitchFamily="34" charset="-127"/>
                <a:cs typeface="Malgun Gothic" panose="020B0503020000020004" pitchFamily="34" charset="-127"/>
              </a:rPr>
              <a:t>ውጤት</a:t>
            </a:r>
            <a:r>
              <a:rPr lang="en-US" sz="18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dirty="0" err="1">
                <a:effectLst/>
                <a:latin typeface="Nyala" panose="02000504070300020003" pitchFamily="2" charset="0"/>
                <a:ea typeface="Malgun Gothic" panose="020B0503020000020004" pitchFamily="34" charset="-127"/>
                <a:cs typeface="Malgun Gothic" panose="020B0503020000020004" pitchFamily="34" charset="-127"/>
              </a:rPr>
              <a:t>ምክረ</a:t>
            </a:r>
            <a:r>
              <a:rPr lang="en-US" sz="18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dirty="0" err="1">
                <a:effectLst/>
                <a:latin typeface="Nyala" panose="02000504070300020003" pitchFamily="2" charset="0"/>
                <a:ea typeface="Malgun Gothic" panose="020B0503020000020004" pitchFamily="34" charset="-127"/>
                <a:cs typeface="Malgun Gothic" panose="020B0503020000020004" pitchFamily="34" charset="-127"/>
              </a:rPr>
              <a:t>ሃሳቦች</a:t>
            </a:r>
            <a:r>
              <a:rPr lang="en-US" sz="18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dirty="0" err="1">
                <a:effectLst/>
                <a:latin typeface="Nyala" panose="02000504070300020003" pitchFamily="2" charset="0"/>
                <a:ea typeface="Malgun Gothic" panose="020B0503020000020004" pitchFamily="34" charset="-127"/>
                <a:cs typeface="Malgun Gothic" panose="020B0503020000020004" pitchFamily="34" charset="-127"/>
              </a:rPr>
              <a:t>ላይ</a:t>
            </a:r>
            <a:r>
              <a:rPr lang="en-US" sz="18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dirty="0" err="1">
                <a:effectLst/>
                <a:latin typeface="Nyala" panose="02000504070300020003" pitchFamily="2" charset="0"/>
                <a:ea typeface="Malgun Gothic" panose="020B0503020000020004" pitchFamily="34" charset="-127"/>
                <a:cs typeface="Malgun Gothic" panose="020B0503020000020004" pitchFamily="34" charset="-127"/>
              </a:rPr>
              <a:t>ለመወያየት</a:t>
            </a:r>
            <a:r>
              <a:rPr lang="en-US" sz="18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dirty="0" err="1">
                <a:effectLst/>
                <a:latin typeface="Nyala" panose="02000504070300020003" pitchFamily="2" charset="0"/>
                <a:ea typeface="Malgun Gothic" panose="020B0503020000020004" pitchFamily="34" charset="-127"/>
                <a:cs typeface="Malgun Gothic" panose="020B0503020000020004" pitchFamily="34" charset="-127"/>
              </a:rPr>
              <a:t>ከሌሎች</a:t>
            </a:r>
            <a:r>
              <a:rPr lang="en-US" sz="18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dirty="0" err="1">
                <a:effectLst/>
                <a:latin typeface="Nyala" panose="02000504070300020003" pitchFamily="2" charset="0"/>
                <a:ea typeface="Malgun Gothic" panose="020B0503020000020004" pitchFamily="34" charset="-127"/>
                <a:cs typeface="Malgun Gothic" panose="020B0503020000020004" pitchFamily="34" charset="-127"/>
              </a:rPr>
              <a:t>የመንግስት</a:t>
            </a:r>
            <a:r>
              <a:rPr lang="en-US" sz="18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dirty="0" err="1">
                <a:effectLst/>
                <a:latin typeface="Nyala" panose="02000504070300020003" pitchFamily="2" charset="0"/>
                <a:ea typeface="Malgun Gothic" panose="020B0503020000020004" pitchFamily="34" charset="-127"/>
                <a:cs typeface="Malgun Gothic" panose="020B0503020000020004" pitchFamily="34" charset="-127"/>
              </a:rPr>
              <a:t>ሚኒስቴሮች</a:t>
            </a:r>
            <a:r>
              <a:rPr lang="en-US" sz="18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dirty="0" err="1">
                <a:effectLst/>
                <a:latin typeface="Nyala" panose="02000504070300020003" pitchFamily="2" charset="0"/>
                <a:ea typeface="Malgun Gothic" panose="020B0503020000020004" pitchFamily="34" charset="-127"/>
                <a:cs typeface="Malgun Gothic" panose="020B0503020000020004" pitchFamily="34" charset="-127"/>
              </a:rPr>
              <a:t>ከፍተኛ</a:t>
            </a:r>
            <a:r>
              <a:rPr lang="en-US" sz="18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dirty="0" err="1">
                <a:effectLst/>
                <a:latin typeface="Nyala" panose="02000504070300020003" pitchFamily="2" charset="0"/>
                <a:ea typeface="Malgun Gothic" panose="020B0503020000020004" pitchFamily="34" charset="-127"/>
                <a:cs typeface="Malgun Gothic" panose="020B0503020000020004" pitchFamily="34" charset="-127"/>
              </a:rPr>
              <a:t>ሴት</a:t>
            </a:r>
            <a:r>
              <a:rPr lang="en-US" sz="18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dirty="0" err="1">
                <a:effectLst/>
                <a:latin typeface="Nyala" panose="02000504070300020003" pitchFamily="2" charset="0"/>
                <a:ea typeface="Malgun Gothic" panose="020B0503020000020004" pitchFamily="34" charset="-127"/>
                <a:cs typeface="Malgun Gothic" panose="020B0503020000020004" pitchFamily="34" charset="-127"/>
              </a:rPr>
              <a:t>ባለስልጣናት</a:t>
            </a:r>
            <a:r>
              <a:rPr lang="en-US" sz="18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dirty="0" err="1">
                <a:effectLst/>
                <a:latin typeface="Nyala" panose="02000504070300020003" pitchFamily="2" charset="0"/>
                <a:ea typeface="Malgun Gothic" panose="020B0503020000020004" pitchFamily="34" charset="-127"/>
                <a:cs typeface="Malgun Gothic" panose="020B0503020000020004" pitchFamily="34" charset="-127"/>
              </a:rPr>
              <a:t>ጋር</a:t>
            </a:r>
            <a:r>
              <a:rPr lang="en-US" sz="18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dirty="0" err="1">
                <a:effectLst/>
                <a:latin typeface="Nyala" panose="02000504070300020003" pitchFamily="2" charset="0"/>
                <a:ea typeface="Malgun Gothic" panose="020B0503020000020004" pitchFamily="34" charset="-127"/>
                <a:cs typeface="Malgun Gothic" panose="020B0503020000020004" pitchFamily="34" charset="-127"/>
              </a:rPr>
              <a:t>በዝግጅት</a:t>
            </a:r>
            <a:r>
              <a:rPr lang="en-US" sz="18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dirty="0" err="1">
                <a:effectLst/>
                <a:latin typeface="Nyala" panose="02000504070300020003" pitchFamily="2" charset="0"/>
                <a:ea typeface="Malgun Gothic" panose="020B0503020000020004" pitchFamily="34" charset="-127"/>
                <a:cs typeface="Malgun Gothic" panose="020B0503020000020004" pitchFamily="34" charset="-127"/>
              </a:rPr>
              <a:t>ላይ</a:t>
            </a:r>
            <a:r>
              <a:rPr lang="en-US" sz="18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dirty="0" err="1">
                <a:effectLst/>
                <a:latin typeface="Nyala" panose="02000504070300020003" pitchFamily="2" charset="0"/>
                <a:ea typeface="Malgun Gothic" panose="020B0503020000020004" pitchFamily="34" charset="-127"/>
                <a:cs typeface="Malgun Gothic" panose="020B0503020000020004" pitchFamily="34" charset="-127"/>
              </a:rPr>
              <a:t>ይገኛሉ</a:t>
            </a:r>
            <a:r>
              <a:rPr lang="en-US" sz="18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Nyala" panose="02000504070300020003" pitchFamily="2" charset="0"/>
              </a:rPr>
              <a:t>የቻድ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Nyala" panose="02000504070300020003" pitchFamily="2" charset="0"/>
              </a:rPr>
              <a:t>ጋዜጠኞች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Nyala" panose="02000504070300020003" pitchFamily="2" charset="0"/>
              </a:rPr>
              <a:t>ታሪኩን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ዘገቡት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44500" marR="0" lvl="0" indent="-28575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r>
              <a:rPr lang="en-US" sz="1800" b="1" kern="100" dirty="0" err="1">
                <a:effectLst/>
                <a:latin typeface="Nyala" panose="02000504070300020003" pitchFamily="2" charset="0"/>
                <a:ea typeface="Malgun Gothic" panose="020B0503020000020004" pitchFamily="34" charset="-127"/>
                <a:cs typeface="Nyala" panose="02000504070300020003" pitchFamily="2" charset="0"/>
              </a:rPr>
              <a:t>የሀገሪቱ</a:t>
            </a:r>
            <a:r>
              <a:rPr lang="en-US" sz="1800" b="1"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b="1" kern="100" dirty="0" err="1">
                <a:effectLst/>
                <a:latin typeface="Nyala" panose="02000504070300020003" pitchFamily="2" charset="0"/>
                <a:ea typeface="Malgun Gothic" panose="020B0503020000020004" pitchFamily="34" charset="-127"/>
                <a:cs typeface="Nyala" panose="02000504070300020003" pitchFamily="2" charset="0"/>
              </a:rPr>
              <a:t>ጠቅላይ</a:t>
            </a:r>
            <a:r>
              <a:rPr lang="en-US" sz="1800" b="1"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b="1" kern="100" dirty="0" err="1">
                <a:effectLst/>
                <a:latin typeface="Nyala" panose="02000504070300020003" pitchFamily="2" charset="0"/>
                <a:ea typeface="Malgun Gothic" panose="020B0503020000020004" pitchFamily="34" charset="-127"/>
                <a:cs typeface="Nyala" panose="02000504070300020003" pitchFamily="2" charset="0"/>
              </a:rPr>
              <a:t>ሚንስትር</a:t>
            </a:r>
            <a:r>
              <a:rPr lang="en-US" sz="1800" b="1"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b="1" kern="100" dirty="0" err="1">
                <a:effectLst/>
                <a:latin typeface="Nyala" panose="02000504070300020003" pitchFamily="2" charset="0"/>
                <a:ea typeface="Malgun Gothic" panose="020B0503020000020004" pitchFamily="34" charset="-127"/>
                <a:cs typeface="Nyala" panose="02000504070300020003" pitchFamily="2" charset="0"/>
              </a:rPr>
              <a:t>በሀገራቸው</a:t>
            </a:r>
            <a:r>
              <a:rPr lang="en-US" sz="1800" b="1"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b="1" kern="100" dirty="0" err="1">
                <a:effectLst/>
                <a:latin typeface="Nyala" panose="02000504070300020003" pitchFamily="2" charset="0"/>
                <a:ea typeface="Malgun Gothic" panose="020B0503020000020004" pitchFamily="34" charset="-127"/>
                <a:cs typeface="Nyala" panose="02000504070300020003" pitchFamily="2" charset="0"/>
              </a:rPr>
              <a:t>እንዲህ</a:t>
            </a:r>
            <a:r>
              <a:rPr lang="en-US" sz="1800" b="1"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b="1" kern="100" dirty="0" err="1">
                <a:effectLst/>
                <a:latin typeface="Nyala" panose="02000504070300020003" pitchFamily="2" charset="0"/>
                <a:ea typeface="Malgun Gothic" panose="020B0503020000020004" pitchFamily="34" charset="-127"/>
                <a:cs typeface="Nyala" panose="02000504070300020003" pitchFamily="2" charset="0"/>
              </a:rPr>
              <a:t>አይነት</a:t>
            </a:r>
            <a:r>
              <a:rPr lang="en-US" sz="1800" b="1"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b="1" kern="100" dirty="0" err="1">
                <a:effectLst/>
                <a:latin typeface="Nyala" panose="02000504070300020003" pitchFamily="2" charset="0"/>
                <a:ea typeface="Malgun Gothic" panose="020B0503020000020004" pitchFamily="34" charset="-127"/>
                <a:cs typeface="Nyala" panose="02000504070300020003" pitchFamily="2" charset="0"/>
              </a:rPr>
              <a:t>ጥቃት</a:t>
            </a:r>
            <a:r>
              <a:rPr lang="en-US" sz="1800" b="1"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b="1" kern="100" dirty="0" err="1">
                <a:effectLst/>
                <a:latin typeface="Nyala" panose="02000504070300020003" pitchFamily="2" charset="0"/>
                <a:ea typeface="Malgun Gothic" panose="020B0503020000020004" pitchFamily="34" charset="-127"/>
                <a:cs typeface="Nyala" panose="02000504070300020003" pitchFamily="2" charset="0"/>
              </a:rPr>
              <a:t>የደረሰባቸውን</a:t>
            </a:r>
            <a:r>
              <a:rPr lang="en-US" sz="1800" b="1"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b="1" kern="100" dirty="0" err="1">
                <a:effectLst/>
                <a:latin typeface="Nyala" panose="02000504070300020003" pitchFamily="2" charset="0"/>
                <a:ea typeface="Malgun Gothic" panose="020B0503020000020004" pitchFamily="34" charset="-127"/>
                <a:cs typeface="Nyala" panose="02000504070300020003" pitchFamily="2" charset="0"/>
              </a:rPr>
              <a:t>ሴቶች</a:t>
            </a:r>
            <a:r>
              <a:rPr lang="en-US" sz="1800" b="1"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b="1" kern="100" dirty="0" err="1">
                <a:effectLst/>
                <a:latin typeface="Nyala" panose="02000504070300020003" pitchFamily="2" charset="0"/>
                <a:ea typeface="Malgun Gothic" panose="020B0503020000020004" pitchFamily="34" charset="-127"/>
                <a:cs typeface="Nyala" panose="02000504070300020003" pitchFamily="2" charset="0"/>
              </a:rPr>
              <a:t>ግላዊ</a:t>
            </a:r>
            <a:r>
              <a:rPr lang="en-US" sz="1800" b="1"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b="1" kern="100" dirty="0" err="1">
                <a:effectLst/>
                <a:latin typeface="Nyala" panose="02000504070300020003" pitchFamily="2" charset="0"/>
                <a:ea typeface="Malgun Gothic" panose="020B0503020000020004" pitchFamily="34" charset="-127"/>
                <a:cs typeface="Nyala" panose="02000504070300020003" pitchFamily="2" charset="0"/>
              </a:rPr>
              <a:t>ታሪክ</a:t>
            </a:r>
            <a:r>
              <a:rPr lang="en-US" sz="1800" b="1"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b="1" kern="100" dirty="0" err="1">
                <a:effectLst/>
                <a:latin typeface="Nyala" panose="02000504070300020003" pitchFamily="2" charset="0"/>
                <a:ea typeface="Malgun Gothic" panose="020B0503020000020004" pitchFamily="34" charset="-127"/>
                <a:cs typeface="Nyala" panose="02000504070300020003" pitchFamily="2" charset="0"/>
              </a:rPr>
              <a:t>ሲሰማ</a:t>
            </a:r>
            <a:r>
              <a:rPr lang="en-US" sz="1800" b="1"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b="1" kern="100" dirty="0" err="1">
                <a:effectLst/>
                <a:latin typeface="Nyala" panose="02000504070300020003" pitchFamily="2" charset="0"/>
                <a:ea typeface="Malgun Gothic" panose="020B0503020000020004" pitchFamily="34" charset="-127"/>
                <a:cs typeface="Nyala" panose="02000504070300020003" pitchFamily="2" charset="0"/>
              </a:rPr>
              <a:t>በጣም</a:t>
            </a:r>
            <a:r>
              <a:rPr lang="en-US" sz="1800" b="1"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b="1" kern="100" dirty="0" err="1">
                <a:effectLst/>
                <a:latin typeface="Nyala" panose="02000504070300020003" pitchFamily="2" charset="0"/>
                <a:ea typeface="Malgun Gothic" panose="020B0503020000020004" pitchFamily="34" charset="-127"/>
                <a:cs typeface="Nyala" panose="02000504070300020003" pitchFamily="2" charset="0"/>
              </a:rPr>
              <a:t>ተደናግጧል</a:t>
            </a:r>
            <a:r>
              <a:rPr lang="en-US" sz="1800" b="1"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b="1" kern="100" dirty="0" err="1">
                <a:effectLst/>
                <a:latin typeface="Nyala" panose="02000504070300020003" pitchFamily="2" charset="0"/>
                <a:ea typeface="Malgun Gothic" panose="020B0503020000020004" pitchFamily="34" charset="-127"/>
                <a:cs typeface="Nyala" panose="02000504070300020003" pitchFamily="2" charset="0"/>
              </a:rPr>
              <a:t>ሲሉ</a:t>
            </a:r>
            <a:r>
              <a:rPr lang="en-US" sz="1800" b="1"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b="1" kern="100" dirty="0" err="1">
                <a:effectLst/>
                <a:latin typeface="Nyala" panose="02000504070300020003" pitchFamily="2" charset="0"/>
                <a:ea typeface="Malgun Gothic" panose="020B0503020000020004" pitchFamily="34" charset="-127"/>
                <a:cs typeface="Nyala" panose="02000504070300020003" pitchFamily="2" charset="0"/>
              </a:rPr>
              <a:t>ምላሽ</a:t>
            </a:r>
            <a:r>
              <a:rPr lang="en-US" sz="1800" b="1"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b="1" kern="100" dirty="0" err="1">
                <a:effectLst/>
                <a:latin typeface="Nyala" panose="02000504070300020003" pitchFamily="2" charset="0"/>
                <a:ea typeface="Malgun Gothic" panose="020B0503020000020004" pitchFamily="34" charset="-127"/>
                <a:cs typeface="Nyala" panose="02000504070300020003" pitchFamily="2" charset="0"/>
              </a:rPr>
              <a:t>ሰጥተዋል</a:t>
            </a:r>
            <a:r>
              <a:rPr lang="en-US" sz="1800" b="1" kern="100" dirty="0">
                <a:effectLst/>
                <a:latin typeface="Nyala" panose="02000504070300020003" pitchFamily="2" charset="0"/>
                <a:ea typeface="Malgun Gothic" panose="020B0503020000020004" pitchFamily="34" charset="-127"/>
                <a:cs typeface="Nyala" panose="02000504070300020003" pitchFamily="2" charset="0"/>
              </a:rPr>
              <a:t>።</a:t>
            </a:r>
          </a:p>
          <a:p>
            <a:pPr marL="444500" marR="0" lvl="0" indent="-28575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r>
              <a:rPr lang="en-US" sz="1800" kern="100" dirty="0" err="1">
                <a:effectLst/>
                <a:latin typeface="Nyala" panose="02000504070300020003" pitchFamily="2" charset="0"/>
                <a:ea typeface="Malgun Gothic" panose="020B0503020000020004" pitchFamily="34" charset="-127"/>
                <a:cs typeface="Nyala" panose="02000504070300020003" pitchFamily="2" charset="0"/>
              </a:rPr>
              <a:t>አሁን</a:t>
            </a:r>
            <a:r>
              <a:rPr lang="en-US" sz="1800"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kern="100" dirty="0" err="1">
                <a:effectLst/>
                <a:latin typeface="Nyala" panose="02000504070300020003" pitchFamily="2" charset="0"/>
                <a:ea typeface="Malgun Gothic" panose="020B0503020000020004" pitchFamily="34" charset="-127"/>
                <a:cs typeface="Nyala" panose="02000504070300020003" pitchFamily="2" charset="0"/>
              </a:rPr>
              <a:t>ጉዳዩ</a:t>
            </a:r>
            <a:r>
              <a:rPr lang="en-US" sz="1800"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kern="100" dirty="0" err="1">
                <a:effectLst/>
                <a:latin typeface="Nyala" panose="02000504070300020003" pitchFamily="2" charset="0"/>
                <a:ea typeface="Malgun Gothic" panose="020B0503020000020004" pitchFamily="34" charset="-127"/>
                <a:cs typeface="Nyala" panose="02000504070300020003" pitchFamily="2" charset="0"/>
              </a:rPr>
              <a:t>በሰብአዊ</a:t>
            </a:r>
            <a:r>
              <a:rPr lang="en-US" sz="1800"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kern="100" dirty="0" err="1">
                <a:effectLst/>
                <a:latin typeface="Nyala" panose="02000504070300020003" pitchFamily="2" charset="0"/>
                <a:ea typeface="Malgun Gothic" panose="020B0503020000020004" pitchFamily="34" charset="-127"/>
                <a:cs typeface="Nyala" panose="02000504070300020003" pitchFamily="2" charset="0"/>
              </a:rPr>
              <a:t>መብት</a:t>
            </a:r>
            <a:r>
              <a:rPr lang="en-US" sz="1800"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kern="100" dirty="0" err="1">
                <a:effectLst/>
                <a:latin typeface="Nyala" panose="02000504070300020003" pitchFamily="2" charset="0"/>
                <a:ea typeface="Malgun Gothic" panose="020B0503020000020004" pitchFamily="34" charset="-127"/>
                <a:cs typeface="Nyala" panose="02000504070300020003" pitchFamily="2" charset="0"/>
              </a:rPr>
              <a:t>ተሟጋች</a:t>
            </a:r>
            <a:r>
              <a:rPr lang="en-US" sz="1800"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kern="100" dirty="0" err="1">
                <a:effectLst/>
                <a:latin typeface="Nyala" panose="02000504070300020003" pitchFamily="2" charset="0"/>
                <a:ea typeface="Malgun Gothic" panose="020B0503020000020004" pitchFamily="34" charset="-127"/>
                <a:cs typeface="Nyala" panose="02000504070300020003" pitchFamily="2" charset="0"/>
              </a:rPr>
              <a:t>ድርጅቶች</a:t>
            </a:r>
            <a:r>
              <a:rPr lang="en-US" sz="1800"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kern="100" dirty="0" err="1">
                <a:effectLst/>
                <a:latin typeface="Nyala" panose="02000504070300020003" pitchFamily="2" charset="0"/>
                <a:ea typeface="Malgun Gothic" panose="020B0503020000020004" pitchFamily="34" charset="-127"/>
                <a:cs typeface="Nyala" panose="02000504070300020003" pitchFamily="2" charset="0"/>
              </a:rPr>
              <a:t>እና</a:t>
            </a:r>
            <a:r>
              <a:rPr lang="en-US" sz="1800"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kern="100" dirty="0" err="1">
                <a:effectLst/>
                <a:latin typeface="Nyala" panose="02000504070300020003" pitchFamily="2" charset="0"/>
                <a:ea typeface="Malgun Gothic" panose="020B0503020000020004" pitchFamily="34" charset="-127"/>
                <a:cs typeface="Nyala" panose="02000504070300020003" pitchFamily="2" charset="0"/>
              </a:rPr>
              <a:t>ሌሎች</a:t>
            </a:r>
            <a:r>
              <a:rPr lang="en-US" sz="1800"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kern="100" dirty="0" err="1">
                <a:effectLst/>
                <a:latin typeface="Nyala" panose="02000504070300020003" pitchFamily="2" charset="0"/>
                <a:ea typeface="Malgun Gothic" panose="020B0503020000020004" pitchFamily="34" charset="-127"/>
                <a:cs typeface="Nyala" panose="02000504070300020003" pitchFamily="2" charset="0"/>
              </a:rPr>
              <a:t>ተዋናዮች</a:t>
            </a:r>
            <a:r>
              <a:rPr lang="en-US" sz="1800"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kern="100" dirty="0" err="1">
                <a:effectLst/>
                <a:latin typeface="Nyala" panose="02000504070300020003" pitchFamily="2" charset="0"/>
                <a:ea typeface="Malgun Gothic" panose="020B0503020000020004" pitchFamily="34" charset="-127"/>
                <a:cs typeface="Nyala" panose="02000504070300020003" pitchFamily="2" charset="0"/>
              </a:rPr>
              <a:t>በመገናኛ</a:t>
            </a:r>
            <a:r>
              <a:rPr lang="en-US" sz="1800"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kern="100" dirty="0" err="1">
                <a:effectLst/>
                <a:latin typeface="Nyala" panose="02000504070300020003" pitchFamily="2" charset="0"/>
                <a:ea typeface="Malgun Gothic" panose="020B0503020000020004" pitchFamily="34" charset="-127"/>
                <a:cs typeface="Nyala" panose="02000504070300020003" pitchFamily="2" charset="0"/>
              </a:rPr>
              <a:t>ብዙሃን</a:t>
            </a:r>
            <a:r>
              <a:rPr lang="en-US" sz="1800"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kern="100" dirty="0" err="1">
                <a:effectLst/>
                <a:latin typeface="Nyala" panose="02000504070300020003" pitchFamily="2" charset="0"/>
                <a:ea typeface="Malgun Gothic" panose="020B0503020000020004" pitchFamily="34" charset="-127"/>
                <a:cs typeface="Nyala" panose="02000504070300020003" pitchFamily="2" charset="0"/>
              </a:rPr>
              <a:t>ብዙ</a:t>
            </a:r>
            <a:r>
              <a:rPr lang="en-US" sz="1800"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kern="100" dirty="0" err="1">
                <a:effectLst/>
                <a:latin typeface="Nyala" panose="02000504070300020003" pitchFamily="2" charset="0"/>
                <a:ea typeface="Malgun Gothic" panose="020B0503020000020004" pitchFamily="34" charset="-127"/>
                <a:cs typeface="Nyala" panose="02000504070300020003" pitchFamily="2" charset="0"/>
              </a:rPr>
              <a:t>ጊዜ</a:t>
            </a:r>
            <a:r>
              <a:rPr lang="en-US" sz="1800"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kern="100" dirty="0" err="1">
                <a:effectLst/>
                <a:latin typeface="Nyala" panose="02000504070300020003" pitchFamily="2" charset="0"/>
                <a:ea typeface="Malgun Gothic" panose="020B0503020000020004" pitchFamily="34" charset="-127"/>
                <a:cs typeface="Nyala" panose="02000504070300020003" pitchFamily="2" charset="0"/>
              </a:rPr>
              <a:t>ይወያያሉ</a:t>
            </a:r>
            <a:r>
              <a:rPr lang="en-US" sz="1800" kern="100" dirty="0">
                <a:effectLst/>
                <a:latin typeface="Nyala" panose="02000504070300020003" pitchFamily="2" charset="0"/>
                <a:ea typeface="Malgun Gothic" panose="020B0503020000020004" pitchFamily="34" charset="-127"/>
                <a:cs typeface="Nyala" panose="02000504070300020003" pitchFamily="2" charset="0"/>
              </a:rPr>
              <a:t>።</a:t>
            </a:r>
            <a:endParaRPr lang="en-US" sz="1800" b="0" kern="100" dirty="0">
              <a:effectLst/>
              <a:latin typeface="Calibri" panose="020F0502020204030204" pitchFamily="34" charset="0"/>
              <a:ea typeface="Malgun Gothic" panose="020B0503020000020004" pitchFamily="34" charset="-127"/>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Tx/>
              <a:buSzPts val="1100"/>
              <a:buFont typeface="Arial" panose="020B0604020202020204" pitchFamily="34" charset="0"/>
              <a:buNone/>
              <a:tabLst/>
              <a:defRPr/>
            </a:pPr>
            <a:r>
              <a:rPr lang="am-ET" sz="2800" b="1" dirty="0"/>
              <a:t>እርምጃ፡</a:t>
            </a:r>
            <a:endParaRPr lang="en-US" sz="2800" b="1" dirty="0"/>
          </a:p>
          <a:p>
            <a:pPr marL="444500" marR="0" lvl="0" indent="-28575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r>
              <a:rPr lang="am-ET" sz="2800" dirty="0"/>
              <a:t>በቻድ የሴቶች ሚኒስቴር አስተባባሪነት፣ ወቅታዊ ምላሾች የሚከተሉትን ያካትታሉ፡-</a:t>
            </a:r>
            <a:r>
              <a:rPr lang="en-US" sz="2800" dirty="0"/>
              <a:t> </a:t>
            </a:r>
          </a:p>
          <a:p>
            <a:pPr marL="901700" marR="0" lvl="1" indent="-285750" algn="l" defTabSz="914400" rtl="0" eaLnBrk="1" fontAlgn="auto" latinLnBrk="0" hangingPunct="1">
              <a:lnSpc>
                <a:spcPct val="100000"/>
              </a:lnSpc>
              <a:spcBef>
                <a:spcPts val="0"/>
              </a:spcBef>
              <a:spcAft>
                <a:spcPts val="0"/>
              </a:spcAft>
              <a:buClrTx/>
              <a:buSzPts val="1100"/>
              <a:buFont typeface="Courier New" panose="02070309020205020404" pitchFamily="49" charset="0"/>
              <a:buChar char="o"/>
              <a:tabLst/>
              <a:defRPr/>
            </a:pPr>
            <a:r>
              <a:rPr lang="en-US" sz="1800" kern="100" dirty="0" err="1">
                <a:effectLst/>
                <a:latin typeface="Nyala" panose="02000504070300020003" pitchFamily="2" charset="0"/>
                <a:ea typeface="Malgun Gothic" panose="020B0503020000020004" pitchFamily="34" charset="-127"/>
                <a:cs typeface="Nyala" panose="02000504070300020003" pitchFamily="2" charset="0"/>
              </a:rPr>
              <a:t>የሕክምና</a:t>
            </a:r>
            <a:r>
              <a:rPr lang="en-US" sz="1800"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kern="100" dirty="0" err="1">
                <a:effectLst/>
                <a:latin typeface="Nyala" panose="02000504070300020003" pitchFamily="2" charset="0"/>
                <a:ea typeface="Malgun Gothic" panose="020B0503020000020004" pitchFamily="34" charset="-127"/>
                <a:cs typeface="Nyala" panose="02000504070300020003" pitchFamily="2" charset="0"/>
              </a:rPr>
              <a:t>እርዳታ</a:t>
            </a:r>
            <a:r>
              <a:rPr lang="en-US" sz="1800"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kern="100" dirty="0" err="1">
                <a:effectLst/>
                <a:latin typeface="Nyala" panose="02000504070300020003" pitchFamily="2" charset="0"/>
                <a:ea typeface="Malgun Gothic" panose="020B0503020000020004" pitchFamily="34" charset="-127"/>
                <a:cs typeface="Nyala" panose="02000504070300020003" pitchFamily="2" charset="0"/>
              </a:rPr>
              <a:t>ሥርአተ-ፆታን</a:t>
            </a:r>
            <a:r>
              <a:rPr lang="en-US" sz="1800"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kern="100" dirty="0" err="1">
                <a:effectLst/>
                <a:latin typeface="Nyala" panose="02000504070300020003" pitchFamily="2" charset="0"/>
                <a:ea typeface="Malgun Gothic" panose="020B0503020000020004" pitchFamily="34" charset="-127"/>
                <a:cs typeface="Nyala" panose="02000504070300020003" pitchFamily="2" charset="0"/>
              </a:rPr>
              <a:t>መሰረት</a:t>
            </a:r>
            <a:r>
              <a:rPr lang="en-US" sz="1800"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kern="100" dirty="0" err="1">
                <a:effectLst/>
                <a:latin typeface="Nyala" panose="02000504070300020003" pitchFamily="2" charset="0"/>
                <a:ea typeface="Malgun Gothic" panose="020B0503020000020004" pitchFamily="34" charset="-127"/>
                <a:cs typeface="Nyala" panose="02000504070300020003" pitchFamily="2" charset="0"/>
              </a:rPr>
              <a:t>ያደረገ</a:t>
            </a:r>
            <a:r>
              <a:rPr lang="en-US" sz="1800"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kern="100" dirty="0" err="1">
                <a:effectLst/>
                <a:latin typeface="Nyala" panose="02000504070300020003" pitchFamily="2" charset="0"/>
                <a:ea typeface="Malgun Gothic" panose="020B0503020000020004" pitchFamily="34" charset="-127"/>
                <a:cs typeface="Nyala" panose="02000504070300020003" pitchFamily="2" charset="0"/>
              </a:rPr>
              <a:t>በድርጅቶች</a:t>
            </a:r>
            <a:r>
              <a:rPr lang="en-US" sz="1800"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kern="100" dirty="0" err="1">
                <a:effectLst/>
                <a:latin typeface="Nyala" panose="02000504070300020003" pitchFamily="2" charset="0"/>
                <a:ea typeface="Malgun Gothic" panose="020B0503020000020004" pitchFamily="34" charset="-127"/>
                <a:cs typeface="Nyala" panose="02000504070300020003" pitchFamily="2" charset="0"/>
              </a:rPr>
              <a:t>መካከል</a:t>
            </a:r>
            <a:r>
              <a:rPr lang="en-US" sz="1800"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kern="100" dirty="0" err="1">
                <a:effectLst/>
                <a:latin typeface="Nyala" panose="02000504070300020003" pitchFamily="2" charset="0"/>
                <a:ea typeface="Malgun Gothic" panose="020B0503020000020004" pitchFamily="34" charset="-127"/>
                <a:cs typeface="Nyala" panose="02000504070300020003" pitchFamily="2" charset="0"/>
              </a:rPr>
              <a:t>የመረጃ</a:t>
            </a:r>
            <a:r>
              <a:rPr lang="en-US" sz="1800"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kern="100" dirty="0" err="1">
                <a:effectLst/>
                <a:latin typeface="Nyala" panose="02000504070300020003" pitchFamily="2" charset="0"/>
                <a:ea typeface="Malgun Gothic" panose="020B0503020000020004" pitchFamily="34" charset="-127"/>
                <a:cs typeface="Nyala" panose="02000504070300020003" pitchFamily="2" charset="0"/>
              </a:rPr>
              <a:t>መጋራት</a:t>
            </a:r>
            <a:endParaRPr lang="en-US" sz="1800" kern="100" dirty="0">
              <a:effectLst/>
              <a:latin typeface="Calibri" panose="020F0502020204030204" pitchFamily="34" charset="0"/>
              <a:ea typeface="Malgun Gothic" panose="020B0503020000020004" pitchFamily="34" charset="-127"/>
              <a:cs typeface="Times New Roman" panose="02020603050405020304" pitchFamily="18" charset="0"/>
            </a:endParaRPr>
          </a:p>
          <a:p>
            <a:pPr marL="901700" marR="0" lvl="1" indent="-285750" algn="l" defTabSz="914400" rtl="0" eaLnBrk="1" fontAlgn="auto" latinLnBrk="0" hangingPunct="1">
              <a:lnSpc>
                <a:spcPct val="100000"/>
              </a:lnSpc>
              <a:spcBef>
                <a:spcPts val="0"/>
              </a:spcBef>
              <a:spcAft>
                <a:spcPts val="0"/>
              </a:spcAft>
              <a:buClrTx/>
              <a:buSzPts val="1100"/>
              <a:buFont typeface="Courier New" panose="02070309020205020404" pitchFamily="49" charset="0"/>
              <a:buChar char="o"/>
              <a:tabLst/>
              <a:defRPr/>
            </a:pPr>
            <a:r>
              <a:rPr lang="en-US" sz="1800" kern="100" dirty="0" err="1">
                <a:effectLst/>
                <a:latin typeface="Nyala" panose="02000504070300020003" pitchFamily="2" charset="0"/>
                <a:ea typeface="Malgun Gothic" panose="020B0503020000020004" pitchFamily="34" charset="-127"/>
                <a:cs typeface="Nyala" panose="02000504070300020003" pitchFamily="2" charset="0"/>
              </a:rPr>
              <a:t>አካላዊ-ማህበራዊ</a:t>
            </a:r>
            <a:r>
              <a:rPr lang="en-US" sz="1800"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kern="100" dirty="0" err="1">
                <a:effectLst/>
                <a:latin typeface="Nyala" panose="02000504070300020003" pitchFamily="2" charset="0"/>
                <a:ea typeface="Malgun Gothic" panose="020B0503020000020004" pitchFamily="34" charset="-127"/>
                <a:cs typeface="Nyala" panose="02000504070300020003" pitchFamily="2" charset="0"/>
              </a:rPr>
              <a:t>ድጋፍ</a:t>
            </a:r>
            <a:r>
              <a:rPr lang="en-US" sz="1800" kern="100" dirty="0">
                <a:effectLst/>
                <a:latin typeface="Nyala" panose="02000504070300020003" pitchFamily="2" charset="0"/>
                <a:ea typeface="Malgun Gothic" panose="020B0503020000020004" pitchFamily="34" charset="-127"/>
                <a:cs typeface="Nyala" panose="02000504070300020003" pitchFamily="2" charset="0"/>
              </a:rPr>
              <a:t> </a:t>
            </a:r>
            <a:endParaRPr lang="en-US" sz="1800" kern="100" dirty="0">
              <a:effectLst/>
              <a:latin typeface="Calibri" panose="020F0502020204030204" pitchFamily="34" charset="0"/>
              <a:ea typeface="Malgun Gothic" panose="020B0503020000020004" pitchFamily="34" charset="-127"/>
              <a:cs typeface="Times New Roman" panose="02020603050405020304" pitchFamily="18" charset="0"/>
            </a:endParaRPr>
          </a:p>
          <a:p>
            <a:pPr marL="901700" marR="0" lvl="1" indent="-285750" algn="l" defTabSz="914400" rtl="0" eaLnBrk="1" fontAlgn="auto" latinLnBrk="0" hangingPunct="1">
              <a:lnSpc>
                <a:spcPct val="100000"/>
              </a:lnSpc>
              <a:spcBef>
                <a:spcPts val="0"/>
              </a:spcBef>
              <a:spcAft>
                <a:spcPts val="0"/>
              </a:spcAft>
              <a:buClrTx/>
              <a:buSzPts val="1100"/>
              <a:buFont typeface="Courier New" panose="02070309020205020404" pitchFamily="49" charset="0"/>
              <a:buChar char="o"/>
              <a:tabLst/>
              <a:defRPr/>
            </a:pPr>
            <a:r>
              <a:rPr lang="en-US" sz="1800" kern="100" dirty="0" err="1">
                <a:effectLst/>
                <a:latin typeface="Nyala" panose="02000504070300020003" pitchFamily="2" charset="0"/>
                <a:ea typeface="Malgun Gothic" panose="020B0503020000020004" pitchFamily="34" charset="-127"/>
                <a:cs typeface="Nyala" panose="02000504070300020003" pitchFamily="2" charset="0"/>
              </a:rPr>
              <a:t>ደህንነት</a:t>
            </a:r>
            <a:r>
              <a:rPr lang="en-US" sz="1800" kern="100" dirty="0">
                <a:effectLst/>
                <a:latin typeface="Nyala" panose="02000504070300020003" pitchFamily="2" charset="0"/>
                <a:ea typeface="Malgun Gothic" panose="020B0503020000020004" pitchFamily="34" charset="-127"/>
                <a:cs typeface="Nyala" panose="02000504070300020003" pitchFamily="2" charset="0"/>
              </a:rPr>
              <a:t>/</a:t>
            </a:r>
            <a:r>
              <a:rPr lang="en-US" sz="1800" kern="100" dirty="0" err="1">
                <a:effectLst/>
                <a:latin typeface="Nyala" panose="02000504070300020003" pitchFamily="2" charset="0"/>
                <a:ea typeface="Malgun Gothic" panose="020B0503020000020004" pitchFamily="34" charset="-127"/>
                <a:cs typeface="Nyala" panose="02000504070300020003" pitchFamily="2" charset="0"/>
              </a:rPr>
              <a:t>ጥበቃ</a:t>
            </a:r>
            <a:endParaRPr lang="en-US" sz="1800" kern="100" dirty="0">
              <a:effectLst/>
              <a:latin typeface="Calibri" panose="020F0502020204030204" pitchFamily="34" charset="0"/>
              <a:ea typeface="Malgun Gothic" panose="020B0503020000020004" pitchFamily="34" charset="-127"/>
              <a:cs typeface="Times New Roman" panose="02020603050405020304" pitchFamily="18" charset="0"/>
            </a:endParaRPr>
          </a:p>
          <a:p>
            <a:pPr marL="901700" marR="0" lvl="1" indent="-285750" algn="l" defTabSz="914400" rtl="0" eaLnBrk="1" fontAlgn="auto" latinLnBrk="0" hangingPunct="1">
              <a:lnSpc>
                <a:spcPct val="100000"/>
              </a:lnSpc>
              <a:spcBef>
                <a:spcPts val="0"/>
              </a:spcBef>
              <a:spcAft>
                <a:spcPts val="0"/>
              </a:spcAft>
              <a:buClrTx/>
              <a:buSzPts val="1100"/>
              <a:buFont typeface="Courier New" panose="02070309020205020404" pitchFamily="49" charset="0"/>
              <a:buChar char="o"/>
              <a:tabLst/>
              <a:defRPr/>
            </a:pPr>
            <a:r>
              <a:rPr lang="en-US" sz="1800" kern="100" dirty="0" err="1">
                <a:effectLst/>
                <a:latin typeface="Nyala" panose="02000504070300020003" pitchFamily="2" charset="0"/>
                <a:ea typeface="Malgun Gothic" panose="020B0503020000020004" pitchFamily="34" charset="-127"/>
                <a:cs typeface="Nyala" panose="02000504070300020003" pitchFamily="2" charset="0"/>
              </a:rPr>
              <a:t>የህትህ</a:t>
            </a:r>
            <a:r>
              <a:rPr lang="en-US" sz="1800"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kern="100" dirty="0" err="1">
                <a:effectLst/>
                <a:latin typeface="Nyala" panose="02000504070300020003" pitchFamily="2" charset="0"/>
                <a:ea typeface="Malgun Gothic" panose="020B0503020000020004" pitchFamily="34" charset="-127"/>
                <a:cs typeface="Nyala" panose="02000504070300020003" pitchFamily="2" charset="0"/>
              </a:rPr>
              <a:t>ተደራሽነት</a:t>
            </a:r>
            <a:r>
              <a:rPr lang="en-US" sz="1800"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kern="100" dirty="0" err="1">
                <a:effectLst/>
                <a:latin typeface="Nyala" panose="02000504070300020003" pitchFamily="2" charset="0"/>
                <a:ea typeface="Malgun Gothic" panose="020B0503020000020004" pitchFamily="34" charset="-127"/>
                <a:cs typeface="Nyala" panose="02000504070300020003" pitchFamily="2" charset="0"/>
              </a:rPr>
              <a:t>ለተጎዱት</a:t>
            </a:r>
            <a:r>
              <a:rPr lang="en-US" sz="1800"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kern="100" dirty="0" err="1">
                <a:effectLst/>
                <a:latin typeface="Nyala" panose="02000504070300020003" pitchFamily="2" charset="0"/>
                <a:ea typeface="Malgun Gothic" panose="020B0503020000020004" pitchFamily="34" charset="-127"/>
                <a:cs typeface="Nyala" panose="02000504070300020003" pitchFamily="2" charset="0"/>
              </a:rPr>
              <a:t>የኑሮ</a:t>
            </a:r>
            <a:r>
              <a:rPr lang="en-US" sz="1800"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kern="100" dirty="0" err="1">
                <a:effectLst/>
                <a:latin typeface="Nyala" panose="02000504070300020003" pitchFamily="2" charset="0"/>
                <a:ea typeface="Malgun Gothic" panose="020B0503020000020004" pitchFamily="34" charset="-127"/>
                <a:cs typeface="Nyala" panose="02000504070300020003" pitchFamily="2" charset="0"/>
              </a:rPr>
              <a:t>ገቢምንጮች</a:t>
            </a:r>
            <a:r>
              <a:rPr lang="en-US" sz="1800" kern="100" dirty="0">
                <a:effectLst/>
                <a:latin typeface="Nyala" panose="02000504070300020003" pitchFamily="2" charset="0"/>
                <a:ea typeface="Malgun Gothic" panose="020B0503020000020004" pitchFamily="34" charset="-127"/>
                <a:cs typeface="Nyala" panose="02000504070300020003" pitchFamily="2" charset="0"/>
              </a:rPr>
              <a:t> </a:t>
            </a:r>
            <a:r>
              <a:rPr lang="en-US" sz="1800" kern="100" dirty="0" err="1">
                <a:effectLst/>
                <a:latin typeface="Nyala" panose="02000504070300020003" pitchFamily="2" charset="0"/>
                <a:ea typeface="Malgun Gothic" panose="020B0503020000020004" pitchFamily="34" charset="-127"/>
                <a:cs typeface="Nyala" panose="02000504070300020003" pitchFamily="2" charset="0"/>
              </a:rPr>
              <a:t>ተደራሽነት</a:t>
            </a:r>
            <a:r>
              <a:rPr lang="en-US" sz="1800" kern="100" dirty="0">
                <a:effectLst/>
                <a:latin typeface="Nyala" panose="02000504070300020003" pitchFamily="2" charset="0"/>
                <a:ea typeface="Malgun Gothic" panose="020B0503020000020004" pitchFamily="34" charset="-127"/>
                <a:cs typeface="Nyala" panose="02000504070300020003" pitchFamily="2" charset="0"/>
              </a:rPr>
              <a:t> </a:t>
            </a:r>
            <a:endParaRPr lang="en-US" sz="1800" kern="100" dirty="0">
              <a:effectLst/>
              <a:latin typeface="Calibri" panose="020F0502020204030204" pitchFamily="34" charset="0"/>
              <a:ea typeface="Malgun Gothic" panose="020B0503020000020004" pitchFamily="34" charset="-127"/>
              <a:cs typeface="Times New Roman" panose="02020603050405020304" pitchFamily="18" charset="0"/>
            </a:endParaRPr>
          </a:p>
          <a:p>
            <a:pPr marL="444500" marR="0" lvl="0" indent="-28575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r>
              <a:rPr lang="en-US" sz="1800" dirty="0" err="1">
                <a:effectLst/>
                <a:latin typeface="Nyala" panose="02000504070300020003" pitchFamily="2" charset="0"/>
                <a:ea typeface="Malgun Gothic" panose="020B0503020000020004" pitchFamily="34" charset="-127"/>
                <a:cs typeface="Nyala" panose="02000504070300020003" pitchFamily="2" charset="0"/>
              </a:rPr>
              <a:t>በቻድ</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ውስጥ</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ለብዙ</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ለጋሾች</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እና</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ተዋናዮች</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በፆታ</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ላይ</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የተመሰረተ</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ጥቃት</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ማዕከላዊ</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እና</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በጣም</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አሳሳቢ</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ርዕሰ</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ጉዳይ</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ሆኗል</a:t>
            </a:r>
            <a:r>
              <a:rPr lang="en-US" sz="1800" dirty="0">
                <a:effectLst/>
                <a:latin typeface="Nyala" panose="02000504070300020003" pitchFamily="2" charset="0"/>
                <a:ea typeface="Malgun Gothic" panose="020B0503020000020004" pitchFamily="34" charset="-127"/>
                <a:cs typeface="Nyala" panose="02000504070300020003" pitchFamily="2" charset="0"/>
              </a:rPr>
              <a:t>።</a:t>
            </a:r>
            <a:r>
              <a:rPr lang="en-US" sz="40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የአውሮፓ</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ኅብረት</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ለብሔራዊ</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የሥርዓተ-ፆታ</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የድርጊት</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መርሃ</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ግብር</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ልማት</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የገንዘብ</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ድጋፍ</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አድርጓል</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GB" sz="1800" b="0" i="0" u="none" strike="noStrike" cap="none" dirty="0">
                <a:solidFill>
                  <a:srgbClr val="000000"/>
                </a:solidFill>
                <a:latin typeface="Arial"/>
                <a:ea typeface="Arial"/>
                <a:cs typeface="Arial"/>
                <a:sym typeface="Arial"/>
              </a:rPr>
              <a:t>UK DFID </a:t>
            </a:r>
            <a:r>
              <a:rPr lang="en-US" sz="1800" dirty="0" err="1">
                <a:effectLst/>
                <a:latin typeface="Nyala" panose="02000504070300020003" pitchFamily="2" charset="0"/>
                <a:ea typeface="Malgun Gothic" panose="020B0503020000020004" pitchFamily="34" charset="-127"/>
                <a:cs typeface="Nyala" panose="02000504070300020003" pitchFamily="2" charset="0"/>
              </a:rPr>
              <a:t>በቻድ</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ውስጥ</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ቅድሚያ</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ከሚሰጣቸው</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ጉዳዮች</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መካከል</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ሥርዓተ-ፆታ</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ተቀምጧል</a:t>
            </a:r>
            <a:r>
              <a:rPr lang="en-US" sz="1800" dirty="0">
                <a:effectLst/>
                <a:latin typeface="Nyala" panose="02000504070300020003" pitchFamily="2" charset="0"/>
                <a:ea typeface="Malgun Gothic" panose="020B0503020000020004" pitchFamily="34" charset="-127"/>
                <a:cs typeface="Nyala" panose="02000504070300020003" pitchFamily="2" charset="0"/>
              </a:rPr>
              <a:t>፡፡</a:t>
            </a:r>
            <a:r>
              <a:rPr lang="en-US" sz="1800" dirty="0">
                <a:effectLst/>
                <a:ea typeface="Malgun Gothic" panose="020B0503020000020004" pitchFamily="34" charset="-127"/>
              </a:rPr>
              <a:t> </a:t>
            </a:r>
            <a:r>
              <a:rPr lang="en-GB" sz="1800" b="0" i="0" u="none" strike="noStrike" cap="none" dirty="0">
                <a:solidFill>
                  <a:srgbClr val="000000"/>
                </a:solidFill>
                <a:latin typeface="Arial"/>
                <a:ea typeface="Arial"/>
                <a:cs typeface="Arial"/>
                <a:sym typeface="Arial"/>
              </a:rPr>
              <a:t>AFD</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በቻድ</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በሥርዓተ-ፆታ</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ላይ</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በተለይ</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ሥርዓተ-ፆታን</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መሰረት</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ያደረጉ</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ጥቃቶችን</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በመጥቀስ</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በርካታ</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ጥናቶችን</a:t>
            </a:r>
            <a:r>
              <a:rPr lang="en-US" sz="1800" dirty="0">
                <a:effectLst/>
                <a:latin typeface="Nyala" panose="02000504070300020003" pitchFamily="2" charset="0"/>
                <a:ea typeface="Malgun Gothic" panose="020B0503020000020004" pitchFamily="34" charset="-127"/>
                <a:cs typeface="Nyala" panose="02000504070300020003" pitchFamily="2" charset="0"/>
              </a:rPr>
              <a:t> </a:t>
            </a:r>
            <a:r>
              <a:rPr lang="en-US" sz="1800" dirty="0" err="1">
                <a:effectLst/>
                <a:latin typeface="Nyala" panose="02000504070300020003" pitchFamily="2" charset="0"/>
                <a:ea typeface="Malgun Gothic" panose="020B0503020000020004" pitchFamily="34" charset="-127"/>
                <a:cs typeface="Nyala" panose="02000504070300020003" pitchFamily="2" charset="0"/>
              </a:rPr>
              <a:t>ጀምሯል</a:t>
            </a:r>
            <a:r>
              <a:rPr lang="en-US" sz="1800" dirty="0">
                <a:effectLst/>
                <a:latin typeface="Nyala" panose="02000504070300020003" pitchFamily="2" charset="0"/>
                <a:ea typeface="Malgun Gothic" panose="020B0503020000020004" pitchFamily="34" charset="-127"/>
                <a:cs typeface="Nyala" panose="02000504070300020003" pitchFamily="2" charset="0"/>
              </a:rPr>
              <a:t>።</a:t>
            </a:r>
            <a:endParaRPr lang="en-US" sz="2800" dirty="0"/>
          </a:p>
          <a:p>
            <a:pPr marL="615950" marR="0" lvl="0" indent="-45720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444500" marR="0" lvl="0" indent="-28575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44500" marR="0" lvl="0" indent="-28575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Tx/>
              <a:buSzPts val="1100"/>
              <a:buFontTx/>
              <a:buNone/>
              <a:tabLst/>
              <a:defRPr/>
            </a:pPr>
            <a:endParaRPr lang="ja-JP" altLang="en-US" sz="1200" b="1"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57F5E081-228C-40C5-8CF8-D03D649DAE38}" type="slidenum">
              <a:rPr lang="en-US" smtClean="0"/>
              <a:t>14</a:t>
            </a:fld>
            <a:endParaRPr lang="en-US"/>
          </a:p>
        </p:txBody>
      </p:sp>
    </p:spTree>
    <p:extLst>
      <p:ext uri="{BB962C8B-B14F-4D97-AF65-F5344CB8AC3E}">
        <p14:creationId xmlns:p14="http://schemas.microsoft.com/office/powerpoint/2010/main" val="1148678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lvl="0" indent="0" algn="l" rtl="0">
              <a:lnSpc>
                <a:spcPct val="100000"/>
              </a:lnSpc>
              <a:spcBef>
                <a:spcPts val="0"/>
              </a:spcBef>
              <a:spcAft>
                <a:spcPts val="0"/>
              </a:spcAft>
              <a:buSzPts val="1100"/>
              <a:buNone/>
            </a:pPr>
            <a:endParaRPr kumimoji="1" lang="ja-JP" altLang="en-US" dirty="0"/>
          </a:p>
        </p:txBody>
      </p:sp>
      <p:sp>
        <p:nvSpPr>
          <p:cNvPr id="4" name="Slide Number Placeholder 3"/>
          <p:cNvSpPr>
            <a:spLocks noGrp="1"/>
          </p:cNvSpPr>
          <p:nvPr>
            <p:ph type="sldNum" sz="quarter" idx="5"/>
          </p:nvPr>
        </p:nvSpPr>
        <p:spPr/>
        <p:txBody>
          <a:bodyPr/>
          <a:lstStyle/>
          <a:p>
            <a:fld id="{57F5E081-228C-40C5-8CF8-D03D649DAE38}" type="slidenum">
              <a:rPr lang="en-US" smtClean="0"/>
              <a:t>15</a:t>
            </a:fld>
            <a:endParaRPr lang="en-US"/>
          </a:p>
        </p:txBody>
      </p:sp>
    </p:spTree>
    <p:extLst>
      <p:ext uri="{BB962C8B-B14F-4D97-AF65-F5344CB8AC3E}">
        <p14:creationId xmlns:p14="http://schemas.microsoft.com/office/powerpoint/2010/main" val="4213965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lvl="0" indent="0" algn="l" rtl="0">
              <a:lnSpc>
                <a:spcPct val="100000"/>
              </a:lnSpc>
              <a:spcBef>
                <a:spcPts val="0"/>
              </a:spcBef>
              <a:spcAft>
                <a:spcPts val="0"/>
              </a:spcAft>
              <a:buSzPts val="1100"/>
              <a:buNone/>
            </a:pPr>
            <a:r>
              <a:rPr lang="am-ET" altLang="ja-JP" b="1" dirty="0"/>
              <a:t>አስተባባሪ/አሰልጣኝ</a:t>
            </a:r>
            <a:endParaRPr lang="en-US" altLang="ja-JP" b="1" dirty="0"/>
          </a:p>
          <a:p>
            <a:pPr marL="457200" lvl="0" indent="-298450" algn="l" rtl="0">
              <a:lnSpc>
                <a:spcPct val="100000"/>
              </a:lnSpc>
              <a:spcBef>
                <a:spcPts val="0"/>
              </a:spcBef>
              <a:spcAft>
                <a:spcPts val="0"/>
              </a:spcAft>
              <a:buSzPts val="1100"/>
              <a:buChar char="●"/>
            </a:pPr>
            <a:r>
              <a:rPr lang="am-ET" altLang="ja-JP" dirty="0"/>
              <a:t>እያንዳንዱን ቡድን ወደ ትናንሽ ከ</a:t>
            </a:r>
            <a:r>
              <a:rPr lang="en-US" altLang="ja-JP" dirty="0"/>
              <a:t>2</a:t>
            </a:r>
            <a:r>
              <a:rPr lang="am-ET" altLang="ja-JP" dirty="0"/>
              <a:t>እስከ</a:t>
            </a:r>
            <a:r>
              <a:rPr lang="en-US" altLang="ja-JP" dirty="0"/>
              <a:t> 5</a:t>
            </a:r>
            <a:r>
              <a:rPr lang="am-ET" altLang="ja-JP" dirty="0"/>
              <a:t> ሰዎች (ከ </a:t>
            </a:r>
            <a:r>
              <a:rPr lang="en-US" altLang="ja-JP" dirty="0"/>
              <a:t>5</a:t>
            </a:r>
            <a:r>
              <a:rPr lang="am-ET" altLang="ja-JP" dirty="0"/>
              <a:t>ያልበለጠ) የስራ ቡድኖች ይከፋፍሉ።</a:t>
            </a:r>
            <a:r>
              <a:rPr lang="en-US" altLang="ja-JP" dirty="0"/>
              <a:t> </a:t>
            </a:r>
          </a:p>
          <a:p>
            <a:pPr marL="457200" lvl="0" indent="-298450" algn="l" rtl="0">
              <a:lnSpc>
                <a:spcPct val="100000"/>
              </a:lnSpc>
              <a:spcBef>
                <a:spcPts val="0"/>
              </a:spcBef>
              <a:spcAft>
                <a:spcPts val="0"/>
              </a:spcAft>
              <a:buSzPts val="1100"/>
              <a:buChar char="●"/>
            </a:pPr>
            <a:r>
              <a:rPr lang="am-ET" altLang="ja-JP" dirty="0"/>
              <a:t>የአየር ንብረት እና የእድገት ችግርን ለማወቅ የችግር ዛፍ ስነ፡ዘዴ በመጠቀም የችግሮቹን መንስኤዎችን ወደ ችግሩ የሚገፋፉ ነገሮች እንዲነድፉ  ያበረታቷቸው።</a:t>
            </a:r>
            <a:endParaRPr lang="en-US" altLang="ja-JP" dirty="0"/>
          </a:p>
          <a:p>
            <a:pPr marL="457200" lvl="0" indent="-298450" algn="l" rtl="0">
              <a:lnSpc>
                <a:spcPct val="100000"/>
              </a:lnSpc>
              <a:spcBef>
                <a:spcPts val="0"/>
              </a:spcBef>
              <a:spcAft>
                <a:spcPts val="0"/>
              </a:spcAft>
              <a:buSzPts val="1100"/>
              <a:buChar char="●"/>
            </a:pPr>
            <a:r>
              <a:rPr lang="am-ET" altLang="ja-JP" dirty="0"/>
              <a:t>ተሳታፊዎቹ በአካባቢያቸው ስላለው የአየር ንብረት እና የልማት ችግር የራሳቸውን የችግር ዛፍ መሳል ካልፈለጉ እንደ አማራጭ ከ'የአየር ንብረት እና ማህበራዊ ሎተሪ ጨዋታ ስብስብ መውሰድ ይችላሉ ።</a:t>
            </a:r>
            <a:endParaRPr lang="en-US" altLang="ja-JP" dirty="0"/>
          </a:p>
          <a:p>
            <a:endParaRPr kumimoji="1" lang="ja-JP" altLang="en-US" dirty="0"/>
          </a:p>
        </p:txBody>
      </p:sp>
      <p:sp>
        <p:nvSpPr>
          <p:cNvPr id="4" name="Slide Number Placeholder 3"/>
          <p:cNvSpPr>
            <a:spLocks noGrp="1"/>
          </p:cNvSpPr>
          <p:nvPr>
            <p:ph type="sldNum" sz="quarter" idx="5"/>
          </p:nvPr>
        </p:nvSpPr>
        <p:spPr/>
        <p:txBody>
          <a:bodyPr/>
          <a:lstStyle/>
          <a:p>
            <a:fld id="{57F5E081-228C-40C5-8CF8-D03D649DAE38}" type="slidenum">
              <a:rPr lang="en-US" smtClean="0"/>
              <a:t>18</a:t>
            </a:fld>
            <a:endParaRPr lang="en-US"/>
          </a:p>
        </p:txBody>
      </p:sp>
    </p:spTree>
    <p:extLst>
      <p:ext uri="{BB962C8B-B14F-4D97-AF65-F5344CB8AC3E}">
        <p14:creationId xmlns:p14="http://schemas.microsoft.com/office/powerpoint/2010/main" val="2102873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000" marR="0" lvl="0" indent="-180000" algn="l" defTabSz="914400" rtl="0" eaLnBrk="1" fontAlgn="auto" latinLnBrk="0" hangingPunct="1">
              <a:lnSpc>
                <a:spcPct val="100000"/>
              </a:lnSpc>
              <a:spcBef>
                <a:spcPts val="0"/>
              </a:spcBef>
              <a:spcAft>
                <a:spcPts val="0"/>
              </a:spcAft>
              <a:buClrTx/>
              <a:buSzPts val="1100"/>
              <a:buFont typeface="Arial"/>
              <a:buChar char="•"/>
              <a:tabLst/>
              <a:defRPr/>
            </a:pP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የአየር ንብረት ለውጥ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አላማ</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ግብ</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እንዲሁም</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የአየር ንብረት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ፕሮግራም</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ውጤቶች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ውጤቶች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በስርአተ-ፆታን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ምላሽ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ሰጭነት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ባህሪያቸው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መገለጽ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አለ</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ባቸው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a:t>
            </a:r>
            <a:r>
              <a:rPr lang="en-US" altLang="ja-JP" dirty="0">
                <a:latin typeface="Calibri"/>
                <a:ea typeface="Calibri"/>
                <a:cs typeface="Calibri"/>
                <a:sym typeface="Calibri"/>
              </a:rPr>
              <a:t> </a:t>
            </a:r>
            <a:endParaRPr lang="en-US" altLang="ja-JP" sz="1200" kern="1200" dirty="0">
              <a:effectLst/>
              <a:latin typeface="+mn-lt"/>
              <a:ea typeface="+mn-ea"/>
              <a:cs typeface="+mn-cs"/>
              <a:sym typeface="Calibri"/>
            </a:endParaRPr>
          </a:p>
          <a:p>
            <a:pPr marL="180000" marR="0" lvl="0" indent="-180000" algn="l" defTabSz="914400" rtl="0" eaLnBrk="1" fontAlgn="auto" latinLnBrk="0" hangingPunct="1">
              <a:lnSpc>
                <a:spcPct val="100000"/>
              </a:lnSpc>
              <a:spcBef>
                <a:spcPts val="0"/>
              </a:spcBef>
              <a:spcAft>
                <a:spcPts val="0"/>
              </a:spcAft>
              <a:buClrTx/>
              <a:buSzPts val="1100"/>
              <a:buFont typeface="Arial"/>
              <a:buChar char="•"/>
              <a:tabLst/>
              <a:defRPr/>
            </a:pP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አንዱ</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ምሳሌ</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ለሴቶች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ልጃገረዶች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እንዲሁም</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ለአዋቂ</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ወንዶች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ለወንዶች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እንዲሁም</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ለጠቅላላው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ህዝብ</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የአመጋገብ</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የገቢ</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አመልካቾችን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በግልፅ</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ማሻሻል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ሊሆን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ይችላል</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a:t>
            </a:r>
            <a:endParaRPr lang="en-US" altLang="ja-JP" dirty="0">
              <a:latin typeface="Calibri"/>
              <a:ea typeface="Calibri"/>
              <a:cs typeface="Calibri"/>
              <a:sym typeface="Calibri"/>
            </a:endParaRPr>
          </a:p>
          <a:p>
            <a:pPr marL="180000" lvl="0" indent="-180000" algn="l" rtl="0">
              <a:lnSpc>
                <a:spcPct val="100000"/>
              </a:lnSpc>
              <a:spcBef>
                <a:spcPts val="0"/>
              </a:spcBef>
              <a:spcAft>
                <a:spcPts val="0"/>
              </a:spcAft>
              <a:buSzPts val="1100"/>
              <a:buFont typeface="Arial"/>
              <a:buChar char="•"/>
            </a:pPr>
            <a:r>
              <a:rPr lang="am-ET" dirty="0"/>
              <a:t>ሌላ ምሳሌ፡ (ግብ/ዓላማ) ‘ሴቶችንና ልጃገረዶችን ጨምሮ ለአየር ንብረት ተጋላጭ የሆኑ ሰዎችን ደህንነት ማሳደግ’ ሊሆን ይችላል።</a:t>
            </a:r>
            <a:endParaRPr lang="en-US" altLang="ja-JP" dirty="0"/>
          </a:p>
          <a:p>
            <a:pPr marL="158750" marR="0" lvl="0" indent="0" algn="l" defTabSz="914400" rtl="0" eaLnBrk="1" fontAlgn="auto" latinLnBrk="0" hangingPunct="1">
              <a:lnSpc>
                <a:spcPct val="100000"/>
              </a:lnSpc>
              <a:spcBef>
                <a:spcPts val="0"/>
              </a:spcBef>
              <a:spcAft>
                <a:spcPts val="0"/>
              </a:spcAft>
              <a:buClrTx/>
              <a:buSzPts val="1100"/>
              <a:buFontTx/>
              <a:buNone/>
              <a:tabLst/>
              <a:defRPr/>
            </a:pPr>
            <a:r>
              <a:rPr lang="am-ET" sz="1600" dirty="0"/>
              <a:t>የ </a:t>
            </a:r>
            <a:r>
              <a:rPr lang="en-GB" sz="1600" dirty="0"/>
              <a:t>BRACED</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ፕሮጀክት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ቡድን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በቻድ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ማሳያ</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ጥናት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ላይ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ሁለቱንም</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የአየር ንብረት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መገዳደር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የስርዓተ-ፆታ</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እኩልነትን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እንደ</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ድርብ</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መነሻ</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የተጠቀመበት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ሲሆን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ይህም</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የ </a:t>
            </a:r>
            <a:r>
              <a:rPr lang="en-GB" sz="1600" dirty="0"/>
              <a:t>BRACED</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ተግባራዊ</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ጥናት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ንድፍ ውስጥ እንደ ዋነኛ ግብዓት ተወስዷል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a:t>
            </a:r>
            <a:r>
              <a:rPr lang="en-US" altLang="ja-JP" dirty="0"/>
              <a:t> </a:t>
            </a:r>
            <a:r>
              <a:rPr lang="am-ET" dirty="0"/>
              <a:t>ይህ አካሄድ በሥርዓተ-ፆታ ላይ የተመሰረተ ጥቃት ትልቅ ትርጉም ያለው ክስተት መሆኑን ጠቁሞ፣ ችግሩ ካልተፈታ፣ ለአየር ንብረት ለውጥ የማይበገር ልማት ላይ አሉታዊ አስተዋጾ እንዳለው ያሳያል።</a:t>
            </a:r>
            <a:endParaRPr lang="en-US" altLang="ja-JP" dirty="0"/>
          </a:p>
          <a:p>
            <a:endParaRPr kumimoji="1" lang="ja-JP" altLang="en-US" dirty="0"/>
          </a:p>
        </p:txBody>
      </p:sp>
      <p:sp>
        <p:nvSpPr>
          <p:cNvPr id="4" name="Slide Number Placeholder 3"/>
          <p:cNvSpPr>
            <a:spLocks noGrp="1"/>
          </p:cNvSpPr>
          <p:nvPr>
            <p:ph type="sldNum" sz="quarter" idx="5"/>
          </p:nvPr>
        </p:nvSpPr>
        <p:spPr/>
        <p:txBody>
          <a:bodyPr/>
          <a:lstStyle/>
          <a:p>
            <a:fld id="{57F5E081-228C-40C5-8CF8-D03D649DAE38}" type="slidenum">
              <a:rPr lang="en-US" smtClean="0"/>
              <a:t>21</a:t>
            </a:fld>
            <a:endParaRPr lang="en-US"/>
          </a:p>
        </p:txBody>
      </p:sp>
    </p:spTree>
    <p:extLst>
      <p:ext uri="{BB962C8B-B14F-4D97-AF65-F5344CB8AC3E}">
        <p14:creationId xmlns:p14="http://schemas.microsoft.com/office/powerpoint/2010/main" val="1807340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marR="0" lvl="0" indent="-342900" algn="just" rtl="0">
              <a:lnSpc>
                <a:spcPct val="100000"/>
              </a:lnSpc>
              <a:spcBef>
                <a:spcPts val="0"/>
              </a:spcBef>
              <a:spcAft>
                <a:spcPts val="0"/>
              </a:spcAft>
              <a:buClr>
                <a:srgbClr val="000000"/>
              </a:buClr>
              <a:buSzPts val="1100"/>
              <a:buFont typeface="Arial"/>
              <a:buChar char="•"/>
            </a:pPr>
            <a:r>
              <a:rPr lang="am-ET" altLang="ja-JP" dirty="0">
                <a:latin typeface="Calibri"/>
                <a:ea typeface="Calibri"/>
                <a:cs typeface="Calibri"/>
                <a:sym typeface="Calibri"/>
              </a:rPr>
              <a:t>የፕሮጀክቱ ተግባራት እና ውጤቶቹ</a:t>
            </a:r>
            <a:r>
              <a:rPr lang="en-US" altLang="ja-JP" dirty="0">
                <a:latin typeface="Calibri"/>
                <a:ea typeface="Calibri"/>
                <a:cs typeface="Calibri"/>
                <a:sym typeface="Calibri"/>
              </a:rPr>
              <a:t> </a:t>
            </a:r>
            <a:r>
              <a:rPr lang="am-ET" altLang="ja-JP" dirty="0">
                <a:latin typeface="Calibri"/>
                <a:ea typeface="Calibri"/>
                <a:cs typeface="Calibri"/>
                <a:sym typeface="Calibri"/>
              </a:rPr>
              <a:t>ለሥርዓተ፡ፆታ ምላሽ በሚሰጡ መንገድ መገለጽ አለባቸው ለምሳሌ፤ በአየር ንብረት ተስማሚ ስራዎች ውስጥ ተሳታፊ ሴቶችን ቁጥር በXXXX % መጨመር፤ በአየር ንብረት፡ተከላካይ</a:t>
            </a:r>
            <a:r>
              <a:rPr lang="en-US" altLang="ja-JP" dirty="0">
                <a:latin typeface="Calibri"/>
                <a:ea typeface="Calibri"/>
                <a:cs typeface="Calibri"/>
                <a:sym typeface="Calibri"/>
              </a:rPr>
              <a:t>/</a:t>
            </a:r>
            <a:r>
              <a:rPr lang="am-ET" altLang="ja-JP" dirty="0">
                <a:latin typeface="Calibri"/>
                <a:ea typeface="Calibri"/>
                <a:cs typeface="Calibri"/>
                <a:sym typeface="Calibri"/>
              </a:rPr>
              <a:t>ዝቅተኛ፡ልቀት ልማት ውስጥ ለሴቶች የገቢ ማስገኛ እድሎች (በXXX%) መጨመር፤ ። (XXX %) ሴቶች ወይም ## እማወራዎችን ለአየር ንብረት፡ተስማሚ ቴክኖሎጂዎች ተደራሽነት መጨመር።</a:t>
            </a:r>
            <a:endParaRPr lang="en-US" altLang="ja-JP" dirty="0">
              <a:latin typeface="Calibri"/>
              <a:ea typeface="Calibri"/>
              <a:cs typeface="Calibri"/>
              <a:sym typeface="Calibri"/>
            </a:endParaRPr>
          </a:p>
          <a:p>
            <a:pPr marL="571500" lvl="0" indent="-342900" algn="l" rtl="0">
              <a:lnSpc>
                <a:spcPct val="100000"/>
              </a:lnSpc>
              <a:spcBef>
                <a:spcPts val="0"/>
              </a:spcBef>
              <a:spcAft>
                <a:spcPts val="0"/>
              </a:spcAft>
              <a:buSzPts val="1100"/>
              <a:buFont typeface="Arial"/>
              <a:buChar char="•"/>
            </a:pPr>
            <a:r>
              <a:rPr lang="am-ET" altLang="ja-JP" dirty="0">
                <a:latin typeface="Calibri"/>
                <a:ea typeface="Calibri"/>
                <a:cs typeface="Calibri"/>
                <a:sym typeface="Calibri"/>
              </a:rPr>
              <a:t>የአየር ንብረት ለውጥ ጋር በተያያዙ የሚታቀዱ ተግባራት፡  ተያያዥነት ያላቸው የሥርዓተ፡ፆታ ግቦች ሊኖራቸው ይገባል።</a:t>
            </a:r>
            <a:endParaRPr lang="en-US" altLang="ja-JP" dirty="0">
              <a:latin typeface="Calibri"/>
              <a:ea typeface="Calibri"/>
              <a:cs typeface="Calibri"/>
              <a:sym typeface="Calibri"/>
            </a:endParaRPr>
          </a:p>
          <a:p>
            <a:pPr marL="571500" lvl="0" indent="-342900" algn="l" rtl="0">
              <a:lnSpc>
                <a:spcPct val="100000"/>
              </a:lnSpc>
              <a:spcBef>
                <a:spcPts val="0"/>
              </a:spcBef>
              <a:spcAft>
                <a:spcPts val="0"/>
              </a:spcAft>
              <a:buSzPts val="1100"/>
              <a:buFont typeface="Arial"/>
              <a:buChar char="•"/>
            </a:pPr>
            <a:r>
              <a:rPr lang="am-ET" altLang="ja-JP" dirty="0">
                <a:latin typeface="Calibri"/>
                <a:ea typeface="Calibri"/>
                <a:cs typeface="Calibri"/>
                <a:sym typeface="Calibri"/>
              </a:rPr>
              <a:t>ትግበራው  ዒላማ ያረጋቸው ቡድኖች መካከል ሴቶች፣ እና ልጃገረዶች መካተት አለባቸው። ከሁሉም ብሔረሰቦች የተውጣጡ ሴቶች እና ልጃገረዶች</a:t>
            </a:r>
            <a:r>
              <a:rPr lang="en-US" altLang="ja-JP" dirty="0">
                <a:latin typeface="Calibri"/>
                <a:ea typeface="Calibri"/>
                <a:cs typeface="Calibri"/>
                <a:sym typeface="Calibri"/>
              </a:rPr>
              <a:t>/</a:t>
            </a:r>
            <a:r>
              <a:rPr lang="am-ET" altLang="ja-JP" dirty="0">
                <a:latin typeface="Calibri"/>
                <a:ea typeface="Calibri"/>
                <a:cs typeface="Calibri"/>
                <a:sym typeface="Calibri"/>
              </a:rPr>
              <a:t>ቡድኖች</a:t>
            </a:r>
            <a:r>
              <a:rPr lang="en-US" altLang="ja-JP" dirty="0">
                <a:latin typeface="Calibri"/>
                <a:ea typeface="Calibri"/>
                <a:cs typeface="Calibri"/>
                <a:sym typeface="Calibri"/>
              </a:rPr>
              <a:t>/</a:t>
            </a:r>
            <a:r>
              <a:rPr lang="am-ET" altLang="ja-JP" dirty="0">
                <a:latin typeface="Calibri"/>
                <a:ea typeface="Calibri"/>
                <a:cs typeface="Calibri"/>
                <a:sym typeface="Calibri"/>
              </a:rPr>
              <a:t>በ… ቋንቋዎችን ጨምሮ በፕሮጀክቱ ኢላማ ውስጥ መካተት ይኖርባቸዋል።</a:t>
            </a:r>
            <a:endParaRPr lang="en-US" altLang="ja-JP" dirty="0">
              <a:latin typeface="Calibri"/>
              <a:ea typeface="Calibri"/>
              <a:cs typeface="Calibri"/>
              <a:sym typeface="Calibri"/>
            </a:endParaRPr>
          </a:p>
          <a:p>
            <a:pPr marL="457200" lvl="0" indent="-228600" algn="l" rtl="0">
              <a:lnSpc>
                <a:spcPct val="100000"/>
              </a:lnSpc>
              <a:spcBef>
                <a:spcPts val="0"/>
              </a:spcBef>
              <a:spcAft>
                <a:spcPts val="0"/>
              </a:spcAft>
              <a:buSzPts val="1100"/>
              <a:buNone/>
            </a:pPr>
            <a:endParaRPr lang="en-US" altLang="ja-JP" dirty="0"/>
          </a:p>
          <a:p>
            <a:endParaRPr kumimoji="1" lang="ja-JP" altLang="en-US" dirty="0"/>
          </a:p>
        </p:txBody>
      </p:sp>
      <p:sp>
        <p:nvSpPr>
          <p:cNvPr id="4" name="Slide Number Placeholder 3"/>
          <p:cNvSpPr>
            <a:spLocks noGrp="1"/>
          </p:cNvSpPr>
          <p:nvPr>
            <p:ph type="sldNum" sz="quarter" idx="5"/>
          </p:nvPr>
        </p:nvSpPr>
        <p:spPr/>
        <p:txBody>
          <a:bodyPr/>
          <a:lstStyle/>
          <a:p>
            <a:fld id="{57F5E081-228C-40C5-8CF8-D03D649DAE38}" type="slidenum">
              <a:rPr lang="en-US" smtClean="0"/>
              <a:t>22</a:t>
            </a:fld>
            <a:endParaRPr lang="en-US"/>
          </a:p>
        </p:txBody>
      </p:sp>
    </p:spTree>
    <p:extLst>
      <p:ext uri="{BB962C8B-B14F-4D97-AF65-F5344CB8AC3E}">
        <p14:creationId xmlns:p14="http://schemas.microsoft.com/office/powerpoint/2010/main" val="4225364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F5E081-228C-40C5-8CF8-D03D649DAE38}" type="slidenum">
              <a:rPr lang="en-US" smtClean="0"/>
              <a:t>23</a:t>
            </a:fld>
            <a:endParaRPr lang="en-US"/>
          </a:p>
        </p:txBody>
      </p:sp>
    </p:spTree>
    <p:extLst>
      <p:ext uri="{BB962C8B-B14F-4D97-AF65-F5344CB8AC3E}">
        <p14:creationId xmlns:p14="http://schemas.microsoft.com/office/powerpoint/2010/main" val="2390208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የሥርዓተ-ፆታ</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አካሄድ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የ</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ሴቶች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ፍላጎት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ከማሟሟላት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ባሻገር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የሃይል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ሚዛን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መዛባት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እኩል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ያልሆነ</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የ</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ውሳኔ</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አሰጣጥን ለማሻሻል ማለም</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አለበት</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a:t>
            </a:r>
            <a:r>
              <a:rPr lang="en-US" altLang="ja-JP" sz="1200" dirty="0">
                <a:solidFill>
                  <a:schemeClr val="dk1"/>
                </a:solidFill>
              </a:rPr>
              <a:t> </a:t>
            </a:r>
            <a:endParaRPr lang="en-US" altLang="ja-JP" dirty="0"/>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ፍትሃዊነት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የሚያመለክተው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አንዳንድ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ቡድኖች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ሌሎች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ላይ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ለመድረስ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የ</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ልማት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ውጤ</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ቶችን </a:t>
            </a:r>
            <a:r>
              <a:rPr lang="am-ET" sz="1800" kern="100" dirty="0">
                <a:effectLst/>
                <a:latin typeface="+mn-lt"/>
                <a:ea typeface="Malgun Gothic" panose="020B0503020000020004" pitchFamily="34" charset="-127"/>
                <a:cs typeface="Malgun Gothic" panose="020B0503020000020004" pitchFamily="34" charset="-127"/>
              </a:rPr>
              <a:t>በእኩልነት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ን </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ለመጠቀም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ተጨማሪ</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እርዳታ</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የሚያስፈልጋቸው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መሆኑን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ነው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a:t>
            </a:r>
            <a:r>
              <a:rPr lang="en-US" altLang="ja-JP" sz="300" dirty="0"/>
              <a:t> </a:t>
            </a:r>
            <a:endParaRPr lang="am-ET" altLang="ja-JP" sz="300" dirty="0"/>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am-ET" b="0" i="0" dirty="0">
                <a:solidFill>
                  <a:srgbClr val="303436"/>
                </a:solidFill>
                <a:effectLst/>
                <a:latin typeface="arial" panose="020B0604020202020204" pitchFamily="34" charset="0"/>
              </a:rPr>
              <a:t>ሴቶች ከፍተኛ የመቋቋም አቅም እንዲኖራቸው እና በአየር ንብረት ለውጥ መፍትሄዎች ላይ የመሳተፍ እድል እንዲኖራቸው መፈተሽ ያለባቸውን በርካታ ማህበራዊ እና ባህላዊ አመለካከቶችን አሉ፡፡</a:t>
            </a:r>
            <a:r>
              <a:rPr lang="en-US" altLang="ja-JP" dirty="0"/>
              <a:t> </a:t>
            </a:r>
            <a:r>
              <a:rPr lang="am-ET" dirty="0"/>
              <a:t>ምክንያቱም 'ስርዓተ-ፆታ' የማህበራዊ ግንባታ ውጤት እንደመሆኑ፤ የሥርዓተ-ፆታ ግንኙነት የግለሰብን ወይም የቡድንን ተጋላጭነት ሊጨምር ወይም ሊቀንስ ስለሚችል</a:t>
            </a:r>
            <a:r>
              <a:rPr lang="en-US" sz="1200" dirty="0">
                <a:effectLst/>
                <a:latin typeface="Nyala" panose="02000504070300020003" pitchFamily="2" charset="0"/>
                <a:ea typeface="Malgun Gothic" panose="020B0503020000020004" pitchFamily="34" charset="-127"/>
                <a:cs typeface="Malgun Gothic" panose="020B0503020000020004" pitchFamily="34" charset="-127"/>
              </a:rPr>
              <a:t>።</a:t>
            </a:r>
            <a:endParaRPr lang="am-ET" sz="1200" kern="1200" dirty="0">
              <a:effectLst/>
              <a:latin typeface="+mn-lt"/>
              <a:ea typeface="+mn-ea"/>
              <a:cs typeface="+mn-cs"/>
            </a:endParaRPr>
          </a:p>
          <a:p>
            <a:pPr marL="457200" marR="0" lvl="0" indent="-298450" algn="just" defTabSz="914400" rtl="0" eaLnBrk="1" fontAlgn="auto" latinLnBrk="0" hangingPunct="1">
              <a:lnSpc>
                <a:spcPct val="100000"/>
              </a:lnSpc>
              <a:spcBef>
                <a:spcPts val="0"/>
              </a:spcBef>
              <a:spcAft>
                <a:spcPts val="0"/>
              </a:spcAft>
              <a:buClrTx/>
              <a:buSzPts val="1100"/>
              <a:buFontTx/>
              <a:buChar char="●"/>
              <a:tabLst/>
              <a:defRPr/>
            </a:pP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በህንድ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የ </a:t>
            </a:r>
            <a:r>
              <a:rPr lang="en-GB" sz="1600" dirty="0"/>
              <a:t>ACCCRN</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ቡድን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አባላት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በምርምር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ጥና</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ታቸው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ውስጥ</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ወንዶች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ሴቶች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በአንድ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ላይ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መሳተፍ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በሴቶች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ላይ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በሚታዩ</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ጉዳዮች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በአስከፊ</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የአየር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ሁኔታ</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ውስጥ</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የሚኖራቸውን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የስራ</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ጫና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በተመለከተ</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ለወንዶች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ግንዛቤ</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ለማስጨበጥ</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ረድቷል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ብለዋል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a:effectLst/>
                <a:latin typeface="Calibri" panose="020F0502020204030204" pitchFamily="34" charset="0"/>
                <a:ea typeface="Malgun Gothic" panose="020B0503020000020004" pitchFamily="34" charset="-127"/>
                <a:cs typeface="Times New Roman" panose="02020603050405020304" pitchFamily="18" charset="0"/>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በትኩረት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ቡድኖች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ውይይት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ወቅት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አንዳንድ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ወንዶች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በሴቶች</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 ላይ በሚደርሰው የ</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ስራ</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ጫና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ሌሎች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ችግሮ</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ቻቸውን ይረዳሉ።</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ነገር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ግን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ወንዶች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በአጠቃላይ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ይህንን መረዳት በመውሰድ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በቤተሰብ</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ደረጃ</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የሥርዓተ-ፆታን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ግንኙነት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ለመለወጥ</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በራሳቸው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ላይ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ተራማጅ</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እርምጃ</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አልወሰዱም</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a:t>
            </a:r>
            <a:r>
              <a:rPr lang="en-US" sz="1800" kern="100" dirty="0">
                <a:effectLst/>
                <a:latin typeface="Calibri" panose="020F0502020204030204" pitchFamily="34" charset="0"/>
                <a:ea typeface="Malgun Gothic" panose="020B0503020000020004" pitchFamily="34" charset="-127"/>
                <a:cs typeface="Times New Roman" panose="02020603050405020304" pitchFamily="18" charset="0"/>
              </a:rPr>
              <a:t> </a:t>
            </a:r>
            <a:r>
              <a:rPr lang="am-ET" sz="1800" kern="100" dirty="0">
                <a:effectLst/>
                <a:latin typeface="Calibri" panose="020F0502020204030204" pitchFamily="34" charset="0"/>
                <a:ea typeface="Malgun Gothic" panose="020B0503020000020004" pitchFamily="34" charset="-127"/>
                <a:cs typeface="Times New Roman" panose="02020603050405020304" pitchFamily="18" charset="0"/>
              </a:rPr>
              <a:t>ስለሆነም </a:t>
            </a:r>
            <a:r>
              <a:rPr lang="am-ET" b="0" i="0" dirty="0">
                <a:solidFill>
                  <a:srgbClr val="303436"/>
                </a:solidFill>
                <a:effectLst/>
                <a:latin typeface="arial" panose="020B0604020202020204" pitchFamily="34" charset="0"/>
              </a:rPr>
              <a:t>ሴቶችን በፕሮጀክት ተግባራት ላይ በማሳተፍ ረገድ መሻሻል ቢታይም ሴቶች በቤተሰብ ውስጥ ያላቸው ሚና እና ኃላፊነት በመብዛቱ የተሳትፎ ደረጃ አሁንም ዝቅተኛ ነበር።</a:t>
            </a:r>
            <a:endParaRPr lang="am-ET" sz="1200" b="0" i="0" kern="1200" dirty="0">
              <a:solidFill>
                <a:srgbClr val="303436"/>
              </a:solidFill>
              <a:effectLst/>
              <a:latin typeface="arial" panose="020B0604020202020204" pitchFamily="34" charset="0"/>
              <a:ea typeface="+mn-ea"/>
              <a:cs typeface="+mn-cs"/>
            </a:endParaRPr>
          </a:p>
          <a:p>
            <a:pPr marL="457200" marR="0" lvl="0" indent="-298450" algn="just" defTabSz="914400" rtl="0" eaLnBrk="1" fontAlgn="auto" latinLnBrk="0" hangingPunct="1">
              <a:lnSpc>
                <a:spcPct val="100000"/>
              </a:lnSpc>
              <a:spcBef>
                <a:spcPts val="0"/>
              </a:spcBef>
              <a:spcAft>
                <a:spcPts val="0"/>
              </a:spcAft>
              <a:buClrTx/>
              <a:buSzPts val="1100"/>
              <a:buFontTx/>
              <a:buChar char="●"/>
              <a:tabLst/>
              <a:defRPr/>
            </a:pP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ውጤታማ</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የአየር ንብረት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ፕሮግራም</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በመንደፍ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የሴቶች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ልጃገረዶች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ማብቃት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የዘላቂ</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ልማት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ግብ</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5ን </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ለማሳካት የሚደረጉ ጥረቶች በሙሉ ሴቶችን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የበለጠ</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የአየር ንብረት ለውጥ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ተጋላጭ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እንዲሆኑ</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የሚያደርጉ ውስብስብ በሆኑ የ</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ስርአተ-ፆታ</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መበላለጥ</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መድሎዎች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ምክንያት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የተከሰቱ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ታሪካዊ</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ወቅታዊ</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ጉዳቶች</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ን እንዲሁም እንደ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ኢኮኖሚያዊ</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ጤና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አካል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ጉዳት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ማንበብና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መጻፍ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ወዘተ</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በፖለቲካ</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በጎሳ</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በዘር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ወዘተ</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ባሉ ተደራራቢ ባህሪያት የሚከሰቱ መድሎዎችን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መገምገም</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አስፈላጊ</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ነው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endParaRPr lang="en-US" altLang="ja-JP" dirty="0"/>
          </a:p>
          <a:p>
            <a:pPr marL="0" marR="0">
              <a:lnSpc>
                <a:spcPct val="150000"/>
              </a:lnSpc>
              <a:spcBef>
                <a:spcPts val="0"/>
              </a:spcBef>
              <a:spcAft>
                <a:spcPts val="0"/>
              </a:spcAft>
            </a:pPr>
            <a:endParaRPr lang="am-ET" sz="1800" b="1" kern="100" dirty="0">
              <a:effectLst/>
              <a:latin typeface="Nyala" panose="02000504070300020003" pitchFamily="2" charset="0"/>
              <a:ea typeface="Malgun Gothic" panose="020B0503020000020004" pitchFamily="34" charset="-127"/>
              <a:cs typeface="Malgun Gothic" panose="020B0503020000020004" pitchFamily="34" charset="-127"/>
            </a:endParaRPr>
          </a:p>
          <a:p>
            <a:endParaRPr kumimoji="1" lang="ja-JP" altLang="en-US" dirty="0"/>
          </a:p>
        </p:txBody>
      </p:sp>
      <p:sp>
        <p:nvSpPr>
          <p:cNvPr id="4" name="Slide Number Placeholder 3"/>
          <p:cNvSpPr>
            <a:spLocks noGrp="1"/>
          </p:cNvSpPr>
          <p:nvPr>
            <p:ph type="sldNum" sz="quarter" idx="5"/>
          </p:nvPr>
        </p:nvSpPr>
        <p:spPr/>
        <p:txBody>
          <a:bodyPr/>
          <a:lstStyle/>
          <a:p>
            <a:fld id="{57F5E081-228C-40C5-8CF8-D03D649DAE38}" type="slidenum">
              <a:rPr lang="en-US" smtClean="0"/>
              <a:t>25</a:t>
            </a:fld>
            <a:endParaRPr lang="en-US"/>
          </a:p>
        </p:txBody>
      </p:sp>
    </p:spTree>
    <p:extLst>
      <p:ext uri="{BB962C8B-B14F-4D97-AF65-F5344CB8AC3E}">
        <p14:creationId xmlns:p14="http://schemas.microsoft.com/office/powerpoint/2010/main" val="2003348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m-ET" dirty="0"/>
              <a:t>በመቀጠል </a:t>
            </a:r>
            <a:r>
              <a:rPr lang="am-ET" sz="1200" b="1" dirty="0">
                <a:solidFill>
                  <a:srgbClr val="C00000"/>
                </a:solidFill>
                <a:ea typeface="+mn-ea"/>
                <a:cs typeface="+mn-cs"/>
              </a:rPr>
              <a:t>በዕቅድ ሂደት ውስጥ ቅድሚያ የሚሰጣቸውን የ አደጋ መቋቋም እርምጃዎችን ለመምረጥ የሚረዳ መሣሪያ፡ </a:t>
            </a:r>
            <a:r>
              <a:rPr lang="en-US" sz="1200" b="1" dirty="0">
                <a:solidFill>
                  <a:srgbClr val="C00000"/>
                </a:solidFill>
                <a:ea typeface="+mn-ea"/>
                <a:cs typeface="+mn-cs"/>
              </a:rPr>
              <a:t>prioritizing resilience actions </a:t>
            </a:r>
            <a:r>
              <a:rPr lang="am-ET" sz="1200" b="1" dirty="0">
                <a:solidFill>
                  <a:srgbClr val="C00000"/>
                </a:solidFill>
                <a:ea typeface="+mn-ea"/>
                <a:cs typeface="+mn-cs"/>
              </a:rPr>
              <a:t>አጠቃቀም ምሳሌዎችን እየወሰድን እናያለን፤</a:t>
            </a:r>
            <a:endParaRPr lang="en-US" dirty="0"/>
          </a:p>
        </p:txBody>
      </p:sp>
      <p:sp>
        <p:nvSpPr>
          <p:cNvPr id="4" name="Slide Number Placeholder 3"/>
          <p:cNvSpPr>
            <a:spLocks noGrp="1"/>
          </p:cNvSpPr>
          <p:nvPr>
            <p:ph type="sldNum" sz="quarter" idx="5"/>
          </p:nvPr>
        </p:nvSpPr>
        <p:spPr/>
        <p:txBody>
          <a:bodyPr/>
          <a:lstStyle/>
          <a:p>
            <a:fld id="{57F5E081-228C-40C5-8CF8-D03D649DAE38}" type="slidenum">
              <a:rPr lang="en-US" smtClean="0"/>
              <a:t>26</a:t>
            </a:fld>
            <a:endParaRPr lang="en-US"/>
          </a:p>
        </p:txBody>
      </p:sp>
    </p:spTree>
    <p:extLst>
      <p:ext uri="{BB962C8B-B14F-4D97-AF65-F5344CB8AC3E}">
        <p14:creationId xmlns:p14="http://schemas.microsoft.com/office/powerpoint/2010/main" val="3722689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am-ET" altLang="ja-JP" b="1" dirty="0"/>
              <a:t>አስተባባሪ</a:t>
            </a:r>
            <a:r>
              <a:rPr lang="en-US" altLang="ja-JP" b="1" dirty="0"/>
              <a:t> /</a:t>
            </a:r>
            <a:r>
              <a:rPr lang="am-ET" altLang="ja-JP" b="1" dirty="0"/>
              <a:t>አሰልጣኝ፦ </a:t>
            </a:r>
            <a:r>
              <a:rPr lang="am-ET" altLang="ja-JP" b="0" dirty="0"/>
              <a:t>ይህ ሞጁል ሙሉ ቀን የሚፈጅ ሲሆን በክፍል 'ሀ' ተገቢውን ስልጠና እና አሳታፊ የቡድን ስራ በተጠቆመው መሰረት ለማካሄድ ግማሽ ቀን ይፈልጋለ። ክፍል 'ለ’ንም ሙሉ በሙሉ በመማማር ላይ ያተኮረ እና አሳታፊ በሆነ መንገድ ለመሸፈን ተጨማሪ ግማሽ ቀን ያስፈልገዋል።</a:t>
            </a:r>
            <a:endParaRPr kumimoji="1" lang="ja-JP" altLang="en-US" b="0" dirty="0"/>
          </a:p>
        </p:txBody>
      </p:sp>
      <p:sp>
        <p:nvSpPr>
          <p:cNvPr id="4" name="Slide Number Placeholder 3"/>
          <p:cNvSpPr>
            <a:spLocks noGrp="1"/>
          </p:cNvSpPr>
          <p:nvPr>
            <p:ph type="sldNum" sz="quarter" idx="5"/>
          </p:nvPr>
        </p:nvSpPr>
        <p:spPr/>
        <p:txBody>
          <a:bodyPr/>
          <a:lstStyle/>
          <a:p>
            <a:fld id="{57F5E081-228C-40C5-8CF8-D03D649DAE38}" type="slidenum">
              <a:rPr lang="en-US" smtClean="0"/>
              <a:t>3</a:t>
            </a:fld>
            <a:endParaRPr lang="en-US"/>
          </a:p>
        </p:txBody>
      </p:sp>
    </p:spTree>
    <p:extLst>
      <p:ext uri="{BB962C8B-B14F-4D97-AF65-F5344CB8AC3E}">
        <p14:creationId xmlns:p14="http://schemas.microsoft.com/office/powerpoint/2010/main" val="2422543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pPr>
            <a:r>
              <a:rPr lang="en-US" sz="1800" b="1" kern="100" dirty="0" err="1">
                <a:effectLst/>
                <a:latin typeface="Nyala" panose="02000504070300020003" pitchFamily="2" charset="0"/>
                <a:ea typeface="Malgun Gothic" panose="020B0503020000020004" pitchFamily="34" charset="-127"/>
                <a:cs typeface="Malgun Gothic" panose="020B0503020000020004" pitchFamily="34" charset="-127"/>
              </a:rPr>
              <a:t>አሰልጣኝ</a:t>
            </a:r>
            <a:r>
              <a:rPr lang="en-US" sz="1800" b="1" kern="100" dirty="0">
                <a:effectLst/>
                <a:latin typeface="Nyala" panose="02000504070300020003" pitchFamily="2" charset="0"/>
                <a:ea typeface="Malgun Gothic" panose="020B0503020000020004" pitchFamily="34" charset="-127"/>
                <a:cs typeface="Malgun Gothic" panose="020B0503020000020004" pitchFamily="34" charset="-127"/>
              </a:rPr>
              <a:t>/</a:t>
            </a:r>
            <a:r>
              <a:rPr lang="en-US" sz="1800" b="1" kern="100" dirty="0" err="1">
                <a:effectLst/>
                <a:latin typeface="Nyala" panose="02000504070300020003" pitchFamily="2" charset="0"/>
                <a:ea typeface="Malgun Gothic" panose="020B0503020000020004" pitchFamily="34" charset="-127"/>
                <a:cs typeface="Malgun Gothic" panose="020B0503020000020004" pitchFamily="34" charset="-127"/>
              </a:rPr>
              <a:t>አስተባባሪ</a:t>
            </a:r>
            <a:r>
              <a:rPr lang="en-US" sz="1800" b="1" kern="100" dirty="0">
                <a:effectLst/>
                <a:latin typeface="Nyala" panose="02000504070300020003" pitchFamily="2" charset="0"/>
                <a:ea typeface="Malgun Gothic" panose="020B0503020000020004" pitchFamily="34" charset="-127"/>
                <a:cs typeface="Malgun Gothic" panose="020B0503020000020004" pitchFamily="34" charset="-127"/>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lvl="0" indent="0" algn="l" rtl="0">
              <a:lnSpc>
                <a:spcPct val="100000"/>
              </a:lnSpc>
              <a:spcBef>
                <a:spcPts val="0"/>
              </a:spcBef>
              <a:spcAft>
                <a:spcPts val="0"/>
              </a:spcAft>
              <a:buSzPts val="1100"/>
              <a:buNone/>
            </a:pPr>
            <a:endParaRPr lang="en-US" b="1" dirty="0"/>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ይህ</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ስላይድ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GB" sz="1800" dirty="0"/>
              <a:t>ICLEI ACCCRN </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ሂደትን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ያስተዋውቃል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በጣም</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ጥልቅ</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በደንብ</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የተሞከረ</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በአካባቢ</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ደረጃ</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የአየር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ንብረትን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ለውጥን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የመገዳደር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እርምጃዎችን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ለማቀድ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ተግባራዊ</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ለማድረግ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ያስችላል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a:t>
            </a:r>
            <a:r>
              <a:rPr lang="en-US" b="0" dirty="0"/>
              <a:t> </a:t>
            </a:r>
            <a:r>
              <a:rPr lang="am-ET" b="0" i="0" dirty="0">
                <a:solidFill>
                  <a:srgbClr val="303436"/>
                </a:solidFill>
                <a:effectLst/>
                <a:latin typeface="arial" panose="020B0604020202020204" pitchFamily="34" charset="0"/>
              </a:rPr>
              <a:t>ይህ ስላይድ በሂደቱ ውስጥ ያሉትን የእያንዳንዱ መመዘኛዎች ዋና ዋና ርዕሶችን ይሰጣል</a:t>
            </a:r>
            <a:r>
              <a:rPr lang="en-US" sz="1200" kern="100" dirty="0">
                <a:effectLst/>
                <a:latin typeface="Nyala" panose="02000504070300020003" pitchFamily="2" charset="0"/>
                <a:ea typeface="Malgun Gothic" panose="020B0503020000020004" pitchFamily="34" charset="-127"/>
                <a:cs typeface="Malgun Gothic" panose="020B0503020000020004" pitchFamily="34" charset="-127"/>
              </a:rPr>
              <a:t>።</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ቀጣዮቹ</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ስላይዶች</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እያንዳንዱን</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መስፈርት</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በበለጠ</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ዝርዝር</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እና</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ከሥርዓተ</a:t>
            </a:r>
            <a:r>
              <a:rPr lang="en-US" sz="1800" kern="0" dirty="0" err="1">
                <a:solidFill>
                  <a:srgbClr val="303436"/>
                </a:solidFill>
                <a:effectLst/>
                <a:latin typeface="inherit"/>
                <a:ea typeface="Times New Roman" panose="02020603050405020304" pitchFamily="18" charset="0"/>
                <a:cs typeface="Courier New" panose="02070309020205020404" pitchFamily="49" charset="0"/>
              </a:rPr>
              <a:t>-</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ፆታ</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እና</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ከማህበራዊ</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ማካተት</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ጋር</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የተያያዙ</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ምሳሌዎችን</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am-ET" sz="1800" kern="0" dirty="0">
                <a:solidFill>
                  <a:srgbClr val="303436"/>
                </a:solidFill>
                <a:effectLst/>
                <a:latin typeface="inherit"/>
                <a:ea typeface="Times New Roman" panose="02020603050405020304" pitchFamily="18" charset="0"/>
                <a:cs typeface="Courier New" panose="02070309020205020404" pitchFamily="49" charset="0"/>
              </a:rPr>
              <a:t>በማንሳት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ያብራራሉ</a:t>
            </a:r>
            <a:r>
              <a:rPr lang="en-US" sz="18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a:t>
            </a:r>
            <a:endParaRPr lang="en-US" dirty="0"/>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እባኮትን</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የመገዳደር</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መፍትሄዎችን</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ማስቀደም</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ላይ</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ያለውን</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ተጓዳኝ</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ባለ</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ብዙ</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ገፅ</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Courier New" panose="02070309020205020404" pitchFamily="49" charset="0"/>
              </a:rPr>
              <a:t>ማስታወሻ</a:t>
            </a:r>
            <a:r>
              <a:rPr lang="en-US" sz="1800" kern="0" dirty="0">
                <a:solidFill>
                  <a:srgbClr val="303436"/>
                </a:solidFill>
                <a:effectLst/>
                <a:latin typeface="Nyala" panose="02000504070300020003" pitchFamily="2" charset="0"/>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Courier New" panose="02070309020205020404" pitchFamily="49" charset="0"/>
              </a:rPr>
              <a:t>ጽሁፍ</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ለሰልጣኞች</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ያሰራጩ</a:t>
            </a:r>
            <a:r>
              <a:rPr lang="en-US" sz="12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a:t>
            </a:r>
            <a:r>
              <a:rPr lang="en-US" b="0" dirty="0"/>
              <a:t> </a:t>
            </a:r>
            <a:endParaRPr lang="en-US" dirty="0"/>
          </a:p>
          <a:p>
            <a:endParaRPr lang="en-US" dirty="0"/>
          </a:p>
        </p:txBody>
      </p:sp>
      <p:sp>
        <p:nvSpPr>
          <p:cNvPr id="4" name="Slide Number Placeholder 3"/>
          <p:cNvSpPr>
            <a:spLocks noGrp="1"/>
          </p:cNvSpPr>
          <p:nvPr>
            <p:ph type="sldNum" sz="quarter" idx="5"/>
          </p:nvPr>
        </p:nvSpPr>
        <p:spPr/>
        <p:txBody>
          <a:bodyPr/>
          <a:lstStyle/>
          <a:p>
            <a:fld id="{57F5E081-228C-40C5-8CF8-D03D649DAE38}" type="slidenum">
              <a:rPr lang="en-US" smtClean="0"/>
              <a:t>27</a:t>
            </a:fld>
            <a:endParaRPr lang="en-US"/>
          </a:p>
        </p:txBody>
      </p:sp>
    </p:spTree>
    <p:extLst>
      <p:ext uri="{BB962C8B-B14F-4D97-AF65-F5344CB8AC3E}">
        <p14:creationId xmlns:p14="http://schemas.microsoft.com/office/powerpoint/2010/main" val="808884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98450" algn="l" rtl="0">
              <a:lnSpc>
                <a:spcPct val="100000"/>
              </a:lnSpc>
              <a:spcBef>
                <a:spcPts val="0"/>
              </a:spcBef>
              <a:spcAft>
                <a:spcPts val="0"/>
              </a:spcAft>
              <a:buSzPts val="1100"/>
              <a:buChar char="●"/>
            </a:pPr>
            <a:r>
              <a:rPr lang="am-ET" altLang="ja-JP" sz="1200" b="1" i="0" u="none" strike="noStrike" cap="none" dirty="0">
                <a:solidFill>
                  <a:srgbClr val="000000"/>
                </a:solidFill>
                <a:latin typeface="Arial"/>
                <a:ea typeface="Arial"/>
                <a:cs typeface="Arial"/>
                <a:sym typeface="Arial"/>
              </a:rPr>
              <a:t>ተለዋዋጭነት </a:t>
            </a:r>
            <a:r>
              <a:rPr lang="en-US" altLang="ja-JP" sz="1200" b="1" i="0" u="none" strike="noStrike" cap="none" dirty="0">
                <a:solidFill>
                  <a:srgbClr val="000000"/>
                </a:solidFill>
                <a:latin typeface="Arial"/>
                <a:ea typeface="Arial"/>
                <a:cs typeface="Arial"/>
                <a:sym typeface="Arial"/>
              </a:rPr>
              <a:t>/</a:t>
            </a:r>
            <a:r>
              <a:rPr lang="am-ET" altLang="ja-JP" sz="1200" b="1" i="0" u="none" strike="noStrike" cap="none" dirty="0">
                <a:solidFill>
                  <a:srgbClr val="000000"/>
                </a:solidFill>
                <a:latin typeface="Arial"/>
                <a:ea typeface="Arial"/>
                <a:cs typeface="Arial"/>
                <a:sym typeface="Arial"/>
              </a:rPr>
              <a:t>ተቀያያሪነት ፦ </a:t>
            </a:r>
            <a:r>
              <a:rPr lang="am-ET" altLang="ja-JP" sz="1200" b="0" i="0" u="none" strike="noStrike" cap="none" dirty="0">
                <a:solidFill>
                  <a:srgbClr val="000000"/>
                </a:solidFill>
                <a:latin typeface="Arial"/>
                <a:ea typeface="Arial"/>
                <a:cs typeface="Arial"/>
                <a:sym typeface="Arial"/>
              </a:rPr>
              <a:t>አስፈላጊ ስርዓቶች በተለያዩ ሁኔታዎች ውስጥ መስራት መቻል አለባቸው፤ ግትር ወይም ለአንድ የተለየ ሁኔታ ብቻ የተነደፉ መሆን የለባቸውም። ማንኛውም ስርዓት ከአቅሙ እንዲሸከም ከተደረገ ይከሽፋል/ይሰበራል። ነገር ግን ስርዓቱ ሲቀረጽ ከአቅሙ በላይ የሆነ ሸክም ሲያጋጥመው ወይም በውጥረት ውስጥ እንኳን በድንገት እና በማይገመት መልኩ ሳይሆን በሚጠበቅ እና በቁጥጥር ስር መዋል በሚችል መልኩ እንዲወድቅ መቀረጽ አለበት። </a:t>
            </a:r>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am-ET" altLang="ja-JP" sz="1200" b="0" i="0" u="none" strike="noStrike" cap="none" dirty="0">
                <a:solidFill>
                  <a:srgbClr val="000000"/>
                </a:solidFill>
                <a:latin typeface="Arial"/>
                <a:ea typeface="Arial"/>
                <a:cs typeface="Arial"/>
                <a:sym typeface="Arial"/>
              </a:rPr>
              <a:t>የመተጣጠፍ እና የብዝሃነት መመዘኛዎች </a:t>
            </a:r>
            <a:r>
              <a:rPr lang="am-ET" dirty="0"/>
              <a:t>በስርዓቱ የቴክኖሎጂ ባህሪያት </a:t>
            </a:r>
            <a:r>
              <a:rPr lang="en-US" dirty="0"/>
              <a:t>(the system’s technological attributes) </a:t>
            </a:r>
            <a:r>
              <a:rPr lang="am-ET" dirty="0"/>
              <a:t>ብቻ ሳይሆን ለማህበራዊ ባህሪያቶቹም </a:t>
            </a:r>
            <a:r>
              <a:rPr lang="en-US" dirty="0"/>
              <a:t>(social attributes)</a:t>
            </a:r>
            <a:r>
              <a:rPr lang="am-ET" dirty="0"/>
              <a:t> ላይ</a:t>
            </a:r>
            <a:r>
              <a:rPr lang="en-US" dirty="0"/>
              <a:t> </a:t>
            </a:r>
            <a:r>
              <a:rPr lang="am-ET" dirty="0"/>
              <a:t>ተፈጻሚነት ይኖራቸዋል።</a:t>
            </a:r>
            <a:endParaRPr lang="en-US" dirty="0"/>
          </a:p>
          <a:p>
            <a:pPr marL="457200" lvl="0" indent="-298450" algn="l" rtl="0">
              <a:lnSpc>
                <a:spcPct val="100000"/>
              </a:lnSpc>
              <a:spcBef>
                <a:spcPts val="0"/>
              </a:spcBef>
              <a:spcAft>
                <a:spcPts val="0"/>
              </a:spcAft>
              <a:buSzPts val="1100"/>
              <a:buChar char="●"/>
            </a:pPr>
            <a:r>
              <a:rPr lang="am-ET" altLang="ja-JP" sz="1200" b="0" i="0" u="none" strike="noStrike" cap="none" dirty="0">
                <a:solidFill>
                  <a:srgbClr val="000000"/>
                </a:solidFill>
                <a:latin typeface="Arial"/>
                <a:ea typeface="Arial"/>
                <a:cs typeface="Arial"/>
                <a:sym typeface="Arial"/>
              </a:rPr>
              <a:t>ለምሳሌ ስርአቶች ሰፊ ማህበረሰባዊ ተቀባይነት እና ተገዢነትን የሚሹ ሆነው ሳለ ነገር ግን ከጅምሩ ለተወሰነ ቡድን (ለምሳሌ ከሴቶች በላይ ለወንዶች) በሚጠቅም መልኩ የተነደፉ ከሆኑ፤ ወይም ለአንድ የተወሰነ የህብረተሰብ ቡድን እንቅፋት ሆነው ከተቀረጹ፣ የመለዋውጥ እና የመቀያየር ጥቅምን ያሳጡናል።</a:t>
            </a:r>
            <a:endParaRPr lang="en-US" altLang="ja-JP" sz="1200" b="0" i="0" u="none" strike="noStrike" cap="none" dirty="0">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lang="en-US" altLang="ja-JP" dirty="0"/>
          </a:p>
          <a:p>
            <a:endParaRPr kumimoji="1" lang="ja-JP" altLang="en-US" dirty="0"/>
          </a:p>
        </p:txBody>
      </p:sp>
      <p:sp>
        <p:nvSpPr>
          <p:cNvPr id="4" name="Slide Number Placeholder 3"/>
          <p:cNvSpPr>
            <a:spLocks noGrp="1"/>
          </p:cNvSpPr>
          <p:nvPr>
            <p:ph type="sldNum" sz="quarter" idx="5"/>
          </p:nvPr>
        </p:nvSpPr>
        <p:spPr/>
        <p:txBody>
          <a:bodyPr/>
          <a:lstStyle/>
          <a:p>
            <a:fld id="{57F5E081-228C-40C5-8CF8-D03D649DAE38}" type="slidenum">
              <a:rPr lang="en-US" smtClean="0"/>
              <a:t>29</a:t>
            </a:fld>
            <a:endParaRPr lang="en-US"/>
          </a:p>
        </p:txBody>
      </p:sp>
    </p:spTree>
    <p:extLst>
      <p:ext uri="{BB962C8B-B14F-4D97-AF65-F5344CB8AC3E}">
        <p14:creationId xmlns:p14="http://schemas.microsoft.com/office/powerpoint/2010/main" val="991870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ስርዓቶች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ፅንፍ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በወጡ</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 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በአስቸጋሪ</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ሁኔታዎች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ውስጥ</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እንኳን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ሆነው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ላልተጠበቁት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ክስተቶች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ምላሽ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መስጠት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ያ</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ልተጠበቁት</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ክስተቶች</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መለወጥ</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መቻል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አለባቸው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a:t>
            </a:r>
            <a:r>
              <a:rPr lang="en-US" altLang="ja-JP" sz="1200" b="0" i="0" u="none" strike="noStrike" cap="none" dirty="0">
                <a:solidFill>
                  <a:srgbClr val="000000"/>
                </a:solidFill>
                <a:latin typeface="Arial"/>
                <a:ea typeface="Arial"/>
                <a:cs typeface="Arial"/>
                <a:sym typeface="Arial"/>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ይህ</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ተለዋዋጭ</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ድርጅቶችን</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እና</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የተለያዩ</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አይነት</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ሀብቶችን</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መረጃ</a:t>
            </a:r>
            <a:r>
              <a:rPr lang="en-US" sz="1800" kern="0" dirty="0">
                <a:solidFill>
                  <a:srgbClr val="303436"/>
                </a:solidFill>
                <a:effectLst/>
                <a:latin typeface="Nyala" panose="02000504070300020003" pitchFamily="2" charset="0"/>
                <a:ea typeface="Times New Roman" panose="02020603050405020304" pitchFamily="18" charset="0"/>
                <a:cs typeface="Courier New" panose="02070309020205020404" pitchFamily="49" charset="0"/>
              </a:rPr>
              <a:t>፣</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ችሎታ</a:t>
            </a:r>
            <a:r>
              <a:rPr lang="en-US" sz="1800" kern="0" dirty="0">
                <a:solidFill>
                  <a:srgbClr val="303436"/>
                </a:solidFill>
                <a:effectLst/>
                <a:latin typeface="Nyala" panose="02000504070300020003" pitchFamily="2" charset="0"/>
                <a:ea typeface="Times New Roman" panose="02020603050405020304" pitchFamily="18" charset="0"/>
                <a:cs typeface="Courier New" panose="02070309020205020404" pitchFamily="49" charset="0"/>
              </a:rPr>
              <a:t>፣</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Courier New" panose="02070309020205020404" pitchFamily="49" charset="0"/>
              </a:rPr>
              <a:t>ቁሳቁስ</a:t>
            </a:r>
            <a:r>
              <a:rPr lang="en-US" sz="1800" kern="0" dirty="0">
                <a:solidFill>
                  <a:srgbClr val="303436"/>
                </a:solidFill>
                <a:effectLst/>
                <a:latin typeface="Nyala" panose="02000504070300020003" pitchFamily="2" charset="0"/>
                <a:ea typeface="Times New Roman" panose="02020603050405020304" pitchFamily="18" charset="0"/>
                <a:cs typeface="Courier New" panose="02070309020205020404" pitchFamily="49" charset="0"/>
              </a:rPr>
              <a:t>፣</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እውቀት</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እና</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ልምድ</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ማግኘትን</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ይጠይቃል</a:t>
            </a:r>
            <a:r>
              <a:rPr lang="en-US" sz="1200" kern="100" dirty="0">
                <a:effectLst/>
                <a:latin typeface="Nyala" panose="02000504070300020003" pitchFamily="2" charset="0"/>
                <a:ea typeface="Malgun Gothic" panose="020B0503020000020004" pitchFamily="34" charset="-127"/>
                <a:cs typeface="Malgun Gothic" panose="020B0503020000020004" pitchFamily="34" charset="-127"/>
              </a:rPr>
              <a:t>፡፡</a:t>
            </a:r>
            <a:r>
              <a:rPr lang="en-US" altLang="ja-JP" sz="1200" b="0" i="0" u="none" strike="noStrike" cap="none" dirty="0">
                <a:solidFill>
                  <a:srgbClr val="000000"/>
                </a:solidFill>
                <a:latin typeface="Arial"/>
                <a:ea typeface="Arial"/>
                <a:cs typeface="Arial"/>
                <a:sym typeface="Arial"/>
              </a:rPr>
              <a:t> </a:t>
            </a:r>
            <a:r>
              <a:rPr lang="am-ET" dirty="0"/>
              <a:t>እንዲሁም አዳዲስ ሁኔታዎችን ማስተካከል የሚችል ከፍተኛ ቅንጅት እና ተለዋዋጭ ድርጅታዊ መዋቅሮች ያስፈልጋሉ</a:t>
            </a:r>
            <a:r>
              <a:rPr lang="en-US" sz="1200" kern="100" dirty="0">
                <a:effectLst/>
                <a:latin typeface="Nyala" panose="02000504070300020003" pitchFamily="2" charset="0"/>
                <a:ea typeface="Malgun Gothic" panose="020B0503020000020004" pitchFamily="34" charset="-127"/>
                <a:cs typeface="Malgun Gothic" panose="020B0503020000020004" pitchFamily="34" charset="-127"/>
              </a:rPr>
              <a:t>፡፡</a:t>
            </a:r>
            <a:r>
              <a:rPr lang="en-US" altLang="ja-JP" sz="1200" b="0" i="0" u="none" strike="noStrike" cap="none" dirty="0">
                <a:solidFill>
                  <a:srgbClr val="000000"/>
                </a:solidFill>
                <a:latin typeface="Arial"/>
                <a:ea typeface="Arial"/>
                <a:cs typeface="Arial"/>
                <a:sym typeface="Arial"/>
              </a:rPr>
              <a:t>  </a:t>
            </a:r>
            <a:r>
              <a:rPr lang="am-ET" dirty="0"/>
              <a:t>በተጨማሪም የአካባቢ እና የሀገር በቀል ዕውቀት ብዙውን ጊዜ ለአየር ንብረት መቋቋም እና መላመድ ከፍተኛ ጠቀሜታ ያለው እና የሚደግፍ እንደሆነ በሰፊው ይታወቃል </a:t>
            </a:r>
            <a:r>
              <a:rPr lang="en-US" altLang="ja-JP" sz="1200" b="0" i="0" u="none" strike="noStrike" cap="none" dirty="0">
                <a:solidFill>
                  <a:srgbClr val="000000"/>
                </a:solidFill>
                <a:latin typeface="Arial"/>
                <a:ea typeface="Arial"/>
                <a:cs typeface="Arial"/>
                <a:sym typeface="Arial"/>
              </a:rPr>
              <a:t>(</a:t>
            </a:r>
            <a:r>
              <a:rPr lang="en-US" sz="1800" dirty="0" err="1">
                <a:effectLst/>
                <a:latin typeface="Nyala" panose="02000504070300020003" pitchFamily="2" charset="0"/>
                <a:ea typeface="Malgun Gothic" panose="020B0503020000020004" pitchFamily="34" charset="-127"/>
                <a:cs typeface="Malgun Gothic" panose="020B0503020000020004" pitchFamily="34" charset="-127"/>
              </a:rPr>
              <a:t>አይ.ፒ.ሲ.ሰ</a:t>
            </a:r>
            <a:r>
              <a:rPr lang="en-US" sz="1800" dirty="0">
                <a:effectLst/>
                <a:latin typeface="Nyala" panose="02000504070300020003" pitchFamily="2" charset="0"/>
                <a:ea typeface="Malgun Gothic" panose="020B0503020000020004" pitchFamily="34" charset="-127"/>
                <a:cs typeface="Malgun Gothic" panose="020B0503020000020004" pitchFamily="34" charset="-127"/>
              </a:rPr>
              <a:t>.</a:t>
            </a:r>
            <a:r>
              <a:rPr lang="en-US" altLang="ja-JP" sz="1200" b="0" i="0" u="none" strike="noStrike" cap="none" dirty="0">
                <a:solidFill>
                  <a:srgbClr val="000000"/>
                </a:solidFill>
                <a:latin typeface="Arial"/>
                <a:ea typeface="Arial"/>
                <a:cs typeface="Arial"/>
                <a:sym typeface="Arial"/>
              </a:rPr>
              <a:t> </a:t>
            </a:r>
            <a:r>
              <a:rPr lang="en-US" sz="1800" dirty="0" err="1">
                <a:effectLst/>
                <a:latin typeface="Nyala" panose="02000504070300020003" pitchFamily="2" charset="0"/>
                <a:ea typeface="Malgun Gothic" panose="020B0503020000020004" pitchFamily="34" charset="-127"/>
                <a:cs typeface="Malgun Gothic" panose="020B0503020000020004" pitchFamily="34" charset="-127"/>
              </a:rPr>
              <a:t>እ.ኤ.አ</a:t>
            </a:r>
            <a:r>
              <a:rPr lang="en-US" sz="1800" dirty="0">
                <a:effectLst/>
                <a:latin typeface="Nyala" panose="02000504070300020003" pitchFamily="2" charset="0"/>
                <a:ea typeface="Malgun Gothic" panose="020B0503020000020004" pitchFamily="34" charset="-127"/>
                <a:cs typeface="Malgun Gothic" panose="020B0503020000020004" pitchFamily="34" charset="-127"/>
              </a:rPr>
              <a:t>. </a:t>
            </a:r>
            <a:r>
              <a:rPr lang="en-US" altLang="ja-JP" sz="1200" b="0" i="0" u="none" strike="noStrike" cap="none" dirty="0">
                <a:solidFill>
                  <a:srgbClr val="000000"/>
                </a:solidFill>
                <a:latin typeface="Arial"/>
                <a:ea typeface="Arial"/>
                <a:cs typeface="Arial"/>
                <a:sym typeface="Arial"/>
              </a:rPr>
              <a:t>2019)</a:t>
            </a:r>
            <a:r>
              <a:rPr lang="am-ET" dirty="0"/>
              <a:t> ።</a:t>
            </a:r>
            <a:r>
              <a:rPr lang="en-US" altLang="ja-JP" sz="1200" b="0" i="0" u="none" strike="noStrike" cap="none" dirty="0">
                <a:solidFill>
                  <a:srgbClr val="000000"/>
                </a:solidFill>
                <a:latin typeface="Arial"/>
                <a:ea typeface="Arial"/>
                <a:cs typeface="Arial"/>
                <a:sym typeface="Arial"/>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ነገር</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ግን</a:t>
            </a:r>
            <a:r>
              <a:rPr lang="en-US" sz="18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እንደዚህ</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አይነት</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እውቀት</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ብዙ</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ጊዜ</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ጥቅም</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ላይ</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ያልዋለ</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እና</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ብዙም</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አድናቆት</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am-ET" sz="18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ያላገኘ</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ነው</a:t>
            </a:r>
            <a:r>
              <a:rPr lang="en-US" sz="18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am-ET" sz="18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ይኅም</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Courier New" panose="02070309020205020404" pitchFamily="49" charset="0"/>
              </a:rPr>
              <a:t>የዳበረ</a:t>
            </a:r>
            <a:r>
              <a:rPr lang="en-US" sz="18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Courier New" panose="02070309020205020404" pitchFamily="49" charset="0"/>
              </a:rPr>
              <a:t>በጥል</a:t>
            </a:r>
            <a:r>
              <a:rPr lang="am-ET" sz="1800" kern="0" dirty="0">
                <a:solidFill>
                  <a:srgbClr val="303436"/>
                </a:solidFill>
                <a:effectLst/>
                <a:latin typeface="Nyala" panose="02000504070300020003" pitchFamily="2" charset="0"/>
                <a:ea typeface="Times New Roman" panose="02020603050405020304" pitchFamily="18" charset="0"/>
                <a:cs typeface="Courier New" panose="02070309020205020404" pitchFamily="49" charset="0"/>
              </a:rPr>
              <a:t>ቅ </a:t>
            </a:r>
            <a:r>
              <a:rPr lang="en-US" sz="1800" kern="0" dirty="0" err="1">
                <a:solidFill>
                  <a:srgbClr val="303436"/>
                </a:solidFill>
                <a:effectLst/>
                <a:latin typeface="Nyala" panose="02000504070300020003" pitchFamily="2" charset="0"/>
                <a:ea typeface="Times New Roman" panose="02020603050405020304" pitchFamily="18" charset="0"/>
                <a:cs typeface="Courier New" panose="02070309020205020404" pitchFamily="49" charset="0"/>
              </a:rPr>
              <a:t>መረዳት</a:t>
            </a:r>
            <a:r>
              <a:rPr lang="en-US" sz="1800" kern="0" dirty="0">
                <a:solidFill>
                  <a:srgbClr val="303436"/>
                </a:solidFill>
                <a:effectLst/>
                <a:latin typeface="Nyala" panose="02000504070300020003" pitchFamily="2" charset="0"/>
                <a:ea typeface="Times New Roman" panose="02020603050405020304" pitchFamily="18" charset="0"/>
                <a:cs typeface="Courier New" panose="02070309020205020404" pitchFamily="49" charset="0"/>
              </a:rPr>
              <a:t> </a:t>
            </a:r>
            <a:r>
              <a:rPr lang="am-ET" sz="1800" kern="0" dirty="0">
                <a:solidFill>
                  <a:srgbClr val="303436"/>
                </a:solidFill>
                <a:effectLst/>
                <a:latin typeface="Nyala" panose="02000504070300020003" pitchFamily="2" charset="0"/>
                <a:ea typeface="Times New Roman" panose="02020603050405020304" pitchFamily="18" charset="0"/>
                <a:cs typeface="Courier New" panose="02070309020205020404" pitchFamily="49" charset="0"/>
              </a:rPr>
              <a:t>ላይ የተመሰርተ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የፈጠራ</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አቅምን</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am-ET" sz="1800" kern="0" dirty="0">
                <a:solidFill>
                  <a:srgbClr val="303436"/>
                </a:solidFill>
                <a:effectLst/>
                <a:latin typeface="inherit"/>
                <a:ea typeface="Times New Roman" panose="02020603050405020304" pitchFamily="18" charset="0"/>
                <a:cs typeface="Courier New" panose="02070309020205020404" pitchFamily="49" charset="0"/>
              </a:rPr>
              <a:t>እንዳንጠቀምበት አድርጋል</a:t>
            </a:r>
            <a:r>
              <a:rPr lang="en-US" sz="18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a:t>
            </a:r>
            <a:r>
              <a:rPr lang="en-US" altLang="ja-JP" sz="1200" b="0" i="0" u="none" strike="noStrike" cap="none" dirty="0">
                <a:solidFill>
                  <a:srgbClr val="000000"/>
                </a:solidFill>
                <a:latin typeface="Arial"/>
                <a:ea typeface="Arial"/>
                <a:cs typeface="Arial"/>
                <a:sym typeface="Arial"/>
              </a:rPr>
              <a:t> </a:t>
            </a:r>
            <a:r>
              <a:rPr lang="am-ET" dirty="0"/>
              <a:t>እንዲህ ዓይነቱ እውቀት በሰነድ ያልተደገፈ፣ በልምድ ላይ የተመሰረተ እና በማህበራዊ እና በጎሳ ቡድኖች፣ በሴቶች እና በወንዶች መካከል የተበታተነ ሊሆን ይችላል።</a:t>
            </a:r>
            <a:r>
              <a:rPr lang="en-US" altLang="ja-JP" sz="1200" b="0" i="0" u="none" strike="noStrike" cap="none" dirty="0">
                <a:solidFill>
                  <a:srgbClr val="000000"/>
                </a:solidFill>
                <a:latin typeface="Arial"/>
                <a:ea typeface="Arial"/>
                <a:cs typeface="Arial"/>
                <a:sym typeface="Arial"/>
              </a:rPr>
              <a:t> </a:t>
            </a:r>
            <a:r>
              <a:rPr lang="am-ET" dirty="0"/>
              <a:t>የአካባቢ እና ሀገር በቀል እውቀት ላላቸው የተለያዩ ሰዎች በቂ ድምጽ እና የተፅዕኖ መንገዶችን መስጠት ውሳኔ አሰጣጥን፣ ትግበራን እና የሂደት እርማትን ያበለጽጋል፣ በዚህም የበለጠ ምላሽ ሰጪ ስርዓቶችን ለመፍጠር ይረዳል።</a:t>
            </a:r>
            <a:r>
              <a:rPr lang="en-US" altLang="ja-JP" sz="1200" b="0" i="0" u="none" strike="noStrike" cap="none" dirty="0">
                <a:solidFill>
                  <a:srgbClr val="000000"/>
                </a:solidFill>
                <a:latin typeface="Arial"/>
                <a:ea typeface="Arial"/>
                <a:cs typeface="Arial"/>
                <a:sym typeface="Arial"/>
              </a:rPr>
              <a:t> </a:t>
            </a:r>
          </a:p>
          <a:p>
            <a:pPr marL="457200" lvl="0" indent="-228600" algn="l" rtl="0">
              <a:lnSpc>
                <a:spcPct val="100000"/>
              </a:lnSpc>
              <a:spcBef>
                <a:spcPts val="0"/>
              </a:spcBef>
              <a:spcAft>
                <a:spcPts val="0"/>
              </a:spcAft>
              <a:buSzPts val="1100"/>
              <a:buNone/>
            </a:pPr>
            <a:endParaRPr lang="en-US" altLang="ja-JP" dirty="0"/>
          </a:p>
          <a:p>
            <a:endParaRPr kumimoji="1" lang="ja-JP" altLang="en-US" dirty="0"/>
          </a:p>
        </p:txBody>
      </p:sp>
      <p:sp>
        <p:nvSpPr>
          <p:cNvPr id="4" name="Slide Number Placeholder 3"/>
          <p:cNvSpPr>
            <a:spLocks noGrp="1"/>
          </p:cNvSpPr>
          <p:nvPr>
            <p:ph type="sldNum" sz="quarter" idx="5"/>
          </p:nvPr>
        </p:nvSpPr>
        <p:spPr/>
        <p:txBody>
          <a:bodyPr/>
          <a:lstStyle/>
          <a:p>
            <a:fld id="{57F5E081-228C-40C5-8CF8-D03D649DAE38}" type="slidenum">
              <a:rPr lang="en-US" smtClean="0"/>
              <a:t>30</a:t>
            </a:fld>
            <a:endParaRPr lang="en-US"/>
          </a:p>
        </p:txBody>
      </p:sp>
    </p:spTree>
    <p:extLst>
      <p:ext uri="{BB962C8B-B14F-4D97-AF65-F5344CB8AC3E}">
        <p14:creationId xmlns:p14="http://schemas.microsoft.com/office/powerpoint/2010/main" val="3741924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የመገዳደር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አቅም</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ያላቸው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ስርዓቶች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ያለፉት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ስህተቶች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እንዳይደገሙ</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ከሌሎች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ከተሞች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የተወሰዱ</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ትምህርቶች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ወደ</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እቅድ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እንዲገቡ</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ለመመዝገብ</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ለመማር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ልምድ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ለመገንባት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ስልቶች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አሏቸው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a:t>
            </a:r>
            <a:r>
              <a:rPr lang="en-US" altLang="ja-JP" sz="1200" b="0" i="0" u="none" strike="noStrike" cap="none" dirty="0">
                <a:solidFill>
                  <a:srgbClr val="000000"/>
                </a:solidFill>
                <a:latin typeface="Arial"/>
                <a:ea typeface="Arial"/>
                <a:cs typeface="Arial"/>
                <a:sym typeface="Arial"/>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ይህ</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በውጥረት</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/ጫና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ውስጥ</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አፈፃፀምን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ለመከታተል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ለመገምገም</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 የሚያስችሉ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የአሰራር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ሂደቶችን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በርካታ</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የእውቀት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ምንጮችን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ሰነዶችን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ይፈልጋል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የድርጅት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የእውቀት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ማህደረን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ማጠናከር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a:t>
            </a:r>
            <a:r>
              <a:rPr lang="en-US" altLang="ja-JP" sz="1200" b="0" i="0" u="none" strike="noStrike" cap="none" dirty="0">
                <a:solidFill>
                  <a:srgbClr val="000000"/>
                </a:solidFill>
                <a:latin typeface="Arial"/>
                <a:ea typeface="Arial"/>
                <a:cs typeface="Arial"/>
                <a:sym typeface="Arial"/>
              </a:rPr>
              <a:t> </a:t>
            </a:r>
          </a:p>
          <a:p>
            <a:pPr marL="457200" lvl="0" indent="-228600" algn="l" rtl="0">
              <a:lnSpc>
                <a:spcPct val="100000"/>
              </a:lnSpc>
              <a:spcBef>
                <a:spcPts val="0"/>
              </a:spcBef>
              <a:spcAft>
                <a:spcPts val="0"/>
              </a:spcAft>
              <a:buSzPts val="1100"/>
              <a:buNone/>
            </a:pPr>
            <a:endParaRPr lang="en-US" altLang="ja-JP" sz="1200" b="0" i="0" u="none" strike="noStrike" cap="none" dirty="0">
              <a:solidFill>
                <a:srgbClr val="000000"/>
              </a:solidFill>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Tx/>
              <a:buSzPts val="1100"/>
              <a:buFontTx/>
              <a:buNone/>
              <a:tabLst/>
              <a:defRPr/>
            </a:pPr>
            <a:r>
              <a:rPr lang="en-US" sz="1200" b="1" i="0" u="none" strike="noStrike" kern="1200" cap="none" dirty="0" err="1">
                <a:solidFill>
                  <a:srgbClr val="000000"/>
                </a:solidFill>
                <a:latin typeface="Arial"/>
                <a:ea typeface="Malgun Gothic" panose="020B0503020000020004" pitchFamily="34" charset="-127"/>
                <a:cs typeface="Arial"/>
              </a:rPr>
              <a:t>ምሳሌ</a:t>
            </a:r>
            <a:r>
              <a:rPr lang="en-US" altLang="ja-JP" sz="1200" b="1" i="0" u="none" strike="noStrike" cap="none" dirty="0">
                <a:solidFill>
                  <a:srgbClr val="000000"/>
                </a:solidFill>
                <a:latin typeface="Arial"/>
                <a:ea typeface="Arial"/>
                <a:cs typeface="Arial"/>
                <a:sym typeface="Arial"/>
              </a:rPr>
              <a:t>:</a:t>
            </a:r>
            <a:r>
              <a:rPr lang="en-US" altLang="ja-JP" sz="1200" b="0" i="0" u="none" strike="noStrike" cap="none" dirty="0">
                <a:solidFill>
                  <a:srgbClr val="000000"/>
                </a:solidFill>
                <a:latin typeface="Arial"/>
                <a:ea typeface="Arial"/>
                <a:cs typeface="Arial"/>
                <a:sym typeface="Arial"/>
              </a:rPr>
              <a:t> </a:t>
            </a:r>
            <a:r>
              <a:rPr lang="am-ET" altLang="ja-JP" sz="1200" b="0" i="0" u="none" strike="noStrike" cap="none" dirty="0">
                <a:solidFill>
                  <a:srgbClr val="000000"/>
                </a:solidFill>
                <a:latin typeface="Arial"/>
                <a:ea typeface="Arial"/>
                <a:cs typeface="Arial"/>
                <a:sym typeface="Arial"/>
              </a:rPr>
              <a:t>የተለያዩ መንግስታዊ ድርጅቶች የከርሰ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ምድር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ውሃ</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ጥራትን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አወጣጥን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ለመከታተል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የጋራ</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የክትትልና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የሪፖርት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አቀራረብ</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ስርዓት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ይጋራሉ</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አካባቢያዊ</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መንግስታት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ከተለያዩ</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የአየር ንብረት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አደጋዎች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የተፅዕኖ</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ሪፖርት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ማድረጊያ</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የጋራ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ስርዓቶችን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ያዘጋጃሉ</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 የ</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ተፅእኖ</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ሪፖርት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ማለት </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የአየር ንብረት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አደጋዎች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በተለያዩ</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ማህበራዊ</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ስርዓቶች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ቡድኖች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ላይ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የሚያደርሱት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አሉታዊ</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አወንታዊ</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ተፅእኖዎች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የተፅዕኖ</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ውጤቶች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እንደ</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የ</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ተጋላጭነታቸው</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 ለይቶ መሰነድ ማለት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ነው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በተጨማሪም፣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ለአደጋው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ከተለያዩ</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የሲቪል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ማህበረሰብ</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ድርጅቶች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የምርምር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ተቋማት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መንግስታዊ</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ያልሆኑ</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ድርጅቶች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ጋር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በመተባበር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የህብረተሰቡ</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በጣም</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የተቸገሩ</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ሰዎች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እንዴት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እንደሚጎዱ</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አደጋዎችን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እንዴት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መቀነስ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እንደሚቻል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ለመለየት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አስፈላጊ</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ነው</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Tx/>
              <a:buSzPts val="1100"/>
              <a:buFontTx/>
              <a:buNone/>
              <a:tabLst/>
              <a:defRPr/>
            </a:pPr>
            <a:r>
              <a:rPr lang="en-US" altLang="ja-JP" sz="1200" b="0" i="0" u="none" strike="noStrike" cap="none" dirty="0">
                <a:solidFill>
                  <a:srgbClr val="000000"/>
                </a:solidFill>
                <a:latin typeface="Arial"/>
                <a:ea typeface="Arial"/>
                <a:cs typeface="Arial"/>
                <a:sym typeface="Arial"/>
              </a:rPr>
              <a:t> </a:t>
            </a:r>
            <a:endParaRPr kumimoji="1" lang="ja-JP" altLang="en-US" dirty="0"/>
          </a:p>
        </p:txBody>
      </p:sp>
      <p:sp>
        <p:nvSpPr>
          <p:cNvPr id="4" name="Slide Number Placeholder 3"/>
          <p:cNvSpPr>
            <a:spLocks noGrp="1"/>
          </p:cNvSpPr>
          <p:nvPr>
            <p:ph type="sldNum" sz="quarter" idx="5"/>
          </p:nvPr>
        </p:nvSpPr>
        <p:spPr/>
        <p:txBody>
          <a:bodyPr/>
          <a:lstStyle/>
          <a:p>
            <a:fld id="{57F5E081-228C-40C5-8CF8-D03D649DAE38}" type="slidenum">
              <a:rPr lang="en-US" smtClean="0"/>
              <a:t>31</a:t>
            </a:fld>
            <a:endParaRPr lang="en-US"/>
          </a:p>
        </p:txBody>
      </p:sp>
    </p:spTree>
    <p:extLst>
      <p:ext uri="{BB962C8B-B14F-4D97-AF65-F5344CB8AC3E}">
        <p14:creationId xmlns:p14="http://schemas.microsoft.com/office/powerpoint/2010/main" val="2212232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Tx/>
              <a:buSzPts val="1100"/>
              <a:buFontTx/>
              <a:buNone/>
              <a:tabLst/>
              <a:defRPr/>
            </a:pPr>
            <a:r>
              <a:rPr lang="en-US" sz="1200" b="1" kern="1200" dirty="0" err="1">
                <a:solidFill>
                  <a:schemeClr val="tx1"/>
                </a:solidFill>
                <a:latin typeface="+mn-lt"/>
                <a:ea typeface="+mn-ea"/>
                <a:cs typeface="+mn-cs"/>
              </a:rPr>
              <a:t>አስተባባሪ</a:t>
            </a:r>
            <a:r>
              <a:rPr lang="en-US" sz="1200" b="1" kern="1200" dirty="0">
                <a:solidFill>
                  <a:schemeClr val="tx1"/>
                </a:solidFill>
                <a:latin typeface="+mn-lt"/>
                <a:ea typeface="+mn-ea"/>
                <a:cs typeface="+mn-cs"/>
              </a:rPr>
              <a:t>/</a:t>
            </a:r>
            <a:r>
              <a:rPr lang="en-US" sz="1200" b="1" kern="1200" dirty="0" err="1">
                <a:solidFill>
                  <a:schemeClr val="tx1"/>
                </a:solidFill>
                <a:latin typeface="+mn-lt"/>
                <a:ea typeface="+mn-ea"/>
                <a:cs typeface="+mn-cs"/>
              </a:rPr>
              <a:t>አሰልጣኝ</a:t>
            </a:r>
            <a:r>
              <a:rPr lang="en-US" altLang="ja-JP" sz="1200" b="1" kern="1200" dirty="0">
                <a:solidFill>
                  <a:schemeClr val="tx1"/>
                </a:solidFill>
                <a:latin typeface="+mn-lt"/>
                <a:ea typeface="+mn-ea"/>
                <a:cs typeface="+mn-cs"/>
              </a:rPr>
              <a:t>:</a:t>
            </a:r>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እዚህ</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ሁሉም</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ተሳታፊዎች</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የመገዳደር</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መፍትሄዎችን</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ማስቀደም</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ላይ</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ያለውን</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ተጓዳኝ</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ባለ</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ብዙ</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ገፅ</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Courier New" panose="02070309020205020404" pitchFamily="49" charset="0"/>
              </a:rPr>
              <a:t>ማስታወሻ</a:t>
            </a:r>
            <a:r>
              <a:rPr lang="en-US" sz="1800" kern="0" dirty="0">
                <a:solidFill>
                  <a:srgbClr val="303436"/>
                </a:solidFill>
                <a:effectLst/>
                <a:latin typeface="Nyala" panose="02000504070300020003" pitchFamily="2" charset="0"/>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Courier New" panose="02070309020205020404" pitchFamily="49" charset="0"/>
              </a:rPr>
              <a:t>ጽሁፍ</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am-ET" sz="18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ሊኖራቸው እና በማገናዘቢያነት ሊያጣቅሱት ይገባል</a:t>
            </a:r>
            <a:r>
              <a:rPr lang="en-US" sz="12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a:t>
            </a:r>
            <a:r>
              <a:rPr lang="en-US" sz="1800" b="0" dirty="0"/>
              <a:t> </a:t>
            </a:r>
            <a:r>
              <a:rPr lang="am-ET" sz="1800" b="0" dirty="0"/>
              <a:t>ይህ ማስታወሻ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እያንዳንዱን</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የአየር</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ንብረት</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መገዳደር</a:t>
            </a:r>
            <a:r>
              <a:rPr lang="en-US" sz="18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ተግባ</a:t>
            </a:r>
            <a:r>
              <a:rPr lang="am-ET" sz="18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ራት</a:t>
            </a:r>
            <a:r>
              <a:rPr lang="en-US" sz="18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 </a:t>
            </a:r>
            <a:r>
              <a:rPr lang="am-ET" sz="18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ከላይ ባለው ስላይድ ላይ በተዘረዘሩት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የመገዳደር</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አመልካቾችን</a:t>
            </a:r>
            <a:r>
              <a:rPr lang="en-US" sz="18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 </a:t>
            </a:r>
            <a:r>
              <a:rPr lang="am-ET" sz="18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በመጠቀም እንዴት አድርገን መለካት እንደምንችል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ያብራራል</a:t>
            </a:r>
            <a:r>
              <a:rPr lang="en-US" sz="18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altLang="ja-JP" dirty="0"/>
              <a: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kern="0" dirty="0" err="1">
                <a:solidFill>
                  <a:srgbClr val="303436"/>
                </a:solidFill>
                <a:effectLst/>
                <a:latin typeface="Nyala" panose="02000504070300020003" pitchFamily="2" charset="0"/>
                <a:ea typeface="Times New Roman" panose="02020603050405020304" pitchFamily="18" charset="0"/>
                <a:cs typeface="Courier New" panose="02070309020205020404" pitchFamily="49" charset="0"/>
              </a:rPr>
              <a:t>ማስታወሻ</a:t>
            </a:r>
            <a:r>
              <a:rPr lang="en-US" altLang="ja-JP" dirty="0"/>
              <a:t>: </a:t>
            </a:r>
            <a:r>
              <a:rPr lang="en-US" sz="1800" kern="0" dirty="0" err="1">
                <a:solidFill>
                  <a:srgbClr val="303436"/>
                </a:solidFill>
                <a:effectLst/>
                <a:latin typeface="Nyala" panose="02000504070300020003" pitchFamily="2" charset="0"/>
                <a:ea typeface="Times New Roman" panose="02020603050405020304" pitchFamily="18" charset="0"/>
                <a:cs typeface="Courier New" panose="02070309020205020404" pitchFamily="49" charset="0"/>
              </a:rPr>
              <a:t>የበለጠ</a:t>
            </a:r>
            <a:r>
              <a:rPr lang="en-US" sz="1800" kern="0" dirty="0">
                <a:solidFill>
                  <a:srgbClr val="303436"/>
                </a:solidFill>
                <a:effectLst/>
                <a:latin typeface="Nyala" panose="02000504070300020003" pitchFamily="2" charset="0"/>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Courier New" panose="02070309020205020404" pitchFamily="49" charset="0"/>
              </a:rPr>
              <a:t>መረጃ</a:t>
            </a:r>
            <a:r>
              <a:rPr lang="en-US" sz="1800" kern="0" dirty="0">
                <a:solidFill>
                  <a:srgbClr val="303436"/>
                </a:solidFill>
                <a:effectLst/>
                <a:latin typeface="Nyala" panose="02000504070300020003" pitchFamily="2" charset="0"/>
                <a:ea typeface="Times New Roman" panose="02020603050405020304" pitchFamily="18" charset="0"/>
                <a:cs typeface="Courier New" panose="02070309020205020404" pitchFamily="49" charset="0"/>
              </a:rPr>
              <a:t> </a:t>
            </a:r>
            <a:r>
              <a:rPr lang="am-ET" sz="1800" kern="0" dirty="0">
                <a:solidFill>
                  <a:srgbClr val="303436"/>
                </a:solidFill>
                <a:effectLst/>
                <a:latin typeface="Nyala" panose="02000504070300020003" pitchFamily="2" charset="0"/>
                <a:ea typeface="Times New Roman" panose="02020603050405020304" pitchFamily="18" charset="0"/>
                <a:cs typeface="Courier New" panose="02070309020205020404" pitchFamily="49" charset="0"/>
              </a:rPr>
              <a:t>ስለ </a:t>
            </a:r>
            <a:r>
              <a:rPr lang="en-GB" sz="1600" dirty="0"/>
              <a:t>ICLEI-ACCCRN</a:t>
            </a:r>
            <a:r>
              <a:rPr lang="am-ET" sz="1600" dirty="0"/>
              <a:t> </a:t>
            </a:r>
            <a:r>
              <a:rPr lang="en-US" sz="1800" dirty="0" err="1">
                <a:effectLst/>
                <a:latin typeface="Nyala" panose="02000504070300020003" pitchFamily="2" charset="0"/>
                <a:ea typeface="Malgun Gothic" panose="020B0503020000020004" pitchFamily="34" charset="-127"/>
                <a:cs typeface="Malgun Gothic" panose="020B0503020000020004" pitchFamily="34" charset="-127"/>
              </a:rPr>
              <a:t>ሂደት</a:t>
            </a:r>
            <a:r>
              <a:rPr lang="en-US" sz="1800" dirty="0">
                <a:effectLst/>
                <a:latin typeface="Nyala" panose="02000504070300020003" pitchFamily="2" charset="0"/>
                <a:ea typeface="Malgun Gothic" panose="020B0503020000020004" pitchFamily="34" charset="-127"/>
                <a:cs typeface="Malgun Gothic" panose="020B0503020000020004" pitchFamily="34" charset="-127"/>
              </a:rPr>
              <a:t> </a:t>
            </a:r>
            <a:r>
              <a:rPr lang="am-ET" sz="1800" dirty="0">
                <a:effectLst/>
                <a:latin typeface="Nyala" panose="02000504070300020003" pitchFamily="2" charset="0"/>
                <a:ea typeface="Malgun Gothic" panose="020B0503020000020004" pitchFamily="34" charset="-127"/>
                <a:cs typeface="Malgun Gothic" panose="020B0503020000020004" pitchFamily="34" charset="-127"/>
              </a:rPr>
              <a:t>ለማወቅ </a:t>
            </a:r>
            <a:r>
              <a:rPr lang="en-US" sz="1800" dirty="0" err="1">
                <a:effectLst/>
                <a:latin typeface="Nyala" panose="02000504070300020003" pitchFamily="2" charset="0"/>
                <a:ea typeface="Malgun Gothic" panose="020B0503020000020004" pitchFamily="34" charset="-127"/>
                <a:cs typeface="Malgun Gothic" panose="020B0503020000020004" pitchFamily="34" charset="-127"/>
              </a:rPr>
              <a:t>ለአካባቢ</a:t>
            </a:r>
            <a:r>
              <a:rPr lang="en-US" sz="18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dirty="0" err="1">
                <a:effectLst/>
                <a:latin typeface="Nyala" panose="02000504070300020003" pitchFamily="2" charset="0"/>
                <a:ea typeface="Malgun Gothic" panose="020B0503020000020004" pitchFamily="34" charset="-127"/>
                <a:cs typeface="Malgun Gothic" panose="020B0503020000020004" pitchFamily="34" charset="-127"/>
              </a:rPr>
              <a:t>መንግስታት</a:t>
            </a:r>
            <a:r>
              <a:rPr lang="en-US" sz="18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dirty="0" err="1">
                <a:effectLst/>
                <a:latin typeface="Nyala" panose="02000504070300020003" pitchFamily="2" charset="0"/>
                <a:ea typeface="Malgun Gothic" panose="020B0503020000020004" pitchFamily="34" charset="-127"/>
                <a:cs typeface="Malgun Gothic" panose="020B0503020000020004" pitchFamily="34" charset="-127"/>
              </a:rPr>
              <a:t>የተዘጋጀውን</a:t>
            </a:r>
            <a:r>
              <a:rPr lang="en-US" sz="18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dirty="0" err="1">
                <a:effectLst/>
                <a:latin typeface="Nyala" panose="02000504070300020003" pitchFamily="2" charset="0"/>
                <a:ea typeface="Malgun Gothic" panose="020B0503020000020004" pitchFamily="34" charset="-127"/>
                <a:cs typeface="Malgun Gothic" panose="020B0503020000020004" pitchFamily="34" charset="-127"/>
              </a:rPr>
              <a:t>ቅጽ</a:t>
            </a:r>
            <a:r>
              <a:rPr lang="en-US" sz="18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dirty="0" err="1">
                <a:effectLst/>
                <a:latin typeface="Nyala" panose="02000504070300020003" pitchFamily="2" charset="0"/>
                <a:ea typeface="Malgun Gothic" panose="020B0503020000020004" pitchFamily="34" charset="-127"/>
                <a:cs typeface="Malgun Gothic" panose="020B0503020000020004" pitchFamily="34" charset="-127"/>
              </a:rPr>
              <a:t>ከሚከተለው</a:t>
            </a:r>
            <a:r>
              <a:rPr lang="en-US" sz="18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dirty="0" err="1">
                <a:effectLst/>
                <a:latin typeface="Nyala" panose="02000504070300020003" pitchFamily="2" charset="0"/>
                <a:ea typeface="Malgun Gothic" panose="020B0503020000020004" pitchFamily="34" charset="-127"/>
                <a:cs typeface="Malgun Gothic" panose="020B0503020000020004" pitchFamily="34" charset="-127"/>
              </a:rPr>
              <a:t>ድህረ-ገጽ</a:t>
            </a:r>
            <a:r>
              <a:rPr lang="en-US" sz="18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dirty="0" err="1">
                <a:effectLst/>
                <a:latin typeface="Nyala" panose="02000504070300020003" pitchFamily="2" charset="0"/>
                <a:ea typeface="Malgun Gothic" panose="020B0503020000020004" pitchFamily="34" charset="-127"/>
                <a:cs typeface="Malgun Gothic" panose="020B0503020000020004" pitchFamily="34" charset="-127"/>
              </a:rPr>
              <a:t>ያግኙ</a:t>
            </a:r>
            <a:r>
              <a:rPr lang="en-US" altLang="ja-JP" dirty="0"/>
              <a:t>: http://e-lib.iclei.org/iclei-acccrn-process-building-urban-climate-change-resilience-a-toolkit-for-local-governments/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600" dirty="0"/>
              <a:t>CDKN</a:t>
            </a:r>
            <a:r>
              <a:rPr lang="en-US" altLang="ja-JP" dirty="0"/>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የተሻሻለ</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የሥርዓተ-ፆታ</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ምላሽ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ማህበራዊ</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ማካተት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ውሳኔ</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አሰጣጥ</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መስፈርቶችን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ለማካተት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ቅጹን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ከልሶታል</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ja-JP" dirty="0"/>
          </a:p>
          <a:p>
            <a:pPr marL="457200" lvl="0" indent="-228600" algn="l" rtl="0">
              <a:lnSpc>
                <a:spcPct val="100000"/>
              </a:lnSpc>
              <a:spcBef>
                <a:spcPts val="0"/>
              </a:spcBef>
              <a:spcAft>
                <a:spcPts val="0"/>
              </a:spcAft>
              <a:buSzPts val="1100"/>
              <a:buNone/>
            </a:pPr>
            <a:endParaRPr lang="en-US" altLang="ja-JP" dirty="0"/>
          </a:p>
          <a:p>
            <a:endParaRPr kumimoji="1" lang="ja-JP" altLang="en-US" dirty="0"/>
          </a:p>
        </p:txBody>
      </p:sp>
      <p:sp>
        <p:nvSpPr>
          <p:cNvPr id="4" name="Slide Number Placeholder 3"/>
          <p:cNvSpPr>
            <a:spLocks noGrp="1"/>
          </p:cNvSpPr>
          <p:nvPr>
            <p:ph type="sldNum" sz="quarter" idx="5"/>
          </p:nvPr>
        </p:nvSpPr>
        <p:spPr/>
        <p:txBody>
          <a:bodyPr/>
          <a:lstStyle/>
          <a:p>
            <a:fld id="{57F5E081-228C-40C5-8CF8-D03D649DAE38}" type="slidenum">
              <a:rPr lang="en-US" smtClean="0"/>
              <a:t>33</a:t>
            </a:fld>
            <a:endParaRPr lang="en-US"/>
          </a:p>
        </p:txBody>
      </p:sp>
    </p:spTree>
    <p:extLst>
      <p:ext uri="{BB962C8B-B14F-4D97-AF65-F5344CB8AC3E}">
        <p14:creationId xmlns:p14="http://schemas.microsoft.com/office/powerpoint/2010/main" val="17539484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am-ET" b="1" dirty="0"/>
              <a:t>ከላይ የተዘረዘሩት የ አዋጭነት መግምገሚያ መስፈርቶች፤ ከዚ ቀደም ባሉት ስላይዶች ላይ ካየናቸው </a:t>
            </a:r>
            <a:r>
              <a:rPr lang="am-ET" sz="1200" b="1" dirty="0">
                <a:solidFill>
                  <a:srgbClr val="C00000"/>
                </a:solidFill>
                <a:ea typeface="+mn-ea"/>
                <a:cs typeface="+mn-cs"/>
              </a:rPr>
              <a:t>የአየር ንብረት መገዳደር አቅምን ለመገምገም ከተጠቀምንባቸው መስፈርቶች በተጨማሪ የምንጠቀምባቸው ናቸው።</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b="1" dirty="0"/>
          </a:p>
        </p:txBody>
      </p:sp>
      <p:sp>
        <p:nvSpPr>
          <p:cNvPr id="4" name="Slide Number Placeholder 3"/>
          <p:cNvSpPr>
            <a:spLocks noGrp="1"/>
          </p:cNvSpPr>
          <p:nvPr>
            <p:ph type="sldNum" sz="quarter" idx="5"/>
          </p:nvPr>
        </p:nvSpPr>
        <p:spPr/>
        <p:txBody>
          <a:bodyPr/>
          <a:lstStyle/>
          <a:p>
            <a:fld id="{57F5E081-228C-40C5-8CF8-D03D649DAE38}" type="slidenum">
              <a:rPr lang="en-US" smtClean="0"/>
              <a:t>34</a:t>
            </a:fld>
            <a:endParaRPr lang="en-US"/>
          </a:p>
        </p:txBody>
      </p:sp>
    </p:spTree>
    <p:extLst>
      <p:ext uri="{BB962C8B-B14F-4D97-AF65-F5344CB8AC3E}">
        <p14:creationId xmlns:p14="http://schemas.microsoft.com/office/powerpoint/2010/main" val="464038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am-ET" sz="1800" b="0" i="0" u="none" strike="noStrike" dirty="0">
                <a:solidFill>
                  <a:srgbClr val="000000"/>
                </a:solidFill>
                <a:effectLst/>
                <a:latin typeface="Arial" panose="020B0604020202020204" pitchFamily="34" charset="0"/>
              </a:rPr>
              <a:t>የሴቶች እና ልጃገረዶች ማጎልበት መስፈርት ከቀረቡት የአየር ንብረት መቋቋም አማራጮች መካክል የመጨረሻውን ለመምረጥ እንደ ተጨማሪ ማጣሪያ እና ዲዛይን መምረጫ መስፈርት መወሰድ አለበት።</a:t>
            </a:r>
            <a:endParaRPr lang="en-US" sz="1800" b="0" i="0" u="none" strike="noStrike" dirty="0">
              <a:solidFill>
                <a:srgbClr val="000000"/>
              </a:solidFill>
              <a:effectLst/>
              <a:latin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እንዲሁም</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ሴቶች</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እና</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ልጃገረዶች</a:t>
            </a:r>
            <a:r>
              <a:rPr lang="am-ET" sz="18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ን ሁልጊዜ</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እንደ</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am-ET" sz="1800" kern="0" dirty="0">
                <a:solidFill>
                  <a:srgbClr val="303436"/>
                </a:solidFill>
                <a:effectLst/>
                <a:latin typeface="inherit"/>
                <a:ea typeface="Times New Roman" panose="02020603050405020304" pitchFamily="18" charset="0"/>
                <a:cs typeface="Courier New" panose="02070309020205020404" pitchFamily="49" charset="0"/>
              </a:rPr>
              <a:t>አንድ አንድ አይነት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የተቸገሩ</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ቡድኖች</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ከ</a:t>
            </a:r>
            <a:r>
              <a:rPr lang="am-ET" sz="18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መ</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መልከት</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am-ET" sz="18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ይልቅ</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እነዚህ</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am-ET" sz="1800" kern="0" dirty="0">
                <a:solidFill>
                  <a:srgbClr val="303436"/>
                </a:solidFill>
                <a:effectLst/>
                <a:latin typeface="inherit"/>
                <a:ea typeface="Times New Roman" panose="02020603050405020304" pitchFamily="18" charset="0"/>
                <a:cs typeface="Courier New" panose="02070309020205020404" pitchFamily="49" charset="0"/>
              </a:rPr>
              <a:t>በተለያዩ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እንደ</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በ</a:t>
            </a:r>
            <a:r>
              <a:rPr lang="am-ET" sz="18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አ</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ፍላ</a:t>
            </a:r>
            <a:r>
              <a:rPr lang="am-ET" sz="18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ዎ</a:t>
            </a:r>
            <a:r>
              <a:rPr lang="en-US" sz="18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ቹ</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ዕድሜ</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ውስጥ</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ያሉ</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ልጃገረዶች</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ወይም</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Malgun Gothic" panose="020B0503020000020004" pitchFamily="34" charset="-127"/>
                <a:cs typeface="Malgun Gothic" panose="020B0503020000020004" pitchFamily="34" charset="-127"/>
              </a:rPr>
              <a:t>የአናሳ</a:t>
            </a:r>
            <a:r>
              <a:rPr lang="en-US" sz="1800" kern="0" dirty="0">
                <a:solidFill>
                  <a:srgbClr val="303436"/>
                </a:solidFill>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0" dirty="0" err="1">
                <a:solidFill>
                  <a:srgbClr val="303436"/>
                </a:solidFill>
                <a:effectLst/>
                <a:latin typeface="Nyala" panose="02000504070300020003" pitchFamily="2" charset="0"/>
                <a:ea typeface="Malgun Gothic" panose="020B0503020000020004" pitchFamily="34" charset="-127"/>
                <a:cs typeface="Malgun Gothic" panose="020B0503020000020004" pitchFamily="34" charset="-127"/>
              </a:rPr>
              <a:t>ብሔሮች</a:t>
            </a:r>
            <a:r>
              <a:rPr lang="en-US" sz="1800" kern="0" dirty="0">
                <a:solidFill>
                  <a:srgbClr val="303436"/>
                </a:solidFill>
                <a:effectLst/>
                <a:latin typeface="Nyala" panose="02000504070300020003" pitchFamily="2" charset="0"/>
                <a:ea typeface="Malgun Gothic" panose="020B0503020000020004" pitchFamily="34" charset="-127"/>
                <a:cs typeface="Malgun Gothic" panose="020B0503020000020004" pitchFamily="34" charset="-127"/>
              </a:rPr>
              <a:t> </a:t>
            </a:r>
            <a:r>
              <a:rPr lang="am-ET" sz="1800" kern="0" dirty="0">
                <a:solidFill>
                  <a:srgbClr val="303436"/>
                </a:solidFill>
                <a:effectLst/>
                <a:latin typeface="Nyala" panose="02000504070300020003" pitchFamily="2" charset="0"/>
                <a:ea typeface="Malgun Gothic" panose="020B0503020000020004" pitchFamily="34" charset="-127"/>
                <a:cs typeface="Malgun Gothic" panose="020B0503020000020004" pitchFamily="34" charset="-127"/>
              </a:rPr>
              <a:t>ውስጥ የሚገኙ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ሴቶች</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ወይም</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የተገለሉ</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am-ET" sz="18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ብሄረሰቦች ወዘተ በሚሉ የፕሮጀክት ኢላማ ቡድኖች መከፋፈል።</a:t>
            </a:r>
            <a:endParaRPr lang="en-GB"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am-ET" sz="2800" dirty="0"/>
              <a:t>ለምሳሌ፣ የአገሬው ተወላጆችን መሬት ወይም ሌሎች ሀብቶችን የሚመለከት ማንኛውም ፕሮጀክት ነፃ፣ እና በመረጃ የተደገፈ ስምምነት በቅድሚያ ከየአገሬው ተወላጆች ማግኘት አለበት።</a:t>
            </a:r>
            <a:r>
              <a:rPr lang="en-GB" sz="1800" b="0" i="0" u="none" strike="noStrike" dirty="0">
                <a:solidFill>
                  <a:srgbClr val="000000"/>
                </a:solidFill>
                <a:effectLst/>
                <a:latin typeface="Arial" panose="020B0604020202020204" pitchFamily="34" charset="0"/>
              </a:rPr>
              <a:t> </a:t>
            </a:r>
          </a:p>
          <a:p>
            <a:endParaRPr lang="en-GB" dirty="0"/>
          </a:p>
        </p:txBody>
      </p:sp>
      <p:sp>
        <p:nvSpPr>
          <p:cNvPr id="4" name="Slide Number Placeholder 3"/>
          <p:cNvSpPr>
            <a:spLocks noGrp="1"/>
          </p:cNvSpPr>
          <p:nvPr>
            <p:ph type="sldNum" sz="quarter" idx="5"/>
          </p:nvPr>
        </p:nvSpPr>
        <p:spPr/>
        <p:txBody>
          <a:bodyPr/>
          <a:lstStyle/>
          <a:p>
            <a:fld id="{57F5E081-228C-40C5-8CF8-D03D649DAE38}" type="slidenum">
              <a:rPr lang="en-US" smtClean="0"/>
              <a:t>35</a:t>
            </a:fld>
            <a:endParaRPr lang="en-US"/>
          </a:p>
        </p:txBody>
      </p:sp>
    </p:spTree>
    <p:extLst>
      <p:ext uri="{BB962C8B-B14F-4D97-AF65-F5344CB8AC3E}">
        <p14:creationId xmlns:p14="http://schemas.microsoft.com/office/powerpoint/2010/main" val="29866134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5"/>
          </p:nvPr>
        </p:nvSpPr>
        <p:spPr/>
        <p:txBody>
          <a:bodyPr/>
          <a:lstStyle/>
          <a:p>
            <a:fld id="{57F5E081-228C-40C5-8CF8-D03D649DAE38}" type="slidenum">
              <a:rPr lang="en-US" smtClean="0"/>
              <a:t>36</a:t>
            </a:fld>
            <a:endParaRPr lang="en-US"/>
          </a:p>
        </p:txBody>
      </p:sp>
    </p:spTree>
    <p:extLst>
      <p:ext uri="{BB962C8B-B14F-4D97-AF65-F5344CB8AC3E}">
        <p14:creationId xmlns:p14="http://schemas.microsoft.com/office/powerpoint/2010/main" val="6690941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None/>
            </a:pPr>
            <a:r>
              <a:rPr lang="am-ET" sz="1800" b="1" i="0" u="none" strike="noStrike" dirty="0">
                <a:solidFill>
                  <a:srgbClr val="000000"/>
                </a:solidFill>
                <a:effectLst/>
                <a:latin typeface="Arial" panose="020B0604020202020204" pitchFamily="34" charset="0"/>
              </a:rPr>
              <a:t>አስተባባሪ/አሰልጣኝ፡-</a:t>
            </a:r>
          </a:p>
          <a:p>
            <a:pPr marL="285750" indent="-285750" rtl="0" fontAlgn="base">
              <a:spcBef>
                <a:spcPts val="0"/>
              </a:spcBef>
              <a:spcAft>
                <a:spcPts val="0"/>
              </a:spcAft>
              <a:buFont typeface="Arial" panose="020B0604020202020204" pitchFamily="34" charset="0"/>
              <a:buChar char="•"/>
            </a:pPr>
            <a:r>
              <a:rPr lang="am-ET" sz="1800" b="0" i="0" u="none" strike="noStrike" dirty="0">
                <a:solidFill>
                  <a:srgbClr val="000000"/>
                </a:solidFill>
                <a:effectLst/>
                <a:latin typeface="Arial" panose="020B0604020202020204" pitchFamily="34" charset="0"/>
              </a:rPr>
              <a:t>ተሳታፊዎችን  በጥንድ ወይም በትንንሽ የውይይት ቡድኖች ይከፋፍሉ፤ በመቀጠልም የተሰጠውን ምሳሌ በሚከተለው መሰረት ካስረዷቸው ብኋላ ፕሮጀክቱን በስርዓተ፡ፆታ መነፅር እይታ እንዲያዩት ይጠይቋቸው። </a:t>
            </a:r>
            <a:endParaRPr lang="en-US" sz="1800" b="1" i="0" u="none" strike="noStrike" dirty="0">
              <a:solidFill>
                <a:srgbClr val="000000"/>
              </a:solidFill>
              <a:effectLst/>
              <a:latin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እዚህ</a:t>
            </a:r>
            <a:r>
              <a:rPr lang="en-US" sz="18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 </a:t>
            </a:r>
            <a:r>
              <a:rPr lang="am-ET" sz="18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ላይ</a:t>
            </a:r>
            <a:r>
              <a:rPr lang="en-US" sz="18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በአካባቢው</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በሚጠበቀው</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የሙቀት</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መጠን</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መጨመር</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እና</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የዝናብ</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መቀነስ</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ምክንያት</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የውሃ</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እጥረትን</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ለመቋቋም</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የቤት</a:t>
            </a:r>
            <a:r>
              <a:rPr lang="en-US" sz="18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ጣሪያ</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ውሃ</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መሰብሰብን</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am-ET" sz="1800" kern="0" dirty="0">
                <a:solidFill>
                  <a:srgbClr val="303436"/>
                </a:solidFill>
                <a:effectLst/>
                <a:latin typeface="inherit"/>
                <a:ea typeface="Times New Roman" panose="02020603050405020304" pitchFamily="18" charset="0"/>
                <a:cs typeface="Courier New" panose="02070309020205020404" pitchFamily="49" charset="0"/>
              </a:rPr>
              <a:t>ፕሮጀክት እንደ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ምሳሌ</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በመጠቀም</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የመገዳደር</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እርምጃዎችን</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ቅድሚያ</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en-US" sz="1800" kern="0" dirty="0" err="1">
                <a:solidFill>
                  <a:srgbClr val="303436"/>
                </a:solidFill>
                <a:effectLst/>
                <a:latin typeface="Nyala" panose="02000504070300020003" pitchFamily="2" charset="0"/>
                <a:ea typeface="Times New Roman" panose="02020603050405020304" pitchFamily="18" charset="0"/>
                <a:cs typeface="Nyala" panose="02000504070300020003" pitchFamily="2" charset="0"/>
              </a:rPr>
              <a:t>መስጠት</a:t>
            </a:r>
            <a:r>
              <a:rPr lang="en-US" sz="1800" kern="0" dirty="0">
                <a:solidFill>
                  <a:srgbClr val="303436"/>
                </a:solidFill>
                <a:effectLst/>
                <a:latin typeface="inherit"/>
                <a:ea typeface="Times New Roman" panose="02020603050405020304" pitchFamily="18" charset="0"/>
                <a:cs typeface="Courier New" panose="02070309020205020404" pitchFamily="49" charset="0"/>
              </a:rPr>
              <a:t>' </a:t>
            </a:r>
            <a:r>
              <a:rPr lang="am-ET" sz="18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የሚከተሉትን ጥያቂዎች ለመመለስ እንዲሞክሩ ተሳታፊዎችን ይጠይቁ</a:t>
            </a:r>
            <a:r>
              <a:rPr lang="en-US" sz="1800" kern="0" dirty="0">
                <a:solidFill>
                  <a:srgbClr val="303436"/>
                </a:solidFill>
                <a:effectLst/>
                <a:latin typeface="Nyala" panose="02000504070300020003" pitchFamily="2" charset="0"/>
                <a:ea typeface="Times New Roman" panose="02020603050405020304" pitchFamily="18" charset="0"/>
                <a:cs typeface="Nyala" panose="02000504070300020003" pitchFamily="2"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ተሳታፊዎች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የቤት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ጣራ</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ውሃ</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መሰብሰብ</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የአካባቢው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ሰዎች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የውሃ</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እጥረትን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እንዲገዳደሩ</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የሚ</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ረዳ</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ለአየር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ንብረት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ተስማሚ</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የሆነ</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የፕሮጀክት ሃሳብ መሆኑን አምነውበታል እንበል እና </a:t>
            </a:r>
            <a:r>
              <a:rPr lang="en-GB" sz="1800" b="0" i="0" u="none" strike="noStrike" dirty="0">
                <a:solidFill>
                  <a:srgbClr val="000000"/>
                </a:solidFill>
                <a:effectLst/>
                <a:latin typeface="Arial" panose="020B0604020202020204" pitchFamily="34" charset="0"/>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በአማራጭ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ሃሳኖች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ግምገማ</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 ወቅትም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ከፍተኛ</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የመገዳደር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ውጤት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ያገኘ</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ከዐውደ</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ጋር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ተያያዥነት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ያለው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በአጠቃላይ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ሲታይ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አቅምን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ያገናዘበ</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ነው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ብለን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እናስብ</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a:t>
            </a:r>
            <a:endParaRPr lang="am-ET" sz="1800" kern="100" dirty="0">
              <a:effectLst/>
              <a:latin typeface="Nyala" panose="02000504070300020003" pitchFamily="2" charset="0"/>
              <a:ea typeface="Malgun Gothic" panose="020B0503020000020004" pitchFamily="34" charset="-127"/>
              <a:cs typeface="Malgun Gothic" panose="020B0503020000020004" pitchFamily="34" charset="-127"/>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am-ET" sz="1800" kern="100" dirty="0">
              <a:effectLst/>
              <a:latin typeface="Nyala" panose="02000504070300020003" pitchFamily="2" charset="0"/>
              <a:ea typeface="Malgun Gothic" panose="020B0503020000020004" pitchFamily="34" charset="-127"/>
              <a:cs typeface="Times New Roman" panose="02020603050405020304" pitchFamily="18" charset="0"/>
            </a:endParaRPr>
          </a:p>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am-ET" sz="1800" b="1" i="0" u="none" strike="noStrike" dirty="0">
                <a:solidFill>
                  <a:srgbClr val="000000"/>
                </a:solidFill>
                <a:effectLst/>
                <a:latin typeface="Arial" panose="020B0604020202020204" pitchFamily="34" charset="0"/>
              </a:rPr>
              <a:t>ፕሮጀክቱን በስርዓተ፡ፆታ መነፅር እይታ ለማየት የሚረዱ ጥያቄዎች፤</a:t>
            </a:r>
          </a:p>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am-ET" sz="1800" b="1" i="0" u="none" strike="noStrike" dirty="0">
                <a:solidFill>
                  <a:srgbClr val="000000"/>
                </a:solidFill>
                <a:effectLst/>
                <a:latin typeface="Arial" panose="020B0604020202020204" pitchFamily="34" charset="0"/>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rtl="0" fontAlgn="base">
              <a:spcBef>
                <a:spcPts val="0"/>
              </a:spcBef>
              <a:spcAft>
                <a:spcPts val="0"/>
              </a:spcAft>
              <a:buFont typeface="Arial" panose="020B0604020202020204" pitchFamily="34" charset="0"/>
              <a:buChar char="•"/>
            </a:pPr>
            <a:r>
              <a:rPr lang="am-ET" sz="1800" b="0" i="0" u="none" strike="noStrike" dirty="0">
                <a:solidFill>
                  <a:srgbClr val="000000"/>
                </a:solidFill>
                <a:effectLst/>
                <a:latin typeface="Arial" panose="020B0604020202020204" pitchFamily="34" charset="0"/>
              </a:rPr>
              <a:t>በአገርዎ ወይም በባህልዎ፣ የጣራ ላይ ውሃ መሰብሰብ እንዴት የሴቶችን እና ልጃገረዶችን አጠቃላይ ደህንነት እና አቅምን እንደሚደግፍ አስቡ።</a:t>
            </a:r>
          </a:p>
          <a:p>
            <a:pPr marL="285750" indent="-285750" rtl="0" fontAlgn="base">
              <a:spcBef>
                <a:spcPts val="0"/>
              </a:spcBef>
              <a:spcAft>
                <a:spcPts val="0"/>
              </a:spcAft>
              <a:buFont typeface="Arial" panose="020B0604020202020204" pitchFamily="34" charset="0"/>
              <a:buChar char="•"/>
            </a:pPr>
            <a:r>
              <a:rPr lang="am-ET" sz="1800" b="0" i="0" u="none" strike="noStrike" dirty="0">
                <a:solidFill>
                  <a:srgbClr val="000000"/>
                </a:solidFill>
                <a:effectLst/>
                <a:latin typeface="Arial" panose="020B0604020202020204" pitchFamily="34" charset="0"/>
              </a:rPr>
              <a:t>የፕሮጀክቱ ዲዛይን እና አቅርቦት ደህንነታቸውን እና አቅማቸውን ሊያዳክም/ሊጎዳ የሚችልበት ዕድል አለ</a:t>
            </a:r>
            <a:r>
              <a:rPr lang="en-US" sz="1800" b="0" i="0" u="none" strike="noStrike" dirty="0">
                <a:solidFill>
                  <a:srgbClr val="000000"/>
                </a:solidFill>
                <a:effectLst/>
                <a:latin typeface="Arial" panose="020B0604020202020204" pitchFamily="34" charset="0"/>
              </a:rPr>
              <a:t>? </a:t>
            </a:r>
            <a:r>
              <a:rPr lang="am-ET" sz="1800" b="0" i="0" u="none" strike="noStrike" dirty="0">
                <a:solidFill>
                  <a:srgbClr val="000000"/>
                </a:solidFill>
                <a:effectLst/>
                <a:latin typeface="Arial" panose="020B0604020202020204" pitchFamily="34" charset="0"/>
              </a:rPr>
              <a:t>የሚያስከትለውስ የመገለል አደጋዎችስ አሉ</a:t>
            </a:r>
            <a:r>
              <a:rPr lang="en-US" sz="1800" b="0" i="0" u="none" strike="noStrike" dirty="0">
                <a:solidFill>
                  <a:srgbClr val="000000"/>
                </a:solidFill>
                <a:effectLst/>
                <a:latin typeface="Arial" panose="020B0604020202020204" pitchFamily="34" charset="0"/>
              </a:rPr>
              <a:t>?</a:t>
            </a:r>
            <a:r>
              <a:rPr lang="am-ET" sz="1800" b="0" i="0" u="none" strike="noStrike" dirty="0">
                <a:solidFill>
                  <a:srgbClr val="000000"/>
                </a:solidFill>
                <a:effectLst/>
                <a:latin typeface="Arial" panose="020B0604020202020204" pitchFamily="34" charset="0"/>
              </a:rPr>
              <a:t> እነዚህን አደጋዎች እንዴት ማስወገድ ይቻላል</a:t>
            </a:r>
            <a:r>
              <a:rPr lang="en-US" sz="1800" b="0" i="0" u="none" strike="noStrike" dirty="0">
                <a:solidFill>
                  <a:srgbClr val="000000"/>
                </a:solidFill>
                <a:effectLst/>
                <a:latin typeface="Arial" panose="020B0604020202020204" pitchFamily="34" charset="0"/>
              </a:rPr>
              <a:t>?</a:t>
            </a:r>
            <a:endParaRPr lang="am-ET" sz="1800" b="0" i="0" u="none" strike="noStrike" dirty="0">
              <a:solidFill>
                <a:srgbClr val="000000"/>
              </a:solidFill>
              <a:effectLst/>
              <a:latin typeface="Arial" panose="020B0604020202020204" pitchFamily="34" charset="0"/>
            </a:endParaRPr>
          </a:p>
          <a:p>
            <a:pPr marL="0" indent="0" rtl="0" fontAlgn="base">
              <a:spcBef>
                <a:spcPts val="0"/>
              </a:spcBef>
              <a:spcAft>
                <a:spcPts val="0"/>
              </a:spcAft>
              <a:buFont typeface="Arial" panose="020B0604020202020204" pitchFamily="34" charset="0"/>
              <a:buNone/>
            </a:pPr>
            <a:endParaRPr lang="am-ET" sz="1800" b="0" i="0" u="none" strike="noStrike" dirty="0">
              <a:solidFill>
                <a:srgbClr val="000000"/>
              </a:solidFill>
              <a:effectLst/>
              <a:latin typeface="Arial" panose="020B0604020202020204" pitchFamily="34" charset="0"/>
            </a:endParaRPr>
          </a:p>
          <a:p>
            <a:pPr marL="0" indent="0" rtl="0" fontAlgn="base">
              <a:spcBef>
                <a:spcPts val="0"/>
              </a:spcBef>
              <a:spcAft>
                <a:spcPts val="0"/>
              </a:spcAft>
              <a:buFont typeface="Arial" panose="020B0604020202020204" pitchFamily="34" charset="0"/>
              <a:buNone/>
            </a:pPr>
            <a:r>
              <a:rPr lang="am-ET" sz="1800" b="0" i="0" u="none" strike="noStrike" dirty="0">
                <a:solidFill>
                  <a:srgbClr val="000000"/>
                </a:solidFill>
                <a:effectLst/>
                <a:latin typeface="Arial" panose="020B0604020202020204" pitchFamily="34" charset="0"/>
              </a:rPr>
              <a:t>እንዲሁም ይህ ፕሮጀክት የትኞቹን የማብቃት ሽክርክሪት ሊደግፉ እንደሚችሉ ግምት ውስጥ በማስገባት አጠቃላይ ጥያቄዎችን ይመልከቱ፡፡</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endParaRPr lang="en-GB" sz="1800" b="0" i="0" u="none" strike="noStrike" dirty="0">
              <a:solidFill>
                <a:srgbClr val="000000"/>
              </a:solidFill>
              <a:effectLst/>
              <a:latin typeface="Arial" panose="020B0604020202020204" pitchFamily="34" charset="0"/>
            </a:endParaRPr>
          </a:p>
          <a:p>
            <a:pPr marL="374650" indent="-285750" rtl="0" fontAlgn="base">
              <a:spcBef>
                <a:spcPts val="0"/>
              </a:spcBef>
              <a:spcAft>
                <a:spcPts val="0"/>
              </a:spcAft>
              <a:buFont typeface="Arial" panose="020B0604020202020204" pitchFamily="34" charset="0"/>
              <a:buChar char="•"/>
            </a:pPr>
            <a:r>
              <a:rPr lang="am-ET" sz="1800" b="0" i="0" u="none" strike="noStrike" dirty="0">
                <a:solidFill>
                  <a:srgbClr val="000000"/>
                </a:solidFill>
                <a:effectLst/>
                <a:latin typeface="Arial" panose="020B0604020202020204" pitchFamily="34" charset="0"/>
              </a:rPr>
              <a:t>የጣሪያ ላይ  ውሃ መሰብሰብ ፕሮጀክት የሀብት ተደራሽነት ይለውጣል </a:t>
            </a:r>
            <a:r>
              <a:rPr lang="en-US" sz="1800" b="0" i="0" u="none" strike="noStrike" dirty="0">
                <a:solidFill>
                  <a:srgbClr val="000000"/>
                </a:solidFill>
                <a:effectLst/>
                <a:latin typeface="Arial" panose="020B0604020202020204" pitchFamily="34" charset="0"/>
              </a:rPr>
              <a:t>?</a:t>
            </a:r>
            <a:r>
              <a:rPr lang="am-ET" sz="1800" b="0" i="0" u="none" strike="noStrike" dirty="0">
                <a:solidFill>
                  <a:srgbClr val="000000"/>
                </a:solidFill>
                <a:effectLst/>
                <a:latin typeface="Arial" panose="020B0604020202020204" pitchFamily="34" charset="0"/>
              </a:rPr>
              <a:t>(እንደ ንብረት ወይም ፋይናንስ ያሉ ቁሳዊ ሀብቶችን ብቻ ሳይሆን ጊዜን ፣ እውቀትን እና መረጃን ይመለከታል)።</a:t>
            </a:r>
            <a:endParaRPr lang="en-US" sz="1800" b="0" i="0" u="none" strike="noStrike" dirty="0">
              <a:solidFill>
                <a:srgbClr val="000000"/>
              </a:solidFill>
              <a:effectLst/>
              <a:latin typeface="Arial" panose="020B0604020202020204" pitchFamily="34" charset="0"/>
            </a:endParaRPr>
          </a:p>
          <a:p>
            <a:pPr marL="374650" indent="-285750" rtl="0" fontAlgn="base">
              <a:spcBef>
                <a:spcPts val="0"/>
              </a:spcBef>
              <a:spcAft>
                <a:spcPts val="0"/>
              </a:spcAft>
              <a:buFont typeface="Arial" panose="020B0604020202020204" pitchFamily="34" charset="0"/>
              <a:buChar char="•"/>
            </a:pPr>
            <a:r>
              <a:rPr lang="am-ET" sz="1800" b="0" i="0" u="none" strike="noStrike" dirty="0">
                <a:solidFill>
                  <a:srgbClr val="000000"/>
                </a:solidFill>
                <a:effectLst/>
                <a:latin typeface="Arial" panose="020B0604020202020204" pitchFamily="34" charset="0"/>
              </a:rPr>
              <a:t>ፕሮጀክቱ የሴቶችን እና የወንዶችን የሀብት ተደራሽነት እንዴት የት እና ለምን ይለውጣል</a:t>
            </a:r>
            <a:r>
              <a:rPr lang="en-US" sz="1800" b="0" i="0" u="none" strike="noStrike" dirty="0">
                <a:solidFill>
                  <a:srgbClr val="000000"/>
                </a:solidFill>
                <a:effectLst/>
                <a:latin typeface="Arial" panose="020B0604020202020204" pitchFamily="34" charset="0"/>
              </a:rPr>
              <a:t>?</a:t>
            </a:r>
            <a:r>
              <a:rPr lang="am-ET" sz="1800" b="0" i="0" u="none" strike="noStrike" dirty="0">
                <a:solidFill>
                  <a:srgbClr val="000000"/>
                </a:solidFill>
                <a:effectLst/>
                <a:latin typeface="Arial" panose="020B0604020202020204" pitchFamily="34" charset="0"/>
              </a:rPr>
              <a:t> የፕሮጀክቱ ተጽእኖ በማንኛውም መንገድ ሴቶችን ሊጎዳ ይችላል? እና ከሆነስ ፕሮጀክቱ ጥቅሞቹን ለተሻለ እና ለሁሉም እኩልነት ያለው ውጤት ማምጣቱን ለማረጋገጥ እንዴት ሊቀረጽ ይችላል</a:t>
            </a:r>
            <a:r>
              <a:rPr lang="en-US" sz="1800" b="0" i="0" u="none" strike="noStrike" dirty="0">
                <a:solidFill>
                  <a:srgbClr val="000000"/>
                </a:solidFill>
                <a:effectLst/>
                <a:latin typeface="Arial" panose="020B0604020202020204" pitchFamily="34" charset="0"/>
              </a:rPr>
              <a:t>?</a:t>
            </a:r>
            <a:endParaRPr lang="en-GB" sz="1800" b="0" i="0" u="none" strike="noStrike" dirty="0">
              <a:solidFill>
                <a:srgbClr val="000000"/>
              </a:solidFill>
              <a:effectLst/>
              <a:latin typeface="Arial" panose="020B0604020202020204" pitchFamily="34" charset="0"/>
            </a:endParaRPr>
          </a:p>
          <a:p>
            <a:pPr marL="374650" indent="-285750" rtl="0" fontAlgn="base">
              <a:spcBef>
                <a:spcPts val="0"/>
              </a:spcBef>
              <a:spcAft>
                <a:spcPts val="0"/>
              </a:spcAft>
              <a:buFont typeface="Arial" panose="020B0604020202020204" pitchFamily="34" charset="0"/>
              <a:buChar char="•"/>
            </a:pPr>
            <a:r>
              <a:rPr lang="am-ET" sz="1800" b="0" i="0" u="none" strike="noStrike" dirty="0">
                <a:solidFill>
                  <a:srgbClr val="000000"/>
                </a:solidFill>
                <a:effectLst/>
                <a:latin typeface="Arial" panose="020B0604020202020204" pitchFamily="34" charset="0"/>
              </a:rPr>
              <a:t>ማነው ተቆጣጥሮ የሚወስነው፧ ሴቶች በማንኛውም መልኩ በውሳኔ አሰጣጥ እና በመቆጣጠር ረገድ አቅም አላቸው</a:t>
            </a:r>
            <a:r>
              <a:rPr lang="en-US" sz="1800" b="0" i="0" u="none" strike="noStrike" dirty="0">
                <a:solidFill>
                  <a:srgbClr val="000000"/>
                </a:solidFill>
                <a:effectLst/>
                <a:latin typeface="Arial" panose="020B0604020202020204" pitchFamily="34" charset="0"/>
              </a:rPr>
              <a:t>?</a:t>
            </a:r>
            <a:r>
              <a:rPr lang="am-ET" sz="1800" b="0" i="0" u="none" strike="noStrike" dirty="0">
                <a:solidFill>
                  <a:srgbClr val="000000"/>
                </a:solidFill>
                <a:effectLst/>
                <a:latin typeface="Arial" panose="020B0604020202020204" pitchFamily="34" charset="0"/>
              </a:rPr>
              <a:t>ተጠቃሚ ካልሆኑ</a:t>
            </a:r>
            <a:r>
              <a:rPr lang="en-US" sz="1800" b="0" i="0" u="none" strike="noStrike" dirty="0">
                <a:solidFill>
                  <a:srgbClr val="000000"/>
                </a:solidFill>
                <a:effectLst/>
                <a:latin typeface="Arial" panose="020B0604020202020204" pitchFamily="34" charset="0"/>
              </a:rPr>
              <a:t>/</a:t>
            </a:r>
            <a:r>
              <a:rPr lang="am-ET" sz="1800" b="0" i="0" u="none" strike="noStrike" dirty="0">
                <a:solidFill>
                  <a:srgbClr val="000000"/>
                </a:solidFill>
                <a:effectLst/>
                <a:latin typeface="Arial" panose="020B0604020202020204" pitchFamily="34" charset="0"/>
              </a:rPr>
              <a:t> አቅም ከሌላቸው</a:t>
            </a:r>
            <a:r>
              <a:rPr lang="en-US" sz="1800" b="0" i="0" u="none" strike="noStrike" dirty="0">
                <a:solidFill>
                  <a:srgbClr val="000000"/>
                </a:solidFill>
                <a:effectLst/>
                <a:latin typeface="Arial" panose="020B0604020202020204" pitchFamily="34" charset="0"/>
              </a:rPr>
              <a:t> </a:t>
            </a:r>
            <a:r>
              <a:rPr lang="am-ET" sz="1800" b="0" i="0" u="none" strike="noStrike" dirty="0">
                <a:solidFill>
                  <a:srgbClr val="000000"/>
                </a:solidFill>
                <a:effectLst/>
                <a:latin typeface="Arial" panose="020B0604020202020204" pitchFamily="34" charset="0"/>
              </a:rPr>
              <a:t>ፕሮጀክቱ እንዴት ሊያስተካክለው ይችላል</a:t>
            </a:r>
            <a:r>
              <a:rPr lang="en-US" sz="1800" b="0" i="0" u="none" strike="noStrike" dirty="0">
                <a:solidFill>
                  <a:srgbClr val="000000"/>
                </a:solidFill>
                <a:effectLst/>
                <a:latin typeface="Arial" panose="020B0604020202020204" pitchFamily="34" charset="0"/>
              </a:rPr>
              <a:t>?</a:t>
            </a:r>
            <a:br>
              <a:rPr lang="en-GB" b="0" dirty="0">
                <a:effectLst/>
              </a:rPr>
            </a:br>
            <a:br>
              <a:rPr lang="en-GB" b="0" dirty="0">
                <a:effectLst/>
              </a:rPr>
            </a:br>
            <a:endParaRPr lang="en-GB" dirty="0"/>
          </a:p>
        </p:txBody>
      </p:sp>
      <p:sp>
        <p:nvSpPr>
          <p:cNvPr id="4" name="Slide Number Placeholder 3"/>
          <p:cNvSpPr>
            <a:spLocks noGrp="1"/>
          </p:cNvSpPr>
          <p:nvPr>
            <p:ph type="sldNum" sz="quarter" idx="5"/>
          </p:nvPr>
        </p:nvSpPr>
        <p:spPr/>
        <p:txBody>
          <a:bodyPr/>
          <a:lstStyle/>
          <a:p>
            <a:fld id="{57F5E081-228C-40C5-8CF8-D03D649DAE38}" type="slidenum">
              <a:rPr lang="en-US" smtClean="0"/>
              <a:t>37</a:t>
            </a:fld>
            <a:endParaRPr lang="en-US"/>
          </a:p>
        </p:txBody>
      </p:sp>
    </p:spTree>
    <p:extLst>
      <p:ext uri="{BB962C8B-B14F-4D97-AF65-F5344CB8AC3E}">
        <p14:creationId xmlns:p14="http://schemas.microsoft.com/office/powerpoint/2010/main" val="26673122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am-ET" sz="1800" b="0" i="0" u="none" strike="noStrike" dirty="0">
                <a:solidFill>
                  <a:srgbClr val="000000"/>
                </a:solidFill>
                <a:effectLst/>
                <a:latin typeface="Arial" panose="020B0604020202020204" pitchFamily="34" charset="0"/>
              </a:rPr>
              <a:t>አስተባባሪ</a:t>
            </a:r>
            <a:r>
              <a:rPr lang="en-GB" sz="1800" b="0" i="0" u="none" strike="noStrike" dirty="0">
                <a:solidFill>
                  <a:srgbClr val="000000"/>
                </a:solidFill>
                <a:effectLst/>
                <a:latin typeface="Arial" panose="020B0604020202020204" pitchFamily="34" charset="0"/>
              </a:rPr>
              <a:t>/</a:t>
            </a:r>
            <a:r>
              <a:rPr lang="am-ET" sz="1800" b="0" i="0" u="none" strike="noStrike" dirty="0">
                <a:solidFill>
                  <a:srgbClr val="000000"/>
                </a:solidFill>
                <a:effectLst/>
                <a:latin typeface="Arial" panose="020B0604020202020204" pitchFamily="34" charset="0"/>
              </a:rPr>
              <a:t>አሰልጣኝ ፣ እባክዎ ከተቻለ የ </a:t>
            </a:r>
            <a:r>
              <a:rPr lang="en-GB" sz="1600" dirty="0"/>
              <a:t>ASSAR</a:t>
            </a:r>
            <a:r>
              <a:rPr lang="am-ET" sz="1800" b="0" i="0" u="none" strike="noStrike" dirty="0">
                <a:solidFill>
                  <a:srgbClr val="000000"/>
                </a:solidFill>
                <a:effectLst/>
                <a:latin typeface="Arial" panose="020B0604020202020204" pitchFamily="34" charset="0"/>
              </a:rPr>
              <a:t> ፕሮጄክት ቪዲዮን እዚህ ይመልከቱ፡፡</a:t>
            </a: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None/>
            </a:pPr>
            <a:r>
              <a:rPr lang="en-US" dirty="0"/>
              <a:t>Adaptation is about people’; link:  https://www.youtube.com/watch?v=3OWaO4nGKIE&amp;t=22s </a:t>
            </a:r>
            <a:endParaRPr lang="am-ET" dirty="0"/>
          </a:p>
          <a:p>
            <a:pPr rtl="0" fontAlgn="base">
              <a:spcBef>
                <a:spcPts val="0"/>
              </a:spcBef>
              <a:spcAft>
                <a:spcPts val="0"/>
              </a:spcAft>
              <a:buFont typeface="Arial" panose="020B0604020202020204" pitchFamily="34" charset="0"/>
              <a:buNone/>
            </a:pPr>
            <a:endParaRPr lang="en-US" dirty="0"/>
          </a:p>
          <a:p>
            <a:endParaRPr lang="en-GB" dirty="0"/>
          </a:p>
        </p:txBody>
      </p:sp>
      <p:sp>
        <p:nvSpPr>
          <p:cNvPr id="4" name="Slide Number Placeholder 3"/>
          <p:cNvSpPr>
            <a:spLocks noGrp="1"/>
          </p:cNvSpPr>
          <p:nvPr>
            <p:ph type="sldNum" sz="quarter" idx="5"/>
          </p:nvPr>
        </p:nvSpPr>
        <p:spPr/>
        <p:txBody>
          <a:bodyPr/>
          <a:lstStyle/>
          <a:p>
            <a:fld id="{57F5E081-228C-40C5-8CF8-D03D649DAE38}" type="slidenum">
              <a:rPr lang="en-US" smtClean="0"/>
              <a:t>38</a:t>
            </a:fld>
            <a:endParaRPr lang="en-US"/>
          </a:p>
        </p:txBody>
      </p:sp>
    </p:spTree>
    <p:extLst>
      <p:ext uri="{BB962C8B-B14F-4D97-AF65-F5344CB8AC3E}">
        <p14:creationId xmlns:p14="http://schemas.microsoft.com/office/powerpoint/2010/main" val="2566924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F5E081-228C-40C5-8CF8-D03D649DAE38}" type="slidenum">
              <a:rPr lang="en-US" smtClean="0"/>
              <a:t>4</a:t>
            </a:fld>
            <a:endParaRPr lang="en-US"/>
          </a:p>
        </p:txBody>
      </p:sp>
    </p:spTree>
    <p:extLst>
      <p:ext uri="{BB962C8B-B14F-4D97-AF65-F5344CB8AC3E}">
        <p14:creationId xmlns:p14="http://schemas.microsoft.com/office/powerpoint/2010/main" val="41799147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m-ET" dirty="0"/>
              <a:t>አማራጭ መሳሪያዎች</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dirty="0" err="1"/>
              <a:t>CRiSTAL</a:t>
            </a:r>
            <a:r>
              <a:rPr lang="en-US" dirty="0"/>
              <a:t> tool is available for download: www.cristaltool.org</a:t>
            </a:r>
          </a:p>
          <a:p>
            <a:endParaRPr lang="en-GB" dirty="0"/>
          </a:p>
          <a:p>
            <a:endParaRPr lang="en-GB" dirty="0"/>
          </a:p>
        </p:txBody>
      </p:sp>
      <p:sp>
        <p:nvSpPr>
          <p:cNvPr id="4" name="Slide Number Placeholder 3"/>
          <p:cNvSpPr>
            <a:spLocks noGrp="1"/>
          </p:cNvSpPr>
          <p:nvPr>
            <p:ph type="sldNum" sz="quarter" idx="5"/>
          </p:nvPr>
        </p:nvSpPr>
        <p:spPr/>
        <p:txBody>
          <a:bodyPr/>
          <a:lstStyle/>
          <a:p>
            <a:fld id="{57F5E081-228C-40C5-8CF8-D03D649DAE38}" type="slidenum">
              <a:rPr lang="en-US" smtClean="0"/>
              <a:t>40</a:t>
            </a:fld>
            <a:endParaRPr lang="en-US"/>
          </a:p>
        </p:txBody>
      </p:sp>
    </p:spTree>
    <p:extLst>
      <p:ext uri="{BB962C8B-B14F-4D97-AF65-F5344CB8AC3E}">
        <p14:creationId xmlns:p14="http://schemas.microsoft.com/office/powerpoint/2010/main" val="1269331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600" dirty="0"/>
              <a:t>CDKN</a:t>
            </a:r>
            <a:r>
              <a:rPr lang="am-ET" sz="1600" dirty="0"/>
              <a:t> </a:t>
            </a:r>
            <a:r>
              <a:rPr lang="am-ET" sz="1800" b="0" i="0" u="none" strike="noStrike" dirty="0">
                <a:solidFill>
                  <a:srgbClr val="000000"/>
                </a:solidFill>
                <a:effectLst/>
                <a:latin typeface="Arial" panose="020B0604020202020204" pitchFamily="34" charset="0"/>
              </a:rPr>
              <a:t>የ </a:t>
            </a:r>
            <a:r>
              <a:rPr lang="en-GB" sz="1800" b="1" dirty="0" err="1">
                <a:solidFill>
                  <a:srgbClr val="C00000"/>
                </a:solidFill>
                <a:ea typeface="+mn-ea"/>
                <a:cs typeface="+mn-cs"/>
              </a:rPr>
              <a:t>CRiSTAL</a:t>
            </a:r>
            <a:r>
              <a:rPr lang="en-GB" sz="1800" b="0" i="0" u="none" strike="noStrike" dirty="0">
                <a:solidFill>
                  <a:srgbClr val="000000"/>
                </a:solidFill>
                <a:effectLst/>
                <a:latin typeface="Arial" panose="020B0604020202020204" pitchFamily="34" charset="0"/>
              </a:rPr>
              <a:t> </a:t>
            </a:r>
            <a:r>
              <a:rPr lang="am-ET" sz="1800" b="0" i="0" u="none" strike="noStrike" dirty="0">
                <a:solidFill>
                  <a:srgbClr val="000000"/>
                </a:solidFill>
                <a:effectLst/>
                <a:latin typeface="Arial" panose="020B0604020202020204" pitchFamily="34" charset="0"/>
              </a:rPr>
              <a:t>መሳሪያን  ለምግብ ዋስትና እና የአየር ንብረትን የመቋቋም አቅምን ለማዳበር ፕሮጀክትን እንዴት በኒካራጓ እንደተጠቀመበት ለማይ </a:t>
            </a:r>
            <a:r>
              <a:rPr lang="en-GB" sz="1800" b="0" i="0" u="none" strike="noStrike" dirty="0">
                <a:solidFill>
                  <a:srgbClr val="000000"/>
                </a:solidFill>
                <a:effectLst/>
                <a:latin typeface="Arial" panose="020B0604020202020204" pitchFamily="34" charset="0"/>
              </a:rPr>
              <a:t>: https://cdkn.org/project/climate-resilience-and-food-security-in-central-america/</a:t>
            </a:r>
          </a:p>
          <a:p>
            <a:pPr rtl="0" fontAlgn="base">
              <a:spcBef>
                <a:spcPts val="0"/>
              </a:spcBef>
              <a:spcAft>
                <a:spcPts val="0"/>
              </a:spcAft>
              <a:buFont typeface="Arial" panose="020B0604020202020204" pitchFamily="34" charset="0"/>
              <a:buChar char="•"/>
            </a:pPr>
            <a:r>
              <a:rPr lang="am-ET" sz="1800" b="0" i="0" u="none" strike="noStrike" dirty="0">
                <a:solidFill>
                  <a:srgbClr val="000000"/>
                </a:solidFill>
                <a:effectLst/>
                <a:latin typeface="Arial" panose="020B0604020202020204" pitchFamily="34" charset="0"/>
              </a:rPr>
              <a:t>ሥዕላዊ መግለጫ፡ ከ </a:t>
            </a:r>
            <a:r>
              <a:rPr lang="en-GB" sz="1800" b="1" dirty="0" err="1">
                <a:solidFill>
                  <a:srgbClr val="C00000"/>
                </a:solidFill>
                <a:ea typeface="+mn-ea"/>
                <a:cs typeface="+mn-cs"/>
              </a:rPr>
              <a:t>CRiSTAL</a:t>
            </a:r>
            <a:r>
              <a:rPr lang="am-ET" sz="1800" b="0" i="0" u="none" strike="noStrike" dirty="0">
                <a:solidFill>
                  <a:srgbClr val="000000"/>
                </a:solidFill>
                <a:effectLst/>
                <a:latin typeface="Arial" panose="020B0604020202020204" pitchFamily="34" charset="0"/>
              </a:rPr>
              <a:t> 5.0 የተጠቃሚዎች መመሪያ የተገኘ፣ </a:t>
            </a:r>
            <a:r>
              <a:rPr lang="en-GB" sz="1800" b="0" i="0" u="none" strike="noStrike" dirty="0">
                <a:solidFill>
                  <a:srgbClr val="000000"/>
                </a:solidFill>
                <a:effectLst/>
                <a:latin typeface="Arial" panose="020B0604020202020204" pitchFamily="34" charset="0"/>
              </a:rPr>
              <a:t>www.cristaltool.org </a:t>
            </a:r>
            <a:r>
              <a:rPr lang="am-ET" sz="1800" b="0" i="0" u="none" strike="noStrike" dirty="0">
                <a:solidFill>
                  <a:srgbClr val="000000"/>
                </a:solidFill>
                <a:effectLst/>
                <a:latin typeface="Arial" panose="020B0604020202020204" pitchFamily="34" charset="0"/>
              </a:rPr>
              <a:t>ይመልከቱ </a:t>
            </a:r>
            <a:endParaRPr lang="en-GB" sz="1800" b="0" i="0" u="none" strike="noStrike" dirty="0">
              <a:solidFill>
                <a:srgbClr val="000000"/>
              </a:solidFill>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57F5E081-228C-40C5-8CF8-D03D649DAE38}" type="slidenum">
              <a:rPr lang="en-US" smtClean="0"/>
              <a:t>41</a:t>
            </a:fld>
            <a:endParaRPr lang="en-US"/>
          </a:p>
        </p:txBody>
      </p:sp>
    </p:spTree>
    <p:extLst>
      <p:ext uri="{BB962C8B-B14F-4D97-AF65-F5344CB8AC3E}">
        <p14:creationId xmlns:p14="http://schemas.microsoft.com/office/powerpoint/2010/main" val="27327922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am-ET" sz="1800" b="0" i="0" u="none" strike="noStrike" dirty="0">
                <a:solidFill>
                  <a:srgbClr val="000000"/>
                </a:solidFill>
                <a:effectLst/>
                <a:latin typeface="Arial" panose="020B0604020202020204" pitchFamily="34" charset="0"/>
              </a:rPr>
              <a:t>ሥዕላዊ መግለጫ፡ ከ</a:t>
            </a:r>
            <a:r>
              <a:rPr lang="en-US" sz="1800" dirty="0" err="1">
                <a:effectLst/>
                <a:latin typeface="Nyala" panose="02000504070300020003" pitchFamily="2" charset="0"/>
                <a:ea typeface="Malgun Gothic" panose="020B0503020000020004" pitchFamily="34" charset="-127"/>
                <a:cs typeface="Malgun Gothic" panose="020B0503020000020004" pitchFamily="34" charset="-127"/>
              </a:rPr>
              <a:t>ክሪስታል</a:t>
            </a:r>
            <a:r>
              <a:rPr lang="en-US" sz="1800" dirty="0">
                <a:effectLst/>
                <a:latin typeface="Nyala" panose="02000504070300020003" pitchFamily="2" charset="0"/>
                <a:ea typeface="Malgun Gothic" panose="020B0503020000020004" pitchFamily="34" charset="-127"/>
                <a:cs typeface="Malgun Gothic" panose="020B0503020000020004" pitchFamily="34" charset="-127"/>
              </a:rPr>
              <a:t> </a:t>
            </a:r>
            <a:r>
              <a:rPr lang="en-GB" sz="1800" b="0" i="0" u="none" strike="noStrike" dirty="0">
                <a:solidFill>
                  <a:srgbClr val="000000"/>
                </a:solidFill>
                <a:effectLst/>
                <a:latin typeface="Arial" panose="020B0604020202020204" pitchFamily="34" charset="0"/>
              </a:rPr>
              <a:t> </a:t>
            </a:r>
            <a:r>
              <a:rPr lang="am-ET" sz="1800" b="0" i="0" u="none" strike="noStrike" dirty="0">
                <a:solidFill>
                  <a:srgbClr val="000000"/>
                </a:solidFill>
                <a:effectLst/>
                <a:latin typeface="Arial" panose="020B0604020202020204" pitchFamily="34" charset="0"/>
              </a:rPr>
              <a:t>ሥሪት 5.0 የተጠቃሚዎች መመሪያ የተገኘ</a:t>
            </a:r>
            <a:r>
              <a:rPr lang="en-GB" sz="1800" b="0" i="0" u="none" strike="noStrike" dirty="0">
                <a:solidFill>
                  <a:srgbClr val="000000"/>
                </a:solidFill>
                <a:effectLst/>
                <a:latin typeface="Arial" panose="020B0604020202020204" pitchFamily="34" charset="0"/>
              </a:rPr>
              <a:t>,</a:t>
            </a:r>
            <a:r>
              <a:rPr lang="am-ET" sz="1800" b="0" i="0" u="none" strike="noStrike" dirty="0">
                <a:solidFill>
                  <a:srgbClr val="000000"/>
                </a:solidFill>
                <a:effectLst/>
                <a:latin typeface="Arial" panose="020B0604020202020204" pitchFamily="34" charset="0"/>
              </a:rPr>
              <a:t> ይመልከቱ </a:t>
            </a:r>
            <a:r>
              <a:rPr lang="en-GB" sz="1800" b="0" i="0" u="none" strike="noStrike" dirty="0">
                <a:solidFill>
                  <a:srgbClr val="000000"/>
                </a:solidFill>
                <a:effectLst/>
                <a:latin typeface="Arial" panose="020B0604020202020204" pitchFamily="34" charset="0"/>
              </a:rPr>
              <a:t>www.cristaltool.org</a:t>
            </a:r>
          </a:p>
          <a:p>
            <a:endParaRPr lang="en-GB" dirty="0"/>
          </a:p>
        </p:txBody>
      </p:sp>
      <p:sp>
        <p:nvSpPr>
          <p:cNvPr id="4" name="Slide Number Placeholder 3"/>
          <p:cNvSpPr>
            <a:spLocks noGrp="1"/>
          </p:cNvSpPr>
          <p:nvPr>
            <p:ph type="sldNum" sz="quarter" idx="5"/>
          </p:nvPr>
        </p:nvSpPr>
        <p:spPr/>
        <p:txBody>
          <a:bodyPr/>
          <a:lstStyle/>
          <a:p>
            <a:fld id="{57F5E081-228C-40C5-8CF8-D03D649DAE38}" type="slidenum">
              <a:rPr lang="en-US" smtClean="0"/>
              <a:t>42</a:t>
            </a:fld>
            <a:endParaRPr lang="en-US"/>
          </a:p>
        </p:txBody>
      </p:sp>
    </p:spTree>
    <p:extLst>
      <p:ext uri="{BB962C8B-B14F-4D97-AF65-F5344CB8AC3E}">
        <p14:creationId xmlns:p14="http://schemas.microsoft.com/office/powerpoint/2010/main" val="20711980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4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5" name="Google Shape;415;p45: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685800" rtl="0" eaLnBrk="1" fontAlgn="auto" latinLnBrk="0" hangingPunct="1">
              <a:lnSpc>
                <a:spcPct val="90000"/>
              </a:lnSpc>
              <a:spcBef>
                <a:spcPts val="0"/>
              </a:spcBef>
              <a:spcAft>
                <a:spcPts val="0"/>
              </a:spcAft>
              <a:buClrTx/>
              <a:buSzTx/>
              <a:buFontTx/>
              <a:buNone/>
              <a:tabLst/>
              <a:defRPr/>
            </a:pPr>
            <a:r>
              <a:rPr lang="am-ET" altLang="ja-JP" dirty="0"/>
              <a:t>አስተባባሪ</a:t>
            </a:r>
            <a:r>
              <a:rPr lang="en-US" altLang="ja-JP" dirty="0"/>
              <a:t>:</a:t>
            </a:r>
            <a:r>
              <a:rPr lang="am-ET" altLang="ja-JP" dirty="0"/>
              <a:t> ስምዎትንና የኢሜል/አድራሻዎትን እዚህ ይፃፉ</a:t>
            </a:r>
          </a:p>
          <a:p>
            <a:pPr marL="0" indent="0" algn="just" defTabSz="685800">
              <a:lnSpc>
                <a:spcPct val="90000"/>
              </a:lnSpc>
              <a:buFontTx/>
              <a:buNone/>
            </a:pPr>
            <a:endParaRPr lang="en-US" dirty="0"/>
          </a:p>
        </p:txBody>
      </p:sp>
      <p:sp>
        <p:nvSpPr>
          <p:cNvPr id="4" name="Slide Number Placeholder 3"/>
          <p:cNvSpPr>
            <a:spLocks noGrp="1"/>
          </p:cNvSpPr>
          <p:nvPr>
            <p:ph type="sldNum" sz="quarter" idx="5"/>
          </p:nvPr>
        </p:nvSpPr>
        <p:spPr/>
        <p:txBody>
          <a:bodyPr/>
          <a:lstStyle/>
          <a:p>
            <a:fld id="{EE0FE117-5934-4D14-A11B-76FB57083E41}" type="slidenum">
              <a:rPr kumimoji="1" lang="ja-JP" altLang="en-US" smtClean="0"/>
              <a:t>47</a:t>
            </a:fld>
            <a:endParaRPr kumimoji="1" lang="ja-JP" altLang="en-US"/>
          </a:p>
        </p:txBody>
      </p:sp>
    </p:spTree>
    <p:extLst>
      <p:ext uri="{BB962C8B-B14F-4D97-AF65-F5344CB8AC3E}">
        <p14:creationId xmlns:p14="http://schemas.microsoft.com/office/powerpoint/2010/main" val="2795591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F5E081-228C-40C5-8CF8-D03D649DAE38}" type="slidenum">
              <a:rPr lang="en-US" smtClean="0"/>
              <a:t>5</a:t>
            </a:fld>
            <a:endParaRPr lang="en-US"/>
          </a:p>
        </p:txBody>
      </p:sp>
    </p:spTree>
    <p:extLst>
      <p:ext uri="{BB962C8B-B14F-4D97-AF65-F5344CB8AC3E}">
        <p14:creationId xmlns:p14="http://schemas.microsoft.com/office/powerpoint/2010/main" val="1483889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am-ET" altLang="ja-JP" sz="1200" dirty="0"/>
              <a:t>ማእክላዊው/ዋናው ችግር የግዴታ ሴቶች ወይም ስርዓተ-ጾታ ላይ ያተኮረ መሆን የለበትም። ነገር ግን የስርዓተ-ጾታ ትንተናው ውጤት ከስርዓተ-ጾታ ጋር የተገናኙ </a:t>
            </a:r>
            <a:r>
              <a:rPr lang="am-ET" dirty="0"/>
              <a:t>ቁልፍ መንስኤዎችን፣ </a:t>
            </a:r>
            <a:r>
              <a:rPr lang="en-US" dirty="0" err="1"/>
              <a:t>ውጤቶች</a:t>
            </a:r>
            <a:r>
              <a:rPr lang="am-ET" dirty="0"/>
              <a:t> እና ተፅእኖዎችን ማሳየቱ አይቀርም።</a:t>
            </a:r>
          </a:p>
          <a:p>
            <a:pPr marL="0" marR="0" lvl="0" indent="0" algn="l" defTabSz="914400" rtl="0" eaLnBrk="1" fontAlgn="auto" latinLnBrk="0" hangingPunct="1">
              <a:lnSpc>
                <a:spcPct val="100000"/>
              </a:lnSpc>
              <a:spcBef>
                <a:spcPts val="0"/>
              </a:spcBef>
              <a:spcAft>
                <a:spcPts val="0"/>
              </a:spcAft>
              <a:buClrTx/>
              <a:buSzTx/>
              <a:buFontTx/>
              <a:buNone/>
              <a:tabLst/>
              <a:defRPr/>
            </a:pPr>
            <a:r>
              <a:rPr lang="am-ET" altLang="ja-JP" sz="1200" dirty="0"/>
              <a:t>  </a:t>
            </a:r>
            <a:endParaRPr lang="en-US" altLang="ja-JP"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7F5E081-228C-40C5-8CF8-D03D649DAE38}" type="slidenum">
              <a:rPr lang="en-US" smtClean="0"/>
              <a:t>6</a:t>
            </a:fld>
            <a:endParaRPr lang="en-US"/>
          </a:p>
        </p:txBody>
      </p:sp>
    </p:spTree>
    <p:extLst>
      <p:ext uri="{BB962C8B-B14F-4D97-AF65-F5344CB8AC3E}">
        <p14:creationId xmlns:p14="http://schemas.microsoft.com/office/powerpoint/2010/main" val="1694441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am-ET" altLang="ja-JP" b="1" dirty="0"/>
              <a:t>አስተባባሪ</a:t>
            </a:r>
            <a:r>
              <a:rPr lang="en-US" altLang="ja-JP" b="1" dirty="0"/>
              <a:t> /</a:t>
            </a:r>
            <a:r>
              <a:rPr lang="am-ET" altLang="ja-JP" b="1" dirty="0"/>
              <a:t>አሰልጣኝ</a:t>
            </a:r>
            <a:r>
              <a:rPr lang="en-US" altLang="ja-JP" b="1" dirty="0"/>
              <a:t>:- </a:t>
            </a:r>
            <a:r>
              <a:rPr lang="en-US" sz="1200" kern="100" dirty="0" err="1">
                <a:effectLst/>
                <a:latin typeface="Nyala" panose="02000504070300020003" pitchFamily="2" charset="0"/>
                <a:ea typeface="Calibri" panose="020F0502020204030204" pitchFamily="34" charset="0"/>
                <a:cs typeface="Times New Roman" panose="02020603050405020304" pitchFamily="18" charset="0"/>
              </a:rPr>
              <a:t>የሴቶች</a:t>
            </a:r>
            <a:r>
              <a:rPr lang="en-US" sz="1200" kern="100" dirty="0">
                <a:effectLst/>
                <a:latin typeface="Nyala" panose="02000504070300020003" pitchFamily="2" charset="0"/>
                <a:ea typeface="Calibri" panose="020F0502020204030204" pitchFamily="34" charset="0"/>
                <a:cs typeface="Times New Roman" panose="02020603050405020304" pitchFamily="18" charset="0"/>
              </a:rPr>
              <a:t> </a:t>
            </a:r>
            <a:r>
              <a:rPr lang="en-US" sz="1200" kern="100" dirty="0" err="1">
                <a:effectLst/>
                <a:latin typeface="Nyala" panose="02000504070300020003" pitchFamily="2" charset="0"/>
                <a:ea typeface="Calibri" panose="020F0502020204030204" pitchFamily="34" charset="0"/>
                <a:cs typeface="Times New Roman" panose="02020603050405020304" pitchFamily="18" charset="0"/>
              </a:rPr>
              <a:t>ለስራ</a:t>
            </a:r>
            <a:r>
              <a:rPr lang="en-US" sz="1200" kern="100" dirty="0">
                <a:effectLst/>
                <a:latin typeface="Nyala" panose="02000504070300020003" pitchFamily="2" charset="0"/>
                <a:ea typeface="Calibri" panose="020F0502020204030204" pitchFamily="34" charset="0"/>
                <a:cs typeface="Times New Roman" panose="02020603050405020304" pitchFamily="18" charset="0"/>
              </a:rPr>
              <a:t> </a:t>
            </a:r>
            <a:r>
              <a:rPr lang="en-US" sz="1200" kern="100" dirty="0" err="1">
                <a:effectLst/>
                <a:latin typeface="Nyala" panose="02000504070300020003" pitchFamily="2" charset="0"/>
                <a:ea typeface="Calibri" panose="020F0502020204030204" pitchFamily="34" charset="0"/>
                <a:cs typeface="Times New Roman" panose="02020603050405020304" pitchFamily="18" charset="0"/>
              </a:rPr>
              <a:t>ያላቸው</a:t>
            </a:r>
            <a:r>
              <a:rPr lang="en-US" sz="1200" kern="100" dirty="0">
                <a:effectLst/>
                <a:latin typeface="Nyala" panose="02000504070300020003" pitchFamily="2" charset="0"/>
                <a:ea typeface="Calibri" panose="020F0502020204030204" pitchFamily="34" charset="0"/>
                <a:cs typeface="Times New Roman" panose="02020603050405020304" pitchFamily="18" charset="0"/>
              </a:rPr>
              <a:t> </a:t>
            </a:r>
            <a:r>
              <a:rPr lang="en-US" sz="1200" kern="100" dirty="0" err="1">
                <a:effectLst/>
                <a:latin typeface="Nyala" panose="02000504070300020003" pitchFamily="2" charset="0"/>
                <a:ea typeface="Calibri" panose="020F0502020204030204" pitchFamily="34" charset="0"/>
                <a:cs typeface="Times New Roman" panose="02020603050405020304" pitchFamily="18" charset="0"/>
              </a:rPr>
              <a:t>አቅም</a:t>
            </a:r>
            <a:r>
              <a:rPr lang="am-ET" sz="1200" kern="100" dirty="0">
                <a:effectLst/>
                <a:latin typeface="Nyala" panose="02000504070300020003" pitchFamily="2" charset="0"/>
                <a:ea typeface="Calibri" panose="020F0502020204030204" pitchFamily="34" charset="0"/>
                <a:cs typeface="Times New Roman" panose="02020603050405020304" pitchFamily="18" charset="0"/>
              </a:rPr>
              <a:t> </a:t>
            </a:r>
            <a:r>
              <a:rPr lang="en-US" sz="1200" kern="100" dirty="0" err="1">
                <a:latin typeface="Nyala" panose="02000504070300020003" pitchFamily="2" charset="0"/>
                <a:ea typeface="Calibri" panose="020F0502020204030204" pitchFamily="34" charset="0"/>
                <a:cs typeface="Times New Roman" panose="02020603050405020304" pitchFamily="18" charset="0"/>
              </a:rPr>
              <a:t>እ</a:t>
            </a:r>
            <a:r>
              <a:rPr lang="en-US" sz="1200" kern="100" dirty="0" err="1">
                <a:effectLst/>
                <a:latin typeface="Nyala" panose="02000504070300020003" pitchFamily="2" charset="0"/>
                <a:ea typeface="Calibri" panose="020F0502020204030204" pitchFamily="34" charset="0"/>
                <a:cs typeface="Times New Roman" panose="02020603050405020304" pitchFamily="18" charset="0"/>
              </a:rPr>
              <a:t>ና</a:t>
            </a:r>
            <a:r>
              <a:rPr lang="en-US" sz="1200" kern="100" dirty="0">
                <a:effectLst/>
                <a:latin typeface="Nyala" panose="02000504070300020003" pitchFamily="2" charset="0"/>
                <a:ea typeface="Calibri" panose="020F0502020204030204" pitchFamily="34" charset="0"/>
                <a:cs typeface="Times New Roman" panose="02020603050405020304" pitchFamily="18" charset="0"/>
              </a:rPr>
              <a:t> </a:t>
            </a:r>
            <a:r>
              <a:rPr lang="en-US" sz="1200" kern="100" dirty="0" err="1">
                <a:effectLst/>
                <a:latin typeface="Nyala" panose="02000504070300020003" pitchFamily="2" charset="0"/>
                <a:ea typeface="Calibri" panose="020F0502020204030204" pitchFamily="34" charset="0"/>
                <a:cs typeface="Times New Roman" panose="02020603050405020304" pitchFamily="18" charset="0"/>
              </a:rPr>
              <a:t>ገቢ</a:t>
            </a:r>
            <a:r>
              <a:rPr lang="en-US" sz="1200" kern="100" dirty="0">
                <a:effectLst/>
                <a:latin typeface="Nyala" panose="02000504070300020003" pitchFamily="2" charset="0"/>
                <a:ea typeface="Calibri" panose="020F0502020204030204" pitchFamily="34" charset="0"/>
                <a:cs typeface="Times New Roman" panose="02020603050405020304" pitchFamily="18" charset="0"/>
              </a:rPr>
              <a:t> </a:t>
            </a:r>
            <a:r>
              <a:rPr lang="en-US" sz="1200" kern="100" dirty="0" err="1">
                <a:effectLst/>
                <a:latin typeface="Nyala" panose="02000504070300020003" pitchFamily="2" charset="0"/>
                <a:ea typeface="Calibri" panose="020F0502020204030204" pitchFamily="34" charset="0"/>
                <a:cs typeface="Times New Roman" panose="02020603050405020304" pitchFamily="18" charset="0"/>
              </a:rPr>
              <a:t>የማግኘት</a:t>
            </a:r>
            <a:r>
              <a:rPr lang="en-US" sz="1200" kern="100" dirty="0">
                <a:effectLst/>
                <a:latin typeface="Nyala" panose="02000504070300020003" pitchFamily="2" charset="0"/>
                <a:ea typeface="Calibri" panose="020F0502020204030204" pitchFamily="34" charset="0"/>
                <a:cs typeface="Times New Roman" panose="02020603050405020304" pitchFamily="18" charset="0"/>
              </a:rPr>
              <a:t> </a:t>
            </a:r>
            <a:r>
              <a:rPr lang="en-US" sz="1200" kern="100" dirty="0" err="1">
                <a:latin typeface="Nyala" panose="02000504070300020003" pitchFamily="2" charset="0"/>
                <a:ea typeface="Calibri" panose="020F0502020204030204" pitchFamily="34" charset="0"/>
                <a:cs typeface="Times New Roman" panose="02020603050405020304" pitchFamily="18" charset="0"/>
              </a:rPr>
              <a:t>ችሎታ</a:t>
            </a:r>
            <a:r>
              <a:rPr lang="en-US" sz="1200" kern="100" dirty="0">
                <a:effectLst/>
                <a:latin typeface="Nyala" panose="02000504070300020003" pitchFamily="2" charset="0"/>
                <a:ea typeface="Calibri" panose="020F0502020204030204" pitchFamily="34" charset="0"/>
                <a:cs typeface="Times New Roman" panose="02020603050405020304" pitchFamily="18" charset="0"/>
              </a:rPr>
              <a:t> </a:t>
            </a:r>
            <a:r>
              <a:rPr lang="en-US" sz="1200" kern="100" dirty="0" err="1">
                <a:effectLst/>
                <a:latin typeface="Nyala" panose="02000504070300020003" pitchFamily="2" charset="0"/>
                <a:ea typeface="Calibri" panose="020F0502020204030204" pitchFamily="34" charset="0"/>
                <a:cs typeface="Times New Roman" panose="02020603050405020304" pitchFamily="18" charset="0"/>
              </a:rPr>
              <a:t>እውቅና</a:t>
            </a:r>
            <a:r>
              <a:rPr lang="en-US" sz="1200" kern="100" dirty="0">
                <a:effectLst/>
                <a:latin typeface="Nyala" panose="02000504070300020003" pitchFamily="2" charset="0"/>
                <a:ea typeface="Calibri" panose="020F0502020204030204" pitchFamily="34" charset="0"/>
                <a:cs typeface="Times New Roman" panose="02020603050405020304" pitchFamily="18" charset="0"/>
              </a:rPr>
              <a:t> </a:t>
            </a:r>
            <a:r>
              <a:rPr lang="en-US" sz="1200" kern="100" dirty="0" err="1">
                <a:effectLst/>
                <a:latin typeface="Nyala" panose="02000504070300020003" pitchFamily="2" charset="0"/>
                <a:ea typeface="Calibri" panose="020F0502020204030204" pitchFamily="34" charset="0"/>
                <a:cs typeface="Times New Roman" panose="02020603050405020304" pitchFamily="18" charset="0"/>
              </a:rPr>
              <a:t>አለማግኘት</a:t>
            </a:r>
            <a:r>
              <a:rPr lang="am-ET" sz="1200" kern="100" dirty="0">
                <a:effectLst/>
                <a:latin typeface="Nyala" panose="02000504070300020003" pitchFamily="2" charset="0"/>
                <a:ea typeface="Calibri" panose="020F0502020204030204" pitchFamily="34" charset="0"/>
                <a:cs typeface="Times New Roman" panose="02020603050405020304" pitchFamily="18" charset="0"/>
              </a:rPr>
              <a:t> (</a:t>
            </a:r>
            <a:r>
              <a:rPr lang="en-US" sz="1200" kern="1200" dirty="0" err="1">
                <a:solidFill>
                  <a:srgbClr val="000000"/>
                </a:solidFill>
                <a:effectLst/>
                <a:latin typeface="Nyala" panose="02000504070300020003" pitchFamily="2" charset="0"/>
                <a:ea typeface="Times New Roman" panose="02020603050405020304" pitchFamily="18" charset="0"/>
                <a:cs typeface="Times New Roman" panose="02020603050405020304" pitchFamily="18" charset="0"/>
              </a:rPr>
              <a:t>ሁለተኛ</a:t>
            </a:r>
            <a:r>
              <a:rPr lang="en-US" sz="1200" kern="1200" dirty="0">
                <a:solidFill>
                  <a:srgbClr val="000000"/>
                </a:solidFill>
                <a:effectLst/>
                <a:latin typeface="Nyala" panose="02000504070300020003" pitchFamily="2" charset="0"/>
                <a:ea typeface="Times New Roman" panose="02020603050405020304" pitchFamily="18" charset="0"/>
                <a:cs typeface="Times New Roman" panose="02020603050405020304" pitchFamily="18" charset="0"/>
              </a:rPr>
              <a:t> </a:t>
            </a:r>
            <a:r>
              <a:rPr lang="en-US" sz="1200" dirty="0" err="1">
                <a:solidFill>
                  <a:srgbClr val="000000"/>
                </a:solidFill>
                <a:latin typeface="Nyala" panose="02000504070300020003" pitchFamily="2" charset="0"/>
                <a:ea typeface="Times New Roman" panose="02020603050405020304" pitchFamily="18" charset="0"/>
                <a:cs typeface="Times New Roman" panose="02020603050405020304" pitchFamily="18" charset="0"/>
              </a:rPr>
              <a:t>ደረጃ</a:t>
            </a:r>
            <a:r>
              <a:rPr lang="en-US" sz="1200" dirty="0">
                <a:solidFill>
                  <a:srgbClr val="000000"/>
                </a:solidFill>
                <a:latin typeface="Nyala" panose="02000504070300020003" pitchFamily="2" charset="0"/>
                <a:ea typeface="Times New Roman" panose="02020603050405020304" pitchFamily="18" charset="0"/>
                <a:cs typeface="Times New Roman" panose="02020603050405020304" pitchFamily="18" charset="0"/>
              </a:rPr>
              <a:t> </a:t>
            </a:r>
            <a:r>
              <a:rPr lang="en-US" sz="1200" kern="1200" dirty="0" err="1">
                <a:solidFill>
                  <a:srgbClr val="000000"/>
                </a:solidFill>
                <a:effectLst/>
                <a:latin typeface="Nyala" panose="02000504070300020003" pitchFamily="2" charset="0"/>
                <a:ea typeface="Times New Roman" panose="02020603050405020304" pitchFamily="18" charset="0"/>
                <a:cs typeface="Times New Roman" panose="02020603050405020304" pitchFamily="18" charset="0"/>
              </a:rPr>
              <a:t>ምክንያት</a:t>
            </a:r>
            <a:r>
              <a:rPr lang="am-ET" sz="1200" kern="1200" dirty="0">
                <a:solidFill>
                  <a:srgbClr val="000000"/>
                </a:solidFill>
                <a:effectLst/>
                <a:latin typeface="Nyala" panose="02000504070300020003" pitchFamily="2" charset="0"/>
                <a:ea typeface="Times New Roman" panose="02020603050405020304" pitchFamily="18" charset="0"/>
                <a:cs typeface="Times New Roman" panose="02020603050405020304" pitchFamily="18" charset="0"/>
              </a:rPr>
              <a:t> </a:t>
            </a:r>
            <a:r>
              <a:rPr lang="en-US" sz="1200" kern="1200" dirty="0" err="1">
                <a:solidFill>
                  <a:srgbClr val="000000"/>
                </a:solidFill>
                <a:effectLst/>
                <a:latin typeface="Nyala" panose="02000504070300020003" pitchFamily="2" charset="0"/>
                <a:ea typeface="Times New Roman" panose="02020603050405020304" pitchFamily="18" charset="0"/>
                <a:cs typeface="Times New Roman" panose="02020603050405020304" pitchFamily="18" charset="0"/>
              </a:rPr>
              <a:t>ስር</a:t>
            </a:r>
            <a:r>
              <a:rPr lang="am-ET" sz="1200" kern="1200" dirty="0">
                <a:solidFill>
                  <a:srgbClr val="000000"/>
                </a:solidFill>
                <a:effectLst/>
                <a:latin typeface="Nyala" panose="02000504070300020003" pitchFamily="2" charset="0"/>
                <a:ea typeface="Times New Roman" panose="02020603050405020304" pitchFamily="18" charset="0"/>
                <a:cs typeface="Times New Roman" panose="02020603050405020304" pitchFamily="18" charset="0"/>
              </a:rPr>
              <a:t>) ስንል ይህ በሁሉ ላይ የሚታይ ነው፣ ማለትም የብድር አቅርቦትና የልማት ፕሮጀክቶችን በሚቀርጹ አካሎች፣ በማህበረሰቡ ወዘተ. (ይህ የችግር ዛፍ በኢትዮጵያ ተሞክሮ ላይ የተሰራ ነው።</a:t>
            </a:r>
            <a:r>
              <a:rPr lang="en-US" sz="1200" kern="1200" dirty="0">
                <a:solidFill>
                  <a:srgbClr val="000000"/>
                </a:solidFill>
                <a:effectLst/>
                <a:latin typeface="Nyala" panose="02000504070300020003" pitchFamily="2" charset="0"/>
                <a:ea typeface="Times New Roman" panose="02020603050405020304" pitchFamily="18" charset="0"/>
                <a:cs typeface="Times New Roman" panose="02020603050405020304" pitchFamily="18" charset="0"/>
              </a:rPr>
              <a:t> </a:t>
            </a:r>
            <a:r>
              <a:rPr lang="en-US" sz="1200" kern="1200" dirty="0" err="1">
                <a:solidFill>
                  <a:srgbClr val="000000"/>
                </a:solidFill>
                <a:effectLst/>
                <a:latin typeface="Nyala" panose="02000504070300020003" pitchFamily="2" charset="0"/>
                <a:ea typeface="Times New Roman" panose="02020603050405020304" pitchFamily="18" charset="0"/>
                <a:cs typeface="Times New Roman" panose="02020603050405020304" pitchFamily="18" charset="0"/>
              </a:rPr>
              <a:t>በቅድሚያ</a:t>
            </a:r>
            <a:r>
              <a:rPr lang="am-ET" sz="1200" kern="1200" dirty="0">
                <a:solidFill>
                  <a:srgbClr val="000000"/>
                </a:solidFill>
                <a:effectLst/>
                <a:latin typeface="Nyala" panose="02000504070300020003" pitchFamily="2" charset="0"/>
                <a:ea typeface="Times New Roman" panose="02020603050405020304" pitchFamily="18" charset="0"/>
                <a:cs typeface="Times New Roman" panose="02020603050405020304" pitchFamily="18" charset="0"/>
              </a:rPr>
              <a:t> ይህንን ተሞክሮ የሚያሳየውን ሰነድ ለሰልጣኞቹ ስጡ)</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endParaRPr lang="en-US" dirty="0"/>
          </a:p>
        </p:txBody>
      </p:sp>
      <p:sp>
        <p:nvSpPr>
          <p:cNvPr id="4" name="Slide Number Placeholder 3"/>
          <p:cNvSpPr>
            <a:spLocks noGrp="1"/>
          </p:cNvSpPr>
          <p:nvPr>
            <p:ph type="sldNum" sz="quarter" idx="5"/>
          </p:nvPr>
        </p:nvSpPr>
        <p:spPr/>
        <p:txBody>
          <a:bodyPr/>
          <a:lstStyle/>
          <a:p>
            <a:fld id="{57F5E081-228C-40C5-8CF8-D03D649DAE38}" type="slidenum">
              <a:rPr lang="en-US" smtClean="0"/>
              <a:t>7</a:t>
            </a:fld>
            <a:endParaRPr lang="en-US"/>
          </a:p>
        </p:txBody>
      </p:sp>
    </p:spTree>
    <p:extLst>
      <p:ext uri="{BB962C8B-B14F-4D97-AF65-F5344CB8AC3E}">
        <p14:creationId xmlns:p14="http://schemas.microsoft.com/office/powerpoint/2010/main" val="1222500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lvl="0" indent="0" algn="l" rtl="0">
              <a:lnSpc>
                <a:spcPct val="100000"/>
              </a:lnSpc>
              <a:spcBef>
                <a:spcPts val="0"/>
              </a:spcBef>
              <a:spcAft>
                <a:spcPts val="0"/>
              </a:spcAft>
              <a:buSzPts val="1100"/>
              <a:buNone/>
            </a:pPr>
            <a:r>
              <a:rPr lang="am-ET" altLang="ja-JP" b="1" dirty="0"/>
              <a:t>አስተባባሪ</a:t>
            </a:r>
            <a:r>
              <a:rPr lang="en-US" altLang="ja-JP" b="1" dirty="0"/>
              <a:t> /</a:t>
            </a:r>
            <a:r>
              <a:rPr lang="am-ET" altLang="ja-JP" b="1" dirty="0"/>
              <a:t>አሰልጣኝ፡ </a:t>
            </a:r>
            <a:endParaRPr lang="en-US" altLang="ja-JP" dirty="0"/>
          </a:p>
          <a:p>
            <a:pPr marL="158750" lvl="0" indent="0" algn="l" rtl="0">
              <a:lnSpc>
                <a:spcPct val="100000"/>
              </a:lnSpc>
              <a:spcBef>
                <a:spcPts val="0"/>
              </a:spcBef>
              <a:spcAft>
                <a:spcPts val="0"/>
              </a:spcAft>
              <a:buSzPts val="1100"/>
              <a:buNone/>
            </a:pPr>
            <a:endParaRPr lang="en-US" altLang="ja-JP" dirty="0"/>
          </a:p>
          <a:p>
            <a:pPr marL="330200" lvl="0" indent="-171450" algn="l" rtl="0">
              <a:lnSpc>
                <a:spcPct val="100000"/>
              </a:lnSpc>
              <a:spcBef>
                <a:spcPts val="0"/>
              </a:spcBef>
              <a:spcAft>
                <a:spcPts val="0"/>
              </a:spcAft>
              <a:buSzPts val="1100"/>
              <a:buFont typeface="Arial" panose="020B0604020202020204" pitchFamily="34" charset="0"/>
              <a:buChar char="•"/>
            </a:pPr>
            <a:r>
              <a:rPr lang="am-ET" altLang="ja-JP" dirty="0"/>
              <a:t>ይህ በገጠር የኔፓል ማሳያ ጥናት ላይ የተብራሩትን ጉዳዮች የሚያሳይ ለምሳሌ የቀረበ</a:t>
            </a:r>
            <a:r>
              <a:rPr lang="en-US" altLang="ja-JP" dirty="0"/>
              <a:t> </a:t>
            </a:r>
            <a:r>
              <a:rPr lang="am-ET" altLang="ja-JP" dirty="0"/>
              <a:t>የችግር ዛፍ ትንተና ነው።</a:t>
            </a:r>
            <a:r>
              <a:rPr lang="en-US" altLang="ja-JP" dirty="0"/>
              <a:t>.</a:t>
            </a:r>
            <a:r>
              <a:rPr lang="am-ET" altLang="ja-JP" dirty="0"/>
              <a:t> </a:t>
            </a:r>
            <a:endParaRPr lang="en-US" altLang="ja-JP" dirty="0"/>
          </a:p>
          <a:p>
            <a:pPr marL="330200" lvl="0" indent="-171450" algn="l" rtl="0">
              <a:lnSpc>
                <a:spcPct val="100000"/>
              </a:lnSpc>
              <a:spcBef>
                <a:spcPts val="0"/>
              </a:spcBef>
              <a:spcAft>
                <a:spcPts val="0"/>
              </a:spcAft>
              <a:buSzPts val="1100"/>
              <a:buFont typeface="Arial" panose="020B0604020202020204" pitchFamily="34" charset="0"/>
              <a:buChar char="•"/>
            </a:pPr>
            <a:r>
              <a:rPr lang="am-ET" altLang="ja-JP" dirty="0"/>
              <a:t>በኔፓል ውስጥ ስርዓተ-ፆታ እና አየር ንብረት ተኮር ግብርና ጽሁፍን (ባለሁለት ገጽ ጽሁፍ እና ከስልጠና ሰነድ 2 ጋርም አብሮ የቀረበ) ይመልከቱ። ከተቻለ ሰልጣኞች ይህ ባለ ሁለት ገጽ ጽሁፍ ይሰጣቸው።</a:t>
            </a:r>
            <a:endParaRPr lang="en-US" altLang="ja-JP" dirty="0"/>
          </a:p>
          <a:p>
            <a:pPr marL="330200" lvl="0" indent="-171450" algn="l" rtl="0">
              <a:lnSpc>
                <a:spcPct val="100000"/>
              </a:lnSpc>
              <a:spcBef>
                <a:spcPts val="0"/>
              </a:spcBef>
              <a:spcAft>
                <a:spcPts val="0"/>
              </a:spcAft>
              <a:buSzPts val="1100"/>
              <a:buFont typeface="Arial" panose="020B0604020202020204" pitchFamily="34" charset="0"/>
              <a:buChar char="•"/>
            </a:pPr>
            <a:r>
              <a:rPr lang="am-ET" altLang="ja-JP" dirty="0"/>
              <a:t>እባክዎ በስልጠና ሰንደድ 2 ላይ የተገለጸውን የኔፓል ማሳያ ጥናት በውይይት ይዳሱ።</a:t>
            </a:r>
            <a:endParaRPr lang="en-US" altLang="ja-JP" dirty="0"/>
          </a:p>
          <a:p>
            <a:pPr marL="330200" lvl="0" indent="-171450" algn="l" rtl="0">
              <a:lnSpc>
                <a:spcPct val="100000"/>
              </a:lnSpc>
              <a:spcBef>
                <a:spcPts val="0"/>
              </a:spcBef>
              <a:spcAft>
                <a:spcPts val="0"/>
              </a:spcAft>
              <a:buSzPts val="1100"/>
              <a:buFont typeface="Arial" panose="020B0604020202020204" pitchFamily="34" charset="0"/>
              <a:buChar char="•"/>
            </a:pPr>
            <a:r>
              <a:rPr lang="am-ET" altLang="ja-JP" dirty="0"/>
              <a:t>አስተባባሪ</a:t>
            </a:r>
            <a:r>
              <a:rPr lang="en-US" altLang="ja-JP" dirty="0"/>
              <a:t>/</a:t>
            </a:r>
            <a:r>
              <a:rPr lang="am-ET" altLang="ja-JP" dirty="0"/>
              <a:t>አሰልጣኝ ዋና ችግሩ እዚህ ስላይድ ላይ እንዴት እንደሚገለፅ እና መዘዞቹም ምን እንደሆኑ ማስረዳት አለበት። </a:t>
            </a:r>
            <a:endParaRPr lang="en-US" altLang="ja-JP" dirty="0"/>
          </a:p>
          <a:p>
            <a:pPr marL="330200" marR="0" lvl="0" indent="-17145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defRPr/>
            </a:pPr>
            <a:r>
              <a:rPr lang="am-ET" altLang="ja-JP" dirty="0"/>
              <a:t>ከዚያም አስተባባሪው</a:t>
            </a:r>
            <a:r>
              <a:rPr lang="en-US" altLang="ja-JP" dirty="0"/>
              <a:t>/</a:t>
            </a:r>
            <a:r>
              <a:rPr lang="am-ET" altLang="ja-JP" dirty="0"/>
              <a:t>አሰልጣኙ የዚህ ችግር ቀዳሚ መንሳኤዎች/ምክንያቶች ወደሆኑት ወደ ኋላ በመመለስ ማስረዳት (ማለትም ተስማሚ ያልሆነው እና ብዙ ተቀባይነት ያላገኘው የግብርና ኤክስቴን</a:t>
            </a:r>
            <a:r>
              <a:rPr lang="en-US" sz="1800" kern="100" dirty="0" err="1">
                <a:solidFill>
                  <a:srgbClr val="000000"/>
                </a:solidFill>
                <a:effectLst/>
                <a:latin typeface="Nyala" panose="02000504070300020003" pitchFamily="2" charset="0"/>
                <a:ea typeface="Nyala" panose="02000504070300020003" pitchFamily="2" charset="0"/>
                <a:cs typeface="Nyala" panose="02000504070300020003" pitchFamily="2" charset="0"/>
              </a:rPr>
              <a:t>ሽ</a:t>
            </a:r>
            <a:r>
              <a:rPr lang="am-ET" altLang="ja-JP" dirty="0"/>
              <a:t>ን ፕሮግራም) በመቀጠልም ከስር ያሉትን መሰረታዊ መንስኤዎች በዝርዝር ማስረዳት አለበት።</a:t>
            </a:r>
            <a:endParaRPr lang="en-US" altLang="ja-JP" dirty="0"/>
          </a:p>
          <a:p>
            <a:endParaRPr lang="en-US" dirty="0"/>
          </a:p>
        </p:txBody>
      </p:sp>
      <p:sp>
        <p:nvSpPr>
          <p:cNvPr id="4" name="Slide Number Placeholder 3"/>
          <p:cNvSpPr>
            <a:spLocks noGrp="1"/>
          </p:cNvSpPr>
          <p:nvPr>
            <p:ph type="sldNum" sz="quarter" idx="5"/>
          </p:nvPr>
        </p:nvSpPr>
        <p:spPr/>
        <p:txBody>
          <a:bodyPr/>
          <a:lstStyle/>
          <a:p>
            <a:fld id="{57F5E081-228C-40C5-8CF8-D03D649DAE38}" type="slidenum">
              <a:rPr lang="en-US" smtClean="0"/>
              <a:t>8</a:t>
            </a:fld>
            <a:endParaRPr lang="en-US"/>
          </a:p>
        </p:txBody>
      </p:sp>
    </p:spTree>
    <p:extLst>
      <p:ext uri="{BB962C8B-B14F-4D97-AF65-F5344CB8AC3E}">
        <p14:creationId xmlns:p14="http://schemas.microsoft.com/office/powerpoint/2010/main" val="86573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7000"/>
              </a:lnSpc>
              <a:spcAft>
                <a:spcPts val="800"/>
              </a:spcAft>
              <a:buFont typeface="Arial" panose="020B0604020202020204" pitchFamily="34" charset="0"/>
              <a:buChar char="•"/>
            </a:pPr>
            <a:r>
              <a:rPr lang="en-GB" sz="1600" dirty="0"/>
              <a:t>CDKN</a:t>
            </a:r>
            <a:r>
              <a:rPr lang="am-ET" sz="1600" dirty="0"/>
              <a:t> የብቃት ተ</a:t>
            </a:r>
            <a:r>
              <a:rPr lang="en-US" sz="1600" kern="1200" dirty="0" err="1">
                <a:solidFill>
                  <a:schemeClr val="tx1"/>
                </a:solidFill>
                <a:latin typeface="+mn-lt"/>
                <a:ea typeface="+mn-ea"/>
                <a:cs typeface="+mn-cs"/>
              </a:rPr>
              <a:t>ሽ</a:t>
            </a:r>
            <a:r>
              <a:rPr lang="am-ET" sz="1600" dirty="0"/>
              <a:t>ከርካሪን</a:t>
            </a:r>
            <a:r>
              <a:rPr lang="en-GB" sz="1600" dirty="0"/>
              <a:t> </a:t>
            </a:r>
            <a:r>
              <a:rPr lang="en-GB" sz="1600" dirty="0" err="1"/>
              <a:t>የቀረጸው</a:t>
            </a:r>
            <a:r>
              <a:rPr lang="am-ET" sz="1600" dirty="0"/>
              <a:t> </a:t>
            </a:r>
            <a:r>
              <a:rPr lang="am-ET" sz="1200" kern="1200" dirty="0">
                <a:solidFill>
                  <a:schemeClr val="tx1"/>
                </a:solidFill>
                <a:latin typeface="+mn-lt"/>
                <a:ea typeface="+mn-ea"/>
                <a:cs typeface="+mn-cs"/>
              </a:rPr>
              <a:t>ሳይንሳዊ ማስረጃዎችን መሰረት በማድረግ የትኞቹ </a:t>
            </a:r>
            <a:r>
              <a:rPr lang="en-US" sz="1200" kern="1200" dirty="0" err="1">
                <a:solidFill>
                  <a:schemeClr val="tx1"/>
                </a:solidFill>
                <a:latin typeface="+mn-lt"/>
                <a:ea typeface="+mn-ea"/>
                <a:cs typeface="+mn-cs"/>
              </a:rPr>
              <a:t>ችሎታዎች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እና</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የልማት</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አገልግሎቶች</a:t>
            </a:r>
            <a:r>
              <a:rPr lang="en-US" sz="1200" kern="1200" dirty="0">
                <a:solidFill>
                  <a:schemeClr val="tx1"/>
                </a:solidFill>
                <a:latin typeface="+mn-lt"/>
                <a:ea typeface="+mn-ea"/>
                <a:cs typeface="+mn-cs"/>
              </a:rPr>
              <a:t> </a:t>
            </a:r>
            <a:r>
              <a:rPr lang="am-ET" sz="1200" kern="1200" dirty="0">
                <a:solidFill>
                  <a:schemeClr val="tx1"/>
                </a:solidFill>
                <a:latin typeface="+mn-lt"/>
                <a:ea typeface="+mn-ea"/>
                <a:cs typeface="+mn-cs"/>
              </a:rPr>
              <a:t>ለ</a:t>
            </a:r>
            <a:r>
              <a:rPr lang="en-US" sz="1200" kern="1200" dirty="0" err="1">
                <a:solidFill>
                  <a:schemeClr val="tx1"/>
                </a:solidFill>
                <a:latin typeface="+mn-lt"/>
                <a:ea typeface="+mn-ea"/>
                <a:cs typeface="+mn-cs"/>
              </a:rPr>
              <a:t>አየር</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ንብረት</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ለውጥ</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ውጤታማ</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ምላሽ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ለመስጠት</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ለ</a:t>
            </a:r>
            <a:r>
              <a:rPr lang="am-ET" sz="1200" kern="1200" dirty="0">
                <a:solidFill>
                  <a:schemeClr val="tx1"/>
                </a:solidFill>
                <a:latin typeface="+mn-lt"/>
                <a:ea typeface="+mn-ea"/>
                <a:cs typeface="+mn-cs"/>
              </a:rPr>
              <a:t>ሰዎች አሰፈላጊ እንደሆኑ በመለየት ነው</a:t>
            </a:r>
            <a:r>
              <a:rPr lang="en-US" sz="1200" kern="1200" dirty="0">
                <a:solidFill>
                  <a:schemeClr val="tx1"/>
                </a:solidFill>
                <a:latin typeface="+mn-lt"/>
                <a:ea typeface="+mn-ea"/>
                <a:cs typeface="+mn-cs"/>
              </a:rPr>
              <a:t>። </a:t>
            </a:r>
            <a:r>
              <a:rPr lang="am-ET" sz="1200" kern="1200" dirty="0">
                <a:solidFill>
                  <a:schemeClr val="tx1"/>
                </a:solidFill>
                <a:latin typeface="+mn-lt"/>
                <a:ea typeface="+mn-ea"/>
                <a:cs typeface="+mn-cs"/>
              </a:rPr>
              <a:t>በዚህ ውስጥ የተካተቱት ዋና </a:t>
            </a:r>
            <a:r>
              <a:rPr lang="en-US" sz="1200" kern="1200" dirty="0" err="1">
                <a:solidFill>
                  <a:schemeClr val="tx1"/>
                </a:solidFill>
                <a:latin typeface="+mn-lt"/>
                <a:ea typeface="+mn-ea"/>
                <a:cs typeface="+mn-cs"/>
              </a:rPr>
              <a:t>ዋና</a:t>
            </a:r>
            <a:r>
              <a:rPr lang="am-ET" sz="1200" kern="1200" dirty="0">
                <a:solidFill>
                  <a:schemeClr val="tx1"/>
                </a:solidFill>
                <a:latin typeface="+mn-lt"/>
                <a:ea typeface="+mn-ea"/>
                <a:cs typeface="+mn-cs"/>
              </a:rPr>
              <a:t> </a:t>
            </a:r>
            <a:r>
              <a:rPr lang="en-US" sz="1200" kern="1200" dirty="0" err="1">
                <a:solidFill>
                  <a:schemeClr val="tx1"/>
                </a:solidFill>
                <a:latin typeface="+mn-lt"/>
                <a:ea typeface="+mn-ea"/>
                <a:cs typeface="+mn-cs"/>
              </a:rPr>
              <a:t>ማስረጃ</a:t>
            </a:r>
            <a:r>
              <a:rPr lang="am-ET" sz="1200" kern="1200" dirty="0">
                <a:solidFill>
                  <a:schemeClr val="tx1"/>
                </a:solidFill>
                <a:latin typeface="+mn-lt"/>
                <a:ea typeface="+mn-ea"/>
                <a:cs typeface="+mn-cs"/>
              </a:rPr>
              <a:t>ዎች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የ</a:t>
            </a:r>
            <a:r>
              <a:rPr lang="en-GB" dirty="0"/>
              <a:t>IPCC</a:t>
            </a:r>
            <a:r>
              <a:rPr lang="en-US" sz="1200" kern="1200" dirty="0">
                <a:solidFill>
                  <a:schemeClr val="tx1"/>
                </a:solidFill>
                <a:latin typeface="+mn-lt"/>
                <a:ea typeface="+mn-ea"/>
                <a:cs typeface="+mn-cs"/>
              </a:rPr>
              <a:t> (</a:t>
            </a:r>
            <a:r>
              <a:rPr lang="en-US" sz="1800" dirty="0" err="1">
                <a:effectLst/>
                <a:latin typeface="Nyala" panose="02000504070300020003" pitchFamily="2" charset="0"/>
                <a:ea typeface="Calibri" panose="020F0502020204030204" pitchFamily="34" charset="0"/>
                <a:cs typeface="Nyala" panose="02000504070300020003" pitchFamily="2" charset="0"/>
              </a:rPr>
              <a:t>እ.ኤ.አ</a:t>
            </a:r>
            <a:r>
              <a:rPr lang="en-US" sz="1800" dirty="0">
                <a:effectLst/>
                <a:latin typeface="Nyala" panose="02000504070300020003" pitchFamily="2" charset="0"/>
                <a:ea typeface="Calibri" panose="020F0502020204030204" pitchFamily="34" charset="0"/>
                <a:cs typeface="Nyala" panose="02000504070300020003" pitchFamily="2" charset="0"/>
              </a:rPr>
              <a:t>. </a:t>
            </a:r>
            <a:r>
              <a:rPr lang="en-US" sz="1200" kern="1200" dirty="0">
                <a:solidFill>
                  <a:schemeClr val="tx1"/>
                </a:solidFill>
                <a:latin typeface="+mn-lt"/>
                <a:ea typeface="+mn-ea"/>
                <a:cs typeface="+mn-cs"/>
              </a:rPr>
              <a:t>2019 </a:t>
            </a:r>
            <a:r>
              <a:rPr lang="en-US" sz="1200" kern="1200" dirty="0" err="1">
                <a:solidFill>
                  <a:schemeClr val="tx1"/>
                </a:solidFill>
                <a:latin typeface="+mn-lt"/>
                <a:ea typeface="+mn-ea"/>
                <a:cs typeface="+mn-cs"/>
              </a:rPr>
              <a:t>ልዩ</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ሪፖርቶች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አራተኛ</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እና</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አምስተኛ</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የግምገማ</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ሪፖርቶች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እና</a:t>
            </a:r>
            <a:r>
              <a:rPr lang="en-US" sz="1200" kern="1200" dirty="0">
                <a:solidFill>
                  <a:schemeClr val="tx1"/>
                </a:solidFill>
                <a:latin typeface="+mn-lt"/>
                <a:ea typeface="+mn-ea"/>
                <a:cs typeface="+mn-cs"/>
              </a:rPr>
              <a:t> </a:t>
            </a:r>
            <a:r>
              <a:rPr lang="en-US" sz="1800" dirty="0" err="1">
                <a:effectLst/>
                <a:latin typeface="Nyala" panose="02000504070300020003" pitchFamily="2" charset="0"/>
                <a:ea typeface="Malgun Gothic" panose="020B0503020000020004" pitchFamily="34" charset="-127"/>
                <a:cs typeface="Malgun Gothic" panose="020B0503020000020004" pitchFamily="34" charset="-127"/>
              </a:rPr>
              <a:t>የተባበሩት</a:t>
            </a:r>
            <a:r>
              <a:rPr lang="en-US" sz="18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dirty="0" err="1">
                <a:effectLst/>
                <a:latin typeface="Nyala" panose="02000504070300020003" pitchFamily="2" charset="0"/>
                <a:ea typeface="Malgun Gothic" panose="020B0503020000020004" pitchFamily="34" charset="-127"/>
                <a:cs typeface="Malgun Gothic" panose="020B0503020000020004" pitchFamily="34" charset="-127"/>
              </a:rPr>
              <a:t>መንግስታት</a:t>
            </a:r>
            <a:r>
              <a:rPr lang="en-US" sz="18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dirty="0" err="1">
                <a:effectLst/>
                <a:latin typeface="Nyala" panose="02000504070300020003" pitchFamily="2" charset="0"/>
                <a:ea typeface="Malgun Gothic" panose="020B0503020000020004" pitchFamily="34" charset="-127"/>
                <a:cs typeface="Malgun Gothic" panose="020B0503020000020004" pitchFamily="34" charset="-127"/>
              </a:rPr>
              <a:t>የልማት</a:t>
            </a:r>
            <a:r>
              <a:rPr lang="en-US" sz="18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dirty="0" err="1">
                <a:effectLst/>
                <a:latin typeface="Nyala" panose="02000504070300020003" pitchFamily="2" charset="0"/>
                <a:ea typeface="Malgun Gothic" panose="020B0503020000020004" pitchFamily="34" charset="-127"/>
                <a:cs typeface="Malgun Gothic" panose="020B0503020000020004" pitchFamily="34" charset="-127"/>
              </a:rPr>
              <a:t>ፕሮግራም</a:t>
            </a:r>
            <a:r>
              <a:rPr lang="en-US" sz="18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በተለይ</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የሰብአዊ</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ልማት</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ሪፖርቶች</a:t>
            </a:r>
            <a:r>
              <a:rPr lang="en-US" sz="1200" kern="1200" dirty="0">
                <a:solidFill>
                  <a:schemeClr val="tx1"/>
                </a:solidFill>
                <a:latin typeface="+mn-lt"/>
                <a:ea typeface="+mn-ea"/>
                <a:cs typeface="+mn-cs"/>
              </a:rPr>
              <a:t> </a:t>
            </a:r>
            <a:r>
              <a:rPr lang="en-US" sz="1800" dirty="0" err="1">
                <a:effectLst/>
                <a:latin typeface="Nyala" panose="02000504070300020003" pitchFamily="2" charset="0"/>
                <a:ea typeface="Calibri" panose="020F0502020204030204" pitchFamily="34" charset="0"/>
                <a:cs typeface="Nyala" panose="02000504070300020003" pitchFamily="2" charset="0"/>
              </a:rPr>
              <a:t>እ.ኤ.አ</a:t>
            </a:r>
            <a:r>
              <a:rPr lang="en-US" sz="1800" dirty="0">
                <a:effectLst/>
                <a:latin typeface="Nyala" panose="02000504070300020003" pitchFamily="2" charset="0"/>
                <a:ea typeface="Calibri" panose="020F0502020204030204" pitchFamily="34" charset="0"/>
                <a:cs typeface="Nyala" panose="02000504070300020003" pitchFamily="2" charset="0"/>
              </a:rPr>
              <a:t>. </a:t>
            </a:r>
            <a:r>
              <a:rPr lang="en-US" sz="1200" kern="1200" dirty="0">
                <a:solidFill>
                  <a:schemeClr val="tx1"/>
                </a:solidFill>
                <a:latin typeface="+mn-lt"/>
                <a:ea typeface="+mn-ea"/>
                <a:cs typeface="+mn-cs"/>
              </a:rPr>
              <a:t>2018</a:t>
            </a:r>
            <a:r>
              <a:rPr lang="am-ET" sz="1200" kern="1200" dirty="0">
                <a:solidFill>
                  <a:schemeClr val="tx1"/>
                </a:solidFill>
                <a:latin typeface="+mn-lt"/>
                <a:ea typeface="+mn-ea"/>
                <a:cs typeface="+mn-cs"/>
              </a:rPr>
              <a:t> እና </a:t>
            </a:r>
            <a:r>
              <a:rPr lang="en-US" sz="1200" kern="1200" dirty="0">
                <a:solidFill>
                  <a:schemeClr val="tx1"/>
                </a:solidFill>
                <a:latin typeface="+mn-lt"/>
                <a:ea typeface="+mn-ea"/>
                <a:cs typeface="+mn-cs"/>
              </a:rPr>
              <a:t> 2019) </a:t>
            </a:r>
            <a:r>
              <a:rPr lang="en-US" sz="1200" kern="1200" dirty="0" err="1">
                <a:solidFill>
                  <a:schemeClr val="tx1"/>
                </a:solidFill>
                <a:latin typeface="+mn-lt"/>
                <a:ea typeface="+mn-ea"/>
                <a:cs typeface="+mn-cs"/>
              </a:rPr>
              <a:t>ሥራ</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ውጤቶች</a:t>
            </a:r>
            <a:r>
              <a:rPr lang="am-ET" sz="1200" kern="1200" dirty="0">
                <a:solidFill>
                  <a:schemeClr val="tx1"/>
                </a:solidFill>
                <a:latin typeface="+mn-lt"/>
                <a:ea typeface="+mn-ea"/>
                <a:cs typeface="+mn-cs"/>
              </a:rPr>
              <a:t> ናቸው</a:t>
            </a:r>
            <a:r>
              <a:rPr lang="en-US" sz="1200" kern="1200" dirty="0">
                <a:solidFill>
                  <a:schemeClr val="tx1"/>
                </a:solidFill>
                <a:latin typeface="+mn-lt"/>
                <a:ea typeface="+mn-ea"/>
                <a:cs typeface="+mn-cs"/>
              </a:rPr>
              <a:t>።</a:t>
            </a:r>
            <a:endParaRPr lang="am-ET" sz="1200" kern="1200" dirty="0">
              <a:solidFill>
                <a:schemeClr val="tx1"/>
              </a:solidFill>
              <a:latin typeface="+mn-lt"/>
              <a:ea typeface="+mn-ea"/>
              <a:cs typeface="+mn-cs"/>
            </a:endParaRPr>
          </a:p>
          <a:p>
            <a:pPr marL="285750" indent="-285750">
              <a:lnSpc>
                <a:spcPct val="107000"/>
              </a:lnSpc>
              <a:spcAft>
                <a:spcPts val="800"/>
              </a:spcAft>
              <a:buFont typeface="Arial" panose="020B0604020202020204" pitchFamily="34" charset="0"/>
              <a:buChar char="•"/>
            </a:pPr>
            <a:endParaRPr lang="am-ET" sz="1200" kern="1200" dirty="0">
              <a:solidFill>
                <a:schemeClr val="tx1"/>
              </a:solidFill>
              <a:latin typeface="+mn-lt"/>
              <a:ea typeface="+mn-ea"/>
              <a:cs typeface="+mn-cs"/>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am-ET" altLang="ja-JP" dirty="0"/>
              <a:t>የብቃት </a:t>
            </a:r>
            <a:r>
              <a:rPr lang="am-ET" sz="1200" dirty="0"/>
              <a:t>ተ</a:t>
            </a:r>
            <a:r>
              <a:rPr lang="en-US" sz="1200" kern="1200" dirty="0" err="1">
                <a:solidFill>
                  <a:schemeClr val="tx1"/>
                </a:solidFill>
                <a:latin typeface="+mn-lt"/>
                <a:ea typeface="+mn-ea"/>
                <a:cs typeface="+mn-cs"/>
              </a:rPr>
              <a:t>ሽ</a:t>
            </a:r>
            <a:r>
              <a:rPr lang="am-ET" sz="1200" dirty="0"/>
              <a:t>ከርካሪው</a:t>
            </a:r>
            <a:r>
              <a:rPr lang="am-ET" altLang="ja-JP" dirty="0"/>
              <a:t> ላይ የምታዩት ሰዎች ማጎልበት ያለባቸው አቅሞች፣ ለሰዎች ተደራ</a:t>
            </a:r>
            <a:r>
              <a:rPr lang="en-US" sz="1200" kern="1200" dirty="0" err="1">
                <a:solidFill>
                  <a:schemeClr val="tx1"/>
                </a:solidFill>
                <a:latin typeface="+mn-lt"/>
                <a:ea typeface="+mn-ea"/>
                <a:cs typeface="+mn-cs"/>
              </a:rPr>
              <a:t>ሽ</a:t>
            </a:r>
            <a:r>
              <a:rPr lang="am-ET" altLang="ja-JP" dirty="0"/>
              <a:t> መሆን ያለባቸው የልማት አገልግሎቶች፣ እና መተግበር ወይም መጽደቅ ያለባቸው መብቶች፣ ሰዎች ለአየር ንብረት ለውጥ ውጤታማ ምላሽ እንዲሰጡ የሚያግዙ </a:t>
            </a:r>
            <a:r>
              <a:rPr lang="en-ZA" altLang="ja-JP" dirty="0" err="1"/>
              <a:t>ናቸው</a:t>
            </a:r>
            <a:r>
              <a:rPr lang="en-ZA" altLang="ja-JP" dirty="0"/>
              <a:t>።</a:t>
            </a:r>
            <a:endParaRPr lang="am-ET" altLang="ja-JP" dirty="0"/>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am-ET" altLang="ja-JP" sz="1200" kern="1200" dirty="0">
              <a:solidFill>
                <a:schemeClr val="tx1"/>
              </a:solidFill>
              <a:latin typeface="+mn-lt"/>
              <a:ea typeface="+mn-ea"/>
              <a:cs typeface="+mn-cs"/>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altLang="ja-JP" dirty="0" err="1"/>
              <a:t>የእርሶ</a:t>
            </a:r>
            <a:r>
              <a:rPr lang="am-ET" altLang="ja-JP" dirty="0"/>
              <a:t> (የሰልጣኝ</a:t>
            </a:r>
            <a:r>
              <a:rPr lang="en-US" altLang="ja-JP" dirty="0"/>
              <a:t>/</a:t>
            </a:r>
            <a:r>
              <a:rPr lang="am-ET" altLang="ja-JP" dirty="0"/>
              <a:t> የተሳታፊዎች) ሚና እንደ ፕሮጀክት ወይም የፕሮግራም ሥራ አስኪያጅ፣ በችግ</a:t>
            </a:r>
            <a:r>
              <a:rPr lang="en-US" altLang="ja-JP" dirty="0" err="1"/>
              <a:t>ር</a:t>
            </a:r>
            <a:r>
              <a:rPr lang="am-ET" altLang="ja-JP" dirty="0"/>
              <a:t> ዛፍ ትንተና ላይ ተለይተው የወጡትን የችግሮች ዋና መንስኤዎች ለመፍታት መፍትሄዎችን መፍጠር ነው። ለችግሩ መሰረታዊ መንስኤዎችን እና ምክንያቶች ወዲያውኑ ምላሽ መስጠት በማይችሉበት ሁኔታ ውስጥ ደግሞ፣ አሉታዊ መዘዞችን የሚያቃልሉ ተግባሮችን ለመንደፍ መሞከር ይኖርቦታል።</a:t>
            </a:r>
            <a:endParaRPr lang="am-ET" altLang="ja-JP" sz="1200" kern="1200" dirty="0">
              <a:effectLst/>
              <a:latin typeface="+mn-lt"/>
              <a:ea typeface="+mn-ea"/>
              <a:cs typeface="+mn-cs"/>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am-ET" sz="1200" kern="1200" dirty="0">
              <a:effectLst/>
              <a:latin typeface="+mn-lt"/>
              <a:ea typeface="+mn-ea"/>
              <a:cs typeface="+mn-cs"/>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ይህን </a:t>
            </a:r>
            <a:r>
              <a:rPr lang="am-ET" altLang="ja-JP" sz="1800" dirty="0"/>
              <a:t>የብቃት </a:t>
            </a:r>
            <a:r>
              <a:rPr lang="am-ET" sz="1800" dirty="0"/>
              <a:t>ተ</a:t>
            </a:r>
            <a:r>
              <a:rPr lang="en-US" sz="1800" kern="1200" dirty="0" err="1">
                <a:solidFill>
                  <a:schemeClr val="tx1"/>
                </a:solidFill>
                <a:latin typeface="+mn-lt"/>
                <a:ea typeface="+mn-ea"/>
                <a:cs typeface="+mn-cs"/>
              </a:rPr>
              <a:t>ሽ</a:t>
            </a:r>
            <a:r>
              <a:rPr lang="am-ET" sz="1800" dirty="0"/>
              <a:t>ከርካሪ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መመልከት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ሀሳቦችን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ሊሰጥዎ</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ይችላል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በሰዎች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አቅም</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መብት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ላይ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ያሉ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ክፍተቶችን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ለመለየት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መፍትሄዎችን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ለመንደፍ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እንደ</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መነ</a:t>
            </a:r>
            <a:r>
              <a:rPr lang="en-US" sz="1800" kern="100" dirty="0" err="1">
                <a:solidFill>
                  <a:srgbClr val="000000"/>
                </a:solidFill>
                <a:effectLst/>
                <a:latin typeface="Nyala" panose="02000504070300020003" pitchFamily="2" charset="0"/>
                <a:ea typeface="Nyala" panose="02000504070300020003" pitchFamily="2" charset="0"/>
                <a:cs typeface="Nyala" panose="02000504070300020003" pitchFamily="2" charset="0"/>
              </a:rPr>
              <a:t>ሻ</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 ሊያገለግል ይችላል</a:t>
            </a:r>
            <a:r>
              <a:rPr lang="am-ET" altLang="ja-JP" sz="1800" dirty="0"/>
              <a:t>።</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am-ET" sz="1800" kern="100" dirty="0">
              <a:effectLst/>
              <a:latin typeface="Nyala" panose="02000504070300020003" pitchFamily="2" charset="0"/>
              <a:ea typeface="Malgun Gothic" panose="020B0503020000020004" pitchFamily="34" charset="-127"/>
              <a:cs typeface="Malgun Gothic" panose="020B0503020000020004" pitchFamily="34" charset="-127"/>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የኔፓል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የማሳያ</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ጥናት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እንደሚያሳየው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የፕሮጀክ</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ቱ</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አስተዳዳሪዎች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ከመንግስታዊ</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ያልሆነ</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ድርጅት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GB" sz="1600" dirty="0"/>
              <a:t>LI BIRD</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አየር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ንብረትን</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 ያማከለ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የግብርና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ፖሊሲ</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ፕሮግራምን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ውጤታማ</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በሆነ</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 መልኩ አለመፈጸምን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እንደ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ማዕከላዊ</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ችግር</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ለይተው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አውጥተዋል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a:t>
            </a:r>
            <a:r>
              <a:rPr lang="en-US" altLang="ja-JP" dirty="0"/>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አየር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ንብረትን</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 ያማከለ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የግብርና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ፕሮግራሙ</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 አቀራረጽ ላይ እና ለመተግበር የሚያስፈለጉ ሁኔታዎች ላይ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ሴት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አርሶ</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አደሮች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ፕሮግራሙ ውጤታማ በሆነ መልኩ እንዳይቀበሉት ያደረጉ ችግሮች ነበሩ</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am-ET" sz="1800" kern="100" dirty="0">
              <a:effectLst/>
              <a:latin typeface="Nyala" panose="02000504070300020003" pitchFamily="2" charset="0"/>
              <a:ea typeface="Malgun Gothic" panose="020B0503020000020004" pitchFamily="34" charset="-127"/>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800" dirty="0"/>
              <a:t>LI BIRD</a:t>
            </a:r>
            <a:r>
              <a:rPr lang="am-ET" sz="1800" dirty="0"/>
              <a:t> </a:t>
            </a:r>
            <a:r>
              <a:rPr lang="en-US" sz="1800" dirty="0" err="1">
                <a:effectLst/>
                <a:latin typeface="Nyala" panose="02000504070300020003" pitchFamily="2" charset="0"/>
                <a:ea typeface="Malgun Gothic" panose="020B0503020000020004" pitchFamily="34" charset="-127"/>
                <a:cs typeface="Malgun Gothic" panose="020B0503020000020004" pitchFamily="34" charset="-127"/>
              </a:rPr>
              <a:t>እንዳሳየው</a:t>
            </a:r>
            <a:r>
              <a:rPr lang="en-US" sz="18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ለምሳሌ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የታችኛው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መደብ</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ብሄር</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 ውስጥ የሚገኙ</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ሴቶች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ምንም</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እንኳን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በግብርና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ዘርፍ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ወሳኝ</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ሚና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ቢጫወቱም</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በግብርና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ክህሎት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ስልጠና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ላይ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የመካፈል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ክፍተት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ነበራቸው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በውሳኔ</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አሰጣጥ</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ላይ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በቂ</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ድምጽ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አልነበራቸውም</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እንዲሁም</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በኢኮኖሚያዊ</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ሀብቶች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ላይ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በቂ</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ተደራሽነት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የማስተዳደር</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 መብት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የላቸውም</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ይህ</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ሁሉ</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አየር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ንብረትን</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 ያማከሉ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የግብርና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ቴክኒኮችን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ዘዴዎችን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ውጤታማ</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በሆነ</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መልኩ</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እንዳይከተሉ</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እንዳይጠቀሙ</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እንቅፋት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ሆኖባቸዋል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a:t>
            </a:r>
            <a:r>
              <a:rPr lang="en-US" altLang="ja-JP" dirty="0"/>
              <a:t> </a:t>
            </a:r>
          </a:p>
          <a:p>
            <a:pPr marL="0" marR="0">
              <a:lnSpc>
                <a:spcPct val="150000"/>
              </a:lnSpc>
              <a:spcBef>
                <a:spcPts val="0"/>
              </a:spcBef>
              <a:spcAft>
                <a:spcPts val="0"/>
              </a:spcAft>
            </a:pPr>
            <a:endParaRPr lang="en-US" sz="1800" b="1" kern="100" dirty="0">
              <a:effectLst/>
              <a:latin typeface="Nyala" panose="02000504070300020003" pitchFamily="2" charset="0"/>
              <a:ea typeface="Malgun Gothic" panose="020B0503020000020004" pitchFamily="34" charset="-127"/>
              <a:cs typeface="Malgun Gothic" panose="020B0503020000020004" pitchFamily="34" charset="-127"/>
            </a:endParaRPr>
          </a:p>
          <a:p>
            <a:pPr marL="0" marR="0">
              <a:lnSpc>
                <a:spcPct val="150000"/>
              </a:lnSpc>
              <a:spcBef>
                <a:spcPts val="0"/>
              </a:spcBef>
              <a:spcAft>
                <a:spcPts val="0"/>
              </a:spcAft>
            </a:pPr>
            <a:r>
              <a:rPr lang="en-US" sz="1800" b="1" kern="100" dirty="0" err="1">
                <a:effectLst/>
                <a:latin typeface="Nyala" panose="02000504070300020003" pitchFamily="2" charset="0"/>
                <a:ea typeface="Malgun Gothic" panose="020B0503020000020004" pitchFamily="34" charset="-127"/>
                <a:cs typeface="Malgun Gothic" panose="020B0503020000020004" pitchFamily="34" charset="-127"/>
              </a:rPr>
              <a:t>አሰልጣኝ</a:t>
            </a:r>
            <a:r>
              <a:rPr lang="en-US" sz="1800" b="1" kern="100" dirty="0">
                <a:effectLst/>
                <a:latin typeface="Nyala" panose="02000504070300020003" pitchFamily="2" charset="0"/>
                <a:ea typeface="Malgun Gothic" panose="020B0503020000020004" pitchFamily="34" charset="-127"/>
                <a:cs typeface="Malgun Gothic" panose="020B0503020000020004" pitchFamily="34" charset="-127"/>
              </a:rPr>
              <a:t>/</a:t>
            </a:r>
            <a:r>
              <a:rPr lang="en-US" sz="1800" b="1" kern="100" dirty="0" err="1">
                <a:effectLst/>
                <a:latin typeface="Nyala" panose="02000504070300020003" pitchFamily="2" charset="0"/>
                <a:ea typeface="Malgun Gothic" panose="020B0503020000020004" pitchFamily="34" charset="-127"/>
                <a:cs typeface="Malgun Gothic" panose="020B0503020000020004" pitchFamily="34" charset="-127"/>
              </a:rPr>
              <a:t>አስተባባሪ</a:t>
            </a:r>
            <a:r>
              <a:rPr lang="en-US" sz="1800" b="1" kern="100" dirty="0">
                <a:effectLst/>
                <a:latin typeface="Nyala" panose="02000504070300020003" pitchFamily="2" charset="0"/>
                <a:ea typeface="Malgun Gothic" panose="020B0503020000020004" pitchFamily="34" charset="-127"/>
                <a:cs typeface="Malgun Gothic" panose="020B0503020000020004" pitchFamily="34" charset="-127"/>
              </a:rPr>
              <a:t>፡ </a:t>
            </a:r>
            <a:endParaRPr lang="am-ET" sz="1800" b="1" kern="100" dirty="0">
              <a:effectLst/>
              <a:latin typeface="Nyala" panose="02000504070300020003" pitchFamily="2" charset="0"/>
              <a:ea typeface="Malgun Gothic" panose="020B0503020000020004" pitchFamily="34" charset="-127"/>
              <a:cs typeface="Times New Roman" panose="02020603050405020304" pitchFamily="18" charset="0"/>
            </a:endParaRPr>
          </a:p>
          <a:p>
            <a:pPr marL="0" marR="0">
              <a:lnSpc>
                <a:spcPct val="150000"/>
              </a:lnSpc>
              <a:spcBef>
                <a:spcPts val="0"/>
              </a:spcBef>
              <a:spcAft>
                <a:spcPts val="0"/>
              </a:spcAft>
            </a:pPr>
            <a:endParaRPr lang="am-ET" sz="1800" b="1" kern="100" dirty="0">
              <a:effectLst/>
              <a:latin typeface="Nyala" panose="02000504070300020003" pitchFamily="2" charset="0"/>
              <a:ea typeface="Malgun Gothic" panose="020B0503020000020004" pitchFamily="34" charset="-127"/>
              <a:cs typeface="Times New Roman" panose="02020603050405020304" pitchFamily="18" charset="0"/>
            </a:endParaRPr>
          </a:p>
          <a:p>
            <a:pPr marL="285750" marR="0" indent="-285750">
              <a:lnSpc>
                <a:spcPct val="150000"/>
              </a:lnSpc>
              <a:spcBef>
                <a:spcPts val="0"/>
              </a:spcBef>
              <a:spcAft>
                <a:spcPts val="0"/>
              </a:spcAft>
              <a:buFont typeface="Arial" panose="020B0604020202020204" pitchFamily="34" charset="0"/>
              <a:buChar char="•"/>
            </a:pPr>
            <a:r>
              <a:rPr lang="en-GB" sz="1800" dirty="0" err="1"/>
              <a:t>ተሳታፊዎች</a:t>
            </a:r>
            <a:r>
              <a:rPr lang="am-ET" sz="1800" dirty="0"/>
              <a:t> በየግላቸው </a:t>
            </a:r>
            <a:r>
              <a:rPr lang="en-GB" sz="1800" dirty="0"/>
              <a:t>LI BIRD</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በኔፓል</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 የለያቸውን ችግሮች ለመቅረፍ የወሰዳቸውን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እርምጃዎችን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እንዲጠቅሱ</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 ጠይቂ/ጠይቅ </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ባለ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ሁለቱን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ገፅ</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ጽሁፍ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 የ</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ኔፓል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አየር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ንብረትን</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 ያማከለ</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ግብርና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ማሳያ</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ጥናትን</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 በመጠቀም</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 </a:t>
            </a:r>
          </a:p>
          <a:p>
            <a:pPr marL="285750" marR="0" indent="-285750">
              <a:lnSpc>
                <a:spcPct val="150000"/>
              </a:lnSpc>
              <a:spcBef>
                <a:spcPts val="0"/>
              </a:spcBef>
              <a:spcAft>
                <a:spcPts val="0"/>
              </a:spcAft>
              <a:buFont typeface="Arial" panose="020B0604020202020204" pitchFamily="34" charset="0"/>
              <a:buChar char="•"/>
            </a:pPr>
            <a:endParaRPr lang="am-ET" sz="1800" kern="100" dirty="0">
              <a:effectLst/>
              <a:latin typeface="Nyala" panose="02000504070300020003" pitchFamily="2" charset="0"/>
              <a:ea typeface="Malgun Gothic" panose="020B0503020000020004" pitchFamily="34" charset="-127"/>
              <a:cs typeface="Malgun Gothic" panose="020B0503020000020004" pitchFamily="34" charset="-127"/>
            </a:endParaRPr>
          </a:p>
          <a:p>
            <a:pPr marL="285750" marR="0" indent="-285750">
              <a:lnSpc>
                <a:spcPct val="150000"/>
              </a:lnSpc>
              <a:spcBef>
                <a:spcPts val="0"/>
              </a:spcBef>
              <a:spcAft>
                <a:spcPts val="0"/>
              </a:spcAft>
              <a:buFont typeface="Arial" panose="020B0604020202020204" pitchFamily="34" charset="0"/>
              <a:buChar char="•"/>
            </a:pP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ተሳታፊዎች በችግር ዛፉ ላይ በፕሮጀክቱ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የተለዩ</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ማእከላዊ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ችግ</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ሮችን እና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መሰረታዊ</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መንስኤዎችን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የችግሩን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ተፅእኖዎች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እና</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 መዘዞች </a:t>
            </a:r>
            <a:r>
              <a:rPr lang="en-GB" sz="1800" dirty="0"/>
              <a:t>LI BIRD</a:t>
            </a:r>
            <a:r>
              <a:rPr lang="am-ET" sz="1800" dirty="0"/>
              <a:t> ከሰጣቸው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የመፍትሄ</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ሃሳቦች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ጋር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ያዛምዱ</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 ማለትም</a:t>
            </a:r>
            <a:r>
              <a:rPr lang="en-US" altLang="ja-JP" dirty="0"/>
              <a:t> </a:t>
            </a:r>
            <a:r>
              <a:rPr lang="am-ET" dirty="0"/>
              <a:t>የትኞቹ መፍትሄዎች ከየትኛው የችግሩ ክፍል ጋር ይዛመዳሉ?</a:t>
            </a:r>
            <a:endParaRPr lang="am-ET" sz="1200" kern="1200" dirty="0">
              <a:effectLst/>
              <a:latin typeface="+mn-lt"/>
              <a:ea typeface="+mn-ea"/>
              <a:cs typeface="+mn-cs"/>
            </a:endParaRPr>
          </a:p>
          <a:p>
            <a:pPr marL="285750" marR="0" indent="-285750">
              <a:lnSpc>
                <a:spcPct val="150000"/>
              </a:lnSpc>
              <a:spcBef>
                <a:spcPts val="0"/>
              </a:spcBef>
              <a:spcAft>
                <a:spcPts val="0"/>
              </a:spcAft>
              <a:buFont typeface="Arial" panose="020B0604020202020204" pitchFamily="34" charset="0"/>
              <a:buChar char="•"/>
            </a:pPr>
            <a:endParaRPr lang="am-ET" sz="1200" kern="1200" dirty="0">
              <a:effectLst/>
              <a:latin typeface="+mn-lt"/>
              <a:ea typeface="+mn-ea"/>
              <a:cs typeface="+mn-cs"/>
            </a:endParaRPr>
          </a:p>
          <a:p>
            <a:pPr marL="285750" marR="0" indent="-285750">
              <a:lnSpc>
                <a:spcPct val="150000"/>
              </a:lnSpc>
              <a:spcBef>
                <a:spcPts val="0"/>
              </a:spcBef>
              <a:spcAft>
                <a:spcPts val="0"/>
              </a:spcAft>
              <a:buFont typeface="Arial" panose="020B0604020202020204" pitchFamily="34" charset="0"/>
              <a:buChar char="•"/>
            </a:pP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ተሳታፊዎች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መልሶቻቸውን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በፈቃደኝነት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ሁሉም</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ሰልጣኞች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በአንድ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ላይ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በሆኑበት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የስልጠና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ክፍል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እንዲያቀርቡ</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ይጠይቁ</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a:t>
            </a:r>
            <a:endParaRPr lang="am-ET" sz="1800" kern="100" dirty="0">
              <a:effectLst/>
              <a:latin typeface="Nyala" panose="02000504070300020003" pitchFamily="2" charset="0"/>
              <a:ea typeface="Malgun Gothic" panose="020B0503020000020004" pitchFamily="34" charset="-127"/>
              <a:cs typeface="Malgun Gothic" panose="020B0503020000020004" pitchFamily="34" charset="-127"/>
            </a:endParaRPr>
          </a:p>
          <a:p>
            <a:pPr marL="285750" marR="0" indent="-285750">
              <a:lnSpc>
                <a:spcPct val="150000"/>
              </a:lnSpc>
              <a:spcBef>
                <a:spcPts val="0"/>
              </a:spcBef>
              <a:spcAft>
                <a:spcPts val="0"/>
              </a:spcAft>
              <a:buFont typeface="Arial" panose="020B0604020202020204" pitchFamily="34" charset="0"/>
              <a:buChar char="•"/>
            </a:pPr>
            <a:endParaRPr lang="am-ET" sz="1800" kern="100" dirty="0">
              <a:effectLst/>
              <a:latin typeface="Nyala" panose="02000504070300020003" pitchFamily="2" charset="0"/>
              <a:ea typeface="Malgun Gothic" panose="020B0503020000020004" pitchFamily="34" charset="-127"/>
              <a:cs typeface="Malgun Gothic" panose="020B0503020000020004" pitchFamily="34" charset="-127"/>
            </a:endParaRPr>
          </a:p>
          <a:p>
            <a:pPr marL="285750" marR="0" indent="-285750">
              <a:lnSpc>
                <a:spcPct val="150000"/>
              </a:lnSpc>
              <a:spcBef>
                <a:spcPts val="0"/>
              </a:spcBef>
              <a:spcAft>
                <a:spcPts val="0"/>
              </a:spcAft>
              <a:buFont typeface="Arial" panose="020B0604020202020204" pitchFamily="34" charset="0"/>
              <a:buChar char="•"/>
            </a:pP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ወይም</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ደግሞ</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ከላይ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ያለውን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መልመጃ</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ተሳታፊዎች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በጥንድ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ወይም</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በትናንሽ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ቡድኖች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እንዲሰሩ</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ይጠይቋቸው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a:t>
            </a:r>
            <a:endParaRPr lang="am-ET" sz="1800" kern="100" dirty="0">
              <a:effectLst/>
              <a:latin typeface="Nyala" panose="02000504070300020003" pitchFamily="2" charset="0"/>
              <a:ea typeface="Malgun Gothic" panose="020B0503020000020004" pitchFamily="34" charset="-127"/>
              <a:cs typeface="Malgun Gothic" panose="020B0503020000020004" pitchFamily="34" charset="-127"/>
            </a:endParaRPr>
          </a:p>
          <a:p>
            <a:pPr marL="285750" marR="0" indent="-285750">
              <a:lnSpc>
                <a:spcPct val="150000"/>
              </a:lnSpc>
              <a:spcBef>
                <a:spcPts val="0"/>
              </a:spcBef>
              <a:spcAft>
                <a:spcPts val="0"/>
              </a:spcAft>
              <a:buFont typeface="Arial" panose="020B0604020202020204" pitchFamily="34" charset="0"/>
              <a:buChar char="•"/>
            </a:pPr>
            <a:endParaRPr lang="am-ET" sz="1800" kern="100" dirty="0">
              <a:effectLst/>
              <a:latin typeface="Nyala" panose="02000504070300020003" pitchFamily="2" charset="0"/>
              <a:ea typeface="Malgun Gothic" panose="020B0503020000020004" pitchFamily="34" charset="-127"/>
              <a:cs typeface="Malgun Gothic" panose="020B0503020000020004" pitchFamily="34" charset="-127"/>
            </a:endParaRPr>
          </a:p>
          <a:p>
            <a:pPr marL="285750" marR="0" indent="-285750">
              <a:lnSpc>
                <a:spcPct val="150000"/>
              </a:lnSpc>
              <a:spcBef>
                <a:spcPts val="0"/>
              </a:spcBef>
              <a:spcAft>
                <a:spcPts val="0"/>
              </a:spcAft>
              <a:buFont typeface="Arial" panose="020B0604020202020204" pitchFamily="34" charset="0"/>
              <a:buChar char="•"/>
            </a:pP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ለተሳታፊዎች የሚሰጡ፦</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ይህንን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መልመጃ</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ለመስራት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የሚከተሉትን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ደጋፊ</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ሰነዶች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ለሁሉም</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ተሳታፊዎች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በማተም</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ወይም</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በኤሌክትሮኒክ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መንገድ</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ማሰራጨት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ጠቃሚ</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ሊሆን</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ይችላል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a:t>
            </a:r>
            <a:r>
              <a:rPr lang="en-US" altLang="ja-JP" dirty="0"/>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200150" marR="0" lvl="2" indent="-285750">
              <a:lnSpc>
                <a:spcPct val="150000"/>
              </a:lnSpc>
              <a:spcBef>
                <a:spcPts val="0"/>
              </a:spcBef>
              <a:spcAft>
                <a:spcPts val="0"/>
              </a:spcAft>
              <a:buFont typeface="Arial" panose="020B0604020202020204" pitchFamily="34" charset="0"/>
              <a:buChar char="•"/>
            </a:pP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የኔፓል</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 አየር ንብረትን ያማከለ ግብረና የ</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ችግር</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ዛፍ</a:t>
            </a:r>
            <a:endParaRPr lang="en-US" sz="1800" kern="100" dirty="0">
              <a:effectLst/>
              <a:latin typeface="Nyala" panose="02000504070300020003" pitchFamily="2" charset="0"/>
              <a:ea typeface="Malgun Gothic" panose="020B0503020000020004" pitchFamily="34" charset="-127"/>
              <a:cs typeface="Malgun Gothic" panose="020B0503020000020004" pitchFamily="34" charset="-127"/>
            </a:endParaRPr>
          </a:p>
          <a:p>
            <a:pPr marL="1200150" marR="0" lvl="2" indent="-285750">
              <a:lnSpc>
                <a:spcPct val="150000"/>
              </a:lnSpc>
              <a:spcBef>
                <a:spcPts val="0"/>
              </a:spcBef>
              <a:spcAft>
                <a:spcPts val="0"/>
              </a:spcAft>
              <a:buFont typeface="Arial" panose="020B0604020202020204" pitchFamily="34" charset="0"/>
              <a:buChar char="•"/>
            </a:pP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ባለ</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ሁለት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ገጽ</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የኔፓል</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አየር</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ንብረትን</a:t>
            </a:r>
            <a:r>
              <a:rPr lang="am-ET" sz="1800" kern="100" dirty="0">
                <a:effectLst/>
                <a:latin typeface="Nyala" panose="02000504070300020003" pitchFamily="2" charset="0"/>
                <a:ea typeface="Malgun Gothic" panose="020B0503020000020004" pitchFamily="34" charset="-127"/>
                <a:cs typeface="Malgun Gothic" panose="020B0503020000020004" pitchFamily="34" charset="-127"/>
              </a:rPr>
              <a:t> ያማከለ</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ግብርና</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ማሳያ</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ጥናት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200150" marR="0" lvl="2" indent="-285750">
              <a:lnSpc>
                <a:spcPct val="150000"/>
              </a:lnSpc>
              <a:spcBef>
                <a:spcPts val="0"/>
              </a:spcBef>
              <a:spcAft>
                <a:spcPts val="0"/>
              </a:spcAft>
              <a:buFont typeface="Arial" panose="020B0604020202020204" pitchFamily="34" charset="0"/>
              <a:buChar char="•"/>
            </a:pP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የብቃት</a:t>
            </a:r>
            <a:r>
              <a:rPr lang="en-US" sz="1800" kern="1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1800" kern="100" dirty="0" err="1">
                <a:effectLst/>
                <a:latin typeface="Nyala" panose="02000504070300020003" pitchFamily="2" charset="0"/>
                <a:ea typeface="Malgun Gothic" panose="020B0503020000020004" pitchFamily="34" charset="-127"/>
                <a:cs typeface="Malgun Gothic" panose="020B0503020000020004" pitchFamily="34" charset="-127"/>
              </a:rPr>
              <a:t>ተሽከርካሪ</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lvl="0" indent="0" algn="l" rtl="0">
              <a:lnSpc>
                <a:spcPct val="100000"/>
              </a:lnSpc>
              <a:spcBef>
                <a:spcPts val="0"/>
              </a:spcBef>
              <a:spcAft>
                <a:spcPts val="0"/>
              </a:spcAft>
              <a:buSzPts val="1100"/>
              <a:buNone/>
            </a:pPr>
            <a:endParaRPr lang="en-US" altLang="ja-JP" dirty="0"/>
          </a:p>
          <a:p>
            <a:endParaRPr kumimoji="1" lang="ja-JP" altLang="en-US" dirty="0"/>
          </a:p>
        </p:txBody>
      </p:sp>
      <p:sp>
        <p:nvSpPr>
          <p:cNvPr id="4" name="Slide Number Placeholder 3"/>
          <p:cNvSpPr>
            <a:spLocks noGrp="1"/>
          </p:cNvSpPr>
          <p:nvPr>
            <p:ph type="sldNum" sz="quarter" idx="5"/>
          </p:nvPr>
        </p:nvSpPr>
        <p:spPr/>
        <p:txBody>
          <a:bodyPr/>
          <a:lstStyle/>
          <a:p>
            <a:fld id="{57F5E081-228C-40C5-8CF8-D03D649DAE38}" type="slidenum">
              <a:rPr lang="en-US" smtClean="0"/>
              <a:t>9</a:t>
            </a:fld>
            <a:endParaRPr lang="en-US"/>
          </a:p>
        </p:txBody>
      </p:sp>
    </p:spTree>
    <p:extLst>
      <p:ext uri="{BB962C8B-B14F-4D97-AF65-F5344CB8AC3E}">
        <p14:creationId xmlns:p14="http://schemas.microsoft.com/office/powerpoint/2010/main" val="1208888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rtl="0">
              <a:lnSpc>
                <a:spcPct val="100000"/>
              </a:lnSpc>
              <a:spcBef>
                <a:spcPts val="0"/>
              </a:spcBef>
              <a:spcAft>
                <a:spcPts val="0"/>
              </a:spcAft>
              <a:buClr>
                <a:srgbClr val="000000"/>
              </a:buClr>
              <a:buSzPts val="1100"/>
              <a:buFont typeface="Arial"/>
              <a:buChar char="●"/>
            </a:pPr>
            <a:r>
              <a:rPr lang="am-ET" altLang="ja-JP" sz="1200" dirty="0"/>
              <a:t>በችግር ዛፍ ትንተና ላይ የተገኘው መረጃ በቀጣይነት የሚሰሩት የሥርዓተ-ፆታ ማካተቻ ድርጊቶች መሠረት ነው</a:t>
            </a:r>
            <a:r>
              <a:rPr lang="en-US" altLang="ja-JP" sz="1200" dirty="0"/>
              <a:t>። </a:t>
            </a:r>
            <a:endParaRPr lang="en-US" altLang="ja-JP" dirty="0"/>
          </a:p>
          <a:p>
            <a:pPr marL="457200" lvl="0" indent="-228600" algn="l" rtl="0">
              <a:lnSpc>
                <a:spcPct val="100000"/>
              </a:lnSpc>
              <a:spcBef>
                <a:spcPts val="0"/>
              </a:spcBef>
              <a:spcAft>
                <a:spcPts val="0"/>
              </a:spcAft>
              <a:buSzPts val="1100"/>
              <a:buNone/>
            </a:pPr>
            <a:endParaRPr lang="en-US" altLang="ja-JP" dirty="0"/>
          </a:p>
          <a:p>
            <a:endParaRPr kumimoji="1" lang="ja-JP" altLang="en-US" dirty="0"/>
          </a:p>
        </p:txBody>
      </p:sp>
      <p:sp>
        <p:nvSpPr>
          <p:cNvPr id="4" name="Slide Number Placeholder 3"/>
          <p:cNvSpPr>
            <a:spLocks noGrp="1"/>
          </p:cNvSpPr>
          <p:nvPr>
            <p:ph type="sldNum" sz="quarter" idx="5"/>
          </p:nvPr>
        </p:nvSpPr>
        <p:spPr/>
        <p:txBody>
          <a:bodyPr/>
          <a:lstStyle/>
          <a:p>
            <a:fld id="{57F5E081-228C-40C5-8CF8-D03D649DAE38}" type="slidenum">
              <a:rPr lang="en-US" smtClean="0"/>
              <a:t>10</a:t>
            </a:fld>
            <a:endParaRPr lang="en-US"/>
          </a:p>
        </p:txBody>
      </p:sp>
    </p:spTree>
    <p:extLst>
      <p:ext uri="{BB962C8B-B14F-4D97-AF65-F5344CB8AC3E}">
        <p14:creationId xmlns:p14="http://schemas.microsoft.com/office/powerpoint/2010/main" val="1071394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3FEE3-0D4B-2CFD-546D-0A01612284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0701191-BF12-941D-E3AF-C3A3582269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0CC813F-1EF2-2377-D025-3D680A990622}"/>
              </a:ext>
            </a:extLst>
          </p:cNvPr>
          <p:cNvSpPr>
            <a:spLocks noGrp="1"/>
          </p:cNvSpPr>
          <p:nvPr>
            <p:ph type="dt" sz="half" idx="10"/>
          </p:nvPr>
        </p:nvSpPr>
        <p:spPr/>
        <p:txBody>
          <a:bodyPr/>
          <a:lstStyle/>
          <a:p>
            <a:fld id="{11CFD22F-1693-4553-902F-037004B00C95}" type="datetimeFigureOut">
              <a:rPr lang="en-GB" smtClean="0"/>
              <a:t>12/08/2024</a:t>
            </a:fld>
            <a:endParaRPr lang="en-GB"/>
          </a:p>
        </p:txBody>
      </p:sp>
      <p:sp>
        <p:nvSpPr>
          <p:cNvPr id="5" name="Footer Placeholder 4">
            <a:extLst>
              <a:ext uri="{FF2B5EF4-FFF2-40B4-BE49-F238E27FC236}">
                <a16:creationId xmlns:a16="http://schemas.microsoft.com/office/drawing/2014/main" id="{C00246E0-1AAD-53EB-D886-086B8ADB3F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DF654B-9B0A-8E2B-01CE-1065E26F5109}"/>
              </a:ext>
            </a:extLst>
          </p:cNvPr>
          <p:cNvSpPr>
            <a:spLocks noGrp="1"/>
          </p:cNvSpPr>
          <p:nvPr>
            <p:ph type="sldNum" sz="quarter" idx="12"/>
          </p:nvPr>
        </p:nvSpPr>
        <p:spPr/>
        <p:txBody>
          <a:bodyPr/>
          <a:lstStyle/>
          <a:p>
            <a:fld id="{CC26F5F4-FAEA-412F-B800-97F14D6BECD7}" type="slidenum">
              <a:rPr lang="en-GB" smtClean="0"/>
              <a:t>‹#›</a:t>
            </a:fld>
            <a:endParaRPr lang="en-GB"/>
          </a:p>
        </p:txBody>
      </p:sp>
    </p:spTree>
    <p:extLst>
      <p:ext uri="{BB962C8B-B14F-4D97-AF65-F5344CB8AC3E}">
        <p14:creationId xmlns:p14="http://schemas.microsoft.com/office/powerpoint/2010/main" val="1075658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8384D-1DB5-82CF-18EF-5402B5F247B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CFD9107-4B22-3653-3E04-92C9E26775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82D1F9-2FA7-4819-AAE7-029871E640A5}"/>
              </a:ext>
            </a:extLst>
          </p:cNvPr>
          <p:cNvSpPr>
            <a:spLocks noGrp="1"/>
          </p:cNvSpPr>
          <p:nvPr>
            <p:ph type="dt" sz="half" idx="10"/>
          </p:nvPr>
        </p:nvSpPr>
        <p:spPr/>
        <p:txBody>
          <a:bodyPr/>
          <a:lstStyle/>
          <a:p>
            <a:fld id="{11CFD22F-1693-4553-902F-037004B00C95}" type="datetimeFigureOut">
              <a:rPr lang="en-GB" smtClean="0"/>
              <a:t>12/08/2024</a:t>
            </a:fld>
            <a:endParaRPr lang="en-GB"/>
          </a:p>
        </p:txBody>
      </p:sp>
      <p:sp>
        <p:nvSpPr>
          <p:cNvPr id="5" name="Footer Placeholder 4">
            <a:extLst>
              <a:ext uri="{FF2B5EF4-FFF2-40B4-BE49-F238E27FC236}">
                <a16:creationId xmlns:a16="http://schemas.microsoft.com/office/drawing/2014/main" id="{35C055B0-59E9-15D1-706A-1EBC911A13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73ECDE-CA80-54F9-3D01-60FBA382AE81}"/>
              </a:ext>
            </a:extLst>
          </p:cNvPr>
          <p:cNvSpPr>
            <a:spLocks noGrp="1"/>
          </p:cNvSpPr>
          <p:nvPr>
            <p:ph type="sldNum" sz="quarter" idx="12"/>
          </p:nvPr>
        </p:nvSpPr>
        <p:spPr/>
        <p:txBody>
          <a:bodyPr/>
          <a:lstStyle/>
          <a:p>
            <a:fld id="{CC26F5F4-FAEA-412F-B800-97F14D6BECD7}" type="slidenum">
              <a:rPr lang="en-GB" smtClean="0"/>
              <a:t>‹#›</a:t>
            </a:fld>
            <a:endParaRPr lang="en-GB"/>
          </a:p>
        </p:txBody>
      </p:sp>
    </p:spTree>
    <p:extLst>
      <p:ext uri="{BB962C8B-B14F-4D97-AF65-F5344CB8AC3E}">
        <p14:creationId xmlns:p14="http://schemas.microsoft.com/office/powerpoint/2010/main" val="4038314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52817D-5F38-17A1-B2FD-DD81952A8B3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55FB576-FCDA-F830-E66D-65208E0E19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FCECCE-BA90-B8DB-1E6F-076FB502C512}"/>
              </a:ext>
            </a:extLst>
          </p:cNvPr>
          <p:cNvSpPr>
            <a:spLocks noGrp="1"/>
          </p:cNvSpPr>
          <p:nvPr>
            <p:ph type="dt" sz="half" idx="10"/>
          </p:nvPr>
        </p:nvSpPr>
        <p:spPr/>
        <p:txBody>
          <a:bodyPr/>
          <a:lstStyle/>
          <a:p>
            <a:fld id="{11CFD22F-1693-4553-902F-037004B00C95}" type="datetimeFigureOut">
              <a:rPr lang="en-GB" smtClean="0"/>
              <a:t>12/08/2024</a:t>
            </a:fld>
            <a:endParaRPr lang="en-GB"/>
          </a:p>
        </p:txBody>
      </p:sp>
      <p:sp>
        <p:nvSpPr>
          <p:cNvPr id="5" name="Footer Placeholder 4">
            <a:extLst>
              <a:ext uri="{FF2B5EF4-FFF2-40B4-BE49-F238E27FC236}">
                <a16:creationId xmlns:a16="http://schemas.microsoft.com/office/drawing/2014/main" id="{42A64848-D4A5-33E4-D9DD-84927262B7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3E2084-D66A-0B40-0458-7002AE78EF3D}"/>
              </a:ext>
            </a:extLst>
          </p:cNvPr>
          <p:cNvSpPr>
            <a:spLocks noGrp="1"/>
          </p:cNvSpPr>
          <p:nvPr>
            <p:ph type="sldNum" sz="quarter" idx="12"/>
          </p:nvPr>
        </p:nvSpPr>
        <p:spPr/>
        <p:txBody>
          <a:bodyPr/>
          <a:lstStyle/>
          <a:p>
            <a:fld id="{CC26F5F4-FAEA-412F-B800-97F14D6BECD7}" type="slidenum">
              <a:rPr lang="en-GB" smtClean="0"/>
              <a:t>‹#›</a:t>
            </a:fld>
            <a:endParaRPr lang="en-GB"/>
          </a:p>
        </p:txBody>
      </p:sp>
    </p:spTree>
    <p:extLst>
      <p:ext uri="{BB962C8B-B14F-4D97-AF65-F5344CB8AC3E}">
        <p14:creationId xmlns:p14="http://schemas.microsoft.com/office/powerpoint/2010/main" val="3253812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Content">
  <p:cSld name="1_Title and Content">
    <p:spTree>
      <p:nvGrpSpPr>
        <p:cNvPr id="1" name="Shape 18"/>
        <p:cNvGrpSpPr/>
        <p:nvPr/>
      </p:nvGrpSpPr>
      <p:grpSpPr>
        <a:xfrm>
          <a:off x="0" y="0"/>
          <a:ext cx="0" cy="0"/>
          <a:chOff x="0" y="0"/>
          <a:chExt cx="0" cy="0"/>
        </a:xfrm>
      </p:grpSpPr>
      <p:sp>
        <p:nvSpPr>
          <p:cNvPr id="19" name="Google Shape;19;p50"/>
          <p:cNvSpPr txBox="1">
            <a:spLocks noGrp="1"/>
          </p:cNvSpPr>
          <p:nvPr>
            <p:ph type="title"/>
          </p:nvPr>
        </p:nvSpPr>
        <p:spPr>
          <a:xfrm>
            <a:off x="1572069" y="584489"/>
            <a:ext cx="9047859" cy="1244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2800" b="1" i="0">
                <a:solidFill>
                  <a:srgbClr val="DC3122"/>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0"/>
          <p:cNvSpPr txBox="1">
            <a:spLocks noGrp="1"/>
          </p:cNvSpPr>
          <p:nvPr>
            <p:ph type="body" idx="1"/>
          </p:nvPr>
        </p:nvSpPr>
        <p:spPr>
          <a:xfrm>
            <a:off x="1388724" y="2487203"/>
            <a:ext cx="9414549" cy="330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sz="2200" b="0" i="0">
                <a:solidFill>
                  <a:schemeClr val="dk1"/>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1" name="Google Shape;21;p50"/>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50"/>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0"/>
          <p:cNvSpPr txBox="1">
            <a:spLocks noGrp="1"/>
          </p:cNvSpPr>
          <p:nvPr>
            <p:ph type="sldNum" idx="12"/>
          </p:nvPr>
        </p:nvSpPr>
        <p:spPr>
          <a:xfrm>
            <a:off x="11228900" y="6442064"/>
            <a:ext cx="274320" cy="2114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2540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2540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2540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2540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2540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2540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2540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2540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026493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6320C-3284-F6A4-DB14-06A89377E2F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8DA6D5E-40B7-4FB8-9862-57C96F7F98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8416E5-484B-909C-3D6A-812AC2E5E487}"/>
              </a:ext>
            </a:extLst>
          </p:cNvPr>
          <p:cNvSpPr>
            <a:spLocks noGrp="1"/>
          </p:cNvSpPr>
          <p:nvPr>
            <p:ph type="dt" sz="half" idx="10"/>
          </p:nvPr>
        </p:nvSpPr>
        <p:spPr/>
        <p:txBody>
          <a:bodyPr/>
          <a:lstStyle/>
          <a:p>
            <a:fld id="{11CFD22F-1693-4553-902F-037004B00C95}" type="datetimeFigureOut">
              <a:rPr lang="en-GB" smtClean="0"/>
              <a:t>12/08/2024</a:t>
            </a:fld>
            <a:endParaRPr lang="en-GB"/>
          </a:p>
        </p:txBody>
      </p:sp>
      <p:sp>
        <p:nvSpPr>
          <p:cNvPr id="5" name="Footer Placeholder 4">
            <a:extLst>
              <a:ext uri="{FF2B5EF4-FFF2-40B4-BE49-F238E27FC236}">
                <a16:creationId xmlns:a16="http://schemas.microsoft.com/office/drawing/2014/main" id="{F927EE32-D93F-6E85-DAF5-1A122CDF0B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3CCCDE-43B4-6F29-1B2E-79D55966F725}"/>
              </a:ext>
            </a:extLst>
          </p:cNvPr>
          <p:cNvSpPr>
            <a:spLocks noGrp="1"/>
          </p:cNvSpPr>
          <p:nvPr>
            <p:ph type="sldNum" sz="quarter" idx="12"/>
          </p:nvPr>
        </p:nvSpPr>
        <p:spPr/>
        <p:txBody>
          <a:bodyPr/>
          <a:lstStyle/>
          <a:p>
            <a:fld id="{CC26F5F4-FAEA-412F-B800-97F14D6BECD7}" type="slidenum">
              <a:rPr lang="en-GB" smtClean="0"/>
              <a:t>‹#›</a:t>
            </a:fld>
            <a:endParaRPr lang="en-GB"/>
          </a:p>
        </p:txBody>
      </p:sp>
    </p:spTree>
    <p:extLst>
      <p:ext uri="{BB962C8B-B14F-4D97-AF65-F5344CB8AC3E}">
        <p14:creationId xmlns:p14="http://schemas.microsoft.com/office/powerpoint/2010/main" val="1841657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7E678-50C1-606B-DAC9-F74D400B9E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4A7BADA-B95D-0D5A-1628-70B4AF5148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27B911-C47D-1326-26DA-C7C047957E6A}"/>
              </a:ext>
            </a:extLst>
          </p:cNvPr>
          <p:cNvSpPr>
            <a:spLocks noGrp="1"/>
          </p:cNvSpPr>
          <p:nvPr>
            <p:ph type="dt" sz="half" idx="10"/>
          </p:nvPr>
        </p:nvSpPr>
        <p:spPr/>
        <p:txBody>
          <a:bodyPr/>
          <a:lstStyle/>
          <a:p>
            <a:fld id="{11CFD22F-1693-4553-902F-037004B00C95}" type="datetimeFigureOut">
              <a:rPr lang="en-GB" smtClean="0"/>
              <a:t>12/08/2024</a:t>
            </a:fld>
            <a:endParaRPr lang="en-GB"/>
          </a:p>
        </p:txBody>
      </p:sp>
      <p:sp>
        <p:nvSpPr>
          <p:cNvPr id="5" name="Footer Placeholder 4">
            <a:extLst>
              <a:ext uri="{FF2B5EF4-FFF2-40B4-BE49-F238E27FC236}">
                <a16:creationId xmlns:a16="http://schemas.microsoft.com/office/drawing/2014/main" id="{DA402C65-9027-6362-17D7-7DA7B2B120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29ED3B-559D-FDAF-5A84-AC4248368478}"/>
              </a:ext>
            </a:extLst>
          </p:cNvPr>
          <p:cNvSpPr>
            <a:spLocks noGrp="1"/>
          </p:cNvSpPr>
          <p:nvPr>
            <p:ph type="sldNum" sz="quarter" idx="12"/>
          </p:nvPr>
        </p:nvSpPr>
        <p:spPr/>
        <p:txBody>
          <a:bodyPr/>
          <a:lstStyle/>
          <a:p>
            <a:fld id="{CC26F5F4-FAEA-412F-B800-97F14D6BECD7}" type="slidenum">
              <a:rPr lang="en-GB" smtClean="0"/>
              <a:t>‹#›</a:t>
            </a:fld>
            <a:endParaRPr lang="en-GB"/>
          </a:p>
        </p:txBody>
      </p:sp>
    </p:spTree>
    <p:extLst>
      <p:ext uri="{BB962C8B-B14F-4D97-AF65-F5344CB8AC3E}">
        <p14:creationId xmlns:p14="http://schemas.microsoft.com/office/powerpoint/2010/main" val="2926934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5C526-4EA3-C655-2220-385B53A52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B2CF30-E700-AEEE-5621-240A850DEC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79C48B5-72A6-ED3E-FD7B-F7B389B494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C9B68CE-FC8D-C69C-6DCC-D7BEADCAF815}"/>
              </a:ext>
            </a:extLst>
          </p:cNvPr>
          <p:cNvSpPr>
            <a:spLocks noGrp="1"/>
          </p:cNvSpPr>
          <p:nvPr>
            <p:ph type="dt" sz="half" idx="10"/>
          </p:nvPr>
        </p:nvSpPr>
        <p:spPr/>
        <p:txBody>
          <a:bodyPr/>
          <a:lstStyle/>
          <a:p>
            <a:fld id="{11CFD22F-1693-4553-902F-037004B00C95}" type="datetimeFigureOut">
              <a:rPr lang="en-GB" smtClean="0"/>
              <a:t>12/08/2024</a:t>
            </a:fld>
            <a:endParaRPr lang="en-GB"/>
          </a:p>
        </p:txBody>
      </p:sp>
      <p:sp>
        <p:nvSpPr>
          <p:cNvPr id="6" name="Footer Placeholder 5">
            <a:extLst>
              <a:ext uri="{FF2B5EF4-FFF2-40B4-BE49-F238E27FC236}">
                <a16:creationId xmlns:a16="http://schemas.microsoft.com/office/drawing/2014/main" id="{1D80E753-A84F-13C4-7166-25E292358B7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9246FA-9D14-E7AE-1D75-C21A04B4930D}"/>
              </a:ext>
            </a:extLst>
          </p:cNvPr>
          <p:cNvSpPr>
            <a:spLocks noGrp="1"/>
          </p:cNvSpPr>
          <p:nvPr>
            <p:ph type="sldNum" sz="quarter" idx="12"/>
          </p:nvPr>
        </p:nvSpPr>
        <p:spPr/>
        <p:txBody>
          <a:bodyPr/>
          <a:lstStyle/>
          <a:p>
            <a:fld id="{CC26F5F4-FAEA-412F-B800-97F14D6BECD7}" type="slidenum">
              <a:rPr lang="en-GB" smtClean="0"/>
              <a:t>‹#›</a:t>
            </a:fld>
            <a:endParaRPr lang="en-GB"/>
          </a:p>
        </p:txBody>
      </p:sp>
    </p:spTree>
    <p:extLst>
      <p:ext uri="{BB962C8B-B14F-4D97-AF65-F5344CB8AC3E}">
        <p14:creationId xmlns:p14="http://schemas.microsoft.com/office/powerpoint/2010/main" val="922347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0CAAE-2EEB-23BA-ED5A-B25555E0798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29D65DC-1122-5B81-A329-52D9CB3B31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DFF0C2-F6FA-43D8-981D-A03D80B4E2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81F2699-CEE7-3E06-581E-1D588F2A56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F576B1-54A9-F81C-4600-D67BBA6131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607FA4D-5252-C068-792F-501849EAB55D}"/>
              </a:ext>
            </a:extLst>
          </p:cNvPr>
          <p:cNvSpPr>
            <a:spLocks noGrp="1"/>
          </p:cNvSpPr>
          <p:nvPr>
            <p:ph type="dt" sz="half" idx="10"/>
          </p:nvPr>
        </p:nvSpPr>
        <p:spPr/>
        <p:txBody>
          <a:bodyPr/>
          <a:lstStyle/>
          <a:p>
            <a:fld id="{11CFD22F-1693-4553-902F-037004B00C95}" type="datetimeFigureOut">
              <a:rPr lang="en-GB" smtClean="0"/>
              <a:t>12/08/2024</a:t>
            </a:fld>
            <a:endParaRPr lang="en-GB"/>
          </a:p>
        </p:txBody>
      </p:sp>
      <p:sp>
        <p:nvSpPr>
          <p:cNvPr id="8" name="Footer Placeholder 7">
            <a:extLst>
              <a:ext uri="{FF2B5EF4-FFF2-40B4-BE49-F238E27FC236}">
                <a16:creationId xmlns:a16="http://schemas.microsoft.com/office/drawing/2014/main" id="{63D09579-75FC-C452-2850-AE7D79358FE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990A8CB-36F7-770D-A017-1B5BD9330A92}"/>
              </a:ext>
            </a:extLst>
          </p:cNvPr>
          <p:cNvSpPr>
            <a:spLocks noGrp="1"/>
          </p:cNvSpPr>
          <p:nvPr>
            <p:ph type="sldNum" sz="quarter" idx="12"/>
          </p:nvPr>
        </p:nvSpPr>
        <p:spPr/>
        <p:txBody>
          <a:bodyPr/>
          <a:lstStyle/>
          <a:p>
            <a:fld id="{CC26F5F4-FAEA-412F-B800-97F14D6BECD7}" type="slidenum">
              <a:rPr lang="en-GB" smtClean="0"/>
              <a:t>‹#›</a:t>
            </a:fld>
            <a:endParaRPr lang="en-GB"/>
          </a:p>
        </p:txBody>
      </p:sp>
    </p:spTree>
    <p:extLst>
      <p:ext uri="{BB962C8B-B14F-4D97-AF65-F5344CB8AC3E}">
        <p14:creationId xmlns:p14="http://schemas.microsoft.com/office/powerpoint/2010/main" val="305817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06C8C-991B-D9FB-6472-9E1FFDD6B8B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97C495E-CDA3-91AF-9478-E072C5A02EBB}"/>
              </a:ext>
            </a:extLst>
          </p:cNvPr>
          <p:cNvSpPr>
            <a:spLocks noGrp="1"/>
          </p:cNvSpPr>
          <p:nvPr>
            <p:ph type="dt" sz="half" idx="10"/>
          </p:nvPr>
        </p:nvSpPr>
        <p:spPr/>
        <p:txBody>
          <a:bodyPr/>
          <a:lstStyle/>
          <a:p>
            <a:fld id="{11CFD22F-1693-4553-902F-037004B00C95}" type="datetimeFigureOut">
              <a:rPr lang="en-GB" smtClean="0"/>
              <a:t>12/08/2024</a:t>
            </a:fld>
            <a:endParaRPr lang="en-GB"/>
          </a:p>
        </p:txBody>
      </p:sp>
      <p:sp>
        <p:nvSpPr>
          <p:cNvPr id="4" name="Footer Placeholder 3">
            <a:extLst>
              <a:ext uri="{FF2B5EF4-FFF2-40B4-BE49-F238E27FC236}">
                <a16:creationId xmlns:a16="http://schemas.microsoft.com/office/drawing/2014/main" id="{2BFB6785-8820-19CB-89A5-DEEAE1932BF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9CF4018-C48A-DC06-D86C-3A3231A26509}"/>
              </a:ext>
            </a:extLst>
          </p:cNvPr>
          <p:cNvSpPr>
            <a:spLocks noGrp="1"/>
          </p:cNvSpPr>
          <p:nvPr>
            <p:ph type="sldNum" sz="quarter" idx="12"/>
          </p:nvPr>
        </p:nvSpPr>
        <p:spPr/>
        <p:txBody>
          <a:bodyPr/>
          <a:lstStyle/>
          <a:p>
            <a:fld id="{CC26F5F4-FAEA-412F-B800-97F14D6BECD7}" type="slidenum">
              <a:rPr lang="en-GB" smtClean="0"/>
              <a:t>‹#›</a:t>
            </a:fld>
            <a:endParaRPr lang="en-GB"/>
          </a:p>
        </p:txBody>
      </p:sp>
    </p:spTree>
    <p:extLst>
      <p:ext uri="{BB962C8B-B14F-4D97-AF65-F5344CB8AC3E}">
        <p14:creationId xmlns:p14="http://schemas.microsoft.com/office/powerpoint/2010/main" val="71179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1A2101-9E3A-38D5-DFC1-EF57C7CDD1A3}"/>
              </a:ext>
            </a:extLst>
          </p:cNvPr>
          <p:cNvSpPr>
            <a:spLocks noGrp="1"/>
          </p:cNvSpPr>
          <p:nvPr>
            <p:ph type="dt" sz="half" idx="10"/>
          </p:nvPr>
        </p:nvSpPr>
        <p:spPr/>
        <p:txBody>
          <a:bodyPr/>
          <a:lstStyle/>
          <a:p>
            <a:fld id="{11CFD22F-1693-4553-902F-037004B00C95}" type="datetimeFigureOut">
              <a:rPr lang="en-GB" smtClean="0"/>
              <a:t>12/08/2024</a:t>
            </a:fld>
            <a:endParaRPr lang="en-GB"/>
          </a:p>
        </p:txBody>
      </p:sp>
      <p:sp>
        <p:nvSpPr>
          <p:cNvPr id="3" name="Footer Placeholder 2">
            <a:extLst>
              <a:ext uri="{FF2B5EF4-FFF2-40B4-BE49-F238E27FC236}">
                <a16:creationId xmlns:a16="http://schemas.microsoft.com/office/drawing/2014/main" id="{B9F6EE76-67BC-651C-A548-16C98C0C932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303835D-E95E-352A-3994-0C8C09A1E92A}"/>
              </a:ext>
            </a:extLst>
          </p:cNvPr>
          <p:cNvSpPr>
            <a:spLocks noGrp="1"/>
          </p:cNvSpPr>
          <p:nvPr>
            <p:ph type="sldNum" sz="quarter" idx="12"/>
          </p:nvPr>
        </p:nvSpPr>
        <p:spPr/>
        <p:txBody>
          <a:bodyPr/>
          <a:lstStyle/>
          <a:p>
            <a:fld id="{CC26F5F4-FAEA-412F-B800-97F14D6BECD7}" type="slidenum">
              <a:rPr lang="en-GB" smtClean="0"/>
              <a:t>‹#›</a:t>
            </a:fld>
            <a:endParaRPr lang="en-GB"/>
          </a:p>
        </p:txBody>
      </p:sp>
    </p:spTree>
    <p:extLst>
      <p:ext uri="{BB962C8B-B14F-4D97-AF65-F5344CB8AC3E}">
        <p14:creationId xmlns:p14="http://schemas.microsoft.com/office/powerpoint/2010/main" val="4010158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CF0C9-2221-F2F4-49E3-C49513419D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0610488-60AF-3B23-E48E-0261C84C24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ABC1157-DC87-AE1D-AE0C-E038FFA82F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D1FD41-6F5D-807A-9638-BD9FF8B2C5EA}"/>
              </a:ext>
            </a:extLst>
          </p:cNvPr>
          <p:cNvSpPr>
            <a:spLocks noGrp="1"/>
          </p:cNvSpPr>
          <p:nvPr>
            <p:ph type="dt" sz="half" idx="10"/>
          </p:nvPr>
        </p:nvSpPr>
        <p:spPr/>
        <p:txBody>
          <a:bodyPr/>
          <a:lstStyle/>
          <a:p>
            <a:fld id="{11CFD22F-1693-4553-902F-037004B00C95}" type="datetimeFigureOut">
              <a:rPr lang="en-GB" smtClean="0"/>
              <a:t>12/08/2024</a:t>
            </a:fld>
            <a:endParaRPr lang="en-GB"/>
          </a:p>
        </p:txBody>
      </p:sp>
      <p:sp>
        <p:nvSpPr>
          <p:cNvPr id="6" name="Footer Placeholder 5">
            <a:extLst>
              <a:ext uri="{FF2B5EF4-FFF2-40B4-BE49-F238E27FC236}">
                <a16:creationId xmlns:a16="http://schemas.microsoft.com/office/drawing/2014/main" id="{3F17A352-1C07-DAF3-B5B9-E244A318F5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92B04E4-3ABA-5688-A4CA-1E33067AC78C}"/>
              </a:ext>
            </a:extLst>
          </p:cNvPr>
          <p:cNvSpPr>
            <a:spLocks noGrp="1"/>
          </p:cNvSpPr>
          <p:nvPr>
            <p:ph type="sldNum" sz="quarter" idx="12"/>
          </p:nvPr>
        </p:nvSpPr>
        <p:spPr/>
        <p:txBody>
          <a:bodyPr/>
          <a:lstStyle/>
          <a:p>
            <a:fld id="{CC26F5F4-FAEA-412F-B800-97F14D6BECD7}" type="slidenum">
              <a:rPr lang="en-GB" smtClean="0"/>
              <a:t>‹#›</a:t>
            </a:fld>
            <a:endParaRPr lang="en-GB"/>
          </a:p>
        </p:txBody>
      </p:sp>
    </p:spTree>
    <p:extLst>
      <p:ext uri="{BB962C8B-B14F-4D97-AF65-F5344CB8AC3E}">
        <p14:creationId xmlns:p14="http://schemas.microsoft.com/office/powerpoint/2010/main" val="274959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A158C-559C-F71B-D5A8-1E3EB3452A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26C4F58-40C6-9F12-691E-70936DC822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F4F7246-7D26-B432-3536-2AD527E65F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F0A746-2792-DB4A-BC92-6CA25D89638D}"/>
              </a:ext>
            </a:extLst>
          </p:cNvPr>
          <p:cNvSpPr>
            <a:spLocks noGrp="1"/>
          </p:cNvSpPr>
          <p:nvPr>
            <p:ph type="dt" sz="half" idx="10"/>
          </p:nvPr>
        </p:nvSpPr>
        <p:spPr/>
        <p:txBody>
          <a:bodyPr/>
          <a:lstStyle/>
          <a:p>
            <a:fld id="{11CFD22F-1693-4553-902F-037004B00C95}" type="datetimeFigureOut">
              <a:rPr lang="en-GB" smtClean="0"/>
              <a:t>12/08/2024</a:t>
            </a:fld>
            <a:endParaRPr lang="en-GB"/>
          </a:p>
        </p:txBody>
      </p:sp>
      <p:sp>
        <p:nvSpPr>
          <p:cNvPr id="6" name="Footer Placeholder 5">
            <a:extLst>
              <a:ext uri="{FF2B5EF4-FFF2-40B4-BE49-F238E27FC236}">
                <a16:creationId xmlns:a16="http://schemas.microsoft.com/office/drawing/2014/main" id="{03B29226-7BE2-7FE3-37E8-0E8BA4C25C4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E44F2F-BD06-8DD1-FE1F-DEFE5B2453BE}"/>
              </a:ext>
            </a:extLst>
          </p:cNvPr>
          <p:cNvSpPr>
            <a:spLocks noGrp="1"/>
          </p:cNvSpPr>
          <p:nvPr>
            <p:ph type="sldNum" sz="quarter" idx="12"/>
          </p:nvPr>
        </p:nvSpPr>
        <p:spPr/>
        <p:txBody>
          <a:bodyPr/>
          <a:lstStyle/>
          <a:p>
            <a:fld id="{CC26F5F4-FAEA-412F-B800-97F14D6BECD7}" type="slidenum">
              <a:rPr lang="en-GB" smtClean="0"/>
              <a:t>‹#›</a:t>
            </a:fld>
            <a:endParaRPr lang="en-GB"/>
          </a:p>
        </p:txBody>
      </p:sp>
    </p:spTree>
    <p:extLst>
      <p:ext uri="{BB962C8B-B14F-4D97-AF65-F5344CB8AC3E}">
        <p14:creationId xmlns:p14="http://schemas.microsoft.com/office/powerpoint/2010/main" val="3316005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74D7DF-1246-624D-E81D-9F25088FC6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27A66EC-834A-BD04-97C6-AF72925979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A27EFF-97D0-2126-BBCF-E93C0E119B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CFD22F-1693-4553-902F-037004B00C95}" type="datetimeFigureOut">
              <a:rPr lang="en-GB" smtClean="0"/>
              <a:t>12/08/2024</a:t>
            </a:fld>
            <a:endParaRPr lang="en-GB"/>
          </a:p>
        </p:txBody>
      </p:sp>
      <p:sp>
        <p:nvSpPr>
          <p:cNvPr id="5" name="Footer Placeholder 4">
            <a:extLst>
              <a:ext uri="{FF2B5EF4-FFF2-40B4-BE49-F238E27FC236}">
                <a16:creationId xmlns:a16="http://schemas.microsoft.com/office/drawing/2014/main" id="{EEA33659-64CF-BDBF-4A7E-830A05FF10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CE45121-FF2C-443F-F70D-64550650BA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26F5F4-FAEA-412F-B800-97F14D6BECD7}" type="slidenum">
              <a:rPr lang="en-GB" smtClean="0"/>
              <a:t>‹#›</a:t>
            </a:fld>
            <a:endParaRPr lang="en-GB"/>
          </a:p>
        </p:txBody>
      </p:sp>
    </p:spTree>
    <p:extLst>
      <p:ext uri="{BB962C8B-B14F-4D97-AF65-F5344CB8AC3E}">
        <p14:creationId xmlns:p14="http://schemas.microsoft.com/office/powerpoint/2010/main" val="2423665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www.cdkn.org/genderequality"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cdkn.org/genderequality"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cdkn.org/"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CBE2B-CA88-87B7-5463-B3AD34E1366A}"/>
              </a:ext>
            </a:extLst>
          </p:cNvPr>
          <p:cNvSpPr>
            <a:spLocks noGrp="1"/>
          </p:cNvSpPr>
          <p:nvPr>
            <p:ph type="ctrTitle"/>
          </p:nvPr>
        </p:nvSpPr>
        <p:spPr>
          <a:xfrm>
            <a:off x="625717" y="2066853"/>
            <a:ext cx="7549851" cy="807501"/>
          </a:xfrm>
        </p:spPr>
        <p:txBody>
          <a:bodyPr>
            <a:noAutofit/>
          </a:bodyPr>
          <a:lstStyle/>
          <a:p>
            <a:pPr algn="l"/>
            <a:br>
              <a:rPr lang="en-US" sz="4000" b="1" dirty="0">
                <a:solidFill>
                  <a:srgbClr val="C00000"/>
                </a:solidFill>
                <a:ea typeface="+mn-ea"/>
                <a:cs typeface="+mn-cs"/>
              </a:rPr>
            </a:br>
            <a:br>
              <a:rPr lang="en-US" sz="4000" b="1" dirty="0">
                <a:solidFill>
                  <a:srgbClr val="C00000"/>
                </a:solidFill>
                <a:ea typeface="+mn-ea"/>
                <a:cs typeface="+mn-cs"/>
              </a:rPr>
            </a:br>
            <a:br>
              <a:rPr lang="en-US" sz="4000" b="1" dirty="0">
                <a:solidFill>
                  <a:srgbClr val="C00000"/>
                </a:solidFill>
                <a:ea typeface="+mn-ea"/>
                <a:cs typeface="+mn-cs"/>
              </a:rPr>
            </a:br>
            <a:r>
              <a:rPr lang="am-ET" sz="4000" b="1" dirty="0">
                <a:solidFill>
                  <a:srgbClr val="C00000"/>
                </a:solidFill>
                <a:ea typeface="+mn-ea"/>
                <a:cs typeface="+mn-cs"/>
              </a:rPr>
              <a:t>ስርአተ-ፆታ እና ማህበረሰብ አካታችነት</a:t>
            </a:r>
            <a:endParaRPr lang="en-GB" sz="1800" b="1" i="1" dirty="0">
              <a:latin typeface="Calibri" panose="020F0502020204030204" pitchFamily="34" charset="0"/>
              <a:ea typeface="+mn-ea"/>
              <a:cs typeface="+mn-cs"/>
            </a:endParaRPr>
          </a:p>
        </p:txBody>
      </p:sp>
      <p:pic>
        <p:nvPicPr>
          <p:cNvPr id="7" name="Picture 2" descr="A picture containing sky, person, outdoor&#10;&#10;Description automatically generated">
            <a:extLst>
              <a:ext uri="{FF2B5EF4-FFF2-40B4-BE49-F238E27FC236}">
                <a16:creationId xmlns:a16="http://schemas.microsoft.com/office/drawing/2014/main" id="{A6D00500-5932-930F-9495-3C8610856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2036" y="3382671"/>
            <a:ext cx="6166353" cy="34753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A6C5B40-D784-91A8-F2AC-6E3D3314BDE1}"/>
              </a:ext>
            </a:extLst>
          </p:cNvPr>
          <p:cNvSpPr txBox="1"/>
          <p:nvPr/>
        </p:nvSpPr>
        <p:spPr>
          <a:xfrm>
            <a:off x="625716" y="3118376"/>
            <a:ext cx="5885920" cy="2178866"/>
          </a:xfrm>
          <a:prstGeom prst="rect">
            <a:avLst/>
          </a:prstGeom>
          <a:noFill/>
        </p:spPr>
        <p:txBody>
          <a:bodyPr wrap="square">
            <a:spAutoFit/>
          </a:bodyPr>
          <a:lstStyle/>
          <a:p>
            <a:pPr marL="0" marR="0">
              <a:lnSpc>
                <a:spcPct val="107000"/>
              </a:lnSpc>
              <a:spcBef>
                <a:spcPts val="0"/>
              </a:spcBef>
              <a:spcAft>
                <a:spcPts val="800"/>
              </a:spcAft>
            </a:pPr>
            <a:r>
              <a:rPr lang="en-US" sz="3200" b="1" kern="100" dirty="0" err="1">
                <a:solidFill>
                  <a:srgbClr val="C00000"/>
                </a:solidFill>
                <a:latin typeface="Nyala" panose="02000504070300020003" pitchFamily="2" charset="0"/>
                <a:cs typeface="Times New Roman" panose="02020603050405020304" pitchFamily="18" charset="0"/>
              </a:rPr>
              <a:t>ሥርአተ-ፆታን</a:t>
            </a:r>
            <a:r>
              <a:rPr lang="am-ET" sz="3200" b="1" kern="100" dirty="0">
                <a:solidFill>
                  <a:srgbClr val="C00000"/>
                </a:solidFill>
                <a:latin typeface="Nyala" panose="02000504070300020003" pitchFamily="2" charset="0"/>
                <a:cs typeface="Times New Roman" panose="02020603050405020304" pitchFamily="18" charset="0"/>
              </a:rPr>
              <a:t> ያማከሉ እና</a:t>
            </a:r>
            <a:r>
              <a:rPr lang="en-US" sz="3200" b="1" kern="100" dirty="0">
                <a:solidFill>
                  <a:srgbClr val="C00000"/>
                </a:solidFill>
                <a:latin typeface="Nyala" panose="02000504070300020003" pitchFamily="2" charset="0"/>
                <a:cs typeface="Times New Roman" panose="02020603050405020304" pitchFamily="18" charset="0"/>
              </a:rPr>
              <a:t> </a:t>
            </a:r>
            <a:r>
              <a:rPr lang="en-US" sz="3200" b="1" kern="100" dirty="0" err="1">
                <a:solidFill>
                  <a:srgbClr val="C00000"/>
                </a:solidFill>
                <a:latin typeface="Nyala" panose="02000504070300020003" pitchFamily="2" charset="0"/>
                <a:cs typeface="Times New Roman" panose="02020603050405020304" pitchFamily="18" charset="0"/>
              </a:rPr>
              <a:t>ማህበረሰብ</a:t>
            </a:r>
            <a:r>
              <a:rPr lang="en-US" sz="3200" b="1" kern="100" dirty="0">
                <a:solidFill>
                  <a:srgbClr val="C00000"/>
                </a:solidFill>
                <a:latin typeface="Nyala" panose="02000504070300020003" pitchFamily="2" charset="0"/>
                <a:cs typeface="Times New Roman" panose="02020603050405020304" pitchFamily="18" charset="0"/>
              </a:rPr>
              <a:t> </a:t>
            </a:r>
            <a:r>
              <a:rPr lang="en-US" sz="3200" b="1" kern="100" dirty="0" err="1">
                <a:solidFill>
                  <a:srgbClr val="C00000"/>
                </a:solidFill>
                <a:latin typeface="Nyala" panose="02000504070300020003" pitchFamily="2" charset="0"/>
                <a:cs typeface="Times New Roman" panose="02020603050405020304" pitchFamily="18" charset="0"/>
              </a:rPr>
              <a:t>አካታች</a:t>
            </a:r>
            <a:r>
              <a:rPr lang="en-US" sz="3200" b="1" kern="100" dirty="0">
                <a:solidFill>
                  <a:srgbClr val="C00000"/>
                </a:solidFill>
                <a:latin typeface="Nyala" panose="02000504070300020003" pitchFamily="2" charset="0"/>
                <a:cs typeface="Times New Roman" panose="02020603050405020304" pitchFamily="18" charset="0"/>
              </a:rPr>
              <a:t> </a:t>
            </a:r>
            <a:r>
              <a:rPr lang="en-US" sz="3200" b="1" kern="100" dirty="0" err="1">
                <a:solidFill>
                  <a:srgbClr val="C00000"/>
                </a:solidFill>
                <a:latin typeface="Nyala" panose="02000504070300020003" pitchFamily="2" charset="0"/>
                <a:cs typeface="Times New Roman" panose="02020603050405020304" pitchFamily="18" charset="0"/>
              </a:rPr>
              <a:t>የሆኑ</a:t>
            </a:r>
            <a:r>
              <a:rPr lang="am-ET" sz="3200" b="1" kern="100" dirty="0">
                <a:solidFill>
                  <a:srgbClr val="C00000"/>
                </a:solidFill>
                <a:latin typeface="Nyala" panose="02000504070300020003" pitchFamily="2" charset="0"/>
                <a:cs typeface="Times New Roman" panose="02020603050405020304" pitchFamily="18" charset="0"/>
              </a:rPr>
              <a:t> </a:t>
            </a:r>
            <a:r>
              <a:rPr lang="en-US" sz="3200" b="1" kern="100" dirty="0" err="1">
                <a:solidFill>
                  <a:srgbClr val="C00000"/>
                </a:solidFill>
                <a:latin typeface="Nyala" panose="02000504070300020003" pitchFamily="2" charset="0"/>
                <a:cs typeface="Times New Roman" panose="02020603050405020304" pitchFamily="18" charset="0"/>
              </a:rPr>
              <a:t>የአየር</a:t>
            </a:r>
            <a:r>
              <a:rPr lang="en-US" sz="3200" b="1" kern="100" dirty="0">
                <a:solidFill>
                  <a:srgbClr val="C00000"/>
                </a:solidFill>
                <a:latin typeface="Nyala" panose="02000504070300020003" pitchFamily="2" charset="0"/>
                <a:cs typeface="Times New Roman" panose="02020603050405020304" pitchFamily="18" charset="0"/>
              </a:rPr>
              <a:t> ንብረት </a:t>
            </a:r>
            <a:r>
              <a:rPr lang="en-US" sz="3200" b="1" kern="100" dirty="0" err="1">
                <a:solidFill>
                  <a:srgbClr val="C00000"/>
                </a:solidFill>
                <a:latin typeface="Nyala" panose="02000504070300020003" pitchFamily="2" charset="0"/>
                <a:cs typeface="Times New Roman" panose="02020603050405020304" pitchFamily="18" charset="0"/>
              </a:rPr>
              <a:t>ለውጥ</a:t>
            </a:r>
            <a:r>
              <a:rPr lang="en-US" sz="3200" b="1" kern="100" dirty="0">
                <a:solidFill>
                  <a:srgbClr val="C00000"/>
                </a:solidFill>
                <a:latin typeface="Nyala" panose="02000504070300020003" pitchFamily="2" charset="0"/>
                <a:cs typeface="Times New Roman" panose="02020603050405020304" pitchFamily="18" charset="0"/>
              </a:rPr>
              <a:t> </a:t>
            </a:r>
            <a:r>
              <a:rPr lang="en-US" sz="3200" b="1" kern="100" dirty="0" err="1">
                <a:solidFill>
                  <a:srgbClr val="C00000"/>
                </a:solidFill>
                <a:latin typeface="Nyala" panose="02000504070300020003" pitchFamily="2" charset="0"/>
                <a:cs typeface="Times New Roman" panose="02020603050405020304" pitchFamily="18" charset="0"/>
              </a:rPr>
              <a:t>የመፍትሄ</a:t>
            </a:r>
            <a:r>
              <a:rPr lang="en-US" sz="3200" b="1" kern="100" dirty="0">
                <a:solidFill>
                  <a:srgbClr val="C00000"/>
                </a:solidFill>
                <a:latin typeface="Nyala" panose="02000504070300020003" pitchFamily="2" charset="0"/>
                <a:cs typeface="Times New Roman" panose="02020603050405020304" pitchFamily="18" charset="0"/>
              </a:rPr>
              <a:t> </a:t>
            </a:r>
            <a:r>
              <a:rPr lang="en-US" sz="3200" b="1" kern="100" dirty="0" err="1">
                <a:solidFill>
                  <a:srgbClr val="C00000"/>
                </a:solidFill>
                <a:latin typeface="Nyala" panose="02000504070300020003" pitchFamily="2" charset="0"/>
                <a:cs typeface="Times New Roman" panose="02020603050405020304" pitchFamily="18" charset="0"/>
              </a:rPr>
              <a:t>አማራጮችን</a:t>
            </a:r>
            <a:r>
              <a:rPr lang="am-ET" sz="3200" b="1" kern="100" dirty="0">
                <a:solidFill>
                  <a:srgbClr val="C00000"/>
                </a:solidFill>
                <a:latin typeface="Nyala" panose="02000504070300020003" pitchFamily="2" charset="0"/>
                <a:cs typeface="Times New Roman" panose="02020603050405020304" pitchFamily="18" charset="0"/>
              </a:rPr>
              <a:t> </a:t>
            </a:r>
            <a:r>
              <a:rPr lang="en-US" sz="3200" b="1" kern="100" dirty="0" err="1">
                <a:solidFill>
                  <a:srgbClr val="C00000"/>
                </a:solidFill>
                <a:latin typeface="Nyala" panose="02000504070300020003" pitchFamily="2" charset="0"/>
                <a:cs typeface="Times New Roman" panose="02020603050405020304" pitchFamily="18" charset="0"/>
              </a:rPr>
              <a:t>መገምገም</a:t>
            </a:r>
            <a:r>
              <a:rPr lang="am-ET" sz="3200" b="1" kern="100" dirty="0">
                <a:solidFill>
                  <a:srgbClr val="C00000"/>
                </a:solidFill>
                <a:latin typeface="Nyala" panose="02000504070300020003" pitchFamily="2" charset="0"/>
                <a:cs typeface="Times New Roman" panose="02020603050405020304" pitchFamily="18" charset="0"/>
              </a:rPr>
              <a:t> እ</a:t>
            </a:r>
            <a:r>
              <a:rPr lang="en-US" sz="3200" b="1" kern="100" dirty="0" err="1">
                <a:solidFill>
                  <a:srgbClr val="C00000"/>
                </a:solidFill>
                <a:latin typeface="Nyala" panose="02000504070300020003" pitchFamily="2" charset="0"/>
                <a:cs typeface="Times New Roman" panose="02020603050405020304" pitchFamily="18" charset="0"/>
              </a:rPr>
              <a:t>ና</a:t>
            </a:r>
            <a:r>
              <a:rPr lang="en-US" sz="3200" b="1" kern="100" dirty="0">
                <a:solidFill>
                  <a:srgbClr val="C00000"/>
                </a:solidFill>
                <a:latin typeface="Nyala" panose="02000504070300020003" pitchFamily="2" charset="0"/>
                <a:cs typeface="Times New Roman" panose="02020603050405020304" pitchFamily="18" charset="0"/>
              </a:rPr>
              <a:t> </a:t>
            </a:r>
            <a:r>
              <a:rPr lang="en-US" sz="3200" b="1" kern="100" dirty="0" err="1">
                <a:solidFill>
                  <a:srgbClr val="C00000"/>
                </a:solidFill>
                <a:latin typeface="Nyala" panose="02000504070300020003" pitchFamily="2" charset="0"/>
                <a:cs typeface="Times New Roman" panose="02020603050405020304" pitchFamily="18" charset="0"/>
              </a:rPr>
              <a:t>ማቀድ</a:t>
            </a:r>
            <a:r>
              <a:rPr lang="en-US" sz="3200" b="1" kern="100" dirty="0">
                <a:solidFill>
                  <a:srgbClr val="C00000"/>
                </a:solidFill>
                <a:latin typeface="Nyala" panose="02000504070300020003" pitchFamily="2" charset="0"/>
                <a:cs typeface="Times New Roman" panose="02020603050405020304" pitchFamily="18" charset="0"/>
              </a:rPr>
              <a:t> </a:t>
            </a:r>
          </a:p>
        </p:txBody>
      </p:sp>
      <p:sp>
        <p:nvSpPr>
          <p:cNvPr id="8" name="TextBox 7">
            <a:extLst>
              <a:ext uri="{FF2B5EF4-FFF2-40B4-BE49-F238E27FC236}">
                <a16:creationId xmlns:a16="http://schemas.microsoft.com/office/drawing/2014/main" id="{71A2907B-F063-2472-4D1D-00E0F518A620}"/>
              </a:ext>
            </a:extLst>
          </p:cNvPr>
          <p:cNvSpPr txBox="1"/>
          <p:nvPr/>
        </p:nvSpPr>
        <p:spPr>
          <a:xfrm>
            <a:off x="267702" y="6406534"/>
            <a:ext cx="5028094" cy="307777"/>
          </a:xfrm>
          <a:prstGeom prst="rect">
            <a:avLst/>
          </a:prstGeom>
          <a:noFill/>
        </p:spPr>
        <p:txBody>
          <a:bodyPr wrap="square">
            <a:spAutoFit/>
          </a:bodyPr>
          <a:lstStyle/>
          <a:p>
            <a:pPr algn="r"/>
            <a:r>
              <a:rPr lang="en-US" sz="1400" dirty="0" err="1">
                <a:effectLst/>
                <a:latin typeface="Nyala" panose="02000504070300020003" pitchFamily="2" charset="0"/>
                <a:ea typeface="Calibri" panose="020F0502020204030204" pitchFamily="34" charset="0"/>
                <a:cs typeface="Nyala" panose="02000504070300020003" pitchFamily="2" charset="0"/>
              </a:rPr>
              <a:t>ምስል</a:t>
            </a:r>
            <a:r>
              <a:rPr lang="en-US" sz="1400" dirty="0">
                <a:effectLst/>
                <a:latin typeface="Nyala" panose="02000504070300020003" pitchFamily="2" charset="0"/>
                <a:ea typeface="Calibri" panose="020F0502020204030204" pitchFamily="34" charset="0"/>
                <a:cs typeface="Nyala" panose="02000504070300020003" pitchFamily="2" charset="0"/>
              </a:rPr>
              <a:t>፡- </a:t>
            </a:r>
            <a:r>
              <a:rPr lang="en-GB" sz="1400" b="0" i="1" dirty="0">
                <a:solidFill>
                  <a:schemeClr val="dk1"/>
                </a:solidFill>
              </a:rPr>
              <a:t>Bangladesh, ICCCAD &amp; CDKN, Voices from the Frontline</a:t>
            </a:r>
            <a:endParaRPr lang="en-US" sz="1400" dirty="0"/>
          </a:p>
        </p:txBody>
      </p:sp>
      <p:pic>
        <p:nvPicPr>
          <p:cNvPr id="4" name="Google Shape;53;p1">
            <a:extLst>
              <a:ext uri="{FF2B5EF4-FFF2-40B4-BE49-F238E27FC236}">
                <a16:creationId xmlns:a16="http://schemas.microsoft.com/office/drawing/2014/main" id="{EAAA72FD-B3F1-5293-25D9-3B9249F4AA62}"/>
              </a:ext>
            </a:extLst>
          </p:cNvPr>
          <p:cNvPicPr preferRelativeResize="0"/>
          <p:nvPr/>
        </p:nvPicPr>
        <p:blipFill rotWithShape="1">
          <a:blip r:embed="rId3">
            <a:alphaModFix/>
          </a:blip>
          <a:srcRect/>
          <a:stretch/>
        </p:blipFill>
        <p:spPr>
          <a:xfrm>
            <a:off x="625717" y="528990"/>
            <a:ext cx="3438144" cy="1496568"/>
          </a:xfrm>
          <a:prstGeom prst="rect">
            <a:avLst/>
          </a:prstGeom>
          <a:noFill/>
          <a:ln>
            <a:noFill/>
          </a:ln>
        </p:spPr>
      </p:pic>
    </p:spTree>
    <p:extLst>
      <p:ext uri="{BB962C8B-B14F-4D97-AF65-F5344CB8AC3E}">
        <p14:creationId xmlns:p14="http://schemas.microsoft.com/office/powerpoint/2010/main" val="921538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712B-E444-3ADC-535D-DE5BB40665BA}"/>
              </a:ext>
            </a:extLst>
          </p:cNvPr>
          <p:cNvSpPr>
            <a:spLocks noGrp="1"/>
          </p:cNvSpPr>
          <p:nvPr>
            <p:ph type="title"/>
          </p:nvPr>
        </p:nvSpPr>
        <p:spPr>
          <a:xfrm>
            <a:off x="838200" y="354280"/>
            <a:ext cx="10515600" cy="636320"/>
          </a:xfrm>
        </p:spPr>
        <p:txBody>
          <a:bodyPr>
            <a:normAutofit/>
          </a:bodyPr>
          <a:lstStyle/>
          <a:p>
            <a:r>
              <a:rPr lang="en-GB" sz="2900" b="1" dirty="0">
                <a:solidFill>
                  <a:srgbClr val="C00000"/>
                </a:solidFill>
                <a:ea typeface="+mn-ea"/>
                <a:cs typeface="+mn-cs"/>
              </a:rPr>
              <a:t>II: </a:t>
            </a:r>
            <a:r>
              <a:rPr lang="en-US" sz="3200" b="1" kern="100" dirty="0" err="1">
                <a:solidFill>
                  <a:srgbClr val="C00000"/>
                </a:solidFill>
                <a:latin typeface="Nyala" panose="02000504070300020003" pitchFamily="2" charset="0"/>
                <a:ea typeface="Calibri" panose="020F0502020204030204" pitchFamily="34" charset="0"/>
                <a:cs typeface="Times New Roman" panose="02020603050405020304" pitchFamily="18" charset="0"/>
              </a:rPr>
              <a:t>የመፍትሄ</a:t>
            </a:r>
            <a:r>
              <a:rPr lang="am-ET" sz="3200" b="1" kern="100" dirty="0">
                <a:solidFill>
                  <a:srgbClr val="C00000"/>
                </a:solidFill>
                <a:latin typeface="Nyala" panose="02000504070300020003" pitchFamily="2" charset="0"/>
                <a:ea typeface="Calibri" panose="020F0502020204030204" pitchFamily="34" charset="0"/>
                <a:cs typeface="Times New Roman" panose="02020603050405020304" pitchFamily="18" charset="0"/>
              </a:rPr>
              <a:t>ዎች</a:t>
            </a:r>
            <a:r>
              <a:rPr lang="en-US" sz="3200" b="1" kern="100" dirty="0">
                <a:solidFill>
                  <a:srgbClr val="C00000"/>
                </a:solidFill>
                <a:latin typeface="Nyala" panose="02000504070300020003" pitchFamily="2" charset="0"/>
                <a:ea typeface="Calibri" panose="020F0502020204030204" pitchFamily="34" charset="0"/>
                <a:cs typeface="Times New Roman" panose="02020603050405020304" pitchFamily="18" charset="0"/>
              </a:rPr>
              <a:t> </a:t>
            </a:r>
            <a:r>
              <a:rPr lang="en-US" sz="3200" b="1" kern="100" dirty="0" err="1">
                <a:solidFill>
                  <a:srgbClr val="C00000"/>
                </a:solidFill>
                <a:latin typeface="Nyala" panose="02000504070300020003" pitchFamily="2" charset="0"/>
                <a:ea typeface="Calibri" panose="020F0502020204030204" pitchFamily="34" charset="0"/>
                <a:cs typeface="Times New Roman" panose="02020603050405020304" pitchFamily="18" charset="0"/>
              </a:rPr>
              <a:t>ትንተና</a:t>
            </a:r>
            <a:r>
              <a:rPr lang="en-US" sz="3200" b="1" kern="100" dirty="0">
                <a:solidFill>
                  <a:srgbClr val="C00000"/>
                </a:solidFill>
                <a:latin typeface="Nyala" panose="02000504070300020003" pitchFamily="2" charset="0"/>
                <a:ea typeface="Calibri" panose="020F0502020204030204" pitchFamily="34" charset="0"/>
                <a:cs typeface="Times New Roman" panose="02020603050405020304" pitchFamily="18" charset="0"/>
              </a:rPr>
              <a:t> </a:t>
            </a:r>
            <a:r>
              <a:rPr lang="am-ET" sz="3200" b="1" kern="100" dirty="0">
                <a:solidFill>
                  <a:srgbClr val="C00000"/>
                </a:solidFill>
                <a:latin typeface="Nyala" panose="02000504070300020003" pitchFamily="2" charset="0"/>
                <a:ea typeface="Calibri" panose="020F0502020204030204" pitchFamily="34" charset="0"/>
                <a:cs typeface="Times New Roman" panose="02020603050405020304" pitchFamily="18" charset="0"/>
              </a:rPr>
              <a:t>እና </a:t>
            </a:r>
            <a:r>
              <a:rPr lang="en-US" sz="3200" b="1" kern="100" dirty="0" err="1">
                <a:solidFill>
                  <a:srgbClr val="C00000"/>
                </a:solidFill>
                <a:latin typeface="Nyala" panose="02000504070300020003" pitchFamily="2" charset="0"/>
                <a:ea typeface="Calibri" panose="020F0502020204030204" pitchFamily="34" charset="0"/>
                <a:cs typeface="Times New Roman" panose="02020603050405020304" pitchFamily="18" charset="0"/>
              </a:rPr>
              <a:t>አማራጭ</a:t>
            </a:r>
            <a:r>
              <a:rPr lang="en-US" sz="3200" b="1" kern="100" dirty="0">
                <a:solidFill>
                  <a:srgbClr val="C00000"/>
                </a:solidFill>
                <a:latin typeface="Nyala" panose="02000504070300020003" pitchFamily="2" charset="0"/>
                <a:ea typeface="Calibri" panose="020F0502020204030204" pitchFamily="34" charset="0"/>
                <a:cs typeface="Times New Roman" panose="02020603050405020304" pitchFamily="18" charset="0"/>
              </a:rPr>
              <a:t> </a:t>
            </a:r>
            <a:r>
              <a:rPr lang="en-US" sz="3200" b="1" kern="100" dirty="0" err="1">
                <a:solidFill>
                  <a:srgbClr val="C00000"/>
                </a:solidFill>
                <a:latin typeface="Nyala" panose="02000504070300020003" pitchFamily="2" charset="0"/>
                <a:ea typeface="Calibri" panose="020F0502020204030204" pitchFamily="34" charset="0"/>
                <a:cs typeface="Times New Roman" panose="02020603050405020304" pitchFamily="18" charset="0"/>
              </a:rPr>
              <a:t>እርምጃዎች</a:t>
            </a:r>
            <a:r>
              <a:rPr lang="am-ET" sz="3200" b="1" kern="100" dirty="0">
                <a:solidFill>
                  <a:srgbClr val="C00000"/>
                </a:solidFill>
                <a:ea typeface="Calibri" panose="020F0502020204030204" pitchFamily="34" charset="0"/>
                <a:cs typeface="Times New Roman" panose="02020603050405020304" pitchFamily="18" charset="0"/>
              </a:rPr>
              <a:t> </a:t>
            </a:r>
            <a:endParaRPr lang="en-GB" sz="2900" b="1" dirty="0">
              <a:solidFill>
                <a:srgbClr val="C00000"/>
              </a:solidFill>
              <a:ea typeface="+mn-ea"/>
              <a:cs typeface="+mn-cs"/>
            </a:endParaRPr>
          </a:p>
        </p:txBody>
      </p:sp>
      <p:sp>
        <p:nvSpPr>
          <p:cNvPr id="3" name="Content Placeholder 2">
            <a:extLst>
              <a:ext uri="{FF2B5EF4-FFF2-40B4-BE49-F238E27FC236}">
                <a16:creationId xmlns:a16="http://schemas.microsoft.com/office/drawing/2014/main" id="{8DAC29AE-DD5C-BC79-66C9-D6BBECDB60F8}"/>
              </a:ext>
            </a:extLst>
          </p:cNvPr>
          <p:cNvSpPr>
            <a:spLocks noGrp="1"/>
          </p:cNvSpPr>
          <p:nvPr>
            <p:ph idx="1"/>
          </p:nvPr>
        </p:nvSpPr>
        <p:spPr>
          <a:xfrm>
            <a:off x="335627" y="1079500"/>
            <a:ext cx="11798557" cy="5632376"/>
          </a:xfrm>
        </p:spPr>
        <p:txBody>
          <a:bodyPr/>
          <a:lstStyle/>
          <a:p>
            <a:pPr algn="just"/>
            <a:r>
              <a:rPr lang="am-ET" dirty="0"/>
              <a:t>በፕሮጀክት ትግበራ ወቅት የሚያስፈልጉትን የእንቅስቃሴ/የተግባር ዓይነቶችን ይወስናል፤</a:t>
            </a:r>
            <a:endParaRPr lang="en-US" dirty="0"/>
          </a:p>
          <a:p>
            <a:pPr algn="just"/>
            <a:r>
              <a:rPr lang="am-ET" dirty="0"/>
              <a:t>የሥርዓተ-ፆታ እውቀትን ለመገንባት</a:t>
            </a:r>
            <a:r>
              <a:rPr lang="en-US" dirty="0"/>
              <a:t>፣</a:t>
            </a:r>
            <a:r>
              <a:rPr lang="am-ET" dirty="0"/>
              <a:t> የሥርዓተ-ፆታ ባለሙያዎችን ለመቅጠር፣ ለመስክ ሥራ፣ ለአውደ ጥናቶች እና ሌሎች አስፈላጊ ሥርዓተ-ፆታ ተኮር ተግባራትን ለማከናወን አስፈላጊ ገንዘብ እና ግብአቶችን ይጠቁማል፤</a:t>
            </a:r>
            <a:endParaRPr lang="en-US" dirty="0"/>
          </a:p>
          <a:p>
            <a:pPr algn="just"/>
            <a:r>
              <a:rPr lang="am-ET" dirty="0"/>
              <a:t>የክትትል እና ግምገማ ሂደቱን በመረጃ ይደግፋል።</a:t>
            </a:r>
            <a:endParaRPr lang="en-US" dirty="0"/>
          </a:p>
          <a:p>
            <a:pPr marL="0" indent="0">
              <a:buNone/>
            </a:pPr>
            <a:r>
              <a:rPr lang="en-US" dirty="0"/>
              <a:t>	</a:t>
            </a:r>
          </a:p>
          <a:p>
            <a:endParaRPr lang="am-ET" sz="3600" i="1" dirty="0"/>
          </a:p>
          <a:p>
            <a:endParaRPr lang="en-US" dirty="0"/>
          </a:p>
          <a:p>
            <a:pPr marL="0" indent="0">
              <a:buNone/>
            </a:pPr>
            <a:endParaRPr lang="en-US" dirty="0"/>
          </a:p>
          <a:p>
            <a:pPr marL="0" indent="0">
              <a:buNone/>
            </a:pPr>
            <a:endParaRPr lang="en-GB" dirty="0"/>
          </a:p>
        </p:txBody>
      </p:sp>
      <p:pic>
        <p:nvPicPr>
          <p:cNvPr id="4099" name="Picture 3">
            <a:extLst>
              <a:ext uri="{FF2B5EF4-FFF2-40B4-BE49-F238E27FC236}">
                <a16:creationId xmlns:a16="http://schemas.microsoft.com/office/drawing/2014/main" id="{28E9D073-2348-2E95-32AD-80E4441F1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7380" y="2859975"/>
            <a:ext cx="5468993" cy="36437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369C3E9-39A4-D0D8-E3E0-00B06756D7AA}"/>
              </a:ext>
            </a:extLst>
          </p:cNvPr>
          <p:cNvSpPr txBox="1"/>
          <p:nvPr/>
        </p:nvSpPr>
        <p:spPr>
          <a:xfrm>
            <a:off x="496365" y="3874906"/>
            <a:ext cx="4851489" cy="1569660"/>
          </a:xfrm>
          <a:prstGeom prst="rect">
            <a:avLst/>
          </a:prstGeom>
          <a:noFill/>
        </p:spPr>
        <p:txBody>
          <a:bodyPr wrap="square" rtlCol="0">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m-ET" altLang="en-US" sz="2400" b="1" i="1" u="none" strike="noStrike" kern="1200" cap="none" spc="0" normalizeH="0" baseline="0" noProof="0" dirty="0">
                <a:ln>
                  <a:noFill/>
                </a:ln>
                <a:solidFill>
                  <a:srgbClr val="202124"/>
                </a:solidFill>
                <a:effectLst/>
                <a:uLnTx/>
                <a:uFillTx/>
                <a:latin typeface="inherit"/>
                <a:ea typeface="+mn-ea"/>
                <a:cs typeface="+mn-cs"/>
              </a:rPr>
              <a:t>“</a:t>
            </a:r>
            <a:r>
              <a:rPr kumimoji="0" lang="en-US" altLang="en-US" sz="2400" b="1" i="1" u="none" strike="noStrike" kern="1200" cap="none" spc="0" normalizeH="0" baseline="0" noProof="0" dirty="0">
                <a:ln>
                  <a:noFill/>
                </a:ln>
                <a:solidFill>
                  <a:srgbClr val="202124"/>
                </a:solidFill>
                <a:effectLst/>
                <a:uLnTx/>
                <a:uFillTx/>
                <a:latin typeface="inherit"/>
                <a:ea typeface="+mn-ea"/>
                <a:cs typeface="+mn-cs"/>
              </a:rPr>
              <a:t>…</a:t>
            </a:r>
            <a:r>
              <a:rPr kumimoji="0" lang="en-US" altLang="en-US" sz="2400" b="1" i="1" u="none" strike="noStrike" kern="1200" cap="none" spc="0" normalizeH="0" baseline="0" noProof="0" dirty="0" err="1">
                <a:ln>
                  <a:noFill/>
                </a:ln>
                <a:solidFill>
                  <a:srgbClr val="202124"/>
                </a:solidFill>
                <a:effectLst/>
                <a:uLnTx/>
                <a:uFillTx/>
                <a:latin typeface="inherit"/>
                <a:ea typeface="+mn-ea"/>
                <a:cs typeface="+mn-cs"/>
              </a:rPr>
              <a:t>የሴቶችን</a:t>
            </a:r>
            <a:r>
              <a:rPr kumimoji="0" lang="en-US" altLang="en-US" sz="2400" b="1" i="1" u="none" strike="noStrike" kern="1200" cap="none" spc="0" normalizeH="0" baseline="0" noProof="0" dirty="0">
                <a:ln>
                  <a:noFill/>
                </a:ln>
                <a:solidFill>
                  <a:srgbClr val="202124"/>
                </a:solidFill>
                <a:effectLst/>
                <a:uLnTx/>
                <a:uFillTx/>
                <a:latin typeface="inherit"/>
                <a:ea typeface="+mn-ea"/>
                <a:cs typeface="+mn-cs"/>
              </a:rPr>
              <a:t> </a:t>
            </a:r>
            <a:r>
              <a:rPr kumimoji="0" lang="en-US" altLang="en-US" sz="2400" b="1" i="1" u="none" strike="noStrike" kern="1200" cap="none" spc="0" normalizeH="0" baseline="0" noProof="0" dirty="0" err="1">
                <a:ln>
                  <a:noFill/>
                </a:ln>
                <a:solidFill>
                  <a:srgbClr val="202124"/>
                </a:solidFill>
                <a:effectLst/>
                <a:uLnTx/>
                <a:uFillTx/>
                <a:latin typeface="inherit"/>
                <a:ea typeface="+mn-ea"/>
                <a:cs typeface="+mn-cs"/>
              </a:rPr>
              <a:t>ፍትሃዊ</a:t>
            </a:r>
            <a:r>
              <a:rPr kumimoji="0" lang="en-US" altLang="en-US" sz="2400" b="1" i="1" u="none" strike="noStrike" kern="1200" cap="none" spc="0" normalizeH="0" baseline="0" noProof="0" dirty="0">
                <a:ln>
                  <a:noFill/>
                </a:ln>
                <a:solidFill>
                  <a:srgbClr val="202124"/>
                </a:solidFill>
                <a:effectLst/>
                <a:uLnTx/>
                <a:uFillTx/>
                <a:latin typeface="inherit"/>
                <a:ea typeface="+mn-ea"/>
                <a:cs typeface="+mn-cs"/>
              </a:rPr>
              <a:t> </a:t>
            </a:r>
            <a:r>
              <a:rPr kumimoji="0" lang="en-US" altLang="en-US" sz="2400" b="1" i="1" u="none" strike="noStrike" kern="1200" cap="none" spc="0" normalizeH="0" baseline="0" noProof="0" dirty="0" err="1">
                <a:ln>
                  <a:noFill/>
                </a:ln>
                <a:solidFill>
                  <a:srgbClr val="202124"/>
                </a:solidFill>
                <a:effectLst/>
                <a:uLnTx/>
                <a:uFillTx/>
                <a:latin typeface="inherit"/>
                <a:ea typeface="+mn-ea"/>
                <a:cs typeface="+mn-cs"/>
              </a:rPr>
              <a:t>ተሳትፎ</a:t>
            </a:r>
            <a:r>
              <a:rPr kumimoji="0" lang="am-ET" altLang="en-US" sz="2400" b="1" i="1" u="none" strike="noStrike" kern="1200" cap="none" spc="0" normalizeH="0" baseline="0" noProof="0" dirty="0">
                <a:ln>
                  <a:noFill/>
                </a:ln>
                <a:solidFill>
                  <a:srgbClr val="202124"/>
                </a:solidFill>
                <a:effectLst/>
                <a:uLnTx/>
                <a:uFillTx/>
                <a:latin typeface="inherit"/>
                <a:ea typeface="+mn-ea"/>
                <a:cs typeface="+mn-cs"/>
              </a:rPr>
              <a:t>ን - እንደ ውሳኔ ሰጭ እና ተጠቃሚ የሚያግዱ </a:t>
            </a:r>
            <a:r>
              <a:rPr lang="en-US" altLang="en-US" sz="2400" b="1" i="1" dirty="0" err="1">
                <a:solidFill>
                  <a:srgbClr val="202124"/>
                </a:solidFill>
                <a:latin typeface="inherit"/>
              </a:rPr>
              <a:t>ክፍተቶች</a:t>
            </a:r>
            <a:r>
              <a:rPr lang="en-US" altLang="en-US" sz="2400" b="1" i="1" dirty="0">
                <a:solidFill>
                  <a:srgbClr val="202124"/>
                </a:solidFill>
                <a:latin typeface="inherit"/>
              </a:rPr>
              <a:t>፣</a:t>
            </a:r>
            <a:r>
              <a:rPr lang="am-ET" altLang="en-US" sz="2400" b="1" i="1" dirty="0">
                <a:solidFill>
                  <a:srgbClr val="202124"/>
                </a:solidFill>
                <a:latin typeface="inherit"/>
              </a:rPr>
              <a:t> እ</a:t>
            </a:r>
            <a:r>
              <a:rPr kumimoji="0" lang="en-US" altLang="en-US" sz="2400" b="1" i="1" u="none" strike="noStrike" kern="1200" cap="none" spc="0" normalizeH="0" baseline="0" noProof="0" dirty="0" err="1">
                <a:ln>
                  <a:noFill/>
                </a:ln>
                <a:solidFill>
                  <a:srgbClr val="202124"/>
                </a:solidFill>
                <a:effectLst/>
                <a:uLnTx/>
                <a:uFillTx/>
                <a:latin typeface="inherit"/>
                <a:ea typeface="+mn-ea"/>
                <a:cs typeface="+mn-cs"/>
              </a:rPr>
              <a:t>ንቅፋቶች</a:t>
            </a:r>
            <a:r>
              <a:rPr kumimoji="0" lang="en-US" altLang="en-US" sz="2400" b="1" i="1" u="none" strike="noStrike" kern="1200" cap="none" spc="0" normalizeH="0" baseline="0" noProof="0" dirty="0">
                <a:ln>
                  <a:noFill/>
                </a:ln>
                <a:solidFill>
                  <a:srgbClr val="202124"/>
                </a:solidFill>
                <a:effectLst/>
                <a:uLnTx/>
                <a:uFillTx/>
                <a:latin typeface="inherit"/>
                <a:ea typeface="+mn-ea"/>
                <a:cs typeface="+mn-cs"/>
              </a:rPr>
              <a:t> </a:t>
            </a:r>
            <a:r>
              <a:rPr kumimoji="0" lang="en-US" altLang="en-US" sz="2400" b="1" i="1" u="none" strike="noStrike" kern="1200" cap="none" spc="0" normalizeH="0" baseline="0" noProof="0" dirty="0" err="1">
                <a:ln>
                  <a:noFill/>
                </a:ln>
                <a:solidFill>
                  <a:srgbClr val="202124"/>
                </a:solidFill>
                <a:effectLst/>
                <a:uLnTx/>
                <a:uFillTx/>
                <a:latin typeface="inherit"/>
                <a:ea typeface="+mn-ea"/>
                <a:cs typeface="+mn-cs"/>
              </a:rPr>
              <a:t>እና</a:t>
            </a:r>
            <a:r>
              <a:rPr kumimoji="0" lang="en-US" altLang="en-US" sz="2400" b="1" i="1" u="none" strike="noStrike" kern="1200" cap="none" spc="0" normalizeH="0" baseline="0" noProof="0" dirty="0">
                <a:ln>
                  <a:noFill/>
                </a:ln>
                <a:solidFill>
                  <a:srgbClr val="202124"/>
                </a:solidFill>
                <a:effectLst/>
                <a:uLnTx/>
                <a:uFillTx/>
                <a:latin typeface="inherit"/>
                <a:ea typeface="+mn-ea"/>
                <a:cs typeface="+mn-cs"/>
              </a:rPr>
              <a:t> </a:t>
            </a:r>
            <a:r>
              <a:rPr kumimoji="0" lang="en-US" altLang="en-US" sz="2400" b="1" i="1" u="none" strike="noStrike" kern="1200" cap="none" spc="0" normalizeH="0" baseline="0" noProof="0" dirty="0" err="1">
                <a:ln>
                  <a:noFill/>
                </a:ln>
                <a:solidFill>
                  <a:srgbClr val="202124"/>
                </a:solidFill>
                <a:effectLst/>
                <a:uLnTx/>
                <a:uFillTx/>
                <a:latin typeface="inherit"/>
                <a:ea typeface="+mn-ea"/>
                <a:cs typeface="+mn-cs"/>
              </a:rPr>
              <a:t>ተግዳሮቶችን</a:t>
            </a:r>
            <a:r>
              <a:rPr kumimoji="0" lang="en-US" altLang="en-US" sz="2400" b="1" i="1" u="none" strike="noStrike" kern="1200" cap="none" spc="0" normalizeH="0" baseline="0" noProof="0" dirty="0">
                <a:ln>
                  <a:noFill/>
                </a:ln>
                <a:solidFill>
                  <a:srgbClr val="202124"/>
                </a:solidFill>
                <a:effectLst/>
                <a:uLnTx/>
                <a:uFillTx/>
                <a:latin typeface="inherit"/>
                <a:ea typeface="+mn-ea"/>
                <a:cs typeface="+mn-cs"/>
              </a:rPr>
              <a:t> </a:t>
            </a:r>
            <a:r>
              <a:rPr kumimoji="0" lang="en-US" altLang="en-US" sz="2400" b="1" i="1" u="none" strike="noStrike" kern="1200" cap="none" spc="0" normalizeH="0" baseline="0" noProof="0" dirty="0" err="1">
                <a:ln>
                  <a:noFill/>
                </a:ln>
                <a:solidFill>
                  <a:srgbClr val="202124"/>
                </a:solidFill>
                <a:effectLst/>
                <a:uLnTx/>
                <a:uFillTx/>
                <a:latin typeface="inherit"/>
                <a:ea typeface="+mn-ea"/>
                <a:cs typeface="+mn-cs"/>
              </a:rPr>
              <a:t>ከማጠናከር</a:t>
            </a:r>
            <a:r>
              <a:rPr kumimoji="0" lang="en-US" altLang="en-US" sz="2400" b="1" i="1" u="none" strike="noStrike" kern="1200" cap="none" spc="0" normalizeH="0" baseline="0" noProof="0" dirty="0">
                <a:ln>
                  <a:noFill/>
                </a:ln>
                <a:solidFill>
                  <a:srgbClr val="202124"/>
                </a:solidFill>
                <a:effectLst/>
                <a:uLnTx/>
                <a:uFillTx/>
                <a:latin typeface="inherit"/>
                <a:ea typeface="+mn-ea"/>
                <a:cs typeface="+mn-cs"/>
              </a:rPr>
              <a:t> </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err="1">
                <a:ln>
                  <a:noFill/>
                </a:ln>
                <a:solidFill>
                  <a:srgbClr val="202124"/>
                </a:solidFill>
                <a:effectLst/>
                <a:uLnTx/>
                <a:uFillTx/>
                <a:latin typeface="inherit"/>
                <a:ea typeface="+mn-ea"/>
                <a:cs typeface="+mn-cs"/>
              </a:rPr>
              <a:t>ይልቅ</a:t>
            </a:r>
            <a:r>
              <a:rPr kumimoji="0" lang="en-US" altLang="en-US" sz="2400" b="1" i="1" u="none" strike="noStrike" kern="1200" cap="none" spc="0" normalizeH="0" baseline="0" noProof="0" dirty="0">
                <a:ln>
                  <a:noFill/>
                </a:ln>
                <a:solidFill>
                  <a:srgbClr val="202124"/>
                </a:solidFill>
                <a:effectLst/>
                <a:uLnTx/>
                <a:uFillTx/>
                <a:latin typeface="inherit"/>
                <a:ea typeface="+mn-ea"/>
                <a:cs typeface="+mn-cs"/>
              </a:rPr>
              <a:t> </a:t>
            </a:r>
            <a:r>
              <a:rPr kumimoji="0" lang="en-US" altLang="en-US" sz="2400" b="1" i="1" u="none" strike="noStrike" kern="1200" cap="none" spc="0" normalizeH="0" baseline="0" noProof="0" dirty="0" err="1">
                <a:ln>
                  <a:noFill/>
                </a:ln>
                <a:solidFill>
                  <a:srgbClr val="202124"/>
                </a:solidFill>
                <a:effectLst/>
                <a:uLnTx/>
                <a:uFillTx/>
                <a:latin typeface="inherit"/>
                <a:ea typeface="+mn-ea"/>
                <a:cs typeface="+mn-cs"/>
              </a:rPr>
              <a:t>መፍታት</a:t>
            </a:r>
            <a:r>
              <a:rPr kumimoji="0" lang="en-US" altLang="en-US" sz="2400" b="1" i="1" u="none" strike="noStrike" kern="1200" cap="none" spc="0" normalizeH="0" baseline="0" noProof="0" dirty="0">
                <a:ln>
                  <a:noFill/>
                </a:ln>
                <a:solidFill>
                  <a:srgbClr val="202124"/>
                </a:solidFill>
                <a:effectLst/>
                <a:uLnTx/>
                <a:uFillTx/>
                <a:latin typeface="inherit"/>
                <a:ea typeface="+mn-ea"/>
                <a:cs typeface="+mn-cs"/>
              </a:rPr>
              <a:t> </a:t>
            </a:r>
            <a:r>
              <a:rPr kumimoji="0" lang="en-US" altLang="en-US" sz="2400" b="1" i="1" u="none" strike="noStrike" kern="1200" cap="none" spc="0" normalizeH="0" baseline="0" noProof="0" dirty="0" err="1">
                <a:ln>
                  <a:noFill/>
                </a:ln>
                <a:solidFill>
                  <a:srgbClr val="202124"/>
                </a:solidFill>
                <a:effectLst/>
                <a:uLnTx/>
                <a:uFillTx/>
                <a:latin typeface="inherit"/>
                <a:ea typeface="+mn-ea"/>
                <a:cs typeface="+mn-cs"/>
              </a:rPr>
              <a:t>እንደሚቻል</a:t>
            </a:r>
            <a:r>
              <a:rPr kumimoji="0" lang="en-US" altLang="en-US" sz="2400" b="1" i="1" u="none" strike="noStrike" kern="1200" cap="none" spc="0" normalizeH="0" baseline="0" noProof="0" dirty="0">
                <a:ln>
                  <a:noFill/>
                </a:ln>
                <a:solidFill>
                  <a:srgbClr val="202124"/>
                </a:solidFill>
                <a:effectLst/>
                <a:uLnTx/>
                <a:uFillTx/>
                <a:latin typeface="inherit"/>
                <a:ea typeface="+mn-ea"/>
                <a:cs typeface="+mn-cs"/>
              </a:rPr>
              <a:t> </a:t>
            </a:r>
            <a:r>
              <a:rPr kumimoji="0" lang="en-US" altLang="en-US" sz="2400" b="1" i="1" u="none" strike="noStrike" kern="1200" cap="none" spc="0" normalizeH="0" baseline="0" noProof="0" dirty="0" err="1">
                <a:ln>
                  <a:noFill/>
                </a:ln>
                <a:solidFill>
                  <a:srgbClr val="202124"/>
                </a:solidFill>
                <a:effectLst/>
                <a:uLnTx/>
                <a:uFillTx/>
                <a:latin typeface="inherit"/>
                <a:ea typeface="+mn-ea"/>
                <a:cs typeface="+mn-cs"/>
              </a:rPr>
              <a:t>ያረጋግጣል</a:t>
            </a:r>
            <a:r>
              <a:rPr kumimoji="0" lang="am-ET" altLang="en-US" sz="2400" b="1" i="1" u="none" strike="noStrike" kern="1200" cap="none" spc="0" normalizeH="0" baseline="0" noProof="0" dirty="0">
                <a:ln>
                  <a:noFill/>
                </a:ln>
                <a:solidFill>
                  <a:srgbClr val="202124"/>
                </a:solidFill>
                <a:effectLst/>
                <a:uLnTx/>
                <a:uFillTx/>
                <a:latin typeface="inherit"/>
                <a:ea typeface="+mn-ea"/>
                <a:cs typeface="+mn-cs"/>
              </a:rPr>
              <a:t>”</a:t>
            </a:r>
            <a:r>
              <a:rPr kumimoji="0" lang="en-US" altLang="en-US" sz="2400" b="1" i="1" u="none" strike="noStrike" kern="1200" cap="none" spc="0" normalizeH="0" baseline="0" noProof="0" dirty="0">
                <a:ln>
                  <a:noFill/>
                </a:ln>
                <a:solidFill>
                  <a:srgbClr val="202124"/>
                </a:solidFill>
                <a:effectLst/>
                <a:uLnTx/>
                <a:uFillTx/>
                <a:latin typeface="inherit"/>
                <a:ea typeface="+mn-ea"/>
                <a:cs typeface="+mn-cs"/>
              </a:rPr>
              <a:t>።</a:t>
            </a:r>
            <a:r>
              <a:rPr kumimoji="0" lang="en-US" altLang="en-US" sz="2400" b="1" i="1"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altLang="en-US" sz="2400" b="1" i="1"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60039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36672-18FB-D01D-5D2C-EEABF798A792}"/>
              </a:ext>
            </a:extLst>
          </p:cNvPr>
          <p:cNvSpPr>
            <a:spLocks noGrp="1"/>
          </p:cNvSpPr>
          <p:nvPr>
            <p:ph type="title"/>
          </p:nvPr>
        </p:nvSpPr>
        <p:spPr>
          <a:xfrm>
            <a:off x="838200" y="200025"/>
            <a:ext cx="10515600" cy="574675"/>
          </a:xfrm>
        </p:spPr>
        <p:txBody>
          <a:bodyPr>
            <a:noAutofit/>
          </a:bodyPr>
          <a:lstStyle/>
          <a:p>
            <a:r>
              <a:rPr lang="am-ET" sz="3600" b="1" dirty="0">
                <a:solidFill>
                  <a:srgbClr val="C00000"/>
                </a:solidFill>
                <a:ea typeface="+mn-ea"/>
                <a:cs typeface="+mn-cs"/>
              </a:rPr>
              <a:t>የመፍትሄዎች ትንተና የቀጠለ…</a:t>
            </a:r>
            <a:endParaRPr lang="en-GB" sz="3600" b="1" dirty="0">
              <a:solidFill>
                <a:srgbClr val="C00000"/>
              </a:solidFill>
              <a:ea typeface="+mn-ea"/>
              <a:cs typeface="+mn-cs"/>
            </a:endParaRPr>
          </a:p>
        </p:txBody>
      </p:sp>
      <p:sp>
        <p:nvSpPr>
          <p:cNvPr id="3" name="Content Placeholder 2">
            <a:extLst>
              <a:ext uri="{FF2B5EF4-FFF2-40B4-BE49-F238E27FC236}">
                <a16:creationId xmlns:a16="http://schemas.microsoft.com/office/drawing/2014/main" id="{A6E71AF5-ADD6-D770-8395-9639A1A77149}"/>
              </a:ext>
            </a:extLst>
          </p:cNvPr>
          <p:cNvSpPr>
            <a:spLocks noGrp="1"/>
          </p:cNvSpPr>
          <p:nvPr>
            <p:ph idx="1"/>
          </p:nvPr>
        </p:nvSpPr>
        <p:spPr>
          <a:xfrm>
            <a:off x="414338" y="889000"/>
            <a:ext cx="11358562" cy="5768975"/>
          </a:xfrm>
        </p:spPr>
        <p:txBody>
          <a:bodyPr>
            <a:noAutofit/>
          </a:bodyPr>
          <a:lstStyle/>
          <a:p>
            <a:pPr algn="just"/>
            <a:r>
              <a:rPr lang="am-ET" sz="3200" dirty="0"/>
              <a:t>በጀት፣ ግብአቶች፣ ተቋማዊ ስልጣን/ሃላፊነት፣ ፖለቲካ እንዲሁም የፕሮጀክት ወይም የፕሮግራም የጊዜ ገደብ ምን መሰራት እንደሚቻል እና የፕሮግራሙ </a:t>
            </a:r>
            <a:r>
              <a:rPr lang="en-US" sz="3200" dirty="0" err="1"/>
              <a:t>ተግባራት</a:t>
            </a:r>
            <a:r>
              <a:rPr lang="am-ET" sz="3200" dirty="0"/>
              <a:t> ላይ ተጽእኖ ያሳደራሉ።</a:t>
            </a:r>
            <a:endParaRPr lang="en-US" sz="3200" dirty="0"/>
          </a:p>
          <a:p>
            <a:pPr algn="just"/>
            <a:r>
              <a:rPr lang="am-ET" sz="3200" dirty="0"/>
              <a:t>ፍትሃዊ የሥርዓተ-ፆታ እና የማህበራዊ-አካታች የአየር ንብረት መፍትሄዎች ከነባራዊ የአየር ንብረት እና የማህበራዊ ልማት ፖሊሲዎችን እና ፕሮግራሞች ጋር መናበብ ይጠበቅባቸዋል።</a:t>
            </a:r>
          </a:p>
          <a:p>
            <a:pPr algn="just"/>
            <a:r>
              <a:rPr lang="am-ET" sz="3200" dirty="0"/>
              <a:t>በፕሮግራሙ “ቁጥጥር ውስጥ (</a:t>
            </a:r>
            <a:r>
              <a:rPr lang="en-US" sz="3200" dirty="0"/>
              <a:t>direct control)</a:t>
            </a:r>
            <a:r>
              <a:rPr lang="am-ET" sz="3200" dirty="0"/>
              <a:t>'፤ 'ተጽዕኖ ውስጥ</a:t>
            </a:r>
            <a:r>
              <a:rPr lang="en-US" sz="3200" dirty="0"/>
              <a:t> (within influence)</a:t>
            </a:r>
            <a:r>
              <a:rPr lang="am-ET" sz="3200" dirty="0"/>
              <a:t>’፣ እንዲሁም ‘ከ</a:t>
            </a:r>
            <a:r>
              <a:rPr lang="en-US" sz="3200" dirty="0" err="1"/>
              <a:t>ወሰን</a:t>
            </a:r>
            <a:r>
              <a:rPr lang="am-ET" sz="3200" dirty="0"/>
              <a:t> ውጪ </a:t>
            </a:r>
            <a:r>
              <a:rPr lang="en-US" sz="3200" dirty="0"/>
              <a:t>(out of scope)</a:t>
            </a:r>
            <a:r>
              <a:rPr lang="am-ET" sz="3200" dirty="0"/>
              <a:t>’ ያሉትን አማራጮች በግልጽ ማወቅና ለይቶ ማስቀመጥ።</a:t>
            </a:r>
          </a:p>
          <a:p>
            <a:pPr algn="just"/>
            <a:r>
              <a:rPr lang="am-ET" sz="3200" dirty="0"/>
              <a:t>በሴቶች እና በሌሎች ማህበራዊ ቡድኖች ላይ የሚደርሰው ከባድ መድልዎ የሰዎችን ደህንነት እና የአየር ንብረት ለውጥን የመ</a:t>
            </a:r>
            <a:r>
              <a:rPr lang="en-US" sz="3200" dirty="0" err="1"/>
              <a:t>ቋቋም</a:t>
            </a:r>
            <a:r>
              <a:rPr lang="am-ET" sz="3200" dirty="0"/>
              <a:t> ሂደትን የሚጎዳ ከሆነ በፕሮግራሙ 'ተፅዕኖ' ውስጥ ያሉትን አማራጮች ድንበር እንዴት መግፋት እንደሚቻል አስቡ።</a:t>
            </a:r>
            <a:endParaRPr lang="en-GB" sz="3200" dirty="0"/>
          </a:p>
        </p:txBody>
      </p:sp>
    </p:spTree>
    <p:extLst>
      <p:ext uri="{BB962C8B-B14F-4D97-AF65-F5344CB8AC3E}">
        <p14:creationId xmlns:p14="http://schemas.microsoft.com/office/powerpoint/2010/main" val="1551524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7EFF-C67F-7920-12AE-8D100C662A50}"/>
              </a:ext>
            </a:extLst>
          </p:cNvPr>
          <p:cNvSpPr>
            <a:spLocks noGrp="1"/>
          </p:cNvSpPr>
          <p:nvPr>
            <p:ph type="title"/>
          </p:nvPr>
        </p:nvSpPr>
        <p:spPr>
          <a:xfrm>
            <a:off x="1052621" y="202019"/>
            <a:ext cx="10844103" cy="877482"/>
          </a:xfrm>
        </p:spPr>
        <p:txBody>
          <a:bodyPr>
            <a:normAutofit/>
          </a:bodyPr>
          <a:lstStyle/>
          <a:p>
            <a:r>
              <a:rPr lang="en-US" sz="2600" b="1" dirty="0" err="1">
                <a:solidFill>
                  <a:srgbClr val="C00000"/>
                </a:solidFill>
                <a:ea typeface="+mn-ea"/>
                <a:cs typeface="+mn-cs"/>
              </a:rPr>
              <a:t>ስርአተ-ፆታን</a:t>
            </a:r>
            <a:r>
              <a:rPr lang="en-US" sz="2600" b="1" dirty="0">
                <a:solidFill>
                  <a:srgbClr val="C00000"/>
                </a:solidFill>
                <a:ea typeface="+mn-ea"/>
                <a:cs typeface="+mn-cs"/>
              </a:rPr>
              <a:t> </a:t>
            </a:r>
            <a:r>
              <a:rPr lang="am-ET" sz="2600" b="1" dirty="0">
                <a:solidFill>
                  <a:srgbClr val="C00000"/>
                </a:solidFill>
                <a:ea typeface="+mn-ea"/>
                <a:cs typeface="+mn-cs"/>
              </a:rPr>
              <a:t>ካላካተተ (</a:t>
            </a:r>
            <a:r>
              <a:rPr lang="en-US" sz="2600" b="1" dirty="0">
                <a:solidFill>
                  <a:srgbClr val="C00000"/>
                </a:solidFill>
                <a:ea typeface="+mn-ea"/>
                <a:cs typeface="+mn-cs"/>
              </a:rPr>
              <a:t>gender blind) </a:t>
            </a:r>
            <a:r>
              <a:rPr lang="en-US" sz="2600" b="1" dirty="0" err="1">
                <a:solidFill>
                  <a:srgbClr val="C00000"/>
                </a:solidFill>
                <a:ea typeface="+mn-ea"/>
                <a:cs typeface="+mn-cs"/>
              </a:rPr>
              <a:t>ወይም</a:t>
            </a:r>
            <a:r>
              <a:rPr lang="en-US" sz="2600" b="1" dirty="0">
                <a:solidFill>
                  <a:srgbClr val="C00000"/>
                </a:solidFill>
                <a:ea typeface="+mn-ea"/>
                <a:cs typeface="+mn-cs"/>
              </a:rPr>
              <a:t> </a:t>
            </a:r>
            <a:r>
              <a:rPr lang="en-US" sz="2600" b="1" dirty="0" err="1">
                <a:solidFill>
                  <a:srgbClr val="C00000"/>
                </a:solidFill>
                <a:ea typeface="+mn-ea"/>
                <a:cs typeface="+mn-cs"/>
              </a:rPr>
              <a:t>ከተለመደው</a:t>
            </a:r>
            <a:r>
              <a:rPr lang="en-US" sz="2600" b="1" dirty="0">
                <a:solidFill>
                  <a:srgbClr val="C00000"/>
                </a:solidFill>
                <a:ea typeface="+mn-ea"/>
                <a:cs typeface="+mn-cs"/>
              </a:rPr>
              <a:t> </a:t>
            </a:r>
            <a:r>
              <a:rPr lang="en-US" sz="2600" b="1" dirty="0" err="1">
                <a:solidFill>
                  <a:srgbClr val="C00000"/>
                </a:solidFill>
                <a:ea typeface="+mn-ea"/>
                <a:cs typeface="+mn-cs"/>
              </a:rPr>
              <a:t>አሰራር</a:t>
            </a:r>
            <a:r>
              <a:rPr lang="en-US" sz="2600" b="1" dirty="0">
                <a:solidFill>
                  <a:srgbClr val="C00000"/>
                </a:solidFill>
                <a:ea typeface="+mn-ea"/>
                <a:cs typeface="+mn-cs"/>
              </a:rPr>
              <a:t> (business as usual) </a:t>
            </a:r>
            <a:r>
              <a:rPr lang="en-US" sz="2600" b="1" dirty="0" err="1">
                <a:solidFill>
                  <a:srgbClr val="C00000"/>
                </a:solidFill>
                <a:ea typeface="+mn-ea"/>
                <a:cs typeface="+mn-cs"/>
              </a:rPr>
              <a:t>ወደ</a:t>
            </a:r>
            <a:r>
              <a:rPr lang="en-US" sz="2600" b="1" dirty="0">
                <a:solidFill>
                  <a:srgbClr val="C00000"/>
                </a:solidFill>
                <a:ea typeface="+mn-ea"/>
                <a:cs typeface="+mn-cs"/>
              </a:rPr>
              <a:t> </a:t>
            </a:r>
            <a:r>
              <a:rPr lang="en-US" sz="2600" b="1" dirty="0" err="1">
                <a:solidFill>
                  <a:srgbClr val="C00000"/>
                </a:solidFill>
                <a:ea typeface="+mn-ea"/>
                <a:cs typeface="+mn-cs"/>
              </a:rPr>
              <a:t>ፍትሃዊ</a:t>
            </a:r>
            <a:r>
              <a:rPr lang="en-US" sz="2600" b="1" dirty="0">
                <a:solidFill>
                  <a:srgbClr val="C00000"/>
                </a:solidFill>
                <a:ea typeface="+mn-ea"/>
                <a:cs typeface="+mn-cs"/>
              </a:rPr>
              <a:t> </a:t>
            </a:r>
            <a:r>
              <a:rPr lang="en-US" sz="2600" b="1" dirty="0" err="1">
                <a:solidFill>
                  <a:srgbClr val="C00000"/>
                </a:solidFill>
                <a:ea typeface="+mn-ea"/>
                <a:cs typeface="+mn-cs"/>
              </a:rPr>
              <a:t>ወይም</a:t>
            </a:r>
            <a:r>
              <a:rPr lang="en-US" sz="2600" b="1" dirty="0">
                <a:solidFill>
                  <a:srgbClr val="C00000"/>
                </a:solidFill>
                <a:ea typeface="+mn-ea"/>
                <a:cs typeface="+mn-cs"/>
              </a:rPr>
              <a:t> </a:t>
            </a:r>
            <a:r>
              <a:rPr lang="en-US" sz="2600" b="1" dirty="0" err="1">
                <a:solidFill>
                  <a:srgbClr val="C00000"/>
                </a:solidFill>
                <a:ea typeface="+mn-ea"/>
                <a:cs typeface="+mn-cs"/>
              </a:rPr>
              <a:t>ተጨባጭ</a:t>
            </a:r>
            <a:r>
              <a:rPr lang="en-US" sz="2600" b="1" dirty="0">
                <a:solidFill>
                  <a:srgbClr val="C00000"/>
                </a:solidFill>
                <a:ea typeface="+mn-ea"/>
                <a:cs typeface="+mn-cs"/>
              </a:rPr>
              <a:t> ለውጥ </a:t>
            </a:r>
            <a:r>
              <a:rPr lang="en-US" sz="2600" b="1" dirty="0" err="1">
                <a:solidFill>
                  <a:srgbClr val="C00000"/>
                </a:solidFill>
                <a:ea typeface="+mn-ea"/>
                <a:cs typeface="+mn-cs"/>
              </a:rPr>
              <a:t>ለማምጣት</a:t>
            </a:r>
            <a:r>
              <a:rPr lang="en-US" sz="2600" b="1" dirty="0">
                <a:solidFill>
                  <a:srgbClr val="C00000"/>
                </a:solidFill>
                <a:ea typeface="+mn-ea"/>
                <a:cs typeface="+mn-cs"/>
              </a:rPr>
              <a:t> </a:t>
            </a:r>
            <a:r>
              <a:rPr lang="en-US" sz="2600" b="1" dirty="0" err="1">
                <a:solidFill>
                  <a:srgbClr val="C00000"/>
                </a:solidFill>
                <a:ea typeface="+mn-ea"/>
                <a:cs typeface="+mn-cs"/>
              </a:rPr>
              <a:t>የሚገፋፋን</a:t>
            </a:r>
            <a:r>
              <a:rPr lang="am-ET" sz="2600" b="1" dirty="0">
                <a:solidFill>
                  <a:srgbClr val="C00000"/>
                </a:solidFill>
                <a:ea typeface="+mn-ea"/>
                <a:cs typeface="+mn-cs"/>
              </a:rPr>
              <a:t> ምንድን ነው?</a:t>
            </a:r>
            <a:endParaRPr lang="en-GB" sz="2600" b="1" dirty="0">
              <a:solidFill>
                <a:srgbClr val="C00000"/>
              </a:solidFill>
              <a:ea typeface="+mn-ea"/>
              <a:cs typeface="+mn-cs"/>
            </a:endParaRPr>
          </a:p>
        </p:txBody>
      </p:sp>
      <p:sp>
        <p:nvSpPr>
          <p:cNvPr id="5" name="TextBox 4">
            <a:extLst>
              <a:ext uri="{FF2B5EF4-FFF2-40B4-BE49-F238E27FC236}">
                <a16:creationId xmlns:a16="http://schemas.microsoft.com/office/drawing/2014/main" id="{3DE8965C-AA59-0F88-0CFE-4033914CCB8F}"/>
              </a:ext>
            </a:extLst>
          </p:cNvPr>
          <p:cNvSpPr txBox="1"/>
          <p:nvPr/>
        </p:nvSpPr>
        <p:spPr>
          <a:xfrm>
            <a:off x="1052621" y="5820107"/>
            <a:ext cx="11015332" cy="830997"/>
          </a:xfrm>
          <a:prstGeom prst="rect">
            <a:avLst/>
          </a:prstGeom>
          <a:noFill/>
        </p:spPr>
        <p:txBody>
          <a:bodyPr wrap="square">
            <a:spAutoFit/>
          </a:bodyPr>
          <a:lstStyle/>
          <a:p>
            <a:r>
              <a:rPr lang="am-ET" sz="2400" dirty="0">
                <a:latin typeface="+mj-lt"/>
              </a:rPr>
              <a:t>የሚቀጥሉትን ሁለት የቻድ እና የታንዛኒያ የማሳያ ጥናቶችን </a:t>
            </a:r>
            <a:r>
              <a:rPr lang="am-ET" sz="2400" b="1" dirty="0">
                <a:latin typeface="+mj-lt"/>
              </a:rPr>
              <a:t>ይመልከቱ</a:t>
            </a:r>
            <a:r>
              <a:rPr lang="am-ET" sz="2400" dirty="0">
                <a:latin typeface="+mj-lt"/>
              </a:rPr>
              <a:t> ከዛም በየዐውዳቸው </a:t>
            </a:r>
            <a:r>
              <a:rPr lang="en-US" sz="2400" dirty="0">
                <a:latin typeface="+mj-lt"/>
              </a:rPr>
              <a:t>(context)</a:t>
            </a:r>
            <a:r>
              <a:rPr lang="am-ET" sz="2400" dirty="0">
                <a:latin typeface="+mj-lt"/>
              </a:rPr>
              <a:t> በሥርዓተ</a:t>
            </a:r>
            <a:r>
              <a:rPr lang="en-US" sz="1600" dirty="0">
                <a:effectLst/>
                <a:latin typeface="Nyala" panose="02000504070300020003" pitchFamily="2" charset="0"/>
                <a:ea typeface="Malgun Gothic" panose="020B0503020000020004" pitchFamily="34" charset="-127"/>
                <a:cs typeface="Malgun Gothic" panose="020B0503020000020004" pitchFamily="34" charset="-127"/>
              </a:rPr>
              <a:t> </a:t>
            </a:r>
            <a:r>
              <a:rPr lang="en-US" sz="2400" dirty="0">
                <a:latin typeface="+mj-lt"/>
              </a:rPr>
              <a:t>- </a:t>
            </a:r>
            <a:r>
              <a:rPr lang="am-ET" sz="2400" dirty="0">
                <a:latin typeface="+mj-lt"/>
              </a:rPr>
              <a:t>ፆታ ላይ </a:t>
            </a:r>
            <a:r>
              <a:rPr lang="en-US" sz="2400" dirty="0" err="1">
                <a:latin typeface="+mj-lt"/>
              </a:rPr>
              <a:t>እንዴት</a:t>
            </a:r>
            <a:r>
              <a:rPr lang="am-ET" sz="2400" dirty="0">
                <a:latin typeface="+mj-lt"/>
              </a:rPr>
              <a:t> ተጨባጭ ለውጥ (</a:t>
            </a:r>
            <a:r>
              <a:rPr lang="en-US" sz="2400" dirty="0">
                <a:latin typeface="+mj-lt"/>
              </a:rPr>
              <a:t>transformative)</a:t>
            </a:r>
            <a:r>
              <a:rPr lang="am-ET" sz="2400" dirty="0">
                <a:latin typeface="+mj-lt"/>
              </a:rPr>
              <a:t> እንደሚያመጡ </a:t>
            </a:r>
            <a:r>
              <a:rPr lang="am-ET" sz="2400" b="1" dirty="0">
                <a:latin typeface="+mj-lt"/>
              </a:rPr>
              <a:t>ተወያዩ</a:t>
            </a:r>
            <a:r>
              <a:rPr lang="am-ET" sz="2400" dirty="0">
                <a:latin typeface="+mj-lt"/>
              </a:rPr>
              <a:t>።</a:t>
            </a:r>
            <a:endParaRPr lang="en-GB" sz="2400" dirty="0">
              <a:latin typeface="+mj-lt"/>
            </a:endParaRPr>
          </a:p>
        </p:txBody>
      </p:sp>
      <p:sp>
        <p:nvSpPr>
          <p:cNvPr id="7" name="TextBox 6">
            <a:extLst>
              <a:ext uri="{FF2B5EF4-FFF2-40B4-BE49-F238E27FC236}">
                <a16:creationId xmlns:a16="http://schemas.microsoft.com/office/drawing/2014/main" id="{62ADC298-4CFA-379E-07B4-DD2A54E7A84C}"/>
              </a:ext>
            </a:extLst>
          </p:cNvPr>
          <p:cNvSpPr txBox="1"/>
          <p:nvPr/>
        </p:nvSpPr>
        <p:spPr>
          <a:xfrm>
            <a:off x="7824441" y="6474743"/>
            <a:ext cx="3468914" cy="369332"/>
          </a:xfrm>
          <a:prstGeom prst="rect">
            <a:avLst/>
          </a:prstGeom>
          <a:noFill/>
        </p:spPr>
        <p:txBody>
          <a:bodyPr wrap="square">
            <a:spAutoFit/>
          </a:bodyPr>
          <a:lstStyle/>
          <a:p>
            <a:r>
              <a:rPr lang="en-GB" dirty="0"/>
              <a:t>© </a:t>
            </a:r>
            <a:r>
              <a:rPr lang="en-US" sz="1800" dirty="0"/>
              <a:t> USAID </a:t>
            </a:r>
            <a:r>
              <a:rPr lang="en-GB" dirty="0"/>
              <a:t>- </a:t>
            </a:r>
            <a:r>
              <a:rPr lang="am-ET" dirty="0"/>
              <a:t>በፍቃድ ተባዝቷል።</a:t>
            </a:r>
            <a:endParaRPr lang="en-GB" dirty="0"/>
          </a:p>
        </p:txBody>
      </p:sp>
      <p:pic>
        <p:nvPicPr>
          <p:cNvPr id="9" name="Picture 8">
            <a:extLst>
              <a:ext uri="{FF2B5EF4-FFF2-40B4-BE49-F238E27FC236}">
                <a16:creationId xmlns:a16="http://schemas.microsoft.com/office/drawing/2014/main" id="{78110CE9-40E2-ED60-D26F-0D8FD797862B}"/>
              </a:ext>
            </a:extLst>
          </p:cNvPr>
          <p:cNvPicPr>
            <a:picLocks noChangeAspect="1"/>
          </p:cNvPicPr>
          <p:nvPr/>
        </p:nvPicPr>
        <p:blipFill>
          <a:blip r:embed="rId2"/>
          <a:stretch>
            <a:fillRect/>
          </a:stretch>
        </p:blipFill>
        <p:spPr>
          <a:xfrm>
            <a:off x="1052622" y="953556"/>
            <a:ext cx="9484243" cy="4919715"/>
          </a:xfrm>
          <a:prstGeom prst="rect">
            <a:avLst/>
          </a:prstGeom>
        </p:spPr>
      </p:pic>
    </p:spTree>
    <p:extLst>
      <p:ext uri="{BB962C8B-B14F-4D97-AF65-F5344CB8AC3E}">
        <p14:creationId xmlns:p14="http://schemas.microsoft.com/office/powerpoint/2010/main" val="4241646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a:extLst>
              <a:ext uri="{FF2B5EF4-FFF2-40B4-BE49-F238E27FC236}">
                <a16:creationId xmlns:a16="http://schemas.microsoft.com/office/drawing/2014/main" id="{96BFB7A4-0036-D783-7C38-2BE148BD9C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4" r="-1" b="-1"/>
          <a:stretch/>
        </p:blipFill>
        <p:spPr bwMode="auto">
          <a:xfrm>
            <a:off x="6218729" y="2078182"/>
            <a:ext cx="5799174" cy="3992418"/>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20AE58F-C9D6-DD7F-26EF-4C3099418110}"/>
              </a:ext>
            </a:extLst>
          </p:cNvPr>
          <p:cNvSpPr>
            <a:spLocks noGrp="1"/>
          </p:cNvSpPr>
          <p:nvPr>
            <p:ph type="title"/>
          </p:nvPr>
        </p:nvSpPr>
        <p:spPr>
          <a:xfrm>
            <a:off x="604751" y="253746"/>
            <a:ext cx="10982498" cy="1292752"/>
          </a:xfrm>
        </p:spPr>
        <p:txBody>
          <a:bodyPr>
            <a:normAutofit/>
          </a:bodyPr>
          <a:lstStyle/>
          <a:p>
            <a:pPr algn="just"/>
            <a:r>
              <a:rPr lang="am-ET" sz="2600" b="1" dirty="0">
                <a:solidFill>
                  <a:srgbClr val="C00000"/>
                </a:solidFill>
                <a:ea typeface="+mn-ea"/>
                <a:cs typeface="+mn-cs"/>
              </a:rPr>
              <a:t>የማሳያ ጥናት፦</a:t>
            </a:r>
            <a:r>
              <a:rPr lang="en-US" sz="2600" b="1" dirty="0">
                <a:solidFill>
                  <a:srgbClr val="C00000"/>
                </a:solidFill>
                <a:ea typeface="+mn-ea"/>
                <a:cs typeface="+mn-cs"/>
              </a:rPr>
              <a:t> </a:t>
            </a:r>
            <a:r>
              <a:rPr lang="am-ET" sz="2600" b="1" dirty="0">
                <a:solidFill>
                  <a:srgbClr val="C00000"/>
                </a:solidFill>
                <a:ea typeface="+mn-ea"/>
                <a:cs typeface="+mn-cs"/>
              </a:rPr>
              <a:t>ሥርዓተ-ፆታን መሰረት ያደረገ ጥቃት</a:t>
            </a:r>
            <a:r>
              <a:rPr lang="en-US" sz="2600" b="1" dirty="0">
                <a:solidFill>
                  <a:srgbClr val="C00000"/>
                </a:solidFill>
                <a:ea typeface="+mn-ea"/>
                <a:cs typeface="+mn-cs"/>
              </a:rPr>
              <a:t> </a:t>
            </a:r>
            <a:r>
              <a:rPr lang="am-ET" sz="2600" b="1" dirty="0">
                <a:solidFill>
                  <a:srgbClr val="C00000"/>
                </a:solidFill>
                <a:ea typeface="+mn-ea"/>
                <a:cs typeface="+mn-cs"/>
              </a:rPr>
              <a:t>ለአየር ንብረት </a:t>
            </a:r>
            <a:r>
              <a:rPr lang="en-US" sz="2600" b="1" dirty="0">
                <a:solidFill>
                  <a:srgbClr val="C00000"/>
                </a:solidFill>
                <a:ea typeface="+mn-ea"/>
                <a:cs typeface="+mn-cs"/>
              </a:rPr>
              <a:t>እ</a:t>
            </a:r>
            <a:r>
              <a:rPr lang="am-ET" sz="2600" b="1" dirty="0">
                <a:solidFill>
                  <a:srgbClr val="C00000"/>
                </a:solidFill>
                <a:ea typeface="+mn-ea"/>
                <a:cs typeface="+mn-cs"/>
              </a:rPr>
              <a:t>ርምጃ እና ለማህበራዊ ልማት መሰረታዊ </a:t>
            </a:r>
            <a:r>
              <a:rPr lang="en-US" sz="2600" b="1" dirty="0" err="1">
                <a:solidFill>
                  <a:srgbClr val="C00000"/>
                </a:solidFill>
                <a:ea typeface="+mn-ea"/>
                <a:cs typeface="+mn-cs"/>
              </a:rPr>
              <a:t>እንቅፋት</a:t>
            </a:r>
            <a:r>
              <a:rPr lang="en-US" sz="2600" b="1" dirty="0">
                <a:solidFill>
                  <a:srgbClr val="C00000"/>
                </a:solidFill>
                <a:ea typeface="+mn-ea"/>
                <a:cs typeface="+mn-cs"/>
              </a:rPr>
              <a:t> - </a:t>
            </a:r>
            <a:r>
              <a:rPr lang="am-ET" sz="2600" b="1" dirty="0">
                <a:solidFill>
                  <a:srgbClr val="C00000"/>
                </a:solidFill>
                <a:ea typeface="+mn-ea"/>
                <a:cs typeface="+mn-cs"/>
              </a:rPr>
              <a:t>በቻድ </a:t>
            </a:r>
            <a:endParaRPr lang="en-GB" sz="2600" b="1" dirty="0">
              <a:solidFill>
                <a:srgbClr val="C00000"/>
              </a:solidFill>
              <a:ea typeface="+mn-ea"/>
              <a:cs typeface="+mn-cs"/>
            </a:endParaRPr>
          </a:p>
        </p:txBody>
      </p:sp>
      <p:sp>
        <p:nvSpPr>
          <p:cNvPr id="3" name="Content Placeholder 2">
            <a:extLst>
              <a:ext uri="{FF2B5EF4-FFF2-40B4-BE49-F238E27FC236}">
                <a16:creationId xmlns:a16="http://schemas.microsoft.com/office/drawing/2014/main" id="{40755C63-E68A-834F-7AFD-55EE2DAFCF79}"/>
              </a:ext>
            </a:extLst>
          </p:cNvPr>
          <p:cNvSpPr>
            <a:spLocks noGrp="1"/>
          </p:cNvSpPr>
          <p:nvPr>
            <p:ph idx="1"/>
          </p:nvPr>
        </p:nvSpPr>
        <p:spPr>
          <a:xfrm>
            <a:off x="174097" y="1546498"/>
            <a:ext cx="5921903" cy="5311502"/>
          </a:xfrm>
        </p:spPr>
        <p:txBody>
          <a:bodyPr>
            <a:noAutofit/>
          </a:bodyPr>
          <a:lstStyle/>
          <a:p>
            <a:pPr>
              <a:lnSpc>
                <a:spcPct val="100000"/>
              </a:lnSpc>
            </a:pPr>
            <a:r>
              <a:rPr lang="am-ET" sz="3200" dirty="0"/>
              <a:t>በሴቶች እና ልጃገረዶች ላይ የሚፈጸሙ ጥቃቶች የአየር ንብረት ለውጥ</a:t>
            </a:r>
            <a:r>
              <a:rPr lang="en-US" sz="3200" dirty="0" err="1"/>
              <a:t>ን</a:t>
            </a:r>
            <a:r>
              <a:rPr lang="am-ET" sz="3200" dirty="0"/>
              <a:t> የመ</a:t>
            </a:r>
            <a:r>
              <a:rPr lang="en-US" sz="3200" dirty="0" err="1"/>
              <a:t>ቋቋ</a:t>
            </a:r>
            <a:r>
              <a:rPr lang="am-ET" sz="3200" dirty="0"/>
              <a:t>ም አቅምን</a:t>
            </a:r>
            <a:r>
              <a:rPr lang="en-US" sz="3200" dirty="0"/>
              <a:t> </a:t>
            </a:r>
            <a:r>
              <a:rPr lang="am-ET" sz="3200" dirty="0"/>
              <a:t>ይገድባሉ።</a:t>
            </a:r>
            <a:endParaRPr lang="en-US" sz="3200" dirty="0"/>
          </a:p>
          <a:p>
            <a:pPr>
              <a:lnSpc>
                <a:spcPct val="100000"/>
              </a:lnSpc>
            </a:pPr>
            <a:r>
              <a:rPr lang="am-ET" sz="3200" dirty="0"/>
              <a:t>ሥ</a:t>
            </a:r>
            <a:r>
              <a:rPr lang="en-US" sz="3200" dirty="0" err="1"/>
              <a:t>ርአተ-ፆታን</a:t>
            </a:r>
            <a:r>
              <a:rPr lang="en-US" sz="3200" dirty="0"/>
              <a:t> </a:t>
            </a:r>
            <a:r>
              <a:rPr lang="en-US" sz="3200" dirty="0" err="1"/>
              <a:t>መሰረት</a:t>
            </a:r>
            <a:r>
              <a:rPr lang="en-US" sz="3200" dirty="0"/>
              <a:t> </a:t>
            </a:r>
            <a:r>
              <a:rPr lang="en-US" sz="3200" dirty="0" err="1"/>
              <a:t>ያደረጉ</a:t>
            </a:r>
            <a:r>
              <a:rPr lang="en-US" sz="3200" dirty="0"/>
              <a:t> </a:t>
            </a:r>
            <a:r>
              <a:rPr lang="en-US" sz="3200" dirty="0" err="1"/>
              <a:t>ጥቃቶች</a:t>
            </a:r>
            <a:r>
              <a:rPr lang="en-US" sz="3200" dirty="0"/>
              <a:t> </a:t>
            </a:r>
            <a:r>
              <a:rPr lang="am-ET" sz="3200" dirty="0"/>
              <a:t>ከጥ</a:t>
            </a:r>
            <a:r>
              <a:rPr lang="en-US" sz="3200" dirty="0" err="1"/>
              <a:t>ቃቱ</a:t>
            </a:r>
            <a:r>
              <a:rPr lang="en-US" sz="3200" dirty="0"/>
              <a:t> </a:t>
            </a:r>
            <a:r>
              <a:rPr lang="en-US" sz="3200" dirty="0" err="1"/>
              <a:t>የተረፉትን</a:t>
            </a:r>
            <a:r>
              <a:rPr lang="en-US" sz="3200" dirty="0"/>
              <a:t> </a:t>
            </a:r>
            <a:r>
              <a:rPr lang="en-US" sz="3200" dirty="0" err="1"/>
              <a:t>ብቻ</a:t>
            </a:r>
            <a:r>
              <a:rPr lang="en-US" sz="3200" dirty="0"/>
              <a:t> </a:t>
            </a:r>
            <a:r>
              <a:rPr lang="en-US" sz="3200" dirty="0" err="1"/>
              <a:t>ሳይሆን</a:t>
            </a:r>
            <a:r>
              <a:rPr lang="en-US" sz="3200" dirty="0"/>
              <a:t> </a:t>
            </a:r>
            <a:r>
              <a:rPr lang="en-US" sz="3200" dirty="0" err="1"/>
              <a:t>የቤተሰባቸውንም</a:t>
            </a:r>
            <a:r>
              <a:rPr lang="en-US" sz="3200" dirty="0"/>
              <a:t> </a:t>
            </a:r>
            <a:r>
              <a:rPr lang="en-US" sz="3200" dirty="0" err="1"/>
              <a:t>መተዳደሪያን</a:t>
            </a:r>
            <a:r>
              <a:rPr lang="am-ET" sz="3200" dirty="0"/>
              <a:t> የማስጠበቅ</a:t>
            </a:r>
            <a:r>
              <a:rPr lang="en-US" sz="3200" dirty="0"/>
              <a:t> </a:t>
            </a:r>
            <a:r>
              <a:rPr lang="en-US" sz="3200" dirty="0" err="1"/>
              <a:t>አቅም</a:t>
            </a:r>
            <a:r>
              <a:rPr lang="en-US" sz="3200" dirty="0"/>
              <a:t> </a:t>
            </a:r>
            <a:r>
              <a:rPr lang="en-US" sz="3200" dirty="0" err="1"/>
              <a:t>ላይ</a:t>
            </a:r>
            <a:r>
              <a:rPr lang="en-US" sz="3200" dirty="0"/>
              <a:t> </a:t>
            </a:r>
            <a:r>
              <a:rPr lang="en-US" sz="3200" dirty="0" err="1"/>
              <a:t>አሉታዊ</a:t>
            </a:r>
            <a:r>
              <a:rPr lang="en-US" sz="3200" dirty="0"/>
              <a:t> </a:t>
            </a:r>
            <a:r>
              <a:rPr lang="en-US" sz="3200" dirty="0" err="1"/>
              <a:t>ተጽዕኖ</a:t>
            </a:r>
            <a:r>
              <a:rPr lang="en-US" sz="3200" dirty="0"/>
              <a:t> </a:t>
            </a:r>
            <a:r>
              <a:rPr lang="en-US" sz="3200" dirty="0" err="1"/>
              <a:t>ያሳድራ</a:t>
            </a:r>
            <a:r>
              <a:rPr lang="am-ET" sz="3200" dirty="0"/>
              <a:t>ሉ</a:t>
            </a:r>
            <a:r>
              <a:rPr lang="en-US" sz="3200" dirty="0"/>
              <a:t>።</a:t>
            </a:r>
          </a:p>
          <a:p>
            <a:pPr>
              <a:lnSpc>
                <a:spcPct val="100000"/>
              </a:lnSpc>
            </a:pPr>
            <a:r>
              <a:rPr lang="am-ET" sz="3200" dirty="0"/>
              <a:t>ጥቃት በሴቶች ጤና፣</a:t>
            </a:r>
            <a:r>
              <a:rPr lang="en-US" sz="3200" dirty="0"/>
              <a:t> </a:t>
            </a:r>
            <a:r>
              <a:rPr lang="am-ET" sz="3200" dirty="0"/>
              <a:t>በቤተሰብ ኢኮኖሚ፣</a:t>
            </a:r>
            <a:r>
              <a:rPr lang="en-US" sz="3200" dirty="0"/>
              <a:t> </a:t>
            </a:r>
            <a:r>
              <a:rPr lang="am-ET" sz="3200" dirty="0"/>
              <a:t>ሀብቶች እና በመሠረታዊ አገልግሎቶች ተደራሽነት ላይ አሉታዊ ተፅእኖ አለው።</a:t>
            </a:r>
            <a:endParaRPr lang="en-US" sz="3200" dirty="0"/>
          </a:p>
          <a:p>
            <a:pPr>
              <a:lnSpc>
                <a:spcPct val="100000"/>
              </a:lnSpc>
            </a:pPr>
            <a:endParaRPr lang="en-US" sz="3200" dirty="0"/>
          </a:p>
          <a:p>
            <a:pPr>
              <a:lnSpc>
                <a:spcPct val="100000"/>
              </a:lnSpc>
            </a:pPr>
            <a:endParaRPr lang="en-GB" sz="3200" dirty="0"/>
          </a:p>
        </p:txBody>
      </p:sp>
    </p:spTree>
    <p:extLst>
      <p:ext uri="{BB962C8B-B14F-4D97-AF65-F5344CB8AC3E}">
        <p14:creationId xmlns:p14="http://schemas.microsoft.com/office/powerpoint/2010/main" val="39428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0361C-D210-CE28-634B-057E23EBCCAB}"/>
              </a:ext>
            </a:extLst>
          </p:cNvPr>
          <p:cNvSpPr>
            <a:spLocks noGrp="1"/>
          </p:cNvSpPr>
          <p:nvPr>
            <p:ph type="title"/>
          </p:nvPr>
        </p:nvSpPr>
        <p:spPr>
          <a:xfrm>
            <a:off x="685425" y="282633"/>
            <a:ext cx="10821149" cy="911167"/>
          </a:xfrm>
        </p:spPr>
        <p:txBody>
          <a:bodyPr>
            <a:noAutofit/>
          </a:bodyPr>
          <a:lstStyle/>
          <a:p>
            <a:r>
              <a:rPr lang="am-ET" sz="3600" b="1" dirty="0">
                <a:solidFill>
                  <a:srgbClr val="C00000"/>
                </a:solidFill>
                <a:ea typeface="+mn-ea"/>
                <a:cs typeface="+mn-cs"/>
              </a:rPr>
              <a:t>ቻድ፦</a:t>
            </a:r>
            <a:r>
              <a:rPr lang="en-US" sz="3600" b="1" dirty="0">
                <a:solidFill>
                  <a:srgbClr val="C00000"/>
                </a:solidFill>
                <a:ea typeface="+mn-ea"/>
                <a:cs typeface="+mn-cs"/>
              </a:rPr>
              <a:t> የአየር </a:t>
            </a:r>
            <a:r>
              <a:rPr lang="en-US" sz="3600" b="1" dirty="0" err="1">
                <a:solidFill>
                  <a:srgbClr val="C00000"/>
                </a:solidFill>
                <a:ea typeface="+mn-ea"/>
                <a:cs typeface="+mn-cs"/>
              </a:rPr>
              <a:t>ንብረት</a:t>
            </a:r>
            <a:r>
              <a:rPr lang="en-US" sz="3600" b="1" dirty="0">
                <a:solidFill>
                  <a:srgbClr val="C00000"/>
                </a:solidFill>
                <a:ea typeface="+mn-ea"/>
                <a:cs typeface="+mn-cs"/>
              </a:rPr>
              <a:t> </a:t>
            </a:r>
            <a:r>
              <a:rPr lang="en-US" sz="3600" b="1" dirty="0" err="1">
                <a:solidFill>
                  <a:srgbClr val="C00000"/>
                </a:solidFill>
                <a:ea typeface="+mn-ea"/>
                <a:cs typeface="+mn-cs"/>
              </a:rPr>
              <a:t>ፕሮግራም</a:t>
            </a:r>
            <a:r>
              <a:rPr lang="en-US" sz="3600" b="1" dirty="0">
                <a:solidFill>
                  <a:srgbClr val="C00000"/>
                </a:solidFill>
                <a:ea typeface="+mn-ea"/>
                <a:cs typeface="+mn-cs"/>
              </a:rPr>
              <a:t>፣</a:t>
            </a:r>
            <a:r>
              <a:rPr lang="am-ET" sz="3600" b="1" dirty="0">
                <a:solidFill>
                  <a:srgbClr val="C00000"/>
                </a:solidFill>
                <a:ea typeface="+mn-ea"/>
                <a:cs typeface="+mn-cs"/>
              </a:rPr>
              <a:t> የ</a:t>
            </a:r>
            <a:r>
              <a:rPr lang="en-US" sz="3600" b="1" dirty="0" err="1">
                <a:solidFill>
                  <a:srgbClr val="C00000"/>
                </a:solidFill>
                <a:ea typeface="+mn-ea"/>
                <a:cs typeface="+mn-cs"/>
              </a:rPr>
              <a:t>አየር</a:t>
            </a:r>
            <a:r>
              <a:rPr lang="en-US" sz="3600" b="1" dirty="0">
                <a:solidFill>
                  <a:srgbClr val="C00000"/>
                </a:solidFill>
                <a:ea typeface="+mn-ea"/>
                <a:cs typeface="+mn-cs"/>
              </a:rPr>
              <a:t> ንብረት </a:t>
            </a:r>
            <a:r>
              <a:rPr lang="en-US" sz="3600" b="1" dirty="0" err="1">
                <a:solidFill>
                  <a:srgbClr val="C00000"/>
                </a:solidFill>
                <a:ea typeface="+mn-ea"/>
                <a:cs typeface="+mn-cs"/>
              </a:rPr>
              <a:t>አደጋን</a:t>
            </a:r>
            <a:r>
              <a:rPr lang="en-US" sz="3600" b="1" dirty="0">
                <a:solidFill>
                  <a:srgbClr val="C00000"/>
                </a:solidFill>
                <a:ea typeface="+mn-ea"/>
                <a:cs typeface="+mn-cs"/>
              </a:rPr>
              <a:t> </a:t>
            </a:r>
            <a:r>
              <a:rPr lang="en-US" sz="3600" b="1" dirty="0" err="1">
                <a:solidFill>
                  <a:srgbClr val="C00000"/>
                </a:solidFill>
                <a:ea typeface="+mn-ea"/>
                <a:cs typeface="+mn-cs"/>
              </a:rPr>
              <a:t>የመቋቋም</a:t>
            </a:r>
            <a:r>
              <a:rPr lang="en-US" sz="3600" b="1" dirty="0">
                <a:solidFill>
                  <a:srgbClr val="C00000"/>
                </a:solidFill>
                <a:ea typeface="+mn-ea"/>
                <a:cs typeface="+mn-cs"/>
              </a:rPr>
              <a:t> </a:t>
            </a:r>
            <a:r>
              <a:rPr lang="en-US" sz="3600" b="1" dirty="0" err="1">
                <a:solidFill>
                  <a:srgbClr val="C00000"/>
                </a:solidFill>
                <a:ea typeface="+mn-ea"/>
                <a:cs typeface="+mn-cs"/>
              </a:rPr>
              <a:t>ልማትን</a:t>
            </a:r>
            <a:r>
              <a:rPr lang="en-US" sz="3600" b="1" dirty="0">
                <a:solidFill>
                  <a:srgbClr val="C00000"/>
                </a:solidFill>
                <a:ea typeface="+mn-ea"/>
                <a:cs typeface="+mn-cs"/>
              </a:rPr>
              <a:t> </a:t>
            </a:r>
            <a:r>
              <a:rPr lang="en-US" sz="3600" b="1" dirty="0" err="1">
                <a:solidFill>
                  <a:srgbClr val="C00000"/>
                </a:solidFill>
                <a:ea typeface="+mn-ea"/>
                <a:cs typeface="+mn-cs"/>
              </a:rPr>
              <a:t>ለ</a:t>
            </a:r>
            <a:r>
              <a:rPr lang="am-ET" sz="3600" b="1" dirty="0">
                <a:solidFill>
                  <a:srgbClr val="C00000"/>
                </a:solidFill>
                <a:ea typeface="+mn-ea"/>
                <a:cs typeface="+mn-cs"/>
              </a:rPr>
              <a:t>ማጠናከር </a:t>
            </a:r>
            <a:r>
              <a:rPr lang="en-US" sz="3600" b="1" dirty="0" err="1">
                <a:solidFill>
                  <a:srgbClr val="C00000"/>
                </a:solidFill>
                <a:ea typeface="+mn-ea"/>
                <a:cs typeface="+mn-cs"/>
              </a:rPr>
              <a:t>የሴቶችን</a:t>
            </a:r>
            <a:r>
              <a:rPr lang="en-US" sz="3600" b="1" dirty="0">
                <a:solidFill>
                  <a:srgbClr val="C00000"/>
                </a:solidFill>
                <a:ea typeface="+mn-ea"/>
                <a:cs typeface="+mn-cs"/>
              </a:rPr>
              <a:t> </a:t>
            </a:r>
            <a:r>
              <a:rPr lang="en-US" sz="3600" b="1" dirty="0" err="1">
                <a:solidFill>
                  <a:srgbClr val="C00000"/>
                </a:solidFill>
                <a:ea typeface="+mn-ea"/>
                <a:cs typeface="+mn-cs"/>
              </a:rPr>
              <a:t>መብት</a:t>
            </a:r>
            <a:r>
              <a:rPr lang="en-US" sz="3600" b="1" dirty="0">
                <a:solidFill>
                  <a:srgbClr val="C00000"/>
                </a:solidFill>
                <a:ea typeface="+mn-ea"/>
                <a:cs typeface="+mn-cs"/>
              </a:rPr>
              <a:t> </a:t>
            </a:r>
            <a:r>
              <a:rPr lang="en-US" sz="3600" b="1" dirty="0" err="1">
                <a:solidFill>
                  <a:srgbClr val="C00000"/>
                </a:solidFill>
                <a:ea typeface="+mn-ea"/>
                <a:cs typeface="+mn-cs"/>
              </a:rPr>
              <a:t>ተሟጋች</a:t>
            </a:r>
            <a:r>
              <a:rPr lang="am-ET" sz="3600" b="1" dirty="0">
                <a:solidFill>
                  <a:srgbClr val="C00000"/>
                </a:solidFill>
                <a:ea typeface="+mn-ea"/>
                <a:cs typeface="+mn-cs"/>
              </a:rPr>
              <a:t> ሆ</a:t>
            </a:r>
            <a:r>
              <a:rPr lang="en-US" sz="3600" b="1" dirty="0" err="1">
                <a:solidFill>
                  <a:srgbClr val="C00000"/>
                </a:solidFill>
                <a:ea typeface="+mn-ea"/>
                <a:cs typeface="+mn-cs"/>
              </a:rPr>
              <a:t>ኗ</a:t>
            </a:r>
            <a:r>
              <a:rPr lang="am-ET" sz="3600" b="1" dirty="0">
                <a:solidFill>
                  <a:srgbClr val="C00000"/>
                </a:solidFill>
                <a:ea typeface="+mn-ea"/>
                <a:cs typeface="+mn-cs"/>
              </a:rPr>
              <a:t>ል</a:t>
            </a:r>
            <a:endParaRPr lang="en-GB" sz="3600" b="1" dirty="0">
              <a:solidFill>
                <a:srgbClr val="C00000"/>
              </a:solidFill>
              <a:ea typeface="+mn-ea"/>
              <a:cs typeface="+mn-cs"/>
            </a:endParaRPr>
          </a:p>
        </p:txBody>
      </p:sp>
      <p:sp>
        <p:nvSpPr>
          <p:cNvPr id="3" name="Content Placeholder 2">
            <a:extLst>
              <a:ext uri="{FF2B5EF4-FFF2-40B4-BE49-F238E27FC236}">
                <a16:creationId xmlns:a16="http://schemas.microsoft.com/office/drawing/2014/main" id="{661A086A-11B5-FFBA-EB4D-C426A1E17B29}"/>
              </a:ext>
            </a:extLst>
          </p:cNvPr>
          <p:cNvSpPr>
            <a:spLocks noGrp="1"/>
          </p:cNvSpPr>
          <p:nvPr>
            <p:ph idx="1"/>
          </p:nvPr>
        </p:nvSpPr>
        <p:spPr>
          <a:xfrm>
            <a:off x="147810" y="1634835"/>
            <a:ext cx="7335419" cy="5664200"/>
          </a:xfrm>
        </p:spPr>
        <p:txBody>
          <a:bodyPr>
            <a:normAutofit fontScale="77500" lnSpcReduction="20000"/>
          </a:bodyPr>
          <a:lstStyle/>
          <a:p>
            <a:pPr marL="0" indent="0" algn="just">
              <a:buNone/>
            </a:pPr>
            <a:r>
              <a:rPr lang="am-ET" sz="3800" b="1" dirty="0"/>
              <a:t>ሥርዓተ-ፆታ ተኮር የአየር ንብረት እርምጃዎችን ለማሳካት እና ለማስፋፋት ቁልፍ የስኬት ምክንያቶች፦</a:t>
            </a:r>
            <a:endParaRPr lang="en-US" sz="3800" b="1" dirty="0"/>
          </a:p>
          <a:p>
            <a:pPr algn="just"/>
            <a:r>
              <a:rPr lang="en-US" sz="3500" kern="100" dirty="0" err="1">
                <a:effectLst/>
                <a:latin typeface="Nyala" panose="02000504070300020003" pitchFamily="2" charset="0"/>
                <a:ea typeface="Calibri" panose="020F0502020204030204" pitchFamily="34" charset="0"/>
                <a:cs typeface="Times New Roman" panose="02020603050405020304" pitchFamily="18" charset="0"/>
              </a:rPr>
              <a:t>ሴቶችና</a:t>
            </a:r>
            <a:r>
              <a:rPr lang="en-US" sz="3500" kern="100" dirty="0">
                <a:effectLst/>
                <a:latin typeface="Nyala" panose="02000504070300020003" pitchFamily="2" charset="0"/>
                <a:ea typeface="Calibri" panose="020F0502020204030204" pitchFamily="34" charset="0"/>
                <a:cs typeface="Times New Roman" panose="02020603050405020304" pitchFamily="18" charset="0"/>
              </a:rPr>
              <a:t> </a:t>
            </a:r>
            <a:r>
              <a:rPr lang="en-US" sz="3500" kern="100" dirty="0" err="1">
                <a:effectLst/>
                <a:latin typeface="Nyala" panose="02000504070300020003" pitchFamily="2" charset="0"/>
                <a:ea typeface="Calibri" panose="020F0502020204030204" pitchFamily="34" charset="0"/>
                <a:cs typeface="Times New Roman" panose="02020603050405020304" pitchFamily="18" charset="0"/>
              </a:rPr>
              <a:t>ወንዶች</a:t>
            </a:r>
            <a:r>
              <a:rPr lang="en-US" sz="3500" kern="100" dirty="0">
                <a:effectLst/>
                <a:latin typeface="Nyala" panose="02000504070300020003" pitchFamily="2" charset="0"/>
                <a:ea typeface="Calibri" panose="020F0502020204030204" pitchFamily="34" charset="0"/>
                <a:cs typeface="Times New Roman" panose="02020603050405020304" pitchFamily="18" charset="0"/>
              </a:rPr>
              <a:t> </a:t>
            </a:r>
            <a:r>
              <a:rPr lang="am-ET" sz="3500" kern="100" dirty="0">
                <a:effectLst/>
                <a:latin typeface="Nyala" panose="02000504070300020003" pitchFamily="2" charset="0"/>
                <a:ea typeface="Calibri" panose="020F0502020204030204" pitchFamily="34" charset="0"/>
                <a:cs typeface="Times New Roman" panose="02020603050405020304" pitchFamily="18" charset="0"/>
              </a:rPr>
              <a:t>ከ</a:t>
            </a:r>
            <a:r>
              <a:rPr lang="en-US" sz="3500" kern="100" dirty="0" err="1">
                <a:effectLst/>
                <a:latin typeface="Nyala" panose="02000504070300020003" pitchFamily="2" charset="0"/>
                <a:ea typeface="Calibri" panose="020F0502020204030204" pitchFamily="34" charset="0"/>
                <a:cs typeface="Times New Roman" panose="02020603050405020304" pitchFamily="18" charset="0"/>
              </a:rPr>
              <a:t>አየር</a:t>
            </a:r>
            <a:r>
              <a:rPr lang="en-US" sz="3500" kern="100" dirty="0">
                <a:effectLst/>
                <a:latin typeface="Nyala" panose="02000504070300020003" pitchFamily="2" charset="0"/>
                <a:ea typeface="Calibri" panose="020F0502020204030204" pitchFamily="34" charset="0"/>
                <a:cs typeface="Times New Roman" panose="02020603050405020304" pitchFamily="18" charset="0"/>
              </a:rPr>
              <a:t> ንብረት </a:t>
            </a:r>
            <a:r>
              <a:rPr lang="en-US" sz="3500" kern="100" dirty="0" err="1">
                <a:effectLst/>
                <a:latin typeface="Nyala" panose="02000504070300020003" pitchFamily="2" charset="0"/>
                <a:ea typeface="Calibri" panose="020F0502020204030204" pitchFamily="34" charset="0"/>
                <a:cs typeface="Times New Roman" panose="02020603050405020304" pitchFamily="18" charset="0"/>
              </a:rPr>
              <a:t>አደጋ</a:t>
            </a:r>
            <a:r>
              <a:rPr lang="en-US" sz="3500" kern="100" dirty="0">
                <a:effectLst/>
                <a:latin typeface="Nyala" panose="02000504070300020003" pitchFamily="2" charset="0"/>
                <a:ea typeface="Calibri" panose="020F0502020204030204" pitchFamily="34" charset="0"/>
                <a:cs typeface="Times New Roman" panose="02020603050405020304" pitchFamily="18" charset="0"/>
              </a:rPr>
              <a:t> </a:t>
            </a:r>
            <a:r>
              <a:rPr lang="en-US" sz="3500" kern="100" dirty="0" err="1">
                <a:effectLst/>
                <a:latin typeface="Nyala" panose="02000504070300020003" pitchFamily="2" charset="0"/>
                <a:ea typeface="Calibri" panose="020F0502020204030204" pitchFamily="34" charset="0"/>
                <a:cs typeface="Times New Roman" panose="02020603050405020304" pitchFamily="18" charset="0"/>
              </a:rPr>
              <a:t>መቋቋም</a:t>
            </a:r>
            <a:r>
              <a:rPr lang="en-US" sz="3500" kern="100" dirty="0">
                <a:effectLst/>
                <a:latin typeface="Nyala" panose="02000504070300020003" pitchFamily="2" charset="0"/>
                <a:ea typeface="Calibri" panose="020F0502020204030204" pitchFamily="34" charset="0"/>
                <a:cs typeface="Times New Roman" panose="02020603050405020304" pitchFamily="18" charset="0"/>
              </a:rPr>
              <a:t> </a:t>
            </a:r>
            <a:r>
              <a:rPr lang="en-US" sz="3500" kern="100" dirty="0" err="1">
                <a:effectLst/>
                <a:latin typeface="Nyala" panose="02000504070300020003" pitchFamily="2" charset="0"/>
                <a:ea typeface="Calibri" panose="020F0502020204030204" pitchFamily="34" charset="0"/>
                <a:cs typeface="Times New Roman" panose="02020603050405020304" pitchFamily="18" charset="0"/>
              </a:rPr>
              <a:t>ልማት</a:t>
            </a:r>
            <a:r>
              <a:rPr lang="am-ET" sz="3500" kern="100" dirty="0">
                <a:effectLst/>
                <a:latin typeface="Nyala" panose="02000504070300020003" pitchFamily="2" charset="0"/>
                <a:ea typeface="Calibri" panose="020F0502020204030204" pitchFamily="34" charset="0"/>
                <a:cs typeface="Times New Roman" panose="02020603050405020304" pitchFamily="18" charset="0"/>
              </a:rPr>
              <a:t> ጋር በተያያዙ ያላቸውን </a:t>
            </a:r>
            <a:r>
              <a:rPr lang="en-US" sz="3500" kern="100" dirty="0" err="1">
                <a:effectLst/>
                <a:latin typeface="Nyala" panose="02000504070300020003" pitchFamily="2" charset="0"/>
                <a:ea typeface="Calibri" panose="020F0502020204030204" pitchFamily="34" charset="0"/>
                <a:cs typeface="Times New Roman" panose="02020603050405020304" pitchFamily="18" charset="0"/>
              </a:rPr>
              <a:t>የተለያ</a:t>
            </a:r>
            <a:r>
              <a:rPr lang="am-ET" sz="3500" kern="100" dirty="0">
                <a:effectLst/>
                <a:latin typeface="Nyala" panose="02000504070300020003" pitchFamily="2" charset="0"/>
                <a:ea typeface="Calibri" panose="020F0502020204030204" pitchFamily="34" charset="0"/>
                <a:cs typeface="Times New Roman" panose="02020603050405020304" pitchFamily="18" charset="0"/>
              </a:rPr>
              <a:t>ዩ</a:t>
            </a:r>
            <a:r>
              <a:rPr lang="en-US" sz="3500" kern="100" dirty="0">
                <a:effectLst/>
                <a:latin typeface="Nyala" panose="02000504070300020003" pitchFamily="2" charset="0"/>
                <a:ea typeface="Calibri" panose="020F0502020204030204" pitchFamily="34" charset="0"/>
                <a:cs typeface="Times New Roman" panose="02020603050405020304" pitchFamily="18" charset="0"/>
              </a:rPr>
              <a:t> </a:t>
            </a:r>
            <a:r>
              <a:rPr lang="en-US" sz="3500" kern="100" dirty="0" err="1">
                <a:effectLst/>
                <a:latin typeface="Nyala" panose="02000504070300020003" pitchFamily="2" charset="0"/>
                <a:ea typeface="Calibri" panose="020F0502020204030204" pitchFamily="34" charset="0"/>
                <a:cs typeface="Times New Roman" panose="02020603050405020304" pitchFamily="18" charset="0"/>
              </a:rPr>
              <a:t>ፍላጎቶ</a:t>
            </a:r>
            <a:r>
              <a:rPr lang="am-ET" sz="3500" kern="100" dirty="0">
                <a:latin typeface="Nyala" panose="02000504070300020003" pitchFamily="2" charset="0"/>
                <a:ea typeface="Calibri" panose="020F0502020204030204" pitchFamily="34" charset="0"/>
                <a:cs typeface="Times New Roman" panose="02020603050405020304" pitchFamily="18" charset="0"/>
              </a:rPr>
              <a:t>ች</a:t>
            </a:r>
            <a:r>
              <a:rPr lang="en-US" sz="3500" kern="100" dirty="0">
                <a:effectLst/>
                <a:latin typeface="Nyala" panose="02000504070300020003" pitchFamily="2" charset="0"/>
                <a:ea typeface="Calibri" panose="020F0502020204030204" pitchFamily="34" charset="0"/>
                <a:cs typeface="Times New Roman" panose="02020603050405020304" pitchFamily="18" charset="0"/>
              </a:rPr>
              <a:t> </a:t>
            </a:r>
            <a:r>
              <a:rPr lang="en-US" sz="3500" kern="100" dirty="0" err="1">
                <a:effectLst/>
                <a:latin typeface="Nyala" panose="02000504070300020003" pitchFamily="2" charset="0"/>
                <a:ea typeface="Calibri" panose="020F0502020204030204" pitchFamily="34" charset="0"/>
                <a:cs typeface="Times New Roman" panose="02020603050405020304" pitchFamily="18" charset="0"/>
              </a:rPr>
              <a:t>እንዲገልጹ</a:t>
            </a:r>
            <a:r>
              <a:rPr lang="en-US" sz="3500" kern="100" dirty="0">
                <a:effectLst/>
                <a:latin typeface="Nyala" panose="02000504070300020003" pitchFamily="2" charset="0"/>
                <a:ea typeface="Calibri" panose="020F0502020204030204" pitchFamily="34" charset="0"/>
                <a:cs typeface="Times New Roman" panose="02020603050405020304" pitchFamily="18" charset="0"/>
              </a:rPr>
              <a:t> </a:t>
            </a:r>
            <a:r>
              <a:rPr lang="en-US" sz="3500" b="1" kern="100" dirty="0" err="1">
                <a:effectLst/>
                <a:latin typeface="Nyala" panose="02000504070300020003" pitchFamily="2" charset="0"/>
                <a:ea typeface="Calibri" panose="020F0502020204030204" pitchFamily="34" charset="0"/>
                <a:cs typeface="Times New Roman" panose="02020603050405020304" pitchFamily="18" charset="0"/>
              </a:rPr>
              <a:t>ማስቻል</a:t>
            </a:r>
            <a:r>
              <a:rPr lang="am-ET" sz="3500" kern="100" dirty="0">
                <a:effectLst/>
                <a:latin typeface="Nyala" panose="02000504070300020003" pitchFamily="2" charset="0"/>
                <a:ea typeface="Calibri" panose="020F0502020204030204" pitchFamily="34" charset="0"/>
                <a:cs typeface="Times New Roman" panose="02020603050405020304" pitchFamily="18" charset="0"/>
              </a:rPr>
              <a:t>።</a:t>
            </a:r>
            <a:endParaRPr lang="en-US" sz="3500" dirty="0">
              <a:highlight>
                <a:srgbClr val="FFFF00"/>
              </a:highlight>
            </a:endParaRPr>
          </a:p>
          <a:p>
            <a:pPr algn="just"/>
            <a:r>
              <a:rPr lang="am-ET" sz="3500" dirty="0"/>
              <a:t>ለማህበራዊ ተጋላጭነት አስተዋፅዖ የሚያደርጉ </a:t>
            </a:r>
            <a:r>
              <a:rPr lang="en-US" sz="3500" dirty="0" err="1">
                <a:latin typeface="Nyala" panose="02000504070300020003" pitchFamily="2" charset="0"/>
                <a:ea typeface="Calibri" panose="020F0502020204030204" pitchFamily="34" charset="0"/>
                <a:cs typeface="Times New Roman" panose="02020603050405020304" pitchFamily="18" charset="0"/>
              </a:rPr>
              <a:t>መላ</a:t>
            </a:r>
            <a:r>
              <a:rPr lang="en-US" sz="3500" dirty="0">
                <a:latin typeface="Nyala" panose="02000504070300020003" pitchFamily="2" charset="0"/>
                <a:ea typeface="Calibri" panose="020F0502020204030204" pitchFamily="34" charset="0"/>
                <a:cs typeface="Times New Roman" panose="02020603050405020304" pitchFamily="18" charset="0"/>
              </a:rPr>
              <a:t> </a:t>
            </a:r>
            <a:r>
              <a:rPr lang="am-ET" sz="3500" dirty="0"/>
              <a:t>ምቶችን፣ እምነቶችን፣ እሴቶችን እና ፍላጎቶችን ሰዎች </a:t>
            </a:r>
            <a:r>
              <a:rPr lang="en-US" sz="3500" dirty="0" err="1">
                <a:effectLst/>
                <a:latin typeface="Nyala" panose="02000504070300020003" pitchFamily="2" charset="0"/>
                <a:ea typeface="Calibri" panose="020F0502020204030204" pitchFamily="34" charset="0"/>
                <a:cs typeface="Times New Roman" panose="02020603050405020304" pitchFamily="18" charset="0"/>
              </a:rPr>
              <a:t>እንዲጠይቁና</a:t>
            </a:r>
            <a:r>
              <a:rPr lang="en-US" sz="3500" dirty="0">
                <a:effectLst/>
                <a:latin typeface="Nyala" panose="02000504070300020003" pitchFamily="2" charset="0"/>
                <a:ea typeface="Calibri" panose="020F0502020204030204" pitchFamily="34" charset="0"/>
                <a:cs typeface="Times New Roman" panose="02020603050405020304" pitchFamily="18" charset="0"/>
              </a:rPr>
              <a:t> </a:t>
            </a:r>
            <a:r>
              <a:rPr lang="en-US" sz="3500" dirty="0" err="1">
                <a:effectLst/>
                <a:latin typeface="Nyala" panose="02000504070300020003" pitchFamily="2" charset="0"/>
                <a:ea typeface="Calibri" panose="020F0502020204030204" pitchFamily="34" charset="0"/>
                <a:cs typeface="Times New Roman" panose="02020603050405020304" pitchFamily="18" charset="0"/>
              </a:rPr>
              <a:t>እንዲሞግቱ</a:t>
            </a:r>
            <a:r>
              <a:rPr lang="am-ET" sz="3500" dirty="0">
                <a:effectLst/>
                <a:latin typeface="Nyala" panose="02000504070300020003" pitchFamily="2" charset="0"/>
                <a:ea typeface="Calibri" panose="020F0502020204030204" pitchFamily="34" charset="0"/>
                <a:cs typeface="Times New Roman" panose="02020603050405020304" pitchFamily="18" charset="0"/>
              </a:rPr>
              <a:t> </a:t>
            </a:r>
            <a:r>
              <a:rPr lang="am-ET" sz="3500" b="1" dirty="0">
                <a:effectLst/>
                <a:latin typeface="Nyala" panose="02000504070300020003" pitchFamily="2" charset="0"/>
                <a:ea typeface="Calibri" panose="020F0502020204030204" pitchFamily="34" charset="0"/>
                <a:cs typeface="Times New Roman" panose="02020603050405020304" pitchFamily="18" charset="0"/>
              </a:rPr>
              <a:t>ማበረታታት</a:t>
            </a:r>
            <a:r>
              <a:rPr lang="am-ET" sz="3500" dirty="0"/>
              <a:t>።</a:t>
            </a:r>
            <a:endParaRPr lang="en-US" sz="3500" dirty="0"/>
          </a:p>
          <a:p>
            <a:pPr algn="just"/>
            <a:r>
              <a:rPr lang="am-ET" sz="3500" dirty="0"/>
              <a:t>በሴቶች እና ልጃገረዶች ላይ የሚደርሰውን ጥቃት በመጠነ ሰፊ ግንዛቤ ማስጨበጫ </a:t>
            </a:r>
            <a:r>
              <a:rPr lang="am-ET" sz="3500" b="1" dirty="0"/>
              <a:t>መደገፍ</a:t>
            </a:r>
            <a:r>
              <a:rPr lang="am-ET" sz="3500" dirty="0"/>
              <a:t>።</a:t>
            </a:r>
            <a:endParaRPr lang="en-US" sz="3500" dirty="0"/>
          </a:p>
          <a:p>
            <a:pPr algn="just"/>
            <a:r>
              <a:rPr lang="am-ET" sz="3500" dirty="0"/>
              <a:t>የተለያዩ ዘርፎችን እና የባለድርሻ አካላትን ትብብር በመጠቀም ለጥቃት </a:t>
            </a:r>
            <a:r>
              <a:rPr lang="en-US" sz="3500" dirty="0" err="1"/>
              <a:t>የተሟላ</a:t>
            </a:r>
            <a:r>
              <a:rPr lang="am-ET" sz="3500" dirty="0"/>
              <a:t> ምላሽ </a:t>
            </a:r>
            <a:r>
              <a:rPr lang="am-ET" sz="3500" b="1" dirty="0"/>
              <a:t>መስጠት</a:t>
            </a:r>
            <a:r>
              <a:rPr lang="am-ET" sz="3500" dirty="0"/>
              <a:t> እና ከጥቃት የተረፉትን</a:t>
            </a:r>
            <a:r>
              <a:rPr lang="en-US" sz="3500" dirty="0"/>
              <a:t> </a:t>
            </a:r>
            <a:r>
              <a:rPr lang="am-ET" sz="3500" dirty="0"/>
              <a:t>መርዳት።</a:t>
            </a:r>
            <a:endParaRPr lang="en-US" sz="3500" dirty="0"/>
          </a:p>
          <a:p>
            <a:r>
              <a:rPr lang="am-ET" sz="3500" dirty="0"/>
              <a:t>የሥርዓተ-ፆታ ጉዳዮችን በዘርፈ-ብዙ የአደጋ መቋቋም ፕሮግራሞች ውስጥ ማካተት።</a:t>
            </a:r>
            <a:endParaRPr lang="en-GB" sz="3500" dirty="0"/>
          </a:p>
        </p:txBody>
      </p:sp>
      <p:pic>
        <p:nvPicPr>
          <p:cNvPr id="7170" name="Picture 2" descr="A person that is standing in the grass&#10;&#10;Description automatically generated">
            <a:extLst>
              <a:ext uri="{FF2B5EF4-FFF2-40B4-BE49-F238E27FC236}">
                <a16:creationId xmlns:a16="http://schemas.microsoft.com/office/drawing/2014/main" id="{032ADFB9-9EA1-E934-7BB5-D7E9892E30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444" y="1634835"/>
            <a:ext cx="4456531" cy="4553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206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C3323-D32D-130E-FE56-F6C9A1E87E54}"/>
              </a:ext>
            </a:extLst>
          </p:cNvPr>
          <p:cNvSpPr>
            <a:spLocks noGrp="1"/>
          </p:cNvSpPr>
          <p:nvPr>
            <p:ph type="title"/>
          </p:nvPr>
        </p:nvSpPr>
        <p:spPr>
          <a:xfrm>
            <a:off x="838200" y="153121"/>
            <a:ext cx="10515600" cy="1240198"/>
          </a:xfrm>
        </p:spPr>
        <p:txBody>
          <a:bodyPr>
            <a:noAutofit/>
          </a:bodyPr>
          <a:lstStyle/>
          <a:p>
            <a:pPr algn="just"/>
            <a:r>
              <a:rPr lang="am-ET" sz="3600" b="1" dirty="0">
                <a:solidFill>
                  <a:srgbClr val="C00000"/>
                </a:solidFill>
                <a:ea typeface="+mn-ea"/>
                <a:cs typeface="+mn-cs"/>
              </a:rPr>
              <a:t>የ</a:t>
            </a:r>
            <a:r>
              <a:rPr lang="en-US" sz="3600" b="1" dirty="0">
                <a:solidFill>
                  <a:srgbClr val="C00000"/>
                </a:solidFill>
                <a:ea typeface="+mn-ea"/>
                <a:cs typeface="+mn-cs"/>
              </a:rPr>
              <a:t> </a:t>
            </a:r>
            <a:r>
              <a:rPr lang="en-US" sz="3600" b="1" dirty="0" err="1">
                <a:solidFill>
                  <a:srgbClr val="C00000"/>
                </a:solidFill>
                <a:ea typeface="+mn-ea"/>
                <a:cs typeface="+mn-cs"/>
              </a:rPr>
              <a:t>ኤነርጃይዚንግ</a:t>
            </a:r>
            <a:r>
              <a:rPr lang="am-ET" sz="3600" b="1" dirty="0">
                <a:solidFill>
                  <a:srgbClr val="C00000"/>
                </a:solidFill>
                <a:ea typeface="+mn-ea"/>
                <a:cs typeface="+mn-cs"/>
              </a:rPr>
              <a:t> ደቨሎፕመንት </a:t>
            </a:r>
            <a:r>
              <a:rPr lang="en-US" sz="3600" b="1" dirty="0">
                <a:solidFill>
                  <a:srgbClr val="C00000"/>
                </a:solidFill>
                <a:ea typeface="+mn-ea"/>
                <a:cs typeface="+mn-cs"/>
              </a:rPr>
              <a:t>(Energizing Development - </a:t>
            </a:r>
            <a:r>
              <a:rPr lang="en-GB" sz="3600" b="1" dirty="0" err="1">
                <a:solidFill>
                  <a:srgbClr val="C00000"/>
                </a:solidFill>
                <a:ea typeface="+mn-ea"/>
                <a:cs typeface="+mn-cs"/>
              </a:rPr>
              <a:t>EnDev</a:t>
            </a:r>
            <a:r>
              <a:rPr lang="en-GB" sz="3600" b="1" dirty="0">
                <a:solidFill>
                  <a:srgbClr val="C00000"/>
                </a:solidFill>
                <a:ea typeface="+mn-ea"/>
                <a:cs typeface="+mn-cs"/>
              </a:rPr>
              <a:t>) </a:t>
            </a:r>
            <a:r>
              <a:rPr lang="am-ET" sz="3600" b="1" dirty="0">
                <a:solidFill>
                  <a:srgbClr val="C00000"/>
                </a:solidFill>
                <a:ea typeface="+mn-ea"/>
                <a:cs typeface="+mn-cs"/>
              </a:rPr>
              <a:t>ፕሮግራም፦ የታንዛኒያ ማሳያ ጥናት</a:t>
            </a:r>
            <a:r>
              <a:rPr lang="en-US" sz="3600" b="1" dirty="0">
                <a:solidFill>
                  <a:srgbClr val="C00000"/>
                </a:solidFill>
                <a:ea typeface="+mn-ea"/>
                <a:cs typeface="+mn-cs"/>
              </a:rPr>
              <a:t> </a:t>
            </a:r>
            <a:endParaRPr lang="en-GB" sz="3600" b="1" dirty="0">
              <a:solidFill>
                <a:srgbClr val="C00000"/>
              </a:solidFill>
              <a:ea typeface="+mn-ea"/>
              <a:cs typeface="+mn-cs"/>
            </a:endParaRPr>
          </a:p>
        </p:txBody>
      </p:sp>
      <p:sp>
        <p:nvSpPr>
          <p:cNvPr id="3" name="Content Placeholder 2">
            <a:extLst>
              <a:ext uri="{FF2B5EF4-FFF2-40B4-BE49-F238E27FC236}">
                <a16:creationId xmlns:a16="http://schemas.microsoft.com/office/drawing/2014/main" id="{1ED2F29F-E743-B023-49F6-2874DA911DC4}"/>
              </a:ext>
            </a:extLst>
          </p:cNvPr>
          <p:cNvSpPr>
            <a:spLocks noGrp="1"/>
          </p:cNvSpPr>
          <p:nvPr>
            <p:ph idx="1"/>
          </p:nvPr>
        </p:nvSpPr>
        <p:spPr>
          <a:xfrm>
            <a:off x="397480" y="1473777"/>
            <a:ext cx="6601566" cy="5122863"/>
          </a:xfrm>
        </p:spPr>
        <p:txBody>
          <a:bodyPr>
            <a:noAutofit/>
          </a:bodyPr>
          <a:lstStyle/>
          <a:p>
            <a:pPr algn="just"/>
            <a:r>
              <a:rPr lang="am-ET" sz="3600" dirty="0"/>
              <a:t>የሴቶችን አቅም በኃይል ዘርፍ ውስጥ ማጠናከር</a:t>
            </a:r>
            <a:endParaRPr lang="en-US" sz="3600" dirty="0"/>
          </a:p>
          <a:p>
            <a:pPr algn="just"/>
            <a:r>
              <a:rPr lang="am-ET" sz="3600" dirty="0"/>
              <a:t>የፕሮግራሙ አላማ ‘ሴቶችን የንፁህ የማብሰያ ምድጃ ተጠቃሚዎች’ ከማድረግ የዘለለ ነው።</a:t>
            </a:r>
            <a:endParaRPr lang="en-US" sz="3600" dirty="0"/>
          </a:p>
          <a:p>
            <a:pPr algn="just"/>
            <a:r>
              <a:rPr lang="en-US" sz="3600" dirty="0" err="1"/>
              <a:t>EnDev</a:t>
            </a:r>
            <a:r>
              <a:rPr lang="en-US" sz="3600" dirty="0"/>
              <a:t> </a:t>
            </a:r>
            <a:r>
              <a:rPr lang="am-ET" sz="3600" dirty="0"/>
              <a:t>የኢኮኖሚ ማጎልበት እርምጃዎች ውስጥ</a:t>
            </a:r>
            <a:r>
              <a:rPr lang="en-US" sz="3600" dirty="0"/>
              <a:t> </a:t>
            </a:r>
            <a:r>
              <a:rPr lang="am-ET" sz="3600" dirty="0"/>
              <a:t>ሴቶች በምርት፣ በግብይት እና በማብሰያ ሽያጭ ላይ ፍትሃዊ ድርሻ እንዲያገኙ ለማድረግ ኢላማዎችን እና አመላካቾችን አስቀምጧል።</a:t>
            </a:r>
            <a:endParaRPr lang="en-US" sz="3600" dirty="0"/>
          </a:p>
          <a:p>
            <a:endParaRPr lang="en-GB" sz="3600" dirty="0"/>
          </a:p>
        </p:txBody>
      </p:sp>
      <p:pic>
        <p:nvPicPr>
          <p:cNvPr id="8195" name="Picture 3">
            <a:extLst>
              <a:ext uri="{FF2B5EF4-FFF2-40B4-BE49-F238E27FC236}">
                <a16:creationId xmlns:a16="http://schemas.microsoft.com/office/drawing/2014/main" id="{3A96D945-C93B-AF3A-2E8F-F94181EB7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879" y="1609725"/>
            <a:ext cx="4610100" cy="41941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9C9BB0B-5173-9C84-6A1D-E6C179BC4B2E}"/>
              </a:ext>
            </a:extLst>
          </p:cNvPr>
          <p:cNvSpPr txBox="1"/>
          <p:nvPr/>
        </p:nvSpPr>
        <p:spPr>
          <a:xfrm>
            <a:off x="7086879" y="5869851"/>
            <a:ext cx="4707641" cy="646331"/>
          </a:xfrm>
          <a:prstGeom prst="rect">
            <a:avLst/>
          </a:prstGeom>
          <a:noFill/>
        </p:spPr>
        <p:txBody>
          <a:bodyPr wrap="square">
            <a:spAutoFit/>
          </a:bodyPr>
          <a:lstStyle/>
          <a:p>
            <a:r>
              <a:rPr lang="am-ET" dirty="0"/>
              <a:t>ተጨማሪ ያንብቡ፡ </a:t>
            </a:r>
            <a:r>
              <a:rPr lang="en-GB" dirty="0">
                <a:hlinkClick r:id="rId4"/>
              </a:rPr>
              <a:t>www.cdkn.org/genderequality</a:t>
            </a:r>
            <a:endParaRPr lang="en-GB" dirty="0"/>
          </a:p>
          <a:p>
            <a:r>
              <a:rPr lang="am-ET" dirty="0"/>
              <a:t>ምስል፡ </a:t>
            </a:r>
            <a:r>
              <a:rPr lang="en-GB" dirty="0"/>
              <a:t>SNV</a:t>
            </a:r>
          </a:p>
        </p:txBody>
      </p:sp>
    </p:spTree>
    <p:extLst>
      <p:ext uri="{BB962C8B-B14F-4D97-AF65-F5344CB8AC3E}">
        <p14:creationId xmlns:p14="http://schemas.microsoft.com/office/powerpoint/2010/main" val="2125172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44166-4029-0F4C-6B9A-44BECD533320}"/>
              </a:ext>
            </a:extLst>
          </p:cNvPr>
          <p:cNvSpPr>
            <a:spLocks noGrp="1"/>
          </p:cNvSpPr>
          <p:nvPr>
            <p:ph type="title"/>
          </p:nvPr>
        </p:nvSpPr>
        <p:spPr>
          <a:xfrm>
            <a:off x="877687" y="88325"/>
            <a:ext cx="10708178" cy="1147790"/>
          </a:xfrm>
        </p:spPr>
        <p:txBody>
          <a:bodyPr>
            <a:normAutofit/>
          </a:bodyPr>
          <a:lstStyle/>
          <a:p>
            <a:r>
              <a:rPr lang="am-ET" sz="3600" b="1" dirty="0">
                <a:solidFill>
                  <a:srgbClr val="C00000"/>
                </a:solidFill>
                <a:ea typeface="+mn-ea"/>
                <a:cs typeface="+mn-cs"/>
              </a:rPr>
              <a:t>ሴቶችን የማብቃት ስራ በታንዛኒያ የሃይል ዘርፍ ውስጥ፦ ምሳሌ</a:t>
            </a:r>
            <a:endParaRPr lang="en-GB" sz="3600" b="1" dirty="0">
              <a:solidFill>
                <a:srgbClr val="C00000"/>
              </a:solidFill>
              <a:ea typeface="+mn-ea"/>
              <a:cs typeface="+mn-cs"/>
            </a:endParaRPr>
          </a:p>
        </p:txBody>
      </p:sp>
      <p:sp>
        <p:nvSpPr>
          <p:cNvPr id="3" name="Content Placeholder 2">
            <a:extLst>
              <a:ext uri="{FF2B5EF4-FFF2-40B4-BE49-F238E27FC236}">
                <a16:creationId xmlns:a16="http://schemas.microsoft.com/office/drawing/2014/main" id="{7E9D9BBC-8FC1-1E53-115A-C2718A98450C}"/>
              </a:ext>
            </a:extLst>
          </p:cNvPr>
          <p:cNvSpPr>
            <a:spLocks noGrp="1"/>
          </p:cNvSpPr>
          <p:nvPr>
            <p:ph idx="1"/>
          </p:nvPr>
        </p:nvSpPr>
        <p:spPr>
          <a:xfrm>
            <a:off x="342899" y="1209675"/>
            <a:ext cx="6584373" cy="5410199"/>
          </a:xfrm>
        </p:spPr>
        <p:txBody>
          <a:bodyPr>
            <a:normAutofit/>
          </a:bodyPr>
          <a:lstStyle/>
          <a:p>
            <a:pPr marL="0" indent="0" algn="just">
              <a:buNone/>
            </a:pPr>
            <a:r>
              <a:rPr lang="am-ET" b="1" dirty="0"/>
              <a:t>ውጤቶች፦</a:t>
            </a:r>
            <a:r>
              <a:rPr lang="en-US" dirty="0"/>
              <a:t> </a:t>
            </a:r>
            <a:r>
              <a:rPr lang="am-ET" dirty="0"/>
              <a:t>ጠንካራ፣ የበካይ ጋዝ ልቀታቸው አነስተኛ ለሆኑ ምድጃዎች በሴቶች የሚመሩ አ</a:t>
            </a:r>
            <a:r>
              <a:rPr lang="en-US" dirty="0" err="1"/>
              <a:t>ሻሻ</a:t>
            </a:r>
            <a:r>
              <a:rPr lang="am-ET" dirty="0"/>
              <a:t>ጮች፣ የተሻሻለ የሴቶች ገቢ፣ በራስ መተማመን፣ እንዲሁም ሴቶችን በማብቃት ላይ የማህበረሰቡ የተሻሻለ ድጋፍ/አቋም</a:t>
            </a:r>
            <a:endParaRPr lang="en-US" dirty="0"/>
          </a:p>
          <a:p>
            <a:pPr marL="0" indent="0">
              <a:buNone/>
            </a:pPr>
            <a:r>
              <a:rPr lang="am-ET" b="1" dirty="0"/>
              <a:t>ቁልፍ የለውጥ አመቻቺ</a:t>
            </a:r>
            <a:r>
              <a:rPr lang="en-US" b="1" dirty="0"/>
              <a:t> </a:t>
            </a:r>
            <a:r>
              <a:rPr lang="en-US" b="1" dirty="0" err="1"/>
              <a:t>መንገዶች</a:t>
            </a:r>
            <a:r>
              <a:rPr lang="am-ET" b="1" dirty="0"/>
              <a:t>፡-</a:t>
            </a:r>
            <a:endParaRPr lang="en-US" b="1" dirty="0"/>
          </a:p>
          <a:p>
            <a:pPr marL="571500" indent="-571500">
              <a:buAutoNum type="romanLcPeriod"/>
            </a:pPr>
            <a:r>
              <a:rPr lang="am-ET" dirty="0"/>
              <a:t>ወንዶች ተባባሪ እንዲሆኑ ማበረታታት (</a:t>
            </a:r>
            <a:r>
              <a:rPr lang="en-US" dirty="0" err="1"/>
              <a:t>ተቃውሞን</a:t>
            </a:r>
            <a:r>
              <a:rPr lang="am-ET" dirty="0"/>
              <a:t> </a:t>
            </a:r>
            <a:r>
              <a:rPr lang="en-US" dirty="0" err="1"/>
              <a:t>መከላከል</a:t>
            </a:r>
            <a:r>
              <a:rPr lang="en-US" dirty="0"/>
              <a:t>፣</a:t>
            </a:r>
            <a:r>
              <a:rPr lang="am-ET" dirty="0"/>
              <a:t> ለሁሉም ቤተሰብ አባላት እና የማህበረሰብ ክፍል ጠቀሜታ እንዳለው ማሳየት)።</a:t>
            </a:r>
            <a:endParaRPr lang="en-US" dirty="0"/>
          </a:p>
          <a:p>
            <a:pPr marL="571500" indent="-571500">
              <a:buFont typeface="Arial" panose="020B0604020202020204" pitchFamily="34" charset="0"/>
              <a:buAutoNum type="romanLcPeriod"/>
            </a:pPr>
            <a:r>
              <a:rPr lang="am-ET" dirty="0"/>
              <a:t>ተምሳሌት የሚሆኑ የሴቶችን እንቅስቃሴዎች መደገፍ (</a:t>
            </a:r>
            <a:r>
              <a:rPr lang="en-US" dirty="0" err="1"/>
              <a:t>አነሳሳሽ</a:t>
            </a:r>
            <a:r>
              <a:rPr lang="en-US" dirty="0"/>
              <a:t>)</a:t>
            </a:r>
          </a:p>
          <a:p>
            <a:pPr marL="571500" indent="-571500">
              <a:buAutoNum type="romanLcPeriod"/>
            </a:pPr>
            <a:r>
              <a:rPr lang="am-ET" dirty="0"/>
              <a:t>ሴቶች ‘የተሟጋቾች ቡድን’ እንዲመሰርቱ መደገፍ (የአቻ ለአቻ ትምህርት፣ በራስ መተማመን)</a:t>
            </a:r>
            <a:endParaRPr lang="en-GB" dirty="0"/>
          </a:p>
        </p:txBody>
      </p:sp>
      <p:pic>
        <p:nvPicPr>
          <p:cNvPr id="5122" name="Picture 2" descr="A group of people sitting at a table&#10;&#10;Description automatically generated">
            <a:extLst>
              <a:ext uri="{FF2B5EF4-FFF2-40B4-BE49-F238E27FC236}">
                <a16:creationId xmlns:a16="http://schemas.microsoft.com/office/drawing/2014/main" id="{B44AF6BC-D8E4-A5DA-744E-7D029D5E5E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4289" y="1628498"/>
            <a:ext cx="4714811" cy="36010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6B6F4AB-2C71-DEFC-C661-285CD20DBE4B}"/>
              </a:ext>
            </a:extLst>
          </p:cNvPr>
          <p:cNvSpPr txBox="1"/>
          <p:nvPr/>
        </p:nvSpPr>
        <p:spPr>
          <a:xfrm>
            <a:off x="7134289" y="5421830"/>
            <a:ext cx="5226627" cy="400110"/>
          </a:xfrm>
          <a:prstGeom prst="rect">
            <a:avLst/>
          </a:prstGeom>
          <a:noFill/>
        </p:spPr>
        <p:txBody>
          <a:bodyPr wrap="square">
            <a:spAutoFit/>
          </a:bodyPr>
          <a:lstStyle/>
          <a:p>
            <a:r>
              <a:rPr lang="am-ET" sz="2000" dirty="0"/>
              <a:t>ተጨማሪ ያንብቡ፡ </a:t>
            </a:r>
            <a:r>
              <a:rPr lang="en-GB" sz="2000" dirty="0"/>
              <a:t>www.cdkn.org/genderequality</a:t>
            </a:r>
          </a:p>
        </p:txBody>
      </p:sp>
      <p:sp>
        <p:nvSpPr>
          <p:cNvPr id="6" name="Rectangle 3">
            <a:extLst>
              <a:ext uri="{FF2B5EF4-FFF2-40B4-BE49-F238E27FC236}">
                <a16:creationId xmlns:a16="http://schemas.microsoft.com/office/drawing/2014/main" id="{28C7ED05-A66F-4302-FF02-647F7A1D69AB}"/>
              </a:ext>
            </a:extLst>
          </p:cNvPr>
          <p:cNvSpPr>
            <a:spLocks noChangeArrowheads="1"/>
          </p:cNvSpPr>
          <p:nvPr/>
        </p:nvSpPr>
        <p:spPr bwMode="auto">
          <a:xfrm>
            <a:off x="8470669" y="5982016"/>
            <a:ext cx="2576945" cy="29752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dirty="0" err="1">
                <a:ln>
                  <a:noFill/>
                </a:ln>
                <a:solidFill>
                  <a:srgbClr val="202124"/>
                </a:solidFill>
                <a:effectLst/>
                <a:latin typeface="inherit"/>
              </a:rPr>
              <a:t>ምስል</a:t>
            </a:r>
            <a:r>
              <a:rPr kumimoji="0" lang="en-US" altLang="en-US" sz="2100" b="0" i="0" u="none" strike="noStrike" cap="none" normalizeH="0" baseline="0" dirty="0">
                <a:ln>
                  <a:noFill/>
                </a:ln>
                <a:solidFill>
                  <a:srgbClr val="202124"/>
                </a:solidFill>
                <a:effectLst/>
                <a:latin typeface="inherit"/>
              </a:rPr>
              <a:t>፡ SNV</a:t>
            </a:r>
            <a:r>
              <a:rPr kumimoji="0" lang="en-US" altLang="en-US" sz="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87804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1A6CC2-D61D-9602-AF25-E5519CCEA603}"/>
              </a:ext>
            </a:extLst>
          </p:cNvPr>
          <p:cNvSpPr>
            <a:spLocks noGrp="1"/>
          </p:cNvSpPr>
          <p:nvPr>
            <p:ph idx="1"/>
          </p:nvPr>
        </p:nvSpPr>
        <p:spPr>
          <a:xfrm>
            <a:off x="508000" y="1028700"/>
            <a:ext cx="11334196" cy="5651500"/>
          </a:xfrm>
        </p:spPr>
        <p:txBody>
          <a:bodyPr>
            <a:normAutofit/>
          </a:bodyPr>
          <a:lstStyle/>
          <a:p>
            <a:pPr marL="0" indent="0">
              <a:buNone/>
            </a:pPr>
            <a:endParaRPr lang="am-ET" sz="3600" dirty="0"/>
          </a:p>
          <a:p>
            <a:pPr marL="0" indent="0">
              <a:buNone/>
            </a:pPr>
            <a:endParaRPr lang="am-ET" sz="3600" dirty="0"/>
          </a:p>
          <a:p>
            <a:pPr marL="0" indent="0">
              <a:buNone/>
            </a:pPr>
            <a:r>
              <a:rPr lang="am-ET" sz="3600" b="1" dirty="0"/>
              <a:t>ለተጨማሪ</a:t>
            </a:r>
            <a:r>
              <a:rPr lang="en-US" sz="3600" b="1" dirty="0"/>
              <a:t> </a:t>
            </a:r>
            <a:r>
              <a:rPr lang="am-ET" sz="3600" b="1" dirty="0"/>
              <a:t>መረጃ፦</a:t>
            </a:r>
          </a:p>
          <a:p>
            <a:pPr marL="0" indent="0">
              <a:buNone/>
            </a:pPr>
            <a:endParaRPr lang="am-ET" sz="3600" dirty="0"/>
          </a:p>
          <a:p>
            <a:pPr marL="0" indent="0">
              <a:buNone/>
            </a:pPr>
            <a:endParaRPr lang="am-ET" sz="3600" dirty="0"/>
          </a:p>
          <a:p>
            <a:pPr marL="0" indent="0">
              <a:buNone/>
            </a:pPr>
            <a:r>
              <a:rPr lang="am-ET" sz="3600" dirty="0"/>
              <a:t>ሙሉ የማሳያ ጥናት</a:t>
            </a:r>
            <a:endParaRPr lang="am-ET" sz="3600" dirty="0">
              <a:hlinkClick r:id="rId2"/>
            </a:endParaRPr>
          </a:p>
          <a:p>
            <a:pPr marL="0" indent="0">
              <a:buNone/>
            </a:pPr>
            <a:r>
              <a:rPr lang="en-GB" sz="3600" dirty="0">
                <a:hlinkClick r:id="rId2"/>
              </a:rPr>
              <a:t>www.cdkn.org/gender</a:t>
            </a:r>
            <a:r>
              <a:rPr lang="am-ET" sz="3600" dirty="0">
                <a:hlinkClick r:id="rId2"/>
              </a:rPr>
              <a:t> </a:t>
            </a:r>
            <a:r>
              <a:rPr lang="en-GB" sz="3600" dirty="0">
                <a:hlinkClick r:id="rId2"/>
              </a:rPr>
              <a:t>equality</a:t>
            </a:r>
            <a:r>
              <a:rPr lang="en-GB" sz="3600" dirty="0"/>
              <a:t> </a:t>
            </a:r>
          </a:p>
          <a:p>
            <a:pPr marL="0" indent="0">
              <a:buNone/>
            </a:pPr>
            <a:endParaRPr lang="en-GB" sz="3600" dirty="0"/>
          </a:p>
        </p:txBody>
      </p:sp>
      <p:pic>
        <p:nvPicPr>
          <p:cNvPr id="6" name="Picture 5">
            <a:extLst>
              <a:ext uri="{FF2B5EF4-FFF2-40B4-BE49-F238E27FC236}">
                <a16:creationId xmlns:a16="http://schemas.microsoft.com/office/drawing/2014/main" id="{AAA5CECB-5667-198C-A1FB-3AD810F98685}"/>
              </a:ext>
            </a:extLst>
          </p:cNvPr>
          <p:cNvPicPr>
            <a:picLocks noChangeAspect="1"/>
          </p:cNvPicPr>
          <p:nvPr/>
        </p:nvPicPr>
        <p:blipFill>
          <a:blip r:embed="rId3"/>
          <a:stretch>
            <a:fillRect/>
          </a:stretch>
        </p:blipFill>
        <p:spPr>
          <a:xfrm>
            <a:off x="5874767" y="1272952"/>
            <a:ext cx="3260816" cy="3255590"/>
          </a:xfrm>
          <a:prstGeom prst="rect">
            <a:avLst/>
          </a:prstGeom>
        </p:spPr>
      </p:pic>
      <p:pic>
        <p:nvPicPr>
          <p:cNvPr id="7" name="Picture 6">
            <a:extLst>
              <a:ext uri="{FF2B5EF4-FFF2-40B4-BE49-F238E27FC236}">
                <a16:creationId xmlns:a16="http://schemas.microsoft.com/office/drawing/2014/main" id="{270BDF67-075E-ACD3-BB78-34EFEE39F5BD}"/>
              </a:ext>
            </a:extLst>
          </p:cNvPr>
          <p:cNvPicPr>
            <a:picLocks noChangeAspect="1"/>
          </p:cNvPicPr>
          <p:nvPr/>
        </p:nvPicPr>
        <p:blipFill>
          <a:blip r:embed="rId4"/>
          <a:stretch>
            <a:fillRect/>
          </a:stretch>
        </p:blipFill>
        <p:spPr>
          <a:xfrm>
            <a:off x="8252230" y="2930058"/>
            <a:ext cx="3269080" cy="3255590"/>
          </a:xfrm>
          <a:prstGeom prst="rect">
            <a:avLst/>
          </a:prstGeom>
        </p:spPr>
      </p:pic>
      <p:sp>
        <p:nvSpPr>
          <p:cNvPr id="8" name="Title 1">
            <a:extLst>
              <a:ext uri="{FF2B5EF4-FFF2-40B4-BE49-F238E27FC236}">
                <a16:creationId xmlns:a16="http://schemas.microsoft.com/office/drawing/2014/main" id="{8A996256-E7DE-78FB-90B2-92378B03ED98}"/>
              </a:ext>
            </a:extLst>
          </p:cNvPr>
          <p:cNvSpPr>
            <a:spLocks noGrp="1"/>
          </p:cNvSpPr>
          <p:nvPr>
            <p:ph type="title"/>
          </p:nvPr>
        </p:nvSpPr>
        <p:spPr>
          <a:xfrm>
            <a:off x="877687" y="88325"/>
            <a:ext cx="10708178" cy="1147790"/>
          </a:xfrm>
        </p:spPr>
        <p:txBody>
          <a:bodyPr>
            <a:normAutofit/>
          </a:bodyPr>
          <a:lstStyle/>
          <a:p>
            <a:r>
              <a:rPr lang="am-ET" sz="3600" b="1" dirty="0">
                <a:solidFill>
                  <a:srgbClr val="C00000"/>
                </a:solidFill>
                <a:ea typeface="+mn-ea"/>
                <a:cs typeface="+mn-cs"/>
              </a:rPr>
              <a:t>ሴቶችን የማብቃት ስራ በታንዛኒያ የሃይል ዘርፍ ውስጥ፦ ምሳሌ</a:t>
            </a:r>
            <a:endParaRPr lang="en-GB" sz="3600" b="1" dirty="0">
              <a:solidFill>
                <a:srgbClr val="C00000"/>
              </a:solidFill>
              <a:ea typeface="+mn-ea"/>
              <a:cs typeface="+mn-cs"/>
            </a:endParaRPr>
          </a:p>
        </p:txBody>
      </p:sp>
    </p:spTree>
    <p:extLst>
      <p:ext uri="{BB962C8B-B14F-4D97-AF65-F5344CB8AC3E}">
        <p14:creationId xmlns:p14="http://schemas.microsoft.com/office/powerpoint/2010/main" val="766687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A3F20-3C62-CE60-6ED8-6EF647EC5DBA}"/>
              </a:ext>
            </a:extLst>
          </p:cNvPr>
          <p:cNvSpPr>
            <a:spLocks noGrp="1"/>
          </p:cNvSpPr>
          <p:nvPr>
            <p:ph type="title"/>
          </p:nvPr>
        </p:nvSpPr>
        <p:spPr>
          <a:xfrm>
            <a:off x="430383" y="1792016"/>
            <a:ext cx="5084372" cy="4345008"/>
          </a:xfrm>
        </p:spPr>
        <p:txBody>
          <a:bodyPr>
            <a:normAutofit/>
          </a:bodyPr>
          <a:lstStyle/>
          <a:p>
            <a:r>
              <a:rPr lang="am-ET" sz="3600" dirty="0">
                <a:ea typeface="+mn-ea"/>
                <a:cs typeface="+mn-cs"/>
              </a:rPr>
              <a:t>መፍትሄዎችን በምታዘፋጁበት ወቅት በእናንተ የቁጥጥር ክልል ውስጥ ምን ማድረግ ትችላላቸሁ? </a:t>
            </a:r>
            <a:br>
              <a:rPr lang="am-ET" sz="3600" dirty="0">
                <a:ea typeface="+mn-ea"/>
                <a:cs typeface="+mn-cs"/>
              </a:rPr>
            </a:br>
            <a:br>
              <a:rPr lang="am-ET" sz="3600" dirty="0">
                <a:ea typeface="+mn-ea"/>
                <a:cs typeface="+mn-cs"/>
              </a:rPr>
            </a:br>
            <a:r>
              <a:rPr lang="am-ET" sz="3600" dirty="0">
                <a:ea typeface="+mn-ea"/>
                <a:cs typeface="+mn-cs"/>
              </a:rPr>
              <a:t>ከሥርዓተ-ፆታ ያላገናዘበ ሁኔታ እንዴት ሥርዓተ-ፆታ ተኮር እና ተ</a:t>
            </a:r>
            <a:r>
              <a:rPr lang="en-US" sz="3600" dirty="0" err="1">
                <a:ea typeface="+mn-ea"/>
                <a:cs typeface="+mn-cs"/>
              </a:rPr>
              <a:t>ሻ</a:t>
            </a:r>
            <a:r>
              <a:rPr lang="am-ET" sz="3600" dirty="0">
                <a:ea typeface="+mn-ea"/>
                <a:cs typeface="+mn-cs"/>
              </a:rPr>
              <a:t>ጋሪ መሆን ይቻላል?</a:t>
            </a:r>
            <a:endParaRPr lang="en-GB" sz="3600" dirty="0">
              <a:ea typeface="+mn-ea"/>
              <a:cs typeface="+mn-cs"/>
            </a:endParaRPr>
          </a:p>
        </p:txBody>
      </p:sp>
      <p:sp>
        <p:nvSpPr>
          <p:cNvPr id="4" name="TextBox 3">
            <a:extLst>
              <a:ext uri="{FF2B5EF4-FFF2-40B4-BE49-F238E27FC236}">
                <a16:creationId xmlns:a16="http://schemas.microsoft.com/office/drawing/2014/main" id="{19E10D4F-2F85-1919-0269-3307430F9214}"/>
              </a:ext>
            </a:extLst>
          </p:cNvPr>
          <p:cNvSpPr txBox="1"/>
          <p:nvPr/>
        </p:nvSpPr>
        <p:spPr>
          <a:xfrm>
            <a:off x="831273" y="312234"/>
            <a:ext cx="10612582" cy="1200329"/>
          </a:xfrm>
          <a:prstGeom prst="rect">
            <a:avLst/>
          </a:prstGeom>
          <a:noFill/>
        </p:spPr>
        <p:txBody>
          <a:bodyPr wrap="square" rtlCol="0">
            <a:spAutoFit/>
          </a:bodyPr>
          <a:lstStyle/>
          <a:p>
            <a:r>
              <a:rPr lang="am-ET" sz="3600" b="1" dirty="0">
                <a:solidFill>
                  <a:srgbClr val="C00000"/>
                </a:solidFill>
                <a:ea typeface="+mn-ea"/>
                <a:cs typeface="+mn-cs"/>
              </a:rPr>
              <a:t>የቡድን መልመጃ</a:t>
            </a:r>
            <a:r>
              <a:rPr lang="en-US" sz="3600" b="1" dirty="0">
                <a:solidFill>
                  <a:srgbClr val="C00000"/>
                </a:solidFill>
              </a:rPr>
              <a:t>፦</a:t>
            </a:r>
            <a:r>
              <a:rPr lang="en-US" sz="3600" b="1" dirty="0">
                <a:solidFill>
                  <a:srgbClr val="C00000"/>
                </a:solidFill>
                <a:ea typeface="+mn-ea"/>
                <a:cs typeface="+mn-cs"/>
              </a:rPr>
              <a:t> </a:t>
            </a:r>
            <a:r>
              <a:rPr lang="am-ET" sz="3600" b="1" dirty="0">
                <a:solidFill>
                  <a:srgbClr val="C00000"/>
                </a:solidFill>
                <a:ea typeface="+mn-ea"/>
                <a:cs typeface="+mn-cs"/>
              </a:rPr>
              <a:t>በአካባቢያችሁ ከሚገኙ የአየር ንብረት እና ልማት ችግሮች መካከል መርጠው የችግር ዛፍ ይስሩ</a:t>
            </a:r>
            <a:endParaRPr lang="en-US" sz="3600" dirty="0"/>
          </a:p>
        </p:txBody>
      </p:sp>
      <p:pic>
        <p:nvPicPr>
          <p:cNvPr id="8" name="Picture 7">
            <a:extLst>
              <a:ext uri="{FF2B5EF4-FFF2-40B4-BE49-F238E27FC236}">
                <a16:creationId xmlns:a16="http://schemas.microsoft.com/office/drawing/2014/main" id="{77403AF1-F134-D46D-D039-135481A2FE0B}"/>
              </a:ext>
            </a:extLst>
          </p:cNvPr>
          <p:cNvPicPr>
            <a:picLocks noChangeAspect="1"/>
          </p:cNvPicPr>
          <p:nvPr/>
        </p:nvPicPr>
        <p:blipFill>
          <a:blip r:embed="rId3"/>
          <a:stretch>
            <a:fillRect/>
          </a:stretch>
        </p:blipFill>
        <p:spPr>
          <a:xfrm>
            <a:off x="5514755" y="1383275"/>
            <a:ext cx="6597120" cy="5162491"/>
          </a:xfrm>
          <a:prstGeom prst="rect">
            <a:avLst/>
          </a:prstGeom>
        </p:spPr>
      </p:pic>
    </p:spTree>
    <p:extLst>
      <p:ext uri="{BB962C8B-B14F-4D97-AF65-F5344CB8AC3E}">
        <p14:creationId xmlns:p14="http://schemas.microsoft.com/office/powerpoint/2010/main" val="848058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15C9C-1248-9A05-F18B-843821B9B2E0}"/>
              </a:ext>
            </a:extLst>
          </p:cNvPr>
          <p:cNvSpPr>
            <a:spLocks noGrp="1"/>
          </p:cNvSpPr>
          <p:nvPr>
            <p:ph type="title"/>
          </p:nvPr>
        </p:nvSpPr>
        <p:spPr>
          <a:xfrm>
            <a:off x="1357744" y="365125"/>
            <a:ext cx="9996055" cy="1095375"/>
          </a:xfrm>
        </p:spPr>
        <p:txBody>
          <a:bodyPr>
            <a:normAutofit/>
          </a:bodyPr>
          <a:lstStyle/>
          <a:p>
            <a:r>
              <a:rPr lang="am-ET" sz="3600" b="1" dirty="0">
                <a:solidFill>
                  <a:srgbClr val="C00000"/>
                </a:solidFill>
                <a:ea typeface="+mn-ea"/>
                <a:cs typeface="+mn-cs"/>
              </a:rPr>
              <a:t>ቅጠሎችን በመጠቀም መሰረታዊ ችግሮች፣ መዘዞችን እና መፍትሄዎችን የያዘ 'ዛፍ' ስሩ</a:t>
            </a:r>
            <a:endParaRPr lang="en-GB" sz="3600" b="1" dirty="0">
              <a:solidFill>
                <a:srgbClr val="C00000"/>
              </a:solidFill>
              <a:ea typeface="+mn-ea"/>
              <a:cs typeface="+mn-cs"/>
            </a:endParaRPr>
          </a:p>
        </p:txBody>
      </p:sp>
      <p:pic>
        <p:nvPicPr>
          <p:cNvPr id="11266" name="Picture 2" descr="A picture containing food, curtain&#10;&#10;Description automatically generated">
            <a:extLst>
              <a:ext uri="{FF2B5EF4-FFF2-40B4-BE49-F238E27FC236}">
                <a16:creationId xmlns:a16="http://schemas.microsoft.com/office/drawing/2014/main" id="{99ADDDE4-6A31-66AE-461A-A14B25F6E6E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52911" y="1925637"/>
            <a:ext cx="6308377" cy="4932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090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039BF-8B67-9148-63BC-70E1C1AFBD7A}"/>
              </a:ext>
            </a:extLst>
          </p:cNvPr>
          <p:cNvSpPr>
            <a:spLocks noGrp="1"/>
          </p:cNvSpPr>
          <p:nvPr>
            <p:ph type="title"/>
          </p:nvPr>
        </p:nvSpPr>
        <p:spPr>
          <a:xfrm>
            <a:off x="838200" y="381167"/>
            <a:ext cx="11097126" cy="629486"/>
          </a:xfrm>
        </p:spPr>
        <p:txBody>
          <a:bodyPr>
            <a:normAutofit fontScale="90000"/>
          </a:bodyPr>
          <a:lstStyle/>
          <a:p>
            <a:r>
              <a:rPr lang="am-ET" sz="2900" b="1" dirty="0">
                <a:solidFill>
                  <a:srgbClr val="C00000"/>
                </a:solidFill>
                <a:ea typeface="+mn-ea"/>
                <a:cs typeface="+mn-cs"/>
              </a:rPr>
              <a:t>ክለሳ፦</a:t>
            </a:r>
            <a:r>
              <a:rPr lang="en-US" sz="2900" b="1" dirty="0">
                <a:solidFill>
                  <a:srgbClr val="C00000"/>
                </a:solidFill>
                <a:ea typeface="+mn-ea"/>
                <a:cs typeface="+mn-cs"/>
              </a:rPr>
              <a:t> የአየር ንብረት </a:t>
            </a:r>
            <a:r>
              <a:rPr lang="en-US" sz="2900" b="1" dirty="0" err="1">
                <a:solidFill>
                  <a:srgbClr val="C00000"/>
                </a:solidFill>
                <a:ea typeface="+mn-ea"/>
                <a:cs typeface="+mn-cs"/>
              </a:rPr>
              <a:t>ተጋላጭነት</a:t>
            </a:r>
            <a:r>
              <a:rPr lang="en-US" sz="2900" b="1" dirty="0">
                <a:solidFill>
                  <a:srgbClr val="C00000"/>
                </a:solidFill>
                <a:ea typeface="+mn-ea"/>
                <a:cs typeface="+mn-cs"/>
              </a:rPr>
              <a:t>፣ </a:t>
            </a:r>
            <a:r>
              <a:rPr lang="en-US" sz="2900" b="1" dirty="0" err="1">
                <a:solidFill>
                  <a:srgbClr val="C00000"/>
                </a:solidFill>
                <a:ea typeface="+mn-ea"/>
                <a:cs typeface="+mn-cs"/>
              </a:rPr>
              <a:t>ፍላጎቶች</a:t>
            </a:r>
            <a:r>
              <a:rPr lang="en-US" sz="2900" b="1" dirty="0">
                <a:solidFill>
                  <a:srgbClr val="C00000"/>
                </a:solidFill>
                <a:ea typeface="+mn-ea"/>
                <a:cs typeface="+mn-cs"/>
              </a:rPr>
              <a:t>፣ </a:t>
            </a:r>
            <a:r>
              <a:rPr lang="en-US" sz="2900" b="1" dirty="0" err="1">
                <a:solidFill>
                  <a:srgbClr val="C00000"/>
                </a:solidFill>
                <a:ea typeface="+mn-ea"/>
                <a:cs typeface="+mn-cs"/>
              </a:rPr>
              <a:t>አቅምና</a:t>
            </a:r>
            <a:r>
              <a:rPr lang="en-US" sz="2900" b="1" dirty="0">
                <a:solidFill>
                  <a:srgbClr val="C00000"/>
                </a:solidFill>
                <a:ea typeface="+mn-ea"/>
                <a:cs typeface="+mn-cs"/>
              </a:rPr>
              <a:t> </a:t>
            </a:r>
            <a:r>
              <a:rPr lang="en-US" sz="2900" b="1" dirty="0" err="1">
                <a:solidFill>
                  <a:srgbClr val="C00000"/>
                </a:solidFill>
                <a:ea typeface="+mn-ea"/>
                <a:cs typeface="+mn-cs"/>
              </a:rPr>
              <a:t>ስጋቶች</a:t>
            </a:r>
            <a:r>
              <a:rPr lang="en-US" sz="2900" b="1" dirty="0">
                <a:solidFill>
                  <a:srgbClr val="C00000"/>
                </a:solidFill>
                <a:ea typeface="+mn-ea"/>
                <a:cs typeface="+mn-cs"/>
              </a:rPr>
              <a:t> </a:t>
            </a:r>
            <a:r>
              <a:rPr lang="en-US" sz="2900" b="1" dirty="0" err="1">
                <a:solidFill>
                  <a:srgbClr val="C00000"/>
                </a:solidFill>
                <a:ea typeface="+mn-ea"/>
                <a:cs typeface="+mn-cs"/>
              </a:rPr>
              <a:t>ግምገማ</a:t>
            </a:r>
            <a:r>
              <a:rPr lang="en-US" sz="2900" b="1" dirty="0">
                <a:solidFill>
                  <a:srgbClr val="C00000"/>
                </a:solidFill>
                <a:ea typeface="+mn-ea"/>
                <a:cs typeface="+mn-cs"/>
              </a:rPr>
              <a:t> </a:t>
            </a:r>
            <a:r>
              <a:rPr lang="en-US" sz="2900" b="1" dirty="0" err="1">
                <a:solidFill>
                  <a:srgbClr val="C00000"/>
                </a:solidFill>
                <a:ea typeface="+mn-ea"/>
                <a:cs typeface="+mn-cs"/>
              </a:rPr>
              <a:t>ምን</a:t>
            </a:r>
            <a:r>
              <a:rPr lang="en-US" sz="2900" b="1" dirty="0">
                <a:solidFill>
                  <a:srgbClr val="C00000"/>
                </a:solidFill>
                <a:ea typeface="+mn-ea"/>
                <a:cs typeface="+mn-cs"/>
              </a:rPr>
              <a:t> </a:t>
            </a:r>
            <a:r>
              <a:rPr lang="en-US" sz="2900" b="1" dirty="0" err="1">
                <a:solidFill>
                  <a:srgbClr val="C00000"/>
                </a:solidFill>
                <a:ea typeface="+mn-ea"/>
                <a:cs typeface="+mn-cs"/>
              </a:rPr>
              <a:t>አሳካ</a:t>
            </a:r>
            <a:r>
              <a:rPr lang="en-US" sz="2900" b="1" dirty="0">
                <a:solidFill>
                  <a:srgbClr val="C00000"/>
                </a:solidFill>
                <a:ea typeface="+mn-ea"/>
                <a:cs typeface="+mn-cs"/>
              </a:rPr>
              <a:t> </a:t>
            </a:r>
            <a:r>
              <a:rPr lang="am-ET" sz="2900" b="1" dirty="0">
                <a:solidFill>
                  <a:srgbClr val="C00000"/>
                </a:solidFill>
                <a:ea typeface="+mn-ea"/>
                <a:cs typeface="+mn-cs"/>
              </a:rPr>
              <a:t>(የስልጠና ሰነድ 3)</a:t>
            </a:r>
            <a:endParaRPr lang="en-GB" sz="2900" b="1" dirty="0">
              <a:solidFill>
                <a:srgbClr val="C00000"/>
              </a:solidFill>
              <a:ea typeface="+mn-ea"/>
              <a:cs typeface="+mn-cs"/>
            </a:endParaRPr>
          </a:p>
        </p:txBody>
      </p:sp>
      <p:sp>
        <p:nvSpPr>
          <p:cNvPr id="3" name="Content Placeholder 2">
            <a:extLst>
              <a:ext uri="{FF2B5EF4-FFF2-40B4-BE49-F238E27FC236}">
                <a16:creationId xmlns:a16="http://schemas.microsoft.com/office/drawing/2014/main" id="{DA57C318-C61A-FD53-3C67-68B2787226EA}"/>
              </a:ext>
            </a:extLst>
          </p:cNvPr>
          <p:cNvSpPr>
            <a:spLocks noGrp="1"/>
          </p:cNvSpPr>
          <p:nvPr>
            <p:ph idx="1"/>
          </p:nvPr>
        </p:nvSpPr>
        <p:spPr>
          <a:xfrm>
            <a:off x="838200" y="1122218"/>
            <a:ext cx="10515600" cy="5054745"/>
          </a:xfrm>
        </p:spPr>
        <p:txBody>
          <a:bodyPr/>
          <a:lstStyle/>
          <a:p>
            <a:r>
              <a:rPr lang="am-ET" dirty="0"/>
              <a:t>በተወሰነ አውድ ወይም ዘርፍ ውስጥ ሴቶች እና ወንዶች በተለያየ ሁኔታ ይጎዱ እንደሆነ፣ ክተጎዱም እንዴት እና ለምን የሚለውን </a:t>
            </a:r>
            <a:r>
              <a:rPr lang="en-US" dirty="0" err="1"/>
              <a:t>ለመረዳት</a:t>
            </a:r>
            <a:r>
              <a:rPr lang="am-ET" dirty="0"/>
              <a:t> ዓይነታዊ (</a:t>
            </a:r>
            <a:r>
              <a:rPr lang="en-US" dirty="0"/>
              <a:t>qualitative)</a:t>
            </a:r>
            <a:r>
              <a:rPr lang="am-ET" dirty="0"/>
              <a:t> እና አሃዛዊ</a:t>
            </a:r>
            <a:r>
              <a:rPr lang="en-US" dirty="0"/>
              <a:t> (quantitative)</a:t>
            </a:r>
            <a:r>
              <a:rPr lang="am-ET" dirty="0"/>
              <a:t> መረጃዎችን በጥምረት መጠቀም። </a:t>
            </a:r>
            <a:r>
              <a:rPr lang="en-US" dirty="0" err="1"/>
              <a:t>የ</a:t>
            </a:r>
            <a:r>
              <a:rPr lang="am-ET" dirty="0"/>
              <a:t>መነሻ መረጃን ማጠናከር።</a:t>
            </a:r>
            <a:endParaRPr lang="en-US" dirty="0"/>
          </a:p>
          <a:p>
            <a:r>
              <a:rPr lang="am-ET" b="1" dirty="0"/>
              <a:t>የአየር ንብረት ተፅእኖዎች እና መላመድ፡- </a:t>
            </a:r>
            <a:r>
              <a:rPr lang="am-ET" dirty="0"/>
              <a:t>ትንታኔው ማሳየት የሚጠበቅበት የአየር ንብረት ተፅእኖዎች ሰዎችን እንዴት በተለያየ መልኩ ሊ</a:t>
            </a:r>
            <a:r>
              <a:rPr lang="en-US" dirty="0" err="1"/>
              <a:t>ጎዱ</a:t>
            </a:r>
            <a:r>
              <a:rPr lang="am-ET" dirty="0"/>
              <a:t> እንደሚችሉ እና ለዚህም ሥርዓተ-ፆታን ያማከሉ የመላመድ ድርጊቶች እንዴት ሊቀረፁ እንደሚችሉ (ይህም በዚህ የስልጠና ሰነድ ውስጥ የበለጠ ይብራራል) ነው።</a:t>
            </a:r>
            <a:endParaRPr lang="en-US" dirty="0"/>
          </a:p>
          <a:p>
            <a:r>
              <a:rPr lang="am-ET" b="1" dirty="0"/>
              <a:t>ዝቅተኛ የበካይ ጋዝ ልቀት ልማት፦ </a:t>
            </a:r>
            <a:r>
              <a:rPr lang="am-ET" dirty="0"/>
              <a:t>ሴቶች በአየር ንብረት </a:t>
            </a:r>
            <a:r>
              <a:rPr lang="en-US" dirty="0" err="1"/>
              <a:t>ለውጥ</a:t>
            </a:r>
            <a:r>
              <a:rPr lang="en-US" dirty="0"/>
              <a:t> </a:t>
            </a:r>
            <a:r>
              <a:rPr lang="am-ET" dirty="0"/>
              <a:t>መፍትሄዎች እና በአረንጓዴ ኢኮኖሚ ውስጥ እንዳይሳተፉ እንቅፋት የሆኑ ችግሮችን በማጉላት</a:t>
            </a:r>
            <a:r>
              <a:rPr lang="en-US" dirty="0"/>
              <a:t>፤</a:t>
            </a:r>
            <a:r>
              <a:rPr lang="am-ET" dirty="0"/>
              <a:t> ፍትሃዊ ተሳትፎን እንዴት መደገፍ እንደሚቻል ሀሳቦችን ማመላከት ይጠበቅበታል (ይህም በዚህ የስልጠና ሰነድ ውስጥ የበለጠ ይብራራል)።</a:t>
            </a:r>
            <a:endParaRPr lang="en-US" dirty="0"/>
          </a:p>
          <a:p>
            <a:endParaRPr lang="en-GB" dirty="0"/>
          </a:p>
        </p:txBody>
      </p:sp>
    </p:spTree>
    <p:extLst>
      <p:ext uri="{BB962C8B-B14F-4D97-AF65-F5344CB8AC3E}">
        <p14:creationId xmlns:p14="http://schemas.microsoft.com/office/powerpoint/2010/main" val="402190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9AB7F-22E5-67FE-4630-547108FAA6C6}"/>
              </a:ext>
            </a:extLst>
          </p:cNvPr>
          <p:cNvSpPr>
            <a:spLocks noGrp="1"/>
          </p:cNvSpPr>
          <p:nvPr>
            <p:ph type="title"/>
          </p:nvPr>
        </p:nvSpPr>
        <p:spPr>
          <a:xfrm>
            <a:off x="772571" y="292165"/>
            <a:ext cx="10991084" cy="992639"/>
          </a:xfrm>
        </p:spPr>
        <p:txBody>
          <a:bodyPr>
            <a:noAutofit/>
          </a:bodyPr>
          <a:lstStyle/>
          <a:p>
            <a:r>
              <a:rPr lang="am-ET" sz="3600" b="1" dirty="0">
                <a:solidFill>
                  <a:srgbClr val="C00000"/>
                </a:solidFill>
                <a:ea typeface="+mn-ea"/>
                <a:cs typeface="+mn-cs"/>
              </a:rPr>
              <a:t>ለሥርዓተ-ፆታ ተኮር እና ማህበረሰብ አቀፍ የአየር ንብረት መፍትሄዎችን ማቀድ እና ግቦችን ማውጣት</a:t>
            </a:r>
            <a:endParaRPr lang="en-GB" sz="3600" b="1" dirty="0">
              <a:solidFill>
                <a:srgbClr val="C00000"/>
              </a:solidFill>
              <a:ea typeface="+mn-ea"/>
              <a:cs typeface="+mn-cs"/>
            </a:endParaRPr>
          </a:p>
        </p:txBody>
      </p:sp>
      <p:sp>
        <p:nvSpPr>
          <p:cNvPr id="4" name="TextBox 3">
            <a:extLst>
              <a:ext uri="{FF2B5EF4-FFF2-40B4-BE49-F238E27FC236}">
                <a16:creationId xmlns:a16="http://schemas.microsoft.com/office/drawing/2014/main" id="{CBFFC05E-127A-25C3-A2E7-ED3715E67FC5}"/>
              </a:ext>
            </a:extLst>
          </p:cNvPr>
          <p:cNvSpPr txBox="1"/>
          <p:nvPr/>
        </p:nvSpPr>
        <p:spPr>
          <a:xfrm>
            <a:off x="242800" y="1791309"/>
            <a:ext cx="5322412" cy="461665"/>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bg2">
                    <a:lumMod val="50000"/>
                  </a:schemeClr>
                </a:solidFill>
                <a:effectLst/>
                <a:latin typeface="Nyala" panose="02000504070300020003" pitchFamily="2" charset="0"/>
                <a:ea typeface="Times New Roman" panose="02020603050405020304" pitchFamily="18" charset="0"/>
                <a:cs typeface="Courier New" panose="02070309020205020404" pitchFamily="49" charset="0"/>
              </a:rPr>
              <a:t>የ</a:t>
            </a:r>
            <a:r>
              <a:rPr kumimoji="0" lang="en-US" altLang="en-US" sz="2400" b="0" i="0" u="none" strike="noStrike" cap="none" normalizeH="0" baseline="0" dirty="0" bmk="">
                <a:ln>
                  <a:noFill/>
                </a:ln>
                <a:solidFill>
                  <a:schemeClr val="bg2">
                    <a:lumMod val="50000"/>
                  </a:schemeClr>
                </a:solidFill>
                <a:effectLst/>
                <a:latin typeface="Nyala" panose="02000504070300020003" pitchFamily="2" charset="0"/>
                <a:ea typeface="Times New Roman" panose="02020603050405020304" pitchFamily="18" charset="0"/>
                <a:cs typeface="Courier New" panose="02070309020205020404" pitchFamily="49" charset="0"/>
              </a:rPr>
              <a:t>አየር ንብረት ለውጥ </a:t>
            </a:r>
            <a:r>
              <a:rPr kumimoji="0" lang="en-US" altLang="en-US" sz="2400" b="0" i="0" u="none" strike="noStrike" cap="none" normalizeH="0" baseline="0" dirty="0" err="1" bmk="_Hlk156645400">
                <a:ln>
                  <a:noFill/>
                </a:ln>
                <a:solidFill>
                  <a:schemeClr val="bg2">
                    <a:lumMod val="50000"/>
                  </a:schemeClr>
                </a:solidFill>
                <a:effectLst/>
                <a:latin typeface="Arial Unicode MS"/>
                <a:ea typeface="Times New Roman" panose="02020603050405020304" pitchFamily="18" charset="0"/>
                <a:cs typeface="Nyala" panose="02000504070300020003" pitchFamily="2" charset="0"/>
              </a:rPr>
              <a:t>ፕሮግራም</a:t>
            </a:r>
            <a:r>
              <a:rPr kumimoji="0" lang="en-US" altLang="en-US" sz="2400" b="0" i="0" u="none" strike="noStrike" cap="none" normalizeH="0" baseline="0" dirty="0" bmk="_Hlk156645400">
                <a:ln>
                  <a:noFill/>
                </a:ln>
                <a:solidFill>
                  <a:schemeClr val="bg2">
                    <a:lumMod val="50000"/>
                  </a:schemeClr>
                </a:solidFill>
                <a:effectLst/>
                <a:latin typeface="Arial Unicode MS"/>
                <a:ea typeface="Times New Roman" panose="02020603050405020304" pitchFamily="18" charset="0"/>
                <a:cs typeface="Nyala" panose="02000504070300020003" pitchFamily="2" charset="0"/>
              </a:rPr>
              <a:t> </a:t>
            </a:r>
            <a:r>
              <a:rPr kumimoji="0" lang="en-US" altLang="en-US" sz="2400" b="0" i="0" u="none" strike="noStrike" cap="none" normalizeH="0" baseline="0" dirty="0" err="1" bmk="_Hlk156645400">
                <a:ln>
                  <a:noFill/>
                </a:ln>
                <a:solidFill>
                  <a:schemeClr val="bg2">
                    <a:lumMod val="50000"/>
                  </a:schemeClr>
                </a:solidFill>
                <a:effectLst/>
                <a:latin typeface="Arial Unicode MS"/>
                <a:ea typeface="Times New Roman" panose="02020603050405020304" pitchFamily="18" charset="0"/>
                <a:cs typeface="Nyala" panose="02000504070300020003" pitchFamily="2" charset="0"/>
              </a:rPr>
              <a:t>እና</a:t>
            </a:r>
            <a:r>
              <a:rPr kumimoji="0" lang="en-US" altLang="en-US" sz="2400" b="0" i="0" u="none" strike="noStrike" cap="none" normalizeH="0" baseline="0" dirty="0" bmk="_Hlk156645400">
                <a:ln>
                  <a:noFill/>
                </a:ln>
                <a:solidFill>
                  <a:schemeClr val="bg2">
                    <a:lumMod val="50000"/>
                  </a:schemeClr>
                </a:solidFill>
                <a:effectLst/>
                <a:latin typeface="Arial Unicode MS"/>
                <a:ea typeface="Times New Roman" panose="02020603050405020304" pitchFamily="18" charset="0"/>
                <a:cs typeface="Nyala" panose="02000504070300020003" pitchFamily="2" charset="0"/>
              </a:rPr>
              <a:t> </a:t>
            </a:r>
            <a:r>
              <a:rPr kumimoji="0" lang="en-US" altLang="en-US" sz="2400" b="0" i="0" u="none" strike="noStrike" cap="none" normalizeH="0" baseline="0" dirty="0" err="1" bmk="_Hlk156645400">
                <a:ln>
                  <a:noFill/>
                </a:ln>
                <a:solidFill>
                  <a:schemeClr val="bg2">
                    <a:lumMod val="50000"/>
                  </a:schemeClr>
                </a:solidFill>
                <a:effectLst/>
                <a:latin typeface="Arial Unicode MS"/>
                <a:ea typeface="Times New Roman" panose="02020603050405020304" pitchFamily="18" charset="0"/>
                <a:cs typeface="Nyala" panose="02000504070300020003" pitchFamily="2" charset="0"/>
              </a:rPr>
              <a:t>ፕሮጀክት</a:t>
            </a:r>
            <a:r>
              <a:rPr kumimoji="0" lang="en-US" altLang="en-US" sz="2400" b="0" i="0" u="none" strike="noStrike" cap="none" normalizeH="0" baseline="0" dirty="0" bmk="_Hlk156645400">
                <a:ln>
                  <a:noFill/>
                </a:ln>
                <a:solidFill>
                  <a:schemeClr val="bg2">
                    <a:lumMod val="50000"/>
                  </a:schemeClr>
                </a:solidFill>
                <a:effectLst/>
                <a:latin typeface="Arial Unicode MS"/>
                <a:ea typeface="Times New Roman" panose="02020603050405020304" pitchFamily="18" charset="0"/>
                <a:cs typeface="Nyala" panose="02000504070300020003" pitchFamily="2" charset="0"/>
              </a:rPr>
              <a:t> </a:t>
            </a:r>
            <a:r>
              <a:rPr lang="en-US" sz="2400" dirty="0" err="1">
                <a:solidFill>
                  <a:schemeClr val="bg2">
                    <a:lumMod val="50000"/>
                  </a:schemeClr>
                </a:solidFill>
                <a:effectLst/>
                <a:latin typeface="Nyala" panose="02000504070300020003" pitchFamily="2" charset="0"/>
                <a:ea typeface="Calibri" panose="020F0502020204030204" pitchFamily="34" charset="0"/>
                <a:cs typeface="Nyala" panose="02000504070300020003" pitchFamily="2" charset="0"/>
              </a:rPr>
              <a:t>ዑደት</a:t>
            </a:r>
            <a:r>
              <a:rPr kumimoji="0" lang="en-US" altLang="en-US" sz="800" b="0" i="0" u="none" strike="noStrike" cap="none" normalizeH="0" baseline="0" dirty="0">
                <a:ln>
                  <a:noFill/>
                </a:ln>
                <a:solidFill>
                  <a:schemeClr val="bg2">
                    <a:lumMod val="50000"/>
                  </a:schemeClr>
                </a:solidFill>
                <a:effectLst/>
              </a:rPr>
              <a:t> </a:t>
            </a:r>
            <a:endParaRPr kumimoji="0" lang="en-US" altLang="en-US" b="0" i="0" u="none" strike="noStrike" cap="none" normalizeH="0" baseline="0" dirty="0">
              <a:ln>
                <a:noFill/>
              </a:ln>
              <a:solidFill>
                <a:schemeClr val="bg2">
                  <a:lumMod val="50000"/>
                </a:schemeClr>
              </a:solidFill>
              <a:effectLst/>
              <a:latin typeface="Arial" panose="020B0604020202020204" pitchFamily="34" charset="0"/>
            </a:endParaRPr>
          </a:p>
        </p:txBody>
      </p:sp>
      <p:pic>
        <p:nvPicPr>
          <p:cNvPr id="5" name="Picture 4">
            <a:extLst>
              <a:ext uri="{FF2B5EF4-FFF2-40B4-BE49-F238E27FC236}">
                <a16:creationId xmlns:a16="http://schemas.microsoft.com/office/drawing/2014/main" id="{4FFAD606-0ACD-1805-8EAE-D6781CE49EA3}"/>
              </a:ext>
            </a:extLst>
          </p:cNvPr>
          <p:cNvPicPr>
            <a:picLocks noChangeAspect="1"/>
          </p:cNvPicPr>
          <p:nvPr/>
        </p:nvPicPr>
        <p:blipFill>
          <a:blip r:embed="rId2"/>
          <a:stretch>
            <a:fillRect/>
          </a:stretch>
        </p:blipFill>
        <p:spPr>
          <a:xfrm>
            <a:off x="5565212" y="788484"/>
            <a:ext cx="6198443" cy="6069516"/>
          </a:xfrm>
          <a:prstGeom prst="rect">
            <a:avLst/>
          </a:prstGeom>
        </p:spPr>
      </p:pic>
    </p:spTree>
    <p:extLst>
      <p:ext uri="{BB962C8B-B14F-4D97-AF65-F5344CB8AC3E}">
        <p14:creationId xmlns:p14="http://schemas.microsoft.com/office/powerpoint/2010/main" val="1375920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49C6E-9B66-D6C0-8CB2-48AB508527FC}"/>
              </a:ext>
            </a:extLst>
          </p:cNvPr>
          <p:cNvSpPr>
            <a:spLocks noGrp="1"/>
          </p:cNvSpPr>
          <p:nvPr>
            <p:ph type="title"/>
          </p:nvPr>
        </p:nvSpPr>
        <p:spPr>
          <a:xfrm>
            <a:off x="1009650" y="203198"/>
            <a:ext cx="11182350" cy="955675"/>
          </a:xfrm>
        </p:spPr>
        <p:txBody>
          <a:bodyPr>
            <a:normAutofit/>
          </a:bodyPr>
          <a:lstStyle/>
          <a:p>
            <a:r>
              <a:rPr lang="am-ET" sz="3600" b="1" dirty="0">
                <a:solidFill>
                  <a:srgbClr val="C00000"/>
                </a:solidFill>
                <a:ea typeface="+mn-ea"/>
                <a:cs typeface="+mn-cs"/>
              </a:rPr>
              <a:t>የፕሮግራም ዓላማዎች እና ግቦች </a:t>
            </a:r>
            <a:r>
              <a:rPr lang="en-US" sz="3600" b="1" dirty="0" err="1">
                <a:solidFill>
                  <a:srgbClr val="C00000"/>
                </a:solidFill>
                <a:ea typeface="+mn-ea"/>
                <a:cs typeface="+mn-cs"/>
              </a:rPr>
              <a:t>ስርአተ-ፆታን</a:t>
            </a:r>
            <a:r>
              <a:rPr lang="am-ET" sz="3600" b="1" dirty="0">
                <a:solidFill>
                  <a:srgbClr val="C00000"/>
                </a:solidFill>
                <a:ea typeface="+mn-ea"/>
                <a:cs typeface="+mn-cs"/>
              </a:rPr>
              <a:t> መጥቀስ አለባቸው</a:t>
            </a:r>
            <a:endParaRPr lang="en-GB" sz="3600" b="1" dirty="0">
              <a:solidFill>
                <a:srgbClr val="C00000"/>
              </a:solidFill>
              <a:ea typeface="+mn-ea"/>
              <a:cs typeface="+mn-cs"/>
            </a:endParaRPr>
          </a:p>
        </p:txBody>
      </p:sp>
      <p:sp>
        <p:nvSpPr>
          <p:cNvPr id="3" name="Content Placeholder 2">
            <a:extLst>
              <a:ext uri="{FF2B5EF4-FFF2-40B4-BE49-F238E27FC236}">
                <a16:creationId xmlns:a16="http://schemas.microsoft.com/office/drawing/2014/main" id="{BC905868-A96D-7EF5-3D10-F854A8A33AAF}"/>
              </a:ext>
            </a:extLst>
          </p:cNvPr>
          <p:cNvSpPr>
            <a:spLocks noGrp="1"/>
          </p:cNvSpPr>
          <p:nvPr>
            <p:ph idx="1"/>
          </p:nvPr>
        </p:nvSpPr>
        <p:spPr>
          <a:xfrm>
            <a:off x="385764" y="1320800"/>
            <a:ext cx="5488563" cy="4856164"/>
          </a:xfrm>
        </p:spPr>
        <p:txBody>
          <a:bodyPr>
            <a:normAutofit/>
          </a:bodyPr>
          <a:lstStyle/>
          <a:p>
            <a:pPr algn="just"/>
            <a:r>
              <a:rPr lang="am-ET" sz="3600" dirty="0"/>
              <a:t>የአየር ንብረት ለውጥ ላይ የሚስራ ፕሮጀክት </a:t>
            </a:r>
            <a:r>
              <a:rPr lang="am-ET" sz="3600" b="1" dirty="0"/>
              <a:t>ዓላማ እና ግብ </a:t>
            </a:r>
            <a:r>
              <a:rPr lang="am-ET" sz="3600" dirty="0"/>
              <a:t>ተያያዥነት ያለው የ</a:t>
            </a:r>
            <a:r>
              <a:rPr lang="en-US" sz="3600" dirty="0" err="1"/>
              <a:t>ስርአተ-ፆታ</a:t>
            </a:r>
            <a:r>
              <a:rPr lang="en-US" sz="3600" dirty="0"/>
              <a:t> </a:t>
            </a:r>
            <a:r>
              <a:rPr lang="am-ET" sz="3600" dirty="0"/>
              <a:t>ግቦችንም ማካተት አለበት።</a:t>
            </a:r>
            <a:endParaRPr lang="en-US" sz="3600" dirty="0"/>
          </a:p>
          <a:p>
            <a:r>
              <a:rPr lang="am-ET" sz="3600" dirty="0"/>
              <a:t>ለምሳሌ፦ የሴቶች እና የልጃገረዶችን አመጋገብ እንዲሁም የወንዶች እና የወንድ ልጆች አመጋገብ ይሻሻላል፤ የሴቶች ገቢ ይሻሻላል…</a:t>
            </a:r>
            <a:endParaRPr lang="en-US" sz="3600" dirty="0"/>
          </a:p>
          <a:p>
            <a:endParaRPr lang="en-US" sz="3600" dirty="0"/>
          </a:p>
          <a:p>
            <a:pPr marL="0" indent="0">
              <a:buNone/>
            </a:pPr>
            <a:endParaRPr lang="en-GB" sz="3600" dirty="0"/>
          </a:p>
        </p:txBody>
      </p:sp>
      <p:pic>
        <p:nvPicPr>
          <p:cNvPr id="1026" name="Picture 2" descr="A group of people sitting at a table&#10;&#10;Description automatically generated">
            <a:extLst>
              <a:ext uri="{FF2B5EF4-FFF2-40B4-BE49-F238E27FC236}">
                <a16:creationId xmlns:a16="http://schemas.microsoft.com/office/drawing/2014/main" id="{A68E8C09-A2A3-C2AC-F26D-EFA9AB3A1A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7675" y="1320800"/>
            <a:ext cx="5874325" cy="4550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072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B5F6F-A1BE-79DD-4AC6-FF336C187A4B}"/>
              </a:ext>
            </a:extLst>
          </p:cNvPr>
          <p:cNvSpPr>
            <a:spLocks noGrp="1"/>
          </p:cNvSpPr>
          <p:nvPr>
            <p:ph type="title"/>
          </p:nvPr>
        </p:nvSpPr>
        <p:spPr>
          <a:xfrm>
            <a:off x="720436" y="200025"/>
            <a:ext cx="10751127" cy="1054100"/>
          </a:xfrm>
        </p:spPr>
        <p:txBody>
          <a:bodyPr>
            <a:noAutofit/>
          </a:bodyPr>
          <a:lstStyle/>
          <a:p>
            <a:pPr algn="just"/>
            <a:r>
              <a:rPr lang="am-ET" sz="3600" b="1" dirty="0">
                <a:solidFill>
                  <a:srgbClr val="C00000"/>
                </a:solidFill>
                <a:ea typeface="+mn-ea"/>
                <a:cs typeface="+mn-cs"/>
              </a:rPr>
              <a:t>የፕሮግራም ውጤቶች ሥርዓተ ፆታ</a:t>
            </a:r>
            <a:r>
              <a:rPr lang="en-US" sz="3600" b="1" dirty="0" err="1">
                <a:solidFill>
                  <a:srgbClr val="C00000"/>
                </a:solidFill>
                <a:ea typeface="+mn-ea"/>
                <a:cs typeface="+mn-cs"/>
              </a:rPr>
              <a:t>ን</a:t>
            </a:r>
            <a:r>
              <a:rPr lang="am-ET" sz="3600" b="1" dirty="0">
                <a:solidFill>
                  <a:srgbClr val="C00000"/>
                </a:solidFill>
                <a:ea typeface="+mn-ea"/>
                <a:cs typeface="+mn-cs"/>
              </a:rPr>
              <a:t> ያማከሉ (እኩልነት እና ፍትሓዊነት የሚያመጡ) እና ፆታ ተኮር መሆን አለባቸው</a:t>
            </a:r>
            <a:endParaRPr lang="en-GB" sz="3600" b="1" dirty="0">
              <a:solidFill>
                <a:srgbClr val="C00000"/>
              </a:solidFill>
              <a:ea typeface="+mn-ea"/>
              <a:cs typeface="+mn-cs"/>
            </a:endParaRPr>
          </a:p>
        </p:txBody>
      </p:sp>
      <p:sp>
        <p:nvSpPr>
          <p:cNvPr id="3" name="Content Placeholder 2">
            <a:extLst>
              <a:ext uri="{FF2B5EF4-FFF2-40B4-BE49-F238E27FC236}">
                <a16:creationId xmlns:a16="http://schemas.microsoft.com/office/drawing/2014/main" id="{DA0ABA09-236B-3638-5731-74846A6FBACF}"/>
              </a:ext>
            </a:extLst>
          </p:cNvPr>
          <p:cNvSpPr>
            <a:spLocks noGrp="1"/>
          </p:cNvSpPr>
          <p:nvPr>
            <p:ph idx="1"/>
          </p:nvPr>
        </p:nvSpPr>
        <p:spPr>
          <a:xfrm>
            <a:off x="161925" y="1357313"/>
            <a:ext cx="7196138" cy="5300662"/>
          </a:xfrm>
        </p:spPr>
        <p:txBody>
          <a:bodyPr>
            <a:normAutofit/>
          </a:bodyPr>
          <a:lstStyle/>
          <a:p>
            <a:pPr algn="just"/>
            <a:r>
              <a:rPr lang="am-ET" b="1" dirty="0"/>
              <a:t>በልማት ውጤት </a:t>
            </a:r>
            <a:r>
              <a:rPr lang="en-US" b="1" dirty="0"/>
              <a:t>(outcome)</a:t>
            </a:r>
            <a:r>
              <a:rPr lang="am-ET" b="1" dirty="0"/>
              <a:t> ላይ ማንጸባረቅ</a:t>
            </a:r>
            <a:endParaRPr lang="en-US" b="1" dirty="0"/>
          </a:p>
          <a:p>
            <a:pPr marL="0" indent="0" algn="just">
              <a:buNone/>
            </a:pPr>
            <a:r>
              <a:rPr lang="am-ET" dirty="0"/>
              <a:t>ለምሳሌ፦ የአየር ንብረት ለውጥን ያማከሉ ስራዎች</a:t>
            </a:r>
            <a:r>
              <a:rPr lang="en-US" dirty="0"/>
              <a:t> </a:t>
            </a:r>
            <a:r>
              <a:rPr lang="am-ET" dirty="0"/>
              <a:t>ውስጥ የሴቶች ቁጥርን መጨመር እና የስርዓተ-ፆታ ሚዛንን መሻሻል፤ የአየር ንብረት ለውጥን ለመ</a:t>
            </a:r>
            <a:r>
              <a:rPr lang="en-US" dirty="0" err="1"/>
              <a:t>ቋቋ</a:t>
            </a:r>
            <a:r>
              <a:rPr lang="en-ZA" dirty="0" err="1"/>
              <a:t>ም</a:t>
            </a:r>
            <a:r>
              <a:rPr lang="am-ET" dirty="0"/>
              <a:t> በሚሰሩ የልማት ስራዎች ውስጥ አዲስ የገቢ ማስገኛ እድሎችን ማካተት።</a:t>
            </a:r>
            <a:endParaRPr lang="en-US" dirty="0"/>
          </a:p>
          <a:p>
            <a:pPr algn="just"/>
            <a:r>
              <a:rPr lang="am-ET" b="1" dirty="0"/>
              <a:t>የቅርብ ጊዜ ውጤቶች እና ተግባሮች ላይ ማንጸባረቅ </a:t>
            </a:r>
            <a:endParaRPr lang="en-US" b="1" dirty="0"/>
          </a:p>
          <a:p>
            <a:pPr marL="0" indent="0" algn="just">
              <a:buNone/>
            </a:pPr>
            <a:r>
              <a:rPr lang="am-ET" dirty="0"/>
              <a:t>ለምሳሌ፦ በባለቤትነት እና</a:t>
            </a:r>
            <a:r>
              <a:rPr lang="en-US" dirty="0"/>
              <a:t>/</a:t>
            </a:r>
            <a:r>
              <a:rPr lang="am-ET" dirty="0"/>
              <a:t> ወይም በዘመናዊ ለአየር ንብረት ተስማሚ ቴክኖሎጂዎች</a:t>
            </a:r>
            <a:r>
              <a:rPr lang="en-US" dirty="0"/>
              <a:t> </a:t>
            </a:r>
            <a:r>
              <a:rPr lang="am-ET" dirty="0"/>
              <a:t>አጠቃቀም ላይ የሴቶችን ቁጥር መጨመር እና የሥርዓተ-ፆታ እኩልነት ሚዛናዊ ማድረግ፤ በራስ የመተማመን ስሜት መጨመሩን በራሳቸው መገለጽ፣ በስልጠናዎች ክህሎቶችን መጨመር።</a:t>
            </a:r>
            <a:endParaRPr lang="en-US" dirty="0"/>
          </a:p>
          <a:p>
            <a:pPr marL="0" indent="0">
              <a:buNone/>
            </a:pPr>
            <a:endParaRPr lang="en-GB" dirty="0"/>
          </a:p>
        </p:txBody>
      </p:sp>
      <p:pic>
        <p:nvPicPr>
          <p:cNvPr id="1026" name="Picture 2" descr="A person smiling for the camera&#10;&#10;Description automatically generated">
            <a:extLst>
              <a:ext uri="{FF2B5EF4-FFF2-40B4-BE49-F238E27FC236}">
                <a16:creationId xmlns:a16="http://schemas.microsoft.com/office/drawing/2014/main" id="{A3D1E9E8-1DB0-9F97-E20A-BD0EFC8B0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8068" y="2510646"/>
            <a:ext cx="4713932" cy="434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486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BAB75-81F7-9090-190F-1B124B83A9B0}"/>
              </a:ext>
            </a:extLst>
          </p:cNvPr>
          <p:cNvSpPr>
            <a:spLocks noGrp="1"/>
          </p:cNvSpPr>
          <p:nvPr>
            <p:ph type="title"/>
          </p:nvPr>
        </p:nvSpPr>
        <p:spPr>
          <a:xfrm>
            <a:off x="323850" y="365126"/>
            <a:ext cx="11674186" cy="1292224"/>
          </a:xfrm>
        </p:spPr>
        <p:txBody>
          <a:bodyPr>
            <a:noAutofit/>
          </a:bodyPr>
          <a:lstStyle/>
          <a:p>
            <a:pPr algn="just"/>
            <a:r>
              <a:rPr lang="am-ET" sz="3600" b="1" dirty="0">
                <a:solidFill>
                  <a:srgbClr val="C00000"/>
                </a:solidFill>
                <a:ea typeface="+mn-ea"/>
                <a:cs typeface="+mn-cs"/>
              </a:rPr>
              <a:t>የፕሮጀክቱ ዋና እና ተያያዥ ተግባራት</a:t>
            </a:r>
            <a:r>
              <a:rPr lang="en-US" sz="3600" b="1" dirty="0">
                <a:solidFill>
                  <a:srgbClr val="C00000"/>
                </a:solidFill>
                <a:ea typeface="+mn-ea"/>
                <a:cs typeface="+mn-cs"/>
              </a:rPr>
              <a:t> (outputs and activities</a:t>
            </a:r>
            <a:r>
              <a:rPr lang="am-ET" sz="3600" b="1" dirty="0">
                <a:solidFill>
                  <a:srgbClr val="C00000"/>
                </a:solidFill>
                <a:ea typeface="+mn-ea"/>
                <a:cs typeface="+mn-cs"/>
              </a:rPr>
              <a:t>) ሥርዓተ</a:t>
            </a:r>
            <a:r>
              <a:rPr lang="en-US" sz="3600" b="1" dirty="0">
                <a:solidFill>
                  <a:srgbClr val="C00000"/>
                </a:solidFill>
                <a:ea typeface="+mn-ea"/>
                <a:cs typeface="+mn-cs"/>
              </a:rPr>
              <a:t>-</a:t>
            </a:r>
            <a:r>
              <a:rPr lang="am-ET" sz="3600" b="1" dirty="0">
                <a:solidFill>
                  <a:srgbClr val="C00000"/>
                </a:solidFill>
                <a:ea typeface="+mn-ea"/>
                <a:cs typeface="+mn-cs"/>
              </a:rPr>
              <a:t>ፆታን ያማከሉ እና ጾታ ተኮር መሆን አለባቸው</a:t>
            </a:r>
            <a:endParaRPr lang="en-GB" sz="3600" b="1" dirty="0">
              <a:solidFill>
                <a:srgbClr val="C00000"/>
              </a:solidFill>
              <a:ea typeface="+mn-ea"/>
              <a:cs typeface="+mn-cs"/>
            </a:endParaRPr>
          </a:p>
        </p:txBody>
      </p:sp>
      <p:sp>
        <p:nvSpPr>
          <p:cNvPr id="3" name="Content Placeholder 2">
            <a:extLst>
              <a:ext uri="{FF2B5EF4-FFF2-40B4-BE49-F238E27FC236}">
                <a16:creationId xmlns:a16="http://schemas.microsoft.com/office/drawing/2014/main" id="{B3031313-B513-EF5B-902E-EBFC3629C1EA}"/>
              </a:ext>
            </a:extLst>
          </p:cNvPr>
          <p:cNvSpPr>
            <a:spLocks noGrp="1"/>
          </p:cNvSpPr>
          <p:nvPr>
            <p:ph idx="1"/>
          </p:nvPr>
        </p:nvSpPr>
        <p:spPr>
          <a:xfrm>
            <a:off x="323849" y="1789339"/>
            <a:ext cx="7961169" cy="4611461"/>
          </a:xfrm>
        </p:spPr>
        <p:txBody>
          <a:bodyPr>
            <a:normAutofit/>
          </a:bodyPr>
          <a:lstStyle/>
          <a:p>
            <a:pPr marL="0" indent="0" algn="just">
              <a:buNone/>
            </a:pPr>
            <a:r>
              <a:rPr lang="am-ET" sz="3200" b="1" dirty="0"/>
              <a:t>ወደ ፕሮጀክቱ ውጤቶች  የሚያመሩና የሚደግፉ የታቀዱ ተግባራት</a:t>
            </a:r>
            <a:r>
              <a:rPr lang="en-US" sz="3200" b="1" dirty="0"/>
              <a:t> </a:t>
            </a:r>
            <a:r>
              <a:rPr lang="am-ET" sz="3200" b="1" dirty="0"/>
              <a:t>ፆታ ተኮር መሆን አለባቸው።</a:t>
            </a:r>
            <a:endParaRPr lang="en-US" sz="3200" b="1" dirty="0"/>
          </a:p>
          <a:p>
            <a:pPr marL="0" indent="0" algn="just">
              <a:buNone/>
            </a:pPr>
            <a:r>
              <a:rPr lang="am-ET" sz="3200" dirty="0"/>
              <a:t>ለምሳሌ፦ ለአየር ንብረት ተስማሚ የሙያ ስልጠናዎች</a:t>
            </a:r>
            <a:r>
              <a:rPr lang="en-US" sz="3200" dirty="0"/>
              <a:t> </a:t>
            </a:r>
            <a:r>
              <a:rPr lang="en-US" sz="3200" dirty="0" err="1"/>
              <a:t>ላይ</a:t>
            </a:r>
            <a:r>
              <a:rPr lang="am-ET" sz="3200" dirty="0"/>
              <a:t> የሴቶች ቁጥርን መጨመር እና የስርዓተ-ፆታ እኩልነትን ማሻሻል፣ ለአየር ንብረት ተስማሚ ቴክኖሎጂዎችን፣ የግብርና ግብዓቶች፣ የንግድ ካፒታል፣ ወዘተ. ለማግኘት  የሚያግዙ የማይክሮ ፋይናንስ ብድር ተጠቃሚ የሚሆኑ ሴቶችን ቁጥር መጨመር እና የስርዓተ-ፆታ እኩልነትን ማሻሻል።</a:t>
            </a:r>
            <a:endParaRPr lang="en-US" sz="3200" dirty="0"/>
          </a:p>
          <a:p>
            <a:endParaRPr lang="en-GB" sz="3200" dirty="0"/>
          </a:p>
        </p:txBody>
      </p:sp>
      <p:pic>
        <p:nvPicPr>
          <p:cNvPr id="2050" name="Picture 2" descr="A person preparing food in a kitchen&#10;&#10;Description automatically generated">
            <a:extLst>
              <a:ext uri="{FF2B5EF4-FFF2-40B4-BE49-F238E27FC236}">
                <a16:creationId xmlns:a16="http://schemas.microsoft.com/office/drawing/2014/main" id="{BE1C03CC-555B-ED93-F970-0F6BC11DA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6171" y="1368197"/>
            <a:ext cx="3635829" cy="5453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270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0592E-0BC0-9D07-091D-016985B2536D}"/>
              </a:ext>
            </a:extLst>
          </p:cNvPr>
          <p:cNvSpPr>
            <a:spLocks noGrp="1"/>
          </p:cNvSpPr>
          <p:nvPr>
            <p:ph idx="1"/>
          </p:nvPr>
        </p:nvSpPr>
        <p:spPr>
          <a:xfrm>
            <a:off x="838200" y="2396259"/>
            <a:ext cx="10515600" cy="4351338"/>
          </a:xfrm>
        </p:spPr>
        <p:txBody>
          <a:bodyPr/>
          <a:lstStyle/>
          <a:p>
            <a:pPr marL="0" marR="0" algn="just">
              <a:spcBef>
                <a:spcPts val="0"/>
              </a:spcBef>
              <a:spcAft>
                <a:spcPts val="600"/>
              </a:spcAft>
            </a:pPr>
            <a:r>
              <a:rPr lang="en-US" sz="2800" dirty="0" err="1"/>
              <a:t>የ</a:t>
            </a:r>
            <a:r>
              <a:rPr lang="am-ET" sz="2800" dirty="0"/>
              <a:t>ፕሮጀክት ኢላማ የሆኑት ቡድኖች በግልጽ የተለዩ </a:t>
            </a:r>
            <a:r>
              <a:rPr lang="en-US" sz="2800" dirty="0" err="1"/>
              <a:t>የሴቶችና</a:t>
            </a:r>
            <a:r>
              <a:rPr lang="en-US" sz="2800" dirty="0"/>
              <a:t> </a:t>
            </a:r>
            <a:r>
              <a:rPr lang="en-US" sz="2800" dirty="0" err="1"/>
              <a:t>የልጃገረዶች</a:t>
            </a:r>
            <a:r>
              <a:rPr lang="en-US" sz="2800" dirty="0"/>
              <a:t> </a:t>
            </a:r>
            <a:r>
              <a:rPr lang="en-US" sz="2800" dirty="0" err="1"/>
              <a:t>ቡድኖችን</a:t>
            </a:r>
            <a:r>
              <a:rPr lang="en-US" sz="2800" dirty="0"/>
              <a:t> </a:t>
            </a:r>
            <a:r>
              <a:rPr lang="en-US" sz="2800" dirty="0" err="1"/>
              <a:t>መጥቀስ</a:t>
            </a:r>
            <a:r>
              <a:rPr lang="am-ET" dirty="0"/>
              <a:t> </a:t>
            </a:r>
            <a:r>
              <a:rPr lang="en-US" sz="2800" dirty="0" err="1"/>
              <a:t>አለባቸው</a:t>
            </a:r>
            <a:r>
              <a:rPr lang="en-US" sz="2800" dirty="0"/>
              <a:t>፤</a:t>
            </a:r>
            <a:endParaRPr lang="am-ET" sz="2800" dirty="0"/>
          </a:p>
          <a:p>
            <a:pPr marL="0" marR="0" indent="0" algn="just">
              <a:spcBef>
                <a:spcPts val="0"/>
              </a:spcBef>
              <a:spcAft>
                <a:spcPts val="600"/>
              </a:spcAft>
              <a:buNone/>
            </a:pPr>
            <a:endParaRPr lang="en-US" sz="2800" dirty="0"/>
          </a:p>
          <a:p>
            <a:pPr marL="0" marR="0" algn="just">
              <a:spcBef>
                <a:spcPts val="0"/>
              </a:spcBef>
              <a:spcAft>
                <a:spcPts val="600"/>
              </a:spcAft>
            </a:pPr>
            <a:r>
              <a:rPr lang="am-ET" sz="2800" dirty="0"/>
              <a:t>ምሳሌ፦ በሴት የሚመሩ (እማወራ) ቤተሰቦችን ኢላማ ማድረግ ወይም በጉርምስና ዕድሜ ላይ ያሉ ልጃገረዶችን ወይም በከፊል አርብቶ አደር አካባቢ ያሉ ሴቶችን ወይም የአካል ጉዳተኛ ሴቶችን</a:t>
            </a:r>
            <a:endParaRPr lang="en-GB" sz="2800" dirty="0"/>
          </a:p>
          <a:p>
            <a:endParaRPr lang="en-US" dirty="0"/>
          </a:p>
        </p:txBody>
      </p:sp>
      <p:sp>
        <p:nvSpPr>
          <p:cNvPr id="4" name="Title 1">
            <a:extLst>
              <a:ext uri="{FF2B5EF4-FFF2-40B4-BE49-F238E27FC236}">
                <a16:creationId xmlns:a16="http://schemas.microsoft.com/office/drawing/2014/main" id="{61ED77A0-D481-B9A8-AB15-1A9F5E26920E}"/>
              </a:ext>
            </a:extLst>
          </p:cNvPr>
          <p:cNvSpPr>
            <a:spLocks noGrp="1"/>
          </p:cNvSpPr>
          <p:nvPr>
            <p:ph type="title"/>
          </p:nvPr>
        </p:nvSpPr>
        <p:spPr>
          <a:xfrm>
            <a:off x="1676400" y="669925"/>
            <a:ext cx="9213273" cy="1325563"/>
          </a:xfrm>
        </p:spPr>
        <p:txBody>
          <a:bodyPr anchor="t">
            <a:normAutofit/>
          </a:bodyPr>
          <a:lstStyle/>
          <a:p>
            <a:pPr algn="just"/>
            <a:r>
              <a:rPr lang="am-ET" sz="3600" b="1" dirty="0">
                <a:solidFill>
                  <a:srgbClr val="C00000"/>
                </a:solidFill>
                <a:ea typeface="+mn-ea"/>
                <a:cs typeface="+mn-cs"/>
              </a:rPr>
              <a:t>የተወሰኑ </a:t>
            </a:r>
            <a:r>
              <a:rPr lang="en-US" sz="3600" b="1" dirty="0" err="1">
                <a:solidFill>
                  <a:srgbClr val="C00000"/>
                </a:solidFill>
                <a:ea typeface="+mn-ea"/>
                <a:cs typeface="+mn-cs"/>
              </a:rPr>
              <a:t>የሴቶች</a:t>
            </a:r>
            <a:r>
              <a:rPr lang="en-US" sz="3600" b="1" dirty="0">
                <a:solidFill>
                  <a:srgbClr val="C00000"/>
                </a:solidFill>
                <a:ea typeface="+mn-ea"/>
                <a:cs typeface="+mn-cs"/>
              </a:rPr>
              <a:t> </a:t>
            </a:r>
            <a:r>
              <a:rPr lang="en-US" sz="3600" b="1" dirty="0" err="1">
                <a:solidFill>
                  <a:srgbClr val="C00000"/>
                </a:solidFill>
                <a:ea typeface="+mn-ea"/>
                <a:cs typeface="+mn-cs"/>
              </a:rPr>
              <a:t>እና</a:t>
            </a:r>
            <a:r>
              <a:rPr lang="en-US" sz="3600" b="1" dirty="0">
                <a:solidFill>
                  <a:srgbClr val="C00000"/>
                </a:solidFill>
                <a:ea typeface="+mn-ea"/>
                <a:cs typeface="+mn-cs"/>
              </a:rPr>
              <a:t> </a:t>
            </a:r>
            <a:r>
              <a:rPr lang="en-US" sz="3600" b="1" dirty="0" err="1">
                <a:solidFill>
                  <a:srgbClr val="C00000"/>
                </a:solidFill>
                <a:ea typeface="+mn-ea"/>
                <a:cs typeface="+mn-cs"/>
              </a:rPr>
              <a:t>የልጃገረዶች</a:t>
            </a:r>
            <a:r>
              <a:rPr lang="en-US" sz="3600" b="1" dirty="0">
                <a:solidFill>
                  <a:srgbClr val="C00000"/>
                </a:solidFill>
                <a:ea typeface="+mn-ea"/>
                <a:cs typeface="+mn-cs"/>
              </a:rPr>
              <a:t> </a:t>
            </a:r>
            <a:r>
              <a:rPr lang="en-US" sz="3600" b="1" dirty="0" err="1">
                <a:solidFill>
                  <a:srgbClr val="C00000"/>
                </a:solidFill>
                <a:ea typeface="+mn-ea"/>
                <a:cs typeface="+mn-cs"/>
              </a:rPr>
              <a:t>ቡድኖች</a:t>
            </a:r>
            <a:r>
              <a:rPr lang="am-ET" sz="3600" b="1" dirty="0">
                <a:solidFill>
                  <a:srgbClr val="C00000"/>
                </a:solidFill>
                <a:ea typeface="+mn-ea"/>
                <a:cs typeface="+mn-cs"/>
              </a:rPr>
              <a:t>ን ኢላማ ያድርጉ</a:t>
            </a:r>
            <a:endParaRPr lang="en-GB" sz="3600" b="1" dirty="0">
              <a:solidFill>
                <a:srgbClr val="C00000"/>
              </a:solidFill>
              <a:ea typeface="+mn-ea"/>
              <a:cs typeface="+mn-cs"/>
            </a:endParaRPr>
          </a:p>
        </p:txBody>
      </p:sp>
    </p:spTree>
    <p:extLst>
      <p:ext uri="{BB962C8B-B14F-4D97-AF65-F5344CB8AC3E}">
        <p14:creationId xmlns:p14="http://schemas.microsoft.com/office/powerpoint/2010/main" val="2386549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CA1B3-7328-C9C7-4172-52470F044B9F}"/>
              </a:ext>
            </a:extLst>
          </p:cNvPr>
          <p:cNvSpPr>
            <a:spLocks noGrp="1"/>
          </p:cNvSpPr>
          <p:nvPr>
            <p:ph type="title"/>
          </p:nvPr>
        </p:nvSpPr>
        <p:spPr>
          <a:xfrm>
            <a:off x="637309" y="185738"/>
            <a:ext cx="11145116" cy="944793"/>
          </a:xfrm>
        </p:spPr>
        <p:txBody>
          <a:bodyPr>
            <a:noAutofit/>
          </a:bodyPr>
          <a:lstStyle/>
          <a:p>
            <a:pPr algn="ctr"/>
            <a:r>
              <a:rPr lang="am-ET" sz="3600" b="1" dirty="0">
                <a:solidFill>
                  <a:srgbClr val="C00000"/>
                </a:solidFill>
                <a:ea typeface="+mn-ea"/>
                <a:cs typeface="+mn-cs"/>
              </a:rPr>
              <a:t>የፕሮጀክት ተግባራትን </a:t>
            </a:r>
            <a:r>
              <a:rPr lang="en-US" sz="3600" b="1" dirty="0" err="1">
                <a:solidFill>
                  <a:srgbClr val="C00000"/>
                </a:solidFill>
                <a:ea typeface="+mn-ea"/>
                <a:cs typeface="+mn-cs"/>
              </a:rPr>
              <a:t>መንደፍ</a:t>
            </a:r>
            <a:r>
              <a:rPr lang="am-ET" sz="3600" b="1" dirty="0">
                <a:solidFill>
                  <a:srgbClr val="C00000"/>
                </a:solidFill>
                <a:ea typeface="+mn-ea"/>
                <a:cs typeface="+mn-cs"/>
              </a:rPr>
              <a:t> መወጣጫዎችን እና ምሰሶዎችን ማካተት እንዳለበት አስታውሱ </a:t>
            </a:r>
            <a:endParaRPr lang="en-GB" sz="3600" b="1" dirty="0">
              <a:solidFill>
                <a:srgbClr val="C00000"/>
              </a:solidFill>
              <a:ea typeface="+mn-ea"/>
              <a:cs typeface="+mn-cs"/>
            </a:endParaRPr>
          </a:p>
        </p:txBody>
      </p:sp>
      <p:sp>
        <p:nvSpPr>
          <p:cNvPr id="3" name="Content Placeholder 2">
            <a:extLst>
              <a:ext uri="{FF2B5EF4-FFF2-40B4-BE49-F238E27FC236}">
                <a16:creationId xmlns:a16="http://schemas.microsoft.com/office/drawing/2014/main" id="{7D291E28-F511-3B39-3278-8B2FF21C5AFE}"/>
              </a:ext>
            </a:extLst>
          </p:cNvPr>
          <p:cNvSpPr>
            <a:spLocks noGrp="1"/>
          </p:cNvSpPr>
          <p:nvPr>
            <p:ph idx="1"/>
          </p:nvPr>
        </p:nvSpPr>
        <p:spPr>
          <a:xfrm>
            <a:off x="214313" y="1205346"/>
            <a:ext cx="6986587" cy="5466916"/>
          </a:xfrm>
        </p:spPr>
        <p:txBody>
          <a:bodyPr>
            <a:normAutofit/>
          </a:bodyPr>
          <a:lstStyle/>
          <a:p>
            <a:pPr algn="just"/>
            <a:r>
              <a:rPr lang="am-ET" dirty="0"/>
              <a:t>የአየር ንብረት እና የልማት ፕሮጀክት ተግባሮች የ</a:t>
            </a:r>
            <a:r>
              <a:rPr lang="en-US" dirty="0"/>
              <a:t>“</a:t>
            </a:r>
            <a:r>
              <a:rPr lang="am-ET" dirty="0"/>
              <a:t>ፍትሃዊነት</a:t>
            </a:r>
            <a:r>
              <a:rPr lang="en-US" dirty="0"/>
              <a:t>”</a:t>
            </a:r>
            <a:r>
              <a:rPr lang="am-ET" dirty="0"/>
              <a:t> ምስል ላይ የሚታየውን አላማ ለመምታት ማነጣጠር አለባቸው፡፡</a:t>
            </a:r>
            <a:endParaRPr lang="en-US" dirty="0"/>
          </a:p>
          <a:p>
            <a:pPr algn="just"/>
            <a:r>
              <a:rPr lang="en-US" dirty="0"/>
              <a:t>“</a:t>
            </a:r>
            <a:r>
              <a:rPr lang="am-ET" dirty="0"/>
              <a:t>ፍትሃዊነት</a:t>
            </a:r>
            <a:r>
              <a:rPr lang="en-US" dirty="0"/>
              <a:t>”</a:t>
            </a:r>
            <a:r>
              <a:rPr lang="am-ET" dirty="0"/>
              <a:t> አንዳንድ የህብረተሰብ ክፍሎች ተጨማሪ እርዳታ እንደሚያስፈልጋቸው ያመላክታል፡፡</a:t>
            </a:r>
            <a:endParaRPr lang="en-US" dirty="0"/>
          </a:p>
          <a:p>
            <a:pPr lvl="1" algn="just"/>
            <a:r>
              <a:rPr lang="am-ET" sz="2800" dirty="0"/>
              <a:t>ታሪካዊ ጉዳት (</a:t>
            </a:r>
            <a:r>
              <a:rPr lang="en-US" sz="2800" dirty="0"/>
              <a:t>historic disadvantage)</a:t>
            </a:r>
            <a:r>
              <a:rPr lang="am-ET" sz="2800" dirty="0"/>
              <a:t>፣</a:t>
            </a:r>
            <a:r>
              <a:rPr lang="en-US" sz="2800" dirty="0"/>
              <a:t> </a:t>
            </a:r>
            <a:r>
              <a:rPr lang="am-ET" sz="2800" dirty="0"/>
              <a:t>ወቅታዊ ማህበራዊ ግንኙነቶች </a:t>
            </a:r>
            <a:r>
              <a:rPr lang="en-US" sz="2800" dirty="0"/>
              <a:t>(current social relations)</a:t>
            </a:r>
            <a:r>
              <a:rPr lang="am-ET" sz="2800" dirty="0"/>
              <a:t>፤</a:t>
            </a:r>
            <a:endParaRPr lang="en-US" sz="2800" dirty="0"/>
          </a:p>
          <a:p>
            <a:pPr lvl="1" algn="just"/>
            <a:r>
              <a:rPr lang="am-ET" sz="2800" dirty="0"/>
              <a:t>ለአየር ንብረት ለውጥ እና መፍትሄዎቻቸው ምላሽ ላይ ተጽእኖ የሚያሳድሩ </a:t>
            </a:r>
            <a:r>
              <a:rPr lang="en-US" sz="2800" dirty="0" err="1"/>
              <a:t>የውስጣዊ</a:t>
            </a:r>
            <a:r>
              <a:rPr lang="am-ET" sz="2800" dirty="0"/>
              <a:t> እና ውጪያዊ የአካል ባህሪያት፤</a:t>
            </a:r>
          </a:p>
          <a:p>
            <a:pPr algn="just"/>
            <a:r>
              <a:rPr lang="am-ET" dirty="0"/>
              <a:t>ፍትሃዊነት ‘ለሚያስፈልጋቸው የበለጠ ማድረግ’ ነው።</a:t>
            </a:r>
            <a:endParaRPr lang="en-US" dirty="0"/>
          </a:p>
          <a:p>
            <a:pPr lvl="1" algn="just"/>
            <a:endParaRPr lang="en-US" sz="2800" dirty="0"/>
          </a:p>
          <a:p>
            <a:pPr marL="0" indent="0" algn="just">
              <a:buNone/>
            </a:pPr>
            <a:endParaRPr lang="en-US" sz="2400" dirty="0"/>
          </a:p>
          <a:p>
            <a:pPr marL="0" indent="0">
              <a:buNone/>
            </a:pPr>
            <a:endParaRPr lang="en-GB" sz="2400" dirty="0"/>
          </a:p>
        </p:txBody>
      </p:sp>
      <p:pic>
        <p:nvPicPr>
          <p:cNvPr id="9" name="Picture 8">
            <a:extLst>
              <a:ext uri="{FF2B5EF4-FFF2-40B4-BE49-F238E27FC236}">
                <a16:creationId xmlns:a16="http://schemas.microsoft.com/office/drawing/2014/main" id="{D6E98422-A45F-3E02-B250-B37281FAE5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6000" y="1816100"/>
            <a:ext cx="4826000" cy="3225800"/>
          </a:xfrm>
          <a:prstGeom prst="rect">
            <a:avLst/>
          </a:prstGeom>
        </p:spPr>
      </p:pic>
    </p:spTree>
    <p:extLst>
      <p:ext uri="{BB962C8B-B14F-4D97-AF65-F5344CB8AC3E}">
        <p14:creationId xmlns:p14="http://schemas.microsoft.com/office/powerpoint/2010/main" val="905728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82CC4-B6C8-F317-C104-01669B4A2C83}"/>
              </a:ext>
            </a:extLst>
          </p:cNvPr>
          <p:cNvSpPr>
            <a:spLocks noGrp="1"/>
          </p:cNvSpPr>
          <p:nvPr>
            <p:ph type="title"/>
          </p:nvPr>
        </p:nvSpPr>
        <p:spPr>
          <a:xfrm>
            <a:off x="1405804" y="477983"/>
            <a:ext cx="9504218" cy="952501"/>
          </a:xfrm>
        </p:spPr>
        <p:txBody>
          <a:bodyPr>
            <a:noAutofit/>
          </a:bodyPr>
          <a:lstStyle/>
          <a:p>
            <a:r>
              <a:rPr lang="am-ET" sz="3600" b="1" dirty="0">
                <a:solidFill>
                  <a:srgbClr val="C00000"/>
                </a:solidFill>
                <a:ea typeface="+mn-ea"/>
                <a:cs typeface="+mn-cs"/>
              </a:rPr>
              <a:t>ቀጣይ፦ በዕቅድ ሂደት ውስጥ ቅድሚያ የሚሰጣቸውን የአደጋ መቋቋም እርምጃዎችን ለመምረጥ የሚረዳ መሣሪያ</a:t>
            </a:r>
            <a:endParaRPr lang="en-GB" sz="3600" b="1" dirty="0">
              <a:solidFill>
                <a:srgbClr val="C00000"/>
              </a:solidFill>
              <a:ea typeface="+mn-ea"/>
              <a:cs typeface="+mn-cs"/>
            </a:endParaRPr>
          </a:p>
        </p:txBody>
      </p:sp>
      <p:pic>
        <p:nvPicPr>
          <p:cNvPr id="4098" name="Picture 2" descr="A group of people sitting at a table&#10;&#10;Description automatically generated">
            <a:extLst>
              <a:ext uri="{FF2B5EF4-FFF2-40B4-BE49-F238E27FC236}">
                <a16:creationId xmlns:a16="http://schemas.microsoft.com/office/drawing/2014/main" id="{4F91DB7D-8F93-1E02-9D3A-21A1B5CFF7A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76312" y="1808322"/>
            <a:ext cx="6763202" cy="4571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053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D4765-0BB1-1162-22CA-E925D2561DD9}"/>
              </a:ext>
            </a:extLst>
          </p:cNvPr>
          <p:cNvSpPr>
            <a:spLocks noGrp="1"/>
          </p:cNvSpPr>
          <p:nvPr>
            <p:ph type="title"/>
          </p:nvPr>
        </p:nvSpPr>
        <p:spPr>
          <a:xfrm>
            <a:off x="295275" y="249383"/>
            <a:ext cx="11634788" cy="980902"/>
          </a:xfrm>
        </p:spPr>
        <p:txBody>
          <a:bodyPr>
            <a:noAutofit/>
          </a:bodyPr>
          <a:lstStyle/>
          <a:p>
            <a:pPr algn="ctr"/>
            <a:r>
              <a:rPr lang="am-ET" sz="3600" b="1" dirty="0">
                <a:solidFill>
                  <a:srgbClr val="C00000"/>
                </a:solidFill>
                <a:ea typeface="+mn-ea"/>
                <a:cs typeface="+mn-cs"/>
              </a:rPr>
              <a:t>የ </a:t>
            </a:r>
            <a:r>
              <a:rPr lang="en-US" sz="3600" b="1" dirty="0">
                <a:solidFill>
                  <a:srgbClr val="C00000"/>
                </a:solidFill>
                <a:ea typeface="+mn-ea"/>
                <a:cs typeface="+mn-cs"/>
              </a:rPr>
              <a:t>ICLEI</a:t>
            </a:r>
            <a:r>
              <a:rPr lang="am-ET" sz="3600" b="1" dirty="0">
                <a:solidFill>
                  <a:srgbClr val="C00000"/>
                </a:solidFill>
                <a:ea typeface="+mn-ea"/>
                <a:cs typeface="+mn-cs"/>
              </a:rPr>
              <a:t> ቅድሚያ የሚሰጣቸውን የአደጋ መቋቋም እርምጃዎችን ለመምረጥ የሚረዳ መሣሪያ እና </a:t>
            </a:r>
            <a:r>
              <a:rPr lang="en-US" sz="3600" b="1" dirty="0" err="1">
                <a:solidFill>
                  <a:srgbClr val="C00000"/>
                </a:solidFill>
                <a:ea typeface="+mn-ea"/>
                <a:cs typeface="+mn-cs"/>
              </a:rPr>
              <a:t>ዘዴ</a:t>
            </a:r>
            <a:endParaRPr lang="en-GB" sz="3600" b="1" dirty="0">
              <a:solidFill>
                <a:srgbClr val="C00000"/>
              </a:solidFill>
              <a:ea typeface="+mn-ea"/>
              <a:cs typeface="+mn-cs"/>
            </a:endParaRPr>
          </a:p>
        </p:txBody>
      </p:sp>
      <p:sp>
        <p:nvSpPr>
          <p:cNvPr id="3" name="Content Placeholder 2">
            <a:extLst>
              <a:ext uri="{FF2B5EF4-FFF2-40B4-BE49-F238E27FC236}">
                <a16:creationId xmlns:a16="http://schemas.microsoft.com/office/drawing/2014/main" id="{DF395F85-37DC-D60A-BDFA-B10C3551D46C}"/>
              </a:ext>
            </a:extLst>
          </p:cNvPr>
          <p:cNvSpPr>
            <a:spLocks noGrp="1"/>
          </p:cNvSpPr>
          <p:nvPr>
            <p:ph idx="1"/>
          </p:nvPr>
        </p:nvSpPr>
        <p:spPr>
          <a:xfrm>
            <a:off x="278606" y="1501831"/>
            <a:ext cx="11634788" cy="5587341"/>
          </a:xfrm>
        </p:spPr>
        <p:txBody>
          <a:bodyPr>
            <a:normAutofit/>
          </a:bodyPr>
          <a:lstStyle/>
          <a:p>
            <a:pPr algn="just"/>
            <a:r>
              <a:rPr lang="en-US" sz="3200" dirty="0"/>
              <a:t>የ</a:t>
            </a:r>
            <a:r>
              <a:rPr lang="am-ET" sz="3200" dirty="0"/>
              <a:t> </a:t>
            </a:r>
            <a:r>
              <a:rPr lang="en-GB" sz="3200" dirty="0"/>
              <a:t>ICLEI ACCCRN </a:t>
            </a:r>
            <a:r>
              <a:rPr lang="en-US" sz="3200" dirty="0" err="1"/>
              <a:t>ሂደት</a:t>
            </a:r>
            <a:r>
              <a:rPr lang="am-ET" sz="3200" dirty="0"/>
              <a:t> የልማት እንዲሁም</a:t>
            </a:r>
            <a:r>
              <a:rPr lang="en-US" sz="3200" dirty="0"/>
              <a:t> </a:t>
            </a:r>
            <a:r>
              <a:rPr lang="am-ET" sz="3200" dirty="0"/>
              <a:t>የ</a:t>
            </a:r>
            <a:r>
              <a:rPr lang="en-US" sz="3200" dirty="0" err="1"/>
              <a:t>አየር</a:t>
            </a:r>
            <a:r>
              <a:rPr lang="en-US" sz="3200" dirty="0"/>
              <a:t> ንብረት ለውጥ</a:t>
            </a:r>
            <a:r>
              <a:rPr lang="am-ET" sz="3200" dirty="0"/>
              <a:t>ን ለማሻሻል</a:t>
            </a:r>
            <a:r>
              <a:rPr lang="en-US" sz="3200" dirty="0"/>
              <a:t> የ</a:t>
            </a:r>
            <a:r>
              <a:rPr lang="am-ET" sz="3200" dirty="0"/>
              <a:t>ሚ</a:t>
            </a:r>
            <a:r>
              <a:rPr lang="en-US" sz="3200" dirty="0" err="1"/>
              <a:t>ታቀ</a:t>
            </a:r>
            <a:r>
              <a:rPr lang="am-ET" sz="3200" dirty="0"/>
              <a:t>ዱ</a:t>
            </a:r>
            <a:r>
              <a:rPr lang="en-US" sz="3200" dirty="0"/>
              <a:t> </a:t>
            </a:r>
            <a:r>
              <a:rPr lang="en-US" sz="3200" dirty="0" err="1"/>
              <a:t>መፍትሄ</a:t>
            </a:r>
            <a:r>
              <a:rPr lang="am-ET" sz="3200" dirty="0"/>
              <a:t>ዎች</a:t>
            </a:r>
            <a:r>
              <a:rPr lang="en-US" sz="3200" dirty="0"/>
              <a:t> </a:t>
            </a:r>
            <a:r>
              <a:rPr lang="am-ET" sz="3200" dirty="0"/>
              <a:t>አደጋን </a:t>
            </a:r>
            <a:r>
              <a:rPr lang="en-US" sz="3200" dirty="0" err="1"/>
              <a:t>የመገዳደር</a:t>
            </a:r>
            <a:r>
              <a:rPr lang="en-US" sz="3200" dirty="0"/>
              <a:t> </a:t>
            </a:r>
            <a:r>
              <a:rPr lang="en-US" sz="3200" dirty="0" err="1"/>
              <a:t>አቅም</a:t>
            </a:r>
            <a:r>
              <a:rPr lang="en-US" sz="3200" dirty="0"/>
              <a:t> </a:t>
            </a:r>
            <a:r>
              <a:rPr lang="en-US" sz="3200" dirty="0" err="1"/>
              <a:t>ለመገምገም</a:t>
            </a:r>
            <a:r>
              <a:rPr lang="en-US" sz="3200" dirty="0"/>
              <a:t> </a:t>
            </a:r>
            <a:r>
              <a:rPr lang="am-ET" sz="3200" dirty="0"/>
              <a:t>የሚረዳ </a:t>
            </a:r>
            <a:r>
              <a:rPr lang="en-US" sz="3200" dirty="0" err="1"/>
              <a:t>ዘዴን</a:t>
            </a:r>
            <a:r>
              <a:rPr lang="en-US" sz="3200" dirty="0"/>
              <a:t> </a:t>
            </a:r>
            <a:r>
              <a:rPr lang="en-US" sz="3200" dirty="0" err="1"/>
              <a:t>ይሰጣል</a:t>
            </a:r>
            <a:r>
              <a:rPr lang="en-US" sz="3200" dirty="0"/>
              <a:t>።</a:t>
            </a:r>
          </a:p>
          <a:p>
            <a:pPr algn="just"/>
            <a:r>
              <a:rPr lang="am-ET" sz="3200" dirty="0"/>
              <a:t>የፕሮጀክት ተግባሮች አደጋ የመቋቋም አቅምን ለመገምገም እና ቅድሚያ ለመስጠት የሚከተሉት ዋና መስፈርቶች ናቸው፦</a:t>
            </a:r>
            <a:endParaRPr lang="en-US" sz="3200" dirty="0"/>
          </a:p>
          <a:p>
            <a:pPr lvl="1" algn="just"/>
            <a:r>
              <a:rPr lang="en-US" sz="2800" dirty="0" err="1"/>
              <a:t>አማራጭ</a:t>
            </a:r>
            <a:r>
              <a:rPr lang="am-ET" sz="2800" dirty="0"/>
              <a:t> / ተጠባባቂ</a:t>
            </a:r>
            <a:r>
              <a:rPr lang="en-US" sz="2800" dirty="0"/>
              <a:t> (redundancy)</a:t>
            </a:r>
            <a:endParaRPr lang="am-ET" sz="2800" dirty="0"/>
          </a:p>
          <a:p>
            <a:pPr lvl="1" algn="just"/>
            <a:r>
              <a:rPr lang="am-ET" sz="2800" dirty="0"/>
              <a:t>በርካታ እና እንዳስፈላጊነቱ ተለዋዋጭ </a:t>
            </a:r>
            <a:r>
              <a:rPr lang="en-US" sz="2800" dirty="0"/>
              <a:t>(flexibility and diversity)</a:t>
            </a:r>
            <a:endParaRPr lang="am-ET" sz="2800" dirty="0"/>
          </a:p>
          <a:p>
            <a:pPr lvl="1" algn="just"/>
            <a:r>
              <a:rPr lang="am-ET" sz="2800" dirty="0"/>
              <a:t>መልሶ ማደራጀት እና ምላሽ ሰጪነት</a:t>
            </a:r>
            <a:r>
              <a:rPr lang="en-US" sz="2800" dirty="0"/>
              <a:t> (reorganization and responsiveness)</a:t>
            </a:r>
            <a:endParaRPr lang="am-ET" sz="2800" dirty="0"/>
          </a:p>
          <a:p>
            <a:pPr lvl="1" algn="just"/>
            <a:r>
              <a:rPr lang="am-ET" sz="2800" dirty="0"/>
              <a:t>የመረጃ ተደራሽነት</a:t>
            </a:r>
          </a:p>
          <a:p>
            <a:pPr lvl="1" algn="just"/>
            <a:r>
              <a:rPr lang="am-ET" sz="2800" dirty="0"/>
              <a:t>የሃይል ቁጠባ እና የበካይ ጋዝ ማስወገድ አቅም</a:t>
            </a:r>
            <a:endParaRPr lang="en-US" sz="2800" dirty="0"/>
          </a:p>
          <a:p>
            <a:pPr marL="0" indent="0" algn="just">
              <a:buNone/>
            </a:pPr>
            <a:endParaRPr lang="am-ET" sz="1200" dirty="0"/>
          </a:p>
          <a:p>
            <a:pPr marL="0" indent="0" algn="just">
              <a:buNone/>
            </a:pPr>
            <a:r>
              <a:rPr lang="am-ET" sz="3200" dirty="0"/>
              <a:t>(ከዚህ ጋር የተያያዘውን ጽሑፍ ይመልከቱ)</a:t>
            </a:r>
            <a:endParaRPr lang="en-GB" sz="3200" dirty="0"/>
          </a:p>
        </p:txBody>
      </p:sp>
    </p:spTree>
    <p:extLst>
      <p:ext uri="{BB962C8B-B14F-4D97-AF65-F5344CB8AC3E}">
        <p14:creationId xmlns:p14="http://schemas.microsoft.com/office/powerpoint/2010/main" val="16757928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3C22A-7459-7705-7888-F857F893BA5F}"/>
              </a:ext>
            </a:extLst>
          </p:cNvPr>
          <p:cNvSpPr>
            <a:spLocks noGrp="1"/>
          </p:cNvSpPr>
          <p:nvPr>
            <p:ph type="title"/>
          </p:nvPr>
        </p:nvSpPr>
        <p:spPr>
          <a:xfrm>
            <a:off x="838200" y="190501"/>
            <a:ext cx="10515600" cy="685799"/>
          </a:xfrm>
        </p:spPr>
        <p:txBody>
          <a:bodyPr>
            <a:normAutofit/>
          </a:bodyPr>
          <a:lstStyle/>
          <a:p>
            <a:pPr algn="ctr"/>
            <a:r>
              <a:rPr lang="en-US" sz="3600" b="1" dirty="0" err="1">
                <a:solidFill>
                  <a:srgbClr val="C00000"/>
                </a:solidFill>
                <a:ea typeface="+mn-ea"/>
                <a:cs typeface="+mn-cs"/>
              </a:rPr>
              <a:t>አማራጭ</a:t>
            </a:r>
            <a:r>
              <a:rPr lang="am-ET" sz="3600" b="1" dirty="0">
                <a:solidFill>
                  <a:srgbClr val="C00000"/>
                </a:solidFill>
                <a:ea typeface="+mn-ea"/>
                <a:cs typeface="+mn-cs"/>
              </a:rPr>
              <a:t> / ተጠባባቂ </a:t>
            </a:r>
            <a:r>
              <a:rPr lang="en-US" sz="3600" b="1" dirty="0">
                <a:solidFill>
                  <a:srgbClr val="C00000"/>
                </a:solidFill>
                <a:ea typeface="+mn-ea"/>
                <a:cs typeface="+mn-cs"/>
              </a:rPr>
              <a:t>(redundancy)</a:t>
            </a:r>
            <a:endParaRPr lang="en-GB" sz="3600" b="1" dirty="0">
              <a:solidFill>
                <a:srgbClr val="C00000"/>
              </a:solidFill>
              <a:ea typeface="+mn-ea"/>
              <a:cs typeface="+mn-cs"/>
            </a:endParaRPr>
          </a:p>
        </p:txBody>
      </p:sp>
      <p:sp>
        <p:nvSpPr>
          <p:cNvPr id="3" name="Content Placeholder 2">
            <a:extLst>
              <a:ext uri="{FF2B5EF4-FFF2-40B4-BE49-F238E27FC236}">
                <a16:creationId xmlns:a16="http://schemas.microsoft.com/office/drawing/2014/main" id="{EFE88B6C-94A5-CA0D-DDF3-DB109A15921E}"/>
              </a:ext>
            </a:extLst>
          </p:cNvPr>
          <p:cNvSpPr>
            <a:spLocks noGrp="1"/>
          </p:cNvSpPr>
          <p:nvPr>
            <p:ph idx="1"/>
          </p:nvPr>
        </p:nvSpPr>
        <p:spPr>
          <a:xfrm>
            <a:off x="838200" y="1162050"/>
            <a:ext cx="10515600" cy="5014913"/>
          </a:xfrm>
        </p:spPr>
        <p:txBody>
          <a:bodyPr/>
          <a:lstStyle/>
          <a:p>
            <a:pPr algn="just"/>
            <a:r>
              <a:rPr lang="am-ET" dirty="0"/>
              <a:t>አደጋን የመቋቋም አቅም ያለው ስርዓት አንዱ መንገድ/አካሄድ በሚበላ</a:t>
            </a:r>
            <a:r>
              <a:rPr lang="en-US" dirty="0" err="1"/>
              <a:t>ሽ</a:t>
            </a:r>
            <a:r>
              <a:rPr lang="am-ET" dirty="0"/>
              <a:t>በት እና ውጤቶችን ማምጣት አስፈላጊ በሆነበት ወቅት</a:t>
            </a:r>
            <a:r>
              <a:rPr lang="en-US" dirty="0"/>
              <a:t> </a:t>
            </a:r>
            <a:r>
              <a:rPr lang="am-ET" dirty="0"/>
              <a:t>በበርካታ መንገዶች የሚሰራ በመሆኑ ተግባራዊነቱን በመቀጠል ውጤቶችን ያሳካል።</a:t>
            </a:r>
          </a:p>
          <a:p>
            <a:pPr marL="0" indent="0" algn="just">
              <a:buNone/>
            </a:pPr>
            <a:r>
              <a:rPr lang="am-ET" dirty="0"/>
              <a:t> </a:t>
            </a:r>
          </a:p>
          <a:p>
            <a:pPr algn="just"/>
            <a:r>
              <a:rPr lang="am-ET" dirty="0"/>
              <a:t>በተቃራኒ "ነጠላ ምርጥ መፍትሄ" የመቋቋም አቅም የለውም ምክንያቱም ይህ ነጠላ አማራጭ ካልተሳካ </a:t>
            </a:r>
            <a:r>
              <a:rPr lang="en-US" dirty="0"/>
              <a:t> </a:t>
            </a:r>
            <a:r>
              <a:rPr lang="am-ET" dirty="0"/>
              <a:t>ሙሉ ስርዓቱ ይወድቃል።</a:t>
            </a:r>
            <a:endParaRPr lang="en-US" dirty="0"/>
          </a:p>
          <a:p>
            <a:endParaRPr lang="en-US" dirty="0"/>
          </a:p>
          <a:p>
            <a:r>
              <a:rPr lang="am-ET" dirty="0"/>
              <a:t>ምሳሌ፦ ሆስፒታሎች እና የአደጋ ጊዜ የመገናኛ </a:t>
            </a:r>
            <a:r>
              <a:rPr lang="en-US" dirty="0" err="1"/>
              <a:t>አገልግሎት</a:t>
            </a:r>
            <a:r>
              <a:rPr lang="en-US" dirty="0"/>
              <a:t> </a:t>
            </a:r>
            <a:r>
              <a:rPr lang="en-US" dirty="0" err="1"/>
              <a:t>ሰጭዎች</a:t>
            </a:r>
            <a:r>
              <a:rPr lang="en-US" dirty="0"/>
              <a:t> </a:t>
            </a:r>
            <a:r>
              <a:rPr lang="en-US" dirty="0" err="1"/>
              <a:t>ኤሌክትሪክ</a:t>
            </a:r>
            <a:r>
              <a:rPr lang="en-US" dirty="0"/>
              <a:t> </a:t>
            </a:r>
            <a:r>
              <a:rPr lang="en-US" dirty="0" err="1"/>
              <a:t>ቢጠፋ</a:t>
            </a:r>
            <a:r>
              <a:rPr lang="en-US" dirty="0"/>
              <a:t> </a:t>
            </a:r>
            <a:r>
              <a:rPr lang="en-US" dirty="0" err="1"/>
              <a:t>መጠባበቂያ</a:t>
            </a:r>
            <a:r>
              <a:rPr lang="en-US" dirty="0"/>
              <a:t> </a:t>
            </a:r>
            <a:r>
              <a:rPr lang="en-US" dirty="0" err="1"/>
              <a:t>ጀነሬተር</a:t>
            </a:r>
            <a:r>
              <a:rPr lang="en-US" dirty="0"/>
              <a:t> </a:t>
            </a:r>
            <a:r>
              <a:rPr lang="en-US" dirty="0" err="1"/>
              <a:t>አላቸው</a:t>
            </a:r>
            <a:r>
              <a:rPr lang="am-ET" dirty="0"/>
              <a:t>።</a:t>
            </a:r>
            <a:endParaRPr lang="en-GB" dirty="0"/>
          </a:p>
        </p:txBody>
      </p:sp>
    </p:spTree>
    <p:extLst>
      <p:ext uri="{BB962C8B-B14F-4D97-AF65-F5344CB8AC3E}">
        <p14:creationId xmlns:p14="http://schemas.microsoft.com/office/powerpoint/2010/main" val="1046853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D9781-63FC-8BDF-FE91-E4901E3C7B4F}"/>
              </a:ext>
            </a:extLst>
          </p:cNvPr>
          <p:cNvSpPr>
            <a:spLocks noGrp="1"/>
          </p:cNvSpPr>
          <p:nvPr>
            <p:ph type="title"/>
          </p:nvPr>
        </p:nvSpPr>
        <p:spPr>
          <a:xfrm>
            <a:off x="495300" y="190500"/>
            <a:ext cx="11010900" cy="876300"/>
          </a:xfrm>
        </p:spPr>
        <p:txBody>
          <a:bodyPr>
            <a:noAutofit/>
          </a:bodyPr>
          <a:lstStyle/>
          <a:p>
            <a:pPr algn="ctr"/>
            <a:br>
              <a:rPr lang="en-US" sz="3600" b="1" dirty="0">
                <a:solidFill>
                  <a:srgbClr val="C00000"/>
                </a:solidFill>
                <a:ea typeface="+mn-ea"/>
                <a:cs typeface="+mn-cs"/>
              </a:rPr>
            </a:br>
            <a:r>
              <a:rPr lang="am-ET" sz="3600" b="1" dirty="0">
                <a:solidFill>
                  <a:srgbClr val="C00000"/>
                </a:solidFill>
                <a:ea typeface="+mn-ea"/>
                <a:cs typeface="+mn-cs"/>
              </a:rPr>
              <a:t>በርካታ እና እንዳስፈላጊነቱ ተለዋዋጭ </a:t>
            </a:r>
            <a:r>
              <a:rPr lang="en-US" sz="3600" b="1" dirty="0">
                <a:solidFill>
                  <a:srgbClr val="C00000"/>
                </a:solidFill>
                <a:ea typeface="+mn-ea"/>
                <a:cs typeface="+mn-cs"/>
              </a:rPr>
              <a:t>(Flexibility and Diversity)</a:t>
            </a:r>
            <a:br>
              <a:rPr lang="am-ET" sz="3600" b="1" dirty="0">
                <a:solidFill>
                  <a:srgbClr val="C00000"/>
                </a:solidFill>
                <a:ea typeface="+mn-ea"/>
                <a:cs typeface="+mn-cs"/>
              </a:rPr>
            </a:br>
            <a:endParaRPr lang="en-GB" sz="3600" b="1" dirty="0">
              <a:solidFill>
                <a:srgbClr val="C00000"/>
              </a:solidFill>
              <a:ea typeface="+mn-ea"/>
              <a:cs typeface="+mn-cs"/>
            </a:endParaRPr>
          </a:p>
        </p:txBody>
      </p:sp>
      <p:sp>
        <p:nvSpPr>
          <p:cNvPr id="3" name="Content Placeholder 2">
            <a:extLst>
              <a:ext uri="{FF2B5EF4-FFF2-40B4-BE49-F238E27FC236}">
                <a16:creationId xmlns:a16="http://schemas.microsoft.com/office/drawing/2014/main" id="{A0CD8A2C-9564-51D3-EAEB-06A1D8F07CC5}"/>
              </a:ext>
            </a:extLst>
          </p:cNvPr>
          <p:cNvSpPr>
            <a:spLocks noGrp="1"/>
          </p:cNvSpPr>
          <p:nvPr>
            <p:ph idx="1"/>
          </p:nvPr>
        </p:nvSpPr>
        <p:spPr>
          <a:xfrm>
            <a:off x="685800" y="1066800"/>
            <a:ext cx="10668000" cy="5110163"/>
          </a:xfrm>
        </p:spPr>
        <p:txBody>
          <a:bodyPr/>
          <a:lstStyle/>
          <a:p>
            <a:pPr algn="just"/>
            <a:r>
              <a:rPr lang="am-ET" dirty="0"/>
              <a:t>አስፈላጊ ስርዓቶች በተለያዩ ሁኔታዎች ውስጥ ሆነው መሰራት መቻል ስላለባቸው ግትር ወይም አንድ የተለየ ሁኔታን ብቻ ታሳቢ በማድረግ መነደፍ የለባቸውም። የበርካታ እን ተለዋዋጭነት መመዘኛዎች በስርዓቱ የቴክኖሎጂ ባህሪያት ብቻ ላይ ሳይሆን በማህበራዊ ባህሪያቶችም ላይ</a:t>
            </a:r>
            <a:r>
              <a:rPr lang="en-US" dirty="0"/>
              <a:t> </a:t>
            </a:r>
            <a:r>
              <a:rPr lang="am-ET" dirty="0"/>
              <a:t>ተፈጻሚ ናቸው።</a:t>
            </a:r>
            <a:endParaRPr lang="en-US" dirty="0"/>
          </a:p>
          <a:p>
            <a:r>
              <a:rPr lang="am-ET" dirty="0"/>
              <a:t>ምሳሌ፦ </a:t>
            </a:r>
            <a:r>
              <a:rPr lang="en-US" dirty="0" err="1"/>
              <a:t>የጎርፍ</a:t>
            </a:r>
            <a:r>
              <a:rPr lang="am-ET" dirty="0"/>
              <a:t> መከላከያ ግንቦች ሲነደፉ ምን ያህል ጎርፍ መከላከል እንደሚችሉ ታውቆ ስለሆነ ከአቅማቸው በላይ የሆነ ጎርፍ ሲመጣ ጎርፉ ህዝብ ወደሚበዛባቸው አካባቢዎች እንዳይፈስ ተደረጎ ይነደፋል።</a:t>
            </a:r>
            <a:endParaRPr lang="en-US" dirty="0"/>
          </a:p>
          <a:p>
            <a:pPr algn="just"/>
            <a:r>
              <a:rPr lang="am-ET" dirty="0"/>
              <a:t>ምሳሌ፦ የአየር ንብረት እና የአየር ሁኔታ መረጃ አገልግሎቶች (ግንኙነቶች) እና ተዛማጅ የቅድመ ማስጠንቀቂያ ስርዓቶች ለከባድ የአየር ሁኔታ ክስተቶች በተለያዩ መንገዶች ተዘጋጅተው ይቀርባሉ - ለምሳሌ በድምጽና በምስል እንዲሁም በጽሑፍ።</a:t>
            </a:r>
            <a:endParaRPr lang="en-GB" dirty="0"/>
          </a:p>
        </p:txBody>
      </p:sp>
    </p:spTree>
    <p:extLst>
      <p:ext uri="{BB962C8B-B14F-4D97-AF65-F5344CB8AC3E}">
        <p14:creationId xmlns:p14="http://schemas.microsoft.com/office/powerpoint/2010/main" val="2184898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112032-FAB6-48D1-09B5-A60E147E4317}"/>
              </a:ext>
            </a:extLst>
          </p:cNvPr>
          <p:cNvSpPr>
            <a:spLocks noGrp="1"/>
          </p:cNvSpPr>
          <p:nvPr>
            <p:ph idx="1"/>
          </p:nvPr>
        </p:nvSpPr>
        <p:spPr>
          <a:xfrm>
            <a:off x="838200" y="1870682"/>
            <a:ext cx="10515600" cy="4705610"/>
          </a:xfrm>
        </p:spPr>
        <p:txBody>
          <a:bodyPr>
            <a:normAutofit/>
          </a:bodyPr>
          <a:lstStyle/>
          <a:p>
            <a:r>
              <a:rPr lang="am-ET" sz="3600" dirty="0"/>
              <a:t>የሰዎችን የአየር ንብረት-ነክ የልማት ፍላጎቶች፣ ስጋቶች እና አቅም</a:t>
            </a:r>
            <a:r>
              <a:rPr lang="en-US" sz="3600" dirty="0"/>
              <a:t> </a:t>
            </a:r>
            <a:r>
              <a:rPr lang="en-US" sz="3600" dirty="0" err="1"/>
              <a:t>ግምገማ</a:t>
            </a:r>
            <a:r>
              <a:rPr lang="am-ET" sz="3600" dirty="0"/>
              <a:t>ን (ከ ስልጠና ሰነድ 3) ተጨማሪ ዘዴዎችን በመጠቀም እንዴት ወደ መፍትሄዎችን የመገምገም ደረጃ ማሸጋገር እንደሚቻል።</a:t>
            </a:r>
            <a:endParaRPr lang="en-US" sz="3600" dirty="0"/>
          </a:p>
          <a:p>
            <a:r>
              <a:rPr lang="am-ET" sz="3600" dirty="0"/>
              <a:t>እነዚሀን የተለያዩ የመፍትሄ ሃሳቦችን በመውሰድ ለሴቶች፣ ለልጃገረዶች እና ለሁሉም የተሻሉ ውጤቶችን የሚያመጣ ፕሮጀክት ወይም ፕሮግራም ለመቅርጽ የሚያስችሉ ሃሳቦችን።</a:t>
            </a:r>
            <a:endParaRPr lang="en-GB" sz="3600" dirty="0"/>
          </a:p>
        </p:txBody>
      </p:sp>
      <p:sp>
        <p:nvSpPr>
          <p:cNvPr id="4" name="Title 1">
            <a:extLst>
              <a:ext uri="{FF2B5EF4-FFF2-40B4-BE49-F238E27FC236}">
                <a16:creationId xmlns:a16="http://schemas.microsoft.com/office/drawing/2014/main" id="{D1E8D969-1E8F-A7D7-ED20-ADE051756307}"/>
              </a:ext>
            </a:extLst>
          </p:cNvPr>
          <p:cNvSpPr txBox="1">
            <a:spLocks/>
          </p:cNvSpPr>
          <p:nvPr/>
        </p:nvSpPr>
        <p:spPr>
          <a:xfrm>
            <a:off x="838200" y="699719"/>
            <a:ext cx="10515600" cy="7986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am-ET" altLang="ja-JP" b="1" dirty="0">
                <a:solidFill>
                  <a:srgbClr val="C00000"/>
                </a:solidFill>
              </a:rPr>
              <a:t>በዚህ </a:t>
            </a:r>
            <a:r>
              <a:rPr kumimoji="1" lang="en-US" b="1" dirty="0" err="1">
                <a:solidFill>
                  <a:srgbClr val="C00000"/>
                </a:solidFill>
              </a:rPr>
              <a:t>የስልጠና</a:t>
            </a:r>
            <a:r>
              <a:rPr kumimoji="1" lang="en-US" b="1" dirty="0">
                <a:solidFill>
                  <a:srgbClr val="C00000"/>
                </a:solidFill>
              </a:rPr>
              <a:t> </a:t>
            </a:r>
            <a:r>
              <a:rPr kumimoji="1" lang="en-US" b="1" dirty="0" err="1">
                <a:solidFill>
                  <a:srgbClr val="C00000"/>
                </a:solidFill>
              </a:rPr>
              <a:t>ሰነድ</a:t>
            </a:r>
            <a:r>
              <a:rPr kumimoji="1" lang="en-US" b="1" dirty="0">
                <a:solidFill>
                  <a:srgbClr val="C00000"/>
                </a:solidFill>
              </a:rPr>
              <a:t> </a:t>
            </a:r>
            <a:r>
              <a:rPr kumimoji="1" lang="am-ET" altLang="ja-JP" b="1" dirty="0">
                <a:solidFill>
                  <a:srgbClr val="C00000"/>
                </a:solidFill>
              </a:rPr>
              <a:t>ሰልጣኞች </a:t>
            </a:r>
            <a:r>
              <a:rPr kumimoji="1" lang="en-US" b="1" dirty="0" err="1">
                <a:solidFill>
                  <a:srgbClr val="C00000"/>
                </a:solidFill>
              </a:rPr>
              <a:t>የሚከተሉትን</a:t>
            </a:r>
            <a:r>
              <a:rPr kumimoji="1" lang="am-ET" b="1" dirty="0">
                <a:solidFill>
                  <a:srgbClr val="C00000"/>
                </a:solidFill>
              </a:rPr>
              <a:t> ይወያያሉ</a:t>
            </a:r>
            <a:endParaRPr kumimoji="1" lang="ja-JP" altLang="en-US" b="1" dirty="0">
              <a:solidFill>
                <a:srgbClr val="C00000"/>
              </a:solidFill>
            </a:endParaRPr>
          </a:p>
        </p:txBody>
      </p:sp>
    </p:spTree>
    <p:extLst>
      <p:ext uri="{BB962C8B-B14F-4D97-AF65-F5344CB8AC3E}">
        <p14:creationId xmlns:p14="http://schemas.microsoft.com/office/powerpoint/2010/main" val="2845200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E5DE4-2D96-4BB4-90AF-83CB5F6F63ED}"/>
              </a:ext>
            </a:extLst>
          </p:cNvPr>
          <p:cNvSpPr>
            <a:spLocks noGrp="1"/>
          </p:cNvSpPr>
          <p:nvPr>
            <p:ph type="title"/>
          </p:nvPr>
        </p:nvSpPr>
        <p:spPr>
          <a:xfrm>
            <a:off x="390526" y="365125"/>
            <a:ext cx="11639550" cy="777875"/>
          </a:xfrm>
        </p:spPr>
        <p:txBody>
          <a:bodyPr>
            <a:normAutofit/>
          </a:bodyPr>
          <a:lstStyle/>
          <a:p>
            <a:r>
              <a:rPr lang="am-ET" sz="3600" b="1" dirty="0">
                <a:solidFill>
                  <a:srgbClr val="C00000"/>
                </a:solidFill>
                <a:ea typeface="+mn-ea"/>
                <a:cs typeface="+mn-cs"/>
              </a:rPr>
              <a:t> </a:t>
            </a:r>
            <a:r>
              <a:rPr lang="en-US" sz="3600" b="1" dirty="0" err="1">
                <a:solidFill>
                  <a:srgbClr val="C00000"/>
                </a:solidFill>
                <a:ea typeface="+mn-ea"/>
                <a:cs typeface="+mn-cs"/>
              </a:rPr>
              <a:t>ተቀያያሪ</a:t>
            </a:r>
            <a:r>
              <a:rPr lang="am-ET" sz="3600" b="1" dirty="0">
                <a:solidFill>
                  <a:srgbClr val="C00000"/>
                </a:solidFill>
                <a:ea typeface="+mn-ea"/>
                <a:cs typeface="+mn-cs"/>
              </a:rPr>
              <a:t> እና ምላሽ ሰጪነት</a:t>
            </a:r>
            <a:r>
              <a:rPr lang="en-US" sz="3600" b="1" dirty="0">
                <a:solidFill>
                  <a:srgbClr val="C00000"/>
                </a:solidFill>
                <a:ea typeface="+mn-ea"/>
                <a:cs typeface="+mn-cs"/>
              </a:rPr>
              <a:t> (Reorganization and responsiveness)</a:t>
            </a:r>
            <a:endParaRPr lang="en-GB" sz="3600" b="1" dirty="0">
              <a:solidFill>
                <a:srgbClr val="C00000"/>
              </a:solidFill>
              <a:ea typeface="+mn-ea"/>
              <a:cs typeface="+mn-cs"/>
            </a:endParaRPr>
          </a:p>
        </p:txBody>
      </p:sp>
      <p:sp>
        <p:nvSpPr>
          <p:cNvPr id="3" name="Content Placeholder 2">
            <a:extLst>
              <a:ext uri="{FF2B5EF4-FFF2-40B4-BE49-F238E27FC236}">
                <a16:creationId xmlns:a16="http://schemas.microsoft.com/office/drawing/2014/main" id="{AB5D2249-6DA5-6173-8B53-5111F7AC81CD}"/>
              </a:ext>
            </a:extLst>
          </p:cNvPr>
          <p:cNvSpPr>
            <a:spLocks noGrp="1"/>
          </p:cNvSpPr>
          <p:nvPr>
            <p:ph idx="1"/>
          </p:nvPr>
        </p:nvSpPr>
        <p:spPr>
          <a:xfrm>
            <a:off x="838200" y="1143000"/>
            <a:ext cx="10515600" cy="5033963"/>
          </a:xfrm>
        </p:spPr>
        <p:txBody>
          <a:bodyPr/>
          <a:lstStyle/>
          <a:p>
            <a:pPr algn="just"/>
            <a:r>
              <a:rPr lang="am-ET" dirty="0"/>
              <a:t>ስርአቶች በአስቸጋሪ ሁኔታዎች ውስጥ ያልተጠበቁና ቅጽበታዊ የአየር ንብረት ለውጦች ለሚያስከትሉት አደጋዎች እንዳስፈላጊነቱ በመቀያየር ምላሽ መስጠት መቻል አለባቸው። ይህንንም ለማሳካት ተቀያያሪ (</a:t>
            </a:r>
            <a:r>
              <a:rPr lang="en-US" dirty="0"/>
              <a:t>flexible)</a:t>
            </a:r>
            <a:r>
              <a:rPr lang="am-ET" dirty="0"/>
              <a:t> አደረጃጀት፤ የተለያዩ አይነት ሀብቶች ተደራ</a:t>
            </a:r>
            <a:r>
              <a:rPr lang="en-US" dirty="0"/>
              <a:t> </a:t>
            </a:r>
            <a:r>
              <a:rPr lang="en-US" dirty="0" err="1"/>
              <a:t>ሽ</a:t>
            </a:r>
            <a:r>
              <a:rPr lang="am-ET" dirty="0"/>
              <a:t>ነት፤ ከፍተኛ ደረጃ ቅንጅት እና ተለዋዋጭ ድርጅታዊ መዋቅሮች ያስፈልጋሉ።</a:t>
            </a:r>
            <a:endParaRPr lang="en-US" dirty="0"/>
          </a:p>
          <a:p>
            <a:pPr algn="just"/>
            <a:r>
              <a:rPr lang="am-ET" dirty="0"/>
              <a:t>የአካባቢ እና ሀገር በቀል ዕውቀት ላላቸው የተለያዩ ሰዎች በቂ ድምጽ መስጠት እና ተጽዕኖ ፈጣሪ ማድረግ ውሳኔ አሰጣጥን፣ ትግበራን እና እንዳስፈላጊነቱ አካሄዶችን ማስተካከልን በማዳበር የበለጠ ምላሽ ሰጪ ስርዓቶችን መፍጠር ያስችላል።</a:t>
            </a:r>
            <a:endParaRPr lang="en-US" dirty="0"/>
          </a:p>
          <a:p>
            <a:pPr algn="just"/>
            <a:r>
              <a:rPr lang="am-ET" b="1" dirty="0"/>
              <a:t>ምሳሌ፦</a:t>
            </a:r>
            <a:r>
              <a:rPr lang="am-ET" dirty="0"/>
              <a:t> ለጎርፍ ተጋላጭ በሆኑ አካባቢዎች የሚሰሩ የቤት ጣሪያዎች ጠፍጣፋ/ዝርግ ሆነው በመነደፋቸው በጎርፍ ሰዓት ለቤተሰብ አባላት እና ለንብረት የአደጋ ጊዜ መጠላያ ይሆናሉ።</a:t>
            </a:r>
            <a:endParaRPr lang="en-US" dirty="0"/>
          </a:p>
          <a:p>
            <a:pPr marL="0" indent="0">
              <a:buNone/>
            </a:pPr>
            <a:endParaRPr lang="en-GB" dirty="0"/>
          </a:p>
        </p:txBody>
      </p:sp>
    </p:spTree>
    <p:extLst>
      <p:ext uri="{BB962C8B-B14F-4D97-AF65-F5344CB8AC3E}">
        <p14:creationId xmlns:p14="http://schemas.microsoft.com/office/powerpoint/2010/main" val="1600863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E1D98-9ED4-9507-EFAC-4708880461DB}"/>
              </a:ext>
            </a:extLst>
          </p:cNvPr>
          <p:cNvSpPr>
            <a:spLocks noGrp="1"/>
          </p:cNvSpPr>
          <p:nvPr>
            <p:ph type="title"/>
          </p:nvPr>
        </p:nvSpPr>
        <p:spPr>
          <a:xfrm>
            <a:off x="838200" y="614507"/>
            <a:ext cx="10515600" cy="682279"/>
          </a:xfrm>
        </p:spPr>
        <p:txBody>
          <a:bodyPr>
            <a:noAutofit/>
          </a:bodyPr>
          <a:lstStyle/>
          <a:p>
            <a:pPr algn="ctr"/>
            <a:br>
              <a:rPr lang="en-US" sz="3600" b="1" dirty="0">
                <a:solidFill>
                  <a:srgbClr val="C00000"/>
                </a:solidFill>
                <a:ea typeface="+mn-ea"/>
                <a:cs typeface="+mn-cs"/>
              </a:rPr>
            </a:br>
            <a:r>
              <a:rPr lang="am-ET" sz="3600" b="1" dirty="0">
                <a:solidFill>
                  <a:srgbClr val="C00000"/>
                </a:solidFill>
                <a:ea typeface="+mn-ea"/>
                <a:cs typeface="+mn-cs"/>
              </a:rPr>
              <a:t>የመረጃ ተደራሽነት</a:t>
            </a:r>
            <a:r>
              <a:rPr lang="en-US" sz="3600" b="1" dirty="0">
                <a:solidFill>
                  <a:srgbClr val="C00000"/>
                </a:solidFill>
                <a:ea typeface="+mn-ea"/>
                <a:cs typeface="+mn-cs"/>
              </a:rPr>
              <a:t> (Access to information)</a:t>
            </a:r>
            <a:br>
              <a:rPr lang="en-US" sz="3600" dirty="0"/>
            </a:br>
            <a:endParaRPr lang="en-GB" sz="3600" dirty="0"/>
          </a:p>
        </p:txBody>
      </p:sp>
      <p:sp>
        <p:nvSpPr>
          <p:cNvPr id="3" name="Content Placeholder 2">
            <a:extLst>
              <a:ext uri="{FF2B5EF4-FFF2-40B4-BE49-F238E27FC236}">
                <a16:creationId xmlns:a16="http://schemas.microsoft.com/office/drawing/2014/main" id="{06EED846-467E-6843-5019-3754BA175A53}"/>
              </a:ext>
            </a:extLst>
          </p:cNvPr>
          <p:cNvSpPr>
            <a:spLocks noGrp="1"/>
          </p:cNvSpPr>
          <p:nvPr>
            <p:ph idx="1"/>
          </p:nvPr>
        </p:nvSpPr>
        <p:spPr>
          <a:xfrm>
            <a:off x="838200" y="1711815"/>
            <a:ext cx="10515600" cy="5029807"/>
          </a:xfrm>
        </p:spPr>
        <p:txBody>
          <a:bodyPr>
            <a:normAutofit/>
          </a:bodyPr>
          <a:lstStyle/>
          <a:p>
            <a:pPr algn="just"/>
            <a:r>
              <a:rPr lang="am-ET" sz="3200" dirty="0"/>
              <a:t>አደጋን የመቋቋም አቅም ያላቸው ስርዓቶች ያለፉት ስህተቶች እንዳይደገሙ የሚረዱ ልምዶችን የመመዝገብ፣ ከልምዶች መማርን እና መሰረት ማድረግን የሚያሳልጡ ስልቶችን በውስጣቸው ይይዛሉ።</a:t>
            </a:r>
            <a:endParaRPr lang="en-US" sz="3200" dirty="0"/>
          </a:p>
          <a:p>
            <a:pPr algn="just"/>
            <a:r>
              <a:rPr lang="am-ET" sz="3200" b="1" dirty="0"/>
              <a:t>ምሳሌ፦ </a:t>
            </a:r>
            <a:r>
              <a:rPr lang="am-ET" sz="3200" dirty="0"/>
              <a:t>የተለያዩ የመንግስት መስሪያ ቤቶች የጋራ የተፈጥሮ ሃብት የክትትልና የሪፖርት አቀራረብ ስርዓትን ይጋራሉ። </a:t>
            </a:r>
            <a:r>
              <a:rPr lang="en-US" sz="3200" dirty="0" err="1"/>
              <a:t>የአካባቢ</a:t>
            </a:r>
            <a:r>
              <a:rPr lang="am-ET" sz="3200" dirty="0"/>
              <a:t>/የክልል መንግስት አካላትም በተለያዩ የአየር ንብረት አደጋዎች የሚደርሱ ‘የተፅዕኖዎች ሪፖርት’ ማቅረቢያ ስርዓትን ያዘጋጃሉ።</a:t>
            </a:r>
            <a:endParaRPr lang="en-GB" sz="3200" dirty="0"/>
          </a:p>
        </p:txBody>
      </p:sp>
    </p:spTree>
    <p:extLst>
      <p:ext uri="{BB962C8B-B14F-4D97-AF65-F5344CB8AC3E}">
        <p14:creationId xmlns:p14="http://schemas.microsoft.com/office/powerpoint/2010/main" val="164251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2368D-6207-131C-0594-A57AD5F17E8E}"/>
              </a:ext>
            </a:extLst>
          </p:cNvPr>
          <p:cNvSpPr>
            <a:spLocks noGrp="1"/>
          </p:cNvSpPr>
          <p:nvPr>
            <p:ph type="title"/>
          </p:nvPr>
        </p:nvSpPr>
        <p:spPr>
          <a:xfrm>
            <a:off x="838200" y="365126"/>
            <a:ext cx="10515600" cy="565900"/>
          </a:xfrm>
        </p:spPr>
        <p:txBody>
          <a:bodyPr>
            <a:noAutofit/>
          </a:bodyPr>
          <a:lstStyle/>
          <a:p>
            <a:pPr algn="ctr"/>
            <a:r>
              <a:rPr lang="am-ET" sz="3600" b="1" dirty="0">
                <a:solidFill>
                  <a:srgbClr val="C00000"/>
                </a:solidFill>
                <a:ea typeface="+mn-ea"/>
                <a:cs typeface="+mn-cs"/>
              </a:rPr>
              <a:t>የበካይ ጋዝ</a:t>
            </a:r>
            <a:r>
              <a:rPr lang="en-US" sz="3600" b="1" dirty="0">
                <a:solidFill>
                  <a:srgbClr val="C00000"/>
                </a:solidFill>
                <a:ea typeface="+mn-ea"/>
                <a:cs typeface="+mn-cs"/>
              </a:rPr>
              <a:t> </a:t>
            </a:r>
            <a:r>
              <a:rPr lang="en-US" sz="3600" b="1" dirty="0" err="1">
                <a:solidFill>
                  <a:srgbClr val="C00000"/>
                </a:solidFill>
                <a:ea typeface="+mn-ea"/>
                <a:cs typeface="+mn-cs"/>
              </a:rPr>
              <a:t>ልቀት</a:t>
            </a:r>
            <a:r>
              <a:rPr lang="am-ET" sz="3600" b="1" dirty="0">
                <a:solidFill>
                  <a:srgbClr val="C00000"/>
                </a:solidFill>
                <a:ea typeface="+mn-ea"/>
                <a:cs typeface="+mn-cs"/>
              </a:rPr>
              <a:t> መጠንን የመቀነስ አቅም</a:t>
            </a:r>
            <a:endParaRPr lang="en-GB" sz="3600" b="1" dirty="0">
              <a:solidFill>
                <a:srgbClr val="C00000"/>
              </a:solidFill>
              <a:ea typeface="+mn-ea"/>
              <a:cs typeface="+mn-cs"/>
            </a:endParaRPr>
          </a:p>
        </p:txBody>
      </p:sp>
      <p:sp>
        <p:nvSpPr>
          <p:cNvPr id="3" name="Content Placeholder 2">
            <a:extLst>
              <a:ext uri="{FF2B5EF4-FFF2-40B4-BE49-F238E27FC236}">
                <a16:creationId xmlns:a16="http://schemas.microsoft.com/office/drawing/2014/main" id="{13CCA1E5-2427-F8D0-16CA-55D73064F7F9}"/>
              </a:ext>
            </a:extLst>
          </p:cNvPr>
          <p:cNvSpPr>
            <a:spLocks noGrp="1"/>
          </p:cNvSpPr>
          <p:nvPr>
            <p:ph idx="1"/>
          </p:nvPr>
        </p:nvSpPr>
        <p:spPr>
          <a:xfrm>
            <a:off x="838200" y="1269104"/>
            <a:ext cx="10515600" cy="5046432"/>
          </a:xfrm>
        </p:spPr>
        <p:txBody>
          <a:bodyPr>
            <a:normAutofit/>
          </a:bodyPr>
          <a:lstStyle/>
          <a:p>
            <a:pPr algn="just"/>
            <a:r>
              <a:rPr lang="am-ET" sz="3200" dirty="0"/>
              <a:t>አደጋን</a:t>
            </a:r>
            <a:r>
              <a:rPr lang="en-US" sz="3200" dirty="0"/>
              <a:t> </a:t>
            </a:r>
            <a:r>
              <a:rPr lang="am-ET" sz="3200" dirty="0"/>
              <a:t>መቋቋም የሚችሉ ስርዓቶች የኃይል ፍጆታን የመቀነስ እና የበካይ ጋዝ</a:t>
            </a:r>
            <a:r>
              <a:rPr lang="en-US" sz="3200" dirty="0"/>
              <a:t> </a:t>
            </a:r>
            <a:r>
              <a:rPr lang="en-US" sz="3200" dirty="0" err="1"/>
              <a:t>ልቀት</a:t>
            </a:r>
            <a:r>
              <a:rPr lang="am-ET" sz="3200" dirty="0"/>
              <a:t> መጠንን የመቀነስ አቅም አላቸው።</a:t>
            </a:r>
            <a:endParaRPr lang="en-US" sz="3200" dirty="0"/>
          </a:p>
          <a:p>
            <a:pPr algn="just"/>
            <a:r>
              <a:rPr lang="am-ET" sz="3200" dirty="0"/>
              <a:t>ይህ በየወቅቱ የአፈፃፀም ክትትል እና ግምገማ </a:t>
            </a:r>
            <a:r>
              <a:rPr lang="en-US" sz="3200" dirty="0" err="1"/>
              <a:t>ሂደቶችን</a:t>
            </a:r>
            <a:r>
              <a:rPr lang="am-ET" sz="3200" dirty="0"/>
              <a:t> እንዲሁም የተለመዱ የበካይ ጋዝ</a:t>
            </a:r>
            <a:r>
              <a:rPr lang="en-US" sz="3200" dirty="0"/>
              <a:t> </a:t>
            </a:r>
            <a:r>
              <a:rPr lang="en-US" sz="3200" dirty="0" err="1"/>
              <a:t>ልቀት</a:t>
            </a:r>
            <a:r>
              <a:rPr lang="am-ET" sz="3200" dirty="0"/>
              <a:t> መጠንን መለኪያ ዘዴዎችን መከተልን ይጠይቃል።</a:t>
            </a:r>
            <a:endParaRPr lang="en-US" sz="3200" dirty="0"/>
          </a:p>
          <a:p>
            <a:pPr algn="just"/>
            <a:r>
              <a:rPr lang="am-ET" sz="3200" b="1" dirty="0"/>
              <a:t>ምሳሌ፦ </a:t>
            </a:r>
            <a:r>
              <a:rPr lang="am-ET" sz="3200" dirty="0"/>
              <a:t>በአካባቢያችን የውሃ ተደራ</a:t>
            </a:r>
            <a:r>
              <a:rPr lang="en-US" sz="3200" dirty="0" err="1"/>
              <a:t>ሽ</a:t>
            </a:r>
            <a:r>
              <a:rPr lang="am-ET" sz="3200" dirty="0"/>
              <a:t>ነትን የዝናብ ውሃ በማቆር እና የከርሰ ምድር ውሃን መልሶ በመተካት ማረጋገጥ የህብረተሰቡን አደጋ የመከላከል አቅም ከማሳደግ ባለፈ ከተሞች ውሃን ከሩቅ በማጓጓዝ የሚፈጠርባቸውን ጥገኝነት ይቀንሳል።።</a:t>
            </a:r>
            <a:endParaRPr lang="en-US" sz="3200" dirty="0"/>
          </a:p>
          <a:p>
            <a:pPr marL="0" indent="0">
              <a:buNone/>
            </a:pPr>
            <a:endParaRPr lang="en-GB" sz="3200" dirty="0"/>
          </a:p>
        </p:txBody>
      </p:sp>
    </p:spTree>
    <p:extLst>
      <p:ext uri="{BB962C8B-B14F-4D97-AF65-F5344CB8AC3E}">
        <p14:creationId xmlns:p14="http://schemas.microsoft.com/office/powerpoint/2010/main" val="27794714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D3944-D4F9-76EA-D648-36ED3C33C153}"/>
              </a:ext>
            </a:extLst>
          </p:cNvPr>
          <p:cNvSpPr>
            <a:spLocks noGrp="1"/>
          </p:cNvSpPr>
          <p:nvPr>
            <p:ph type="title"/>
          </p:nvPr>
        </p:nvSpPr>
        <p:spPr>
          <a:xfrm>
            <a:off x="392504" y="231776"/>
            <a:ext cx="11513746" cy="698904"/>
          </a:xfrm>
        </p:spPr>
        <p:txBody>
          <a:bodyPr>
            <a:normAutofit/>
          </a:bodyPr>
          <a:lstStyle/>
          <a:p>
            <a:r>
              <a:rPr lang="am-ET" sz="3600" b="1" dirty="0">
                <a:solidFill>
                  <a:srgbClr val="C00000"/>
                </a:solidFill>
                <a:ea typeface="+mn-ea"/>
                <a:cs typeface="+mn-cs"/>
              </a:rPr>
              <a:t>ሲጠቃለል፦ (1) የአየር ንብረት </a:t>
            </a:r>
            <a:r>
              <a:rPr lang="en-US" sz="3600" b="1" dirty="0" err="1">
                <a:solidFill>
                  <a:srgbClr val="C00000"/>
                </a:solidFill>
                <a:ea typeface="+mn-ea"/>
                <a:cs typeface="+mn-cs"/>
              </a:rPr>
              <a:t>ለውጥን</a:t>
            </a:r>
            <a:r>
              <a:rPr lang="am-ET" sz="3600" b="1" dirty="0">
                <a:solidFill>
                  <a:srgbClr val="C00000"/>
                </a:solidFill>
                <a:ea typeface="+mn-ea"/>
                <a:cs typeface="+mn-cs"/>
              </a:rPr>
              <a:t> የመቋቋም ግምገማ</a:t>
            </a:r>
            <a:endParaRPr lang="en-GB" sz="3600" b="1" dirty="0">
              <a:solidFill>
                <a:srgbClr val="C00000"/>
              </a:solidFill>
              <a:ea typeface="+mn-ea"/>
              <a:cs typeface="+mn-cs"/>
            </a:endParaRPr>
          </a:p>
        </p:txBody>
      </p:sp>
      <p:sp>
        <p:nvSpPr>
          <p:cNvPr id="6" name="TextBox 5">
            <a:extLst>
              <a:ext uri="{FF2B5EF4-FFF2-40B4-BE49-F238E27FC236}">
                <a16:creationId xmlns:a16="http://schemas.microsoft.com/office/drawing/2014/main" id="{5B2499EC-F7E6-434C-D6CA-660C65E6B92A}"/>
              </a:ext>
            </a:extLst>
          </p:cNvPr>
          <p:cNvSpPr txBox="1"/>
          <p:nvPr/>
        </p:nvSpPr>
        <p:spPr>
          <a:xfrm>
            <a:off x="212648" y="4504130"/>
            <a:ext cx="11766704" cy="2031325"/>
          </a:xfrm>
          <a:prstGeom prst="rect">
            <a:avLst/>
          </a:prstGeom>
          <a:noFill/>
        </p:spPr>
        <p:txBody>
          <a:bodyPr wrap="square">
            <a:spAutoFit/>
          </a:bodyPr>
          <a:lstStyle/>
          <a:p>
            <a:pPr algn="just"/>
            <a:r>
              <a:rPr lang="am-ET" b="1" dirty="0"/>
              <a:t>ደረጃ </a:t>
            </a:r>
            <a:r>
              <a:rPr lang="en-US" b="1" dirty="0"/>
              <a:t>1</a:t>
            </a:r>
            <a:endParaRPr lang="am-ET" b="1" dirty="0"/>
          </a:p>
          <a:p>
            <a:pPr algn="just"/>
            <a:r>
              <a:rPr lang="am-ET" dirty="0"/>
              <a:t>በአማራጮች ትንተና ወቅት የተለዩትን የመቋቋም የፕሮጀክት ተግባሮች ይዘርዝሩ</a:t>
            </a:r>
            <a:endParaRPr lang="en-US" dirty="0"/>
          </a:p>
          <a:p>
            <a:pPr algn="just"/>
            <a:r>
              <a:rPr lang="am-ET" b="1" dirty="0"/>
              <a:t>ደረጃ 2</a:t>
            </a:r>
          </a:p>
          <a:p>
            <a:pPr algn="just"/>
            <a:r>
              <a:rPr lang="am-ET" dirty="0"/>
              <a:t>ከላይ በተጠቀሱት የመቋቋም አመልካቾች መሰረት ገምግሟቸው</a:t>
            </a:r>
            <a:endParaRPr lang="en-US" dirty="0"/>
          </a:p>
          <a:p>
            <a:pPr algn="just"/>
            <a:r>
              <a:rPr lang="am-ET" b="1" dirty="0"/>
              <a:t>ደረጃ </a:t>
            </a:r>
            <a:r>
              <a:rPr lang="en-US" b="1" dirty="0"/>
              <a:t>3</a:t>
            </a:r>
            <a:endParaRPr lang="am-ET" b="1" dirty="0"/>
          </a:p>
          <a:p>
            <a:pPr algn="just"/>
            <a:r>
              <a:rPr lang="am-ET" dirty="0"/>
              <a:t>በፕሮጀክት ተግባሮች ይፈጸማሉ ተብሎ በሚታሰቡ የመቋቋም አመላካቾች ብዛት ላይ በመመርኮዝ ለእያንዳንዱ ተግባር አጠቃላይ የመቋቋም ውጤትን በመወሰን ሠንጠረዥን ያጠናቅቁ።</a:t>
            </a:r>
            <a:r>
              <a:rPr lang="en-GB" dirty="0"/>
              <a:t>                                                                                     </a:t>
            </a:r>
          </a:p>
        </p:txBody>
      </p:sp>
      <p:pic>
        <p:nvPicPr>
          <p:cNvPr id="4" name="Picture 3">
            <a:extLst>
              <a:ext uri="{FF2B5EF4-FFF2-40B4-BE49-F238E27FC236}">
                <a16:creationId xmlns:a16="http://schemas.microsoft.com/office/drawing/2014/main" id="{97915719-903C-71C4-22B2-A4C22E0392AE}"/>
              </a:ext>
            </a:extLst>
          </p:cNvPr>
          <p:cNvPicPr>
            <a:picLocks noChangeAspect="1"/>
          </p:cNvPicPr>
          <p:nvPr/>
        </p:nvPicPr>
        <p:blipFill>
          <a:blip r:embed="rId3"/>
          <a:stretch>
            <a:fillRect/>
          </a:stretch>
        </p:blipFill>
        <p:spPr>
          <a:xfrm>
            <a:off x="212648" y="744279"/>
            <a:ext cx="11958981" cy="3823616"/>
          </a:xfrm>
          <a:prstGeom prst="rect">
            <a:avLst/>
          </a:prstGeom>
        </p:spPr>
      </p:pic>
    </p:spTree>
    <p:extLst>
      <p:ext uri="{BB962C8B-B14F-4D97-AF65-F5344CB8AC3E}">
        <p14:creationId xmlns:p14="http://schemas.microsoft.com/office/powerpoint/2010/main" val="35032120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1B36E-D3D8-4091-4DC1-85CB770BE0E1}"/>
              </a:ext>
            </a:extLst>
          </p:cNvPr>
          <p:cNvSpPr>
            <a:spLocks noGrp="1"/>
          </p:cNvSpPr>
          <p:nvPr>
            <p:ph type="title"/>
          </p:nvPr>
        </p:nvSpPr>
        <p:spPr>
          <a:xfrm>
            <a:off x="390525" y="365126"/>
            <a:ext cx="11249025" cy="615776"/>
          </a:xfrm>
        </p:spPr>
        <p:txBody>
          <a:bodyPr>
            <a:noAutofit/>
          </a:bodyPr>
          <a:lstStyle/>
          <a:p>
            <a:r>
              <a:rPr lang="am-ET" sz="3600" b="1" dirty="0">
                <a:solidFill>
                  <a:srgbClr val="C00000"/>
                </a:solidFill>
                <a:ea typeface="+mn-ea"/>
                <a:cs typeface="+mn-cs"/>
              </a:rPr>
              <a:t>ሲጠቃለል፦ (2) የአዋጭነት ማረጋገጫ ዝርዝር </a:t>
            </a:r>
            <a:r>
              <a:rPr lang="en-US" sz="3600" b="1" dirty="0">
                <a:solidFill>
                  <a:srgbClr val="C00000"/>
                </a:solidFill>
                <a:ea typeface="+mn-ea"/>
                <a:cs typeface="+mn-cs"/>
              </a:rPr>
              <a:t>(feasibility Checklist)</a:t>
            </a:r>
            <a:endParaRPr lang="en-GB" sz="3600" b="1" dirty="0">
              <a:solidFill>
                <a:srgbClr val="C00000"/>
              </a:solidFill>
              <a:ea typeface="+mn-ea"/>
              <a:cs typeface="+mn-cs"/>
            </a:endParaRPr>
          </a:p>
        </p:txBody>
      </p:sp>
      <p:sp>
        <p:nvSpPr>
          <p:cNvPr id="3" name="Content Placeholder 2">
            <a:extLst>
              <a:ext uri="{FF2B5EF4-FFF2-40B4-BE49-F238E27FC236}">
                <a16:creationId xmlns:a16="http://schemas.microsoft.com/office/drawing/2014/main" id="{42D5C4A9-023C-CAFD-2968-41C72BF2C970}"/>
              </a:ext>
            </a:extLst>
          </p:cNvPr>
          <p:cNvSpPr>
            <a:spLocks noGrp="1"/>
          </p:cNvSpPr>
          <p:nvPr>
            <p:ph idx="1"/>
          </p:nvPr>
        </p:nvSpPr>
        <p:spPr>
          <a:xfrm>
            <a:off x="838200" y="1113907"/>
            <a:ext cx="10515600" cy="5378968"/>
          </a:xfrm>
        </p:spPr>
        <p:txBody>
          <a:bodyPr>
            <a:normAutofit/>
          </a:bodyPr>
          <a:lstStyle/>
          <a:p>
            <a:pPr marL="0" indent="0" algn="just">
              <a:buNone/>
            </a:pPr>
            <a:r>
              <a:rPr lang="am-ET" b="1" dirty="0"/>
              <a:t>አዋጭነት</a:t>
            </a:r>
            <a:endParaRPr lang="en-US" b="1" dirty="0"/>
          </a:p>
          <a:p>
            <a:pPr algn="just"/>
            <a:r>
              <a:rPr lang="am-ET" b="1" dirty="0"/>
              <a:t>ቴክኒካዊ</a:t>
            </a:r>
            <a:r>
              <a:rPr lang="am-ET" dirty="0"/>
              <a:t> - የአካባቢው ባለድርሻ አካላት የሚያስፈልጋቸው የቴክኒክ እውቀት አላቸው ወይም በፈለጉ ወቅት ማግኘት ይችላሉ</a:t>
            </a:r>
            <a:endParaRPr lang="en-US" dirty="0"/>
          </a:p>
          <a:p>
            <a:pPr algn="just"/>
            <a:r>
              <a:rPr lang="am-ET" b="1" dirty="0"/>
              <a:t>ፖለቲካዊ</a:t>
            </a:r>
            <a:r>
              <a:rPr lang="am-ET" dirty="0"/>
              <a:t> - የታቀደው ተግባር በከተማው መሪዎች እና በህብረተሰቡ ዘንድ ተቀባይነት ያለው እና ከከተማዋ እሴት እና ራዕይ ጋር የሚጣጣም ነው</a:t>
            </a:r>
            <a:endParaRPr lang="en-US" dirty="0"/>
          </a:p>
          <a:p>
            <a:pPr algn="just"/>
            <a:r>
              <a:rPr lang="am-ET" b="1" dirty="0"/>
              <a:t>ማህበራዊ </a:t>
            </a:r>
            <a:r>
              <a:rPr lang="am-ET" dirty="0"/>
              <a:t>- ለታቀደው ግብ መሳካት በዋነኝነት መቀበል </a:t>
            </a:r>
            <a:r>
              <a:rPr lang="en-US" dirty="0"/>
              <a:t>(adoption)</a:t>
            </a:r>
            <a:r>
              <a:rPr lang="am-ET" dirty="0"/>
              <a:t> የሚገባቸውን የተለያዩ የማህበረሰብ ቡድኖችን ጨምሮ የታቀደው ተግባር ማህበራዊ ተቀባይነት አለው</a:t>
            </a:r>
            <a:endParaRPr lang="en-US" dirty="0"/>
          </a:p>
          <a:p>
            <a:pPr algn="just"/>
            <a:r>
              <a:rPr lang="am-ET" b="1" dirty="0"/>
              <a:t>ወጪን እና ጥቅሞችን ማነጻጸር </a:t>
            </a:r>
            <a:r>
              <a:rPr lang="am-ET" dirty="0"/>
              <a:t>- ወጪው አቅማችንን ታሳቢ ያደረገ ነው? ወይም ባለድርሻ አካላት አስፈላጊውን ገንዘብ ማግኘት ይችላሉ? ከእርምጃው የሚጠበቁት ጥቅሞችስ ከወጪው አንጻር </a:t>
            </a:r>
            <a:r>
              <a:rPr lang="en-US" dirty="0" err="1"/>
              <a:t>ተገቢ</a:t>
            </a:r>
            <a:r>
              <a:rPr lang="am-ET" dirty="0"/>
              <a:t> ናቸው</a:t>
            </a:r>
            <a:r>
              <a:rPr lang="en-US" dirty="0"/>
              <a:t>? </a:t>
            </a:r>
          </a:p>
          <a:p>
            <a:pPr algn="just"/>
            <a:r>
              <a:rPr lang="am-ET" b="1" dirty="0"/>
              <a:t>ኃላፊነት</a:t>
            </a:r>
            <a:r>
              <a:rPr lang="am-ET" dirty="0"/>
              <a:t> - የትኞቹ ተዋናዮች</a:t>
            </a:r>
            <a:r>
              <a:rPr lang="en-US" dirty="0"/>
              <a:t> </a:t>
            </a:r>
            <a:r>
              <a:rPr lang="en-US" dirty="0" err="1"/>
              <a:t>ስራውን</a:t>
            </a:r>
            <a:r>
              <a:rPr lang="am-ET" dirty="0"/>
              <a:t> የመፈጸም ኃላፊነት እንዳለባቸው ግምገማ ተካሂዷል? እነሱስ በተሰጣቸው ሚናዎች ተስማምተዋል?</a:t>
            </a:r>
            <a:endParaRPr lang="en-US" dirty="0"/>
          </a:p>
          <a:p>
            <a:endParaRPr lang="en-GB" dirty="0"/>
          </a:p>
        </p:txBody>
      </p:sp>
    </p:spTree>
    <p:extLst>
      <p:ext uri="{BB962C8B-B14F-4D97-AF65-F5344CB8AC3E}">
        <p14:creationId xmlns:p14="http://schemas.microsoft.com/office/powerpoint/2010/main" val="41358945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6BD79-8FAF-85F9-6FFA-1248A3E9B06B}"/>
              </a:ext>
            </a:extLst>
          </p:cNvPr>
          <p:cNvSpPr>
            <a:spLocks noGrp="1"/>
          </p:cNvSpPr>
          <p:nvPr>
            <p:ph type="title"/>
          </p:nvPr>
        </p:nvSpPr>
        <p:spPr>
          <a:xfrm>
            <a:off x="333375" y="414770"/>
            <a:ext cx="11534775" cy="600075"/>
          </a:xfrm>
        </p:spPr>
        <p:txBody>
          <a:bodyPr>
            <a:noAutofit/>
          </a:bodyPr>
          <a:lstStyle/>
          <a:p>
            <a:pPr algn="just"/>
            <a:r>
              <a:rPr lang="en-ZA" sz="3600" b="1" dirty="0" err="1">
                <a:solidFill>
                  <a:srgbClr val="C00000"/>
                </a:solidFill>
                <a:ea typeface="+mn-ea"/>
                <a:cs typeface="+mn-cs"/>
              </a:rPr>
              <a:t>ሲጠቃለል</a:t>
            </a:r>
            <a:r>
              <a:rPr lang="en-ZA" sz="3600" b="1" dirty="0">
                <a:solidFill>
                  <a:srgbClr val="C00000"/>
                </a:solidFill>
                <a:ea typeface="+mn-ea"/>
                <a:cs typeface="+mn-cs"/>
              </a:rPr>
              <a:t>፦</a:t>
            </a:r>
            <a:r>
              <a:rPr lang="am-ET" sz="3600" b="1" dirty="0">
                <a:solidFill>
                  <a:srgbClr val="C00000"/>
                </a:solidFill>
                <a:ea typeface="+mn-ea"/>
                <a:cs typeface="+mn-cs"/>
              </a:rPr>
              <a:t> (</a:t>
            </a:r>
            <a:r>
              <a:rPr lang="en-US" sz="3600" b="1" dirty="0">
                <a:solidFill>
                  <a:srgbClr val="C00000"/>
                </a:solidFill>
                <a:ea typeface="+mn-ea"/>
                <a:cs typeface="+mn-cs"/>
              </a:rPr>
              <a:t>3</a:t>
            </a:r>
            <a:r>
              <a:rPr lang="am-ET" sz="3600" b="1" dirty="0">
                <a:solidFill>
                  <a:srgbClr val="C00000"/>
                </a:solidFill>
                <a:ea typeface="+mn-ea"/>
                <a:cs typeface="+mn-cs"/>
              </a:rPr>
              <a:t>) የሴቶች እና የተጎዱ ማህበራዊ ቡድኖችን ማጎልበት፣</a:t>
            </a:r>
            <a:r>
              <a:rPr lang="en-US" sz="3600" b="1" dirty="0">
                <a:solidFill>
                  <a:srgbClr val="C00000"/>
                </a:solidFill>
                <a:ea typeface="+mn-ea"/>
                <a:cs typeface="+mn-cs"/>
              </a:rPr>
              <a:t> </a:t>
            </a:r>
            <a:r>
              <a:rPr lang="am-ET" sz="3600" b="1" dirty="0">
                <a:solidFill>
                  <a:srgbClr val="C00000"/>
                </a:solidFill>
                <a:ea typeface="+mn-ea"/>
                <a:cs typeface="+mn-cs"/>
              </a:rPr>
              <a:t>መብት እና ተጽእኖ ማረጋገጥ</a:t>
            </a:r>
            <a:endParaRPr lang="en-GB" sz="3600" b="1" dirty="0">
              <a:solidFill>
                <a:srgbClr val="C00000"/>
              </a:solidFill>
              <a:ea typeface="+mn-ea"/>
              <a:cs typeface="+mn-cs"/>
            </a:endParaRPr>
          </a:p>
        </p:txBody>
      </p:sp>
      <p:sp>
        <p:nvSpPr>
          <p:cNvPr id="3" name="Content Placeholder 2">
            <a:extLst>
              <a:ext uri="{FF2B5EF4-FFF2-40B4-BE49-F238E27FC236}">
                <a16:creationId xmlns:a16="http://schemas.microsoft.com/office/drawing/2014/main" id="{B4D22064-AB6B-5F57-3368-66642063C222}"/>
              </a:ext>
            </a:extLst>
          </p:cNvPr>
          <p:cNvSpPr>
            <a:spLocks noGrp="1"/>
          </p:cNvSpPr>
          <p:nvPr>
            <p:ph idx="1"/>
          </p:nvPr>
        </p:nvSpPr>
        <p:spPr>
          <a:xfrm>
            <a:off x="333375" y="1371600"/>
            <a:ext cx="11534775" cy="5486400"/>
          </a:xfrm>
        </p:spPr>
        <p:txBody>
          <a:bodyPr/>
          <a:lstStyle/>
          <a:p>
            <a:pPr algn="just"/>
            <a:r>
              <a:rPr lang="am-ET" dirty="0"/>
              <a:t>ፕሮጀክቱ ነባራዊው የአየር ንብረት ለውጥ ተፅእኖን በወንዶች እና በሴቶች ላይ ለየብቻቸው ለይቶ ይመለከታል? እነዚህ ተፅዕኖዎች እንዴት ይለያያሉ?</a:t>
            </a:r>
            <a:endParaRPr lang="en-US" dirty="0"/>
          </a:p>
          <a:p>
            <a:pPr algn="just"/>
            <a:r>
              <a:rPr lang="am-ET" dirty="0"/>
              <a:t>ፕሮጀክቱ የሴቶችን እና የወንዶችን የአየር ንብረት ተጽኖዎችን ለመቅረፍ ያላቸውን የተለያየ አቅም ተመልክቷል? በስርዓተ-ፆታ ላይ የተመሰረቱ ተጋላጭነቶችን እንዴት መቀነስ ይቻላል?  የሴቶች እና የወንዶች የመላመድ አቅማቸውስ እንዴት ይጨምራል?</a:t>
            </a:r>
          </a:p>
          <a:p>
            <a:pPr algn="just"/>
            <a:r>
              <a:rPr lang="am-ET" dirty="0"/>
              <a:t>የታቀደው ፕሮጀክት የሀብቶችን ተደራሽነት ይለውጣል</a:t>
            </a:r>
            <a:r>
              <a:rPr lang="en-US" dirty="0"/>
              <a:t>?</a:t>
            </a:r>
            <a:r>
              <a:rPr lang="am-ET" dirty="0"/>
              <a:t> (እንደ ንብረት ወይም ፋይናንስ ያሉ ቁሳዊ ሀብቶችን ብቻ ሳይሆን ጊዜን ፣ እውቀትን እና መረጃን ይመለከታል)?</a:t>
            </a:r>
          </a:p>
          <a:p>
            <a:pPr algn="just"/>
            <a:r>
              <a:rPr lang="am-ET" dirty="0"/>
              <a:t>ፕሮጀክቱ የሴቶችን እና የወንዶችን ለሀብቶች ያላቸውን ተደራሽነት እንዴት ይለውጣል? የት? ለምን? የፕሮጀክቱ ተጽእኖ በማንኛውም መንገድ ሴቶችን ሊጎዳ ይችላል? ከጎዳስ ጥቅሞቹን ለተሻለ እና ለሁሉም በሚጠቅም መልኩ ማዳረሱን ለማረጋገጥ ፕሮጀክቱ እንዴት ሊቀረጽ ይችላል?</a:t>
            </a:r>
          </a:p>
          <a:p>
            <a:pPr algn="just"/>
            <a:r>
              <a:rPr lang="am-ET" dirty="0"/>
              <a:t>ማን ምን ላይ መወሰን ይችላል</a:t>
            </a:r>
            <a:r>
              <a:rPr lang="en-US" dirty="0"/>
              <a:t>?</a:t>
            </a:r>
            <a:r>
              <a:rPr lang="am-ET" dirty="0"/>
              <a:t> ሴቶች በማንኛውም መልኩ በውሳኔ አሰጣጥ እና በመቆጣጠር ረገድ ተጎጂ ናቸውን</a:t>
            </a:r>
            <a:r>
              <a:rPr lang="en-US" dirty="0"/>
              <a:t>?</a:t>
            </a:r>
            <a:r>
              <a:rPr lang="am-ET" dirty="0"/>
              <a:t> ከሆነስ ፕሮጀክቱ ይህን እንዴት ሊያስተካክለው ይችላል</a:t>
            </a:r>
            <a:r>
              <a:rPr lang="en-US" dirty="0"/>
              <a:t>?</a:t>
            </a:r>
            <a:endParaRPr lang="en-GB" dirty="0"/>
          </a:p>
          <a:p>
            <a:endParaRPr lang="en-US" dirty="0"/>
          </a:p>
          <a:p>
            <a:endParaRPr lang="en-US" dirty="0"/>
          </a:p>
          <a:p>
            <a:endParaRPr lang="en-GB" dirty="0"/>
          </a:p>
        </p:txBody>
      </p:sp>
    </p:spTree>
    <p:extLst>
      <p:ext uri="{BB962C8B-B14F-4D97-AF65-F5344CB8AC3E}">
        <p14:creationId xmlns:p14="http://schemas.microsoft.com/office/powerpoint/2010/main" val="1007721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1089E-4557-0A29-623D-17FBCD391828}"/>
              </a:ext>
            </a:extLst>
          </p:cNvPr>
          <p:cNvSpPr>
            <a:spLocks noGrp="1"/>
          </p:cNvSpPr>
          <p:nvPr>
            <p:ph type="title"/>
          </p:nvPr>
        </p:nvSpPr>
        <p:spPr>
          <a:xfrm>
            <a:off x="567360" y="437196"/>
            <a:ext cx="11057279" cy="809753"/>
          </a:xfrm>
        </p:spPr>
        <p:txBody>
          <a:bodyPr>
            <a:noAutofit/>
          </a:bodyPr>
          <a:lstStyle/>
          <a:p>
            <a:r>
              <a:rPr lang="am-ET" sz="3600" b="1" dirty="0">
                <a:solidFill>
                  <a:srgbClr val="C00000"/>
                </a:solidFill>
                <a:ea typeface="+mn-ea"/>
                <a:cs typeface="+mn-cs"/>
              </a:rPr>
              <a:t>የታቀደው ፕሮጀክት መብቶችን እና አቅሞችን ወደፊት የሚያራምድ እንጂ የሚገታ አለመሆኑን ያረጋግጡ</a:t>
            </a:r>
            <a:endParaRPr lang="en-GB" sz="3600" b="1" dirty="0">
              <a:solidFill>
                <a:srgbClr val="C00000"/>
              </a:solidFill>
              <a:ea typeface="+mn-ea"/>
              <a:cs typeface="+mn-cs"/>
            </a:endParaRPr>
          </a:p>
        </p:txBody>
      </p:sp>
      <p:grpSp>
        <p:nvGrpSpPr>
          <p:cNvPr id="3" name="Group 2">
            <a:extLst>
              <a:ext uri="{FF2B5EF4-FFF2-40B4-BE49-F238E27FC236}">
                <a16:creationId xmlns:a16="http://schemas.microsoft.com/office/drawing/2014/main" id="{71ACD833-3C88-4704-58A4-AA2DB0E2519D}"/>
              </a:ext>
            </a:extLst>
          </p:cNvPr>
          <p:cNvGrpSpPr/>
          <p:nvPr/>
        </p:nvGrpSpPr>
        <p:grpSpPr>
          <a:xfrm>
            <a:off x="2544404" y="1640438"/>
            <a:ext cx="4937050" cy="5000956"/>
            <a:chOff x="2904623" y="1632185"/>
            <a:chExt cx="4937050" cy="5000956"/>
          </a:xfrm>
        </p:grpSpPr>
        <p:pic>
          <p:nvPicPr>
            <p:cNvPr id="4" name="Picture 3">
              <a:extLst>
                <a:ext uri="{FF2B5EF4-FFF2-40B4-BE49-F238E27FC236}">
                  <a16:creationId xmlns:a16="http://schemas.microsoft.com/office/drawing/2014/main" id="{709A4F6C-E3C2-FDFC-8BA5-7E25CE0D0F94}"/>
                </a:ext>
              </a:extLst>
            </p:cNvPr>
            <p:cNvPicPr>
              <a:picLocks noChangeAspect="1"/>
            </p:cNvPicPr>
            <p:nvPr/>
          </p:nvPicPr>
          <p:blipFill>
            <a:blip r:embed="rId3"/>
            <a:stretch>
              <a:fillRect/>
            </a:stretch>
          </p:blipFill>
          <p:spPr>
            <a:xfrm>
              <a:off x="2904623" y="1999598"/>
              <a:ext cx="4937050" cy="4633543"/>
            </a:xfrm>
            <a:prstGeom prst="rect">
              <a:avLst/>
            </a:prstGeom>
          </p:spPr>
        </p:pic>
        <p:sp>
          <p:nvSpPr>
            <p:cNvPr id="6" name="TextBox 5">
              <a:extLst>
                <a:ext uri="{FF2B5EF4-FFF2-40B4-BE49-F238E27FC236}">
                  <a16:creationId xmlns:a16="http://schemas.microsoft.com/office/drawing/2014/main" id="{999B0B36-88D1-3917-91E3-918DC1335307}"/>
                </a:ext>
              </a:extLst>
            </p:cNvPr>
            <p:cNvSpPr txBox="1"/>
            <p:nvPr/>
          </p:nvSpPr>
          <p:spPr>
            <a:xfrm>
              <a:off x="3384859" y="1632185"/>
              <a:ext cx="3976577" cy="344903"/>
            </a:xfrm>
            <a:prstGeom prst="rect">
              <a:avLst/>
            </a:prstGeom>
            <a:noFill/>
          </p:spPr>
          <p:txBody>
            <a:bodyPr wrap="square">
              <a:spAutoFit/>
            </a:bodyPr>
            <a:lstStyle/>
            <a:p>
              <a:pPr marL="0" marR="0">
                <a:lnSpc>
                  <a:spcPct val="107000"/>
                </a:lnSpc>
                <a:spcBef>
                  <a:spcPts val="0"/>
                </a:spcBef>
                <a:spcAft>
                  <a:spcPts val="800"/>
                </a:spcAft>
              </a:pPr>
              <a:r>
                <a:rPr lang="en-US" sz="1600" b="1" kern="100" dirty="0" err="1">
                  <a:solidFill>
                    <a:schemeClr val="bg2">
                      <a:lumMod val="50000"/>
                    </a:schemeClr>
                  </a:solidFill>
                  <a:latin typeface="Nyala" panose="02000504070300020003" pitchFamily="2" charset="0"/>
                  <a:ea typeface="+mj-ea"/>
                  <a:cs typeface="Times New Roman" panose="02020603050405020304" pitchFamily="18" charset="0"/>
                </a:rPr>
                <a:t>የብቃት</a:t>
              </a:r>
              <a:r>
                <a:rPr lang="en-US" sz="1600" b="1" kern="100" dirty="0">
                  <a:solidFill>
                    <a:schemeClr val="bg2">
                      <a:lumMod val="50000"/>
                    </a:schemeClr>
                  </a:solidFill>
                  <a:latin typeface="Nyala" panose="02000504070300020003" pitchFamily="2" charset="0"/>
                  <a:ea typeface="+mj-ea"/>
                  <a:cs typeface="Times New Roman" panose="02020603050405020304" pitchFamily="18" charset="0"/>
                </a:rPr>
                <a:t> </a:t>
              </a:r>
              <a:r>
                <a:rPr lang="en-US" sz="1600" b="1" kern="100" dirty="0" err="1">
                  <a:solidFill>
                    <a:schemeClr val="bg2">
                      <a:lumMod val="50000"/>
                    </a:schemeClr>
                  </a:solidFill>
                  <a:latin typeface="Nyala" panose="02000504070300020003" pitchFamily="2" charset="0"/>
                  <a:ea typeface="+mj-ea"/>
                  <a:cs typeface="Times New Roman" panose="02020603050405020304" pitchFamily="18" charset="0"/>
                </a:rPr>
                <a:t>ተሽከርካሪ</a:t>
              </a:r>
              <a:r>
                <a:rPr lang="am-ET" sz="1600" b="1" kern="100" dirty="0">
                  <a:solidFill>
                    <a:schemeClr val="bg2">
                      <a:lumMod val="50000"/>
                    </a:schemeClr>
                  </a:solidFill>
                  <a:latin typeface="Nyala" panose="02000504070300020003" pitchFamily="2" charset="0"/>
                  <a:ea typeface="+mj-ea"/>
                  <a:cs typeface="Times New Roman" panose="02020603050405020304" pitchFamily="18" charset="0"/>
                </a:rPr>
                <a:t>  </a:t>
              </a:r>
              <a:r>
                <a:rPr lang="en-US" sz="1600" b="1" kern="100" dirty="0">
                  <a:solidFill>
                    <a:schemeClr val="bg2">
                      <a:lumMod val="50000"/>
                    </a:schemeClr>
                  </a:solidFill>
                  <a:ea typeface="+mj-ea"/>
                  <a:cs typeface="Times New Roman" panose="02020603050405020304" pitchFamily="18" charset="0"/>
                </a:rPr>
                <a:t>(The Empowerment wheel)  </a:t>
              </a:r>
            </a:p>
          </p:txBody>
        </p:sp>
      </p:grpSp>
    </p:spTree>
    <p:extLst>
      <p:ext uri="{BB962C8B-B14F-4D97-AF65-F5344CB8AC3E}">
        <p14:creationId xmlns:p14="http://schemas.microsoft.com/office/powerpoint/2010/main" val="69032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9618C-AA43-125D-5BBB-7BD072AF3C43}"/>
              </a:ext>
            </a:extLst>
          </p:cNvPr>
          <p:cNvSpPr>
            <a:spLocks noGrp="1"/>
          </p:cNvSpPr>
          <p:nvPr>
            <p:ph type="title"/>
          </p:nvPr>
        </p:nvSpPr>
        <p:spPr>
          <a:xfrm>
            <a:off x="359228" y="146956"/>
            <a:ext cx="10994571" cy="669473"/>
          </a:xfrm>
        </p:spPr>
        <p:txBody>
          <a:bodyPr>
            <a:normAutofit/>
          </a:bodyPr>
          <a:lstStyle/>
          <a:p>
            <a:r>
              <a:rPr lang="am-ET" sz="2900" b="1" dirty="0">
                <a:solidFill>
                  <a:srgbClr val="C00000"/>
                </a:solidFill>
                <a:ea typeface="+mn-ea"/>
                <a:cs typeface="+mn-cs"/>
              </a:rPr>
              <a:t>የቡድን መልመጃ</a:t>
            </a:r>
            <a:endParaRPr lang="en-GB" sz="2900" b="1" dirty="0">
              <a:solidFill>
                <a:srgbClr val="C00000"/>
              </a:solidFill>
              <a:ea typeface="+mn-ea"/>
              <a:cs typeface="+mn-cs"/>
            </a:endParaRPr>
          </a:p>
        </p:txBody>
      </p:sp>
      <p:sp>
        <p:nvSpPr>
          <p:cNvPr id="7" name="TextBox 6">
            <a:extLst>
              <a:ext uri="{FF2B5EF4-FFF2-40B4-BE49-F238E27FC236}">
                <a16:creationId xmlns:a16="http://schemas.microsoft.com/office/drawing/2014/main" id="{0FBD6535-29F2-5AE6-05FE-C1FFF3205AE8}"/>
              </a:ext>
            </a:extLst>
          </p:cNvPr>
          <p:cNvSpPr txBox="1"/>
          <p:nvPr/>
        </p:nvSpPr>
        <p:spPr>
          <a:xfrm>
            <a:off x="161258" y="3330510"/>
            <a:ext cx="8054488" cy="3170099"/>
          </a:xfrm>
          <a:prstGeom prst="rect">
            <a:avLst/>
          </a:prstGeom>
          <a:noFill/>
        </p:spPr>
        <p:txBody>
          <a:bodyPr wrap="square">
            <a:spAutoFit/>
          </a:bodyPr>
          <a:lstStyle/>
          <a:p>
            <a:pPr algn="just"/>
            <a:r>
              <a:rPr lang="am-ET" sz="2000" b="1" dirty="0"/>
              <a:t>እዚህ የተሰጠውን ከጣሪያ ላይ የውሃ መሰብሰብ</a:t>
            </a:r>
            <a:r>
              <a:rPr lang="en-US" sz="2000" b="1" dirty="0"/>
              <a:t> </a:t>
            </a:r>
            <a:r>
              <a:rPr lang="am-ET" sz="2000" b="1" dirty="0"/>
              <a:t>ምሳሌ ተጠቀሙ</a:t>
            </a:r>
            <a:r>
              <a:rPr lang="en-US" sz="2000" b="1" dirty="0"/>
              <a:t>።</a:t>
            </a:r>
          </a:p>
          <a:p>
            <a:pPr algn="just"/>
            <a:r>
              <a:rPr lang="am-ET" sz="2000" dirty="0"/>
              <a:t>የአየር ንብረት ለውጥን ለመላመድ የተነደፈ ተግባር ሲሆን፣ በአጠቃላይ የአደጋ መቋቋም አቅም ለመገምገም በሚረዱት መስፈርቶች (አማራጭ፣ ተለዋዋጭነት እና በርካታ፣ ምላሽ ሰጪነት፣ ሃይል ቁጠባ እና </a:t>
            </a:r>
            <a:r>
              <a:rPr lang="en-US" sz="2000" dirty="0" err="1"/>
              <a:t>የበካይ</a:t>
            </a:r>
            <a:r>
              <a:rPr lang="am-ET" sz="2000" dirty="0"/>
              <a:t> ጋዝ</a:t>
            </a:r>
            <a:r>
              <a:rPr lang="en-US" sz="2000" dirty="0"/>
              <a:t> </a:t>
            </a:r>
            <a:r>
              <a:rPr lang="am-ET" sz="2000" dirty="0"/>
              <a:t>ልቀትን መቀነስ) አንጻር ከፍተኛ ውጤት ያስመዘገበ ተግባር ነው።</a:t>
            </a:r>
            <a:endParaRPr lang="en-US" sz="2000" dirty="0"/>
          </a:p>
          <a:p>
            <a:pPr algn="just"/>
            <a:endParaRPr lang="en-US" sz="2000" dirty="0"/>
          </a:p>
          <a:p>
            <a:pPr algn="just"/>
            <a:r>
              <a:rPr lang="am-ET" sz="2000" b="1" dirty="0"/>
              <a:t>አሁን ይህን ምሳሌ በጾታ እና ማህበራዊ አካታችነት አንጥጻር ተመልከቱት</a:t>
            </a:r>
            <a:endParaRPr lang="en-US" sz="2000" b="1" dirty="0"/>
          </a:p>
          <a:p>
            <a:pPr algn="just"/>
            <a:r>
              <a:rPr lang="am-ET" sz="2000" dirty="0"/>
              <a:t>ጥንድ ወይም ትናንሽ ቡድኖችን ፍጠሩ። በሚከተሉት ላይ ተወያዩ፦ በምትሠሩበት አካባቢ የጣራ ላይ ውሃ መሰብሰብ ሴቶችን፣ ልጃገረዶችን እና ሌሎች በማህበራዊ ችግር ውስጥ ያሉ ቡድኖችን አቅም ያጠናክራል</a:t>
            </a:r>
            <a:r>
              <a:rPr lang="en-US" sz="2000" dirty="0"/>
              <a:t>? </a:t>
            </a:r>
            <a:r>
              <a:rPr lang="am-ET" sz="2000" dirty="0"/>
              <a:t>ኑሮዋቸውን እና ደህንነታቸውን ይጎዳል? እንዴት? የምትችሉትን ያህል ተንትናቸሁ ተወያዩ።</a:t>
            </a:r>
            <a:endParaRPr lang="en-GB" sz="1600" dirty="0"/>
          </a:p>
        </p:txBody>
      </p:sp>
      <p:pic>
        <p:nvPicPr>
          <p:cNvPr id="8" name="Picture 7">
            <a:extLst>
              <a:ext uri="{FF2B5EF4-FFF2-40B4-BE49-F238E27FC236}">
                <a16:creationId xmlns:a16="http://schemas.microsoft.com/office/drawing/2014/main" id="{2FDF5FF6-74BD-F3B5-6F5D-6144B4F146BE}"/>
              </a:ext>
            </a:extLst>
          </p:cNvPr>
          <p:cNvPicPr>
            <a:picLocks noChangeAspect="1"/>
          </p:cNvPicPr>
          <p:nvPr/>
        </p:nvPicPr>
        <p:blipFill>
          <a:blip r:embed="rId3"/>
          <a:stretch>
            <a:fillRect/>
          </a:stretch>
        </p:blipFill>
        <p:spPr>
          <a:xfrm>
            <a:off x="8215746" y="2973939"/>
            <a:ext cx="3976254" cy="3883243"/>
          </a:xfrm>
          <a:prstGeom prst="rect">
            <a:avLst/>
          </a:prstGeom>
        </p:spPr>
      </p:pic>
      <p:pic>
        <p:nvPicPr>
          <p:cNvPr id="3" name="Picture 2">
            <a:extLst>
              <a:ext uri="{FF2B5EF4-FFF2-40B4-BE49-F238E27FC236}">
                <a16:creationId xmlns:a16="http://schemas.microsoft.com/office/drawing/2014/main" id="{F0D236C2-BE6F-02D6-8512-27DFAAB1308C}"/>
              </a:ext>
            </a:extLst>
          </p:cNvPr>
          <p:cNvPicPr>
            <a:picLocks noChangeAspect="1"/>
          </p:cNvPicPr>
          <p:nvPr/>
        </p:nvPicPr>
        <p:blipFill>
          <a:blip r:embed="rId4"/>
          <a:stretch>
            <a:fillRect/>
          </a:stretch>
        </p:blipFill>
        <p:spPr>
          <a:xfrm>
            <a:off x="359227" y="697524"/>
            <a:ext cx="10994571" cy="2345298"/>
          </a:xfrm>
          <a:prstGeom prst="rect">
            <a:avLst/>
          </a:prstGeom>
        </p:spPr>
      </p:pic>
    </p:spTree>
    <p:extLst>
      <p:ext uri="{BB962C8B-B14F-4D97-AF65-F5344CB8AC3E}">
        <p14:creationId xmlns:p14="http://schemas.microsoft.com/office/powerpoint/2010/main" val="15011363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5A5ED-4FB4-8F0D-FE58-8E1CC147B3CF}"/>
              </a:ext>
            </a:extLst>
          </p:cNvPr>
          <p:cNvSpPr>
            <a:spLocks noGrp="1"/>
          </p:cNvSpPr>
          <p:nvPr>
            <p:ph type="title"/>
          </p:nvPr>
        </p:nvSpPr>
        <p:spPr>
          <a:xfrm>
            <a:off x="706582" y="182881"/>
            <a:ext cx="10647218" cy="1507808"/>
          </a:xfrm>
        </p:spPr>
        <p:txBody>
          <a:bodyPr>
            <a:normAutofit/>
          </a:bodyPr>
          <a:lstStyle/>
          <a:p>
            <a:r>
              <a:rPr lang="am-ET" sz="3200" b="1" dirty="0">
                <a:solidFill>
                  <a:srgbClr val="C00000"/>
                </a:solidFill>
                <a:ea typeface="+mn-ea"/>
                <a:cs typeface="+mn-cs"/>
              </a:rPr>
              <a:t>አስታውሱ! የአየር ንብረት ለውጥን ለመቋቋም የሚወሰዱ እርምጃዎች </a:t>
            </a:r>
            <a:r>
              <a:rPr lang="en-US" sz="3200" b="1" dirty="0" err="1">
                <a:solidFill>
                  <a:srgbClr val="C00000"/>
                </a:solidFill>
                <a:ea typeface="+mn-ea"/>
                <a:cs typeface="+mn-cs"/>
              </a:rPr>
              <a:t>የ</a:t>
            </a:r>
            <a:r>
              <a:rPr lang="am-ET" sz="3200" b="1" dirty="0">
                <a:solidFill>
                  <a:srgbClr val="C00000"/>
                </a:solidFill>
                <a:ea typeface="+mn-ea"/>
                <a:cs typeface="+mn-cs"/>
              </a:rPr>
              <a:t>እኩልነት አለመኖርን ሊቀንሱ ወይም ሊያጠናክሩት ይችላሉ። ማህበራዊ እና ተቋማዊ ይዘት አሸናፊ እና ተሸናፊዎችን መፍጠር ይችላል።</a:t>
            </a:r>
            <a:endParaRPr lang="en-GB" sz="3200" b="1" dirty="0">
              <a:solidFill>
                <a:srgbClr val="C00000"/>
              </a:solidFill>
              <a:ea typeface="+mn-ea"/>
              <a:cs typeface="+mn-cs"/>
            </a:endParaRPr>
          </a:p>
        </p:txBody>
      </p:sp>
      <p:pic>
        <p:nvPicPr>
          <p:cNvPr id="4" name="Picture 3">
            <a:extLst>
              <a:ext uri="{FF2B5EF4-FFF2-40B4-BE49-F238E27FC236}">
                <a16:creationId xmlns:a16="http://schemas.microsoft.com/office/drawing/2014/main" id="{B66B27C5-18D7-0B05-6C7E-08E5EF95936B}"/>
              </a:ext>
            </a:extLst>
          </p:cNvPr>
          <p:cNvPicPr>
            <a:picLocks noChangeAspect="1"/>
          </p:cNvPicPr>
          <p:nvPr/>
        </p:nvPicPr>
        <p:blipFill>
          <a:blip r:embed="rId3"/>
          <a:stretch>
            <a:fillRect/>
          </a:stretch>
        </p:blipFill>
        <p:spPr>
          <a:xfrm>
            <a:off x="481085" y="1695472"/>
            <a:ext cx="11229829" cy="5162528"/>
          </a:xfrm>
          <a:prstGeom prst="rect">
            <a:avLst/>
          </a:prstGeom>
        </p:spPr>
      </p:pic>
    </p:spTree>
    <p:extLst>
      <p:ext uri="{BB962C8B-B14F-4D97-AF65-F5344CB8AC3E}">
        <p14:creationId xmlns:p14="http://schemas.microsoft.com/office/powerpoint/2010/main" val="42090465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A6A8C-D373-C36B-99CA-F24FCA954819}"/>
              </a:ext>
            </a:extLst>
          </p:cNvPr>
          <p:cNvSpPr>
            <a:spLocks noGrp="1"/>
          </p:cNvSpPr>
          <p:nvPr>
            <p:ph type="title"/>
          </p:nvPr>
        </p:nvSpPr>
        <p:spPr>
          <a:xfrm>
            <a:off x="400050" y="561042"/>
            <a:ext cx="11391900" cy="1147988"/>
          </a:xfrm>
        </p:spPr>
        <p:txBody>
          <a:bodyPr>
            <a:noAutofit/>
          </a:bodyPr>
          <a:lstStyle/>
          <a:p>
            <a:pPr algn="just"/>
            <a:r>
              <a:rPr lang="am-ET" sz="3600" b="1" dirty="0">
                <a:solidFill>
                  <a:srgbClr val="C00000"/>
                </a:solidFill>
                <a:ea typeface="+mn-ea"/>
                <a:cs typeface="+mn-cs"/>
              </a:rPr>
              <a:t>ቀጣይ፦ ሰዎች የሚያጋጥማቸውን የአየር ንብረት አደጋዎች እና የመላመድ አማራጮች በጥልቀት ለማየት የሚጠቅም አማራጭ መንገድ - የመስክ የምክክር ስራ</a:t>
            </a:r>
            <a:endParaRPr lang="en-GB" sz="3600" b="1" dirty="0">
              <a:solidFill>
                <a:srgbClr val="C00000"/>
              </a:solidFill>
              <a:ea typeface="+mn-ea"/>
              <a:cs typeface="+mn-cs"/>
            </a:endParaRPr>
          </a:p>
        </p:txBody>
      </p:sp>
      <p:pic>
        <p:nvPicPr>
          <p:cNvPr id="10242" name="Picture 2" descr="A group of people sitting at a table&#10;&#10;Description automatically generated">
            <a:extLst>
              <a:ext uri="{FF2B5EF4-FFF2-40B4-BE49-F238E27FC236}">
                <a16:creationId xmlns:a16="http://schemas.microsoft.com/office/drawing/2014/main" id="{4815D6B8-923A-42B1-669A-ECBA60D6385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78628" y="1958411"/>
            <a:ext cx="6325590" cy="4899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478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75463-E032-AB15-D774-6DBCFAB090F6}"/>
              </a:ext>
            </a:extLst>
          </p:cNvPr>
          <p:cNvSpPr>
            <a:spLocks noGrp="1"/>
          </p:cNvSpPr>
          <p:nvPr>
            <p:ph type="title"/>
          </p:nvPr>
        </p:nvSpPr>
        <p:spPr>
          <a:xfrm>
            <a:off x="471055" y="365125"/>
            <a:ext cx="10882745" cy="665653"/>
          </a:xfrm>
        </p:spPr>
        <p:txBody>
          <a:bodyPr>
            <a:normAutofit/>
          </a:bodyPr>
          <a:lstStyle/>
          <a:p>
            <a:pPr>
              <a:tabLst>
                <a:tab pos="701675" algn="l"/>
              </a:tabLst>
            </a:pPr>
            <a:r>
              <a:rPr lang="am-ET" sz="2600" b="1" dirty="0">
                <a:solidFill>
                  <a:srgbClr val="C00000"/>
                </a:solidFill>
                <a:ea typeface="+mn-ea"/>
                <a:cs typeface="+mn-cs"/>
              </a:rPr>
              <a:t> </a:t>
            </a:r>
            <a:r>
              <a:rPr lang="en-US" sz="2600" b="1" dirty="0">
                <a:solidFill>
                  <a:srgbClr val="C00000"/>
                </a:solidFill>
                <a:ea typeface="+mn-ea"/>
                <a:cs typeface="+mn-cs"/>
              </a:rPr>
              <a:t>I. </a:t>
            </a:r>
            <a:r>
              <a:rPr lang="en-US" sz="2600" b="1" dirty="0" err="1">
                <a:solidFill>
                  <a:srgbClr val="C00000"/>
                </a:solidFill>
                <a:ea typeface="+mn-ea"/>
                <a:cs typeface="+mn-cs"/>
              </a:rPr>
              <a:t>የአየር</a:t>
            </a:r>
            <a:r>
              <a:rPr lang="en-US" sz="2600" b="1" dirty="0">
                <a:solidFill>
                  <a:srgbClr val="C00000"/>
                </a:solidFill>
                <a:ea typeface="+mn-ea"/>
                <a:cs typeface="+mn-cs"/>
              </a:rPr>
              <a:t> ንብረት </a:t>
            </a:r>
            <a:r>
              <a:rPr lang="en-US" sz="2600" b="1" dirty="0" err="1">
                <a:solidFill>
                  <a:srgbClr val="C00000"/>
                </a:solidFill>
                <a:ea typeface="+mn-ea"/>
                <a:cs typeface="+mn-cs"/>
              </a:rPr>
              <a:t>ለውጥና</a:t>
            </a:r>
            <a:r>
              <a:rPr lang="en-US" sz="2600" b="1" dirty="0">
                <a:solidFill>
                  <a:srgbClr val="C00000"/>
                </a:solidFill>
                <a:ea typeface="+mn-ea"/>
                <a:cs typeface="+mn-cs"/>
              </a:rPr>
              <a:t> </a:t>
            </a:r>
            <a:r>
              <a:rPr lang="en-US" sz="2600" b="1" dirty="0" err="1">
                <a:solidFill>
                  <a:srgbClr val="C00000"/>
                </a:solidFill>
                <a:ea typeface="+mn-ea"/>
                <a:cs typeface="+mn-cs"/>
              </a:rPr>
              <a:t>የልማት</a:t>
            </a:r>
            <a:r>
              <a:rPr lang="en-US" sz="2600" b="1" dirty="0">
                <a:solidFill>
                  <a:srgbClr val="C00000"/>
                </a:solidFill>
                <a:ea typeface="+mn-ea"/>
                <a:cs typeface="+mn-cs"/>
              </a:rPr>
              <a:t> </a:t>
            </a:r>
            <a:r>
              <a:rPr lang="en-US" sz="2600" b="1" dirty="0" err="1">
                <a:solidFill>
                  <a:srgbClr val="C00000"/>
                </a:solidFill>
                <a:ea typeface="+mn-ea"/>
                <a:cs typeface="+mn-cs"/>
              </a:rPr>
              <a:t>ችግሮች</a:t>
            </a:r>
            <a:r>
              <a:rPr lang="en-US" sz="2600" b="1" dirty="0">
                <a:solidFill>
                  <a:srgbClr val="C00000"/>
                </a:solidFill>
                <a:ea typeface="+mn-ea"/>
                <a:cs typeface="+mn-cs"/>
              </a:rPr>
              <a:t> </a:t>
            </a:r>
            <a:r>
              <a:rPr lang="en-US" sz="2600" b="1" dirty="0" err="1">
                <a:solidFill>
                  <a:srgbClr val="C00000"/>
                </a:solidFill>
                <a:ea typeface="+mn-ea"/>
                <a:cs typeface="+mn-cs"/>
              </a:rPr>
              <a:t>መንስኤያቸውን</a:t>
            </a:r>
            <a:r>
              <a:rPr lang="en-US" sz="2600" b="1" dirty="0">
                <a:solidFill>
                  <a:srgbClr val="C00000"/>
                </a:solidFill>
                <a:ea typeface="+mn-ea"/>
                <a:cs typeface="+mn-cs"/>
              </a:rPr>
              <a:t> </a:t>
            </a:r>
            <a:r>
              <a:rPr lang="en-US" sz="2600" b="1" dirty="0" err="1">
                <a:solidFill>
                  <a:srgbClr val="C00000"/>
                </a:solidFill>
                <a:ea typeface="+mn-ea"/>
                <a:cs typeface="+mn-cs"/>
              </a:rPr>
              <a:t>እና</a:t>
            </a:r>
            <a:r>
              <a:rPr lang="en-US" sz="2600" b="1" dirty="0">
                <a:solidFill>
                  <a:srgbClr val="C00000"/>
                </a:solidFill>
                <a:ea typeface="+mn-ea"/>
                <a:cs typeface="+mn-cs"/>
              </a:rPr>
              <a:t> </a:t>
            </a:r>
            <a:r>
              <a:rPr lang="en-US" sz="2600" b="1" dirty="0" err="1">
                <a:solidFill>
                  <a:srgbClr val="C00000"/>
                </a:solidFill>
                <a:ea typeface="+mn-ea"/>
                <a:cs typeface="+mn-cs"/>
              </a:rPr>
              <a:t>የመፍትሄ</a:t>
            </a:r>
            <a:r>
              <a:rPr lang="en-US" sz="2600" b="1" dirty="0">
                <a:solidFill>
                  <a:srgbClr val="C00000"/>
                </a:solidFill>
                <a:ea typeface="+mn-ea"/>
                <a:cs typeface="+mn-cs"/>
              </a:rPr>
              <a:t> </a:t>
            </a:r>
            <a:r>
              <a:rPr lang="en-US" sz="2600" b="1" dirty="0" err="1">
                <a:solidFill>
                  <a:srgbClr val="C00000"/>
                </a:solidFill>
                <a:ea typeface="+mn-ea"/>
                <a:cs typeface="+mn-cs"/>
              </a:rPr>
              <a:t>አማራጮችን</a:t>
            </a:r>
            <a:r>
              <a:rPr lang="en-US" sz="2600" b="1" dirty="0">
                <a:solidFill>
                  <a:srgbClr val="C00000"/>
                </a:solidFill>
                <a:ea typeface="+mn-ea"/>
                <a:cs typeface="+mn-cs"/>
              </a:rPr>
              <a:t>  </a:t>
            </a:r>
            <a:r>
              <a:rPr lang="en-US" sz="2600" b="1" dirty="0" err="1">
                <a:solidFill>
                  <a:srgbClr val="C00000"/>
                </a:solidFill>
                <a:ea typeface="+mn-ea"/>
                <a:cs typeface="+mn-cs"/>
              </a:rPr>
              <a:t>ማጥናት</a:t>
            </a:r>
            <a:r>
              <a:rPr lang="en-US" sz="2600" b="1" dirty="0">
                <a:solidFill>
                  <a:srgbClr val="C00000"/>
                </a:solidFill>
                <a:ea typeface="+mn-ea"/>
                <a:cs typeface="+mn-cs"/>
              </a:rPr>
              <a:t> </a:t>
            </a:r>
            <a:endParaRPr lang="en-GB" sz="2600" b="1" dirty="0">
              <a:solidFill>
                <a:srgbClr val="C00000"/>
              </a:solidFill>
              <a:ea typeface="+mn-ea"/>
              <a:cs typeface="+mn-cs"/>
            </a:endParaRPr>
          </a:p>
        </p:txBody>
      </p:sp>
      <p:grpSp>
        <p:nvGrpSpPr>
          <p:cNvPr id="4" name="Group 3">
            <a:extLst>
              <a:ext uri="{FF2B5EF4-FFF2-40B4-BE49-F238E27FC236}">
                <a16:creationId xmlns:a16="http://schemas.microsoft.com/office/drawing/2014/main" id="{1BB78D8D-516F-B6CE-7677-D96DA7BD3097}"/>
              </a:ext>
            </a:extLst>
          </p:cNvPr>
          <p:cNvGrpSpPr/>
          <p:nvPr/>
        </p:nvGrpSpPr>
        <p:grpSpPr>
          <a:xfrm>
            <a:off x="2917416" y="1212017"/>
            <a:ext cx="5747475" cy="5301616"/>
            <a:chOff x="2917416" y="1212017"/>
            <a:chExt cx="5747475" cy="5301616"/>
          </a:xfrm>
        </p:grpSpPr>
        <p:sp>
          <p:nvSpPr>
            <p:cNvPr id="5" name="TextBox 4">
              <a:extLst>
                <a:ext uri="{FF2B5EF4-FFF2-40B4-BE49-F238E27FC236}">
                  <a16:creationId xmlns:a16="http://schemas.microsoft.com/office/drawing/2014/main" id="{08946F50-F316-C9CE-8F4F-EB05F16757AB}"/>
                </a:ext>
              </a:extLst>
            </p:cNvPr>
            <p:cNvSpPr txBox="1"/>
            <p:nvPr/>
          </p:nvSpPr>
          <p:spPr>
            <a:xfrm>
              <a:off x="2917416" y="1212017"/>
              <a:ext cx="5747475" cy="40011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bg2">
                      <a:lumMod val="50000"/>
                    </a:schemeClr>
                  </a:solidFill>
                  <a:effectLst/>
                  <a:latin typeface="Nyala" panose="02000504070300020003" pitchFamily="2" charset="0"/>
                  <a:ea typeface="Times New Roman" panose="02020603050405020304" pitchFamily="18" charset="0"/>
                  <a:cs typeface="Courier New" panose="02070309020205020404" pitchFamily="49" charset="0"/>
                </a:rPr>
                <a:t>የ</a:t>
              </a:r>
              <a:r>
                <a:rPr kumimoji="0" lang="en-US" altLang="en-US" sz="2000" b="0" i="0" u="none" strike="noStrike" cap="none" normalizeH="0" baseline="0" dirty="0" bmk="">
                  <a:ln>
                    <a:noFill/>
                  </a:ln>
                  <a:solidFill>
                    <a:schemeClr val="bg2">
                      <a:lumMod val="50000"/>
                    </a:schemeClr>
                  </a:solidFill>
                  <a:effectLst/>
                  <a:latin typeface="Nyala" panose="02000504070300020003" pitchFamily="2" charset="0"/>
                  <a:ea typeface="Times New Roman" panose="02020603050405020304" pitchFamily="18" charset="0"/>
                  <a:cs typeface="Courier New" panose="02070309020205020404" pitchFamily="49" charset="0"/>
                </a:rPr>
                <a:t>አየር ንብረት ለውጥ </a:t>
              </a:r>
              <a:r>
                <a:rPr kumimoji="0" lang="en-US" altLang="en-US" sz="2000" b="0" i="0" u="none" strike="noStrike" cap="none" normalizeH="0" baseline="0" dirty="0" err="1" bmk="_Hlk156645400">
                  <a:ln>
                    <a:noFill/>
                  </a:ln>
                  <a:solidFill>
                    <a:schemeClr val="bg2">
                      <a:lumMod val="50000"/>
                    </a:schemeClr>
                  </a:solidFill>
                  <a:effectLst/>
                  <a:latin typeface="Arial Unicode MS"/>
                  <a:ea typeface="Times New Roman" panose="02020603050405020304" pitchFamily="18" charset="0"/>
                  <a:cs typeface="Nyala" panose="02000504070300020003" pitchFamily="2" charset="0"/>
                </a:rPr>
                <a:t>ፕሮግራም</a:t>
              </a:r>
              <a:r>
                <a:rPr kumimoji="0" lang="en-US" altLang="en-US" sz="2000" b="0" i="0" u="none" strike="noStrike" cap="none" normalizeH="0" baseline="0" dirty="0" bmk="_Hlk156645400">
                  <a:ln>
                    <a:noFill/>
                  </a:ln>
                  <a:solidFill>
                    <a:schemeClr val="bg2">
                      <a:lumMod val="50000"/>
                    </a:schemeClr>
                  </a:solidFill>
                  <a:effectLst/>
                  <a:latin typeface="Arial Unicode MS"/>
                  <a:ea typeface="Times New Roman" panose="02020603050405020304" pitchFamily="18" charset="0"/>
                  <a:cs typeface="Nyala" panose="02000504070300020003" pitchFamily="2" charset="0"/>
                </a:rPr>
                <a:t> </a:t>
              </a:r>
              <a:r>
                <a:rPr kumimoji="0" lang="en-US" altLang="en-US" sz="2000" b="0" i="0" u="none" strike="noStrike" cap="none" normalizeH="0" baseline="0" dirty="0" err="1" bmk="_Hlk156645400">
                  <a:ln>
                    <a:noFill/>
                  </a:ln>
                  <a:solidFill>
                    <a:schemeClr val="bg2">
                      <a:lumMod val="50000"/>
                    </a:schemeClr>
                  </a:solidFill>
                  <a:effectLst/>
                  <a:latin typeface="Arial Unicode MS"/>
                  <a:ea typeface="Times New Roman" panose="02020603050405020304" pitchFamily="18" charset="0"/>
                  <a:cs typeface="Nyala" panose="02000504070300020003" pitchFamily="2" charset="0"/>
                </a:rPr>
                <a:t>እና</a:t>
              </a:r>
              <a:r>
                <a:rPr kumimoji="0" lang="en-US" altLang="en-US" sz="2000" b="0" i="0" u="none" strike="noStrike" cap="none" normalizeH="0" baseline="0" dirty="0" bmk="_Hlk156645400">
                  <a:ln>
                    <a:noFill/>
                  </a:ln>
                  <a:solidFill>
                    <a:schemeClr val="bg2">
                      <a:lumMod val="50000"/>
                    </a:schemeClr>
                  </a:solidFill>
                  <a:effectLst/>
                  <a:latin typeface="Arial Unicode MS"/>
                  <a:ea typeface="Times New Roman" panose="02020603050405020304" pitchFamily="18" charset="0"/>
                  <a:cs typeface="Nyala" panose="02000504070300020003" pitchFamily="2" charset="0"/>
                </a:rPr>
                <a:t> </a:t>
              </a:r>
              <a:r>
                <a:rPr kumimoji="0" lang="en-US" altLang="en-US" sz="2000" b="0" i="0" u="none" strike="noStrike" cap="none" normalizeH="0" baseline="0" dirty="0" err="1" bmk="_Hlk156645400">
                  <a:ln>
                    <a:noFill/>
                  </a:ln>
                  <a:solidFill>
                    <a:schemeClr val="bg2">
                      <a:lumMod val="50000"/>
                    </a:schemeClr>
                  </a:solidFill>
                  <a:effectLst/>
                  <a:latin typeface="Arial Unicode MS"/>
                  <a:ea typeface="Times New Roman" panose="02020603050405020304" pitchFamily="18" charset="0"/>
                  <a:cs typeface="Nyala" panose="02000504070300020003" pitchFamily="2" charset="0"/>
                </a:rPr>
                <a:t>ፕሮጀክት</a:t>
              </a:r>
              <a:r>
                <a:rPr kumimoji="0" lang="en-US" altLang="en-US" sz="2000" b="0" i="0" u="none" strike="noStrike" cap="none" normalizeH="0" baseline="0" dirty="0" bmk="_Hlk156645400">
                  <a:ln>
                    <a:noFill/>
                  </a:ln>
                  <a:solidFill>
                    <a:schemeClr val="bg2">
                      <a:lumMod val="50000"/>
                    </a:schemeClr>
                  </a:solidFill>
                  <a:effectLst/>
                  <a:latin typeface="Arial Unicode MS"/>
                  <a:ea typeface="Times New Roman" panose="02020603050405020304" pitchFamily="18" charset="0"/>
                  <a:cs typeface="Nyala" panose="02000504070300020003" pitchFamily="2" charset="0"/>
                </a:rPr>
                <a:t> </a:t>
              </a:r>
              <a:r>
                <a:rPr lang="en-US" sz="2000" dirty="0" err="1">
                  <a:solidFill>
                    <a:schemeClr val="bg2">
                      <a:lumMod val="50000"/>
                    </a:schemeClr>
                  </a:solidFill>
                  <a:effectLst/>
                  <a:latin typeface="Nyala" panose="02000504070300020003" pitchFamily="2" charset="0"/>
                  <a:ea typeface="Calibri" panose="020F0502020204030204" pitchFamily="34" charset="0"/>
                  <a:cs typeface="Nyala" panose="02000504070300020003" pitchFamily="2" charset="0"/>
                </a:rPr>
                <a:t>ዑደት</a:t>
              </a:r>
              <a:r>
                <a:rPr kumimoji="0" lang="en-US" altLang="en-US" sz="2000" b="0" i="0" u="none" strike="noStrike" cap="none" normalizeH="0" baseline="0" dirty="0">
                  <a:ln>
                    <a:noFill/>
                  </a:ln>
                  <a:solidFill>
                    <a:schemeClr val="bg2">
                      <a:lumMod val="50000"/>
                    </a:schemeClr>
                  </a:solidFill>
                  <a:effectLst/>
                </a:rPr>
                <a:t> </a:t>
              </a:r>
              <a:endParaRPr kumimoji="0" lang="en-US" altLang="en-US" sz="2000" b="0" i="0" u="none" strike="noStrike" cap="none" normalizeH="0" baseline="0" dirty="0">
                <a:ln>
                  <a:noFill/>
                </a:ln>
                <a:solidFill>
                  <a:schemeClr val="bg2">
                    <a:lumMod val="50000"/>
                  </a:schemeClr>
                </a:solidFill>
                <a:effectLst/>
                <a:latin typeface="Arial" panose="020B0604020202020204" pitchFamily="34" charset="0"/>
              </a:endParaRPr>
            </a:p>
          </p:txBody>
        </p:sp>
        <p:pic>
          <p:nvPicPr>
            <p:cNvPr id="9" name="Picture 8">
              <a:extLst>
                <a:ext uri="{FF2B5EF4-FFF2-40B4-BE49-F238E27FC236}">
                  <a16:creationId xmlns:a16="http://schemas.microsoft.com/office/drawing/2014/main" id="{B2D48297-7CA4-2E2D-D08F-A6928FFC66EE}"/>
                </a:ext>
              </a:extLst>
            </p:cNvPr>
            <p:cNvPicPr>
              <a:picLocks noChangeAspect="1"/>
            </p:cNvPicPr>
            <p:nvPr/>
          </p:nvPicPr>
          <p:blipFill>
            <a:blip r:embed="rId3"/>
            <a:stretch>
              <a:fillRect/>
            </a:stretch>
          </p:blipFill>
          <p:spPr>
            <a:xfrm>
              <a:off x="3055944" y="1726864"/>
              <a:ext cx="5470420" cy="4786769"/>
            </a:xfrm>
            <a:prstGeom prst="rect">
              <a:avLst/>
            </a:prstGeom>
          </p:spPr>
        </p:pic>
      </p:grpSp>
    </p:spTree>
    <p:extLst>
      <p:ext uri="{BB962C8B-B14F-4D97-AF65-F5344CB8AC3E}">
        <p14:creationId xmlns:p14="http://schemas.microsoft.com/office/powerpoint/2010/main" val="31777977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BE7BD-03DB-E25B-97B6-88A8585C783A}"/>
              </a:ext>
            </a:extLst>
          </p:cNvPr>
          <p:cNvSpPr>
            <a:spLocks noGrp="1"/>
          </p:cNvSpPr>
          <p:nvPr>
            <p:ph type="title"/>
          </p:nvPr>
        </p:nvSpPr>
        <p:spPr>
          <a:xfrm>
            <a:off x="838200" y="365125"/>
            <a:ext cx="10515600" cy="690591"/>
          </a:xfrm>
        </p:spPr>
        <p:txBody>
          <a:bodyPr>
            <a:noAutofit/>
          </a:bodyPr>
          <a:lstStyle/>
          <a:p>
            <a:r>
              <a:rPr lang="am-ET" sz="3200" b="1" dirty="0">
                <a:solidFill>
                  <a:srgbClr val="C00000"/>
                </a:solidFill>
                <a:ea typeface="+mn-ea"/>
                <a:cs typeface="+mn-cs"/>
              </a:rPr>
              <a:t>በማህበረሰብ ላይ የተመሰረተ የአደጋ ማሳያ/መጠቆሚያ መሳሪያ </a:t>
            </a:r>
            <a:r>
              <a:rPr lang="en-US" sz="3200" b="1" dirty="0">
                <a:solidFill>
                  <a:srgbClr val="C00000"/>
                </a:solidFill>
                <a:ea typeface="+mn-ea"/>
                <a:cs typeface="+mn-cs"/>
              </a:rPr>
              <a:t>(Risk screening tool)</a:t>
            </a:r>
            <a:r>
              <a:rPr lang="am-ET" sz="3200" b="1" dirty="0">
                <a:solidFill>
                  <a:srgbClr val="C00000"/>
                </a:solidFill>
                <a:ea typeface="+mn-ea"/>
                <a:cs typeface="+mn-cs"/>
              </a:rPr>
              <a:t> መላመድ</a:t>
            </a:r>
            <a:r>
              <a:rPr lang="en-US" sz="3200" b="1" dirty="0">
                <a:solidFill>
                  <a:srgbClr val="C00000"/>
                </a:solidFill>
                <a:ea typeface="+mn-ea"/>
                <a:cs typeface="+mn-cs"/>
              </a:rPr>
              <a:t> (adaptation)</a:t>
            </a:r>
            <a:r>
              <a:rPr lang="am-ET" sz="3200" b="1" dirty="0">
                <a:solidFill>
                  <a:srgbClr val="C00000"/>
                </a:solidFill>
                <a:ea typeface="+mn-ea"/>
                <a:cs typeface="+mn-cs"/>
              </a:rPr>
              <a:t> እና መተዳደሪያ</a:t>
            </a:r>
            <a:r>
              <a:rPr lang="en-US" sz="3200" b="1" dirty="0">
                <a:solidFill>
                  <a:srgbClr val="C00000"/>
                </a:solidFill>
                <a:ea typeface="+mn-ea"/>
                <a:cs typeface="+mn-cs"/>
              </a:rPr>
              <a:t> (livelihood)</a:t>
            </a:r>
            <a:r>
              <a:rPr lang="am-ET" sz="3200" b="1" dirty="0">
                <a:solidFill>
                  <a:srgbClr val="C00000"/>
                </a:solidFill>
                <a:ea typeface="+mn-ea"/>
                <a:cs typeface="+mn-cs"/>
              </a:rPr>
              <a:t> - </a:t>
            </a:r>
            <a:r>
              <a:rPr lang="en-GB" sz="3200" b="1" dirty="0" err="1">
                <a:solidFill>
                  <a:srgbClr val="C00000"/>
                </a:solidFill>
                <a:ea typeface="+mn-ea"/>
                <a:cs typeface="+mn-cs"/>
              </a:rPr>
              <a:t>CRiSTAL</a:t>
            </a:r>
            <a:r>
              <a:rPr lang="en-GB" sz="3200" b="1" dirty="0">
                <a:solidFill>
                  <a:srgbClr val="C00000"/>
                </a:solidFill>
                <a:ea typeface="+mn-ea"/>
                <a:cs typeface="+mn-cs"/>
              </a:rPr>
              <a:t> </a:t>
            </a:r>
          </a:p>
        </p:txBody>
      </p:sp>
      <p:sp>
        <p:nvSpPr>
          <p:cNvPr id="3" name="Content Placeholder 2">
            <a:extLst>
              <a:ext uri="{FF2B5EF4-FFF2-40B4-BE49-F238E27FC236}">
                <a16:creationId xmlns:a16="http://schemas.microsoft.com/office/drawing/2014/main" id="{FC6CF310-9468-1696-265A-0AE130C5F104}"/>
              </a:ext>
            </a:extLst>
          </p:cNvPr>
          <p:cNvSpPr>
            <a:spLocks noGrp="1"/>
          </p:cNvSpPr>
          <p:nvPr>
            <p:ph idx="1"/>
          </p:nvPr>
        </p:nvSpPr>
        <p:spPr>
          <a:xfrm>
            <a:off x="457200" y="1562158"/>
            <a:ext cx="10896600" cy="5295842"/>
          </a:xfrm>
        </p:spPr>
        <p:txBody>
          <a:bodyPr>
            <a:normAutofit fontScale="92500" lnSpcReduction="10000"/>
          </a:bodyPr>
          <a:lstStyle/>
          <a:p>
            <a:pPr algn="just"/>
            <a:r>
              <a:rPr lang="am-ET" dirty="0"/>
              <a:t>ይህ ለአጠቃቀም ቀላል የሆነ መተግበሪያ በማህበረሰብ ደረጃ በቀላሉ ሊተገበር ይችላል - ስሪት 4.0 (የ </a:t>
            </a:r>
            <a:r>
              <a:rPr lang="en-GB" dirty="0"/>
              <a:t>Excel </a:t>
            </a:r>
            <a:r>
              <a:rPr lang="am-ET" dirty="0"/>
              <a:t>ገጽ እና የተጠቃሚ መመሪያ) ወይም ስሪት 5.0 (ከድህረ ገጽ ሊወሰድ የሚችል መተግበሪያ - </a:t>
            </a:r>
            <a:r>
              <a:rPr lang="en-US" dirty="0"/>
              <a:t>app</a:t>
            </a:r>
            <a:r>
              <a:rPr lang="am-ET" dirty="0"/>
              <a:t>  እና የተጠቃሚ መመሪያ) በመጠቀም የሚከተሉትን ማጠናከር ይቻላል፦</a:t>
            </a:r>
            <a:endParaRPr lang="en-US" dirty="0"/>
          </a:p>
          <a:p>
            <a:pPr algn="just"/>
            <a:r>
              <a:rPr lang="am-ET" dirty="0"/>
              <a:t>በፕሮጀክትዎ አካባቢ ያሉ </a:t>
            </a:r>
            <a:r>
              <a:rPr lang="am-ET" b="1" dirty="0"/>
              <a:t>የአየር ንብረት አደጋዎች </a:t>
            </a:r>
            <a:r>
              <a:rPr lang="am-ET" dirty="0"/>
              <a:t>- የአሁን እና የወደፊት</a:t>
            </a:r>
            <a:endParaRPr lang="en-US" dirty="0"/>
          </a:p>
          <a:p>
            <a:pPr algn="just"/>
            <a:r>
              <a:rPr lang="am-ET" dirty="0"/>
              <a:t>በፕሮጀክትዎ አካባቢ ላሉ ማህበረሰቦች ጠቃሚ የሆኑ </a:t>
            </a:r>
            <a:r>
              <a:rPr lang="am-ET" b="1" dirty="0"/>
              <a:t>የመተዳደሪያ ሀብቶች</a:t>
            </a:r>
            <a:r>
              <a:rPr lang="en-US" b="1" dirty="0"/>
              <a:t> </a:t>
            </a:r>
            <a:r>
              <a:rPr lang="en-US" dirty="0"/>
              <a:t>(livelihood resources)</a:t>
            </a:r>
          </a:p>
          <a:p>
            <a:pPr algn="just"/>
            <a:r>
              <a:rPr lang="am-ET" b="1" dirty="0"/>
              <a:t>በአየር ንብረት አደጋዎች እና በፕሮጀክት አካባቢዎ ውስጥ ባሉ ቁልፍ የመተዳደሪያ ሀብቶች መካከል ያለው ትስስር</a:t>
            </a:r>
            <a:r>
              <a:rPr lang="am-ET" dirty="0"/>
              <a:t>፣ እነሱም፡-</a:t>
            </a:r>
            <a:endParaRPr lang="en-US" dirty="0"/>
          </a:p>
          <a:p>
            <a:pPr lvl="1" algn="just"/>
            <a:r>
              <a:rPr lang="am-ET" dirty="0"/>
              <a:t>በአየር ንብረት አደጋዎች ከፍተኛ ተጽዕኖ የሚደርስባቸው የመተዳደሪያ ሀብቶች</a:t>
            </a:r>
            <a:endParaRPr lang="en-US" dirty="0"/>
          </a:p>
          <a:p>
            <a:pPr lvl="1" algn="just"/>
            <a:r>
              <a:rPr lang="am-ET" dirty="0"/>
              <a:t>አደጋን ለመቋቋም አስፈላጊ የሆኑ ስልቶችን ለመደገፍ የሚያስፈልጉ የመተዳደሪያ ሀብቶች</a:t>
            </a:r>
            <a:endParaRPr lang="en-US" dirty="0"/>
          </a:p>
          <a:p>
            <a:pPr lvl="1" algn="just"/>
            <a:r>
              <a:rPr lang="am-ET" dirty="0"/>
              <a:t>የታቀዱ/በመካሄድ ላይ ያሉ የፕሮጀክት ተግባራት በነዚህ ቁልፍ የመተዳደሪያ ሀብቶች ላይ እንዴት ተጽዕኖ እንደሚያሳድሩ</a:t>
            </a:r>
            <a:endParaRPr lang="en-US" dirty="0"/>
          </a:p>
          <a:p>
            <a:pPr lvl="1" algn="just"/>
            <a:r>
              <a:rPr lang="am-ET" dirty="0"/>
              <a:t>ተጋላጭነትን ለመቀነስ እና የመላመድ አቅምን ለማጎልበት የፕሮጀክት ተግባራት እንዴት መስተካከል እንደሚችሉ (አሉታዊ ተፅእኖዎችን መቀነስ እና የፕሮጀክት ተግባራት በቁልፍ መተዳደሪያ ሀብቶች ላይ ያላቸውን አወንታዊ ተፅእኖዎች ከፍ ማድረግ)</a:t>
            </a:r>
            <a:endParaRPr lang="en-GB" dirty="0"/>
          </a:p>
        </p:txBody>
      </p:sp>
    </p:spTree>
    <p:extLst>
      <p:ext uri="{BB962C8B-B14F-4D97-AF65-F5344CB8AC3E}">
        <p14:creationId xmlns:p14="http://schemas.microsoft.com/office/powerpoint/2010/main" val="187731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395F09-4D1C-3045-0501-AA47776B7370}"/>
              </a:ext>
            </a:extLst>
          </p:cNvPr>
          <p:cNvPicPr>
            <a:picLocks noChangeAspect="1"/>
          </p:cNvPicPr>
          <p:nvPr/>
        </p:nvPicPr>
        <p:blipFill>
          <a:blip r:embed="rId3"/>
          <a:stretch>
            <a:fillRect/>
          </a:stretch>
        </p:blipFill>
        <p:spPr>
          <a:xfrm>
            <a:off x="902207" y="1027872"/>
            <a:ext cx="11002957" cy="4709465"/>
          </a:xfrm>
          <a:prstGeom prst="rect">
            <a:avLst/>
          </a:prstGeom>
        </p:spPr>
      </p:pic>
      <p:sp>
        <p:nvSpPr>
          <p:cNvPr id="2" name="Title 1">
            <a:extLst>
              <a:ext uri="{FF2B5EF4-FFF2-40B4-BE49-F238E27FC236}">
                <a16:creationId xmlns:a16="http://schemas.microsoft.com/office/drawing/2014/main" id="{17A9467F-0C02-0944-BBAB-7C00BDF80B89}"/>
              </a:ext>
            </a:extLst>
          </p:cNvPr>
          <p:cNvSpPr>
            <a:spLocks noGrp="1"/>
          </p:cNvSpPr>
          <p:nvPr>
            <p:ph type="title"/>
          </p:nvPr>
        </p:nvSpPr>
        <p:spPr>
          <a:xfrm>
            <a:off x="838200" y="224444"/>
            <a:ext cx="10515600" cy="889462"/>
          </a:xfrm>
        </p:spPr>
        <p:txBody>
          <a:bodyPr>
            <a:normAutofit/>
          </a:bodyPr>
          <a:lstStyle/>
          <a:p>
            <a:r>
              <a:rPr lang="en-GB" sz="2900" b="1" dirty="0" err="1">
                <a:solidFill>
                  <a:srgbClr val="C00000"/>
                </a:solidFill>
                <a:ea typeface="+mn-ea"/>
                <a:cs typeface="+mn-cs"/>
              </a:rPr>
              <a:t>CRiSTAL</a:t>
            </a:r>
            <a:r>
              <a:rPr lang="en-GB" sz="2900" b="1" dirty="0">
                <a:solidFill>
                  <a:srgbClr val="C00000"/>
                </a:solidFill>
                <a:ea typeface="+mn-ea"/>
                <a:cs typeface="+mn-cs"/>
              </a:rPr>
              <a:t> </a:t>
            </a:r>
            <a:r>
              <a:rPr lang="am-ET" sz="2900" b="1" dirty="0">
                <a:solidFill>
                  <a:srgbClr val="C00000"/>
                </a:solidFill>
                <a:ea typeface="+mn-ea"/>
                <a:cs typeface="+mn-cs"/>
              </a:rPr>
              <a:t>እስከ የእቅድ ደረጃ </a:t>
            </a:r>
            <a:r>
              <a:rPr lang="en-US" sz="2900" b="1" dirty="0" err="1">
                <a:solidFill>
                  <a:srgbClr val="C00000"/>
                </a:solidFill>
                <a:ea typeface="+mn-ea"/>
                <a:cs typeface="+mn-cs"/>
              </a:rPr>
              <a:t>በመዝለቅ</a:t>
            </a:r>
            <a:r>
              <a:rPr lang="am-ET" sz="2900" b="1" dirty="0">
                <a:solidFill>
                  <a:srgbClr val="C00000"/>
                </a:solidFill>
                <a:ea typeface="+mn-ea"/>
                <a:cs typeface="+mn-cs"/>
              </a:rPr>
              <a:t> የፕሮጀክት ተግባራትን እንዴት ማስተካከል ወይም አዳዲሶችን እንዴት መፍጠር እንደሚቻል ለመለየት ያግዛ</a:t>
            </a:r>
            <a:r>
              <a:rPr lang="en-US" sz="2900" b="1" dirty="0" err="1">
                <a:solidFill>
                  <a:srgbClr val="C00000"/>
                </a:solidFill>
                <a:ea typeface="+mn-ea"/>
                <a:cs typeface="+mn-cs"/>
              </a:rPr>
              <a:t>ል</a:t>
            </a:r>
            <a:endParaRPr lang="en-GB" sz="2900" b="1" dirty="0">
              <a:solidFill>
                <a:srgbClr val="C00000"/>
              </a:solidFill>
              <a:ea typeface="+mn-ea"/>
              <a:cs typeface="+mn-cs"/>
            </a:endParaRPr>
          </a:p>
        </p:txBody>
      </p:sp>
      <p:sp>
        <p:nvSpPr>
          <p:cNvPr id="5" name="TextBox 4">
            <a:extLst>
              <a:ext uri="{FF2B5EF4-FFF2-40B4-BE49-F238E27FC236}">
                <a16:creationId xmlns:a16="http://schemas.microsoft.com/office/drawing/2014/main" id="{16889CE0-726B-A465-F7ED-EA0F9081EF9B}"/>
              </a:ext>
            </a:extLst>
          </p:cNvPr>
          <p:cNvSpPr txBox="1"/>
          <p:nvPr/>
        </p:nvSpPr>
        <p:spPr>
          <a:xfrm>
            <a:off x="1579418" y="5727812"/>
            <a:ext cx="8587047" cy="923330"/>
          </a:xfrm>
          <a:prstGeom prst="rect">
            <a:avLst/>
          </a:prstGeom>
          <a:noFill/>
        </p:spPr>
        <p:txBody>
          <a:bodyPr wrap="square">
            <a:spAutoFit/>
          </a:bodyPr>
          <a:lstStyle/>
          <a:p>
            <a:pPr algn="ctr"/>
            <a:r>
              <a:rPr lang="en-GB" dirty="0"/>
              <a:t>IISD, </a:t>
            </a:r>
            <a:r>
              <a:rPr lang="en-GB" dirty="0" err="1"/>
              <a:t>Helvetas</a:t>
            </a:r>
            <a:r>
              <a:rPr lang="en-GB" dirty="0"/>
              <a:t>, IUCN, SEI </a:t>
            </a:r>
            <a:r>
              <a:rPr lang="am-ET" dirty="0"/>
              <a:t>ዋና የመሣሪያው ገንቢዎች ናቸው; በ</a:t>
            </a:r>
            <a:r>
              <a:rPr lang="en-GB" dirty="0"/>
              <a:t>CDKN </a:t>
            </a:r>
            <a:r>
              <a:rPr lang="am-ET" dirty="0"/>
              <a:t>የተደገፈ እና የተሞከረ </a:t>
            </a:r>
            <a:r>
              <a:rPr lang="en-GB" dirty="0" err="1"/>
              <a:t>CRiSTAL</a:t>
            </a:r>
            <a:r>
              <a:rPr lang="en-GB" dirty="0"/>
              <a:t> </a:t>
            </a:r>
            <a:r>
              <a:rPr lang="am-ET" dirty="0"/>
              <a:t>የምግብ ዋስትና መሳሪያ፣</a:t>
            </a:r>
            <a:r>
              <a:rPr lang="en-US" dirty="0"/>
              <a:t> </a:t>
            </a:r>
          </a:p>
          <a:p>
            <a:pPr algn="ctr"/>
            <a:r>
              <a:rPr lang="en-GB" dirty="0"/>
              <a:t>www.cristaltool.org</a:t>
            </a:r>
          </a:p>
        </p:txBody>
      </p:sp>
    </p:spTree>
    <p:extLst>
      <p:ext uri="{BB962C8B-B14F-4D97-AF65-F5344CB8AC3E}">
        <p14:creationId xmlns:p14="http://schemas.microsoft.com/office/powerpoint/2010/main" val="4889384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0CE91-519A-A982-6CEE-D6DCD83E214E}"/>
              </a:ext>
            </a:extLst>
          </p:cNvPr>
          <p:cNvSpPr>
            <a:spLocks noGrp="1"/>
          </p:cNvSpPr>
          <p:nvPr>
            <p:ph type="title"/>
          </p:nvPr>
        </p:nvSpPr>
        <p:spPr>
          <a:xfrm>
            <a:off x="1094231" y="-64008"/>
            <a:ext cx="10515600" cy="875211"/>
          </a:xfrm>
        </p:spPr>
        <p:txBody>
          <a:bodyPr/>
          <a:lstStyle/>
          <a:p>
            <a:r>
              <a:rPr lang="am-ET" sz="2900" b="1" dirty="0">
                <a:solidFill>
                  <a:srgbClr val="C00000"/>
                </a:solidFill>
                <a:ea typeface="+mn-ea"/>
                <a:cs typeface="+mn-cs"/>
              </a:rPr>
              <a:t>የ</a:t>
            </a:r>
            <a:r>
              <a:rPr lang="en-GB" sz="2900" b="1" dirty="0" err="1">
                <a:solidFill>
                  <a:srgbClr val="C00000"/>
                </a:solidFill>
                <a:ea typeface="+mn-ea"/>
                <a:cs typeface="+mn-cs"/>
              </a:rPr>
              <a:t>CRiSTAL</a:t>
            </a:r>
            <a:r>
              <a:rPr lang="en-GB" sz="2900" b="1" dirty="0">
                <a:solidFill>
                  <a:srgbClr val="C00000"/>
                </a:solidFill>
                <a:ea typeface="+mn-ea"/>
                <a:cs typeface="+mn-cs"/>
              </a:rPr>
              <a:t> </a:t>
            </a:r>
            <a:r>
              <a:rPr lang="am-ET" sz="2900" b="1" dirty="0">
                <a:solidFill>
                  <a:srgbClr val="C00000"/>
                </a:solidFill>
                <a:ea typeface="+mn-ea"/>
                <a:cs typeface="+mn-cs"/>
              </a:rPr>
              <a:t>ሂደት</a:t>
            </a:r>
            <a:endParaRPr lang="en-GB" sz="2900" b="1" dirty="0">
              <a:solidFill>
                <a:srgbClr val="C00000"/>
              </a:solidFill>
              <a:ea typeface="+mn-ea"/>
              <a:cs typeface="+mn-cs"/>
            </a:endParaRPr>
          </a:p>
        </p:txBody>
      </p:sp>
      <p:pic>
        <p:nvPicPr>
          <p:cNvPr id="4" name="Picture 3">
            <a:extLst>
              <a:ext uri="{FF2B5EF4-FFF2-40B4-BE49-F238E27FC236}">
                <a16:creationId xmlns:a16="http://schemas.microsoft.com/office/drawing/2014/main" id="{53F35321-CDC1-0FD8-EF99-878A2342217E}"/>
              </a:ext>
            </a:extLst>
          </p:cNvPr>
          <p:cNvPicPr>
            <a:picLocks noChangeAspect="1"/>
          </p:cNvPicPr>
          <p:nvPr/>
        </p:nvPicPr>
        <p:blipFill>
          <a:blip r:embed="rId3"/>
          <a:stretch>
            <a:fillRect/>
          </a:stretch>
        </p:blipFill>
        <p:spPr>
          <a:xfrm>
            <a:off x="591311" y="541238"/>
            <a:ext cx="11053763" cy="6167219"/>
          </a:xfrm>
          <a:prstGeom prst="rect">
            <a:avLst/>
          </a:prstGeom>
        </p:spPr>
      </p:pic>
    </p:spTree>
    <p:extLst>
      <p:ext uri="{BB962C8B-B14F-4D97-AF65-F5344CB8AC3E}">
        <p14:creationId xmlns:p14="http://schemas.microsoft.com/office/powerpoint/2010/main" val="39082848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 group of people sitting at a table&#10;&#10;Description automatically generated">
            <a:extLst>
              <a:ext uri="{FF2B5EF4-FFF2-40B4-BE49-F238E27FC236}">
                <a16:creationId xmlns:a16="http://schemas.microsoft.com/office/drawing/2014/main" id="{303BBC82-489E-E237-600B-64653385A47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03143" y="1957587"/>
            <a:ext cx="5391604" cy="41761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F6CFAA8-58FC-CFA4-91ED-04E1C2F61110}"/>
              </a:ext>
            </a:extLst>
          </p:cNvPr>
          <p:cNvSpPr txBox="1"/>
          <p:nvPr/>
        </p:nvSpPr>
        <p:spPr>
          <a:xfrm>
            <a:off x="197253" y="2499755"/>
            <a:ext cx="6273686" cy="3970318"/>
          </a:xfrm>
          <a:prstGeom prst="rect">
            <a:avLst/>
          </a:prstGeom>
          <a:noFill/>
        </p:spPr>
        <p:txBody>
          <a:bodyPr wrap="square">
            <a:spAutoFit/>
          </a:bodyPr>
          <a:lstStyle/>
          <a:p>
            <a:pPr marL="285750" indent="-285750" algn="just">
              <a:buFont typeface="Arial" panose="020B0604020202020204" pitchFamily="34" charset="0"/>
              <a:buChar char="•"/>
            </a:pPr>
            <a:r>
              <a:rPr lang="am-ET" sz="2800" dirty="0"/>
              <a:t>የሥርዓተ-ፆታ ጉዳዮችን በንቃት የሚያውቅ እና ከሴቶችም ሆነ ከወንዶች (እና በተለያዩ እድሜ ክልል ውስጥ ካሉ ሰዎች፣ ብሄረሰቦች እና ሌሎች አግባብነት ያላቸው ማህበራዊ-ባህላዊ ቡድኖች) የተሟላ እና ሚዛናዊ አስተያየት ለማግኘት የሚጥር ማንኛውም ግለሰብ </a:t>
            </a:r>
            <a:r>
              <a:rPr lang="en-GB" sz="2800" dirty="0" err="1"/>
              <a:t>CriSTAL</a:t>
            </a:r>
            <a:r>
              <a:rPr lang="am-ET" sz="2800" dirty="0"/>
              <a:t>ን ውጤታማ በሆነ መንገድ ተጠቅሞ ለተጎዱ ቡድኖች ፍትሃዊ እና ለአየር ንብረት ዝግጁ የሆኑ የፕሮጀክት ተግባራትን ማቀድ ይችላል፡፡</a:t>
            </a:r>
            <a:endParaRPr lang="en-GB" sz="2800" dirty="0"/>
          </a:p>
        </p:txBody>
      </p:sp>
      <p:sp>
        <p:nvSpPr>
          <p:cNvPr id="2" name="TextBox 1">
            <a:extLst>
              <a:ext uri="{FF2B5EF4-FFF2-40B4-BE49-F238E27FC236}">
                <a16:creationId xmlns:a16="http://schemas.microsoft.com/office/drawing/2014/main" id="{C2A93D8F-91D0-3EAB-37F4-B7BF745EEEAE}"/>
              </a:ext>
            </a:extLst>
          </p:cNvPr>
          <p:cNvSpPr txBox="1"/>
          <p:nvPr/>
        </p:nvSpPr>
        <p:spPr>
          <a:xfrm>
            <a:off x="545736" y="387927"/>
            <a:ext cx="11100528" cy="1569660"/>
          </a:xfrm>
          <a:prstGeom prst="rect">
            <a:avLst/>
          </a:prstGeom>
          <a:noFill/>
        </p:spPr>
        <p:txBody>
          <a:bodyPr wrap="square">
            <a:spAutoFit/>
          </a:bodyPr>
          <a:lstStyle/>
          <a:p>
            <a:pPr algn="just"/>
            <a:r>
              <a:rPr lang="am-ET" sz="3200" b="1" dirty="0">
                <a:solidFill>
                  <a:srgbClr val="C00000"/>
                </a:solidFill>
                <a:latin typeface="+mj-lt"/>
              </a:rPr>
              <a:t>ሥርዓተ-ፆታን ያማከለ ውይይቶችን እና </a:t>
            </a:r>
            <a:r>
              <a:rPr lang="en-US" sz="3200" b="1" dirty="0" err="1">
                <a:solidFill>
                  <a:srgbClr val="C00000"/>
                </a:solidFill>
                <a:latin typeface="+mj-lt"/>
              </a:rPr>
              <a:t>ትንተናዎችን</a:t>
            </a:r>
            <a:r>
              <a:rPr lang="am-ET" sz="3200" b="1" dirty="0">
                <a:solidFill>
                  <a:srgbClr val="C00000"/>
                </a:solidFill>
                <a:latin typeface="+mj-lt"/>
              </a:rPr>
              <a:t> የመምራት ችሎታ ያላቸው ሰዎች </a:t>
            </a:r>
            <a:r>
              <a:rPr lang="en-GB" sz="3200" b="1" dirty="0" err="1">
                <a:solidFill>
                  <a:srgbClr val="C00000"/>
                </a:solidFill>
                <a:latin typeface="+mj-lt"/>
              </a:rPr>
              <a:t>CriSTAL</a:t>
            </a:r>
            <a:r>
              <a:rPr lang="am-ET" sz="3200" b="1" dirty="0">
                <a:solidFill>
                  <a:srgbClr val="C00000"/>
                </a:solidFill>
                <a:latin typeface="+mj-lt"/>
              </a:rPr>
              <a:t>ን በመጠቀም ሥርዓተ-ፆታን እና ማህበረሰብ አካታች መንገዶች</a:t>
            </a:r>
            <a:r>
              <a:rPr lang="en-US" sz="3200" b="1" dirty="0" err="1">
                <a:solidFill>
                  <a:srgbClr val="C00000"/>
                </a:solidFill>
                <a:latin typeface="+mj-lt"/>
              </a:rPr>
              <a:t>ን</a:t>
            </a:r>
            <a:r>
              <a:rPr lang="am-ET" sz="3200" b="1" dirty="0">
                <a:solidFill>
                  <a:srgbClr val="C00000"/>
                </a:solidFill>
                <a:latin typeface="+mj-lt"/>
              </a:rPr>
              <a:t> ለመቅረጥጽ ይችላሉ</a:t>
            </a:r>
            <a:endParaRPr lang="en-GB" sz="3200" b="1" dirty="0">
              <a:solidFill>
                <a:srgbClr val="C00000"/>
              </a:solidFill>
              <a:latin typeface="+mj-lt"/>
            </a:endParaRPr>
          </a:p>
        </p:txBody>
      </p:sp>
    </p:spTree>
    <p:extLst>
      <p:ext uri="{BB962C8B-B14F-4D97-AF65-F5344CB8AC3E}">
        <p14:creationId xmlns:p14="http://schemas.microsoft.com/office/powerpoint/2010/main" val="13760876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45"/>
          <p:cNvSpPr txBox="1">
            <a:spLocks noGrp="1"/>
          </p:cNvSpPr>
          <p:nvPr>
            <p:ph type="title"/>
          </p:nvPr>
        </p:nvSpPr>
        <p:spPr>
          <a:xfrm>
            <a:off x="665018" y="390525"/>
            <a:ext cx="10945091" cy="933450"/>
          </a:xfrm>
          <a:prstGeom prst="rect">
            <a:avLst/>
          </a:prstGeom>
          <a:noFill/>
          <a:ln>
            <a:noFill/>
          </a:ln>
        </p:spPr>
        <p:txBody>
          <a:bodyPr spcFirstLastPara="1" vert="horz" wrap="square" lIns="0" tIns="0" rIns="0" bIns="0" rtlCol="0" anchor="t" anchorCtr="0">
            <a:noAutofit/>
          </a:bodyPr>
          <a:lstStyle/>
          <a:p>
            <a:r>
              <a:rPr lang="en-GB" sz="3600" dirty="0" err="1">
                <a:solidFill>
                  <a:srgbClr val="C00000"/>
                </a:solidFill>
              </a:rPr>
              <a:t>CRiSTAL</a:t>
            </a:r>
            <a:r>
              <a:rPr lang="en-GB" sz="3600" dirty="0">
                <a:solidFill>
                  <a:srgbClr val="C00000"/>
                </a:solidFill>
              </a:rPr>
              <a:t>፦</a:t>
            </a:r>
            <a:r>
              <a:rPr lang="am-ET" sz="3600" dirty="0">
                <a:solidFill>
                  <a:srgbClr val="C00000"/>
                </a:solidFill>
              </a:rPr>
              <a:t> በ</a:t>
            </a:r>
            <a:r>
              <a:rPr lang="am-ET" sz="3600" b="1" dirty="0">
                <a:solidFill>
                  <a:srgbClr val="C00000"/>
                </a:solidFill>
                <a:latin typeface="+mj-lt"/>
              </a:rPr>
              <a:t>ሥርዓተ-ፆታ የተለየ መረጃን በመክተት የተገኘ የናሙና ውጤት </a:t>
            </a:r>
            <a:br>
              <a:rPr lang="am-ET" sz="3600" dirty="0">
                <a:solidFill>
                  <a:srgbClr val="C00000"/>
                </a:solidFill>
              </a:rPr>
            </a:br>
            <a:br>
              <a:rPr lang="en-GB" sz="3600" dirty="0"/>
            </a:br>
            <a:endParaRPr sz="3600" dirty="0"/>
          </a:p>
        </p:txBody>
      </p:sp>
      <p:pic>
        <p:nvPicPr>
          <p:cNvPr id="418" name="Google Shape;418;p45" descr="A screenshot of a social media post&#10;&#10;Description automatically generated"/>
          <p:cNvPicPr preferRelativeResize="0"/>
          <p:nvPr/>
        </p:nvPicPr>
        <p:blipFill rotWithShape="1">
          <a:blip r:embed="rId3">
            <a:alphaModFix/>
          </a:blip>
          <a:srcRect/>
          <a:stretch/>
        </p:blipFill>
        <p:spPr>
          <a:xfrm>
            <a:off x="4387347" y="1065069"/>
            <a:ext cx="7222762" cy="5534024"/>
          </a:xfrm>
          <a:prstGeom prst="rect">
            <a:avLst/>
          </a:prstGeom>
          <a:noFill/>
          <a:ln>
            <a:noFill/>
          </a:ln>
        </p:spPr>
      </p:pic>
      <p:sp>
        <p:nvSpPr>
          <p:cNvPr id="419" name="Google Shape;419;p45"/>
          <p:cNvSpPr txBox="1"/>
          <p:nvPr/>
        </p:nvSpPr>
        <p:spPr>
          <a:xfrm>
            <a:off x="581891" y="1690255"/>
            <a:ext cx="3214253" cy="4350327"/>
          </a:xfrm>
          <a:prstGeom prst="rect">
            <a:avLst/>
          </a:prstGeom>
          <a:noFill/>
          <a:ln>
            <a:noFill/>
          </a:ln>
        </p:spPr>
        <p:txBody>
          <a:bodyPr spcFirstLastPara="1" wrap="square" lIns="0" tIns="0" rIns="0" bIns="0" anchor="t" anchorCtr="0">
            <a:noAutofit/>
          </a:bodyPr>
          <a:lstStyle/>
          <a:p>
            <a:pPr>
              <a:lnSpc>
                <a:spcPct val="90000"/>
              </a:lnSpc>
              <a:buClr>
                <a:srgbClr val="000000"/>
              </a:buClr>
              <a:buSzPts val="1400"/>
            </a:pPr>
            <a:endParaRPr lang="am-ET" sz="3600" dirty="0">
              <a:solidFill>
                <a:schemeClr val="dk1"/>
              </a:solidFill>
              <a:latin typeface="Calibri"/>
              <a:ea typeface="Calibri"/>
              <a:cs typeface="Calibri"/>
              <a:sym typeface="Calibri"/>
            </a:endParaRPr>
          </a:p>
          <a:p>
            <a:pPr>
              <a:lnSpc>
                <a:spcPct val="90000"/>
              </a:lnSpc>
              <a:buClr>
                <a:srgbClr val="000000"/>
              </a:buClr>
              <a:buSzPts val="1400"/>
            </a:pPr>
            <a:r>
              <a:rPr lang="en-GB" sz="3600" dirty="0" err="1">
                <a:solidFill>
                  <a:schemeClr val="dk1"/>
                </a:solidFill>
                <a:latin typeface="Calibri"/>
                <a:ea typeface="Calibri"/>
                <a:cs typeface="Calibri"/>
                <a:sym typeface="Calibri"/>
              </a:rPr>
              <a:t>ከሴቶች</a:t>
            </a:r>
            <a:r>
              <a:rPr lang="am-ET" sz="3600" dirty="0">
                <a:solidFill>
                  <a:schemeClr val="dk1"/>
                </a:solidFill>
                <a:latin typeface="Calibri"/>
                <a:ea typeface="Calibri"/>
                <a:cs typeface="Calibri"/>
                <a:sym typeface="Calibri"/>
              </a:rPr>
              <a:t> የእራስ አገዝ ቡድን እና ከወንዶች የከፍተኛ የወተት ላም አምራቾች ጋር ለየብቻ በተደረገ ውይይት ላይ በመመስረት የተገኘ ውጤት </a:t>
            </a:r>
            <a:br>
              <a:rPr lang="en-GB" sz="3600" dirty="0">
                <a:solidFill>
                  <a:srgbClr val="DC3122"/>
                </a:solidFill>
                <a:latin typeface="Calibri"/>
                <a:ea typeface="Calibri"/>
                <a:cs typeface="Calibri"/>
                <a:sym typeface="Calibri"/>
              </a:rPr>
            </a:br>
            <a:endParaRPr sz="3600" dirty="0">
              <a:solidFill>
                <a:srgbClr val="DC3122"/>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998A1-93AB-DE54-6D08-F6F6737FBE13}"/>
              </a:ext>
            </a:extLst>
          </p:cNvPr>
          <p:cNvSpPr>
            <a:spLocks noGrp="1"/>
          </p:cNvSpPr>
          <p:nvPr>
            <p:ph type="title"/>
          </p:nvPr>
        </p:nvSpPr>
        <p:spPr>
          <a:xfrm>
            <a:off x="580506" y="274320"/>
            <a:ext cx="10515600" cy="723208"/>
          </a:xfrm>
        </p:spPr>
        <p:txBody>
          <a:bodyPr>
            <a:normAutofit/>
          </a:bodyPr>
          <a:lstStyle/>
          <a:p>
            <a:pPr algn="ctr"/>
            <a:r>
              <a:rPr lang="am-ET" sz="3600" b="1" dirty="0">
                <a:solidFill>
                  <a:srgbClr val="C00000"/>
                </a:solidFill>
                <a:ea typeface="+mn-ea"/>
                <a:cs typeface="+mn-cs"/>
              </a:rPr>
              <a:t>ውጤቶች</a:t>
            </a:r>
            <a:r>
              <a:rPr lang="en-US" sz="3600" b="1" dirty="0">
                <a:solidFill>
                  <a:srgbClr val="C00000"/>
                </a:solidFill>
                <a:ea typeface="+mn-ea"/>
                <a:cs typeface="+mn-cs"/>
              </a:rPr>
              <a:t> </a:t>
            </a:r>
            <a:endParaRPr lang="en-GB" sz="3600" b="1" dirty="0">
              <a:solidFill>
                <a:srgbClr val="C00000"/>
              </a:solidFill>
              <a:ea typeface="+mn-ea"/>
              <a:cs typeface="+mn-cs"/>
            </a:endParaRPr>
          </a:p>
        </p:txBody>
      </p:sp>
      <p:sp>
        <p:nvSpPr>
          <p:cNvPr id="3" name="Content Placeholder 2">
            <a:extLst>
              <a:ext uri="{FF2B5EF4-FFF2-40B4-BE49-F238E27FC236}">
                <a16:creationId xmlns:a16="http://schemas.microsoft.com/office/drawing/2014/main" id="{BAA70CF5-B322-7A34-9B9F-37A4271AF06D}"/>
              </a:ext>
            </a:extLst>
          </p:cNvPr>
          <p:cNvSpPr>
            <a:spLocks noGrp="1"/>
          </p:cNvSpPr>
          <p:nvPr>
            <p:ph idx="1"/>
          </p:nvPr>
        </p:nvSpPr>
        <p:spPr>
          <a:xfrm>
            <a:off x="580506" y="997528"/>
            <a:ext cx="10773294" cy="5179435"/>
          </a:xfrm>
        </p:spPr>
        <p:txBody>
          <a:bodyPr>
            <a:normAutofit lnSpcReduction="10000"/>
          </a:bodyPr>
          <a:lstStyle/>
          <a:p>
            <a:pPr marL="0" indent="0" algn="just">
              <a:buNone/>
            </a:pPr>
            <a:r>
              <a:rPr lang="en-GB" dirty="0" err="1"/>
              <a:t>CriSTAL</a:t>
            </a:r>
            <a:r>
              <a:rPr lang="en-GB" dirty="0"/>
              <a:t> </a:t>
            </a:r>
            <a:r>
              <a:rPr lang="am-ET" dirty="0"/>
              <a:t>የሚሰጠው</a:t>
            </a:r>
            <a:r>
              <a:rPr lang="en-US" dirty="0"/>
              <a:t> </a:t>
            </a:r>
            <a:r>
              <a:rPr lang="am-ET" dirty="0"/>
              <a:t>መረጃ ተጠቃሚው በወሰደው እርምጃ ይወሰናል።</a:t>
            </a:r>
            <a:r>
              <a:rPr lang="en-US" dirty="0"/>
              <a:t> </a:t>
            </a:r>
            <a:r>
              <a:rPr lang="am-ET" dirty="0"/>
              <a:t>በአጠቃላይ የሚከተሉት መረጃዎችን ከመሳሪያው ማግኘት ይቻላል፦</a:t>
            </a:r>
            <a:endParaRPr lang="en-US" dirty="0"/>
          </a:p>
          <a:p>
            <a:pPr algn="just"/>
            <a:r>
              <a:rPr lang="am-ET" dirty="0"/>
              <a:t>የአንድ አካባቢ የአየር ንብረት ስጋት ትንተና፤</a:t>
            </a:r>
            <a:endParaRPr lang="en-US" dirty="0"/>
          </a:p>
          <a:p>
            <a:pPr algn="just"/>
            <a:r>
              <a:rPr lang="am-ET" dirty="0"/>
              <a:t>የትኞቹ የፕሮጀክቶች ተግባራት የአሁኑን እና የወደፊቱን የአየር ንብረት አደጋዎችን መቋቋም እንደሚችሉ እና እንደማይችሉ የሚለይ ሪፖርት፤</a:t>
            </a:r>
            <a:endParaRPr lang="en-US" dirty="0"/>
          </a:p>
          <a:p>
            <a:pPr algn="just"/>
            <a:r>
              <a:rPr lang="am-ET" dirty="0"/>
              <a:t>የፕሮጀክት ተግባራት የአሁኑን እና የወደፊቱን የአየር ንብረት አደጋዎችን የበለጠ መቋቋም እንዲችሉ ፕሮጀክቶች መለወጥ የሚገባቸውን ተግባራትን የሚጠቁም ሪፖርት፤</a:t>
            </a:r>
            <a:endParaRPr lang="en-US" dirty="0"/>
          </a:p>
          <a:p>
            <a:pPr algn="just"/>
            <a:r>
              <a:rPr lang="am-ET" dirty="0"/>
              <a:t>ለትግበራ እንቅፋቶችን የሚለይና የሚተነትን ሪፖርት፤</a:t>
            </a:r>
            <a:endParaRPr lang="en-US" dirty="0"/>
          </a:p>
          <a:p>
            <a:pPr algn="just"/>
            <a:r>
              <a:rPr lang="am-ET" dirty="0"/>
              <a:t>ለችግር ተጋላጭ የሆኑ ቡድኖች ፍላጎቶችን ያካተተ የተለያዩ መመዘኛዎች ላይ በመመስረት የአየር ንብረት ለውጥን ለመቋቋም ቅድሚያ የሚሰጣቸውን አማራጮች የመለየት ድጋፍ (መስፈርቶች የራሳቸው የሆነ በቅድሚያ የተሰጣቸው መመዘኛ ቢኖርም እንደየሁኔታው መመዘኛዎቹን መቀየር ይቻላል)።</a:t>
            </a:r>
            <a:endParaRPr lang="en-GB" dirty="0"/>
          </a:p>
        </p:txBody>
      </p:sp>
    </p:spTree>
    <p:extLst>
      <p:ext uri="{BB962C8B-B14F-4D97-AF65-F5344CB8AC3E}">
        <p14:creationId xmlns:p14="http://schemas.microsoft.com/office/powerpoint/2010/main" val="40054289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18E6BA-56CE-9A33-1172-0022BE9DE5C9}"/>
              </a:ext>
            </a:extLst>
          </p:cNvPr>
          <p:cNvPicPr>
            <a:picLocks noChangeAspect="1"/>
          </p:cNvPicPr>
          <p:nvPr/>
        </p:nvPicPr>
        <p:blipFill>
          <a:blip r:embed="rId2"/>
          <a:stretch>
            <a:fillRect/>
          </a:stretch>
        </p:blipFill>
        <p:spPr>
          <a:xfrm>
            <a:off x="4723834" y="-10624"/>
            <a:ext cx="7114108" cy="6858000"/>
          </a:xfrm>
          <a:prstGeom prst="rect">
            <a:avLst/>
          </a:prstGeom>
        </p:spPr>
      </p:pic>
      <p:sp>
        <p:nvSpPr>
          <p:cNvPr id="4" name="TextBox 3">
            <a:extLst>
              <a:ext uri="{FF2B5EF4-FFF2-40B4-BE49-F238E27FC236}">
                <a16:creationId xmlns:a16="http://schemas.microsoft.com/office/drawing/2014/main" id="{CBFFC05E-127A-25C3-A2E7-ED3715E67FC5}"/>
              </a:ext>
            </a:extLst>
          </p:cNvPr>
          <p:cNvSpPr txBox="1"/>
          <p:nvPr/>
        </p:nvSpPr>
        <p:spPr>
          <a:xfrm>
            <a:off x="773588" y="518516"/>
            <a:ext cx="5322412" cy="461665"/>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bg2">
                    <a:lumMod val="50000"/>
                  </a:schemeClr>
                </a:solidFill>
                <a:effectLst/>
                <a:latin typeface="Nyala" panose="02000504070300020003" pitchFamily="2" charset="0"/>
                <a:ea typeface="Times New Roman" panose="02020603050405020304" pitchFamily="18" charset="0"/>
                <a:cs typeface="Courier New" panose="02070309020205020404" pitchFamily="49" charset="0"/>
              </a:rPr>
              <a:t>የ</a:t>
            </a:r>
            <a:r>
              <a:rPr kumimoji="0" lang="en-US" altLang="en-US" sz="2400" b="0" i="0" u="none" strike="noStrike" cap="none" normalizeH="0" baseline="0" dirty="0" bmk="">
                <a:ln>
                  <a:noFill/>
                </a:ln>
                <a:solidFill>
                  <a:schemeClr val="bg2">
                    <a:lumMod val="50000"/>
                  </a:schemeClr>
                </a:solidFill>
                <a:effectLst/>
                <a:latin typeface="Nyala" panose="02000504070300020003" pitchFamily="2" charset="0"/>
                <a:ea typeface="Times New Roman" panose="02020603050405020304" pitchFamily="18" charset="0"/>
                <a:cs typeface="Courier New" panose="02070309020205020404" pitchFamily="49" charset="0"/>
              </a:rPr>
              <a:t>አየር ንብረት ለውጥ </a:t>
            </a:r>
            <a:r>
              <a:rPr kumimoji="0" lang="en-US" altLang="en-US" sz="2400" b="0" i="0" u="none" strike="noStrike" cap="none" normalizeH="0" baseline="0" dirty="0" err="1" bmk="_Hlk156645400">
                <a:ln>
                  <a:noFill/>
                </a:ln>
                <a:solidFill>
                  <a:schemeClr val="bg2">
                    <a:lumMod val="50000"/>
                  </a:schemeClr>
                </a:solidFill>
                <a:effectLst/>
                <a:latin typeface="Arial Unicode MS"/>
                <a:ea typeface="Times New Roman" panose="02020603050405020304" pitchFamily="18" charset="0"/>
                <a:cs typeface="Nyala" panose="02000504070300020003" pitchFamily="2" charset="0"/>
              </a:rPr>
              <a:t>ፕሮግራም</a:t>
            </a:r>
            <a:r>
              <a:rPr kumimoji="0" lang="en-US" altLang="en-US" sz="2400" b="0" i="0" u="none" strike="noStrike" cap="none" normalizeH="0" baseline="0" dirty="0" bmk="_Hlk156645400">
                <a:ln>
                  <a:noFill/>
                </a:ln>
                <a:solidFill>
                  <a:schemeClr val="bg2">
                    <a:lumMod val="50000"/>
                  </a:schemeClr>
                </a:solidFill>
                <a:effectLst/>
                <a:latin typeface="Arial Unicode MS"/>
                <a:ea typeface="Times New Roman" panose="02020603050405020304" pitchFamily="18" charset="0"/>
                <a:cs typeface="Nyala" panose="02000504070300020003" pitchFamily="2" charset="0"/>
              </a:rPr>
              <a:t> </a:t>
            </a:r>
            <a:r>
              <a:rPr kumimoji="0" lang="en-US" altLang="en-US" sz="2400" b="0" i="0" u="none" strike="noStrike" cap="none" normalizeH="0" baseline="0" dirty="0" err="1" bmk="_Hlk156645400">
                <a:ln>
                  <a:noFill/>
                </a:ln>
                <a:solidFill>
                  <a:schemeClr val="bg2">
                    <a:lumMod val="50000"/>
                  </a:schemeClr>
                </a:solidFill>
                <a:effectLst/>
                <a:latin typeface="Arial Unicode MS"/>
                <a:ea typeface="Times New Roman" panose="02020603050405020304" pitchFamily="18" charset="0"/>
                <a:cs typeface="Nyala" panose="02000504070300020003" pitchFamily="2" charset="0"/>
              </a:rPr>
              <a:t>እና</a:t>
            </a:r>
            <a:r>
              <a:rPr kumimoji="0" lang="en-US" altLang="en-US" sz="2400" b="0" i="0" u="none" strike="noStrike" cap="none" normalizeH="0" baseline="0" dirty="0" bmk="_Hlk156645400">
                <a:ln>
                  <a:noFill/>
                </a:ln>
                <a:solidFill>
                  <a:schemeClr val="bg2">
                    <a:lumMod val="50000"/>
                  </a:schemeClr>
                </a:solidFill>
                <a:effectLst/>
                <a:latin typeface="Arial Unicode MS"/>
                <a:ea typeface="Times New Roman" panose="02020603050405020304" pitchFamily="18" charset="0"/>
                <a:cs typeface="Nyala" panose="02000504070300020003" pitchFamily="2" charset="0"/>
              </a:rPr>
              <a:t> </a:t>
            </a:r>
            <a:r>
              <a:rPr kumimoji="0" lang="en-US" altLang="en-US" sz="2400" b="0" i="0" u="none" strike="noStrike" cap="none" normalizeH="0" baseline="0" dirty="0" err="1" bmk="_Hlk156645400">
                <a:ln>
                  <a:noFill/>
                </a:ln>
                <a:solidFill>
                  <a:schemeClr val="bg2">
                    <a:lumMod val="50000"/>
                  </a:schemeClr>
                </a:solidFill>
                <a:effectLst/>
                <a:latin typeface="Arial Unicode MS"/>
                <a:ea typeface="Times New Roman" panose="02020603050405020304" pitchFamily="18" charset="0"/>
                <a:cs typeface="Nyala" panose="02000504070300020003" pitchFamily="2" charset="0"/>
              </a:rPr>
              <a:t>ፕሮጀክት</a:t>
            </a:r>
            <a:r>
              <a:rPr kumimoji="0" lang="en-US" altLang="en-US" sz="2400" b="0" i="0" u="none" strike="noStrike" cap="none" normalizeH="0" baseline="0" dirty="0" bmk="_Hlk156645400">
                <a:ln>
                  <a:noFill/>
                </a:ln>
                <a:solidFill>
                  <a:schemeClr val="bg2">
                    <a:lumMod val="50000"/>
                  </a:schemeClr>
                </a:solidFill>
                <a:effectLst/>
                <a:latin typeface="Arial Unicode MS"/>
                <a:ea typeface="Times New Roman" panose="02020603050405020304" pitchFamily="18" charset="0"/>
                <a:cs typeface="Nyala" panose="02000504070300020003" pitchFamily="2" charset="0"/>
              </a:rPr>
              <a:t> </a:t>
            </a:r>
            <a:r>
              <a:rPr lang="en-US" sz="2400" dirty="0" err="1">
                <a:solidFill>
                  <a:schemeClr val="bg2">
                    <a:lumMod val="50000"/>
                  </a:schemeClr>
                </a:solidFill>
                <a:effectLst/>
                <a:latin typeface="Nyala" panose="02000504070300020003" pitchFamily="2" charset="0"/>
                <a:ea typeface="Calibri" panose="020F0502020204030204" pitchFamily="34" charset="0"/>
                <a:cs typeface="Nyala" panose="02000504070300020003" pitchFamily="2" charset="0"/>
              </a:rPr>
              <a:t>ዑደት</a:t>
            </a:r>
            <a:r>
              <a:rPr kumimoji="0" lang="en-US" altLang="en-US" sz="800" b="0" i="0" u="none" strike="noStrike" cap="none" normalizeH="0" baseline="0" dirty="0">
                <a:ln>
                  <a:noFill/>
                </a:ln>
                <a:solidFill>
                  <a:schemeClr val="bg2">
                    <a:lumMod val="50000"/>
                  </a:schemeClr>
                </a:solidFill>
                <a:effectLst/>
              </a:rPr>
              <a:t> </a:t>
            </a:r>
            <a:endParaRPr kumimoji="0" lang="en-US" altLang="en-US" b="0" i="0" u="none" strike="noStrike" cap="none" normalizeH="0" baseline="0" dirty="0">
              <a:ln>
                <a:noFill/>
              </a:ln>
              <a:solidFill>
                <a:schemeClr val="bg2">
                  <a:lumMod val="50000"/>
                </a:schemeClr>
              </a:solidFill>
              <a:effectLst/>
              <a:latin typeface="Arial" panose="020B0604020202020204" pitchFamily="34" charset="0"/>
            </a:endParaRPr>
          </a:p>
        </p:txBody>
      </p:sp>
    </p:spTree>
    <p:extLst>
      <p:ext uri="{BB962C8B-B14F-4D97-AF65-F5344CB8AC3E}">
        <p14:creationId xmlns:p14="http://schemas.microsoft.com/office/powerpoint/2010/main" val="23225032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E6895998-F409-3E54-6B2A-F883DD041BDB}"/>
              </a:ext>
            </a:extLst>
          </p:cNvPr>
          <p:cNvSpPr>
            <a:spLocks noChangeArrowheads="1"/>
          </p:cNvSpPr>
          <p:nvPr/>
        </p:nvSpPr>
        <p:spPr bwMode="auto">
          <a:xfrm>
            <a:off x="0" y="90100"/>
            <a:ext cx="65" cy="276999"/>
          </a:xfrm>
          <a:prstGeom prst="rect">
            <a:avLst/>
          </a:prstGeom>
          <a:solidFill>
            <a:srgbClr val="D8D6D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4CD1FC15-F5A5-F3CA-CB8D-6C54BA898288}"/>
              </a:ext>
            </a:extLst>
          </p:cNvPr>
          <p:cNvSpPr>
            <a:spLocks noChangeArrowheads="1"/>
          </p:cNvSpPr>
          <p:nvPr/>
        </p:nvSpPr>
        <p:spPr bwMode="auto">
          <a:xfrm>
            <a:off x="0" y="90100"/>
            <a:ext cx="65" cy="276999"/>
          </a:xfrm>
          <a:prstGeom prst="rect">
            <a:avLst/>
          </a:prstGeom>
          <a:solidFill>
            <a:srgbClr val="D8D6D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3">
            <a:extLst>
              <a:ext uri="{FF2B5EF4-FFF2-40B4-BE49-F238E27FC236}">
                <a16:creationId xmlns:a16="http://schemas.microsoft.com/office/drawing/2014/main" id="{5E66911A-1E2B-986E-7115-E8B2A73F1EFC}"/>
              </a:ext>
            </a:extLst>
          </p:cNvPr>
          <p:cNvSpPr>
            <a:spLocks noChangeArrowheads="1"/>
          </p:cNvSpPr>
          <p:nvPr/>
        </p:nvSpPr>
        <p:spPr bwMode="auto">
          <a:xfrm>
            <a:off x="0" y="90100"/>
            <a:ext cx="65" cy="276999"/>
          </a:xfrm>
          <a:prstGeom prst="rect">
            <a:avLst/>
          </a:prstGeom>
          <a:solidFill>
            <a:srgbClr val="D8D6D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9E07D3F9-2F6A-3109-7A12-D9349456BA2B}"/>
              </a:ext>
            </a:extLst>
          </p:cNvPr>
          <p:cNvSpPr/>
          <p:nvPr/>
        </p:nvSpPr>
        <p:spPr>
          <a:xfrm>
            <a:off x="0" y="0"/>
            <a:ext cx="12192000" cy="6858000"/>
          </a:xfrm>
          <a:prstGeom prst="rect">
            <a:avLst/>
          </a:prstGeom>
          <a:solidFill>
            <a:srgbClr val="F19B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5C44085-75E1-1F6D-EEAC-35DEF4AEE3F5}"/>
              </a:ext>
            </a:extLst>
          </p:cNvPr>
          <p:cNvGrpSpPr/>
          <p:nvPr/>
        </p:nvGrpSpPr>
        <p:grpSpPr>
          <a:xfrm>
            <a:off x="719451" y="5516892"/>
            <a:ext cx="3004203" cy="513080"/>
            <a:chOff x="719451" y="5516892"/>
            <a:chExt cx="3004203" cy="513080"/>
          </a:xfrm>
        </p:grpSpPr>
        <p:sp>
          <p:nvSpPr>
            <p:cNvPr id="4" name="Google Shape;281;p37">
              <a:extLst>
                <a:ext uri="{FF2B5EF4-FFF2-40B4-BE49-F238E27FC236}">
                  <a16:creationId xmlns:a16="http://schemas.microsoft.com/office/drawing/2014/main" id="{1873BA39-E38E-9B75-159E-2479CDBCFE24}"/>
                </a:ext>
              </a:extLst>
            </p:cNvPr>
            <p:cNvSpPr/>
            <p:nvPr/>
          </p:nvSpPr>
          <p:spPr>
            <a:xfrm>
              <a:off x="719451" y="5617478"/>
              <a:ext cx="469265" cy="383540"/>
            </a:xfrm>
            <a:custGeom>
              <a:avLst/>
              <a:gdLst/>
              <a:ahLst/>
              <a:cxnLst/>
              <a:rect l="l" t="t" r="r" b="b"/>
              <a:pathLst>
                <a:path w="469265" h="383539" extrusionOk="0">
                  <a:moveTo>
                    <a:pt x="0" y="340055"/>
                  </a:moveTo>
                  <a:lnTo>
                    <a:pt x="33374" y="358438"/>
                  </a:lnTo>
                  <a:lnTo>
                    <a:pt x="69338" y="372098"/>
                  </a:lnTo>
                  <a:lnTo>
                    <a:pt x="107499" y="380608"/>
                  </a:lnTo>
                  <a:lnTo>
                    <a:pt x="147459" y="383539"/>
                  </a:lnTo>
                  <a:lnTo>
                    <a:pt x="203438" y="378305"/>
                  </a:lnTo>
                  <a:lnTo>
                    <a:pt x="253342" y="363520"/>
                  </a:lnTo>
                  <a:lnTo>
                    <a:pt x="295406" y="341414"/>
                  </a:lnTo>
                  <a:lnTo>
                    <a:pt x="15189" y="341414"/>
                  </a:lnTo>
                  <a:lnTo>
                    <a:pt x="7492" y="340880"/>
                  </a:lnTo>
                  <a:lnTo>
                    <a:pt x="0" y="340055"/>
                  </a:lnTo>
                  <a:close/>
                </a:path>
                <a:path w="469265" h="383539" extrusionOk="0">
                  <a:moveTo>
                    <a:pt x="52539" y="232702"/>
                  </a:moveTo>
                  <a:lnTo>
                    <a:pt x="65827" y="259325"/>
                  </a:lnTo>
                  <a:lnTo>
                    <a:pt x="86272" y="280458"/>
                  </a:lnTo>
                  <a:lnTo>
                    <a:pt x="112320" y="294522"/>
                  </a:lnTo>
                  <a:lnTo>
                    <a:pt x="142417" y="299935"/>
                  </a:lnTo>
                  <a:lnTo>
                    <a:pt x="116190" y="317378"/>
                  </a:lnTo>
                  <a:lnTo>
                    <a:pt x="87231" y="330419"/>
                  </a:lnTo>
                  <a:lnTo>
                    <a:pt x="55998" y="338587"/>
                  </a:lnTo>
                  <a:lnTo>
                    <a:pt x="22948" y="341414"/>
                  </a:lnTo>
                  <a:lnTo>
                    <a:pt x="295406" y="341414"/>
                  </a:lnTo>
                  <a:lnTo>
                    <a:pt x="334381" y="310794"/>
                  </a:lnTo>
                  <a:lnTo>
                    <a:pt x="365242" y="275605"/>
                  </a:lnTo>
                  <a:lnTo>
                    <a:pt x="389484" y="236364"/>
                  </a:lnTo>
                  <a:lnTo>
                    <a:pt x="390275" y="234467"/>
                  </a:lnTo>
                  <a:lnTo>
                    <a:pt x="64452" y="234467"/>
                  </a:lnTo>
                  <a:lnTo>
                    <a:pt x="58419" y="233832"/>
                  </a:lnTo>
                  <a:lnTo>
                    <a:pt x="52539" y="232702"/>
                  </a:lnTo>
                  <a:close/>
                </a:path>
                <a:path w="469265" h="383539" extrusionOk="0">
                  <a:moveTo>
                    <a:pt x="18770" y="134873"/>
                  </a:moveTo>
                  <a:lnTo>
                    <a:pt x="18770" y="136093"/>
                  </a:lnTo>
                  <a:lnTo>
                    <a:pt x="24641" y="169482"/>
                  </a:lnTo>
                  <a:lnTo>
                    <a:pt x="40857" y="197832"/>
                  </a:lnTo>
                  <a:lnTo>
                    <a:pt x="65324" y="219055"/>
                  </a:lnTo>
                  <a:lnTo>
                    <a:pt x="95948" y="231063"/>
                  </a:lnTo>
                  <a:lnTo>
                    <a:pt x="89826" y="232522"/>
                  </a:lnTo>
                  <a:lnTo>
                    <a:pt x="83548" y="233589"/>
                  </a:lnTo>
                  <a:lnTo>
                    <a:pt x="77130" y="234244"/>
                  </a:lnTo>
                  <a:lnTo>
                    <a:pt x="70586" y="234467"/>
                  </a:lnTo>
                  <a:lnTo>
                    <a:pt x="390275" y="234467"/>
                  </a:lnTo>
                  <a:lnTo>
                    <a:pt x="406968" y="194448"/>
                  </a:lnTo>
                  <a:lnTo>
                    <a:pt x="417558" y="151231"/>
                  </a:lnTo>
                  <a:lnTo>
                    <a:pt x="417910" y="146964"/>
                  </a:lnTo>
                  <a:lnTo>
                    <a:pt x="62344" y="146964"/>
                  </a:lnTo>
                  <a:lnTo>
                    <a:pt x="50712" y="145884"/>
                  </a:lnTo>
                  <a:lnTo>
                    <a:pt x="39514" y="143448"/>
                  </a:lnTo>
                  <a:lnTo>
                    <a:pt x="28838" y="139747"/>
                  </a:lnTo>
                  <a:lnTo>
                    <a:pt x="18770" y="134873"/>
                  </a:lnTo>
                  <a:close/>
                </a:path>
                <a:path w="469265" h="383539" extrusionOk="0">
                  <a:moveTo>
                    <a:pt x="32613" y="17716"/>
                  </a:moveTo>
                  <a:lnTo>
                    <a:pt x="27084" y="28856"/>
                  </a:lnTo>
                  <a:lnTo>
                    <a:pt x="22993" y="40751"/>
                  </a:lnTo>
                  <a:lnTo>
                    <a:pt x="20454" y="53288"/>
                  </a:lnTo>
                  <a:lnTo>
                    <a:pt x="19583" y="66357"/>
                  </a:lnTo>
                  <a:lnTo>
                    <a:pt x="22637" y="90675"/>
                  </a:lnTo>
                  <a:lnTo>
                    <a:pt x="31291" y="112737"/>
                  </a:lnTo>
                  <a:lnTo>
                    <a:pt x="44781" y="131762"/>
                  </a:lnTo>
                  <a:lnTo>
                    <a:pt x="62344" y="146964"/>
                  </a:lnTo>
                  <a:lnTo>
                    <a:pt x="417910" y="146964"/>
                  </a:lnTo>
                  <a:lnTo>
                    <a:pt x="420231" y="118846"/>
                  </a:lnTo>
                  <a:lnTo>
                    <a:pt x="230847" y="118846"/>
                  </a:lnTo>
                  <a:lnTo>
                    <a:pt x="184087" y="112401"/>
                  </a:lnTo>
                  <a:lnTo>
                    <a:pt x="140188" y="98372"/>
                  </a:lnTo>
                  <a:lnTo>
                    <a:pt x="99846" y="77454"/>
                  </a:lnTo>
                  <a:lnTo>
                    <a:pt x="63756" y="50338"/>
                  </a:lnTo>
                  <a:lnTo>
                    <a:pt x="32613" y="17716"/>
                  </a:lnTo>
                  <a:close/>
                </a:path>
                <a:path w="469265" h="383539" extrusionOk="0">
                  <a:moveTo>
                    <a:pt x="324535" y="0"/>
                  </a:moveTo>
                  <a:lnTo>
                    <a:pt x="287111" y="7607"/>
                  </a:lnTo>
                  <a:lnTo>
                    <a:pt x="256547" y="28351"/>
                  </a:lnTo>
                  <a:lnTo>
                    <a:pt x="235940" y="59112"/>
                  </a:lnTo>
                  <a:lnTo>
                    <a:pt x="228384" y="96773"/>
                  </a:lnTo>
                  <a:lnTo>
                    <a:pt x="228384" y="104355"/>
                  </a:lnTo>
                  <a:lnTo>
                    <a:pt x="229196" y="111785"/>
                  </a:lnTo>
                  <a:lnTo>
                    <a:pt x="230847" y="118846"/>
                  </a:lnTo>
                  <a:lnTo>
                    <a:pt x="420231" y="118846"/>
                  </a:lnTo>
                  <a:lnTo>
                    <a:pt x="421119" y="108089"/>
                  </a:lnTo>
                  <a:lnTo>
                    <a:pt x="421030" y="99707"/>
                  </a:lnTo>
                  <a:lnTo>
                    <a:pt x="420814" y="95567"/>
                  </a:lnTo>
                  <a:lnTo>
                    <a:pt x="434440" y="84706"/>
                  </a:lnTo>
                  <a:lnTo>
                    <a:pt x="447032" y="72659"/>
                  </a:lnTo>
                  <a:lnTo>
                    <a:pt x="457554" y="60604"/>
                  </a:lnTo>
                  <a:lnTo>
                    <a:pt x="413562" y="60604"/>
                  </a:lnTo>
                  <a:lnTo>
                    <a:pt x="427543" y="50338"/>
                  </a:lnTo>
                  <a:lnTo>
                    <a:pt x="439435" y="37814"/>
                  </a:lnTo>
                  <a:lnTo>
                    <a:pt x="444211" y="30543"/>
                  </a:lnTo>
                  <a:lnTo>
                    <a:pt x="394766" y="30543"/>
                  </a:lnTo>
                  <a:lnTo>
                    <a:pt x="380287" y="17846"/>
                  </a:lnTo>
                  <a:lnTo>
                    <a:pt x="363456" y="8228"/>
                  </a:lnTo>
                  <a:lnTo>
                    <a:pt x="344723" y="2131"/>
                  </a:lnTo>
                  <a:lnTo>
                    <a:pt x="324535" y="0"/>
                  </a:lnTo>
                  <a:close/>
                </a:path>
                <a:path w="469265" h="383539" extrusionOk="0">
                  <a:moveTo>
                    <a:pt x="468782" y="45351"/>
                  </a:moveTo>
                  <a:lnTo>
                    <a:pt x="455594" y="50672"/>
                  </a:lnTo>
                  <a:lnTo>
                    <a:pt x="441977" y="55011"/>
                  </a:lnTo>
                  <a:lnTo>
                    <a:pt x="427957" y="58333"/>
                  </a:lnTo>
                  <a:lnTo>
                    <a:pt x="413562" y="60604"/>
                  </a:lnTo>
                  <a:lnTo>
                    <a:pt x="457554" y="60604"/>
                  </a:lnTo>
                  <a:lnTo>
                    <a:pt x="458506" y="59512"/>
                  </a:lnTo>
                  <a:lnTo>
                    <a:pt x="468782" y="45351"/>
                  </a:lnTo>
                  <a:close/>
                </a:path>
                <a:path w="469265" h="383539" extrusionOk="0">
                  <a:moveTo>
                    <a:pt x="455841" y="7061"/>
                  </a:moveTo>
                  <a:lnTo>
                    <a:pt x="441536" y="14811"/>
                  </a:lnTo>
                  <a:lnTo>
                    <a:pt x="426542" y="21350"/>
                  </a:lnTo>
                  <a:lnTo>
                    <a:pt x="410928" y="26615"/>
                  </a:lnTo>
                  <a:lnTo>
                    <a:pt x="394766" y="30543"/>
                  </a:lnTo>
                  <a:lnTo>
                    <a:pt x="444211" y="30543"/>
                  </a:lnTo>
                  <a:lnTo>
                    <a:pt x="448985" y="23274"/>
                  </a:lnTo>
                  <a:lnTo>
                    <a:pt x="455841" y="7061"/>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9" name="Google Shape;282;p37">
              <a:extLst>
                <a:ext uri="{FF2B5EF4-FFF2-40B4-BE49-F238E27FC236}">
                  <a16:creationId xmlns:a16="http://schemas.microsoft.com/office/drawing/2014/main" id="{44457F06-52AF-FEC9-26CB-7E39F4571324}"/>
                </a:ext>
              </a:extLst>
            </p:cNvPr>
            <p:cNvSpPr txBox="1"/>
            <p:nvPr/>
          </p:nvSpPr>
          <p:spPr>
            <a:xfrm>
              <a:off x="1380504" y="5516892"/>
              <a:ext cx="2343150" cy="51308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Clr>
                  <a:srgbClr val="FFFFFF"/>
                </a:buClr>
                <a:buSzPts val="3200"/>
                <a:buFont typeface="Calibri"/>
                <a:buNone/>
              </a:pPr>
              <a:r>
                <a:rPr lang="en-GB" sz="3200" b="0" i="0" u="none" strike="noStrike" cap="none" dirty="0">
                  <a:solidFill>
                    <a:srgbClr val="FFFFFF"/>
                  </a:solidFill>
                  <a:latin typeface="Calibri"/>
                  <a:ea typeface="Calibri"/>
                  <a:cs typeface="Calibri"/>
                  <a:sym typeface="Calibri"/>
                </a:rPr>
                <a:t>@cdknetwork</a:t>
              </a:r>
              <a:endParaRPr sz="3200" b="0" i="0" u="none" strike="noStrike" cap="none" dirty="0">
                <a:solidFill>
                  <a:schemeClr val="dk1"/>
                </a:solidFill>
                <a:latin typeface="Calibri"/>
                <a:ea typeface="Calibri"/>
                <a:cs typeface="Calibri"/>
                <a:sym typeface="Calibri"/>
              </a:endParaRPr>
            </a:p>
          </p:txBody>
        </p:sp>
      </p:grpSp>
      <p:sp>
        <p:nvSpPr>
          <p:cNvPr id="10" name="Google Shape;283;p37">
            <a:extLst>
              <a:ext uri="{FF2B5EF4-FFF2-40B4-BE49-F238E27FC236}">
                <a16:creationId xmlns:a16="http://schemas.microsoft.com/office/drawing/2014/main" id="{1DDC53D2-5D99-049F-E9EF-106F2B1E7C6D}"/>
              </a:ext>
            </a:extLst>
          </p:cNvPr>
          <p:cNvSpPr txBox="1">
            <a:spLocks/>
          </p:cNvSpPr>
          <p:nvPr/>
        </p:nvSpPr>
        <p:spPr>
          <a:xfrm>
            <a:off x="719451" y="289367"/>
            <a:ext cx="7730068" cy="4114800"/>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buClr>
                <a:schemeClr val="lt1"/>
              </a:buClr>
              <a:buSzPts val="1400"/>
              <a:buFont typeface="Calibri"/>
              <a:buNone/>
            </a:pPr>
            <a:br>
              <a:rPr lang="en-GB" sz="3600" dirty="0">
                <a:solidFill>
                  <a:schemeClr val="lt1"/>
                </a:solidFill>
              </a:rPr>
            </a:br>
            <a:br>
              <a:rPr lang="en-GB" sz="3600" dirty="0">
                <a:solidFill>
                  <a:schemeClr val="lt1"/>
                </a:solidFill>
              </a:rPr>
            </a:br>
            <a:r>
              <a:rPr lang="en-GB" b="1" u="sng" dirty="0">
                <a:solidFill>
                  <a:srgbClr val="2929F3"/>
                </a:solidFill>
                <a:hlinkClick r:id="rId3">
                  <a:extLst>
                    <a:ext uri="{A12FA001-AC4F-418D-AE19-62706E023703}">
                      <ahyp:hlinkClr xmlns:ahyp="http://schemas.microsoft.com/office/drawing/2018/hyperlinkcolor" val="tx"/>
                    </a:ext>
                  </a:extLst>
                </a:hlinkClick>
              </a:rPr>
              <a:t>www.cdkn.org</a:t>
            </a:r>
            <a:br>
              <a:rPr lang="en-GB" dirty="0">
                <a:solidFill>
                  <a:schemeClr val="lt1"/>
                </a:solidFill>
              </a:rPr>
            </a:br>
            <a:br>
              <a:rPr lang="en-GB" dirty="0">
                <a:solidFill>
                  <a:schemeClr val="lt1"/>
                </a:solidFill>
              </a:rPr>
            </a:br>
            <a:br>
              <a:rPr lang="en-GB" dirty="0">
                <a:solidFill>
                  <a:schemeClr val="lt1"/>
                </a:solidFill>
              </a:rPr>
            </a:br>
            <a:endParaRPr lang="en-GB" dirty="0"/>
          </a:p>
        </p:txBody>
      </p:sp>
    </p:spTree>
    <p:extLst>
      <p:ext uri="{BB962C8B-B14F-4D97-AF65-F5344CB8AC3E}">
        <p14:creationId xmlns:p14="http://schemas.microsoft.com/office/powerpoint/2010/main" val="3970373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0AA80-19AD-3468-AD5A-0C72DA27F570}"/>
              </a:ext>
            </a:extLst>
          </p:cNvPr>
          <p:cNvSpPr>
            <a:spLocks noGrp="1"/>
          </p:cNvSpPr>
          <p:nvPr>
            <p:ph type="ctrTitle"/>
          </p:nvPr>
        </p:nvSpPr>
        <p:spPr>
          <a:xfrm>
            <a:off x="1524000" y="556953"/>
            <a:ext cx="9144000" cy="540327"/>
          </a:xfrm>
        </p:spPr>
        <p:txBody>
          <a:bodyPr>
            <a:normAutofit fontScale="90000"/>
          </a:bodyPr>
          <a:lstStyle/>
          <a:p>
            <a:r>
              <a:rPr lang="en-US" sz="3600" b="1" dirty="0">
                <a:solidFill>
                  <a:srgbClr val="C00000"/>
                </a:solidFill>
                <a:ea typeface="+mn-ea"/>
                <a:cs typeface="+mn-cs"/>
              </a:rPr>
              <a:t>I. </a:t>
            </a:r>
            <a:r>
              <a:rPr lang="am-ET" sz="3600" b="1" dirty="0">
                <a:solidFill>
                  <a:srgbClr val="C00000"/>
                </a:solidFill>
                <a:ea typeface="+mn-ea"/>
                <a:cs typeface="+mn-cs"/>
              </a:rPr>
              <a:t>የችግር ዛፍ ዘዴ</a:t>
            </a:r>
            <a:r>
              <a:rPr lang="en-US" sz="3600" b="1" dirty="0">
                <a:solidFill>
                  <a:srgbClr val="C00000"/>
                </a:solidFill>
                <a:ea typeface="+mn-ea"/>
                <a:cs typeface="+mn-cs"/>
              </a:rPr>
              <a:t> (problem tree method) </a:t>
            </a:r>
            <a:endParaRPr lang="en-GB" sz="3600" b="1" dirty="0">
              <a:solidFill>
                <a:srgbClr val="C00000"/>
              </a:solidFill>
              <a:ea typeface="+mn-ea"/>
              <a:cs typeface="+mn-cs"/>
            </a:endParaRPr>
          </a:p>
        </p:txBody>
      </p:sp>
      <p:sp>
        <p:nvSpPr>
          <p:cNvPr id="3" name="Subtitle 2">
            <a:extLst>
              <a:ext uri="{FF2B5EF4-FFF2-40B4-BE49-F238E27FC236}">
                <a16:creationId xmlns:a16="http://schemas.microsoft.com/office/drawing/2014/main" id="{26FD474F-53D3-F7AB-43A2-AF60CC3128EC}"/>
              </a:ext>
            </a:extLst>
          </p:cNvPr>
          <p:cNvSpPr>
            <a:spLocks noGrp="1"/>
          </p:cNvSpPr>
          <p:nvPr>
            <p:ph type="subTitle" idx="1"/>
          </p:nvPr>
        </p:nvSpPr>
        <p:spPr>
          <a:xfrm>
            <a:off x="247403" y="1221975"/>
            <a:ext cx="6278088" cy="5203767"/>
          </a:xfrm>
        </p:spPr>
        <p:txBody>
          <a:bodyPr>
            <a:noAutofit/>
          </a:bodyPr>
          <a:lstStyle/>
          <a:p>
            <a:pPr marL="342900" indent="-342900" algn="l">
              <a:lnSpc>
                <a:spcPct val="120000"/>
              </a:lnSpc>
              <a:buFont typeface="Arial" panose="020B0604020202020204" pitchFamily="34" charset="0"/>
              <a:buChar char="•"/>
            </a:pPr>
            <a:r>
              <a:rPr lang="en-US" sz="2800" dirty="0" err="1"/>
              <a:t>ይህ</a:t>
            </a:r>
            <a:r>
              <a:rPr lang="en-US" sz="2800" dirty="0"/>
              <a:t> </a:t>
            </a:r>
            <a:r>
              <a:rPr lang="en-US" sz="2800" dirty="0" err="1"/>
              <a:t>ፕሮጀክታችሁ</a:t>
            </a:r>
            <a:r>
              <a:rPr lang="en-US" sz="2800" dirty="0"/>
              <a:t> </a:t>
            </a:r>
            <a:r>
              <a:rPr lang="am-ET" sz="2800" dirty="0"/>
              <a:t>ትኩረት የሚሰጠውን </a:t>
            </a:r>
            <a:r>
              <a:rPr lang="en-US" sz="2800" dirty="0" err="1"/>
              <a:t>ማዕከላዊ</a:t>
            </a:r>
            <a:r>
              <a:rPr lang="en-US" sz="2800" dirty="0"/>
              <a:t> የአየር ንብረት </a:t>
            </a:r>
            <a:r>
              <a:rPr lang="en-US" sz="2800" dirty="0" err="1"/>
              <a:t>ለውጥ</a:t>
            </a:r>
            <a:r>
              <a:rPr lang="en-US" sz="2800" dirty="0"/>
              <a:t> (</a:t>
            </a:r>
            <a:r>
              <a:rPr lang="en-US" sz="2800" dirty="0" err="1"/>
              <a:t>እና</a:t>
            </a:r>
            <a:r>
              <a:rPr lang="en-US" sz="2800" dirty="0"/>
              <a:t>/</a:t>
            </a:r>
            <a:r>
              <a:rPr lang="en-US" sz="2800" dirty="0" err="1"/>
              <a:t>ወይም</a:t>
            </a:r>
            <a:r>
              <a:rPr lang="en-US" sz="2800" dirty="0"/>
              <a:t> </a:t>
            </a:r>
            <a:r>
              <a:rPr lang="en-US" sz="2800" dirty="0" err="1"/>
              <a:t>ተዛማጅ</a:t>
            </a:r>
            <a:r>
              <a:rPr lang="en-US" sz="2800" dirty="0"/>
              <a:t> </a:t>
            </a:r>
            <a:r>
              <a:rPr lang="en-US" sz="2800" dirty="0" err="1"/>
              <a:t>ማህበራዊ-ባህሪያ</a:t>
            </a:r>
            <a:r>
              <a:rPr lang="am-ET" sz="2800" dirty="0"/>
              <a:t>ት</a:t>
            </a:r>
            <a:r>
              <a:rPr lang="en-US" sz="2800" dirty="0"/>
              <a:t>)</a:t>
            </a:r>
            <a:r>
              <a:rPr lang="am-ET" sz="2800" dirty="0"/>
              <a:t> ችግር እንዲሁም</a:t>
            </a:r>
            <a:r>
              <a:rPr lang="en-US" sz="2800" dirty="0"/>
              <a:t> </a:t>
            </a:r>
            <a:r>
              <a:rPr lang="en-US" sz="2800" dirty="0" err="1"/>
              <a:t>የችግሩ</a:t>
            </a:r>
            <a:r>
              <a:rPr lang="en-US" sz="2800" dirty="0"/>
              <a:t> </a:t>
            </a:r>
            <a:r>
              <a:rPr lang="en-US" sz="2800" dirty="0" err="1"/>
              <a:t>ዋና</a:t>
            </a:r>
            <a:r>
              <a:rPr lang="en-US" sz="2800" dirty="0"/>
              <a:t> </a:t>
            </a:r>
            <a:r>
              <a:rPr lang="en-US" sz="2800" dirty="0" err="1"/>
              <a:t>መንስኤዎች</a:t>
            </a:r>
            <a:r>
              <a:rPr lang="en-US" sz="2800" dirty="0"/>
              <a:t>፣ </a:t>
            </a:r>
            <a:r>
              <a:rPr lang="en-US" sz="2800" dirty="0" err="1"/>
              <a:t>መሰረታዊ</a:t>
            </a:r>
            <a:r>
              <a:rPr lang="en-US" sz="2800" dirty="0"/>
              <a:t> </a:t>
            </a:r>
            <a:r>
              <a:rPr lang="en-US" sz="2800" dirty="0" err="1"/>
              <a:t>ምክንያቶችን</a:t>
            </a:r>
            <a:r>
              <a:rPr lang="en-US" sz="2800" dirty="0"/>
              <a:t> </a:t>
            </a:r>
            <a:r>
              <a:rPr lang="en-US" sz="2800" dirty="0" err="1"/>
              <a:t>እና</a:t>
            </a:r>
            <a:r>
              <a:rPr lang="en-US" sz="2800" dirty="0"/>
              <a:t> </a:t>
            </a:r>
            <a:r>
              <a:rPr lang="en-US" sz="2800" dirty="0" err="1"/>
              <a:t>የሚፈጥረው</a:t>
            </a:r>
            <a:r>
              <a:rPr lang="en-US" sz="2800" dirty="0"/>
              <a:t> </a:t>
            </a:r>
            <a:r>
              <a:rPr lang="en-US" sz="2800" dirty="0" err="1"/>
              <a:t>ተጽእኖዎችን</a:t>
            </a:r>
            <a:r>
              <a:rPr lang="en-US" sz="2800" dirty="0"/>
              <a:t> </a:t>
            </a:r>
            <a:r>
              <a:rPr lang="en-US" sz="2800" dirty="0" err="1"/>
              <a:t>በትናቸሁ</a:t>
            </a:r>
            <a:r>
              <a:rPr lang="en-US" sz="2800" dirty="0"/>
              <a:t> </a:t>
            </a:r>
            <a:r>
              <a:rPr lang="en-ZA" sz="2800" dirty="0" err="1"/>
              <a:t>የምታዩበት</a:t>
            </a:r>
            <a:r>
              <a:rPr lang="am-ET" sz="2800" dirty="0"/>
              <a:t> ግዜ ነው።</a:t>
            </a:r>
            <a:endParaRPr lang="en-US" sz="2800" dirty="0"/>
          </a:p>
          <a:p>
            <a:pPr marL="342900" indent="-342900" algn="l">
              <a:lnSpc>
                <a:spcPct val="120000"/>
              </a:lnSpc>
              <a:buFont typeface="Arial" panose="020B0604020202020204" pitchFamily="34" charset="0"/>
              <a:buChar char="•"/>
            </a:pPr>
            <a:r>
              <a:rPr lang="en-US" sz="2800" dirty="0" err="1"/>
              <a:t>የችግር</a:t>
            </a:r>
            <a:r>
              <a:rPr lang="en-US" sz="2800" dirty="0"/>
              <a:t> </a:t>
            </a:r>
            <a:r>
              <a:rPr lang="en-US" sz="2800" dirty="0" err="1"/>
              <a:t>ዛፍ</a:t>
            </a:r>
            <a:r>
              <a:rPr lang="en-US" sz="2800" dirty="0"/>
              <a:t> </a:t>
            </a:r>
            <a:r>
              <a:rPr lang="am-ET" sz="2800" dirty="0"/>
              <a:t>ዘዴ</a:t>
            </a:r>
            <a:r>
              <a:rPr lang="en-US" sz="2800" dirty="0"/>
              <a:t> </a:t>
            </a:r>
            <a:r>
              <a:rPr lang="en-US" sz="2800" dirty="0" err="1"/>
              <a:t>መንስኤዎችን</a:t>
            </a:r>
            <a:r>
              <a:rPr lang="en-US" sz="2800" dirty="0"/>
              <a:t> </a:t>
            </a:r>
            <a:r>
              <a:rPr lang="en-US" sz="2800" dirty="0" err="1"/>
              <a:t>እና</a:t>
            </a:r>
            <a:r>
              <a:rPr lang="en-US" sz="2800" dirty="0"/>
              <a:t> </a:t>
            </a:r>
            <a:r>
              <a:rPr lang="en-US" sz="2800" dirty="0" err="1"/>
              <a:t>የሚያስከትሏቸውን</a:t>
            </a:r>
            <a:r>
              <a:rPr lang="am-ET" sz="2800" dirty="0"/>
              <a:t> መዘዞች </a:t>
            </a:r>
            <a:r>
              <a:rPr lang="en-US" sz="2800" dirty="0" err="1"/>
              <a:t>ስልታዊ</a:t>
            </a:r>
            <a:r>
              <a:rPr lang="en-US" sz="2800" dirty="0"/>
              <a:t> </a:t>
            </a:r>
            <a:r>
              <a:rPr lang="en-US" sz="2800" dirty="0" err="1"/>
              <a:t>በሆነ</a:t>
            </a:r>
            <a:r>
              <a:rPr lang="en-US" sz="2800" dirty="0"/>
              <a:t> </a:t>
            </a:r>
            <a:r>
              <a:rPr lang="en-US" sz="2800" dirty="0" err="1"/>
              <a:t>መልኩ</a:t>
            </a:r>
            <a:r>
              <a:rPr lang="en-US" sz="2800" dirty="0"/>
              <a:t> </a:t>
            </a:r>
            <a:r>
              <a:rPr lang="en-US" sz="2800" dirty="0" err="1"/>
              <a:t>በመመልከት</a:t>
            </a:r>
            <a:r>
              <a:rPr lang="en-US" sz="2800" dirty="0"/>
              <a:t> </a:t>
            </a:r>
            <a:r>
              <a:rPr lang="en-US" sz="2800" dirty="0" err="1"/>
              <a:t>መፍትሄዎችን</a:t>
            </a:r>
            <a:r>
              <a:rPr lang="en-US" sz="2800" dirty="0"/>
              <a:t> </a:t>
            </a:r>
            <a:r>
              <a:rPr lang="en-US" sz="2800" dirty="0" err="1"/>
              <a:t>ለማሳየት</a:t>
            </a:r>
            <a:r>
              <a:rPr lang="en-US" sz="2800" dirty="0"/>
              <a:t> </a:t>
            </a:r>
            <a:r>
              <a:rPr lang="en-US" sz="2800" dirty="0" err="1"/>
              <a:t>ይረዳል</a:t>
            </a:r>
            <a:r>
              <a:rPr lang="am-ET" sz="2800" dirty="0"/>
              <a:t>።</a:t>
            </a:r>
            <a:endParaRPr lang="en-US" sz="2800" dirty="0"/>
          </a:p>
          <a:p>
            <a:pPr algn="l">
              <a:lnSpc>
                <a:spcPct val="120000"/>
              </a:lnSpc>
            </a:pPr>
            <a:endParaRPr lang="en-US" sz="2800" dirty="0"/>
          </a:p>
          <a:p>
            <a:pPr algn="l">
              <a:lnSpc>
                <a:spcPct val="170000"/>
              </a:lnSpc>
            </a:pPr>
            <a:endParaRPr lang="en-GB" sz="2800" dirty="0"/>
          </a:p>
        </p:txBody>
      </p:sp>
      <p:pic>
        <p:nvPicPr>
          <p:cNvPr id="2050" name="Picture 2">
            <a:extLst>
              <a:ext uri="{FF2B5EF4-FFF2-40B4-BE49-F238E27FC236}">
                <a16:creationId xmlns:a16="http://schemas.microsoft.com/office/drawing/2014/main" id="{96737949-B104-8F1C-4D9A-50E85864B7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5482" y="1579862"/>
            <a:ext cx="5488379" cy="3832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659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E8E3A-0900-A64C-167C-601757954ED6}"/>
              </a:ext>
            </a:extLst>
          </p:cNvPr>
          <p:cNvSpPr>
            <a:spLocks noGrp="1"/>
          </p:cNvSpPr>
          <p:nvPr>
            <p:ph type="title"/>
          </p:nvPr>
        </p:nvSpPr>
        <p:spPr>
          <a:xfrm>
            <a:off x="838200" y="365126"/>
            <a:ext cx="10515600" cy="831908"/>
          </a:xfrm>
        </p:spPr>
        <p:txBody>
          <a:bodyPr/>
          <a:lstStyle/>
          <a:p>
            <a:r>
              <a:rPr lang="am-ET" sz="2900" b="1" dirty="0">
                <a:solidFill>
                  <a:srgbClr val="C00000"/>
                </a:solidFill>
                <a:ea typeface="+mn-ea"/>
                <a:cs typeface="+mn-cs"/>
              </a:rPr>
              <a:t>የችግር ዛፍ ትንተና የቀጠለ</a:t>
            </a:r>
            <a:r>
              <a:rPr lang="en-US" sz="2900" b="1" dirty="0">
                <a:solidFill>
                  <a:srgbClr val="C00000"/>
                </a:solidFill>
                <a:ea typeface="+mn-ea"/>
                <a:cs typeface="+mn-cs"/>
              </a:rPr>
              <a:t>…</a:t>
            </a:r>
            <a:endParaRPr lang="en-GB" dirty="0"/>
          </a:p>
        </p:txBody>
      </p:sp>
      <p:sp>
        <p:nvSpPr>
          <p:cNvPr id="3" name="Content Placeholder 2">
            <a:extLst>
              <a:ext uri="{FF2B5EF4-FFF2-40B4-BE49-F238E27FC236}">
                <a16:creationId xmlns:a16="http://schemas.microsoft.com/office/drawing/2014/main" id="{F72C9656-777F-5376-108A-40FBD5364AC3}"/>
              </a:ext>
            </a:extLst>
          </p:cNvPr>
          <p:cNvSpPr>
            <a:spLocks noGrp="1"/>
          </p:cNvSpPr>
          <p:nvPr>
            <p:ph idx="1"/>
          </p:nvPr>
        </p:nvSpPr>
        <p:spPr>
          <a:xfrm>
            <a:off x="838200" y="1197034"/>
            <a:ext cx="10515600" cy="5575241"/>
          </a:xfrm>
        </p:spPr>
        <p:txBody>
          <a:bodyPr>
            <a:normAutofit/>
          </a:bodyPr>
          <a:lstStyle/>
          <a:p>
            <a:r>
              <a:rPr lang="en-US" dirty="0" err="1"/>
              <a:t>የችግር</a:t>
            </a:r>
            <a:r>
              <a:rPr lang="en-US" dirty="0"/>
              <a:t> </a:t>
            </a:r>
            <a:r>
              <a:rPr lang="en-US" dirty="0" err="1"/>
              <a:t>ዛፍ</a:t>
            </a:r>
            <a:r>
              <a:rPr lang="en-US" dirty="0"/>
              <a:t> </a:t>
            </a:r>
            <a:r>
              <a:rPr lang="en-US" dirty="0" err="1"/>
              <a:t>ትንተና</a:t>
            </a:r>
            <a:r>
              <a:rPr lang="en-US" dirty="0"/>
              <a:t> </a:t>
            </a:r>
            <a:r>
              <a:rPr lang="en-US" dirty="0" err="1"/>
              <a:t>ዋናው</a:t>
            </a:r>
            <a:r>
              <a:rPr lang="am-ET" dirty="0"/>
              <a:t> </a:t>
            </a:r>
            <a:r>
              <a:rPr lang="en-US" dirty="0" err="1"/>
              <a:t>ችግርን</a:t>
            </a:r>
            <a:r>
              <a:rPr lang="am-ET" dirty="0"/>
              <a:t> ባካተተ መልኩ</a:t>
            </a:r>
            <a:r>
              <a:rPr lang="en-US" dirty="0"/>
              <a:t> </a:t>
            </a:r>
            <a:r>
              <a:rPr lang="en-US" dirty="0" err="1"/>
              <a:t>የምክንያቶቹን</a:t>
            </a:r>
            <a:r>
              <a:rPr lang="en-US" dirty="0"/>
              <a:t> </a:t>
            </a:r>
            <a:r>
              <a:rPr lang="en-US" dirty="0" err="1"/>
              <a:t>ሰንሰለት</a:t>
            </a:r>
            <a:r>
              <a:rPr lang="en-US" dirty="0"/>
              <a:t> </a:t>
            </a:r>
            <a:r>
              <a:rPr lang="am-ET" dirty="0"/>
              <a:t>ይለያል።</a:t>
            </a:r>
            <a:endParaRPr lang="en-US" dirty="0"/>
          </a:p>
          <a:p>
            <a:r>
              <a:rPr lang="am-ET" dirty="0"/>
              <a:t>መንስኤዎችን እና </a:t>
            </a:r>
            <a:r>
              <a:rPr lang="en-US" dirty="0" err="1"/>
              <a:t>ውጤቶቻቸው</a:t>
            </a:r>
            <a:r>
              <a:rPr lang="am-ET" dirty="0"/>
              <a:t>ን የሚጠቀም ትንተና ሲሆን፣ መፍትሄዎችን ለማግኘት በችግሮች ዙሪያ የሚገኙ መንስኤዎችን እና </a:t>
            </a:r>
            <a:r>
              <a:rPr lang="en-US" dirty="0" err="1"/>
              <a:t>ውጤቶቻቸው</a:t>
            </a:r>
            <a:r>
              <a:rPr lang="am-ET" dirty="0"/>
              <a:t>ን እንዲሁም በመካከላቸው ያለውን ትስስር በምስል ያቀርባል።</a:t>
            </a:r>
            <a:endParaRPr lang="en-US" dirty="0"/>
          </a:p>
          <a:p>
            <a:r>
              <a:rPr lang="am-ET" dirty="0"/>
              <a:t>የችግር ዛፍን ለመስራት የሚከተሉት እርምጃዎች ጠቃሚ ናቸው፤</a:t>
            </a:r>
            <a:endParaRPr lang="en-US" dirty="0"/>
          </a:p>
          <a:p>
            <a:pPr lvl="1" algn="just"/>
            <a:r>
              <a:rPr lang="am-ET" dirty="0"/>
              <a:t>ዋናውን ችግር መለየት፦ ትኩረት የሚሻውን የአየር ንብረት ለውጥ ሁኔታ ወይም ሴቶች በዘርፉ የሚያጋጥማቸው ዋና ችግር። ብዙ</a:t>
            </a:r>
            <a:r>
              <a:rPr lang="en-US" dirty="0"/>
              <a:t> </a:t>
            </a:r>
            <a:r>
              <a:rPr lang="en-US" dirty="0" err="1"/>
              <a:t>ሊደርሱ</a:t>
            </a:r>
            <a:r>
              <a:rPr lang="am-ET" dirty="0"/>
              <a:t> የሚችሉ ችግሮች ወይም የመግቢያ እድሎች (</a:t>
            </a:r>
            <a:r>
              <a:rPr lang="en-US" dirty="0"/>
              <a:t>entry points)</a:t>
            </a:r>
            <a:r>
              <a:rPr lang="am-ET" dirty="0"/>
              <a:t> እንዳሉ ልብ ሊባል የሚገባው ጉዳይ ነው።</a:t>
            </a:r>
            <a:endParaRPr lang="en-US" dirty="0"/>
          </a:p>
          <a:p>
            <a:pPr lvl="1" algn="just"/>
            <a:r>
              <a:rPr lang="am-ET" dirty="0"/>
              <a:t>የችግሩን መንስኤዎች "ለምን" ብሎ መጠየቅ እስከሚቻል ድረስ በመጠየቅ ለዩ።</a:t>
            </a:r>
            <a:r>
              <a:rPr lang="en-US" dirty="0"/>
              <a:t> </a:t>
            </a:r>
            <a:r>
              <a:rPr lang="am-ET" dirty="0"/>
              <a:t>ቀዳሚ ወይም በጣም ግልጽ እና የሚታዩ ምክንያቶች እንዲሁም ብዙም ግልጽ ያልሆኑ ግን አስፈላጊ ወይም ሁለተኛ ደረጃ ምክንያቶች አሉ። የችግሩ ዋና ወይም መዋቅራዊ ምክንያቶች መሰረታዊ ምክንያቶቹ ናቸው።</a:t>
            </a:r>
            <a:endParaRPr lang="en-US" dirty="0"/>
          </a:p>
          <a:p>
            <a:pPr lvl="1" algn="just"/>
            <a:r>
              <a:rPr lang="am-ET" dirty="0"/>
              <a:t>የዋናውን ችግር “ተጽእኖዎች” ለመለየት “መዘዞቹ ምንድን ናቸው?” ብለው መጠየቅ እስከሚቻልበት ድረስ ደጋግመው ይጠይቁ።</a:t>
            </a:r>
          </a:p>
          <a:p>
            <a:pPr lvl="1" algn="just"/>
            <a:r>
              <a:rPr lang="am-ET" dirty="0"/>
              <a:t>ዋናውን ችግር ከመንስኤዎቹ እና ተፅእኖዎቹ ጋር በቀስት በማገናኘት ግንኙነታቸውን በግልጽ አሳዩ።</a:t>
            </a:r>
            <a:endParaRPr lang="en-US" dirty="0"/>
          </a:p>
          <a:p>
            <a:pPr lvl="1"/>
            <a:endParaRPr lang="en-GB" dirty="0"/>
          </a:p>
        </p:txBody>
      </p:sp>
    </p:spTree>
    <p:extLst>
      <p:ext uri="{BB962C8B-B14F-4D97-AF65-F5344CB8AC3E}">
        <p14:creationId xmlns:p14="http://schemas.microsoft.com/office/powerpoint/2010/main" val="3163695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8A17C-A672-CB62-0E04-2A0308B752FD}"/>
              </a:ext>
            </a:extLst>
          </p:cNvPr>
          <p:cNvSpPr>
            <a:spLocks noGrp="1"/>
          </p:cNvSpPr>
          <p:nvPr>
            <p:ph type="title"/>
          </p:nvPr>
        </p:nvSpPr>
        <p:spPr>
          <a:xfrm>
            <a:off x="838200" y="365126"/>
            <a:ext cx="10515600" cy="315912"/>
          </a:xfrm>
        </p:spPr>
        <p:txBody>
          <a:bodyPr>
            <a:normAutofit fontScale="90000"/>
          </a:bodyPr>
          <a:lstStyle/>
          <a:p>
            <a:pPr algn="ctr"/>
            <a:r>
              <a:rPr lang="am-ET" sz="2900" b="1" dirty="0">
                <a:solidFill>
                  <a:srgbClr val="C00000"/>
                </a:solidFill>
                <a:ea typeface="+mn-ea"/>
                <a:cs typeface="+mn-cs"/>
              </a:rPr>
              <a:t>የችግር ዛፍ ትንተና፦ በኢትዮጵያ የማይክሮ ፋይናንስ ፕሮጀክት ተሞክሮ</a:t>
            </a:r>
            <a:endParaRPr lang="en-GB" sz="2900" b="1" dirty="0">
              <a:solidFill>
                <a:srgbClr val="C00000"/>
              </a:solidFill>
              <a:ea typeface="+mn-ea"/>
              <a:cs typeface="+mn-cs"/>
            </a:endParaRPr>
          </a:p>
        </p:txBody>
      </p:sp>
      <p:pic>
        <p:nvPicPr>
          <p:cNvPr id="4" name="Picture 3">
            <a:extLst>
              <a:ext uri="{FF2B5EF4-FFF2-40B4-BE49-F238E27FC236}">
                <a16:creationId xmlns:a16="http://schemas.microsoft.com/office/drawing/2014/main" id="{0BBCD6DB-08C7-29A0-7665-D76D1BF770DB}"/>
              </a:ext>
            </a:extLst>
          </p:cNvPr>
          <p:cNvPicPr>
            <a:picLocks noChangeAspect="1"/>
          </p:cNvPicPr>
          <p:nvPr/>
        </p:nvPicPr>
        <p:blipFill>
          <a:blip r:embed="rId3"/>
          <a:stretch>
            <a:fillRect/>
          </a:stretch>
        </p:blipFill>
        <p:spPr>
          <a:xfrm>
            <a:off x="0" y="1026368"/>
            <a:ext cx="12192000" cy="5737952"/>
          </a:xfrm>
          <a:prstGeom prst="rect">
            <a:avLst/>
          </a:prstGeom>
        </p:spPr>
      </p:pic>
    </p:spTree>
    <p:extLst>
      <p:ext uri="{BB962C8B-B14F-4D97-AF65-F5344CB8AC3E}">
        <p14:creationId xmlns:p14="http://schemas.microsoft.com/office/powerpoint/2010/main" val="923194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8A3486E-965D-C4BD-611A-4AEFB078F3EE}"/>
              </a:ext>
            </a:extLst>
          </p:cNvPr>
          <p:cNvPicPr>
            <a:picLocks noChangeAspect="1"/>
          </p:cNvPicPr>
          <p:nvPr/>
        </p:nvPicPr>
        <p:blipFill>
          <a:blip r:embed="rId3"/>
          <a:stretch>
            <a:fillRect/>
          </a:stretch>
        </p:blipFill>
        <p:spPr>
          <a:xfrm>
            <a:off x="0" y="0"/>
            <a:ext cx="12192000" cy="6610233"/>
          </a:xfrm>
          <a:prstGeom prst="rect">
            <a:avLst/>
          </a:prstGeom>
        </p:spPr>
      </p:pic>
    </p:spTree>
    <p:extLst>
      <p:ext uri="{BB962C8B-B14F-4D97-AF65-F5344CB8AC3E}">
        <p14:creationId xmlns:p14="http://schemas.microsoft.com/office/powerpoint/2010/main" val="3748597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035D67-5ABA-73A4-2EFB-36A20F0B1C34}"/>
              </a:ext>
            </a:extLst>
          </p:cNvPr>
          <p:cNvSpPr txBox="1"/>
          <p:nvPr/>
        </p:nvSpPr>
        <p:spPr>
          <a:xfrm>
            <a:off x="7985114" y="5761236"/>
            <a:ext cx="4121841" cy="871905"/>
          </a:xfrm>
          <a:prstGeom prst="rect">
            <a:avLst/>
          </a:prstGeom>
          <a:noFill/>
        </p:spPr>
        <p:txBody>
          <a:bodyPr wrap="square">
            <a:spAutoFit/>
          </a:bodyPr>
          <a:lstStyle/>
          <a:p>
            <a:pPr marL="0" marR="0">
              <a:lnSpc>
                <a:spcPct val="107000"/>
              </a:lnSpc>
              <a:spcBef>
                <a:spcPts val="0"/>
              </a:spcBef>
              <a:spcAft>
                <a:spcPts val="800"/>
              </a:spcAft>
            </a:pPr>
            <a:r>
              <a:rPr lang="en-US" sz="1600" kern="100" dirty="0">
                <a:solidFill>
                  <a:schemeClr val="bg2">
                    <a:lumMod val="50000"/>
                  </a:schemeClr>
                </a:solidFill>
                <a:effectLst/>
                <a:latin typeface="Nyala" panose="02000504070300020003" pitchFamily="2" charset="0"/>
                <a:ea typeface="Calibri" panose="020F0502020204030204" pitchFamily="34" charset="0"/>
                <a:cs typeface="Nyala" panose="02000504070300020003" pitchFamily="2" charset="0"/>
              </a:rPr>
              <a:t>© CDKN 2020; Source: </a:t>
            </a:r>
            <a:r>
              <a:rPr lang="en-US" sz="1600" kern="100" dirty="0" err="1">
                <a:solidFill>
                  <a:schemeClr val="bg2">
                    <a:lumMod val="50000"/>
                  </a:schemeClr>
                </a:solidFill>
                <a:effectLst/>
                <a:latin typeface="Nyala" panose="02000504070300020003" pitchFamily="2" charset="0"/>
                <a:ea typeface="Calibri" panose="020F0502020204030204" pitchFamily="34" charset="0"/>
                <a:cs typeface="Nyala" panose="02000504070300020003" pitchFamily="2" charset="0"/>
              </a:rPr>
              <a:t>Dupar</a:t>
            </a:r>
            <a:r>
              <a:rPr lang="en-US" sz="1600" kern="100" dirty="0">
                <a:solidFill>
                  <a:schemeClr val="bg2">
                    <a:lumMod val="50000"/>
                  </a:schemeClr>
                </a:solidFill>
                <a:effectLst/>
                <a:latin typeface="Nyala" panose="02000504070300020003" pitchFamily="2" charset="0"/>
                <a:ea typeface="Calibri" panose="020F0502020204030204" pitchFamily="34" charset="0"/>
                <a:cs typeface="Nyala" panose="02000504070300020003" pitchFamily="2" charset="0"/>
              </a:rPr>
              <a:t>, M, with reference to UNDP, 2019. Creative Commons License Attribution, Non-Commercial 4.0. </a:t>
            </a:r>
            <a:endParaRPr lang="en-US" sz="16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37D91D2E-680F-7100-71F2-8E96A41CBF31}"/>
              </a:ext>
            </a:extLst>
          </p:cNvPr>
          <p:cNvSpPr>
            <a:spLocks noGrp="1"/>
          </p:cNvSpPr>
          <p:nvPr>
            <p:ph type="title"/>
          </p:nvPr>
        </p:nvSpPr>
        <p:spPr>
          <a:xfrm>
            <a:off x="526473" y="224859"/>
            <a:ext cx="11249891" cy="1415579"/>
          </a:xfrm>
        </p:spPr>
        <p:txBody>
          <a:bodyPr>
            <a:noAutofit/>
          </a:bodyPr>
          <a:lstStyle/>
          <a:p>
            <a:pPr algn="just">
              <a:lnSpc>
                <a:spcPct val="100000"/>
              </a:lnSpc>
            </a:pPr>
            <a:r>
              <a:rPr lang="am-ET" sz="2300" b="1" kern="100" dirty="0">
                <a:solidFill>
                  <a:srgbClr val="C00000"/>
                </a:solidFill>
                <a:latin typeface="Nyala" panose="02000504070300020003" pitchFamily="2" charset="0"/>
                <a:cs typeface="Times New Roman" panose="02020603050405020304" pitchFamily="18" charset="0"/>
              </a:rPr>
              <a:t>የሲ.ዲ.ኬን </a:t>
            </a:r>
            <a:r>
              <a:rPr lang="en-US" sz="2300" b="1" kern="100" dirty="0" err="1">
                <a:solidFill>
                  <a:srgbClr val="C00000"/>
                </a:solidFill>
                <a:latin typeface="Nyala" panose="02000504070300020003" pitchFamily="2" charset="0"/>
                <a:cs typeface="Times New Roman" panose="02020603050405020304" pitchFamily="18" charset="0"/>
              </a:rPr>
              <a:t>የብቃት</a:t>
            </a:r>
            <a:r>
              <a:rPr lang="en-US" sz="2300" b="1" kern="100" dirty="0">
                <a:solidFill>
                  <a:srgbClr val="C00000"/>
                </a:solidFill>
                <a:latin typeface="Nyala" panose="02000504070300020003" pitchFamily="2" charset="0"/>
                <a:cs typeface="Times New Roman" panose="02020603050405020304" pitchFamily="18" charset="0"/>
              </a:rPr>
              <a:t> </a:t>
            </a:r>
            <a:r>
              <a:rPr lang="en-US" sz="2300" b="1" kern="100" dirty="0" err="1">
                <a:solidFill>
                  <a:srgbClr val="C00000"/>
                </a:solidFill>
                <a:latin typeface="Nyala" panose="02000504070300020003" pitchFamily="2" charset="0"/>
                <a:cs typeface="Times New Roman" panose="02020603050405020304" pitchFamily="18" charset="0"/>
              </a:rPr>
              <a:t>ተሽከርካሪን</a:t>
            </a:r>
            <a:r>
              <a:rPr lang="am-ET" sz="2300" b="1" kern="100" dirty="0">
                <a:solidFill>
                  <a:srgbClr val="C00000"/>
                </a:solidFill>
                <a:latin typeface="Nyala" panose="02000504070300020003" pitchFamily="2" charset="0"/>
                <a:cs typeface="Times New Roman" panose="02020603050405020304" pitchFamily="18" charset="0"/>
              </a:rPr>
              <a:t> </a:t>
            </a:r>
            <a:r>
              <a:rPr lang="en-US" sz="2300" kern="100" dirty="0" err="1">
                <a:latin typeface="Nyala" panose="02000504070300020003" pitchFamily="2" charset="0"/>
                <a:cs typeface="Times New Roman" panose="02020603050405020304" pitchFamily="18" charset="0"/>
              </a:rPr>
              <a:t>መ</a:t>
            </a:r>
            <a:r>
              <a:rPr lang="am-ET" sz="2300" kern="100" dirty="0">
                <a:latin typeface="Nyala" panose="02000504070300020003" pitchFamily="2" charset="0"/>
                <a:cs typeface="Times New Roman" panose="02020603050405020304" pitchFamily="18" charset="0"/>
              </a:rPr>
              <a:t>ጠቀም </a:t>
            </a:r>
            <a:r>
              <a:rPr lang="en-US" sz="2300" dirty="0" err="1">
                <a:latin typeface="+mn-lt"/>
                <a:ea typeface="+mn-ea"/>
                <a:cs typeface="+mn-cs"/>
              </a:rPr>
              <a:t>ሰዎች</a:t>
            </a:r>
            <a:r>
              <a:rPr lang="am-ET" sz="2300" dirty="0">
                <a:latin typeface="+mn-lt"/>
                <a:ea typeface="+mn-ea"/>
                <a:cs typeface="+mn-cs"/>
              </a:rPr>
              <a:t> </a:t>
            </a:r>
            <a:r>
              <a:rPr lang="en-US" sz="2300" dirty="0" err="1">
                <a:latin typeface="+mn-lt"/>
                <a:ea typeface="+mn-ea"/>
                <a:cs typeface="+mn-cs"/>
              </a:rPr>
              <a:t>የአየር</a:t>
            </a:r>
            <a:r>
              <a:rPr lang="en-US" sz="2300" dirty="0">
                <a:latin typeface="+mn-lt"/>
                <a:ea typeface="+mn-ea"/>
                <a:cs typeface="+mn-cs"/>
              </a:rPr>
              <a:t> ንብረት ለውጥ</a:t>
            </a:r>
            <a:r>
              <a:rPr lang="am-ET" sz="2300" dirty="0">
                <a:latin typeface="+mn-lt"/>
                <a:ea typeface="+mn-ea"/>
                <a:cs typeface="+mn-cs"/>
              </a:rPr>
              <a:t>ን ተከትለው</a:t>
            </a:r>
            <a:r>
              <a:rPr lang="en-US" sz="2300" dirty="0">
                <a:latin typeface="+mn-lt"/>
                <a:ea typeface="+mn-ea"/>
                <a:cs typeface="+mn-cs"/>
              </a:rPr>
              <a:t> </a:t>
            </a:r>
            <a:r>
              <a:rPr lang="am-ET" sz="2300" dirty="0">
                <a:latin typeface="+mn-lt"/>
                <a:ea typeface="+mn-ea"/>
                <a:cs typeface="+mn-cs"/>
              </a:rPr>
              <a:t>የ</a:t>
            </a:r>
            <a:r>
              <a:rPr lang="en-US" sz="2300" dirty="0" err="1">
                <a:latin typeface="+mn-lt"/>
                <a:ea typeface="+mn-ea"/>
                <a:cs typeface="+mn-cs"/>
              </a:rPr>
              <a:t>ሚወስ</a:t>
            </a:r>
            <a:r>
              <a:rPr lang="am-ET" sz="2300" dirty="0">
                <a:latin typeface="+mn-lt"/>
                <a:ea typeface="+mn-ea"/>
                <a:cs typeface="+mn-cs"/>
              </a:rPr>
              <a:t>ዷቸው</a:t>
            </a:r>
            <a:r>
              <a:rPr lang="en-US" sz="2300" dirty="0">
                <a:latin typeface="+mn-lt"/>
                <a:ea typeface="+mn-ea"/>
                <a:cs typeface="+mn-cs"/>
              </a:rPr>
              <a:t> </a:t>
            </a:r>
            <a:r>
              <a:rPr lang="en-US" sz="2300" dirty="0" err="1">
                <a:latin typeface="+mn-lt"/>
                <a:ea typeface="+mn-ea"/>
                <a:cs typeface="+mn-cs"/>
              </a:rPr>
              <a:t>ምላ</a:t>
            </a:r>
            <a:r>
              <a:rPr lang="am-ET" sz="2300" dirty="0">
                <a:latin typeface="+mn-lt"/>
                <a:ea typeface="+mn-ea"/>
                <a:cs typeface="+mn-cs"/>
              </a:rPr>
              <a:t>ሾች</a:t>
            </a:r>
            <a:r>
              <a:rPr lang="en-US" sz="2300" dirty="0">
                <a:latin typeface="+mn-lt"/>
                <a:ea typeface="+mn-ea"/>
                <a:cs typeface="+mn-cs"/>
              </a:rPr>
              <a:t> </a:t>
            </a:r>
            <a:r>
              <a:rPr lang="am-ET" sz="2300" dirty="0">
                <a:latin typeface="+mn-lt"/>
                <a:ea typeface="+mn-ea"/>
                <a:cs typeface="+mn-cs"/>
              </a:rPr>
              <a:t>ላይ </a:t>
            </a:r>
            <a:r>
              <a:rPr lang="en-US" sz="2300" dirty="0" err="1">
                <a:latin typeface="+mn-lt"/>
                <a:ea typeface="+mn-ea"/>
                <a:cs typeface="+mn-cs"/>
              </a:rPr>
              <a:t>ተጽእኖዎች</a:t>
            </a:r>
            <a:r>
              <a:rPr lang="am-ET" sz="2300" dirty="0">
                <a:latin typeface="+mn-lt"/>
                <a:ea typeface="+mn-ea"/>
                <a:cs typeface="+mn-cs"/>
              </a:rPr>
              <a:t>ን ከሚፈጥሩ እና የመፍትሄ ሃሳብ ከሚጠቁሙ</a:t>
            </a:r>
            <a:r>
              <a:rPr lang="en-US" sz="2300" dirty="0">
                <a:latin typeface="+mn-lt"/>
                <a:ea typeface="+mn-ea"/>
                <a:cs typeface="+mn-cs"/>
              </a:rPr>
              <a:t> </a:t>
            </a:r>
            <a:r>
              <a:rPr lang="en-US" sz="2300" dirty="0" err="1">
                <a:latin typeface="+mn-lt"/>
                <a:ea typeface="+mn-ea"/>
                <a:cs typeface="+mn-cs"/>
              </a:rPr>
              <a:t>ችሎታዎች</a:t>
            </a:r>
            <a:r>
              <a:rPr lang="en-US" sz="2300" dirty="0">
                <a:latin typeface="+mn-lt"/>
                <a:ea typeface="+mn-ea"/>
                <a:cs typeface="+mn-cs"/>
              </a:rPr>
              <a:t>፣ </a:t>
            </a:r>
            <a:r>
              <a:rPr lang="en-US" sz="2300" dirty="0" err="1">
                <a:latin typeface="+mn-lt"/>
                <a:ea typeface="+mn-ea"/>
                <a:cs typeface="+mn-cs"/>
              </a:rPr>
              <a:t>አገልግሎቶች</a:t>
            </a:r>
            <a:r>
              <a:rPr lang="en-US" sz="2300" dirty="0">
                <a:latin typeface="+mn-lt"/>
                <a:ea typeface="+mn-ea"/>
                <a:cs typeface="+mn-cs"/>
              </a:rPr>
              <a:t>፣ </a:t>
            </a:r>
            <a:r>
              <a:rPr lang="am-ET" sz="2300" dirty="0">
                <a:latin typeface="+mn-lt"/>
                <a:ea typeface="+mn-ea"/>
                <a:cs typeface="+mn-cs"/>
              </a:rPr>
              <a:t>እና </a:t>
            </a:r>
            <a:r>
              <a:rPr lang="en-US" sz="2300" dirty="0" err="1">
                <a:latin typeface="+mn-lt"/>
                <a:ea typeface="+mn-ea"/>
                <a:cs typeface="+mn-cs"/>
              </a:rPr>
              <a:t>መብቶች</a:t>
            </a:r>
            <a:r>
              <a:rPr lang="am-ET" sz="2300" dirty="0">
                <a:latin typeface="+mn-lt"/>
                <a:ea typeface="+mn-ea"/>
                <a:cs typeface="+mn-cs"/>
              </a:rPr>
              <a:t> መካከል የትኞቹ እንዳሉዋቸው፣ የትኞቹ ደግሞ እንደሚጎድሉ ለመጠቆመ ይረዳል።</a:t>
            </a:r>
            <a:endParaRPr lang="en-GB" sz="2300" dirty="0">
              <a:latin typeface="+mn-lt"/>
              <a:ea typeface="+mn-ea"/>
              <a:cs typeface="+mn-cs"/>
            </a:endParaRPr>
          </a:p>
        </p:txBody>
      </p:sp>
      <p:grpSp>
        <p:nvGrpSpPr>
          <p:cNvPr id="3" name="Group 2">
            <a:extLst>
              <a:ext uri="{FF2B5EF4-FFF2-40B4-BE49-F238E27FC236}">
                <a16:creationId xmlns:a16="http://schemas.microsoft.com/office/drawing/2014/main" id="{1E2D8108-4465-379A-CFB1-704524E2C497}"/>
              </a:ext>
            </a:extLst>
          </p:cNvPr>
          <p:cNvGrpSpPr/>
          <p:nvPr/>
        </p:nvGrpSpPr>
        <p:grpSpPr>
          <a:xfrm>
            <a:off x="2544404" y="1640438"/>
            <a:ext cx="4937050" cy="5000956"/>
            <a:chOff x="2904623" y="1632185"/>
            <a:chExt cx="4937050" cy="5000956"/>
          </a:xfrm>
        </p:grpSpPr>
        <p:pic>
          <p:nvPicPr>
            <p:cNvPr id="5" name="Picture 4">
              <a:extLst>
                <a:ext uri="{FF2B5EF4-FFF2-40B4-BE49-F238E27FC236}">
                  <a16:creationId xmlns:a16="http://schemas.microsoft.com/office/drawing/2014/main" id="{2B4D8216-5D92-64C9-E494-A2A7117FC79F}"/>
                </a:ext>
              </a:extLst>
            </p:cNvPr>
            <p:cNvPicPr>
              <a:picLocks noChangeAspect="1"/>
            </p:cNvPicPr>
            <p:nvPr/>
          </p:nvPicPr>
          <p:blipFill>
            <a:blip r:embed="rId3"/>
            <a:stretch>
              <a:fillRect/>
            </a:stretch>
          </p:blipFill>
          <p:spPr>
            <a:xfrm>
              <a:off x="2904623" y="1999598"/>
              <a:ext cx="4937050" cy="4633543"/>
            </a:xfrm>
            <a:prstGeom prst="rect">
              <a:avLst/>
            </a:prstGeom>
          </p:spPr>
        </p:pic>
        <p:sp>
          <p:nvSpPr>
            <p:cNvPr id="6" name="TextBox 5">
              <a:extLst>
                <a:ext uri="{FF2B5EF4-FFF2-40B4-BE49-F238E27FC236}">
                  <a16:creationId xmlns:a16="http://schemas.microsoft.com/office/drawing/2014/main" id="{DCF7A681-83A1-6919-E1F8-4578B9198589}"/>
                </a:ext>
              </a:extLst>
            </p:cNvPr>
            <p:cNvSpPr txBox="1"/>
            <p:nvPr/>
          </p:nvSpPr>
          <p:spPr>
            <a:xfrm>
              <a:off x="3384859" y="1632185"/>
              <a:ext cx="3976577" cy="344903"/>
            </a:xfrm>
            <a:prstGeom prst="rect">
              <a:avLst/>
            </a:prstGeom>
            <a:noFill/>
          </p:spPr>
          <p:txBody>
            <a:bodyPr wrap="square">
              <a:spAutoFit/>
            </a:bodyPr>
            <a:lstStyle/>
            <a:p>
              <a:pPr marL="0" marR="0">
                <a:lnSpc>
                  <a:spcPct val="107000"/>
                </a:lnSpc>
                <a:spcBef>
                  <a:spcPts val="0"/>
                </a:spcBef>
                <a:spcAft>
                  <a:spcPts val="800"/>
                </a:spcAft>
              </a:pPr>
              <a:r>
                <a:rPr lang="en-US" sz="1600" b="1" kern="100" dirty="0" err="1">
                  <a:solidFill>
                    <a:schemeClr val="bg2">
                      <a:lumMod val="50000"/>
                    </a:schemeClr>
                  </a:solidFill>
                  <a:latin typeface="Nyala" panose="02000504070300020003" pitchFamily="2" charset="0"/>
                  <a:ea typeface="+mj-ea"/>
                  <a:cs typeface="Times New Roman" panose="02020603050405020304" pitchFamily="18" charset="0"/>
                </a:rPr>
                <a:t>የብቃት</a:t>
              </a:r>
              <a:r>
                <a:rPr lang="en-US" sz="1600" b="1" kern="100" dirty="0">
                  <a:solidFill>
                    <a:schemeClr val="bg2">
                      <a:lumMod val="50000"/>
                    </a:schemeClr>
                  </a:solidFill>
                  <a:latin typeface="Nyala" panose="02000504070300020003" pitchFamily="2" charset="0"/>
                  <a:ea typeface="+mj-ea"/>
                  <a:cs typeface="Times New Roman" panose="02020603050405020304" pitchFamily="18" charset="0"/>
                </a:rPr>
                <a:t> </a:t>
              </a:r>
              <a:r>
                <a:rPr lang="en-US" sz="1600" b="1" kern="100" dirty="0" err="1">
                  <a:solidFill>
                    <a:schemeClr val="bg2">
                      <a:lumMod val="50000"/>
                    </a:schemeClr>
                  </a:solidFill>
                  <a:latin typeface="Nyala" panose="02000504070300020003" pitchFamily="2" charset="0"/>
                  <a:ea typeface="+mj-ea"/>
                  <a:cs typeface="Times New Roman" panose="02020603050405020304" pitchFamily="18" charset="0"/>
                </a:rPr>
                <a:t>ተሽከርካሪ</a:t>
              </a:r>
              <a:r>
                <a:rPr lang="am-ET" sz="1600" b="1" kern="100" dirty="0">
                  <a:solidFill>
                    <a:schemeClr val="bg2">
                      <a:lumMod val="50000"/>
                    </a:schemeClr>
                  </a:solidFill>
                  <a:latin typeface="Nyala" panose="02000504070300020003" pitchFamily="2" charset="0"/>
                  <a:ea typeface="+mj-ea"/>
                  <a:cs typeface="Times New Roman" panose="02020603050405020304" pitchFamily="18" charset="0"/>
                </a:rPr>
                <a:t>  </a:t>
              </a:r>
              <a:r>
                <a:rPr lang="en-US" sz="1600" b="1" kern="100" dirty="0">
                  <a:solidFill>
                    <a:schemeClr val="bg2">
                      <a:lumMod val="50000"/>
                    </a:schemeClr>
                  </a:solidFill>
                  <a:ea typeface="+mj-ea"/>
                  <a:cs typeface="Times New Roman" panose="02020603050405020304" pitchFamily="18" charset="0"/>
                </a:rPr>
                <a:t>(The Empowerment wheel)  </a:t>
              </a:r>
            </a:p>
          </p:txBody>
        </p:sp>
      </p:grpSp>
    </p:spTree>
    <p:extLst>
      <p:ext uri="{BB962C8B-B14F-4D97-AF65-F5344CB8AC3E}">
        <p14:creationId xmlns:p14="http://schemas.microsoft.com/office/powerpoint/2010/main" val="33412435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22950</TotalTime>
  <Words>6319</Words>
  <Application>Microsoft Macintosh PowerPoint</Application>
  <PresentationFormat>Widescreen</PresentationFormat>
  <Paragraphs>376</Paragraphs>
  <Slides>47</Slides>
  <Notes>34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47</vt:i4>
      </vt:variant>
    </vt:vector>
  </HeadingPairs>
  <TitlesOfParts>
    <vt:vector size="57" baseType="lpstr">
      <vt:lpstr>Arial Unicode MS</vt:lpstr>
      <vt:lpstr>Arial</vt:lpstr>
      <vt:lpstr>Arial</vt:lpstr>
      <vt:lpstr>Calibri</vt:lpstr>
      <vt:lpstr>Calibri Light</vt:lpstr>
      <vt:lpstr>Courier New</vt:lpstr>
      <vt:lpstr>inherit</vt:lpstr>
      <vt:lpstr>Nyala</vt:lpstr>
      <vt:lpstr>Verdana</vt:lpstr>
      <vt:lpstr>Office Theme</vt:lpstr>
      <vt:lpstr>   ስርአተ-ፆታ እና ማህበረሰብ አካታችነት</vt:lpstr>
      <vt:lpstr>ክለሳ፦ የአየር ንብረት ተጋላጭነት፣ ፍላጎቶች፣ አቅምና ስጋቶች ግምገማ ምን አሳካ (የስልጠና ሰነድ 3)</vt:lpstr>
      <vt:lpstr>PowerPoint Presentation</vt:lpstr>
      <vt:lpstr> I. የአየር ንብረት ለውጥና የልማት ችግሮች መንስኤያቸውን እና የመፍትሄ አማራጮችን  ማጥናት </vt:lpstr>
      <vt:lpstr>I. የችግር ዛፍ ዘዴ (problem tree method) </vt:lpstr>
      <vt:lpstr>የችግር ዛፍ ትንተና የቀጠለ…</vt:lpstr>
      <vt:lpstr>የችግር ዛፍ ትንተና፦ በኢትዮጵያ የማይክሮ ፋይናንስ ፕሮጀክት ተሞክሮ</vt:lpstr>
      <vt:lpstr>PowerPoint Presentation</vt:lpstr>
      <vt:lpstr>የሲ.ዲ.ኬን የብቃት ተሽከርካሪን መጠቀም ሰዎች የአየር ንብረት ለውጥን ተከትለው የሚወስዷቸው ምላሾች ላይ ተጽእኖዎችን ከሚፈጥሩ እና የመፍትሄ ሃሳብ ከሚጠቁሙ ችሎታዎች፣ አገልግሎቶች፣ እና መብቶች መካከል የትኞቹ እንዳሉዋቸው፣ የትኞቹ ደግሞ እንደሚጎድሉ ለመጠቆመ ይረዳል።</vt:lpstr>
      <vt:lpstr>II: የመፍትሄዎች ትንተና እና አማራጭ እርምጃዎች </vt:lpstr>
      <vt:lpstr>የመፍትሄዎች ትንተና የቀጠለ…</vt:lpstr>
      <vt:lpstr>ስርአተ-ፆታን ካላካተተ (gender blind) ወይም ከተለመደው አሰራር (business as usual) ወደ ፍትሃዊ ወይም ተጨባጭ ለውጥ ለማምጣት የሚገፋፋን ምንድን ነው?</vt:lpstr>
      <vt:lpstr>የማሳያ ጥናት፦ ሥርዓተ-ፆታን መሰረት ያደረገ ጥቃት ለአየር ንብረት እርምጃ እና ለማህበራዊ ልማት መሰረታዊ እንቅፋት - በቻድ </vt:lpstr>
      <vt:lpstr>ቻድ፦ የአየር ንብረት ፕሮግራም፣ የአየር ንብረት አደጋን የመቋቋም ልማትን ለማጠናከር የሴቶችን መብት ተሟጋች ሆኗል</vt:lpstr>
      <vt:lpstr>የ ኤነርጃይዚንግ ደቨሎፕመንት (Energizing Development - EnDev) ፕሮግራም፦ የታንዛኒያ ማሳያ ጥናት </vt:lpstr>
      <vt:lpstr>ሴቶችን የማብቃት ስራ በታንዛኒያ የሃይል ዘርፍ ውስጥ፦ ምሳሌ</vt:lpstr>
      <vt:lpstr>ሴቶችን የማብቃት ስራ በታንዛኒያ የሃይል ዘርፍ ውስጥ፦ ምሳሌ</vt:lpstr>
      <vt:lpstr>መፍትሄዎችን በምታዘፋጁበት ወቅት በእናንተ የቁጥጥር ክልል ውስጥ ምን ማድረግ ትችላላቸሁ?   ከሥርዓተ-ፆታ ያላገናዘበ ሁኔታ እንዴት ሥርዓተ-ፆታ ተኮር እና ተሻጋሪ መሆን ይቻላል?</vt:lpstr>
      <vt:lpstr>ቅጠሎችን በመጠቀም መሰረታዊ ችግሮች፣ መዘዞችን እና መፍትሄዎችን የያዘ 'ዛፍ' ስሩ</vt:lpstr>
      <vt:lpstr>ለሥርዓተ-ፆታ ተኮር እና ማህበረሰብ አቀፍ የአየር ንብረት መፍትሄዎችን ማቀድ እና ግቦችን ማውጣት</vt:lpstr>
      <vt:lpstr>የፕሮግራም ዓላማዎች እና ግቦች ስርአተ-ፆታን መጥቀስ አለባቸው</vt:lpstr>
      <vt:lpstr>የፕሮግራም ውጤቶች ሥርዓተ ፆታን ያማከሉ (እኩልነት እና ፍትሓዊነት የሚያመጡ) እና ፆታ ተኮር መሆን አለባቸው</vt:lpstr>
      <vt:lpstr>የፕሮጀክቱ ዋና እና ተያያዥ ተግባራት (outputs and activities) ሥርዓተ-ፆታን ያማከሉ እና ጾታ ተኮር መሆን አለባቸው</vt:lpstr>
      <vt:lpstr>የተወሰኑ የሴቶች እና የልጃገረዶች ቡድኖችን ኢላማ ያድርጉ</vt:lpstr>
      <vt:lpstr>የፕሮጀክት ተግባራትን መንደፍ መወጣጫዎችን እና ምሰሶዎችን ማካተት እንዳለበት አስታውሱ </vt:lpstr>
      <vt:lpstr>ቀጣይ፦ በዕቅድ ሂደት ውስጥ ቅድሚያ የሚሰጣቸውን የአደጋ መቋቋም እርምጃዎችን ለመምረጥ የሚረዳ መሣሪያ</vt:lpstr>
      <vt:lpstr>የ ICLEI ቅድሚያ የሚሰጣቸውን የአደጋ መቋቋም እርምጃዎችን ለመምረጥ የሚረዳ መሣሪያ እና ዘዴ</vt:lpstr>
      <vt:lpstr>አማራጭ / ተጠባባቂ (redundancy)</vt:lpstr>
      <vt:lpstr> በርካታ እና እንዳስፈላጊነቱ ተለዋዋጭ (Flexibility and Diversity) </vt:lpstr>
      <vt:lpstr> ተቀያያሪ እና ምላሽ ሰጪነት (Reorganization and responsiveness)</vt:lpstr>
      <vt:lpstr> የመረጃ ተደራሽነት (Access to information) </vt:lpstr>
      <vt:lpstr>የበካይ ጋዝ ልቀት መጠንን የመቀነስ አቅም</vt:lpstr>
      <vt:lpstr>ሲጠቃለል፦ (1) የአየር ንብረት ለውጥን የመቋቋም ግምገማ</vt:lpstr>
      <vt:lpstr>ሲጠቃለል፦ (2) የአዋጭነት ማረጋገጫ ዝርዝር (feasibility Checklist)</vt:lpstr>
      <vt:lpstr>ሲጠቃለል፦ (3) የሴቶች እና የተጎዱ ማህበራዊ ቡድኖችን ማጎልበት፣ መብት እና ተጽእኖ ማረጋገጥ</vt:lpstr>
      <vt:lpstr>የታቀደው ፕሮጀክት መብቶችን እና አቅሞችን ወደፊት የሚያራምድ እንጂ የሚገታ አለመሆኑን ያረጋግጡ</vt:lpstr>
      <vt:lpstr>የቡድን መልመጃ</vt:lpstr>
      <vt:lpstr>አስታውሱ! የአየር ንብረት ለውጥን ለመቋቋም የሚወሰዱ እርምጃዎች የእኩልነት አለመኖርን ሊቀንሱ ወይም ሊያጠናክሩት ይችላሉ። ማህበራዊ እና ተቋማዊ ይዘት አሸናፊ እና ተሸናፊዎችን መፍጠር ይችላል።</vt:lpstr>
      <vt:lpstr>ቀጣይ፦ ሰዎች የሚያጋጥማቸውን የአየር ንብረት አደጋዎች እና የመላመድ አማራጮች በጥልቀት ለማየት የሚጠቅም አማራጭ መንገድ - የመስክ የምክክር ስራ</vt:lpstr>
      <vt:lpstr>በማህበረሰብ ላይ የተመሰረተ የአደጋ ማሳያ/መጠቆሚያ መሳሪያ (Risk screening tool) መላመድ (adaptation) እና መተዳደሪያ (livelihood) - CRiSTAL </vt:lpstr>
      <vt:lpstr>CRiSTAL እስከ የእቅድ ደረጃ በመዝለቅ የፕሮጀክት ተግባራትን እንዴት ማስተካከል ወይም አዳዲሶችን እንዴት መፍጠር እንደሚቻል ለመለየት ያግዛል</vt:lpstr>
      <vt:lpstr>የCRiSTAL ሂደት</vt:lpstr>
      <vt:lpstr>PowerPoint Presentation</vt:lpstr>
      <vt:lpstr>CRiSTAL፦ በሥርዓተ-ፆታ የተለየ መረጃን በመክተት የተገኘ የናሙና ውጤት   </vt:lpstr>
      <vt:lpstr>ውጤቶች </vt:lpstr>
      <vt:lpstr>PowerPoint Presentation</vt:lpstr>
      <vt:lpstr>PowerPoint Presentation</vt:lpstr>
    </vt:vector>
  </TitlesOfParts>
  <Company>ILO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Demissie, Blen Tilahun</dc:creator>
  <cp:lastModifiedBy>Arsema Andargatchew</cp:lastModifiedBy>
  <cp:revision>267</cp:revision>
  <dcterms:created xsi:type="dcterms:W3CDTF">2024-01-16T09:11:06Z</dcterms:created>
  <dcterms:modified xsi:type="dcterms:W3CDTF">2024-08-21T07:23:23Z</dcterms:modified>
</cp:coreProperties>
</file>