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4"/>
  </p:notesMasterIdLst>
  <p:sldIdLst>
    <p:sldId id="256" r:id="rId2"/>
    <p:sldId id="257" r:id="rId3"/>
    <p:sldId id="258" r:id="rId4"/>
    <p:sldId id="259" r:id="rId5"/>
    <p:sldId id="260" r:id="rId6"/>
    <p:sldId id="262" r:id="rId7"/>
    <p:sldId id="286" r:id="rId8"/>
    <p:sldId id="289" r:id="rId9"/>
    <p:sldId id="320" r:id="rId10"/>
    <p:sldId id="264" r:id="rId11"/>
    <p:sldId id="265" r:id="rId12"/>
    <p:sldId id="266" r:id="rId13"/>
    <p:sldId id="267" r:id="rId14"/>
    <p:sldId id="319" r:id="rId15"/>
    <p:sldId id="270"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5CBF5B-C04F-FFD4-6BD2-8585400FB7F2}" name="Hareg Admassu" initials="HA" userId="fa240494850dd501" providerId="Windows Live"/>
  <p188:author id="{22F48569-6DE8-1672-8C6C-35F2A1FE0F10}" name="Demissie, Blen Tilahun" initials="DBT" userId="S::demissieb@iloguest.org::d3675de2-8984-4d3c-b733-d4991c8b93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sema" initials="a" lastIdx="34" clrIdx="0">
    <p:extLst>
      <p:ext uri="{19B8F6BF-5375-455C-9EA6-DF929625EA0E}">
        <p15:presenceInfo xmlns:p15="http://schemas.microsoft.com/office/powerpoint/2012/main" userId="S::arsema@southsouthnorth.org::839d3ad4-bf9a-4d2d-9d1f-60850bd59895" providerId="AD"/>
      </p:ext>
    </p:extLst>
  </p:cmAuthor>
  <p:cmAuthor id="2" name="Daniel Mengistu" initials="DM" lastIdx="1" clrIdx="1">
    <p:extLst>
      <p:ext uri="{19B8F6BF-5375-455C-9EA6-DF929625EA0E}">
        <p15:presenceInfo xmlns:p15="http://schemas.microsoft.com/office/powerpoint/2012/main" userId="16ba3f97c22db1b3" providerId="Windows Live"/>
      </p:ext>
    </p:extLst>
  </p:cmAuthor>
  <p:cmAuthor id="3" name="Demissie, Blen Tilahun" initials="DBT" lastIdx="26" clrIdx="2">
    <p:extLst>
      <p:ext uri="{19B8F6BF-5375-455C-9EA6-DF929625EA0E}">
        <p15:presenceInfo xmlns:p15="http://schemas.microsoft.com/office/powerpoint/2012/main" userId="S::demissieb@iloguest.org::d3675de2-8984-4d3c-b733-d4991c8b9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C5"/>
    <a:srgbClr val="F39E15"/>
    <a:srgbClr val="2929F3"/>
    <a:srgbClr val="1B8DB5"/>
    <a:srgbClr val="237A9D"/>
    <a:srgbClr val="F19B61"/>
    <a:srgbClr val="EF8D4B"/>
    <a:srgbClr val="EFA943"/>
    <a:srgbClr val="E8570E"/>
    <a:srgbClr val="ECA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29" autoAdjust="0"/>
    <p:restoredTop sz="93837" autoAdjust="0"/>
  </p:normalViewPr>
  <p:slideViewPr>
    <p:cSldViewPr snapToGrid="0">
      <p:cViewPr varScale="1">
        <p:scale>
          <a:sx n="49" d="100"/>
          <a:sy n="49" d="100"/>
        </p:scale>
        <p:origin x="208" y="1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9BDD6-2AA3-4965-BF36-7722550A9612}" type="datetimeFigureOut">
              <a:rPr kumimoji="1" lang="ja-JP" altLang="en-US" smtClean="0"/>
              <a:t>2024/8/21</a:t>
            </a:fld>
            <a:endParaRPr kumimoji="1" lang="ja-JP"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FE117-5934-4D14-A11B-76FB57083E41}" type="slidenum">
              <a:rPr kumimoji="1" lang="ja-JP" altLang="en-US" smtClean="0"/>
              <a:t>‹#›</a:t>
            </a:fld>
            <a:endParaRPr kumimoji="1" lang="ja-JP" altLang="en-US"/>
          </a:p>
        </p:txBody>
      </p:sp>
    </p:spTree>
    <p:extLst>
      <p:ext uri="{BB962C8B-B14F-4D97-AF65-F5344CB8AC3E}">
        <p14:creationId xmlns:p14="http://schemas.microsoft.com/office/powerpoint/2010/main" val="15491263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a:t>
            </a:fld>
            <a:endParaRPr kumimoji="1" lang="ja-JP" altLang="en-US"/>
          </a:p>
        </p:txBody>
      </p:sp>
    </p:spTree>
    <p:extLst>
      <p:ext uri="{BB962C8B-B14F-4D97-AF65-F5344CB8AC3E}">
        <p14:creationId xmlns:p14="http://schemas.microsoft.com/office/powerpoint/2010/main" val="15955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Pts val="1100"/>
              <a:buFontTx/>
              <a:buNone/>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አስተባባሪ</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አሰልጣኝ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እባክዎ</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a:t>‘</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የባለድርሻ</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አካላት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ምክክር</a:t>
            </a:r>
            <a:r>
              <a:rPr lang="en-US" sz="1800" dirty="0"/>
              <a:t>’</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ፅሁፍን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ይመልከቱ</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ለሰልጣኞችም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እንዲ</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ደ</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ርሳቸው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ያድርጉ</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lvl="0" indent="0" algn="l" rtl="0">
              <a:lnSpc>
                <a:spcPct val="100000"/>
              </a:lnSpc>
              <a:spcBef>
                <a:spcPts val="0"/>
              </a:spcBef>
              <a:spcAft>
                <a:spcPts val="0"/>
              </a:spcAft>
              <a:buSzPts val="1100"/>
              <a:buNone/>
            </a:pPr>
            <a:endParaRPr lang="en-US" dirty="0"/>
          </a:p>
          <a:p>
            <a:pPr marL="158750" marR="0" lvl="0" indent="0" algn="l" defTabSz="914400" rtl="0" eaLnBrk="1" fontAlgn="auto" latinLnBrk="0" hangingPunct="1">
              <a:lnSpc>
                <a:spcPct val="100000"/>
              </a:lnSpc>
              <a:spcBef>
                <a:spcPts val="0"/>
              </a:spcBef>
              <a:spcAft>
                <a:spcPts val="0"/>
              </a:spcAft>
              <a:buClrTx/>
              <a:buSzPts val="1100"/>
              <a:buFontTx/>
              <a:buNone/>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ማን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መሳተፍ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እንዳለበት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ለመለየት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የሚከተሉትን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ጥያቄዎች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መጠየቅ</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ይችላሉ</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2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lang="en-US" sz="1200" b="0" i="0" u="none" strike="noStrike" cap="none" dirty="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የትኛው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የአየር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ንብረት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ድርጊት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መርሃ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ግብር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ሂደትን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ለማጎልበት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የሚያግዝ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መረጃ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የመስጠት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ችሎታ</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አቅም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ያለው</a:t>
            </a:r>
            <a:r>
              <a:rPr lang="en-US" sz="1200" b="0" i="0" u="none" strike="noStrike" cap="none" dirty="0">
                <a:solidFill>
                  <a:srgbClr val="000000"/>
                </a:solidFill>
                <a:latin typeface="Arial"/>
                <a:ea typeface="Arial"/>
                <a:cs typeface="Arial"/>
                <a:sym typeface="Arial"/>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ምሳሌ</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የከርሰምድር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ውሃ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ዲፓርትመንት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ትራንስፖርት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ዲፓርትምንት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የኃይል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አቅርቦት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ኤጀንሲ</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ሜቲሪዮሎጂ</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ዲፓርትምንት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ወዘተ</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a:t>
            </a:r>
            <a:r>
              <a:rPr lang="en-US" sz="1800" b="0" i="0" u="none" strike="noStrike" kern="1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cap="none" dirty="0">
                <a:solidFill>
                  <a:srgbClr val="000000"/>
                </a:solidFill>
                <a:latin typeface="Arial"/>
                <a:ea typeface="Arial"/>
                <a:cs typeface="Arial"/>
                <a:sym typeface="Arial"/>
              </a:rPr>
              <a:t>.)</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የትኛው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የአየር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ንብረት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ድርጊት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መርሃ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ግብር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ትግበራ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ላይ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መሳተፍ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ያለበት</a:t>
            </a:r>
            <a:r>
              <a:rPr lang="en-US" sz="1200" b="0" i="0" u="none" strike="noStrike" cap="none" dirty="0">
                <a:solidFill>
                  <a:srgbClr val="000000"/>
                </a:solidFill>
                <a:latin typeface="Arial"/>
                <a:ea typeface="Arial"/>
                <a:cs typeface="Arial"/>
                <a:sym typeface="Arial"/>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ምሳሌ</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የመንግስታዊ</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ተቋማት</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ህብረተሰቡን</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መሰረት</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ያደረጉ</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ድርጅቶች</a:t>
            </a:r>
            <a:r>
              <a:rPr lang="en-US" sz="1200" b="0" i="0" u="none" strike="noStrike" cap="none" dirty="0">
                <a:solidFill>
                  <a:srgbClr val="000000"/>
                </a:solidFill>
                <a:latin typeface="Arial"/>
                <a:ea typeface="Arial"/>
                <a:cs typeface="Arial"/>
                <a:sym typeface="Arial"/>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የሴቶች</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ማህበራት</a:t>
            </a:r>
            <a:r>
              <a:rPr lang="en-US" sz="1200" b="0" i="0" u="none" strike="noStrike" cap="none" dirty="0">
                <a:solidFill>
                  <a:srgbClr val="000000"/>
                </a:solidFill>
                <a:latin typeface="Arial"/>
                <a:ea typeface="Arial"/>
                <a:cs typeface="Arial"/>
                <a:sym typeface="Arial"/>
              </a:rPr>
              <a:t>? </a:t>
            </a:r>
            <a:r>
              <a:rPr lang="en-US" sz="1200" kern="100" dirty="0" err="1">
                <a:effectLst/>
                <a:latin typeface="Nyala" panose="02000504070300020003" pitchFamily="2" charset="0"/>
                <a:ea typeface="Calibri" panose="020F0502020204030204" pitchFamily="34" charset="0"/>
                <a:cs typeface="Times New Roman" panose="02020603050405020304" pitchFamily="18" charset="0"/>
              </a:rPr>
              <a:t>ወዘተ</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a:t>
            </a:r>
            <a:r>
              <a:rPr lang="en-US" sz="1200" b="0" i="0" u="none" strike="noStrike" kern="1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000" b="0" i="0" u="none" strike="noStrike" cap="none" dirty="0">
                <a:solidFill>
                  <a:srgbClr val="000000"/>
                </a:solidFill>
                <a:latin typeface="Arial"/>
                <a:ea typeface="Arial"/>
                <a:cs typeface="Arial"/>
                <a:sym typeface="Arial"/>
              </a:rPr>
              <a:t>.)</a:t>
            </a:r>
            <a:endParaRPr lang="en-US" sz="1200" b="0" i="0" u="none" strike="noStrike" cap="none" dirty="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የትኛው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የአየር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ንብረት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ድርጊት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መርሃ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ግብር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ትግበራን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ሊያግዝ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ይችላል</a:t>
            </a:r>
            <a:r>
              <a:rPr lang="en-US" sz="1200" b="0" i="0" u="none" strike="noStrike" cap="none" dirty="0">
                <a:solidFill>
                  <a:srgbClr val="000000"/>
                </a:solidFill>
                <a:latin typeface="Arial"/>
                <a:ea typeface="Arial"/>
                <a:cs typeface="Arial"/>
                <a:sym typeface="Arial"/>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ምሳሌ</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የመንግስታዊ</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ተቋማት</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ህብረተሰቡን</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መሰረት</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ያደረጉ</a:t>
            </a:r>
            <a:r>
              <a:rPr lang="en-US" sz="18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ድርጅቶች</a:t>
            </a:r>
            <a:r>
              <a:rPr lang="en-US" sz="1200" b="0" i="0" u="none" strike="noStrike" cap="none" dirty="0">
                <a:solidFill>
                  <a:srgbClr val="000000"/>
                </a:solidFill>
                <a:latin typeface="Arial"/>
                <a:ea typeface="Arial"/>
                <a:cs typeface="Arial"/>
                <a:sym typeface="Arial"/>
              </a:rPr>
              <a:t>? </a:t>
            </a:r>
            <a:r>
              <a:rPr lang="en-US" sz="1200" dirty="0">
                <a:effectLst/>
                <a:latin typeface="Nyala" panose="02000504070300020003" pitchFamily="2" charset="0"/>
                <a:ea typeface="Calibri" panose="020F0502020204030204" pitchFamily="34" charset="0"/>
                <a:cs typeface="Times New Roman" panose="02020603050405020304" pitchFamily="18" charset="0"/>
              </a:rPr>
              <a:t>፣ </a:t>
            </a:r>
            <a:r>
              <a:rPr lang="en-US" sz="1200" dirty="0" err="1">
                <a:effectLst/>
                <a:latin typeface="Nyala" panose="02000504070300020003" pitchFamily="2" charset="0"/>
                <a:ea typeface="Calibri" panose="020F0502020204030204" pitchFamily="34" charset="0"/>
                <a:cs typeface="Times New Roman" panose="02020603050405020304" pitchFamily="18" charset="0"/>
              </a:rPr>
              <a:t>የሴቶች</a:t>
            </a:r>
            <a:r>
              <a:rPr lang="en-US" sz="1200" dirty="0">
                <a:effectLst/>
                <a:latin typeface="Nyala" panose="02000504070300020003" pitchFamily="2" charset="0"/>
                <a:ea typeface="Calibri" panose="020F0502020204030204" pitchFamily="34" charset="0"/>
                <a:cs typeface="Times New Roman" panose="02020603050405020304" pitchFamily="18" charset="0"/>
              </a:rPr>
              <a:t> </a:t>
            </a:r>
            <a:r>
              <a:rPr lang="en-US" sz="1200" dirty="0" err="1">
                <a:effectLst/>
                <a:latin typeface="Nyala" panose="02000504070300020003" pitchFamily="2" charset="0"/>
                <a:ea typeface="Calibri" panose="020F0502020204030204" pitchFamily="34" charset="0"/>
                <a:cs typeface="Times New Roman" panose="02020603050405020304" pitchFamily="18" charset="0"/>
              </a:rPr>
              <a:t>ማህበራት</a:t>
            </a:r>
            <a:r>
              <a:rPr lang="en-US" sz="1200" dirty="0">
                <a:effectLst/>
                <a:latin typeface="Nyala" panose="02000504070300020003" pitchFamily="2" charset="0"/>
                <a:ea typeface="Calibri" panose="020F0502020204030204" pitchFamily="34" charset="0"/>
                <a:cs typeface="Times New Roman" panose="02020603050405020304" pitchFamily="18" charset="0"/>
              </a:rPr>
              <a:t>፣ </a:t>
            </a:r>
            <a:r>
              <a:rPr lang="en-US" sz="1200" dirty="0" err="1">
                <a:effectLst/>
                <a:latin typeface="Nyala" panose="02000504070300020003" pitchFamily="2" charset="0"/>
                <a:ea typeface="Calibri" panose="020F0502020204030204" pitchFamily="34" charset="0"/>
                <a:cs typeface="Times New Roman" panose="02020603050405020304" pitchFamily="18" charset="0"/>
              </a:rPr>
              <a:t>የፋይናንስ</a:t>
            </a:r>
            <a:r>
              <a:rPr lang="en-US" sz="1200" dirty="0">
                <a:effectLst/>
                <a:latin typeface="Nyala" panose="02000504070300020003" pitchFamily="2" charset="0"/>
                <a:ea typeface="Calibri" panose="020F0502020204030204" pitchFamily="34" charset="0"/>
                <a:cs typeface="Times New Roman" panose="02020603050405020304" pitchFamily="18" charset="0"/>
              </a:rPr>
              <a:t> </a:t>
            </a:r>
            <a:r>
              <a:rPr lang="en-US" sz="1200" dirty="0" err="1">
                <a:effectLst/>
                <a:latin typeface="Nyala" panose="02000504070300020003" pitchFamily="2" charset="0"/>
                <a:ea typeface="Calibri" panose="020F0502020204030204" pitchFamily="34" charset="0"/>
                <a:cs typeface="Times New Roman" panose="02020603050405020304" pitchFamily="18" charset="0"/>
              </a:rPr>
              <a:t>ተቋማት</a:t>
            </a:r>
            <a:r>
              <a:rPr lang="en-US" sz="1200" dirty="0">
                <a:effectLst/>
                <a:latin typeface="Nyala" panose="02000504070300020003" pitchFamily="2" charset="0"/>
                <a:ea typeface="Calibri" panose="020F0502020204030204" pitchFamily="34" charset="0"/>
                <a:cs typeface="Times New Roman" panose="02020603050405020304" pitchFamily="18" charset="0"/>
              </a:rPr>
              <a:t> </a:t>
            </a:r>
            <a:r>
              <a:rPr lang="en-US" sz="1200" dirty="0" err="1">
                <a:effectLst/>
                <a:latin typeface="Nyala" panose="02000504070300020003" pitchFamily="2" charset="0"/>
                <a:ea typeface="Calibri" panose="020F0502020204030204" pitchFamily="34" charset="0"/>
                <a:cs typeface="Times New Roman" panose="02020603050405020304" pitchFamily="18" charset="0"/>
              </a:rPr>
              <a:t>ወዘተ</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a:t>
            </a:r>
            <a:r>
              <a:rPr lang="en-US" sz="1200" b="0" i="0" u="none" strike="noStrike" kern="100"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cap="none" dirty="0">
                <a:solidFill>
                  <a:srgbClr val="000000"/>
                </a:solidFill>
                <a:latin typeface="Arial"/>
                <a:ea typeface="Arial"/>
                <a:cs typeface="Arial"/>
                <a:sym typeface="Arial"/>
              </a:rPr>
              <a:t>.)  </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የትኛው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በቀረበው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የአየር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ንብረት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ድርጊት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መርሃ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ግብር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ትግበራ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የበለጠ</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ተፅእኖ</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ሊደርስበት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ይችላል</a:t>
            </a:r>
            <a:r>
              <a:rPr lang="en-US" sz="1200" b="0" i="0" u="none" strike="noStrike" cap="none" dirty="0">
                <a:solidFill>
                  <a:srgbClr val="000000"/>
                </a:solidFill>
                <a:latin typeface="Arial"/>
                <a:ea typeface="Arial"/>
                <a:cs typeface="Arial"/>
                <a:sym typeface="Arial"/>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ምሳሌ</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መደበኛ</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ባልሆነው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ዘርፍ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የተሰማ</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ሩ</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ሰራተኞች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ዝቅተ</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ኛ</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ተከፋይ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በአብዛኛው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በወንዞች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ዳርቻ</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የሚኖሩ</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ትንሽ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ማሳ</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ያላቸው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ገበሬዎች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የመርሃ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ግብሩን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ለመፈፀም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የተለዩ</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ከተሞች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ነዋሪዎች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ክልል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መለስተ</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ኛ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የህዝብ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ትራንስፖርት</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አገልግሎት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ሰጭ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ወዘተ</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ለተለያዩ</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ዋና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ባለድርሻ</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አካላት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ፍላጎት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ላላቸው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የሴትና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ወንድ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ተወካዮቻቸው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የተለየ</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ቢጋር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ስርአተ-ፆታ</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እይታ</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የተቃ</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ኙ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ጉዳዩችን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አጉልቶ</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የሚያሳይ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መላክ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አዋጭ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ሌሎች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አስፈላጊ</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አናሳ</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የብሔር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ወይም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የሃይማኖት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ቡድኖች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ወይም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ከአካል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ጉዳት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ጋር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የሚኖሩ</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ሰዎች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ጉዳይ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በኮሚቴው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ው</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ስጥ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በ</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ውክልና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ተካቷል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ይህም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ብዝሃነትን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ለማስፈን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ልምድ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ለመውሰድና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የልማት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ፍላጎታቸውን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ለማወቅ</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አስችሏል</a:t>
            </a:r>
            <a:r>
              <a:rPr lang="en-US" sz="1200" b="0" i="0" u="none" strike="noStrike" cap="none" dirty="0">
                <a:solidFill>
                  <a:srgbClr val="000000"/>
                </a:solidFill>
                <a:latin typeface="Arial"/>
                <a:ea typeface="Arial"/>
                <a:cs typeface="Arial"/>
                <a:sym typeface="Arial"/>
              </a:rPr>
              <a:t>? </a:t>
            </a:r>
          </a:p>
          <a:p>
            <a:pPr marL="158750" lvl="0" indent="0" algn="l" rtl="0">
              <a:lnSpc>
                <a:spcPct val="100000"/>
              </a:lnSpc>
              <a:spcBef>
                <a:spcPts val="0"/>
              </a:spcBef>
              <a:spcAft>
                <a:spcPts val="0"/>
              </a:spcAft>
              <a:buSzPts val="1100"/>
              <a:buNone/>
            </a:pPr>
            <a:endParaRPr lang="en-US" sz="12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am-ET" b="1" dirty="0"/>
              <a:t>ልብ ሊባል የሚገባው </a:t>
            </a:r>
            <a:r>
              <a:rPr lang="am-ET" dirty="0"/>
              <a:t>- በማህበራዊ እና በባህላዊ-የተለያዩ የስራ ክፍሎች እና ከኢኮኖሚያዊ እንቅስቃሴዎች የሚገኙ ጥቅሞች በስርዓተ-ፆታ መሰረት መለያየት ምክንያት</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a:t>
            </a:r>
            <a:r>
              <a:rPr lang="am-ET" dirty="0"/>
              <a:t> ሴቶች እና ወንዶች በልማት ፕሮግራሞች አወንታዊ እና አሉታዊ ተፅእኖዎች ላይ በጣም የተለያየ</a:t>
            </a:r>
            <a:r>
              <a:rPr lang="en-US" sz="1200" kern="100" dirty="0">
                <a:effectLst/>
                <a:latin typeface="Nyala" panose="02000504070300020003" pitchFamily="2" charset="0"/>
                <a:ea typeface="Calibri" panose="020F0502020204030204" pitchFamily="34" charset="0"/>
                <a:cs typeface="Times New Roman" panose="02020603050405020304" pitchFamily="18" charset="0"/>
              </a:rPr>
              <a:t>፣</a:t>
            </a:r>
            <a:r>
              <a:rPr lang="am-ET" dirty="0"/>
              <a:t> አመለካከት ሊኖራቸው ይችላል</a:t>
            </a:r>
            <a:r>
              <a:rPr lang="en-US" sz="1800" dirty="0">
                <a:effectLst/>
                <a:latin typeface="Nyala" panose="02000504070300020003" pitchFamily="2" charset="0"/>
                <a:ea typeface="Calibri" panose="020F0502020204030204" pitchFamily="34" charset="0"/>
                <a:cs typeface="Times New Roman" panose="02020603050405020304" pitchFamily="18" charset="0"/>
              </a:rPr>
              <a:t>፡ ፡ </a:t>
            </a:r>
            <a:r>
              <a:rPr lang="am-ET" dirty="0"/>
              <a:t>(ለምሳሌ የህዝብ ማመላለሻን ብንውሰድ፡ ሴቶች እና ወንዶች የተለያዩ የወደፊት የትራንስፖርት አማራጮች ምን ያህል ተደራሽ እና ጥቅም ላይ እንደሚውሉ ላይ በጣም የተለያየ አመለካከት ሊኖራቸው ይችላል፣ ምንም እንኳን ከአንድ </a:t>
            </a:r>
            <a:r>
              <a:rPr lang="en-US" sz="1800" dirty="0" err="1">
                <a:effectLst/>
                <a:latin typeface="Nyala" panose="02000504070300020003" pitchFamily="2" charset="0"/>
                <a:ea typeface="Calibri" panose="020F0502020204030204" pitchFamily="34" charset="0"/>
                <a:cs typeface="Times New Roman" panose="02020603050405020304" pitchFamily="18" charset="0"/>
              </a:rPr>
              <a:t>ማህበረሰብ</a:t>
            </a:r>
            <a:r>
              <a:rPr lang="am-ET" dirty="0"/>
              <a:t>-ኢኮኖሚያዊ ቡድን ቢመጡም እና 'ተመጣጣኝ' በሚለው ላይ ያላቸው አመለካከቶች አንድ ቢሆኑም፤ በሚያጋጥማቸው የተለያየ የግል ደህንነትን እና የስነ-ልቦና ምቾት ምክንያት ስለአማራጭ ትራንስፖርቶች አዋጭነት የተለያየ ሃሳብ ሊኖራቸው ይችላል። ስለዚህም ከሁለቱም ጋር መወያየት የተለየ ጾታ-ተኮር አመለካከቶች ካሉ ለመለየት ይጠቅማል።)</a:t>
            </a: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11</a:t>
            </a:fld>
            <a:endParaRPr kumimoji="1" lang="ja-JP" altLang="en-US"/>
          </a:p>
        </p:txBody>
      </p:sp>
    </p:spTree>
    <p:extLst>
      <p:ext uri="{BB962C8B-B14F-4D97-AF65-F5344CB8AC3E}">
        <p14:creationId xmlns:p14="http://schemas.microsoft.com/office/powerpoint/2010/main" val="199948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m-ET" sz="1200" b="1" dirty="0">
                <a:effectLst/>
                <a:latin typeface="Calibri" panose="020F0502020204030204" pitchFamily="34" charset="0"/>
                <a:ea typeface="Calibri" panose="020F0502020204030204" pitchFamily="34" charset="0"/>
                <a:cs typeface="Times New Roman" panose="02020603050405020304" pitchFamily="18" charset="0"/>
              </a:rPr>
              <a:t>አስተባባሪ፤</a:t>
            </a:r>
          </a:p>
          <a:p>
            <a:r>
              <a:rPr lang="am-ET" sz="1200" b="1" dirty="0">
                <a:effectLst/>
                <a:latin typeface="Calibri" panose="020F0502020204030204" pitchFamily="34" charset="0"/>
                <a:ea typeface="Calibri" panose="020F0502020204030204" pitchFamily="34" charset="0"/>
                <a:cs typeface="Times New Roman" panose="02020603050405020304" pitchFamily="18" charset="0"/>
              </a:rPr>
              <a:t>ከላይ ያለው ሥዕላዊ መግለጫ ሁሉንም አስፈላጊ ቡድኖችን ለመለየት ይረዳል</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am-ET" sz="1200" dirty="0">
                <a:effectLst/>
                <a:latin typeface="Calibri" panose="020F0502020204030204" pitchFamily="34" charset="0"/>
                <a:ea typeface="Calibri" panose="020F0502020204030204" pitchFamily="34" charset="0"/>
                <a:cs typeface="Times New Roman" panose="02020603050405020304" pitchFamily="18" charset="0"/>
              </a:rPr>
              <a:t>ሰልጣኞች በኢትዮጵያ በ</a:t>
            </a:r>
            <a:r>
              <a:rPr lang="en-US" sz="1200" dirty="0">
                <a:effectLst/>
                <a:latin typeface="Calibri" panose="020F0502020204030204" pitchFamily="34" charset="0"/>
                <a:ea typeface="Calibri" panose="020F0502020204030204" pitchFamily="34" charset="0"/>
                <a:cs typeface="Times New Roman" panose="02020603050405020304" pitchFamily="18" charset="0"/>
              </a:rPr>
              <a:t>CRGE </a:t>
            </a:r>
            <a:r>
              <a:rPr lang="am-ET" sz="1200" dirty="0">
                <a:effectLst/>
                <a:latin typeface="Calibri" panose="020F0502020204030204" pitchFamily="34" charset="0"/>
                <a:ea typeface="Calibri" panose="020F0502020204030204" pitchFamily="34" charset="0"/>
                <a:cs typeface="Times New Roman" panose="02020603050405020304" pitchFamily="18" charset="0"/>
              </a:rPr>
              <a:t>አተገባበር ላይ ቁልፍ ባለድርሻ አካላትን ወይም የእነርሱን የትግበራ ቦታ ለመለየት መመሪያ ሊሰጣቸው ይገባል። የዲያግራሙ ቃላቶች እንደ የልማት አጋሮች፣ ሴክተሮች፣ ክልሎች፣ የሲቪል ድርጅቶች እና የግሉ ሴክተር ያሉ የተለመዱ መግለጫዎችን ለማስተናገድ ሊስተካከሉ ይችላሉ።</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p>
            <a:pPr marL="0" indent="0" algn="just" defTabSz="685800">
              <a:lnSpc>
                <a:spcPct val="90000"/>
              </a:lnSpc>
              <a:buFontTx/>
              <a:buNone/>
            </a:pPr>
            <a:endParaRPr lang="am-ET" dirty="0"/>
          </a:p>
          <a:p>
            <a:pPr marL="0" indent="0" algn="just" defTabSz="685800">
              <a:lnSpc>
                <a:spcPct val="90000"/>
              </a:lnSpc>
              <a:buFontTx/>
              <a:buNone/>
            </a:pPr>
            <a:endParaRPr lang="am-ET" dirty="0"/>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12</a:t>
            </a:fld>
            <a:endParaRPr kumimoji="1" lang="ja-JP" altLang="en-US"/>
          </a:p>
        </p:txBody>
      </p:sp>
    </p:spTree>
    <p:extLst>
      <p:ext uri="{BB962C8B-B14F-4D97-AF65-F5344CB8AC3E}">
        <p14:creationId xmlns:p14="http://schemas.microsoft.com/office/powerpoint/2010/main" val="254108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am-ET" dirty="0"/>
              <a:t>ይህ ስላይድ ሙሉ በሙሉ አመላካች ነው</a:t>
            </a:r>
            <a:r>
              <a:rPr lang="en-US" dirty="0"/>
              <a:t> -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በምሳሌነት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የቀረበው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የረጅም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ጊዜ</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የአየር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ነንብረት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ተለዋዋጭነትና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ለውጥ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የሚያሳይ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ታሪካዊ</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መረጃ</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ነው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ግራፉ</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የመሬት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አማካ</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ሙቀት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መጠን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ተለዋዋ</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ጭ</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ነትና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የጊዜ</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ሂደትን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በወቅቶች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ዑ</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ን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የሚያሳ</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ይ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እ.ኤ.አ</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1951-2020፣ከአለም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ባንክ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እውቀት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ፖርታል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ለኢትዮጵያ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የተወሰደ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dirty="0"/>
              <a:t>https://climateknowledgeportal.worldbank.org/country/ethiopia/trends-variability-historical)</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የተለያዩ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ክልላዊ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ወይም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ብሔራዊ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ሴናሪዮዎችን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ለመሰብሰብ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ይሞክሩ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አነስ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ትንበያ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ወይም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ክልላዊ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ሁኔታን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የያዘ</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ዓለም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አቀፍ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ማሳያ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በመያዝ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በብሔራዊና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ክልላዊ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ደረጃ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የ</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ሚሆነውን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ማጥናት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ከተቻለ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መረጃ</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ለውሳኔ</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ሰጭዎች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በማቅረብ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እንዴት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የወደፊት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ለውጦች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በሰዎች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ወይም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በተለያዩ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የኢኮኖሚ</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ዘርፎች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ተፅእኖ</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ችግር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እንደሚፈጥሩ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ማሳየት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ለ</a:t>
            </a:r>
            <a:r>
              <a:rPr lang="en-GB" sz="1600" dirty="0"/>
              <a:t>IPCC</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ሳይንስ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የ</a:t>
            </a:r>
            <a:r>
              <a:rPr lang="en-GB" sz="1600" dirty="0"/>
              <a:t>CDKN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ማብራሪያ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መመሪያዎች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ድህረገፁን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ይጎብኙ</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dirty="0"/>
              <a:t>www.cdkn.orgገ/ar5-toolkit (</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የ5ኛው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ግምገማ</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ሪፖርት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ለክልላዊ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መመሪያዎች</a:t>
            </a:r>
            <a:r>
              <a:rPr lang="en-US" dirty="0"/>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dirty="0"/>
              <a:t>www.cdkn.org/landreport and www.cdkn.org/oceanreport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ተፅእኖ</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በየብስና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በባህር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ማብራሪያ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መመሪያዎች</a:t>
            </a:r>
            <a:r>
              <a:rPr lang="en-US" dirty="0"/>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በተጨማሪም</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ጥልቅ</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ማብራሪያ</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ቀርቧል</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dirty="0"/>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13</a:t>
            </a:fld>
            <a:endParaRPr kumimoji="1" lang="ja-JP" altLang="en-US"/>
          </a:p>
        </p:txBody>
      </p:sp>
    </p:spTree>
    <p:extLst>
      <p:ext uri="{BB962C8B-B14F-4D97-AF65-F5344CB8AC3E}">
        <p14:creationId xmlns:p14="http://schemas.microsoft.com/office/powerpoint/2010/main" val="88085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IPCC Fifth Assessment Report (2014)</a:t>
            </a:r>
          </a:p>
          <a:p>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14</a:t>
            </a:fld>
            <a:endParaRPr kumimoji="1" lang="ja-JP" altLang="en-US"/>
          </a:p>
        </p:txBody>
      </p:sp>
    </p:spTree>
    <p:extLst>
      <p:ext uri="{BB962C8B-B14F-4D97-AF65-F5344CB8AC3E}">
        <p14:creationId xmlns:p14="http://schemas.microsoft.com/office/powerpoint/2010/main" val="317489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15</a:t>
            </a:fld>
            <a:endParaRPr kumimoji="1" lang="ja-JP" altLang="en-US"/>
          </a:p>
        </p:txBody>
      </p:sp>
    </p:spTree>
    <p:extLst>
      <p:ext uri="{BB962C8B-B14F-4D97-AF65-F5344CB8AC3E}">
        <p14:creationId xmlns:p14="http://schemas.microsoft.com/office/powerpoint/2010/main" val="3170471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ሌላ</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የማህበረሰብ-ኢኮኖሚ</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ተፅእኖዎች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አስተዳደር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አመራር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ለአየር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ንብረት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ለውጥ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አደጋ</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ተጋላጭነትን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ጨምሮ</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ከአካባቢችንየ</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ጋር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ያለንን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ጤናማ</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ግንኙነት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ይጎዳል</a:t>
            </a:r>
            <a:r>
              <a:rPr lang="en-US" sz="1200" i="1" dirty="0">
                <a:latin typeface="Calibri"/>
                <a:ea typeface="Calibri"/>
                <a:cs typeface="Calibri"/>
                <a:sym typeface="Calibri"/>
              </a:rPr>
              <a:t>: </a:t>
            </a:r>
            <a:endParaRPr lang="en-US"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ምሳሌ</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ድሆች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የመሬት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ዋጋ</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ርካሽ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ስለሆነ</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ለጎርፍ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ተጋላጭ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በሆኑ</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ዝቅተኛ</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ቦታዎች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ወይም</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ምርታማነታቸው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በወረደ</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ኮረብታማ</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አካባቢዎች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ይኖራሉ</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dirty="0"/>
              <a:t>የደረቅ ቆሻሻ፣ የመስኖ እና የግድብ እቅድ፣ የመሬት አከላለል፣ የግንባታ ወዘተ. ሰዎችን የበለጠ ወይም ያነሰ የአየር ንብረት አደጋዎች የሚያጋልጡ ውስብስብ ምክንያቶች ናቸው።</a:t>
            </a:r>
            <a:r>
              <a:rPr lang="en-US" sz="1200" i="1" dirty="0">
                <a:latin typeface="Calibri"/>
                <a:ea typeface="Calibri"/>
                <a:cs typeface="Calibri"/>
                <a:sym typeface="Calibri"/>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ምሳሌ</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dirty="0" err="1">
                <a:effectLst/>
                <a:latin typeface="Nyala" panose="02000504070300020003" pitchFamily="2" charset="0"/>
                <a:ea typeface="Calibri" panose="020F0502020204030204" pitchFamily="34" charset="0"/>
                <a:cs typeface="Nyala" panose="02000504070300020003" pitchFamily="2" charset="0"/>
              </a:rPr>
              <a:t>እ.ኤ.አ</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በመጋቢት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/11/2017</a:t>
            </a:r>
            <a:r>
              <a:rPr lang="en-US" sz="1800" dirty="0">
                <a:effectLst/>
                <a:latin typeface="Nyala" panose="02000504070300020003" pitchFamily="2" charset="0"/>
                <a:ea typeface="Calibri" panose="020F0502020204030204" pitchFamily="34" charset="0"/>
                <a:cs typeface="Times New Roman" panose="02020603050405020304" pitchFamily="18" charset="0"/>
              </a:rPr>
              <a:t>፣</a:t>
            </a:r>
            <a:r>
              <a:rPr lang="en-US" sz="1200" i="1" dirty="0">
                <a:latin typeface="Calibri"/>
                <a:ea typeface="Calibri"/>
                <a:cs typeface="Calibri"/>
                <a:sym typeface="Calibri"/>
              </a:rPr>
              <a:t> </a:t>
            </a:r>
            <a:r>
              <a:rPr lang="am-ET" dirty="0"/>
              <a:t>በአዲስ አበባ ቆሼ የቆሻሻ መጣያ ስፍራ በደረሰ የቆሻሻ መደርመስ የ115 ሰዎች ህይወት አለፏል።</a:t>
            </a:r>
            <a:r>
              <a:rPr lang="en-US" sz="1200" i="1" dirty="0">
                <a:latin typeface="Calibri"/>
                <a:ea typeface="Calibri"/>
                <a:cs typeface="Calibri"/>
                <a:sym typeface="Calibri"/>
              </a:rPr>
              <a:t> </a:t>
            </a:r>
            <a:endParaRPr lang="en-US" dirty="0"/>
          </a:p>
          <a:p>
            <a:pPr marL="457200" lvl="0" indent="-228600" algn="l" rtl="0">
              <a:lnSpc>
                <a:spcPct val="100000"/>
              </a:lnSpc>
              <a:spcBef>
                <a:spcPts val="0"/>
              </a:spcBef>
              <a:spcAft>
                <a:spcPts val="0"/>
              </a:spcAft>
              <a:buSzPts val="1100"/>
              <a:buNone/>
            </a:pPr>
            <a:endParaRPr lang="en-US" sz="1200" dirty="0"/>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16</a:t>
            </a:fld>
            <a:endParaRPr kumimoji="1" lang="ja-JP" altLang="en-US"/>
          </a:p>
        </p:txBody>
      </p:sp>
    </p:spTree>
    <p:extLst>
      <p:ext uri="{BB962C8B-B14F-4D97-AF65-F5344CB8AC3E}">
        <p14:creationId xmlns:p14="http://schemas.microsoft.com/office/powerpoint/2010/main" val="3507269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17</a:t>
            </a:fld>
            <a:endParaRPr kumimoji="1" lang="ja-JP" altLang="en-US"/>
          </a:p>
        </p:txBody>
      </p:sp>
    </p:spTree>
    <p:extLst>
      <p:ext uri="{BB962C8B-B14F-4D97-AF65-F5344CB8AC3E}">
        <p14:creationId xmlns:p14="http://schemas.microsoft.com/office/powerpoint/2010/main" val="152394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18</a:t>
            </a:fld>
            <a:endParaRPr kumimoji="1" lang="ja-JP" altLang="en-US"/>
          </a:p>
        </p:txBody>
      </p:sp>
    </p:spTree>
    <p:extLst>
      <p:ext uri="{BB962C8B-B14F-4D97-AF65-F5344CB8AC3E}">
        <p14:creationId xmlns:p14="http://schemas.microsoft.com/office/powerpoint/2010/main" val="4137438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Pts val="1100"/>
              <a:buFontTx/>
              <a:buNone/>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የመጀመሪያ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ስላይድ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እንዴት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የስርአተ-ፆታ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ትንታኔ</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እንዴት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በተለያየ</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መጠን እና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ሁኔታ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እንደሚጎዱ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አንዳንድ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አጠቃላይ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መግቢያ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ነጥብ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ያቀርባል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dirty="0"/>
              <a:t>(</a:t>
            </a:r>
            <a:r>
              <a:rPr lang="am-ET" dirty="0"/>
              <a:t>በኋላ ስላይዶች በአጠቃላይ 36 አመላካቾች ያሉት ተሳታፊዎች ሊጠቀሙበት የሚችሉትን የበለጠ ዝርዝር ማዕቀፍ ያቀርባሉ - ይህ መነሻ ነው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dirty="0"/>
              <a:t>)</a:t>
            </a:r>
          </a:p>
          <a:p>
            <a:pPr marL="158750" marR="0" lvl="0" indent="0" algn="l" defTabSz="914400" rtl="0" eaLnBrk="1" fontAlgn="auto" latinLnBrk="0" hangingPunct="1">
              <a:lnSpc>
                <a:spcPct val="100000"/>
              </a:lnSpc>
              <a:spcBef>
                <a:spcPts val="0"/>
              </a:spcBef>
              <a:spcAft>
                <a:spcPts val="0"/>
              </a:spcAft>
              <a:buClrTx/>
              <a:buSzPts val="1100"/>
              <a:buFontTx/>
              <a:buNone/>
              <a:tabLst/>
              <a:defRPr/>
            </a:pPr>
            <a:endParaRPr lang="en-US" dirty="0"/>
          </a:p>
          <a:p>
            <a:pPr marL="158750" marR="0" lvl="0" indent="0" algn="l" defTabSz="914400" rtl="0" eaLnBrk="1" fontAlgn="auto" latinLnBrk="0" hangingPunct="1">
              <a:lnSpc>
                <a:spcPct val="100000"/>
              </a:lnSpc>
              <a:spcBef>
                <a:spcPts val="0"/>
              </a:spcBef>
              <a:spcAft>
                <a:spcPts val="0"/>
              </a:spcAft>
              <a:buClrTx/>
              <a:buSzPts val="1100"/>
              <a:buFontTx/>
              <a:buNone/>
              <a:tabLst/>
              <a:defRPr/>
            </a:pP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የፕሮግራ</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ም</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አስተዳዳሪዎች</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dirty="0"/>
              <a:t>በፕሮጀክቱ መጀመሪያ ላይ</a:t>
            </a:r>
            <a:r>
              <a:rPr lang="en-US" dirty="0"/>
              <a:t> </a:t>
            </a:r>
            <a:r>
              <a:rPr lang="am-ET" dirty="0"/>
              <a:t>በዚህ ስላይድ ላይ የተዘረዘሩትን አጠቃላይ ጥያቄዎች በመከተል ጠንካራ የሥርዓተ-ፆታ ልዩነትን በተመለከተ ትንታኔ በማድረግ</a:t>
            </a:r>
            <a:r>
              <a:rPr lang="en-US" dirty="0"/>
              <a:t> </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dirty="0"/>
          </a:p>
          <a:p>
            <a:pPr marL="228600" lvl="0" indent="-228600" algn="l" rtl="0">
              <a:lnSpc>
                <a:spcPct val="100000"/>
              </a:lnSpc>
              <a:spcBef>
                <a:spcPts val="0"/>
              </a:spcBef>
              <a:spcAft>
                <a:spcPts val="0"/>
              </a:spcAft>
              <a:buSzPts val="1100"/>
              <a:buFont typeface="+mj-lt"/>
              <a:buAutoNum type="arabicPeriod"/>
            </a:pPr>
            <a:r>
              <a:rPr lang="am-ET" dirty="0"/>
              <a:t>በመተግበር ደረጃ ላይ የሚያስፈልጉትን የእንቅስቃሴ ዓይነቶች ይወስኑ</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endParaRPr lang="am-ET" sz="1800" kern="1200" dirty="0">
              <a:effectLst/>
              <a:latin typeface="Nyala" panose="02000504070300020003" pitchFamily="2" charset="0"/>
              <a:ea typeface="Malgun Gothic" panose="020B0503020000020004" pitchFamily="34" charset="-127"/>
              <a:cs typeface="Malgun Gothic" panose="020B0503020000020004" pitchFamily="34" charset="-127"/>
            </a:endParaRPr>
          </a:p>
          <a:p>
            <a:pPr marL="228600" lvl="0" indent="-228600" algn="l" rtl="0">
              <a:lnSpc>
                <a:spcPct val="100000"/>
              </a:lnSpc>
              <a:spcBef>
                <a:spcPts val="0"/>
              </a:spcBef>
              <a:spcAft>
                <a:spcPts val="0"/>
              </a:spcAft>
              <a:buSzPts val="1100"/>
              <a:buFont typeface="+mj-lt"/>
              <a:buAutoNum type="arabicPeriod"/>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አስፈላጊ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በጀትና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ኃብት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በ</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መመደብ</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የስርአተ-ፆታ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አቅምን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መገንባት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የስርአተ-ፆታ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ባለሙያ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መቅጠር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የመስክ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ወርክሾፕ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ስልጠና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እሌሎች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አስፈላጊ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ለስርአተ-ፆታ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ምላሽ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ተግባራትን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ማከናወን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a:t>
            </a:r>
            <a:endParaRPr lang="am-ET" sz="1800" kern="1200" dirty="0">
              <a:effectLst/>
              <a:latin typeface="Nyala" panose="02000504070300020003" pitchFamily="2" charset="0"/>
              <a:ea typeface="Malgun Gothic" panose="020B0503020000020004" pitchFamily="34" charset="-127"/>
              <a:cs typeface="Malgun Gothic" panose="020B0503020000020004" pitchFamily="34" charset="-127"/>
            </a:endParaRPr>
          </a:p>
          <a:p>
            <a:pPr marL="228600" lvl="0" indent="-228600" algn="l" rtl="0">
              <a:lnSpc>
                <a:spcPct val="100000"/>
              </a:lnSpc>
              <a:spcBef>
                <a:spcPts val="0"/>
              </a:spcBef>
              <a:spcAft>
                <a:spcPts val="0"/>
              </a:spcAft>
              <a:buSzPts val="1100"/>
              <a:buFont typeface="+mj-lt"/>
              <a:buAutoNum type="arabicPeriod"/>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የክትትልና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ግምገማ</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ሂደት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ለመደገፍ የሚረዱ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መረጃ</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ዎችን መሰብሰብ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dirty="0">
                <a:latin typeface="Calibri"/>
                <a:ea typeface="Calibri"/>
                <a:cs typeface="Calibri"/>
                <a:sym typeface="Calibri"/>
              </a:rPr>
              <a:t> </a:t>
            </a:r>
            <a:endParaRPr lang="am-ET" sz="1200" b="0" dirty="0">
              <a:latin typeface="Calibri"/>
              <a:ea typeface="Calibri"/>
              <a:cs typeface="Calibri"/>
              <a:sym typeface="Calibri"/>
            </a:endParaRPr>
          </a:p>
          <a:p>
            <a:pPr marL="228600" lvl="0" indent="-228600" algn="l" rtl="0">
              <a:lnSpc>
                <a:spcPct val="100000"/>
              </a:lnSpc>
              <a:spcBef>
                <a:spcPts val="0"/>
              </a:spcBef>
              <a:spcAft>
                <a:spcPts val="0"/>
              </a:spcAft>
              <a:buSzPts val="1100"/>
              <a:buFont typeface="+mj-lt"/>
              <a:buAutoNum type="arabicPeriod"/>
            </a:pPr>
            <a:r>
              <a:rPr lang="am-ET" b="1" dirty="0"/>
              <a:t>የሴቶችን በውሳኔ መስጠት ውስጥ ያላቸውን ፍትሃዊ ተሳትፎ  እና ተጠቃሚ እንዳይሆኑ የሚከለክሉትን ክፍተቶች፣ እንቅፋቶች እና ተግዳሮቶች ከማጠናከር ይልቅ መፍታት እንደሚቻል ማረጋገጥ</a:t>
            </a:r>
            <a:r>
              <a:rPr lang="en-US" sz="1200" b="1"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b="1" dirty="0">
                <a:latin typeface="Calibri"/>
                <a:ea typeface="Calibri"/>
                <a:cs typeface="Calibri"/>
                <a:sym typeface="Calibri"/>
              </a:rPr>
              <a:t>  </a:t>
            </a:r>
            <a:endParaRPr lang="en-US" b="1" dirty="0"/>
          </a:p>
          <a:p>
            <a:pPr marL="158750" marR="0" lvl="0" indent="0" algn="l" defTabSz="914400" rtl="0" eaLnBrk="1" fontAlgn="auto" latinLnBrk="0" hangingPunct="1">
              <a:lnSpc>
                <a:spcPct val="100000"/>
              </a:lnSpc>
              <a:spcBef>
                <a:spcPts val="0"/>
              </a:spcBef>
              <a:spcAft>
                <a:spcPts val="0"/>
              </a:spcAft>
              <a:buClrTx/>
              <a:buSzPts val="1100"/>
              <a:buFontTx/>
              <a:buNone/>
              <a:tabLst/>
              <a:defRPr/>
            </a:pPr>
            <a:endParaRPr lang="am-ET" sz="1200" kern="1200" dirty="0">
              <a:solidFill>
                <a:schemeClr val="tx1"/>
              </a:solidFill>
              <a:effectLst/>
              <a:latin typeface="+mn-lt"/>
              <a:ea typeface="+mn-ea"/>
              <a:cs typeface="+mn-cs"/>
            </a:endParaRPr>
          </a:p>
          <a:p>
            <a:pPr marL="444500" marR="0" lvl="0" indent="-2857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የሥርዓተ</a:t>
            </a:r>
            <a:r>
              <a:rPr lang="en-US" sz="1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ፆታ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ትንታኔ</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በታለመው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ፖሊሲ</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ፕሮጀክት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ፕሮግራም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የአመለካከቶች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ሁኔታዎች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ልዩነቶች</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በሚናቸው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ፍላጎታቸው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መብቶቻቸው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ቅድሚያ</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በሚሰጡአቸው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የሃብት</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ተደራሽነተትና</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መቆጣጠር</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ውሳኔ</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ሰጭነት</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ሂደት</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እንዲሁም</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ማህበራዊ-ኢኮኖሚያዊ</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መስተጋብር</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ተጽ</a:t>
            </a:r>
            <a:r>
              <a:rPr lang="en-US" sz="1800" kern="0" dirty="0" err="1">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እኖ</a:t>
            </a:r>
            <a:r>
              <a:rPr lang="en-US" sz="1800" kern="0" dirty="0">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0" dirty="0" err="1">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በእድሜ</a:t>
            </a:r>
            <a:r>
              <a:rPr lang="en-US" sz="1800" kern="0" dirty="0">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0" dirty="0" err="1">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ብሔር</a:t>
            </a:r>
            <a:r>
              <a:rPr lang="en-US" sz="1800" kern="0" dirty="0">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0" dirty="0" err="1">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ገቢ</a:t>
            </a:r>
            <a:r>
              <a:rPr lang="en-US" sz="1800" kern="0" dirty="0">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0" dirty="0" err="1">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መደብ</a:t>
            </a:r>
            <a:r>
              <a:rPr lang="en-US" sz="1800" kern="0" dirty="0">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0" dirty="0" err="1">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0" dirty="0">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0" dirty="0" err="1">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የጤና</a:t>
            </a:r>
            <a:r>
              <a:rPr lang="en-US" sz="1800" kern="0" dirty="0">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0" dirty="0" err="1">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ሁኔታ</a:t>
            </a:r>
            <a:r>
              <a:rPr lang="en-US" sz="1800" kern="0" dirty="0">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0" dirty="0" err="1">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ጨምሮ</a:t>
            </a:r>
            <a:r>
              <a:rPr lang="en-US" sz="1800" kern="0" dirty="0">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መረጃን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ይሰጣል</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b="1" dirty="0">
                <a:latin typeface="Calibri"/>
                <a:ea typeface="Calibri"/>
                <a:cs typeface="Calibri"/>
                <a:sym typeface="Calibri"/>
              </a:rPr>
              <a:t> </a:t>
            </a:r>
            <a:r>
              <a:rPr lang="am-ET" dirty="0"/>
              <a:t>የሥርዓተ-ፆታ ትንተና የፖሊሲ/ፕሮጀክቱ/ፕሮግራሙ በሥርዓተ-ፆታ አለመመጣጠን ምክንያት የሚፈጠሩትን መሰናክሎች ለማጠናከር ወይም ለመቀነስ ያለውን አቅም በማብራራት፣ ሴቶችም ሆኑ ወንዶች ውጤታማና ዘላቂ መፍትሄዎችን በመቅረጽ ረገድ የሚያበረክቱትን ልዩ ልዩ የእውቀት ዓይነቶች በመለየት ማብራራት ይኖርበታል።</a:t>
            </a:r>
            <a:r>
              <a:rPr lang="en-US" dirty="0"/>
              <a:t>. </a:t>
            </a:r>
          </a:p>
          <a:p>
            <a:pPr marL="158750" lvl="0" indent="0" algn="l" rtl="0">
              <a:lnSpc>
                <a:spcPct val="100000"/>
              </a:lnSpc>
              <a:spcBef>
                <a:spcPts val="0"/>
              </a:spcBef>
              <a:spcAft>
                <a:spcPts val="0"/>
              </a:spcAft>
              <a:buSzPts val="1100"/>
              <a:buNone/>
            </a:pPr>
            <a:endParaRPr lang="en-US" dirty="0"/>
          </a:p>
          <a:p>
            <a:pPr marL="158750" marR="0" lvl="0" indent="0" algn="l" defTabSz="914400" rtl="0" eaLnBrk="1" fontAlgn="auto" latinLnBrk="0" hangingPunct="1">
              <a:lnSpc>
                <a:spcPct val="100000"/>
              </a:lnSpc>
              <a:spcBef>
                <a:spcPts val="0"/>
              </a:spcBef>
              <a:spcAft>
                <a:spcPts val="0"/>
              </a:spcAft>
              <a:buClrTx/>
              <a:buSzPts val="1100"/>
              <a:buFontTx/>
              <a:buNone/>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መደበኛ</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የተለመዱ</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የሥርዓተ</a:t>
            </a:r>
            <a:r>
              <a:rPr lang="en-US" sz="1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ፆታ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ትንታኔ</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ጥያቄዎች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dirty="0"/>
              <a:t> </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ያደርጋል</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dirty="0"/>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የሥራ</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ጥያቄዎች</a:t>
            </a:r>
            <a:r>
              <a:rPr lang="en-US" dirty="0"/>
              <a:t>)</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ይጠቀማል</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1" lang="en-US" sz="1200" kern="0" dirty="0">
                <a:solidFill>
                  <a:srgbClr val="303436"/>
                </a:solidFill>
                <a:effectLst/>
                <a:latin typeface="Nyala" panose="02000504070300020003" pitchFamily="2" charset="0"/>
              </a:rPr>
              <a:t>(</a:t>
            </a:r>
            <a:r>
              <a:rPr kumimoji="1" lang="en-US" altLang="en-US" sz="12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የተፈጥሮ</a:t>
            </a:r>
            <a:r>
              <a:rPr kumimoji="1" lang="en-US" altLang="en-US" sz="12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1" lang="en-US" altLang="en-US" sz="12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ኃብት</a:t>
            </a:r>
            <a:r>
              <a:rPr kumimoji="1" lang="en-US" altLang="en-US" sz="12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1" lang="en-US" altLang="en-US" sz="12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ተደራሽነት</a:t>
            </a:r>
            <a:r>
              <a:rPr kumimoji="1" lang="en-US" altLang="en-US" sz="12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ጥያቄዎች</a:t>
            </a:r>
            <a:r>
              <a:rPr lang="en-US" dirty="0"/>
              <a:t>)</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ተቆጣጠረ</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dirty="0"/>
              <a:t>(</a:t>
            </a:r>
            <a:r>
              <a:rPr kumimoji="1" lang="en-US" altLang="en-US" sz="12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ውሳኔ</a:t>
            </a:r>
            <a:r>
              <a:rPr kumimoji="1" lang="en-US" altLang="en-US" sz="12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1" lang="en-US" altLang="en-US" sz="12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መስጠትና</a:t>
            </a:r>
            <a:r>
              <a:rPr kumimoji="1" lang="en-US" altLang="en-US" sz="12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1" lang="en-US" altLang="en-US" sz="12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ኃብትን</a:t>
            </a:r>
            <a:r>
              <a:rPr kumimoji="1" lang="en-US" altLang="en-US" sz="12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1" lang="en-US" altLang="en-US" sz="12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መቆጣጠር</a:t>
            </a:r>
            <a:r>
              <a:rPr kumimoji="1" lang="en-US" sz="1200" kern="0" dirty="0">
                <a:solidFill>
                  <a:srgbClr val="303436"/>
                </a:solidFill>
                <a:effectLst/>
                <a:latin typeface="Nyala" panose="02000504070300020003" pitchFamily="2" charset="0"/>
                <a:cs typeface="Courier New" panose="02070309020205020404" pitchFamily="49" charset="0"/>
              </a:rPr>
              <a:t>)</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ያውቃል</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dirty="0"/>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መረጃ</a:t>
            </a:r>
            <a:r>
              <a:rPr lang="en-US" dirty="0"/>
              <a:t>=</a:t>
            </a:r>
            <a:r>
              <a:rPr kumimoji="1" lang="en-US" altLang="en-US" sz="12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ኃብትን</a:t>
            </a:r>
            <a:r>
              <a:rPr lang="en-US" dirty="0"/>
              <a:t>)</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ይጠቀማ</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dirty="0"/>
              <a:t>(</a:t>
            </a:r>
            <a:r>
              <a:rPr kumimoji="0" lang="en-US" altLang="en-US" sz="1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ጥቅም</a:t>
            </a:r>
            <a:r>
              <a:rPr kumimoji="0" lang="en-US" altLang="en-US" sz="1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መጋራት</a:t>
            </a:r>
            <a:r>
              <a:rPr lang="en-US" dirty="0"/>
              <a:t>)</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kumimoji="0" lang="en-US" altLang="en-US" sz="1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ማን</a:t>
            </a:r>
            <a:r>
              <a:rPr kumimoji="0" lang="en-US" altLang="en-US" sz="1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በምን</a:t>
            </a:r>
            <a:r>
              <a:rPr kumimoji="0" lang="en-US" altLang="en-US" sz="1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ውስጥ</a:t>
            </a:r>
            <a:r>
              <a:rPr kumimoji="0" lang="en-US" altLang="en-US" sz="1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ይካተታል</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12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300" b="0" i="0" u="none" strike="noStrike" cap="none" normalizeH="0" baseline="0" dirty="0">
                <a:ln>
                  <a:noFill/>
                </a:ln>
                <a:solidFill>
                  <a:schemeClr val="tx1"/>
                </a:solidFill>
                <a:effectLst/>
              </a:rPr>
              <a:t> </a:t>
            </a:r>
            <a:r>
              <a:rPr kumimoji="0" lang="en-US" sz="1200" b="0" i="0" u="none" strike="noStrike" kern="1200" cap="none" normalizeH="0" baseline="0" dirty="0">
                <a:ln>
                  <a:noFill/>
                </a:ln>
                <a:solidFill>
                  <a:srgbClr val="303436"/>
                </a:solidFill>
                <a:effectLst/>
                <a:latin typeface="inherit"/>
                <a:cs typeface="Courier New" panose="02070309020205020404" pitchFamily="49" charset="0"/>
              </a:rPr>
              <a:t>(</a:t>
            </a:r>
            <a:r>
              <a:rPr kumimoji="0" lang="en-US" altLang="en-US" sz="1200" b="0" i="0" u="none" strike="noStrike" kern="1200"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ተሳትፎ</a:t>
            </a:r>
            <a:r>
              <a:rPr kumimoji="0" lang="en-US" sz="1200" b="0" i="0" u="none" strike="noStrike" kern="1200" cap="none" normalizeH="0" baseline="0" dirty="0">
                <a:ln>
                  <a:noFill/>
                </a:ln>
                <a:solidFill>
                  <a:srgbClr val="303436"/>
                </a:solidFill>
                <a:effectLst/>
                <a:latin typeface="inherit"/>
                <a:cs typeface="Courier New" panose="02070309020205020404" pitchFamily="49" charset="0"/>
              </a:rPr>
              <a:t>)</a:t>
            </a:r>
          </a:p>
          <a:p>
            <a:pPr marL="457200" lvl="0" indent="-228600" algn="l" rtl="0">
              <a:lnSpc>
                <a:spcPct val="100000"/>
              </a:lnSpc>
              <a:spcBef>
                <a:spcPts val="0"/>
              </a:spcBef>
              <a:spcAft>
                <a:spcPts val="0"/>
              </a:spcAft>
              <a:buSzPts val="1100"/>
              <a:buNone/>
            </a:pPr>
            <a:endParaRPr lang="en-US" dirty="0"/>
          </a:p>
          <a:p>
            <a:pPr marL="457200" lvl="0" indent="-228600" algn="l" rtl="0">
              <a:lnSpc>
                <a:spcPct val="100000"/>
              </a:lnSpc>
              <a:spcBef>
                <a:spcPts val="0"/>
              </a:spcBef>
              <a:spcAft>
                <a:spcPts val="0"/>
              </a:spcAft>
              <a:buSzPts val="1100"/>
              <a:buNone/>
            </a:pPr>
            <a:endParaRPr lang="en-US" dirty="0"/>
          </a:p>
          <a:p>
            <a:pPr marL="158750" marR="0" lvl="0" indent="0" algn="l" defTabSz="914400" rtl="0" eaLnBrk="1" fontAlgn="auto" latinLnBrk="0" hangingPunct="1">
              <a:lnSpc>
                <a:spcPct val="100000"/>
              </a:lnSpc>
              <a:spcBef>
                <a:spcPts val="0"/>
              </a:spcBef>
              <a:spcAft>
                <a:spcPts val="0"/>
              </a:spcAft>
              <a:buClrTx/>
              <a:buSzPts val="1100"/>
              <a:buFontTx/>
              <a:buNone/>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ምንጭ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ፋ.ኦ</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ሥርዓተ</a:t>
            </a:r>
            <a:r>
              <a:rPr lang="en-US" sz="1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ፆታ</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የአየር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ንብረት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ለውጥ</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የስልጠና</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መምሪያ</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dirty="0"/>
              <a:t>(</a:t>
            </a:r>
            <a:r>
              <a:rPr lang="en-US" sz="1800" dirty="0" err="1">
                <a:effectLst/>
                <a:latin typeface="Nyala" panose="02000504070300020003" pitchFamily="2" charset="0"/>
                <a:ea typeface="Calibri" panose="020F0502020204030204" pitchFamily="34" charset="0"/>
                <a:cs typeface="Nyala" panose="02000504070300020003" pitchFamily="2" charset="0"/>
              </a:rPr>
              <a:t>እ.ኤ.አ</a:t>
            </a:r>
            <a:r>
              <a:rPr lang="en-US" sz="1800" dirty="0">
                <a:effectLst/>
                <a:latin typeface="Nyala" panose="02000504070300020003" pitchFamily="2" charset="0"/>
                <a:ea typeface="Calibri" panose="020F0502020204030204" pitchFamily="34" charset="0"/>
                <a:cs typeface="Nyala" panose="02000504070300020003" pitchFamily="2" charset="0"/>
              </a:rPr>
              <a:t>. </a:t>
            </a:r>
            <a:r>
              <a:rPr lang="en-US" dirty="0"/>
              <a:t>2011)</a:t>
            </a:r>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19</a:t>
            </a:fld>
            <a:endParaRPr kumimoji="1" lang="ja-JP" altLang="en-US"/>
          </a:p>
        </p:txBody>
      </p:sp>
    </p:spTree>
    <p:extLst>
      <p:ext uri="{BB962C8B-B14F-4D97-AF65-F5344CB8AC3E}">
        <p14:creationId xmlns:p14="http://schemas.microsoft.com/office/powerpoint/2010/main" val="241080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lang="am-ET" dirty="0"/>
              <a:t>ሴቶችና ወንዶች ለልማት ቅድሚያ የሚሰጧቸው ነገሮች ላይ  ልዩነት አላቸው።</a:t>
            </a:r>
            <a:r>
              <a:rPr lang="en-US" dirty="0"/>
              <a:t>. </a:t>
            </a:r>
            <a:r>
              <a:rPr lang="am-ET" dirty="0"/>
              <a:t>በስርዓተ ፡ጾታ የተደነገጉ ሚናዎች</a:t>
            </a:r>
            <a:r>
              <a:rPr lang="en-US" dirty="0"/>
              <a:t> </a:t>
            </a:r>
            <a:r>
              <a:rPr lang="am-ET" dirty="0"/>
              <a:t>በህብረተሰብ እና በባህላዊ ኢኮኖሚ ውስጥ የአየር ፣ የንብረት ለውጥ ትልቅ ሸክም ወይም ዕድሎችን ሊፈጥር ይችላል ።</a:t>
            </a: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20</a:t>
            </a:fld>
            <a:endParaRPr kumimoji="1" lang="ja-JP" altLang="en-US"/>
          </a:p>
        </p:txBody>
      </p:sp>
    </p:spTree>
    <p:extLst>
      <p:ext uri="{BB962C8B-B14F-4D97-AF65-F5344CB8AC3E}">
        <p14:creationId xmlns:p14="http://schemas.microsoft.com/office/powerpoint/2010/main" val="406876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am-ET" dirty="0"/>
              <a:t>ይህ ሞጁል ለ</a:t>
            </a:r>
            <a:r>
              <a:rPr lang="am-ET" sz="1200" dirty="0">
                <a:solidFill>
                  <a:srgbClr val="303436"/>
                </a:solidFill>
                <a:latin typeface="Nyala" panose="02000504070300020003" pitchFamily="2" charset="0"/>
                <a:cs typeface="Courier New" panose="02070309020205020404" pitchFamily="49" charset="0"/>
              </a:rPr>
              <a:t>ሥርዓተ</a:t>
            </a:r>
            <a:r>
              <a:rPr lang="en-US" altLang="en-US" sz="1200" dirty="0">
                <a:solidFill>
                  <a:srgbClr val="303436"/>
                </a:solidFill>
                <a:latin typeface="Nyala" panose="02000504070300020003" pitchFamily="2" charset="0"/>
                <a:cs typeface="Courier New" panose="02070309020205020404" pitchFamily="49" charset="0"/>
              </a:rPr>
              <a:t>-</a:t>
            </a:r>
            <a:r>
              <a:rPr lang="en-US" altLang="en-US" sz="1200" dirty="0" err="1">
                <a:solidFill>
                  <a:srgbClr val="303436"/>
                </a:solidFill>
                <a:latin typeface="Nyala" panose="02000504070300020003" pitchFamily="2" charset="0"/>
                <a:cs typeface="Courier New" panose="02070309020205020404" pitchFamily="49" charset="0"/>
              </a:rPr>
              <a:t>ፆታ</a:t>
            </a:r>
            <a:r>
              <a:rPr lang="en-US" altLang="en-US" sz="1200" dirty="0">
                <a:solidFill>
                  <a:srgbClr val="303436"/>
                </a:solidFill>
                <a:latin typeface="Nyala" panose="02000504070300020003" pitchFamily="2" charset="0"/>
                <a:cs typeface="Courier New" panose="02070309020205020404" pitchFamily="49" charset="0"/>
              </a:rPr>
              <a:t> </a:t>
            </a:r>
            <a:r>
              <a:rPr lang="am-ET" dirty="0"/>
              <a:t>ምላሽ የሚሰጡ (እንዲሁም ሌሎች የማህበራዊ ልዩነቶችን እና አካታችነትን) የአየር ንብረት ለውጥ ተጋላጭነትን እና የአደጋ ምዘናዎችን በምንሰራበት ጊዜ ለመለየት አስፈላጊ የሆነው ለምንድነው የሚለውን አጠቃላይ እይታ ያስተዋውቃል።</a:t>
            </a:r>
            <a:endParaRPr lang="en-US" dirty="0"/>
          </a:p>
          <a:p>
            <a:pPr marL="457200" lvl="0" indent="-298450" algn="l" rtl="0">
              <a:lnSpc>
                <a:spcPct val="100000"/>
              </a:lnSpc>
              <a:spcBef>
                <a:spcPts val="0"/>
              </a:spcBef>
              <a:spcAft>
                <a:spcPts val="0"/>
              </a:spcAft>
              <a:buSzPts val="1100"/>
              <a:buChar char="●"/>
            </a:pPr>
            <a:r>
              <a:rPr lang="am-ET" dirty="0"/>
              <a:t>ሰዎችን ለችግር ወይም ለአደጋ የሚያጋልጧቸውን ነገሮች ብቻ አናስብም፤ ነገር ግን ያላቸውን አቅምና፣ ዕውቀት፤ እንዲሁም እንድ የአየር ንብረት ለውጥን ለመቋቋም መፍትሄዎች መፍጠርን ጨምሮ ያሉ አዎንታዊ ባህሪያትን የማየት ጥቅሞችን እናያለን።</a:t>
            </a:r>
            <a:endParaRPr lang="en-US" dirty="0"/>
          </a:p>
          <a:p>
            <a:pPr marL="457200" lvl="0" indent="-298450" algn="l" rtl="0">
              <a:lnSpc>
                <a:spcPct val="100000"/>
              </a:lnSpc>
              <a:spcBef>
                <a:spcPts val="0"/>
              </a:spcBef>
              <a:spcAft>
                <a:spcPts val="0"/>
              </a:spcAft>
              <a:buSzPts val="1100"/>
              <a:buChar char="●"/>
            </a:pPr>
            <a:r>
              <a:rPr lang="am-ET" dirty="0"/>
              <a:t>በተጨማሪም በዚህ ሞጁል ውስጥ የትኛውንም የአየር ንብረት ተጋላጭነት እና የአደጋ መገምገሚያ መሳሪያዎችን በጥልቀት ለማየት ሳይሆን ምን እንደሚመስሉ በመጠቆም የማንበብ ፍላጎትን እንጭራለን።</a:t>
            </a:r>
            <a:endParaRPr lang="en-US" dirty="0"/>
          </a:p>
          <a:p>
            <a:pPr marL="457200" lvl="0" indent="-298450" algn="l" rtl="0">
              <a:lnSpc>
                <a:spcPct val="100000"/>
              </a:lnSpc>
              <a:spcBef>
                <a:spcPts val="0"/>
              </a:spcBef>
              <a:spcAft>
                <a:spcPts val="0"/>
              </a:spcAft>
              <a:buSzPts val="1100"/>
              <a:buChar char="●"/>
            </a:pPr>
            <a:r>
              <a:rPr lang="am-ET" dirty="0"/>
              <a:t>የ</a:t>
            </a:r>
            <a:r>
              <a:rPr lang="en-US" dirty="0"/>
              <a:t>CDKN</a:t>
            </a:r>
            <a:r>
              <a:rPr lang="am-ET" dirty="0"/>
              <a:t> ፕሮግራም በተለይ ጠቃሚ ሆኖ ያገኛቸውን እና ሰልጣኞች ወደፊት እራሳቸው ጠልቀው እንዲመረምሩ የምንመክረው በሌሎች የተሰሩ ቅጾችን መሳሪያዎችን እዚህ እንጠቅሳለን። ጠቃሚ የ</a:t>
            </a:r>
            <a:r>
              <a:rPr lang="am-ET" sz="1200" dirty="0">
                <a:solidFill>
                  <a:srgbClr val="303436"/>
                </a:solidFill>
                <a:latin typeface="Nyala" panose="02000504070300020003" pitchFamily="2" charset="0"/>
                <a:cs typeface="Courier New" panose="02070309020205020404" pitchFamily="49" charset="0"/>
              </a:rPr>
              <a:t>ሥርዓተ</a:t>
            </a:r>
            <a:r>
              <a:rPr lang="en-US" altLang="en-US" sz="1200" dirty="0">
                <a:solidFill>
                  <a:srgbClr val="303436"/>
                </a:solidFill>
                <a:latin typeface="Nyala" panose="02000504070300020003" pitchFamily="2" charset="0"/>
                <a:cs typeface="Courier New" panose="02070309020205020404" pitchFamily="49" charset="0"/>
              </a:rPr>
              <a:t>-</a:t>
            </a:r>
            <a:r>
              <a:rPr lang="en-US" altLang="en-US" sz="1200" dirty="0" err="1">
                <a:solidFill>
                  <a:srgbClr val="303436"/>
                </a:solidFill>
                <a:latin typeface="Nyala" panose="02000504070300020003" pitchFamily="2" charset="0"/>
                <a:cs typeface="Courier New" panose="02070309020205020404" pitchFamily="49" charset="0"/>
              </a:rPr>
              <a:t>ፆታ</a:t>
            </a:r>
            <a:r>
              <a:rPr lang="en-US" altLang="en-US" sz="1200" dirty="0">
                <a:solidFill>
                  <a:srgbClr val="303436"/>
                </a:solidFill>
                <a:latin typeface="Nyala" panose="02000504070300020003" pitchFamily="2" charset="0"/>
                <a:cs typeface="Courier New" panose="02070309020205020404" pitchFamily="49" charset="0"/>
              </a:rPr>
              <a:t> </a:t>
            </a:r>
            <a:r>
              <a:rPr lang="am-ET" dirty="0"/>
              <a:t>መለኪያዎችን በበቂ ሁኔታ ያካተቱ የተጋላጭነት እና የአደጋ ግምገማ መሳሪያዎችን የተጠቀሙ አንድ ወይም ሁለት ጥናቶችን እናቀርባለን።</a:t>
            </a: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a:t>
            </a:fld>
            <a:endParaRPr kumimoji="1" lang="ja-JP" altLang="en-US"/>
          </a:p>
        </p:txBody>
      </p:sp>
    </p:spTree>
    <p:extLst>
      <p:ext uri="{BB962C8B-B14F-4D97-AF65-F5344CB8AC3E}">
        <p14:creationId xmlns:p14="http://schemas.microsoft.com/office/powerpoint/2010/main" val="1545185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am-ET" sz="1100" b="1" i="0" u="none" strike="noStrike" cap="none" dirty="0">
                <a:solidFill>
                  <a:srgbClr val="000000"/>
                </a:solidFill>
                <a:latin typeface="Arial"/>
                <a:ea typeface="Arial"/>
                <a:cs typeface="Arial"/>
                <a:sym typeface="Arial"/>
              </a:rPr>
              <a:t>አስትባባሪ</a:t>
            </a:r>
            <a:r>
              <a:rPr lang="en-US" sz="1100" b="1" i="0" u="none" strike="noStrike" cap="none" dirty="0">
                <a:solidFill>
                  <a:srgbClr val="000000"/>
                </a:solidFill>
                <a:latin typeface="Arial"/>
                <a:ea typeface="Arial"/>
                <a:cs typeface="Arial"/>
                <a:sym typeface="Arial"/>
              </a:rPr>
              <a:t>/</a:t>
            </a:r>
            <a:r>
              <a:rPr lang="am-ET" sz="1100" b="1" i="0" u="none" strike="noStrike" cap="none" dirty="0">
                <a:solidFill>
                  <a:srgbClr val="000000"/>
                </a:solidFill>
                <a:latin typeface="Arial"/>
                <a:ea typeface="Arial"/>
                <a:cs typeface="Arial"/>
                <a:sym typeface="Arial"/>
              </a:rPr>
              <a:t>አሰልጣኝ፡ ይህ ፆታን መሰረት በማድረግ የተከፋፈለ የጥናት ዘዴ ምሳሌ ነው።</a:t>
            </a:r>
            <a:r>
              <a:rPr lang="en-US" sz="1100" b="1" i="0" u="none" strike="noStrike" cap="none" dirty="0">
                <a:solidFill>
                  <a:srgbClr val="000000"/>
                </a:solidFill>
                <a:latin typeface="Arial"/>
                <a:ea typeface="Arial"/>
                <a:cs typeface="Arial"/>
                <a:sym typeface="Arial"/>
              </a:rPr>
              <a:t>– </a:t>
            </a:r>
            <a:r>
              <a:rPr lang="am-ET" sz="1100" b="0" i="0" u="none" strike="noStrike" cap="none" dirty="0">
                <a:solidFill>
                  <a:srgbClr val="000000"/>
                </a:solidFill>
                <a:latin typeface="Arial"/>
                <a:ea typeface="Arial"/>
                <a:cs typeface="Arial"/>
                <a:sym typeface="Arial"/>
              </a:rPr>
              <a:t>የቤተሰብ ዳሰሳ ጥናት የሴቶች እና የወንዶች የተለያየ የመቋቋም ችሎታ እና አቅም፤ የተፈጥሮ</a:t>
            </a:r>
            <a:r>
              <a:rPr lang="en-US" sz="1100" b="0" i="0" u="none" strike="noStrike" cap="none" dirty="0">
                <a:solidFill>
                  <a:srgbClr val="000000"/>
                </a:solidFill>
                <a:latin typeface="Arial"/>
                <a:ea typeface="Arial"/>
                <a:cs typeface="Arial"/>
                <a:sym typeface="Arial"/>
              </a:rPr>
              <a:t> </a:t>
            </a:r>
            <a:r>
              <a:rPr lang="am-ET" sz="1100" b="0" i="0" u="none" strike="noStrike" cap="none" dirty="0">
                <a:solidFill>
                  <a:srgbClr val="000000"/>
                </a:solidFill>
                <a:latin typeface="Arial"/>
                <a:ea typeface="Arial"/>
                <a:cs typeface="Arial"/>
                <a:sym typeface="Arial"/>
              </a:rPr>
              <a:t>ሃብቶችን  አጠቃቀም ቅድሚያ የሚሰጡባቸውን የተለያዩ መንገዶች ለመረዳት ጥቅም ላይ ውሏል።</a:t>
            </a:r>
            <a:r>
              <a:rPr lang="en-US" sz="1100" b="0" i="0" u="none" strike="noStrike" cap="none" dirty="0">
                <a:solidFill>
                  <a:srgbClr val="000000"/>
                </a:solidFill>
                <a:latin typeface="Arial"/>
                <a:ea typeface="Arial"/>
                <a:cs typeface="Arial"/>
                <a:sym typeface="Arial"/>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አጥ</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ኝ</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ዎቹ</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በእያንዳንዱ</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ቤተሰብ</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ሦስት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ሰዎችን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ጠይቀዋል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በዚህ</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አይነት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መ</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ኩ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ቢያንስ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አንድ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ወንድና</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አንድ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ብዙውን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ጊዜ</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የቤቱን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አባወራ</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እማዎራ</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አንድ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በዘፈቀደ</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ሌላ</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አባል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ጠይቀዋል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ይህም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በትውልድ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መካከል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ያለውን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ልዩነት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ለመረ</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ዳ</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ት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አስችሏል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am-ET" sz="1600" dirty="0"/>
              <a:t>መረጃው በስርዓተ-ፆታ የተከፋፈለ ሲሆን ይህም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አጥ</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ኝ</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ዎቹ</a:t>
            </a:r>
            <a:r>
              <a:rPr lang="am-ET" sz="1600" dirty="0"/>
              <a:t> እና የአካባቢው ማህበረሰቦች ሴቶች እና ወንዶች ከተለያዩ የተፈጥሮ ሃብቶች አጠቃቀም እና ቁጥጥር እንዴት እንደሚጠቀሙ እና ይህ በተፈጥሮ አካባቢ ላይ የሚደረጉ ለውጦችን ለመቋቋም ምን ማለት እንደሆነ እንዲገነዘቡ አስችሏል</a:t>
            </a:r>
            <a:r>
              <a:rPr lang="en-US" sz="11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b="1" dirty="0"/>
          </a:p>
          <a:p>
            <a:pPr marL="0" marR="0">
              <a:lnSpc>
                <a:spcPct val="107000"/>
              </a:lnSpc>
              <a:spcBef>
                <a:spcPts val="0"/>
              </a:spcBef>
              <a:spcAft>
                <a:spcPts val="800"/>
              </a:spcAft>
            </a:pPr>
            <a:endPar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1" lang="en-US" sz="1200" b="1" kern="1200" dirty="0" err="1">
                <a:solidFill>
                  <a:schemeClr val="tx1"/>
                </a:solidFill>
                <a:latin typeface="+mn-lt"/>
                <a:ea typeface="+mn-ea"/>
                <a:cs typeface="+mn-cs"/>
              </a:rPr>
              <a:t>የስነምህዳር-አገልግሎት</a:t>
            </a:r>
            <a:r>
              <a:rPr kumimoji="1" lang="en-US" sz="1200" b="1" kern="1200" dirty="0">
                <a:solidFill>
                  <a:schemeClr val="tx1"/>
                </a:solidFill>
                <a:latin typeface="+mn-lt"/>
                <a:ea typeface="+mn-ea"/>
                <a:cs typeface="+mn-cs"/>
              </a:rPr>
              <a:t> </a:t>
            </a:r>
            <a:r>
              <a:rPr kumimoji="1" lang="en-US" sz="1200" b="1" kern="1200" dirty="0" err="1">
                <a:solidFill>
                  <a:schemeClr val="tx1"/>
                </a:solidFill>
                <a:latin typeface="+mn-lt"/>
                <a:ea typeface="+mn-ea"/>
                <a:cs typeface="+mn-cs"/>
              </a:rPr>
              <a:t>ለድህነትን</a:t>
            </a:r>
            <a:r>
              <a:rPr kumimoji="1" lang="en-US" sz="1200" b="1" kern="1200" dirty="0">
                <a:solidFill>
                  <a:schemeClr val="tx1"/>
                </a:solidFill>
                <a:latin typeface="+mn-lt"/>
                <a:ea typeface="+mn-ea"/>
                <a:cs typeface="+mn-cs"/>
              </a:rPr>
              <a:t> </a:t>
            </a:r>
            <a:r>
              <a:rPr kumimoji="1" lang="en-US" sz="1200" b="1" kern="1200" dirty="0" err="1">
                <a:solidFill>
                  <a:schemeClr val="tx1"/>
                </a:solidFill>
                <a:latin typeface="+mn-lt"/>
                <a:ea typeface="+mn-ea"/>
                <a:cs typeface="+mn-cs"/>
              </a:rPr>
              <a:t>ማስወገድ</a:t>
            </a:r>
            <a:r>
              <a:rPr kumimoji="1" lang="en-US" sz="1200" b="1" kern="1200" dirty="0">
                <a:solidFill>
                  <a:schemeClr val="tx1"/>
                </a:solidFill>
                <a:latin typeface="+mn-lt"/>
                <a:ea typeface="+mn-ea"/>
                <a:cs typeface="+mn-cs"/>
              </a:rPr>
              <a:t> </a:t>
            </a:r>
            <a:r>
              <a:rPr lang="en-US" b="1" dirty="0"/>
              <a:t>(ESPA) SPACES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ፕሮጀክት</a:t>
            </a:r>
            <a:r>
              <a:rPr lang="en-US" b="1" dirty="0"/>
              <a:t>:  </a:t>
            </a:r>
            <a:r>
              <a:rPr lang="en-US" sz="1800" dirty="0" err="1">
                <a:solidFill>
                  <a:srgbClr val="303436"/>
                </a:solidFill>
                <a:effectLst/>
                <a:latin typeface="Nyala" panose="02000504070300020003" pitchFamily="2" charset="0"/>
                <a:cs typeface="Nyala" panose="02000504070300020003" pitchFamily="2" charset="0"/>
              </a:rPr>
              <a:t>ቀጣይነት</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ያለው</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ድህነት</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ለመቅረፍ</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ከጠረፋማ</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የስነምህዳር-አገልግሎት</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የተፈጥሮ</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ሃብት</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አጠቃቀም</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ላይ</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የመለጠጥ</a:t>
            </a:r>
            <a:r>
              <a:rPr lang="am-ET" sz="1800" dirty="0">
                <a:solidFill>
                  <a:srgbClr val="303436"/>
                </a:solidFill>
                <a:effectLst/>
                <a:latin typeface="Nyala" panose="02000504070300020003" pitchFamily="2" charset="0"/>
                <a:cs typeface="Nyala" panose="02000504070300020003" pitchFamily="2" charset="0"/>
              </a:rPr>
              <a:t>(</a:t>
            </a:r>
            <a:r>
              <a:rPr lang="en-GB" sz="1600" dirty="0"/>
              <a:t>elasticities</a:t>
            </a:r>
            <a:r>
              <a:rPr lang="am-ET" sz="1600" dirty="0"/>
              <a:t>)</a:t>
            </a:r>
            <a:r>
              <a:rPr lang="en-US" sz="1800" dirty="0">
                <a:solidFill>
                  <a:srgbClr val="303436"/>
                </a:solidFill>
                <a:effectLst/>
                <a:latin typeface="Nyala" panose="02000504070300020003" pitchFamily="2" charset="0"/>
                <a:cs typeface="Nyala" panose="02000504070300020003" pitchFamily="2" charset="0"/>
              </a:rPr>
              <a:t>፣</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ግብረመልሶች</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እና</a:t>
            </a:r>
            <a:r>
              <a:rPr lang="en-US" sz="1800" dirty="0">
                <a:solidFill>
                  <a:srgbClr val="303436"/>
                </a:solidFill>
                <a:effectLst/>
                <a:latin typeface="inherit"/>
              </a:rPr>
              <a:t> </a:t>
            </a:r>
            <a:r>
              <a:rPr lang="am-ET" sz="1800" dirty="0">
                <a:solidFill>
                  <a:srgbClr val="303436"/>
                </a:solidFill>
                <a:effectLst/>
                <a:latin typeface="Nyala" panose="02000504070300020003" pitchFamily="2" charset="0"/>
                <a:cs typeface="Nyala" panose="02000504070300020003" pitchFamily="2" charset="0"/>
              </a:rPr>
              <a:t>ትርፍ እና ኪሳራ (</a:t>
            </a:r>
            <a:r>
              <a:rPr lang="en-US" sz="1800" dirty="0">
                <a:solidFill>
                  <a:srgbClr val="303436"/>
                </a:solidFill>
                <a:effectLst/>
                <a:latin typeface="Nyala" panose="02000504070300020003" pitchFamily="2" charset="0"/>
                <a:cs typeface="Nyala" panose="02000504070300020003" pitchFamily="2" charset="0"/>
              </a:rPr>
              <a:t>tradeoff)</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መርምረዋል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b="1" dirty="0"/>
          </a:p>
          <a:p>
            <a:pPr marL="0" marR="0">
              <a:lnSpc>
                <a:spcPct val="107000"/>
              </a:lnSpc>
              <a:spcBef>
                <a:spcPts val="0"/>
              </a:spcBef>
              <a:spcAft>
                <a:spcPts val="800"/>
              </a:spcAft>
            </a:pPr>
            <a:endParaRPr lang="en-US" dirty="0"/>
          </a:p>
          <a:p>
            <a:pPr marL="158750" lvl="0" indent="-69850" algn="l" rtl="0">
              <a:lnSpc>
                <a:spcPct val="100000"/>
              </a:lnSpc>
              <a:spcBef>
                <a:spcPts val="0"/>
              </a:spcBef>
              <a:spcAft>
                <a:spcPts val="0"/>
              </a:spcAft>
              <a:buSzPts val="1100"/>
              <a:buChar char="●"/>
            </a:pPr>
            <a:r>
              <a:rPr lang="am-ET" dirty="0"/>
              <a:t>በሞዛምቢክ እና በኬንያ በባህር ዳርቻ በሚገኙ ስምንት መንደሮች ውስጥ የሚኖሩትን በሥነ-ምህዳር አገልግሎቶች እና በሰዎች ደህንነት መካከል ያለውን ግንኙነት አጥንቷል</a:t>
            </a:r>
            <a:r>
              <a:rPr lang="en-US" dirty="0"/>
              <a:t>፤</a:t>
            </a:r>
          </a:p>
          <a:p>
            <a:pPr marL="158750" marR="0" lvl="0" indent="-69850" algn="l" defTabSz="914400" rtl="0" eaLnBrk="1" fontAlgn="auto" latinLnBrk="0" hangingPunct="1">
              <a:lnSpc>
                <a:spcPct val="100000"/>
              </a:lnSpc>
              <a:spcBef>
                <a:spcPts val="0"/>
              </a:spcBef>
              <a:spcAft>
                <a:spcPts val="0"/>
              </a:spcAft>
              <a:buClrTx/>
              <a:buSzPts val="1100"/>
              <a:buFontTx/>
              <a:buChar char="●"/>
              <a:tabLst/>
              <a:defRPr/>
            </a:pPr>
            <a:r>
              <a:rPr lang="am-ET" dirty="0"/>
              <a:t>የጥናት ፕሮጀክቱ የተፈጥሮ ሃብቶችን ተደራሽነት እና አጠቃቀም በባህር ዳርቻዎች ውስጥ በሚገኙ ማህበራዊ ቡድኖች ውስጥ በእኩል መጠን እንዳልተከፋፈለ አሳይቷል</a:t>
            </a:r>
            <a:r>
              <a:rPr kumimoji="0" lang="am-ET" altLang="en-US" sz="1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lang="en-US" dirty="0"/>
              <a:t> </a:t>
            </a:r>
            <a:r>
              <a:rPr lang="am-ET" dirty="0"/>
              <a:t>የጥቅማ ጥቅሞች ክፍፍል የሚወሰነው በፆታ፣ በጎሳ/በስደት ሁኔታ፣ በሀብት/ንብረት እና በሌሎችም ሁኔታዎች እንደሆነም ለይቷል</a:t>
            </a:r>
            <a:r>
              <a:rPr kumimoji="0" lang="am-ET" altLang="en-US" sz="1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lang="en-US" dirty="0"/>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ለምሳሌ</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የተፈጥሮ</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ሃብት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ተደራሽነት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የተፈጥሮ</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ሃብት</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ን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ለመጠቀም</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ያለው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መረዳትና</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ምኞች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መጠን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በስርአተ-ፆታ</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ላይ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የተመሰረቱ</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ናቸው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ይህ ክፍፍል በ ባህል እና የኢኮኖሚ እድገት እንዲሁመ</a:t>
            </a:r>
            <a:br>
              <a:rPr lang="am-ET" dirty="0"/>
            </a:br>
            <a:r>
              <a:rPr lang="am-ET" b="0" i="0" dirty="0">
                <a:solidFill>
                  <a:srgbClr val="303436"/>
                </a:solidFill>
                <a:effectLst/>
                <a:latin typeface="arial" panose="020B0604020202020204" pitchFamily="34" charset="0"/>
              </a:rPr>
              <a:t>ባህል እና አውድ ጥቅማጥቅሞች እንዴት እንደሚታዩ እና ለተለያዩ የህብረተሰብ ክፈሎች እንደሚከፋፈሉ ተጽዕኖ ያሳድራል።</a:t>
            </a:r>
            <a:r>
              <a:rPr lang="en-US" dirty="0"/>
              <a:t> </a:t>
            </a:r>
            <a:r>
              <a:rPr lang="am-ET" b="0" i="0" dirty="0">
                <a:solidFill>
                  <a:srgbClr val="303436"/>
                </a:solidFill>
                <a:effectLst/>
                <a:latin typeface="arial" panose="020B0604020202020204" pitchFamily="34" charset="0"/>
              </a:rPr>
              <a:t>ይህ ስርጭት በማህበራዊ፣ ባህላዊ እና ኢኮኖሚያዊ እድገቶች ከጊዜ ወደ ጊዜ ሊለወጥ እና እንዲሁም በአስተዳደር ስርዓቶች ትኩረት ሊመራ እና ሊፋጠን ይችላል።</a:t>
            </a:r>
            <a:endParaRPr lang="en-US" sz="1200" b="0" i="0" kern="1200" dirty="0">
              <a:solidFill>
                <a:schemeClr val="tx1"/>
              </a:solidFill>
              <a:effectLst/>
              <a:latin typeface="+mn-lt"/>
              <a:ea typeface="+mn-ea"/>
              <a:cs typeface="+mn-cs"/>
            </a:endParaRPr>
          </a:p>
          <a:p>
            <a:pPr marL="158750" marR="0" lvl="0" indent="-69850" algn="l" defTabSz="914400" rtl="0" eaLnBrk="1" fontAlgn="auto" latinLnBrk="0" hangingPunct="1">
              <a:lnSpc>
                <a:spcPct val="100000"/>
              </a:lnSpc>
              <a:spcBef>
                <a:spcPts val="0"/>
              </a:spcBef>
              <a:spcAft>
                <a:spcPts val="0"/>
              </a:spcAft>
              <a:buClrTx/>
              <a:buSzPts val="1100"/>
              <a:buFontTx/>
              <a:buChar char="●"/>
              <a:tabLst/>
              <a:defRPr/>
            </a:pPr>
            <a:r>
              <a:rPr lang="en-US" sz="1200" b="0" i="0" kern="1200" dirty="0">
                <a:solidFill>
                  <a:schemeClr val="tx1"/>
                </a:solidFill>
                <a:effectLst/>
                <a:latin typeface="+mn-lt"/>
                <a:ea typeface="+mn-ea"/>
                <a:cs typeface="+mn-cs"/>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በተለየ</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ሁኔታ</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73150" marR="0" lvl="2" indent="-698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የኢ.ኤስ.ፒ.ኤ</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ኤስ.ፒ.ኤ.ሲ.ኢ.ኤስ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ቡድን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በኬንያ</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የባህር</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ዳርቻ</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ሞዛምቢክ</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ውስጥ</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ባሉ</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ስምንት</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ማህበረሰቦች</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ውስጥ</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ሴቶች</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ወንዶች</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ከተፈጥሮ</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ሀብት</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100" b="0" i="0" u="none" strike="noStrike" cap="none" dirty="0">
                <a:solidFill>
                  <a:srgbClr val="000000"/>
                </a:solidFill>
                <a:latin typeface="Arial"/>
                <a:ea typeface="Arial"/>
                <a:cs typeface="Arial"/>
                <a:sym typeface="Arial"/>
              </a:rPr>
              <a:t>(‘</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ሥነ</a:t>
            </a:r>
            <a:r>
              <a:rPr lang="en-US" sz="1800" dirty="0" err="1">
                <a:solidFill>
                  <a:srgbClr val="303436"/>
                </a:solidFill>
                <a:effectLst/>
                <a:latin typeface="inherit"/>
                <a:ea typeface="Calibri" panose="020F0502020204030204" pitchFamily="34" charset="0"/>
                <a:cs typeface="Times New Roman" panose="02020603050405020304" pitchFamily="18" charset="0"/>
              </a:rPr>
              <a:t>-</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ምህዳር</a:t>
            </a:r>
            <a:r>
              <a:rPr lang="en-US" sz="1800" dirty="0">
                <a:solidFill>
                  <a:srgbClr val="303436"/>
                </a:solidFill>
                <a:effectLst/>
                <a:latin typeface="inherit"/>
                <a:ea typeface="Calibri" panose="020F0502020204030204" pitchFamily="34" charset="0"/>
                <a:cs typeface="Times New Roman" panose="02020603050405020304" pitchFamily="18"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አገልግሎቶች</a:t>
            </a:r>
            <a:r>
              <a:rPr lang="en-US" sz="18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1100" b="0" i="0" u="none" strike="noStrike" cap="none" dirty="0">
                <a:solidFill>
                  <a:srgbClr val="000000"/>
                </a:solidFill>
                <a:latin typeface="Arial"/>
                <a:ea typeface="Arial"/>
                <a:cs typeface="Arial"/>
                <a:sym typeface="Arial"/>
              </a:rPr>
              <a:t>’)</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እንዴት</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ጥቅም</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ማግኘት</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እንደሚችሉ</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በተጨባጭ</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መርምሯል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100" b="0" i="0" u="none" strike="noStrike" cap="none" dirty="0">
                <a:solidFill>
                  <a:srgbClr val="000000"/>
                </a:solidFill>
                <a:latin typeface="Arial"/>
                <a:ea typeface="Arial"/>
                <a:cs typeface="Arial"/>
                <a:sym typeface="Arial"/>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ውጤቶቹ</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በተፈጥሮ</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ሀብት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ስርዓት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የተጎዱትን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የተለያዩ</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የደህንነት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ገጽታዎች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እንዴት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እንደሚመዘኑ</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ያመላክታል</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73150" marR="0" lvl="2" indent="-698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ይሁን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እንጂ</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የወጪ</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የጥቅማጥቅሞች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ክፍፍል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ብቻ</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አይደለም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በ</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ሥርአተ</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ፆታ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ላይ የተመሰረተው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b="0" i="0" u="none" strike="noStrike" kern="1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solidFill>
                  <a:srgbClr val="303436"/>
                </a:solidFill>
                <a:effectLst/>
                <a:latin typeface="Nyala" panose="02000504070300020003" pitchFamily="2" charset="0"/>
                <a:cs typeface="Nyala" panose="02000504070300020003" pitchFamily="2" charset="0"/>
              </a:rPr>
              <a:t>የስነ-ምህዳር</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ደህንነት</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ሰንሰለትን</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በመጠቀም</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ተመራማሪዎች</a:t>
            </a:r>
            <a:r>
              <a:rPr lang="en-US" sz="1800" dirty="0">
                <a:solidFill>
                  <a:srgbClr val="303436"/>
                </a:solidFill>
                <a:effectLst/>
                <a:latin typeface="Nyala" panose="02000504070300020003" pitchFamily="2" charset="0"/>
                <a:cs typeface="Nyala" panose="02000504070300020003" pitchFamily="2" charset="0"/>
              </a:rPr>
              <a:t>/</a:t>
            </a:r>
            <a:r>
              <a:rPr lang="en-US" sz="1800" dirty="0" err="1">
                <a:solidFill>
                  <a:srgbClr val="303436"/>
                </a:solidFill>
                <a:effectLst/>
                <a:latin typeface="Nyala" panose="02000504070300020003" pitchFamily="2" charset="0"/>
                <a:cs typeface="Nyala" panose="02000504070300020003" pitchFamily="2" charset="0"/>
              </a:rPr>
              <a:t>አጥኝዎች</a:t>
            </a:r>
            <a:r>
              <a:rPr lang="en-US" sz="1800" dirty="0">
                <a:solidFill>
                  <a:srgbClr val="303436"/>
                </a:solidFill>
                <a:effectLst/>
                <a:latin typeface="Nyala" panose="02000504070300020003" pitchFamily="2" charset="0"/>
                <a:cs typeface="Nyala" panose="02000504070300020003" pitchFamily="2" charset="0"/>
              </a:rPr>
              <a:t> </a:t>
            </a:r>
            <a:r>
              <a:rPr lang="en-US" sz="1800" dirty="0" err="1">
                <a:solidFill>
                  <a:srgbClr val="303436"/>
                </a:solidFill>
                <a:effectLst/>
                <a:latin typeface="Nyala" panose="02000504070300020003" pitchFamily="2" charset="0"/>
                <a:cs typeface="Nyala" panose="02000504070300020003" pitchFamily="2" charset="0"/>
              </a:rPr>
              <a:t>በሥርዓተ</a:t>
            </a:r>
            <a:r>
              <a:rPr lang="en-US" sz="1800" dirty="0" err="1">
                <a:solidFill>
                  <a:srgbClr val="303436"/>
                </a:solidFill>
                <a:effectLst/>
                <a:latin typeface="inherit"/>
              </a:rPr>
              <a:t>-</a:t>
            </a:r>
            <a:r>
              <a:rPr lang="en-US" sz="1800" dirty="0" err="1">
                <a:solidFill>
                  <a:srgbClr val="303436"/>
                </a:solidFill>
                <a:effectLst/>
                <a:latin typeface="Nyala" panose="02000504070300020003" pitchFamily="2" charset="0"/>
                <a:cs typeface="Nyala" panose="02000504070300020003" pitchFamily="2" charset="0"/>
              </a:rPr>
              <a:t>ፆታ</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የዕውቀት</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ሥርዓቶች</a:t>
            </a:r>
            <a:r>
              <a:rPr lang="en-US" sz="1800" dirty="0">
                <a:solidFill>
                  <a:srgbClr val="303436"/>
                </a:solidFill>
                <a:effectLst/>
                <a:latin typeface="Nyala" panose="02000504070300020003" pitchFamily="2" charset="0"/>
                <a:cs typeface="Nyala" panose="02000504070300020003" pitchFamily="2" charset="0"/>
              </a:rPr>
              <a:t>፣</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በሥርዓተ</a:t>
            </a:r>
            <a:r>
              <a:rPr lang="en-US" sz="1800" dirty="0" err="1">
                <a:solidFill>
                  <a:srgbClr val="303436"/>
                </a:solidFill>
                <a:effectLst/>
                <a:latin typeface="inherit"/>
              </a:rPr>
              <a:t>-</a:t>
            </a:r>
            <a:r>
              <a:rPr lang="en-US" sz="1800" dirty="0" err="1">
                <a:solidFill>
                  <a:srgbClr val="303436"/>
                </a:solidFill>
                <a:effectLst/>
                <a:latin typeface="Nyala" panose="02000504070300020003" pitchFamily="2" charset="0"/>
                <a:cs typeface="Nyala" panose="02000504070300020003" pitchFamily="2" charset="0"/>
              </a:rPr>
              <a:t>ፆታ</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ባህሪያት</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የሚጠበቁ</a:t>
            </a:r>
            <a:r>
              <a:rPr lang="en-US" sz="1800" dirty="0">
                <a:solidFill>
                  <a:srgbClr val="303436"/>
                </a:solidFill>
                <a:effectLst/>
                <a:latin typeface="Nyala" panose="02000504070300020003" pitchFamily="2" charset="0"/>
                <a:cs typeface="Nyala" panose="02000504070300020003" pitchFamily="2" charset="0"/>
              </a:rPr>
              <a:t>፣</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የሥርዓተ</a:t>
            </a:r>
            <a:r>
              <a:rPr lang="en-US" sz="1800" dirty="0" err="1">
                <a:solidFill>
                  <a:srgbClr val="303436"/>
                </a:solidFill>
                <a:effectLst/>
                <a:latin typeface="inherit"/>
              </a:rPr>
              <a:t>-</a:t>
            </a:r>
            <a:r>
              <a:rPr lang="en-US" sz="1800" dirty="0" err="1">
                <a:solidFill>
                  <a:srgbClr val="303436"/>
                </a:solidFill>
                <a:effectLst/>
                <a:latin typeface="Nyala" panose="02000504070300020003" pitchFamily="2" charset="0"/>
                <a:cs typeface="Nyala" panose="02000504070300020003" pitchFamily="2" charset="0"/>
              </a:rPr>
              <a:t>ፆታ</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የሀብቶች</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ተደራሽነት</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እና</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የሥርዓተ</a:t>
            </a:r>
            <a:r>
              <a:rPr lang="en-US" sz="1800" dirty="0" err="1">
                <a:solidFill>
                  <a:srgbClr val="303436"/>
                </a:solidFill>
                <a:effectLst/>
                <a:latin typeface="inherit"/>
              </a:rPr>
              <a:t>-</a:t>
            </a:r>
            <a:r>
              <a:rPr lang="en-US" sz="1800" dirty="0" err="1">
                <a:solidFill>
                  <a:srgbClr val="303436"/>
                </a:solidFill>
                <a:effectLst/>
                <a:latin typeface="Nyala" panose="02000504070300020003" pitchFamily="2" charset="0"/>
                <a:cs typeface="Nyala" panose="02000504070300020003" pitchFamily="2" charset="0"/>
              </a:rPr>
              <a:t>ፆታ</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ተቋማት</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ውጤት</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በዋና</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መረጃ</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ውስጥ</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ያሉትን</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ንድፎች</a:t>
            </a:r>
            <a:r>
              <a:rPr lang="en-US" sz="1800" dirty="0">
                <a:solidFill>
                  <a:srgbClr val="303436"/>
                </a:solidFill>
                <a:effectLst/>
                <a:latin typeface="inherit"/>
              </a:rPr>
              <a:t> </a:t>
            </a:r>
            <a:r>
              <a:rPr lang="en-US" sz="1800" dirty="0" err="1">
                <a:solidFill>
                  <a:srgbClr val="303436"/>
                </a:solidFill>
                <a:effectLst/>
                <a:latin typeface="Nyala" panose="02000504070300020003" pitchFamily="2" charset="0"/>
                <a:cs typeface="Nyala" panose="02000504070300020003" pitchFamily="2" charset="0"/>
              </a:rPr>
              <a:t>ያብራራሉ</a:t>
            </a:r>
            <a:r>
              <a:rPr lang="en-US" sz="11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100" b="0" i="0" u="none" strike="noStrike" cap="none" dirty="0">
                <a:solidFill>
                  <a:srgbClr val="000000"/>
                </a:solidFill>
                <a:latin typeface="Arial"/>
                <a:ea typeface="Arial"/>
                <a:cs typeface="Arial"/>
                <a:sym typeface="Arial"/>
              </a:rPr>
              <a:t> </a:t>
            </a:r>
            <a:r>
              <a:rPr lang="am-ET" sz="1600" dirty="0"/>
              <a:t>ይህ አጠቃላይ ሥነ-ሥርዓተ-ፆታ የሥርዓተ-ምህዳር አገልግሎቶች ግንዛቤ - ማህበረሰቡ የተመካበት የተፈጥሮ ሀብት - የተፈጥሮ አካባቢን በአካባቢው ሰዎች እንዴት እንደሚታይ ብቻ ሳይሆን ዘላቂ እና ፍትሃዊ ፖሊሲ እና ጣልቃገብነቶችን ለማዳበር እና ተግባራዊ ለማድረግ ጠቃሚ ነው ብለው ይደመድማሉ ። </a:t>
            </a:r>
            <a:endParaRPr lang="en-US" sz="1600" dirty="0"/>
          </a:p>
          <a:p>
            <a:pPr marL="1073150" marR="0" lvl="2" indent="-69850" algn="l" defTabSz="914400" rtl="0" eaLnBrk="1" fontAlgn="auto" latinLnBrk="0" hangingPunct="1">
              <a:lnSpc>
                <a:spcPct val="100000"/>
              </a:lnSpc>
              <a:spcBef>
                <a:spcPts val="0"/>
              </a:spcBef>
              <a:spcAft>
                <a:spcPts val="0"/>
              </a:spcAft>
              <a:buClrTx/>
              <a:buSzPts val="1100"/>
              <a:buFontTx/>
              <a:buChar char="■"/>
              <a:tabLst/>
              <a:defRPr/>
            </a:pPr>
            <a:r>
              <a:rPr lang="am-ET" sz="1600" dirty="0"/>
              <a:t>ወንዶች በአሳ ማጥመድ ውስጥ የመሳተፍ እድላቸው ከፍተኛ ሲሆን ሴቶች ደግሞ በባህር አረም መሰብሰብ ላይ ይሳተፋሉ። በባህላዊ መልኩ ለሴቶች እና ለወንዶች በባህር ዳርቻ ሞቃታማ አካባቢዎች ያላቸው ሚና ሴቶች ዝቅተኛ የገቢ እድሎች እንዲታሰሩ አድርጓቸዋል። </a:t>
            </a:r>
            <a:endParaRPr lang="en-US" sz="1600" dirty="0"/>
          </a:p>
          <a:p>
            <a:pPr marL="1073150" marR="0" lvl="2" indent="-698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በአጠቃላይ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ሆኑ</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እራሳቸው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ለሚ</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ሰበሰቧቸው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እቃዎች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ላይ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ከፍ</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ተኛ አመለካከት አላቸው። ይህም አመለካከት ከ</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ኢኮኖሚያዊ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ጠቀሜታ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inherit"/>
                <a:ea typeface="Times New Roman" panose="02020603050405020304" pitchFamily="18" charset="0"/>
                <a:cs typeface="Courier New" panose="02070309020205020404" pitchFamily="49" charset="0"/>
              </a:rPr>
              <a:t>የዘለለ ነው።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በማንግሩቭ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ዛፍ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መሰብሰብሥራ</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ምሰሶ</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የሚሆኑ</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አጠናዎችን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ከ</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መሰብሰብ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ከፍ ብለው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ከቤት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ግንባታ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ጋር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የተያያዙ</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ማህበራዊ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ግንኙነቶችን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ይፈጥራሉ</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ስለዚህ</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inherit"/>
                <a:ea typeface="Times New Roman" panose="02020603050405020304" pitchFamily="18" charset="0"/>
                <a:cs typeface="Courier New" panose="02070309020205020404" pitchFamily="49" charset="0"/>
              </a:rPr>
              <a:t>እነዚህን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ምሰሶዎችን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አድርገው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ይመለከቷቸዋል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100" b="0" i="0" u="none" strike="noStrike" cap="none" dirty="0">
                <a:solidFill>
                  <a:srgbClr val="000000"/>
                </a:solidFill>
                <a:latin typeface="Arial"/>
                <a:ea typeface="Arial"/>
                <a:cs typeface="Arial"/>
                <a:sym typeface="Arial"/>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በማንግሩቭ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ደን</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ማገዶን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የሚሰበስቡ</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inherit"/>
                <a:ea typeface="Times New Roman" panose="02020603050405020304" pitchFamily="18" charset="0"/>
                <a:cs typeface="Courier New" panose="02070309020205020404" pitchFamily="49" charset="0"/>
              </a:rPr>
              <a:t>ደግሞ ማገዶዎቹን ከመሸጥ ከሚያገኙት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ራስን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የመቻል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እድል</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በተጨማሪ በመሰበሰብ ሂደቱ የሚፈጠረው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ማህበራዊ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ግንኙነ</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በመካከላቸው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የተከለከሉ</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ርዕሰ</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ጉዳዮችን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ለመወያየት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እድል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ይሰጣ</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ቸዋል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endParaRPr>
          </a:p>
          <a:p>
            <a:pPr marL="1073150" marR="0" lvl="2" indent="-69850" algn="l" defTabSz="914400" rtl="0" eaLnBrk="1" fontAlgn="auto" latinLnBrk="0" hangingPunct="1">
              <a:lnSpc>
                <a:spcPct val="100000"/>
              </a:lnSpc>
              <a:spcBef>
                <a:spcPts val="0"/>
              </a:spcBef>
              <a:spcAft>
                <a:spcPts val="0"/>
              </a:spcAft>
              <a:buClrTx/>
              <a:buSzPts val="1100"/>
              <a:buFontTx/>
              <a:buChar char="■"/>
              <a:tabLst/>
              <a:defRPr/>
            </a:pPr>
            <a:r>
              <a:rPr lang="en-US" sz="1200" kern="0" dirty="0">
                <a:solidFill>
                  <a:srgbClr val="303436"/>
                </a:solidFill>
                <a:effectLst/>
                <a:latin typeface="Nyala" panose="02000504070300020003" pitchFamily="2" charset="0"/>
              </a:rPr>
              <a:t> </a:t>
            </a:r>
            <a:r>
              <a:rPr lang="am-ET" sz="1600" dirty="0"/>
              <a:t>እንደ አሳ ማጥመድ ያሉ ገቢ የሚያስገኙ ተግባራትን በተመለከተ ነገሮች ትንሽ ለየት ያሉ ናቸው።</a:t>
            </a:r>
            <a:r>
              <a:rPr lang="en-US" sz="1600" dirty="0"/>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በአሳ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ማጥመድ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ቀጥተኛ</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ተሳትፎ</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ባይኖራቸውም</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እና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አብዛኛውን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ጥቅማጥቅሞች</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ቢወሰዱም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ለዚህ</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ስራ</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ከፍተኛ</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አመለካከት አላቸው።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ይህ</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የሚያመለክተው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ሆኑ</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የሴቶችን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ሥራ</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ሁለተኛ</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ደረጃ</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እንደሚመለከቱት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73150" marR="0" lvl="2" indent="-698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ወጎችና</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ልማዶች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በሥርዓተ</a:t>
            </a:r>
            <a:r>
              <a:rPr lang="en-US" sz="1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ፆታ</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ክፍተት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ፈጥረዋል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የስነ</a:t>
            </a:r>
            <a:r>
              <a:rPr lang="en-US" sz="1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ምህዳር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ዕውቀትን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ማጋራት</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ማስተላለፍ</a:t>
            </a:r>
            <a:r>
              <a:rPr lang="am-ET"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የ</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ስርዓተ-ፆታ</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ባህሪይ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አለው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ለምሳሌ</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በየባህላዊ</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መድኃኒት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ዕፅዋት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እውቀትን</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በማስተላለፍ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ላይ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አሮጊቶች</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ለልጃገረዶች</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እንዲሁም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አዛውንቶች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ለወንዶች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ያስተምራሉ</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ከወንድ እና ከሴት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የሚጠበቁ</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ነገሮች</a:t>
            </a:r>
            <a:r>
              <a:rPr lang="am-ET"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 አስተዋእጾ አላቸው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ለምሳሌ</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ሼል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መሰብሰብ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ካሉ</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ተግባራት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ተገድበው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ነበር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ምክንያቱም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ይህ</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ስራ</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ተደርጎ</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ይቆጠር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ነበር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73150" marR="0" lvl="2" indent="-698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የገንዘብ</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የመጓጓዣ</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የዕውቀት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የክህሎት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ተደራሽነት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በተለያዩ</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ተግባራት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እንቅፋት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ሆነው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ያገለግላሉ</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b="0" i="0" u="none" strike="noStrike" kern="1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m-ET" sz="1600" dirty="0"/>
              <a:t>መደበኛ እና መደበኛ ያልሆኑ ስምምነቶች የሥርዓተ-ፆታ ልዩነቶችን በተደራሽነት ላይ ያላቸውን ሚና ያጠናክራሉ።</a:t>
            </a:r>
            <a:r>
              <a:rPr lang="en-US" sz="1600" dirty="0"/>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በንግድ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አለም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የቋሚ-ደንበኛ</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ግንኙነት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ለምሳሌ</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በወንዶች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የበላይነት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የተያዘ</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073150" marR="0" lvl="2" indent="-698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በጥናት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ግ</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ኝ</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ታቸው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መሰረት</a:t>
            </a:r>
            <a:r>
              <a:rPr lang="en-US" sz="1800" kern="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ከሥነ</a:t>
            </a:r>
            <a:r>
              <a:rPr lang="en-US" sz="1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ምህዳር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አገልግሎት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ተጠቃሚ</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እንዲሆኑ</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መብት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ላይ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የተመሰረቱ</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ትኩረት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የሚሰጣቸው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ተግባራት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ጥልቅ</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ተቋማዊ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ማሻሻያዎች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ያስፈልጋቸዋል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በማለት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ይሞግታሉ</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dirty="0"/>
          </a:p>
          <a:p>
            <a:pPr marL="1073150" lvl="2" indent="-69850" algn="l" rtl="0">
              <a:lnSpc>
                <a:spcPct val="100000"/>
              </a:lnSpc>
              <a:spcBef>
                <a:spcPts val="0"/>
              </a:spcBef>
              <a:spcAft>
                <a:spcPts val="0"/>
              </a:spcAft>
              <a:buSzPts val="1100"/>
              <a:buChar char="■"/>
            </a:pPr>
            <a:r>
              <a:rPr lang="am-ET" sz="1600" dirty="0"/>
              <a:t>"በሥርዓተ-ምህዳር አገልግሎቶች ውስጥ የሥርዓተ-ፆታ ሚናን መረዳት ተመራማሪዎች እና ባለሙያዎች አድልዎ እንዳያባብሱ ወይም የሥርዓተ-ፆታ ተጋላጭነትን እንዲያሳድጉ እና ለውጥ ማምጣት የሚችሉ ተግባራትን ለመለየት ይረዳል"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በማለት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ደምድመዋል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endParaRPr lang="en-US" sz="1600" dirty="0"/>
          </a:p>
          <a:p>
            <a:pPr marL="1073150" marR="0" lvl="2" indent="-698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ከላይ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የተጠቀሰው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ማጠቃለያ</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የተወሰደው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ከዚህ</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ድህረ-ገጽ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100" b="0" i="0" u="none" strike="noStrike" cap="none" dirty="0">
                <a:solidFill>
                  <a:srgbClr val="000000"/>
                </a:solidFill>
                <a:latin typeface="Arial"/>
                <a:ea typeface="Arial"/>
                <a:cs typeface="Arial"/>
                <a:sym typeface="Arial"/>
              </a:rPr>
              <a:t>https://stockholmresilience.org/research/research-news/2019-03-17-ecosystem-services-for-men-ecosystem-services-for-women.html</a:t>
            </a:r>
            <a:endParaRPr lang="en-US" dirty="0"/>
          </a:p>
          <a:p>
            <a:pPr marL="1073150" lvl="2" indent="-69850" algn="l" rtl="0">
              <a:lnSpc>
                <a:spcPct val="100000"/>
              </a:lnSpc>
              <a:spcBef>
                <a:spcPts val="0"/>
              </a:spcBef>
              <a:spcAft>
                <a:spcPts val="0"/>
              </a:spcAft>
              <a:buSzPts val="1100"/>
              <a:buChar cha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ጥናታዊ</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ጽሁፉ</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የአርትኦት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ስራ</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ተሰርቶለት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ታትሟል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እዚ</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ይገኛል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የስርአተ-ፆታ</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ባህሪይ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ለሥነ</a:t>
            </a:r>
            <a:r>
              <a:rPr lang="en-US" sz="1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ምህዳር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አገልግሎት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100" b="0" i="0" u="none" strike="noStrike" cap="none" dirty="0">
                <a:solidFill>
                  <a:srgbClr val="000000"/>
                </a:solidFill>
                <a:latin typeface="Arial"/>
                <a:ea typeface="Arial"/>
                <a:cs typeface="Arial"/>
                <a:sym typeface="Arial"/>
              </a:rPr>
              <a:t>https://www.sciencedirect.com/science/article/pii/S0921800918301836</a:t>
            </a:r>
            <a:endParaRPr lang="en-US" dirty="0"/>
          </a:p>
          <a:p>
            <a:pPr marL="1073150" lvl="2" indent="0" algn="l" rtl="0">
              <a:lnSpc>
                <a:spcPct val="100000"/>
              </a:lnSpc>
              <a:spcBef>
                <a:spcPts val="0"/>
              </a:spcBef>
              <a:spcAft>
                <a:spcPts val="0"/>
              </a:spcAft>
              <a:buSzPts val="1100"/>
              <a:buNone/>
            </a:pPr>
            <a:endParaRPr lang="en-US" sz="1100" b="0" i="0" u="none" strike="noStrike" cap="none" dirty="0">
              <a:solidFill>
                <a:srgbClr val="000000"/>
              </a:solidFill>
              <a:latin typeface="Arial"/>
              <a:ea typeface="Arial"/>
              <a:cs typeface="Arial"/>
              <a:sym typeface="Arial"/>
            </a:endParaRPr>
          </a:p>
          <a:p>
            <a:pPr marL="1073150" lvl="2" indent="-69850" algn="l" rtl="0">
              <a:lnSpc>
                <a:spcPct val="100000"/>
              </a:lnSpc>
              <a:spcBef>
                <a:spcPts val="0"/>
              </a:spcBef>
              <a:spcAft>
                <a:spcPts val="0"/>
              </a:spcAft>
              <a:buSzPts val="1100"/>
              <a:buChar cha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ለበለጠ</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መረጃ</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ድህረ-ገፁን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ይጎብኙ</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dirty="0"/>
              <a:t>www.espa-spaces.org and http://www.espa-spaces.org/spaces-publication-men-and-women-use-experience-and-value-coastal-ecosystem-services-differently/</a:t>
            </a:r>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21</a:t>
            </a:fld>
            <a:endParaRPr kumimoji="1" lang="ja-JP" altLang="en-US"/>
          </a:p>
        </p:txBody>
      </p:sp>
    </p:spTree>
    <p:extLst>
      <p:ext uri="{BB962C8B-B14F-4D97-AF65-F5344CB8AC3E}">
        <p14:creationId xmlns:p14="http://schemas.microsoft.com/office/powerpoint/2010/main" val="4254567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ለአስተባባሪ</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አሰልጣኝ</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አማራጭ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መልመጃ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የሰልጣኞች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ጉዳዮችንና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የተለያዩ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ህብረተሰብ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ቡድኖች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አይበገሬነት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ተጋላጭነት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የእውቀት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ደረጃ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ከሆነ</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ሁሉም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ሰልጣኞች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ከአንድ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አካባቢ</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የመጡ</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ከሆነ</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ለምሳሌ</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ሁሉም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ከአንድ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ከተማ</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ከመጡ</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ወይም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አደጋዎችና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ማህበራዊ-ኢኮኖሚያዊ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ተፅእኖዎች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በግልጽ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ከሚታወቁበት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ክልል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የመጡ</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ከሆነ</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ራሱን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የቻለ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አንድ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ሆኖ</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መጫወት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ይቻላል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በዚህ</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ጊዜ</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ለቦታውና</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ለሰልጣኞቹ</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በጣም</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አስፈላጊ</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የሆነውን</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አንዱን</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አደጋ</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ይምረጡ</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Wingdings" panose="05000000000000000000" pitchFamily="2" charset="2"/>
              <a:buChar cha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የሙቀት</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Wingdings" panose="05000000000000000000" pitchFamily="2" charset="2"/>
              <a:buChar cha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ዝናብ</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Wingdings" panose="05000000000000000000" pitchFamily="2" charset="2"/>
              <a:buChar cha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በጣም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የተራራቀ</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ፀባይ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ክስተት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ድርቅ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የትሮፒክ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ማእበል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የሙቀት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ሞገድ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ወዘተ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Wingdings" panose="05000000000000000000" pitchFamily="2" charset="2"/>
              <a:buChar cha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የባህር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ጠለል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መጨመር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ከመነሻው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ቀስ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ብሎ</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የሚጀምር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እንዲሆም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አውሎ</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ንፋስ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Wingdings" panose="05000000000000000000" pitchFamily="2" charset="2"/>
              <a:buChar cha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ሁለተኛ</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ተተኪ</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የጥፋት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ክስተቶች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ማለትም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ጎርፍ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የመሬት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መንሸራተት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የጫካ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ሰደድ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እሳት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ወዘተ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am-ET" dirty="0"/>
            </a:br>
            <a:r>
              <a:rPr lang="am-ET" b="0" i="0" dirty="0">
                <a:solidFill>
                  <a:srgbClr val="303436"/>
                </a:solidFill>
                <a:effectLst/>
                <a:latin typeface="arial" panose="020B0604020202020204" pitchFamily="34" charset="0"/>
              </a:rPr>
              <a:t>ከተለያዩ ቦታዎች የተውጣጡ የሰልጣኞች ስብስብ ከሆነ፣ ይህ ከተዘጋጀው የሲ</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am-ET" b="0" i="0" dirty="0">
                <a:solidFill>
                  <a:srgbClr val="303436"/>
                </a:solidFill>
                <a:effectLst/>
                <a:latin typeface="arial" panose="020B0604020202020204" pitchFamily="34" charset="0"/>
              </a:rPr>
              <a:t>ዲ</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am-ET" b="0" i="0" dirty="0">
                <a:solidFill>
                  <a:srgbClr val="303436"/>
                </a:solidFill>
                <a:effectLst/>
                <a:latin typeface="arial" panose="020B0604020202020204" pitchFamily="34" charset="0"/>
              </a:rPr>
              <a:t>ኬ</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am-ET" b="0" i="0" dirty="0">
                <a:solidFill>
                  <a:srgbClr val="303436"/>
                </a:solidFill>
                <a:effectLst/>
                <a:latin typeface="arial" panose="020B0604020202020204" pitchFamily="34" charset="0"/>
              </a:rPr>
              <a:t>ኤን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am-ET" b="0" i="0" dirty="0">
                <a:solidFill>
                  <a:srgbClr val="303436"/>
                </a:solidFill>
                <a:effectLst/>
                <a:latin typeface="arial" panose="020B0604020202020204" pitchFamily="34" charset="0"/>
              </a:rPr>
              <a:t> ስብስቦች 'የአየር ንብረት እና ማህበራዊ ሎተሪ' ካርዶችን በማደል እና እነዚህን ጥያቄዎች እንደ ማበረታቻ በመጠቀም ፈጣን ዙር በማድረግ መጫወት ይችላል።</a:t>
            </a:r>
            <a:r>
              <a:rPr lang="en-US" b="0" i="0" dirty="0">
                <a:solidFill>
                  <a:srgbClr val="303436"/>
                </a:solidFill>
                <a:effectLst/>
                <a:latin typeface="arial" panose="020B0604020202020204" pitchFamily="34"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እስከ</a:t>
            </a:r>
            <a:r>
              <a:rPr lang="en-US" sz="1800" kern="0" dirty="0">
                <a:solidFill>
                  <a:srgbClr val="303436"/>
                </a:solidFill>
                <a:effectLst/>
                <a:latin typeface="inherit"/>
                <a:ea typeface="Times New Roman" panose="02020603050405020304" pitchFamily="18" charset="0"/>
                <a:cs typeface="Courier New" panose="02070309020205020404" pitchFamily="49" charset="0"/>
              </a:rPr>
              <a:t> 15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ደቂቃ</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ሊወስድ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የሚችል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ፈጣን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የጨዋታ</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አይነት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200" b="0" dirty="0">
                <a:latin typeface="Calibri"/>
                <a:ea typeface="Calibri"/>
                <a:cs typeface="Calibri"/>
                <a:sym typeface="Calibri"/>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እያንዳንዱ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ሰልጣኝ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የባህሪ</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ገላጭ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ካርዳቸውን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ያነባ</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ለቡድኑ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ማንነት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የተጠቀሱትን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ጥያቄዎች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በተገለፀው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ሁኔታ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እንዴት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እንደሚመልስ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ይገልፃል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ሙሉውን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ሎተሪ</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ጨዋታ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ሙሉ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በሙሉ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በሁለት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ዙር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መጫወትን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ይበሉ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ጨዋታው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እስከ</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90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ደቂቃዎች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ድረስ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ይወስዳል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22</a:t>
            </a:fld>
            <a:endParaRPr kumimoji="1" lang="ja-JP" altLang="en-US"/>
          </a:p>
        </p:txBody>
      </p:sp>
    </p:spTree>
    <p:extLst>
      <p:ext uri="{BB962C8B-B14F-4D97-AF65-F5344CB8AC3E}">
        <p14:creationId xmlns:p14="http://schemas.microsoft.com/office/powerpoint/2010/main" val="1306980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23</a:t>
            </a:fld>
            <a:endParaRPr kumimoji="1" lang="ja-JP" altLang="en-US"/>
          </a:p>
        </p:txBody>
      </p:sp>
    </p:spTree>
    <p:extLst>
      <p:ext uri="{BB962C8B-B14F-4D97-AF65-F5344CB8AC3E}">
        <p14:creationId xmlns:p14="http://schemas.microsoft.com/office/powerpoint/2010/main" val="4249201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24</a:t>
            </a:fld>
            <a:endParaRPr kumimoji="1" lang="ja-JP" altLang="en-US"/>
          </a:p>
        </p:txBody>
      </p:sp>
    </p:spTree>
    <p:extLst>
      <p:ext uri="{BB962C8B-B14F-4D97-AF65-F5344CB8AC3E}">
        <p14:creationId xmlns:p14="http://schemas.microsoft.com/office/powerpoint/2010/main" val="944684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am-ET" b="1" dirty="0"/>
              <a:t>አስተባባሪ</a:t>
            </a:r>
            <a:r>
              <a:rPr lang="en-US" b="1" dirty="0"/>
              <a:t>/</a:t>
            </a:r>
            <a:r>
              <a:rPr lang="am-ET" b="1" dirty="0"/>
              <a:t>አሰልጣኝ፡ ይህ የሰዎች የአየር ንብረት ለውጥ ተፅእኖዎችን የመቋቋም አቅም ለመገምገም እና በአካባቢው ላሉ ሴቶች እና ወንዶችን በተለየ ሁኔታ ለመገምገም ከሚያገለግል መሳሪያ አንዱ ምሳሌ ነው። እንዲሁም መሳሪያውን ለተለያዩ ማህበራዊ ኢኮኖሚያዊ፣ ጎሳ ወይም ጎሳ ቡድኖች ወይም የዕድሜ ቡድኖች የመተግበር እና ከዚያም በእነዚያ ቡድኖች ውስጥ ላሉ ሴቶች እና ወንዶች የተከፋፈለ መረጃ ለመሰብሰብ እድሉ አለ።</a:t>
            </a:r>
            <a:endParaRPr lang="en-US" sz="1200" b="1" kern="1200" dirty="0">
              <a:effectLst/>
              <a:latin typeface="+mn-lt"/>
              <a:ea typeface="+mn-ea"/>
              <a:cs typeface="+mn-cs"/>
            </a:endParaRPr>
          </a:p>
          <a:p>
            <a:pPr marL="457200" lvl="0" indent="-298450" algn="l" rtl="0">
              <a:lnSpc>
                <a:spcPct val="100000"/>
              </a:lnSpc>
              <a:spcBef>
                <a:spcPts val="0"/>
              </a:spcBef>
              <a:spcAft>
                <a:spcPts val="0"/>
              </a:spcAft>
              <a:buSzPts val="1100"/>
              <a:buChar char="●"/>
            </a:pP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ይህ</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የሰዎችን</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አደጋዎችና</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አደጋን</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የመገዳደር</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አቅምን</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ለመገምገም</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አደጋን</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በብቃት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የሚቀንሱ</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የመገዳደር</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አቅምን</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ለመገንባት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ቅድሚያ</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ለመስጠት</a:t>
            </a:r>
            <a:r>
              <a:rPr lang="am-ET" sz="1800" b="1" kern="100" dirty="0">
                <a:effectLst/>
                <a:latin typeface="Nyala" panose="02000504070300020003" pitchFamily="2" charset="0"/>
                <a:ea typeface="Malgun Gothic" panose="020B0503020000020004" pitchFamily="34" charset="-127"/>
                <a:cs typeface="Malgun Gothic" panose="020B0503020000020004" pitchFamily="34" charset="-127"/>
              </a:rPr>
              <a:t> ከምንጠቀምባቸው</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ከብዙ</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መሳሪያዎች</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የመጀመሪያው</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228600" algn="l" rtl="0">
              <a:lnSpc>
                <a:spcPct val="100000"/>
              </a:lnSpc>
              <a:spcBef>
                <a:spcPts val="0"/>
              </a:spcBef>
              <a:spcAft>
                <a:spcPts val="0"/>
              </a:spcAft>
              <a:buSzPts val="1100"/>
              <a:buNone/>
            </a:pPr>
            <a:endParaRPr lang="en-US" b="1"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የመልመጃ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መጽሃፉን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ከዚህ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ድህረ-ገጽ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ማውረድ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ይቻላለወ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b="1" dirty="0"/>
              <a:t>https://www.odi.org/publications/10590-assessing-people-s-resilience</a:t>
            </a:r>
          </a:p>
          <a:p>
            <a:pPr marL="457200" lvl="0" indent="-298450" algn="l" rtl="0">
              <a:lnSpc>
                <a:spcPct val="100000"/>
              </a:lnSpc>
              <a:spcBef>
                <a:spcPts val="0"/>
              </a:spcBef>
              <a:spcAft>
                <a:spcPts val="0"/>
              </a:spcAft>
              <a:buSzPts val="1100"/>
              <a:buChar char="●"/>
            </a:pPr>
            <a:r>
              <a:rPr lang="am-ET" dirty="0"/>
              <a:t>ስለስርዓተ-ፆታ እና ማህበራዊ ጉዳዮች በአየር ንብረት ፕሮግራሞች እና ፕሮጄክቶች ውስጥ ከፍተኛ ደረጃ ያለው ውይይት ለመምራት እና በአጠቃላይ መሳሪያው እንዴት እንደሚሰራ ለማሳየት ስላይዶቹን እዚህ መጋራት በቂ ሊሆን ይችላል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dirty="0"/>
          </a:p>
          <a:p>
            <a:pPr marL="457200" lvl="0" indent="-298450" algn="l" rtl="0">
              <a:lnSpc>
                <a:spcPct val="100000"/>
              </a:lnSpc>
              <a:spcBef>
                <a:spcPts val="0"/>
              </a:spcBef>
              <a:spcAft>
                <a:spcPts val="0"/>
              </a:spcAft>
              <a:buSzPts val="1100"/>
              <a:buChar cha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እንዲሁም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የመልመጃ-ደብተሩ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መጠይቁን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መጠቀም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በኢኮኖሚ</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በተቋማት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በመሠረተ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ልማት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ሃብቶች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(36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አመላካቾች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የማግኘት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የመቆጣጠር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የሚያቀርባቸውን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ጥያቄዎች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በጥራት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መንፈስ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የፕሮጀክት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ስራን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ለመምራት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በቂ</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ሊሆን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ይችላል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ነገር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ግን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የበለጠ</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ጥልቅ</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ድጋፍ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የሚያስፈልግ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ከሆነ</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ለምሳሌ</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በመልመጃ</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ደብተሩ</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የተጠቀሱትን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የአሃዝ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ውጤቶችን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ለማቅረብ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ጥቅም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ላይ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የሚውለውን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የኤክሴል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ከቀመሮቹ</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ጋር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ማግኘት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ከዚያም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ስለኤክሴል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አሰራርና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ማንኛውንም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አይነት</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የአጠቃቀም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የማማከር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ድጋፍ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ከፈለጉ</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ኦ.ዲ.አይ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ወይም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ከአክሽን-ኤይድ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ማግኘት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ይቻላል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sz="1800" kern="100" dirty="0">
              <a:solidFill>
                <a:srgbClr val="303436"/>
              </a:solidFill>
              <a:effectLst/>
              <a:latin typeface="Calibri" panose="020F0502020204030204" pitchFamily="34" charset="0"/>
              <a:ea typeface="Times New Roman" panose="02020603050405020304" pitchFamily="18"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Tx/>
              <a:buSzPts val="1100"/>
              <a:buFontTx/>
              <a:buNone/>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ለበለጠ</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መረጃ</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ይነዚህን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አድራሻዎች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ይጠቀሙ</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dirty="0"/>
              <a:t> m.dupar@odi.org.uk, e.lovell@odi.org.uk and v.lemasson@odi.org.uk for the spreadsheet and for any Q&amp;A.</a:t>
            </a:r>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25</a:t>
            </a:fld>
            <a:endParaRPr kumimoji="1" lang="ja-JP" altLang="en-US"/>
          </a:p>
        </p:txBody>
      </p:sp>
    </p:spTree>
    <p:extLst>
      <p:ext uri="{BB962C8B-B14F-4D97-AF65-F5344CB8AC3E}">
        <p14:creationId xmlns:p14="http://schemas.microsoft.com/office/powerpoint/2010/main" val="3053721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am-ET" b="1" dirty="0"/>
              <a:t>ከዚህ በታች መሳሪያው እንዴት እንደሚሰራ ተዘርዝሯል፡፡</a:t>
            </a:r>
            <a:endParaRPr lang="en-US" b="1" dirty="0"/>
          </a:p>
          <a:p>
            <a:pPr marL="158750" lvl="0" indent="0" algn="l" rtl="0">
              <a:lnSpc>
                <a:spcPct val="100000"/>
              </a:lnSpc>
              <a:spcBef>
                <a:spcPts val="0"/>
              </a:spcBef>
              <a:spcAft>
                <a:spcPts val="0"/>
              </a:spcAft>
              <a:buSzPts val="1100"/>
              <a:buNone/>
            </a:pPr>
            <a:endParaRPr lang="en-US" b="1" dirty="0"/>
          </a:p>
          <a:p>
            <a:pPr marL="457200" lvl="0" indent="-298450" algn="l" rtl="0">
              <a:lnSpc>
                <a:spcPct val="100000"/>
              </a:lnSpc>
              <a:spcBef>
                <a:spcPts val="0"/>
              </a:spcBef>
              <a:spcAft>
                <a:spcPts val="0"/>
              </a:spcAft>
              <a:buSzPts val="1100"/>
              <a:buChar char="●"/>
            </a:pPr>
            <a:r>
              <a:rPr lang="am-ET" b="0" dirty="0"/>
              <a:t>ዓላማው የሴቶችን እና የወንዶችን በአየር ንብረት ለውጥ ምክንያት ከሚመጡ በባህሪያቸው ቀርፋፋ እና ፈጣን ከሆኑ አደጋዎች የመቋቋም አቅም ማወዳደር ነው። ለምሳሌ. መሳሪያው ለሞቃታማ አውሎ ነፋስ ስጋት ወይም የባህር ከፍታ መጨመር ወይም ድርቅ ዝግጁነትን ለመገምገም እኩል ዋጋ ያለው ነው።</a:t>
            </a:r>
            <a:r>
              <a:rPr lang="en-US" b="0" dirty="0"/>
              <a:t>.</a:t>
            </a:r>
          </a:p>
          <a:p>
            <a:pPr marL="457200" lvl="0" indent="-298450" algn="l" rtl="0">
              <a:lnSpc>
                <a:spcPct val="100000"/>
              </a:lnSpc>
              <a:spcBef>
                <a:spcPts val="0"/>
              </a:spcBef>
              <a:spcAft>
                <a:spcPts val="0"/>
              </a:spcAft>
              <a:buSzPts val="1100"/>
              <a:buChar char="●"/>
            </a:pPr>
            <a:r>
              <a:rPr lang="am-ET" b="0" dirty="0"/>
              <a:t>የሴቶችን  እና የወንዶችን የመቋቋም አቅም ለመለካት ነጥብ ይሰጣል እና እነዚህም በመስክ ምርምር በትይዩ ከተዘጋጁ የማሳያ ጥናት ትረካዎች ጋር ሊጣመሩ ይችላሉ።</a:t>
            </a:r>
            <a:endParaRPr lang="en-US" b="0" dirty="0"/>
          </a:p>
          <a:p>
            <a:pPr marL="457200" lvl="0" indent="-298450" algn="l" rtl="0">
              <a:lnSpc>
                <a:spcPct val="100000"/>
              </a:lnSpc>
              <a:spcBef>
                <a:spcPts val="0"/>
              </a:spcBef>
              <a:spcAft>
                <a:spcPts val="0"/>
              </a:spcAft>
              <a:buSzPts val="1100"/>
              <a:buChar char="●"/>
            </a:pPr>
            <a:r>
              <a:rPr lang="am-ET" b="0" dirty="0"/>
              <a:t>በአስፈላጊ ሁኔታ፣ መሳሪያው ለብዙ ማህበራዊ ቡድኖች እንዲሁም በውስጣቸው ላሉ ሴቶች እና ወንዶች ውጤቶችን ይሰጣል። ለምሳሌ አናሳ እና ብዙሀን ብሄረሰቦች፣ የላይኞቹ እና የታችኛው ጎሳዎች፣ ወዘተ። ይህ ተደራራቢ</a:t>
            </a:r>
            <a:r>
              <a:rPr lang="en-US" b="0" dirty="0"/>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መድሎ</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b="0" dirty="0"/>
              <a:t>(</a:t>
            </a:r>
            <a:r>
              <a:rPr lang="en-GB" b="0" dirty="0"/>
              <a:t>intersectional</a:t>
            </a:r>
            <a:r>
              <a:rPr lang="am-ET" b="0" dirty="0"/>
              <a:t>) በሰዎች የመቋቋም ችሎታ ላይ እንዴት ልዩነት እንደሚፈጥርያብራራል።</a:t>
            </a:r>
            <a:endParaRPr lang="en-US" b="0"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200" b="0" i="0" u="none" strike="noStrike" cap="none" dirty="0">
                <a:solidFill>
                  <a:srgbClr val="000000"/>
                </a:solidFill>
                <a:latin typeface="Arial"/>
                <a:ea typeface="Arial"/>
                <a:cs typeface="Arial"/>
                <a:sym typeface="Arial"/>
              </a:rPr>
              <a:t>“</a:t>
            </a:r>
            <a:r>
              <a:rPr lang="am-ET" b="0" dirty="0"/>
              <a:t>ተደራራቢ</a:t>
            </a:r>
            <a:r>
              <a:rPr lang="en-US" b="0" dirty="0"/>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መድሎ</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2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GB" b="0" dirty="0"/>
              <a:t>intersectional</a:t>
            </a:r>
            <a:r>
              <a:rPr lang="am-ET" b="0" dirty="0"/>
              <a:t>)</a:t>
            </a:r>
            <a:r>
              <a:rPr lang="en-US" sz="1200" b="0" i="0" u="none" strike="noStrike" cap="none" dirty="0">
                <a:solidFill>
                  <a:srgbClr val="000000"/>
                </a:solidFill>
                <a:latin typeface="Arial"/>
                <a:ea typeface="Arial"/>
                <a:cs typeface="Arial"/>
                <a:sym typeface="Arial"/>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ማለት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ምድቦች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መስተጋብር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እነዚህ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ግለሰቦችን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ልምዶችን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ባህሎችን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ተቋማትን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የኃይል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ግንኙነቶችን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እንዴት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እንደሚጎዱ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የመረዳት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መንገድ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b="0" i="0" u="none" strike="noStrike" cap="none" dirty="0">
                <a:solidFill>
                  <a:srgbClr val="000000"/>
                </a:solidFill>
                <a:latin typeface="Arial"/>
                <a:ea typeface="Arial"/>
                <a:cs typeface="Arial"/>
                <a:sym typeface="Arial"/>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የተለያዩ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ምክንያቶች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ወይም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ማንነቶች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ማለትም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ጾታ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ዕድሜ</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አካል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ጉዳተኝነት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ብሄር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መስተጋብሮች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ስለ</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ሚገናኙበት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መንገዶች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ግንዛቤዎችን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ይሰጣል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በዚህም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የሰዎችን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ፍላጎት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ምርጫ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አቅም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ልምድ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የተሻለ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ግንዛቤ</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ይሰጣል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b="0" i="0" u="none" strike="noStrike" cap="none" dirty="0">
                <a:solidFill>
                  <a:srgbClr val="000000"/>
                </a:solidFill>
                <a:latin typeface="Arial"/>
                <a:ea typeface="Arial"/>
                <a:cs typeface="Arial"/>
                <a:sym typeface="Arial"/>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ውስብስብ</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የሆነ</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መበላለጥ</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መድሎዎች</a:t>
            </a:r>
            <a:r>
              <a:rPr lang="en-US" sz="1200" b="0" i="0" u="none" strike="noStrike" cap="none" dirty="0">
                <a:solidFill>
                  <a:srgbClr val="000000"/>
                </a:solidFill>
                <a:latin typeface="Arial"/>
                <a:ea typeface="Arial"/>
                <a:cs typeface="Arial"/>
                <a:sym typeface="Arial"/>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ዘዴዎች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ታሪካዊ</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ማህበራዊ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ፖለቲካዊ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ሁኔታዎችን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ከግምት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ያስገባሉ</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ለ</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አደጋ</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ተጋላጭ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የተገለሉ</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ቡድኖች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ተመሳሳይ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ወይም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የማይለዋወጡ</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inherit"/>
                <a:ea typeface="Times New Roman" panose="02020603050405020304" pitchFamily="18" charset="0"/>
                <a:cs typeface="Courier New" panose="02070309020205020404" pitchFamily="49" charset="0"/>
              </a:rPr>
              <a:t>አለ</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መሆናቸውን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በመገንዘብ</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ለተፈጥሮ</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አደጋዎች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ለአየር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ንብረት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ለውጥ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የአየር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ንብረት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ተለዋዋጭነት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ለመዘጋጀት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ለመቋቋም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ምላሽ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መስጠት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inherit"/>
                <a:ea typeface="Times New Roman" panose="02020603050405020304" pitchFamily="18" charset="0"/>
                <a:cs typeface="Courier New" panose="02070309020205020404" pitchFamily="49" charset="0"/>
              </a:rPr>
              <a:t>አቅማቸው </a:t>
            </a:r>
            <a:r>
              <a:rPr lang="am-ET"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ተለያዩ</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ምክንያቶች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ተጽዕኖ</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እንደሚደርስበት ከግምት ውስጥ ያስገባል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200" b="0" i="0" u="none" strike="noStrike" cap="none" dirty="0">
                <a:solidFill>
                  <a:srgbClr val="000000"/>
                </a:solidFill>
                <a:latin typeface="Arial"/>
                <a:ea typeface="Arial"/>
                <a:cs typeface="Arial"/>
                <a:sym typeface="Arial"/>
              </a:rPr>
              <a:t>” –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ምንጭ</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b="0" i="0" u="none" strike="noStrike" cap="none" dirty="0">
                <a:solidFill>
                  <a:srgbClr val="000000"/>
                </a:solidFill>
                <a:latin typeface="Arial"/>
                <a:ea typeface="Arial"/>
                <a:cs typeface="Arial"/>
                <a:sym typeface="Arial"/>
              </a:rPr>
              <a:t> Emma Lovell, ODI (2019). Read more here: https://www.odi.org/sites/odi.org.uk/files/resource-documents/12696.pdf )</a:t>
            </a:r>
            <a:endParaRPr lang="en-US"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የቁጥር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ውጤቶችን</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ለማግኘት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በቤተሰብ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ደረጃ</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የዳሰሳ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ጥናት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ተካሂዷል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ይህም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በአራቱ</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ምድቦች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ያሉትን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አመልካቾች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ውጤት</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እንዲኖራቸው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ያደርጋል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lang="en-US" b="0" dirty="0"/>
              <a:t> </a:t>
            </a:r>
            <a:endParaRPr lang="en-US"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የጥራት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መረጃ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የተሰበሰበው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ተጨማሪ</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ከተለያዩ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የሥርዓተ-ፆታ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ቡድኖች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ጋር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በትኩረት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ውይይቶች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በጉዳዩ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እውቀት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ካላቸው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ቁ</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ጋር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ወይይት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በማካሄድ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በ</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ቀጣ</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ይነት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የአካባቢ</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መስተዳድሮችን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ሊያጠቃልል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የሚችል</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የፕሮጀክት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አጋሮች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የመገዳደር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አቅም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አለመመጣጠን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እንዲለዩ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እያንዳንዱን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ከፍተኛ</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የመገዳደር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ደረጃ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ለማድረስ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የታለሙ</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ተግባራት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አስፈላጊ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ስለመሆኑ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እንዲያ</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ረጋ</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ግጡ ማድረግ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b="0" dirty="0"/>
              <a:t> </a:t>
            </a:r>
            <a:endParaRPr lang="en-US"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በዚህ</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የሥልጠና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ማዕቀፍ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inherit"/>
                <a:ea typeface="Times New Roman" panose="02020603050405020304" pitchFamily="18" charset="0"/>
                <a:cs typeface="Courier New" panose="02070309020205020404" pitchFamily="49" charset="0"/>
              </a:rPr>
              <a:t>በተካተተው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በቀጣ</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ዩ</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ሞጁል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inherit"/>
                <a:ea typeface="Times New Roman" panose="02020603050405020304" pitchFamily="18" charset="0"/>
                <a:cs typeface="Courier New" panose="02070309020205020404" pitchFamily="49" charset="0"/>
              </a:rPr>
              <a:t>ውስጥ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የአየር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ንብረት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ለውጥን</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ለመከላከል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የሚወሰዱ</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እርምጃዎችን</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ለማቀድ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የመገዳደር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ተግባራትን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ለማቀድ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የሚያስችሉ</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መሳሪያዎችን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እንዳስሳለን</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dirty="0"/>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26</a:t>
            </a:fld>
            <a:endParaRPr kumimoji="1" lang="ja-JP" altLang="en-US"/>
          </a:p>
        </p:txBody>
      </p:sp>
    </p:spTree>
    <p:extLst>
      <p:ext uri="{BB962C8B-B14F-4D97-AF65-F5344CB8AC3E}">
        <p14:creationId xmlns:p14="http://schemas.microsoft.com/office/powerpoint/2010/main" val="2133188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27</a:t>
            </a:fld>
            <a:endParaRPr kumimoji="1" lang="ja-JP" altLang="en-US"/>
          </a:p>
        </p:txBody>
      </p:sp>
    </p:spTree>
    <p:extLst>
      <p:ext uri="{BB962C8B-B14F-4D97-AF65-F5344CB8AC3E}">
        <p14:creationId xmlns:p14="http://schemas.microsoft.com/office/powerpoint/2010/main" val="1585048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ቅጽ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ዓላማው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የአካባቢ</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ማህበረሰቦች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ለሥርአተ-ፆታ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በፍጥነት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ለመገዳደር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ምላሽ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የሆኑትን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ውጤት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መስጠት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በማህበረሰብ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ደረጃ</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የሰዎችን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የመገዳደር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አቅም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ለመገምገም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አራት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ምድቦች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ከላይ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ባለው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ስላይድ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እንደተገለጸው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ኢኮኖሚያዊ</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ማህበራዊ</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ተቋማዊና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መሠረተ</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ልማት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የተዘረዘሩት</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a:solidFill>
                  <a:srgbClr val="303436"/>
                </a:solidFill>
                <a:effectLst/>
                <a:latin typeface="inherit"/>
                <a:ea typeface="Times New Roman" panose="02020603050405020304" pitchFamily="18" charset="0"/>
                <a:cs typeface="Courier New" panose="02070309020205020404" pitchFamily="49" charset="0"/>
              </a:rPr>
              <a:t>36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አመላካቾችን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ይጠቀማል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dirty="0"/>
              <a:t> </a:t>
            </a:r>
            <a:r>
              <a:rPr lang="am-ET" b="0" i="0" dirty="0">
                <a:solidFill>
                  <a:srgbClr val="303436"/>
                </a:solidFill>
                <a:effectLst/>
                <a:latin typeface="arial" panose="020B0604020202020204" pitchFamily="34" charset="0"/>
              </a:rPr>
              <a:t>ባለሙያዎች ለእያንዳንዱ አመልካች እኩል ቁጥር ያላቸውን ሴቶች እና ወንዶች ምላሾች መሰብሰብ አለባቸው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200" b="0" i="0" kern="1200" dirty="0">
                <a:solidFill>
                  <a:srgbClr val="303436"/>
                </a:solidFill>
                <a:effectLst/>
                <a:latin typeface="arial" panose="020B0604020202020204" pitchFamily="34" charset="0"/>
                <a:ea typeface="+mn-ea"/>
                <a:cs typeface="+mn-cs"/>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ይህ</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ሁለት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የመቋቋሚያ</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ውጤቶችን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ያስገኛል</a:t>
            </a:r>
            <a:r>
              <a:rPr lang="en-US" sz="1800" kern="0" dirty="0" err="1">
                <a:solidFill>
                  <a:srgbClr val="303436"/>
                </a:solidFill>
                <a:effectLst/>
                <a:latin typeface="inherit"/>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አንደኛው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ሌላኛው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ይህም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ካለ</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ማንኛውም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አለመመጣጠንን</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በማነፃፀር</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ሊያሳይ</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ይችላል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a:p>
            <a:pPr marL="457200" marR="0" lvl="0" indent="-298450" algn="l" rtl="0">
              <a:lnSpc>
                <a:spcPct val="100000"/>
              </a:lnSpc>
              <a:spcBef>
                <a:spcPts val="0"/>
              </a:spcBef>
              <a:spcAft>
                <a:spcPts val="0"/>
              </a:spcAft>
              <a:buClr>
                <a:srgbClr val="000000"/>
              </a:buClr>
              <a:buSzPts val="1100"/>
              <a:buFont typeface="Arial"/>
              <a:buChar char="●"/>
            </a:pP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የመልመጃ</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መጽሃፉን</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ከዚህ</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ድህረ-ገጽ</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ማውረድ</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ይቻላለወ</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b="1" dirty="0"/>
              <a:t>https://www.odi.org/publications/10590-assessing-people-s-resilience</a:t>
            </a:r>
            <a:endParaRPr lang="en-US"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am-ET" b="1" dirty="0"/>
              <a:t>አስተባባሪ</a:t>
            </a:r>
            <a:r>
              <a:rPr lang="en-US" b="1" dirty="0"/>
              <a:t>/</a:t>
            </a:r>
            <a:r>
              <a:rPr lang="am-ET" b="1" dirty="0"/>
              <a:t>አሰልጣኝ፡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ለጥራት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መመሪያ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ቅጹ</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እንዲረዱት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ከፈለጉ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እባክዎ</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ሙሉውን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የመልመጃ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ደብተር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ቅጂዎች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ለእነሱ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ያሰራጩ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ወይም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አሃዞችን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ቁጥሮችን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የሚያስገባበት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የኤክሴል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ቅጽ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ማግኘት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ከፈለጉ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በአንድ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ማህበረሰብ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ለተለያዩ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የሰዎች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ቡድኖች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የመቋቋሚያ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ውጤቶችን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ለማመንጨት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በመልመጃደብተር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የሚታዩ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እሴቶችን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ኦ.ዲ.አይ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አክሽንኤይድን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ይጠይቁ</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ከዚያም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እባክዎ</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ሙሉውን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የስራ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መጽሐፍ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ቅጂዎች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ለተሳታፊዎች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ያሰራጩ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dirty="0"/>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28</a:t>
            </a:fld>
            <a:endParaRPr kumimoji="1" lang="ja-JP" altLang="en-US"/>
          </a:p>
        </p:txBody>
      </p:sp>
    </p:spTree>
    <p:extLst>
      <p:ext uri="{BB962C8B-B14F-4D97-AF65-F5344CB8AC3E}">
        <p14:creationId xmlns:p14="http://schemas.microsoft.com/office/powerpoint/2010/main" val="742597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1" lang="en-US" sz="1200" b="1" i="0" u="none" strike="noStrike" kern="1200" cap="none" dirty="0" err="1">
                <a:solidFill>
                  <a:srgbClr val="000000"/>
                </a:solidFill>
                <a:latin typeface="Arial"/>
                <a:ea typeface="Malgun Gothic" panose="020B0503020000020004" pitchFamily="34" charset="-127"/>
                <a:cs typeface="Arial"/>
              </a:rPr>
              <a:t>አስተባባሪ</a:t>
            </a:r>
            <a:r>
              <a:rPr kumimoji="1" lang="en-US" sz="1200" b="1" i="0" u="none" strike="noStrike" kern="1200" cap="none" dirty="0">
                <a:solidFill>
                  <a:srgbClr val="000000"/>
                </a:solidFill>
                <a:latin typeface="Arial"/>
                <a:ea typeface="Malgun Gothic" panose="020B0503020000020004" pitchFamily="34" charset="-127"/>
                <a:cs typeface="Arial"/>
              </a:rPr>
              <a:t>/</a:t>
            </a:r>
            <a:r>
              <a:rPr kumimoji="1" lang="en-US" sz="1200" b="1" i="0" u="none" strike="noStrike" kern="1200" cap="none" dirty="0" err="1">
                <a:solidFill>
                  <a:srgbClr val="000000"/>
                </a:solidFill>
                <a:latin typeface="Arial"/>
                <a:ea typeface="Malgun Gothic" panose="020B0503020000020004" pitchFamily="34" charset="-127"/>
                <a:cs typeface="Arial"/>
              </a:rPr>
              <a:t>አሰልጣኝ</a:t>
            </a:r>
            <a:r>
              <a:rPr kumimoji="1" lang="en-US" sz="1200" b="1" i="0" u="none" strike="noStrike" kern="1200" cap="none" dirty="0">
                <a:solidFill>
                  <a:srgbClr val="000000"/>
                </a:solidFill>
                <a:latin typeface="Arial"/>
                <a:ea typeface="Malgun Gothic" panose="020B0503020000020004" pitchFamily="34" charset="-127"/>
                <a:cs typeface="Arial"/>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ቅጹ</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እንዴት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ጥቅም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እንደዋለ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የሚያሳይ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ምሳሌ</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a:t>
            </a:r>
            <a:endParaRPr lang="en-US" dirty="0"/>
          </a:p>
          <a:p>
            <a:pPr marL="457200" marR="0" lvl="0" indent="-228600" algn="l" rtl="0">
              <a:lnSpc>
                <a:spcPct val="100000"/>
              </a:lnSpc>
              <a:spcBef>
                <a:spcPts val="0"/>
              </a:spcBef>
              <a:spcAft>
                <a:spcPts val="0"/>
              </a:spcAft>
              <a:buClr>
                <a:srgbClr val="000000"/>
              </a:buClr>
              <a:buSzPts val="1100"/>
              <a:buFont typeface="Arial"/>
              <a:buNone/>
            </a:pPr>
            <a:endParaRPr lang="en-US" sz="1200" b="0" i="0" u="none" strike="noStrike" cap="none" dirty="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ከዚህ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የተገለፀው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የሰዎችን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የመገዳደር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አቅምን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መለካት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መሳሪያ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የተለያዩ የህብረተሰብ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ቡድኖች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ውስብስብ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የሆነ</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መበላለጥ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መድሎዎች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ባህሪያት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ተጋላጭነታቸውን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ተጽእኖዎች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ጋር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የመላመድ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አቅማቸውን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እንዴት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እንደሚጎዳ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ለመመርመር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ጥቅም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ውሏል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b="0" i="0" u="none" strike="noStrike" cap="none" dirty="0">
                <a:solidFill>
                  <a:srgbClr val="000000"/>
                </a:solidFill>
                <a:latin typeface="Arial"/>
                <a:ea typeface="Arial"/>
                <a:cs typeface="Arial"/>
                <a:sym typeface="Arial"/>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የኔፓል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ማሳያ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ጥናት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የተጎዱ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ቡድኖችን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የስርአተ-ፆታ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ልዩነቶችን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መርምሯል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በባርዲያ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ወረዳ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የጎርፍ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መጥለቅለቅን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በተመለከተ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ከተለያዩ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ብሔረሰቦች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መደቦች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የተውጣጡ</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ያላቸውን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መገዳደር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ተመልክቷል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200" b="0" i="0" u="none" strike="noStrike" cap="none" dirty="0">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lang="en-US" sz="1200" b="0" i="0" u="none" strike="noStrike" cap="none" dirty="0">
              <a:solidFill>
                <a:srgbClr val="000000"/>
              </a:solidFill>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በኔፓል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ብራሲድ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ፕሮግራም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ባደረገው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ማሳያ</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ጥናት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ጥናቱ</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በሁለት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የተጠላለፉ</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የተጋላጭነት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ሁኔታዎች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ላይ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ያተኮረ</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ሲሆን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ዓላማውም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በተለያዩ</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ብሄሮች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መደብ</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ቡድኖች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ያሉ</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የተለያዩ</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ልምዶችን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ለመረዳት</a:t>
            </a:r>
            <a:r>
              <a:rPr lang="en-US" sz="1200" b="0" i="0" u="none" strike="noStrike" cap="none" dirty="0">
                <a:solidFill>
                  <a:srgbClr val="000000"/>
                </a:solidFill>
                <a:latin typeface="Arial"/>
                <a:ea typeface="Arial"/>
                <a:cs typeface="Arial"/>
                <a:sym typeface="Arial"/>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የተጎዱ</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ቡድኖች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የተጎዱ</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ቡድኖች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ዳሊቶች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ጃንጃቲስ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ማዲሺስ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ሌሎች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ቡድኖች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ሁሉም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መደብ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ብሔር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ቡድኖች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በዚህ</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ምድብ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ናቸው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b="0" i="0" u="none" strike="noStrike" kern="1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የመስክ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ስራው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የተካሄደው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ባርዲያ</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በተሰኘ</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ለጎርፍ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በተጋለጠ</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አንድ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ቦታ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Tx/>
              <a:buSzPts val="1100"/>
              <a:buFontTx/>
              <a:buNone/>
              <a:tabLst/>
              <a:defRPr/>
            </a:pPr>
            <a:r>
              <a:rPr lang="en-US" sz="1200" b="0" i="0" u="none" strike="noStrike" cap="none" dirty="0">
                <a:solidFill>
                  <a:srgbClr val="000000"/>
                </a:solidFill>
                <a:latin typeface="Arial"/>
                <a:ea typeface="Arial"/>
                <a:cs typeface="Arial"/>
                <a:sym typeface="Arial"/>
              </a:rPr>
              <a:t> </a:t>
            </a:r>
            <a:endParaRPr lang="en-US"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የአሃዝ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ጥናቱ</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እንደሚያመለክተው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በበለጠ</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የተፈጥሮ</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አደጋዎችን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የአየር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ንብረት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ለውጥን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የሚገዳደሩ</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ናቸው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200" b="0" i="0" u="none" strike="noStrike" cap="none" dirty="0">
                <a:solidFill>
                  <a:srgbClr val="000000"/>
                </a:solidFill>
                <a:latin typeface="Arial"/>
                <a:ea typeface="Arial"/>
                <a:cs typeface="Arial"/>
                <a:sym typeface="Arial"/>
              </a:rPr>
              <a:t> </a:t>
            </a:r>
            <a:r>
              <a:rPr lang="am-ET" b="0" i="0" dirty="0">
                <a:solidFill>
                  <a:srgbClr val="303436"/>
                </a:solidFill>
                <a:effectLst/>
                <a:latin typeface="arial" panose="020B0604020202020204" pitchFamily="34" charset="0"/>
              </a:rPr>
              <a:t>በሁለቱም የተ</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ጎዱ</a:t>
            </a:r>
            <a:r>
              <a:rPr lang="am-ET" b="0" i="0" dirty="0">
                <a:solidFill>
                  <a:srgbClr val="303436"/>
                </a:solidFill>
                <a:effectLst/>
                <a:latin typeface="arial" panose="020B0604020202020204" pitchFamily="34" charset="0"/>
              </a:rPr>
              <a:t> እና ሌሎች ቡድኖች ውስጥ በወንዶች እና በሴቶች መካከል በስታቲስቲካዊ ጉልህ የሆነ ልዩነት አለ (ይህ በተለይ በተቋማት እና በማህበራዊ ክፍሎች ውስጥ በግልጽ ይታያል)።</a:t>
            </a:r>
            <a:r>
              <a:rPr lang="en-US" b="0" i="0" dirty="0">
                <a:solidFill>
                  <a:srgbClr val="303436"/>
                </a:solidFill>
                <a:effectLst/>
                <a:latin typeface="arial" panose="020B0604020202020204" pitchFamily="34"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በአጠቃላይ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የፋይናንስ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ሀብቶችን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በተሻለ</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መንገድ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የማግኘት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የመቆጣጠር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ችሎታ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እንዲሁም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ከፍተኛ</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የገቢ</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አቅም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አላቸው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200" b="0" i="0" u="none" strike="noStrike" cap="none" dirty="0">
                <a:solidFill>
                  <a:srgbClr val="000000"/>
                </a:solidFill>
                <a:latin typeface="Arial"/>
                <a:ea typeface="Arial"/>
                <a:cs typeface="Arial"/>
                <a:sym typeface="Arial"/>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አደጋን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ወይም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ቅጽበታዊ</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ጥፋቶችን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መቋቋም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አቅማቸው አነስተኛ ሆኖ ተገኝቷል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ከቦታው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አንፃር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ወጣ</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ያለ</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ልዩነት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አ</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ልተገኘም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b="0" i="0" u="none" strike="noStrike" kern="1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am-ET" dirty="0"/>
              <a:t>ወንዶች ከሴቶች ይልቅ አመለካከታቸው ሊደመጥ በሚችልበት የህዝብ ውሳኔ አሰጣጥ ሂደቶች ላይ የበለጠ ይሳተፋሉ።</a:t>
            </a:r>
            <a:r>
              <a:rPr lang="en-US" dirty="0"/>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ውጤቶቹ</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እንደሚያሳዩት</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በሁለቱ</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የማህበራዊ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ቡድን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ዓይነቶች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መካከል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የመገዳደር</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ውጤቶች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ጉልህ</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ልዩነት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አያሳዩም</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b="0" i="0" u="none" strike="noStrike" kern="1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መካከል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ያለው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ልዩነት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ከሌሎቹ</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ቡድኖች</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a:solidFill>
                  <a:srgbClr val="303436"/>
                </a:solidFill>
                <a:effectLst/>
                <a:latin typeface="inherit"/>
                <a:ea typeface="Times New Roman" panose="02020603050405020304" pitchFamily="18" charset="0"/>
                <a:cs typeface="Courier New" panose="02070309020205020404" pitchFamily="49" charset="0"/>
              </a:rPr>
              <a:t>(</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በዋነኛነት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በማህበራዊ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ተቋማዊ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የመረጃ</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ጠቋሚ</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አካላት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ውጤታቸው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ይልቅ</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በተጎዱ</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ቡድኖች</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መካከል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ሰፊና</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በጣም</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ጉልህ</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ሲሆን</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መካከል</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ያለው ልዩነት ባንጻሩ</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በሁለቱም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ቡድኖች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ጉልህ</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inherit"/>
                <a:ea typeface="Times New Roman" panose="02020603050405020304" pitchFamily="18" charset="0"/>
                <a:cs typeface="Courier New" panose="02070309020205020404" pitchFamily="49" charset="0"/>
              </a:rPr>
              <a:t>ሆኖ ተገኝቷል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endParaRPr lang="en-US" dirty="0"/>
          </a:p>
          <a:p>
            <a:pPr marL="457200" lvl="0" indent="-228600" algn="l" rtl="0">
              <a:lnSpc>
                <a:spcPct val="100000"/>
              </a:lnSpc>
              <a:spcBef>
                <a:spcPts val="0"/>
              </a:spcBef>
              <a:spcAft>
                <a:spcPts val="0"/>
              </a:spcAft>
              <a:buSzPts val="1100"/>
              <a:buNone/>
            </a:pPr>
            <a:endParaRPr lang="en-US" sz="1200" b="0" i="0" u="none" strike="noStrike" cap="none" dirty="0">
              <a:solidFill>
                <a:srgbClr val="000000"/>
              </a:solidFill>
              <a:latin typeface="Arial"/>
              <a:ea typeface="Arial"/>
              <a:cs typeface="Arial"/>
              <a:sym typeface="Arial"/>
            </a:endParaRPr>
          </a:p>
          <a:p>
            <a:pPr marL="0" marR="0">
              <a:lnSpc>
                <a:spcPct val="150000"/>
              </a:lnSpc>
              <a:spcBef>
                <a:spcPts val="0"/>
              </a:spcBef>
              <a:spcAft>
                <a:spcPts val="0"/>
              </a:spcAft>
            </a:pP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የኢኮኖሚ</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መገዳደር</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የተሻለ</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የፋይናንስ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ሀብቶችን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የማግኘት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የመቆጣጠር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ችሎታ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ስላላቸው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በድን</a:t>
            </a:r>
            <a:r>
              <a:rPr lang="am-ET"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ገ</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ት </a:t>
            </a:r>
            <a:r>
              <a:rPr lang="am-ET"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ሚከሰት</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ኢኮኖሚያዊ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ተፅእኖን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አስቀድሞ</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ለመገመት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ለማቃለል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የበለጠ</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ኢኮኖሚያዊ</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አቅም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አላቸው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b="0" i="0" u="none" strike="noStrike" kern="100" cap="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የዳሰሳ</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ጥናት</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መረጃ</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እንደሚያመለክተው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እንደሌሎች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የቤተሰብ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አባላት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ተመሳሳይ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የገንዘብ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ምንጭ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እንዳላቸው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በሚናገሩ</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am-ET" sz="1800" kern="0" dirty="0">
                <a:solidFill>
                  <a:srgbClr val="303436"/>
                </a:solidFill>
                <a:effectLst/>
                <a:latin typeface="inherit"/>
                <a:ea typeface="Times New Roman" panose="02020603050405020304" pitchFamily="18" charset="0"/>
                <a:cs typeface="Courier New" panose="02070309020205020404" pitchFamily="49" charset="0"/>
              </a:rPr>
              <a:t>ቁጥር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መካከል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ከፍተኛ</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ልዩነት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እንዳለ</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ያሳያል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am-ET"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ይህም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መካከል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ያለው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ልዩነት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በተጎጂው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የህብረተሰብ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ቡድን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ውስጥ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ትልቅ</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800" kern="0" dirty="0">
                <a:solidFill>
                  <a:srgbClr val="303436"/>
                </a:solidFill>
                <a:effectLst/>
                <a:latin typeface="inherit"/>
                <a:ea typeface="Times New Roman" panose="02020603050405020304" pitchFamily="18" charset="0"/>
                <a:cs typeface="Courier New" panose="02070309020205020404" pitchFamily="49" charset="0"/>
              </a:rPr>
              <a:t> 71%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ከሌሎች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ጋር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ተመሳሳይ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የገንዘብ</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ምንጭ</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እንዳላቸው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ሲገልጹ</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የወንዶች</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ግን</a:t>
            </a:r>
            <a:r>
              <a:rPr lang="en-US" sz="1800" kern="0" dirty="0">
                <a:solidFill>
                  <a:srgbClr val="303436"/>
                </a:solidFill>
                <a:effectLst/>
                <a:latin typeface="inherit"/>
                <a:ea typeface="Times New Roman" panose="02020603050405020304" pitchFamily="18" charset="0"/>
                <a:cs typeface="Courier New" panose="02070309020205020404" pitchFamily="49" charset="0"/>
              </a:rPr>
              <a:t> 91% </a:t>
            </a:r>
            <a:r>
              <a:rPr lang="en-US" sz="1800" kern="0" dirty="0" err="1">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ነው</a:t>
            </a:r>
            <a:r>
              <a:rPr lang="en-US" sz="1800" kern="0" dirty="0">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ሴቶችም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ስደት</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ለነሱ</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ለቤተሰባቸው</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የተሻለ</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ገቢ</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እንደሚያስገኝ</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ከወንዶች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ያነሰ</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እርግጠኞች</a:t>
            </a:r>
            <a:r>
              <a:rPr lang="en-US" sz="1800" kern="0" dirty="0">
                <a:solidFill>
                  <a:srgbClr val="303436"/>
                </a:solidFill>
                <a:effectLst/>
                <a:latin typeface="inherit"/>
                <a:ea typeface="Times New Roman" panose="02020603050405020304" pitchFamily="18" charset="0"/>
                <a:cs typeface="Courier New" panose="02070309020205020404" pitchFamily="49" charset="0"/>
              </a:rPr>
              <a:t> </a:t>
            </a:r>
            <a:r>
              <a:rPr lang="en-US" sz="18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ናቸው</a:t>
            </a:r>
            <a:r>
              <a:rPr lang="en-US" sz="18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የዳሰሳ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ጥናቱ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ግኝቶች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እንደሚያሳዩት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በጣም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አስፈላጊው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በየእለቱ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ገቢ</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ከማግኘት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አኳያ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ይታያል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በናሙና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ከተመረጡት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ከአጠቃላይ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መላሾች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በአማካይ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43%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የሚሆ</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ኑት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በየቀኑ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የተወሰነ</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ገቢ</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ያገኛ</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ነገር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ከፍተኛ</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b="0" i="0" u="none" strike="noStrike" kern="100" cap="none"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በተጎዳው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12%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63%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በየቀኑ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ገቢ</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ማግኘት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ይችላሉ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በሌላኛው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27%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72%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በየቀኑ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ገቢ</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ሊያገኙ</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ይችላሉ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በተጨማሪም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በሴቶችና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ብድሮችን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በወቅቱ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የመክፈል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ችሎታቸው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ከፍተኛ</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44%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89%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ከተቸገሩ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58%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88%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ከሌላው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በጊዜው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ብድር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መክፈል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ይችላሉ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58750" lvl="0" indent="0" algn="l" rtl="0">
              <a:lnSpc>
                <a:spcPct val="100000"/>
              </a:lnSpc>
              <a:spcBef>
                <a:spcPts val="0"/>
              </a:spcBef>
              <a:spcAft>
                <a:spcPts val="0"/>
              </a:spcAft>
              <a:buSzPts val="1100"/>
              <a:buNone/>
            </a:pPr>
            <a:endParaRPr lang="en-US" dirty="0"/>
          </a:p>
          <a:p>
            <a:pPr marL="0" marR="0">
              <a:lnSpc>
                <a:spcPct val="150000"/>
              </a:lnSpc>
              <a:spcBef>
                <a:spcPts val="0"/>
              </a:spcBef>
              <a:spcAft>
                <a:spcPts val="0"/>
              </a:spcAft>
            </a:pP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መገዳደር</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የዳሰሳ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ጥናቱ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ውጤት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እንደሚያሳየው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በአማካይ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የመገዳደር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ችሎታ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ትልቅ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በስታቲስቲክስ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ደረጃ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ከፍተኛ</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በተፈጥሮ</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አደጋዎች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በአየር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ንብረት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ለውጥ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በ</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10</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ነጥብ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(45% - 55%)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ያነሰ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የመቋቋም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አቅም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b="0" i="0" u="none" strike="noStrike" cap="none" dirty="0">
                <a:solidFill>
                  <a:srgbClr val="000000"/>
                </a:solidFill>
                <a:latin typeface="Arial"/>
                <a:ea typeface="Arial"/>
                <a:cs typeface="Arial"/>
                <a:sym typeface="Arial"/>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በተጎዳ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ወደ 15 ነጥብ ከፍ ይላል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200" kern="1200" dirty="0">
              <a:effectLst/>
              <a:latin typeface="+mn-lt"/>
              <a:ea typeface="+mn-ea"/>
              <a:cs typeface="+mn-cs"/>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ከኦፊሴላዊ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ምንጮች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ለምሳሌ</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የመንግስት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ማስታወቂያዎች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በሁለቱም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ቡድኖች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መረጃ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የማግኘት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ዕድላቸው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ያነሰ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ይህን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በተመለከተ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መረጃዎቹ</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እንደሚያሳዩት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26%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86%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በተቸገረ</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እንዲሁም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42%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64%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በሌላ</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am-ET" dirty="0"/>
              <a:t>በሴቶች መካከል በምግብ ዋስትና ዙሪያ የሚነሱ ጥያቄዎች በማህበራዊ ቡድኖች መካከል ያለውን ልዩነት ያሳያሉ።</a:t>
            </a:r>
            <a:r>
              <a:rPr lang="en-US" dirty="0"/>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ከተጎዳው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32 %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ብቻ</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ዓመቱን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ሙሉ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ሁሉንም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ሰው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በበቂ</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ሁኔታ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ለመመገብ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በቤተሰብ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በቂ</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ምግብ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እንዳለ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ሲሰማቸው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ከሌላው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62%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እንዲሁ</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ተሰምቷቸዋል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200" kern="1200" dirty="0">
              <a:effectLst/>
              <a:latin typeface="+mn-lt"/>
              <a:ea typeface="+mn-ea"/>
              <a:cs typeface="+mn-cs"/>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ስደት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ለእነሱ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ለቤተሰቦቻቸው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የተሻለ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ገቢ</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ከማስገኘት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አኳያ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ያነሰ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እርግጠኞች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ናቸው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ከተጎዱ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ቡድኖች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29%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49%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እንዲሁም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ከሌላው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38%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64%)።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የመሰረተልማት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መገዳደር</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የዳሰሳ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ጥናቱ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ውጤት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እንደሚያሳየው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አማካይ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የመሠረተ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ልማት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የመገዳደር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አቅም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በስታቲስቲክስ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ደረጃ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ጉልህ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አይደለም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b="0" i="0" kern="100" dirty="0">
              <a:solidFill>
                <a:schemeClr val="tx1"/>
              </a:solidFill>
              <a:effectLst/>
              <a:latin typeface="+mn-lt"/>
              <a:ea typeface="Malgun Gothic" panose="020B0503020000020004" pitchFamily="34" charset="-127"/>
              <a:cs typeface="Malgun Gothic" panose="020B0503020000020004" pitchFamily="34" charset="-127"/>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am-ET" b="0" i="0" dirty="0">
                <a:solidFill>
                  <a:srgbClr val="303436"/>
                </a:solidFill>
                <a:effectLst/>
                <a:latin typeface="arial" panose="020B0604020202020204" pitchFamily="34" charset="0"/>
              </a:rPr>
              <a:t>በሴቶችና በወንዶች መካከል ልዩነት የታየባቸው የስልኮች እና የሬዲዮ አቅርቦት እና ለቤተሰብ ውሃ መቅዳት ዋና ዋናዎቹ ናቸው።</a:t>
            </a:r>
            <a:r>
              <a:rPr lang="en-US" b="0" i="0" dirty="0">
                <a:solidFill>
                  <a:srgbClr val="303436"/>
                </a:solidFill>
                <a:effectLst/>
                <a:latin typeface="arial" panose="020B0604020202020204" pitchFamily="34" charset="0"/>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በተሻለ</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ስልክ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የማግኘት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እድል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ይህም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የቅድመ</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ማስጠንቀቂያ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መልእክት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የመጀመሪያ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ተቀባይ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እንዲሆኑ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ያደርጋቸዋል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ከተጎዳው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65%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የሚሆኑት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ለቤተሰባቸው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ያመጣሉ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46%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(ከ 32%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ጋር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ሲነፃፀሩ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ከሌላው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ያመጣሉ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በአደጋ</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ጊዜ</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በሕዝብ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መጠለያ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ጣቢያዎች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ያነሰ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ደህንነት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ይሰማቸዋል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18%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34%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ከተጎዳው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በቅደም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ተከተል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እንዲሁም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27%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56%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ከሌላው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በቅደም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ተከተል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0" i="0" u="none" strike="noStrike" kern="100" cap="none"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ከተጎዱት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ቡድኖች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የመጡ</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የደህንነት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ስሜት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እንደማይሰማቸው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ትኩረት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የሚስብ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ምናልባት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አድሎአዊ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ድርጊቶችን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በመፍራት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ሊሆን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ይችላል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200" b="1" i="0" u="none" strike="noStrike" cap="none" dirty="0">
                <a:solidFill>
                  <a:srgbClr val="000000"/>
                </a:solidFill>
                <a:latin typeface="Arial"/>
                <a:ea typeface="Arial"/>
                <a:cs typeface="Arial"/>
                <a:sym typeface="Arial"/>
              </a:rPr>
              <a:t>(</a:t>
            </a:r>
            <a:r>
              <a:rPr kumimoji="1" lang="en-US" sz="1200" b="1" i="0" u="none" strike="noStrike" kern="1200" cap="none" dirty="0" err="1">
                <a:solidFill>
                  <a:srgbClr val="000000"/>
                </a:solidFill>
                <a:latin typeface="Arial"/>
                <a:ea typeface="Malgun Gothic" panose="020B0503020000020004" pitchFamily="34" charset="-127"/>
                <a:cs typeface="Arial"/>
              </a:rPr>
              <a:t>የሰነዱ</a:t>
            </a:r>
            <a:r>
              <a:rPr kumimoji="1" lang="en-US" sz="1200" b="1" i="0" u="none" strike="noStrike" kern="1200" cap="none" dirty="0">
                <a:solidFill>
                  <a:srgbClr val="000000"/>
                </a:solidFill>
                <a:latin typeface="Arial"/>
                <a:ea typeface="Malgun Gothic" panose="020B0503020000020004" pitchFamily="34" charset="-127"/>
                <a:cs typeface="Arial"/>
              </a:rPr>
              <a:t> </a:t>
            </a:r>
            <a:r>
              <a:rPr kumimoji="1" lang="en-US" sz="1200" b="1" i="0" u="none" strike="noStrike" kern="1200" cap="none" dirty="0" err="1">
                <a:solidFill>
                  <a:srgbClr val="000000"/>
                </a:solidFill>
                <a:latin typeface="Arial"/>
                <a:ea typeface="Malgun Gothic" panose="020B0503020000020004" pitchFamily="34" charset="-127"/>
                <a:cs typeface="Arial"/>
              </a:rPr>
              <a:t>ምንጭ</a:t>
            </a:r>
            <a:r>
              <a:rPr kumimoji="1" lang="en-US" sz="1200" b="1" i="0" u="none" strike="noStrike" kern="1200" cap="none" dirty="0">
                <a:solidFill>
                  <a:srgbClr val="000000"/>
                </a:solidFill>
                <a:latin typeface="Arial"/>
                <a:ea typeface="Malgun Gothic" panose="020B0503020000020004" pitchFamily="34" charset="-127"/>
                <a:cs typeface="Arial"/>
              </a:rPr>
              <a:t>፡-</a:t>
            </a:r>
            <a:r>
              <a:rPr lang="en-US" sz="1200" b="1" i="0" u="none" strike="noStrike" cap="none" dirty="0">
                <a:solidFill>
                  <a:srgbClr val="000000"/>
                </a:solidFill>
                <a:latin typeface="Arial"/>
                <a:ea typeface="Arial"/>
                <a:cs typeface="Arial"/>
                <a:sym typeface="Arial"/>
              </a:rPr>
              <a:t>https://www.odi.org/sites/odi.org.uk/files/resource-documents/12930.pdf)</a:t>
            </a: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29</a:t>
            </a:fld>
            <a:endParaRPr kumimoji="1" lang="ja-JP" altLang="en-US"/>
          </a:p>
        </p:txBody>
      </p:sp>
    </p:spTree>
    <p:extLst>
      <p:ext uri="{BB962C8B-B14F-4D97-AF65-F5344CB8AC3E}">
        <p14:creationId xmlns:p14="http://schemas.microsoft.com/office/powerpoint/2010/main" val="3090086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rtl="0">
              <a:lnSpc>
                <a:spcPct val="100000"/>
              </a:lnSpc>
              <a:spcBef>
                <a:spcPts val="0"/>
              </a:spcBef>
              <a:spcAft>
                <a:spcPts val="0"/>
              </a:spcAft>
              <a:buClr>
                <a:srgbClr val="000000"/>
              </a:buClr>
              <a:buSzPts val="1100"/>
              <a:buFont typeface="Arial"/>
              <a:buNone/>
            </a:pPr>
            <a:r>
              <a:rPr lang="am-ET" sz="1200" b="1" i="0" u="none" strike="noStrike" cap="none" dirty="0">
                <a:solidFill>
                  <a:srgbClr val="000000"/>
                </a:solidFill>
                <a:latin typeface="Arial"/>
                <a:ea typeface="Arial"/>
                <a:cs typeface="Arial"/>
                <a:sym typeface="Arial"/>
              </a:rPr>
              <a:t>አስተባባሪ</a:t>
            </a:r>
            <a:r>
              <a:rPr lang="en-US" sz="1200" b="1" i="0" u="none" strike="noStrike" cap="none" dirty="0">
                <a:solidFill>
                  <a:srgbClr val="000000"/>
                </a:solidFill>
                <a:latin typeface="Arial"/>
                <a:ea typeface="Arial"/>
                <a:cs typeface="Arial"/>
                <a:sym typeface="Arial"/>
              </a:rPr>
              <a:t>/</a:t>
            </a:r>
            <a:r>
              <a:rPr lang="am-ET" sz="1200" b="1" i="0" u="none" strike="noStrike" cap="none" dirty="0">
                <a:solidFill>
                  <a:srgbClr val="000000"/>
                </a:solidFill>
                <a:latin typeface="Arial"/>
                <a:ea typeface="Arial"/>
                <a:cs typeface="Arial"/>
                <a:sym typeface="Arial"/>
              </a:rPr>
              <a:t>አሰልጣኝ</a:t>
            </a:r>
            <a:r>
              <a:rPr lang="en-US" sz="1200" b="1" i="0" u="none" strike="noStrike" cap="none" dirty="0">
                <a:solidFill>
                  <a:srgbClr val="000000"/>
                </a:solidFill>
                <a:latin typeface="Arial"/>
                <a:ea typeface="Arial"/>
                <a:cs typeface="Arial"/>
                <a:sym typeface="Arial"/>
              </a:rPr>
              <a:t>:-</a:t>
            </a:r>
            <a:r>
              <a:rPr lang="am-ET" sz="1200" b="1" i="0" u="none" strike="noStrike" cap="none" dirty="0">
                <a:solidFill>
                  <a:srgbClr val="000000"/>
                </a:solidFill>
                <a:latin typeface="Arial"/>
                <a:ea typeface="Arial"/>
                <a:cs typeface="Arial"/>
                <a:sym typeface="Arial"/>
              </a:rPr>
              <a:t>  ቅፁ እንዴት ጥቅም ላይ እንደዋለ የሚያሳይ ምሳሌ።</a:t>
            </a:r>
            <a:endParaRPr lang="en-US" sz="1200" b="1" i="0" u="none" strike="noStrike" cap="none" dirty="0">
              <a:solidFill>
                <a:srgbClr val="000000"/>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am-ET" sz="1200" b="0" i="0" u="none" strike="noStrike" cap="none" dirty="0">
                <a:solidFill>
                  <a:srgbClr val="000000"/>
                </a:solidFill>
                <a:latin typeface="Arial"/>
                <a:ea typeface="Arial"/>
                <a:cs typeface="Arial"/>
                <a:sym typeface="Arial"/>
              </a:rPr>
              <a:t>ከዚህ በላይ የተገለፀው የሰዎች የመቋቋም አቅምን የመለኪያ የቅጽ ስብስብ የማህበረሰቡን እርስ በርስ የሚገናኙ ባህሪያት ተጋላጭነታቸውን እና ሰዎች ከአየር ንብረት ለውጥ ተጽእኖዎች ጋር የመላመድ አቅማቸውን እንዴት እንደሚነኩ ለመመርመር ጥቅም ላይ ውሏል።የኬንያ የማሳያ ጥናት በሁለት የተጋላጭነት ሁኔታዎች ላይ ያተኮረ ሲሆን ዓላማው በኬንያ ዋጅር ካውንቲ ተደጋጋሚ እና የተስፋፋ የድርቅ ሁኔታን በተመለከተ የወንዶች እና የሴቶችን የሀብት እና የፖለቲካ ውክልና ያላቸው እና የሌላቸው ወንዶች እና ሴቶች ፣ የተለያዩ ልምዶችን ለመረዳት ነው።</a:t>
            </a:r>
            <a:endParaRPr lang="en-US" dirty="0"/>
          </a:p>
          <a:p>
            <a:pPr marL="158750" lvl="0" indent="0" algn="l" rtl="0">
              <a:lnSpc>
                <a:spcPct val="100000"/>
              </a:lnSpc>
              <a:spcBef>
                <a:spcPts val="0"/>
              </a:spcBef>
              <a:spcAft>
                <a:spcPts val="0"/>
              </a:spcAft>
              <a:buSzPts val="1100"/>
              <a:buNone/>
            </a:pPr>
            <a:endParaRPr lang="en-US" sz="12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የገላጭ መረጃው (ቃለ፡መጠይቆች፣ የተመረጡ ቡድኖች ውይይት) የስርዓተ፡ፆታ አለመመጣጠን በዋጂር ውስጥ ሴቶችን የሚያጋጥሟቸው ዋነኛ ችግሮች መሆናቸውን ያሳያል። ሴቶች የተፈጥሮ ሀብቶችን የመጠቀም እና የመቆጣጠር አቅማቸው አነስተኛ ነው፤ ገቢ ለማግኘት ያነሰ እድል፤ ለትምህርት ወይም ለሥልጠና ያነሰ ተደራሽነት፤ በውሳኔ አሰጣጥ ሂደቶች ውስጥ ያነሰ ተሳትፎ፤ የንብረት ውርስ እኩል መብት የላቸውም፤ እና የቤት ውስጥ ሸክማቸው የሌሎችን የኑሮ እድሎች እድገት ይገድባል።</a:t>
            </a:r>
            <a:r>
              <a:rPr lang="en-US" sz="1200" b="0" i="0" u="none" strike="noStrike" cap="none" dirty="0">
                <a:solidFill>
                  <a:srgbClr val="000000"/>
                </a:solidFill>
                <a:latin typeface="Arial"/>
                <a:ea typeface="Arial"/>
                <a:cs typeface="Arial"/>
                <a:sym typeface="Arial"/>
              </a:rPr>
              <a:t> </a:t>
            </a:r>
            <a:r>
              <a:rPr lang="am-ET" sz="1200" b="0" i="0" u="none" strike="noStrike" cap="none" dirty="0">
                <a:solidFill>
                  <a:srgbClr val="000000"/>
                </a:solidFill>
                <a:latin typeface="Arial"/>
                <a:ea typeface="Arial"/>
                <a:cs typeface="Arial"/>
                <a:sym typeface="Arial"/>
              </a:rPr>
              <a:t>ጾታን መሰረት ያደረጉ ጥቃቶች አንገብጋቢ ጉዳይ እንደሆነ የተገለጸ ሲሆን፥ ለስራ ስደት ደግሞ ለድህነት የጋራ ምላሽ መሆኑ ተብራርቷል። አናሳ ብሔረሰቦች በተለይም በዋጂር ውስጥ ንብረቶችን እና የፖለቲካ ውክልናዎችን ለማግኘት ይቸገራሉ። በተፈጥሮ ሀብት ላይ ጠንካራ ፉክክር አለ፣ ይህም በማህበረሰቦች መካከል አለመግባባቶች እና ግጭቶች እንዲፈጠሩ ያደርጋል።</a:t>
            </a:r>
            <a:endParaRPr lang="en-US" sz="12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am-ET" sz="1200" b="0" i="0" u="none" strike="noStrike" cap="none" dirty="0">
                <a:solidFill>
                  <a:srgbClr val="000000"/>
                </a:solidFill>
                <a:latin typeface="Arial"/>
                <a:ea typeface="Arial"/>
                <a:cs typeface="Arial"/>
                <a:sym typeface="Arial"/>
              </a:rPr>
              <a:t>የዓኅዝ ጥናት ግኝቶች ግራ የሚያጋቡ ነበሩ። ለአደጋ አይበገሬነት ውጤቶች (በአጠቃላይ እና በአራቱም የመቋቋሚያ ክፍሎች) በሴቶች እና በወንዶች መካከል እና በማህበራዊ ቡድኖች መካከል ባለው አማካይ ስታቲስቲካዊ ጉልህ ልዩነቶች አያሳዩም።</a:t>
            </a:r>
            <a:r>
              <a:rPr lang="en-US" sz="1200" b="0" i="0" u="none" strike="noStrike" cap="none" dirty="0">
                <a:solidFill>
                  <a:srgbClr val="000000"/>
                </a:solidFill>
                <a:latin typeface="Arial"/>
                <a:ea typeface="Arial"/>
                <a:cs typeface="Arial"/>
                <a:sym typeface="Arial"/>
              </a:rPr>
              <a:t>. </a:t>
            </a:r>
            <a:r>
              <a:rPr lang="am-ET" sz="1200" b="0" i="0" u="none" strike="noStrike" cap="none" dirty="0">
                <a:solidFill>
                  <a:srgbClr val="000000"/>
                </a:solidFill>
                <a:latin typeface="Arial"/>
                <a:ea typeface="Arial"/>
                <a:cs typeface="Arial"/>
                <a:sym typeface="Arial"/>
              </a:rPr>
              <a:t>ይህን ያልተጠበቀ ግኝት ለማብራራት አስቸጋሪ ነው። በተለይም በዋና መረጃ ሰጪ ቃለመጠይቆች እና የትኩረት ቡድን ውይይቶች ላይ የተሳተፉት ሰዎች የማህበራዊ እኩልነት አለመመጣጠን (እንደ ጎሳ ግንኙነት፣ ፆታ እና የኃይል ግንኙነቶች፣ ማንበብና መጻፍ ደረጃዎች፣ አካል ጉዳተኝነት፣ ዕድሜ እና ማህበራዊ ትስስር) የሰዎችን </a:t>
            </a:r>
            <a:r>
              <a:rPr lang="am-ET" altLang="en-US" sz="1200" b="1" dirty="0">
                <a:solidFill>
                  <a:srgbClr val="303436"/>
                </a:solidFill>
                <a:latin typeface="Arial Unicode MS"/>
                <a:ea typeface="Times New Roman" panose="02020603050405020304" pitchFamily="18" charset="0"/>
                <a:cs typeface="Nyala" panose="02000504070300020003" pitchFamily="2" charset="0"/>
              </a:rPr>
              <a:t>ለ</a:t>
            </a:r>
            <a:r>
              <a:rPr kumimoji="0" lang="en-US" altLang="en-US" sz="1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አየር</a:t>
            </a:r>
            <a:r>
              <a:rPr kumimoji="0" lang="en-US" altLang="en-US" sz="12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1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12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12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ለውጥ እና </a:t>
            </a:r>
            <a:r>
              <a:rPr kumimoji="0" lang="en-US" altLang="en-US" sz="12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አደጋ</a:t>
            </a:r>
            <a:r>
              <a:rPr kumimoji="0" lang="am-ET" altLang="en-US" sz="12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የመቋቋም አቅም ላይ </a:t>
            </a:r>
            <a:r>
              <a:rPr lang="am-ET" sz="1200" b="0" i="0" u="none" strike="noStrike" cap="none" dirty="0">
                <a:solidFill>
                  <a:srgbClr val="000000"/>
                </a:solidFill>
                <a:latin typeface="Arial"/>
                <a:ea typeface="Arial"/>
                <a:cs typeface="Arial"/>
                <a:sym typeface="Arial"/>
              </a:rPr>
              <a:t>ጉልህ ድርሻ እንዳላላቸው በጽኑ ማመናቸው ከውጤቱ ጋር ይጋጫል። </a:t>
            </a: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am-ET" sz="1200" b="0" i="0" u="none" strike="noStrike" cap="none" dirty="0">
                <a:solidFill>
                  <a:srgbClr val="000000"/>
                </a:solidFill>
                <a:latin typeface="Arial"/>
                <a:ea typeface="Arial"/>
                <a:cs typeface="Arial"/>
                <a:sym typeface="Arial"/>
              </a:rPr>
              <a:t>ወንዶች ትንሽ ከፍ ያለ ነጥብ በ</a:t>
            </a:r>
            <a:r>
              <a:rPr lang="en-US" sz="1200" b="1"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2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b="1" kern="100" dirty="0" err="1">
                <a:effectLst/>
                <a:latin typeface="Nyala" panose="02000504070300020003" pitchFamily="2" charset="0"/>
                <a:ea typeface="Malgun Gothic" panose="020B0503020000020004" pitchFamily="34" charset="-127"/>
                <a:cs typeface="Malgun Gothic" panose="020B0503020000020004" pitchFamily="34" charset="-127"/>
              </a:rPr>
              <a:t>መገዳደር</a:t>
            </a:r>
            <a:r>
              <a:rPr lang="am-ET" sz="1200" b="1" kern="100" dirty="0">
                <a:effectLst/>
                <a:latin typeface="Nyala" panose="02000504070300020003" pitchFamily="2" charset="0"/>
                <a:ea typeface="Malgun Gothic" panose="020B0503020000020004" pitchFamily="34" charset="-127"/>
                <a:cs typeface="Malgun Gothic" panose="020B0503020000020004" pitchFamily="34" charset="-127"/>
              </a:rPr>
              <a:t> እና የምግብ ዋስትና ላይ </a:t>
            </a:r>
            <a:r>
              <a:rPr lang="am-ET" sz="1200" b="0" i="0" u="none" strike="noStrike" cap="none" dirty="0">
                <a:solidFill>
                  <a:srgbClr val="000000"/>
                </a:solidFill>
                <a:latin typeface="Arial"/>
                <a:ea typeface="Arial"/>
                <a:cs typeface="Arial"/>
                <a:sym typeface="Arial"/>
              </a:rPr>
              <a:t>እንዲሁም በጋዜጣ መረጃ ከማግኘት አንፃር አስመዝግበዋል።</a:t>
            </a:r>
            <a:endParaRPr lang="en-US" sz="1200" b="0" i="0" u="none" strike="noStrike" cap="none" dirty="0">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lang="en-US" sz="12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am-ET" sz="1200" b="0" i="0" u="none" strike="noStrike" cap="none" dirty="0">
                <a:solidFill>
                  <a:srgbClr val="000000"/>
                </a:solidFill>
                <a:latin typeface="Arial"/>
                <a:ea typeface="Arial"/>
                <a:cs typeface="Arial"/>
                <a:sym typeface="Arial"/>
              </a:rPr>
              <a:t>የዳሰሳ ጥናት ውጤቶች ማጠቃለያ፡</a:t>
            </a:r>
            <a:endParaRPr lang="en-US" sz="1200" b="1"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am-ET" sz="1200" b="1" i="0" u="none" strike="noStrike" cap="none" dirty="0">
                <a:solidFill>
                  <a:srgbClr val="000000"/>
                </a:solidFill>
                <a:latin typeface="Arial"/>
                <a:ea typeface="Arial"/>
                <a:cs typeface="Arial"/>
                <a:sym typeface="Arial"/>
              </a:rPr>
              <a:t>ኢኮኖሚያዊ መቋቋም</a:t>
            </a:r>
            <a:endParaRPr lang="en-US" sz="1200" b="1" i="0" u="none" strike="noStrike" cap="none" dirty="0">
              <a:solidFill>
                <a:srgbClr val="000000"/>
              </a:solidFill>
              <a:latin typeface="Arial"/>
              <a:ea typeface="Arial"/>
              <a:cs typeface="Arial"/>
              <a:sym typeface="Arial"/>
            </a:endParaRPr>
          </a:p>
          <a:p>
            <a:pPr marL="330200" lvl="0" indent="-171450" algn="l" rtl="0">
              <a:lnSpc>
                <a:spcPct val="100000"/>
              </a:lnSpc>
              <a:spcBef>
                <a:spcPts val="0"/>
              </a:spcBef>
              <a:spcAft>
                <a:spcPts val="0"/>
              </a:spcAft>
              <a:buSzPts val="1100"/>
              <a:buFont typeface="Arial" panose="020B0604020202020204" pitchFamily="34" charset="0"/>
              <a:buChar char="•"/>
            </a:pPr>
            <a:r>
              <a:rPr lang="am-ET" sz="1200" b="0" i="0" u="none" strike="noStrike" cap="none" dirty="0">
                <a:solidFill>
                  <a:srgbClr val="000000"/>
                </a:solidFill>
                <a:latin typeface="Arial"/>
                <a:ea typeface="Arial"/>
                <a:cs typeface="Arial"/>
                <a:sym typeface="Arial"/>
              </a:rPr>
              <a:t>በዳሰሳ ጥናቱ ውስጥ </a:t>
            </a:r>
            <a:r>
              <a:rPr lang="en-US" sz="1200" b="0" i="0" u="none" strike="noStrike" cap="none" dirty="0">
                <a:solidFill>
                  <a:srgbClr val="000000"/>
                </a:solidFill>
                <a:latin typeface="Arial"/>
                <a:ea typeface="Arial"/>
                <a:cs typeface="Arial"/>
                <a:sym typeface="Arial"/>
              </a:rPr>
              <a:t>5</a:t>
            </a:r>
            <a:r>
              <a:rPr lang="am-ET" sz="1200" b="0" i="0" u="none" strike="noStrike" cap="none" dirty="0">
                <a:solidFill>
                  <a:srgbClr val="000000"/>
                </a:solidFill>
                <a:latin typeface="Arial"/>
                <a:ea typeface="Arial"/>
                <a:cs typeface="Arial"/>
                <a:sym typeface="Arial"/>
              </a:rPr>
              <a:t>9 በመቶ</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200" b="0" i="0" u="none" strike="noStrike" cap="none" dirty="0">
                <a:solidFill>
                  <a:srgbClr val="000000"/>
                </a:solidFill>
                <a:latin typeface="Arial"/>
                <a:ea typeface="Arial"/>
                <a:cs typeface="Arial"/>
                <a:sym typeface="Arial"/>
              </a:rPr>
              <a:t>የሚሆኑት ተሳታፊዎች የኢኮኖሚያዊ ሁኔታዎች ለአደጋ ተጋላጭነታቸው ላይ አስተዋጾ እንዳላቸው ያምናሉ፣ እንዲሁም በተፈጥሮ ሀብት አያያዝ ድክመት የተነሳ ተጋላጭነት እንዳጋጠማቸው ተናግረዋል።</a:t>
            </a:r>
            <a:endParaRPr lang="am-ET" sz="1200" b="0" i="0" u="none" strike="noStrike" kern="1200" cap="none" dirty="0">
              <a:solidFill>
                <a:srgbClr val="000000"/>
              </a:solidFill>
              <a:effectLst/>
              <a:latin typeface="Arial"/>
              <a:ea typeface="Arial"/>
              <a:cs typeface="Arial"/>
              <a:sym typeface="Arial"/>
            </a:endParaRPr>
          </a:p>
          <a:p>
            <a:pPr marL="330200" lvl="0" indent="-171450" algn="l" rtl="0">
              <a:lnSpc>
                <a:spcPct val="100000"/>
              </a:lnSpc>
              <a:spcBef>
                <a:spcPts val="0"/>
              </a:spcBef>
              <a:spcAft>
                <a:spcPts val="0"/>
              </a:spcAft>
              <a:buSzPts val="1100"/>
              <a:buFont typeface="Arial" panose="020B0604020202020204" pitchFamily="34" charset="0"/>
              <a:buChar cha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ቃለ-መጠይቆች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የትኩረት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ውይይቶች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እንደሚያሳዩት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የ</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ሀብት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ማግኘት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መቆጣጠር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ከ</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ዝቅተኛ</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የመላመድ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አቅም</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ጋር ቀጥተኛ ግኑኝነት እንዳላቸው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ያመላክታሉ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800" b="0" i="0" u="none" strike="noStrike" kern="100" cap="none" dirty="0">
                <a:solidFill>
                  <a:schemeClr val="tx1"/>
                </a:solidFill>
                <a:effectLst/>
                <a:latin typeface="Calibri" panose="020F0502020204030204" pitchFamily="34" charset="0"/>
                <a:ea typeface="Malgun Gothic" panose="020B0503020000020004" pitchFamily="34" charset="-127"/>
                <a:cs typeface="Times New Roman" panose="02020603050405020304" pitchFamily="18" charset="0"/>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ለዚህ</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ምክንያቶቹ</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እንደ</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የሥርዓተ-ፆታ</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አለመመጣጠን</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የመተዳደሪያ</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አማራጮች</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አለመስፋፋት</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የፖለቲካ</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ውክልና</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ውስንነት</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dirty="0" err="1">
                <a:effectLst/>
                <a:latin typeface="Nyala" panose="02000504070300020003" pitchFamily="2" charset="0"/>
                <a:ea typeface="Malgun Gothic" panose="020B0503020000020004" pitchFamily="34" charset="-127"/>
                <a:cs typeface="Malgun Gothic" panose="020B0503020000020004" pitchFamily="34" charset="-127"/>
              </a:rPr>
              <a:t>ናቸው</a:t>
            </a:r>
            <a:r>
              <a:rPr lang="en-US" sz="1800" dirty="0">
                <a:effectLst/>
                <a:latin typeface="Nyala" panose="02000504070300020003" pitchFamily="2" charset="0"/>
                <a:ea typeface="Malgun Gothic" panose="020B0503020000020004" pitchFamily="34" charset="-127"/>
                <a:cs typeface="Malgun Gothic" panose="020B0503020000020004" pitchFamily="34" charset="-127"/>
              </a:rPr>
              <a:t>፡፡</a:t>
            </a:r>
            <a:endParaRPr lang="am-ET" sz="1200" kern="1200" dirty="0">
              <a:effectLst/>
              <a:latin typeface="+mn-lt"/>
              <a:ea typeface="+mn-ea"/>
              <a:cs typeface="+mn-cs"/>
            </a:endParaRPr>
          </a:p>
          <a:p>
            <a:pPr marL="0" marR="0">
              <a:lnSpc>
                <a:spcPct val="150000"/>
              </a:lnSpc>
              <a:spcBef>
                <a:spcPts val="0"/>
              </a:spcBef>
              <a:spcAft>
                <a:spcPts val="0"/>
              </a:spcAft>
            </a:pP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መገዳደር</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ከ</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የፖለቲካ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ውክልና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የሌላቸው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የተውጣጡ</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የአናሳ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ብሄር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በምግብ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ዋስትና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ችግር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እንዳለባቸው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ተናግረዋል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b="0" i="0" u="none" strike="noStrike" cap="none" dirty="0">
                <a:solidFill>
                  <a:srgbClr val="000000"/>
                </a:solidFill>
                <a:latin typeface="Arial"/>
                <a:ea typeface="Arial"/>
                <a:cs typeface="Arial"/>
                <a:sym typeface="Arial"/>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ከዚህ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18%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ብቻ</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(ከ 24%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ጋር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ሲነፃፀሩ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አመጋገባቸው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በበቂ</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ሁኔታ</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የተመጣጠነ</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ነው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ብለው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ያስባሉ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ከዚህ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28%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ብቻ</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(ከ 38%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ጋር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ሲነፃፀሩ</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ባለፉት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አምስት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ዓመታት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ውስጥ</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መሻሻል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አሳይቷል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ብለዋል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ባጠቃላይ ስንመለከተው ግን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ያለው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በአማካይ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ተገዳዳሪነት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በስታቲስቲክስ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ደረጃ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ጉልህ</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አይደለም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dirty="0"/>
          </a:p>
          <a:p>
            <a:pPr marL="457200" lvl="0" indent="-228600" algn="l" rtl="0">
              <a:lnSpc>
                <a:spcPct val="100000"/>
              </a:lnSpc>
              <a:spcBef>
                <a:spcPts val="0"/>
              </a:spcBef>
              <a:spcAft>
                <a:spcPts val="0"/>
              </a:spcAft>
              <a:buSzPts val="1100"/>
              <a:buNone/>
            </a:pPr>
            <a:endParaRPr lang="en-US" sz="1200" b="0" i="0" u="none" strike="noStrike" cap="none" dirty="0">
              <a:solidFill>
                <a:srgbClr val="000000"/>
              </a:solidFill>
              <a:latin typeface="Arial"/>
              <a:ea typeface="Arial"/>
              <a:cs typeface="Arial"/>
              <a:sym typeface="Arial"/>
            </a:endParaRPr>
          </a:p>
          <a:p>
            <a:pPr marL="0" marR="0">
              <a:lnSpc>
                <a:spcPct val="150000"/>
              </a:lnSpc>
              <a:spcBef>
                <a:spcPts val="0"/>
              </a:spcBef>
              <a:spcAft>
                <a:spcPts val="0"/>
              </a:spcAft>
            </a:pP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የመሰረተልማት</a:t>
            </a:r>
            <a:r>
              <a:rPr lang="en-US" sz="1800" b="1"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መገዳደር</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በሴቶች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በወንዶች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መካከል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በአማካይ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የመሠረተ</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ልማት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መገዳደር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የለም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b="0" i="0" u="none" strike="noStrike" cap="none" dirty="0">
                <a:solidFill>
                  <a:srgbClr val="000000"/>
                </a:solidFill>
                <a:latin typeface="Arial"/>
                <a:ea typeface="Arial"/>
                <a:cs typeface="Arial"/>
                <a:sym typeface="Arial"/>
              </a:rPr>
              <a:t>  </a:t>
            </a:r>
            <a:endParaRPr lang="en-US" dirty="0"/>
          </a:p>
          <a:p>
            <a:pPr marL="457200" lvl="0" indent="-298450" algn="l" rtl="0">
              <a:lnSpc>
                <a:spcPct val="100000"/>
              </a:lnSpc>
              <a:spcBef>
                <a:spcPts val="0"/>
              </a:spcBef>
              <a:spcAft>
                <a:spcPts val="0"/>
              </a:spcAft>
              <a:buSzPts val="1100"/>
              <a:buChar char="●"/>
            </a:pPr>
            <a:r>
              <a:rPr lang="am-ET" dirty="0"/>
              <a:t>በማህበራዊ ቡድኖች መካከል አንዳንድ ልዩነቶች አሉ</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000" b="0" i="0" u="none" strike="noStrike" cap="none" dirty="0">
                <a:solidFill>
                  <a:srgbClr val="000000"/>
                </a:solidFill>
                <a:latin typeface="Arial"/>
                <a:ea typeface="Arial"/>
                <a:cs typeface="Arial"/>
                <a:sym typeface="Arial"/>
              </a:rPr>
              <a:t> </a:t>
            </a:r>
            <a:r>
              <a:rPr lang="am-ET" b="0" i="0" dirty="0">
                <a:solidFill>
                  <a:srgbClr val="303436"/>
                </a:solidFill>
                <a:effectLst/>
                <a:latin typeface="arial" panose="020B0604020202020204" pitchFamily="34" charset="0"/>
              </a:rPr>
              <a:t>ለምሳሌ፣ 14%-18%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የፖለቲካ</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ውክልና</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የሌላቸው</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ቡድኑ</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200" kern="100" dirty="0" err="1">
                <a:effectLst/>
                <a:latin typeface="Nyala" panose="02000504070300020003" pitchFamily="2" charset="0"/>
                <a:ea typeface="Malgun Gothic" panose="020B0503020000020004" pitchFamily="34" charset="-127"/>
                <a:cs typeface="Malgun Gothic" panose="020B0503020000020004" pitchFamily="34" charset="-127"/>
              </a:rPr>
              <a:t>የተውጣጡ</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b="0" i="0" dirty="0">
                <a:solidFill>
                  <a:srgbClr val="303436"/>
                </a:solidFill>
                <a:effectLst/>
                <a:latin typeface="arial" panose="020B0604020202020204" pitchFamily="34" charset="0"/>
              </a:rPr>
              <a:t>ምላሽ ሰጪዎች (በጾታ ላይ የተመሰረተ ልዩነት አለው) ፣ ከሌላው የማህበራዊ ቡድን ምላሽ ሰጪዎች 24%-43% ጋር ሲነፃፀሩ ጥሩ ጥራት ያለው መንገድ እንዳገኙ ሪፖርት አድርገዋል።</a:t>
            </a:r>
            <a:r>
              <a:rPr lang="en-US" sz="1200" b="0" i="0" u="none" strike="noStrike" cap="none" dirty="0">
                <a:solidFill>
                  <a:srgbClr val="000000"/>
                </a:solidFill>
                <a:latin typeface="Arial"/>
                <a:ea typeface="Arial"/>
                <a:cs typeface="Arial"/>
                <a:sym typeface="Arial"/>
              </a:rPr>
              <a:t>.</a:t>
            </a:r>
            <a:endParaRPr lang="en-US" dirty="0"/>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በተመሳሳይ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በኤሌክትሪክ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አቅርቦት</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ላይ</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ልዩነቶች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(10% -17% ከ</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የፖለቲካ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ውክልና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ከ</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ሌላቸው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47% - 55%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ከሌላው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ለአካባቢ</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ተስማሚ</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የሆኑ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ግብዓቶች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ቴክኖሎጂዎች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(10% -17% ከ</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የፖለቲካ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ውክልና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ከ</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ሌላቸው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ከሌላው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19%-50%)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ደህንነቱ</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የተጠበቀ</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መጸዳጃ</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ቤቶች</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(27% -48% ከ</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የፖለቲካ</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ውክልና</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am-ET" sz="1800" kern="100" dirty="0">
                <a:effectLst/>
                <a:latin typeface="Nyala" panose="02000504070300020003" pitchFamily="2" charset="0"/>
                <a:ea typeface="Malgun Gothic" panose="020B0503020000020004" pitchFamily="34" charset="-127"/>
                <a:cs typeface="Malgun Gothic" panose="020B0503020000020004" pitchFamily="34" charset="-127"/>
              </a:rPr>
              <a:t>ከ</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ሌላቸው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ቡድኑ</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እንዲሁም</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60% -74%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ከሌላው</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ማህበራዊ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ቡድን</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kern="100" dirty="0" err="1">
                <a:effectLst/>
                <a:latin typeface="Nyala" panose="02000504070300020003" pitchFamily="2" charset="0"/>
                <a:ea typeface="Malgun Gothic" panose="020B0503020000020004" pitchFamily="34" charset="-127"/>
                <a:cs typeface="Malgun Gothic" panose="020B0503020000020004" pitchFamily="34" charset="-127"/>
              </a:rPr>
              <a:t>ይታያሉ</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a:t>
            </a:r>
            <a:endParaRPr lang="en-US" dirty="0"/>
          </a:p>
          <a:p>
            <a:pPr marL="158750" lvl="0" indent="0" algn="l" rtl="0">
              <a:lnSpc>
                <a:spcPct val="100000"/>
              </a:lnSpc>
              <a:spcBef>
                <a:spcPts val="0"/>
              </a:spcBef>
              <a:spcAft>
                <a:spcPts val="0"/>
              </a:spcAft>
              <a:buSzPts val="1100"/>
              <a:buNone/>
            </a:pPr>
            <a:endParaRPr lang="en-US" sz="1200" b="0" i="0" u="none" strike="noStrike" cap="none" dirty="0">
              <a:solidFill>
                <a:srgbClr val="000000"/>
              </a:solidFill>
              <a:latin typeface="Arial"/>
              <a:ea typeface="Arial"/>
              <a:cs typeface="Arial"/>
              <a:sym typeface="Arial"/>
            </a:endParaRPr>
          </a:p>
          <a:p>
            <a:pPr marL="0" marR="0">
              <a:lnSpc>
                <a:spcPct val="150000"/>
              </a:lnSpc>
              <a:spcBef>
                <a:spcPts val="0"/>
              </a:spcBef>
              <a:spcAft>
                <a:spcPts val="0"/>
              </a:spcAft>
            </a:pP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ተቋማዊ</a:t>
            </a:r>
            <a:r>
              <a:rPr lang="en-US" sz="18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1800" b="1" kern="100" dirty="0" err="1">
                <a:effectLst/>
                <a:latin typeface="Nyala" panose="02000504070300020003" pitchFamily="2" charset="0"/>
                <a:ea typeface="Malgun Gothic" panose="020B0503020000020004" pitchFamily="34" charset="-127"/>
                <a:cs typeface="Malgun Gothic" panose="020B0503020000020004" pitchFamily="34" charset="-127"/>
              </a:rPr>
              <a:t>መገዳደር</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Tx/>
              <a:buSzPts val="1100"/>
              <a:buFontTx/>
              <a:buChar char="●"/>
              <a:tabLst/>
              <a:defRPr/>
            </a:pP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አጠቃላይ</a:t>
            </a:r>
            <a:r>
              <a:rPr lang="en-US" sz="1200" kern="0" dirty="0">
                <a:solidFill>
                  <a:srgbClr val="303436"/>
                </a:solidFill>
                <a:effectLst/>
                <a:latin typeface="inherit"/>
                <a:ea typeface="Times New Roman" panose="02020603050405020304" pitchFamily="18" charset="0"/>
                <a:cs typeface="Courier New" panose="02070309020205020404" pitchFamily="49"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የተቋማዊ</a:t>
            </a:r>
            <a:r>
              <a:rPr lang="en-US" sz="1200" kern="0" dirty="0">
                <a:solidFill>
                  <a:srgbClr val="303436"/>
                </a:solidFill>
                <a:effectLst/>
                <a:latin typeface="inherit"/>
                <a:ea typeface="Times New Roman" panose="02020603050405020304" pitchFamily="18" charset="0"/>
                <a:cs typeface="Courier New" panose="02070309020205020404" pitchFamily="49"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የመቋቋም</a:t>
            </a:r>
            <a:r>
              <a:rPr lang="en-US" sz="1200" kern="0" dirty="0">
                <a:solidFill>
                  <a:srgbClr val="303436"/>
                </a:solidFill>
                <a:effectLst/>
                <a:latin typeface="inherit"/>
                <a:ea typeface="Times New Roman" panose="02020603050405020304" pitchFamily="18" charset="0"/>
                <a:cs typeface="Courier New" panose="02070309020205020404" pitchFamily="49"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ደረጃ</a:t>
            </a:r>
            <a:r>
              <a:rPr lang="en-US" sz="1200" kern="0" dirty="0">
                <a:solidFill>
                  <a:srgbClr val="303436"/>
                </a:solidFill>
                <a:effectLst/>
                <a:latin typeface="inherit"/>
                <a:ea typeface="Times New Roman" panose="02020603050405020304" pitchFamily="18" charset="0"/>
                <a:cs typeface="Courier New" panose="02070309020205020404" pitchFamily="49"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ለሴቶች</a:t>
            </a:r>
            <a:r>
              <a:rPr lang="en-US" sz="1200" kern="0" dirty="0">
                <a:solidFill>
                  <a:srgbClr val="303436"/>
                </a:solidFill>
                <a:effectLst/>
                <a:latin typeface="inherit"/>
                <a:ea typeface="Times New Roman" panose="02020603050405020304" pitchFamily="18" charset="0"/>
                <a:cs typeface="Courier New" panose="02070309020205020404" pitchFamily="49" charset="0"/>
              </a:rPr>
              <a:t> 47%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lang="en-US" sz="1200" kern="0" dirty="0">
                <a:solidFill>
                  <a:srgbClr val="303436"/>
                </a:solidFill>
                <a:effectLst/>
                <a:latin typeface="inherit"/>
                <a:ea typeface="Times New Roman" panose="02020603050405020304" pitchFamily="18" charset="0"/>
                <a:cs typeface="Courier New" panose="02070309020205020404" pitchFamily="49" charset="0"/>
              </a:rPr>
              <a:t>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ለወንዶች</a:t>
            </a:r>
            <a:r>
              <a:rPr lang="en-US" sz="1200" kern="0" dirty="0">
                <a:solidFill>
                  <a:srgbClr val="303436"/>
                </a:solidFill>
                <a:effectLst/>
                <a:latin typeface="inherit"/>
                <a:ea typeface="Times New Roman" panose="02020603050405020304" pitchFamily="18" charset="0"/>
                <a:cs typeface="Courier New" panose="02070309020205020404" pitchFamily="49" charset="0"/>
              </a:rPr>
              <a:t> 49% </a:t>
            </a:r>
            <a:r>
              <a:rPr lang="en-US" sz="1200" kern="0" dirty="0" err="1">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r>
              <a:rPr lang="en-US" sz="1200" b="0" i="0" u="none" strike="noStrike" cap="none" dirty="0">
                <a:solidFill>
                  <a:srgbClr val="000000"/>
                </a:solidFill>
                <a:latin typeface="Arial"/>
                <a:ea typeface="Arial"/>
                <a:cs typeface="Arial"/>
                <a:sym typeface="Arial"/>
              </a:rPr>
              <a:t> </a:t>
            </a:r>
            <a:r>
              <a:rPr lang="am-ET" b="0" i="0" dirty="0">
                <a:solidFill>
                  <a:srgbClr val="303436"/>
                </a:solidFill>
                <a:effectLst/>
                <a:latin typeface="arial" panose="020B0604020202020204" pitchFamily="34" charset="0"/>
              </a:rPr>
              <a:t>ይህ ክፍተት ትንሽ ነው እና በስታቲስቲክስ ደረጃ ጉልህ አይደለም ይህም ሴቶችም ሆኑ ወንዶች በውሳኔ ሰጪነት እና በህዝብ ተቋም ሂደቶች ውስጥ እየተሳተፉ እንደሆነ ያሳያል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dirty="0"/>
          </a:p>
          <a:p>
            <a:pPr marL="457200" lvl="0" indent="-298450" algn="l" rtl="0">
              <a:lnSpc>
                <a:spcPct val="100000"/>
              </a:lnSpc>
              <a:spcBef>
                <a:spcPts val="0"/>
              </a:spcBef>
              <a:spcAft>
                <a:spcPts val="0"/>
              </a:spcAft>
              <a:buSzPts val="1100"/>
              <a:buChar char="●"/>
            </a:pPr>
            <a:r>
              <a:rPr lang="am-ET" b="0" i="0" dirty="0">
                <a:solidFill>
                  <a:srgbClr val="303436"/>
                </a:solidFill>
                <a:effectLst/>
                <a:latin typeface="arial" panose="020B0604020202020204" pitchFamily="34" charset="0"/>
              </a:rPr>
              <a:t>በአማካኝ 73% ምላሽ ሰጪዎች በማህበረሰብ ውሳኔዎች መካፈላቸውን ሪፖርት አድርገዋል</a:t>
            </a:r>
            <a:r>
              <a:rPr lang="en-US" sz="1200" kern="0" dirty="0">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lang="en-US" dirty="0"/>
          </a:p>
          <a:p>
            <a:pPr marL="457200" lvl="0" indent="-228600" algn="l" rtl="0">
              <a:lnSpc>
                <a:spcPct val="100000"/>
              </a:lnSpc>
              <a:spcBef>
                <a:spcPts val="0"/>
              </a:spcBef>
              <a:spcAft>
                <a:spcPts val="0"/>
              </a:spcAft>
              <a:buSzPts val="1100"/>
              <a:buNone/>
            </a:pPr>
            <a:endParaRPr lang="en-US" sz="12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am-ET" sz="1200" b="0" i="0" u="none" strike="noStrike" cap="none" dirty="0">
                <a:solidFill>
                  <a:srgbClr val="000000"/>
                </a:solidFill>
                <a:latin typeface="Arial"/>
                <a:ea typeface="Arial"/>
                <a:cs typeface="Arial"/>
                <a:sym typeface="Arial"/>
              </a:rPr>
              <a:t>ምንጭ</a:t>
            </a:r>
            <a:r>
              <a:rPr lang="en-US" sz="1200" b="0" i="0" u="none" strike="noStrike" cap="none" dirty="0">
                <a:solidFill>
                  <a:srgbClr val="000000"/>
                </a:solidFill>
                <a:latin typeface="Arial"/>
                <a:ea typeface="Arial"/>
                <a:cs typeface="Arial"/>
                <a:sym typeface="Arial"/>
              </a:rPr>
              <a:t>:</a:t>
            </a:r>
            <a:r>
              <a:rPr lang="en-US" sz="1200" kern="100" dirty="0">
                <a:effectLst/>
                <a:latin typeface="Nyala" panose="02000504070300020003" pitchFamily="2" charset="0"/>
                <a:ea typeface="Malgun Gothic" panose="020B0503020000020004" pitchFamily="34" charset="-127"/>
                <a:cs typeface="Malgun Gothic" panose="020B0503020000020004" pitchFamily="34" charset="-127"/>
              </a:rPr>
              <a:t>-</a:t>
            </a:r>
            <a:r>
              <a:rPr lang="en-US" sz="1200" b="0" i="0" u="none" strike="noStrike" cap="none" dirty="0">
                <a:solidFill>
                  <a:srgbClr val="000000"/>
                </a:solidFill>
                <a:latin typeface="Arial"/>
                <a:ea typeface="Arial"/>
                <a:cs typeface="Arial"/>
                <a:sym typeface="Arial"/>
              </a:rPr>
              <a:t> </a:t>
            </a:r>
            <a:r>
              <a:rPr lang="en-US" sz="1200" b="1" i="0" u="none" strike="noStrike" cap="none" dirty="0">
                <a:solidFill>
                  <a:srgbClr val="000000"/>
                </a:solidFill>
                <a:latin typeface="Arial"/>
                <a:ea typeface="Arial"/>
                <a:cs typeface="Arial"/>
                <a:sym typeface="Arial"/>
              </a:rPr>
              <a:t>https://www.odi.org/sites/odi.org.uk/files/resource-documents/12931.pdf </a:t>
            </a:r>
            <a:endParaRPr lang="en-US" sz="1200" b="0" i="0" u="none" strike="noStrike" cap="none" dirty="0">
              <a:solidFill>
                <a:srgbClr val="000000"/>
              </a:solidFill>
              <a:latin typeface="Arial"/>
              <a:ea typeface="Arial"/>
              <a:cs typeface="Arial"/>
              <a:sym typeface="Arial"/>
            </a:endParaRPr>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30</a:t>
            </a:fld>
            <a:endParaRPr kumimoji="1" lang="ja-JP" altLang="en-US"/>
          </a:p>
        </p:txBody>
      </p:sp>
    </p:spTree>
    <p:extLst>
      <p:ext uri="{BB962C8B-B14F-4D97-AF65-F5344CB8AC3E}">
        <p14:creationId xmlns:p14="http://schemas.microsoft.com/office/powerpoint/2010/main" val="218979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cap="none" dirty="0">
                <a:solidFill>
                  <a:srgbClr val="000000"/>
                </a:solidFill>
                <a:latin typeface="Arial"/>
                <a:ea typeface="Arial"/>
                <a:cs typeface="Arial"/>
                <a:sym typeface="Arial"/>
              </a:rPr>
              <a:t> </a:t>
            </a:r>
            <a:r>
              <a:rPr lang="am-ET" sz="800" b="1" i="0" u="none" strike="noStrike" cap="none" dirty="0">
                <a:solidFill>
                  <a:srgbClr val="000000"/>
                </a:solidFill>
                <a:latin typeface="Arial"/>
                <a:ea typeface="Arial"/>
                <a:cs typeface="Arial"/>
                <a:sym typeface="Arial"/>
              </a:rPr>
              <a:t>ይህ ስላይድ በሞጁል</a:t>
            </a:r>
            <a:r>
              <a:rPr lang="en-US" sz="800" b="1" i="0" u="none" strike="noStrike" cap="none" dirty="0">
                <a:solidFill>
                  <a:srgbClr val="000000"/>
                </a:solidFill>
                <a:latin typeface="Arial"/>
                <a:ea typeface="Arial"/>
                <a:cs typeface="Arial"/>
                <a:sym typeface="Arial"/>
              </a:rPr>
              <a:t> </a:t>
            </a:r>
            <a:r>
              <a:rPr lang="am-ET" sz="800" b="1" i="0" u="none" strike="noStrike" cap="none" dirty="0">
                <a:solidFill>
                  <a:srgbClr val="000000"/>
                </a:solidFill>
                <a:latin typeface="Arial"/>
                <a:ea typeface="Arial"/>
                <a:cs typeface="Arial"/>
                <a:sym typeface="Arial"/>
              </a:rPr>
              <a:t>1  የተማሩትን ዋና ዋና ነጥቦች እና ትምህርቶች ይደግማል። እነሱም ለምን</a:t>
            </a:r>
            <a:r>
              <a:rPr lang="en-US" sz="800" b="1" i="0" u="none" strike="noStrike" cap="none" dirty="0">
                <a:solidFill>
                  <a:srgbClr val="000000"/>
                </a:solidFill>
                <a:latin typeface="Arial"/>
                <a:ea typeface="Arial"/>
                <a:cs typeface="Arial"/>
                <a:sym typeface="Arial"/>
              </a:rPr>
              <a:t> ‘</a:t>
            </a:r>
            <a:r>
              <a:rPr kumimoji="1" lang="am-ET" sz="800" b="1" kern="1200" dirty="0">
                <a:solidFill>
                  <a:srgbClr val="303436"/>
                </a:solidFill>
                <a:latin typeface="Nyala" panose="02000504070300020003" pitchFamily="2" charset="0"/>
                <a:ea typeface="+mn-ea"/>
                <a:cs typeface="Courier New" panose="02070309020205020404" pitchFamily="49" charset="0"/>
              </a:rPr>
              <a:t>ሥርዓተ</a:t>
            </a:r>
            <a:r>
              <a:rPr kumimoji="1" lang="en-US" altLang="en-US" sz="800" b="1" kern="1200" dirty="0">
                <a:solidFill>
                  <a:srgbClr val="303436"/>
                </a:solidFill>
                <a:latin typeface="Nyala" panose="02000504070300020003" pitchFamily="2" charset="0"/>
                <a:ea typeface="+mn-ea"/>
                <a:cs typeface="Courier New" panose="02070309020205020404" pitchFamily="49" charset="0"/>
              </a:rPr>
              <a:t>-</a:t>
            </a:r>
            <a:r>
              <a:rPr kumimoji="1" lang="en-US" altLang="en-US" sz="800" b="1" kern="1200" dirty="0" err="1">
                <a:solidFill>
                  <a:srgbClr val="303436"/>
                </a:solidFill>
                <a:latin typeface="Nyala" panose="02000504070300020003" pitchFamily="2" charset="0"/>
                <a:ea typeface="+mn-ea"/>
                <a:cs typeface="Courier New" panose="02070309020205020404" pitchFamily="49" charset="0"/>
              </a:rPr>
              <a:t>ፆታ</a:t>
            </a:r>
            <a:r>
              <a:rPr kumimoji="1" lang="en-US" altLang="en-US" sz="800" b="1" kern="1200" dirty="0">
                <a:solidFill>
                  <a:srgbClr val="303436"/>
                </a:solidFill>
                <a:latin typeface="Nyala" panose="02000504070300020003" pitchFamily="2" charset="0"/>
                <a:ea typeface="+mn-ea"/>
                <a:cs typeface="Courier New" panose="02070309020205020404" pitchFamily="49" charset="0"/>
              </a:rPr>
              <a:t> </a:t>
            </a:r>
            <a:r>
              <a:rPr lang="am-ET" sz="800" b="1" i="0" u="none" strike="noStrike" cap="none" dirty="0">
                <a:solidFill>
                  <a:srgbClr val="000000"/>
                </a:solidFill>
                <a:latin typeface="Arial"/>
                <a:ea typeface="Arial"/>
                <a:cs typeface="Arial"/>
                <a:sym typeface="Arial"/>
              </a:rPr>
              <a:t>እና የማህበረሰብ አካታችነት</a:t>
            </a:r>
            <a:r>
              <a:rPr lang="en-US" sz="800" b="1" i="0" u="none" strike="noStrike" cap="none" dirty="0">
                <a:solidFill>
                  <a:srgbClr val="000000"/>
                </a:solidFill>
                <a:latin typeface="Arial"/>
                <a:ea typeface="Arial"/>
                <a:cs typeface="Arial"/>
                <a:sym typeface="Arial"/>
              </a:rPr>
              <a:t>”</a:t>
            </a:r>
            <a:r>
              <a:rPr lang="am-ET" sz="800" b="1" i="0" u="none" strike="noStrike" cap="none" dirty="0">
                <a:solidFill>
                  <a:srgbClr val="000000"/>
                </a:solidFill>
                <a:latin typeface="Arial"/>
                <a:ea typeface="Arial"/>
                <a:cs typeface="Arial"/>
                <a:sym typeface="Arial"/>
              </a:rPr>
              <a:t>  ለልማት ግቦች ስኬት፣ የአየር ንብረት ግቦች ስኬት እና የአየር ንብረት ተስማሚ የልማት ግቦችን የተቀናጀ ስኬት እንዴት አስፈላጊ እንደሆነ ይገልጻል።</a:t>
            </a: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a:t>
            </a:fld>
            <a:endParaRPr kumimoji="1" lang="ja-JP" altLang="en-US"/>
          </a:p>
        </p:txBody>
      </p:sp>
    </p:spTree>
    <p:extLst>
      <p:ext uri="{BB962C8B-B14F-4D97-AF65-F5344CB8AC3E}">
        <p14:creationId xmlns:p14="http://schemas.microsoft.com/office/powerpoint/2010/main" val="3228133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31</a:t>
            </a:fld>
            <a:endParaRPr kumimoji="1" lang="ja-JP" altLang="en-US"/>
          </a:p>
        </p:txBody>
      </p:sp>
    </p:spTree>
    <p:extLst>
      <p:ext uri="{BB962C8B-B14F-4D97-AF65-F5344CB8AC3E}">
        <p14:creationId xmlns:p14="http://schemas.microsoft.com/office/powerpoint/2010/main" val="80852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685800" rtl="0" eaLnBrk="1" fontAlgn="auto" latinLnBrk="0" hangingPunct="1">
              <a:lnSpc>
                <a:spcPct val="90000"/>
              </a:lnSpc>
              <a:spcBef>
                <a:spcPts val="0"/>
              </a:spcBef>
              <a:spcAft>
                <a:spcPts val="0"/>
              </a:spcAft>
              <a:buClrTx/>
              <a:buSzTx/>
              <a:buFontTx/>
              <a:buNone/>
              <a:tabLst/>
              <a:defRPr/>
            </a:pPr>
            <a:r>
              <a:rPr lang="am-ET" dirty="0"/>
              <a:t>አስተባባሪ</a:t>
            </a:r>
            <a:r>
              <a:rPr lang="en-US" dirty="0"/>
              <a:t>:</a:t>
            </a:r>
            <a:r>
              <a:rPr lang="am-ET" dirty="0"/>
              <a:t> ስምዎትንና የኢሜል/አድራሻዎትን እዚህ ይፃፉ</a:t>
            </a:r>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32</a:t>
            </a:fld>
            <a:endParaRPr kumimoji="1" lang="ja-JP" altLang="en-US"/>
          </a:p>
        </p:txBody>
      </p:sp>
    </p:spTree>
    <p:extLst>
      <p:ext uri="{BB962C8B-B14F-4D97-AF65-F5344CB8AC3E}">
        <p14:creationId xmlns:p14="http://schemas.microsoft.com/office/powerpoint/2010/main" val="279559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lnSpc>
                <a:spcPct val="100000"/>
              </a:lnSpc>
              <a:spcBef>
                <a:spcPts val="0"/>
              </a:spcBef>
              <a:spcAft>
                <a:spcPts val="0"/>
              </a:spcAft>
              <a:buSzPts val="1100"/>
              <a:buChar char="●"/>
            </a:pPr>
            <a:r>
              <a:rPr lang="am-ET" dirty="0"/>
              <a:t>ከዚህ በፊት የነበሩት  ሁለት  ሞጁሎች(ሞጁል 1) የሥርዓተ-ፆታ ፍትሃዊነት እና ማህበራዊ አካታች ስልት ለምን አስፈለገ?፤ እና (ሞጁል 2) ሥርዓተ-ፆታ በአለም አቀፍ የአየር ንብረት ፖሊሲ ሂደቶች ውስጥ በሚል አጠቃላይ</a:t>
            </a:r>
            <a:r>
              <a:rPr lang="en-US" dirty="0"/>
              <a:t> </a:t>
            </a:r>
            <a:r>
              <a:rPr lang="am-ET" dirty="0"/>
              <a:t>መረጃ</a:t>
            </a:r>
            <a:r>
              <a:rPr lang="en-US" dirty="0"/>
              <a:t> </a:t>
            </a:r>
            <a:r>
              <a:rPr lang="am-ET" dirty="0"/>
              <a:t>ቀርቧል።</a:t>
            </a:r>
            <a:endParaRPr lang="en-US" dirty="0"/>
          </a:p>
          <a:p>
            <a:pPr marL="457200" lvl="0" indent="-298450" algn="l" rtl="0">
              <a:lnSpc>
                <a:spcPct val="100000"/>
              </a:lnSpc>
              <a:spcBef>
                <a:spcPts val="0"/>
              </a:spcBef>
              <a:spcAft>
                <a:spcPts val="0"/>
              </a:spcAft>
              <a:buSzPts val="1100"/>
              <a:buChar char="●"/>
            </a:pPr>
            <a:r>
              <a:rPr lang="am-ET" dirty="0"/>
              <a:t>ይህ  እና የሚቀጥሉት ሞጁሎች ፣ የአየር ንብረት ፕሮግራም ወይም የፕሮጀክት ልማት ዑደቱን ( </a:t>
            </a:r>
            <a:r>
              <a:rPr lang="en-US" dirty="0"/>
              <a:t>UNFCCC </a:t>
            </a:r>
            <a:r>
              <a:rPr lang="am-ET" dirty="0"/>
              <a:t>ከቀረበው የሥርዓተ-ፆታ ውህደት መመሪያን በመከተል) የቀረቡ ናቸው።</a:t>
            </a:r>
            <a:endParaRPr lang="en-US" dirty="0"/>
          </a:p>
          <a:p>
            <a:pPr marL="457200" lvl="0" indent="-298450" algn="l" rtl="0">
              <a:lnSpc>
                <a:spcPct val="100000"/>
              </a:lnSpc>
              <a:spcBef>
                <a:spcPts val="0"/>
              </a:spcBef>
              <a:spcAft>
                <a:spcPts val="0"/>
              </a:spcAft>
              <a:buSzPts val="1100"/>
              <a:buChar char="●"/>
            </a:pPr>
            <a:r>
              <a:rPr lang="am-ET" dirty="0"/>
              <a:t>ይህ ሞጁል የሚያተኩረው በዑደቱ ውስጥ ስላለው የመጀመሪያው እርምጃ ሲሆን ይኅውም የአየር ንብረት ለውጥን በተመለከተ የሰዎችን ፍላጎት መረዳት ነው።</a:t>
            </a:r>
            <a:endParaRPr lang="en-US" dirty="0"/>
          </a:p>
          <a:p>
            <a:pPr marL="457200" lvl="0" indent="-298450" algn="l" rtl="0">
              <a:lnSpc>
                <a:spcPct val="100000"/>
              </a:lnSpc>
              <a:spcBef>
                <a:spcPts val="0"/>
              </a:spcBef>
              <a:spcAft>
                <a:spcPts val="0"/>
              </a:spcAft>
              <a:buSzPts val="1100"/>
              <a:buChar char="●"/>
            </a:pPr>
            <a:r>
              <a:rPr lang="am-ET" dirty="0"/>
              <a:t>የአየር ንብረት ለውጥ ቅልበሳ</a:t>
            </a:r>
            <a:r>
              <a:rPr lang="en-US" dirty="0"/>
              <a:t> </a:t>
            </a:r>
            <a:r>
              <a:rPr lang="am-ET" dirty="0"/>
              <a:t>ወይም ወደ ከባቢ ዐየር የጋስ ልቀተን የሚከላከሉ ፕሮጀክቶች እነዚህን ተመሳሳይ እርምጃዎች ሊከተሉ ይችላሉ (ምንም እንኳን ትኩረቱ በዝቅተኛ ልቀቶች የፕሮጀክት ዲዛይን ገጽታ ላይ የበለጠ ቢሆንም በዚህ ሞጁል ውስጥ የአየር ንብረት ስጋት ትንተናን ማካተት አለበት)።</a:t>
            </a: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4</a:t>
            </a:fld>
            <a:endParaRPr kumimoji="1" lang="ja-JP" altLang="en-US"/>
          </a:p>
        </p:txBody>
      </p:sp>
    </p:spTree>
    <p:extLst>
      <p:ext uri="{BB962C8B-B14F-4D97-AF65-F5344CB8AC3E}">
        <p14:creationId xmlns:p14="http://schemas.microsoft.com/office/powerpoint/2010/main" val="2623281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12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1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am-ET" dirty="0"/>
              <a:t>ትንተና ዋና ዋና ክፍሎች የሚከተሉት ናቸው</a:t>
            </a:r>
            <a:endParaRPr lang="en-US" dirty="0"/>
          </a:p>
          <a:p>
            <a:pPr marL="457200" lvl="0" indent="-298450" algn="l" rtl="0">
              <a:lnSpc>
                <a:spcPct val="100000"/>
              </a:lnSpc>
              <a:spcBef>
                <a:spcPts val="0"/>
              </a:spcBef>
              <a:spcAft>
                <a:spcPts val="0"/>
              </a:spcAft>
              <a:buSzPts val="1100"/>
              <a:buChar char="●"/>
            </a:pPr>
            <a:r>
              <a:rPr lang="am-ET" b="1" dirty="0"/>
              <a:t>ማህበራዊ ሚናዎች እና ኃላፊነቶች</a:t>
            </a:r>
            <a:r>
              <a:rPr lang="am-ET" dirty="0"/>
              <a:t>፦ በ</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12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lang="am-ET" dirty="0"/>
              <a:t> ላይ ተመስርተው ለግለሰቦች የተመደቡትን በማህበራዊ ደረጃ የተገነቡ ሚናዎችን እና ኃላፊነቶችን መመርመር። ይህ ከእንክብካቤ ስራ፣ ከስራ እና ከማህበረሰብ ተሳትፎ ጋር የተያያዙ ልማዳዊ እና ባህላዊ ፍላጎቶችን መረዳትን ይጨምራል።</a:t>
            </a:r>
            <a:endParaRPr lang="en-US" dirty="0"/>
          </a:p>
          <a:p>
            <a:pPr marL="457200" lvl="0" indent="-298450" algn="l" rtl="0">
              <a:lnSpc>
                <a:spcPct val="100000"/>
              </a:lnSpc>
              <a:spcBef>
                <a:spcPts val="0"/>
              </a:spcBef>
              <a:spcAft>
                <a:spcPts val="0"/>
              </a:spcAft>
              <a:buSzPts val="1100"/>
              <a:buChar char="●"/>
            </a:pPr>
            <a:r>
              <a:rPr lang="am-ET" b="1" dirty="0"/>
              <a:t>የሀብት ተደራሽነት</a:t>
            </a:r>
            <a:r>
              <a:rPr lang="am-ET" dirty="0"/>
              <a:t>፦ እንደ ትምህርት፣ ጤና ጥበቃ፣ ሥራ፣ መሬት እና የፋይናንስ ንብረቶች ያሉ የሀብቶች ተደራሽነት እንዴት በጾታ መካከል እንደሚለያዩ መገምገም።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12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1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am-ET" dirty="0"/>
              <a:t>ትንተና በሃብት ክፍፍል ውስጥ ያሉ ልዩነቶችን እና በግለሰብ ደህንነት ላይ ያለውን ተጽእኖ ይመረምራል።</a:t>
            </a:r>
            <a:endParaRPr lang="en-US" dirty="0"/>
          </a:p>
          <a:p>
            <a:pPr marL="457200" lvl="0" indent="-298450" algn="l" rtl="0">
              <a:lnSpc>
                <a:spcPct val="100000"/>
              </a:lnSpc>
              <a:spcBef>
                <a:spcPts val="0"/>
              </a:spcBef>
              <a:spcAft>
                <a:spcPts val="0"/>
              </a:spcAft>
              <a:buSzPts val="1100"/>
              <a:buChar char="●"/>
            </a:pPr>
            <a:r>
              <a:rPr lang="am-ET" b="1" dirty="0"/>
              <a:t>ስልጣን እና ውሳኔ የመስጠት አቅም፦</a:t>
            </a:r>
            <a:r>
              <a:rPr lang="am-ET" dirty="0"/>
              <a:t>የስልጣን ስርጭትን እና የውሳኔ አሰጣጥ ሂደቶችን በተለያዩ የማህበረሰብ ዓካላት </a:t>
            </a:r>
            <a:r>
              <a:rPr lang="en-US" dirty="0"/>
              <a:t>(</a:t>
            </a:r>
            <a:r>
              <a:rPr lang="am-ET" dirty="0"/>
              <a:t>ማለትም ቤተሰብን፣ማህበረሰብን እና የስራ ቦታን</a:t>
            </a:r>
            <a:r>
              <a:rPr lang="en-US" dirty="0"/>
              <a:t>)</a:t>
            </a:r>
            <a:r>
              <a:rPr lang="am-ET" dirty="0"/>
              <a:t> መተንተን። በ</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12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lang="am-ET" dirty="0"/>
              <a:t>ትንተና ላይ ውሳኔ የመስጠት እና በተለያዩ ተግባራት ላይ የመሳተፍ ስልጣን ያለው ማን እንደሆነ መረዳት አስፈላጊ ነው።</a:t>
            </a:r>
            <a:endParaRPr lang="en-US" dirty="0"/>
          </a:p>
          <a:p>
            <a:pPr marL="457200" lvl="0" indent="-298450" algn="l" rtl="0">
              <a:lnSpc>
                <a:spcPct val="100000"/>
              </a:lnSpc>
              <a:spcBef>
                <a:spcPts val="0"/>
              </a:spcBef>
              <a:spcAft>
                <a:spcPts val="0"/>
              </a:spcAft>
              <a:buSzPts val="1100"/>
              <a:buChar char="●"/>
            </a:pPr>
            <a:r>
              <a:rPr lang="am-ET" b="1" dirty="0"/>
              <a:t>ተግዳሮቶች እና መልካም አጋጣሚዎች</a:t>
            </a:r>
            <a:r>
              <a:rPr lang="am-ET" dirty="0"/>
              <a:t>፦ግለሰቦች የሚያጋጥሟቸውን ችግሮች እና እድሎች በጾታ ላይ በመመስረት መለየት። ይህ የአንድን ሰው ምርጫ እና ለግል እና ለሙያዊ እድገት እድሎችን ሊገድቡ የሚችሉ መሰናክሎችን ማወቅን ያካትታል።</a:t>
            </a:r>
            <a:endParaRPr lang="en-US" dirty="0"/>
          </a:p>
          <a:p>
            <a:pPr marL="457200" lvl="0" indent="-298450" algn="l" rtl="0">
              <a:lnSpc>
                <a:spcPct val="100000"/>
              </a:lnSpc>
              <a:spcBef>
                <a:spcPts val="0"/>
              </a:spcBef>
              <a:spcAft>
                <a:spcPts val="0"/>
              </a:spcAft>
              <a:buSzPts val="1100"/>
              <a:buChar char="●"/>
            </a:pPr>
            <a:r>
              <a:rPr lang="am-ET" b="1" dirty="0"/>
              <a:t>ማህበራዊ ደንቦች እና ባህላዊ ተግባራት፡-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12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lang="am-ET" dirty="0"/>
              <a:t> ሚናዎችን የሚቀርፁ እና የሚያጠናክሩ ማህበራዊ ደንቦችን፣ ባህላዊ ልምዶችን እና አመለካከቶችን መመርመር። ይህ የህብረተሰቡ ፍላጎቶች በግለሰብ ባህሪ እና ምርጫዎች ላይ እንዴት ተጽዕኖ እንደሚያሳድሩ ለመረዳት ይረዳል።</a:t>
            </a:r>
            <a:endParaRPr lang="en-US" dirty="0"/>
          </a:p>
          <a:p>
            <a:pPr marL="457200" lvl="0" indent="-298450" algn="l" rtl="0">
              <a:lnSpc>
                <a:spcPct val="100000"/>
              </a:lnSpc>
              <a:spcBef>
                <a:spcPts val="0"/>
              </a:spcBef>
              <a:spcAft>
                <a:spcPts val="0"/>
              </a:spcAft>
              <a:buSzPts val="1100"/>
              <a:buChar char="●"/>
            </a:pPr>
            <a:r>
              <a:rPr lang="am-ET" b="1" dirty="0"/>
              <a:t>ተደራራቢ </a:t>
            </a:r>
            <a:r>
              <a:rPr lang="en-US" sz="1800" b="1" dirty="0" err="1">
                <a:effectLst/>
                <a:latin typeface="Nyala" panose="02000504070300020003" pitchFamily="2" charset="0"/>
                <a:ea typeface="Calibri" panose="020F0502020204030204" pitchFamily="34" charset="0"/>
                <a:cs typeface="Nyala" panose="02000504070300020003" pitchFamily="2" charset="0"/>
              </a:rPr>
              <a:t>መድሎዎች</a:t>
            </a:r>
            <a:r>
              <a:rPr lang="en-US" sz="1800" b="1" dirty="0">
                <a:effectLst/>
                <a:latin typeface="Nyala" panose="02000504070300020003" pitchFamily="2" charset="0"/>
                <a:ea typeface="Calibri" panose="020F0502020204030204" pitchFamily="34" charset="0"/>
                <a:cs typeface="Nyala" panose="02000504070300020003" pitchFamily="2" charset="0"/>
              </a:rPr>
              <a:t> </a:t>
            </a:r>
            <a:r>
              <a:rPr lang="am-ET" b="1" dirty="0"/>
              <a:t>(</a:t>
            </a:r>
            <a:r>
              <a:rPr lang="en-US" b="1" dirty="0"/>
              <a:t>Intersectionality:</a:t>
            </a:r>
            <a:r>
              <a:rPr lang="am-ET" b="1" dirty="0"/>
              <a:t>)</a:t>
            </a:r>
            <a:r>
              <a:rPr lang="en-US" b="1" dirty="0"/>
              <a:t>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12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lang="am-ET" dirty="0"/>
              <a:t> በተናጥል አለመኖሩን በመገንዘብ ከሌሎች ማህበራዊ ምድቦች ማለትም ዘር፣ ጎሳ፣ </a:t>
            </a:r>
            <a:r>
              <a:rPr lang="en-US" sz="1800" dirty="0" err="1">
                <a:effectLst/>
                <a:latin typeface="Nyala" panose="02000504070300020003" pitchFamily="2" charset="0"/>
                <a:ea typeface="Calibri" panose="020F0502020204030204" pitchFamily="34" charset="0"/>
                <a:cs typeface="Nyala" panose="02000504070300020003" pitchFamily="2" charset="0"/>
              </a:rPr>
              <a:t>መደብ</a:t>
            </a:r>
            <a:r>
              <a:rPr lang="am-ET" dirty="0"/>
              <a:t> እና ጾታዊ ዝንባሌ ጋር በማገናኘት ይተነትናል። ተደራራቢ</a:t>
            </a:r>
            <a:r>
              <a:rPr lang="en-US" dirty="0"/>
              <a:t> </a:t>
            </a:r>
            <a:r>
              <a:rPr lang="en-US" sz="1200" b="0" dirty="0" err="1">
                <a:effectLst/>
                <a:latin typeface="Nyala" panose="02000504070300020003" pitchFamily="2" charset="0"/>
                <a:ea typeface="Calibri" panose="020F0502020204030204" pitchFamily="34" charset="0"/>
                <a:cs typeface="Nyala" panose="02000504070300020003" pitchFamily="2" charset="0"/>
              </a:rPr>
              <a:t>መድሎዎች</a:t>
            </a:r>
            <a:r>
              <a:rPr lang="am-ET" dirty="0"/>
              <a:t>ን ከግምት ውስጥ ያስገባ </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12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1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1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am-ET" dirty="0"/>
              <a:t>ትንተና የተለያዩ እና ብዙ ገጽታዎችን እንዲሁም እርስ በርስ የተቆላለፉ የአንድን ግለሰብ ማንነቶችን እውቅና ይሰጣል።</a:t>
            </a:r>
            <a:endParaRPr lang="en-US" dirty="0"/>
          </a:p>
          <a:p>
            <a:pPr marL="457200" lvl="0" indent="-298450" algn="l" rtl="0">
              <a:lnSpc>
                <a:spcPct val="100000"/>
              </a:lnSpc>
              <a:spcBef>
                <a:spcPts val="0"/>
              </a:spcBef>
              <a:spcAft>
                <a:spcPts val="0"/>
              </a:spcAft>
              <a:buSzPts val="1100"/>
              <a:buChar char="●"/>
            </a:pPr>
            <a:r>
              <a:rPr lang="am-ET" b="1" dirty="0"/>
              <a:t>የፖሊሲ አንድምታ</a:t>
            </a:r>
            <a:r>
              <a:rPr lang="am-ET" dirty="0"/>
              <a:t>፦ስለ የፖሊሲዎች፣ ፕሮግራሞች እና ዕቅድ ትግበራዎች ጾታ፡ተኮር አንድምታዎች መደምደሚያ ላይ በመድረስ የሥርዓተ፡ፆታ ትንተና የሥርዓተ፡ፆታ እኩልነትን የሚያራምዱ ፖሊሲዎችን ማዘጋጀት እና ያሉትን ልዩነቶች ለመፍታት ያለመ ነው።</a:t>
            </a: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5</a:t>
            </a:fld>
            <a:endParaRPr kumimoji="1" lang="ja-JP" altLang="en-US"/>
          </a:p>
        </p:txBody>
      </p:sp>
    </p:spTree>
    <p:extLst>
      <p:ext uri="{BB962C8B-B14F-4D97-AF65-F5344CB8AC3E}">
        <p14:creationId xmlns:p14="http://schemas.microsoft.com/office/powerpoint/2010/main" val="138336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b="0"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6</a:t>
            </a:fld>
            <a:endParaRPr kumimoji="1" lang="ja-JP" altLang="en-US"/>
          </a:p>
        </p:txBody>
      </p:sp>
    </p:spTree>
    <p:extLst>
      <p:ext uri="{BB962C8B-B14F-4D97-AF65-F5344CB8AC3E}">
        <p14:creationId xmlns:p14="http://schemas.microsoft.com/office/powerpoint/2010/main" val="194369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8</a:t>
            </a:fld>
            <a:endParaRPr kumimoji="1" lang="ja-JP" altLang="en-US"/>
          </a:p>
        </p:txBody>
      </p:sp>
    </p:spTree>
    <p:extLst>
      <p:ext uri="{BB962C8B-B14F-4D97-AF65-F5344CB8AC3E}">
        <p14:creationId xmlns:p14="http://schemas.microsoft.com/office/powerpoint/2010/main" val="252235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2705100" y="511175"/>
            <a:ext cx="4533900" cy="25511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7:notes"/>
          <p:cNvSpPr txBox="1">
            <a:spLocks noGrp="1"/>
          </p:cNvSpPr>
          <p:nvPr>
            <p:ph type="body" idx="1"/>
          </p:nvPr>
        </p:nvSpPr>
        <p:spPr>
          <a:xfrm>
            <a:off x="994410" y="3232666"/>
            <a:ext cx="7955280" cy="3062526"/>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GB" sz="1100" b="0">
                <a:solidFill>
                  <a:schemeClr val="dk1"/>
                </a:solidFill>
              </a:rPr>
              <a:t>There are approaches of varying complexity for developing future climate scenarios and related adaptation actions – with </a:t>
            </a:r>
            <a:br>
              <a:rPr lang="en-GB" sz="1100" b="0">
                <a:solidFill>
                  <a:schemeClr val="dk1"/>
                </a:solidFill>
              </a:rPr>
            </a:br>
            <a:r>
              <a:rPr lang="en-GB" sz="1100" b="0">
                <a:solidFill>
                  <a:schemeClr val="dk1"/>
                </a:solidFill>
              </a:rPr>
              <a:t>gender-smart components</a:t>
            </a:r>
            <a:br>
              <a:rPr lang="en-GB" sz="1100" b="0">
                <a:solidFill>
                  <a:schemeClr val="dk1"/>
                </a:solidFill>
              </a:rPr>
            </a:br>
            <a:br>
              <a:rPr lang="en-GB" sz="1100" b="0">
                <a:solidFill>
                  <a:schemeClr val="dk1"/>
                </a:solidFill>
              </a:rPr>
            </a:br>
            <a:r>
              <a:rPr lang="en-GB" sz="1100" b="0">
                <a:solidFill>
                  <a:schemeClr val="dk1"/>
                </a:solidFill>
              </a:rPr>
              <a:t>In these training modules, we focus more on impact – vulnerability analysis and adaptation (and climate change mitigation) options: first 3 columns.</a:t>
            </a:r>
            <a:endParaRPr/>
          </a:p>
          <a:p>
            <a:pPr marL="158750" lvl="0" indent="0" algn="l" rtl="0">
              <a:lnSpc>
                <a:spcPct val="100000"/>
              </a:lnSpc>
              <a:spcBef>
                <a:spcPts val="0"/>
              </a:spcBef>
              <a:spcAft>
                <a:spcPts val="0"/>
              </a:spcAft>
              <a:buSzPts val="1100"/>
              <a:buNone/>
            </a:pPr>
            <a:endParaRPr sz="1100" b="0">
              <a:solidFill>
                <a:schemeClr val="dk1"/>
              </a:solidFill>
            </a:endParaRPr>
          </a:p>
          <a:p>
            <a:pPr marL="158750" lvl="0" indent="0" algn="l" rtl="0">
              <a:lnSpc>
                <a:spcPct val="100000"/>
              </a:lnSpc>
              <a:spcBef>
                <a:spcPts val="0"/>
              </a:spcBef>
              <a:spcAft>
                <a:spcPts val="0"/>
              </a:spcAft>
              <a:buSzPts val="1100"/>
              <a:buNone/>
            </a:pPr>
            <a:r>
              <a:rPr lang="en-GB" sz="1100" b="0">
                <a:solidFill>
                  <a:schemeClr val="dk1"/>
                </a:solidFill>
              </a:rPr>
              <a:t>We don’t go into integrated assessment modelling here (which takes quite a lot of data input, expertise and resource to do well) but the gender-responsive and socially inclusive methods we describe could also be adapted for use in integrated assessment modelling exercises and stakeholder consultations based on them.</a:t>
            </a:r>
            <a:endParaRPr/>
          </a:p>
          <a:p>
            <a:pPr marL="457200" lvl="0" indent="-228600" algn="l" rtl="0">
              <a:lnSpc>
                <a:spcPct val="100000"/>
              </a:lnSpc>
              <a:spcBef>
                <a:spcPts val="0"/>
              </a:spcBef>
              <a:spcAft>
                <a:spcPts val="0"/>
              </a:spcAft>
              <a:buSzPts val="1100"/>
              <a:buNone/>
            </a:pPr>
            <a:endParaRPr sz="1100" b="0">
              <a:solidFill>
                <a:schemeClr val="dk1"/>
              </a:solidFill>
            </a:endParaRPr>
          </a:p>
          <a:p>
            <a:pPr marL="457200" lvl="0" indent="-298450" algn="l" rtl="0">
              <a:lnSpc>
                <a:spcPct val="100000"/>
              </a:lnSpc>
              <a:spcBef>
                <a:spcPts val="0"/>
              </a:spcBef>
              <a:spcAft>
                <a:spcPts val="0"/>
              </a:spcAft>
              <a:buSzPts val="1100"/>
              <a:buChar char="●"/>
            </a:pPr>
            <a:r>
              <a:rPr lang="en-GB"/>
              <a:t>This table is from GIZ, on behalf of Federal Ministry for Economic Cooperation and Development (Germany) and Potsdam Institute for Climate Impact Research </a:t>
            </a:r>
            <a:endParaRPr/>
          </a:p>
          <a:p>
            <a:pPr marL="457200" lvl="0" indent="-298450" algn="l" rtl="0">
              <a:lnSpc>
                <a:spcPct val="100000"/>
              </a:lnSpc>
              <a:spcBef>
                <a:spcPts val="0"/>
              </a:spcBef>
              <a:spcAft>
                <a:spcPts val="0"/>
              </a:spcAft>
              <a:buSzPts val="1100"/>
              <a:buChar char="●"/>
            </a:pPr>
            <a:r>
              <a:rPr lang="en-GB"/>
              <a:t>‘Climate Change Information for Effective Adaptation – a Practitioner’s Manual’. First published: 2015. Updated: 2017. Berlin: GIZ.</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GB"/>
              <a:t>The GIZ work is, in turn, based on:</a:t>
            </a:r>
            <a:endParaRPr/>
          </a:p>
          <a:p>
            <a:pPr marL="158750" lvl="0" indent="0" algn="l" rtl="0">
              <a:lnSpc>
                <a:spcPct val="100000"/>
              </a:lnSpc>
              <a:spcBef>
                <a:spcPts val="0"/>
              </a:spcBef>
              <a:spcAft>
                <a:spcPts val="0"/>
              </a:spcAft>
              <a:buSzPts val="1100"/>
              <a:buNone/>
            </a:pPr>
            <a:r>
              <a:rPr lang="en-GB" i="1"/>
              <a:t>Climate Change 2007: Impacts, Adaptation and Vulnerability. Report of the Working Group II of the Intergovernmental Panel on Climate Change (IPCC); </a:t>
            </a:r>
            <a:r>
              <a:rPr lang="en-GB"/>
              <a:t>edited by M. L. Parry, O. F. Canziani, J. P. Palutikof, P. J. van der Linden and C. E. Hanson, Cambridge University Press, Cambridge, UK.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algn="l" rtl="0">
              <a:lnSpc>
                <a:spcPct val="100000"/>
              </a:lnSpc>
              <a:spcBef>
                <a:spcPts val="0"/>
              </a:spcBef>
              <a:spcAft>
                <a:spcPts val="0"/>
              </a:spcAft>
              <a:buSzPts val="1100"/>
              <a:buNone/>
            </a:pPr>
            <a:r>
              <a:rPr lang="am-ET" dirty="0"/>
              <a:t>በዚህ ሞጁል ውስጥ የምንሸፍናቸው ሶስት ቁልፍ ጉዳዮዎች የሚከተሉት ናቸው።</a:t>
            </a:r>
            <a:endParaRPr lang="en-US" dirty="0"/>
          </a:p>
          <a:p>
            <a:pPr marL="158750" lvl="0" indent="0" algn="l" rtl="0">
              <a:lnSpc>
                <a:spcPct val="100000"/>
              </a:lnSpc>
              <a:spcBef>
                <a:spcPts val="0"/>
              </a:spcBef>
              <a:spcAft>
                <a:spcPts val="0"/>
              </a:spcAft>
              <a:buSzPts val="1100"/>
              <a:buNone/>
            </a:pPr>
            <a:endParaRPr lang="en-US" dirty="0"/>
          </a:p>
          <a:p>
            <a:pPr marL="457200" marR="0" lvl="0" indent="-298450" algn="l" rtl="0">
              <a:lnSpc>
                <a:spcPct val="100000"/>
              </a:lnSpc>
              <a:spcBef>
                <a:spcPts val="0"/>
              </a:spcBef>
              <a:spcAft>
                <a:spcPts val="0"/>
              </a:spcAft>
              <a:buClr>
                <a:srgbClr val="000000"/>
              </a:buClr>
              <a:buSzPts val="1100"/>
              <a:buFont typeface="Arial"/>
              <a:buChar char="●"/>
            </a:pPr>
            <a:r>
              <a:rPr lang="am-ET" dirty="0"/>
              <a:t>የፕሮግራም እና የፕሮጀክት ተግባሮችን ለመምራት ተወካይ የባለ ድርሻ አካላት ኮሚቴ ለማቋቋም ምክረሃሳብ ማቅረብ</a:t>
            </a:r>
            <a:r>
              <a:rPr lang="en-US" dirty="0"/>
              <a:t>. </a:t>
            </a:r>
          </a:p>
          <a:p>
            <a:pPr marL="457200" marR="0" lvl="0" indent="-298450" algn="l" rtl="0">
              <a:lnSpc>
                <a:spcPct val="100000"/>
              </a:lnSpc>
              <a:spcBef>
                <a:spcPts val="0"/>
              </a:spcBef>
              <a:spcAft>
                <a:spcPts val="0"/>
              </a:spcAft>
              <a:buClr>
                <a:srgbClr val="000000"/>
              </a:buClr>
              <a:buSzPts val="1100"/>
              <a:buFont typeface="Arial"/>
              <a:buChar cha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የአየ</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ንብረት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ለውጥ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ስጋት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መገ</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ምገ</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ም 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ና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የአየር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ንብረት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ለውጥ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ስጋት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ለተለያየ</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ቡድን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የተለየ</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ሊሆን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እንደሚችል ማየት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ቀጣይ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ስላይድ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የበለጠ</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ይገልፀዋል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98450" algn="l" rtl="0">
              <a:lnSpc>
                <a:spcPct val="100000"/>
              </a:lnSpc>
              <a:spcBef>
                <a:spcPts val="0"/>
              </a:spcBef>
              <a:spcAft>
                <a:spcPts val="0"/>
              </a:spcAft>
              <a:buClr>
                <a:srgbClr val="000000"/>
              </a:buClr>
              <a:buSzPts val="1100"/>
              <a:buFont typeface="Arial"/>
              <a:buChar char="●"/>
            </a:pP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ሴቶችና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ወንዶች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ቅድሚ</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የሚሰጡ</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ዋቸው የልማት ጥያቄዎችን ለመለየት ፤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ለመረዳት</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ቅድሚያ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የሚሰጣቸው</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ልዩነቶችን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ለ</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መገንዘብና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እና ለ</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ማክበር</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ከሁለቱም ጋር የመ</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ወያየት</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ን አስፈላጊነት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ይህ</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ም ሂደት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የአየር</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ንብረት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ለውጥ</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መላመድና</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የጉዳት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መጠን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የመቀነስ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መፍትሄዎች</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ከመቅረጽ</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አኳያ</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ምን</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800" kern="100" dirty="0" err="1">
                <a:effectLst/>
                <a:latin typeface="Nyala" panose="02000504070300020003" pitchFamily="2" charset="0"/>
                <a:ea typeface="Calibri" panose="020F0502020204030204" pitchFamily="34" charset="0"/>
                <a:cs typeface="Times New Roman" panose="02020603050405020304" pitchFamily="18" charset="0"/>
              </a:rPr>
              <a:t>ማለት</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እንደሆነ</a:t>
            </a:r>
            <a:r>
              <a:rPr lang="en-US" sz="1800" kern="100" dirty="0">
                <a:effectLst/>
                <a:latin typeface="Nyala" panose="02000504070300020003" pitchFamily="2" charset="0"/>
                <a:ea typeface="Calibri" panose="020F0502020204030204" pitchFamily="34" charset="0"/>
                <a:cs typeface="Times New Roman" panose="02020603050405020304" pitchFamily="18" charset="0"/>
              </a:rPr>
              <a:t> </a:t>
            </a:r>
            <a:r>
              <a:rPr lang="am-ET" sz="1800" kern="100" dirty="0">
                <a:effectLst/>
                <a:latin typeface="Nyala" panose="02000504070300020003" pitchFamily="2" charset="0"/>
                <a:ea typeface="Calibri" panose="020F0502020204030204" pitchFamily="34" charset="0"/>
                <a:cs typeface="Times New Roman" panose="02020603050405020304" pitchFamily="18" charset="0"/>
              </a:rPr>
              <a:t>እናያለን።</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defTabSz="685800">
              <a:lnSpc>
                <a:spcPct val="90000"/>
              </a:lnSpc>
              <a:buFontTx/>
              <a:buNone/>
            </a:pPr>
            <a:endParaRPr lang="en-US" dirty="0"/>
          </a:p>
        </p:txBody>
      </p:sp>
      <p:sp>
        <p:nvSpPr>
          <p:cNvPr id="4" name="Slide Number Placeholder 3"/>
          <p:cNvSpPr>
            <a:spLocks noGrp="1"/>
          </p:cNvSpPr>
          <p:nvPr>
            <p:ph type="sldNum" sz="quarter" idx="5"/>
          </p:nvPr>
        </p:nvSpPr>
        <p:spPr/>
        <p:txBody>
          <a:bodyPr/>
          <a:lstStyle/>
          <a:p>
            <a:fld id="{EE0FE117-5934-4D14-A11B-76FB57083E41}" type="slidenum">
              <a:rPr kumimoji="1" lang="ja-JP" altLang="en-US" smtClean="0"/>
              <a:t>10</a:t>
            </a:fld>
            <a:endParaRPr kumimoji="1" lang="ja-JP" altLang="en-US"/>
          </a:p>
        </p:txBody>
      </p:sp>
    </p:spTree>
    <p:extLst>
      <p:ext uri="{BB962C8B-B14F-4D97-AF65-F5344CB8AC3E}">
        <p14:creationId xmlns:p14="http://schemas.microsoft.com/office/powerpoint/2010/main" val="6929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2A241-C187-4B8B-BB4A-A965FF8E58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0DE6EC-B98D-12E7-481D-837F61FFD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21368-6B86-F2DE-EF96-469A5BB95516}"/>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5" name="Footer Placeholder 4">
            <a:extLst>
              <a:ext uri="{FF2B5EF4-FFF2-40B4-BE49-F238E27FC236}">
                <a16:creationId xmlns:a16="http://schemas.microsoft.com/office/drawing/2014/main" id="{8B052503-ECEE-35D1-4BAC-2D61C5656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912145-D3BE-5F23-4F16-A5D2FC76FB28}"/>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208171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AA52-78E4-D561-2A0C-41E696E67D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1639EB-A431-8140-D19C-562F9FA13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54CD95-315E-8C63-27F5-442A0569A8E1}"/>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5" name="Footer Placeholder 4">
            <a:extLst>
              <a:ext uri="{FF2B5EF4-FFF2-40B4-BE49-F238E27FC236}">
                <a16:creationId xmlns:a16="http://schemas.microsoft.com/office/drawing/2014/main" id="{5EC52477-5244-FE6E-1354-FD71C5F9B0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8812D6-5BDF-6C87-A5E1-369F719006E8}"/>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30399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CF1309-EBB5-4C76-C192-E5497B263A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5E138-3641-EBDB-FDE7-AB3287F399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6A0848-947D-1B49-1FE1-34FC3FB50A0A}"/>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5" name="Footer Placeholder 4">
            <a:extLst>
              <a:ext uri="{FF2B5EF4-FFF2-40B4-BE49-F238E27FC236}">
                <a16:creationId xmlns:a16="http://schemas.microsoft.com/office/drawing/2014/main" id="{FB0A8B7A-C220-58B8-875A-D2D4E781A2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AC92F3-63CB-3F8B-F81E-F5018B72E890}"/>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69312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1572069" y="584489"/>
            <a:ext cx="9047859"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C00000"/>
              </a:buClr>
              <a:buSzPts val="1400"/>
              <a:buFont typeface="Calibri"/>
              <a:buNone/>
              <a:defRPr sz="2800" b="1" i="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32"/>
          <p:cNvSpPr txBox="1">
            <a:spLocks noGrp="1"/>
          </p:cNvSpPr>
          <p:nvPr>
            <p:ph type="body" idx="1"/>
          </p:nvPr>
        </p:nvSpPr>
        <p:spPr>
          <a:xfrm>
            <a:off x="1388724" y="2487203"/>
            <a:ext cx="9414549"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Clr>
                <a:schemeClr val="dk1"/>
              </a:buClr>
              <a:buSzPts val="1400"/>
              <a:buNone/>
              <a:defRPr/>
            </a:lvl6pPr>
            <a:lvl7pPr marL="3200400" lvl="6" indent="-228600" algn="l">
              <a:lnSpc>
                <a:spcPct val="100000"/>
              </a:lnSpc>
              <a:spcBef>
                <a:spcPts val="0"/>
              </a:spcBef>
              <a:spcAft>
                <a:spcPts val="0"/>
              </a:spcAft>
              <a:buClr>
                <a:schemeClr val="dk1"/>
              </a:buClr>
              <a:buSzPts val="1400"/>
              <a:buNone/>
              <a:defRPr/>
            </a:lvl7pPr>
            <a:lvl8pPr marL="3657600" lvl="7" indent="-228600" algn="l">
              <a:lnSpc>
                <a:spcPct val="100000"/>
              </a:lnSpc>
              <a:spcBef>
                <a:spcPts val="0"/>
              </a:spcBef>
              <a:spcAft>
                <a:spcPts val="0"/>
              </a:spcAft>
              <a:buClr>
                <a:schemeClr val="dk1"/>
              </a:buClr>
              <a:buSzPts val="1400"/>
              <a:buNone/>
              <a:defRPr/>
            </a:lvl8pPr>
            <a:lvl9pPr marL="4114800" lvl="8" indent="-228600" algn="l">
              <a:lnSpc>
                <a:spcPct val="100000"/>
              </a:lnSpc>
              <a:spcBef>
                <a:spcPts val="0"/>
              </a:spcBef>
              <a:spcAft>
                <a:spcPts val="0"/>
              </a:spcAft>
              <a:buClr>
                <a:schemeClr val="dk1"/>
              </a:buClr>
              <a:buSzPts val="1400"/>
              <a:buNone/>
              <a:defRPr/>
            </a:lvl9pPr>
          </a:lstStyle>
          <a:p>
            <a:endParaRPr/>
          </a:p>
        </p:txBody>
      </p:sp>
      <p:sp>
        <p:nvSpPr>
          <p:cNvPr id="12" name="Google Shape;12;p3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888888"/>
              </a:buClr>
              <a:buSzPts val="1400"/>
              <a:buFont typeface="Verdana"/>
              <a:buNone/>
              <a:defRPr sz="18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3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888888"/>
              </a:buClr>
              <a:buSzPts val="1400"/>
              <a:buFont typeface="Verdana"/>
              <a:buNone/>
              <a:defRPr sz="18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32"/>
          <p:cNvSpPr txBox="1">
            <a:spLocks noGrp="1"/>
          </p:cNvSpPr>
          <p:nvPr>
            <p:ph type="sldNum" idx="12"/>
          </p:nvPr>
        </p:nvSpPr>
        <p:spPr>
          <a:xfrm>
            <a:off x="11228900" y="6442064"/>
            <a:ext cx="27432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6859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11E2-1A77-CD8A-B83D-ABB77BADAD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54AA52-3D4C-9E38-6D20-F7F5D46E43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C37D56-5043-0BDE-DEB6-10CB86EDCF5F}"/>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5" name="Footer Placeholder 4">
            <a:extLst>
              <a:ext uri="{FF2B5EF4-FFF2-40B4-BE49-F238E27FC236}">
                <a16:creationId xmlns:a16="http://schemas.microsoft.com/office/drawing/2014/main" id="{423A3E1D-4EE2-2B76-EEF5-6E71F59B36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769F73-AE98-ED86-B0AE-27341CBBD260}"/>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58845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4566-0068-FF3F-5953-B433A0C42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B6B5269-ED26-6DB4-6499-3593638BB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F3D078-1C31-BAF1-8ED6-2167D6B8110D}"/>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5" name="Footer Placeholder 4">
            <a:extLst>
              <a:ext uri="{FF2B5EF4-FFF2-40B4-BE49-F238E27FC236}">
                <a16:creationId xmlns:a16="http://schemas.microsoft.com/office/drawing/2014/main" id="{A09EC8B0-E60C-729C-DE1A-3726E4CE1A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254DF-728B-4E74-484B-5294AEDC7208}"/>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104302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6D520-82F7-3C4C-149A-6032EFF978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2C13F8-EA52-3E21-4E33-4443C18C1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F0E512-B627-E756-8F7A-07605E8F61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378D17-AEC6-311B-14B8-B118B21B6C48}"/>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6" name="Footer Placeholder 5">
            <a:extLst>
              <a:ext uri="{FF2B5EF4-FFF2-40B4-BE49-F238E27FC236}">
                <a16:creationId xmlns:a16="http://schemas.microsoft.com/office/drawing/2014/main" id="{EF0EF8DB-D720-868B-2DBC-193F18B162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7114FC-405E-4D26-233D-5A31AC600DC1}"/>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56131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249F-1795-F82C-0310-C8F3764579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975216-C0C7-02EC-B33A-B5BAFA198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52A645-1D39-8851-CFBC-053DFB7E8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AA109C-9DE3-DF61-3475-DF6A6323CE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D48A0B-7BB3-D4B7-FEB2-DA01016F4A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37E1D0-3080-AB71-7EFA-7ABA4025F3F7}"/>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8" name="Footer Placeholder 7">
            <a:extLst>
              <a:ext uri="{FF2B5EF4-FFF2-40B4-BE49-F238E27FC236}">
                <a16:creationId xmlns:a16="http://schemas.microsoft.com/office/drawing/2014/main" id="{D3729977-DAC8-4126-CE96-D1B8ED3ED9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701C21-2D52-0EAE-6624-4E77231AB447}"/>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06763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BFB2-7486-1031-A431-BABEEB3403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A70B15-A307-6303-80A8-861C421C339C}"/>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4" name="Footer Placeholder 3">
            <a:extLst>
              <a:ext uri="{FF2B5EF4-FFF2-40B4-BE49-F238E27FC236}">
                <a16:creationId xmlns:a16="http://schemas.microsoft.com/office/drawing/2014/main" id="{BD5D4EE9-429E-8371-7BF4-B0E555B35A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49D0E0-AF53-5AEF-A316-585CBC284D08}"/>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162707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A2CB1A-863B-41B8-AC49-4AE1FFD6BEB3}"/>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3" name="Footer Placeholder 2">
            <a:extLst>
              <a:ext uri="{FF2B5EF4-FFF2-40B4-BE49-F238E27FC236}">
                <a16:creationId xmlns:a16="http://schemas.microsoft.com/office/drawing/2014/main" id="{C9F38878-D240-D930-15AF-4A55B21EA1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1FAAFB-F58A-A9E7-9591-CEC973DEEFE1}"/>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343353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AB94-ACA3-B40D-F867-A402B40C9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968340-7E87-751B-F351-8DAF58CA8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CCC5DA-D872-35CB-380B-6EE59CAB2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7C34E7-2F6D-F70B-6E0E-90D09B414543}"/>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6" name="Footer Placeholder 5">
            <a:extLst>
              <a:ext uri="{FF2B5EF4-FFF2-40B4-BE49-F238E27FC236}">
                <a16:creationId xmlns:a16="http://schemas.microsoft.com/office/drawing/2014/main" id="{7EA136C2-C31F-EFB7-9815-B655D88FE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0BAAC0-919F-CFDC-DF1D-56D588936B45}"/>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231680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F832-D265-9F5B-B8EB-3DD52CCC8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F4F3D7-E351-70E1-FF1B-D4EDE6E35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9ABA0B-2018-5A54-F6E7-346401FCC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3D627-FF67-0299-0B04-1DE6E74B197C}"/>
              </a:ext>
            </a:extLst>
          </p:cNvPr>
          <p:cNvSpPr>
            <a:spLocks noGrp="1"/>
          </p:cNvSpPr>
          <p:nvPr>
            <p:ph type="dt" sz="half" idx="10"/>
          </p:nvPr>
        </p:nvSpPr>
        <p:spPr/>
        <p:txBody>
          <a:bodyPr/>
          <a:lstStyle/>
          <a:p>
            <a:fld id="{ECC07EEC-3FDC-4BD6-88F1-EAA9F34DA4CC}" type="datetimeFigureOut">
              <a:rPr lang="en-GB" smtClean="0"/>
              <a:t>21/08/2024</a:t>
            </a:fld>
            <a:endParaRPr lang="en-GB"/>
          </a:p>
        </p:txBody>
      </p:sp>
      <p:sp>
        <p:nvSpPr>
          <p:cNvPr id="6" name="Footer Placeholder 5">
            <a:extLst>
              <a:ext uri="{FF2B5EF4-FFF2-40B4-BE49-F238E27FC236}">
                <a16:creationId xmlns:a16="http://schemas.microsoft.com/office/drawing/2014/main" id="{3EB75B60-7190-F1BC-83CA-A35306DF0C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254F37-97DE-9590-D021-537776308A19}"/>
              </a:ext>
            </a:extLst>
          </p:cNvPr>
          <p:cNvSpPr>
            <a:spLocks noGrp="1"/>
          </p:cNvSpPr>
          <p:nvPr>
            <p:ph type="sldNum" sz="quarter" idx="12"/>
          </p:nvPr>
        </p:nvSpPr>
        <p:spPr/>
        <p:txBody>
          <a:bodyPr/>
          <a:lstStyle/>
          <a:p>
            <a:fld id="{7CEE9367-113A-45CC-9621-ED6310737897}" type="slidenum">
              <a:rPr lang="en-GB" smtClean="0"/>
              <a:t>‹#›</a:t>
            </a:fld>
            <a:endParaRPr lang="en-GB"/>
          </a:p>
        </p:txBody>
      </p:sp>
    </p:spTree>
    <p:extLst>
      <p:ext uri="{BB962C8B-B14F-4D97-AF65-F5344CB8AC3E}">
        <p14:creationId xmlns:p14="http://schemas.microsoft.com/office/powerpoint/2010/main" val="20353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9A2440-76EA-3D1A-41E9-8DE262E9BC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82860C-04B8-D5E2-3E94-A048117A8D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E66F0-92DE-AD77-C9E3-8D5DAB9D7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07EEC-3FDC-4BD6-88F1-EAA9F34DA4CC}" type="datetimeFigureOut">
              <a:rPr lang="en-GB" smtClean="0"/>
              <a:t>21/08/2024</a:t>
            </a:fld>
            <a:endParaRPr lang="en-GB"/>
          </a:p>
        </p:txBody>
      </p:sp>
      <p:sp>
        <p:nvSpPr>
          <p:cNvPr id="5" name="Footer Placeholder 4">
            <a:extLst>
              <a:ext uri="{FF2B5EF4-FFF2-40B4-BE49-F238E27FC236}">
                <a16:creationId xmlns:a16="http://schemas.microsoft.com/office/drawing/2014/main" id="{FE006470-255C-CA93-D63B-A18F3D005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28E376-0E5E-5935-28A6-23F273456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E9367-113A-45CC-9621-ED6310737897}" type="slidenum">
              <a:rPr lang="en-GB" smtClean="0"/>
              <a:t>‹#›</a:t>
            </a:fld>
            <a:endParaRPr lang="en-GB"/>
          </a:p>
        </p:txBody>
      </p:sp>
    </p:spTree>
    <p:extLst>
      <p:ext uri="{BB962C8B-B14F-4D97-AF65-F5344CB8AC3E}">
        <p14:creationId xmlns:p14="http://schemas.microsoft.com/office/powerpoint/2010/main" val="377721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odi.org/en/publications/assessing-peoples-resilienc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7CC7-5420-5077-5CE7-514572B5CD94}"/>
              </a:ext>
            </a:extLst>
          </p:cNvPr>
          <p:cNvSpPr>
            <a:spLocks noGrp="1"/>
          </p:cNvSpPr>
          <p:nvPr>
            <p:ph type="ctrTitle"/>
          </p:nvPr>
        </p:nvSpPr>
        <p:spPr>
          <a:xfrm>
            <a:off x="324730" y="2648465"/>
            <a:ext cx="6346542" cy="465829"/>
          </a:xfrm>
        </p:spPr>
        <p:txBody>
          <a:bodyPr>
            <a:noAutofit/>
          </a:bodyPr>
          <a:lstStyle/>
          <a:p>
            <a:pPr marL="0" marR="0" algn="l">
              <a:lnSpc>
                <a:spcPct val="107000"/>
              </a:lnSpc>
              <a:spcBef>
                <a:spcPts val="0"/>
              </a:spcBef>
              <a:spcAft>
                <a:spcPts val="800"/>
              </a:spcAft>
            </a:pPr>
            <a:r>
              <a:rPr lang="en-US" sz="3600" b="1" kern="1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ስርአተ-ፆታ</a:t>
            </a:r>
            <a:r>
              <a:rPr lang="en-US" sz="3600" b="1" kern="1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US" sz="3600" b="1" kern="1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እና</a:t>
            </a:r>
            <a:r>
              <a:rPr lang="en-US" sz="3600" b="1" kern="1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am-ET" sz="3600" b="1" kern="100" dirty="0">
                <a:solidFill>
                  <a:srgbClr val="C00000"/>
                </a:solidFill>
                <a:effectLst/>
                <a:latin typeface="Nyala" panose="02000504070300020003" pitchFamily="2" charset="0"/>
                <a:ea typeface="Calibri" panose="020F0502020204030204" pitchFamily="34" charset="0"/>
                <a:cs typeface="Nyala" panose="02000504070300020003" pitchFamily="2" charset="0"/>
              </a:rPr>
              <a:t>የ</a:t>
            </a:r>
            <a:r>
              <a:rPr lang="en-US" sz="3600" b="1" kern="1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ማህበረሰብ</a:t>
            </a:r>
            <a:r>
              <a:rPr lang="en-US" sz="3600" b="1" kern="1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r>
              <a:rPr lang="en-US" sz="3600" b="1" kern="100"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አካታችነት</a:t>
            </a:r>
            <a:r>
              <a:rPr lang="en-US" sz="3600" b="1" kern="100"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endParaRPr lang="en-US" sz="36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2B2138C-4279-9CFB-769B-CDA7F058EBB6}"/>
              </a:ext>
            </a:extLst>
          </p:cNvPr>
          <p:cNvSpPr txBox="1"/>
          <p:nvPr/>
        </p:nvSpPr>
        <p:spPr>
          <a:xfrm>
            <a:off x="6221308" y="6326676"/>
            <a:ext cx="6168326" cy="369332"/>
          </a:xfrm>
          <a:prstGeom prst="rect">
            <a:avLst/>
          </a:prstGeom>
          <a:noFill/>
        </p:spPr>
        <p:txBody>
          <a:bodyPr wrap="square">
            <a:spAutoFit/>
          </a:bodyPr>
          <a:lstStyle/>
          <a:p>
            <a:pPr eaLnBrk="0" fontAlgn="base" hangingPunct="0">
              <a:spcBef>
                <a:spcPct val="0"/>
              </a:spcBef>
              <a:spcAft>
                <a:spcPct val="0"/>
              </a:spcAft>
            </a:pPr>
            <a:r>
              <a:rPr kumimoji="0" lang="am-ET" altLang="en-US" sz="1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የፎቶ </a:t>
            </a:r>
            <a:r>
              <a:rPr kumimoji="0" lang="en-US" altLang="en-US" sz="1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ምንጭ</a:t>
            </a:r>
            <a:r>
              <a:rPr lang="en-US" altLang="en-US"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kumimoji="0" lang="en-US" altLang="en-US" sz="1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kern="100" dirty="0" err="1">
                <a:effectLst/>
                <a:latin typeface="Nyala" panose="02000504070300020003" pitchFamily="2" charset="0"/>
                <a:ea typeface="Calibri" panose="020F0502020204030204" pitchFamily="34" charset="0"/>
                <a:cs typeface="Nyala" panose="02000504070300020003" pitchFamily="2" charset="0"/>
              </a:rPr>
              <a:t>ከ</a:t>
            </a:r>
            <a:r>
              <a:rPr lang="am-ET" sz="1800" kern="100" dirty="0">
                <a:effectLst/>
                <a:latin typeface="Nyala" panose="02000504070300020003" pitchFamily="2" charset="0"/>
                <a:ea typeface="Calibri" panose="020F0502020204030204" pitchFamily="34" charset="0"/>
                <a:cs typeface="Nyala" panose="02000504070300020003" pitchFamily="2" charset="0"/>
              </a:rPr>
              <a:t> </a:t>
            </a:r>
            <a:r>
              <a:rPr lang="en-GB" sz="1800" b="0" i="1" dirty="0">
                <a:solidFill>
                  <a:schemeClr val="tx1"/>
                </a:solidFill>
              </a:rPr>
              <a:t>ICCAD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እና</a:t>
            </a:r>
            <a:r>
              <a:rPr lang="en-GB" sz="1800" b="0" i="1" dirty="0">
                <a:solidFill>
                  <a:schemeClr val="tx1"/>
                </a:solidFill>
              </a:rPr>
              <a:t> CDKN </a:t>
            </a:r>
            <a:r>
              <a:rPr lang="en-GB" sz="1800" b="0" i="1" dirty="0">
                <a:solidFill>
                  <a:schemeClr val="dk1"/>
                </a:solidFill>
              </a:rPr>
              <a:t>Voices from the Frontline</a:t>
            </a:r>
            <a:r>
              <a:rPr lang="en-US" sz="18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r>
              <a:rPr lang="en-US" sz="1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ኬንያ</a:t>
            </a:r>
            <a:r>
              <a:rPr lang="en-US" sz="1800" dirty="0">
                <a:solidFill>
                  <a:srgbClr val="303436"/>
                </a:solidFill>
                <a:effectLst/>
                <a:latin typeface="Nyala" panose="02000504070300020003" pitchFamily="2" charset="0"/>
                <a:ea typeface="Calibri" panose="020F0502020204030204" pitchFamily="34" charset="0"/>
                <a:cs typeface="Nyala" panose="02000504070300020003" pitchFamily="2"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3" name="Picture 2" descr="A picture containing grass, outdoor, sky, field&#10;&#10;Description automatically generated">
            <a:extLst>
              <a:ext uri="{FF2B5EF4-FFF2-40B4-BE49-F238E27FC236}">
                <a16:creationId xmlns:a16="http://schemas.microsoft.com/office/drawing/2014/main" id="{A73597AB-2041-C210-7C0F-6034B7CA302C}"/>
              </a:ext>
            </a:extLst>
          </p:cNvPr>
          <p:cNvPicPr>
            <a:picLocks noChangeAspect="1"/>
          </p:cNvPicPr>
          <p:nvPr/>
        </p:nvPicPr>
        <p:blipFill>
          <a:blip r:embed="rId3"/>
          <a:stretch>
            <a:fillRect/>
          </a:stretch>
        </p:blipFill>
        <p:spPr>
          <a:xfrm>
            <a:off x="6671282" y="2088091"/>
            <a:ext cx="5268378" cy="3951284"/>
          </a:xfrm>
          <a:prstGeom prst="rect">
            <a:avLst/>
          </a:prstGeom>
        </p:spPr>
      </p:pic>
      <p:sp>
        <p:nvSpPr>
          <p:cNvPr id="6" name="TextBox 5">
            <a:extLst>
              <a:ext uri="{FF2B5EF4-FFF2-40B4-BE49-F238E27FC236}">
                <a16:creationId xmlns:a16="http://schemas.microsoft.com/office/drawing/2014/main" id="{2780C545-178F-3FBC-FF1B-F7ECF9FA968B}"/>
              </a:ext>
            </a:extLst>
          </p:cNvPr>
          <p:cNvSpPr txBox="1"/>
          <p:nvPr/>
        </p:nvSpPr>
        <p:spPr>
          <a:xfrm>
            <a:off x="580732" y="3674668"/>
            <a:ext cx="6832067" cy="1651927"/>
          </a:xfrm>
          <a:prstGeom prst="rect">
            <a:avLst/>
          </a:prstGeom>
          <a:noFill/>
        </p:spPr>
        <p:txBody>
          <a:bodyPr wrap="square">
            <a:spAutoFit/>
          </a:bodyPr>
          <a:lstStyle/>
          <a:p>
            <a:pPr>
              <a:lnSpc>
                <a:spcPct val="107000"/>
              </a:lnSpc>
              <a:spcAft>
                <a:spcPts val="800"/>
              </a:spcAft>
            </a:pPr>
            <a:r>
              <a:rPr lang="en-US" sz="3200" b="1" kern="100" dirty="0" err="1">
                <a:solidFill>
                  <a:srgbClr val="C00000"/>
                </a:solidFill>
                <a:latin typeface="Nyala" panose="02000504070300020003" pitchFamily="2" charset="0"/>
              </a:rPr>
              <a:t>የሰዎችን</a:t>
            </a:r>
            <a:r>
              <a:rPr lang="en-US" sz="3200" b="1" kern="100" dirty="0">
                <a:solidFill>
                  <a:srgbClr val="C00000"/>
                </a:solidFill>
                <a:latin typeface="Nyala" panose="02000504070300020003" pitchFamily="2" charset="0"/>
              </a:rPr>
              <a:t> </a:t>
            </a:r>
            <a:r>
              <a:rPr lang="en-US" sz="3200" b="1" kern="100" dirty="0" err="1">
                <a:solidFill>
                  <a:srgbClr val="C00000"/>
                </a:solidFill>
                <a:latin typeface="Nyala" panose="02000504070300020003" pitchFamily="2" charset="0"/>
              </a:rPr>
              <a:t>የአየር</a:t>
            </a:r>
            <a:r>
              <a:rPr lang="en-US" sz="3200" b="1" kern="100" dirty="0">
                <a:solidFill>
                  <a:srgbClr val="C00000"/>
                </a:solidFill>
                <a:latin typeface="Nyala" panose="02000504070300020003" pitchFamily="2" charset="0"/>
              </a:rPr>
              <a:t> </a:t>
            </a:r>
            <a:r>
              <a:rPr lang="en-US" sz="3200" b="1" kern="100" dirty="0" err="1">
                <a:solidFill>
                  <a:srgbClr val="C00000"/>
                </a:solidFill>
                <a:latin typeface="Nyala" panose="02000504070300020003" pitchFamily="2" charset="0"/>
              </a:rPr>
              <a:t>ንብረት</a:t>
            </a:r>
            <a:r>
              <a:rPr lang="en-US" sz="3200" b="1" kern="100" dirty="0">
                <a:solidFill>
                  <a:srgbClr val="C00000"/>
                </a:solidFill>
                <a:latin typeface="Nyala" panose="02000504070300020003" pitchFamily="2" charset="0"/>
              </a:rPr>
              <a:t> </a:t>
            </a:r>
            <a:r>
              <a:rPr lang="en-US" sz="3200" b="1" kern="100" dirty="0" err="1">
                <a:solidFill>
                  <a:srgbClr val="C00000"/>
                </a:solidFill>
                <a:latin typeface="Nyala" panose="02000504070300020003" pitchFamily="2" charset="0"/>
              </a:rPr>
              <a:t>ለውጥ</a:t>
            </a:r>
            <a:r>
              <a:rPr lang="en-US" sz="3200" b="1" kern="100" dirty="0">
                <a:solidFill>
                  <a:srgbClr val="C00000"/>
                </a:solidFill>
                <a:latin typeface="Nyala" panose="02000504070300020003" pitchFamily="2" charset="0"/>
              </a:rPr>
              <a:t> </a:t>
            </a:r>
            <a:r>
              <a:rPr lang="en-US" sz="3200" b="1" kern="100" dirty="0" err="1">
                <a:solidFill>
                  <a:srgbClr val="C00000"/>
                </a:solidFill>
                <a:latin typeface="Nyala" panose="02000504070300020003" pitchFamily="2" charset="0"/>
              </a:rPr>
              <a:t>ስጋቶችን</a:t>
            </a:r>
            <a:r>
              <a:rPr lang="en-US" sz="3200" b="1" kern="100" dirty="0">
                <a:solidFill>
                  <a:srgbClr val="C00000"/>
                </a:solidFill>
                <a:latin typeface="Nyala" panose="02000504070300020003" pitchFamily="2" charset="0"/>
              </a:rPr>
              <a:t> </a:t>
            </a:r>
            <a:r>
              <a:rPr lang="en-US" sz="3200" b="1" kern="100" dirty="0" err="1">
                <a:solidFill>
                  <a:srgbClr val="C00000"/>
                </a:solidFill>
                <a:latin typeface="Nyala" panose="02000504070300020003" pitchFamily="2" charset="0"/>
              </a:rPr>
              <a:t>እና</a:t>
            </a:r>
            <a:r>
              <a:rPr lang="en-US" sz="3200" b="1" kern="100" dirty="0">
                <a:solidFill>
                  <a:srgbClr val="C00000"/>
                </a:solidFill>
                <a:latin typeface="Nyala" panose="02000504070300020003" pitchFamily="2" charset="0"/>
              </a:rPr>
              <a:t> </a:t>
            </a:r>
            <a:r>
              <a:rPr lang="en-US" sz="3200" b="1" kern="100" dirty="0" err="1">
                <a:solidFill>
                  <a:srgbClr val="C00000"/>
                </a:solidFill>
                <a:latin typeface="Nyala" panose="02000504070300020003" pitchFamily="2" charset="0"/>
              </a:rPr>
              <a:t>የአየር</a:t>
            </a:r>
            <a:r>
              <a:rPr lang="en-US" sz="3200" b="1" kern="100" dirty="0">
                <a:solidFill>
                  <a:srgbClr val="C00000"/>
                </a:solidFill>
                <a:latin typeface="Nyala" panose="02000504070300020003" pitchFamily="2" charset="0"/>
              </a:rPr>
              <a:t> </a:t>
            </a:r>
            <a:r>
              <a:rPr lang="en-US" sz="3200" b="1" kern="100" dirty="0" err="1">
                <a:solidFill>
                  <a:srgbClr val="C00000"/>
                </a:solidFill>
                <a:latin typeface="Nyala" panose="02000504070300020003" pitchFamily="2" charset="0"/>
              </a:rPr>
              <a:t>ንብረት</a:t>
            </a:r>
            <a:r>
              <a:rPr lang="en-US" sz="3200" b="1" kern="100" dirty="0">
                <a:solidFill>
                  <a:srgbClr val="C00000"/>
                </a:solidFill>
                <a:latin typeface="Nyala" panose="02000504070300020003" pitchFamily="2" charset="0"/>
              </a:rPr>
              <a:t> </a:t>
            </a:r>
            <a:r>
              <a:rPr lang="en-US" sz="3200" b="1" kern="100" dirty="0" err="1">
                <a:solidFill>
                  <a:srgbClr val="C00000"/>
                </a:solidFill>
                <a:latin typeface="Nyala" panose="02000504070300020003" pitchFamily="2" charset="0"/>
              </a:rPr>
              <a:t>ለውጥን</a:t>
            </a:r>
            <a:r>
              <a:rPr lang="en-US" sz="3200" b="1" kern="100" dirty="0">
                <a:solidFill>
                  <a:srgbClr val="C00000"/>
                </a:solidFill>
                <a:latin typeface="Nyala" panose="02000504070300020003" pitchFamily="2" charset="0"/>
              </a:rPr>
              <a:t> </a:t>
            </a:r>
            <a:r>
              <a:rPr lang="en-US" sz="3200" b="1" kern="100" dirty="0" err="1">
                <a:solidFill>
                  <a:srgbClr val="C00000"/>
                </a:solidFill>
                <a:latin typeface="Nyala" panose="02000504070300020003" pitchFamily="2" charset="0"/>
              </a:rPr>
              <a:t>የመቋቋ</a:t>
            </a:r>
            <a:r>
              <a:rPr lang="en-ZA" sz="3200" b="1" kern="100" dirty="0" err="1">
                <a:solidFill>
                  <a:srgbClr val="C00000"/>
                </a:solidFill>
                <a:latin typeface="Nyala" panose="02000504070300020003" pitchFamily="2" charset="0"/>
              </a:rPr>
              <a:t>ም</a:t>
            </a:r>
            <a:r>
              <a:rPr lang="am-ET" sz="3200" b="1" kern="100" dirty="0">
                <a:solidFill>
                  <a:srgbClr val="C00000"/>
                </a:solidFill>
                <a:latin typeface="Nyala" panose="02000504070300020003" pitchFamily="2" charset="0"/>
              </a:rPr>
              <a:t> አቅምን </a:t>
            </a:r>
            <a:r>
              <a:rPr lang="en-US" sz="3200" b="1" kern="100" dirty="0" err="1">
                <a:solidFill>
                  <a:srgbClr val="C00000"/>
                </a:solidFill>
                <a:latin typeface="Nyala" panose="02000504070300020003" pitchFamily="2" charset="0"/>
              </a:rPr>
              <a:t>መገምገም</a:t>
            </a:r>
            <a:r>
              <a:rPr lang="en-US" sz="3200" b="1" kern="100" dirty="0">
                <a:solidFill>
                  <a:srgbClr val="C00000"/>
                </a:solidFill>
                <a:latin typeface="Nyala" panose="02000504070300020003" pitchFamily="2" charset="0"/>
              </a:rPr>
              <a:t>  </a:t>
            </a:r>
          </a:p>
        </p:txBody>
      </p:sp>
      <p:pic>
        <p:nvPicPr>
          <p:cNvPr id="4" name="Google Shape;47;p1">
            <a:extLst>
              <a:ext uri="{FF2B5EF4-FFF2-40B4-BE49-F238E27FC236}">
                <a16:creationId xmlns:a16="http://schemas.microsoft.com/office/drawing/2014/main" id="{3383C67C-5E06-EF39-8750-B461005B2950}"/>
              </a:ext>
            </a:extLst>
          </p:cNvPr>
          <p:cNvPicPr preferRelativeResize="0"/>
          <p:nvPr/>
        </p:nvPicPr>
        <p:blipFill rotWithShape="1">
          <a:blip r:embed="rId4">
            <a:alphaModFix/>
          </a:blip>
          <a:srcRect/>
          <a:stretch/>
        </p:blipFill>
        <p:spPr>
          <a:xfrm>
            <a:off x="1043021" y="591523"/>
            <a:ext cx="3438144" cy="1496568"/>
          </a:xfrm>
          <a:prstGeom prst="rect">
            <a:avLst/>
          </a:prstGeom>
          <a:noFill/>
          <a:ln>
            <a:noFill/>
          </a:ln>
        </p:spPr>
      </p:pic>
    </p:spTree>
    <p:extLst>
      <p:ext uri="{BB962C8B-B14F-4D97-AF65-F5344CB8AC3E}">
        <p14:creationId xmlns:p14="http://schemas.microsoft.com/office/powerpoint/2010/main" val="1942185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219825-8A7C-DA82-DCE2-95B91CBDF32E}"/>
              </a:ext>
            </a:extLst>
          </p:cNvPr>
          <p:cNvSpPr txBox="1"/>
          <p:nvPr/>
        </p:nvSpPr>
        <p:spPr>
          <a:xfrm>
            <a:off x="414670" y="496233"/>
            <a:ext cx="11313042" cy="107721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የሰዎችን</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ፍላጎት</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ለውጥ</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ድርጊት</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መርሃ</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ግብር</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አውድ</a:t>
            </a:r>
            <a:r>
              <a:rPr kumimoji="0" lang="am-ET"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ውስጥ</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ለመረዳት</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የሚወሰዱ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ቁልፍ</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እርምጃዎች</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endParaRPr kumimoji="0" lang="en-US" altLang="en-US" sz="2400" b="1" i="0" u="none" strike="noStrike" cap="none" normalizeH="0" baseline="0" dirty="0">
              <a:ln>
                <a:noFill/>
              </a:ln>
              <a:solidFill>
                <a:srgbClr val="C00000"/>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4B678EDD-0023-36CF-9207-2ACEB1578E3F}"/>
              </a:ext>
            </a:extLst>
          </p:cNvPr>
          <p:cNvGraphicFramePr>
            <a:graphicFrameLocks noGrp="1"/>
          </p:cNvGraphicFramePr>
          <p:nvPr>
            <p:extLst>
              <p:ext uri="{D42A27DB-BD31-4B8C-83A1-F6EECF244321}">
                <p14:modId xmlns:p14="http://schemas.microsoft.com/office/powerpoint/2010/main" val="2412843817"/>
              </p:ext>
            </p:extLst>
          </p:nvPr>
        </p:nvGraphicFramePr>
        <p:xfrm>
          <a:off x="414670" y="1573451"/>
          <a:ext cx="11313042" cy="4978790"/>
        </p:xfrm>
        <a:graphic>
          <a:graphicData uri="http://schemas.openxmlformats.org/drawingml/2006/table">
            <a:tbl>
              <a:tblPr firstRow="1" firstCol="1" bandRow="1">
                <a:tableStyleId>{21E4AEA4-8DFA-4A89-87EB-49C32662AFE0}</a:tableStyleId>
              </a:tblPr>
              <a:tblGrid>
                <a:gridCol w="4705970">
                  <a:extLst>
                    <a:ext uri="{9D8B030D-6E8A-4147-A177-3AD203B41FA5}">
                      <a16:colId xmlns:a16="http://schemas.microsoft.com/office/drawing/2014/main" val="1869099282"/>
                    </a:ext>
                  </a:extLst>
                </a:gridCol>
                <a:gridCol w="6607072">
                  <a:extLst>
                    <a:ext uri="{9D8B030D-6E8A-4147-A177-3AD203B41FA5}">
                      <a16:colId xmlns:a16="http://schemas.microsoft.com/office/drawing/2014/main" val="1529521147"/>
                    </a:ext>
                  </a:extLst>
                </a:gridCol>
              </a:tblGrid>
              <a:tr h="410542">
                <a:tc>
                  <a:txBody>
                    <a:bodyPr/>
                    <a:lstStyle/>
                    <a:p>
                      <a:pPr algn="ctr"/>
                      <a:r>
                        <a:rPr lang="en-US" sz="2400" kern="100" dirty="0" err="1">
                          <a:effectLst/>
                        </a:rPr>
                        <a:t>የሚወሰዱ</a:t>
                      </a:r>
                      <a:r>
                        <a:rPr lang="en-US" sz="2400" kern="100" dirty="0">
                          <a:effectLst/>
                        </a:rPr>
                        <a:t> </a:t>
                      </a:r>
                      <a:r>
                        <a:rPr lang="en-US" sz="2400" kern="100" dirty="0" err="1">
                          <a:effectLst/>
                        </a:rPr>
                        <a:t>እርምጃዎች</a:t>
                      </a:r>
                      <a:r>
                        <a:rPr lang="en-US" sz="2400" kern="100" dirty="0">
                          <a:effectLst/>
                        </a:rPr>
                        <a:t> </a:t>
                      </a:r>
                      <a:endParaRPr lang="en-US" sz="1050" kern="100" dirty="0">
                        <a:effectLst/>
                        <a:latin typeface="Calibri" panose="020F0502020204030204" pitchFamily="34" charset="0"/>
                        <a:cs typeface="Times New Roman" panose="02020603050405020304" pitchFamily="18" charset="0"/>
                      </a:endParaRPr>
                    </a:p>
                  </a:txBody>
                  <a:tcPr marL="46621" marR="46621" marT="0" marB="0">
                    <a:solidFill>
                      <a:srgbClr val="F39E15"/>
                    </a:solidFill>
                  </a:tcPr>
                </a:tc>
                <a:tc>
                  <a:txBody>
                    <a:bodyPr/>
                    <a:lstStyle/>
                    <a:p>
                      <a:pPr algn="ctr"/>
                      <a:r>
                        <a:rPr lang="en-US" sz="2400" kern="100" dirty="0" err="1">
                          <a:effectLst/>
                        </a:rPr>
                        <a:t>ለምን</a:t>
                      </a:r>
                      <a:r>
                        <a:rPr lang="en-GB" sz="2400" kern="100" dirty="0">
                          <a:effectLst/>
                        </a:rPr>
                        <a:t>? </a:t>
                      </a:r>
                      <a:endParaRPr lang="en-US" sz="1050" kern="100" dirty="0">
                        <a:effectLst/>
                        <a:latin typeface="Calibri" panose="020F0502020204030204" pitchFamily="34" charset="0"/>
                        <a:cs typeface="Times New Roman" panose="02020603050405020304" pitchFamily="18" charset="0"/>
                      </a:endParaRPr>
                    </a:p>
                  </a:txBody>
                  <a:tcPr marL="46621" marR="46621" marT="0" marB="0">
                    <a:solidFill>
                      <a:srgbClr val="F39E15"/>
                    </a:solidFill>
                  </a:tcPr>
                </a:tc>
                <a:extLst>
                  <a:ext uri="{0D108BD9-81ED-4DB2-BD59-A6C34878D82A}">
                    <a16:rowId xmlns:a16="http://schemas.microsoft.com/office/drawing/2014/main" val="2974342925"/>
                  </a:ext>
                </a:extLst>
              </a:tr>
              <a:tr h="1642168">
                <a:tc>
                  <a:txBody>
                    <a:bodyPr/>
                    <a:lstStyle/>
                    <a:p>
                      <a:r>
                        <a:rPr lang="en-US" sz="2400" b="0" kern="100" dirty="0" err="1">
                          <a:solidFill>
                            <a:schemeClr val="tx1"/>
                          </a:solidFill>
                          <a:effectLst/>
                        </a:rPr>
                        <a:t>የፕሮግራም</a:t>
                      </a:r>
                      <a:r>
                        <a:rPr lang="am-ET" sz="2400" b="0" kern="100" dirty="0">
                          <a:solidFill>
                            <a:schemeClr val="tx1"/>
                          </a:solidFill>
                          <a:effectLst/>
                        </a:rPr>
                        <a:t> እ</a:t>
                      </a:r>
                      <a:r>
                        <a:rPr lang="en-US" sz="2400" b="0" kern="100" dirty="0" err="1">
                          <a:solidFill>
                            <a:schemeClr val="tx1"/>
                          </a:solidFill>
                          <a:effectLst/>
                        </a:rPr>
                        <a:t>ና</a:t>
                      </a:r>
                      <a:r>
                        <a:rPr lang="en-US" sz="2400" b="0" kern="100" dirty="0">
                          <a:solidFill>
                            <a:schemeClr val="tx1"/>
                          </a:solidFill>
                          <a:effectLst/>
                        </a:rPr>
                        <a:t> </a:t>
                      </a:r>
                      <a:r>
                        <a:rPr lang="en-US" sz="2400" b="0" kern="100" dirty="0" err="1">
                          <a:solidFill>
                            <a:schemeClr val="tx1"/>
                          </a:solidFill>
                          <a:effectLst/>
                        </a:rPr>
                        <a:t>ፕሮጀክት</a:t>
                      </a:r>
                      <a:r>
                        <a:rPr lang="en-US" sz="2400" b="0" kern="100" dirty="0">
                          <a:solidFill>
                            <a:schemeClr val="tx1"/>
                          </a:solidFill>
                          <a:effectLst/>
                        </a:rPr>
                        <a:t> </a:t>
                      </a:r>
                      <a:r>
                        <a:rPr lang="en-US" sz="2400" b="0" kern="100" dirty="0" err="1">
                          <a:solidFill>
                            <a:schemeClr val="tx1"/>
                          </a:solidFill>
                          <a:effectLst/>
                        </a:rPr>
                        <a:t>የትግ</a:t>
                      </a:r>
                      <a:r>
                        <a:rPr lang="am-ET" sz="2400" b="0" kern="100" dirty="0">
                          <a:solidFill>
                            <a:schemeClr val="tx1"/>
                          </a:solidFill>
                          <a:effectLst/>
                        </a:rPr>
                        <a:t>በ</a:t>
                      </a:r>
                      <a:r>
                        <a:rPr lang="en-US" sz="2400" b="0" kern="100" dirty="0">
                          <a:solidFill>
                            <a:schemeClr val="tx1"/>
                          </a:solidFill>
                          <a:effectLst/>
                        </a:rPr>
                        <a:t>ራ </a:t>
                      </a:r>
                      <a:r>
                        <a:rPr lang="en-US" sz="2400" b="0" kern="100" dirty="0" err="1">
                          <a:solidFill>
                            <a:schemeClr val="tx1"/>
                          </a:solidFill>
                          <a:effectLst/>
                        </a:rPr>
                        <a:t>ጥረቶችን</a:t>
                      </a:r>
                      <a:r>
                        <a:rPr lang="en-US" sz="2400" b="0" kern="100" dirty="0">
                          <a:solidFill>
                            <a:schemeClr val="tx1"/>
                          </a:solidFill>
                          <a:effectLst/>
                        </a:rPr>
                        <a:t> </a:t>
                      </a:r>
                      <a:r>
                        <a:rPr lang="en-US" sz="2400" b="0" kern="100" dirty="0" err="1">
                          <a:solidFill>
                            <a:schemeClr val="tx1"/>
                          </a:solidFill>
                          <a:effectLst/>
                        </a:rPr>
                        <a:t>ለመምራት</a:t>
                      </a:r>
                      <a:r>
                        <a:rPr lang="en-US" sz="2400" b="0" kern="100" dirty="0">
                          <a:solidFill>
                            <a:schemeClr val="tx1"/>
                          </a:solidFill>
                          <a:effectLst/>
                        </a:rPr>
                        <a:t> </a:t>
                      </a:r>
                      <a:r>
                        <a:rPr lang="en-US" sz="2400" b="0" kern="100" dirty="0" err="1">
                          <a:solidFill>
                            <a:schemeClr val="tx1"/>
                          </a:solidFill>
                          <a:effectLst/>
                        </a:rPr>
                        <a:t>የባለድርሻ</a:t>
                      </a:r>
                      <a:r>
                        <a:rPr lang="en-US" sz="2400" b="0" kern="100" dirty="0">
                          <a:solidFill>
                            <a:schemeClr val="tx1"/>
                          </a:solidFill>
                          <a:effectLst/>
                        </a:rPr>
                        <a:t> </a:t>
                      </a:r>
                      <a:r>
                        <a:rPr lang="en-US" sz="2400" b="0" kern="100" dirty="0" err="1">
                          <a:solidFill>
                            <a:schemeClr val="tx1"/>
                          </a:solidFill>
                          <a:effectLst/>
                        </a:rPr>
                        <a:t>አካላት</a:t>
                      </a:r>
                      <a:r>
                        <a:rPr lang="en-US" sz="2400" b="0" kern="100" dirty="0">
                          <a:solidFill>
                            <a:schemeClr val="tx1"/>
                          </a:solidFill>
                          <a:effectLst/>
                        </a:rPr>
                        <a:t> </a:t>
                      </a:r>
                      <a:r>
                        <a:rPr lang="en-US" sz="2400" b="0" kern="100" dirty="0" err="1">
                          <a:solidFill>
                            <a:schemeClr val="tx1"/>
                          </a:solidFill>
                          <a:effectLst/>
                        </a:rPr>
                        <a:t>ተወካዮች</a:t>
                      </a:r>
                      <a:r>
                        <a:rPr lang="en-US" sz="2400" b="0" kern="100" dirty="0">
                          <a:solidFill>
                            <a:schemeClr val="tx1"/>
                          </a:solidFill>
                          <a:effectLst/>
                        </a:rPr>
                        <a:t> </a:t>
                      </a:r>
                      <a:r>
                        <a:rPr lang="en-US" sz="2400" b="0" kern="100" dirty="0" err="1">
                          <a:solidFill>
                            <a:schemeClr val="tx1"/>
                          </a:solidFill>
                          <a:effectLst/>
                        </a:rPr>
                        <a:t>ኮሚቴ</a:t>
                      </a:r>
                      <a:r>
                        <a:rPr lang="en-US" sz="2400" b="0" kern="100" dirty="0">
                          <a:solidFill>
                            <a:schemeClr val="tx1"/>
                          </a:solidFill>
                          <a:effectLst/>
                        </a:rPr>
                        <a:t> </a:t>
                      </a:r>
                      <a:r>
                        <a:rPr lang="en-US" sz="2400" b="0" kern="100" dirty="0" err="1">
                          <a:solidFill>
                            <a:schemeClr val="tx1"/>
                          </a:solidFill>
                          <a:effectLst/>
                        </a:rPr>
                        <a:t>መመስረት</a:t>
                      </a:r>
                      <a:endParaRPr lang="en-US" sz="1050" b="0" kern="100" dirty="0">
                        <a:solidFill>
                          <a:schemeClr val="tx1"/>
                        </a:solidFill>
                        <a:effectLst/>
                        <a:latin typeface="Calibri" panose="020F0502020204030204" pitchFamily="34" charset="0"/>
                        <a:cs typeface="Times New Roman" panose="02020603050405020304" pitchFamily="18" charset="0"/>
                      </a:endParaRPr>
                    </a:p>
                  </a:txBody>
                  <a:tcPr marL="46621" marR="46621" marT="0" marB="0">
                    <a:solidFill>
                      <a:schemeClr val="accent2">
                        <a:lumMod val="40000"/>
                        <a:lumOff val="60000"/>
                      </a:schemeClr>
                    </a:solidFill>
                  </a:tcPr>
                </a:tc>
                <a:tc>
                  <a:txBody>
                    <a:bodyPr/>
                    <a:lstStyle/>
                    <a:p>
                      <a:pPr algn="just"/>
                      <a:r>
                        <a:rPr lang="en-US" sz="2400" b="0" kern="100" dirty="0" err="1">
                          <a:solidFill>
                            <a:schemeClr val="tx1"/>
                          </a:solidFill>
                          <a:effectLst/>
                        </a:rPr>
                        <a:t>ሁሉም</a:t>
                      </a:r>
                      <a:r>
                        <a:rPr lang="en-US" sz="2400" b="0" kern="100" dirty="0">
                          <a:solidFill>
                            <a:schemeClr val="tx1"/>
                          </a:solidFill>
                          <a:effectLst/>
                        </a:rPr>
                        <a:t> </a:t>
                      </a:r>
                      <a:r>
                        <a:rPr lang="en-US" sz="2400" b="0" kern="100" dirty="0" err="1">
                          <a:solidFill>
                            <a:schemeClr val="tx1"/>
                          </a:solidFill>
                          <a:effectLst/>
                        </a:rPr>
                        <a:t>የሚመለከታቸው</a:t>
                      </a:r>
                      <a:r>
                        <a:rPr lang="en-US" sz="2400" b="0" kern="100" dirty="0">
                          <a:solidFill>
                            <a:schemeClr val="tx1"/>
                          </a:solidFill>
                          <a:effectLst/>
                        </a:rPr>
                        <a:t> </a:t>
                      </a:r>
                      <a:r>
                        <a:rPr lang="en-US" sz="2400" b="0" kern="100" dirty="0" err="1">
                          <a:solidFill>
                            <a:schemeClr val="tx1"/>
                          </a:solidFill>
                          <a:effectLst/>
                        </a:rPr>
                        <a:t>የህብረተሰብ</a:t>
                      </a:r>
                      <a:r>
                        <a:rPr lang="en-US" sz="2400" b="0" kern="100" dirty="0">
                          <a:solidFill>
                            <a:schemeClr val="tx1"/>
                          </a:solidFill>
                          <a:effectLst/>
                        </a:rPr>
                        <a:t> </a:t>
                      </a:r>
                      <a:r>
                        <a:rPr lang="en-US" sz="2400" b="0" kern="100" dirty="0" err="1">
                          <a:solidFill>
                            <a:schemeClr val="tx1"/>
                          </a:solidFill>
                          <a:effectLst/>
                        </a:rPr>
                        <a:t>ክፍሎች</a:t>
                      </a:r>
                      <a:r>
                        <a:rPr lang="en-US" sz="2400" b="0" kern="100" dirty="0">
                          <a:solidFill>
                            <a:schemeClr val="tx1"/>
                          </a:solidFill>
                          <a:effectLst/>
                        </a:rPr>
                        <a:t> </a:t>
                      </a:r>
                      <a:r>
                        <a:rPr lang="en-US" sz="2400" b="0" kern="100" dirty="0" err="1">
                          <a:solidFill>
                            <a:schemeClr val="tx1"/>
                          </a:solidFill>
                          <a:effectLst/>
                        </a:rPr>
                        <a:t>በመረጃ</a:t>
                      </a:r>
                      <a:r>
                        <a:rPr lang="en-US" sz="2400" b="0" kern="100" dirty="0">
                          <a:solidFill>
                            <a:schemeClr val="tx1"/>
                          </a:solidFill>
                          <a:effectLst/>
                        </a:rPr>
                        <a:t> </a:t>
                      </a:r>
                      <a:r>
                        <a:rPr lang="en-US" sz="2400" b="0" kern="100" dirty="0" err="1">
                          <a:solidFill>
                            <a:schemeClr val="tx1"/>
                          </a:solidFill>
                          <a:effectLst/>
                        </a:rPr>
                        <a:t>መሰብሰብና</a:t>
                      </a:r>
                      <a:r>
                        <a:rPr lang="en-US" sz="2400" b="0" kern="100" dirty="0">
                          <a:solidFill>
                            <a:schemeClr val="tx1"/>
                          </a:solidFill>
                          <a:effectLst/>
                        </a:rPr>
                        <a:t> </a:t>
                      </a:r>
                      <a:r>
                        <a:rPr lang="en-US" sz="2400" b="0" kern="100" dirty="0" err="1">
                          <a:solidFill>
                            <a:schemeClr val="tx1"/>
                          </a:solidFill>
                          <a:effectLst/>
                        </a:rPr>
                        <a:t>ነባራዊ</a:t>
                      </a:r>
                      <a:r>
                        <a:rPr lang="en-US" sz="2400" b="0" kern="100" dirty="0">
                          <a:solidFill>
                            <a:schemeClr val="tx1"/>
                          </a:solidFill>
                          <a:effectLst/>
                        </a:rPr>
                        <a:t> </a:t>
                      </a:r>
                      <a:r>
                        <a:rPr lang="en-US" sz="2400" b="0" kern="100" dirty="0" err="1">
                          <a:solidFill>
                            <a:schemeClr val="tx1"/>
                          </a:solidFill>
                          <a:effectLst/>
                        </a:rPr>
                        <a:t>ሁኔታ</a:t>
                      </a:r>
                      <a:r>
                        <a:rPr lang="en-US" sz="2400" b="0" kern="100" dirty="0">
                          <a:solidFill>
                            <a:schemeClr val="tx1"/>
                          </a:solidFill>
                          <a:effectLst/>
                        </a:rPr>
                        <a:t> </a:t>
                      </a:r>
                      <a:r>
                        <a:rPr lang="en-US" sz="2400" b="0" kern="100" dirty="0" err="1">
                          <a:solidFill>
                            <a:schemeClr val="tx1"/>
                          </a:solidFill>
                          <a:effectLst/>
                        </a:rPr>
                        <a:t>ትንተና</a:t>
                      </a:r>
                      <a:r>
                        <a:rPr lang="en-US" sz="2400" b="0" kern="100" dirty="0">
                          <a:solidFill>
                            <a:schemeClr val="tx1"/>
                          </a:solidFill>
                          <a:effectLst/>
                        </a:rPr>
                        <a:t> </a:t>
                      </a:r>
                      <a:r>
                        <a:rPr lang="en-US" sz="2400" b="0" kern="100" dirty="0" err="1">
                          <a:solidFill>
                            <a:schemeClr val="tx1"/>
                          </a:solidFill>
                          <a:effectLst/>
                        </a:rPr>
                        <a:t>ላይ</a:t>
                      </a:r>
                      <a:r>
                        <a:rPr lang="en-US" sz="2400" b="0" kern="100" dirty="0">
                          <a:solidFill>
                            <a:schemeClr val="tx1"/>
                          </a:solidFill>
                          <a:effectLst/>
                        </a:rPr>
                        <a:t> </a:t>
                      </a:r>
                      <a:r>
                        <a:rPr lang="en-US" sz="2400" b="0" kern="100" dirty="0" err="1">
                          <a:solidFill>
                            <a:schemeClr val="tx1"/>
                          </a:solidFill>
                          <a:effectLst/>
                        </a:rPr>
                        <a:t>ትርጉም</a:t>
                      </a:r>
                      <a:r>
                        <a:rPr lang="en-US" sz="2400" b="0" kern="100" dirty="0">
                          <a:solidFill>
                            <a:schemeClr val="tx1"/>
                          </a:solidFill>
                          <a:effectLst/>
                        </a:rPr>
                        <a:t> </a:t>
                      </a:r>
                      <a:r>
                        <a:rPr lang="en-US" sz="2400" b="0" kern="100" dirty="0" err="1">
                          <a:solidFill>
                            <a:schemeClr val="tx1"/>
                          </a:solidFill>
                          <a:effectLst/>
                        </a:rPr>
                        <a:t>ያለው</a:t>
                      </a:r>
                      <a:r>
                        <a:rPr lang="en-US" sz="2400" b="0" kern="100" dirty="0">
                          <a:solidFill>
                            <a:schemeClr val="tx1"/>
                          </a:solidFill>
                          <a:effectLst/>
                        </a:rPr>
                        <a:t> </a:t>
                      </a:r>
                      <a:r>
                        <a:rPr lang="en-US" sz="2400" b="0" kern="100" dirty="0" err="1">
                          <a:solidFill>
                            <a:schemeClr val="tx1"/>
                          </a:solidFill>
                          <a:effectLst/>
                        </a:rPr>
                        <a:t>ድምጽ</a:t>
                      </a:r>
                      <a:r>
                        <a:rPr lang="en-US" sz="2400" b="0" kern="100" dirty="0">
                          <a:solidFill>
                            <a:schemeClr val="tx1"/>
                          </a:solidFill>
                          <a:effectLst/>
                        </a:rPr>
                        <a:t> </a:t>
                      </a:r>
                      <a:r>
                        <a:rPr lang="en-US" sz="2400" b="0" kern="100" dirty="0" err="1">
                          <a:solidFill>
                            <a:schemeClr val="tx1"/>
                          </a:solidFill>
                          <a:effectLst/>
                        </a:rPr>
                        <a:t>እንዲ</a:t>
                      </a:r>
                      <a:r>
                        <a:rPr lang="am-ET" sz="2400" b="0" kern="100" dirty="0">
                          <a:solidFill>
                            <a:schemeClr val="tx1"/>
                          </a:solidFill>
                          <a:effectLst/>
                        </a:rPr>
                        <a:t>ኖ</a:t>
                      </a:r>
                      <a:r>
                        <a:rPr lang="en-US" sz="2400" b="0" kern="100" dirty="0" err="1">
                          <a:solidFill>
                            <a:schemeClr val="tx1"/>
                          </a:solidFill>
                          <a:effectLst/>
                        </a:rPr>
                        <a:t>ራቸውና</a:t>
                      </a:r>
                      <a:r>
                        <a:rPr lang="en-US" sz="2400" b="0" kern="100" dirty="0">
                          <a:solidFill>
                            <a:schemeClr val="tx1"/>
                          </a:solidFill>
                          <a:effectLst/>
                        </a:rPr>
                        <a:t>  </a:t>
                      </a:r>
                      <a:r>
                        <a:rPr lang="en-US" sz="2400" b="0" kern="100" dirty="0" err="1">
                          <a:solidFill>
                            <a:schemeClr val="tx1"/>
                          </a:solidFill>
                          <a:effectLst/>
                        </a:rPr>
                        <a:t>በውሳኔ</a:t>
                      </a:r>
                      <a:r>
                        <a:rPr lang="en-US" sz="2400" b="0" kern="100" dirty="0">
                          <a:solidFill>
                            <a:schemeClr val="tx1"/>
                          </a:solidFill>
                          <a:effectLst/>
                        </a:rPr>
                        <a:t> </a:t>
                      </a:r>
                      <a:r>
                        <a:rPr lang="en-US" sz="2400" b="0" kern="100" dirty="0" err="1">
                          <a:solidFill>
                            <a:schemeClr val="tx1"/>
                          </a:solidFill>
                          <a:effectLst/>
                        </a:rPr>
                        <a:t>መስጠት</a:t>
                      </a:r>
                      <a:r>
                        <a:rPr lang="en-US" sz="2400" b="0" kern="100" dirty="0">
                          <a:solidFill>
                            <a:schemeClr val="tx1"/>
                          </a:solidFill>
                          <a:effectLst/>
                        </a:rPr>
                        <a:t> </a:t>
                      </a:r>
                      <a:r>
                        <a:rPr lang="en-US" sz="2400" b="0" kern="100" dirty="0" err="1">
                          <a:solidFill>
                            <a:schemeClr val="tx1"/>
                          </a:solidFill>
                          <a:effectLst/>
                        </a:rPr>
                        <a:t>ሂደት</a:t>
                      </a:r>
                      <a:r>
                        <a:rPr lang="en-US" sz="2400" b="0" kern="100" dirty="0">
                          <a:solidFill>
                            <a:schemeClr val="tx1"/>
                          </a:solidFill>
                          <a:effectLst/>
                        </a:rPr>
                        <a:t> </a:t>
                      </a:r>
                      <a:r>
                        <a:rPr lang="en-US" sz="2400" b="0" kern="100" dirty="0" err="1">
                          <a:solidFill>
                            <a:schemeClr val="tx1"/>
                          </a:solidFill>
                          <a:effectLst/>
                        </a:rPr>
                        <a:t>የበኩላቸውን</a:t>
                      </a:r>
                      <a:r>
                        <a:rPr lang="en-US" sz="2400" b="0" kern="100" dirty="0">
                          <a:solidFill>
                            <a:schemeClr val="tx1"/>
                          </a:solidFill>
                          <a:effectLst/>
                        </a:rPr>
                        <a:t> </a:t>
                      </a:r>
                      <a:r>
                        <a:rPr lang="en-US" sz="2400" b="0" kern="100" dirty="0" err="1">
                          <a:solidFill>
                            <a:schemeClr val="tx1"/>
                          </a:solidFill>
                          <a:effectLst/>
                        </a:rPr>
                        <a:t>እንዲያበረክቱ</a:t>
                      </a:r>
                      <a:r>
                        <a:rPr lang="en-US" sz="2400" b="0" kern="100" dirty="0">
                          <a:solidFill>
                            <a:schemeClr val="tx1"/>
                          </a:solidFill>
                          <a:effectLst/>
                        </a:rPr>
                        <a:t> </a:t>
                      </a:r>
                      <a:r>
                        <a:rPr lang="en-US" sz="2400" b="0" kern="100" dirty="0" err="1">
                          <a:solidFill>
                            <a:schemeClr val="tx1"/>
                          </a:solidFill>
                          <a:effectLst/>
                        </a:rPr>
                        <a:t>ለማስቻል</a:t>
                      </a:r>
                      <a:r>
                        <a:rPr lang="en-US" sz="2400" b="0" kern="100" dirty="0">
                          <a:solidFill>
                            <a:schemeClr val="tx1"/>
                          </a:solidFill>
                          <a:effectLst/>
                        </a:rPr>
                        <a:t>፤  </a:t>
                      </a:r>
                      <a:r>
                        <a:rPr lang="en-US" sz="2400" b="0" kern="100" dirty="0" err="1">
                          <a:solidFill>
                            <a:schemeClr val="tx1"/>
                          </a:solidFill>
                          <a:effectLst/>
                        </a:rPr>
                        <a:t>የእቅዶችን</a:t>
                      </a:r>
                      <a:r>
                        <a:rPr lang="en-US" sz="2400" b="0" kern="100" dirty="0">
                          <a:solidFill>
                            <a:schemeClr val="tx1"/>
                          </a:solidFill>
                          <a:effectLst/>
                        </a:rPr>
                        <a:t> </a:t>
                      </a:r>
                      <a:r>
                        <a:rPr lang="en-US" sz="2400" b="0" kern="100" dirty="0" err="1">
                          <a:solidFill>
                            <a:schemeClr val="tx1"/>
                          </a:solidFill>
                          <a:effectLst/>
                        </a:rPr>
                        <a:t>ማህበራዊ</a:t>
                      </a:r>
                      <a:r>
                        <a:rPr lang="en-US" sz="2400" b="0" kern="100" dirty="0">
                          <a:solidFill>
                            <a:schemeClr val="tx1"/>
                          </a:solidFill>
                          <a:effectLst/>
                        </a:rPr>
                        <a:t> </a:t>
                      </a:r>
                      <a:r>
                        <a:rPr lang="en-US" sz="2400" b="0" kern="100" dirty="0" err="1">
                          <a:solidFill>
                            <a:schemeClr val="tx1"/>
                          </a:solidFill>
                          <a:effectLst/>
                        </a:rPr>
                        <a:t>አዋጭነት</a:t>
                      </a:r>
                      <a:r>
                        <a:rPr lang="en-US" sz="2400" b="0" kern="100" dirty="0">
                          <a:solidFill>
                            <a:schemeClr val="tx1"/>
                          </a:solidFill>
                          <a:effectLst/>
                        </a:rPr>
                        <a:t> </a:t>
                      </a:r>
                      <a:r>
                        <a:rPr lang="en-US" sz="2400" b="0" kern="100" dirty="0" err="1">
                          <a:solidFill>
                            <a:schemeClr val="tx1"/>
                          </a:solidFill>
                          <a:effectLst/>
                        </a:rPr>
                        <a:t>ለማረጋገጥ</a:t>
                      </a:r>
                      <a:r>
                        <a:rPr lang="en-US" sz="2400" b="0" kern="100" dirty="0">
                          <a:solidFill>
                            <a:schemeClr val="tx1"/>
                          </a:solidFill>
                          <a:effectLst/>
                        </a:rPr>
                        <a:t>።</a:t>
                      </a:r>
                      <a:endParaRPr lang="en-US" sz="1050" b="0" kern="100" dirty="0">
                        <a:solidFill>
                          <a:schemeClr val="tx1"/>
                        </a:solidFill>
                        <a:effectLst/>
                        <a:latin typeface="Calibri" panose="020F0502020204030204" pitchFamily="34" charset="0"/>
                        <a:cs typeface="Times New Roman" panose="02020603050405020304" pitchFamily="18" charset="0"/>
                      </a:endParaRPr>
                    </a:p>
                  </a:txBody>
                  <a:tcPr marL="46621" marR="46621" marT="0" marB="0">
                    <a:solidFill>
                      <a:schemeClr val="accent2">
                        <a:lumMod val="40000"/>
                        <a:lumOff val="60000"/>
                      </a:schemeClr>
                    </a:solidFill>
                  </a:tcPr>
                </a:tc>
                <a:extLst>
                  <a:ext uri="{0D108BD9-81ED-4DB2-BD59-A6C34878D82A}">
                    <a16:rowId xmlns:a16="http://schemas.microsoft.com/office/drawing/2014/main" val="297297548"/>
                  </a:ext>
                </a:extLst>
              </a:tr>
              <a:tr h="1782034">
                <a:tc>
                  <a:txBody>
                    <a:bodyPr/>
                    <a:lstStyle/>
                    <a:p>
                      <a:r>
                        <a:rPr lang="en-US" sz="2400" b="0" kern="100" dirty="0" err="1">
                          <a:solidFill>
                            <a:schemeClr val="tx1"/>
                          </a:solidFill>
                          <a:effectLst/>
                        </a:rPr>
                        <a:t>እንዴት</a:t>
                      </a:r>
                      <a:r>
                        <a:rPr lang="en-US" sz="2400" b="0" kern="100" dirty="0">
                          <a:solidFill>
                            <a:schemeClr val="tx1"/>
                          </a:solidFill>
                          <a:effectLst/>
                        </a:rPr>
                        <a:t> </a:t>
                      </a:r>
                      <a:r>
                        <a:rPr lang="en-US" sz="2400" b="0" kern="100" dirty="0" err="1">
                          <a:solidFill>
                            <a:schemeClr val="tx1"/>
                          </a:solidFill>
                          <a:effectLst/>
                        </a:rPr>
                        <a:t>ሰዎች</a:t>
                      </a:r>
                      <a:r>
                        <a:rPr lang="en-US" sz="2400" b="0" kern="100" dirty="0">
                          <a:solidFill>
                            <a:schemeClr val="tx1"/>
                          </a:solidFill>
                          <a:effectLst/>
                        </a:rPr>
                        <a:t> </a:t>
                      </a:r>
                      <a:r>
                        <a:rPr lang="en-US" sz="2400" b="0" kern="100" dirty="0" err="1">
                          <a:solidFill>
                            <a:schemeClr val="tx1"/>
                          </a:solidFill>
                          <a:effectLst/>
                        </a:rPr>
                        <a:t>በአየር</a:t>
                      </a:r>
                      <a:r>
                        <a:rPr lang="en-US" sz="2400" b="0" kern="100" dirty="0">
                          <a:solidFill>
                            <a:schemeClr val="tx1"/>
                          </a:solidFill>
                          <a:effectLst/>
                        </a:rPr>
                        <a:t> </a:t>
                      </a:r>
                      <a:r>
                        <a:rPr lang="en-US" sz="2400" b="0" kern="100" dirty="0" err="1">
                          <a:solidFill>
                            <a:schemeClr val="tx1"/>
                          </a:solidFill>
                          <a:effectLst/>
                        </a:rPr>
                        <a:t>ንብረት</a:t>
                      </a:r>
                      <a:r>
                        <a:rPr lang="en-US" sz="2400" b="0" kern="100" dirty="0">
                          <a:solidFill>
                            <a:schemeClr val="tx1"/>
                          </a:solidFill>
                          <a:effectLst/>
                        </a:rPr>
                        <a:t> </a:t>
                      </a:r>
                      <a:r>
                        <a:rPr lang="en-US" sz="2400" b="0" kern="100" dirty="0" err="1">
                          <a:solidFill>
                            <a:schemeClr val="tx1"/>
                          </a:solidFill>
                          <a:effectLst/>
                        </a:rPr>
                        <a:t>ለውጥ</a:t>
                      </a:r>
                      <a:r>
                        <a:rPr lang="en-US" sz="2400" b="0" kern="100" dirty="0">
                          <a:solidFill>
                            <a:schemeClr val="tx1"/>
                          </a:solidFill>
                          <a:effectLst/>
                        </a:rPr>
                        <a:t> </a:t>
                      </a:r>
                      <a:r>
                        <a:rPr lang="en-US" sz="2400" b="0" kern="100" dirty="0" err="1">
                          <a:solidFill>
                            <a:schemeClr val="tx1"/>
                          </a:solidFill>
                          <a:effectLst/>
                        </a:rPr>
                        <a:t>ተፅእኖ</a:t>
                      </a:r>
                      <a:r>
                        <a:rPr lang="en-US" sz="2400" b="0" kern="100" dirty="0">
                          <a:solidFill>
                            <a:schemeClr val="tx1"/>
                          </a:solidFill>
                          <a:effectLst/>
                        </a:rPr>
                        <a:t> </a:t>
                      </a:r>
                      <a:r>
                        <a:rPr lang="en-US" sz="2400" b="0" kern="100" dirty="0" err="1">
                          <a:solidFill>
                            <a:schemeClr val="tx1"/>
                          </a:solidFill>
                          <a:effectLst/>
                        </a:rPr>
                        <a:t>እየተጠቁ</a:t>
                      </a:r>
                      <a:r>
                        <a:rPr lang="am-ET" sz="2400" b="0" kern="100" dirty="0">
                          <a:solidFill>
                            <a:schemeClr val="tx1"/>
                          </a:solidFill>
                          <a:effectLst/>
                        </a:rPr>
                        <a:t> እንደውሆነ እና ሊጠቁ የሚችሉባቸውን መንገዶች የሚያሳይ</a:t>
                      </a:r>
                      <a:r>
                        <a:rPr lang="en-US" sz="2400" b="0" kern="100" dirty="0">
                          <a:solidFill>
                            <a:schemeClr val="tx1"/>
                          </a:solidFill>
                          <a:effectLst/>
                        </a:rPr>
                        <a:t> </a:t>
                      </a:r>
                      <a:r>
                        <a:rPr lang="en-US" sz="2400" b="0" kern="100" dirty="0" err="1">
                          <a:solidFill>
                            <a:schemeClr val="tx1"/>
                          </a:solidFill>
                          <a:effectLst/>
                        </a:rPr>
                        <a:t>በፆታ</a:t>
                      </a:r>
                      <a:r>
                        <a:rPr lang="en-US" sz="2400" b="0" kern="100" dirty="0">
                          <a:solidFill>
                            <a:schemeClr val="tx1"/>
                          </a:solidFill>
                          <a:effectLst/>
                        </a:rPr>
                        <a:t> </a:t>
                      </a:r>
                      <a:r>
                        <a:rPr lang="en-US" sz="2400" b="0" kern="100" dirty="0" err="1">
                          <a:solidFill>
                            <a:schemeClr val="tx1"/>
                          </a:solidFill>
                          <a:effectLst/>
                        </a:rPr>
                        <a:t>የተከፋፈለ</a:t>
                      </a:r>
                      <a:r>
                        <a:rPr lang="en-US" sz="2400" b="0" kern="100" dirty="0">
                          <a:solidFill>
                            <a:schemeClr val="tx1"/>
                          </a:solidFill>
                          <a:effectLst/>
                        </a:rPr>
                        <a:t> </a:t>
                      </a:r>
                      <a:r>
                        <a:rPr lang="en-US" sz="2400" b="0" kern="100" dirty="0" err="1">
                          <a:solidFill>
                            <a:schemeClr val="tx1"/>
                          </a:solidFill>
                          <a:effectLst/>
                        </a:rPr>
                        <a:t>መረጃ</a:t>
                      </a:r>
                      <a:r>
                        <a:rPr lang="en-US" sz="2400" b="0" kern="100" dirty="0">
                          <a:solidFill>
                            <a:schemeClr val="tx1"/>
                          </a:solidFill>
                          <a:effectLst/>
                        </a:rPr>
                        <a:t> </a:t>
                      </a:r>
                      <a:r>
                        <a:rPr lang="en-US" sz="2400" b="0" kern="100" dirty="0" err="1">
                          <a:solidFill>
                            <a:schemeClr val="tx1"/>
                          </a:solidFill>
                          <a:effectLst/>
                        </a:rPr>
                        <a:t>መሰብሰብ</a:t>
                      </a:r>
                      <a:r>
                        <a:rPr lang="am-ET" sz="2400" b="0" kern="100" dirty="0">
                          <a:solidFill>
                            <a:schemeClr val="tx1"/>
                          </a:solidFill>
                          <a:effectLst/>
                        </a:rPr>
                        <a:t> - </a:t>
                      </a:r>
                      <a:r>
                        <a:rPr lang="en-US" sz="2400" b="0" kern="100" dirty="0" err="1">
                          <a:solidFill>
                            <a:schemeClr val="tx1"/>
                          </a:solidFill>
                          <a:effectLst/>
                        </a:rPr>
                        <a:t>ማለትም</a:t>
                      </a:r>
                      <a:r>
                        <a:rPr lang="am-ET" sz="2400" b="0" kern="100" dirty="0">
                          <a:solidFill>
                            <a:schemeClr val="tx1"/>
                          </a:solidFill>
                          <a:effectLst/>
                        </a:rPr>
                        <a:t> </a:t>
                      </a:r>
                      <a:r>
                        <a:rPr lang="en-US" sz="2400" b="0" kern="100" dirty="0" err="1">
                          <a:solidFill>
                            <a:schemeClr val="tx1"/>
                          </a:solidFill>
                          <a:effectLst/>
                        </a:rPr>
                        <a:t>ለአደጋ</a:t>
                      </a:r>
                      <a:r>
                        <a:rPr lang="en-US" sz="2400" b="0" kern="100" dirty="0">
                          <a:solidFill>
                            <a:schemeClr val="tx1"/>
                          </a:solidFill>
                          <a:effectLst/>
                        </a:rPr>
                        <a:t> </a:t>
                      </a:r>
                      <a:r>
                        <a:rPr lang="en-US" sz="2400" b="0" kern="100" dirty="0" err="1">
                          <a:solidFill>
                            <a:schemeClr val="tx1"/>
                          </a:solidFill>
                          <a:effectLst/>
                        </a:rPr>
                        <a:t>ተጋላጭ</a:t>
                      </a:r>
                      <a:r>
                        <a:rPr lang="en-US" sz="2400" b="0" kern="100" dirty="0">
                          <a:solidFill>
                            <a:schemeClr val="tx1"/>
                          </a:solidFill>
                          <a:effectLst/>
                        </a:rPr>
                        <a:t> </a:t>
                      </a:r>
                      <a:r>
                        <a:rPr lang="en-US" sz="2400" b="0" kern="100" dirty="0" err="1">
                          <a:solidFill>
                            <a:schemeClr val="tx1"/>
                          </a:solidFill>
                          <a:effectLst/>
                        </a:rPr>
                        <a:t>ነታቸውን</a:t>
                      </a:r>
                      <a:endParaRPr lang="en-US" sz="1050" b="0" kern="100" dirty="0">
                        <a:solidFill>
                          <a:schemeClr val="tx1"/>
                        </a:solidFill>
                        <a:effectLst/>
                        <a:latin typeface="Calibri" panose="020F0502020204030204" pitchFamily="34" charset="0"/>
                        <a:cs typeface="Times New Roman" panose="02020603050405020304" pitchFamily="18" charset="0"/>
                      </a:endParaRPr>
                    </a:p>
                  </a:txBody>
                  <a:tcPr marL="46621" marR="46621" marT="0" marB="0">
                    <a:solidFill>
                      <a:schemeClr val="accent2">
                        <a:lumMod val="20000"/>
                        <a:lumOff val="80000"/>
                      </a:schemeClr>
                    </a:solidFill>
                  </a:tcPr>
                </a:tc>
                <a:tc>
                  <a:txBody>
                    <a:bodyPr/>
                    <a:lstStyle/>
                    <a:p>
                      <a:pPr algn="just"/>
                      <a:r>
                        <a:rPr lang="en-US" sz="2400" kern="100" dirty="0" err="1">
                          <a:effectLst/>
                        </a:rPr>
                        <a:t>ሴቶችና</a:t>
                      </a:r>
                      <a:r>
                        <a:rPr lang="en-US" sz="2400" kern="100" dirty="0">
                          <a:effectLst/>
                        </a:rPr>
                        <a:t> </a:t>
                      </a:r>
                      <a:r>
                        <a:rPr lang="en-US" sz="2400" kern="100" dirty="0" err="1">
                          <a:effectLst/>
                        </a:rPr>
                        <a:t>ወንዶች</a:t>
                      </a:r>
                      <a:r>
                        <a:rPr lang="en-US" sz="2400" kern="100" dirty="0">
                          <a:effectLst/>
                        </a:rPr>
                        <a:t> </a:t>
                      </a:r>
                      <a:r>
                        <a:rPr lang="am-ET" sz="2400" kern="100" dirty="0">
                          <a:effectLst/>
                        </a:rPr>
                        <a:t>በወቅቱ</a:t>
                      </a:r>
                      <a:r>
                        <a:rPr lang="am-ET" sz="2400" u="none" strike="noStrike" cap="none" dirty="0">
                          <a:latin typeface="+mn-lt"/>
                          <a:ea typeface="Calibri"/>
                          <a:cs typeface="Calibri"/>
                          <a:sym typeface="Calibri"/>
                        </a:rPr>
                        <a:t> </a:t>
                      </a:r>
                      <a:r>
                        <a:rPr lang="en-US" sz="2400" kern="100" dirty="0" err="1">
                          <a:effectLst/>
                        </a:rPr>
                        <a:t>በአየር</a:t>
                      </a:r>
                      <a:r>
                        <a:rPr lang="en-US" sz="2400" kern="100" dirty="0">
                          <a:effectLst/>
                        </a:rPr>
                        <a:t> </a:t>
                      </a:r>
                      <a:r>
                        <a:rPr lang="en-US" sz="2400" kern="100" dirty="0" err="1">
                          <a:effectLst/>
                        </a:rPr>
                        <a:t>ንብረት</a:t>
                      </a:r>
                      <a:r>
                        <a:rPr lang="en-US" sz="2400" kern="100" dirty="0">
                          <a:effectLst/>
                        </a:rPr>
                        <a:t> </a:t>
                      </a:r>
                      <a:r>
                        <a:rPr lang="en-US" sz="2400" kern="100" dirty="0" err="1">
                          <a:effectLst/>
                        </a:rPr>
                        <a:t>ለውጥ</a:t>
                      </a:r>
                      <a:r>
                        <a:rPr lang="en-US" sz="2400" kern="100" dirty="0">
                          <a:effectLst/>
                        </a:rPr>
                        <a:t> </a:t>
                      </a:r>
                      <a:r>
                        <a:rPr lang="am-ET" sz="2400" kern="100" dirty="0">
                          <a:effectLst/>
                        </a:rPr>
                        <a:t>በተለያየ መጠን ተጽዕኖ እየደረሰባቸው እንደሆነ</a:t>
                      </a:r>
                      <a:r>
                        <a:rPr lang="en-US" sz="2400" kern="100" dirty="0">
                          <a:effectLst/>
                        </a:rPr>
                        <a:t> </a:t>
                      </a:r>
                      <a:r>
                        <a:rPr lang="en-US" sz="2400" kern="100" dirty="0" err="1">
                          <a:effectLst/>
                        </a:rPr>
                        <a:t>ለማረጋገጥ</a:t>
                      </a:r>
                      <a:r>
                        <a:rPr lang="am-ET" sz="2400" kern="100" dirty="0">
                          <a:effectLst/>
                        </a:rPr>
                        <a:t>፤ </a:t>
                      </a:r>
                      <a:r>
                        <a:rPr lang="en-US" sz="2400" kern="100" dirty="0">
                          <a:effectLst/>
                        </a:rPr>
                        <a:t>እ</a:t>
                      </a:r>
                      <a:r>
                        <a:rPr lang="am-ET" sz="2400" kern="100" dirty="0">
                          <a:effectLst/>
                        </a:rPr>
                        <a:t>ንዲሁም</a:t>
                      </a:r>
                      <a:r>
                        <a:rPr lang="en-US" sz="2400" kern="100" dirty="0">
                          <a:effectLst/>
                        </a:rPr>
                        <a:t> </a:t>
                      </a:r>
                      <a:r>
                        <a:rPr lang="en-US" sz="2400" kern="100" dirty="0" err="1">
                          <a:effectLst/>
                        </a:rPr>
                        <a:t>ወደፊት</a:t>
                      </a:r>
                      <a:r>
                        <a:rPr lang="en-US" sz="2400" kern="100" dirty="0">
                          <a:effectLst/>
                        </a:rPr>
                        <a:t> </a:t>
                      </a:r>
                      <a:r>
                        <a:rPr lang="en-US" sz="2400" kern="100" dirty="0" err="1">
                          <a:effectLst/>
                        </a:rPr>
                        <a:t>ምን</a:t>
                      </a:r>
                      <a:r>
                        <a:rPr lang="en-US" sz="2400" kern="100" dirty="0">
                          <a:effectLst/>
                        </a:rPr>
                        <a:t> </a:t>
                      </a:r>
                      <a:r>
                        <a:rPr lang="en-US" sz="2400" kern="100" dirty="0" err="1">
                          <a:effectLst/>
                        </a:rPr>
                        <a:t>አይነት</a:t>
                      </a:r>
                      <a:r>
                        <a:rPr lang="en-US" sz="2400" kern="100" dirty="0">
                          <a:effectLst/>
                        </a:rPr>
                        <a:t> </a:t>
                      </a:r>
                      <a:r>
                        <a:rPr lang="en-US" sz="2400" kern="100" dirty="0" err="1">
                          <a:effectLst/>
                        </a:rPr>
                        <a:t>ስጋቶች</a:t>
                      </a:r>
                      <a:r>
                        <a:rPr lang="am-ET" sz="2400" kern="100" dirty="0">
                          <a:effectLst/>
                        </a:rPr>
                        <a:t> እ</a:t>
                      </a:r>
                      <a:r>
                        <a:rPr lang="en-US" sz="2400" kern="100" dirty="0" err="1">
                          <a:effectLst/>
                        </a:rPr>
                        <a:t>ና</a:t>
                      </a:r>
                      <a:r>
                        <a:rPr lang="en-US" sz="2400" kern="100" dirty="0">
                          <a:effectLst/>
                        </a:rPr>
                        <a:t> </a:t>
                      </a:r>
                      <a:r>
                        <a:rPr lang="en-US" sz="2400" kern="100" dirty="0" err="1">
                          <a:effectLst/>
                        </a:rPr>
                        <a:t>አደጋዎች</a:t>
                      </a:r>
                      <a:r>
                        <a:rPr lang="en-US" sz="2400" kern="100" dirty="0">
                          <a:effectLst/>
                        </a:rPr>
                        <a:t> </a:t>
                      </a:r>
                      <a:r>
                        <a:rPr lang="am-ET" sz="2400" kern="100" dirty="0">
                          <a:effectLst/>
                        </a:rPr>
                        <a:t>ሊከሰቱባቸው እንደሚችል ለመለየት እና ልዩነት ካለ በ</a:t>
                      </a:r>
                      <a:r>
                        <a:rPr lang="en-US" sz="2400" kern="100" dirty="0" err="1">
                          <a:effectLst/>
                        </a:rPr>
                        <a:t>ሴት</a:t>
                      </a:r>
                      <a:r>
                        <a:rPr lang="am-ET" sz="2400" kern="100" dirty="0">
                          <a:effectLst/>
                        </a:rPr>
                        <a:t> እና በ</a:t>
                      </a:r>
                      <a:r>
                        <a:rPr lang="en-US" sz="2400" kern="100" dirty="0" err="1">
                          <a:effectLst/>
                        </a:rPr>
                        <a:t>ወንድ</a:t>
                      </a:r>
                      <a:r>
                        <a:rPr lang="am-ET" sz="2400" kern="100" dirty="0">
                          <a:effectLst/>
                        </a:rPr>
                        <a:t> መካከል </a:t>
                      </a:r>
                      <a:r>
                        <a:rPr lang="en-US" sz="2400" kern="100" dirty="0" err="1">
                          <a:effectLst/>
                        </a:rPr>
                        <a:t>የታየውን</a:t>
                      </a:r>
                      <a:r>
                        <a:rPr lang="am-ET" sz="2400" kern="100" dirty="0">
                          <a:effectLst/>
                        </a:rPr>
                        <a:t> ልዩነት</a:t>
                      </a:r>
                      <a:r>
                        <a:rPr lang="en-US" sz="2400" kern="100" dirty="0">
                          <a:effectLst/>
                        </a:rPr>
                        <a:t> </a:t>
                      </a:r>
                      <a:r>
                        <a:rPr lang="am-ET" sz="2400" kern="100" dirty="0">
                          <a:effectLst/>
                        </a:rPr>
                        <a:t>ለመጠቆም።</a:t>
                      </a:r>
                      <a:endParaRPr lang="en-US" sz="1050" kern="100" dirty="0">
                        <a:effectLst/>
                        <a:latin typeface="Calibri" panose="020F0502020204030204" pitchFamily="34" charset="0"/>
                        <a:cs typeface="Times New Roman" panose="02020603050405020304" pitchFamily="18" charset="0"/>
                      </a:endParaRPr>
                    </a:p>
                  </a:txBody>
                  <a:tcPr marL="46621" marR="46621" marT="0" marB="0">
                    <a:solidFill>
                      <a:schemeClr val="accent2">
                        <a:lumMod val="20000"/>
                        <a:lumOff val="80000"/>
                      </a:schemeClr>
                    </a:solidFill>
                  </a:tcPr>
                </a:tc>
                <a:extLst>
                  <a:ext uri="{0D108BD9-81ED-4DB2-BD59-A6C34878D82A}">
                    <a16:rowId xmlns:a16="http://schemas.microsoft.com/office/drawing/2014/main" val="1005823930"/>
                  </a:ext>
                </a:extLst>
              </a:tr>
              <a:tr h="1088298">
                <a:tc>
                  <a:txBody>
                    <a:bodyPr/>
                    <a:lstStyle/>
                    <a:p>
                      <a:r>
                        <a:rPr lang="en-US" sz="2400" b="0" kern="100" dirty="0" err="1">
                          <a:solidFill>
                            <a:schemeClr val="tx1"/>
                          </a:solidFill>
                          <a:effectLst/>
                        </a:rPr>
                        <a:t>ሴቶችና</a:t>
                      </a:r>
                      <a:r>
                        <a:rPr lang="en-US" sz="2400" b="0" kern="100" dirty="0">
                          <a:solidFill>
                            <a:schemeClr val="tx1"/>
                          </a:solidFill>
                          <a:effectLst/>
                        </a:rPr>
                        <a:t> </a:t>
                      </a:r>
                      <a:r>
                        <a:rPr lang="en-US" sz="2400" b="0" kern="100" dirty="0" err="1">
                          <a:solidFill>
                            <a:schemeClr val="tx1"/>
                          </a:solidFill>
                          <a:effectLst/>
                        </a:rPr>
                        <a:t>ወንዶች</a:t>
                      </a:r>
                      <a:r>
                        <a:rPr lang="en-US" sz="2400" b="0" kern="100" dirty="0">
                          <a:solidFill>
                            <a:schemeClr val="tx1"/>
                          </a:solidFill>
                          <a:effectLst/>
                        </a:rPr>
                        <a:t> </a:t>
                      </a:r>
                      <a:r>
                        <a:rPr lang="en-US" sz="2400" b="0" kern="100" dirty="0" err="1">
                          <a:solidFill>
                            <a:schemeClr val="tx1"/>
                          </a:solidFill>
                          <a:effectLst/>
                        </a:rPr>
                        <a:t>ቅድሚያ</a:t>
                      </a:r>
                      <a:r>
                        <a:rPr lang="en-US" sz="2400" b="0" kern="100" dirty="0">
                          <a:solidFill>
                            <a:schemeClr val="tx1"/>
                          </a:solidFill>
                          <a:effectLst/>
                        </a:rPr>
                        <a:t> </a:t>
                      </a:r>
                      <a:r>
                        <a:rPr lang="en-US" sz="2400" b="0" kern="100" dirty="0" err="1">
                          <a:solidFill>
                            <a:schemeClr val="tx1"/>
                          </a:solidFill>
                          <a:effectLst/>
                        </a:rPr>
                        <a:t>የሚ</a:t>
                      </a:r>
                      <a:r>
                        <a:rPr lang="am-ET" sz="2400" b="0" kern="100" dirty="0">
                          <a:solidFill>
                            <a:schemeClr val="tx1"/>
                          </a:solidFill>
                          <a:effectLst/>
                        </a:rPr>
                        <a:t>ሰ</a:t>
                      </a:r>
                      <a:r>
                        <a:rPr lang="en-US" sz="2400" b="0" kern="100" dirty="0" err="1">
                          <a:solidFill>
                            <a:schemeClr val="tx1"/>
                          </a:solidFill>
                          <a:effectLst/>
                        </a:rPr>
                        <a:t>ጧቸው</a:t>
                      </a:r>
                      <a:r>
                        <a:rPr lang="en-US" sz="2400" b="0" kern="100" dirty="0">
                          <a:solidFill>
                            <a:schemeClr val="tx1"/>
                          </a:solidFill>
                          <a:effectLst/>
                        </a:rPr>
                        <a:t> </a:t>
                      </a:r>
                      <a:r>
                        <a:rPr lang="en-US" sz="2400" b="0" kern="100" dirty="0" err="1">
                          <a:solidFill>
                            <a:schemeClr val="tx1"/>
                          </a:solidFill>
                          <a:effectLst/>
                        </a:rPr>
                        <a:t>የልማት</a:t>
                      </a:r>
                      <a:r>
                        <a:rPr lang="en-US" sz="2400" b="0" kern="100" dirty="0">
                          <a:solidFill>
                            <a:schemeClr val="tx1"/>
                          </a:solidFill>
                          <a:effectLst/>
                        </a:rPr>
                        <a:t> </a:t>
                      </a:r>
                      <a:r>
                        <a:rPr lang="en-US" sz="2400" b="0" kern="100" dirty="0" err="1">
                          <a:solidFill>
                            <a:schemeClr val="tx1"/>
                          </a:solidFill>
                          <a:effectLst/>
                        </a:rPr>
                        <a:t>አማራጮች</a:t>
                      </a:r>
                      <a:r>
                        <a:rPr lang="en-US" sz="2400" b="0" kern="100" dirty="0">
                          <a:solidFill>
                            <a:schemeClr val="tx1"/>
                          </a:solidFill>
                          <a:effectLst/>
                        </a:rPr>
                        <a:t> </a:t>
                      </a:r>
                      <a:r>
                        <a:rPr lang="en-US" sz="2400" b="0" kern="100" dirty="0" err="1">
                          <a:solidFill>
                            <a:schemeClr val="tx1"/>
                          </a:solidFill>
                          <a:effectLst/>
                        </a:rPr>
                        <a:t>የተለያዩ</a:t>
                      </a:r>
                      <a:r>
                        <a:rPr lang="en-US" sz="2400" b="0" kern="100" dirty="0">
                          <a:solidFill>
                            <a:schemeClr val="tx1"/>
                          </a:solidFill>
                          <a:effectLst/>
                        </a:rPr>
                        <a:t> </a:t>
                      </a:r>
                      <a:r>
                        <a:rPr lang="am-ET" sz="2400" b="0" kern="100" dirty="0">
                          <a:solidFill>
                            <a:schemeClr val="tx1"/>
                          </a:solidFill>
                          <a:effectLst/>
                        </a:rPr>
                        <a:t>መሆናቸውን </a:t>
                      </a:r>
                      <a:r>
                        <a:rPr lang="en-US" sz="2400" b="0" kern="100" dirty="0" err="1">
                          <a:solidFill>
                            <a:schemeClr val="tx1"/>
                          </a:solidFill>
                          <a:effectLst/>
                        </a:rPr>
                        <a:t>መረዳትና</a:t>
                      </a:r>
                      <a:r>
                        <a:rPr lang="am-ET" sz="2400" b="0" kern="100" dirty="0">
                          <a:solidFill>
                            <a:schemeClr val="tx1"/>
                          </a:solidFill>
                          <a:effectLst/>
                        </a:rPr>
                        <a:t> እነሱም ምን እንደሆኑ መለየት</a:t>
                      </a:r>
                      <a:r>
                        <a:rPr lang="en-US" sz="2400" b="0" kern="100" dirty="0">
                          <a:solidFill>
                            <a:schemeClr val="tx1"/>
                          </a:solidFill>
                          <a:effectLst/>
                        </a:rPr>
                        <a:t> </a:t>
                      </a:r>
                      <a:endParaRPr lang="en-US" sz="1050" b="0" kern="100" dirty="0">
                        <a:solidFill>
                          <a:schemeClr val="tx1"/>
                        </a:solidFill>
                        <a:effectLst/>
                        <a:latin typeface="Calibri" panose="020F0502020204030204" pitchFamily="34" charset="0"/>
                        <a:cs typeface="Times New Roman" panose="02020603050405020304" pitchFamily="18" charset="0"/>
                      </a:endParaRPr>
                    </a:p>
                  </a:txBody>
                  <a:tcPr marL="46621" marR="46621" marT="0" marB="0">
                    <a:solidFill>
                      <a:schemeClr val="accent2">
                        <a:lumMod val="40000"/>
                        <a:lumOff val="60000"/>
                      </a:schemeClr>
                    </a:solidFill>
                  </a:tcPr>
                </a:tc>
                <a:tc>
                  <a:txBody>
                    <a:bodyPr/>
                    <a:lstStyle/>
                    <a:p>
                      <a:pPr algn="just"/>
                      <a:r>
                        <a:rPr lang="en-US" sz="2400" b="0" kern="100" dirty="0" err="1">
                          <a:effectLst/>
                        </a:rPr>
                        <a:t>ለልዩነቶች</a:t>
                      </a:r>
                      <a:r>
                        <a:rPr lang="en-US" sz="2400" b="0" kern="100" dirty="0">
                          <a:effectLst/>
                        </a:rPr>
                        <a:t> </a:t>
                      </a:r>
                      <a:r>
                        <a:rPr lang="en-US" sz="2400" b="0" kern="100" dirty="0" err="1">
                          <a:effectLst/>
                        </a:rPr>
                        <a:t>እውቅና</a:t>
                      </a:r>
                      <a:r>
                        <a:rPr lang="en-US" sz="2400" b="0" kern="100" dirty="0">
                          <a:effectLst/>
                        </a:rPr>
                        <a:t> </a:t>
                      </a:r>
                      <a:r>
                        <a:rPr lang="en-US" sz="2400" b="0" kern="100" dirty="0" err="1">
                          <a:effectLst/>
                        </a:rPr>
                        <a:t>ለመስጠትና</a:t>
                      </a:r>
                      <a:r>
                        <a:rPr lang="en-US" sz="2400" b="0" kern="100" dirty="0">
                          <a:effectLst/>
                        </a:rPr>
                        <a:t> </a:t>
                      </a:r>
                      <a:r>
                        <a:rPr lang="en-US" sz="2400" b="0" kern="100" dirty="0" err="1">
                          <a:effectLst/>
                        </a:rPr>
                        <a:t>ለማክበር</a:t>
                      </a:r>
                      <a:r>
                        <a:rPr lang="en-US" sz="2400" b="0" kern="100" dirty="0">
                          <a:effectLst/>
                        </a:rPr>
                        <a:t> </a:t>
                      </a:r>
                      <a:r>
                        <a:rPr lang="en-US" sz="2400" b="0" kern="100" dirty="0" err="1">
                          <a:effectLst/>
                        </a:rPr>
                        <a:t>እንዲሁም</a:t>
                      </a:r>
                      <a:r>
                        <a:rPr lang="en-US" sz="2400" b="0" kern="100" dirty="0">
                          <a:effectLst/>
                        </a:rPr>
                        <a:t> </a:t>
                      </a:r>
                      <a:r>
                        <a:rPr lang="en-US" sz="2400" b="0" kern="100" dirty="0" err="1">
                          <a:effectLst/>
                        </a:rPr>
                        <a:t>ለተለያዩ</a:t>
                      </a:r>
                      <a:r>
                        <a:rPr lang="en-US" sz="2400" b="0" kern="100" dirty="0">
                          <a:effectLst/>
                        </a:rPr>
                        <a:t> </a:t>
                      </a:r>
                      <a:r>
                        <a:rPr lang="en-US" sz="2400" b="0" kern="100" dirty="0" err="1">
                          <a:effectLst/>
                        </a:rPr>
                        <a:t>ቡድኖች</a:t>
                      </a:r>
                      <a:r>
                        <a:rPr lang="en-US" sz="2400" b="0" kern="100" dirty="0">
                          <a:effectLst/>
                        </a:rPr>
                        <a:t> </a:t>
                      </a:r>
                      <a:r>
                        <a:rPr lang="en-US" sz="2400" b="0" kern="100" dirty="0" err="1">
                          <a:effectLst/>
                        </a:rPr>
                        <a:t>የሚያገለግሉ</a:t>
                      </a:r>
                      <a:r>
                        <a:rPr lang="en-US" sz="2400" b="0" kern="100" dirty="0">
                          <a:effectLst/>
                        </a:rPr>
                        <a:t> </a:t>
                      </a:r>
                      <a:r>
                        <a:rPr lang="en-US" sz="2400" b="0" kern="100" dirty="0" err="1">
                          <a:effectLst/>
                        </a:rPr>
                        <a:t>የተለያዩ</a:t>
                      </a:r>
                      <a:r>
                        <a:rPr lang="am-ET" sz="2400" b="0" kern="100" dirty="0">
                          <a:effectLst/>
                        </a:rPr>
                        <a:t> የ</a:t>
                      </a:r>
                      <a:r>
                        <a:rPr lang="en-US" sz="2400" b="0" kern="100" dirty="0" err="1">
                          <a:effectLst/>
                        </a:rPr>
                        <a:t>መፍትሄ</a:t>
                      </a:r>
                      <a:r>
                        <a:rPr lang="en-US" sz="2400" b="0" kern="100" dirty="0">
                          <a:effectLst/>
                        </a:rPr>
                        <a:t> </a:t>
                      </a:r>
                      <a:r>
                        <a:rPr lang="en-US" sz="2400" b="0" kern="100" dirty="0" err="1">
                          <a:effectLst/>
                        </a:rPr>
                        <a:t>ሃሳቦችን</a:t>
                      </a:r>
                      <a:r>
                        <a:rPr lang="en-US" sz="2400" b="0" kern="100" dirty="0">
                          <a:effectLst/>
                        </a:rPr>
                        <a:t> </a:t>
                      </a:r>
                      <a:r>
                        <a:rPr lang="en-US" sz="2400" b="0" kern="100" dirty="0" err="1">
                          <a:effectLst/>
                        </a:rPr>
                        <a:t>ለማመላከት</a:t>
                      </a:r>
                      <a:r>
                        <a:rPr lang="en-US" sz="2400" b="0" kern="100" dirty="0">
                          <a:effectLst/>
                        </a:rPr>
                        <a:t>።</a:t>
                      </a:r>
                      <a:endParaRPr lang="en-US" sz="1050" b="0" kern="100" dirty="0">
                        <a:effectLst/>
                        <a:latin typeface="Calibri" panose="020F0502020204030204" pitchFamily="34" charset="0"/>
                        <a:cs typeface="Times New Roman" panose="02020603050405020304" pitchFamily="18" charset="0"/>
                      </a:endParaRPr>
                    </a:p>
                  </a:txBody>
                  <a:tcPr marL="46621" marR="46621" marT="0" marB="0">
                    <a:solidFill>
                      <a:schemeClr val="accent2">
                        <a:lumMod val="40000"/>
                        <a:lumOff val="60000"/>
                      </a:schemeClr>
                    </a:solidFill>
                  </a:tcPr>
                </a:tc>
                <a:extLst>
                  <a:ext uri="{0D108BD9-81ED-4DB2-BD59-A6C34878D82A}">
                    <a16:rowId xmlns:a16="http://schemas.microsoft.com/office/drawing/2014/main" val="1382487404"/>
                  </a:ext>
                </a:extLst>
              </a:tr>
            </a:tbl>
          </a:graphicData>
        </a:graphic>
      </p:graphicFrame>
    </p:spTree>
    <p:extLst>
      <p:ext uri="{BB962C8B-B14F-4D97-AF65-F5344CB8AC3E}">
        <p14:creationId xmlns:p14="http://schemas.microsoft.com/office/powerpoint/2010/main" val="343767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219825-8A7C-DA82-DCE2-95B91CBDF32E}"/>
              </a:ext>
            </a:extLst>
          </p:cNvPr>
          <p:cNvSpPr txBox="1"/>
          <p:nvPr/>
        </p:nvSpPr>
        <p:spPr>
          <a:xfrm>
            <a:off x="910937" y="282873"/>
            <a:ext cx="10370126"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err="1">
                <a:solidFill>
                  <a:srgbClr val="C00000"/>
                </a:solidFill>
                <a:latin typeface="Nyala" panose="02000504070300020003" pitchFamily="2" charset="0"/>
                <a:cs typeface="Courier New" panose="02070309020205020404" pitchFamily="49" charset="0"/>
              </a:rPr>
              <a:t>እርምጃ</a:t>
            </a:r>
            <a:r>
              <a:rPr lang="en-US" altLang="en-US" sz="3200" b="1" dirty="0">
                <a:solidFill>
                  <a:srgbClr val="C00000"/>
                </a:solidFill>
                <a:latin typeface="Nyala" panose="02000504070300020003" pitchFamily="2" charset="0"/>
                <a:cs typeface="Courier New" panose="02070309020205020404" pitchFamily="49" charset="0"/>
              </a:rPr>
              <a:t> 1፦ </a:t>
            </a:r>
            <a:r>
              <a:rPr lang="en-US" altLang="en-US" sz="3200" b="1" dirty="0" err="1">
                <a:solidFill>
                  <a:srgbClr val="C00000"/>
                </a:solidFill>
                <a:latin typeface="Nyala" panose="02000504070300020003" pitchFamily="2" charset="0"/>
                <a:cs typeface="Courier New" panose="02070309020205020404" pitchFamily="49" charset="0"/>
              </a:rPr>
              <a:t>የባለድርሻ</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አካላት</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ተወካዮች</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ኮሚቴ</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መመስረት</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endParaRPr kumimoji="0" lang="en-US" altLang="en-US" sz="2400" b="1" i="0" u="none" strike="noStrike" cap="none" normalizeH="0" baseline="0" dirty="0">
              <a:ln>
                <a:noFill/>
              </a:ln>
              <a:solidFill>
                <a:srgbClr val="C00000"/>
              </a:solidFill>
              <a:effectLst/>
              <a:latin typeface="Arial" panose="020B0604020202020204" pitchFamily="34" charset="0"/>
            </a:endParaRPr>
          </a:p>
        </p:txBody>
      </p:sp>
      <p:sp>
        <p:nvSpPr>
          <p:cNvPr id="4" name="TextBox 3">
            <a:extLst>
              <a:ext uri="{FF2B5EF4-FFF2-40B4-BE49-F238E27FC236}">
                <a16:creationId xmlns:a16="http://schemas.microsoft.com/office/drawing/2014/main" id="{2B9F3F79-78B4-AAA8-6E3A-5E0113D36815}"/>
              </a:ext>
            </a:extLst>
          </p:cNvPr>
          <p:cNvSpPr txBox="1"/>
          <p:nvPr/>
        </p:nvSpPr>
        <p:spPr>
          <a:xfrm>
            <a:off x="599440" y="816848"/>
            <a:ext cx="11308080" cy="5262979"/>
          </a:xfrm>
          <a:prstGeom prst="rect">
            <a:avLst/>
          </a:prstGeom>
          <a:noFill/>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የባለድርሻ</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አካላት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ግለሰቦችን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ድርጅቶችን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በየደረጃው</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ያሉ</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የመንግስት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ተቋማትን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መንግስታዊ</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ያልሆኑ</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ድርጅቶችን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የጥናትና</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ምርምር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ተቋማትን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የግሉን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ዘርፍ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የማህበረሰብ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መሪዎችን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ወ</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ዘ</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ያካትታሉ</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የባለድርሻ</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አካላት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ምክክር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የአሳታፊነት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አካሄድን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ከተከተለ</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የተለያዩ</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ቡድኖችን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ሃሳብ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በተሳካ</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ሁኔታ</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ማካተት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ይችላል</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በተለይ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አወዛጋቢ</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ወይም</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ውስብስብ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ሁኔታዎች</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ሲኖሩ እና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ተለያዩ</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አማራጭ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የመፍትሄ</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ሃሳቦች</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ላይ</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የጋራ</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መግባባት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ላይ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መድረስ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አስፈላጊ</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ሲሆን</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ይህ ኮሚቴ አስፈላጊ ነው</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እነማን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ይካተቱ</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የሚለውን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ለወሰን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የሚከተሉትን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ጥያቄዎች</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ጠይቁ</a:t>
            </a:r>
            <a:r>
              <a:rPr lang="en-US"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800100" lvl="1" indent="-342900" eaLnBrk="0" fontAlgn="base" hangingPunct="0">
              <a:spcBef>
                <a:spcPct val="0"/>
              </a:spcBef>
              <a:spcAft>
                <a:spcPct val="0"/>
              </a:spcAft>
              <a:buFont typeface="Courier New" panose="02070309020205020404" pitchFamily="49" charset="0"/>
              <a:buChar char="o"/>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ለሚዘጋጀው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የድርጊት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መርሃ</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ግብር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ግብአት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የሚሆን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መረጃ</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የትኞቹ</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ቡድኖች</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አካላት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ሊሰጡ</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ይችላል</a:t>
            </a:r>
            <a:r>
              <a:rPr kumimoji="0" lang="en-GB"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p>
          <a:p>
            <a:pPr marL="800100" lvl="1" indent="-342900" eaLnBrk="0" fontAlgn="base" hangingPunct="0">
              <a:spcBef>
                <a:spcPct val="0"/>
              </a:spcBef>
              <a:spcAft>
                <a:spcPct val="0"/>
              </a:spcAft>
              <a:buFont typeface="Courier New" panose="02070309020205020404" pitchFamily="49" charset="0"/>
              <a:buChar char="o"/>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የትኞቹ</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ቡድኖች</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በትግበራ</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ወቅት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ይሳተፋሉ</a:t>
            </a:r>
            <a:r>
              <a:rPr kumimoji="0" lang="en-GB"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p>
          <a:p>
            <a:pPr marL="800100" lvl="1" indent="-342900" eaLnBrk="0" fontAlgn="base" hangingPunct="0">
              <a:spcBef>
                <a:spcPct val="0"/>
              </a:spcBef>
              <a:spcAft>
                <a:spcPct val="0"/>
              </a:spcAft>
              <a:buFont typeface="Courier New" panose="02070309020205020404" pitchFamily="49" charset="0"/>
              <a:buChar char="o"/>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የትኞቹ</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ቡድኖች</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ለትግበራው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ድጋፍ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ማድረግ</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ይችላሉ</a:t>
            </a:r>
            <a:r>
              <a:rPr kumimoji="0" lang="en-GB"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p>
          <a:p>
            <a:pPr marL="800100" lvl="1" indent="-342900" eaLnBrk="0" fontAlgn="base" hangingPunct="0">
              <a:spcBef>
                <a:spcPct val="0"/>
              </a:spcBef>
              <a:spcAft>
                <a:spcPct val="0"/>
              </a:spcAft>
              <a:buFont typeface="Courier New" panose="02070309020205020404" pitchFamily="49" charset="0"/>
              <a:buChar char="o"/>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በትግበራ</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ወቅት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ተፅእኖ</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ሊደርስባቸው</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የሚችሉት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የትኞቹ</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ቡድኖች</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ናቸው</a:t>
            </a:r>
            <a:r>
              <a:rPr kumimoji="0" lang="en-GB"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p>
          <a:p>
            <a:pPr marL="800100" lvl="1" indent="-342900" eaLnBrk="0" fontAlgn="base" hangingPunct="0">
              <a:spcBef>
                <a:spcPct val="0"/>
              </a:spcBef>
              <a:spcAft>
                <a:spcPct val="0"/>
              </a:spcAft>
              <a:buFont typeface="Courier New" panose="02070309020205020404" pitchFamily="49" charset="0"/>
              <a:buChar char="o"/>
            </a:pP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ሁሉም</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ዋና</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የባለድርሻ</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አካላት</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ሴትና</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ወንድ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ተወካዮቻቸውን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ከስርአተ-ጾታ</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አንፃር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የተለዩ</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እና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ትኩረት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የሚሰጣቸው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ጉዳዮች</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ላይ ለመነጋገር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እንዲልኩ ማድረግ ይቻላል</a:t>
            </a:r>
            <a:r>
              <a:rPr kumimoji="0" lang="en-GB"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GB"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9836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CE8EA0-4435-E525-6436-C20F51D5B31A}"/>
              </a:ext>
            </a:extLst>
          </p:cNvPr>
          <p:cNvGrpSpPr/>
          <p:nvPr/>
        </p:nvGrpSpPr>
        <p:grpSpPr>
          <a:xfrm>
            <a:off x="1658344" y="110905"/>
            <a:ext cx="9163513" cy="6748798"/>
            <a:chOff x="1658344" y="110905"/>
            <a:chExt cx="9163513" cy="6748798"/>
          </a:xfrm>
        </p:grpSpPr>
        <p:sp>
          <p:nvSpPr>
            <p:cNvPr id="3" name="TextBox 2">
              <a:extLst>
                <a:ext uri="{FF2B5EF4-FFF2-40B4-BE49-F238E27FC236}">
                  <a16:creationId xmlns:a16="http://schemas.microsoft.com/office/drawing/2014/main" id="{D4D62F04-A5CF-D2C7-D16B-A7B9C3897A38}"/>
                </a:ext>
              </a:extLst>
            </p:cNvPr>
            <p:cNvSpPr txBox="1"/>
            <p:nvPr/>
          </p:nvSpPr>
          <p:spPr>
            <a:xfrm>
              <a:off x="1658344" y="110905"/>
              <a:ext cx="9163513" cy="408060"/>
            </a:xfrm>
            <a:prstGeom prst="rect">
              <a:avLst/>
            </a:prstGeom>
            <a:noFill/>
          </p:spPr>
          <p:txBody>
            <a:bodyPr wrap="square">
              <a:spAutoFit/>
            </a:bodyPr>
            <a:lstStyle/>
            <a:p>
              <a:pPr marL="0" marR="0" algn="ctr">
                <a:lnSpc>
                  <a:spcPct val="107000"/>
                </a:lnSpc>
                <a:spcBef>
                  <a:spcPts val="0"/>
                </a:spcBef>
                <a:spcAft>
                  <a:spcPts val="800"/>
                </a:spcAft>
              </a:pPr>
              <a:r>
                <a:rPr lang="en-US" sz="2000" kern="100" dirty="0" err="1">
                  <a:effectLst/>
                  <a:latin typeface="Nyala" panose="02000504070300020003" pitchFamily="2" charset="0"/>
                  <a:ea typeface="Calibri" panose="020F0502020204030204" pitchFamily="34" charset="0"/>
                  <a:cs typeface="Times New Roman" panose="02020603050405020304" pitchFamily="18" charset="0"/>
                </a:rPr>
                <a:t>የአየር</a:t>
              </a:r>
              <a:r>
                <a:rPr lang="en-US" sz="2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000" kern="100" dirty="0" err="1">
                  <a:effectLst/>
                  <a:latin typeface="Nyala" panose="02000504070300020003" pitchFamily="2" charset="0"/>
                  <a:ea typeface="Calibri" panose="020F0502020204030204" pitchFamily="34" charset="0"/>
                  <a:cs typeface="Times New Roman" panose="02020603050405020304" pitchFamily="18" charset="0"/>
                </a:rPr>
                <a:t>ንብረት</a:t>
              </a:r>
              <a:r>
                <a:rPr lang="en-US" sz="2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000" kern="100" dirty="0" err="1">
                  <a:effectLst/>
                  <a:latin typeface="Nyala" panose="02000504070300020003" pitchFamily="2" charset="0"/>
                  <a:ea typeface="Calibri" panose="020F0502020204030204" pitchFamily="34" charset="0"/>
                  <a:cs typeface="Times New Roman" panose="02020603050405020304" pitchFamily="18" charset="0"/>
                </a:rPr>
                <a:t>ለውጥን</a:t>
              </a:r>
              <a:r>
                <a:rPr lang="en-US" sz="2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000" kern="100" dirty="0" err="1">
                  <a:effectLst/>
                  <a:latin typeface="Nyala" panose="02000504070300020003" pitchFamily="2" charset="0"/>
                  <a:ea typeface="Calibri" panose="020F0502020204030204" pitchFamily="34" charset="0"/>
                  <a:cs typeface="Times New Roman" panose="02020603050405020304" pitchFamily="18" charset="0"/>
                </a:rPr>
                <a:t>ለመቋቋም</a:t>
              </a:r>
              <a:r>
                <a:rPr lang="en-US" sz="2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000" kern="100" dirty="0" err="1">
                  <a:effectLst/>
                  <a:latin typeface="Nyala" panose="02000504070300020003" pitchFamily="2" charset="0"/>
                  <a:ea typeface="Calibri" panose="020F0502020204030204" pitchFamily="34" charset="0"/>
                  <a:cs typeface="Times New Roman" panose="02020603050405020304" pitchFamily="18" charset="0"/>
                </a:rPr>
                <a:t>ለሚዘጋጅ</a:t>
              </a:r>
              <a:r>
                <a:rPr lang="en-US" sz="2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000" kern="100" dirty="0" err="1">
                  <a:effectLst/>
                  <a:latin typeface="Nyala" panose="02000504070300020003" pitchFamily="2" charset="0"/>
                  <a:ea typeface="Calibri" panose="020F0502020204030204" pitchFamily="34" charset="0"/>
                  <a:cs typeface="Times New Roman" panose="02020603050405020304" pitchFamily="18" charset="0"/>
                </a:rPr>
                <a:t>የልማት</a:t>
              </a:r>
              <a:r>
                <a:rPr lang="en-US" sz="2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000" kern="100" dirty="0" err="1">
                  <a:effectLst/>
                  <a:latin typeface="Nyala" panose="02000504070300020003" pitchFamily="2" charset="0"/>
                  <a:ea typeface="Calibri" panose="020F0502020204030204" pitchFamily="34" charset="0"/>
                  <a:cs typeface="Times New Roman" panose="02020603050405020304" pitchFamily="18" charset="0"/>
                </a:rPr>
                <a:t>እቅድ</a:t>
              </a:r>
              <a:r>
                <a:rPr lang="en-US" sz="20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2000" kern="100" dirty="0" err="1">
                  <a:effectLst/>
                  <a:latin typeface="Nyala" panose="02000504070300020003" pitchFamily="2" charset="0"/>
                  <a:ea typeface="Calibri" panose="020F0502020204030204" pitchFamily="34" charset="0"/>
                  <a:cs typeface="Times New Roman" panose="02020603050405020304" pitchFamily="18" charset="0"/>
                </a:rPr>
                <a:t>ተጽ</a:t>
              </a:r>
              <a:r>
                <a:rPr lang="en-US" sz="2000" kern="100" dirty="0" err="1">
                  <a:effectLst/>
                  <a:latin typeface="Nyala" panose="02000504070300020003" pitchFamily="2" charset="0"/>
                  <a:ea typeface="Malgun Gothic" panose="020B0503020000020004" pitchFamily="34" charset="-127"/>
                  <a:cs typeface="Malgun Gothic" panose="020B0503020000020004" pitchFamily="34" charset="-127"/>
                </a:rPr>
                <a:t>ኖ</a:t>
              </a:r>
              <a:r>
                <a:rPr lang="en-US" sz="2000"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sz="2000" kern="100" dirty="0" err="1">
                  <a:effectLst/>
                  <a:latin typeface="Nyala" panose="02000504070300020003" pitchFamily="2" charset="0"/>
                  <a:ea typeface="Malgun Gothic" panose="020B0503020000020004" pitchFamily="34" charset="-127"/>
                  <a:cs typeface="Malgun Gothic" panose="020B0503020000020004" pitchFamily="34" charset="-127"/>
                </a:rPr>
                <a:t>ፈጣሪዎች</a:t>
              </a:r>
              <a:r>
                <a:rPr lang="en-US" sz="2000"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BC365F8-A5C9-2F0C-10CA-C02D7A046180}"/>
                </a:ext>
              </a:extLst>
            </p:cNvPr>
            <p:cNvPicPr>
              <a:picLocks noChangeAspect="1"/>
            </p:cNvPicPr>
            <p:nvPr/>
          </p:nvPicPr>
          <p:blipFill>
            <a:blip r:embed="rId3"/>
            <a:stretch>
              <a:fillRect/>
            </a:stretch>
          </p:blipFill>
          <p:spPr>
            <a:xfrm>
              <a:off x="2052084" y="610500"/>
              <a:ext cx="8176438" cy="6249203"/>
            </a:xfrm>
            <a:prstGeom prst="rect">
              <a:avLst/>
            </a:prstGeom>
          </p:spPr>
        </p:pic>
      </p:grpSp>
    </p:spTree>
    <p:extLst>
      <p:ext uri="{BB962C8B-B14F-4D97-AF65-F5344CB8AC3E}">
        <p14:creationId xmlns:p14="http://schemas.microsoft.com/office/powerpoint/2010/main" val="32926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322CD1-3D94-EB10-F05C-0DAE55BA91DA}"/>
              </a:ext>
            </a:extLst>
          </p:cNvPr>
          <p:cNvSpPr txBox="1"/>
          <p:nvPr/>
        </p:nvSpPr>
        <p:spPr>
          <a:xfrm>
            <a:off x="311087" y="886997"/>
            <a:ext cx="7126033" cy="5909310"/>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ታሪካዊ</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ተለዋዋጭነት</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እና</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የለውጥን </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በተለይ</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የከፉ</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ክስተቶችን</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መረጃዎችን</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እንዲሁም</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የመላመድ</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ተሞክሮዎችን</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እንደ</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መነሻ</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መውሰድ</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endParaRPr lang="en-US" altLang="en-US" sz="2700" dirty="0">
              <a:solidFill>
                <a:srgbClr val="303436"/>
              </a:solidFill>
              <a:latin typeface="Nyala" panose="02000504070300020003" pitchFamily="2" charset="0"/>
              <a:ea typeface="Times New Roman" panose="02020603050405020304" pitchFamily="18" charset="0"/>
              <a:cs typeface="Courier New" panose="02070309020205020404" pitchFamily="49"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የተለያዩ</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ክልላዊ</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እ</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ና</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ብሔራዊ</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ክስተቶችን</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ለመሰብሰብ</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መሞከር</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ለውጥ በ</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ሰዎች</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ላይ የሚያስከትለውን ጉዳት በተመለከተ ያለውን እውቀት ለማሳደግ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ለውጥ</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ተጽእኖ</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ጥና</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ቶችን</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መፈለግ</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እና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መደገፍ</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በተቻለ</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መ</a:t>
            </a:r>
            <a:r>
              <a:rPr lang="am-ET" altLang="en-US" sz="27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ጠን</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በስር</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ዓተ</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ፆታ</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7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ተተንትነው</a:t>
            </a:r>
            <a:r>
              <a:rPr lang="am-ET" altLang="en-US" sz="27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የተሰሩ</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ተጽእኖ</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መረጃዎችን</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a:t>
            </a:r>
            <a:r>
              <a:rPr lang="am-ET" altLang="en-US" sz="27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ፈለግ</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ወይም አዳዲስ ስርዓተ-ጾታ ላይ የተመሰረቱ መረጃዎችን መሰብሰብ።</a:t>
            </a:r>
            <a:endParaRPr lang="en-US" altLang="en-US" sz="2700" dirty="0">
              <a:solidFill>
                <a:srgbClr val="303436"/>
              </a:solidFill>
              <a:latin typeface="Nyala" panose="02000504070300020003" pitchFamily="2" charset="0"/>
              <a:ea typeface="Times New Roman" panose="02020603050405020304" pitchFamily="18" charset="0"/>
              <a:cs typeface="Courier New" panose="02070309020205020404" pitchFamily="49"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የበይነ-መንግስታት</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ለውጥ</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የመንግስታት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ፓነል</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ስምምነት </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(IPCC)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የስጋት</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ቀመር</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መረጃ</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ትንተናችንን</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ያግዘናል</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የሚቀጥሉትን</a:t>
            </a:r>
            <a:r>
              <a:rPr kumimoji="0" lang="am-ET"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መረጃዎች</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ይመልከቱ</a:t>
            </a:r>
            <a:r>
              <a:rPr kumimoji="0" lang="en-US" altLang="en-US" sz="27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lang="en-US" altLang="en-US" sz="2700" dirty="0">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7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4D51B387-1150-A858-8179-E5BA4C4E1F88}"/>
              </a:ext>
            </a:extLst>
          </p:cNvPr>
          <p:cNvSpPr txBox="1"/>
          <p:nvPr/>
        </p:nvSpPr>
        <p:spPr>
          <a:xfrm>
            <a:off x="852055" y="302222"/>
            <a:ext cx="6097978" cy="584775"/>
          </a:xfrm>
          <a:prstGeom prst="rect">
            <a:avLst/>
          </a:prstGeom>
          <a:noFill/>
        </p:spPr>
        <p:txBody>
          <a:bodyPr wrap="square">
            <a:spAutoFit/>
          </a:bodyPr>
          <a:lstStyle/>
          <a:p>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እርምጃ</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2፦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አስፈላጊ</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መረጃዎችን</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መሰብሰብ</a:t>
            </a:r>
            <a:endParaRPr lang="en-US" sz="3200" b="1" dirty="0">
              <a:solidFill>
                <a:srgbClr val="C00000"/>
              </a:solidFill>
            </a:endParaRPr>
          </a:p>
        </p:txBody>
      </p:sp>
      <p:grpSp>
        <p:nvGrpSpPr>
          <p:cNvPr id="8" name="Group 7">
            <a:extLst>
              <a:ext uri="{FF2B5EF4-FFF2-40B4-BE49-F238E27FC236}">
                <a16:creationId xmlns:a16="http://schemas.microsoft.com/office/drawing/2014/main" id="{53093460-2659-6CDA-17B9-53E0808A4E38}"/>
              </a:ext>
            </a:extLst>
          </p:cNvPr>
          <p:cNvGrpSpPr/>
          <p:nvPr/>
        </p:nvGrpSpPr>
        <p:grpSpPr>
          <a:xfrm>
            <a:off x="7378696" y="1037724"/>
            <a:ext cx="4566502" cy="5413876"/>
            <a:chOff x="7617353" y="1037724"/>
            <a:chExt cx="4327849" cy="5170672"/>
          </a:xfrm>
        </p:grpSpPr>
        <p:sp>
          <p:nvSpPr>
            <p:cNvPr id="6" name="TextBox 5">
              <a:extLst>
                <a:ext uri="{FF2B5EF4-FFF2-40B4-BE49-F238E27FC236}">
                  <a16:creationId xmlns:a16="http://schemas.microsoft.com/office/drawing/2014/main" id="{075EEB90-E4CB-4FE6-6C1F-18BFAD50B1D3}"/>
                </a:ext>
              </a:extLst>
            </p:cNvPr>
            <p:cNvSpPr txBox="1"/>
            <p:nvPr/>
          </p:nvSpPr>
          <p:spPr>
            <a:xfrm rot="16200000">
              <a:off x="6465406" y="2340668"/>
              <a:ext cx="2580894" cy="276999"/>
            </a:xfrm>
            <a:prstGeom prst="rect">
              <a:avLst/>
            </a:prstGeom>
            <a:noFill/>
          </p:spPr>
          <p:txBody>
            <a:bodyPr wrap="square">
              <a:spAutoFit/>
            </a:bodyPr>
            <a:lstStyle/>
            <a:p>
              <a:r>
                <a:rPr lang="en-US" sz="1200" dirty="0" err="1">
                  <a:effectLst/>
                  <a:latin typeface="Nyala" panose="02000504070300020003" pitchFamily="2" charset="0"/>
                  <a:ea typeface="Calibri" panose="020F0502020204030204" pitchFamily="34" charset="0"/>
                  <a:cs typeface="Times New Roman" panose="02020603050405020304" pitchFamily="18" charset="0"/>
                </a:rPr>
                <a:t>አማካይ</a:t>
              </a:r>
              <a:r>
                <a:rPr lang="en-US" sz="1200" dirty="0">
                  <a:effectLst/>
                  <a:latin typeface="Nyala" panose="02000504070300020003" pitchFamily="2" charset="0"/>
                  <a:ea typeface="Calibri" panose="020F0502020204030204" pitchFamily="34" charset="0"/>
                  <a:cs typeface="Times New Roman" panose="02020603050405020304" pitchFamily="18" charset="0"/>
                </a:rPr>
                <a:t> </a:t>
              </a:r>
              <a:r>
                <a:rPr lang="en-US" sz="1200" dirty="0" err="1">
                  <a:effectLst/>
                  <a:latin typeface="Nyala" panose="02000504070300020003" pitchFamily="2" charset="0"/>
                  <a:ea typeface="Calibri" panose="020F0502020204030204" pitchFamily="34" charset="0"/>
                  <a:cs typeface="Times New Roman" panose="02020603050405020304" pitchFamily="18" charset="0"/>
                </a:rPr>
                <a:t>የመሬት</a:t>
              </a:r>
              <a:r>
                <a:rPr lang="en-US" sz="1200" dirty="0">
                  <a:effectLst/>
                  <a:latin typeface="Nyala" panose="02000504070300020003" pitchFamily="2" charset="0"/>
                  <a:ea typeface="Calibri" panose="020F0502020204030204" pitchFamily="34" charset="0"/>
                  <a:cs typeface="Times New Roman" panose="02020603050405020304" pitchFamily="18" charset="0"/>
                </a:rPr>
                <a:t> </a:t>
              </a:r>
              <a:r>
                <a:rPr lang="en-US" sz="1200" dirty="0" err="1">
                  <a:effectLst/>
                  <a:latin typeface="Nyala" panose="02000504070300020003" pitchFamily="2" charset="0"/>
                  <a:ea typeface="Calibri" panose="020F0502020204030204" pitchFamily="34" charset="0"/>
                  <a:cs typeface="Times New Roman" panose="02020603050405020304" pitchFamily="18" charset="0"/>
                </a:rPr>
                <a:t>ሙቀት</a:t>
              </a:r>
              <a:r>
                <a:rPr lang="en-US" sz="1200" dirty="0">
                  <a:effectLst/>
                  <a:latin typeface="Nyala" panose="02000504070300020003" pitchFamily="2" charset="0"/>
                  <a:ea typeface="Calibri" panose="020F0502020204030204" pitchFamily="34" charset="0"/>
                  <a:cs typeface="Times New Roman" panose="02020603050405020304" pitchFamily="18" charset="0"/>
                </a:rPr>
                <a:t> </a:t>
              </a:r>
              <a:r>
                <a:rPr lang="en-US" sz="1200" dirty="0" err="1">
                  <a:effectLst/>
                  <a:latin typeface="Nyala" panose="02000504070300020003" pitchFamily="2" charset="0"/>
                  <a:ea typeface="Calibri" panose="020F0502020204030204" pitchFamily="34" charset="0"/>
                  <a:cs typeface="Times New Roman" panose="02020603050405020304" pitchFamily="18" charset="0"/>
                </a:rPr>
                <a:t>መጠን</a:t>
              </a:r>
              <a:r>
                <a:rPr lang="en-US" sz="1200" dirty="0">
                  <a:effectLst/>
                  <a:latin typeface="Nyala" panose="02000504070300020003" pitchFamily="2" charset="0"/>
                  <a:ea typeface="Calibri" panose="020F0502020204030204" pitchFamily="34" charset="0"/>
                  <a:cs typeface="Times New Roman" panose="02020603050405020304" pitchFamily="18" charset="0"/>
                </a:rPr>
                <a:t> (</a:t>
              </a:r>
              <a:r>
                <a:rPr lang="en-US" sz="1200" dirty="0" err="1">
                  <a:effectLst/>
                  <a:latin typeface="Nyala" panose="02000504070300020003" pitchFamily="2" charset="0"/>
                  <a:ea typeface="Calibri" panose="020F0502020204030204" pitchFamily="34" charset="0"/>
                  <a:cs typeface="Times New Roman" panose="02020603050405020304" pitchFamily="18" charset="0"/>
                </a:rPr>
                <a:t>በዲ.ሴ</a:t>
              </a:r>
              <a:r>
                <a:rPr lang="en-US" sz="1200" dirty="0">
                  <a:effectLst/>
                  <a:latin typeface="Nyala" panose="02000504070300020003" pitchFamily="2" charset="0"/>
                  <a:ea typeface="Calibri" panose="020F0502020204030204" pitchFamily="34" charset="0"/>
                  <a:cs typeface="Times New Roman" panose="02020603050405020304" pitchFamily="18" charset="0"/>
                </a:rPr>
                <a:t>.)</a:t>
              </a:r>
              <a:endParaRPr lang="en-US" sz="1200" dirty="0"/>
            </a:p>
          </p:txBody>
        </p:sp>
        <p:pic>
          <p:nvPicPr>
            <p:cNvPr id="4" name="Picture 3">
              <a:extLst>
                <a:ext uri="{FF2B5EF4-FFF2-40B4-BE49-F238E27FC236}">
                  <a16:creationId xmlns:a16="http://schemas.microsoft.com/office/drawing/2014/main" id="{5FCFEA2C-39E2-B5A4-D976-8F64C2B43691}"/>
                </a:ext>
              </a:extLst>
            </p:cNvPr>
            <p:cNvPicPr>
              <a:picLocks noChangeAspect="1"/>
            </p:cNvPicPr>
            <p:nvPr/>
          </p:nvPicPr>
          <p:blipFill>
            <a:blip r:embed="rId3"/>
            <a:stretch>
              <a:fillRect/>
            </a:stretch>
          </p:blipFill>
          <p:spPr>
            <a:xfrm>
              <a:off x="7834174" y="1037724"/>
              <a:ext cx="4111028" cy="5170672"/>
            </a:xfrm>
            <a:prstGeom prst="rect">
              <a:avLst/>
            </a:prstGeom>
          </p:spPr>
        </p:pic>
      </p:grpSp>
    </p:spTree>
    <p:extLst>
      <p:ext uri="{BB962C8B-B14F-4D97-AF65-F5344CB8AC3E}">
        <p14:creationId xmlns:p14="http://schemas.microsoft.com/office/powerpoint/2010/main" val="125426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A72F-EFF5-FBA4-3F68-DAD2501BAD0D}"/>
              </a:ext>
            </a:extLst>
          </p:cNvPr>
          <p:cNvSpPr>
            <a:spLocks noGrp="1"/>
          </p:cNvSpPr>
          <p:nvPr>
            <p:ph type="title"/>
          </p:nvPr>
        </p:nvSpPr>
        <p:spPr>
          <a:xfrm>
            <a:off x="99070" y="365125"/>
            <a:ext cx="11864330" cy="824848"/>
          </a:xfrm>
        </p:spPr>
        <p:txBody>
          <a:bodyPr>
            <a:noAutofit/>
          </a:bodyPr>
          <a:lstStyle/>
          <a:p>
            <a:pPr algn="ct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ክለሳ</a:t>
            </a:r>
            <a:r>
              <a:rPr lang="en-US" altLang="en-US" sz="3200" b="1" dirty="0">
                <a:solidFill>
                  <a:srgbClr val="C00000"/>
                </a:solidFill>
                <a:latin typeface="Nyala" panose="02000504070300020003" pitchFamily="2" charset="0"/>
                <a:ea typeface="Times New Roman" panose="02020603050405020304" pitchFamily="18" charset="0"/>
                <a:cs typeface="Courier New" panose="02070309020205020404" pitchFamily="49" charset="0"/>
              </a:rPr>
              <a:t>፦</a:t>
            </a:r>
            <a:r>
              <a:rPr kumimoji="0" lang="am-ET"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lang="am-ET" sz="3200" b="1" dirty="0">
                <a:solidFill>
                  <a:srgbClr val="C00000"/>
                </a:solidFill>
                <a:latin typeface="Nyala" panose="02000504070300020003" pitchFamily="2" charset="0"/>
                <a:ea typeface="+mn-ea"/>
                <a:cs typeface="Courier New" panose="02070309020205020404" pitchFamily="49" charset="0"/>
              </a:rPr>
              <a:t>የአየር ንብረት ለውጥ / የስጋት ቀመር</a:t>
            </a:r>
            <a:r>
              <a:rPr lang="en-GB" sz="3200" b="1" dirty="0">
                <a:solidFill>
                  <a:srgbClr val="C00000"/>
                </a:solidFill>
                <a:latin typeface="Nyala" panose="02000504070300020003" pitchFamily="2" charset="0"/>
                <a:ea typeface="+mn-ea"/>
                <a:cs typeface="Courier New" panose="02070309020205020404" pitchFamily="49" charset="0"/>
              </a:rPr>
              <a:t>፦</a:t>
            </a:r>
            <a:br>
              <a:rPr lang="am-ET" sz="3200" b="1" dirty="0">
                <a:solidFill>
                  <a:srgbClr val="C00000"/>
                </a:solidFill>
                <a:latin typeface="Nyala" panose="02000504070300020003" pitchFamily="2" charset="0"/>
                <a:ea typeface="+mn-ea"/>
                <a:cs typeface="Courier New" panose="02070309020205020404" pitchFamily="49" charset="0"/>
              </a:rPr>
            </a:b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አደጋ</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(hazard) </a:t>
            </a:r>
            <a:r>
              <a:rPr lang="en-US" altLang="en-US" sz="3200" b="1" dirty="0">
                <a:solidFill>
                  <a:srgbClr val="C00000"/>
                </a:solidFill>
                <a:latin typeface="Nyala" panose="02000504070300020003" pitchFamily="2" charset="0"/>
                <a:ea typeface="Times New Roman" panose="02020603050405020304" pitchFamily="18" charset="0"/>
                <a:cs typeface="Courier New" panose="02070309020205020404" pitchFamily="49" charset="0"/>
              </a:rPr>
              <a:t>-</a:t>
            </a:r>
            <a:r>
              <a:rPr lang="am-ET" altLang="en-US" sz="3200" b="1" dirty="0">
                <a:solidFill>
                  <a:srgbClr val="C00000"/>
                </a:solidFill>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መጋለጥ</a:t>
            </a:r>
            <a:r>
              <a:rPr kumimoji="0" lang="am-ET"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3200" b="1" dirty="0">
                <a:solidFill>
                  <a:srgbClr val="C00000"/>
                </a:solidFill>
                <a:latin typeface="Nyala" panose="02000504070300020003" pitchFamily="2" charset="0"/>
                <a:ea typeface="Times New Roman" panose="02020603050405020304" pitchFamily="18" charset="0"/>
                <a:cs typeface="Courier New" panose="02070309020205020404" pitchFamily="49" charset="0"/>
              </a:rPr>
              <a:t>(exposure)</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ተጋላጭነ</a:t>
            </a:r>
            <a:r>
              <a:rPr lang="am-ET" altLang="en-US" sz="3200" b="1" dirty="0">
                <a:solidFill>
                  <a:srgbClr val="C00000"/>
                </a:solidFill>
                <a:latin typeface="Nyala" panose="02000504070300020003" pitchFamily="2" charset="0"/>
                <a:ea typeface="Times New Roman" panose="02020603050405020304" pitchFamily="18" charset="0"/>
                <a:cs typeface="Courier New" panose="02070309020205020404" pitchFamily="49" charset="0"/>
              </a:rPr>
              <a:t>ት (</a:t>
            </a:r>
            <a:r>
              <a:rPr lang="en-US" altLang="en-US" sz="3200" b="1" dirty="0">
                <a:solidFill>
                  <a:srgbClr val="C00000"/>
                </a:solidFill>
                <a:latin typeface="Nyala" panose="02000504070300020003" pitchFamily="2" charset="0"/>
                <a:ea typeface="Times New Roman" panose="02020603050405020304" pitchFamily="18" charset="0"/>
                <a:cs typeface="Courier New" panose="02070309020205020404" pitchFamily="49" charset="0"/>
              </a:rPr>
              <a:t>Vulnerability)</a:t>
            </a:r>
            <a:r>
              <a:rPr kumimoji="0" lang="en-US" altLang="en-US" sz="3200" b="1" i="0" u="none" strike="noStrike" cap="none" normalizeH="0" baseline="0" dirty="0">
                <a:ln>
                  <a:noFill/>
                </a:ln>
                <a:solidFill>
                  <a:srgbClr val="C00000"/>
                </a:solidFill>
                <a:effectLst/>
              </a:rPr>
              <a:t> </a:t>
            </a:r>
            <a:endParaRPr lang="en-GB" sz="3200" b="1" dirty="0">
              <a:solidFill>
                <a:srgbClr val="C00000"/>
              </a:solidFill>
              <a:highlight>
                <a:srgbClr val="FFFF00"/>
              </a:highlight>
              <a:latin typeface="Nyala" panose="02000504070300020003" pitchFamily="2" charset="0"/>
              <a:ea typeface="+mn-ea"/>
              <a:cs typeface="Courier New" panose="02070309020205020404" pitchFamily="49" charset="0"/>
            </a:endParaRPr>
          </a:p>
        </p:txBody>
      </p:sp>
      <p:sp>
        <p:nvSpPr>
          <p:cNvPr id="8" name="TextBox 7">
            <a:extLst>
              <a:ext uri="{FF2B5EF4-FFF2-40B4-BE49-F238E27FC236}">
                <a16:creationId xmlns:a16="http://schemas.microsoft.com/office/drawing/2014/main" id="{FE181723-95F7-BEEF-0F7B-0EEFC5252757}"/>
              </a:ext>
            </a:extLst>
          </p:cNvPr>
          <p:cNvSpPr txBox="1"/>
          <p:nvPr/>
        </p:nvSpPr>
        <p:spPr>
          <a:xfrm>
            <a:off x="3005059" y="6169645"/>
            <a:ext cx="7155301" cy="646459"/>
          </a:xfrm>
          <a:prstGeom prst="rect">
            <a:avLst/>
          </a:prstGeom>
          <a:noFill/>
        </p:spPr>
        <p:txBody>
          <a:bodyPr wrap="square">
            <a:spAutoFit/>
          </a:bodyPr>
          <a:lstStyle/>
          <a:p>
            <a:pPr marL="228600" marR="0" algn="r">
              <a:lnSpc>
                <a:spcPct val="107000"/>
              </a:lnSpc>
              <a:spcBef>
                <a:spcPts val="0"/>
              </a:spcBef>
              <a:spcAft>
                <a:spcPts val="800"/>
              </a:spcAft>
            </a:pPr>
            <a:r>
              <a:rPr lang="en-US" sz="1400" kern="100" dirty="0">
                <a:effectLst/>
                <a:latin typeface="Nyala" panose="02000504070300020003" pitchFamily="2" charset="0"/>
                <a:ea typeface="Calibri" panose="020F0502020204030204" pitchFamily="34" charset="0"/>
                <a:cs typeface="Times New Roman" panose="02020603050405020304" pitchFamily="18" charset="0"/>
              </a:rPr>
              <a:t>©M.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Dupar</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and A. </a:t>
            </a:r>
            <a:r>
              <a:rPr lang="en-US" sz="1400" kern="100" dirty="0">
                <a:latin typeface="Nyala" panose="02000504070300020003" pitchFamily="2" charset="0"/>
                <a:ea typeface="Calibri" panose="020F0502020204030204" pitchFamily="34" charset="0"/>
                <a:cs typeface="Times New Roman" panose="02020603050405020304" pitchFamily="18" charset="0"/>
              </a:rPr>
              <a:t>Andargatchew</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CDKN.፣ </a:t>
            </a:r>
            <a:r>
              <a:rPr lang="en-US" sz="1400" kern="100" dirty="0">
                <a:latin typeface="Nyala" panose="02000504070300020003" pitchFamily="2" charset="0"/>
                <a:ea typeface="Calibri" panose="020F0502020204030204" pitchFamily="34" charset="0"/>
                <a:cs typeface="Times New Roman" panose="02020603050405020304" pitchFamily="18" charset="0"/>
              </a:rPr>
              <a:t>ODI and SSN</a:t>
            </a:r>
            <a:r>
              <a:rPr lang="en-US" sz="1400" kern="100" dirty="0">
                <a:effectLst/>
                <a:latin typeface="Nyala" panose="02000504070300020003" pitchFamily="2" charset="0"/>
                <a:ea typeface="Calibri" panose="020F0502020204030204" pitchFamily="34" charset="0"/>
                <a:cs typeface="Times New Roman" panose="02020603050405020304" pitchFamily="18" charset="0"/>
              </a:rPr>
              <a:t> (2020)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r">
              <a:lnSpc>
                <a:spcPct val="107000"/>
              </a:lnSpc>
              <a:spcBef>
                <a:spcPts val="0"/>
              </a:spcBef>
              <a:spcAft>
                <a:spcPts val="800"/>
              </a:spcAft>
            </a:pPr>
            <a:r>
              <a:rPr lang="en-US" sz="1400" kern="100" dirty="0">
                <a:effectLst/>
                <a:latin typeface="Nyala" panose="02000504070300020003" pitchFamily="2" charset="0"/>
                <a:ea typeface="Calibri" panose="020F0502020204030204" pitchFamily="34" charset="0"/>
                <a:cs typeface="Times New Roman" panose="02020603050405020304" pitchFamily="18" charset="0"/>
              </a:rPr>
              <a:t>IPCC (2014) fifth Assessment Report </a:t>
            </a:r>
            <a:r>
              <a:rPr lang="en-US" sz="1400" kern="100" dirty="0" err="1">
                <a:effectLst/>
                <a:latin typeface="Nyala" panose="02000504070300020003" pitchFamily="2" charset="0"/>
                <a:ea typeface="Calibri" panose="020F0502020204030204" pitchFamily="34" charset="0"/>
                <a:cs typeface="Times New Roman" panose="02020603050405020304" pitchFamily="18" charset="0"/>
              </a:rPr>
              <a:t>የተወሰደ</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C416133-5D0B-C050-3164-9273AFC29832}"/>
              </a:ext>
            </a:extLst>
          </p:cNvPr>
          <p:cNvSpPr txBox="1"/>
          <p:nvPr/>
        </p:nvSpPr>
        <p:spPr>
          <a:xfrm>
            <a:off x="215754" y="1510113"/>
            <a:ext cx="11976246" cy="1200329"/>
          </a:xfrm>
          <a:prstGeom prst="rect">
            <a:avLst/>
          </a:prstGeom>
          <a:noFill/>
        </p:spPr>
        <p:txBody>
          <a:bodyPr wrap="square" rtlCol="0">
            <a:spAutoFit/>
          </a:bodyPr>
          <a:lstStyle/>
          <a:p>
            <a:pPr eaLnBrk="0" fontAlgn="base" hangingPunct="0">
              <a:spcBef>
                <a:spcPct val="0"/>
              </a:spcBef>
              <a:spcAft>
                <a:spcPct val="0"/>
              </a:spcAft>
              <a:defRPr/>
            </a:pPr>
            <a:r>
              <a:rPr kumimoji="0" lang="am-ET"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አደጋ</a:t>
            </a:r>
            <a:r>
              <a:rPr kumimoji="0" lang="am-ET"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ው</a:t>
            </a:r>
            <a:r>
              <a:rPr lang="am-ET" altLang="en-US" sz="36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መጠን </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የሚወሰነው</a:t>
            </a:r>
            <a:r>
              <a:rPr lang="en-US" altLang="en-US" sz="36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lang="am-ET" altLang="en-US" sz="36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1. </a:t>
            </a:r>
            <a:r>
              <a:rPr lang="en-US" altLang="en-US" sz="36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አየር</a:t>
            </a:r>
            <a:r>
              <a:rPr kumimoji="0" lang="en-US"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አደጋው</a:t>
            </a:r>
            <a:r>
              <a:rPr kumimoji="0" lang="en-US"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lang="en-US" altLang="en-US" sz="36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አይነት</a:t>
            </a:r>
            <a:r>
              <a:rPr kumimoji="0" lang="en-US"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lang="am-ET" altLang="en-US" sz="36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2. </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እርስዎ</a:t>
            </a:r>
            <a:r>
              <a:rPr kumimoji="0" lang="en-US"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ለአየር</a:t>
            </a:r>
            <a:r>
              <a:rPr kumimoji="0" lang="en-US"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ለውጥ</a:t>
            </a:r>
            <a:r>
              <a:rPr kumimoji="0" lang="am-ET"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አደጋ</a:t>
            </a:r>
            <a:r>
              <a:rPr kumimoji="0" lang="en-US"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kumimoji="0" lang="en-US" altLang="en-US" sz="3600" i="0" u="none" strike="noStrike" kern="1200" cap="none" spc="0" normalizeH="0" baseline="0" noProof="0" dirty="0" err="1">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ተጋላጭ</a:t>
            </a:r>
            <a:r>
              <a:rPr kumimoji="0" lang="en-US"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kumimoji="0" lang="am-ET"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ከሆኑ</a:t>
            </a:r>
            <a:r>
              <a:rPr kumimoji="0" lang="en-US" altLang="en-US" sz="3600" i="0" u="none" strike="noStrike" kern="1200" cap="none" spc="0" normalizeH="0" baseline="0" noProof="0" dirty="0">
                <a:ln>
                  <a:noFill/>
                </a:ln>
                <a:solidFill>
                  <a:srgbClr val="303436"/>
                </a:solidFill>
                <a:effectLst/>
                <a:uLnTx/>
                <a:uFillTx/>
                <a:latin typeface="Nyala" panose="02000504070300020003" pitchFamily="2" charset="0"/>
                <a:ea typeface="Times New Roman" panose="02020603050405020304" pitchFamily="18" charset="0"/>
                <a:cs typeface="Courier New" panose="02070309020205020404" pitchFamily="49" charset="0"/>
              </a:rPr>
              <a:t> </a:t>
            </a:r>
            <a:r>
              <a:rPr lang="am-ET" altLang="en-US" sz="36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3. የተጋለበት መጠን</a:t>
            </a:r>
            <a:endParaRPr kumimoji="0" lang="en-US" altLang="en-US" sz="280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E35BEEF0-3DA1-9349-3031-AA2A367AEC1C}"/>
              </a:ext>
            </a:extLst>
          </p:cNvPr>
          <p:cNvPicPr>
            <a:picLocks noChangeAspect="1"/>
          </p:cNvPicPr>
          <p:nvPr/>
        </p:nvPicPr>
        <p:blipFill>
          <a:blip r:embed="rId3"/>
          <a:stretch>
            <a:fillRect/>
          </a:stretch>
        </p:blipFill>
        <p:spPr>
          <a:xfrm>
            <a:off x="2139517" y="2849757"/>
            <a:ext cx="8128720" cy="3180573"/>
          </a:xfrm>
          <a:prstGeom prst="rect">
            <a:avLst/>
          </a:prstGeom>
        </p:spPr>
      </p:pic>
    </p:spTree>
    <p:extLst>
      <p:ext uri="{BB962C8B-B14F-4D97-AF65-F5344CB8AC3E}">
        <p14:creationId xmlns:p14="http://schemas.microsoft.com/office/powerpoint/2010/main" val="360543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32;p19" descr="A group of people that are standing in the water&#10;&#10;Description automatically generated">
            <a:extLst>
              <a:ext uri="{FF2B5EF4-FFF2-40B4-BE49-F238E27FC236}">
                <a16:creationId xmlns:a16="http://schemas.microsoft.com/office/drawing/2014/main" id="{E2D38E22-BEA6-90B3-4888-F5AA104C37BB}"/>
              </a:ext>
            </a:extLst>
          </p:cNvPr>
          <p:cNvPicPr preferRelativeResize="0"/>
          <p:nvPr/>
        </p:nvPicPr>
        <p:blipFill rotWithShape="1">
          <a:blip r:embed="rId3">
            <a:alphaModFix/>
          </a:blip>
          <a:srcRect/>
          <a:stretch/>
        </p:blipFill>
        <p:spPr>
          <a:xfrm>
            <a:off x="8228713" y="4838459"/>
            <a:ext cx="3212274" cy="1911534"/>
          </a:xfrm>
          <a:prstGeom prst="rect">
            <a:avLst/>
          </a:prstGeom>
          <a:noFill/>
          <a:ln>
            <a:noFill/>
          </a:ln>
        </p:spPr>
      </p:pic>
      <p:pic>
        <p:nvPicPr>
          <p:cNvPr id="7" name="Google Shape;131;p19" descr="A picture containing outdoor, dirt, nature, man&#10;&#10;Description automatically generated">
            <a:extLst>
              <a:ext uri="{FF2B5EF4-FFF2-40B4-BE49-F238E27FC236}">
                <a16:creationId xmlns:a16="http://schemas.microsoft.com/office/drawing/2014/main" id="{C301B06D-DCA6-EA76-A056-8A104B348A21}"/>
              </a:ext>
            </a:extLst>
          </p:cNvPr>
          <p:cNvPicPr preferRelativeResize="0"/>
          <p:nvPr/>
        </p:nvPicPr>
        <p:blipFill rotWithShape="1">
          <a:blip r:embed="rId4">
            <a:alphaModFix/>
          </a:blip>
          <a:srcRect/>
          <a:stretch/>
        </p:blipFill>
        <p:spPr>
          <a:xfrm>
            <a:off x="4344882" y="4838459"/>
            <a:ext cx="3714887" cy="1880930"/>
          </a:xfrm>
          <a:prstGeom prst="rect">
            <a:avLst/>
          </a:prstGeom>
          <a:noFill/>
          <a:ln>
            <a:noFill/>
          </a:ln>
        </p:spPr>
      </p:pic>
      <p:pic>
        <p:nvPicPr>
          <p:cNvPr id="6" name="Google Shape;130;p19" descr="A picture containing outdoor, snow, sitting, mountain&#10;&#10;Description automatically generated">
            <a:extLst>
              <a:ext uri="{FF2B5EF4-FFF2-40B4-BE49-F238E27FC236}">
                <a16:creationId xmlns:a16="http://schemas.microsoft.com/office/drawing/2014/main" id="{B91C8C49-6823-BE2B-8784-134DB64679EA}"/>
              </a:ext>
            </a:extLst>
          </p:cNvPr>
          <p:cNvPicPr preferRelativeResize="0"/>
          <p:nvPr/>
        </p:nvPicPr>
        <p:blipFill rotWithShape="1">
          <a:blip r:embed="rId5">
            <a:alphaModFix/>
          </a:blip>
          <a:srcRect/>
          <a:stretch/>
        </p:blipFill>
        <p:spPr>
          <a:xfrm>
            <a:off x="461052" y="4780006"/>
            <a:ext cx="3714886" cy="1880930"/>
          </a:xfrm>
          <a:prstGeom prst="rect">
            <a:avLst/>
          </a:prstGeom>
          <a:noFill/>
          <a:ln>
            <a:noFill/>
          </a:ln>
        </p:spPr>
      </p:pic>
      <p:sp>
        <p:nvSpPr>
          <p:cNvPr id="3" name="TextBox 2">
            <a:extLst>
              <a:ext uri="{FF2B5EF4-FFF2-40B4-BE49-F238E27FC236}">
                <a16:creationId xmlns:a16="http://schemas.microsoft.com/office/drawing/2014/main" id="{4070F411-5718-EC9A-A154-5628292B3697}"/>
              </a:ext>
            </a:extLst>
          </p:cNvPr>
          <p:cNvSpPr txBox="1"/>
          <p:nvPr/>
        </p:nvSpPr>
        <p:spPr>
          <a:xfrm>
            <a:off x="1908958" y="1077003"/>
            <a:ext cx="6097978" cy="52322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rgbClr val="C00000"/>
              </a:solidFill>
              <a:effectLst/>
              <a:latin typeface="Arial" panose="020B0604020202020204" pitchFamily="34" charset="0"/>
            </a:endParaRPr>
          </a:p>
        </p:txBody>
      </p:sp>
      <p:sp>
        <p:nvSpPr>
          <p:cNvPr id="9" name="TextBox 8">
            <a:extLst>
              <a:ext uri="{FF2B5EF4-FFF2-40B4-BE49-F238E27FC236}">
                <a16:creationId xmlns:a16="http://schemas.microsoft.com/office/drawing/2014/main" id="{76A8DF91-9C4B-7B1C-46E9-8153A867334C}"/>
              </a:ext>
            </a:extLst>
          </p:cNvPr>
          <p:cNvSpPr txBox="1"/>
          <p:nvPr/>
        </p:nvSpPr>
        <p:spPr>
          <a:xfrm>
            <a:off x="1103811" y="166460"/>
            <a:ext cx="8351321" cy="584775"/>
          </a:xfrm>
          <a:prstGeom prst="rect">
            <a:avLst/>
          </a:prstGeom>
          <a:noFill/>
        </p:spPr>
        <p:txBody>
          <a:bodyPr wrap="square">
            <a:spAutoFit/>
          </a:bodyPr>
          <a:lstStyle/>
          <a:p>
            <a:pPr algn="ctr" eaLnBrk="0" fontAlgn="base" hangingPunct="0">
              <a:spcBef>
                <a:spcPct val="0"/>
              </a:spcBef>
              <a:spcAft>
                <a:spcPct val="0"/>
              </a:spcAft>
            </a:pP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1.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ለውጥ</a:t>
            </a:r>
            <a:r>
              <a:rPr kumimoji="0" lang="am-ET"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አደጋ</a:t>
            </a:r>
            <a:r>
              <a:rPr kumimoji="0" lang="en-US" altLang="en-US" sz="3200" b="1" i="0" u="none" strike="noStrike" cap="none" normalizeH="0" baseline="0" dirty="0">
                <a:ln>
                  <a:noFill/>
                </a:ln>
                <a:solidFill>
                  <a:srgbClr val="C00000"/>
                </a:solidFill>
                <a:effectLst/>
              </a:rPr>
              <a:t> </a:t>
            </a:r>
            <a:endParaRPr kumimoji="0" lang="en-US" altLang="en-US" sz="3200" b="1" i="0" u="none" strike="noStrike" cap="none" normalizeH="0" baseline="0" dirty="0">
              <a:ln>
                <a:noFill/>
              </a:ln>
              <a:solidFill>
                <a:srgbClr val="C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08497F32-0192-BD3C-2108-F64702C614FB}"/>
              </a:ext>
            </a:extLst>
          </p:cNvPr>
          <p:cNvSpPr txBox="1"/>
          <p:nvPr/>
        </p:nvSpPr>
        <p:spPr>
          <a:xfrm>
            <a:off x="292108" y="809688"/>
            <a:ext cx="11607784" cy="3970318"/>
          </a:xfrm>
          <a:prstGeom prst="rect">
            <a:avLst/>
          </a:prstGeom>
          <a:noFill/>
        </p:spPr>
        <p:txBody>
          <a:bodyPr wrap="square">
            <a:spAutoFit/>
          </a:bodyPr>
          <a:lstStyle/>
          <a:p>
            <a:pPr marL="342900" marR="0" lvl="0" indent="-342900" algn="just"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latin typeface="Nyala" panose="02000504070300020003" pitchFamily="2" charset="0"/>
                <a:ea typeface="Times New Roman" panose="02020603050405020304" pitchFamily="18" charset="0"/>
                <a:cs typeface="Courier New" panose="02070309020205020404" pitchFamily="49" charset="0"/>
              </a:rPr>
              <a:t>አደጋዎች</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በአካባቢያችን</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የሚታዩ</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ክስተቶች</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ናቸው</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በጊዜ</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ሂደት</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lang="en-ZA" altLang="en-US" sz="2800" dirty="0" err="1">
                <a:latin typeface="Nyala" panose="02000504070300020003" pitchFamily="2" charset="0"/>
                <a:ea typeface="Times New Roman" panose="02020603050405020304" pitchFamily="18" charset="0"/>
                <a:cs typeface="Courier New" panose="02070309020205020404" pitchFamily="49" charset="0"/>
              </a:rPr>
              <a:t>የሚጠበቁ</a:t>
            </a:r>
            <a:r>
              <a:rPr lang="am-ET" altLang="en-US" sz="2800" dirty="0">
                <a:latin typeface="Nyala" panose="02000504070300020003" pitchFamily="2" charset="0"/>
                <a:ea typeface="Times New Roman" panose="02020603050405020304" pitchFamily="18" charset="0"/>
                <a:cs typeface="Courier New" panose="02070309020205020404" pitchFamily="49" charset="0"/>
              </a:rPr>
              <a:t> ለውጦችን ጨምሮ</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a:t>
            </a:r>
          </a:p>
          <a:p>
            <a:pPr marL="914400" lvl="1" indent="-457200" eaLnBrk="0" fontAlgn="base" hangingPunct="0">
              <a:spcBef>
                <a:spcPct val="0"/>
              </a:spcBef>
              <a:spcAft>
                <a:spcPct val="0"/>
              </a:spcAft>
              <a:buFont typeface="Courier New" panose="02070309020205020404" pitchFamily="49" charset="0"/>
              <a:buChar char="o"/>
            </a:pP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ሙቀት</a:t>
            </a:r>
            <a:endPar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endParaRPr>
          </a:p>
          <a:p>
            <a:pPr marL="914400" lvl="1" indent="-457200" eaLnBrk="0" fontAlgn="base" hangingPunct="0">
              <a:spcBef>
                <a:spcPct val="0"/>
              </a:spcBef>
              <a:spcAft>
                <a:spcPct val="0"/>
              </a:spcAft>
              <a:buFont typeface="Courier New" panose="02070309020205020404" pitchFamily="49" charset="0"/>
              <a:buChar char="o"/>
            </a:pP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ዝናብ</a:t>
            </a:r>
            <a:endPar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endParaRPr>
          </a:p>
          <a:p>
            <a:pPr marL="914400" lvl="1" indent="-457200" eaLnBrk="0" fontAlgn="base" hangingPunct="0">
              <a:spcBef>
                <a:spcPct val="0"/>
              </a:spcBef>
              <a:spcAft>
                <a:spcPct val="0"/>
              </a:spcAft>
              <a:buFont typeface="Courier New" panose="02070309020205020404" pitchFamily="49" charset="0"/>
              <a:buChar char="o"/>
            </a:pPr>
            <a:r>
              <a:rPr lang="en-US" altLang="en-US" sz="2800" dirty="0" err="1">
                <a:latin typeface="Nyala" panose="02000504070300020003" pitchFamily="2" charset="0"/>
                <a:ea typeface="Times New Roman" panose="02020603050405020304" pitchFamily="18" charset="0"/>
                <a:cs typeface="Courier New" panose="02070309020205020404" pitchFamily="49" charset="0"/>
              </a:rPr>
              <a:t>አደገኛ</a:t>
            </a:r>
            <a:r>
              <a:rPr lang="am-ET" altLang="en-US" sz="2800" dirty="0">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ፀባይ</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ክስተቶች</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ማእበል</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የሙቀት</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latin typeface="Nyala" panose="02000504070300020003" pitchFamily="2" charset="0"/>
                <a:ea typeface="Times New Roman" panose="02020603050405020304" pitchFamily="18" charset="0"/>
                <a:cs typeface="Courier New" panose="02070309020205020404" pitchFamily="49" charset="0"/>
              </a:rPr>
              <a:t>ሞገድ</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ድርቅ</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አቧራ</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ወ</a:t>
            </a:r>
            <a:r>
              <a:rPr kumimoji="0" lang="am-ET"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ዘተ.</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a:t>
            </a:r>
          </a:p>
          <a:p>
            <a:pPr marL="914400" lvl="1" indent="-457200" eaLnBrk="0" fontAlgn="base" hangingPunct="0">
              <a:spcBef>
                <a:spcPct val="0"/>
              </a:spcBef>
              <a:spcAft>
                <a:spcPct val="0"/>
              </a:spcAft>
              <a:buFont typeface="Courier New" panose="02070309020205020404" pitchFamily="49" charset="0"/>
              <a:buChar char="o"/>
            </a:pP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የባህር</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ወለል</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መጨመር</a:t>
            </a:r>
            <a:r>
              <a:rPr lang="am-ET" altLang="en-US" sz="2800" dirty="0">
                <a:latin typeface="Nyala" panose="02000504070300020003" pitchFamily="2" charset="0"/>
                <a:ea typeface="Times New Roman" panose="02020603050405020304" pitchFamily="18" charset="0"/>
                <a:cs typeface="Courier New" panose="02070309020205020404" pitchFamily="49" charset="0"/>
              </a:rPr>
              <a:t> (በሂደት የሚከሰት እንዲሁም ድንገተኛ ማእበል)</a:t>
            </a:r>
            <a:r>
              <a:rPr kumimoji="0" lang="am-ET"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endParaRPr kumimoji="0" lang="am-ET"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endParaRPr>
          </a:p>
          <a:p>
            <a:pPr marL="914400" lvl="1" indent="-457200" eaLnBrk="0" fontAlgn="base" hangingPunct="0">
              <a:spcBef>
                <a:spcPct val="0"/>
              </a:spcBef>
              <a:spcAft>
                <a:spcPct val="0"/>
              </a:spcAft>
              <a:buFont typeface="Courier New" panose="02070309020205020404" pitchFamily="49" charset="0"/>
              <a:buChar char="o"/>
            </a:pP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የበረዶ</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መቅለጥ</a:t>
            </a:r>
            <a:endPar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endParaRPr>
          </a:p>
          <a:p>
            <a:pPr marL="914400" lvl="1" indent="-457200" eaLnBrk="0" fontAlgn="base" hangingPunct="0">
              <a:spcBef>
                <a:spcPct val="0"/>
              </a:spcBef>
              <a:spcAft>
                <a:spcPct val="0"/>
              </a:spcAft>
              <a:buFont typeface="Courier New" panose="02070309020205020404" pitchFamily="49" charset="0"/>
              <a:buChar char="o"/>
            </a:pPr>
            <a:r>
              <a:rPr lang="en-US" altLang="en-US" sz="2800" dirty="0" err="1">
                <a:latin typeface="Nyala" panose="02000504070300020003" pitchFamily="2" charset="0"/>
                <a:ea typeface="Times New Roman" panose="02020603050405020304" pitchFamily="18" charset="0"/>
                <a:cs typeface="Courier New" panose="02070309020205020404" pitchFamily="49" charset="0"/>
              </a:rPr>
              <a:t>ሁለተኛ</a:t>
            </a:r>
            <a:r>
              <a:rPr lang="am-ET" altLang="en-US" sz="2800" dirty="0">
                <a:latin typeface="Nyala" panose="02000504070300020003" pitchFamily="2" charset="0"/>
                <a:ea typeface="Times New Roman" panose="02020603050405020304" pitchFamily="18" charset="0"/>
                <a:cs typeface="Courier New" panose="02070309020205020404" pitchFamily="49" charset="0"/>
              </a:rPr>
              <a:t> ደረጃ</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ክስተቶች</a:t>
            </a:r>
            <a:r>
              <a:rPr lang="am-ET" altLang="en-US" sz="2800" dirty="0">
                <a:latin typeface="Nyala" panose="02000504070300020003" pitchFamily="2" charset="0"/>
                <a:ea typeface="Times New Roman" panose="02020603050405020304" pitchFamily="18" charset="0"/>
                <a:cs typeface="Courier New" panose="02070309020205020404" pitchFamily="49" charset="0"/>
              </a:rPr>
              <a:t>፦</a:t>
            </a:r>
            <a:r>
              <a:rPr kumimoji="0" lang="am-ET"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ለምሳሌ</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ግግር</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በረዶ</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አካባቢ</a:t>
            </a:r>
            <a:r>
              <a:rPr lang="am-ET" altLang="en-US" sz="2800" dirty="0">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latin typeface="Nyala" panose="02000504070300020003" pitchFamily="2" charset="0"/>
                <a:ea typeface="Times New Roman" panose="02020603050405020304" pitchFamily="18" charset="0"/>
                <a:cs typeface="Courier New" panose="02070309020205020404" pitchFamily="49" charset="0"/>
              </a:rPr>
              <a:t>ከሚፈጠር</a:t>
            </a:r>
            <a:r>
              <a:rPr lang="am-ET" altLang="en-US" sz="2800" dirty="0">
                <a:latin typeface="Nyala" panose="02000504070300020003" pitchFamily="2" charset="0"/>
                <a:ea typeface="Times New Roman" panose="02020603050405020304" pitchFamily="18" charset="0"/>
                <a:cs typeface="Courier New" panose="02070309020205020404" pitchFamily="49" charset="0"/>
              </a:rPr>
              <a:t> ሃይቅ</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የሚመጣ</a:t>
            </a:r>
            <a:r>
              <a:rPr kumimoji="0" lang="am-ET"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ጎርፍ</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የመሬት</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መንሸራተት</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የጫካ</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እሳት</a:t>
            </a:r>
            <a:r>
              <a:rPr kumimoji="0" lang="en-US" altLang="en-US" sz="280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ወዘተ</a:t>
            </a:r>
            <a:r>
              <a:rPr lang="am-ET" altLang="en-US" sz="2800" dirty="0">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80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29253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05D394-3996-B5DE-21AA-2E05DA1A3162}"/>
              </a:ext>
            </a:extLst>
          </p:cNvPr>
          <p:cNvSpPr txBox="1"/>
          <p:nvPr/>
        </p:nvSpPr>
        <p:spPr>
          <a:xfrm>
            <a:off x="231112" y="955631"/>
            <a:ext cx="7684979" cy="4662815"/>
          </a:xfrm>
          <a:prstGeom prst="rect">
            <a:avLst/>
          </a:prstGeom>
          <a:noFill/>
        </p:spPr>
        <p:txBody>
          <a:bodyPr wrap="square">
            <a:spAutoFit/>
          </a:bodyPr>
          <a:lstStyle/>
          <a:p>
            <a:r>
              <a:rPr kumimoji="0" lang="en-US" altLang="en-US" sz="27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ያሉበት</a:t>
            </a:r>
            <a:r>
              <a:rPr kumimoji="0" lang="en-US" altLang="en-US" sz="27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ቦታ</a:t>
            </a:r>
            <a:r>
              <a:rPr kumimoji="0" lang="en-US" altLang="en-US" sz="27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27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አየር</a:t>
            </a:r>
            <a:r>
              <a:rPr kumimoji="0" lang="en-US" altLang="en-US" sz="27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ንብረት</a:t>
            </a:r>
            <a:r>
              <a:rPr kumimoji="0" lang="en-US" altLang="en-US" sz="27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ሊደርስቦት</a:t>
            </a:r>
            <a:r>
              <a:rPr kumimoji="0" lang="am-ET" altLang="en-US" sz="27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የሚችለው </a:t>
            </a:r>
            <a:r>
              <a:rPr kumimoji="0" lang="en-US" altLang="en-US" sz="27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አደጋ</a:t>
            </a:r>
            <a:r>
              <a:rPr kumimoji="0" lang="am-ET" altLang="en-US" sz="27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ላይ ተጽዕኖ ያሳድራል</a:t>
            </a:r>
            <a:r>
              <a:rPr lang="en-US" altLang="en-US" sz="2700" dirty="0">
                <a:solidFill>
                  <a:srgbClr val="303436"/>
                </a:solidFill>
                <a:latin typeface="Nyala" panose="02000504070300020003" pitchFamily="2" charset="0"/>
                <a:ea typeface="Times New Roman" panose="02020603050405020304" pitchFamily="18" charset="0"/>
                <a:cs typeface="Nyala" panose="02000504070300020003" pitchFamily="2" charset="0"/>
              </a:rPr>
              <a:t>፣</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አካባቢዎ</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ለአየር</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ንብረት</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አደጋ</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እና</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ለጉዳቱ</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የተጋለጠ</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altLang="en-US" sz="2700" dirty="0" err="1">
                <a:solidFill>
                  <a:srgbClr val="303436"/>
                </a:solidFill>
                <a:latin typeface="Nyala" panose="02000504070300020003" pitchFamily="2" charset="0"/>
                <a:ea typeface="Times New Roman" panose="02020603050405020304" pitchFamily="18" charset="0"/>
                <a:cs typeface="Nyala" panose="02000504070300020003" pitchFamily="2" charset="0"/>
              </a:rPr>
              <a:t>ከሆነ</a:t>
            </a:r>
            <a:endPar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endParaRPr>
          </a:p>
          <a:p>
            <a:r>
              <a:rPr kumimoji="0" lang="en-US" altLang="en-US" sz="27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ምሳሌ</a:t>
            </a:r>
            <a:r>
              <a:rPr lang="am-ET" altLang="en-US" sz="2700" b="1" dirty="0">
                <a:solidFill>
                  <a:srgbClr val="303436"/>
                </a:solidFill>
                <a:latin typeface="Nyala" panose="02000504070300020003" pitchFamily="2" charset="0"/>
                <a:ea typeface="Times New Roman" panose="02020603050405020304" pitchFamily="18" charset="0"/>
                <a:cs typeface="Nyala" panose="02000504070300020003" pitchFamily="2" charset="0"/>
              </a:rPr>
              <a:t>፦</a:t>
            </a:r>
            <a:r>
              <a:rPr kumimoji="0" lang="en-US" altLang="en-US" sz="27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በዝቅተኛ</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ቦታ</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የሚገ</a:t>
            </a:r>
            <a:r>
              <a:rPr kumimoji="0" lang="am-ET"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ኙ</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am-ET"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የ</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ደሴትና</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የባህር</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ዳር</a:t>
            </a:r>
            <a:r>
              <a:rPr kumimoji="0" lang="am-ET"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ቻ</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አካባቢዎች</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ለባህር</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ወለል</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ከፍ</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ማለት</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ተጋላጭ</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ናቸው</a:t>
            </a:r>
            <a:r>
              <a:rPr lang="am-ET" altLang="en-US" sz="2700" dirty="0">
                <a:solidFill>
                  <a:srgbClr val="303436"/>
                </a:solidFill>
                <a:latin typeface="Nyala" panose="02000504070300020003" pitchFamily="2" charset="0"/>
                <a:ea typeface="Times New Roman" panose="02020603050405020304" pitchFamily="18" charset="0"/>
                <a:cs typeface="Nyala" panose="02000504070300020003" pitchFamily="2" charset="0"/>
              </a:rPr>
              <a:t>።</a:t>
            </a:r>
            <a:endPar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endParaRPr>
          </a:p>
          <a:p>
            <a:r>
              <a:rPr kumimoji="0" lang="en-US" altLang="en-US" sz="27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ምሳሌ</a:t>
            </a:r>
            <a:r>
              <a:rPr lang="am-ET" altLang="en-US" sz="2700" b="1" dirty="0">
                <a:solidFill>
                  <a:srgbClr val="303436"/>
                </a:solidFill>
                <a:latin typeface="Nyala" panose="02000504070300020003" pitchFamily="2" charset="0"/>
                <a:ea typeface="Times New Roman" panose="02020603050405020304" pitchFamily="18" charset="0"/>
                <a:cs typeface="Nyala" panose="02000504070300020003" pitchFamily="2" charset="0"/>
              </a:rPr>
              <a:t>፦</a:t>
            </a:r>
            <a:r>
              <a:rPr kumimoji="0" lang="en-US" altLang="en-US" sz="27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ለጎርፍ</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ተጋላጭ</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የሆነ</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የወንዝ</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ሸለቆ</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altLang="en-US" sz="2700" dirty="0" err="1">
                <a:solidFill>
                  <a:srgbClr val="303436"/>
                </a:solidFill>
                <a:latin typeface="Nyala" panose="02000504070300020003" pitchFamily="2" charset="0"/>
                <a:ea typeface="Times New Roman" panose="02020603050405020304" pitchFamily="18" charset="0"/>
                <a:cs typeface="Nyala" panose="02000504070300020003" pitchFamily="2" charset="0"/>
              </a:rPr>
              <a:t>ከ</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በረዶ</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ግግር</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lang="en-US" altLang="en-US" sz="2700" dirty="0" err="1">
                <a:solidFill>
                  <a:srgbClr val="303436"/>
                </a:solidFill>
                <a:latin typeface="Nyala" panose="02000504070300020003" pitchFamily="2" charset="0"/>
                <a:ea typeface="Times New Roman" panose="02020603050405020304" pitchFamily="18" charset="0"/>
                <a:cs typeface="Nyala" panose="02000504070300020003" pitchFamily="2" charset="0"/>
              </a:rPr>
              <a:t>አካባቢ</a:t>
            </a:r>
            <a:r>
              <a:rPr lang="am-ET" altLang="en-US" sz="2700" dirty="0">
                <a:solidFill>
                  <a:srgbClr val="303436"/>
                </a:solidFill>
                <a:latin typeface="Nyala" panose="02000504070300020003" pitchFamily="2" charset="0"/>
                <a:ea typeface="Times New Roman" panose="02020603050405020304" pitchFamily="18" charset="0"/>
                <a:cs typeface="Nyala" panose="02000504070300020003" pitchFamily="2" charset="0"/>
              </a:rPr>
              <a:t> ከሚፈጠር ወንዝ ለሚመጣ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ጎርፍ</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ተጋላጭ</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ነው</a:t>
            </a:r>
            <a:r>
              <a:rPr kumimoji="0" lang="am-ET"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endParaRPr>
          </a:p>
          <a:p>
            <a:pPr algn="just"/>
            <a:r>
              <a:rPr kumimoji="0" lang="en-US" altLang="en-US" sz="27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ምሳሌ</a:t>
            </a:r>
            <a:r>
              <a:rPr lang="en-US" altLang="en-US" sz="2700" b="1" dirty="0">
                <a:solidFill>
                  <a:srgbClr val="303436"/>
                </a:solidFill>
                <a:latin typeface="Nyala" panose="02000504070300020003" pitchFamily="2" charset="0"/>
                <a:ea typeface="Times New Roman" panose="02020603050405020304" pitchFamily="18" charset="0"/>
                <a:cs typeface="Nyala" panose="02000504070300020003" pitchFamily="2" charset="0"/>
              </a:rPr>
              <a:t>፦</a:t>
            </a:r>
            <a:r>
              <a:rPr kumimoji="0" lang="en-US" altLang="en-US" sz="27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ቁልቁለታማ</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የተራራ</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አካባቢ</a:t>
            </a:r>
            <a:r>
              <a:rPr kumimoji="0" lang="am-ET"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ዎች</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ከአየር</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ጸባይ</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ጋር</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ለተገናኙ</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የመሬት</a:t>
            </a:r>
            <a:r>
              <a:rPr kumimoji="0" lang="am-ET"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መሸርሸሮች</a:t>
            </a:r>
            <a:r>
              <a:rPr kumimoji="0" lang="am-ET"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እ</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ና</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ለመሬት</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ናዳ</a:t>
            </a:r>
            <a:r>
              <a:rPr kumimoji="0" lang="en-US"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am-ET"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የ</a:t>
            </a:r>
            <a:r>
              <a:rPr kumimoji="0" lang="en-US" altLang="en-US" sz="27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ተጋለ</a:t>
            </a:r>
            <a:r>
              <a:rPr kumimoji="0" lang="am-ET"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ጡ ናቸው</a:t>
            </a:r>
            <a:r>
              <a:rPr lang="am-ET" altLang="en-US" sz="2700" dirty="0">
                <a:solidFill>
                  <a:srgbClr val="303436"/>
                </a:solidFill>
                <a:latin typeface="Nyala" panose="02000504070300020003" pitchFamily="2" charset="0"/>
                <a:ea typeface="Times New Roman" panose="02020603050405020304" pitchFamily="18" charset="0"/>
                <a:cs typeface="Nyala" panose="02000504070300020003" pitchFamily="2" charset="0"/>
              </a:rPr>
              <a:t>።</a:t>
            </a:r>
            <a:endParaRPr kumimoji="0" lang="am-ET" altLang="en-US" sz="27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endParaRPr>
          </a:p>
          <a:p>
            <a:pPr algn="just"/>
            <a:r>
              <a:rPr lang="am-ET" altLang="en-US" sz="2700" b="1" dirty="0">
                <a:solidFill>
                  <a:srgbClr val="303436"/>
                </a:solidFill>
                <a:latin typeface="Nyala" panose="02000504070300020003" pitchFamily="2" charset="0"/>
                <a:ea typeface="Times New Roman" panose="02020603050405020304" pitchFamily="18" charset="0"/>
                <a:cs typeface="Nyala" panose="02000504070300020003" pitchFamily="2" charset="0"/>
              </a:rPr>
              <a:t>ምሳሌ፦</a:t>
            </a:r>
            <a:r>
              <a:rPr kumimoji="0" lang="en-US" altLang="en-US" sz="27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a:t>
            </a:r>
            <a:r>
              <a:rPr kumimoji="0" lang="en-US" altLang="en-US" sz="270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አንዳንድ</a:t>
            </a:r>
            <a:r>
              <a:rPr kumimoji="0" lang="en-US" altLang="en-US" sz="270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70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ቦታዎች</a:t>
            </a:r>
            <a:r>
              <a:rPr kumimoji="0" lang="en-US" altLang="en-US" sz="270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70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ለሙቀት</a:t>
            </a:r>
            <a:r>
              <a:rPr kumimoji="0" lang="en-US" altLang="en-US" sz="270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70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ማእበል</a:t>
            </a:r>
            <a:r>
              <a:rPr kumimoji="0" lang="en-US" altLang="en-US" sz="270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70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ወይም</a:t>
            </a:r>
            <a:r>
              <a:rPr kumimoji="0" lang="en-US" altLang="en-US" sz="270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70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ለሞንሱን</a:t>
            </a:r>
            <a:r>
              <a:rPr kumimoji="0" lang="en-US" altLang="en-US" sz="270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70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ለውጦች</a:t>
            </a:r>
            <a:r>
              <a:rPr kumimoji="0" lang="en-US" altLang="en-US" sz="270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70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የተጋለጡ</a:t>
            </a:r>
            <a:r>
              <a:rPr kumimoji="0" lang="en-US" altLang="en-US" sz="270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70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ናቸው</a:t>
            </a:r>
            <a:r>
              <a:rPr kumimoji="0" lang="am-ET" altLang="en-US" sz="270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a:t>
            </a:r>
            <a:endParaRPr kumimoji="0" lang="en-US" altLang="en-US" sz="270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endParaRPr>
          </a:p>
        </p:txBody>
      </p:sp>
      <p:sp>
        <p:nvSpPr>
          <p:cNvPr id="16" name="TextBox 15">
            <a:extLst>
              <a:ext uri="{FF2B5EF4-FFF2-40B4-BE49-F238E27FC236}">
                <a16:creationId xmlns:a16="http://schemas.microsoft.com/office/drawing/2014/main" id="{F73A91BB-B6F6-04D8-4CE7-EA492DC69C18}"/>
              </a:ext>
            </a:extLst>
          </p:cNvPr>
          <p:cNvSpPr txBox="1"/>
          <p:nvPr/>
        </p:nvSpPr>
        <p:spPr>
          <a:xfrm>
            <a:off x="633046" y="196667"/>
            <a:ext cx="8485681" cy="584775"/>
          </a:xfrm>
          <a:prstGeom prst="rect">
            <a:avLst/>
          </a:prstGeom>
          <a:noFill/>
        </p:spPr>
        <p:txBody>
          <a:bodyPr wrap="square">
            <a:spAutoFit/>
          </a:bodyPr>
          <a:lstStyle/>
          <a:p>
            <a:pPr algn="ct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2.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መጋለጥ</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p>
        </p:txBody>
      </p:sp>
      <p:pic>
        <p:nvPicPr>
          <p:cNvPr id="17" name="Google Shape;140;p20">
            <a:extLst>
              <a:ext uri="{FF2B5EF4-FFF2-40B4-BE49-F238E27FC236}">
                <a16:creationId xmlns:a16="http://schemas.microsoft.com/office/drawing/2014/main" id="{2BE62C8E-E479-FB38-F23B-089E8A783A58}"/>
              </a:ext>
            </a:extLst>
          </p:cNvPr>
          <p:cNvPicPr preferRelativeResize="0"/>
          <p:nvPr/>
        </p:nvPicPr>
        <p:blipFill rotWithShape="1">
          <a:blip r:embed="rId3">
            <a:alphaModFix/>
          </a:blip>
          <a:srcRect l="21089" r="21434"/>
          <a:stretch/>
        </p:blipFill>
        <p:spPr>
          <a:xfrm>
            <a:off x="7916091" y="781442"/>
            <a:ext cx="4275909" cy="4401205"/>
          </a:xfrm>
          <a:prstGeom prst="rect">
            <a:avLst/>
          </a:prstGeom>
          <a:noFill/>
          <a:ln>
            <a:noFill/>
          </a:ln>
        </p:spPr>
      </p:pic>
      <p:sp>
        <p:nvSpPr>
          <p:cNvPr id="19" name="TextBox 18">
            <a:extLst>
              <a:ext uri="{FF2B5EF4-FFF2-40B4-BE49-F238E27FC236}">
                <a16:creationId xmlns:a16="http://schemas.microsoft.com/office/drawing/2014/main" id="{8D1B341B-5F40-24AF-7B26-B52EC899C8AA}"/>
              </a:ext>
            </a:extLst>
          </p:cNvPr>
          <p:cNvSpPr txBox="1"/>
          <p:nvPr/>
        </p:nvSpPr>
        <p:spPr>
          <a:xfrm>
            <a:off x="231112" y="5657671"/>
            <a:ext cx="11960888" cy="1200329"/>
          </a:xfrm>
          <a:prstGeom prst="rect">
            <a:avLst/>
          </a:prstGeom>
          <a:noFill/>
        </p:spPr>
        <p:txBody>
          <a:bodyPr wrap="square">
            <a:spAutoFit/>
          </a:bodyPr>
          <a:lstStyle/>
          <a:p>
            <a:pPr algn="just"/>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በተጨማሪም</a:t>
            </a:r>
            <a:r>
              <a:rPr kumimoji="0" lang="am-ET"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የማህበራዊ</a:t>
            </a:r>
            <a:r>
              <a:rPr kumimoji="0" lang="am-ET"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እና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ኢኮኖሚያዊ</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ጉዳዮች</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እና</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am-ET" altLang="en-US" sz="2400" i="1" dirty="0">
                <a:solidFill>
                  <a:srgbClr val="303436"/>
                </a:solidFill>
                <a:latin typeface="Nyala" panose="02000504070300020003" pitchFamily="2" charset="0"/>
                <a:ea typeface="Malgun Gothic" panose="020B0503020000020004" pitchFamily="34" charset="-127"/>
                <a:cs typeface="Malgun Gothic" panose="020B0503020000020004" pitchFamily="34" charset="-127"/>
              </a:rPr>
              <a:t>የ</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አስተዳደር</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am-ET"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አይነቶች፣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ከአካባቢያ</a:t>
            </a:r>
            <a:r>
              <a:rPr kumimoji="0" lang="am-ET"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ችን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ጋር</a:t>
            </a:r>
            <a:r>
              <a:rPr kumimoji="0" lang="am-ET"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የሚኖ</a:t>
            </a:r>
            <a:r>
              <a:rPr lang="am-ET" altLang="en-US" sz="2400" i="1" dirty="0">
                <a:solidFill>
                  <a:srgbClr val="303436"/>
                </a:solidFill>
                <a:latin typeface="Nyala" panose="02000504070300020003" pitchFamily="2" charset="0"/>
                <a:ea typeface="Malgun Gothic" panose="020B0503020000020004" pitchFamily="34" charset="-127"/>
                <a:cs typeface="Malgun Gothic" panose="020B0503020000020004" pitchFamily="34" charset="-127"/>
              </a:rPr>
              <a:t>ረን</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ን</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ግንኙነት</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am-ET"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እንዲሁም ደህንነታችን ላይ ተጽዕኖ ይፈጥራሉ፤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ለአየር</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ንብረት</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ተጽእኖ</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ያለንን</a:t>
            </a:r>
            <a:r>
              <a:rPr kumimoji="0" lang="am-ET"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ተጋላጭነትን</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lang="en-US" altLang="en-US" sz="2400" i="1" dirty="0" err="1">
                <a:solidFill>
                  <a:srgbClr val="303436"/>
                </a:solidFill>
                <a:latin typeface="Nyala" panose="02000504070300020003" pitchFamily="2" charset="0"/>
                <a:ea typeface="Malgun Gothic" panose="020B0503020000020004" pitchFamily="34" charset="-127"/>
                <a:cs typeface="Malgun Gothic" panose="020B0503020000020004" pitchFamily="34" charset="-127"/>
              </a:rPr>
              <a:t>አካቶ</a:t>
            </a:r>
            <a:r>
              <a:rPr lang="en-US" altLang="en-US" sz="2400" i="1" dirty="0">
                <a:solidFill>
                  <a:srgbClr val="303436"/>
                </a:solidFill>
                <a:latin typeface="Nyala" panose="02000504070300020003" pitchFamily="2" charset="0"/>
                <a:ea typeface="Malgun Gothic" panose="020B0503020000020004" pitchFamily="34" charset="-127"/>
                <a:cs typeface="Malgun Gothic" panose="020B0503020000020004" pitchFamily="34" charset="-127"/>
              </a:rPr>
              <a:t>።</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ምሳሌ</a:t>
            </a:r>
            <a:r>
              <a:rPr lang="en-US" altLang="en-US" sz="2400" i="1" dirty="0">
                <a:solidFill>
                  <a:srgbClr val="303436"/>
                </a:solidFill>
                <a:latin typeface="Nyala" panose="02000504070300020003" pitchFamily="2" charset="0"/>
                <a:ea typeface="Malgun Gothic" panose="020B0503020000020004" pitchFamily="34" charset="-127"/>
                <a:cs typeface="Malgun Gothic" panose="020B0503020000020004" pitchFamily="34" charset="-127"/>
              </a:rPr>
              <a:t>፦</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ድሆች</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ምርታማነቱ</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በቀነሰ</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መሬት</a:t>
            </a:r>
            <a:r>
              <a:rPr lang="am-ET" altLang="en-US" sz="2400" i="1" dirty="0">
                <a:solidFill>
                  <a:srgbClr val="303436"/>
                </a:solidFill>
                <a:latin typeface="Nyala" panose="02000504070300020003" pitchFamily="2" charset="0"/>
                <a:ea typeface="Malgun Gothic" panose="020B0503020000020004" pitchFamily="34" charset="-127"/>
                <a:cs typeface="Malgun Gothic" panose="020B0503020000020004" pitchFamily="34" charset="-127"/>
              </a:rPr>
              <a:t> </a:t>
            </a:r>
            <a:r>
              <a:rPr lang="en-US" altLang="en-US" sz="2400" i="1" dirty="0" err="1">
                <a:solidFill>
                  <a:srgbClr val="303436"/>
                </a:solidFill>
                <a:latin typeface="Nyala" panose="02000504070300020003" pitchFamily="2" charset="0"/>
                <a:ea typeface="Malgun Gothic" panose="020B0503020000020004" pitchFamily="34" charset="-127"/>
                <a:cs typeface="Malgun Gothic" panose="020B0503020000020004" pitchFamily="34" charset="-127"/>
              </a:rPr>
              <a:t>እና</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ለጎርፍ</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ተጋላጭ</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በሆኑ</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የወንዝ</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ዳርቻ</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አካባቢ</a:t>
            </a:r>
            <a:r>
              <a:rPr kumimoji="0" lang="en-US" altLang="en-US" sz="2400" i="1"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400" i="1"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ይኖራሉ</a:t>
            </a:r>
            <a:r>
              <a:rPr lang="am-ET" altLang="en-US" sz="2400" i="1" dirty="0">
                <a:solidFill>
                  <a:srgbClr val="303436"/>
                </a:solidFill>
                <a:latin typeface="Nyala" panose="02000504070300020003" pitchFamily="2" charset="0"/>
                <a:ea typeface="Malgun Gothic" panose="020B0503020000020004" pitchFamily="34" charset="-127"/>
                <a:cs typeface="Malgun Gothic" panose="020B0503020000020004" pitchFamily="34" charset="-127"/>
              </a:rPr>
              <a:t>።</a:t>
            </a:r>
            <a:endParaRPr lang="en-US" sz="2400" i="1" dirty="0"/>
          </a:p>
        </p:txBody>
      </p:sp>
    </p:spTree>
    <p:extLst>
      <p:ext uri="{BB962C8B-B14F-4D97-AF65-F5344CB8AC3E}">
        <p14:creationId xmlns:p14="http://schemas.microsoft.com/office/powerpoint/2010/main" val="56893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E9A9E0-5E76-E2E0-297B-03FE329F1C1E}"/>
              </a:ext>
            </a:extLst>
          </p:cNvPr>
          <p:cNvSpPr txBox="1"/>
          <p:nvPr/>
        </p:nvSpPr>
        <p:spPr>
          <a:xfrm>
            <a:off x="301452" y="725690"/>
            <a:ext cx="6576426" cy="5632311"/>
          </a:xfrm>
          <a:prstGeom prst="rect">
            <a:avLst/>
          </a:prstGeom>
          <a:noFill/>
        </p:spPr>
        <p:txBody>
          <a:bodyPr wrap="square">
            <a:spAutoFit/>
          </a:bodyPr>
          <a:lstStyle/>
          <a:p>
            <a:pPr algn="just"/>
            <a:r>
              <a:rPr lang="en-US" altLang="en-US" sz="2400" b="1"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ማንነቶ</a:t>
            </a:r>
            <a:r>
              <a:rPr lang="am-ET" altLang="en-US" sz="2400" b="1"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አየር</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ንብረት</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ሊደርስቦት</a:t>
            </a:r>
            <a:r>
              <a:rPr kumimoji="0" lang="am-ET"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የሚችለው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አደጋ</a:t>
            </a:r>
            <a:r>
              <a:rPr kumimoji="0" lang="am-ET"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 ላይ ተጽዕኖ ያሳድራል</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rPr>
              <a:t>፦</a:t>
            </a:r>
            <a:endParaRPr kumimoji="0" lang="am-ET"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Nyala" panose="02000504070300020003" pitchFamily="2" charset="0"/>
            </a:endParaRPr>
          </a:p>
          <a:p>
            <a:pPr marL="342900" indent="-342900" algn="just">
              <a:buFont typeface="Arial" panose="020B0604020202020204" pitchFamily="34" charset="0"/>
              <a:buChar char="•"/>
            </a:pP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አካላዊ</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ባህሪያት</a:t>
            </a:r>
            <a:r>
              <a:rPr lang="en-US" altLang="en-US" sz="2400" b="1"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እድሜ</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ጤና</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አካል ጉዳተኝነት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ወዘተ</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ከአየር</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ንብረት ለውጥ ጋር በተገናኘ</a:t>
            </a:r>
            <a:endPar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342900" indent="-342900" algn="just">
              <a:buFont typeface="Arial" panose="020B0604020202020204" pitchFamily="34" charset="0"/>
              <a:buChar char="•"/>
            </a:pP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የማህበራዊ</a:t>
            </a:r>
            <a:r>
              <a:rPr lang="am-ET" altLang="en-US" sz="2400" b="1"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ኢኮኖሚያዊ</a:t>
            </a:r>
            <a:r>
              <a:rPr kumimoji="0" lang="am-ET"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ሁኔታ</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እና</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የትምህርት</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ደረጃ</a:t>
            </a:r>
            <a:r>
              <a:rPr lang="en-US" altLang="en-US" sz="2400" b="1"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የተለያየ</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ነገር ለማድረግ ያለዎት የገንዘብ አቅም</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አይነት</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የ</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መረጃ</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ተደራነት</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እንዳሎት</a:t>
            </a:r>
            <a:r>
              <a:rPr lang="en-US"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ለተፈቀደልዎ</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ወይም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ስለሚጠበ</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ቅቦት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400" dirty="0" err="1">
                <a:solidFill>
                  <a:srgbClr val="303436"/>
                </a:solidFill>
                <a:latin typeface="Arial Unicode MS"/>
                <a:ea typeface="Times New Roman" panose="02020603050405020304" pitchFamily="18" charset="0"/>
                <a:cs typeface="Courier New" panose="02070309020205020404" pitchFamily="49" charset="0"/>
              </a:rPr>
              <a:t>ሁኔታዎች</a:t>
            </a:r>
            <a:r>
              <a:rPr lang="am-ET" altLang="en-US" sz="2400" dirty="0">
                <a:solidFill>
                  <a:srgbClr val="303436"/>
                </a:solidFill>
                <a:latin typeface="Arial Unicode MS"/>
                <a:ea typeface="Times New Roman" panose="02020603050405020304" pitchFamily="18" charset="0"/>
                <a:cs typeface="Courier New" panose="02070309020205020404" pitchFamily="49" charset="0"/>
              </a:rPr>
              <a:t> ያለው</a:t>
            </a:r>
            <a:r>
              <a:rPr kumimoji="0" lang="am-ET"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ማህበራዊ</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ባህላዊ</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አመለካከት</a:t>
            </a:r>
            <a:endPar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algn="just"/>
            <a:r>
              <a:rPr lang="am-ET" altLang="en-US" sz="2400" b="1" dirty="0">
                <a:solidFill>
                  <a:srgbClr val="303436"/>
                </a:solidFill>
                <a:latin typeface="Arial Unicode MS"/>
                <a:ea typeface="Times New Roman" panose="02020603050405020304" pitchFamily="18" charset="0"/>
                <a:cs typeface="Nyala" panose="02000504070300020003" pitchFamily="2" charset="0"/>
              </a:rPr>
              <a:t>ለ</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አየር</a:t>
            </a:r>
            <a:r>
              <a:rPr kumimoji="0" lang="en-US" altLang="en-US" sz="24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4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አደጋ</a:t>
            </a:r>
            <a:r>
              <a:rPr kumimoji="0" lang="am-ET"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ተጋላጭነት</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ዎ</a:t>
            </a:r>
            <a:r>
              <a:rPr kumimoji="0" lang="en-US" altLang="en-US" sz="24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4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4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አስተዋእጾ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የሚያ</a:t>
            </a:r>
            <a:r>
              <a:rPr kumimoji="0" lang="am-ET"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ደርጉ</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am-ET"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ተጨማሪ</a:t>
            </a:r>
            <a:r>
              <a:rPr kumimoji="0" lang="en-US" altLang="en-US" sz="24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የማህበራዊ</a:t>
            </a:r>
            <a:r>
              <a:rPr kumimoji="0" lang="en-US" altLang="en-US" sz="2400" b="1"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ኢኮኖሚያዊ</a:t>
            </a:r>
            <a:r>
              <a:rPr kumimoji="0" lang="en-US" altLang="en-US" sz="2400" b="1"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ሁኔታዎች</a:t>
            </a:r>
            <a:r>
              <a:rPr kumimoji="0" lang="am-ET"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endPar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342900" indent="-342900" algn="just">
              <a:buFont typeface="Arial" panose="020B0604020202020204" pitchFamily="34" charset="0"/>
              <a:buChar char="•"/>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አንድ አይነት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ቡድኖች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አይደሉም</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በመሆኑም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የሴቶች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ጉዳይ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በተለያዩ</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ሁኔታዎች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የተለያየ</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ነው</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lang="am-ET" altLang="en-US" sz="2400" dirty="0">
                <a:solidFill>
                  <a:srgbClr val="303436"/>
                </a:solidFill>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ምሳሌ</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በእማወራ</a:t>
            </a:r>
            <a:r>
              <a:rPr lang="am-ET" altLang="en-US" sz="2400" dirty="0">
                <a:solidFill>
                  <a:srgbClr val="303436"/>
                </a:solidFill>
                <a:latin typeface="Arial Unicode MS"/>
                <a:ea typeface="Times New Roman" panose="02020603050405020304" pitchFamily="18" charset="0"/>
                <a:cs typeface="Nyala" panose="02000504070300020003" pitchFamily="2" charset="0"/>
              </a:rPr>
              <a:t> እና </a:t>
            </a:r>
            <a:r>
              <a:rPr lang="en-US" altLang="en-US" sz="2400" dirty="0" err="1">
                <a:solidFill>
                  <a:srgbClr val="303436"/>
                </a:solidFill>
                <a:latin typeface="Arial Unicode MS"/>
                <a:ea typeface="Times New Roman" panose="02020603050405020304" pitchFamily="18" charset="0"/>
                <a:cs typeface="Nyala" panose="02000504070300020003" pitchFamily="2" charset="0"/>
              </a:rPr>
              <a:t>በ</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አባወራ</a:t>
            </a:r>
            <a:r>
              <a:rPr lang="am-ET" altLang="en-US" sz="2400" dirty="0">
                <a:solidFill>
                  <a:srgbClr val="303436"/>
                </a:solidFill>
                <a:latin typeface="Arial Unicode MS"/>
                <a:ea typeface="Times New Roman" panose="02020603050405020304" pitchFamily="18" charset="0"/>
                <a:cs typeface="Nyala" panose="02000504070300020003" pitchFamily="2" charset="0"/>
              </a:rPr>
              <a:t> በሚመሩ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ቤተሰቦች</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መሃከል</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ያሉ የጥያቄ ልዩነቶች</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ZA" altLang="en-US" sz="2400" dirty="0" err="1">
                <a:solidFill>
                  <a:srgbClr val="303436"/>
                </a:solidFill>
                <a:latin typeface="Arial Unicode MS"/>
                <a:ea typeface="Times New Roman" panose="02020603050405020304" pitchFamily="18" charset="0"/>
                <a:cs typeface="Nyala" panose="02000504070300020003" pitchFamily="2" charset="0"/>
              </a:rPr>
              <a:t>አንድ</a:t>
            </a:r>
            <a:r>
              <a:rPr lang="am-ET" altLang="en-US" sz="2400" dirty="0">
                <a:solidFill>
                  <a:srgbClr val="303436"/>
                </a:solidFill>
                <a:latin typeface="Arial Unicode MS"/>
                <a:ea typeface="Times New Roman" panose="02020603050405020304" pitchFamily="18" charset="0"/>
                <a:cs typeface="Nyala" panose="02000504070300020003" pitchFamily="2" charset="0"/>
              </a:rPr>
              <a:t> የትዳር አጋር ያላቸው ሴቶች እና በበርካታ የትዳር አጋር ቤተሰብ ውስጥ የሚገኙ ሴቶች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ወዘተ</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800" b="0" i="0" u="none" strike="noStrike" cap="none" normalizeH="0" baseline="0" dirty="0">
                <a:ln>
                  <a:noFill/>
                </a:ln>
                <a:solidFill>
                  <a:schemeClr val="tx1"/>
                </a:solidFill>
                <a:effectLst/>
              </a:rPr>
              <a:t> </a:t>
            </a:r>
            <a:endParaRPr lang="en-US" sz="2400" dirty="0"/>
          </a:p>
        </p:txBody>
      </p:sp>
      <p:sp>
        <p:nvSpPr>
          <p:cNvPr id="6" name="TextBox 5">
            <a:extLst>
              <a:ext uri="{FF2B5EF4-FFF2-40B4-BE49-F238E27FC236}">
                <a16:creationId xmlns:a16="http://schemas.microsoft.com/office/drawing/2014/main" id="{6D2FA7D5-F38B-302F-D880-EE44B9A2EB6E}"/>
              </a:ext>
            </a:extLst>
          </p:cNvPr>
          <p:cNvSpPr txBox="1"/>
          <p:nvPr/>
        </p:nvSpPr>
        <p:spPr>
          <a:xfrm>
            <a:off x="1094509" y="140915"/>
            <a:ext cx="6096000" cy="584775"/>
          </a:xfrm>
          <a:prstGeom prst="rect">
            <a:avLst/>
          </a:prstGeom>
          <a:noFill/>
        </p:spPr>
        <p:txBody>
          <a:bodyPr wrap="square">
            <a:spAutoFit/>
          </a:bodyPr>
          <a:lstStyle/>
          <a:p>
            <a:r>
              <a:rPr kumimoji="0" lang="en-US" altLang="en-US" sz="3200" b="1" i="0" u="none" strike="noStrike" cap="none" normalizeH="0" baseline="0" dirty="0">
                <a:ln>
                  <a:noFill/>
                </a:ln>
                <a:solidFill>
                  <a:srgbClr val="C00000"/>
                </a:solidFill>
                <a:effectLst/>
                <a:latin typeface="inherit"/>
                <a:ea typeface="Times New Roman" panose="02020603050405020304" pitchFamily="18" charset="0"/>
                <a:cs typeface="Courier New" panose="02070309020205020404" pitchFamily="49" charset="0"/>
              </a:rPr>
              <a:t>3.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ተጋላጭነት</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p>
        </p:txBody>
      </p:sp>
      <p:pic>
        <p:nvPicPr>
          <p:cNvPr id="2" name="Picture 1">
            <a:extLst>
              <a:ext uri="{FF2B5EF4-FFF2-40B4-BE49-F238E27FC236}">
                <a16:creationId xmlns:a16="http://schemas.microsoft.com/office/drawing/2014/main" id="{0B8E5EF1-9F4E-AC10-DEA7-8F5DE95FFC3E}"/>
              </a:ext>
            </a:extLst>
          </p:cNvPr>
          <p:cNvPicPr>
            <a:picLocks noChangeAspect="1"/>
          </p:cNvPicPr>
          <p:nvPr/>
        </p:nvPicPr>
        <p:blipFill>
          <a:blip r:embed="rId3"/>
          <a:stretch>
            <a:fillRect/>
          </a:stretch>
        </p:blipFill>
        <p:spPr>
          <a:xfrm>
            <a:off x="7427923" y="1061811"/>
            <a:ext cx="4618304" cy="4498154"/>
          </a:xfrm>
          <a:prstGeom prst="rect">
            <a:avLst/>
          </a:prstGeom>
        </p:spPr>
      </p:pic>
      <p:sp>
        <p:nvSpPr>
          <p:cNvPr id="3" name="TextBox 2">
            <a:extLst>
              <a:ext uri="{FF2B5EF4-FFF2-40B4-BE49-F238E27FC236}">
                <a16:creationId xmlns:a16="http://schemas.microsoft.com/office/drawing/2014/main" id="{9127238E-F2DA-26E0-4093-85CCE6CE4A38}"/>
              </a:ext>
            </a:extLst>
          </p:cNvPr>
          <p:cNvSpPr txBox="1"/>
          <p:nvPr/>
        </p:nvSpPr>
        <p:spPr>
          <a:xfrm>
            <a:off x="7187236" y="5796189"/>
            <a:ext cx="4275908" cy="344903"/>
          </a:xfrm>
          <a:prstGeom prst="rect">
            <a:avLst/>
          </a:prstGeom>
          <a:noFill/>
        </p:spPr>
        <p:txBody>
          <a:bodyPr wrap="square">
            <a:spAutoFit/>
          </a:bodyPr>
          <a:lstStyle/>
          <a:p>
            <a:pPr marL="228600" marR="0" algn="r">
              <a:lnSpc>
                <a:spcPct val="107000"/>
              </a:lnSpc>
              <a:spcBef>
                <a:spcPts val="0"/>
              </a:spcBef>
              <a:spcAft>
                <a:spcPts val="800"/>
              </a:spcAft>
            </a:pPr>
            <a:r>
              <a:rPr lang="am-ET" sz="1600" kern="100" dirty="0">
                <a:effectLst/>
                <a:latin typeface="Nyala" panose="02000504070300020003" pitchFamily="2" charset="0"/>
                <a:ea typeface="Calibri" panose="020F0502020204030204" pitchFamily="34" charset="0"/>
                <a:cs typeface="Times New Roman" panose="02020603050405020304" pitchFamily="18" charset="0"/>
              </a:rPr>
              <a:t>ከ </a:t>
            </a:r>
            <a:r>
              <a:rPr lang="en-US" sz="1600" kern="100" dirty="0" err="1">
                <a:effectLst/>
                <a:latin typeface="Nyala" panose="02000504070300020003" pitchFamily="2" charset="0"/>
                <a:ea typeface="Calibri" panose="020F0502020204030204" pitchFamily="34" charset="0"/>
                <a:cs typeface="Times New Roman" panose="02020603050405020304" pitchFamily="18" charset="0"/>
              </a:rPr>
              <a:t>www.iwda.org.au</a:t>
            </a:r>
            <a:r>
              <a:rPr lang="en-US" sz="1600" kern="100" dirty="0">
                <a:effectLst/>
                <a:latin typeface="Nyala" panose="02000504070300020003" pitchFamily="2" charset="0"/>
                <a:ea typeface="Calibri" panose="020F0502020204030204" pitchFamily="34" charset="0"/>
                <a:cs typeface="Times New Roman" panose="02020603050405020304" pitchFamily="18" charset="0"/>
              </a:rPr>
              <a:t> </a:t>
            </a:r>
            <a:r>
              <a:rPr lang="en-US" sz="1600" kern="100" dirty="0" err="1">
                <a:effectLst/>
                <a:latin typeface="Nyala" panose="02000504070300020003" pitchFamily="2" charset="0"/>
                <a:ea typeface="Calibri" panose="020F0502020204030204" pitchFamily="34" charset="0"/>
                <a:cs typeface="Times New Roman" panose="02020603050405020304" pitchFamily="18" charset="0"/>
              </a:rPr>
              <a:t>የተወሰደ</a:t>
            </a:r>
            <a:r>
              <a:rPr lang="en-US" sz="1600" kern="100" dirty="0">
                <a:effectLst/>
                <a:latin typeface="Nyala" panose="02000504070300020003" pitchFamily="2" charset="0"/>
                <a:ea typeface="Calibri" panose="020F0502020204030204" pitchFamily="34"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23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AE5909-FCC1-9733-0A41-BA5105C644F9}"/>
              </a:ext>
            </a:extLst>
          </p:cNvPr>
          <p:cNvSpPr txBox="1"/>
          <p:nvPr/>
        </p:nvSpPr>
        <p:spPr>
          <a:xfrm>
            <a:off x="331596" y="930531"/>
            <a:ext cx="11363098" cy="2677656"/>
          </a:xfrm>
          <a:prstGeom prst="rect">
            <a:avLst/>
          </a:prstGeom>
          <a:noFill/>
        </p:spPr>
        <p:txBody>
          <a:bodyPr wrap="square">
            <a:spAutoFit/>
          </a:bodyPr>
          <a:lstStyle/>
          <a:p>
            <a:pPr marL="457200" lvl="0" indent="-457200" algn="just" eaLnBrk="0" fontAlgn="base" hangingPunct="0">
              <a:spcBef>
                <a:spcPct val="0"/>
              </a:spcBef>
              <a:spcAft>
                <a:spcPct val="0"/>
              </a:spcAft>
              <a:buFont typeface="Arial" panose="020B0604020202020204" pitchFamily="34" charset="0"/>
              <a:buChar char="•"/>
            </a:pP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ሁለት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በመሆን</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በኢትዮጵያ</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የተለያዩ</a:t>
            </a:r>
            <a:r>
              <a:rPr lang="en-US"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ሰዎችን</a:t>
            </a:r>
            <a:r>
              <a:rPr lang="en-US"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ቡድኖችን</a:t>
            </a:r>
            <a:r>
              <a:rPr lang="en-US"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አሉታዊ</a:t>
            </a:r>
            <a:r>
              <a:rPr lang="en-US"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በሆነ</a:t>
            </a:r>
            <a:r>
              <a:rPr lang="en-US"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መልኩ</a:t>
            </a:r>
            <a:r>
              <a:rPr lang="en-US"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ተ</a:t>
            </a:r>
            <a:r>
              <a:rPr lang="am-ET" altLang="en-US" sz="2800" dirty="0">
                <a:solidFill>
                  <a:srgbClr val="303436"/>
                </a:solidFill>
                <a:ea typeface="Times New Roman" panose="02020603050405020304" pitchFamily="18" charset="0"/>
                <a:cs typeface="Courier New" panose="02070309020205020404" pitchFamily="49" charset="0"/>
              </a:rPr>
              <a:t>ጽ</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እኖ</a:t>
            </a:r>
            <a:r>
              <a:rPr lang="am-ET"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በማድረስ</a:t>
            </a:r>
            <a:r>
              <a:rPr lang="en-US"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kumimoji="0" lang="am-ET" altLang="en-US" sz="28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a:t>
            </a:r>
            <a:r>
              <a:rPr kumimoji="0" lang="am-ET" altLang="en-US" sz="28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ተ</a:t>
            </a:r>
            <a:r>
              <a:rPr kumimoji="0" lang="en-US" altLang="en-US" sz="28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ለመዱ</a:t>
            </a:r>
            <a:r>
              <a:rPr kumimoji="0" lang="en-US" altLang="en-US" sz="28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am-ET" altLang="en-US" sz="2800" dirty="0">
                <a:solidFill>
                  <a:srgbClr val="303436"/>
                </a:solidFill>
                <a:latin typeface="Arial Unicode MS"/>
                <a:ea typeface="Times New Roman" panose="02020603050405020304" pitchFamily="18" charset="0"/>
                <a:cs typeface="Nyala" panose="02000504070300020003" pitchFamily="2" charset="0"/>
              </a:rPr>
              <a:t> የ</a:t>
            </a:r>
            <a:r>
              <a:rPr kumimoji="0" lang="en-US" altLang="en-US" sz="28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አየር</a:t>
            </a:r>
            <a:r>
              <a:rPr kumimoji="0" lang="en-US" altLang="en-US" sz="28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am-ET" altLang="en-US" sz="28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Arial Unicode MS"/>
                <a:ea typeface="Times New Roman" panose="02020603050405020304" pitchFamily="18" charset="0"/>
                <a:cs typeface="Nyala" panose="02000504070300020003" pitchFamily="2" charset="0"/>
              </a:rPr>
              <a:t>አደጋዎች</a:t>
            </a:r>
            <a:r>
              <a:rPr kumimoji="0" lang="en-US" altLang="en-US" sz="28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8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መካከል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አንድ</a:t>
            </a:r>
            <a:r>
              <a:rPr lang="am-ET"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አደጋ</a:t>
            </a:r>
            <a:r>
              <a:rPr kumimoji="0" lang="en-US" altLang="en-US" sz="28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ምረጡ</a:t>
            </a:r>
            <a:r>
              <a:rPr kumimoji="0" lang="en-US" altLang="en-US" sz="28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endParaRPr>
          </a:p>
          <a:p>
            <a:pPr marL="457200" marR="0" lvl="0" indent="-4572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የሰዎች</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ለአደጋ</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የመጋለጥ</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መጠን ላይ ተጽዕኖ</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የሚያደርሱ</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ምክንያቶችን ተወያዩ፤ ማለትም የሰዎች የመጋለጥ ዓይነት (የሚኖሩበት አካባቢ</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የሰዎች</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ተጋላጭነት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ከአደጋው</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ጋር</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የመላመድ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አቅም</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የሰዎች</a:t>
            </a:r>
            <a:r>
              <a:rPr lang="am-ET"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ማንነት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7C11303-FC87-D308-0407-028CD9BCFB62}"/>
              </a:ext>
            </a:extLst>
          </p:cNvPr>
          <p:cNvSpPr txBox="1"/>
          <p:nvPr/>
        </p:nvSpPr>
        <p:spPr>
          <a:xfrm>
            <a:off x="912942" y="241708"/>
            <a:ext cx="6096000" cy="584775"/>
          </a:xfrm>
          <a:prstGeom prst="rect">
            <a:avLst/>
          </a:prstGeom>
          <a:noFill/>
        </p:spPr>
        <p:txBody>
          <a:bodyPr wrap="square">
            <a:spAutoFit/>
          </a:bodyPr>
          <a:lstStyle/>
          <a:p>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የቡድን</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መልመጃ</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endParaRPr lang="en-US" sz="3200" b="1" dirty="0">
              <a:solidFill>
                <a:srgbClr val="C00000"/>
              </a:solidFill>
            </a:endParaRPr>
          </a:p>
        </p:txBody>
      </p:sp>
      <p:sp>
        <p:nvSpPr>
          <p:cNvPr id="12" name="TextBox 11">
            <a:extLst>
              <a:ext uri="{FF2B5EF4-FFF2-40B4-BE49-F238E27FC236}">
                <a16:creationId xmlns:a16="http://schemas.microsoft.com/office/drawing/2014/main" id="{B0337C18-E2F8-BD51-BF97-F90282BF4B38}"/>
              </a:ext>
            </a:extLst>
          </p:cNvPr>
          <p:cNvSpPr txBox="1"/>
          <p:nvPr/>
        </p:nvSpPr>
        <p:spPr>
          <a:xfrm>
            <a:off x="331596" y="3907647"/>
            <a:ext cx="5637125" cy="1384995"/>
          </a:xfrm>
          <a:prstGeom prst="rect">
            <a:avLst/>
          </a:prstGeom>
          <a:noFill/>
        </p:spPr>
        <p:txBody>
          <a:bodyPr wrap="square">
            <a:spAutoFit/>
          </a:bodyPr>
          <a:lstStyle/>
          <a:p>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በኢትዮጵያ</a:t>
            </a:r>
            <a:r>
              <a:rPr kumimoji="0" lang="en-US"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የ</a:t>
            </a:r>
            <a:r>
              <a:rPr kumimoji="0" lang="am-ET"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ተ</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ለመዱ</a:t>
            </a:r>
            <a:r>
              <a:rPr kumimoji="0" lang="en-US"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አደጋዎች</a:t>
            </a:r>
            <a:r>
              <a:rPr kumimoji="0" lang="en-US"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ድርቅ</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ወረርሽኝ</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ጎርፍ</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ከባድ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በረዶ</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ተባዮች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ተምች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አንበጣ</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የመሬት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መንሸራተት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endParaRPr lang="en-US" sz="2800" dirty="0"/>
          </a:p>
        </p:txBody>
      </p:sp>
      <p:pic>
        <p:nvPicPr>
          <p:cNvPr id="13" name="Picture 12">
            <a:extLst>
              <a:ext uri="{FF2B5EF4-FFF2-40B4-BE49-F238E27FC236}">
                <a16:creationId xmlns:a16="http://schemas.microsoft.com/office/drawing/2014/main" id="{F3DAEC9F-81EA-33C3-88AB-5028DAA33A82}"/>
              </a:ext>
            </a:extLst>
          </p:cNvPr>
          <p:cNvPicPr>
            <a:picLocks noChangeAspect="1"/>
          </p:cNvPicPr>
          <p:nvPr/>
        </p:nvPicPr>
        <p:blipFill>
          <a:blip r:embed="rId3"/>
          <a:stretch>
            <a:fillRect/>
          </a:stretch>
        </p:blipFill>
        <p:spPr>
          <a:xfrm>
            <a:off x="6096000" y="3712236"/>
            <a:ext cx="4419983" cy="2944623"/>
          </a:xfrm>
          <a:prstGeom prst="rect">
            <a:avLst/>
          </a:prstGeom>
        </p:spPr>
      </p:pic>
    </p:spTree>
    <p:extLst>
      <p:ext uri="{BB962C8B-B14F-4D97-AF65-F5344CB8AC3E}">
        <p14:creationId xmlns:p14="http://schemas.microsoft.com/office/powerpoint/2010/main" val="328294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C11303-FC87-D308-0407-028CD9BCFB62}"/>
              </a:ext>
            </a:extLst>
          </p:cNvPr>
          <p:cNvSpPr txBox="1"/>
          <p:nvPr/>
        </p:nvSpPr>
        <p:spPr>
          <a:xfrm>
            <a:off x="110532" y="244436"/>
            <a:ext cx="12081468" cy="569387"/>
          </a:xfrm>
          <a:prstGeom prst="rect">
            <a:avLst/>
          </a:prstGeom>
          <a:noFill/>
        </p:spPr>
        <p:txBody>
          <a:bodyPr wrap="square">
            <a:spAutoFit/>
          </a:bodyPr>
          <a:lstStyle/>
          <a:p>
            <a:r>
              <a:rPr lang="en-US" altLang="en-US" sz="3100" b="1" dirty="0" err="1">
                <a:solidFill>
                  <a:srgbClr val="C00000"/>
                </a:solidFill>
                <a:latin typeface="Nyala" panose="02000504070300020003" pitchFamily="2" charset="0"/>
                <a:cs typeface="Courier New" panose="02070309020205020404" pitchFamily="49" charset="0"/>
              </a:rPr>
              <a:t>እርምጃ</a:t>
            </a:r>
            <a:r>
              <a:rPr lang="en-US" altLang="en-US" sz="3100" b="1" dirty="0">
                <a:solidFill>
                  <a:srgbClr val="C00000"/>
                </a:solidFill>
                <a:latin typeface="Nyala" panose="02000504070300020003" pitchFamily="2" charset="0"/>
                <a:cs typeface="Courier New" panose="02070309020205020404" pitchFamily="49" charset="0"/>
              </a:rPr>
              <a:t> 3:- </a:t>
            </a:r>
            <a:r>
              <a:rPr lang="am-ET" altLang="en-US" sz="3100" b="1" dirty="0">
                <a:solidFill>
                  <a:srgbClr val="C00000"/>
                </a:solidFill>
                <a:latin typeface="Nyala" panose="02000504070300020003" pitchFamily="2" charset="0"/>
                <a:cs typeface="Courier New" panose="02070309020205020404" pitchFamily="49" charset="0"/>
              </a:rPr>
              <a:t>የ</a:t>
            </a:r>
            <a:r>
              <a:rPr lang="en-US" altLang="en-US" sz="3100" b="1" dirty="0" err="1">
                <a:solidFill>
                  <a:srgbClr val="C00000"/>
                </a:solidFill>
                <a:latin typeface="Nyala" panose="02000504070300020003" pitchFamily="2" charset="0"/>
                <a:cs typeface="Courier New" panose="02070309020205020404" pitchFamily="49" charset="0"/>
              </a:rPr>
              <a:t>ሰዎችን</a:t>
            </a:r>
            <a:r>
              <a:rPr lang="en-US" altLang="en-US" sz="3100" b="1" dirty="0">
                <a:solidFill>
                  <a:srgbClr val="C00000"/>
                </a:solidFill>
                <a:latin typeface="Nyala" panose="02000504070300020003" pitchFamily="2" charset="0"/>
                <a:cs typeface="Courier New" panose="02070309020205020404" pitchFamily="49" charset="0"/>
              </a:rPr>
              <a:t> </a:t>
            </a:r>
            <a:r>
              <a:rPr lang="en-US" altLang="en-US" sz="3100" b="1" dirty="0" err="1">
                <a:solidFill>
                  <a:srgbClr val="C00000"/>
                </a:solidFill>
                <a:latin typeface="Nyala" panose="02000504070300020003" pitchFamily="2" charset="0"/>
                <a:cs typeface="Courier New" panose="02070309020205020404" pitchFamily="49" charset="0"/>
              </a:rPr>
              <a:t>የተለያዩ</a:t>
            </a:r>
            <a:r>
              <a:rPr lang="en-US" altLang="en-US" sz="3100" b="1" dirty="0">
                <a:solidFill>
                  <a:srgbClr val="C00000"/>
                </a:solidFill>
                <a:latin typeface="Nyala" panose="02000504070300020003" pitchFamily="2" charset="0"/>
                <a:cs typeface="Courier New" panose="02070309020205020404" pitchFamily="49" charset="0"/>
              </a:rPr>
              <a:t> </a:t>
            </a:r>
            <a:r>
              <a:rPr lang="en-US" altLang="en-US" sz="3100" b="1" dirty="0" err="1">
                <a:solidFill>
                  <a:srgbClr val="C00000"/>
                </a:solidFill>
                <a:latin typeface="Nyala" panose="02000504070300020003" pitchFamily="2" charset="0"/>
                <a:cs typeface="Courier New" panose="02070309020205020404" pitchFamily="49" charset="0"/>
              </a:rPr>
              <a:t>የአየር</a:t>
            </a:r>
            <a:r>
              <a:rPr lang="en-US" altLang="en-US" sz="3100" b="1" dirty="0">
                <a:solidFill>
                  <a:srgbClr val="C00000"/>
                </a:solidFill>
                <a:latin typeface="Nyala" panose="02000504070300020003" pitchFamily="2" charset="0"/>
                <a:cs typeface="Courier New" panose="02070309020205020404" pitchFamily="49" charset="0"/>
              </a:rPr>
              <a:t> </a:t>
            </a:r>
            <a:r>
              <a:rPr lang="en-US" altLang="en-US" sz="3100" b="1" dirty="0" err="1">
                <a:solidFill>
                  <a:srgbClr val="C00000"/>
                </a:solidFill>
                <a:latin typeface="Nyala" panose="02000504070300020003" pitchFamily="2" charset="0"/>
                <a:cs typeface="Courier New" panose="02070309020205020404" pitchFamily="49" charset="0"/>
              </a:rPr>
              <a:t>ንብረት</a:t>
            </a:r>
            <a:r>
              <a:rPr lang="am-ET" altLang="en-US" sz="3100" b="1" dirty="0">
                <a:solidFill>
                  <a:srgbClr val="C00000"/>
                </a:solidFill>
                <a:latin typeface="Nyala" panose="02000504070300020003" pitchFamily="2" charset="0"/>
                <a:cs typeface="Courier New" panose="02070309020205020404" pitchFamily="49" charset="0"/>
              </a:rPr>
              <a:t> </a:t>
            </a:r>
            <a:r>
              <a:rPr lang="en-US" altLang="en-US" sz="3100" b="1" dirty="0" err="1">
                <a:solidFill>
                  <a:srgbClr val="C00000"/>
                </a:solidFill>
                <a:latin typeface="Nyala" panose="02000504070300020003" pitchFamily="2" charset="0"/>
                <a:cs typeface="Courier New" panose="02070309020205020404" pitchFamily="49" charset="0"/>
              </a:rPr>
              <a:t>ስጋቶችን</a:t>
            </a:r>
            <a:r>
              <a:rPr lang="en-US" altLang="en-US" sz="3100" b="1" dirty="0">
                <a:solidFill>
                  <a:srgbClr val="C00000"/>
                </a:solidFill>
                <a:latin typeface="Nyala" panose="02000504070300020003" pitchFamily="2" charset="0"/>
                <a:cs typeface="Courier New" panose="02070309020205020404" pitchFamily="49" charset="0"/>
              </a:rPr>
              <a:t> </a:t>
            </a:r>
            <a:r>
              <a:rPr lang="am-ET" altLang="en-US" sz="3100" b="1" dirty="0">
                <a:solidFill>
                  <a:srgbClr val="C00000"/>
                </a:solidFill>
                <a:latin typeface="Nyala" panose="02000504070300020003" pitchFamily="2" charset="0"/>
                <a:cs typeface="Courier New" panose="02070309020205020404" pitchFamily="49" charset="0"/>
              </a:rPr>
              <a:t>ለ</a:t>
            </a:r>
            <a:r>
              <a:rPr lang="en-US" altLang="en-US" sz="3100" b="1" dirty="0" err="1">
                <a:solidFill>
                  <a:srgbClr val="C00000"/>
                </a:solidFill>
                <a:latin typeface="Nyala" panose="02000504070300020003" pitchFamily="2" charset="0"/>
                <a:cs typeface="Courier New" panose="02070309020205020404" pitchFamily="49" charset="0"/>
              </a:rPr>
              <a:t>መረዳት</a:t>
            </a:r>
            <a:r>
              <a:rPr lang="en-US" altLang="en-US" sz="3100" b="1" dirty="0">
                <a:solidFill>
                  <a:srgbClr val="C00000"/>
                </a:solidFill>
                <a:latin typeface="Nyala" panose="02000504070300020003" pitchFamily="2" charset="0"/>
                <a:cs typeface="Courier New" panose="02070309020205020404" pitchFamily="49" charset="0"/>
              </a:rPr>
              <a:t> </a:t>
            </a:r>
            <a:r>
              <a:rPr lang="en-US" altLang="en-US" sz="3100" b="1" dirty="0" err="1">
                <a:solidFill>
                  <a:srgbClr val="C00000"/>
                </a:solidFill>
                <a:latin typeface="Nyala" panose="02000504070300020003" pitchFamily="2" charset="0"/>
                <a:cs typeface="Courier New" panose="02070309020205020404" pitchFamily="49" charset="0"/>
              </a:rPr>
              <a:t>የምንጠይቃቸው</a:t>
            </a:r>
            <a:r>
              <a:rPr lang="am-ET" altLang="en-US" sz="3100" b="1" dirty="0">
                <a:solidFill>
                  <a:srgbClr val="C00000"/>
                </a:solidFill>
                <a:latin typeface="Nyala" panose="02000504070300020003" pitchFamily="2" charset="0"/>
                <a:cs typeface="Courier New" panose="02070309020205020404" pitchFamily="49" charset="0"/>
              </a:rPr>
              <a:t> ጥያቄዎች</a:t>
            </a:r>
            <a:endParaRPr lang="en-US" sz="3100" b="1" dirty="0">
              <a:solidFill>
                <a:srgbClr val="C00000"/>
              </a:solidFill>
              <a:latin typeface="Nyala" panose="02000504070300020003" pitchFamily="2" charset="0"/>
              <a:cs typeface="Courier New" panose="02070309020205020404" pitchFamily="49" charset="0"/>
            </a:endParaRPr>
          </a:p>
        </p:txBody>
      </p:sp>
      <p:sp>
        <p:nvSpPr>
          <p:cNvPr id="4" name="TextBox 3">
            <a:extLst>
              <a:ext uri="{FF2B5EF4-FFF2-40B4-BE49-F238E27FC236}">
                <a16:creationId xmlns:a16="http://schemas.microsoft.com/office/drawing/2014/main" id="{546181A0-689F-30DC-D15C-4F3E4ADA9FE7}"/>
              </a:ext>
            </a:extLst>
          </p:cNvPr>
          <p:cNvSpPr txBox="1"/>
          <p:nvPr/>
        </p:nvSpPr>
        <p:spPr>
          <a:xfrm>
            <a:off x="256675" y="1073978"/>
            <a:ext cx="8792004" cy="5262979"/>
          </a:xfrm>
          <a:prstGeom prst="rect">
            <a:avLst/>
          </a:prstGeom>
          <a:noFill/>
        </p:spPr>
        <p:txBody>
          <a:bodyPr wrap="square">
            <a:spAutoFit/>
          </a:bodyPr>
          <a:lstStyle/>
          <a:p>
            <a:pPr eaLnBrk="0" fontAlgn="base" hangingPunct="0">
              <a:spcBef>
                <a:spcPct val="0"/>
              </a:spcBef>
              <a:spcAft>
                <a:spcPct val="0"/>
              </a:spcAft>
            </a:pPr>
            <a:r>
              <a:rPr lang="en-US" altLang="en-US" sz="2800" b="1" dirty="0" err="1">
                <a:solidFill>
                  <a:srgbClr val="303436"/>
                </a:solidFill>
                <a:latin typeface="Nyala" panose="02000504070300020003" pitchFamily="2" charset="0"/>
                <a:cs typeface="Courier New" panose="02070309020205020404" pitchFamily="49" charset="0"/>
              </a:rPr>
              <a:t>ሥራ</a:t>
            </a:r>
            <a:r>
              <a:rPr lang="am-ET" altLang="en-US" sz="2800" b="1" dirty="0">
                <a:solidFill>
                  <a:srgbClr val="303436"/>
                </a:solidFill>
                <a:latin typeface="Nyala" panose="02000504070300020003" pitchFamily="2" charset="0"/>
                <a:cs typeface="Courier New" panose="02070309020205020404" pitchFamily="49" charset="0"/>
              </a:rPr>
              <a:t> ድር</a:t>
            </a:r>
            <a:r>
              <a:rPr lang="en-US" sz="2800" b="1" dirty="0" err="1">
                <a:solidFill>
                  <a:srgbClr val="303436"/>
                </a:solidFill>
                <a:latin typeface="Nyala" panose="02000504070300020003" pitchFamily="2" charset="0"/>
                <a:cs typeface="Courier New" panose="02070309020205020404" pitchFamily="49" charset="0"/>
              </a:rPr>
              <a:t>ሻ</a:t>
            </a:r>
            <a:r>
              <a:rPr lang="en-US" sz="2800" b="1" dirty="0">
                <a:solidFill>
                  <a:srgbClr val="303436"/>
                </a:solidFill>
                <a:latin typeface="Nyala" panose="02000504070300020003" pitchFamily="2" charset="0"/>
                <a:cs typeface="Courier New" panose="02070309020205020404" pitchFamily="49" charset="0"/>
              </a:rPr>
              <a:t>፦</a:t>
            </a:r>
            <a:r>
              <a:rPr lang="en-US" altLang="en-US" sz="2800" b="1" dirty="0">
                <a:solidFill>
                  <a:srgbClr val="303436"/>
                </a:solidFill>
                <a:latin typeface="Nyala" panose="02000504070300020003" pitchFamily="2"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ያደርጋል</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የምርት</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ኃብት</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ተደራሽነት</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የተፈጥሮ</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ኃብትን</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ጨምሮ</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ይጠቀማል</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lang="am-ET" altLang="en-US" sz="2600" dirty="0">
                <a:solidFill>
                  <a:srgbClr val="303436"/>
                </a:solidFill>
                <a:latin typeface="inherit"/>
                <a:ea typeface="Times New Roman" panose="02020603050405020304" pitchFamily="18" charset="0"/>
                <a:cs typeface="Courier New" panose="02070309020205020404" pitchFamily="49" charset="0"/>
              </a:rPr>
              <a:t>?</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የምርት</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ኃብትን</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መቆጣጠር</a:t>
            </a:r>
            <a:r>
              <a:rPr kumimoji="0" lang="am-ET"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እ</a:t>
            </a: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ና</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ውሳኔ</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800" b="1"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ሰጭነት</a:t>
            </a:r>
            <a:r>
              <a:rPr lang="en-US" altLang="en-US" sz="2800" b="1"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600" dirty="0" err="1">
                <a:solidFill>
                  <a:srgbClr val="303436"/>
                </a:solidFill>
                <a:latin typeface="Arial Unicode MS"/>
                <a:ea typeface="Times New Roman" panose="02020603050405020304" pitchFamily="18" charset="0"/>
                <a:cs typeface="Courier New" panose="02070309020205020404" pitchFamily="49" charset="0"/>
              </a:rPr>
              <a:t>ይ</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ቆጣጠራል</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እውቀት</a:t>
            </a:r>
            <a:r>
              <a:rPr lang="en-US" altLang="en-US" sz="2800" b="1"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ያውቃል</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lang="am-ET" altLang="en-US" sz="2600" dirty="0">
                <a:solidFill>
                  <a:srgbClr val="303436"/>
                </a:solidFill>
                <a:latin typeface="inherit"/>
                <a:ea typeface="Times New Roman" panose="02020603050405020304" pitchFamily="18" charset="0"/>
                <a:cs typeface="Courier New" panose="02070309020205020404" pitchFamily="49" charset="0"/>
              </a:rPr>
              <a:t>?</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ጥቅም</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መጋራት</a:t>
            </a:r>
            <a:r>
              <a:rPr lang="en-US" altLang="en-US" sz="2800" b="1"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ይጠቀማ</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lang="am-ET" altLang="en-US" sz="2600" dirty="0">
                <a:solidFill>
                  <a:srgbClr val="303436"/>
                </a:solidFill>
                <a:latin typeface="inherit"/>
                <a:ea typeface="Times New Roman" panose="02020603050405020304" pitchFamily="18" charset="0"/>
                <a:cs typeface="Courier New" panose="02070309020205020404" pitchFamily="49" charset="0"/>
              </a:rPr>
              <a:t>?</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ተሳትፎ</a:t>
            </a:r>
            <a:r>
              <a:rPr lang="en-US" altLang="en-US" sz="2800" b="1"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ማን</a:t>
            </a:r>
            <a:r>
              <a:rPr kumimoji="0" lang="en-US"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በምን</a:t>
            </a:r>
            <a:r>
              <a:rPr kumimoji="0" lang="en-US"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ውስጥ</a:t>
            </a:r>
            <a:r>
              <a:rPr kumimoji="0" lang="en-US"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ይካተታል</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እንዴት</a:t>
            </a:r>
            <a:r>
              <a:rPr lang="am-ET" altLang="en-US" sz="2600" dirty="0">
                <a:solidFill>
                  <a:srgbClr val="303436"/>
                </a:solidFill>
                <a:latin typeface="inherit"/>
                <a:ea typeface="Times New Roman" panose="02020603050405020304" pitchFamily="18" charset="0"/>
                <a:cs typeface="Courier New" panose="02070309020205020404" pitchFamily="49" charset="0"/>
              </a:rPr>
              <a:t>?</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የት</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መቼ</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600" b="0" i="0" u="none" strike="noStrike" cap="none" normalizeH="0" baseline="0" dirty="0">
                <a:ln>
                  <a:noFill/>
                </a:ln>
                <a:solidFill>
                  <a:schemeClr val="tx1"/>
                </a:solidFill>
                <a:effectLst/>
              </a:rPr>
              <a:t> </a:t>
            </a:r>
            <a:endParaRPr kumimoji="0" lang="en-US" altLang="en-US" sz="26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60C0BB10-EEDF-616C-8C56-C779972EF761}"/>
              </a:ext>
            </a:extLst>
          </p:cNvPr>
          <p:cNvSpPr txBox="1"/>
          <p:nvPr/>
        </p:nvSpPr>
        <p:spPr>
          <a:xfrm>
            <a:off x="256675" y="6336957"/>
            <a:ext cx="5694947"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ምንጭ</a:t>
            </a:r>
            <a:r>
              <a:rPr kumimoji="0" lang="en-US" altLang="en-US" sz="1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ከ</a:t>
            </a:r>
            <a:r>
              <a:rPr lang="en-GB" sz="1800" b="1" i="1" u="none" strike="noStrike" cap="none" dirty="0">
                <a:solidFill>
                  <a:schemeClr val="dk1"/>
                </a:solidFill>
                <a:latin typeface="Calibri"/>
                <a:ea typeface="Calibri"/>
                <a:cs typeface="Calibri"/>
                <a:sym typeface="Calibri"/>
              </a:rPr>
              <a:t> FAO</a:t>
            </a:r>
            <a:r>
              <a:rPr kumimoji="0" lang="en-US" altLang="en-US" sz="1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18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የተወሰደ</a:t>
            </a:r>
            <a:r>
              <a:rPr kumimoji="0" lang="en-US" altLang="en-US" sz="1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sz="1800" b="1" dirty="0" err="1">
                <a:effectLst/>
                <a:latin typeface="Nyala" panose="02000504070300020003" pitchFamily="2" charset="0"/>
                <a:ea typeface="Calibri" panose="020F0502020204030204" pitchFamily="34" charset="0"/>
                <a:cs typeface="Nyala" panose="02000504070300020003" pitchFamily="2" charset="0"/>
              </a:rPr>
              <a:t>እ.ኤ.አ</a:t>
            </a:r>
            <a:r>
              <a:rPr lang="en-US" sz="1800" b="1" dirty="0">
                <a:effectLst/>
                <a:latin typeface="Nyala" panose="02000504070300020003" pitchFamily="2" charset="0"/>
                <a:ea typeface="Calibri" panose="020F0502020204030204" pitchFamily="34" charset="0"/>
                <a:cs typeface="Nyala" panose="02000504070300020003" pitchFamily="2" charset="0"/>
              </a:rPr>
              <a:t>. </a:t>
            </a:r>
            <a:r>
              <a:rPr kumimoji="0" lang="en-US" altLang="en-US" sz="18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2011)</a:t>
            </a:r>
            <a:r>
              <a:rPr kumimoji="0" lang="en-US" altLang="en-US" sz="600" b="1" i="0" u="none" strike="noStrike" cap="none" normalizeH="0" baseline="0" dirty="0">
                <a:ln>
                  <a:noFill/>
                </a:ln>
                <a:solidFill>
                  <a:schemeClr val="tx1"/>
                </a:solidFill>
                <a:effectLst/>
              </a:rPr>
              <a:t> </a:t>
            </a:r>
            <a:endParaRPr kumimoji="0" lang="en-US" altLang="en-US" sz="1400" b="1" i="0" u="none" strike="noStrike" cap="none" normalizeH="0" baseline="0" dirty="0">
              <a:ln>
                <a:noFill/>
              </a:ln>
              <a:solidFill>
                <a:schemeClr val="tx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AB74BC01-1997-6B9D-99A0-0D89DB7D10E1}"/>
              </a:ext>
            </a:extLst>
          </p:cNvPr>
          <p:cNvGrpSpPr/>
          <p:nvPr/>
        </p:nvGrpSpPr>
        <p:grpSpPr>
          <a:xfrm>
            <a:off x="5230339" y="845484"/>
            <a:ext cx="6961661" cy="6054995"/>
            <a:chOff x="5230339" y="845484"/>
            <a:chExt cx="6961661" cy="6054995"/>
          </a:xfrm>
        </p:grpSpPr>
        <p:sp>
          <p:nvSpPr>
            <p:cNvPr id="18" name="TextBox 17">
              <a:extLst>
                <a:ext uri="{FF2B5EF4-FFF2-40B4-BE49-F238E27FC236}">
                  <a16:creationId xmlns:a16="http://schemas.microsoft.com/office/drawing/2014/main" id="{93161938-25D9-A0D3-CE83-BA06A74A638F}"/>
                </a:ext>
              </a:extLst>
            </p:cNvPr>
            <p:cNvSpPr txBox="1"/>
            <p:nvPr/>
          </p:nvSpPr>
          <p:spPr>
            <a:xfrm>
              <a:off x="5230339" y="6521623"/>
              <a:ext cx="4056884" cy="276999"/>
            </a:xfrm>
            <a:prstGeom prst="rect">
              <a:avLst/>
            </a:prstGeom>
            <a:noFill/>
          </p:spPr>
          <p:txBody>
            <a:bodyPr wrap="square">
              <a:spAutoFit/>
            </a:bodyPr>
            <a:lstStyle/>
            <a:p>
              <a:r>
                <a:rPr lang="en-US" altLang="en-US" sz="1200" b="1" dirty="0" err="1">
                  <a:solidFill>
                    <a:srgbClr val="303436"/>
                  </a:solidFill>
                  <a:latin typeface="Nyala" panose="02000504070300020003" pitchFamily="2" charset="0"/>
                  <a:cs typeface="Courier New" panose="02070309020205020404" pitchFamily="49" charset="0"/>
                </a:rPr>
                <a:t>ምንጭ</a:t>
              </a:r>
              <a:r>
                <a:rPr lang="en-US" altLang="en-US" sz="1200" b="1" dirty="0">
                  <a:solidFill>
                    <a:srgbClr val="303436"/>
                  </a:solidFill>
                  <a:latin typeface="Nyala" panose="02000504070300020003" pitchFamily="2" charset="0"/>
                  <a:cs typeface="Courier New" panose="02070309020205020404" pitchFamily="49" charset="0"/>
                </a:rPr>
                <a:t>፡- </a:t>
              </a:r>
              <a:r>
                <a:rPr lang="en-US" altLang="en-US" sz="1200" b="1" dirty="0" err="1">
                  <a:solidFill>
                    <a:srgbClr val="303436"/>
                  </a:solidFill>
                  <a:latin typeface="Nyala" panose="02000504070300020003" pitchFamily="2" charset="0"/>
                  <a:cs typeface="Courier New" panose="02070309020205020404" pitchFamily="49" charset="0"/>
                </a:rPr>
                <a:t>የበይነ-መንግስታት</a:t>
              </a:r>
              <a:r>
                <a:rPr lang="en-US" altLang="en-US" sz="1200" b="1" dirty="0">
                  <a:solidFill>
                    <a:srgbClr val="303436"/>
                  </a:solidFill>
                  <a:latin typeface="Nyala" panose="02000504070300020003" pitchFamily="2" charset="0"/>
                  <a:cs typeface="Courier New" panose="02070309020205020404" pitchFamily="49" charset="0"/>
                </a:rPr>
                <a:t> </a:t>
              </a:r>
              <a:r>
                <a:rPr lang="en-US" altLang="en-US" sz="1200" b="1" dirty="0" err="1">
                  <a:solidFill>
                    <a:srgbClr val="303436"/>
                  </a:solidFill>
                  <a:latin typeface="Nyala" panose="02000504070300020003" pitchFamily="2" charset="0"/>
                  <a:cs typeface="Courier New" panose="02070309020205020404" pitchFamily="49" charset="0"/>
                </a:rPr>
                <a:t>የአየር</a:t>
              </a:r>
              <a:r>
                <a:rPr lang="en-US" altLang="en-US" sz="1200" b="1" dirty="0">
                  <a:solidFill>
                    <a:srgbClr val="303436"/>
                  </a:solidFill>
                  <a:latin typeface="Nyala" panose="02000504070300020003" pitchFamily="2" charset="0"/>
                  <a:cs typeface="Courier New" panose="02070309020205020404" pitchFamily="49" charset="0"/>
                </a:rPr>
                <a:t> </a:t>
              </a:r>
              <a:r>
                <a:rPr lang="en-US" altLang="en-US" sz="1200" b="1" dirty="0" err="1">
                  <a:solidFill>
                    <a:srgbClr val="303436"/>
                  </a:solidFill>
                  <a:latin typeface="Nyala" panose="02000504070300020003" pitchFamily="2" charset="0"/>
                  <a:cs typeface="Courier New" panose="02070309020205020404" pitchFamily="49" charset="0"/>
                </a:rPr>
                <a:t>ንብረት</a:t>
              </a:r>
              <a:r>
                <a:rPr lang="en-US" altLang="en-US" sz="1200" b="1" dirty="0">
                  <a:solidFill>
                    <a:srgbClr val="303436"/>
                  </a:solidFill>
                  <a:latin typeface="Nyala" panose="02000504070300020003" pitchFamily="2" charset="0"/>
                  <a:cs typeface="Courier New" panose="02070309020205020404" pitchFamily="49" charset="0"/>
                </a:rPr>
                <a:t> </a:t>
              </a:r>
              <a:r>
                <a:rPr lang="en-US" altLang="en-US" sz="1200" b="1" dirty="0" err="1">
                  <a:solidFill>
                    <a:srgbClr val="303436"/>
                  </a:solidFill>
                  <a:latin typeface="Nyala" panose="02000504070300020003" pitchFamily="2" charset="0"/>
                  <a:cs typeface="Courier New" panose="02070309020205020404" pitchFamily="49" charset="0"/>
                </a:rPr>
                <a:t>ለውጥ</a:t>
              </a:r>
              <a:r>
                <a:rPr lang="en-US" altLang="en-US" sz="1200" b="1" dirty="0">
                  <a:solidFill>
                    <a:srgbClr val="303436"/>
                  </a:solidFill>
                  <a:latin typeface="Nyala" panose="02000504070300020003" pitchFamily="2" charset="0"/>
                  <a:cs typeface="Courier New" panose="02070309020205020404" pitchFamily="49" charset="0"/>
                </a:rPr>
                <a:t> </a:t>
              </a:r>
              <a:r>
                <a:rPr lang="en-US" altLang="en-US" sz="1200" b="1" dirty="0" err="1">
                  <a:solidFill>
                    <a:srgbClr val="303436"/>
                  </a:solidFill>
                  <a:latin typeface="Nyala" panose="02000504070300020003" pitchFamily="2" charset="0"/>
                  <a:cs typeface="Courier New" panose="02070309020205020404" pitchFamily="49" charset="0"/>
                </a:rPr>
                <a:t>ፓነል</a:t>
              </a:r>
              <a:r>
                <a:rPr lang="en-US" altLang="en-US" sz="1200" b="1" dirty="0">
                  <a:solidFill>
                    <a:srgbClr val="303436"/>
                  </a:solidFill>
                  <a:latin typeface="Nyala" panose="02000504070300020003" pitchFamily="2" charset="0"/>
                  <a:cs typeface="Courier New" panose="02070309020205020404" pitchFamily="49" charset="0"/>
                </a:rPr>
                <a:t> (</a:t>
              </a:r>
              <a:r>
                <a:rPr lang="en-GB" sz="1200" b="0" i="1" u="none" strike="noStrike" cap="none" dirty="0">
                  <a:solidFill>
                    <a:schemeClr val="dk1"/>
                  </a:solidFill>
                  <a:latin typeface="Calibri"/>
                  <a:ea typeface="Calibri"/>
                  <a:cs typeface="Calibri"/>
                  <a:sym typeface="Calibri"/>
                </a:rPr>
                <a:t>IPCC, </a:t>
              </a:r>
              <a:r>
                <a:rPr lang="en-US" altLang="en-US" sz="1200" b="1" dirty="0">
                  <a:solidFill>
                    <a:srgbClr val="303436"/>
                  </a:solidFill>
                  <a:latin typeface="Nyala" panose="02000504070300020003" pitchFamily="2" charset="0"/>
                  <a:cs typeface="Courier New" panose="02070309020205020404" pitchFamily="49" charset="0"/>
                </a:rPr>
                <a:t>201</a:t>
              </a:r>
              <a:r>
                <a:rPr lang="en-GB" sz="1200" b="1" dirty="0">
                  <a:solidFill>
                    <a:srgbClr val="303436"/>
                  </a:solidFill>
                  <a:latin typeface="Nyala" panose="02000504070300020003" pitchFamily="2" charset="0"/>
                  <a:cs typeface="Courier New" panose="02070309020205020404" pitchFamily="49" charset="0"/>
                  <a:sym typeface="Calibri"/>
                </a:rPr>
                <a:t>4</a:t>
              </a:r>
              <a:r>
                <a:rPr lang="en-US" altLang="en-US" sz="1200" b="1" dirty="0">
                  <a:solidFill>
                    <a:srgbClr val="303436"/>
                  </a:solidFill>
                  <a:latin typeface="Nyala" panose="02000504070300020003" pitchFamily="2" charset="0"/>
                  <a:cs typeface="Courier New" panose="02070309020205020404" pitchFamily="49" charset="0"/>
                </a:rPr>
                <a:t>) </a:t>
              </a:r>
              <a:endParaRPr lang="en-US" sz="1200" b="1" dirty="0">
                <a:solidFill>
                  <a:srgbClr val="303436"/>
                </a:solidFill>
                <a:latin typeface="Nyala" panose="02000504070300020003" pitchFamily="2" charset="0"/>
                <a:cs typeface="Courier New" panose="02070309020205020404" pitchFamily="49" charset="0"/>
              </a:endParaRPr>
            </a:p>
          </p:txBody>
        </p:sp>
        <p:sp>
          <p:nvSpPr>
            <p:cNvPr id="16" name="TextBox 15">
              <a:extLst>
                <a:ext uri="{FF2B5EF4-FFF2-40B4-BE49-F238E27FC236}">
                  <a16:creationId xmlns:a16="http://schemas.microsoft.com/office/drawing/2014/main" id="{E02EE70F-B924-B4CF-C5AD-A947DCBFAA71}"/>
                </a:ext>
              </a:extLst>
            </p:cNvPr>
            <p:cNvSpPr txBox="1"/>
            <p:nvPr/>
          </p:nvSpPr>
          <p:spPr>
            <a:xfrm>
              <a:off x="7372723" y="845484"/>
              <a:ext cx="4819277" cy="376513"/>
            </a:xfrm>
            <a:prstGeom prst="rect">
              <a:avLst/>
            </a:prstGeom>
            <a:noFill/>
          </p:spPr>
          <p:txBody>
            <a:bodyPr wrap="square">
              <a:spAutoFit/>
            </a:bodyPr>
            <a:lstStyle/>
            <a:p>
              <a:pPr marL="0" marR="0">
                <a:lnSpc>
                  <a:spcPct val="107000"/>
                </a:lnSpc>
                <a:spcBef>
                  <a:spcPts val="0"/>
                </a:spcBef>
                <a:spcAft>
                  <a:spcPts val="800"/>
                </a:spcAft>
              </a:pPr>
              <a:r>
                <a:rPr lang="en-US" kern="100" dirty="0" err="1">
                  <a:latin typeface="Nyala" panose="02000504070300020003" pitchFamily="2" charset="0"/>
                  <a:ea typeface="Malgun Gothic" panose="020B0503020000020004" pitchFamily="34" charset="-127"/>
                  <a:cs typeface="Malgun Gothic" panose="020B0503020000020004" pitchFamily="34" charset="-127"/>
                </a:rPr>
                <a:t>የተጠቀሱት</a:t>
              </a:r>
              <a:r>
                <a:rPr lang="am-ET" kern="100" dirty="0">
                  <a:latin typeface="Nyala" panose="02000504070300020003" pitchFamily="2" charset="0"/>
                  <a:ea typeface="Malgun Gothic" panose="020B0503020000020004" pitchFamily="34" charset="-127"/>
                  <a:cs typeface="Malgun Gothic" panose="020B0503020000020004" pitchFamily="34" charset="-127"/>
                </a:rPr>
                <a:t> ነጥቦች ላይ የሚከተሉት</a:t>
              </a:r>
              <a:r>
                <a:rPr lang="en-US"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kern="100" dirty="0" err="1">
                  <a:effectLst/>
                  <a:latin typeface="Nyala" panose="02000504070300020003" pitchFamily="2" charset="0"/>
                  <a:ea typeface="Malgun Gothic" panose="020B0503020000020004" pitchFamily="34" charset="-127"/>
                  <a:cs typeface="Malgun Gothic" panose="020B0503020000020004" pitchFamily="34" charset="-127"/>
                </a:rPr>
                <a:t>እንዴት</a:t>
              </a:r>
              <a:r>
                <a:rPr lang="en-US" kern="100" dirty="0">
                  <a:effectLst/>
                  <a:latin typeface="Nyala" panose="02000504070300020003" pitchFamily="2" charset="0"/>
                  <a:ea typeface="Malgun Gothic" panose="020B0503020000020004" pitchFamily="34" charset="-127"/>
                  <a:cs typeface="Malgun Gothic" panose="020B0503020000020004" pitchFamily="34" charset="-127"/>
                </a:rPr>
                <a:t> </a:t>
              </a:r>
              <a:r>
                <a:rPr lang="en-US" kern="100" dirty="0" err="1">
                  <a:latin typeface="Nyala" panose="02000504070300020003" pitchFamily="2" charset="0"/>
                  <a:ea typeface="Malgun Gothic" panose="020B0503020000020004" pitchFamily="34" charset="-127"/>
                  <a:cs typeface="Malgun Gothic" panose="020B0503020000020004" pitchFamily="34" charset="-127"/>
                </a:rPr>
                <a:t>ተጽ</a:t>
              </a:r>
              <a:r>
                <a:rPr lang="am-ET" kern="100" dirty="0">
                  <a:latin typeface="Nyala" panose="02000504070300020003" pitchFamily="2" charset="0"/>
                  <a:ea typeface="Malgun Gothic" panose="020B0503020000020004" pitchFamily="34" charset="-127"/>
                  <a:cs typeface="Malgun Gothic" panose="020B0503020000020004" pitchFamily="34" charset="-127"/>
                </a:rPr>
                <a:t>ዕኖ ያሳድራሉ</a:t>
              </a:r>
              <a:r>
                <a:rPr lang="en-US" kern="100" dirty="0">
                  <a:effectLst/>
                  <a:latin typeface="Nyala" panose="02000504070300020003" pitchFamily="2" charset="0"/>
                  <a:ea typeface="Malgun Gothic" panose="020B0503020000020004" pitchFamily="34" charset="-127"/>
                  <a:cs typeface="Malgun Gothic" panose="020B0503020000020004" pitchFamily="34" charset="-127"/>
                </a:rPr>
                <a: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223D025-6D03-205A-2C72-74A494CA3A45}"/>
                </a:ext>
              </a:extLst>
            </p:cNvPr>
            <p:cNvPicPr>
              <a:picLocks noChangeAspect="1"/>
            </p:cNvPicPr>
            <p:nvPr/>
          </p:nvPicPr>
          <p:blipFill>
            <a:blip r:embed="rId3"/>
            <a:stretch>
              <a:fillRect/>
            </a:stretch>
          </p:blipFill>
          <p:spPr>
            <a:xfrm>
              <a:off x="8973637" y="1119698"/>
              <a:ext cx="1765939" cy="5780781"/>
            </a:xfrm>
            <a:prstGeom prst="rect">
              <a:avLst/>
            </a:prstGeom>
          </p:spPr>
        </p:pic>
      </p:grpSp>
    </p:spTree>
    <p:extLst>
      <p:ext uri="{BB962C8B-B14F-4D97-AF65-F5344CB8AC3E}">
        <p14:creationId xmlns:p14="http://schemas.microsoft.com/office/powerpoint/2010/main" val="427966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6895998-F409-3E54-6B2A-F883DD041BD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A044CBE-EBC2-1EED-9960-DCFB8EF535ED}"/>
              </a:ext>
            </a:extLst>
          </p:cNvPr>
          <p:cNvSpPr txBox="1"/>
          <p:nvPr/>
        </p:nvSpPr>
        <p:spPr>
          <a:xfrm>
            <a:off x="361602" y="1567980"/>
            <a:ext cx="6925889" cy="4833311"/>
          </a:xfrm>
          <a:prstGeom prst="rect">
            <a:avLst/>
          </a:prstGeom>
          <a:noFill/>
        </p:spPr>
        <p:txBody>
          <a:bodyPr wrap="square">
            <a:spAutoFit/>
          </a:bodyPr>
          <a:lstStyle/>
          <a:p>
            <a:pPr marL="342900" indent="-342900" eaLnBrk="0" fontAlgn="base" hangingPunct="0">
              <a:lnSpc>
                <a:spcPct val="150000"/>
              </a:lnSpc>
              <a:spcBef>
                <a:spcPct val="0"/>
              </a:spcBef>
              <a:spcAft>
                <a:spcPct val="0"/>
              </a:spcAft>
              <a:buFont typeface="Arial" panose="020B0604020202020204" pitchFamily="34" charset="0"/>
              <a:buChar char="•"/>
            </a:pP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ከአየር</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ጋር</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ተያይዞ</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የሰዎችን</a:t>
            </a:r>
            <a:r>
              <a:rPr kumimoji="0" lang="en-US" altLang="en-US" sz="26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ተጋላጭነት</a:t>
            </a:r>
            <a:r>
              <a:rPr lang="en-US" altLang="en-US" sz="2600" dirty="0">
                <a:solidFill>
                  <a:srgbClr val="303436"/>
                </a:solidFill>
                <a:latin typeface="Arial Unicode MS"/>
              </a:rPr>
              <a:t>፣ </a:t>
            </a:r>
            <a:r>
              <a:rPr lang="en-US" sz="2600" dirty="0" err="1">
                <a:solidFill>
                  <a:srgbClr val="303436"/>
                </a:solidFill>
                <a:latin typeface="Arial Unicode MS"/>
              </a:rPr>
              <a:t>ስጋቶች</a:t>
            </a:r>
            <a:r>
              <a:rPr lang="en-US" altLang="en-US" sz="2600" dirty="0">
                <a:solidFill>
                  <a:srgbClr val="303436"/>
                </a:solidFill>
                <a:latin typeface="Arial Unicode MS"/>
              </a:rPr>
              <a:t> </a:t>
            </a:r>
            <a:r>
              <a:rPr lang="en-US" altLang="en-US" sz="2600" dirty="0" err="1">
                <a:solidFill>
                  <a:srgbClr val="303436"/>
                </a:solidFill>
                <a:latin typeface="Arial Unicode MS"/>
              </a:rPr>
              <a:t>እና</a:t>
            </a:r>
            <a:r>
              <a:rPr lang="en-US" altLang="en-US" sz="2600" dirty="0">
                <a:solidFill>
                  <a:srgbClr val="303436"/>
                </a:solidFill>
                <a:latin typeface="Arial Unicode MS"/>
              </a:rPr>
              <a:t> </a:t>
            </a:r>
            <a:r>
              <a:rPr lang="en-US" altLang="en-US" sz="2600" dirty="0" err="1">
                <a:solidFill>
                  <a:srgbClr val="303436"/>
                </a:solidFill>
                <a:latin typeface="Arial Unicode MS"/>
              </a:rPr>
              <a:t>የመ</a:t>
            </a:r>
            <a:r>
              <a:rPr lang="en-US" sz="2600" dirty="0" err="1">
                <a:solidFill>
                  <a:srgbClr val="303436"/>
                </a:solidFill>
                <a:latin typeface="Arial Unicode MS"/>
              </a:rPr>
              <a:t>ቋቋ</a:t>
            </a:r>
            <a:r>
              <a:rPr lang="en-US" altLang="en-US" sz="2600" dirty="0" err="1">
                <a:solidFill>
                  <a:srgbClr val="303436"/>
                </a:solidFill>
                <a:latin typeface="Arial Unicode MS"/>
              </a:rPr>
              <a:t>ም</a:t>
            </a:r>
            <a:r>
              <a:rPr lang="am-ET" altLang="en-US" sz="2600" dirty="0">
                <a:solidFill>
                  <a:srgbClr val="303436"/>
                </a:solidFill>
              </a:rPr>
              <a:t> አቅም</a:t>
            </a:r>
            <a:r>
              <a:rPr lang="en-US" sz="2600" dirty="0">
                <a:solidFill>
                  <a:srgbClr val="303436"/>
                </a:solidFill>
                <a:latin typeface="Arial Unicode MS"/>
              </a:rPr>
              <a:t> </a:t>
            </a:r>
            <a:r>
              <a:rPr lang="am-ET" altLang="en-US" sz="2600" dirty="0">
                <a:solidFill>
                  <a:srgbClr val="303436"/>
                </a:solidFill>
              </a:rPr>
              <a:t>እንዴት አድርገን </a:t>
            </a:r>
            <a:r>
              <a:rPr lang="en-US" altLang="en-US" sz="2600" dirty="0" err="1">
                <a:solidFill>
                  <a:srgbClr val="303436"/>
                </a:solidFill>
                <a:latin typeface="Arial Unicode MS"/>
              </a:rPr>
              <a:t>መረዳት</a:t>
            </a:r>
            <a:r>
              <a:rPr lang="en-US" altLang="en-US" sz="2600" dirty="0">
                <a:solidFill>
                  <a:srgbClr val="303436"/>
                </a:solidFill>
                <a:latin typeface="Arial Unicode MS"/>
              </a:rPr>
              <a:t> </a:t>
            </a:r>
            <a:r>
              <a:rPr lang="en-US" altLang="en-US" sz="2600" dirty="0" err="1">
                <a:solidFill>
                  <a:srgbClr val="303436"/>
                </a:solidFill>
                <a:latin typeface="Arial Unicode MS"/>
              </a:rPr>
              <a:t>እና</a:t>
            </a:r>
            <a:r>
              <a:rPr lang="en-US" altLang="en-US" sz="2600" dirty="0">
                <a:solidFill>
                  <a:srgbClr val="303436"/>
                </a:solidFill>
                <a:latin typeface="Arial Unicode MS"/>
              </a:rPr>
              <a:t> </a:t>
            </a:r>
            <a:r>
              <a:rPr lang="en-US" altLang="en-US" sz="2600" dirty="0" err="1">
                <a:solidFill>
                  <a:srgbClr val="303436"/>
                </a:solidFill>
                <a:latin typeface="Arial Unicode MS"/>
              </a:rPr>
              <a:t>መለካት</a:t>
            </a:r>
            <a:r>
              <a:rPr lang="en-US" altLang="en-US" sz="2600" dirty="0">
                <a:solidFill>
                  <a:srgbClr val="303436"/>
                </a:solidFill>
                <a:latin typeface="Arial Unicode MS"/>
              </a:rPr>
              <a:t> </a:t>
            </a:r>
            <a:r>
              <a:rPr lang="am-ET" altLang="en-US" sz="2600" dirty="0">
                <a:solidFill>
                  <a:srgbClr val="303436"/>
                </a:solidFill>
              </a:rPr>
              <a:t>እንደምንችል </a:t>
            </a:r>
            <a:r>
              <a:rPr lang="en-US" sz="2600" dirty="0" err="1">
                <a:solidFill>
                  <a:srgbClr val="303436"/>
                </a:solidFill>
                <a:latin typeface="Arial Unicode MS"/>
              </a:rPr>
              <a:t>በ</a:t>
            </a:r>
            <a:r>
              <a:rPr lang="en-US" altLang="en-US" sz="2600" dirty="0" err="1">
                <a:solidFill>
                  <a:srgbClr val="303436"/>
                </a:solidFill>
                <a:latin typeface="Arial Unicode MS"/>
              </a:rPr>
              <a:t>ፅንሰ-ሃሳ</a:t>
            </a:r>
            <a:r>
              <a:rPr lang="am-ET" altLang="en-US" sz="2600" dirty="0">
                <a:solidFill>
                  <a:srgbClr val="303436"/>
                </a:solidFill>
              </a:rPr>
              <a:t>ብ</a:t>
            </a:r>
            <a:r>
              <a:rPr lang="en-US" altLang="en-US" sz="2600" dirty="0">
                <a:solidFill>
                  <a:srgbClr val="303436"/>
                </a:solidFill>
                <a:latin typeface="Arial Unicode MS"/>
              </a:rPr>
              <a:t> </a:t>
            </a:r>
            <a:r>
              <a:rPr lang="am-ET" sz="2600" dirty="0">
                <a:solidFill>
                  <a:srgbClr val="303436"/>
                </a:solidFill>
              </a:rPr>
              <a:t>ደ</a:t>
            </a:r>
            <a:r>
              <a:rPr lang="am-ET" sz="2600" dirty="0">
                <a:solidFill>
                  <a:srgbClr val="303436"/>
                </a:solidFill>
                <a:latin typeface="Arial Unicode MS"/>
              </a:rPr>
              <a:t>ረ</a:t>
            </a:r>
            <a:r>
              <a:rPr lang="en-US" sz="2600" dirty="0">
                <a:solidFill>
                  <a:srgbClr val="303436"/>
                </a:solidFill>
                <a:latin typeface="Arial Unicode MS"/>
              </a:rPr>
              <a:t>ጃ</a:t>
            </a:r>
            <a:r>
              <a:rPr lang="en-US" altLang="en-US" sz="2600" dirty="0">
                <a:solidFill>
                  <a:srgbClr val="303436"/>
                </a:solidFill>
                <a:latin typeface="Arial Unicode MS"/>
              </a:rPr>
              <a:t> </a:t>
            </a:r>
            <a:r>
              <a:rPr lang="en-US" altLang="en-US" sz="2600" dirty="0" err="1">
                <a:solidFill>
                  <a:srgbClr val="303436"/>
                </a:solidFill>
                <a:latin typeface="Arial Unicode MS"/>
              </a:rPr>
              <a:t>አጠቃላይ</a:t>
            </a:r>
            <a:r>
              <a:rPr lang="en-US" altLang="en-US" sz="2600" dirty="0">
                <a:solidFill>
                  <a:srgbClr val="303436"/>
                </a:solidFill>
                <a:latin typeface="Arial Unicode MS"/>
              </a:rPr>
              <a:t> </a:t>
            </a:r>
            <a:r>
              <a:rPr lang="en-US" altLang="en-US" sz="2600" dirty="0" err="1">
                <a:solidFill>
                  <a:srgbClr val="303436"/>
                </a:solidFill>
                <a:latin typeface="Arial Unicode MS"/>
              </a:rPr>
              <a:t>እይታ</a:t>
            </a:r>
            <a:r>
              <a:rPr lang="en-US" altLang="en-US" sz="2600" dirty="0">
                <a:solidFill>
                  <a:srgbClr val="303436"/>
                </a:solidFill>
                <a:latin typeface="Arial Unicode MS"/>
              </a:rPr>
              <a:t> </a:t>
            </a:r>
            <a:r>
              <a:rPr lang="en-US" sz="2600" dirty="0" err="1">
                <a:solidFill>
                  <a:srgbClr val="303436"/>
                </a:solidFill>
                <a:latin typeface="Arial Unicode MS"/>
              </a:rPr>
              <a:t>ይኖረናል</a:t>
            </a:r>
            <a:r>
              <a:rPr lang="en-US" altLang="en-US" sz="2600" dirty="0">
                <a:solidFill>
                  <a:srgbClr val="303436"/>
                </a:solidFill>
                <a:latin typeface="Arial Unicode MS"/>
              </a:rPr>
              <a:t>፤ </a:t>
            </a:r>
          </a:p>
          <a:p>
            <a:pPr marL="342900" lvl="0" indent="-342900" eaLnBrk="0" fontAlgn="base" hangingPunct="0">
              <a:lnSpc>
                <a:spcPct val="150000"/>
              </a:lnSpc>
              <a:spcBef>
                <a:spcPct val="0"/>
              </a:spcBef>
              <a:spcAft>
                <a:spcPct val="0"/>
              </a:spcAft>
              <a:buFont typeface="Arial" panose="020B0604020202020204" pitchFamily="34" charset="0"/>
              <a:buChar char="•"/>
            </a:pPr>
            <a:r>
              <a:rPr lang="am-ET" sz="2600" dirty="0">
                <a:solidFill>
                  <a:srgbClr val="303436"/>
                </a:solidFill>
                <a:latin typeface="Nyala" panose="02000504070300020003" pitchFamily="2" charset="0"/>
                <a:cs typeface="Courier New" panose="02070309020205020404" pitchFamily="49" charset="0"/>
              </a:rPr>
              <a:t>ሥርዓተ</a:t>
            </a:r>
            <a:r>
              <a:rPr lang="en-US" altLang="en-US" sz="2600" dirty="0">
                <a:solidFill>
                  <a:srgbClr val="303436"/>
                </a:solidFill>
                <a:latin typeface="Nyala" panose="02000504070300020003" pitchFamily="2" charset="0"/>
                <a:cs typeface="Courier New" panose="02070309020205020404" pitchFamily="49" charset="0"/>
              </a:rPr>
              <a:t>-</a:t>
            </a:r>
            <a:r>
              <a:rPr lang="en-US" altLang="en-US" sz="2600" dirty="0" err="1">
                <a:solidFill>
                  <a:srgbClr val="303436"/>
                </a:solidFill>
                <a:latin typeface="Nyala" panose="02000504070300020003" pitchFamily="2" charset="0"/>
                <a:cs typeface="Courier New" panose="02070309020205020404" pitchFamily="49" charset="0"/>
              </a:rPr>
              <a:t>ፆታን</a:t>
            </a:r>
            <a:r>
              <a:rPr lang="en-US" altLang="en-US" sz="2600" dirty="0">
                <a:solidFill>
                  <a:srgbClr val="303436"/>
                </a:solidFill>
                <a:latin typeface="Nyala" panose="02000504070300020003" pitchFamily="2"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እና</a:t>
            </a:r>
            <a:r>
              <a:rPr kumimoji="0" lang="en-US"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ሌሎች</a:t>
            </a:r>
            <a:r>
              <a:rPr kumimoji="0" lang="en-US"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ማህበራዊ</a:t>
            </a:r>
            <a:r>
              <a:rPr kumimoji="0" lang="en-US"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ብዝ</a:t>
            </a:r>
            <a:r>
              <a:rPr kumimoji="0" lang="am-ET"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ሀን</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ነትን</a:t>
            </a:r>
            <a:r>
              <a:rPr kumimoji="0" lang="en-US"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600" dirty="0" err="1">
                <a:solidFill>
                  <a:srgbClr val="303436"/>
                </a:solidFill>
                <a:latin typeface="Arial Unicode MS"/>
                <a:ea typeface="Times New Roman" panose="02020603050405020304" pitchFamily="18" charset="0"/>
                <a:cs typeface="Nyala" panose="02000504070300020003" pitchFamily="2" charset="0"/>
              </a:rPr>
              <a:t>ከአየር</a:t>
            </a:r>
            <a:r>
              <a:rPr lang="en-US" altLang="en-US" sz="2600" dirty="0">
                <a:solidFill>
                  <a:srgbClr val="303436"/>
                </a:solidFill>
                <a:latin typeface="inherit"/>
                <a:ea typeface="Times New Roman" panose="02020603050405020304" pitchFamily="18" charset="0"/>
                <a:cs typeface="Courier New" panose="02070309020205020404" pitchFamily="49" charset="0"/>
              </a:rPr>
              <a:t> </a:t>
            </a:r>
            <a:r>
              <a:rPr lang="en-US" altLang="en-US" sz="2600" dirty="0" err="1">
                <a:solidFill>
                  <a:srgbClr val="303436"/>
                </a:solidFill>
                <a:latin typeface="Arial Unicode MS"/>
                <a:ea typeface="Times New Roman" panose="02020603050405020304" pitchFamily="18" charset="0"/>
                <a:cs typeface="Nyala" panose="02000504070300020003" pitchFamily="2" charset="0"/>
              </a:rPr>
              <a:t>ንብረት</a:t>
            </a:r>
            <a:r>
              <a:rPr kumimoji="0" lang="en-US"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አንፃር</a:t>
            </a:r>
            <a:r>
              <a:rPr kumimoji="0" lang="en-US" altLang="en-US" sz="2600" b="0" i="0" u="none" strike="noStrike" cap="none" normalizeH="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6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እ</a:t>
            </a:r>
            <a:r>
              <a:rPr lang="am-ET" altLang="en-US" sz="2600" dirty="0">
                <a:solidFill>
                  <a:srgbClr val="303436"/>
                </a:solidFill>
                <a:ea typeface="Times New Roman" panose="02020603050405020304" pitchFamily="18" charset="0"/>
                <a:cs typeface="Courier New" panose="02070309020205020404" pitchFamily="49" charset="0"/>
              </a:rPr>
              <a:t>ን</a:t>
            </a:r>
            <a:r>
              <a:rPr lang="en-US" altLang="en-US" sz="26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ዴት</a:t>
            </a:r>
            <a:r>
              <a:rPr lang="en-US" altLang="en-US" sz="26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kumimoji="0" lang="en-US" altLang="en-US" sz="26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ማንፀባረቅ</a:t>
            </a:r>
            <a:r>
              <a:rPr kumimoji="0" lang="en-US"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600" b="0" i="0" u="none" strike="noStrike" cap="none" normalizeH="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እንደምንችል</a:t>
            </a:r>
            <a:r>
              <a:rPr kumimoji="0" lang="en-US" altLang="en-US" sz="2600" b="0" i="0" u="none" strike="noStrike" cap="none" normalizeH="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endParaRPr kumimoji="0" lang="en-US" altLang="en-US" sz="26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am-ET" sz="2600" dirty="0">
                <a:solidFill>
                  <a:srgbClr val="303436"/>
                </a:solidFill>
                <a:latin typeface="Nyala" panose="02000504070300020003" pitchFamily="2" charset="0"/>
                <a:cs typeface="Courier New" panose="02070309020205020404" pitchFamily="49" charset="0"/>
              </a:rPr>
              <a:t>የአየር ንብረት </a:t>
            </a:r>
            <a:r>
              <a:rPr lang="en-US" sz="2600" dirty="0" err="1">
                <a:solidFill>
                  <a:srgbClr val="303436"/>
                </a:solidFill>
                <a:latin typeface="Nyala" panose="02000504070300020003" pitchFamily="2" charset="0"/>
                <a:cs typeface="Courier New" panose="02070309020205020404" pitchFamily="49" charset="0"/>
              </a:rPr>
              <a:t>ለውጥን</a:t>
            </a:r>
            <a:r>
              <a:rPr lang="en-US" sz="2600" dirty="0">
                <a:solidFill>
                  <a:srgbClr val="303436"/>
                </a:solidFill>
                <a:latin typeface="Nyala" panose="02000504070300020003" pitchFamily="2" charset="0"/>
                <a:cs typeface="Courier New" panose="02070309020205020404" pitchFamily="49" charset="0"/>
              </a:rPr>
              <a:t> </a:t>
            </a:r>
            <a:r>
              <a:rPr lang="en-US" altLang="en-US" sz="2600" dirty="0" err="1">
                <a:solidFill>
                  <a:srgbClr val="303436"/>
                </a:solidFill>
                <a:latin typeface="Arial Unicode MS"/>
              </a:rPr>
              <a:t>የመ</a:t>
            </a:r>
            <a:r>
              <a:rPr lang="en-US" sz="2600" dirty="0" err="1">
                <a:solidFill>
                  <a:srgbClr val="303436"/>
                </a:solidFill>
                <a:latin typeface="Arial Unicode MS"/>
              </a:rPr>
              <a:t>ቋቋ</a:t>
            </a:r>
            <a:r>
              <a:rPr lang="en-US" altLang="en-US" sz="2600" dirty="0" err="1">
                <a:solidFill>
                  <a:srgbClr val="303436"/>
                </a:solidFill>
                <a:latin typeface="Arial Unicode MS"/>
              </a:rPr>
              <a:t>ም</a:t>
            </a:r>
            <a:r>
              <a:rPr lang="am-ET" altLang="en-US" sz="2600" dirty="0">
                <a:solidFill>
                  <a:srgbClr val="303436"/>
                </a:solidFill>
              </a:rPr>
              <a:t> አቅምን</a:t>
            </a:r>
            <a:r>
              <a:rPr lang="en-US" sz="2600" dirty="0">
                <a:solidFill>
                  <a:srgbClr val="303436"/>
                </a:solidFill>
                <a:latin typeface="Nyala" panose="02000504070300020003" pitchFamily="2" charset="0"/>
                <a:cs typeface="Courier New" panose="02070309020205020404" pitchFamily="49" charset="0"/>
              </a:rPr>
              <a:t> </a:t>
            </a:r>
            <a:r>
              <a:rPr lang="en-US" altLang="en-US" sz="2600" dirty="0" err="1">
                <a:solidFill>
                  <a:srgbClr val="303436"/>
                </a:solidFill>
                <a:latin typeface="Nyala" panose="02000504070300020003" pitchFamily="2" charset="0"/>
                <a:cs typeface="Courier New" panose="02070309020205020404" pitchFamily="49" charset="0"/>
              </a:rPr>
              <a:t>መመዘኛ</a:t>
            </a:r>
            <a:r>
              <a:rPr lang="en-US" altLang="en-US" sz="2600" dirty="0">
                <a:solidFill>
                  <a:srgbClr val="303436"/>
                </a:solidFill>
                <a:latin typeface="Nyala" panose="02000504070300020003" pitchFamily="2" charset="0"/>
                <a:cs typeface="Courier New" panose="02070309020205020404" pitchFamily="49" charset="0"/>
              </a:rPr>
              <a:t> </a:t>
            </a:r>
            <a:r>
              <a:rPr lang="am-ET" altLang="en-US" sz="2600" dirty="0">
                <a:solidFill>
                  <a:srgbClr val="303436"/>
                </a:solidFill>
                <a:latin typeface="Nyala" panose="02000504070300020003" pitchFamily="2" charset="0"/>
                <a:cs typeface="Courier New" panose="02070309020205020404" pitchFamily="49" charset="0"/>
              </a:rPr>
              <a:t>መሳሪያዎችን</a:t>
            </a:r>
            <a:r>
              <a:rPr lang="en-US" altLang="en-US" sz="2600" dirty="0">
                <a:solidFill>
                  <a:srgbClr val="303436"/>
                </a:solidFill>
                <a:latin typeface="Nyala" panose="02000504070300020003" pitchFamily="2" charset="0"/>
                <a:cs typeface="Courier New" panose="02070309020205020404" pitchFamily="49" charset="0"/>
              </a:rPr>
              <a:t> </a:t>
            </a:r>
            <a:r>
              <a:rPr lang="en-US" altLang="en-US" sz="2600" dirty="0" err="1">
                <a:solidFill>
                  <a:srgbClr val="303436"/>
                </a:solidFill>
                <a:latin typeface="Nyala" panose="02000504070300020003" pitchFamily="2" charset="0"/>
                <a:cs typeface="Courier New" panose="02070309020205020404" pitchFamily="49" charset="0"/>
              </a:rPr>
              <a:t>ማስተዋወቅ</a:t>
            </a:r>
            <a:r>
              <a:rPr lang="am-ET" altLang="en-US" sz="2600" dirty="0">
                <a:solidFill>
                  <a:srgbClr val="303436"/>
                </a:solidFill>
                <a:latin typeface="Nyala" panose="02000504070300020003" pitchFamily="2" charset="0"/>
                <a:cs typeface="Courier New" panose="02070309020205020404" pitchFamily="49" charset="0"/>
              </a:rPr>
              <a:t>።</a:t>
            </a:r>
            <a:endParaRPr lang="en-US" sz="2600" dirty="0">
              <a:solidFill>
                <a:srgbClr val="303436"/>
              </a:solidFill>
              <a:latin typeface="Nyala" panose="02000504070300020003" pitchFamily="2" charset="0"/>
              <a:cs typeface="Courier New" panose="02070309020205020404" pitchFamily="49" charset="0"/>
            </a:endParaRPr>
          </a:p>
        </p:txBody>
      </p:sp>
      <p:pic>
        <p:nvPicPr>
          <p:cNvPr id="5" name="Google Shape;54;p8" descr="A group of people sitting at a table&#10;&#10;Description automatically generated">
            <a:extLst>
              <a:ext uri="{FF2B5EF4-FFF2-40B4-BE49-F238E27FC236}">
                <a16:creationId xmlns:a16="http://schemas.microsoft.com/office/drawing/2014/main" id="{F263A022-8B0C-7D41-29B3-AAF7EB7C61EF}"/>
              </a:ext>
            </a:extLst>
          </p:cNvPr>
          <p:cNvPicPr preferRelativeResize="0"/>
          <p:nvPr/>
        </p:nvPicPr>
        <p:blipFill rotWithShape="1">
          <a:blip r:embed="rId3">
            <a:alphaModFix/>
          </a:blip>
          <a:srcRect/>
          <a:stretch/>
        </p:blipFill>
        <p:spPr>
          <a:xfrm>
            <a:off x="7287491" y="1767839"/>
            <a:ext cx="4904509" cy="4433595"/>
          </a:xfrm>
          <a:prstGeom prst="rect">
            <a:avLst/>
          </a:prstGeom>
          <a:noFill/>
          <a:ln>
            <a:noFill/>
          </a:ln>
        </p:spPr>
      </p:pic>
      <p:sp>
        <p:nvSpPr>
          <p:cNvPr id="2" name="Title 1">
            <a:extLst>
              <a:ext uri="{FF2B5EF4-FFF2-40B4-BE49-F238E27FC236}">
                <a16:creationId xmlns:a16="http://schemas.microsoft.com/office/drawing/2014/main" id="{BB50E7C0-D0B7-AC69-94FC-C89105449FE0}"/>
              </a:ext>
            </a:extLst>
          </p:cNvPr>
          <p:cNvSpPr txBox="1">
            <a:spLocks/>
          </p:cNvSpPr>
          <p:nvPr/>
        </p:nvSpPr>
        <p:spPr>
          <a:xfrm>
            <a:off x="838200" y="442960"/>
            <a:ext cx="10515600" cy="7986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am-ET" altLang="ja-JP" b="1" dirty="0">
                <a:solidFill>
                  <a:srgbClr val="C00000"/>
                </a:solidFill>
              </a:rPr>
              <a:t>በዚህ </a:t>
            </a:r>
            <a:r>
              <a:rPr kumimoji="1" lang="en-US" b="1" dirty="0" err="1">
                <a:solidFill>
                  <a:srgbClr val="C00000"/>
                </a:solidFill>
              </a:rPr>
              <a:t>የስልጠና</a:t>
            </a:r>
            <a:r>
              <a:rPr kumimoji="1" lang="en-US" b="1" dirty="0">
                <a:solidFill>
                  <a:srgbClr val="C00000"/>
                </a:solidFill>
              </a:rPr>
              <a:t> </a:t>
            </a:r>
            <a:r>
              <a:rPr kumimoji="1" lang="en-US" b="1" dirty="0" err="1">
                <a:solidFill>
                  <a:srgbClr val="C00000"/>
                </a:solidFill>
              </a:rPr>
              <a:t>ሰነድ</a:t>
            </a:r>
            <a:r>
              <a:rPr kumimoji="1" lang="en-US" b="1" dirty="0">
                <a:solidFill>
                  <a:srgbClr val="C00000"/>
                </a:solidFill>
              </a:rPr>
              <a:t> </a:t>
            </a:r>
            <a:r>
              <a:rPr kumimoji="1" lang="am-ET" altLang="ja-JP" b="1" dirty="0">
                <a:solidFill>
                  <a:srgbClr val="C00000"/>
                </a:solidFill>
              </a:rPr>
              <a:t>ሰልጣኞች </a:t>
            </a:r>
            <a:r>
              <a:rPr kumimoji="1" lang="en-US" b="1" dirty="0" err="1">
                <a:solidFill>
                  <a:srgbClr val="C00000"/>
                </a:solidFill>
              </a:rPr>
              <a:t>የሚከተሉትን</a:t>
            </a:r>
            <a:r>
              <a:rPr kumimoji="1" lang="am-ET" b="1" dirty="0">
                <a:solidFill>
                  <a:srgbClr val="C00000"/>
                </a:solidFill>
              </a:rPr>
              <a:t> ይወያያሉ</a:t>
            </a:r>
            <a:endParaRPr kumimoji="1" lang="ja-JP" altLang="en-US" b="1" dirty="0">
              <a:solidFill>
                <a:srgbClr val="C00000"/>
              </a:solidFill>
            </a:endParaRPr>
          </a:p>
        </p:txBody>
      </p:sp>
    </p:spTree>
    <p:extLst>
      <p:ext uri="{BB962C8B-B14F-4D97-AF65-F5344CB8AC3E}">
        <p14:creationId xmlns:p14="http://schemas.microsoft.com/office/powerpoint/2010/main" val="172155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7C11303-FC87-D308-0407-028CD9BCFB62}"/>
              </a:ext>
            </a:extLst>
          </p:cNvPr>
          <p:cNvSpPr txBox="1"/>
          <p:nvPr/>
        </p:nvSpPr>
        <p:spPr>
          <a:xfrm>
            <a:off x="706581" y="137843"/>
            <a:ext cx="11150474" cy="1077218"/>
          </a:xfrm>
          <a:prstGeom prst="rect">
            <a:avLst/>
          </a:prstGeom>
          <a:noFill/>
        </p:spPr>
        <p:txBody>
          <a:bodyPr wrap="square">
            <a:spAutoFit/>
          </a:bodyPr>
          <a:lstStyle/>
          <a:p>
            <a:pPr algn="just"/>
            <a:r>
              <a:rPr lang="en-US" altLang="en-US" sz="3200" b="1" dirty="0" err="1">
                <a:solidFill>
                  <a:srgbClr val="C00000"/>
                </a:solidFill>
                <a:latin typeface="Nyala" panose="02000504070300020003" pitchFamily="2" charset="0"/>
                <a:cs typeface="Courier New" panose="02070309020205020404" pitchFamily="49" charset="0"/>
              </a:rPr>
              <a:t>ሴቶችና</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ወንዶችን</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በተለያየ</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ቡድን</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ለይቶ</a:t>
            </a:r>
            <a:r>
              <a:rPr lang="en-US" altLang="en-US" sz="3200" b="1" dirty="0">
                <a:solidFill>
                  <a:srgbClr val="C00000"/>
                </a:solidFill>
                <a:latin typeface="Nyala" panose="02000504070300020003" pitchFamily="2" charset="0"/>
                <a:cs typeface="Courier New" panose="02070309020205020404" pitchFamily="49" charset="0"/>
              </a:rPr>
              <a:t> </a:t>
            </a:r>
            <a:r>
              <a:rPr lang="am-ET" altLang="en-US" sz="3200" b="1" dirty="0">
                <a:solidFill>
                  <a:srgbClr val="C00000"/>
                </a:solidFill>
                <a:latin typeface="Nyala" panose="02000504070300020003" pitchFamily="2" charset="0"/>
                <a:cs typeface="Courier New" panose="02070309020205020404" pitchFamily="49" charset="0"/>
              </a:rPr>
              <a:t>ማወያየት</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የአመለካከትና</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ቅድሚያ</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የሚሰጡአቸው</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ነገሮች</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ላይ</a:t>
            </a:r>
            <a:r>
              <a:rPr lang="en-US" altLang="en-US" sz="3200" b="1" dirty="0">
                <a:solidFill>
                  <a:srgbClr val="C00000"/>
                </a:solidFill>
                <a:latin typeface="Nyala" panose="02000504070300020003" pitchFamily="2" charset="0"/>
                <a:cs typeface="Courier New" panose="02070309020205020404" pitchFamily="49" charset="0"/>
              </a:rPr>
              <a:t> </a:t>
            </a:r>
            <a:r>
              <a:rPr lang="am-ET" altLang="en-US" sz="3200" b="1" dirty="0">
                <a:solidFill>
                  <a:srgbClr val="C00000"/>
                </a:solidFill>
                <a:latin typeface="Nyala" panose="02000504070300020003" pitchFamily="2" charset="0"/>
                <a:cs typeface="Courier New" panose="02070309020205020404" pitchFamily="49" charset="0"/>
              </a:rPr>
              <a:t>ያሉ </a:t>
            </a:r>
            <a:r>
              <a:rPr lang="en-US" altLang="en-US" sz="3200" b="1" dirty="0" err="1">
                <a:solidFill>
                  <a:srgbClr val="C00000"/>
                </a:solidFill>
                <a:latin typeface="Nyala" panose="02000504070300020003" pitchFamily="2" charset="0"/>
                <a:cs typeface="Courier New" panose="02070309020205020404" pitchFamily="49" charset="0"/>
              </a:rPr>
              <a:t>ልዩነቶች</a:t>
            </a:r>
            <a:r>
              <a:rPr lang="am-ET" altLang="en-US" sz="3200" b="1" dirty="0">
                <a:solidFill>
                  <a:srgbClr val="C00000"/>
                </a:solidFill>
                <a:latin typeface="Nyala" panose="02000504070300020003" pitchFamily="2" charset="0"/>
                <a:cs typeface="Courier New" panose="02070309020205020404" pitchFamily="49" charset="0"/>
              </a:rPr>
              <a:t>ን በግልጽ</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ሊያ</a:t>
            </a:r>
            <a:r>
              <a:rPr lang="am-ET" altLang="en-US" sz="3200" b="1" dirty="0">
                <a:solidFill>
                  <a:srgbClr val="C00000"/>
                </a:solidFill>
                <a:latin typeface="Nyala" panose="02000504070300020003" pitchFamily="2" charset="0"/>
                <a:cs typeface="Courier New" panose="02070309020205020404" pitchFamily="49" charset="0"/>
              </a:rPr>
              <a:t>ወ</a:t>
            </a:r>
            <a:r>
              <a:rPr lang="en-US" altLang="en-US" sz="3200" b="1" dirty="0">
                <a:solidFill>
                  <a:srgbClr val="C00000"/>
                </a:solidFill>
                <a:latin typeface="Nyala" panose="02000504070300020003" pitchFamily="2" charset="0"/>
                <a:cs typeface="Courier New" panose="02070309020205020404" pitchFamily="49" charset="0"/>
              </a:rPr>
              <a:t>ጣ </a:t>
            </a:r>
            <a:r>
              <a:rPr lang="en-US" altLang="en-US" sz="3200" b="1" dirty="0" err="1">
                <a:solidFill>
                  <a:srgbClr val="C00000"/>
                </a:solidFill>
                <a:latin typeface="Nyala" panose="02000504070300020003" pitchFamily="2" charset="0"/>
                <a:cs typeface="Courier New" panose="02070309020205020404" pitchFamily="49" charset="0"/>
              </a:rPr>
              <a:t>ይችላል</a:t>
            </a:r>
            <a:endParaRPr lang="en-US" sz="3200" b="1" dirty="0">
              <a:solidFill>
                <a:srgbClr val="C00000"/>
              </a:solidFill>
              <a:latin typeface="Nyala" panose="02000504070300020003" pitchFamily="2" charset="0"/>
              <a:cs typeface="Courier New" panose="02070309020205020404" pitchFamily="49" charset="0"/>
            </a:endParaRPr>
          </a:p>
        </p:txBody>
      </p:sp>
      <p:sp>
        <p:nvSpPr>
          <p:cNvPr id="5" name="TextBox 4">
            <a:extLst>
              <a:ext uri="{FF2B5EF4-FFF2-40B4-BE49-F238E27FC236}">
                <a16:creationId xmlns:a16="http://schemas.microsoft.com/office/drawing/2014/main" id="{B15A9F3D-77B3-BA5B-1570-FA46F092B7D6}"/>
              </a:ext>
            </a:extLst>
          </p:cNvPr>
          <p:cNvSpPr txBox="1"/>
          <p:nvPr/>
        </p:nvSpPr>
        <p:spPr>
          <a:xfrm>
            <a:off x="426720" y="1300286"/>
            <a:ext cx="11338560" cy="206210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ዘዴዎች</a:t>
            </a:r>
            <a:r>
              <a:rPr kumimoji="0" lang="en-US"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ወንዶች</a:t>
            </a:r>
            <a:r>
              <a:rPr lang="am-ET" altLang="en-US" sz="2400" dirty="0">
                <a:solidFill>
                  <a:srgbClr val="303436"/>
                </a:solidFill>
                <a:latin typeface="Arial Unicode MS"/>
                <a:ea typeface="Times New Roman" panose="02020603050405020304" pitchFamily="18" charset="0"/>
                <a:cs typeface="Nyala" panose="02000504070300020003" pitchFamily="2" charset="0"/>
              </a:rPr>
              <a:t>ን</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በተለያዩ</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US" altLang="en-US" sz="2400" dirty="0" err="1">
                <a:solidFill>
                  <a:srgbClr val="303436"/>
                </a:solidFill>
                <a:latin typeface="Arial Unicode MS"/>
                <a:ea typeface="Times New Roman" panose="02020603050405020304" pitchFamily="18" charset="0"/>
                <a:cs typeface="Nyala" panose="02000504070300020003" pitchFamily="2" charset="0"/>
              </a:rPr>
              <a:t>የ</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ቡድ</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ን ውይይቶ</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ች</a:t>
            </a:r>
            <a:r>
              <a:rPr lang="en-US" altLang="en-US" sz="2400" dirty="0">
                <a:solidFill>
                  <a:srgbClr val="303436"/>
                </a:solidFill>
                <a:latin typeface="Arial Unicode MS"/>
                <a:ea typeface="Times New Roman" panose="02020603050405020304" pitchFamily="18" charset="0"/>
                <a:cs typeface="Nyala" panose="02000504070300020003" pitchFamily="2" charset="0"/>
              </a:rPr>
              <a:t> </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ማሳተፍ</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ከእያንዳንዱ</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am-ET" altLang="en-US" sz="2400" dirty="0">
                <a:solidFill>
                  <a:srgbClr val="303436"/>
                </a:solidFill>
                <a:latin typeface="Arial Unicode MS"/>
                <a:ea typeface="Times New Roman" panose="02020603050405020304" pitchFamily="18" charset="0"/>
                <a:cs typeface="Nyala" panose="02000504070300020003" pitchFamily="2" charset="0"/>
              </a:rPr>
              <a:t>ቤተሰብ</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ለሁለት</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ወይም</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ለሦስ</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ት አባላት ቃለ-መጠይቅ ማድረግ</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ea typeface="Calibri" panose="020F0502020204030204" pitchFamily="34" charset="0"/>
                <a:cs typeface="Nyala" panose="02000504070300020003" pitchFamily="2" charset="0"/>
              </a:rPr>
              <a:t>አሳታፊ</a:t>
            </a:r>
            <a:r>
              <a:rPr kumimoji="0" lang="en-US" altLang="en-US" sz="2400" b="0" i="0" u="none" strike="noStrike" cap="none" normalizeH="0" baseline="0" dirty="0">
                <a:ln>
                  <a:noFill/>
                </a:ln>
                <a:solidFill>
                  <a:srgbClr val="303436"/>
                </a:solidFill>
                <a:effectLst/>
                <a:ea typeface="Calibri" panose="020F0502020204030204" pitchFamily="34" charset="0"/>
                <a:cs typeface="Nyala" panose="02000504070300020003" pitchFamily="2" charset="0"/>
              </a:rPr>
              <a:t> </a:t>
            </a:r>
            <a:r>
              <a:rPr kumimoji="0" lang="en-US" altLang="en-US" sz="2400" b="0" i="0" u="none" strike="noStrike" cap="none" normalizeH="0" baseline="0" dirty="0" err="1">
                <a:ln>
                  <a:noFill/>
                </a:ln>
                <a:solidFill>
                  <a:srgbClr val="303436"/>
                </a:solidFill>
                <a:effectLst/>
                <a:ea typeface="Calibri" panose="020F0502020204030204" pitchFamily="34" charset="0"/>
                <a:cs typeface="Nyala" panose="02000504070300020003" pitchFamily="2" charset="0"/>
              </a:rPr>
              <a:t>መጠይቆችን</a:t>
            </a:r>
            <a:r>
              <a:rPr kumimoji="0" lang="en-US" altLang="en-US" sz="2400" b="0" i="0" u="none" strike="noStrike" cap="none" normalizeH="0" baseline="0" dirty="0">
                <a:ln>
                  <a:noFill/>
                </a:ln>
                <a:solidFill>
                  <a:srgbClr val="303436"/>
                </a:solidFill>
                <a:effectLst/>
                <a:ea typeface="Calibri" panose="020F0502020204030204" pitchFamily="34" charset="0"/>
                <a:cs typeface="Nyala" panose="02000504070300020003" pitchFamily="2" charset="0"/>
              </a:rPr>
              <a:t> </a:t>
            </a:r>
            <a:r>
              <a:rPr kumimoji="0" lang="en-US" altLang="en-US" sz="2400" b="0" i="0" u="none" strike="noStrike" cap="none" normalizeH="0" baseline="0" dirty="0" err="1">
                <a:ln>
                  <a:noFill/>
                </a:ln>
                <a:solidFill>
                  <a:srgbClr val="303436"/>
                </a:solidFill>
                <a:effectLst/>
                <a:ea typeface="Calibri" panose="020F0502020204030204" pitchFamily="34" charset="0"/>
                <a:cs typeface="Nyala" panose="02000504070300020003" pitchFamily="2" charset="0"/>
              </a:rPr>
              <a:t>በመጠቀም</a:t>
            </a:r>
            <a:r>
              <a:rPr kumimoji="0" lang="en-US" altLang="en-US" sz="2400" b="0" i="0" u="none" strike="noStrike" cap="none" normalizeH="0" baseline="0" dirty="0">
                <a:ln>
                  <a:noFill/>
                </a:ln>
                <a:solidFill>
                  <a:srgbClr val="303436"/>
                </a:solidFill>
                <a:effectLst/>
                <a:ea typeface="Calibri" panose="020F0502020204030204" pitchFamily="34" charset="0"/>
                <a:cs typeface="Nyala" panose="02000504070300020003" pitchFamily="2" charset="0"/>
              </a:rPr>
              <a:t> </a:t>
            </a:r>
            <a:r>
              <a:rPr kumimoji="0" lang="en-US" altLang="en-US" sz="2400" b="0" i="0" u="none" strike="noStrike" cap="none" normalizeH="0" baseline="0" dirty="0" err="1">
                <a:ln>
                  <a:noFill/>
                </a:ln>
                <a:solidFill>
                  <a:srgbClr val="303436"/>
                </a:solidFill>
                <a:effectLst/>
                <a:ea typeface="Calibri" panose="020F0502020204030204" pitchFamily="34" charset="0"/>
                <a:cs typeface="Nyala" panose="02000504070300020003" pitchFamily="2" charset="0"/>
              </a:rPr>
              <a:t>ውይይቱን</a:t>
            </a:r>
            <a:r>
              <a:rPr kumimoji="0" lang="en-US" altLang="en-US" sz="2400" b="0" i="0" u="none" strike="noStrike" cap="none" normalizeH="0" baseline="0" dirty="0">
                <a:ln>
                  <a:noFill/>
                </a:ln>
                <a:solidFill>
                  <a:srgbClr val="303436"/>
                </a:solidFill>
                <a:effectLst/>
                <a:ea typeface="Calibri" panose="020F0502020204030204" pitchFamily="34" charset="0"/>
                <a:cs typeface="Nyala" panose="02000504070300020003" pitchFamily="2" charset="0"/>
              </a:rPr>
              <a:t> </a:t>
            </a:r>
            <a:r>
              <a:rPr kumimoji="0" lang="en-US" altLang="en-US" sz="2400" b="0" i="0" u="none" strike="noStrike" cap="none" normalizeH="0" baseline="0" dirty="0" err="1">
                <a:ln>
                  <a:noFill/>
                </a:ln>
                <a:solidFill>
                  <a:srgbClr val="303436"/>
                </a:solidFill>
                <a:effectLst/>
                <a:ea typeface="Calibri" panose="020F0502020204030204" pitchFamily="34" charset="0"/>
                <a:cs typeface="Nyala" panose="02000504070300020003" pitchFamily="2" charset="0"/>
              </a:rPr>
              <a:t>ማዳበር</a:t>
            </a:r>
            <a:r>
              <a:rPr kumimoji="0" lang="en-US" altLang="en-US" sz="2400" b="0" i="0" u="none" strike="noStrike" cap="none" normalizeH="0" baseline="0" dirty="0">
                <a:ln>
                  <a:noFill/>
                </a:ln>
                <a:solidFill>
                  <a:srgbClr val="303436"/>
                </a:solidFill>
                <a:effectLst/>
                <a:ea typeface="Calibri" panose="020F0502020204030204" pitchFamily="34" charset="0"/>
                <a:cs typeface="Nyala" panose="02000504070300020003" pitchFamily="2" charset="0"/>
              </a:rPr>
              <a:t> - </a:t>
            </a:r>
            <a:r>
              <a:rPr kumimoji="0" lang="en-US" altLang="en-US" sz="2400" b="0" i="0" u="none" strike="noStrike" cap="none" normalizeH="0" baseline="0" dirty="0" err="1">
                <a:ln>
                  <a:noFill/>
                </a:ln>
                <a:solidFill>
                  <a:srgbClr val="303436"/>
                </a:solidFill>
                <a:effectLst/>
                <a:ea typeface="Calibri" panose="020F0502020204030204" pitchFamily="34" charset="0"/>
                <a:cs typeface="Nyala" panose="02000504070300020003" pitchFamily="2" charset="0"/>
              </a:rPr>
              <a:t>እንደ</a:t>
            </a:r>
            <a:r>
              <a:rPr kumimoji="0" lang="en-US" altLang="en-US" sz="2400" b="0" i="0" u="none" strike="noStrike" cap="none" normalizeH="0" baseline="0" dirty="0">
                <a:ln>
                  <a:noFill/>
                </a:ln>
                <a:solidFill>
                  <a:srgbClr val="303436"/>
                </a:solidFill>
                <a:effectLst/>
                <a:ea typeface="Calibri" panose="020F0502020204030204" pitchFamily="34" charset="0"/>
                <a:cs typeface="Nyala" panose="02000504070300020003" pitchFamily="2" charset="0"/>
              </a:rPr>
              <a:t> </a:t>
            </a:r>
            <a:r>
              <a:rPr kumimoji="0" lang="en-US" altLang="en-US" sz="2400" b="0" i="0" u="none" strike="noStrike" cap="none" normalizeH="0" baseline="0" dirty="0" err="1">
                <a:ln>
                  <a:noFill/>
                </a:ln>
                <a:solidFill>
                  <a:srgbClr val="303436"/>
                </a:solidFill>
                <a:effectLst/>
                <a:ea typeface="Calibri" panose="020F0502020204030204" pitchFamily="34" charset="0"/>
                <a:cs typeface="Nyala" panose="02000504070300020003" pitchFamily="2" charset="0"/>
              </a:rPr>
              <a:t>አስፈላጊነቱ</a:t>
            </a:r>
            <a:r>
              <a:rPr kumimoji="0" lang="en-US" altLang="en-US" sz="2400" b="0" i="0" u="none" strike="noStrike" cap="none" normalizeH="0" baseline="0" dirty="0">
                <a:ln>
                  <a:noFill/>
                </a:ln>
                <a:solidFill>
                  <a:srgbClr val="303436"/>
                </a:solidFill>
                <a:effectLst/>
                <a:ea typeface="Calibri" panose="020F0502020204030204" pitchFamily="34" charset="0"/>
                <a:cs typeface="Nyala" panose="02000504070300020003" pitchFamily="2" charset="0"/>
              </a:rPr>
              <a:t> </a:t>
            </a:r>
            <a:r>
              <a:rPr lang="en-US" altLang="en-US" sz="2400" dirty="0" err="1">
                <a:solidFill>
                  <a:srgbClr val="303436"/>
                </a:solidFill>
                <a:ea typeface="Calibri" panose="020F0502020204030204" pitchFamily="34" charset="0"/>
                <a:cs typeface="Nyala" panose="02000504070300020003" pitchFamily="2" charset="0"/>
              </a:rPr>
              <a:t>በምስል</a:t>
            </a:r>
            <a:r>
              <a:rPr lang="am-ET" altLang="en-US" sz="2400" dirty="0">
                <a:solidFill>
                  <a:srgbClr val="303436"/>
                </a:solidFill>
                <a:ea typeface="Calibri" panose="020F0502020204030204" pitchFamily="34" charset="0"/>
                <a:cs typeface="Nyala" panose="02000504070300020003" pitchFamily="2" charset="0"/>
              </a:rPr>
              <a:t>/</a:t>
            </a:r>
            <a:r>
              <a:rPr lang="en-US" altLang="en-US" sz="2400" dirty="0" err="1">
                <a:solidFill>
                  <a:srgbClr val="303436"/>
                </a:solidFill>
                <a:ea typeface="Calibri" panose="020F0502020204030204" pitchFamily="34" charset="0"/>
                <a:cs typeface="Nyala" panose="02000504070300020003" pitchFamily="2" charset="0"/>
              </a:rPr>
              <a:t>በትንተና</a:t>
            </a:r>
            <a:r>
              <a:rPr lang="am-ET" altLang="en-US" sz="2400" dirty="0">
                <a:solidFill>
                  <a:srgbClr val="303436"/>
                </a:solidFill>
                <a:ea typeface="Calibri" panose="020F0502020204030204" pitchFamily="34" charset="0"/>
                <a:cs typeface="Nyala" panose="02000504070300020003" pitchFamily="2" charset="0"/>
              </a:rPr>
              <a:t> የተደገፉ ውይይቶችን ማካሄድ</a:t>
            </a:r>
            <a:r>
              <a:rPr kumimoji="0" lang="en-US" altLang="en-US" sz="800" b="0" i="0" u="none" strike="noStrike" cap="none" normalizeH="0" baseline="0" dirty="0">
                <a:ln>
                  <a:noFill/>
                </a:ln>
                <a:solidFill>
                  <a:schemeClr val="tx1"/>
                </a:solidFill>
                <a:effectLst/>
                <a:latin typeface="Arial" panose="020B0604020202020204" pitchFamily="34"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nvGrpSpPr>
          <p:cNvPr id="24" name="Group 23">
            <a:extLst>
              <a:ext uri="{FF2B5EF4-FFF2-40B4-BE49-F238E27FC236}">
                <a16:creationId xmlns:a16="http://schemas.microsoft.com/office/drawing/2014/main" id="{B193E06D-F1ED-466A-F733-E6773C8C5424}"/>
              </a:ext>
            </a:extLst>
          </p:cNvPr>
          <p:cNvGrpSpPr/>
          <p:nvPr/>
        </p:nvGrpSpPr>
        <p:grpSpPr>
          <a:xfrm>
            <a:off x="1615440" y="3361287"/>
            <a:ext cx="8961120" cy="3474037"/>
            <a:chOff x="1879156" y="3388156"/>
            <a:chExt cx="8770147" cy="3468463"/>
          </a:xfrm>
        </p:grpSpPr>
        <p:grpSp>
          <p:nvGrpSpPr>
            <p:cNvPr id="6" name="Group 5">
              <a:extLst>
                <a:ext uri="{FF2B5EF4-FFF2-40B4-BE49-F238E27FC236}">
                  <a16:creationId xmlns:a16="http://schemas.microsoft.com/office/drawing/2014/main" id="{4A84E251-E573-DA4E-6985-EAE9A46EDE79}"/>
                </a:ext>
              </a:extLst>
            </p:cNvPr>
            <p:cNvGrpSpPr/>
            <p:nvPr/>
          </p:nvGrpSpPr>
          <p:grpSpPr>
            <a:xfrm>
              <a:off x="1879156" y="3388156"/>
              <a:ext cx="8731274" cy="3468463"/>
              <a:chOff x="161192" y="3307782"/>
              <a:chExt cx="8731274" cy="3468463"/>
            </a:xfrm>
          </p:grpSpPr>
          <p:sp>
            <p:nvSpPr>
              <p:cNvPr id="7" name="Google Shape;191;p25">
                <a:extLst>
                  <a:ext uri="{FF2B5EF4-FFF2-40B4-BE49-F238E27FC236}">
                    <a16:creationId xmlns:a16="http://schemas.microsoft.com/office/drawing/2014/main" id="{0A264C48-8DAE-1258-A333-8471A2939F67}"/>
                  </a:ext>
                </a:extLst>
              </p:cNvPr>
              <p:cNvSpPr/>
              <p:nvPr/>
            </p:nvSpPr>
            <p:spPr>
              <a:xfrm>
                <a:off x="161192" y="3307782"/>
                <a:ext cx="3757614" cy="1438606"/>
              </a:xfrm>
              <a:prstGeom prst="wedgeRectCallout">
                <a:avLst>
                  <a:gd name="adj1" fmla="val -20833"/>
                  <a:gd name="adj2" fmla="val 62500"/>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8" name="Google Shape;192;p25">
                <a:extLst>
                  <a:ext uri="{FF2B5EF4-FFF2-40B4-BE49-F238E27FC236}">
                    <a16:creationId xmlns:a16="http://schemas.microsoft.com/office/drawing/2014/main" id="{3099B060-4B8A-60B2-1673-422C2C2CD881}"/>
                  </a:ext>
                </a:extLst>
              </p:cNvPr>
              <p:cNvSpPr/>
              <p:nvPr/>
            </p:nvSpPr>
            <p:spPr>
              <a:xfrm>
                <a:off x="613439" y="5356905"/>
                <a:ext cx="3958561" cy="1389959"/>
              </a:xfrm>
              <a:prstGeom prst="wedgeRectCallout">
                <a:avLst>
                  <a:gd name="adj1" fmla="val -5299"/>
                  <a:gd name="adj2" fmla="val -86882"/>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1" name="Google Shape;194;p25">
                <a:extLst>
                  <a:ext uri="{FF2B5EF4-FFF2-40B4-BE49-F238E27FC236}">
                    <a16:creationId xmlns:a16="http://schemas.microsoft.com/office/drawing/2014/main" id="{8C999A04-FFE9-BFF7-D1B0-576771994E28}"/>
                  </a:ext>
                </a:extLst>
              </p:cNvPr>
              <p:cNvSpPr/>
              <p:nvPr/>
            </p:nvSpPr>
            <p:spPr>
              <a:xfrm>
                <a:off x="4881027" y="3307782"/>
                <a:ext cx="3743327" cy="1614262"/>
              </a:xfrm>
              <a:prstGeom prst="wedgeRectCallout">
                <a:avLst>
                  <a:gd name="adj1" fmla="val -20833"/>
                  <a:gd name="adj2" fmla="val 62500"/>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
            <p:nvSpPr>
              <p:cNvPr id="12" name="Google Shape;195;p25">
                <a:extLst>
                  <a:ext uri="{FF2B5EF4-FFF2-40B4-BE49-F238E27FC236}">
                    <a16:creationId xmlns:a16="http://schemas.microsoft.com/office/drawing/2014/main" id="{007AF89B-43D5-B0FB-A121-ECE60C7C3A56}"/>
                  </a:ext>
                </a:extLst>
              </p:cNvPr>
              <p:cNvSpPr/>
              <p:nvPr/>
            </p:nvSpPr>
            <p:spPr>
              <a:xfrm>
                <a:off x="4933905" y="5386286"/>
                <a:ext cx="3958561" cy="1389959"/>
              </a:xfrm>
              <a:prstGeom prst="wedgeRectCallout">
                <a:avLst>
                  <a:gd name="adj1" fmla="val 24158"/>
                  <a:gd name="adj2" fmla="val -66965"/>
                </a:avLst>
              </a:prstGeom>
              <a:noFill/>
              <a:ln w="25400" cap="flat" cmpd="sng">
                <a:solidFill>
                  <a:srgbClr val="152E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grpSp>
        <p:sp>
          <p:nvSpPr>
            <p:cNvPr id="13" name="Google Shape;189;p25">
              <a:extLst>
                <a:ext uri="{FF2B5EF4-FFF2-40B4-BE49-F238E27FC236}">
                  <a16:creationId xmlns:a16="http://schemas.microsoft.com/office/drawing/2014/main" id="{F700C179-2317-D466-12A7-5920AC29E976}"/>
                </a:ext>
              </a:extLst>
            </p:cNvPr>
            <p:cNvSpPr txBox="1"/>
            <p:nvPr/>
          </p:nvSpPr>
          <p:spPr>
            <a:xfrm>
              <a:off x="1993457" y="3507294"/>
              <a:ext cx="3529012" cy="1200329"/>
            </a:xfrm>
            <a:prstGeom prst="rect">
              <a:avLst/>
            </a:prstGeom>
            <a:noFill/>
            <a:ln>
              <a:noFill/>
            </a:ln>
          </p:spPr>
          <p:txBody>
            <a:bodyPr spcFirstLastPara="1" wrap="square" lIns="91425" tIns="45700" rIns="91425" bIns="45700" anchor="t"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የጎርፍ</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መጥለቅለቅ</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ለቤተሰብ</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ምግብ</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የማቅረብ</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ችሎታዎ</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ተጽዕኖ</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ያሳድራል</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የመቋቋሚያ</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ስልት</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አ</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ሎት</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7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7" name="Google Shape;193;p25">
              <a:extLst>
                <a:ext uri="{FF2B5EF4-FFF2-40B4-BE49-F238E27FC236}">
                  <a16:creationId xmlns:a16="http://schemas.microsoft.com/office/drawing/2014/main" id="{A79EE46F-C3C0-AAA4-85FB-6401F9A71261}"/>
                </a:ext>
              </a:extLst>
            </p:cNvPr>
            <p:cNvSpPr txBox="1"/>
            <p:nvPr/>
          </p:nvSpPr>
          <p:spPr>
            <a:xfrm>
              <a:off x="6765751" y="3507294"/>
              <a:ext cx="3529012" cy="1343652"/>
            </a:xfrm>
            <a:prstGeom prst="rect">
              <a:avLst/>
            </a:prstGeom>
            <a:noFill/>
            <a:ln>
              <a:noFill/>
            </a:ln>
          </p:spPr>
          <p:txBody>
            <a:bodyPr spcFirstLastPara="1" wrap="square" lIns="91425" tIns="45700" rIns="91425" bIns="45700" anchor="t"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ከመደበኛው</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ሩዝ</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ድርቅ</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መቋቋም</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ወደሚችል</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ሩዝ</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መቀየር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ወይም</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ከፍ</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ባለ</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የሙቀት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መጠን</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መብቀል</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ወደሚችለው</a:t>
              </a:r>
              <a:r>
                <a:rPr kumimoji="0" lang="en-US"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ማሽላ</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መቀየር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am-ET"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ይመርጣሉ</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7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0" name="Google Shape;190;p25">
              <a:extLst>
                <a:ext uri="{FF2B5EF4-FFF2-40B4-BE49-F238E27FC236}">
                  <a16:creationId xmlns:a16="http://schemas.microsoft.com/office/drawing/2014/main" id="{43CE199E-7EFE-A921-6676-C339E6EF79A2}"/>
                </a:ext>
              </a:extLst>
            </p:cNvPr>
            <p:cNvSpPr txBox="1"/>
            <p:nvPr/>
          </p:nvSpPr>
          <p:spPr>
            <a:xfrm>
              <a:off x="2481422" y="5551749"/>
              <a:ext cx="3808542" cy="1200329"/>
            </a:xfrm>
            <a:prstGeom prst="rect">
              <a:avLst/>
            </a:prstGeom>
            <a:noFill/>
            <a:ln>
              <a:noFill/>
            </a:ln>
          </p:spPr>
          <p:txBody>
            <a:bodyPr spcFirstLastPara="1" wrap="square" lIns="91425" tIns="45700" rIns="91425" bIns="45700" anchor="t"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ድርቁ</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ለመስኖ</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ውሃ</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የማግኘት</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አቅምዎ</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ምን</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ተጽዕኖ</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ያሳድራል</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am-ET"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የመቋቋሚያ</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ስልት</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አ</a:t>
              </a:r>
              <a:r>
                <a:rPr kumimoji="0" lang="am-ET"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ሎት</a:t>
              </a:r>
              <a:r>
                <a:rPr kumimoji="0" lang="en-US" altLang="en-US" sz="20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7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22" name="Google Shape;196;p25">
              <a:extLst>
                <a:ext uri="{FF2B5EF4-FFF2-40B4-BE49-F238E27FC236}">
                  <a16:creationId xmlns:a16="http://schemas.microsoft.com/office/drawing/2014/main" id="{50302EB3-FD97-9A65-0558-40A6B9912FAB}"/>
                </a:ext>
              </a:extLst>
            </p:cNvPr>
            <p:cNvSpPr txBox="1"/>
            <p:nvPr/>
          </p:nvSpPr>
          <p:spPr>
            <a:xfrm>
              <a:off x="6651869" y="5551748"/>
              <a:ext cx="3997434" cy="1200329"/>
            </a:xfrm>
            <a:prstGeom prst="rect">
              <a:avLst/>
            </a:prstGeom>
            <a:noFill/>
            <a:ln>
              <a:noFill/>
            </a:ln>
          </p:spPr>
          <p:txBody>
            <a:bodyPr spcFirstLastPara="1" wrap="square" lIns="91425" tIns="45700" rIns="91425" bIns="45700" anchor="t" anchorCtr="0">
              <a:no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የባህር</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ሞቃታማ</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ሞገዶች</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ለቤት</a:t>
              </a:r>
              <a:r>
                <a:rPr kumimoji="0" lang="en-US" altLang="en-US" sz="2000" b="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ውስጥ</a:t>
              </a:r>
              <a:r>
                <a:rPr kumimoji="0" lang="en-US" altLang="en-US" sz="2000" b="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ፍጆታ</a:t>
              </a:r>
              <a:r>
                <a:rPr kumimoji="0" lang="en-US" altLang="en-US" sz="2000" b="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ወይም</a:t>
              </a:r>
              <a:r>
                <a:rPr kumimoji="0" lang="en-US" altLang="en-US" sz="2000" b="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ለገበያ</a:t>
              </a:r>
              <a:r>
                <a:rPr kumimoji="0" lang="en-US" altLang="en-US" sz="2000" b="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አቅርቦት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am-ET"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ላይ በሚውሉ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የባህር</a:t>
              </a:r>
              <a:r>
                <a:rPr kumimoji="0" lang="am-ET" altLang="en-US" sz="20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እንስሳት</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a:t>
              </a:r>
              <a:r>
                <a:rPr kumimoji="0" lang="en-US" altLang="en-US" sz="2000" b="0" i="0" u="none" strike="noStrike" cap="none" normalizeH="0" baseline="0" dirty="0" err="1">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ፅዋት</a:t>
              </a:r>
              <a:r>
                <a:rPr kumimoji="0" lang="en-US" altLang="en-US" sz="2000" b="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am-ET" altLang="en-US" sz="2000" b="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መገኘት</a:t>
              </a:r>
              <a:r>
                <a:rPr kumimoji="0" lang="en-US" altLang="en-US" sz="2000" b="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 </a:t>
              </a:r>
              <a:r>
                <a:rPr kumimoji="0" lang="am-ET" altLang="en-US" sz="2000" b="0" i="0" u="none" strike="noStrike" cap="none" normalizeH="0" baseline="0" dirty="0">
                  <a:ln>
                    <a:noFill/>
                  </a:ln>
                  <a:solidFill>
                    <a:srgbClr val="303436"/>
                  </a:solidFill>
                  <a:effectLst/>
                  <a:latin typeface="Nyala" panose="02000504070300020003" pitchFamily="2" charset="0"/>
                  <a:ea typeface="Malgun Gothic" panose="020B0503020000020004" pitchFamily="34" charset="-127"/>
                  <a:cs typeface="Malgun Gothic" panose="020B0503020000020004" pitchFamily="34" charset="-127"/>
                </a:rPr>
                <a:t>ላይ </a:t>
              </a:r>
              <a:r>
                <a:rPr kumimoji="0" lang="am-ET"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ምን አይነት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ተፅእኖ</a:t>
              </a:r>
              <a:r>
                <a:rPr kumimoji="0" lang="en-US" altLang="en-US" sz="20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ይፈጥራል</a:t>
              </a:r>
              <a:r>
                <a:rPr kumimoji="0" lang="en-US" altLang="en-US" sz="20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7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121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388B2D1-B27A-D9C8-67E8-8C58FB25E338}"/>
              </a:ext>
            </a:extLst>
          </p:cNvPr>
          <p:cNvSpPr txBox="1"/>
          <p:nvPr/>
        </p:nvSpPr>
        <p:spPr>
          <a:xfrm>
            <a:off x="113600" y="106860"/>
            <a:ext cx="11763551"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m-ET"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የሚከተለው</a:t>
            </a:r>
            <a:r>
              <a:rPr kumimoji="0" lang="en-US" altLang="en-US" sz="32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ጥናት</a:t>
            </a:r>
            <a:r>
              <a:rPr kumimoji="0" lang="en-US" altLang="en-US" sz="32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የሴቶች</a:t>
            </a:r>
            <a:r>
              <a:rPr kumimoji="0" lang="en-US" altLang="en-US" sz="32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እና</a:t>
            </a:r>
            <a:r>
              <a:rPr kumimoji="0" lang="en-US" altLang="en-US" sz="32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የወንዶች</a:t>
            </a:r>
            <a:r>
              <a:rPr kumimoji="0" lang="en-US" altLang="en-US" sz="32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የተለያዩ</a:t>
            </a:r>
            <a:r>
              <a:rPr kumimoji="0" lang="en-US" altLang="en-US" sz="32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እሴቶችን</a:t>
            </a:r>
            <a:r>
              <a:rPr kumimoji="0" lang="en-US" altLang="en-US" sz="32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እና</a:t>
            </a:r>
            <a:r>
              <a:rPr kumimoji="0" lang="en-US" altLang="en-US" sz="32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ቅድሚያ</a:t>
            </a:r>
            <a:r>
              <a:rPr kumimoji="0" lang="en-US" altLang="en-US" sz="32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የሚሰ</a:t>
            </a:r>
            <a:r>
              <a:rPr kumimoji="0" lang="am-ET"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ጡዋ</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ቸውን</a:t>
            </a:r>
            <a:r>
              <a:rPr kumimoji="0" lang="en-US" altLang="en-US" sz="32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ነገሮች</a:t>
            </a:r>
            <a:r>
              <a:rPr lang="en-US" altLang="en-US" sz="3200" b="1" dirty="0">
                <a:solidFill>
                  <a:srgbClr val="C00000"/>
                </a:solidFill>
                <a:latin typeface="Arial Unicode MS"/>
                <a:ea typeface="Times New Roman" panose="02020603050405020304" pitchFamily="18" charset="0"/>
                <a:cs typeface="Nyala" panose="02000504070300020003" pitchFamily="2" charset="0"/>
              </a:rPr>
              <a:t> </a:t>
            </a:r>
            <a:r>
              <a:rPr lang="en-US" altLang="en-US" sz="3200" b="1" dirty="0" err="1">
                <a:solidFill>
                  <a:srgbClr val="C00000"/>
                </a:solidFill>
                <a:latin typeface="Arial Unicode MS"/>
                <a:ea typeface="Times New Roman" panose="02020603050405020304" pitchFamily="18" charset="0"/>
                <a:cs typeface="Nyala" panose="02000504070300020003" pitchFamily="2" charset="0"/>
              </a:rPr>
              <a:t>እንዴት</a:t>
            </a:r>
            <a:r>
              <a:rPr lang="am-ET" altLang="en-US" sz="3200" b="1" dirty="0">
                <a:solidFill>
                  <a:srgbClr val="C00000"/>
                </a:solidFill>
                <a:latin typeface="Arial Unicode MS"/>
                <a:ea typeface="Times New Roman" panose="02020603050405020304" pitchFamily="18" charset="0"/>
                <a:cs typeface="Nyala" panose="02000504070300020003" pitchFamily="2" charset="0"/>
              </a:rPr>
              <a:t> እንዳሳየ</a:t>
            </a:r>
            <a:endParaRPr kumimoji="0" lang="en-US"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endParaRPr>
          </a:p>
        </p:txBody>
      </p:sp>
      <p:sp>
        <p:nvSpPr>
          <p:cNvPr id="18" name="TextBox 17">
            <a:extLst>
              <a:ext uri="{FF2B5EF4-FFF2-40B4-BE49-F238E27FC236}">
                <a16:creationId xmlns:a16="http://schemas.microsoft.com/office/drawing/2014/main" id="{62FDFF3F-87C6-ACD1-903C-004313AABDDA}"/>
              </a:ext>
            </a:extLst>
          </p:cNvPr>
          <p:cNvSpPr txBox="1"/>
          <p:nvPr/>
        </p:nvSpPr>
        <p:spPr>
          <a:xfrm>
            <a:off x="314849" y="1276661"/>
            <a:ext cx="7010399" cy="5632311"/>
          </a:xfrm>
          <a:prstGeom prst="rect">
            <a:avLst/>
          </a:prstGeom>
          <a:noFill/>
        </p:spPr>
        <p:txBody>
          <a:bodyPr wrap="square">
            <a:spAutoFit/>
          </a:bodyPr>
          <a:lstStyle/>
          <a:p>
            <a:pPr eaLnBrk="0" fontAlgn="base" hangingPunct="0">
              <a:spcBef>
                <a:spcPct val="0"/>
              </a:spcBef>
              <a:spcAft>
                <a:spcPct val="0"/>
              </a:spcAft>
            </a:pP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የኬንያ</a:t>
            </a:r>
            <a:r>
              <a:rPr kumimoji="0" lang="am-ET"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እ</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ና</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ታንዛንያ</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ባህር</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ዳርቻ</a:t>
            </a:r>
            <a:r>
              <a:rPr lang="en-US" altLang="en-US" sz="2400" b="1" dirty="0">
                <a:solidFill>
                  <a:srgbClr val="303436"/>
                </a:solidFill>
                <a:latin typeface="Arial Unicode MS"/>
                <a:ea typeface="Times New Roman" panose="02020603050405020304" pitchFamily="18" charset="0"/>
                <a:cs typeface="Nyala" panose="02000504070300020003" pitchFamily="2" charset="0"/>
              </a:rPr>
              <a:t>፣</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የስነ</a:t>
            </a:r>
            <a:r>
              <a:rPr kumimoji="0" lang="en-US" altLang="en-US" sz="2400" b="1"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ምህዳር</a:t>
            </a:r>
            <a:r>
              <a:rPr kumimoji="0" lang="en-US" altLang="en-US" sz="24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አገልግሎት</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ለድህነት</a:t>
            </a:r>
            <a:r>
              <a:rPr kumimoji="0" lang="en-US" altLang="en-US" sz="24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ቅነሳ</a:t>
            </a:r>
            <a:r>
              <a:rPr kumimoji="0" lang="en-US" altLang="en-US" sz="24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ጥናት</a:t>
            </a:r>
            <a:r>
              <a:rPr kumimoji="0" lang="en-US" altLang="en-US" sz="2400" b="1"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በባህል</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የተቀመጡት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ተግባራት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ን</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በ</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ዝቅተኛ</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ገቢ</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ባላቸው</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የስራ</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ዘርፎች ላይ ብቻ እንዲሳተፉ ገድቧቸዋል።</a:t>
            </a:r>
            <a:endPar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ወንዶች</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ዓሣ</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የማጥመድ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ተግባ</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ላይ</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የመሰማራት እድላቸው ከፍተኛ ሲሆን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ደግሞ</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የባህር</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እፅዋትን</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ZA"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የመሰብሰብ</a:t>
            </a:r>
            <a:r>
              <a:rPr kumimoji="0" lang="am-ET"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እድላቸው ከፍተኛ ነው</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የገንዘብ</a:t>
            </a:r>
            <a:r>
              <a:rPr lang="am-ET" altLang="en-US" sz="2400" dirty="0">
                <a:solidFill>
                  <a:srgbClr val="303436"/>
                </a:solidFill>
                <a:latin typeface="Arial Unicode MS"/>
                <a:ea typeface="Times New Roman" panose="02020603050405020304" pitchFamily="18" charset="0"/>
                <a:cs typeface="Nyala" panose="02000504070300020003" pitchFamily="2" charset="0"/>
              </a:rPr>
              <a:t> </a:t>
            </a:r>
            <a:r>
              <a:rPr lang="en-US" altLang="en-US" sz="2400" dirty="0" err="1">
                <a:solidFill>
                  <a:srgbClr val="303436"/>
                </a:solidFill>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የመጓጓዣ</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ለ</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እንዲሁም</a:t>
            </a:r>
            <a:r>
              <a:rPr kumimoji="0" lang="am-ET"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ችሎታዎች</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ዕውቀት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ለ</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ሴቶችም</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Arial Unicode MS"/>
                <a:ea typeface="Times New Roman" panose="02020603050405020304" pitchFamily="18" charset="0"/>
                <a:cs typeface="Courier New" panose="02070309020205020404" pitchFamily="49" charset="0"/>
              </a:rPr>
              <a:t>ለ</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ወንዶችም</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አነስተኛ</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ተደራሽነት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በተለያዩ</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እንቅስቃሴዎች</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እንደ</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እንቅፋት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lang="am-ET" altLang="en-US" sz="2400" dirty="0">
                <a:solidFill>
                  <a:srgbClr val="303436"/>
                </a:solidFill>
                <a:latin typeface="Arial Unicode MS"/>
                <a:ea typeface="Times New Roman" panose="02020603050405020304" pitchFamily="18" charset="0"/>
                <a:cs typeface="Courier New" panose="02070309020205020404" pitchFamily="49" charset="0"/>
              </a:rPr>
              <a:t>ይታያሉ።</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መደበኛ</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መደበኛ</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ያልሆኑ</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ስምምነቶች</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የስራ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ክፍ</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ፍ</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ሎችን</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ያጠናክራሉ</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ለምሳሌ</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ንግዱ</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አለም</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በወንዶች</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የበላይነት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ተይዟል</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endPar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ልዩነትን</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መረዳት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ውጤታማ </a:t>
            </a:r>
            <a:r>
              <a:rPr lang="am-ET" altLang="en-US" sz="2400" dirty="0">
                <a:solidFill>
                  <a:srgbClr val="303436"/>
                </a:solidFill>
                <a:latin typeface="Arial Unicode MS"/>
                <a:ea typeface="Times New Roman" panose="02020603050405020304" pitchFamily="18" charset="0"/>
                <a:cs typeface="Courier New" panose="02070309020205020404" pitchFamily="49" charset="0"/>
              </a:rPr>
              <a:t>የሆኑ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2400" b="0" i="0" u="none" strike="noStrike" cap="none" normalizeH="0" baseline="0" dirty="0" err="1">
                <a:ln>
                  <a:noFill/>
                </a:ln>
                <a:solidFill>
                  <a:srgbClr val="303436"/>
                </a:solidFill>
                <a:effectLst/>
                <a:latin typeface="inherit"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ያተኮሩ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የልማት</a:t>
            </a:r>
            <a:r>
              <a:rPr kumimoji="0" lang="en-US" altLang="en-US" sz="2400" b="0" i="0" u="none" strike="noStrike" cap="none" normalizeH="0" baseline="0" dirty="0">
                <a:ln>
                  <a:noFill/>
                </a:ln>
                <a:solidFill>
                  <a:srgbClr val="303436"/>
                </a:solidFill>
                <a:effectLst/>
                <a:latin typeface="inherit"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ሀሳቦችን</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ለመንደፍ እና ለመተግበር </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ይ</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ረዳ</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ል</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8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19" name="Google Shape;204;p26" descr="A person walking across a beach next to the ocean&#10;&#10;Description automatically generated">
            <a:extLst>
              <a:ext uri="{FF2B5EF4-FFF2-40B4-BE49-F238E27FC236}">
                <a16:creationId xmlns:a16="http://schemas.microsoft.com/office/drawing/2014/main" id="{7989F7E2-962F-1F3C-E7C0-42073650EF44}"/>
              </a:ext>
            </a:extLst>
          </p:cNvPr>
          <p:cNvPicPr preferRelativeResize="0"/>
          <p:nvPr/>
        </p:nvPicPr>
        <p:blipFill rotWithShape="1">
          <a:blip r:embed="rId3">
            <a:alphaModFix/>
          </a:blip>
          <a:srcRect r="52537"/>
          <a:stretch/>
        </p:blipFill>
        <p:spPr>
          <a:xfrm>
            <a:off x="7606144" y="1039092"/>
            <a:ext cx="4472255" cy="5818908"/>
          </a:xfrm>
          <a:prstGeom prst="rect">
            <a:avLst/>
          </a:prstGeom>
          <a:noFill/>
          <a:ln>
            <a:noFill/>
          </a:ln>
        </p:spPr>
      </p:pic>
    </p:spTree>
    <p:extLst>
      <p:ext uri="{BB962C8B-B14F-4D97-AF65-F5344CB8AC3E}">
        <p14:creationId xmlns:p14="http://schemas.microsoft.com/office/powerpoint/2010/main" val="121735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F2525E-B1B0-BB1A-9C22-CE7AEE83540A}"/>
              </a:ext>
            </a:extLst>
          </p:cNvPr>
          <p:cNvSpPr txBox="1"/>
          <p:nvPr/>
        </p:nvSpPr>
        <p:spPr>
          <a:xfrm>
            <a:off x="673241" y="881149"/>
            <a:ext cx="10695860" cy="156966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ትናንሽ</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ቡድኖች</a:t>
            </a:r>
            <a:r>
              <a:rPr kumimoji="0" lang="am-ET" altLang="en-US" sz="24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ን</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በመመስረት</a:t>
            </a:r>
            <a:r>
              <a:rPr kumimoji="0" lang="en-US" altLang="en-US" sz="240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ስለ</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አደጋ</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የስርዓተ</a:t>
            </a:r>
            <a:r>
              <a:rPr kumimoji="0" lang="en-US" altLang="en-US" sz="24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ትንተና</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ጥያቄዎችን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በመጠቀም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አደጋ</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በተለያዩ</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ሰዎች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የሚያስከትለውን ተጽኖ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ይወያዩ</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ምሳሌ</a:t>
            </a:r>
            <a:r>
              <a:rPr lang="en-US"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ማእበል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እየመጣ</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እንደሆነ</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አስቡ</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የጎርፍ</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ቅድመ</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ማስጠንቀቂያ</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አለ</a:t>
            </a:r>
            <a:r>
              <a:rPr lang="am-ET" altLang="en-US" sz="2400" dirty="0">
                <a:solidFill>
                  <a:srgbClr val="303436"/>
                </a:solidFill>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እንደዚህ</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መሰል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አደጋዎችን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የበለጠ</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ቋቋማል</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am-ET"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የሙቀት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400" dirty="0" err="1">
                <a:solidFill>
                  <a:srgbClr val="303436"/>
                </a:solidFill>
                <a:latin typeface="Arial Unicode MS"/>
                <a:ea typeface="Times New Roman" panose="02020603050405020304" pitchFamily="18" charset="0"/>
                <a:cs typeface="Courier New" panose="02070309020205020404" pitchFamily="49" charset="0"/>
              </a:rPr>
              <a:t>ሞገድ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እየመጣ</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እንደሆነ</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አስቡ</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ይህን አይነት አደጋ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የበለጠ</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ቋቋማል</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ለምን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8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B003788-F340-17F4-643A-B18A0B5F3A0F}"/>
              </a:ext>
            </a:extLst>
          </p:cNvPr>
          <p:cNvSpPr txBox="1"/>
          <p:nvPr/>
        </p:nvSpPr>
        <p:spPr>
          <a:xfrm>
            <a:off x="1281545" y="273919"/>
            <a:ext cx="9628910" cy="6072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የቡድን</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መልመጃ</a:t>
            </a:r>
            <a:r>
              <a:rPr lang="en-US" altLang="en-US" sz="3200" b="1" dirty="0">
                <a:solidFill>
                  <a:srgbClr val="C00000"/>
                </a:solidFill>
                <a:latin typeface="Nyala" panose="02000504070300020003" pitchFamily="2" charset="0"/>
                <a:ea typeface="Times New Roman" panose="02020603050405020304" pitchFamily="18" charset="0"/>
                <a:cs typeface="Courier New" panose="02070309020205020404" pitchFamily="49" charset="0"/>
              </a:rPr>
              <a:t>፦</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እና</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2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ማህበረሰብ</a:t>
            </a:r>
            <a:r>
              <a:rPr kumimoji="0" lang="am-ET"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ጨዋታ</a:t>
            </a:r>
            <a:r>
              <a:rPr kumimoji="0" lang="en-US" altLang="en-US" sz="32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p>
        </p:txBody>
      </p:sp>
      <p:graphicFrame>
        <p:nvGraphicFramePr>
          <p:cNvPr id="7" name="Table 6">
            <a:extLst>
              <a:ext uri="{FF2B5EF4-FFF2-40B4-BE49-F238E27FC236}">
                <a16:creationId xmlns:a16="http://schemas.microsoft.com/office/drawing/2014/main" id="{21C50E9A-02CF-7730-9327-B0FD1986F2B9}"/>
              </a:ext>
            </a:extLst>
          </p:cNvPr>
          <p:cNvGraphicFramePr>
            <a:graphicFrameLocks noGrp="1"/>
          </p:cNvGraphicFramePr>
          <p:nvPr>
            <p:extLst>
              <p:ext uri="{D42A27DB-BD31-4B8C-83A1-F6EECF244321}">
                <p14:modId xmlns:p14="http://schemas.microsoft.com/office/powerpoint/2010/main" val="3002292187"/>
              </p:ext>
            </p:extLst>
          </p:nvPr>
        </p:nvGraphicFramePr>
        <p:xfrm>
          <a:off x="648348" y="2542649"/>
          <a:ext cx="10895304" cy="4240616"/>
        </p:xfrm>
        <a:graphic>
          <a:graphicData uri="http://schemas.openxmlformats.org/drawingml/2006/table">
            <a:tbl>
              <a:tblPr firstRow="1" firstCol="1" bandRow="1">
                <a:tableStyleId>{9DCAF9ED-07DC-4A11-8D7F-57B35C25682E}</a:tableStyleId>
              </a:tblPr>
              <a:tblGrid>
                <a:gridCol w="7302484">
                  <a:extLst>
                    <a:ext uri="{9D8B030D-6E8A-4147-A177-3AD203B41FA5}">
                      <a16:colId xmlns:a16="http://schemas.microsoft.com/office/drawing/2014/main" val="3538760110"/>
                    </a:ext>
                  </a:extLst>
                </a:gridCol>
                <a:gridCol w="3592820">
                  <a:extLst>
                    <a:ext uri="{9D8B030D-6E8A-4147-A177-3AD203B41FA5}">
                      <a16:colId xmlns:a16="http://schemas.microsoft.com/office/drawing/2014/main" val="833174122"/>
                    </a:ext>
                  </a:extLst>
                </a:gridCol>
              </a:tblGrid>
              <a:tr h="898096">
                <a:tc>
                  <a:txBody>
                    <a:bodyPr/>
                    <a:lstStyle/>
                    <a:p>
                      <a:pPr algn="ctr"/>
                      <a:r>
                        <a:rPr lang="en-US" sz="2400" kern="100" dirty="0" err="1">
                          <a:effectLst/>
                        </a:rPr>
                        <a:t>ለሥርአተ-ፆታ</a:t>
                      </a:r>
                      <a:r>
                        <a:rPr lang="en-US" sz="2400" kern="100" dirty="0">
                          <a:effectLst/>
                        </a:rPr>
                        <a:t> </a:t>
                      </a:r>
                      <a:r>
                        <a:rPr lang="en-US" sz="2400" kern="100" dirty="0" err="1">
                          <a:effectLst/>
                        </a:rPr>
                        <a:t>ትንተና</a:t>
                      </a:r>
                      <a:r>
                        <a:rPr lang="en-US" sz="2400" kern="100" dirty="0">
                          <a:effectLst/>
                        </a:rPr>
                        <a:t> </a:t>
                      </a:r>
                      <a:r>
                        <a:rPr lang="en-US" sz="2400" kern="100" dirty="0" err="1">
                          <a:effectLst/>
                        </a:rPr>
                        <a:t>ጥያቄዎች</a:t>
                      </a:r>
                      <a:r>
                        <a:rPr lang="en-US" sz="2400" kern="100" dirty="0">
                          <a:effectLst/>
                        </a:rPr>
                        <a:t> </a:t>
                      </a:r>
                      <a:endParaRPr lang="en-US" sz="1050" kern="100" dirty="0">
                        <a:effectLst/>
                        <a:latin typeface="Calibri" panose="020F0502020204030204" pitchFamily="34" charset="0"/>
                        <a:cs typeface="Times New Roman" panose="02020603050405020304" pitchFamily="18" charset="0"/>
                      </a:endParaRPr>
                    </a:p>
                  </a:txBody>
                  <a:tcPr marL="46621" marR="46621" marT="0" marB="0"/>
                </a:tc>
                <a:tc>
                  <a:txBody>
                    <a:bodyPr/>
                    <a:lstStyle/>
                    <a:p>
                      <a:pPr algn="ctr"/>
                      <a:r>
                        <a:rPr lang="en-US" sz="2400" kern="100" dirty="0" err="1">
                          <a:effectLst/>
                        </a:rPr>
                        <a:t>የአየር</a:t>
                      </a:r>
                      <a:r>
                        <a:rPr lang="en-US" sz="2400" kern="100" dirty="0">
                          <a:effectLst/>
                        </a:rPr>
                        <a:t> </a:t>
                      </a:r>
                      <a:r>
                        <a:rPr lang="en-US" sz="2400" kern="100" dirty="0" err="1">
                          <a:effectLst/>
                        </a:rPr>
                        <a:t>ንብረት</a:t>
                      </a:r>
                      <a:r>
                        <a:rPr lang="en-US" sz="2400" kern="100" dirty="0">
                          <a:effectLst/>
                        </a:rPr>
                        <a:t> </a:t>
                      </a:r>
                      <a:r>
                        <a:rPr lang="en-US" sz="2400" kern="100" dirty="0" err="1">
                          <a:effectLst/>
                        </a:rPr>
                        <a:t>አደጋ</a:t>
                      </a:r>
                      <a:r>
                        <a:rPr lang="en-US" sz="2400" kern="100" dirty="0">
                          <a:effectLst/>
                        </a:rPr>
                        <a:t> </a:t>
                      </a:r>
                      <a:r>
                        <a:rPr lang="en-US" sz="2400" kern="100" dirty="0" err="1">
                          <a:effectLst/>
                        </a:rPr>
                        <a:t>ሰዎችን</a:t>
                      </a:r>
                      <a:r>
                        <a:rPr lang="en-US" sz="2400" kern="100" dirty="0">
                          <a:effectLst/>
                        </a:rPr>
                        <a:t> </a:t>
                      </a:r>
                      <a:r>
                        <a:rPr lang="en-US" sz="2400" kern="100" dirty="0" err="1">
                          <a:effectLst/>
                        </a:rPr>
                        <a:t>በተለያየ</a:t>
                      </a:r>
                      <a:r>
                        <a:rPr lang="en-US" sz="2400" kern="100" dirty="0">
                          <a:effectLst/>
                        </a:rPr>
                        <a:t> </a:t>
                      </a:r>
                      <a:r>
                        <a:rPr lang="en-US" sz="2400" kern="100" dirty="0" err="1">
                          <a:effectLst/>
                        </a:rPr>
                        <a:t>ሁኔታ</a:t>
                      </a:r>
                      <a:r>
                        <a:rPr lang="en-US" sz="2400" kern="100" dirty="0">
                          <a:effectLst/>
                        </a:rPr>
                        <a:t> </a:t>
                      </a:r>
                      <a:r>
                        <a:rPr lang="en-US" sz="2400" kern="100" dirty="0" err="1">
                          <a:effectLst/>
                        </a:rPr>
                        <a:t>እንዴት</a:t>
                      </a:r>
                      <a:r>
                        <a:rPr lang="en-US" sz="2400" kern="100" dirty="0">
                          <a:effectLst/>
                        </a:rPr>
                        <a:t> </a:t>
                      </a:r>
                      <a:r>
                        <a:rPr lang="en-US" sz="2400" kern="100" dirty="0" err="1">
                          <a:effectLst/>
                        </a:rPr>
                        <a:t>ይጎዳል</a:t>
                      </a:r>
                      <a:r>
                        <a:rPr lang="en-US" sz="2400" kern="100" dirty="0">
                          <a:effectLst/>
                        </a:rPr>
                        <a:t>? </a:t>
                      </a:r>
                      <a:r>
                        <a:rPr lang="en-US" sz="2400" kern="100" dirty="0" err="1">
                          <a:effectLst/>
                        </a:rPr>
                        <a:t>ለምን</a:t>
                      </a:r>
                      <a:r>
                        <a:rPr lang="en-US" sz="2400" kern="100" dirty="0">
                          <a:effectLst/>
                        </a:rPr>
                        <a:t>?</a:t>
                      </a:r>
                      <a:endParaRPr lang="en-US" sz="1050" kern="100" dirty="0">
                        <a:effectLst/>
                        <a:latin typeface="Calibri" panose="020F0502020204030204" pitchFamily="34" charset="0"/>
                        <a:cs typeface="Times New Roman" panose="02020603050405020304" pitchFamily="18" charset="0"/>
                      </a:endParaRPr>
                    </a:p>
                  </a:txBody>
                  <a:tcPr marL="46621" marR="46621" marT="0" marB="0"/>
                </a:tc>
                <a:extLst>
                  <a:ext uri="{0D108BD9-81ED-4DB2-BD59-A6C34878D82A}">
                    <a16:rowId xmlns:a16="http://schemas.microsoft.com/office/drawing/2014/main" val="1434120720"/>
                  </a:ext>
                </a:extLst>
              </a:tr>
              <a:tr h="898096">
                <a:tc>
                  <a:txBody>
                    <a:bodyPr/>
                    <a:lstStyle/>
                    <a:p>
                      <a:r>
                        <a:rPr lang="en-US" sz="2400" b="0" kern="100" dirty="0" err="1">
                          <a:effectLst/>
                        </a:rPr>
                        <a:t>የሥራ</a:t>
                      </a:r>
                      <a:r>
                        <a:rPr lang="en-US" sz="2400" b="0" kern="100" dirty="0">
                          <a:effectLst/>
                        </a:rPr>
                        <a:t>  </a:t>
                      </a:r>
                      <a:r>
                        <a:rPr lang="en-US" sz="2400" b="0" kern="100" dirty="0" err="1">
                          <a:effectLst/>
                        </a:rPr>
                        <a:t>እና</a:t>
                      </a:r>
                      <a:r>
                        <a:rPr lang="en-US" sz="2400" b="0" kern="100" dirty="0">
                          <a:effectLst/>
                        </a:rPr>
                        <a:t> </a:t>
                      </a:r>
                      <a:r>
                        <a:rPr lang="en-US" sz="2400" b="0" kern="100" dirty="0" err="1">
                          <a:effectLst/>
                        </a:rPr>
                        <a:t>የተፈጥሮ</a:t>
                      </a:r>
                      <a:r>
                        <a:rPr lang="en-US" sz="2400" b="0" kern="100" dirty="0">
                          <a:effectLst/>
                        </a:rPr>
                        <a:t> </a:t>
                      </a:r>
                      <a:r>
                        <a:rPr lang="en-US" sz="2400" b="0" kern="100" dirty="0" err="1">
                          <a:effectLst/>
                        </a:rPr>
                        <a:t>ሀብትን</a:t>
                      </a:r>
                      <a:r>
                        <a:rPr lang="en-US" sz="2400" b="0" kern="100" dirty="0">
                          <a:effectLst/>
                        </a:rPr>
                        <a:t> </a:t>
                      </a:r>
                      <a:r>
                        <a:rPr lang="en-US" sz="2400" b="0" kern="100" dirty="0" err="1">
                          <a:effectLst/>
                        </a:rPr>
                        <a:t>ጨምሮ</a:t>
                      </a:r>
                      <a:r>
                        <a:rPr lang="en-US" sz="2400" b="0" kern="100" dirty="0">
                          <a:effectLst/>
                        </a:rPr>
                        <a:t> </a:t>
                      </a:r>
                      <a:r>
                        <a:rPr lang="en-US" sz="2400" b="0" kern="100" dirty="0" err="1">
                          <a:effectLst/>
                        </a:rPr>
                        <a:t>ምርታማ</a:t>
                      </a:r>
                      <a:r>
                        <a:rPr lang="en-US" sz="2400" b="0" kern="100" dirty="0">
                          <a:effectLst/>
                        </a:rPr>
                        <a:t> </a:t>
                      </a:r>
                      <a:r>
                        <a:rPr lang="en-US" sz="2400" b="0" kern="100" dirty="0" err="1">
                          <a:effectLst/>
                        </a:rPr>
                        <a:t>የኢኮኖሚ</a:t>
                      </a:r>
                      <a:r>
                        <a:rPr lang="en-US" sz="2400" b="0" kern="100" dirty="0">
                          <a:effectLst/>
                        </a:rPr>
                        <a:t> </a:t>
                      </a:r>
                      <a:r>
                        <a:rPr lang="en-US" sz="2400" b="0" kern="100" dirty="0" err="1">
                          <a:effectLst/>
                        </a:rPr>
                        <a:t>ሀብቶች</a:t>
                      </a:r>
                      <a:r>
                        <a:rPr lang="en-US" sz="2400" b="0" kern="100" dirty="0">
                          <a:effectLst/>
                        </a:rPr>
                        <a:t> </a:t>
                      </a:r>
                      <a:r>
                        <a:rPr lang="en-US" sz="2400" b="0" kern="100" dirty="0" err="1">
                          <a:effectLst/>
                        </a:rPr>
                        <a:t>ተደራሽነት</a:t>
                      </a:r>
                      <a:r>
                        <a:rPr lang="en-US" sz="2400" b="0" kern="100" dirty="0">
                          <a:effectLst/>
                        </a:rPr>
                        <a:t> - </a:t>
                      </a:r>
                      <a:r>
                        <a:rPr lang="en-US" sz="2400" b="0" kern="100" dirty="0" err="1">
                          <a:effectLst/>
                        </a:rPr>
                        <a:t>ማን</a:t>
                      </a:r>
                      <a:r>
                        <a:rPr lang="en-US" sz="2400" b="0" kern="100" dirty="0">
                          <a:effectLst/>
                        </a:rPr>
                        <a:t> </a:t>
                      </a:r>
                      <a:r>
                        <a:rPr lang="en-US" sz="2400" b="0" kern="100" dirty="0" err="1">
                          <a:effectLst/>
                        </a:rPr>
                        <a:t>ምን</a:t>
                      </a:r>
                      <a:r>
                        <a:rPr lang="en-US" sz="2400" b="0" kern="100" dirty="0">
                          <a:effectLst/>
                        </a:rPr>
                        <a:t> </a:t>
                      </a:r>
                      <a:r>
                        <a:rPr lang="en-US" sz="2400" b="0" kern="100" dirty="0" err="1">
                          <a:effectLst/>
                        </a:rPr>
                        <a:t>ይጠቀማል</a:t>
                      </a:r>
                      <a:r>
                        <a:rPr lang="en-US" sz="2400" b="0" kern="100" dirty="0">
                          <a:effectLst/>
                        </a:rPr>
                        <a:t>? </a:t>
                      </a:r>
                      <a:r>
                        <a:rPr lang="en-US" sz="2400" b="0" kern="100" dirty="0" err="1">
                          <a:effectLst/>
                        </a:rPr>
                        <a:t>እንዴት</a:t>
                      </a:r>
                      <a:r>
                        <a:rPr lang="en-US" sz="2400" b="0" kern="100" dirty="0">
                          <a:effectLst/>
                        </a:rPr>
                        <a:t>? </a:t>
                      </a:r>
                      <a:r>
                        <a:rPr lang="en-US" sz="2400" b="0" kern="100" dirty="0" err="1">
                          <a:effectLst/>
                        </a:rPr>
                        <a:t>የት</a:t>
                      </a:r>
                      <a:r>
                        <a:rPr lang="en-US" sz="2400" b="0" kern="100" dirty="0">
                          <a:effectLst/>
                        </a:rPr>
                        <a:t>? </a:t>
                      </a:r>
                      <a:r>
                        <a:rPr lang="en-US" sz="2400" b="0" kern="100" dirty="0" err="1">
                          <a:effectLst/>
                        </a:rPr>
                        <a:t>መቼ</a:t>
                      </a:r>
                      <a:r>
                        <a:rPr lang="en-US" sz="2400" b="0" kern="100" dirty="0">
                          <a:effectLst/>
                        </a:rPr>
                        <a:t>? </a:t>
                      </a:r>
                      <a:r>
                        <a:rPr lang="en-US" sz="2400" b="0" kern="100" dirty="0" err="1">
                          <a:effectLst/>
                        </a:rPr>
                        <a:t>ለምን</a:t>
                      </a:r>
                      <a:r>
                        <a:rPr lang="en-US" sz="2400" b="0" kern="100" dirty="0">
                          <a:effectLst/>
                        </a:rPr>
                        <a:t>? </a:t>
                      </a:r>
                      <a:endParaRPr lang="en-US" sz="1050" b="0" kern="100" dirty="0">
                        <a:effectLst/>
                        <a:latin typeface="Calibri" panose="020F0502020204030204" pitchFamily="34" charset="0"/>
                        <a:cs typeface="Times New Roman" panose="02020603050405020304" pitchFamily="18" charset="0"/>
                      </a:endParaRPr>
                    </a:p>
                  </a:txBody>
                  <a:tcPr marL="46621" marR="46621" marT="0" marB="0"/>
                </a:tc>
                <a:tc>
                  <a:txBody>
                    <a:bodyPr/>
                    <a:lstStyle/>
                    <a:p>
                      <a:r>
                        <a:rPr lang="en-US" sz="2400" kern="100" dirty="0">
                          <a:effectLst/>
                        </a:rPr>
                        <a:t>?</a:t>
                      </a:r>
                      <a:endParaRPr lang="en-US" sz="1050" kern="100" dirty="0">
                        <a:effectLst/>
                        <a:latin typeface="Calibri" panose="020F0502020204030204" pitchFamily="34" charset="0"/>
                        <a:cs typeface="Times New Roman" panose="02020603050405020304" pitchFamily="18" charset="0"/>
                      </a:endParaRPr>
                    </a:p>
                  </a:txBody>
                  <a:tcPr marL="46621" marR="46621" marT="0" marB="0"/>
                </a:tc>
                <a:extLst>
                  <a:ext uri="{0D108BD9-81ED-4DB2-BD59-A6C34878D82A}">
                    <a16:rowId xmlns:a16="http://schemas.microsoft.com/office/drawing/2014/main" val="655502217"/>
                  </a:ext>
                </a:extLst>
              </a:tr>
              <a:tr h="898096">
                <a:tc>
                  <a:txBody>
                    <a:bodyPr/>
                    <a:lstStyle/>
                    <a:p>
                      <a:r>
                        <a:rPr lang="en-US" sz="2400" b="0" kern="100" dirty="0" err="1">
                          <a:solidFill>
                            <a:schemeClr val="tx1"/>
                          </a:solidFill>
                          <a:effectLst/>
                        </a:rPr>
                        <a:t>የተፈጥሮ</a:t>
                      </a:r>
                      <a:r>
                        <a:rPr lang="en-US" sz="2400" b="0" kern="100" dirty="0">
                          <a:solidFill>
                            <a:schemeClr val="tx1"/>
                          </a:solidFill>
                          <a:effectLst/>
                        </a:rPr>
                        <a:t> </a:t>
                      </a:r>
                      <a:r>
                        <a:rPr lang="en-US" sz="2400" b="0" kern="100" dirty="0" err="1">
                          <a:solidFill>
                            <a:schemeClr val="tx1"/>
                          </a:solidFill>
                          <a:effectLst/>
                        </a:rPr>
                        <a:t>ኃብቶችን</a:t>
                      </a:r>
                      <a:r>
                        <a:rPr lang="en-US" sz="2400" b="0" kern="100" dirty="0">
                          <a:solidFill>
                            <a:schemeClr val="tx1"/>
                          </a:solidFill>
                          <a:effectLst/>
                        </a:rPr>
                        <a:t> </a:t>
                      </a:r>
                      <a:r>
                        <a:rPr lang="en-US" sz="2400" b="0" kern="100" dirty="0" err="1">
                          <a:solidFill>
                            <a:schemeClr val="tx1"/>
                          </a:solidFill>
                          <a:effectLst/>
                        </a:rPr>
                        <a:t>ጨምሮ</a:t>
                      </a:r>
                      <a:r>
                        <a:rPr lang="en-US" sz="2400" b="0" kern="100" dirty="0">
                          <a:solidFill>
                            <a:schemeClr val="tx1"/>
                          </a:solidFill>
                          <a:effectLst/>
                        </a:rPr>
                        <a:t> </a:t>
                      </a:r>
                      <a:r>
                        <a:rPr lang="en-US" sz="2400" b="0" kern="100" dirty="0" err="1">
                          <a:solidFill>
                            <a:schemeClr val="tx1"/>
                          </a:solidFill>
                          <a:effectLst/>
                        </a:rPr>
                        <a:t>የምርት</a:t>
                      </a:r>
                      <a:r>
                        <a:rPr lang="en-US" sz="2400" b="0" kern="100" dirty="0">
                          <a:solidFill>
                            <a:schemeClr val="tx1"/>
                          </a:solidFill>
                          <a:effectLst/>
                        </a:rPr>
                        <a:t> </a:t>
                      </a:r>
                      <a:r>
                        <a:rPr lang="en-US" sz="2400" b="0" kern="100" dirty="0" err="1">
                          <a:solidFill>
                            <a:schemeClr val="tx1"/>
                          </a:solidFill>
                          <a:effectLst/>
                        </a:rPr>
                        <a:t>ኃብቶችን</a:t>
                      </a:r>
                      <a:r>
                        <a:rPr lang="en-US" sz="2400" b="0" kern="100" dirty="0">
                          <a:solidFill>
                            <a:schemeClr val="tx1"/>
                          </a:solidFill>
                          <a:effectLst/>
                        </a:rPr>
                        <a:t> </a:t>
                      </a:r>
                      <a:r>
                        <a:rPr lang="en-US" sz="2400" b="0" kern="100" dirty="0" err="1">
                          <a:solidFill>
                            <a:schemeClr val="tx1"/>
                          </a:solidFill>
                          <a:effectLst/>
                        </a:rPr>
                        <a:t>የመቆጣጠርና</a:t>
                      </a:r>
                      <a:r>
                        <a:rPr lang="en-US" sz="2400" b="0" kern="100" dirty="0">
                          <a:solidFill>
                            <a:schemeClr val="tx1"/>
                          </a:solidFill>
                          <a:effectLst/>
                        </a:rPr>
                        <a:t> </a:t>
                      </a:r>
                      <a:r>
                        <a:rPr lang="en-US" sz="2400" b="0" kern="100" dirty="0" err="1">
                          <a:solidFill>
                            <a:schemeClr val="tx1"/>
                          </a:solidFill>
                          <a:effectLst/>
                        </a:rPr>
                        <a:t>ውሳኔ</a:t>
                      </a:r>
                      <a:r>
                        <a:rPr lang="en-US" sz="2400" b="0" kern="100" dirty="0">
                          <a:solidFill>
                            <a:schemeClr val="tx1"/>
                          </a:solidFill>
                          <a:effectLst/>
                        </a:rPr>
                        <a:t> </a:t>
                      </a:r>
                      <a:r>
                        <a:rPr lang="en-US" sz="2400" b="0" kern="100" dirty="0" err="1">
                          <a:solidFill>
                            <a:schemeClr val="tx1"/>
                          </a:solidFill>
                          <a:effectLst/>
                        </a:rPr>
                        <a:t>የመስጠት</a:t>
                      </a:r>
                      <a:r>
                        <a:rPr lang="en-US" sz="2400" b="0" kern="100" dirty="0">
                          <a:solidFill>
                            <a:schemeClr val="tx1"/>
                          </a:solidFill>
                          <a:effectLst/>
                        </a:rPr>
                        <a:t> - </a:t>
                      </a:r>
                      <a:r>
                        <a:rPr lang="en-US" sz="2400" b="0" kern="100" dirty="0" err="1">
                          <a:solidFill>
                            <a:schemeClr val="tx1"/>
                          </a:solidFill>
                          <a:effectLst/>
                        </a:rPr>
                        <a:t>ማን</a:t>
                      </a:r>
                      <a:r>
                        <a:rPr lang="en-US" sz="2400" b="0" kern="100" dirty="0">
                          <a:solidFill>
                            <a:schemeClr val="tx1"/>
                          </a:solidFill>
                          <a:effectLst/>
                        </a:rPr>
                        <a:t> </a:t>
                      </a:r>
                      <a:r>
                        <a:rPr lang="en-US" sz="2400" b="0" kern="100" dirty="0" err="1">
                          <a:solidFill>
                            <a:schemeClr val="tx1"/>
                          </a:solidFill>
                          <a:effectLst/>
                        </a:rPr>
                        <a:t>ምን</a:t>
                      </a:r>
                      <a:r>
                        <a:rPr lang="en-US" sz="2400" b="0" kern="100" dirty="0">
                          <a:solidFill>
                            <a:schemeClr val="tx1"/>
                          </a:solidFill>
                          <a:effectLst/>
                        </a:rPr>
                        <a:t> </a:t>
                      </a:r>
                      <a:r>
                        <a:rPr lang="en-US" sz="2400" b="0" kern="100" dirty="0" err="1">
                          <a:solidFill>
                            <a:schemeClr val="tx1"/>
                          </a:solidFill>
                          <a:effectLst/>
                        </a:rPr>
                        <a:t>ይጠቀማል</a:t>
                      </a:r>
                      <a:r>
                        <a:rPr lang="en-US" sz="2400" b="0" kern="100" dirty="0">
                          <a:solidFill>
                            <a:schemeClr val="tx1"/>
                          </a:solidFill>
                          <a:effectLst/>
                        </a:rPr>
                        <a:t>? </a:t>
                      </a:r>
                      <a:r>
                        <a:rPr lang="en-US" sz="2400" b="0" kern="100" dirty="0" err="1">
                          <a:solidFill>
                            <a:schemeClr val="tx1"/>
                          </a:solidFill>
                          <a:effectLst/>
                        </a:rPr>
                        <a:t>እንዴት</a:t>
                      </a:r>
                      <a:r>
                        <a:rPr lang="en-US" sz="2400" b="0" kern="100" dirty="0">
                          <a:solidFill>
                            <a:schemeClr val="tx1"/>
                          </a:solidFill>
                          <a:effectLst/>
                        </a:rPr>
                        <a:t>? </a:t>
                      </a:r>
                      <a:r>
                        <a:rPr lang="en-US" sz="2400" b="0" kern="100" dirty="0" err="1">
                          <a:solidFill>
                            <a:schemeClr val="tx1"/>
                          </a:solidFill>
                          <a:effectLst/>
                        </a:rPr>
                        <a:t>የት</a:t>
                      </a:r>
                      <a:r>
                        <a:rPr lang="en-US" sz="2400" b="0" kern="100" dirty="0">
                          <a:solidFill>
                            <a:schemeClr val="tx1"/>
                          </a:solidFill>
                          <a:effectLst/>
                        </a:rPr>
                        <a:t>? </a:t>
                      </a:r>
                      <a:r>
                        <a:rPr lang="en-US" sz="2400" b="0" kern="100" dirty="0" err="1">
                          <a:solidFill>
                            <a:schemeClr val="tx1"/>
                          </a:solidFill>
                          <a:effectLst/>
                        </a:rPr>
                        <a:t>መቼ</a:t>
                      </a:r>
                      <a:r>
                        <a:rPr lang="en-US" sz="2400" b="0" kern="100" dirty="0">
                          <a:solidFill>
                            <a:schemeClr val="tx1"/>
                          </a:solidFill>
                          <a:effectLst/>
                        </a:rPr>
                        <a:t>? </a:t>
                      </a:r>
                      <a:r>
                        <a:rPr lang="en-US" sz="2400" b="0" kern="100" dirty="0" err="1">
                          <a:solidFill>
                            <a:schemeClr val="tx1"/>
                          </a:solidFill>
                          <a:effectLst/>
                        </a:rPr>
                        <a:t>ለምን</a:t>
                      </a:r>
                      <a:r>
                        <a:rPr lang="en-US" sz="2400" b="0" kern="100" dirty="0">
                          <a:solidFill>
                            <a:schemeClr val="tx1"/>
                          </a:solidFill>
                          <a:effectLst/>
                        </a:rPr>
                        <a:t>?</a:t>
                      </a:r>
                      <a:endParaRPr lang="en-US" sz="2400" b="0" kern="100" dirty="0">
                        <a:solidFill>
                          <a:schemeClr val="tx1"/>
                        </a:solidFill>
                        <a:effectLst/>
                        <a:latin typeface="+mn-lt"/>
                        <a:ea typeface="+mn-ea"/>
                        <a:cs typeface="+mn-cs"/>
                      </a:endParaRPr>
                    </a:p>
                  </a:txBody>
                  <a:tcPr marL="46621" marR="46621"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00" dirty="0">
                          <a:solidFill>
                            <a:schemeClr val="dk1"/>
                          </a:solidFill>
                          <a:effectLst/>
                        </a:rPr>
                        <a:t>?</a:t>
                      </a:r>
                    </a:p>
                    <a:p>
                      <a:pPr marL="0" algn="l" defTabSz="914400" rtl="0" eaLnBrk="1" latinLnBrk="0" hangingPunct="1"/>
                      <a:endParaRPr lang="en-US" sz="2400" kern="100" dirty="0">
                        <a:solidFill>
                          <a:schemeClr val="dk1"/>
                        </a:solidFill>
                        <a:effectLst/>
                        <a:latin typeface="+mn-lt"/>
                        <a:ea typeface="+mn-ea"/>
                        <a:cs typeface="+mn-cs"/>
                      </a:endParaRPr>
                    </a:p>
                  </a:txBody>
                  <a:tcPr marL="46621" marR="46621" marT="0" marB="0"/>
                </a:tc>
                <a:extLst>
                  <a:ext uri="{0D108BD9-81ED-4DB2-BD59-A6C34878D82A}">
                    <a16:rowId xmlns:a16="http://schemas.microsoft.com/office/drawing/2014/main" val="3287329769"/>
                  </a:ext>
                </a:extLst>
              </a:tr>
              <a:tr h="449048">
                <a:tc>
                  <a:txBody>
                    <a:bodyPr/>
                    <a:lstStyle/>
                    <a:p>
                      <a:r>
                        <a:rPr lang="en-US" sz="2400" b="0" kern="100" dirty="0" err="1">
                          <a:effectLst/>
                        </a:rPr>
                        <a:t>እውቀት</a:t>
                      </a:r>
                      <a:r>
                        <a:rPr lang="en-US" sz="2400" b="0" kern="100" dirty="0">
                          <a:effectLst/>
                        </a:rPr>
                        <a:t>፦</a:t>
                      </a:r>
                      <a:r>
                        <a:rPr lang="am-ET" sz="2400" b="0" kern="100" dirty="0">
                          <a:effectLst/>
                        </a:rPr>
                        <a:t> </a:t>
                      </a:r>
                      <a:r>
                        <a:rPr lang="en-US" sz="2400" b="0" kern="100" dirty="0" err="1">
                          <a:effectLst/>
                        </a:rPr>
                        <a:t>ማን</a:t>
                      </a:r>
                      <a:r>
                        <a:rPr lang="en-US" sz="2400" b="0" kern="100" dirty="0">
                          <a:effectLst/>
                        </a:rPr>
                        <a:t> </a:t>
                      </a:r>
                      <a:r>
                        <a:rPr lang="en-US" sz="2400" b="0" kern="100" dirty="0" err="1">
                          <a:effectLst/>
                        </a:rPr>
                        <a:t>ምን</a:t>
                      </a:r>
                      <a:r>
                        <a:rPr lang="en-US" sz="2400" b="0" kern="100" dirty="0">
                          <a:effectLst/>
                        </a:rPr>
                        <a:t> </a:t>
                      </a:r>
                      <a:r>
                        <a:rPr lang="en-US" sz="2400" b="0" kern="100" dirty="0" err="1">
                          <a:effectLst/>
                        </a:rPr>
                        <a:t>ያውቃል</a:t>
                      </a:r>
                      <a:r>
                        <a:rPr lang="en-US" sz="2400" b="0" kern="100" dirty="0">
                          <a:effectLst/>
                        </a:rPr>
                        <a:t>? </a:t>
                      </a:r>
                      <a:r>
                        <a:rPr lang="en-US" sz="2400" b="0" kern="100" dirty="0" err="1">
                          <a:effectLst/>
                        </a:rPr>
                        <a:t>እንዴት</a:t>
                      </a:r>
                      <a:r>
                        <a:rPr lang="am-ET" sz="2400" b="0" kern="100" dirty="0">
                          <a:effectLst/>
                        </a:rPr>
                        <a:t>?</a:t>
                      </a:r>
                      <a:r>
                        <a:rPr lang="en-US" sz="2400" b="0" kern="100" dirty="0">
                          <a:effectLst/>
                        </a:rPr>
                        <a:t> </a:t>
                      </a:r>
                      <a:r>
                        <a:rPr lang="en-US" sz="2400" b="0" kern="100" dirty="0" err="1">
                          <a:effectLst/>
                        </a:rPr>
                        <a:t>የት</a:t>
                      </a:r>
                      <a:r>
                        <a:rPr lang="en-US" sz="2400" b="0" kern="100" dirty="0">
                          <a:effectLst/>
                        </a:rPr>
                        <a:t>? </a:t>
                      </a:r>
                      <a:r>
                        <a:rPr lang="en-US" sz="2400" b="0" kern="100" dirty="0" err="1">
                          <a:effectLst/>
                        </a:rPr>
                        <a:t>መቼ</a:t>
                      </a:r>
                      <a:r>
                        <a:rPr lang="en-US" sz="2400" b="0" kern="100" dirty="0">
                          <a:effectLst/>
                        </a:rPr>
                        <a:t>? </a:t>
                      </a:r>
                      <a:r>
                        <a:rPr lang="en-US" sz="2400" b="0" kern="100" dirty="0" err="1">
                          <a:effectLst/>
                        </a:rPr>
                        <a:t>ለምን</a:t>
                      </a:r>
                      <a:r>
                        <a:rPr lang="en-US" sz="2400" b="0" kern="100" dirty="0">
                          <a:effectLst/>
                        </a:rPr>
                        <a:t>?</a:t>
                      </a:r>
                      <a:endParaRPr lang="en-US" sz="1050" b="0" kern="100" dirty="0">
                        <a:effectLst/>
                        <a:latin typeface="Calibri" panose="020F0502020204030204" pitchFamily="34" charset="0"/>
                        <a:cs typeface="Times New Roman" panose="02020603050405020304" pitchFamily="18" charset="0"/>
                      </a:endParaRPr>
                    </a:p>
                  </a:txBody>
                  <a:tcPr marL="46621" marR="46621"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00" dirty="0">
                          <a:solidFill>
                            <a:schemeClr val="dk1"/>
                          </a:solidFill>
                          <a:effectLst/>
                        </a:rPr>
                        <a:t> ?</a:t>
                      </a:r>
                      <a:endParaRPr lang="en-US" sz="2400" kern="100" dirty="0">
                        <a:solidFill>
                          <a:schemeClr val="dk1"/>
                        </a:solidFill>
                        <a:effectLst/>
                        <a:latin typeface="+mn-lt"/>
                        <a:ea typeface="+mn-ea"/>
                        <a:cs typeface="+mn-cs"/>
                      </a:endParaRPr>
                    </a:p>
                  </a:txBody>
                  <a:tcPr marL="46621" marR="46621" marT="0" marB="0"/>
                </a:tc>
                <a:extLst>
                  <a:ext uri="{0D108BD9-81ED-4DB2-BD59-A6C34878D82A}">
                    <a16:rowId xmlns:a16="http://schemas.microsoft.com/office/drawing/2014/main" val="2650654630"/>
                  </a:ext>
                </a:extLst>
              </a:tr>
              <a:tr h="449048">
                <a:tc>
                  <a:txBody>
                    <a:bodyPr/>
                    <a:lstStyle/>
                    <a:p>
                      <a:r>
                        <a:rPr lang="en-US" sz="2400" b="0" kern="100" dirty="0" err="1">
                          <a:effectLst/>
                        </a:rPr>
                        <a:t>ጥቅም</a:t>
                      </a:r>
                      <a:r>
                        <a:rPr lang="en-US" sz="2400" b="0" kern="100" dirty="0">
                          <a:effectLst/>
                        </a:rPr>
                        <a:t> </a:t>
                      </a:r>
                      <a:r>
                        <a:rPr lang="en-US" sz="2400" b="0" kern="100" dirty="0" err="1">
                          <a:effectLst/>
                        </a:rPr>
                        <a:t>መጋራት</a:t>
                      </a:r>
                      <a:r>
                        <a:rPr lang="en-US" sz="2400" b="0" kern="100" dirty="0">
                          <a:effectLst/>
                        </a:rPr>
                        <a:t>፡ </a:t>
                      </a:r>
                      <a:r>
                        <a:rPr lang="en-US" sz="2400" b="0" kern="100" dirty="0" err="1">
                          <a:effectLst/>
                        </a:rPr>
                        <a:t>ማን</a:t>
                      </a:r>
                      <a:r>
                        <a:rPr lang="en-US" sz="2400" b="0" kern="100" dirty="0">
                          <a:effectLst/>
                        </a:rPr>
                        <a:t> </a:t>
                      </a:r>
                      <a:r>
                        <a:rPr lang="en-US" sz="2400" b="0" kern="100" dirty="0" err="1">
                          <a:effectLst/>
                        </a:rPr>
                        <a:t>ከምን</a:t>
                      </a:r>
                      <a:r>
                        <a:rPr lang="en-US" sz="2400" b="0" kern="100" dirty="0">
                          <a:effectLst/>
                        </a:rPr>
                        <a:t> </a:t>
                      </a:r>
                      <a:r>
                        <a:rPr lang="en-US" sz="2400" b="0" kern="100" dirty="0" err="1">
                          <a:effectLst/>
                        </a:rPr>
                        <a:t>ይጠቀማል</a:t>
                      </a:r>
                      <a:r>
                        <a:rPr lang="en-US" sz="2400" b="0" kern="100" dirty="0">
                          <a:effectLst/>
                        </a:rPr>
                        <a:t>? </a:t>
                      </a:r>
                      <a:r>
                        <a:rPr lang="en-US" sz="2400" b="0" kern="100" dirty="0" err="1">
                          <a:effectLst/>
                        </a:rPr>
                        <a:t>እንዴት</a:t>
                      </a:r>
                      <a:r>
                        <a:rPr lang="en-US" sz="2400" b="0" kern="100" dirty="0">
                          <a:effectLst/>
                        </a:rPr>
                        <a:t> ፣ </a:t>
                      </a:r>
                      <a:r>
                        <a:rPr lang="en-US" sz="2400" b="0" kern="100" dirty="0" err="1">
                          <a:effectLst/>
                        </a:rPr>
                        <a:t>የት</a:t>
                      </a:r>
                      <a:r>
                        <a:rPr lang="en-US" sz="2400" b="0" kern="100" dirty="0">
                          <a:effectLst/>
                        </a:rPr>
                        <a:t>? </a:t>
                      </a:r>
                      <a:r>
                        <a:rPr lang="en-US" sz="2400" b="0" kern="100" dirty="0" err="1">
                          <a:effectLst/>
                        </a:rPr>
                        <a:t>መቼ</a:t>
                      </a:r>
                      <a:r>
                        <a:rPr lang="en-US" sz="2400" b="0" kern="100" dirty="0">
                          <a:effectLst/>
                        </a:rPr>
                        <a:t>? </a:t>
                      </a:r>
                      <a:r>
                        <a:rPr lang="en-US" sz="2400" b="0" kern="100" dirty="0" err="1">
                          <a:effectLst/>
                        </a:rPr>
                        <a:t>ለምን</a:t>
                      </a:r>
                      <a:r>
                        <a:rPr lang="en-US" sz="2400" b="0" kern="100" dirty="0">
                          <a:effectLst/>
                        </a:rPr>
                        <a:t>?</a:t>
                      </a:r>
                      <a:endParaRPr lang="en-US" sz="1050" b="0" kern="100" dirty="0">
                        <a:effectLst/>
                        <a:latin typeface="Calibri" panose="020F0502020204030204" pitchFamily="34" charset="0"/>
                        <a:cs typeface="Times New Roman" panose="02020603050405020304" pitchFamily="18" charset="0"/>
                      </a:endParaRPr>
                    </a:p>
                  </a:txBody>
                  <a:tcPr marL="46621" marR="46621"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00" dirty="0">
                          <a:solidFill>
                            <a:schemeClr val="dk1"/>
                          </a:solidFill>
                          <a:effectLst/>
                        </a:rPr>
                        <a:t> ?</a:t>
                      </a:r>
                      <a:endParaRPr lang="en-US" sz="2400" kern="100" dirty="0">
                        <a:solidFill>
                          <a:schemeClr val="dk1"/>
                        </a:solidFill>
                        <a:effectLst/>
                        <a:latin typeface="+mn-lt"/>
                        <a:ea typeface="+mn-ea"/>
                        <a:cs typeface="+mn-cs"/>
                      </a:endParaRPr>
                    </a:p>
                  </a:txBody>
                  <a:tcPr marL="46621" marR="46621" marT="0" marB="0"/>
                </a:tc>
                <a:extLst>
                  <a:ext uri="{0D108BD9-81ED-4DB2-BD59-A6C34878D82A}">
                    <a16:rowId xmlns:a16="http://schemas.microsoft.com/office/drawing/2014/main" val="2890590353"/>
                  </a:ext>
                </a:extLst>
              </a:tr>
              <a:tr h="449048">
                <a:tc>
                  <a:txBody>
                    <a:bodyPr/>
                    <a:lstStyle/>
                    <a:p>
                      <a:r>
                        <a:rPr lang="en-US" sz="2400" b="0" kern="100" dirty="0" err="1">
                          <a:effectLst/>
                        </a:rPr>
                        <a:t>ተሳትፎ</a:t>
                      </a:r>
                      <a:r>
                        <a:rPr lang="en-US" sz="2400" b="0" kern="100" dirty="0">
                          <a:effectLst/>
                        </a:rPr>
                        <a:t>፦ </a:t>
                      </a:r>
                      <a:r>
                        <a:rPr lang="en-US" sz="2400" b="0" kern="100" dirty="0" err="1">
                          <a:effectLst/>
                        </a:rPr>
                        <a:t>ማን</a:t>
                      </a:r>
                      <a:r>
                        <a:rPr lang="en-US" sz="2400" b="0" kern="100" dirty="0">
                          <a:effectLst/>
                        </a:rPr>
                        <a:t> </a:t>
                      </a:r>
                      <a:r>
                        <a:rPr lang="en-US" sz="2400" b="0" kern="100" dirty="0" err="1">
                          <a:effectLst/>
                        </a:rPr>
                        <a:t>በምን</a:t>
                      </a:r>
                      <a:r>
                        <a:rPr lang="en-US" sz="2400" b="0" kern="100" dirty="0">
                          <a:effectLst/>
                        </a:rPr>
                        <a:t> </a:t>
                      </a:r>
                      <a:r>
                        <a:rPr lang="en-US" sz="2400" b="0" kern="100" dirty="0" err="1">
                          <a:effectLst/>
                        </a:rPr>
                        <a:t>ውስጥ</a:t>
                      </a:r>
                      <a:r>
                        <a:rPr lang="en-US" sz="2400" b="0" kern="100" dirty="0">
                          <a:effectLst/>
                        </a:rPr>
                        <a:t> </a:t>
                      </a:r>
                      <a:r>
                        <a:rPr lang="en-US" sz="2400" b="0" kern="100" dirty="0" err="1">
                          <a:effectLst/>
                        </a:rPr>
                        <a:t>ይካተታል</a:t>
                      </a:r>
                      <a:r>
                        <a:rPr lang="en-US" sz="2400" b="0" kern="100" dirty="0">
                          <a:effectLst/>
                        </a:rPr>
                        <a:t>? </a:t>
                      </a:r>
                      <a:r>
                        <a:rPr lang="en-US" sz="2400" b="0" kern="100" dirty="0" err="1">
                          <a:effectLst/>
                        </a:rPr>
                        <a:t>እንዴት</a:t>
                      </a:r>
                      <a:r>
                        <a:rPr lang="en-US" sz="2400" b="0" kern="100" dirty="0">
                          <a:effectLst/>
                        </a:rPr>
                        <a:t> ፣ </a:t>
                      </a:r>
                      <a:r>
                        <a:rPr lang="en-US" sz="2400" b="0" kern="100" dirty="0" err="1">
                          <a:effectLst/>
                        </a:rPr>
                        <a:t>የት</a:t>
                      </a:r>
                      <a:r>
                        <a:rPr lang="en-US" sz="2400" b="0" kern="100" dirty="0">
                          <a:effectLst/>
                        </a:rPr>
                        <a:t>? </a:t>
                      </a:r>
                      <a:r>
                        <a:rPr lang="en-US" sz="2400" b="0" kern="100" dirty="0" err="1">
                          <a:effectLst/>
                        </a:rPr>
                        <a:t>መቼ</a:t>
                      </a:r>
                      <a:r>
                        <a:rPr lang="en-US" sz="2400" b="0" kern="100" dirty="0">
                          <a:effectLst/>
                        </a:rPr>
                        <a:t>? </a:t>
                      </a:r>
                      <a:r>
                        <a:rPr lang="en-US" sz="2400" b="0" kern="100" dirty="0" err="1">
                          <a:effectLst/>
                        </a:rPr>
                        <a:t>ለምን</a:t>
                      </a:r>
                      <a:r>
                        <a:rPr lang="en-US" sz="2400" b="0" kern="100" dirty="0">
                          <a:effectLst/>
                        </a:rPr>
                        <a:t>?</a:t>
                      </a:r>
                      <a:endParaRPr lang="en-US" sz="1050" b="0" kern="100" dirty="0">
                        <a:effectLst/>
                        <a:latin typeface="Calibri" panose="020F0502020204030204" pitchFamily="34" charset="0"/>
                        <a:cs typeface="Times New Roman" panose="02020603050405020304" pitchFamily="18" charset="0"/>
                      </a:endParaRPr>
                    </a:p>
                  </a:txBody>
                  <a:tcPr marL="46621" marR="46621"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00" dirty="0">
                          <a:solidFill>
                            <a:schemeClr val="dk1"/>
                          </a:solidFill>
                          <a:effectLst/>
                        </a:rPr>
                        <a:t> ?</a:t>
                      </a:r>
                      <a:endParaRPr lang="en-US" sz="2400" kern="100" dirty="0">
                        <a:solidFill>
                          <a:schemeClr val="dk1"/>
                        </a:solidFill>
                        <a:effectLst/>
                        <a:latin typeface="+mn-lt"/>
                        <a:ea typeface="+mn-ea"/>
                        <a:cs typeface="+mn-cs"/>
                      </a:endParaRPr>
                    </a:p>
                  </a:txBody>
                  <a:tcPr marL="46621" marR="46621" marT="0" marB="0"/>
                </a:tc>
                <a:extLst>
                  <a:ext uri="{0D108BD9-81ED-4DB2-BD59-A6C34878D82A}">
                    <a16:rowId xmlns:a16="http://schemas.microsoft.com/office/drawing/2014/main" val="3734127545"/>
                  </a:ext>
                </a:extLst>
              </a:tr>
            </a:tbl>
          </a:graphicData>
        </a:graphic>
      </p:graphicFrame>
    </p:spTree>
    <p:extLst>
      <p:ext uri="{BB962C8B-B14F-4D97-AF65-F5344CB8AC3E}">
        <p14:creationId xmlns:p14="http://schemas.microsoft.com/office/powerpoint/2010/main" val="1522961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003788-F340-17F4-643A-B18A0B5F3A0F}"/>
              </a:ext>
            </a:extLst>
          </p:cNvPr>
          <p:cNvSpPr txBox="1"/>
          <p:nvPr/>
        </p:nvSpPr>
        <p:spPr>
          <a:xfrm>
            <a:off x="492369" y="639679"/>
            <a:ext cx="10369595" cy="1077218"/>
          </a:xfrm>
          <a:prstGeom prst="rect">
            <a:avLst/>
          </a:prstGeom>
          <a:noFill/>
        </p:spPr>
        <p:txBody>
          <a:bodyPr wrap="square">
            <a:spAutoFit/>
          </a:bodyPr>
          <a:lstStyle/>
          <a:p>
            <a:pPr eaLnBrk="0" fontAlgn="base" hangingPunct="0">
              <a:spcBef>
                <a:spcPct val="0"/>
              </a:spcBef>
              <a:spcAft>
                <a:spcPct val="0"/>
              </a:spcAft>
            </a:pPr>
            <a:r>
              <a:rPr lang="en-US" altLang="en-US" sz="3200" b="1" dirty="0" err="1">
                <a:solidFill>
                  <a:srgbClr val="C00000"/>
                </a:solidFill>
                <a:latin typeface="Nyala" panose="02000504070300020003" pitchFamily="2" charset="0"/>
                <a:cs typeface="Courier New" panose="02070309020205020404" pitchFamily="49" charset="0"/>
              </a:rPr>
              <a:t>የሰዎችን</a:t>
            </a:r>
            <a:r>
              <a:rPr lang="en-US" altLang="en-US" sz="3200" b="1" dirty="0">
                <a:solidFill>
                  <a:srgbClr val="C00000"/>
                </a:solidFill>
                <a:latin typeface="Nyala" panose="02000504070300020003" pitchFamily="2" charset="0"/>
                <a:cs typeface="Courier New" panose="02070309020205020404" pitchFamily="49" charset="0"/>
              </a:rPr>
              <a:t> </a:t>
            </a:r>
            <a:r>
              <a:rPr lang="am-ET" altLang="en-US" sz="3200" b="1" dirty="0">
                <a:solidFill>
                  <a:srgbClr val="C00000"/>
                </a:solidFill>
                <a:latin typeface="Nyala" panose="02000504070300020003" pitchFamily="2" charset="0"/>
                <a:cs typeface="Courier New" panose="02070309020205020404" pitchFamily="49" charset="0"/>
              </a:rPr>
              <a:t>የአደጋን </a:t>
            </a:r>
            <a:r>
              <a:rPr lang="en-US" altLang="en-US" sz="3200" b="1" dirty="0" err="1">
                <a:solidFill>
                  <a:srgbClr val="C00000"/>
                </a:solidFill>
                <a:latin typeface="Nyala" panose="02000504070300020003" pitchFamily="2" charset="0"/>
                <a:cs typeface="Courier New" panose="02070309020205020404" pitchFamily="49" charset="0"/>
              </a:rPr>
              <a:t>የመቋቋም</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ችሎታ</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እና</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ፍላጎቶቻቸውን</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ለመረዳት</a:t>
            </a:r>
            <a:r>
              <a:rPr lang="en-US" altLang="en-US" sz="3200" b="1" dirty="0">
                <a:solidFill>
                  <a:srgbClr val="C00000"/>
                </a:solidFill>
                <a:latin typeface="Nyala" panose="02000504070300020003" pitchFamily="2" charset="0"/>
                <a:cs typeface="Courier New" panose="02070309020205020404" pitchFamily="49" charset="0"/>
              </a:rPr>
              <a:t> </a:t>
            </a:r>
            <a:r>
              <a:rPr lang="am-ET" altLang="en-US" sz="3200" b="1" dirty="0">
                <a:solidFill>
                  <a:srgbClr val="C00000"/>
                </a:solidFill>
                <a:latin typeface="Nyala" panose="02000504070300020003" pitchFamily="2" charset="0"/>
                <a:cs typeface="Courier New" panose="02070309020205020404" pitchFamily="49" charset="0"/>
              </a:rPr>
              <a:t>የሚረዱ </a:t>
            </a:r>
            <a:r>
              <a:rPr lang="en-US" altLang="en-US" sz="3200" b="1" dirty="0" err="1">
                <a:solidFill>
                  <a:srgbClr val="C00000"/>
                </a:solidFill>
                <a:latin typeface="Nyala" panose="02000504070300020003" pitchFamily="2" charset="0"/>
                <a:cs typeface="Courier New" panose="02070309020205020404" pitchFamily="49" charset="0"/>
              </a:rPr>
              <a:t>ቁልፍ</a:t>
            </a:r>
            <a:r>
              <a:rPr lang="en-US" altLang="en-US" sz="3200" b="1" dirty="0">
                <a:solidFill>
                  <a:srgbClr val="C00000"/>
                </a:solidFill>
                <a:latin typeface="Nyala" panose="02000504070300020003" pitchFamily="2" charset="0"/>
                <a:cs typeface="Courier New" panose="02070309020205020404" pitchFamily="49" charset="0"/>
              </a:rPr>
              <a:t> </a:t>
            </a:r>
            <a:r>
              <a:rPr lang="am-ET" altLang="en-US" sz="3200" b="1" dirty="0">
                <a:solidFill>
                  <a:srgbClr val="C00000"/>
                </a:solidFill>
                <a:latin typeface="Nyala" panose="02000504070300020003" pitchFamily="2" charset="0"/>
                <a:cs typeface="Courier New" panose="02070309020205020404" pitchFamily="49" charset="0"/>
              </a:rPr>
              <a:t>መሳሪያዎችን</a:t>
            </a:r>
            <a:r>
              <a:rPr lang="en-US" altLang="en-US" sz="3200" b="1" dirty="0">
                <a:solidFill>
                  <a:srgbClr val="C00000"/>
                </a:solidFill>
                <a:latin typeface="Nyala" panose="02000504070300020003" pitchFamily="2" charset="0"/>
                <a:cs typeface="Courier New" panose="02070309020205020404" pitchFamily="49" charset="0"/>
              </a:rPr>
              <a:t> </a:t>
            </a:r>
            <a:r>
              <a:rPr lang="am-ET"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መንገዶችን</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ማስተዋወቅ</a:t>
            </a:r>
            <a:r>
              <a:rPr lang="en-US" altLang="en-US" sz="3200" b="1" dirty="0">
                <a:solidFill>
                  <a:srgbClr val="C00000"/>
                </a:solidFill>
                <a:latin typeface="Nyala" panose="02000504070300020003" pitchFamily="2" charset="0"/>
                <a:cs typeface="Courier New" panose="02070309020205020404" pitchFamily="49" charset="0"/>
              </a:rPr>
              <a:t> </a:t>
            </a:r>
          </a:p>
        </p:txBody>
      </p:sp>
      <p:pic>
        <p:nvPicPr>
          <p:cNvPr id="3" name="Google Shape;217;p28" descr="A group of people sitting in a room&#10;&#10;Description automatically generated">
            <a:extLst>
              <a:ext uri="{FF2B5EF4-FFF2-40B4-BE49-F238E27FC236}">
                <a16:creationId xmlns:a16="http://schemas.microsoft.com/office/drawing/2014/main" id="{8E4FD590-C361-D54F-F565-1C1CDDCE83DE}"/>
              </a:ext>
            </a:extLst>
          </p:cNvPr>
          <p:cNvPicPr preferRelativeResize="0"/>
          <p:nvPr/>
        </p:nvPicPr>
        <p:blipFill rotWithShape="1">
          <a:blip r:embed="rId3">
            <a:alphaModFix/>
          </a:blip>
          <a:srcRect/>
          <a:stretch/>
        </p:blipFill>
        <p:spPr>
          <a:xfrm>
            <a:off x="2060084" y="1716897"/>
            <a:ext cx="8071832" cy="5141103"/>
          </a:xfrm>
          <a:prstGeom prst="rect">
            <a:avLst/>
          </a:prstGeom>
          <a:noFill/>
          <a:ln>
            <a:noFill/>
          </a:ln>
        </p:spPr>
      </p:pic>
    </p:spTree>
    <p:extLst>
      <p:ext uri="{BB962C8B-B14F-4D97-AF65-F5344CB8AC3E}">
        <p14:creationId xmlns:p14="http://schemas.microsoft.com/office/powerpoint/2010/main" val="1962821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617BFB-FCC0-D54B-F29C-5F44B82D72AB}"/>
              </a:ext>
            </a:extLst>
          </p:cNvPr>
          <p:cNvGraphicFramePr>
            <a:graphicFrameLocks noGrp="1"/>
          </p:cNvGraphicFramePr>
          <p:nvPr>
            <p:extLst>
              <p:ext uri="{D42A27DB-BD31-4B8C-83A1-F6EECF244321}">
                <p14:modId xmlns:p14="http://schemas.microsoft.com/office/powerpoint/2010/main" val="653422683"/>
              </p:ext>
            </p:extLst>
          </p:nvPr>
        </p:nvGraphicFramePr>
        <p:xfrm>
          <a:off x="465908" y="177619"/>
          <a:ext cx="11260183" cy="6440921"/>
        </p:xfrm>
        <a:graphic>
          <a:graphicData uri="http://schemas.openxmlformats.org/drawingml/2006/table">
            <a:tbl>
              <a:tblPr firstRow="1" firstCol="1" bandRow="1">
                <a:tableStyleId>{8A107856-5554-42FB-B03E-39F5DBC370BA}</a:tableStyleId>
              </a:tblPr>
              <a:tblGrid>
                <a:gridCol w="3187337">
                  <a:extLst>
                    <a:ext uri="{9D8B030D-6E8A-4147-A177-3AD203B41FA5}">
                      <a16:colId xmlns:a16="http://schemas.microsoft.com/office/drawing/2014/main" val="2314998464"/>
                    </a:ext>
                  </a:extLst>
                </a:gridCol>
                <a:gridCol w="2825932">
                  <a:extLst>
                    <a:ext uri="{9D8B030D-6E8A-4147-A177-3AD203B41FA5}">
                      <a16:colId xmlns:a16="http://schemas.microsoft.com/office/drawing/2014/main" val="3442186120"/>
                    </a:ext>
                  </a:extLst>
                </a:gridCol>
                <a:gridCol w="2651653">
                  <a:extLst>
                    <a:ext uri="{9D8B030D-6E8A-4147-A177-3AD203B41FA5}">
                      <a16:colId xmlns:a16="http://schemas.microsoft.com/office/drawing/2014/main" val="1501614473"/>
                    </a:ext>
                  </a:extLst>
                </a:gridCol>
                <a:gridCol w="2595261">
                  <a:extLst>
                    <a:ext uri="{9D8B030D-6E8A-4147-A177-3AD203B41FA5}">
                      <a16:colId xmlns:a16="http://schemas.microsoft.com/office/drawing/2014/main" val="1080216833"/>
                    </a:ext>
                  </a:extLst>
                </a:gridCol>
              </a:tblGrid>
              <a:tr h="1679835">
                <a:tc>
                  <a:txBody>
                    <a:bodyPr/>
                    <a:lstStyle/>
                    <a:p>
                      <a:pPr marL="0" marR="0">
                        <a:lnSpc>
                          <a:spcPct val="107000"/>
                        </a:lnSpc>
                        <a:spcBef>
                          <a:spcPts val="1200"/>
                        </a:spcBef>
                        <a:spcAft>
                          <a:spcPts val="0"/>
                        </a:spcAft>
                      </a:pPr>
                      <a:r>
                        <a:rPr lang="en-US" sz="1800" kern="100" dirty="0" err="1">
                          <a:solidFill>
                            <a:schemeClr val="bg1"/>
                          </a:solidFill>
                          <a:effectLst/>
                        </a:rPr>
                        <a:t>በዚህ</a:t>
                      </a:r>
                      <a:r>
                        <a:rPr lang="en-US" sz="1800" kern="100" dirty="0">
                          <a:solidFill>
                            <a:schemeClr val="bg1"/>
                          </a:solidFill>
                          <a:effectLst/>
                        </a:rPr>
                        <a:t> </a:t>
                      </a:r>
                      <a:r>
                        <a:rPr lang="en-US" sz="1800" kern="100" dirty="0" err="1">
                          <a:solidFill>
                            <a:schemeClr val="bg1"/>
                          </a:solidFill>
                          <a:effectLst/>
                        </a:rPr>
                        <a:t>ስልጠና</a:t>
                      </a:r>
                      <a:r>
                        <a:rPr lang="en-US" sz="1800" kern="100" dirty="0">
                          <a:solidFill>
                            <a:schemeClr val="bg1"/>
                          </a:solidFill>
                          <a:effectLst/>
                        </a:rPr>
                        <a:t> </a:t>
                      </a:r>
                      <a:r>
                        <a:rPr lang="en-US" sz="1800" kern="100" dirty="0" err="1">
                          <a:solidFill>
                            <a:schemeClr val="bg1"/>
                          </a:solidFill>
                          <a:effectLst/>
                        </a:rPr>
                        <a:t>የሚገለጹት</a:t>
                      </a:r>
                      <a:r>
                        <a:rPr lang="en-US" sz="1800" kern="100" dirty="0">
                          <a:solidFill>
                            <a:schemeClr val="bg1"/>
                          </a:solidFill>
                          <a:effectLst/>
                        </a:rPr>
                        <a:t> </a:t>
                      </a:r>
                      <a:r>
                        <a:rPr lang="en-US" sz="1800" kern="100" dirty="0" err="1">
                          <a:solidFill>
                            <a:schemeClr val="bg1"/>
                          </a:solidFill>
                          <a:effectLst/>
                        </a:rPr>
                        <a:t>መሳሪያዎች</a:t>
                      </a:r>
                      <a:r>
                        <a:rPr lang="am-ET" sz="1800" kern="100" dirty="0">
                          <a:solidFill>
                            <a:schemeClr val="bg1"/>
                          </a:solidFill>
                          <a:effectLst/>
                        </a:rPr>
                        <a:t>/መንገዶች</a:t>
                      </a:r>
                      <a:r>
                        <a:rPr lang="en-US" sz="1800" kern="100" dirty="0">
                          <a:solidFill>
                            <a:schemeClr val="bg1"/>
                          </a:solidFill>
                          <a:effectLst/>
                        </a:rPr>
                        <a:t> </a:t>
                      </a:r>
                      <a:endPar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solidFill>
                      <a:srgbClr val="1B8DB5"/>
                    </a:solidFill>
                  </a:tcPr>
                </a:tc>
                <a:tc>
                  <a:txBody>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lang="en-GB" sz="1800" b="1" kern="100" dirty="0">
                          <a:solidFill>
                            <a:schemeClr val="bg1"/>
                          </a:solidFill>
                          <a:effectLst/>
                          <a:latin typeface="+mn-lt"/>
                          <a:ea typeface="+mn-ea"/>
                          <a:cs typeface="+mn-cs"/>
                        </a:rPr>
                        <a:t>ODI</a:t>
                      </a:r>
                      <a:r>
                        <a:rPr lang="am-ET" sz="1800" b="1" kern="100" dirty="0">
                          <a:solidFill>
                            <a:schemeClr val="bg1"/>
                          </a:solidFill>
                          <a:effectLst/>
                          <a:latin typeface="+mn-lt"/>
                          <a:ea typeface="+mn-ea"/>
                          <a:cs typeface="+mn-cs"/>
                        </a:rPr>
                        <a:t> </a:t>
                      </a:r>
                      <a:r>
                        <a:rPr lang="en-US" sz="1800" b="1" kern="100" dirty="0">
                          <a:solidFill>
                            <a:schemeClr val="bg1"/>
                          </a:solidFill>
                          <a:effectLst/>
                          <a:latin typeface="+mn-lt"/>
                          <a:ea typeface="+mn-ea"/>
                          <a:cs typeface="+mn-cs"/>
                        </a:rPr>
                        <a:t>/</a:t>
                      </a:r>
                      <a:r>
                        <a:rPr lang="am-ET" sz="1800" b="1" kern="100" dirty="0">
                          <a:solidFill>
                            <a:schemeClr val="bg1"/>
                          </a:solidFill>
                          <a:effectLst/>
                          <a:latin typeface="+mn-lt"/>
                          <a:ea typeface="+mn-ea"/>
                          <a:cs typeface="+mn-cs"/>
                        </a:rPr>
                        <a:t> </a:t>
                      </a:r>
                      <a:r>
                        <a:rPr lang="en-GB" sz="1800" b="1" kern="100" dirty="0" err="1">
                          <a:solidFill>
                            <a:schemeClr val="bg1"/>
                          </a:solidFill>
                          <a:effectLst/>
                          <a:latin typeface="+mn-lt"/>
                          <a:ea typeface="+mn-ea"/>
                          <a:cs typeface="+mn-cs"/>
                        </a:rPr>
                        <a:t>Actionaid</a:t>
                      </a:r>
                      <a:r>
                        <a:rPr lang="en-US" altLang="en-US" sz="1800" b="1" kern="100" dirty="0">
                          <a:solidFill>
                            <a:schemeClr val="bg1"/>
                          </a:solidFill>
                          <a:effectLst/>
                          <a:latin typeface="+mn-lt"/>
                          <a:ea typeface="+mn-ea"/>
                          <a:cs typeface="+mn-cs"/>
                        </a:rPr>
                        <a:t> </a:t>
                      </a:r>
                      <a:br>
                        <a:rPr lang="am-ET" altLang="en-US" sz="1800" b="1" kern="100" dirty="0">
                          <a:solidFill>
                            <a:schemeClr val="bg1"/>
                          </a:solidFill>
                          <a:effectLst/>
                          <a:latin typeface="+mn-lt"/>
                          <a:ea typeface="+mn-ea"/>
                          <a:cs typeface="+mn-cs"/>
                        </a:rPr>
                      </a:br>
                      <a:r>
                        <a:rPr lang="en-US" sz="1800" b="1" kern="100" dirty="0" err="1">
                          <a:solidFill>
                            <a:schemeClr val="bg1"/>
                          </a:solidFill>
                          <a:effectLst/>
                          <a:latin typeface="+mn-lt"/>
                          <a:ea typeface="+mn-ea"/>
                          <a:cs typeface="+mn-cs"/>
                        </a:rPr>
                        <a:t>አየር</a:t>
                      </a:r>
                      <a:r>
                        <a:rPr lang="en-US"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ንብረት</a:t>
                      </a:r>
                      <a:r>
                        <a:rPr lang="en-US"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ለውጥን</a:t>
                      </a:r>
                      <a:r>
                        <a:rPr lang="en-US"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የመቋቋም</a:t>
                      </a:r>
                      <a:r>
                        <a:rPr lang="am-ET" sz="1800" b="1" kern="100" dirty="0">
                          <a:solidFill>
                            <a:schemeClr val="bg1"/>
                          </a:solidFill>
                          <a:effectLst/>
                          <a:latin typeface="+mn-lt"/>
                          <a:ea typeface="+mn-ea"/>
                          <a:cs typeface="+mn-cs"/>
                        </a:rPr>
                        <a:t> አቅም</a:t>
                      </a:r>
                      <a:r>
                        <a:rPr lang="en-US"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መገምገሚያ</a:t>
                      </a:r>
                      <a:r>
                        <a:rPr lang="en-US" sz="1800" b="1" kern="100" dirty="0">
                          <a:solidFill>
                            <a:schemeClr val="bg1"/>
                          </a:solidFill>
                          <a:effectLst/>
                          <a:latin typeface="+mn-lt"/>
                          <a:ea typeface="+mn-ea"/>
                          <a:cs typeface="+mn-cs"/>
                        </a:rPr>
                        <a:t>  </a:t>
                      </a:r>
                      <a:r>
                        <a:rPr lang="en-US" sz="1800" kern="100" dirty="0">
                          <a:solidFill>
                            <a:srgbClr val="0B0BC5"/>
                          </a:solidFill>
                          <a:effectLst/>
                          <a:hlinkClick r:id="rId3">
                            <a:extLst>
                              <a:ext uri="{A12FA001-AC4F-418D-AE19-62706E023703}">
                                <ahyp:hlinkClr xmlns:ahyp="http://schemas.microsoft.com/office/drawing/2018/hyperlinkcolor" val="tx"/>
                              </a:ext>
                            </a:extLst>
                          </a:hlinkClick>
                        </a:rPr>
                        <a:t>http://odi.org/en/publications/assessing-peoples-resilience</a:t>
                      </a:r>
                      <a:endParaRPr lang="en-US" sz="1800" kern="100" dirty="0">
                        <a:solidFill>
                          <a:srgbClr val="0B0BC5"/>
                        </a:solidFill>
                        <a:effectLst/>
                      </a:endParaRPr>
                    </a:p>
                  </a:txBody>
                  <a:tcPr marL="68444" marR="68444" marT="0" marB="0">
                    <a:solidFill>
                      <a:srgbClr val="1B8DB5"/>
                    </a:solidFill>
                  </a:tcPr>
                </a:tc>
                <a:tc>
                  <a:txBody>
                    <a:bodyPr/>
                    <a:lstStyle/>
                    <a:p>
                      <a:pPr marL="0" marR="0">
                        <a:lnSpc>
                          <a:spcPct val="107000"/>
                        </a:lnSpc>
                        <a:spcBef>
                          <a:spcPts val="1200"/>
                        </a:spcBef>
                        <a:spcAft>
                          <a:spcPts val="0"/>
                        </a:spcAft>
                      </a:pPr>
                      <a:r>
                        <a:rPr lang="en-US" sz="1800" b="1" kern="100" dirty="0">
                          <a:solidFill>
                            <a:schemeClr val="bg1"/>
                          </a:solidFill>
                          <a:effectLst/>
                          <a:latin typeface="+mn-lt"/>
                          <a:ea typeface="+mn-ea"/>
                          <a:cs typeface="+mn-cs"/>
                        </a:rPr>
                        <a:t>UNFCCC </a:t>
                      </a:r>
                      <a:r>
                        <a:rPr lang="en-US" sz="1800" b="1" kern="100" dirty="0" err="1">
                          <a:solidFill>
                            <a:schemeClr val="bg1"/>
                          </a:solidFill>
                          <a:effectLst/>
                          <a:latin typeface="+mn-lt"/>
                          <a:ea typeface="+mn-ea"/>
                          <a:cs typeface="+mn-cs"/>
                        </a:rPr>
                        <a:t>የችግር</a:t>
                      </a:r>
                      <a:r>
                        <a:rPr lang="en-US" sz="1800" b="1" kern="100" dirty="0">
                          <a:solidFill>
                            <a:schemeClr val="bg1"/>
                          </a:solidFill>
                          <a:effectLst/>
                          <a:latin typeface="+mn-lt"/>
                          <a:ea typeface="+mn-ea"/>
                          <a:cs typeface="+mn-cs"/>
                        </a:rPr>
                        <a:t> </a:t>
                      </a:r>
                      <a:r>
                        <a:rPr lang="en-US" sz="1800" kern="100" dirty="0" err="1">
                          <a:solidFill>
                            <a:schemeClr val="bg1"/>
                          </a:solidFill>
                          <a:effectLst/>
                        </a:rPr>
                        <a:t>ዛፍ</a:t>
                      </a:r>
                      <a:r>
                        <a:rPr lang="en-US" sz="1800" kern="100" dirty="0">
                          <a:solidFill>
                            <a:schemeClr val="bg1"/>
                          </a:solidFill>
                          <a:effectLst/>
                        </a:rPr>
                        <a:t> </a:t>
                      </a:r>
                      <a:r>
                        <a:rPr lang="en-US" sz="1800" kern="100" dirty="0" err="1">
                          <a:solidFill>
                            <a:schemeClr val="bg1"/>
                          </a:solidFill>
                          <a:effectLst/>
                        </a:rPr>
                        <a:t>ዘዴ</a:t>
                      </a:r>
                      <a:r>
                        <a:rPr lang="en-US" sz="1800" kern="100" dirty="0">
                          <a:solidFill>
                            <a:schemeClr val="bg1"/>
                          </a:solidFill>
                          <a:effectLst/>
                        </a:rPr>
                        <a:t> </a:t>
                      </a:r>
                    </a:p>
                    <a:p>
                      <a:pPr marL="0" marR="0">
                        <a:lnSpc>
                          <a:spcPct val="107000"/>
                        </a:lnSpc>
                        <a:spcBef>
                          <a:spcPts val="1200"/>
                        </a:spcBef>
                        <a:spcAft>
                          <a:spcPts val="0"/>
                        </a:spcAft>
                      </a:pPr>
                      <a:r>
                        <a:rPr lang="en-US" sz="1800" kern="100" dirty="0">
                          <a:solidFill>
                            <a:srgbClr val="0B0BC5"/>
                          </a:solidFill>
                          <a:effectLst/>
                        </a:rPr>
                        <a:t>http://unfccc.int/files/gender_and_climate_chage/application/pdf/leveraging_conenefits.pdf</a:t>
                      </a:r>
                      <a:endParaRPr lang="en-US" sz="1800" kern="100" dirty="0">
                        <a:solidFill>
                          <a:srgbClr val="0B0BC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solidFill>
                      <a:srgbClr val="1B8DB5"/>
                    </a:solidFill>
                  </a:tcPr>
                </a:tc>
                <a:tc>
                  <a:txBody>
                    <a:bodyPr/>
                    <a:lstStyle/>
                    <a:p>
                      <a:pPr marL="0" marR="0">
                        <a:lnSpc>
                          <a:spcPct val="107000"/>
                        </a:lnSpc>
                        <a:spcBef>
                          <a:spcPts val="1200"/>
                        </a:spcBef>
                        <a:spcAft>
                          <a:spcPts val="0"/>
                        </a:spcAft>
                      </a:pPr>
                      <a:r>
                        <a:rPr lang="en-US" sz="1800" b="1" kern="100" dirty="0" err="1">
                          <a:solidFill>
                            <a:schemeClr val="bg1"/>
                          </a:solidFill>
                          <a:effectLst/>
                          <a:latin typeface="+mn-lt"/>
                          <a:ea typeface="+mn-ea"/>
                          <a:cs typeface="+mn-cs"/>
                        </a:rPr>
                        <a:t>CRiSTAL</a:t>
                      </a:r>
                      <a:r>
                        <a:rPr lang="en-US"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የአየር</a:t>
                      </a:r>
                      <a:r>
                        <a:rPr lang="en-US"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ንብረት</a:t>
                      </a:r>
                      <a:r>
                        <a:rPr lang="en-US"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ለውጥ</a:t>
                      </a:r>
                      <a:r>
                        <a:rPr lang="en-US"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ስጋት</a:t>
                      </a:r>
                      <a:r>
                        <a:rPr lang="en-US"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ግምገማ</a:t>
                      </a:r>
                      <a:r>
                        <a:rPr lang="am-ET" sz="1800" b="1" kern="100" dirty="0">
                          <a:solidFill>
                            <a:schemeClr val="bg1"/>
                          </a:solidFill>
                          <a:effectLst/>
                          <a:latin typeface="+mn-lt"/>
                          <a:ea typeface="+mn-ea"/>
                          <a:cs typeface="+mn-cs"/>
                        </a:rPr>
                        <a:t> - </a:t>
                      </a:r>
                      <a:r>
                        <a:rPr lang="en-US" sz="1800" b="1" kern="100" dirty="0" err="1">
                          <a:solidFill>
                            <a:schemeClr val="bg1"/>
                          </a:solidFill>
                          <a:effectLst/>
                          <a:latin typeface="+mn-lt"/>
                          <a:ea typeface="+mn-ea"/>
                          <a:cs typeface="+mn-cs"/>
                        </a:rPr>
                        <a:t>መላመድ</a:t>
                      </a:r>
                      <a:r>
                        <a:rPr lang="en-US"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የኑሮ</a:t>
                      </a:r>
                      <a:r>
                        <a:rPr lang="am-ET" sz="1800" b="1" kern="100" dirty="0">
                          <a:solidFill>
                            <a:schemeClr val="bg1"/>
                          </a:solidFill>
                          <a:effectLst/>
                          <a:latin typeface="+mn-lt"/>
                          <a:ea typeface="+mn-ea"/>
                          <a:cs typeface="+mn-cs"/>
                        </a:rPr>
                        <a:t> </a:t>
                      </a:r>
                      <a:r>
                        <a:rPr lang="en-US" sz="1800" b="1" kern="100" dirty="0" err="1">
                          <a:solidFill>
                            <a:schemeClr val="bg1"/>
                          </a:solidFill>
                          <a:effectLst/>
                          <a:latin typeface="+mn-lt"/>
                          <a:ea typeface="+mn-ea"/>
                          <a:cs typeface="+mn-cs"/>
                        </a:rPr>
                        <a:t>መተዳደሪያ</a:t>
                      </a:r>
                      <a:r>
                        <a:rPr lang="en-US" sz="1800" b="1" kern="100" dirty="0">
                          <a:solidFill>
                            <a:schemeClr val="bg1"/>
                          </a:solidFill>
                          <a:effectLst/>
                          <a:latin typeface="+mn-lt"/>
                          <a:ea typeface="+mn-ea"/>
                          <a:cs typeface="+mn-cs"/>
                        </a:rPr>
                        <a:t> </a:t>
                      </a:r>
                      <a:r>
                        <a:rPr lang="en-US" sz="1800" b="1" kern="100" dirty="0">
                          <a:solidFill>
                            <a:srgbClr val="0B0BC5"/>
                          </a:solidFill>
                          <a:effectLst/>
                          <a:latin typeface="+mn-lt"/>
                          <a:ea typeface="+mn-ea"/>
                          <a:cs typeface="+mn-cs"/>
                        </a:rPr>
                        <a:t>http://www.ilsd.org/cristaltool/</a:t>
                      </a:r>
                    </a:p>
                  </a:txBody>
                  <a:tcPr marL="68444" marR="68444" marT="0" marB="0">
                    <a:solidFill>
                      <a:srgbClr val="1B8DB5"/>
                    </a:solidFill>
                  </a:tcPr>
                </a:tc>
                <a:extLst>
                  <a:ext uri="{0D108BD9-81ED-4DB2-BD59-A6C34878D82A}">
                    <a16:rowId xmlns:a16="http://schemas.microsoft.com/office/drawing/2014/main" val="1697268584"/>
                  </a:ext>
                </a:extLst>
              </a:tr>
              <a:tr h="552520">
                <a:tc>
                  <a:txBody>
                    <a:bodyPr/>
                    <a:lstStyle/>
                    <a:p>
                      <a:pPr marL="0" marR="0">
                        <a:lnSpc>
                          <a:spcPct val="107000"/>
                        </a:lnSpc>
                        <a:spcBef>
                          <a:spcPts val="1200"/>
                        </a:spcBef>
                        <a:spcAft>
                          <a:spcPts val="0"/>
                        </a:spcAft>
                      </a:pPr>
                      <a:r>
                        <a:rPr lang="en-US" sz="1800" b="0" kern="100" dirty="0" err="1">
                          <a:solidFill>
                            <a:schemeClr val="tx1"/>
                          </a:solidFill>
                          <a:effectLst/>
                        </a:rPr>
                        <a:t>የሰዎች</a:t>
                      </a:r>
                      <a:r>
                        <a:rPr lang="en-US" sz="1800" b="0" kern="100" dirty="0">
                          <a:solidFill>
                            <a:schemeClr val="tx1"/>
                          </a:solidFill>
                          <a:effectLst/>
                        </a:rPr>
                        <a:t> </a:t>
                      </a:r>
                      <a:r>
                        <a:rPr lang="en-US" sz="1800" b="0" kern="100" dirty="0" err="1">
                          <a:solidFill>
                            <a:schemeClr val="tx1"/>
                          </a:solidFill>
                          <a:effectLst/>
                          <a:latin typeface="+mn-lt"/>
                          <a:ea typeface="+mn-ea"/>
                          <a:cs typeface="+mn-cs"/>
                        </a:rPr>
                        <a:t>የመቋቋም</a:t>
                      </a:r>
                      <a:r>
                        <a:rPr lang="am-ET" sz="1800" b="0" kern="100" dirty="0">
                          <a:solidFill>
                            <a:schemeClr val="tx1"/>
                          </a:solidFill>
                          <a:effectLst/>
                          <a:latin typeface="+mn-lt"/>
                          <a:ea typeface="+mn-ea"/>
                          <a:cs typeface="+mn-cs"/>
                        </a:rPr>
                        <a:t> አቅም</a:t>
                      </a:r>
                      <a:r>
                        <a:rPr lang="en-US" sz="1800" b="0" kern="100" dirty="0" err="1">
                          <a:solidFill>
                            <a:schemeClr val="tx1"/>
                          </a:solidFill>
                          <a:effectLst/>
                        </a:rPr>
                        <a:t>ን</a:t>
                      </a:r>
                      <a:r>
                        <a:rPr lang="en-US" sz="1800" b="0" kern="100" dirty="0">
                          <a:solidFill>
                            <a:schemeClr val="tx1"/>
                          </a:solidFill>
                          <a:effectLst/>
                        </a:rPr>
                        <a:t> </a:t>
                      </a:r>
                      <a:r>
                        <a:rPr lang="en-US" sz="1800" b="0" kern="100" dirty="0" err="1">
                          <a:solidFill>
                            <a:schemeClr val="tx1"/>
                          </a:solidFill>
                          <a:effectLst/>
                          <a:latin typeface="+mn-lt"/>
                          <a:ea typeface="+mn-ea"/>
                          <a:cs typeface="+mn-cs"/>
                        </a:rPr>
                        <a:t>በአሃዝ</a:t>
                      </a:r>
                      <a:r>
                        <a:rPr lang="en-US" sz="1800" b="0" kern="100" dirty="0">
                          <a:solidFill>
                            <a:schemeClr val="tx1"/>
                          </a:solidFill>
                          <a:effectLst/>
                        </a:rPr>
                        <a:t> </a:t>
                      </a:r>
                      <a:r>
                        <a:rPr lang="en-US" sz="1800" b="0" kern="100" dirty="0" err="1">
                          <a:solidFill>
                            <a:schemeClr val="tx1"/>
                          </a:solidFill>
                          <a:effectLst/>
                        </a:rPr>
                        <a:t>መገምገም</a:t>
                      </a:r>
                      <a:r>
                        <a:rPr lang="en-US" sz="1800" b="0" kern="100" dirty="0">
                          <a:solidFill>
                            <a:schemeClr val="tx1"/>
                          </a:solidFill>
                          <a:effectLst/>
                        </a:rPr>
                        <a:t>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dirty="0" err="1">
                          <a:solidFill>
                            <a:schemeClr val="tx1"/>
                          </a:solidFill>
                          <a:effectLst/>
                        </a:rPr>
                        <a:t>አዎ</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አይ</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አይ </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350074362"/>
                  </a:ext>
                </a:extLst>
              </a:tr>
              <a:tr h="270463">
                <a:tc>
                  <a:txBody>
                    <a:bodyPr/>
                    <a:lstStyle/>
                    <a:p>
                      <a:pPr marL="0" marR="0">
                        <a:lnSpc>
                          <a:spcPct val="107000"/>
                        </a:lnSpc>
                        <a:spcBef>
                          <a:spcPts val="1200"/>
                        </a:spcBef>
                        <a:spcAft>
                          <a:spcPts val="0"/>
                        </a:spcAft>
                      </a:pPr>
                      <a:r>
                        <a:rPr lang="en-US" sz="1800" b="0" kern="100" dirty="0" err="1">
                          <a:solidFill>
                            <a:schemeClr val="tx1"/>
                          </a:solidFill>
                          <a:effectLst/>
                        </a:rPr>
                        <a:t>የአይነት</a:t>
                      </a:r>
                      <a:r>
                        <a:rPr lang="am-ET" sz="1800" b="0" kern="100" dirty="0">
                          <a:solidFill>
                            <a:schemeClr val="tx1"/>
                          </a:solidFill>
                          <a:effectLst/>
                        </a:rPr>
                        <a:t> </a:t>
                      </a:r>
                      <a:r>
                        <a:rPr lang="en-US" sz="1800" b="0" kern="100" dirty="0" err="1">
                          <a:solidFill>
                            <a:schemeClr val="tx1"/>
                          </a:solidFill>
                          <a:effectLst/>
                        </a:rPr>
                        <a:t>ገላጭ</a:t>
                      </a:r>
                      <a:r>
                        <a:rPr lang="en-US" sz="1800" b="0" kern="100" dirty="0">
                          <a:solidFill>
                            <a:schemeClr val="tx1"/>
                          </a:solidFill>
                          <a:effectLst/>
                        </a:rPr>
                        <a:t> </a:t>
                      </a:r>
                      <a:r>
                        <a:rPr lang="am-ET" sz="1800" b="0" kern="100" dirty="0">
                          <a:solidFill>
                            <a:schemeClr val="tx1"/>
                          </a:solidFill>
                          <a:effectLst/>
                        </a:rPr>
                        <a:t>(</a:t>
                      </a:r>
                      <a:r>
                        <a:rPr lang="en-US" sz="1800" b="0" kern="100" dirty="0">
                          <a:solidFill>
                            <a:schemeClr val="tx1"/>
                          </a:solidFill>
                          <a:effectLst/>
                        </a:rPr>
                        <a:t>qualitative) </a:t>
                      </a:r>
                      <a:r>
                        <a:rPr lang="en-US" sz="1800" b="0" kern="100" dirty="0" err="1">
                          <a:solidFill>
                            <a:schemeClr val="tx1"/>
                          </a:solidFill>
                          <a:effectLst/>
                        </a:rPr>
                        <a:t>ግምገማ</a:t>
                      </a:r>
                      <a:r>
                        <a:rPr lang="en-US" sz="1800" b="0" kern="100" dirty="0">
                          <a:solidFill>
                            <a:schemeClr val="tx1"/>
                          </a:solidFill>
                          <a:effectLst/>
                        </a:rPr>
                        <a:t>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አዎ</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dirty="0" err="1">
                          <a:solidFill>
                            <a:schemeClr val="tx1"/>
                          </a:solidFill>
                          <a:effectLst/>
                        </a:rPr>
                        <a:t>አዎ</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አዎ</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3225857065"/>
                  </a:ext>
                </a:extLst>
              </a:tr>
              <a:tr h="552520">
                <a:tc>
                  <a:txBody>
                    <a:bodyPr/>
                    <a:lstStyle/>
                    <a:p>
                      <a:pPr marL="0" marR="0">
                        <a:lnSpc>
                          <a:spcPct val="107000"/>
                        </a:lnSpc>
                        <a:spcBef>
                          <a:spcPts val="1200"/>
                        </a:spcBef>
                        <a:spcAft>
                          <a:spcPts val="0"/>
                        </a:spcAft>
                      </a:pPr>
                      <a:r>
                        <a:rPr lang="en-US" sz="1800" b="0" kern="100" dirty="0" err="1">
                          <a:solidFill>
                            <a:schemeClr val="tx1"/>
                          </a:solidFill>
                          <a:effectLst/>
                        </a:rPr>
                        <a:t>የፕሮጀክቱን</a:t>
                      </a:r>
                      <a:r>
                        <a:rPr lang="en-US" sz="1800" b="0" kern="100" dirty="0">
                          <a:solidFill>
                            <a:schemeClr val="tx1"/>
                          </a:solidFill>
                          <a:effectLst/>
                        </a:rPr>
                        <a:t> </a:t>
                      </a:r>
                      <a:r>
                        <a:rPr lang="en-US" sz="1800" b="0" kern="100" dirty="0" err="1">
                          <a:solidFill>
                            <a:schemeClr val="tx1"/>
                          </a:solidFill>
                          <a:effectLst/>
                        </a:rPr>
                        <a:t>መጠንና</a:t>
                      </a:r>
                      <a:r>
                        <a:rPr lang="en-US" sz="1800" b="0" kern="100" dirty="0">
                          <a:solidFill>
                            <a:schemeClr val="tx1"/>
                          </a:solidFill>
                          <a:effectLst/>
                        </a:rPr>
                        <a:t> </a:t>
                      </a:r>
                      <a:r>
                        <a:rPr lang="en-US" sz="1800" b="0" kern="100" dirty="0" err="1">
                          <a:solidFill>
                            <a:schemeClr val="tx1"/>
                          </a:solidFill>
                          <a:effectLst/>
                        </a:rPr>
                        <a:t>ቅድሚያ</a:t>
                      </a:r>
                      <a:r>
                        <a:rPr lang="en-US" sz="1800" b="0" kern="100" dirty="0">
                          <a:solidFill>
                            <a:schemeClr val="tx1"/>
                          </a:solidFill>
                          <a:effectLst/>
                        </a:rPr>
                        <a:t> </a:t>
                      </a:r>
                      <a:r>
                        <a:rPr lang="en-US" sz="1800" b="0" kern="100" dirty="0" err="1">
                          <a:solidFill>
                            <a:schemeClr val="tx1"/>
                          </a:solidFill>
                          <a:effectLst/>
                        </a:rPr>
                        <a:t>የሚሰጣቸው</a:t>
                      </a:r>
                      <a:r>
                        <a:rPr lang="en-US" sz="1800" b="0" kern="100" dirty="0">
                          <a:solidFill>
                            <a:schemeClr val="tx1"/>
                          </a:solidFill>
                          <a:effectLst/>
                        </a:rPr>
                        <a:t> </a:t>
                      </a:r>
                      <a:r>
                        <a:rPr lang="en-US" sz="1800" b="0" kern="100" dirty="0" err="1">
                          <a:solidFill>
                            <a:schemeClr val="tx1"/>
                          </a:solidFill>
                          <a:effectLst/>
                        </a:rPr>
                        <a:t>ተግባራትን</a:t>
                      </a:r>
                      <a:r>
                        <a:rPr lang="en-US" sz="1800" b="0" kern="100" dirty="0">
                          <a:solidFill>
                            <a:schemeClr val="tx1"/>
                          </a:solidFill>
                          <a:effectLst/>
                        </a:rPr>
                        <a:t> </a:t>
                      </a:r>
                      <a:r>
                        <a:rPr lang="en-US" sz="1800" b="0" kern="100" dirty="0" err="1">
                          <a:solidFill>
                            <a:schemeClr val="tx1"/>
                          </a:solidFill>
                          <a:effectLst/>
                        </a:rPr>
                        <a:t>መወሰን</a:t>
                      </a:r>
                      <a:r>
                        <a:rPr lang="en-US" sz="1800" b="0" kern="100" dirty="0">
                          <a:solidFill>
                            <a:schemeClr val="tx1"/>
                          </a:solidFill>
                          <a:effectLst/>
                        </a:rPr>
                        <a:t>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dirty="0" err="1">
                          <a:solidFill>
                            <a:schemeClr val="tx1"/>
                          </a:solidFill>
                          <a:effectLst/>
                        </a:rPr>
                        <a:t>አይ</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dirty="0" err="1">
                          <a:solidFill>
                            <a:schemeClr val="tx1"/>
                          </a:solidFill>
                          <a:effectLst/>
                        </a:rPr>
                        <a:t>በከፊል</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አዎ</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3720445518"/>
                  </a:ext>
                </a:extLst>
              </a:tr>
              <a:tr h="1116635">
                <a:tc>
                  <a:txBody>
                    <a:bodyPr/>
                    <a:lstStyle/>
                    <a:p>
                      <a:pPr marL="0" marR="0">
                        <a:lnSpc>
                          <a:spcPct val="107000"/>
                        </a:lnSpc>
                        <a:spcBef>
                          <a:spcPts val="1200"/>
                        </a:spcBef>
                        <a:spcAft>
                          <a:spcPts val="0"/>
                        </a:spcAft>
                      </a:pPr>
                      <a:r>
                        <a:rPr lang="en-US" sz="1800" b="0" kern="100" dirty="0" err="1">
                          <a:solidFill>
                            <a:schemeClr val="tx1"/>
                          </a:solidFill>
                          <a:effectLst/>
                        </a:rPr>
                        <a:t>በተለያዩ</a:t>
                      </a:r>
                      <a:r>
                        <a:rPr lang="en-US" sz="1800" b="0" kern="100" dirty="0">
                          <a:solidFill>
                            <a:schemeClr val="tx1"/>
                          </a:solidFill>
                          <a:effectLst/>
                        </a:rPr>
                        <a:t> </a:t>
                      </a:r>
                      <a:r>
                        <a:rPr lang="en-US" sz="1800" b="0" kern="100" dirty="0" err="1">
                          <a:solidFill>
                            <a:schemeClr val="tx1"/>
                          </a:solidFill>
                          <a:effectLst/>
                        </a:rPr>
                        <a:t>ቡድኖች</a:t>
                      </a:r>
                      <a:r>
                        <a:rPr lang="en-US" sz="1800" b="0" kern="100" dirty="0">
                          <a:solidFill>
                            <a:schemeClr val="tx1"/>
                          </a:solidFill>
                          <a:effectLst/>
                        </a:rPr>
                        <a:t> </a:t>
                      </a:r>
                      <a:r>
                        <a:rPr lang="en-US" sz="1800" b="0" kern="100" dirty="0" err="1">
                          <a:solidFill>
                            <a:schemeClr val="tx1"/>
                          </a:solidFill>
                          <a:effectLst/>
                        </a:rPr>
                        <a:t>ላይ</a:t>
                      </a:r>
                      <a:r>
                        <a:rPr lang="en-US" sz="1800" b="0" kern="100" dirty="0">
                          <a:solidFill>
                            <a:schemeClr val="tx1"/>
                          </a:solidFill>
                          <a:effectLst/>
                        </a:rPr>
                        <a:t> </a:t>
                      </a:r>
                      <a:r>
                        <a:rPr lang="en-US" sz="1800" b="0" kern="100" dirty="0" err="1">
                          <a:solidFill>
                            <a:schemeClr val="tx1"/>
                          </a:solidFill>
                          <a:effectLst/>
                        </a:rPr>
                        <a:t>የአየር</a:t>
                      </a:r>
                      <a:r>
                        <a:rPr lang="en-US" sz="1800" b="0" kern="100" dirty="0">
                          <a:solidFill>
                            <a:schemeClr val="tx1"/>
                          </a:solidFill>
                          <a:effectLst/>
                        </a:rPr>
                        <a:t> </a:t>
                      </a:r>
                      <a:r>
                        <a:rPr lang="en-US" sz="1800" b="0" kern="100" dirty="0" err="1">
                          <a:solidFill>
                            <a:schemeClr val="tx1"/>
                          </a:solidFill>
                          <a:effectLst/>
                        </a:rPr>
                        <a:t>ንብረት</a:t>
                      </a:r>
                      <a:r>
                        <a:rPr lang="en-US" sz="1800" b="0" kern="100" dirty="0">
                          <a:solidFill>
                            <a:schemeClr val="tx1"/>
                          </a:solidFill>
                          <a:effectLst/>
                        </a:rPr>
                        <a:t> </a:t>
                      </a:r>
                      <a:r>
                        <a:rPr lang="en-US" sz="1800" b="0" kern="100" dirty="0" err="1">
                          <a:solidFill>
                            <a:schemeClr val="tx1"/>
                          </a:solidFill>
                          <a:effectLst/>
                        </a:rPr>
                        <a:t>ለውጥን</a:t>
                      </a:r>
                      <a:r>
                        <a:rPr lang="am-ET" sz="1800" b="0" kern="100" dirty="0">
                          <a:solidFill>
                            <a:schemeClr val="tx1"/>
                          </a:solidFill>
                          <a:effectLst/>
                        </a:rPr>
                        <a:t> </a:t>
                      </a:r>
                      <a:r>
                        <a:rPr lang="en-US" sz="1800" b="0" kern="100" dirty="0">
                          <a:solidFill>
                            <a:schemeClr val="tx1"/>
                          </a:solidFill>
                          <a:effectLst/>
                        </a:rPr>
                        <a:t> </a:t>
                      </a:r>
                      <a:r>
                        <a:rPr lang="en-US" sz="1800" b="0" kern="100" dirty="0" err="1">
                          <a:solidFill>
                            <a:schemeClr val="tx1"/>
                          </a:solidFill>
                          <a:effectLst/>
                          <a:latin typeface="+mn-lt"/>
                          <a:ea typeface="+mn-ea"/>
                          <a:cs typeface="+mn-cs"/>
                        </a:rPr>
                        <a:t>ለመቋቋም</a:t>
                      </a:r>
                      <a:r>
                        <a:rPr lang="am-ET" sz="1800" b="0" kern="100" dirty="0">
                          <a:solidFill>
                            <a:schemeClr val="tx1"/>
                          </a:solidFill>
                          <a:effectLst/>
                          <a:latin typeface="+mn-lt"/>
                          <a:ea typeface="+mn-ea"/>
                          <a:cs typeface="+mn-cs"/>
                        </a:rPr>
                        <a:t> የሚካሄዱ እንቅስቃሲዎች </a:t>
                      </a:r>
                      <a:r>
                        <a:rPr lang="en-US" sz="1800" b="0" kern="100" dirty="0" err="1">
                          <a:solidFill>
                            <a:schemeClr val="tx1"/>
                          </a:solidFill>
                          <a:effectLst/>
                        </a:rPr>
                        <a:t>የሚፈጠሩትን</a:t>
                      </a:r>
                      <a:r>
                        <a:rPr lang="en-US" sz="1800" b="0" kern="100" dirty="0">
                          <a:solidFill>
                            <a:schemeClr val="tx1"/>
                          </a:solidFill>
                          <a:effectLst/>
                        </a:rPr>
                        <a:t> </a:t>
                      </a:r>
                      <a:r>
                        <a:rPr lang="en-US" sz="1800" b="0" kern="100" dirty="0" err="1">
                          <a:solidFill>
                            <a:schemeClr val="tx1"/>
                          </a:solidFill>
                          <a:effectLst/>
                        </a:rPr>
                        <a:t>ተፅእኖ</a:t>
                      </a:r>
                      <a:r>
                        <a:rPr lang="en-US" sz="1800" b="0" kern="100" dirty="0">
                          <a:solidFill>
                            <a:schemeClr val="tx1"/>
                          </a:solidFill>
                          <a:effectLst/>
                        </a:rPr>
                        <a:t> </a:t>
                      </a:r>
                      <a:r>
                        <a:rPr lang="en-US" sz="1800" b="0" kern="100" dirty="0" err="1">
                          <a:solidFill>
                            <a:schemeClr val="tx1"/>
                          </a:solidFill>
                          <a:effectLst/>
                        </a:rPr>
                        <a:t>መተንተን</a:t>
                      </a:r>
                      <a:r>
                        <a:rPr lang="en-US" sz="1800" b="0" kern="100" dirty="0">
                          <a:solidFill>
                            <a:schemeClr val="tx1"/>
                          </a:solidFill>
                          <a:effectLst/>
                        </a:rPr>
                        <a:t>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dirty="0" err="1">
                          <a:solidFill>
                            <a:schemeClr val="tx1"/>
                          </a:solidFill>
                          <a:effectLst/>
                        </a:rPr>
                        <a:t>አይ</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በከፊል</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dirty="0" err="1">
                          <a:solidFill>
                            <a:schemeClr val="tx1"/>
                          </a:solidFill>
                          <a:effectLst/>
                        </a:rPr>
                        <a:t>አዎ</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254567204"/>
                  </a:ext>
                </a:extLst>
              </a:tr>
              <a:tr h="762407">
                <a:tc>
                  <a:txBody>
                    <a:bodyPr/>
                    <a:lstStyle/>
                    <a:p>
                      <a:pPr marL="0" marR="0">
                        <a:lnSpc>
                          <a:spcPct val="107000"/>
                        </a:lnSpc>
                        <a:spcBef>
                          <a:spcPts val="1200"/>
                        </a:spcBef>
                        <a:spcAft>
                          <a:spcPts val="0"/>
                        </a:spcAft>
                      </a:pPr>
                      <a:r>
                        <a:rPr lang="en-US" sz="1800" b="0" kern="100" dirty="0" err="1">
                          <a:solidFill>
                            <a:schemeClr val="tx1"/>
                          </a:solidFill>
                          <a:effectLst/>
                        </a:rPr>
                        <a:t>ቅጾቹን</a:t>
                      </a:r>
                      <a:r>
                        <a:rPr lang="en-US" sz="1800" b="0" kern="100" dirty="0">
                          <a:solidFill>
                            <a:schemeClr val="tx1"/>
                          </a:solidFill>
                          <a:effectLst/>
                        </a:rPr>
                        <a:t> </a:t>
                      </a:r>
                      <a:r>
                        <a:rPr lang="en-US" sz="1800" b="0" kern="100" dirty="0" err="1">
                          <a:solidFill>
                            <a:schemeClr val="tx1"/>
                          </a:solidFill>
                          <a:effectLst/>
                        </a:rPr>
                        <a:t>ተጠቅሞ</a:t>
                      </a:r>
                      <a:r>
                        <a:rPr lang="en-US" sz="1800" b="0" kern="100" dirty="0">
                          <a:solidFill>
                            <a:schemeClr val="tx1"/>
                          </a:solidFill>
                          <a:effectLst/>
                        </a:rPr>
                        <a:t> </a:t>
                      </a:r>
                      <a:r>
                        <a:rPr lang="en-US" sz="1800" b="0" kern="100" dirty="0" err="1">
                          <a:solidFill>
                            <a:schemeClr val="tx1"/>
                          </a:solidFill>
                          <a:effectLst/>
                        </a:rPr>
                        <a:t>ለመስራት</a:t>
                      </a:r>
                      <a:r>
                        <a:rPr lang="en-US" sz="1800" b="0" kern="100" dirty="0">
                          <a:solidFill>
                            <a:schemeClr val="tx1"/>
                          </a:solidFill>
                          <a:effectLst/>
                        </a:rPr>
                        <a:t> </a:t>
                      </a:r>
                      <a:r>
                        <a:rPr lang="en-US" sz="1800" b="0" kern="100" dirty="0" err="1">
                          <a:solidFill>
                            <a:schemeClr val="tx1"/>
                          </a:solidFill>
                          <a:effectLst/>
                        </a:rPr>
                        <a:t>የሚወስደው</a:t>
                      </a:r>
                      <a:r>
                        <a:rPr lang="en-US" sz="1800" b="0" kern="100" dirty="0">
                          <a:solidFill>
                            <a:schemeClr val="tx1"/>
                          </a:solidFill>
                          <a:effectLst/>
                        </a:rPr>
                        <a:t> </a:t>
                      </a:r>
                      <a:r>
                        <a:rPr lang="en-US" sz="1800" b="0" kern="100" dirty="0" err="1">
                          <a:solidFill>
                            <a:schemeClr val="tx1"/>
                          </a:solidFill>
                          <a:effectLst/>
                        </a:rPr>
                        <a:t>ጊዜ</a:t>
                      </a:r>
                      <a:r>
                        <a:rPr lang="en-US" sz="1800" b="0" kern="100" dirty="0">
                          <a:solidFill>
                            <a:schemeClr val="tx1"/>
                          </a:solidFill>
                          <a:effectLst/>
                        </a:rPr>
                        <a:t>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5-10 ቀናት</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ግማሽ ቀን </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dirty="0">
                          <a:solidFill>
                            <a:schemeClr val="tx1"/>
                          </a:solidFill>
                          <a:effectLst/>
                        </a:rPr>
                        <a:t>2-5 </a:t>
                      </a:r>
                      <a:r>
                        <a:rPr lang="en-US" sz="1800" kern="100" dirty="0" err="1">
                          <a:solidFill>
                            <a:schemeClr val="tx1"/>
                          </a:solidFill>
                          <a:effectLst/>
                        </a:rPr>
                        <a:t>ቀናት</a:t>
                      </a:r>
                      <a:r>
                        <a:rPr lang="en-US" sz="1800" kern="100" dirty="0">
                          <a:solidFill>
                            <a:schemeClr val="tx1"/>
                          </a:solidFill>
                          <a:effectLst/>
                        </a:rPr>
                        <a:t>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3630585342"/>
                  </a:ext>
                </a:extLst>
              </a:tr>
              <a:tr h="552520">
                <a:tc>
                  <a:txBody>
                    <a:bodyPr/>
                    <a:lstStyle/>
                    <a:p>
                      <a:pPr marL="0" marR="0">
                        <a:lnSpc>
                          <a:spcPct val="107000"/>
                        </a:lnSpc>
                        <a:spcBef>
                          <a:spcPts val="1200"/>
                        </a:spcBef>
                        <a:spcAft>
                          <a:spcPts val="0"/>
                        </a:spcAft>
                      </a:pPr>
                      <a:r>
                        <a:rPr lang="en-US" sz="1800" b="0" kern="100" dirty="0" err="1">
                          <a:solidFill>
                            <a:schemeClr val="tx1"/>
                          </a:solidFill>
                          <a:effectLst/>
                        </a:rPr>
                        <a:t>በመስክ</a:t>
                      </a:r>
                      <a:r>
                        <a:rPr lang="en-US" sz="1800" b="0" kern="100" dirty="0">
                          <a:solidFill>
                            <a:schemeClr val="tx1"/>
                          </a:solidFill>
                          <a:effectLst/>
                        </a:rPr>
                        <a:t> </a:t>
                      </a:r>
                      <a:r>
                        <a:rPr lang="en-US" sz="1800" b="0" kern="100" dirty="0" err="1">
                          <a:solidFill>
                            <a:schemeClr val="tx1"/>
                          </a:solidFill>
                          <a:effectLst/>
                        </a:rPr>
                        <a:t>ወይም</a:t>
                      </a:r>
                      <a:r>
                        <a:rPr lang="en-US" sz="1800" b="0" kern="100" dirty="0">
                          <a:solidFill>
                            <a:schemeClr val="tx1"/>
                          </a:solidFill>
                          <a:effectLst/>
                        </a:rPr>
                        <a:t> </a:t>
                      </a:r>
                      <a:r>
                        <a:rPr lang="en-US" sz="1800" b="0" kern="100" dirty="0" err="1">
                          <a:solidFill>
                            <a:schemeClr val="tx1"/>
                          </a:solidFill>
                          <a:effectLst/>
                        </a:rPr>
                        <a:t>በጠረጴዛ</a:t>
                      </a:r>
                      <a:r>
                        <a:rPr lang="en-US" sz="1800" b="0" kern="100" dirty="0">
                          <a:solidFill>
                            <a:schemeClr val="tx1"/>
                          </a:solidFill>
                          <a:effectLst/>
                        </a:rPr>
                        <a:t>/</a:t>
                      </a:r>
                      <a:r>
                        <a:rPr lang="en-US" sz="1800" b="0" kern="100" dirty="0" err="1">
                          <a:solidFill>
                            <a:schemeClr val="tx1"/>
                          </a:solidFill>
                          <a:effectLst/>
                        </a:rPr>
                        <a:t>ቢሮ</a:t>
                      </a:r>
                      <a:r>
                        <a:rPr lang="en-US" sz="1800" b="0" kern="100" dirty="0">
                          <a:solidFill>
                            <a:schemeClr val="tx1"/>
                          </a:solidFill>
                          <a:effectLst/>
                        </a:rPr>
                        <a:t> </a:t>
                      </a:r>
                      <a:r>
                        <a:rPr lang="en-US" sz="1800" b="0" kern="100" dirty="0" err="1">
                          <a:solidFill>
                            <a:schemeClr val="tx1"/>
                          </a:solidFill>
                          <a:effectLst/>
                        </a:rPr>
                        <a:t>የሚሰራ</a:t>
                      </a:r>
                      <a:r>
                        <a:rPr lang="en-US" sz="1800" b="0" kern="100" dirty="0">
                          <a:solidFill>
                            <a:schemeClr val="tx1"/>
                          </a:solidFill>
                          <a:effectLst/>
                        </a:rPr>
                        <a:t>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መስክ </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ቢሮ (የመስክ ልምድን መሰረት በማድረግ)</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dirty="0" err="1">
                          <a:solidFill>
                            <a:schemeClr val="tx1"/>
                          </a:solidFill>
                          <a:effectLst/>
                        </a:rPr>
                        <a:t>መስክ</a:t>
                      </a:r>
                      <a:r>
                        <a:rPr lang="en-US" sz="1800" kern="100" dirty="0">
                          <a:solidFill>
                            <a:schemeClr val="tx1"/>
                          </a:solidFill>
                          <a:effectLst/>
                        </a:rPr>
                        <a:t>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3408322667"/>
                  </a:ext>
                </a:extLst>
              </a:tr>
              <a:tr h="762407">
                <a:tc>
                  <a:txBody>
                    <a:bodyPr/>
                    <a:lstStyle/>
                    <a:p>
                      <a:pPr marL="0" marR="0">
                        <a:lnSpc>
                          <a:spcPct val="107000"/>
                        </a:lnSpc>
                        <a:spcBef>
                          <a:spcPts val="1200"/>
                        </a:spcBef>
                        <a:spcAft>
                          <a:spcPts val="0"/>
                        </a:spcAft>
                      </a:pPr>
                      <a:r>
                        <a:rPr lang="en-US" sz="1800" b="0" kern="100" dirty="0" err="1">
                          <a:solidFill>
                            <a:schemeClr val="tx1"/>
                          </a:solidFill>
                          <a:effectLst/>
                        </a:rPr>
                        <a:t>ስልጠና</a:t>
                      </a:r>
                      <a:r>
                        <a:rPr lang="en-US" sz="1800" b="0" kern="100" dirty="0">
                          <a:solidFill>
                            <a:schemeClr val="tx1"/>
                          </a:solidFill>
                          <a:effectLst/>
                        </a:rPr>
                        <a:t> </a:t>
                      </a:r>
                      <a:r>
                        <a:rPr lang="en-US" sz="1800" b="0" kern="100" dirty="0" err="1">
                          <a:solidFill>
                            <a:schemeClr val="tx1"/>
                          </a:solidFill>
                          <a:effectLst/>
                        </a:rPr>
                        <a:t>ያስፈልገዋል</a:t>
                      </a:r>
                      <a:r>
                        <a:rPr lang="en-US" sz="1800" b="0" kern="100" dirty="0">
                          <a:solidFill>
                            <a:schemeClr val="tx1"/>
                          </a:solidFill>
                          <a:effectLst/>
                        </a:rPr>
                        <a:t>/</a:t>
                      </a:r>
                      <a:r>
                        <a:rPr lang="en-US" sz="1800" b="0" kern="100" dirty="0" err="1">
                          <a:solidFill>
                            <a:schemeClr val="tx1"/>
                          </a:solidFill>
                          <a:effectLst/>
                        </a:rPr>
                        <a:t>እገዛ</a:t>
                      </a:r>
                      <a:r>
                        <a:rPr lang="en-US" sz="1800" b="0" kern="100" dirty="0">
                          <a:solidFill>
                            <a:schemeClr val="tx1"/>
                          </a:solidFill>
                          <a:effectLst/>
                        </a:rPr>
                        <a:t> </a:t>
                      </a:r>
                      <a:r>
                        <a:rPr lang="en-US" sz="1800" b="0" kern="100" dirty="0" err="1">
                          <a:solidFill>
                            <a:schemeClr val="tx1"/>
                          </a:solidFill>
                          <a:effectLst/>
                        </a:rPr>
                        <a:t>ወይም</a:t>
                      </a:r>
                      <a:r>
                        <a:rPr lang="en-US" sz="1800" b="0" kern="100" dirty="0">
                          <a:solidFill>
                            <a:schemeClr val="tx1"/>
                          </a:solidFill>
                          <a:effectLst/>
                        </a:rPr>
                        <a:t> </a:t>
                      </a:r>
                      <a:r>
                        <a:rPr lang="en-US" sz="1800" b="0" kern="100" dirty="0" err="1">
                          <a:solidFill>
                            <a:schemeClr val="tx1"/>
                          </a:solidFill>
                          <a:effectLst/>
                        </a:rPr>
                        <a:t>ድጋፍስ</a:t>
                      </a:r>
                      <a:r>
                        <a:rPr lang="en-US" sz="1800" b="0" kern="100" dirty="0">
                          <a:solidFill>
                            <a:schemeClr val="tx1"/>
                          </a:solidFill>
                          <a:effectLst/>
                        </a:rPr>
                        <a:t>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a:solidFill>
                            <a:schemeClr val="tx1"/>
                          </a:solidFill>
                          <a:effectLst/>
                        </a:rPr>
                        <a:t>ለአሃዝ ግምገማ ብቻ </a:t>
                      </a:r>
                      <a:endParaRPr lang="en-US"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dirty="0" err="1">
                          <a:solidFill>
                            <a:schemeClr val="tx1"/>
                          </a:solidFill>
                          <a:effectLst/>
                        </a:rPr>
                        <a:t>አይ</a:t>
                      </a:r>
                      <a:r>
                        <a:rPr lang="en-US" sz="1800" kern="100" dirty="0">
                          <a:solidFill>
                            <a:schemeClr val="tx1"/>
                          </a:solidFill>
                          <a:effectLst/>
                        </a:rPr>
                        <a:t> (</a:t>
                      </a:r>
                      <a:r>
                        <a:rPr lang="en-US" sz="1800" kern="100" dirty="0" err="1">
                          <a:solidFill>
                            <a:schemeClr val="tx1"/>
                          </a:solidFill>
                          <a:effectLst/>
                        </a:rPr>
                        <a:t>ይህ</a:t>
                      </a:r>
                      <a:r>
                        <a:rPr lang="en-US" sz="1800" kern="100" dirty="0">
                          <a:solidFill>
                            <a:schemeClr val="tx1"/>
                          </a:solidFill>
                          <a:effectLst/>
                        </a:rPr>
                        <a:t> </a:t>
                      </a:r>
                      <a:r>
                        <a:rPr lang="en-US" sz="1800" kern="100" dirty="0" err="1">
                          <a:solidFill>
                            <a:schemeClr val="tx1"/>
                          </a:solidFill>
                          <a:effectLst/>
                        </a:rPr>
                        <a:t>ስልጠና</a:t>
                      </a:r>
                      <a:r>
                        <a:rPr lang="am-ET" sz="1800" kern="100" dirty="0">
                          <a:solidFill>
                            <a:schemeClr val="tx1"/>
                          </a:solidFill>
                          <a:effectLst/>
                        </a:rPr>
                        <a:t> ይበቃል</a:t>
                      </a:r>
                      <a:r>
                        <a:rPr lang="en-US" sz="1800" kern="100" dirty="0">
                          <a:solidFill>
                            <a:schemeClr val="tx1"/>
                          </a:solidFill>
                          <a:effectLst/>
                        </a:rPr>
                        <a:t>)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tc>
                  <a:txBody>
                    <a:bodyPr/>
                    <a:lstStyle/>
                    <a:p>
                      <a:pPr marL="0" marR="0">
                        <a:lnSpc>
                          <a:spcPct val="107000"/>
                        </a:lnSpc>
                        <a:spcBef>
                          <a:spcPts val="1200"/>
                        </a:spcBef>
                        <a:spcAft>
                          <a:spcPts val="0"/>
                        </a:spcAft>
                      </a:pPr>
                      <a:r>
                        <a:rPr lang="en-US" sz="1800" kern="100" dirty="0" err="1">
                          <a:solidFill>
                            <a:schemeClr val="tx1"/>
                          </a:solidFill>
                          <a:effectLst/>
                        </a:rPr>
                        <a:t>ቢሰጥ</a:t>
                      </a:r>
                      <a:r>
                        <a:rPr lang="en-US" sz="1800" kern="100" dirty="0">
                          <a:solidFill>
                            <a:schemeClr val="tx1"/>
                          </a:solidFill>
                          <a:effectLst/>
                        </a:rPr>
                        <a:t> </a:t>
                      </a:r>
                      <a:r>
                        <a:rPr lang="en-US" sz="1800" kern="100" dirty="0" err="1">
                          <a:solidFill>
                            <a:schemeClr val="tx1"/>
                          </a:solidFill>
                          <a:effectLst/>
                        </a:rPr>
                        <a:t>የተሻለ</a:t>
                      </a:r>
                      <a:r>
                        <a:rPr lang="en-US" sz="1800" kern="100" dirty="0">
                          <a:solidFill>
                            <a:schemeClr val="tx1"/>
                          </a:solidFill>
                          <a:effectLst/>
                        </a:rPr>
                        <a:t> </a:t>
                      </a:r>
                      <a:r>
                        <a:rPr lang="en-US" sz="1800" kern="100" dirty="0" err="1">
                          <a:solidFill>
                            <a:schemeClr val="tx1"/>
                          </a:solidFill>
                          <a:effectLst/>
                        </a:rPr>
                        <a:t>ነው</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tc>
                <a:extLst>
                  <a:ext uri="{0D108BD9-81ED-4DB2-BD59-A6C34878D82A}">
                    <a16:rowId xmlns:a16="http://schemas.microsoft.com/office/drawing/2014/main" val="1303434827"/>
                  </a:ext>
                </a:extLst>
              </a:tr>
            </a:tbl>
          </a:graphicData>
        </a:graphic>
      </p:graphicFrame>
    </p:spTree>
    <p:extLst>
      <p:ext uri="{BB962C8B-B14F-4D97-AF65-F5344CB8AC3E}">
        <p14:creationId xmlns:p14="http://schemas.microsoft.com/office/powerpoint/2010/main" val="3810161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003788-F340-17F4-643A-B18A0B5F3A0F}"/>
              </a:ext>
            </a:extLst>
          </p:cNvPr>
          <p:cNvSpPr txBox="1"/>
          <p:nvPr/>
        </p:nvSpPr>
        <p:spPr>
          <a:xfrm>
            <a:off x="836024" y="238836"/>
            <a:ext cx="1102505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am-ET" altLang="en-US" sz="3200" b="1" dirty="0">
                <a:solidFill>
                  <a:srgbClr val="C00000"/>
                </a:solidFill>
                <a:latin typeface="Nyala" panose="02000504070300020003" pitchFamily="2" charset="0"/>
                <a:cs typeface="Courier New" panose="02070309020205020404" pitchFamily="49" charset="0"/>
              </a:rPr>
              <a:t>አደጋ </a:t>
            </a:r>
            <a:r>
              <a:rPr lang="en-US" altLang="en-US" sz="3200" b="1" dirty="0" err="1">
                <a:solidFill>
                  <a:srgbClr val="C00000"/>
                </a:solidFill>
                <a:latin typeface="Nyala" panose="02000504070300020003" pitchFamily="2" charset="0"/>
                <a:cs typeface="Courier New" panose="02070309020205020404" pitchFamily="49" charset="0"/>
              </a:rPr>
              <a:t>የመቋቋም</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አቅምን</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መገምገም</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የ</a:t>
            </a:r>
            <a:r>
              <a:rPr lang="am-ET" altLang="en-US" sz="3200" b="1" dirty="0">
                <a:solidFill>
                  <a:srgbClr val="C00000"/>
                </a:solidFill>
                <a:latin typeface="Nyala" panose="02000504070300020003" pitchFamily="2" charset="0"/>
                <a:cs typeface="Courier New" panose="02070309020205020404" pitchFamily="49" charset="0"/>
              </a:rPr>
              <a:t> </a:t>
            </a:r>
            <a:r>
              <a:rPr lang="en-GB" sz="3200" b="1" dirty="0">
                <a:solidFill>
                  <a:srgbClr val="C00000"/>
                </a:solidFill>
                <a:latin typeface="Nyala" panose="02000504070300020003" pitchFamily="2" charset="0"/>
                <a:cs typeface="Courier New" panose="02070309020205020404" pitchFamily="49" charset="0"/>
              </a:rPr>
              <a:t>ODI</a:t>
            </a:r>
            <a:r>
              <a:rPr lang="en-US" altLang="en-US" sz="3200" b="1" dirty="0">
                <a:solidFill>
                  <a:srgbClr val="C00000"/>
                </a:solidFill>
                <a:latin typeface="Nyala" panose="02000504070300020003" pitchFamily="2" charset="0"/>
                <a:cs typeface="Courier New" panose="02070309020205020404" pitchFamily="49" charset="0"/>
              </a:rPr>
              <a:t>-</a:t>
            </a:r>
            <a:r>
              <a:rPr lang="en-GB" sz="3200" b="1" dirty="0">
                <a:solidFill>
                  <a:srgbClr val="C00000"/>
                </a:solidFill>
                <a:latin typeface="Nyala" panose="02000504070300020003" pitchFamily="2" charset="0"/>
                <a:cs typeface="Courier New" panose="02070309020205020404" pitchFamily="49" charset="0"/>
              </a:rPr>
              <a:t>-</a:t>
            </a:r>
            <a:r>
              <a:rPr lang="en-GB" sz="3200" b="1" dirty="0" err="1">
                <a:solidFill>
                  <a:srgbClr val="C00000"/>
                </a:solidFill>
                <a:latin typeface="Nyala" panose="02000504070300020003" pitchFamily="2" charset="0"/>
                <a:cs typeface="Courier New" panose="02070309020205020404" pitchFamily="49" charset="0"/>
              </a:rPr>
              <a:t>Actionaid</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መሳሪያ</a:t>
            </a:r>
            <a:r>
              <a:rPr lang="am-ET" altLang="en-US" sz="3200" b="1" dirty="0">
                <a:solidFill>
                  <a:srgbClr val="C00000"/>
                </a:solidFill>
                <a:latin typeface="Nyala" panose="02000504070300020003" pitchFamily="2" charset="0"/>
                <a:cs typeface="Courier New" panose="02070309020205020404" pitchFamily="49" charset="0"/>
              </a:rPr>
              <a:t>/መንገድ</a:t>
            </a:r>
            <a:endParaRPr lang="en-US" altLang="en-US" sz="3200" b="1" dirty="0">
              <a:solidFill>
                <a:srgbClr val="C00000"/>
              </a:solidFill>
              <a:latin typeface="Nyala" panose="02000504070300020003" pitchFamily="2" charset="0"/>
              <a:cs typeface="Courier New" panose="02070309020205020404" pitchFamily="49" charset="0"/>
            </a:endParaRPr>
          </a:p>
        </p:txBody>
      </p:sp>
      <p:pic>
        <p:nvPicPr>
          <p:cNvPr id="2" name="Google Shape;230;p30" descr="A close up of text on a white background&#10;&#10;Description automatically generated">
            <a:extLst>
              <a:ext uri="{FF2B5EF4-FFF2-40B4-BE49-F238E27FC236}">
                <a16:creationId xmlns:a16="http://schemas.microsoft.com/office/drawing/2014/main" id="{80A62B29-B393-38C9-0F6A-DF9BB7D274C0}"/>
              </a:ext>
            </a:extLst>
          </p:cNvPr>
          <p:cNvPicPr preferRelativeResize="0"/>
          <p:nvPr/>
        </p:nvPicPr>
        <p:blipFill rotWithShape="1">
          <a:blip r:embed="rId3">
            <a:alphaModFix/>
          </a:blip>
          <a:srcRect/>
          <a:stretch/>
        </p:blipFill>
        <p:spPr>
          <a:xfrm>
            <a:off x="8177349" y="940012"/>
            <a:ext cx="4014651" cy="5917988"/>
          </a:xfrm>
          <a:prstGeom prst="rect">
            <a:avLst/>
          </a:prstGeom>
          <a:noFill/>
          <a:ln w="9525" cap="flat" cmpd="sng">
            <a:solidFill>
              <a:schemeClr val="dk1"/>
            </a:solidFill>
            <a:prstDash val="solid"/>
            <a:round/>
            <a:headEnd type="none" w="sm" len="sm"/>
            <a:tailEnd type="none" w="sm" len="sm"/>
          </a:ln>
        </p:spPr>
      </p:pic>
      <p:sp>
        <p:nvSpPr>
          <p:cNvPr id="7" name="TextBox 6">
            <a:extLst>
              <a:ext uri="{FF2B5EF4-FFF2-40B4-BE49-F238E27FC236}">
                <a16:creationId xmlns:a16="http://schemas.microsoft.com/office/drawing/2014/main" id="{C11A4138-4DB6-7A79-A954-D07763BD0792}"/>
              </a:ext>
            </a:extLst>
          </p:cNvPr>
          <p:cNvSpPr txBox="1"/>
          <p:nvPr/>
        </p:nvSpPr>
        <p:spPr>
          <a:xfrm>
            <a:off x="-1" y="940012"/>
            <a:ext cx="8177349" cy="5509200"/>
          </a:xfrm>
          <a:prstGeom prst="rect">
            <a:avLst/>
          </a:prstGeom>
          <a:noFill/>
        </p:spPr>
        <p:txBody>
          <a:bodyPr wrap="square">
            <a:spAutoFit/>
          </a:bodyPr>
          <a:lstStyle/>
          <a:p>
            <a:pPr marL="457200" indent="-457200">
              <a:buFont typeface="Arial" panose="020B0604020202020204" pitchFamily="34" charset="0"/>
              <a:buChar char="•"/>
            </a:pPr>
            <a:r>
              <a:rPr lang="en-US" altLang="en-US" sz="3200" dirty="0" err="1">
                <a:latin typeface="Nyala" panose="02000504070300020003" pitchFamily="2" charset="0"/>
                <a:cs typeface="Courier New" panose="02070309020205020404" pitchFamily="49" charset="0"/>
              </a:rPr>
              <a:t>የአየር</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ንብረት</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ለውጥን</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የመቋቋም</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አቅም</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መለኪያ</a:t>
            </a:r>
            <a:r>
              <a:rPr lang="am-ET" altLang="en-US" sz="3200" dirty="0">
                <a:latin typeface="Nyala" panose="02000504070300020003" pitchFamily="2" charset="0"/>
                <a:cs typeface="Courier New" panose="02070309020205020404" pitchFamily="49" charset="0"/>
              </a:rPr>
              <a:t> (</a:t>
            </a:r>
            <a:r>
              <a:rPr lang="en-US" altLang="en-US" sz="3200" dirty="0">
                <a:latin typeface="Nyala" panose="02000504070300020003" pitchFamily="2" charset="0"/>
                <a:cs typeface="Courier New" panose="02070309020205020404" pitchFamily="49" charset="0"/>
              </a:rPr>
              <a:t>Climate Resilience Index)፦ </a:t>
            </a:r>
            <a:r>
              <a:rPr lang="en-US" altLang="en-US" sz="3200" dirty="0" err="1">
                <a:latin typeface="Nyala" panose="02000504070300020003" pitchFamily="2" charset="0"/>
                <a:cs typeface="Courier New" panose="02070309020205020404" pitchFamily="49" charset="0"/>
              </a:rPr>
              <a:t>የሰዎችን</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አደጋ</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የመቋቋም</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አቅምን</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እና</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የተጋላጭነት</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መጠንን</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የምንለካበት</a:t>
            </a:r>
            <a:r>
              <a:rPr lang="en-US" altLang="en-US" sz="3200" dirty="0">
                <a:latin typeface="Nyala" panose="02000504070300020003" pitchFamily="2" charset="0"/>
                <a:cs typeface="Courier New" panose="02070309020205020404" pitchFamily="49" charset="0"/>
              </a:rPr>
              <a:t> </a:t>
            </a:r>
            <a:r>
              <a:rPr lang="am-ET" altLang="en-US" sz="3200" dirty="0">
                <a:latin typeface="Nyala" panose="02000504070300020003" pitchFamily="2" charset="0"/>
                <a:cs typeface="Courier New" panose="02070309020205020404" pitchFamily="49" charset="0"/>
              </a:rPr>
              <a:t>መሳሪያ </a:t>
            </a:r>
            <a:r>
              <a:rPr lang="en-US" altLang="en-US" sz="3200" dirty="0" err="1">
                <a:latin typeface="Nyala" panose="02000504070300020003" pitchFamily="2" charset="0"/>
                <a:cs typeface="Courier New" panose="02070309020205020404" pitchFamily="49" charset="0"/>
              </a:rPr>
              <a:t>ነው</a:t>
            </a:r>
            <a:r>
              <a:rPr lang="am-ET" altLang="en-US" sz="3200" dirty="0">
                <a:latin typeface="Nyala" panose="02000504070300020003" pitchFamily="2" charset="0"/>
                <a:cs typeface="Courier New" panose="02070309020205020404" pitchFamily="49" charset="0"/>
              </a:rPr>
              <a:t>።</a:t>
            </a:r>
            <a:endParaRPr lang="en-US" altLang="en-US" sz="3200" dirty="0">
              <a:latin typeface="Nyala" panose="02000504070300020003" pitchFamily="2" charset="0"/>
              <a:cs typeface="Courier New" panose="02070309020205020404" pitchFamily="49" charset="0"/>
            </a:endParaRPr>
          </a:p>
          <a:p>
            <a:pPr marL="457200" indent="-457200" algn="just">
              <a:buFont typeface="Arial" panose="020B0604020202020204" pitchFamily="34" charset="0"/>
              <a:buChar char="•"/>
            </a:pPr>
            <a:r>
              <a:rPr lang="am-ET" altLang="en-US" sz="3200" dirty="0">
                <a:latin typeface="Nyala" panose="02000504070300020003" pitchFamily="2" charset="0"/>
                <a:cs typeface="Courier New" panose="02070309020205020404" pitchFamily="49" charset="0"/>
              </a:rPr>
              <a:t>የተዘጋጀው የመመሪያ መጽሃፍ ደረጃ በደረጃ የምንጠቀምበት </a:t>
            </a:r>
            <a:r>
              <a:rPr lang="en-US" altLang="en-US" sz="3200" dirty="0" err="1">
                <a:latin typeface="Nyala" panose="02000504070300020003" pitchFamily="2" charset="0"/>
                <a:cs typeface="Courier New" panose="02070309020205020404" pitchFamily="49" charset="0"/>
              </a:rPr>
              <a:t>መጠይቅን</a:t>
            </a:r>
            <a:r>
              <a:rPr lang="am-ET" altLang="en-US" sz="3200" dirty="0">
                <a:latin typeface="Nyala" panose="02000504070300020003" pitchFamily="2" charset="0"/>
                <a:cs typeface="Courier New" panose="02070309020205020404" pitchFamily="49" charset="0"/>
              </a:rPr>
              <a:t> ያሳያል</a:t>
            </a:r>
            <a:r>
              <a:rPr lang="en-US" altLang="en-US" sz="3200" dirty="0">
                <a:latin typeface="Nyala" panose="02000504070300020003" pitchFamily="2" charset="0"/>
                <a:cs typeface="Courier New" panose="02070309020205020404" pitchFamily="49" charset="0"/>
              </a:rPr>
              <a:t>፣</a:t>
            </a:r>
            <a:r>
              <a:rPr lang="am-ET"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ጥያቄዎቹ</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ለሴትና</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ወንዶች</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ተመሳሳይ</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ሆነው</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ሴቶችና</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ወንዶችን</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በተና</a:t>
            </a:r>
            <a:r>
              <a:rPr lang="am-ET" altLang="en-US" sz="3200" dirty="0">
                <a:latin typeface="Nyala" panose="02000504070300020003" pitchFamily="2" charset="0"/>
                <a:cs typeface="Courier New" panose="02070309020205020404" pitchFamily="49" charset="0"/>
              </a:rPr>
              <a:t>ጠ</a:t>
            </a:r>
            <a:r>
              <a:rPr lang="en-US" altLang="en-US" sz="3200" dirty="0">
                <a:latin typeface="Nyala" panose="02000504070300020003" pitchFamily="2" charset="0"/>
                <a:cs typeface="Courier New" panose="02070309020205020404" pitchFamily="49" charset="0"/>
              </a:rPr>
              <a:t>ል </a:t>
            </a:r>
            <a:r>
              <a:rPr lang="en-US" altLang="en-US" sz="3200" dirty="0" err="1">
                <a:latin typeface="Nyala" panose="02000504070300020003" pitchFamily="2" charset="0"/>
                <a:cs typeface="Courier New" panose="02070309020205020404" pitchFamily="49" charset="0"/>
              </a:rPr>
              <a:t>እንዲ</a:t>
            </a:r>
            <a:r>
              <a:rPr lang="am-ET" altLang="en-US" sz="3200" dirty="0">
                <a:latin typeface="Nyala" panose="02000504070300020003" pitchFamily="2" charset="0"/>
                <a:cs typeface="Courier New" panose="02070309020205020404" pitchFamily="49" charset="0"/>
              </a:rPr>
              <a:t>ጠየቁ</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ያደርጋል</a:t>
            </a:r>
            <a:r>
              <a:rPr lang="en-US" altLang="en-US" sz="3200" dirty="0">
                <a:latin typeface="Nyala" panose="02000504070300020003" pitchFamily="2" charset="0"/>
                <a:cs typeface="Courier New" panose="02070309020205020404" pitchFamily="49" charset="0"/>
              </a:rPr>
              <a:t>።</a:t>
            </a:r>
          </a:p>
          <a:p>
            <a:pPr marL="457200" indent="-457200">
              <a:buFont typeface="Arial" panose="020B0604020202020204" pitchFamily="34" charset="0"/>
              <a:buChar char="•"/>
            </a:pPr>
            <a:r>
              <a:rPr lang="en-US" altLang="en-US" sz="3200" dirty="0" err="1">
                <a:latin typeface="Nyala" panose="02000504070300020003" pitchFamily="2" charset="0"/>
                <a:cs typeface="Courier New" panose="02070309020205020404" pitchFamily="49" charset="0"/>
              </a:rPr>
              <a:t>በተጨማሪም</a:t>
            </a:r>
            <a:r>
              <a:rPr lang="en-US" altLang="en-US" sz="3200" dirty="0">
                <a:latin typeface="Nyala" panose="02000504070300020003" pitchFamily="2" charset="0"/>
                <a:cs typeface="Courier New" panose="02070309020205020404" pitchFamily="49" charset="0"/>
              </a:rPr>
              <a:t> </a:t>
            </a:r>
            <a:r>
              <a:rPr lang="am-ET" altLang="en-US" sz="3200" dirty="0">
                <a:latin typeface="Nyala" panose="02000504070300020003" pitchFamily="2" charset="0"/>
                <a:cs typeface="Courier New" panose="02070309020205020404" pitchFamily="49" charset="0"/>
              </a:rPr>
              <a:t>መሳሪያውን</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በሌሎች</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የተለያዩ</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የህብረተሰብ</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ክፍሎች</a:t>
            </a:r>
            <a:r>
              <a:rPr lang="en-US" altLang="en-US" sz="3200" dirty="0">
                <a:latin typeface="Nyala" panose="02000504070300020003" pitchFamily="2" charset="0"/>
                <a:cs typeface="Courier New" panose="02070309020205020404" pitchFamily="49" charset="0"/>
              </a:rPr>
              <a:t>/</a:t>
            </a:r>
            <a:r>
              <a:rPr lang="en-US" altLang="en-US" sz="3200" dirty="0" err="1">
                <a:latin typeface="Nyala" panose="02000504070300020003" pitchFamily="2" charset="0"/>
                <a:cs typeface="Courier New" panose="02070309020205020404" pitchFamily="49" charset="0"/>
              </a:rPr>
              <a:t>የብሔር</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ቡድኖች</a:t>
            </a:r>
            <a:r>
              <a:rPr lang="en-US" altLang="en-US" sz="3200" dirty="0">
                <a:latin typeface="Nyala" panose="02000504070300020003" pitchFamily="2" charset="0"/>
                <a:cs typeface="Courier New" panose="02070309020205020404" pitchFamily="49" charset="0"/>
              </a:rPr>
              <a:t> </a:t>
            </a:r>
            <a:r>
              <a:rPr lang="en-US" altLang="en-US" sz="3200" dirty="0" err="1">
                <a:latin typeface="Nyala" panose="02000504070300020003" pitchFamily="2" charset="0"/>
                <a:cs typeface="Courier New" panose="02070309020205020404" pitchFamily="49" charset="0"/>
              </a:rPr>
              <a:t>ላይ</a:t>
            </a:r>
            <a:r>
              <a:rPr lang="en-US" altLang="en-US" sz="3200" dirty="0">
                <a:latin typeface="Nyala" panose="02000504070300020003" pitchFamily="2" charset="0"/>
                <a:cs typeface="Courier New" panose="02070309020205020404" pitchFamily="49" charset="0"/>
              </a:rPr>
              <a:t> </a:t>
            </a:r>
            <a:r>
              <a:rPr lang="am-ET" altLang="en-US" sz="3200" dirty="0">
                <a:latin typeface="Nyala" panose="02000504070300020003" pitchFamily="2" charset="0"/>
                <a:cs typeface="Courier New" panose="02070309020205020404" pitchFamily="49" charset="0"/>
              </a:rPr>
              <a:t>መጠቀም ይቻላል።</a:t>
            </a:r>
            <a:r>
              <a:rPr lang="en-US" altLang="en-US" sz="3200" dirty="0">
                <a:latin typeface="Nyala" panose="02000504070300020003" pitchFamily="2" charset="0"/>
                <a:cs typeface="Courier New" panose="02070309020205020404" pitchFamily="49" charset="0"/>
              </a:rPr>
              <a:t> </a:t>
            </a:r>
            <a:endParaRPr lang="am-ET" altLang="en-US" sz="3200" dirty="0">
              <a:latin typeface="Nyala" panose="02000504070300020003" pitchFamily="2" charset="0"/>
              <a:cs typeface="Courier New" panose="02070309020205020404" pitchFamily="49" charset="0"/>
            </a:endParaRPr>
          </a:p>
          <a:p>
            <a:pPr marL="457200" indent="-457200">
              <a:buFont typeface="Arial" panose="020B0604020202020204" pitchFamily="34" charset="0"/>
              <a:buChar char="•"/>
            </a:pPr>
            <a:r>
              <a:rPr lang="am-ET" sz="3200" dirty="0">
                <a:latin typeface="Nyala" panose="02000504070300020003" pitchFamily="2" charset="0"/>
                <a:cs typeface="Courier New" panose="02070309020205020404" pitchFamily="49" charset="0"/>
              </a:rPr>
              <a:t>ውጤቶችን በገላጭም (</a:t>
            </a:r>
            <a:r>
              <a:rPr lang="en-US" sz="3200" dirty="0">
                <a:latin typeface="Nyala" panose="02000504070300020003" pitchFamily="2" charset="0"/>
                <a:cs typeface="Courier New" panose="02070309020205020404" pitchFamily="49" charset="0"/>
              </a:rPr>
              <a:t>Qualitative</a:t>
            </a:r>
            <a:r>
              <a:rPr lang="am-ET" sz="3200" dirty="0">
                <a:latin typeface="Nyala" panose="02000504070300020003" pitchFamily="2" charset="0"/>
                <a:cs typeface="Courier New" panose="02070309020205020404" pitchFamily="49" charset="0"/>
              </a:rPr>
              <a:t>)</a:t>
            </a:r>
            <a:r>
              <a:rPr lang="en-US" sz="3200" dirty="0">
                <a:latin typeface="Nyala" panose="02000504070300020003" pitchFamily="2" charset="0"/>
                <a:cs typeface="Courier New" panose="02070309020205020404" pitchFamily="49" charset="0"/>
              </a:rPr>
              <a:t> </a:t>
            </a:r>
            <a:r>
              <a:rPr lang="en-US" sz="3200" dirty="0" err="1">
                <a:latin typeface="Nyala" panose="02000504070300020003" pitchFamily="2" charset="0"/>
                <a:cs typeface="Courier New" panose="02070309020205020404" pitchFamily="49" charset="0"/>
              </a:rPr>
              <a:t>በአኃዝም</a:t>
            </a:r>
            <a:r>
              <a:rPr lang="am-ET" sz="3200" dirty="0">
                <a:latin typeface="Nyala" panose="02000504070300020003" pitchFamily="2" charset="0"/>
                <a:cs typeface="Courier New" panose="02070309020205020404" pitchFamily="49" charset="0"/>
              </a:rPr>
              <a:t> ያሳያል።</a:t>
            </a:r>
            <a:endParaRPr lang="en-US" sz="2800" dirty="0"/>
          </a:p>
        </p:txBody>
      </p:sp>
    </p:spTree>
    <p:extLst>
      <p:ext uri="{BB962C8B-B14F-4D97-AF65-F5344CB8AC3E}">
        <p14:creationId xmlns:p14="http://schemas.microsoft.com/office/powerpoint/2010/main" val="394795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FA2CDF-400B-B224-2C19-118C07EA7BDB}"/>
              </a:ext>
            </a:extLst>
          </p:cNvPr>
          <p:cNvPicPr>
            <a:picLocks noChangeAspect="1"/>
          </p:cNvPicPr>
          <p:nvPr/>
        </p:nvPicPr>
        <p:blipFill>
          <a:blip r:embed="rId3"/>
          <a:stretch>
            <a:fillRect/>
          </a:stretch>
        </p:blipFill>
        <p:spPr>
          <a:xfrm>
            <a:off x="1081087" y="1128828"/>
            <a:ext cx="10029825" cy="5581650"/>
          </a:xfrm>
          <a:prstGeom prst="rect">
            <a:avLst/>
          </a:prstGeom>
        </p:spPr>
      </p:pic>
      <p:sp>
        <p:nvSpPr>
          <p:cNvPr id="5" name="TextBox 4">
            <a:extLst>
              <a:ext uri="{FF2B5EF4-FFF2-40B4-BE49-F238E27FC236}">
                <a16:creationId xmlns:a16="http://schemas.microsoft.com/office/drawing/2014/main" id="{E8BD6691-C37E-4CC6-74BB-D3B0793DFB4A}"/>
              </a:ext>
            </a:extLst>
          </p:cNvPr>
          <p:cNvSpPr txBox="1"/>
          <p:nvPr/>
        </p:nvSpPr>
        <p:spPr>
          <a:xfrm>
            <a:off x="836024" y="360118"/>
            <a:ext cx="11025050" cy="77833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am-ET" altLang="en-US" sz="3200" b="1" dirty="0">
                <a:solidFill>
                  <a:srgbClr val="C00000"/>
                </a:solidFill>
                <a:latin typeface="Nyala" panose="02000504070300020003" pitchFamily="2" charset="0"/>
                <a:cs typeface="Courier New" panose="02070309020205020404" pitchFamily="49" charset="0"/>
              </a:rPr>
              <a:t>አደጋ </a:t>
            </a:r>
            <a:r>
              <a:rPr lang="en-US" altLang="en-US" sz="3200" b="1" dirty="0" err="1">
                <a:solidFill>
                  <a:srgbClr val="C00000"/>
                </a:solidFill>
                <a:latin typeface="Nyala" panose="02000504070300020003" pitchFamily="2" charset="0"/>
                <a:cs typeface="Courier New" panose="02070309020205020404" pitchFamily="49" charset="0"/>
              </a:rPr>
              <a:t>የመቋቋም</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አቅምን</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መገምገም</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የ</a:t>
            </a:r>
            <a:r>
              <a:rPr lang="am-ET" altLang="en-US" sz="3200" b="1" dirty="0">
                <a:solidFill>
                  <a:srgbClr val="C00000"/>
                </a:solidFill>
                <a:latin typeface="Nyala" panose="02000504070300020003" pitchFamily="2" charset="0"/>
                <a:cs typeface="Courier New" panose="02070309020205020404" pitchFamily="49" charset="0"/>
              </a:rPr>
              <a:t> </a:t>
            </a:r>
            <a:r>
              <a:rPr lang="en-GB" sz="3200" b="1" dirty="0">
                <a:solidFill>
                  <a:srgbClr val="C00000"/>
                </a:solidFill>
                <a:latin typeface="Nyala" panose="02000504070300020003" pitchFamily="2" charset="0"/>
                <a:cs typeface="Courier New" panose="02070309020205020404" pitchFamily="49" charset="0"/>
              </a:rPr>
              <a:t>ODI</a:t>
            </a:r>
            <a:r>
              <a:rPr lang="en-US" altLang="en-US" sz="3200" b="1" dirty="0">
                <a:solidFill>
                  <a:srgbClr val="C00000"/>
                </a:solidFill>
                <a:latin typeface="Nyala" panose="02000504070300020003" pitchFamily="2" charset="0"/>
                <a:cs typeface="Courier New" panose="02070309020205020404" pitchFamily="49" charset="0"/>
              </a:rPr>
              <a:t>-</a:t>
            </a:r>
            <a:r>
              <a:rPr lang="en-GB" sz="3200" b="1" dirty="0">
                <a:solidFill>
                  <a:srgbClr val="C00000"/>
                </a:solidFill>
                <a:latin typeface="Nyala" panose="02000504070300020003" pitchFamily="2" charset="0"/>
                <a:cs typeface="Courier New" panose="02070309020205020404" pitchFamily="49" charset="0"/>
              </a:rPr>
              <a:t>-</a:t>
            </a:r>
            <a:r>
              <a:rPr lang="en-GB" sz="3200" b="1" dirty="0" err="1">
                <a:solidFill>
                  <a:srgbClr val="C00000"/>
                </a:solidFill>
                <a:latin typeface="Nyala" panose="02000504070300020003" pitchFamily="2" charset="0"/>
                <a:cs typeface="Courier New" panose="02070309020205020404" pitchFamily="49" charset="0"/>
              </a:rPr>
              <a:t>Actionaid</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መሳሪያ</a:t>
            </a:r>
            <a:r>
              <a:rPr lang="am-ET" altLang="en-US" sz="3200" b="1" dirty="0">
                <a:solidFill>
                  <a:srgbClr val="C00000"/>
                </a:solidFill>
                <a:latin typeface="Nyala" panose="02000504070300020003" pitchFamily="2" charset="0"/>
                <a:cs typeface="Courier New" panose="02070309020205020404" pitchFamily="49" charset="0"/>
              </a:rPr>
              <a:t>/መንገድ</a:t>
            </a:r>
            <a:endParaRPr lang="en-US" altLang="en-US" sz="3200" b="1" dirty="0">
              <a:solidFill>
                <a:srgbClr val="C00000"/>
              </a:solidFill>
              <a:latin typeface="Nyala" panose="02000504070300020003" pitchFamily="2" charset="0"/>
              <a:cs typeface="Courier New" panose="02070309020205020404" pitchFamily="49" charset="0"/>
            </a:endParaRPr>
          </a:p>
        </p:txBody>
      </p:sp>
    </p:spTree>
    <p:extLst>
      <p:ext uri="{BB962C8B-B14F-4D97-AF65-F5344CB8AC3E}">
        <p14:creationId xmlns:p14="http://schemas.microsoft.com/office/powerpoint/2010/main" val="1611668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CE5754-A7AF-2D24-DA56-397C554A5E86}"/>
              </a:ext>
            </a:extLst>
          </p:cNvPr>
          <p:cNvSpPr txBox="1"/>
          <p:nvPr/>
        </p:nvSpPr>
        <p:spPr>
          <a:xfrm>
            <a:off x="482321" y="1156439"/>
            <a:ext cx="11197061" cy="83099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ለሴቶችና</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ለወንዶች</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አስፈላጊ</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ከሆነም</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ለ</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ተለያ</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ዩ</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ማህበረሰብ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ብሄር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ቡድኖች</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ጠቃሚ</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ጠቋሚዎች</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በበቂ</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ሁኔታ</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መሰብሰብ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እንዲያስችል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መጠይቁ</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የሚከተሉትን</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አራት</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ነገሮች</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ይመረምራል</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A24F7EF0-86E6-6246-DD46-6B4929380003}"/>
              </a:ext>
            </a:extLst>
          </p:cNvPr>
          <p:cNvPicPr>
            <a:picLocks noChangeAspect="1"/>
          </p:cNvPicPr>
          <p:nvPr/>
        </p:nvPicPr>
        <p:blipFill>
          <a:blip r:embed="rId3"/>
          <a:stretch>
            <a:fillRect/>
          </a:stretch>
        </p:blipFill>
        <p:spPr>
          <a:xfrm>
            <a:off x="876033" y="1987436"/>
            <a:ext cx="10163175" cy="4543425"/>
          </a:xfrm>
          <a:prstGeom prst="rect">
            <a:avLst/>
          </a:prstGeom>
        </p:spPr>
      </p:pic>
      <p:sp>
        <p:nvSpPr>
          <p:cNvPr id="3" name="TextBox 2">
            <a:extLst>
              <a:ext uri="{FF2B5EF4-FFF2-40B4-BE49-F238E27FC236}">
                <a16:creationId xmlns:a16="http://schemas.microsoft.com/office/drawing/2014/main" id="{2367BB43-A87B-7063-4149-4B156C9A10BF}"/>
              </a:ext>
            </a:extLst>
          </p:cNvPr>
          <p:cNvSpPr txBox="1"/>
          <p:nvPr/>
        </p:nvSpPr>
        <p:spPr>
          <a:xfrm>
            <a:off x="836024" y="360118"/>
            <a:ext cx="11025050" cy="77833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am-ET" altLang="en-US" sz="3200" b="1" dirty="0">
                <a:solidFill>
                  <a:srgbClr val="C00000"/>
                </a:solidFill>
                <a:latin typeface="Nyala" panose="02000504070300020003" pitchFamily="2" charset="0"/>
                <a:cs typeface="Courier New" panose="02070309020205020404" pitchFamily="49" charset="0"/>
              </a:rPr>
              <a:t>አደጋ </a:t>
            </a:r>
            <a:r>
              <a:rPr lang="en-US" altLang="en-US" sz="3200" b="1" dirty="0" err="1">
                <a:solidFill>
                  <a:srgbClr val="C00000"/>
                </a:solidFill>
                <a:latin typeface="Nyala" panose="02000504070300020003" pitchFamily="2" charset="0"/>
                <a:cs typeface="Courier New" panose="02070309020205020404" pitchFamily="49" charset="0"/>
              </a:rPr>
              <a:t>የመቋቋም</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አቅምን</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መገምገም</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የ</a:t>
            </a:r>
            <a:r>
              <a:rPr lang="am-ET" altLang="en-US" sz="3200" b="1" dirty="0">
                <a:solidFill>
                  <a:srgbClr val="C00000"/>
                </a:solidFill>
                <a:latin typeface="Nyala" panose="02000504070300020003" pitchFamily="2" charset="0"/>
                <a:cs typeface="Courier New" panose="02070309020205020404" pitchFamily="49" charset="0"/>
              </a:rPr>
              <a:t> </a:t>
            </a:r>
            <a:r>
              <a:rPr lang="en-GB" sz="3200" b="1" dirty="0">
                <a:solidFill>
                  <a:srgbClr val="C00000"/>
                </a:solidFill>
                <a:latin typeface="Nyala" panose="02000504070300020003" pitchFamily="2" charset="0"/>
                <a:cs typeface="Courier New" panose="02070309020205020404" pitchFamily="49" charset="0"/>
              </a:rPr>
              <a:t>ODI</a:t>
            </a:r>
            <a:r>
              <a:rPr lang="en-US" altLang="en-US" sz="3200" b="1" dirty="0">
                <a:solidFill>
                  <a:srgbClr val="C00000"/>
                </a:solidFill>
                <a:latin typeface="Nyala" panose="02000504070300020003" pitchFamily="2" charset="0"/>
                <a:cs typeface="Courier New" panose="02070309020205020404" pitchFamily="49" charset="0"/>
              </a:rPr>
              <a:t>-</a:t>
            </a:r>
            <a:r>
              <a:rPr lang="en-GB" sz="3200" b="1" dirty="0">
                <a:solidFill>
                  <a:srgbClr val="C00000"/>
                </a:solidFill>
                <a:latin typeface="Nyala" panose="02000504070300020003" pitchFamily="2" charset="0"/>
                <a:cs typeface="Courier New" panose="02070309020205020404" pitchFamily="49" charset="0"/>
              </a:rPr>
              <a:t>-</a:t>
            </a:r>
            <a:r>
              <a:rPr lang="en-GB" sz="3200" b="1" dirty="0" err="1">
                <a:solidFill>
                  <a:srgbClr val="C00000"/>
                </a:solidFill>
                <a:latin typeface="Nyala" panose="02000504070300020003" pitchFamily="2" charset="0"/>
                <a:cs typeface="Courier New" panose="02070309020205020404" pitchFamily="49" charset="0"/>
              </a:rPr>
              <a:t>Actionaid</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መሳሪያ</a:t>
            </a:r>
            <a:r>
              <a:rPr lang="am-ET" altLang="en-US" sz="3200" b="1" dirty="0">
                <a:solidFill>
                  <a:srgbClr val="C00000"/>
                </a:solidFill>
                <a:latin typeface="Nyala" panose="02000504070300020003" pitchFamily="2" charset="0"/>
                <a:cs typeface="Courier New" panose="02070309020205020404" pitchFamily="49" charset="0"/>
              </a:rPr>
              <a:t>/መንገድ</a:t>
            </a:r>
            <a:endParaRPr lang="en-US" altLang="en-US" sz="3200" b="1" dirty="0">
              <a:solidFill>
                <a:srgbClr val="C00000"/>
              </a:solidFill>
              <a:latin typeface="Nyala" panose="02000504070300020003" pitchFamily="2" charset="0"/>
              <a:cs typeface="Courier New" panose="02070309020205020404" pitchFamily="49" charset="0"/>
            </a:endParaRPr>
          </a:p>
        </p:txBody>
      </p:sp>
    </p:spTree>
    <p:extLst>
      <p:ext uri="{BB962C8B-B14F-4D97-AF65-F5344CB8AC3E}">
        <p14:creationId xmlns:p14="http://schemas.microsoft.com/office/powerpoint/2010/main" val="31366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0DC2994-5EF7-A569-D8F8-588E8837E131}"/>
              </a:ext>
            </a:extLst>
          </p:cNvPr>
          <p:cNvSpPr txBox="1"/>
          <p:nvPr/>
        </p:nvSpPr>
        <p:spPr>
          <a:xfrm>
            <a:off x="275720" y="1473954"/>
            <a:ext cx="3773766"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ከሰነዱ</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የተወሰደ</a:t>
            </a:r>
            <a:r>
              <a:rPr kumimoji="0" lang="am-ET"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የናሙና</a:t>
            </a:r>
            <a:r>
              <a:rPr lang="am-ET"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የዳሰሳ</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ጥናት</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መጠይቅ</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nvGrpSpPr>
          <p:cNvPr id="3096" name="Group 2"/>
          <p:cNvGrpSpPr>
            <a:grpSpLocks/>
          </p:cNvGrpSpPr>
          <p:nvPr/>
        </p:nvGrpSpPr>
        <p:grpSpPr bwMode="auto">
          <a:xfrm>
            <a:off x="-26988" y="161925"/>
            <a:ext cx="261938" cy="425450"/>
            <a:chOff x="0" y="0"/>
            <a:chExt cx="262393" cy="425342"/>
          </a:xfrm>
        </p:grpSpPr>
      </p:grpSp>
      <p:grpSp>
        <p:nvGrpSpPr>
          <p:cNvPr id="3092" name="Group 20"/>
          <p:cNvGrpSpPr>
            <a:grpSpLocks/>
          </p:cNvGrpSpPr>
          <p:nvPr/>
        </p:nvGrpSpPr>
        <p:grpSpPr bwMode="auto">
          <a:xfrm>
            <a:off x="-14288" y="163513"/>
            <a:ext cx="261938" cy="425450"/>
            <a:chOff x="0" y="0"/>
            <a:chExt cx="262393" cy="425342"/>
          </a:xfrm>
        </p:grpSpPr>
      </p:grpSp>
      <p:grpSp>
        <p:nvGrpSpPr>
          <p:cNvPr id="3085" name="Group 13"/>
          <p:cNvGrpSpPr>
            <a:grpSpLocks/>
          </p:cNvGrpSpPr>
          <p:nvPr/>
        </p:nvGrpSpPr>
        <p:grpSpPr bwMode="auto">
          <a:xfrm>
            <a:off x="-4763" y="133350"/>
            <a:ext cx="261938" cy="425450"/>
            <a:chOff x="0" y="0"/>
            <a:chExt cx="262393" cy="425342"/>
          </a:xfrm>
        </p:grpSpPr>
      </p:grpSp>
      <p:grpSp>
        <p:nvGrpSpPr>
          <p:cNvPr id="3082" name="Group 10"/>
          <p:cNvGrpSpPr>
            <a:grpSpLocks/>
          </p:cNvGrpSpPr>
          <p:nvPr/>
        </p:nvGrpSpPr>
        <p:grpSpPr bwMode="auto">
          <a:xfrm>
            <a:off x="-4763" y="128588"/>
            <a:ext cx="261938" cy="425450"/>
            <a:chOff x="0" y="0"/>
            <a:chExt cx="262393" cy="425342"/>
          </a:xfrm>
        </p:grpSpPr>
      </p:grpSp>
      <p:grpSp>
        <p:nvGrpSpPr>
          <p:cNvPr id="3076" name="Group 4"/>
          <p:cNvGrpSpPr>
            <a:grpSpLocks/>
          </p:cNvGrpSpPr>
          <p:nvPr/>
        </p:nvGrpSpPr>
        <p:grpSpPr bwMode="auto">
          <a:xfrm>
            <a:off x="22225" y="136525"/>
            <a:ext cx="261938" cy="425450"/>
            <a:chOff x="0" y="0"/>
            <a:chExt cx="262393" cy="425342"/>
          </a:xfrm>
        </p:grpSpPr>
      </p:grpSp>
      <p:grpSp>
        <p:nvGrpSpPr>
          <p:cNvPr id="3079" name="Group 7"/>
          <p:cNvGrpSpPr>
            <a:grpSpLocks/>
          </p:cNvGrpSpPr>
          <p:nvPr/>
        </p:nvGrpSpPr>
        <p:grpSpPr bwMode="auto">
          <a:xfrm>
            <a:off x="-15875" y="142875"/>
            <a:ext cx="261938" cy="425450"/>
            <a:chOff x="0" y="0"/>
            <a:chExt cx="262393" cy="425342"/>
          </a:xfrm>
        </p:grpSpPr>
      </p:grpSp>
      <p:grpSp>
        <p:nvGrpSpPr>
          <p:cNvPr id="3073" name="Group 1"/>
          <p:cNvGrpSpPr>
            <a:grpSpLocks/>
          </p:cNvGrpSpPr>
          <p:nvPr/>
        </p:nvGrpSpPr>
        <p:grpSpPr bwMode="auto">
          <a:xfrm>
            <a:off x="6350" y="142875"/>
            <a:ext cx="261938" cy="425450"/>
            <a:chOff x="0" y="0"/>
            <a:chExt cx="262393" cy="425342"/>
          </a:xfrm>
        </p:grpSpPr>
      </p:grpSp>
      <p:grpSp>
        <p:nvGrpSpPr>
          <p:cNvPr id="3089" name="Group 17"/>
          <p:cNvGrpSpPr>
            <a:grpSpLocks/>
          </p:cNvGrpSpPr>
          <p:nvPr/>
        </p:nvGrpSpPr>
        <p:grpSpPr bwMode="auto">
          <a:xfrm>
            <a:off x="-4763" y="184150"/>
            <a:ext cx="261938" cy="425450"/>
            <a:chOff x="0" y="0"/>
            <a:chExt cx="262393" cy="425342"/>
          </a:xfrm>
        </p:grpSpPr>
      </p:grpSp>
      <p:grpSp>
        <p:nvGrpSpPr>
          <p:cNvPr id="3122" name="Group 50"/>
          <p:cNvGrpSpPr>
            <a:grpSpLocks/>
          </p:cNvGrpSpPr>
          <p:nvPr/>
        </p:nvGrpSpPr>
        <p:grpSpPr bwMode="auto">
          <a:xfrm>
            <a:off x="-26988" y="161925"/>
            <a:ext cx="261938" cy="425450"/>
            <a:chOff x="0" y="0"/>
            <a:chExt cx="262393" cy="425342"/>
          </a:xfrm>
        </p:grpSpPr>
      </p:grpSp>
      <p:grpSp>
        <p:nvGrpSpPr>
          <p:cNvPr id="3118" name="Group 46"/>
          <p:cNvGrpSpPr>
            <a:grpSpLocks/>
          </p:cNvGrpSpPr>
          <p:nvPr/>
        </p:nvGrpSpPr>
        <p:grpSpPr bwMode="auto">
          <a:xfrm>
            <a:off x="-14288" y="163513"/>
            <a:ext cx="261938" cy="425450"/>
            <a:chOff x="0" y="0"/>
            <a:chExt cx="262393" cy="425342"/>
          </a:xfrm>
        </p:grpSpPr>
      </p:grpSp>
      <p:grpSp>
        <p:nvGrpSpPr>
          <p:cNvPr id="3111" name="Group 39"/>
          <p:cNvGrpSpPr>
            <a:grpSpLocks/>
          </p:cNvGrpSpPr>
          <p:nvPr/>
        </p:nvGrpSpPr>
        <p:grpSpPr bwMode="auto">
          <a:xfrm>
            <a:off x="-4763" y="133350"/>
            <a:ext cx="261938" cy="425450"/>
            <a:chOff x="0" y="0"/>
            <a:chExt cx="262393" cy="425342"/>
          </a:xfrm>
        </p:grpSpPr>
      </p:grpSp>
      <p:grpSp>
        <p:nvGrpSpPr>
          <p:cNvPr id="3108" name="Group 36"/>
          <p:cNvGrpSpPr>
            <a:grpSpLocks/>
          </p:cNvGrpSpPr>
          <p:nvPr/>
        </p:nvGrpSpPr>
        <p:grpSpPr bwMode="auto">
          <a:xfrm>
            <a:off x="-4763" y="128588"/>
            <a:ext cx="261938" cy="425450"/>
            <a:chOff x="0" y="0"/>
            <a:chExt cx="262393" cy="425342"/>
          </a:xfrm>
        </p:grpSpPr>
      </p:grpSp>
      <p:grpSp>
        <p:nvGrpSpPr>
          <p:cNvPr id="3102" name="Group 30"/>
          <p:cNvGrpSpPr>
            <a:grpSpLocks/>
          </p:cNvGrpSpPr>
          <p:nvPr/>
        </p:nvGrpSpPr>
        <p:grpSpPr bwMode="auto">
          <a:xfrm>
            <a:off x="22225" y="136525"/>
            <a:ext cx="261938" cy="425450"/>
            <a:chOff x="0" y="0"/>
            <a:chExt cx="262393" cy="425342"/>
          </a:xfrm>
        </p:grpSpPr>
      </p:grpSp>
      <p:grpSp>
        <p:nvGrpSpPr>
          <p:cNvPr id="3105" name="Group 33"/>
          <p:cNvGrpSpPr>
            <a:grpSpLocks/>
          </p:cNvGrpSpPr>
          <p:nvPr/>
        </p:nvGrpSpPr>
        <p:grpSpPr bwMode="auto">
          <a:xfrm>
            <a:off x="-15875" y="142875"/>
            <a:ext cx="261938" cy="425450"/>
            <a:chOff x="0" y="0"/>
            <a:chExt cx="262393" cy="425342"/>
          </a:xfrm>
        </p:grpSpPr>
      </p:grpSp>
      <p:grpSp>
        <p:nvGrpSpPr>
          <p:cNvPr id="3099" name="Group 27"/>
          <p:cNvGrpSpPr>
            <a:grpSpLocks/>
          </p:cNvGrpSpPr>
          <p:nvPr/>
        </p:nvGrpSpPr>
        <p:grpSpPr bwMode="auto">
          <a:xfrm>
            <a:off x="6350" y="142875"/>
            <a:ext cx="261938" cy="425450"/>
            <a:chOff x="0" y="0"/>
            <a:chExt cx="262393" cy="425342"/>
          </a:xfrm>
        </p:grpSpPr>
      </p:grpSp>
      <p:grpSp>
        <p:nvGrpSpPr>
          <p:cNvPr id="3115" name="Group 43"/>
          <p:cNvGrpSpPr>
            <a:grpSpLocks/>
          </p:cNvGrpSpPr>
          <p:nvPr/>
        </p:nvGrpSpPr>
        <p:grpSpPr bwMode="auto">
          <a:xfrm>
            <a:off x="-4763" y="184150"/>
            <a:ext cx="261938" cy="425450"/>
            <a:chOff x="0" y="0"/>
            <a:chExt cx="262393" cy="425342"/>
          </a:xfrm>
        </p:grpSpPr>
      </p:grpSp>
      <p:grpSp>
        <p:nvGrpSpPr>
          <p:cNvPr id="2072" name="Group 3"/>
          <p:cNvGrpSpPr>
            <a:grpSpLocks/>
          </p:cNvGrpSpPr>
          <p:nvPr/>
        </p:nvGrpSpPr>
        <p:grpSpPr bwMode="auto">
          <a:xfrm>
            <a:off x="-28575" y="12700"/>
            <a:ext cx="161925" cy="176213"/>
            <a:chOff x="0" y="0"/>
            <a:chExt cx="361950" cy="266700"/>
          </a:xfrm>
        </p:grpSpPr>
      </p:grpSp>
      <p:grpSp>
        <p:nvGrpSpPr>
          <p:cNvPr id="2064" name="Group 5"/>
          <p:cNvGrpSpPr>
            <a:grpSpLocks/>
          </p:cNvGrpSpPr>
          <p:nvPr/>
        </p:nvGrpSpPr>
        <p:grpSpPr bwMode="auto">
          <a:xfrm>
            <a:off x="-28575" y="15875"/>
            <a:ext cx="161925" cy="357188"/>
            <a:chOff x="0" y="0"/>
            <a:chExt cx="234950" cy="485961"/>
          </a:xfrm>
        </p:grpSpPr>
        <p:grpSp>
          <p:nvGrpSpPr>
            <p:cNvPr id="1470661535" name="Group 18"/>
            <p:cNvGrpSpPr>
              <a:grpSpLocks/>
            </p:cNvGrpSpPr>
            <p:nvPr/>
          </p:nvGrpSpPr>
          <p:grpSpPr bwMode="auto">
            <a:xfrm>
              <a:off x="0" y="0"/>
              <a:ext cx="234950" cy="292100"/>
              <a:chOff x="0" y="0"/>
              <a:chExt cx="361950" cy="266700"/>
            </a:xfrm>
          </p:grpSpPr>
        </p:grpSp>
      </p:grpSp>
      <p:grpSp>
        <p:nvGrpSpPr>
          <p:cNvPr id="2069" name="Group 21"/>
          <p:cNvGrpSpPr>
            <a:grpSpLocks/>
          </p:cNvGrpSpPr>
          <p:nvPr/>
        </p:nvGrpSpPr>
        <p:grpSpPr bwMode="auto">
          <a:xfrm>
            <a:off x="-28575" y="12700"/>
            <a:ext cx="161925" cy="176213"/>
            <a:chOff x="0" y="0"/>
            <a:chExt cx="361950" cy="266700"/>
          </a:xfrm>
        </p:grpSpPr>
      </p:grpSp>
      <p:grpSp>
        <p:nvGrpSpPr>
          <p:cNvPr id="2061" name="Group 13"/>
          <p:cNvGrpSpPr>
            <a:grpSpLocks/>
          </p:cNvGrpSpPr>
          <p:nvPr/>
        </p:nvGrpSpPr>
        <p:grpSpPr bwMode="auto">
          <a:xfrm>
            <a:off x="-28575" y="12700"/>
            <a:ext cx="161925" cy="176213"/>
            <a:chOff x="0" y="0"/>
            <a:chExt cx="361950" cy="266700"/>
          </a:xfrm>
        </p:grpSpPr>
      </p:grpSp>
      <p:grpSp>
        <p:nvGrpSpPr>
          <p:cNvPr id="2058" name="Group 10"/>
          <p:cNvGrpSpPr>
            <a:grpSpLocks/>
          </p:cNvGrpSpPr>
          <p:nvPr/>
        </p:nvGrpSpPr>
        <p:grpSpPr bwMode="auto">
          <a:xfrm>
            <a:off x="-28575" y="12700"/>
            <a:ext cx="161925" cy="176213"/>
            <a:chOff x="0" y="0"/>
            <a:chExt cx="361950" cy="266700"/>
          </a:xfrm>
        </p:grpSpPr>
      </p:grpSp>
      <p:grpSp>
        <p:nvGrpSpPr>
          <p:cNvPr id="2055" name="Group 7"/>
          <p:cNvGrpSpPr>
            <a:grpSpLocks/>
          </p:cNvGrpSpPr>
          <p:nvPr/>
        </p:nvGrpSpPr>
        <p:grpSpPr bwMode="auto">
          <a:xfrm>
            <a:off x="-28575" y="12700"/>
            <a:ext cx="161925" cy="176213"/>
            <a:chOff x="0" y="0"/>
            <a:chExt cx="361950" cy="266700"/>
          </a:xfrm>
        </p:grpSpPr>
      </p:grpSp>
      <p:grpSp>
        <p:nvGrpSpPr>
          <p:cNvPr id="2052" name="Group 4"/>
          <p:cNvGrpSpPr>
            <a:grpSpLocks/>
          </p:cNvGrpSpPr>
          <p:nvPr/>
        </p:nvGrpSpPr>
        <p:grpSpPr bwMode="auto">
          <a:xfrm>
            <a:off x="-28575" y="12700"/>
            <a:ext cx="161925" cy="176213"/>
            <a:chOff x="0" y="0"/>
            <a:chExt cx="361950" cy="266700"/>
          </a:xfrm>
        </p:grpSpPr>
      </p:grpSp>
      <p:grpSp>
        <p:nvGrpSpPr>
          <p:cNvPr id="2049" name="Group 1"/>
          <p:cNvGrpSpPr>
            <a:grpSpLocks/>
          </p:cNvGrpSpPr>
          <p:nvPr/>
        </p:nvGrpSpPr>
        <p:grpSpPr bwMode="auto">
          <a:xfrm>
            <a:off x="-28575" y="12700"/>
            <a:ext cx="161925" cy="176213"/>
            <a:chOff x="0" y="0"/>
            <a:chExt cx="361950" cy="266700"/>
          </a:xfrm>
        </p:grpSpPr>
      </p:grpSp>
      <p:grpSp>
        <p:nvGrpSpPr>
          <p:cNvPr id="2075" name="Group 1"/>
          <p:cNvGrpSpPr>
            <a:grpSpLocks/>
          </p:cNvGrpSpPr>
          <p:nvPr/>
        </p:nvGrpSpPr>
        <p:grpSpPr bwMode="auto">
          <a:xfrm>
            <a:off x="-30163" y="12700"/>
            <a:ext cx="161926" cy="2455863"/>
            <a:chOff x="0" y="0"/>
            <a:chExt cx="1613" cy="24556"/>
          </a:xfrm>
        </p:grpSpPr>
        <p:grpSp>
          <p:nvGrpSpPr>
            <p:cNvPr id="2" name="Group 3"/>
            <p:cNvGrpSpPr>
              <a:grpSpLocks/>
            </p:cNvGrpSpPr>
            <p:nvPr/>
          </p:nvGrpSpPr>
          <p:grpSpPr bwMode="auto">
            <a:xfrm>
              <a:off x="0" y="0"/>
              <a:ext cx="1612" cy="1760"/>
              <a:chOff x="0" y="0"/>
              <a:chExt cx="361950" cy="266700"/>
            </a:xfrm>
          </p:grpSpPr>
        </p:grpSp>
        <p:grpSp>
          <p:nvGrpSpPr>
            <p:cNvPr id="3" name="Group 5"/>
            <p:cNvGrpSpPr>
              <a:grpSpLocks/>
            </p:cNvGrpSpPr>
            <p:nvPr/>
          </p:nvGrpSpPr>
          <p:grpSpPr bwMode="auto">
            <a:xfrm>
              <a:off x="0" y="9779"/>
              <a:ext cx="1613" cy="3569"/>
              <a:chOff x="0" y="0"/>
              <a:chExt cx="234950" cy="485961"/>
            </a:xfrm>
          </p:grpSpPr>
          <p:grpSp>
            <p:nvGrpSpPr>
              <p:cNvPr id="4" name="Group 3"/>
              <p:cNvGrpSpPr>
                <a:grpSpLocks/>
              </p:cNvGrpSpPr>
              <p:nvPr/>
            </p:nvGrpSpPr>
            <p:grpSpPr bwMode="auto">
              <a:xfrm>
                <a:off x="0" y="0"/>
                <a:ext cx="234950" cy="292100"/>
                <a:chOff x="0" y="0"/>
                <a:chExt cx="361950" cy="266700"/>
              </a:xfrm>
            </p:grpSpPr>
          </p:grpSp>
        </p:grpSp>
        <p:grpSp>
          <p:nvGrpSpPr>
            <p:cNvPr id="5" name="Group 3"/>
            <p:cNvGrpSpPr>
              <a:grpSpLocks/>
            </p:cNvGrpSpPr>
            <p:nvPr/>
          </p:nvGrpSpPr>
          <p:grpSpPr bwMode="auto">
            <a:xfrm>
              <a:off x="0" y="7556"/>
              <a:ext cx="1612" cy="1760"/>
              <a:chOff x="0" y="0"/>
              <a:chExt cx="361950" cy="266700"/>
            </a:xfrm>
          </p:grpSpPr>
        </p:grpSp>
        <p:grpSp>
          <p:nvGrpSpPr>
            <p:cNvPr id="8" name="Group 3"/>
            <p:cNvGrpSpPr>
              <a:grpSpLocks/>
            </p:cNvGrpSpPr>
            <p:nvPr/>
          </p:nvGrpSpPr>
          <p:grpSpPr bwMode="auto">
            <a:xfrm>
              <a:off x="0" y="14033"/>
              <a:ext cx="1612" cy="1760"/>
              <a:chOff x="0" y="0"/>
              <a:chExt cx="361950" cy="266700"/>
            </a:xfrm>
          </p:grpSpPr>
        </p:grpSp>
        <p:grpSp>
          <p:nvGrpSpPr>
            <p:cNvPr id="9" name="Group 3"/>
            <p:cNvGrpSpPr>
              <a:grpSpLocks/>
            </p:cNvGrpSpPr>
            <p:nvPr/>
          </p:nvGrpSpPr>
          <p:grpSpPr bwMode="auto">
            <a:xfrm>
              <a:off x="0" y="16256"/>
              <a:ext cx="1612" cy="1760"/>
              <a:chOff x="0" y="0"/>
              <a:chExt cx="361950" cy="266700"/>
            </a:xfrm>
          </p:grpSpPr>
        </p:grpSp>
        <p:grpSp>
          <p:nvGrpSpPr>
            <p:cNvPr id="10" name="Group 3"/>
            <p:cNvGrpSpPr>
              <a:grpSpLocks/>
            </p:cNvGrpSpPr>
            <p:nvPr/>
          </p:nvGrpSpPr>
          <p:grpSpPr bwMode="auto">
            <a:xfrm>
              <a:off x="0" y="18415"/>
              <a:ext cx="1612" cy="1760"/>
              <a:chOff x="0" y="0"/>
              <a:chExt cx="361950" cy="266700"/>
            </a:xfrm>
          </p:grpSpPr>
        </p:grpSp>
        <p:grpSp>
          <p:nvGrpSpPr>
            <p:cNvPr id="11" name="Group 3"/>
            <p:cNvGrpSpPr>
              <a:grpSpLocks/>
            </p:cNvGrpSpPr>
            <p:nvPr/>
          </p:nvGrpSpPr>
          <p:grpSpPr bwMode="auto">
            <a:xfrm>
              <a:off x="0" y="20637"/>
              <a:ext cx="1612" cy="1760"/>
              <a:chOff x="0" y="0"/>
              <a:chExt cx="361950" cy="266700"/>
            </a:xfrm>
          </p:grpSpPr>
        </p:grpSp>
        <p:grpSp>
          <p:nvGrpSpPr>
            <p:cNvPr id="12" name="Group 3"/>
            <p:cNvGrpSpPr>
              <a:grpSpLocks/>
            </p:cNvGrpSpPr>
            <p:nvPr/>
          </p:nvGrpSpPr>
          <p:grpSpPr bwMode="auto">
            <a:xfrm>
              <a:off x="0" y="22796"/>
              <a:ext cx="1612" cy="1760"/>
              <a:chOff x="0" y="0"/>
              <a:chExt cx="361950" cy="266700"/>
            </a:xfrm>
          </p:grpSpPr>
        </p:grpSp>
      </p:grpSp>
      <p:grpSp>
        <p:nvGrpSpPr>
          <p:cNvPr id="2102" name="Group 54"/>
          <p:cNvGrpSpPr>
            <a:grpSpLocks/>
          </p:cNvGrpSpPr>
          <p:nvPr/>
        </p:nvGrpSpPr>
        <p:grpSpPr bwMode="auto">
          <a:xfrm>
            <a:off x="-30163" y="12700"/>
            <a:ext cx="161926" cy="2455863"/>
            <a:chOff x="0" y="0"/>
            <a:chExt cx="1613" cy="24556"/>
          </a:xfrm>
        </p:grpSpPr>
        <p:grpSp>
          <p:nvGrpSpPr>
            <p:cNvPr id="532832581" name="Group 3"/>
            <p:cNvGrpSpPr>
              <a:grpSpLocks/>
            </p:cNvGrpSpPr>
            <p:nvPr/>
          </p:nvGrpSpPr>
          <p:grpSpPr bwMode="auto">
            <a:xfrm>
              <a:off x="0" y="0"/>
              <a:ext cx="1612" cy="1760"/>
              <a:chOff x="0" y="0"/>
              <a:chExt cx="361950" cy="266700"/>
            </a:xfrm>
          </p:grpSpPr>
        </p:grpSp>
        <p:grpSp>
          <p:nvGrpSpPr>
            <p:cNvPr id="298006995" name="Group 5"/>
            <p:cNvGrpSpPr>
              <a:grpSpLocks/>
            </p:cNvGrpSpPr>
            <p:nvPr/>
          </p:nvGrpSpPr>
          <p:grpSpPr bwMode="auto">
            <a:xfrm>
              <a:off x="0" y="9779"/>
              <a:ext cx="1613" cy="3569"/>
              <a:chOff x="0" y="0"/>
              <a:chExt cx="234950" cy="485961"/>
            </a:xfrm>
          </p:grpSpPr>
          <p:grpSp>
            <p:nvGrpSpPr>
              <p:cNvPr id="13" name="Group 3"/>
              <p:cNvGrpSpPr>
                <a:grpSpLocks/>
              </p:cNvGrpSpPr>
              <p:nvPr/>
            </p:nvGrpSpPr>
            <p:grpSpPr bwMode="auto">
              <a:xfrm>
                <a:off x="0" y="0"/>
                <a:ext cx="234950" cy="292100"/>
                <a:chOff x="0" y="0"/>
                <a:chExt cx="361950" cy="266700"/>
              </a:xfrm>
            </p:grpSpPr>
          </p:grpSp>
        </p:grpSp>
        <p:grpSp>
          <p:nvGrpSpPr>
            <p:cNvPr id="134365079" name="Group 3"/>
            <p:cNvGrpSpPr>
              <a:grpSpLocks/>
            </p:cNvGrpSpPr>
            <p:nvPr/>
          </p:nvGrpSpPr>
          <p:grpSpPr bwMode="auto">
            <a:xfrm>
              <a:off x="0" y="7556"/>
              <a:ext cx="1612" cy="1760"/>
              <a:chOff x="0" y="0"/>
              <a:chExt cx="361950" cy="266700"/>
            </a:xfrm>
          </p:grpSpPr>
        </p:grpSp>
        <p:grpSp>
          <p:nvGrpSpPr>
            <p:cNvPr id="146485149" name="Group 3"/>
            <p:cNvGrpSpPr>
              <a:grpSpLocks/>
            </p:cNvGrpSpPr>
            <p:nvPr/>
          </p:nvGrpSpPr>
          <p:grpSpPr bwMode="auto">
            <a:xfrm>
              <a:off x="0" y="14033"/>
              <a:ext cx="1612" cy="1760"/>
              <a:chOff x="0" y="0"/>
              <a:chExt cx="361950" cy="266700"/>
            </a:xfrm>
          </p:grpSpPr>
        </p:grpSp>
        <p:grpSp>
          <p:nvGrpSpPr>
            <p:cNvPr id="84799781" name="Group 3"/>
            <p:cNvGrpSpPr>
              <a:grpSpLocks/>
            </p:cNvGrpSpPr>
            <p:nvPr/>
          </p:nvGrpSpPr>
          <p:grpSpPr bwMode="auto">
            <a:xfrm>
              <a:off x="0" y="16256"/>
              <a:ext cx="1612" cy="1760"/>
              <a:chOff x="0" y="0"/>
              <a:chExt cx="361950" cy="266700"/>
            </a:xfrm>
          </p:grpSpPr>
        </p:grpSp>
        <p:grpSp>
          <p:nvGrpSpPr>
            <p:cNvPr id="131526329" name="Group 3"/>
            <p:cNvGrpSpPr>
              <a:grpSpLocks/>
            </p:cNvGrpSpPr>
            <p:nvPr/>
          </p:nvGrpSpPr>
          <p:grpSpPr bwMode="auto">
            <a:xfrm>
              <a:off x="0" y="18415"/>
              <a:ext cx="1612" cy="1760"/>
              <a:chOff x="0" y="0"/>
              <a:chExt cx="361950" cy="266700"/>
            </a:xfrm>
          </p:grpSpPr>
        </p:grpSp>
        <p:grpSp>
          <p:nvGrpSpPr>
            <p:cNvPr id="1984884113" name="Group 3"/>
            <p:cNvGrpSpPr>
              <a:grpSpLocks/>
            </p:cNvGrpSpPr>
            <p:nvPr/>
          </p:nvGrpSpPr>
          <p:grpSpPr bwMode="auto">
            <a:xfrm>
              <a:off x="0" y="20637"/>
              <a:ext cx="1612" cy="1760"/>
              <a:chOff x="0" y="0"/>
              <a:chExt cx="361950" cy="266700"/>
            </a:xfrm>
          </p:grpSpPr>
        </p:grpSp>
        <p:grpSp>
          <p:nvGrpSpPr>
            <p:cNvPr id="1034852441" name="Group 3"/>
            <p:cNvGrpSpPr>
              <a:grpSpLocks/>
            </p:cNvGrpSpPr>
            <p:nvPr/>
          </p:nvGrpSpPr>
          <p:grpSpPr bwMode="auto">
            <a:xfrm>
              <a:off x="0" y="22796"/>
              <a:ext cx="1612" cy="1760"/>
              <a:chOff x="0" y="0"/>
              <a:chExt cx="361950" cy="266700"/>
            </a:xfrm>
          </p:grpSpPr>
        </p:grpSp>
      </p:grpSp>
      <p:pic>
        <p:nvPicPr>
          <p:cNvPr id="14" name="Picture 13">
            <a:extLst>
              <a:ext uri="{FF2B5EF4-FFF2-40B4-BE49-F238E27FC236}">
                <a16:creationId xmlns:a16="http://schemas.microsoft.com/office/drawing/2014/main" id="{DB7E779B-884A-1FD6-21F7-6BD1CEBFFB62}"/>
              </a:ext>
            </a:extLst>
          </p:cNvPr>
          <p:cNvPicPr>
            <a:picLocks noChangeAspect="1"/>
          </p:cNvPicPr>
          <p:nvPr/>
        </p:nvPicPr>
        <p:blipFill>
          <a:blip r:embed="rId3"/>
          <a:stretch>
            <a:fillRect/>
          </a:stretch>
        </p:blipFill>
        <p:spPr>
          <a:xfrm>
            <a:off x="4525071" y="1455434"/>
            <a:ext cx="7574089" cy="5089467"/>
          </a:xfrm>
          <a:prstGeom prst="rect">
            <a:avLst/>
          </a:prstGeom>
        </p:spPr>
      </p:pic>
      <p:sp>
        <p:nvSpPr>
          <p:cNvPr id="15" name="TextBox 14">
            <a:extLst>
              <a:ext uri="{FF2B5EF4-FFF2-40B4-BE49-F238E27FC236}">
                <a16:creationId xmlns:a16="http://schemas.microsoft.com/office/drawing/2014/main" id="{9C03B8F4-658C-390F-CF2F-112E87CEC2DE}"/>
              </a:ext>
            </a:extLst>
          </p:cNvPr>
          <p:cNvSpPr txBox="1"/>
          <p:nvPr/>
        </p:nvSpPr>
        <p:spPr>
          <a:xfrm>
            <a:off x="836024" y="360118"/>
            <a:ext cx="11025050" cy="77833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am-ET" altLang="en-US" sz="3200" b="1" dirty="0">
                <a:solidFill>
                  <a:srgbClr val="C00000"/>
                </a:solidFill>
                <a:latin typeface="Nyala" panose="02000504070300020003" pitchFamily="2" charset="0"/>
                <a:cs typeface="Courier New" panose="02070309020205020404" pitchFamily="49" charset="0"/>
              </a:rPr>
              <a:t>አደጋ </a:t>
            </a:r>
            <a:r>
              <a:rPr lang="en-US" altLang="en-US" sz="3200" b="1" dirty="0" err="1">
                <a:solidFill>
                  <a:srgbClr val="C00000"/>
                </a:solidFill>
                <a:latin typeface="Nyala" panose="02000504070300020003" pitchFamily="2" charset="0"/>
                <a:cs typeface="Courier New" panose="02070309020205020404" pitchFamily="49" charset="0"/>
              </a:rPr>
              <a:t>የመቋቋም</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አቅምን</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መገምገም</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የ</a:t>
            </a:r>
            <a:r>
              <a:rPr lang="am-ET" altLang="en-US" sz="3200" b="1" dirty="0">
                <a:solidFill>
                  <a:srgbClr val="C00000"/>
                </a:solidFill>
                <a:latin typeface="Nyala" panose="02000504070300020003" pitchFamily="2" charset="0"/>
                <a:cs typeface="Courier New" panose="02070309020205020404" pitchFamily="49" charset="0"/>
              </a:rPr>
              <a:t> </a:t>
            </a:r>
            <a:r>
              <a:rPr lang="en-GB" sz="3200" b="1" dirty="0">
                <a:solidFill>
                  <a:srgbClr val="C00000"/>
                </a:solidFill>
                <a:latin typeface="Nyala" panose="02000504070300020003" pitchFamily="2" charset="0"/>
                <a:cs typeface="Courier New" panose="02070309020205020404" pitchFamily="49" charset="0"/>
              </a:rPr>
              <a:t>ODI</a:t>
            </a:r>
            <a:r>
              <a:rPr lang="en-US" altLang="en-US" sz="3200" b="1" dirty="0">
                <a:solidFill>
                  <a:srgbClr val="C00000"/>
                </a:solidFill>
                <a:latin typeface="Nyala" panose="02000504070300020003" pitchFamily="2" charset="0"/>
                <a:cs typeface="Courier New" panose="02070309020205020404" pitchFamily="49" charset="0"/>
              </a:rPr>
              <a:t>-</a:t>
            </a:r>
            <a:r>
              <a:rPr lang="en-GB" sz="3200" b="1" dirty="0">
                <a:solidFill>
                  <a:srgbClr val="C00000"/>
                </a:solidFill>
                <a:latin typeface="Nyala" panose="02000504070300020003" pitchFamily="2" charset="0"/>
                <a:cs typeface="Courier New" panose="02070309020205020404" pitchFamily="49" charset="0"/>
              </a:rPr>
              <a:t>-</a:t>
            </a:r>
            <a:r>
              <a:rPr lang="en-GB" sz="3200" b="1" dirty="0" err="1">
                <a:solidFill>
                  <a:srgbClr val="C00000"/>
                </a:solidFill>
                <a:latin typeface="Nyala" panose="02000504070300020003" pitchFamily="2" charset="0"/>
                <a:cs typeface="Courier New" panose="02070309020205020404" pitchFamily="49" charset="0"/>
              </a:rPr>
              <a:t>Actionaid</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መሳሪያ</a:t>
            </a:r>
            <a:r>
              <a:rPr lang="am-ET" altLang="en-US" sz="3200" b="1" dirty="0">
                <a:solidFill>
                  <a:srgbClr val="C00000"/>
                </a:solidFill>
                <a:latin typeface="Nyala" panose="02000504070300020003" pitchFamily="2" charset="0"/>
                <a:cs typeface="Courier New" panose="02070309020205020404" pitchFamily="49" charset="0"/>
              </a:rPr>
              <a:t>/መንገድ</a:t>
            </a:r>
            <a:endParaRPr lang="en-US" altLang="en-US" sz="3200" b="1" dirty="0">
              <a:solidFill>
                <a:srgbClr val="C00000"/>
              </a:solidFill>
              <a:latin typeface="Nyala" panose="02000504070300020003" pitchFamily="2" charset="0"/>
              <a:cs typeface="Courier New" panose="02070309020205020404" pitchFamily="49" charset="0"/>
            </a:endParaRPr>
          </a:p>
        </p:txBody>
      </p:sp>
    </p:spTree>
    <p:extLst>
      <p:ext uri="{BB962C8B-B14F-4D97-AF65-F5344CB8AC3E}">
        <p14:creationId xmlns:p14="http://schemas.microsoft.com/office/powerpoint/2010/main" val="3535136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003788-F340-17F4-643A-B18A0B5F3A0F}"/>
              </a:ext>
            </a:extLst>
          </p:cNvPr>
          <p:cNvSpPr txBox="1"/>
          <p:nvPr/>
        </p:nvSpPr>
        <p:spPr>
          <a:xfrm>
            <a:off x="0" y="150307"/>
            <a:ext cx="1219200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err="1">
                <a:solidFill>
                  <a:srgbClr val="C00000"/>
                </a:solidFill>
                <a:latin typeface="Nyala" panose="02000504070300020003" pitchFamily="2" charset="0"/>
                <a:cs typeface="Courier New" panose="02070309020205020404" pitchFamily="49" charset="0"/>
              </a:rPr>
              <a:t>ማሳያ</a:t>
            </a:r>
            <a:r>
              <a:rPr kumimoji="0" lang="en-US" altLang="en-US" sz="3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ጥናት</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ሥርአተ-ፆታ</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እና</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የ</a:t>
            </a:r>
            <a:r>
              <a:rPr lang="am-ET" sz="3200" b="1" dirty="0">
                <a:solidFill>
                  <a:srgbClr val="C00000"/>
                </a:solidFill>
                <a:latin typeface="Nyala" panose="02000504070300020003" pitchFamily="2" charset="0"/>
                <a:cs typeface="Courier New" panose="02070309020205020404" pitchFamily="49" charset="0"/>
              </a:rPr>
              <a:t>ተደራራቢ </a:t>
            </a:r>
            <a:r>
              <a:rPr lang="am-ET" altLang="en-US" sz="3200" b="1" dirty="0">
                <a:solidFill>
                  <a:srgbClr val="C00000"/>
                </a:solidFill>
                <a:latin typeface="Nyala" panose="02000504070300020003" pitchFamily="2" charset="0"/>
                <a:cs typeface="Courier New" panose="02070309020205020404" pitchFamily="49" charset="0"/>
              </a:rPr>
              <a:t>መድሎዎች</a:t>
            </a:r>
            <a:r>
              <a:rPr lang="am-ET" sz="3200" b="1" dirty="0">
                <a:solidFill>
                  <a:srgbClr val="C00000"/>
                </a:solidFill>
                <a:latin typeface="Nyala" panose="02000504070300020003" pitchFamily="2" charset="0"/>
                <a:cs typeface="Courier New" panose="02070309020205020404" pitchFamily="49" charset="0"/>
              </a:rPr>
              <a:t> (</a:t>
            </a:r>
            <a:r>
              <a:rPr lang="en-US" sz="3200" b="1" dirty="0">
                <a:solidFill>
                  <a:srgbClr val="C00000"/>
                </a:solidFill>
                <a:latin typeface="Nyala" panose="02000504070300020003" pitchFamily="2" charset="0"/>
                <a:cs typeface="Courier New" panose="02070309020205020404" pitchFamily="49" charset="0"/>
              </a:rPr>
              <a:t>Intersectionality) </a:t>
            </a:r>
            <a:r>
              <a:rPr lang="en-US" altLang="en-US" sz="3200" b="1" dirty="0" err="1">
                <a:solidFill>
                  <a:srgbClr val="C00000"/>
                </a:solidFill>
                <a:latin typeface="Nyala" panose="02000504070300020003" pitchFamily="2" charset="0"/>
                <a:cs typeface="Courier New" panose="02070309020205020404" pitchFamily="49" charset="0"/>
              </a:rPr>
              <a:t>ተጋላጭነት</a:t>
            </a:r>
            <a:r>
              <a:rPr lang="en-US" altLang="en-US" sz="3200" b="1" dirty="0">
                <a:solidFill>
                  <a:srgbClr val="C00000"/>
                </a:solidFill>
                <a:latin typeface="Nyala" panose="02000504070300020003" pitchFamily="2" charset="0"/>
                <a:cs typeface="Courier New" panose="02070309020205020404" pitchFamily="49" charset="0"/>
              </a:rPr>
              <a:t> </a:t>
            </a:r>
          </a:p>
        </p:txBody>
      </p:sp>
      <p:pic>
        <p:nvPicPr>
          <p:cNvPr id="2" name="Google Shape;257;p34" descr="A group of people posing for the camera&#10;&#10;Description automatically generated">
            <a:extLst>
              <a:ext uri="{FF2B5EF4-FFF2-40B4-BE49-F238E27FC236}">
                <a16:creationId xmlns:a16="http://schemas.microsoft.com/office/drawing/2014/main" id="{944ED61C-FA9F-E391-9AA2-9CC2A4CE27A3}"/>
              </a:ext>
            </a:extLst>
          </p:cNvPr>
          <p:cNvPicPr preferRelativeResize="0"/>
          <p:nvPr/>
        </p:nvPicPr>
        <p:blipFill rotWithShape="1">
          <a:blip r:embed="rId3">
            <a:alphaModFix/>
          </a:blip>
          <a:srcRect/>
          <a:stretch/>
        </p:blipFill>
        <p:spPr>
          <a:xfrm>
            <a:off x="1480136" y="735082"/>
            <a:ext cx="9231728" cy="3051671"/>
          </a:xfrm>
          <a:prstGeom prst="rect">
            <a:avLst/>
          </a:prstGeom>
          <a:noFill/>
          <a:ln>
            <a:noFill/>
          </a:ln>
        </p:spPr>
      </p:pic>
      <p:sp>
        <p:nvSpPr>
          <p:cNvPr id="8" name="TextBox 7">
            <a:extLst>
              <a:ext uri="{FF2B5EF4-FFF2-40B4-BE49-F238E27FC236}">
                <a16:creationId xmlns:a16="http://schemas.microsoft.com/office/drawing/2014/main" id="{15F17FC8-D91F-E7A2-5790-28AB29764A7A}"/>
              </a:ext>
            </a:extLst>
          </p:cNvPr>
          <p:cNvSpPr txBox="1"/>
          <p:nvPr/>
        </p:nvSpPr>
        <p:spPr>
          <a:xfrm>
            <a:off x="209006" y="3811012"/>
            <a:ext cx="11982994" cy="3046988"/>
          </a:xfrm>
          <a:prstGeom prst="rect">
            <a:avLst/>
          </a:prstGeom>
          <a:noFill/>
        </p:spPr>
        <p:txBody>
          <a:bodyPr wrap="square">
            <a:spAutoFit/>
          </a:bodyPr>
          <a:lstStyle/>
          <a:p>
            <a:pPr algn="just" eaLnBrk="0" fontAlgn="base" hangingPunct="0">
              <a:spcBef>
                <a:spcPct val="0"/>
              </a:spcBef>
              <a:spcAft>
                <a:spcPct val="0"/>
              </a:spcAft>
            </a:pPr>
            <a:r>
              <a:rPr lang="en-US" altLang="en-US" sz="2400" b="1" dirty="0" err="1">
                <a:solidFill>
                  <a:srgbClr val="303436"/>
                </a:solidFill>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ኔፓል</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የማሳያ</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ጥናት</a:t>
            </a:r>
            <a:r>
              <a:rPr lang="en-US" altLang="en-US" sz="2400" b="1" dirty="0">
                <a:solidFill>
                  <a:srgbClr val="303436"/>
                </a:solidFill>
                <a:latin typeface="Nyala" panose="02000504070300020003" pitchFamily="2" charset="0"/>
                <a:ea typeface="Times New Roman" panose="02020603050405020304" pitchFamily="18" charset="0"/>
                <a:cs typeface="Courier New" panose="02070309020205020404" pitchFamily="49" charset="0"/>
              </a:rPr>
              <a:t>፦</a:t>
            </a:r>
            <a:r>
              <a:rPr kumimoji="0" lang="en-US" altLang="en-US" sz="2400" b="1"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የሰዎችን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የመቋቋም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አቅም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መለኪያ</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am-ET" altLang="en-US" sz="24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መሳሪያ ላይ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መመስረት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ጥናቱ</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የተጎዱ</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ቡድኖችን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የስርዓ</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ተ-</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ልዩነቶችን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መርምሯል</a:t>
            </a:r>
            <a:r>
              <a:rPr lang="en-US" altLang="en-US" sz="2400" dirty="0">
                <a:solidFill>
                  <a:srgbClr val="303436"/>
                </a:solidFill>
                <a:latin typeface="Arial Unicode MS"/>
                <a:ea typeface="Times New Roman" panose="02020603050405020304" pitchFamily="18" charset="0"/>
                <a:cs typeface="Nyala" panose="02000504070300020003" pitchFamily="2" charset="0"/>
              </a:rPr>
              <a:t>።</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ጥናቱ</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በባርዲያ</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ወረዳ</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የጎርፍ</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መጥለቅለቅን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በተመለከተ</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ከተለያዩ</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ብሔረሰቦች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የተውጣጡ</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ወንዶች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400" dirty="0" err="1">
                <a:solidFill>
                  <a:srgbClr val="303436"/>
                </a:solidFill>
                <a:latin typeface="Arial Unicode MS"/>
              </a:rPr>
              <a:t>ያላቸውን</a:t>
            </a:r>
            <a:r>
              <a:rPr lang="en-US" altLang="en-US" sz="2400" dirty="0">
                <a:solidFill>
                  <a:srgbClr val="303436"/>
                </a:solidFill>
                <a:latin typeface="Arial Unicode MS"/>
              </a:rPr>
              <a:t> </a:t>
            </a:r>
            <a:r>
              <a:rPr lang="en-US" altLang="en-US" sz="2400" dirty="0" err="1">
                <a:solidFill>
                  <a:srgbClr val="303436"/>
                </a:solidFill>
                <a:latin typeface="Arial Unicode MS"/>
              </a:rPr>
              <a:t>አደጋን</a:t>
            </a:r>
            <a:r>
              <a:rPr lang="am-ET" altLang="en-US" sz="2400" dirty="0">
                <a:solidFill>
                  <a:srgbClr val="303436"/>
                </a:solidFill>
              </a:rPr>
              <a:t> የ</a:t>
            </a:r>
            <a:r>
              <a:rPr lang="en-US" sz="2400" dirty="0" err="1">
                <a:solidFill>
                  <a:srgbClr val="303436"/>
                </a:solidFill>
                <a:latin typeface="Arial Unicode MS"/>
              </a:rPr>
              <a:t>መቋቋም</a:t>
            </a:r>
            <a:r>
              <a:rPr lang="am-ET" sz="2400" dirty="0">
                <a:solidFill>
                  <a:srgbClr val="303436"/>
                </a:solidFill>
              </a:rPr>
              <a:t> </a:t>
            </a:r>
            <a:r>
              <a:rPr lang="am-ET" altLang="en-US" sz="2400" dirty="0">
                <a:solidFill>
                  <a:srgbClr val="303436"/>
                </a:solidFill>
              </a:rPr>
              <a:t>አቅም</a:t>
            </a:r>
            <a:r>
              <a:rPr lang="en-US" altLang="en-US" sz="2400" dirty="0">
                <a:solidFill>
                  <a:srgbClr val="303436"/>
                </a:solidFill>
                <a:latin typeface="Arial Unicode MS"/>
              </a:rPr>
              <a:t> </a:t>
            </a:r>
            <a:r>
              <a:rPr lang="en-US" altLang="en-US" sz="2400" dirty="0" err="1">
                <a:solidFill>
                  <a:srgbClr val="303436"/>
                </a:solidFill>
                <a:latin typeface="Arial Unicode MS"/>
              </a:rPr>
              <a:t>ተመልክቷል</a:t>
            </a:r>
            <a:r>
              <a:rPr lang="en-US" altLang="en-US" sz="2400" dirty="0">
                <a:solidFill>
                  <a:srgbClr val="303436"/>
                </a:solidFill>
                <a:latin typeface="Arial Unicode MS"/>
              </a:rPr>
              <a:t>።</a:t>
            </a:r>
          </a:p>
          <a:p>
            <a:pPr marL="800100" lvl="1" indent="-342900" algn="just"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ከየትኛውም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ብሔር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ዘር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ቢሆ</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ኑ</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ወንዶች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ከሴቶች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ይልቅ</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የተፈጥሮ</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አደጋዎችን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ከሴቶች በተሻለ ይቋቋማሉ</a:t>
            </a:r>
            <a:r>
              <a:rPr lang="am-ET" altLang="en-US" sz="2400" dirty="0">
                <a:solidFill>
                  <a:srgbClr val="303436"/>
                </a:solidFill>
                <a:latin typeface="inherit"/>
                <a:ea typeface="Times New Roman" panose="02020603050405020304" pitchFamily="18" charset="0"/>
                <a:cs typeface="Courier New" panose="02070309020205020404" pitchFamily="49" charset="0"/>
              </a:rPr>
              <a:t>።</a:t>
            </a:r>
            <a:endPar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800100" lvl="1" indent="-342900" algn="just"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ወንዶች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የበለጠ</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ኢኮኖሚያዊ</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400" dirty="0" err="1">
                <a:solidFill>
                  <a:srgbClr val="303436"/>
                </a:solidFill>
                <a:latin typeface="Arial Unicode MS"/>
              </a:rPr>
              <a:t>ሀብቶች</a:t>
            </a:r>
            <a:r>
              <a:rPr lang="am-ET" altLang="en-US" sz="2400" dirty="0">
                <a:solidFill>
                  <a:srgbClr val="303436"/>
                </a:solidFill>
              </a:rPr>
              <a:t> ተደራ</a:t>
            </a:r>
            <a:r>
              <a:rPr lang="en-US" sz="2400" dirty="0" err="1">
                <a:solidFill>
                  <a:srgbClr val="303436"/>
                </a:solidFill>
                <a:latin typeface="Arial Unicode MS"/>
              </a:rPr>
              <a:t>ሽ</a:t>
            </a:r>
            <a:r>
              <a:rPr lang="am-ET" altLang="en-US" sz="2400" dirty="0">
                <a:solidFill>
                  <a:srgbClr val="303436"/>
                </a:solidFill>
              </a:rPr>
              <a:t>ነት</a:t>
            </a:r>
            <a:r>
              <a:rPr lang="en-US" altLang="en-US" sz="2400" dirty="0">
                <a:solidFill>
                  <a:srgbClr val="303436"/>
                </a:solidFill>
                <a:latin typeface="Arial Unicode MS"/>
              </a:rPr>
              <a:t> </a:t>
            </a:r>
            <a:r>
              <a:rPr lang="en-US" altLang="en-US" sz="2400" dirty="0" err="1">
                <a:solidFill>
                  <a:srgbClr val="303436"/>
                </a:solidFill>
                <a:latin typeface="Arial Unicode MS"/>
              </a:rPr>
              <a:t>እና</a:t>
            </a:r>
            <a:r>
              <a:rPr lang="en-US" altLang="en-US" sz="2400" dirty="0">
                <a:solidFill>
                  <a:srgbClr val="303436"/>
                </a:solidFill>
                <a:latin typeface="Arial Unicode MS"/>
              </a:rPr>
              <a:t> </a:t>
            </a:r>
            <a:r>
              <a:rPr lang="en-US" altLang="en-US" sz="2400" dirty="0" err="1">
                <a:solidFill>
                  <a:srgbClr val="303436"/>
                </a:solidFill>
                <a:latin typeface="Arial Unicode MS"/>
              </a:rPr>
              <a:t>ስለ</a:t>
            </a:r>
            <a:r>
              <a:rPr lang="en-US" altLang="en-US" sz="2400" dirty="0">
                <a:solidFill>
                  <a:srgbClr val="303436"/>
                </a:solidFill>
                <a:latin typeface="Arial Unicode MS"/>
              </a:rPr>
              <a:t> </a:t>
            </a:r>
            <a:r>
              <a:rPr lang="en-US" altLang="en-US" sz="2400" dirty="0" err="1">
                <a:solidFill>
                  <a:srgbClr val="303436"/>
                </a:solidFill>
                <a:latin typeface="Arial Unicode MS"/>
              </a:rPr>
              <a:t>የአየር</a:t>
            </a:r>
            <a:r>
              <a:rPr lang="en-US" altLang="en-US" sz="2400" dirty="0">
                <a:solidFill>
                  <a:srgbClr val="303436"/>
                </a:solidFill>
                <a:latin typeface="Arial Unicode MS"/>
              </a:rPr>
              <a:t> </a:t>
            </a:r>
            <a:r>
              <a:rPr lang="en-US" altLang="en-US" sz="2400" dirty="0" err="1">
                <a:solidFill>
                  <a:srgbClr val="303436"/>
                </a:solidFill>
                <a:latin typeface="Arial Unicode MS"/>
              </a:rPr>
              <a:t>ንብረት</a:t>
            </a:r>
            <a:r>
              <a:rPr lang="en-US" altLang="en-US" sz="2400" dirty="0">
                <a:solidFill>
                  <a:srgbClr val="303436"/>
                </a:solidFill>
                <a:latin typeface="Arial Unicode MS"/>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አደጋዎች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መረጃ</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የማግኘት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ዕድል</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አላቸው</a:t>
            </a:r>
            <a:r>
              <a:rPr lang="am-ET" altLang="en-US" sz="2400" dirty="0">
                <a:solidFill>
                  <a:srgbClr val="303436"/>
                </a:solidFill>
                <a:latin typeface="Arial Unicode MS"/>
                <a:ea typeface="Times New Roman" panose="02020603050405020304" pitchFamily="18" charset="0"/>
                <a:cs typeface="Nyala" panose="02000504070300020003" pitchFamily="2" charset="0"/>
              </a:rPr>
              <a:t>።</a:t>
            </a:r>
            <a:endPar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800100" lvl="1" indent="-342900" algn="just"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በድንገተኛ</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መጠለያ</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ጣቢያ</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የበለጠ</a:t>
            </a:r>
            <a:r>
              <a:rPr kumimoji="0" lang="am-ET"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ደህንነት</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ስጋት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ይሰማቸዋል</a:t>
            </a:r>
            <a:r>
              <a:rPr kumimoji="0" lang="am-ET"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a:t>
            </a:r>
            <a:r>
              <a:rPr kumimoji="0" lang="en-US" altLang="en-US" sz="8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470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A82026-A537-01EF-A2A6-03DE47382A47}"/>
              </a:ext>
            </a:extLst>
          </p:cNvPr>
          <p:cNvSpPr txBox="1"/>
          <p:nvPr/>
        </p:nvSpPr>
        <p:spPr>
          <a:xfrm>
            <a:off x="563880" y="292188"/>
            <a:ext cx="1118616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ክለሳ</a:t>
            </a:r>
            <a:r>
              <a:rPr kumimoji="0" lang="en-US" altLang="en-US" sz="36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lang="am-ET" sz="3600" b="1" dirty="0">
                <a:solidFill>
                  <a:srgbClr val="C00000"/>
                </a:solidFill>
                <a:latin typeface="Arial Unicode MS"/>
              </a:rPr>
              <a:t>ሥ</a:t>
            </a:r>
            <a:r>
              <a:rPr lang="en-US" altLang="en-US" sz="3600" b="1" dirty="0" err="1">
                <a:solidFill>
                  <a:srgbClr val="C00000"/>
                </a:solidFill>
                <a:latin typeface="Arial Unicode MS"/>
              </a:rPr>
              <a:t>ርዓተ-ፆታና</a:t>
            </a:r>
            <a:r>
              <a:rPr lang="en-US" altLang="en-US" sz="3600" b="1" dirty="0">
                <a:solidFill>
                  <a:srgbClr val="C00000"/>
                </a:solidFill>
                <a:latin typeface="Arial Unicode MS"/>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ማህበራዊ</a:t>
            </a:r>
            <a:r>
              <a:rPr kumimoji="0" lang="en-US" altLang="en-US" sz="3600" b="1" i="0" u="none" strike="noStrike" cap="none" normalizeH="0" baseline="0" dirty="0">
                <a:ln>
                  <a:noFill/>
                </a:ln>
                <a:solidFill>
                  <a:srgbClr val="C00000"/>
                </a:solidFill>
                <a:effectLst/>
                <a:latin typeface="inherit" charset="0"/>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አካታችነት</a:t>
            </a:r>
            <a:r>
              <a:rPr kumimoji="0" lang="en-US" altLang="en-US" sz="3600" b="1" i="0" u="none" strike="noStrike" cap="none" normalizeH="0" baseline="0" dirty="0">
                <a:ln>
                  <a:noFill/>
                </a:ln>
                <a:solidFill>
                  <a:srgbClr val="C00000"/>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ጉዳይ</a:t>
            </a:r>
            <a:r>
              <a:rPr kumimoji="0" lang="en-US" altLang="en-US" sz="36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ለምን</a:t>
            </a:r>
            <a:r>
              <a:rPr kumimoji="0" lang="en-US" altLang="en-US" sz="36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ትኩረት</a:t>
            </a:r>
            <a:r>
              <a:rPr kumimoji="0" lang="en-US" altLang="en-US" sz="36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36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አስፈለገው</a:t>
            </a:r>
            <a:r>
              <a:rPr kumimoji="0" lang="en-US" altLang="en-US" sz="36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2800" b="0" i="1"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a:t>
            </a:r>
            <a:r>
              <a:rPr kumimoji="0" lang="en-US" altLang="en-US" sz="2800" b="0" i="1"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ከስልጠና</a:t>
            </a:r>
            <a:r>
              <a:rPr kumimoji="0" lang="am-ET" altLang="en-US" sz="2800" b="0" i="1"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ሰነድ 2</a:t>
            </a:r>
            <a:r>
              <a:rPr kumimoji="0" lang="en-US" altLang="en-US" sz="2800" b="0" i="1"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2800" b="0" i="1"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የተወሰዱ</a:t>
            </a:r>
            <a:r>
              <a:rPr kumimoji="0" lang="en-US" altLang="en-US" sz="2800" b="0" i="1"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2800" b="0" i="1"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አብይ</a:t>
            </a:r>
            <a:r>
              <a:rPr kumimoji="0" lang="en-US" altLang="en-US" sz="2800" b="0" i="1"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2800" b="0" i="1"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ነጥቦች</a:t>
            </a:r>
            <a:r>
              <a:rPr kumimoji="0" lang="en-US" altLang="en-US" sz="2800" b="0" i="1"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a:t>
            </a:r>
          </a:p>
        </p:txBody>
      </p:sp>
      <p:sp>
        <p:nvSpPr>
          <p:cNvPr id="6" name="TextBox 5">
            <a:extLst>
              <a:ext uri="{FF2B5EF4-FFF2-40B4-BE49-F238E27FC236}">
                <a16:creationId xmlns:a16="http://schemas.microsoft.com/office/drawing/2014/main" id="{412438BF-38E5-932E-7344-AD100F6C47F0}"/>
              </a:ext>
            </a:extLst>
          </p:cNvPr>
          <p:cNvSpPr txBox="1"/>
          <p:nvPr/>
        </p:nvSpPr>
        <p:spPr>
          <a:xfrm>
            <a:off x="441960" y="1492517"/>
            <a:ext cx="11125200" cy="5016758"/>
          </a:xfrm>
          <a:prstGeom prst="rect">
            <a:avLst/>
          </a:prstGeom>
          <a:noFill/>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በ</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ድሃው</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የህብረተሰብ</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ክፍል</a:t>
            </a:r>
            <a:r>
              <a:rPr lang="am-ET" altLang="en-US" sz="3200" dirty="0">
                <a:solidFill>
                  <a:srgbClr val="303436"/>
                </a:solidFill>
                <a:latin typeface="Arial Unicode MS"/>
                <a:ea typeface="Times New Roman" panose="02020603050405020304" pitchFamily="18" charset="0"/>
                <a:cs typeface="Nyala" panose="02000504070300020003" pitchFamily="2" charset="0"/>
              </a:rPr>
              <a:t> ላይ በከፍተኛ </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መጠን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ተፅእኖ</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ይፈጥራል</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endPar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285750" indent="-285750" eaLnBrk="0" fontAlgn="base" hangingPunct="0">
              <a:spcBef>
                <a:spcPct val="0"/>
              </a:spcBef>
              <a:spcAft>
                <a:spcPct val="0"/>
              </a:spcAft>
              <a:buFont typeface="Arial" panose="020B0604020202020204" pitchFamily="34" charset="0"/>
              <a:buChar char="•"/>
            </a:pP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ከድሃው የህብረተሰብ ክፍል ውስጥ ደግሞ አብላጫው </a:t>
            </a:r>
            <a:r>
              <a:rPr lang="en-US" altLang="en-US" sz="3200" dirty="0" err="1">
                <a:solidFill>
                  <a:srgbClr val="303436"/>
                </a:solidFill>
                <a:latin typeface="Arial Unicode MS"/>
                <a:ea typeface="Times New Roman" panose="02020603050405020304" pitchFamily="18" charset="0"/>
                <a:cs typeface="Nyala" panose="02000504070300020003" pitchFamily="2" charset="0"/>
              </a:rPr>
              <a:t>ሴቶች</a:t>
            </a:r>
            <a:r>
              <a:rPr lang="am-ET" altLang="en-US" sz="3200" dirty="0">
                <a:solidFill>
                  <a:srgbClr val="303436"/>
                </a:solidFill>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ናቸው</a:t>
            </a:r>
            <a:r>
              <a:rPr lang="am-ET" altLang="en-US" sz="3200" dirty="0">
                <a:solidFill>
                  <a:srgbClr val="303436"/>
                </a:solidFill>
                <a:latin typeface="Arial Unicode MS"/>
                <a:ea typeface="Times New Roman" panose="02020603050405020304" pitchFamily="18" charset="0"/>
                <a:cs typeface="Nyala" panose="02000504070300020003" pitchFamily="2" charset="0"/>
              </a:rPr>
              <a:t>።</a:t>
            </a:r>
            <a:endParaRPr kumimoji="0" lang="en-US" altLang="en-US" sz="32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ስርአተ</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ፆታን</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መሰረት</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ያደረጉ</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መድሎዎች</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ሴቶችና</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ልጃገረዶች</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ያላቸውን</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ተሰጥኦ</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ማለትም</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እውቀታቸውን</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ችሎታቸውን</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እና</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በአየር</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ምክንያት</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የሚደርስ</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ቀውስን</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ለመከላከል</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ሊያበረክቱ</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የሚችሉትን ጨምሮ ለማህበረሰቡ እንዳያበረክቱ</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ወደኋላ</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ያስቀራቸዋል</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የሴቶችን</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አቅም</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ማጎልበት ትክክለኛ ስራ ነው።</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የሴቶችን</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አቅም</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ማጎልበት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የአየር</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የሚሰሩ ስራዎች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ጥሩ</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ውጤት</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32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ለማምጣት</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am-ET"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እንዲችሉ የሚረዳ መንገድ ነው።</a:t>
            </a:r>
            <a:r>
              <a:rPr kumimoji="0" lang="en-US" altLang="en-US" sz="32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1524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68;p35" descr="A picture containing woman, standing, people&#10;&#10;Description automatically generated">
            <a:extLst>
              <a:ext uri="{FF2B5EF4-FFF2-40B4-BE49-F238E27FC236}">
                <a16:creationId xmlns:a16="http://schemas.microsoft.com/office/drawing/2014/main" id="{BCDB30BB-87E7-D64D-EB79-D53EA957BDD8}"/>
              </a:ext>
            </a:extLst>
          </p:cNvPr>
          <p:cNvPicPr preferRelativeResize="0"/>
          <p:nvPr/>
        </p:nvPicPr>
        <p:blipFill rotWithShape="1">
          <a:blip r:embed="rId3">
            <a:alphaModFix/>
          </a:blip>
          <a:srcRect b="15745"/>
          <a:stretch/>
        </p:blipFill>
        <p:spPr>
          <a:xfrm>
            <a:off x="1983881" y="691932"/>
            <a:ext cx="7556863" cy="3567531"/>
          </a:xfrm>
          <a:prstGeom prst="rect">
            <a:avLst/>
          </a:prstGeom>
          <a:noFill/>
          <a:ln>
            <a:noFill/>
          </a:ln>
        </p:spPr>
      </p:pic>
      <p:sp>
        <p:nvSpPr>
          <p:cNvPr id="8" name="TextBox 7">
            <a:extLst>
              <a:ext uri="{FF2B5EF4-FFF2-40B4-BE49-F238E27FC236}">
                <a16:creationId xmlns:a16="http://schemas.microsoft.com/office/drawing/2014/main" id="{C12A5EC4-D21A-E36E-48FD-290757A6C5F4}"/>
              </a:ext>
            </a:extLst>
          </p:cNvPr>
          <p:cNvSpPr txBox="1"/>
          <p:nvPr/>
        </p:nvSpPr>
        <p:spPr>
          <a:xfrm>
            <a:off x="442128" y="4346427"/>
            <a:ext cx="11495314" cy="2308324"/>
          </a:xfrm>
          <a:prstGeom prst="rect">
            <a:avLst/>
          </a:prstGeom>
          <a:noFill/>
        </p:spPr>
        <p:txBody>
          <a:bodyPr wrap="square">
            <a:spAutoFit/>
          </a:bodyPr>
          <a:lstStyle/>
          <a:p>
            <a:pPr eaLnBrk="0" fontAlgn="base" hangingPunct="0">
              <a:spcBef>
                <a:spcPct val="0"/>
              </a:spcBef>
              <a:spcAft>
                <a:spcPct val="0"/>
              </a:spcAft>
            </a:pPr>
            <a:r>
              <a:rPr lang="en-US" altLang="en-US" sz="2400" b="1" dirty="0" err="1">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2400" b="1"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ኬንያ</a:t>
            </a:r>
            <a:r>
              <a:rPr kumimoji="0" lang="en-US" altLang="en-US" sz="2400" b="1"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የማሳያ</a:t>
            </a:r>
            <a:r>
              <a:rPr kumimoji="0" lang="en-US" altLang="en-US" sz="2400" b="1"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1"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ጥናት</a:t>
            </a:r>
            <a:r>
              <a:rPr kumimoji="0" lang="en-US" altLang="en-US" sz="2400" b="1"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a:t>
            </a:r>
            <a:r>
              <a:rPr lang="en-US" altLang="en-US" sz="2400" b="1" dirty="0">
                <a:latin typeface="Nyala" panose="02000504070300020003" pitchFamily="2"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በዋጅር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አስተዳደር</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ውስጥ</a:t>
            </a:r>
            <a:r>
              <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2400" dirty="0" err="1">
                <a:solidFill>
                  <a:srgbClr val="303436"/>
                </a:solidFill>
                <a:latin typeface="Arial Unicode MS"/>
                <a:ea typeface="Times New Roman" panose="02020603050405020304" pitchFamily="18" charset="0"/>
                <a:cs typeface="Courier New" panose="02070309020205020404" pitchFamily="49" charset="0"/>
              </a:rPr>
              <a:t>ከ</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ተከሰተው</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ድርቅ</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አ</a:t>
            </a:r>
            <a:r>
              <a:rPr lang="en-US" sz="2400" dirty="0" err="1">
                <a:solidFill>
                  <a:srgbClr val="303436"/>
                </a:solidFill>
                <a:latin typeface="Nyala" panose="02000504070300020003" pitchFamily="2" charset="0"/>
                <a:cs typeface="Courier New" panose="02070309020205020404" pitchFamily="49" charset="0"/>
              </a:rPr>
              <a:t>ኳ</a:t>
            </a:r>
            <a:r>
              <a:rPr lang="en-US" altLang="en-US" sz="2400" dirty="0" err="1">
                <a:solidFill>
                  <a:srgbClr val="303436"/>
                </a:solidFill>
                <a:latin typeface="Nyala" panose="02000504070300020003" pitchFamily="2" charset="0"/>
                <a:cs typeface="Courier New" panose="02070309020205020404" pitchFamily="49" charset="0"/>
              </a:rPr>
              <a:t>ያ</a:t>
            </a:r>
            <a:r>
              <a:rPr lang="am-ET"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የፖለቲካ</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ውክልና</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ያላቸውና</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የሌላቸው</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ሴቶች</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እና</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ወንዶች</a:t>
            </a:r>
            <a:r>
              <a:rPr lang="en-US" altLang="en-US" sz="2400" dirty="0">
                <a:solidFill>
                  <a:srgbClr val="303436"/>
                </a:solidFill>
                <a:latin typeface="Nyala" panose="02000504070300020003" pitchFamily="2" charset="0"/>
                <a:cs typeface="Courier New" panose="02070309020205020404" pitchFamily="49" charset="0"/>
              </a:rPr>
              <a:t> (</a:t>
            </a:r>
            <a:r>
              <a:rPr lang="en-US" altLang="en-US" sz="2400" dirty="0" err="1">
                <a:solidFill>
                  <a:srgbClr val="303436"/>
                </a:solidFill>
                <a:latin typeface="Nyala" panose="02000504070300020003" pitchFamily="2" charset="0"/>
                <a:cs typeface="Courier New" panose="02070309020205020404" pitchFamily="49" charset="0"/>
              </a:rPr>
              <a:t>አብላጫ</a:t>
            </a:r>
            <a:r>
              <a:rPr lang="en-US" altLang="en-US" sz="2400" dirty="0">
                <a:solidFill>
                  <a:srgbClr val="303436"/>
                </a:solidFill>
                <a:latin typeface="Nyala" panose="02000504070300020003" pitchFamily="2" charset="0"/>
                <a:cs typeface="Courier New" panose="02070309020205020404" pitchFamily="49" charset="0"/>
              </a:rPr>
              <a:t>/</a:t>
            </a:r>
            <a:r>
              <a:rPr lang="en-US" altLang="en-US" sz="2400" dirty="0" err="1">
                <a:solidFill>
                  <a:srgbClr val="303436"/>
                </a:solidFill>
                <a:latin typeface="Nyala" panose="02000504070300020003" pitchFamily="2" charset="0"/>
                <a:cs typeface="Courier New" panose="02070309020205020404" pitchFamily="49" charset="0"/>
              </a:rPr>
              <a:t>አና</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ሳ</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ብሔረሰቦች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endParaRPr kumimoji="0" lang="en-US" altLang="en-US" sz="24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endParaRPr>
          </a:p>
          <a:p>
            <a:pPr marL="742950" lvl="1" indent="-285750" algn="just" eaLnBrk="0" fontAlgn="base" hangingPunct="0">
              <a:spcBef>
                <a:spcPct val="0"/>
              </a:spcBef>
              <a:spcAft>
                <a:spcPct val="0"/>
              </a:spcAft>
              <a:buFont typeface="Arial" panose="020B0604020202020204" pitchFamily="34" charset="0"/>
              <a:buChar char="•"/>
            </a:pP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የቡድን</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ውይይት</a:t>
            </a:r>
            <a:r>
              <a:rPr kumimoji="0" lang="en-US" altLang="en-US" sz="24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የገላጭ</a:t>
            </a:r>
            <a:r>
              <a:rPr kumimoji="0" lang="en-US" altLang="en-US" sz="24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ጥናት</a:t>
            </a:r>
            <a:r>
              <a:rPr kumimoji="0" lang="am-ET" altLang="en-US" sz="24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am-ET" altLang="en-US" sz="2400" dirty="0">
                <a:solidFill>
                  <a:srgbClr val="303436"/>
                </a:solidFill>
                <a:latin typeface="Arial Unicode MS"/>
                <a:ea typeface="Times New Roman" panose="02020603050405020304" pitchFamily="18" charset="0"/>
                <a:cs typeface="Nyala" panose="02000504070300020003" pitchFamily="2"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ፆታን</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መሠረት</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ያደረጉ</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ጥቃቶችን</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አጉልቶ</a:t>
            </a:r>
            <a:r>
              <a:rPr kumimoji="0" lang="en-US" altLang="en-US" sz="24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አውጥቷል</a:t>
            </a:r>
            <a:r>
              <a:rPr kumimoji="0" lang="en-US" altLang="en-US" sz="24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የ</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ሴቶች</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ምርታማ</a:t>
            </a:r>
            <a:r>
              <a:rPr kumimoji="0" lang="en-US" altLang="en-US" sz="24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am-ET" altLang="en-US" sz="2400" dirty="0">
                <a:solidFill>
                  <a:srgbClr val="303436"/>
                </a:solidFill>
                <a:latin typeface="Arial Unicode MS"/>
                <a:ea typeface="Times New Roman" panose="02020603050405020304" pitchFamily="18" charset="0"/>
                <a:cs typeface="Nyala" panose="02000504070300020003" pitchFamily="2" charset="0"/>
              </a:rPr>
              <a:t>የ</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ሆኑ</a:t>
            </a:r>
            <a:r>
              <a:rPr kumimoji="0" lang="en-US" altLang="en-US" sz="24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የኢኮኖሚያዊ</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ሀብቶች</a:t>
            </a:r>
            <a:r>
              <a:rPr kumimoji="0" lang="am-ET" altLang="en-US" sz="240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ን</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የማግኘት</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ዕድል</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አነስተኛ</a:t>
            </a:r>
            <a:r>
              <a:rPr kumimoji="0" lang="en-US" altLang="en-US" sz="240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መሆንን</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አሳይቷል</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endPar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742950" lvl="1" indent="-285750" algn="just" eaLnBrk="0" fontAlgn="base" hangingPunct="0">
              <a:spcBef>
                <a:spcPct val="0"/>
              </a:spcBef>
              <a:spcAft>
                <a:spcPct val="0"/>
              </a:spcAft>
              <a:buFont typeface="Arial" panose="020B0604020202020204" pitchFamily="34" charset="0"/>
              <a:buChar char="•"/>
            </a:pP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ነገር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ግን</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በሚገርም</a:t>
            </a:r>
            <a:r>
              <a:rPr kumimoji="0" lang="am-ET"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ሁኔታ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የአኀዝ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ውጤቶች</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quantitative results)</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በቡድኖች</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በብሔር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ወይም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በሥርአተ-ፆታ</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የተመሰረተ</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የመቋቋም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አቅም</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ልዩነት</a:t>
            </a:r>
            <a:r>
              <a:rPr kumimoji="0" lang="en-US" altLang="en-US" sz="24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አያሳዩም</a:t>
            </a:r>
            <a:r>
              <a:rPr kumimoji="0" lang="am-ET" altLang="en-US" sz="24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C7B5C1CF-72F6-24AE-D71E-10A62993A677}"/>
              </a:ext>
            </a:extLst>
          </p:cNvPr>
          <p:cNvSpPr txBox="1"/>
          <p:nvPr/>
        </p:nvSpPr>
        <p:spPr>
          <a:xfrm>
            <a:off x="0" y="150307"/>
            <a:ext cx="12192000"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err="1">
                <a:solidFill>
                  <a:srgbClr val="C00000"/>
                </a:solidFill>
                <a:latin typeface="Nyala" panose="02000504070300020003" pitchFamily="2" charset="0"/>
                <a:cs typeface="Courier New" panose="02070309020205020404" pitchFamily="49" charset="0"/>
              </a:rPr>
              <a:t>ማሳያ</a:t>
            </a:r>
            <a:r>
              <a:rPr kumimoji="0" lang="en-US" altLang="en-US" sz="32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ጥናት</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ሥርአተ-ፆታ</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እና</a:t>
            </a:r>
            <a:r>
              <a:rPr lang="en-US" altLang="en-US" sz="3200" b="1" dirty="0">
                <a:solidFill>
                  <a:srgbClr val="C00000"/>
                </a:solidFill>
                <a:latin typeface="Nyala" panose="02000504070300020003" pitchFamily="2" charset="0"/>
                <a:cs typeface="Courier New" panose="02070309020205020404" pitchFamily="49" charset="0"/>
              </a:rPr>
              <a:t> </a:t>
            </a:r>
            <a:r>
              <a:rPr lang="en-US" altLang="en-US" sz="3200" b="1" dirty="0" err="1">
                <a:solidFill>
                  <a:srgbClr val="C00000"/>
                </a:solidFill>
                <a:latin typeface="Nyala" panose="02000504070300020003" pitchFamily="2" charset="0"/>
                <a:cs typeface="Courier New" panose="02070309020205020404" pitchFamily="49" charset="0"/>
              </a:rPr>
              <a:t>የ</a:t>
            </a:r>
            <a:r>
              <a:rPr lang="am-ET" sz="3200" b="1" dirty="0">
                <a:solidFill>
                  <a:srgbClr val="C00000"/>
                </a:solidFill>
                <a:latin typeface="Nyala" panose="02000504070300020003" pitchFamily="2" charset="0"/>
                <a:cs typeface="Courier New" panose="02070309020205020404" pitchFamily="49" charset="0"/>
              </a:rPr>
              <a:t>ተደራራቢ </a:t>
            </a:r>
            <a:r>
              <a:rPr lang="am-ET" altLang="en-US" sz="3200" b="1" dirty="0">
                <a:solidFill>
                  <a:srgbClr val="C00000"/>
                </a:solidFill>
                <a:latin typeface="Nyala" panose="02000504070300020003" pitchFamily="2" charset="0"/>
                <a:cs typeface="Courier New" panose="02070309020205020404" pitchFamily="49" charset="0"/>
              </a:rPr>
              <a:t>መድሎዎች</a:t>
            </a:r>
            <a:r>
              <a:rPr lang="am-ET" sz="3200" b="1" dirty="0">
                <a:solidFill>
                  <a:srgbClr val="C00000"/>
                </a:solidFill>
                <a:latin typeface="Nyala" panose="02000504070300020003" pitchFamily="2" charset="0"/>
                <a:cs typeface="Courier New" panose="02070309020205020404" pitchFamily="49" charset="0"/>
              </a:rPr>
              <a:t> (</a:t>
            </a:r>
            <a:r>
              <a:rPr lang="en-US" sz="3200" b="1" dirty="0">
                <a:solidFill>
                  <a:srgbClr val="C00000"/>
                </a:solidFill>
                <a:latin typeface="Nyala" panose="02000504070300020003" pitchFamily="2" charset="0"/>
                <a:cs typeface="Courier New" panose="02070309020205020404" pitchFamily="49" charset="0"/>
              </a:rPr>
              <a:t>Intersectionality) </a:t>
            </a:r>
            <a:r>
              <a:rPr lang="en-US" altLang="en-US" sz="3200" b="1" dirty="0" err="1">
                <a:solidFill>
                  <a:srgbClr val="C00000"/>
                </a:solidFill>
                <a:latin typeface="Nyala" panose="02000504070300020003" pitchFamily="2" charset="0"/>
                <a:cs typeface="Courier New" panose="02070309020205020404" pitchFamily="49" charset="0"/>
              </a:rPr>
              <a:t>ተጋላጭነት</a:t>
            </a:r>
            <a:r>
              <a:rPr lang="en-US" altLang="en-US" sz="3200" b="1" dirty="0">
                <a:solidFill>
                  <a:srgbClr val="C00000"/>
                </a:solidFill>
                <a:latin typeface="Nyala" panose="02000504070300020003" pitchFamily="2" charset="0"/>
                <a:cs typeface="Courier New" panose="02070309020205020404" pitchFamily="49" charset="0"/>
              </a:rPr>
              <a:t> </a:t>
            </a:r>
          </a:p>
        </p:txBody>
      </p:sp>
    </p:spTree>
    <p:extLst>
      <p:ext uri="{BB962C8B-B14F-4D97-AF65-F5344CB8AC3E}">
        <p14:creationId xmlns:p14="http://schemas.microsoft.com/office/powerpoint/2010/main" val="358822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1887B9-248A-0E73-C08B-14B5BB546D86}"/>
              </a:ext>
            </a:extLst>
          </p:cNvPr>
          <p:cNvSpPr txBox="1"/>
          <p:nvPr/>
        </p:nvSpPr>
        <p:spPr>
          <a:xfrm>
            <a:off x="657265" y="1146083"/>
            <a:ext cx="4474972" cy="193899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አማራጮችን</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በ</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መገምገም</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ሥርዓተ-ፆታን</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ያማከሉ</a:t>
            </a:r>
            <a:r>
              <a:rPr kumimoji="0" lang="am-ET"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እ</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ና</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am-ET"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ማህበረሰብ</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አካታች</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የአየር</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ለውጥ</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እርምጃን</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ማቀድ</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እና</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ኢላማዎችን</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ማዘጋጀት</a:t>
            </a:r>
            <a:r>
              <a:rPr kumimoji="0" lang="en-US" altLang="en-US" sz="2400" b="0" i="0" u="none" strike="noStrike" cap="none" normalizeH="0" baseline="0" dirty="0">
                <a:ln>
                  <a:noFill/>
                </a:ln>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400" b="0" i="0" u="none" strike="noStrike" cap="none" normalizeH="0" baseline="0" dirty="0" err="1">
                <a:ln>
                  <a:noFill/>
                </a:ln>
                <a:effectLst/>
                <a:latin typeface="Nyala" panose="02000504070300020003" pitchFamily="2" charset="0"/>
                <a:ea typeface="Times New Roman" panose="02020603050405020304" pitchFamily="18" charset="0"/>
                <a:cs typeface="Courier New" panose="02070309020205020404" pitchFamily="49" charset="0"/>
              </a:rPr>
              <a:t>ነው</a:t>
            </a:r>
            <a:r>
              <a:rPr lang="en-US" altLang="en-US" sz="2400" dirty="0">
                <a:latin typeface="Nyala" panose="02000504070300020003" pitchFamily="2" charset="0"/>
                <a:ea typeface="Times New Roman" panose="02020603050405020304" pitchFamily="18" charset="0"/>
                <a:cs typeface="Courier New" panose="02070309020205020404" pitchFamily="49" charset="0"/>
              </a:rPr>
              <a:t>።</a:t>
            </a:r>
            <a:r>
              <a:rPr lang="am-ET" altLang="en-US" sz="2400" dirty="0">
                <a:latin typeface="Nyala" panose="02000504070300020003" pitchFamily="2" charset="0"/>
                <a:ea typeface="Times New Roman" panose="02020603050405020304" pitchFamily="18" charset="0"/>
                <a:cs typeface="Courier New" panose="02070309020205020404" pitchFamily="49" charset="0"/>
              </a:rPr>
              <a:t> </a:t>
            </a:r>
            <a:r>
              <a:rPr kumimoji="0" lang="en-US" altLang="en-US" sz="800" b="0" i="0" u="none" strike="noStrike" cap="none" normalizeH="0" baseline="0" dirty="0">
                <a:ln>
                  <a:noFill/>
                </a:ln>
                <a:effectLst/>
              </a:rPr>
              <a:t> </a:t>
            </a:r>
            <a:r>
              <a:rPr lang="am-ET" altLang="en-US" sz="2400" dirty="0">
                <a:latin typeface="Nyala" panose="02000504070300020003" pitchFamily="2" charset="0"/>
                <a:cs typeface="Courier New" panose="02070309020205020404" pitchFamily="49" charset="0"/>
              </a:rPr>
              <a:t>ይህንንም በሞጁል 4 ላይ በጥልቀት እንመለከተዋለን።</a:t>
            </a:r>
            <a:endParaRPr lang="en-US" altLang="en-US" sz="2400" dirty="0">
              <a:latin typeface="Nyala" panose="02000504070300020003" pitchFamily="2" charset="0"/>
              <a:cs typeface="Courier New" panose="02070309020205020404" pitchFamily="49" charset="0"/>
            </a:endParaRPr>
          </a:p>
        </p:txBody>
      </p:sp>
      <p:sp>
        <p:nvSpPr>
          <p:cNvPr id="12" name="TextBox 11">
            <a:extLst>
              <a:ext uri="{FF2B5EF4-FFF2-40B4-BE49-F238E27FC236}">
                <a16:creationId xmlns:a16="http://schemas.microsoft.com/office/drawing/2014/main" id="{C97FF695-A285-EB45-9202-A58463D1F785}"/>
              </a:ext>
            </a:extLst>
          </p:cNvPr>
          <p:cNvSpPr txBox="1"/>
          <p:nvPr/>
        </p:nvSpPr>
        <p:spPr>
          <a:xfrm>
            <a:off x="657265" y="470474"/>
            <a:ext cx="7150608" cy="584775"/>
          </a:xfrm>
          <a:prstGeom prst="rect">
            <a:avLst/>
          </a:prstGeom>
          <a:noFill/>
        </p:spPr>
        <p:txBody>
          <a:bodyPr wrap="square">
            <a:spAutoFit/>
          </a:bodyPr>
          <a:lstStyle/>
          <a:p>
            <a:r>
              <a:rPr lang="en-US" altLang="en-US" sz="3200" b="1" dirty="0" err="1">
                <a:solidFill>
                  <a:srgbClr val="C00000"/>
                </a:solidFill>
                <a:latin typeface="Arial Unicode MS"/>
              </a:rPr>
              <a:t>ለፕሮግራምና</a:t>
            </a:r>
            <a:r>
              <a:rPr lang="en-US" altLang="en-US" sz="3200" b="1" dirty="0">
                <a:solidFill>
                  <a:srgbClr val="C00000"/>
                </a:solidFill>
                <a:latin typeface="Arial Unicode MS"/>
              </a:rPr>
              <a:t> </a:t>
            </a:r>
            <a:r>
              <a:rPr lang="en-US" altLang="en-US" sz="3200" b="1" dirty="0" err="1">
                <a:solidFill>
                  <a:srgbClr val="C00000"/>
                </a:solidFill>
                <a:latin typeface="Arial Unicode MS"/>
              </a:rPr>
              <a:t>ፕሮጀክት</a:t>
            </a:r>
            <a:r>
              <a:rPr lang="en-US" altLang="en-US" sz="3200" b="1" dirty="0">
                <a:solidFill>
                  <a:srgbClr val="C00000"/>
                </a:solidFill>
                <a:latin typeface="Arial Unicode MS"/>
              </a:rPr>
              <a:t> </a:t>
            </a:r>
            <a:r>
              <a:rPr lang="en-US" altLang="en-US" sz="3200" b="1" dirty="0" err="1">
                <a:solidFill>
                  <a:srgbClr val="C00000"/>
                </a:solidFill>
                <a:latin typeface="Arial Unicode MS"/>
              </a:rPr>
              <a:t>ዑደት</a:t>
            </a:r>
            <a:r>
              <a:rPr lang="en-US" altLang="en-US" sz="3200" b="1" dirty="0">
                <a:solidFill>
                  <a:srgbClr val="C00000"/>
                </a:solidFill>
                <a:latin typeface="Arial Unicode MS"/>
              </a:rPr>
              <a:t> </a:t>
            </a:r>
            <a:r>
              <a:rPr lang="en-US" altLang="en-US" sz="3200" b="1" dirty="0" err="1">
                <a:solidFill>
                  <a:srgbClr val="C00000"/>
                </a:solidFill>
                <a:latin typeface="Arial Unicode MS"/>
              </a:rPr>
              <a:t>ቀጣዩ</a:t>
            </a:r>
            <a:r>
              <a:rPr lang="en-US" altLang="en-US" sz="3200" b="1" dirty="0">
                <a:solidFill>
                  <a:srgbClr val="C00000"/>
                </a:solidFill>
                <a:latin typeface="Arial Unicode MS"/>
              </a:rPr>
              <a:t> </a:t>
            </a:r>
            <a:r>
              <a:rPr lang="en-US" altLang="en-US" sz="3200" b="1" dirty="0" err="1">
                <a:solidFill>
                  <a:srgbClr val="C00000"/>
                </a:solidFill>
                <a:latin typeface="Arial Unicode MS"/>
              </a:rPr>
              <a:t>እርምጃ</a:t>
            </a:r>
            <a:r>
              <a:rPr lang="en-US" altLang="en-US" sz="3200" b="1" dirty="0">
                <a:solidFill>
                  <a:srgbClr val="C00000"/>
                </a:solidFill>
                <a:latin typeface="Arial Unicode MS"/>
              </a:rPr>
              <a:t> … </a:t>
            </a:r>
          </a:p>
        </p:txBody>
      </p:sp>
      <p:sp>
        <p:nvSpPr>
          <p:cNvPr id="7" name="TextBox 6">
            <a:extLst>
              <a:ext uri="{FF2B5EF4-FFF2-40B4-BE49-F238E27FC236}">
                <a16:creationId xmlns:a16="http://schemas.microsoft.com/office/drawing/2014/main" id="{9AB74E47-6540-2AD3-52E6-F976862F6865}"/>
              </a:ext>
            </a:extLst>
          </p:cNvPr>
          <p:cNvSpPr txBox="1"/>
          <p:nvPr/>
        </p:nvSpPr>
        <p:spPr>
          <a:xfrm>
            <a:off x="1182794" y="5404883"/>
            <a:ext cx="4666662" cy="40011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sz="2000" b="0" i="0" u="none" strike="noStrike" cap="none" normalizeH="0" baseline="0" dirty="0" err="1"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አየር</a:t>
            </a:r>
            <a:r>
              <a:rPr kumimoji="0" lang="en-US" altLang="en-US" sz="2000" b="0" i="0" u="none" strike="noStrike" cap="none" normalizeH="0" baseline="0" dirty="0"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sz="2000" b="0" i="0" u="none" strike="noStrike" cap="none" normalizeH="0" baseline="0" dirty="0"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ለውጥ</a:t>
            </a:r>
            <a:r>
              <a:rPr kumimoji="0" lang="en-US" altLang="en-US" sz="2000" b="0" i="0" u="none" strike="noStrike" cap="none" normalizeH="0" baseline="0" dirty="0"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000" b="0"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ፕሮግራም</a:t>
            </a:r>
            <a:r>
              <a:rPr kumimoji="0" lang="en-US" altLang="en-US" sz="2000" b="0"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እና</a:t>
            </a:r>
            <a:r>
              <a:rPr kumimoji="0" lang="en-US" altLang="en-US" sz="2000" b="0"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kumimoji="0" lang="en-US" altLang="en-US" sz="2000" b="0"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ፕሮጀክት</a:t>
            </a:r>
            <a:r>
              <a:rPr kumimoji="0" lang="en-US" altLang="en-US" sz="2000" b="0"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lang="en-US" sz="2000" dirty="0" err="1">
                <a:solidFill>
                  <a:schemeClr val="bg2">
                    <a:lumMod val="50000"/>
                  </a:schemeClr>
                </a:solidFill>
                <a:effectLst/>
                <a:latin typeface="Nyala" panose="02000504070300020003" pitchFamily="2" charset="0"/>
                <a:ea typeface="Calibri" panose="020F0502020204030204" pitchFamily="34" charset="0"/>
                <a:cs typeface="Nyala" panose="02000504070300020003" pitchFamily="2" charset="0"/>
              </a:rPr>
              <a:t>ዑደት</a:t>
            </a:r>
            <a:r>
              <a:rPr kumimoji="0" lang="en-US" altLang="en-US" sz="2000" b="0" i="0" u="none" strike="noStrike" cap="none" normalizeH="0" baseline="0" dirty="0">
                <a:ln>
                  <a:noFill/>
                </a:ln>
                <a:solidFill>
                  <a:schemeClr val="bg2">
                    <a:lumMod val="50000"/>
                  </a:schemeClr>
                </a:solidFill>
                <a:effectLst/>
              </a:rPr>
              <a:t> </a:t>
            </a:r>
            <a:endParaRPr kumimoji="0" lang="en-US" altLang="en-US" sz="2000" b="0" i="0" u="none" strike="noStrike" cap="none" normalizeH="0" baseline="0" dirty="0">
              <a:ln>
                <a:noFill/>
              </a:ln>
              <a:solidFill>
                <a:schemeClr val="bg2">
                  <a:lumMod val="50000"/>
                </a:schemeClr>
              </a:solidFill>
              <a:effectLst/>
              <a:latin typeface="Arial" panose="020B0604020202020204" pitchFamily="34" charset="0"/>
            </a:endParaRPr>
          </a:p>
        </p:txBody>
      </p:sp>
      <p:pic>
        <p:nvPicPr>
          <p:cNvPr id="3" name="Picture 2">
            <a:extLst>
              <a:ext uri="{FF2B5EF4-FFF2-40B4-BE49-F238E27FC236}">
                <a16:creationId xmlns:a16="http://schemas.microsoft.com/office/drawing/2014/main" id="{463EA424-E55C-DE3B-B768-581998213554}"/>
              </a:ext>
            </a:extLst>
          </p:cNvPr>
          <p:cNvPicPr>
            <a:picLocks noChangeAspect="1"/>
          </p:cNvPicPr>
          <p:nvPr/>
        </p:nvPicPr>
        <p:blipFill>
          <a:blip r:embed="rId3"/>
          <a:stretch>
            <a:fillRect/>
          </a:stretch>
        </p:blipFill>
        <p:spPr>
          <a:xfrm>
            <a:off x="5448110" y="151977"/>
            <a:ext cx="6743890" cy="6858000"/>
          </a:xfrm>
          <a:prstGeom prst="rect">
            <a:avLst/>
          </a:prstGeom>
        </p:spPr>
      </p:pic>
    </p:spTree>
    <p:extLst>
      <p:ext uri="{BB962C8B-B14F-4D97-AF65-F5344CB8AC3E}">
        <p14:creationId xmlns:p14="http://schemas.microsoft.com/office/powerpoint/2010/main" val="2103421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E6895998-F409-3E54-6B2A-F883DD041BDB}"/>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4CD1FC15-F5A5-F3CA-CB8D-6C54BA898288}"/>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5E66911A-1E2B-986E-7115-E8B2A73F1EFC}"/>
              </a:ext>
            </a:extLst>
          </p:cNvPr>
          <p:cNvSpPr>
            <a:spLocks noChangeArrowheads="1"/>
          </p:cNvSpPr>
          <p:nvPr/>
        </p:nvSpPr>
        <p:spPr bwMode="auto">
          <a:xfrm>
            <a:off x="0" y="90100"/>
            <a:ext cx="65" cy="276999"/>
          </a:xfrm>
          <a:prstGeom prst="rect">
            <a:avLst/>
          </a:prstGeom>
          <a:solidFill>
            <a:srgbClr val="D8D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E07D3F9-2F6A-3109-7A12-D9349456BA2B}"/>
              </a:ext>
            </a:extLst>
          </p:cNvPr>
          <p:cNvSpPr/>
          <p:nvPr/>
        </p:nvSpPr>
        <p:spPr>
          <a:xfrm>
            <a:off x="0" y="0"/>
            <a:ext cx="12192000" cy="6858000"/>
          </a:xfrm>
          <a:prstGeom prst="rect">
            <a:avLst/>
          </a:prstGeom>
          <a:solidFill>
            <a:srgbClr val="F19B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5C44085-75E1-1F6D-EEAC-35DEF4AEE3F5}"/>
              </a:ext>
            </a:extLst>
          </p:cNvPr>
          <p:cNvGrpSpPr/>
          <p:nvPr/>
        </p:nvGrpSpPr>
        <p:grpSpPr>
          <a:xfrm>
            <a:off x="719451" y="5516892"/>
            <a:ext cx="3004203" cy="513080"/>
            <a:chOff x="719451" y="5516892"/>
            <a:chExt cx="3004203" cy="513080"/>
          </a:xfrm>
        </p:grpSpPr>
        <p:sp>
          <p:nvSpPr>
            <p:cNvPr id="4" name="Google Shape;281;p37">
              <a:extLst>
                <a:ext uri="{FF2B5EF4-FFF2-40B4-BE49-F238E27FC236}">
                  <a16:creationId xmlns:a16="http://schemas.microsoft.com/office/drawing/2014/main" id="{1873BA39-E38E-9B75-159E-2479CDBCFE24}"/>
                </a:ext>
              </a:extLst>
            </p:cNvPr>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Verdana"/>
                <a:ea typeface="Verdana"/>
                <a:cs typeface="Verdana"/>
                <a:sym typeface="Verdana"/>
              </a:endParaRPr>
            </a:p>
          </p:txBody>
        </p:sp>
        <p:sp>
          <p:nvSpPr>
            <p:cNvPr id="9" name="Google Shape;282;p37">
              <a:extLst>
                <a:ext uri="{FF2B5EF4-FFF2-40B4-BE49-F238E27FC236}">
                  <a16:creationId xmlns:a16="http://schemas.microsoft.com/office/drawing/2014/main" id="{44457F06-52AF-FEC9-26CB-7E39F4571324}"/>
                </a:ext>
              </a:extLst>
            </p:cNvPr>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FFFFFF"/>
                </a:buClr>
                <a:buSzPts val="3200"/>
                <a:buFont typeface="Calibri"/>
                <a:buNone/>
              </a:pPr>
              <a:r>
                <a:rPr lang="en-GB" sz="3200" b="0" i="0" u="none" strike="noStrike" cap="none" dirty="0">
                  <a:solidFill>
                    <a:srgbClr val="FFFFFF"/>
                  </a:solidFill>
                  <a:latin typeface="Calibri"/>
                  <a:ea typeface="Calibri"/>
                  <a:cs typeface="Calibri"/>
                  <a:sym typeface="Calibri"/>
                </a:rPr>
                <a:t>@cdknetwork</a:t>
              </a:r>
              <a:endParaRPr sz="3200" b="0" i="0" u="none" strike="noStrike" cap="none" dirty="0">
                <a:solidFill>
                  <a:schemeClr val="dk1"/>
                </a:solidFill>
                <a:latin typeface="Calibri"/>
                <a:ea typeface="Calibri"/>
                <a:cs typeface="Calibri"/>
                <a:sym typeface="Calibri"/>
              </a:endParaRPr>
            </a:p>
          </p:txBody>
        </p:sp>
      </p:grpSp>
      <p:sp>
        <p:nvSpPr>
          <p:cNvPr id="10" name="Google Shape;283;p37">
            <a:extLst>
              <a:ext uri="{FF2B5EF4-FFF2-40B4-BE49-F238E27FC236}">
                <a16:creationId xmlns:a16="http://schemas.microsoft.com/office/drawing/2014/main" id="{1DDC53D2-5D99-049F-E9EF-106F2B1E7C6D}"/>
              </a:ext>
            </a:extLst>
          </p:cNvPr>
          <p:cNvSpPr txBox="1">
            <a:spLocks/>
          </p:cNvSpPr>
          <p:nvPr/>
        </p:nvSpPr>
        <p:spPr>
          <a:xfrm>
            <a:off x="719451" y="289367"/>
            <a:ext cx="7730068" cy="4114800"/>
          </a:xfrm>
          <a:prstGeom prst="rect">
            <a:avLst/>
          </a:prstGeom>
          <a:noFill/>
          <a:ln>
            <a:noFill/>
          </a:ln>
        </p:spPr>
        <p:txBody>
          <a:bodyPr spcFirstLastPara="1" vert="horz" wrap="squar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buClr>
                <a:schemeClr val="lt1"/>
              </a:buClr>
              <a:buSzPts val="1400"/>
              <a:buFont typeface="Calibri"/>
              <a:buNone/>
            </a:pPr>
            <a:br>
              <a:rPr lang="en-GB" sz="3600" dirty="0">
                <a:solidFill>
                  <a:schemeClr val="lt1"/>
                </a:solidFill>
              </a:rPr>
            </a:br>
            <a:br>
              <a:rPr lang="en-GB" sz="3600" dirty="0">
                <a:solidFill>
                  <a:schemeClr val="lt1"/>
                </a:solidFill>
              </a:rPr>
            </a:br>
            <a:r>
              <a:rPr lang="en-GB" b="1" u="sng" dirty="0">
                <a:solidFill>
                  <a:srgbClr val="2929F3"/>
                </a:solidFill>
                <a:hlinkClick r:id="rId3">
                  <a:extLst>
                    <a:ext uri="{A12FA001-AC4F-418D-AE19-62706E023703}">
                      <ahyp:hlinkClr xmlns:ahyp="http://schemas.microsoft.com/office/drawing/2018/hyperlinkcolor" val="tx"/>
                    </a:ext>
                  </a:extLst>
                </a:hlinkClick>
              </a:rPr>
              <a:t>www.cdkn.org</a:t>
            </a:r>
            <a:br>
              <a:rPr lang="en-GB" dirty="0">
                <a:solidFill>
                  <a:schemeClr val="lt1"/>
                </a:solidFill>
              </a:rPr>
            </a:br>
            <a:br>
              <a:rPr lang="en-GB" dirty="0">
                <a:solidFill>
                  <a:schemeClr val="lt1"/>
                </a:solidFill>
              </a:rPr>
            </a:br>
            <a:br>
              <a:rPr lang="en-GB" dirty="0">
                <a:solidFill>
                  <a:schemeClr val="lt1"/>
                </a:solidFill>
              </a:rPr>
            </a:br>
            <a:endParaRPr lang="en-GB" dirty="0"/>
          </a:p>
        </p:txBody>
      </p:sp>
    </p:spTree>
    <p:extLst>
      <p:ext uri="{BB962C8B-B14F-4D97-AF65-F5344CB8AC3E}">
        <p14:creationId xmlns:p14="http://schemas.microsoft.com/office/powerpoint/2010/main" val="397037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96FB22-0FAB-2344-30B6-FE47B83B04EF}"/>
              </a:ext>
            </a:extLst>
          </p:cNvPr>
          <p:cNvGrpSpPr/>
          <p:nvPr/>
        </p:nvGrpSpPr>
        <p:grpSpPr>
          <a:xfrm>
            <a:off x="5283254" y="36961"/>
            <a:ext cx="6908746" cy="6784077"/>
            <a:chOff x="4263749" y="60880"/>
            <a:chExt cx="6908746" cy="6784077"/>
          </a:xfrm>
        </p:grpSpPr>
        <p:pic>
          <p:nvPicPr>
            <p:cNvPr id="3" name="Picture 2">
              <a:extLst>
                <a:ext uri="{FF2B5EF4-FFF2-40B4-BE49-F238E27FC236}">
                  <a16:creationId xmlns:a16="http://schemas.microsoft.com/office/drawing/2014/main" id="{BD6FDFED-68E1-EDDF-5ECE-713E1BA42F21}"/>
                </a:ext>
              </a:extLst>
            </p:cNvPr>
            <p:cNvPicPr>
              <a:picLocks noChangeAspect="1"/>
            </p:cNvPicPr>
            <p:nvPr/>
          </p:nvPicPr>
          <p:blipFill>
            <a:blip r:embed="rId3"/>
            <a:stretch>
              <a:fillRect/>
            </a:stretch>
          </p:blipFill>
          <p:spPr>
            <a:xfrm>
              <a:off x="4263749" y="60880"/>
              <a:ext cx="6908746" cy="6784077"/>
            </a:xfrm>
            <a:prstGeom prst="rect">
              <a:avLst/>
            </a:prstGeom>
          </p:spPr>
        </p:pic>
        <p:sp>
          <p:nvSpPr>
            <p:cNvPr id="4" name="TextBox 3">
              <a:extLst>
                <a:ext uri="{FF2B5EF4-FFF2-40B4-BE49-F238E27FC236}">
                  <a16:creationId xmlns:a16="http://schemas.microsoft.com/office/drawing/2014/main" id="{5A041443-FC01-B2E7-7EA8-409FE68F46DD}"/>
                </a:ext>
              </a:extLst>
            </p:cNvPr>
            <p:cNvSpPr txBox="1"/>
            <p:nvPr/>
          </p:nvSpPr>
          <p:spPr>
            <a:xfrm>
              <a:off x="7141652" y="1303177"/>
              <a:ext cx="1152939" cy="523220"/>
            </a:xfrm>
            <a:prstGeom prst="rect">
              <a:avLst/>
            </a:prstGeom>
            <a:noFill/>
          </p:spPr>
          <p:txBody>
            <a:bodyPr wrap="square" rtlCol="0">
              <a:spAutoFit/>
            </a:bodyPr>
            <a:lstStyle/>
            <a:p>
              <a:pPr algn="ct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የሰዎችን</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ፍላጎት</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መረዳት</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endPar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9EA8BC3-4A30-5F86-962C-9D4A53197A4B}"/>
                </a:ext>
              </a:extLst>
            </p:cNvPr>
            <p:cNvSpPr txBox="1"/>
            <p:nvPr/>
          </p:nvSpPr>
          <p:spPr>
            <a:xfrm>
              <a:off x="8964049" y="2078709"/>
              <a:ext cx="1371601" cy="774379"/>
            </a:xfrm>
            <a:prstGeom prst="rect">
              <a:avLst/>
            </a:prstGeom>
            <a:noFill/>
          </p:spPr>
          <p:txBody>
            <a:bodyPr wrap="square" rtlCol="0">
              <a:spAutoFit/>
            </a:bodyPr>
            <a:lstStyle/>
            <a:p>
              <a:pPr marL="0" marR="0" algn="ctr">
                <a:lnSpc>
                  <a:spcPct val="107000"/>
                </a:lnSpc>
                <a:spcBef>
                  <a:spcPts val="0"/>
                </a:spcBef>
                <a:spcAft>
                  <a:spcPts val="800"/>
                </a:spcAft>
              </a:pP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ሥርዓተ-ፆታ</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latin typeface="Nyala" panose="02000504070300020003" pitchFamily="2" charset="0"/>
                  <a:ea typeface="Calibri" panose="020F0502020204030204" pitchFamily="34" charset="0"/>
                  <a:cs typeface="Nyala" panose="02000504070300020003" pitchFamily="2" charset="0"/>
                </a:rPr>
                <a:t>ተኮር</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መፍትሄዎችን</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ማጥናት</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endPar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EC16A71-3185-60C7-5C7D-D52003772794}"/>
                </a:ext>
              </a:extLst>
            </p:cNvPr>
            <p:cNvSpPr txBox="1"/>
            <p:nvPr/>
          </p:nvSpPr>
          <p:spPr>
            <a:xfrm>
              <a:off x="9367370" y="4075092"/>
              <a:ext cx="1371601" cy="738664"/>
            </a:xfrm>
            <a:prstGeom prst="rect">
              <a:avLst/>
            </a:prstGeom>
            <a:noFill/>
          </p:spPr>
          <p:txBody>
            <a:bodyPr wrap="square" rtlCol="0">
              <a:spAutoFit/>
            </a:bodyPr>
            <a:lstStyle/>
            <a:p>
              <a:pPr algn="ct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የሰዎችን</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እውቀት</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መሰረት</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ያደረገ</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እቅድ</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endPar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F1F300A-143C-E30B-9807-A0EDEB74AE4E}"/>
                </a:ext>
              </a:extLst>
            </p:cNvPr>
            <p:cNvSpPr txBox="1"/>
            <p:nvPr/>
          </p:nvSpPr>
          <p:spPr>
            <a:xfrm>
              <a:off x="8061303" y="5591370"/>
              <a:ext cx="1450445" cy="830997"/>
            </a:xfrm>
            <a:prstGeom prst="rect">
              <a:avLst/>
            </a:prstGeom>
            <a:noFill/>
          </p:spPr>
          <p:txBody>
            <a:bodyPr wrap="square" rtlCol="0">
              <a:spAutoFit/>
            </a:bodyPr>
            <a:lstStyle/>
            <a:p>
              <a:pPr algn="ctr"/>
              <a:r>
                <a:rPr lang="en-US" sz="12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ሥርዓተ-ፆታ</a:t>
              </a:r>
              <a:r>
                <a:rPr lang="en-US" sz="12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200" b="1" kern="100" dirty="0" err="1">
                  <a:solidFill>
                    <a:schemeClr val="bg1"/>
                  </a:solidFill>
                  <a:latin typeface="Nyala" panose="02000504070300020003" pitchFamily="2" charset="0"/>
                  <a:ea typeface="Calibri" panose="020F0502020204030204" pitchFamily="34" charset="0"/>
                  <a:cs typeface="Nyala" panose="02000504070300020003" pitchFamily="2" charset="0"/>
                </a:rPr>
                <a:t>ተኮር</a:t>
              </a:r>
              <a:r>
                <a:rPr lang="en-US" sz="12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2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መከታተያ</a:t>
              </a:r>
              <a:r>
                <a:rPr lang="en-US" sz="12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2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መገምገሚያና</a:t>
              </a:r>
              <a:r>
                <a:rPr lang="en-US" sz="12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2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መማሪያ</a:t>
              </a:r>
              <a:r>
                <a:rPr lang="en-US" sz="12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2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ማዕቀፍ</a:t>
              </a:r>
              <a:r>
                <a:rPr lang="en-US" sz="12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200" b="1" kern="100" dirty="0" err="1">
                  <a:solidFill>
                    <a:schemeClr val="bg1"/>
                  </a:solidFill>
                  <a:latin typeface="Nyala" panose="02000504070300020003" pitchFamily="2" charset="0"/>
                  <a:ea typeface="Calibri" panose="020F0502020204030204" pitchFamily="34" charset="0"/>
                  <a:cs typeface="Nyala" panose="02000504070300020003" pitchFamily="2" charset="0"/>
                </a:rPr>
                <a:t>ማዘጋጀት</a:t>
              </a:r>
              <a:r>
                <a:rPr lang="en-US" sz="12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endPar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0249D86-EFD2-6228-5580-7F0F81CC8D22}"/>
                </a:ext>
              </a:extLst>
            </p:cNvPr>
            <p:cNvSpPr txBox="1"/>
            <p:nvPr/>
          </p:nvSpPr>
          <p:spPr>
            <a:xfrm>
              <a:off x="6060127" y="5672614"/>
              <a:ext cx="1269724" cy="738664"/>
            </a:xfrm>
            <a:prstGeom prst="rect">
              <a:avLst/>
            </a:prstGeom>
            <a:noFill/>
          </p:spPr>
          <p:txBody>
            <a:bodyPr wrap="square">
              <a:spAutoFit/>
            </a:bodyPr>
            <a:lstStyle/>
            <a:p>
              <a:pPr algn="ctr"/>
              <a:r>
                <a:rPr lang="am-ET" sz="1400" b="1" dirty="0">
                  <a:solidFill>
                    <a:schemeClr val="bg1"/>
                  </a:solidFill>
                </a:rPr>
                <a:t>ፍትሃዊነትን የሚያሰፍን በጀት ማዘጋጀት </a:t>
              </a:r>
              <a:endParaRPr lang="en-US" sz="1400" b="1" dirty="0">
                <a:solidFill>
                  <a:schemeClr val="bg1"/>
                </a:solidFill>
              </a:endParaRPr>
            </a:p>
          </p:txBody>
        </p:sp>
        <p:sp>
          <p:nvSpPr>
            <p:cNvPr id="12" name="TextBox 11">
              <a:extLst>
                <a:ext uri="{FF2B5EF4-FFF2-40B4-BE49-F238E27FC236}">
                  <a16:creationId xmlns:a16="http://schemas.microsoft.com/office/drawing/2014/main" id="{095555D1-CC35-4870-91CB-BB5CDDE019DD}"/>
                </a:ext>
              </a:extLst>
            </p:cNvPr>
            <p:cNvSpPr txBox="1"/>
            <p:nvPr/>
          </p:nvSpPr>
          <p:spPr>
            <a:xfrm>
              <a:off x="4793403" y="4135358"/>
              <a:ext cx="1313783" cy="523220"/>
            </a:xfrm>
            <a:prstGeom prst="rect">
              <a:avLst/>
            </a:prstGeom>
            <a:noFill/>
          </p:spPr>
          <p:txBody>
            <a:bodyPr wrap="square">
              <a:spAutoFit/>
            </a:bodyPr>
            <a:lstStyle/>
            <a:p>
              <a:pPr algn="ctr"/>
              <a:r>
                <a:rPr lang="am-ET" sz="1400" b="1" dirty="0">
                  <a:solidFill>
                    <a:schemeClr val="bg1"/>
                  </a:solidFill>
                </a:rPr>
                <a:t>ፍትሃዊና አካታች ተግባራትን መፈጸም</a:t>
              </a:r>
              <a:endParaRPr lang="en-US" sz="1400" b="1" dirty="0">
                <a:solidFill>
                  <a:schemeClr val="bg1"/>
                </a:solidFill>
              </a:endParaRPr>
            </a:p>
          </p:txBody>
        </p:sp>
        <p:sp>
          <p:nvSpPr>
            <p:cNvPr id="13" name="TextBox 12">
              <a:extLst>
                <a:ext uri="{FF2B5EF4-FFF2-40B4-BE49-F238E27FC236}">
                  <a16:creationId xmlns:a16="http://schemas.microsoft.com/office/drawing/2014/main" id="{1DE2FB6D-E417-2AC4-2C45-6DC54D550863}"/>
                </a:ext>
              </a:extLst>
            </p:cNvPr>
            <p:cNvSpPr txBox="1"/>
            <p:nvPr/>
          </p:nvSpPr>
          <p:spPr>
            <a:xfrm>
              <a:off x="5233342" y="2008827"/>
              <a:ext cx="1313783" cy="774379"/>
            </a:xfrm>
            <a:prstGeom prst="rect">
              <a:avLst/>
            </a:prstGeom>
            <a:noFill/>
          </p:spPr>
          <p:txBody>
            <a:bodyPr wrap="square">
              <a:spAutoFit/>
            </a:bodyPr>
            <a:lstStyle/>
            <a:p>
              <a:pPr marL="0" marR="0" algn="ctr">
                <a:lnSpc>
                  <a:spcPct val="107000"/>
                </a:lnSpc>
                <a:spcBef>
                  <a:spcPts val="0"/>
                </a:spcBef>
                <a:spcAft>
                  <a:spcPts val="800"/>
                </a:spcAft>
              </a:pP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ፍትሃዊ</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ውጤቶችን</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መከታተልና</a:t>
              </a:r>
              <a:r>
                <a:rPr lang="en-US" sz="1400" b="1" kern="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መገምገም</a:t>
              </a:r>
              <a:endParaRPr lang="en-US" sz="2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143C4C6-579C-4023-D6F8-98622F2E7801}"/>
                </a:ext>
              </a:extLst>
            </p:cNvPr>
            <p:cNvSpPr txBox="1"/>
            <p:nvPr/>
          </p:nvSpPr>
          <p:spPr>
            <a:xfrm>
              <a:off x="6992898" y="3602024"/>
              <a:ext cx="1450445" cy="523220"/>
            </a:xfrm>
            <a:prstGeom prst="rect">
              <a:avLst/>
            </a:prstGeom>
            <a:noFill/>
          </p:spPr>
          <p:txBody>
            <a:bodyPr wrap="square" rtlCol="0">
              <a:spAutoFit/>
            </a:bodyPr>
            <a:lstStyle/>
            <a:p>
              <a:pPr algn="ctr"/>
              <a:r>
                <a:rPr lang="en-US" sz="1400" b="1" kern="100" dirty="0" err="1">
                  <a:solidFill>
                    <a:srgbClr val="415B6B"/>
                  </a:solidFill>
                  <a:effectLst/>
                  <a:latin typeface="Nyala" panose="02000504070300020003" pitchFamily="2" charset="0"/>
                  <a:ea typeface="Calibri" panose="020F0502020204030204" pitchFamily="34" charset="0"/>
                  <a:cs typeface="Nyala" panose="02000504070300020003" pitchFamily="2" charset="0"/>
                </a:rPr>
                <a:t>መማር</a:t>
              </a:r>
              <a:r>
                <a:rPr lang="am-ET" sz="1400" b="1" kern="100" dirty="0">
                  <a:solidFill>
                    <a:srgbClr val="415B6B"/>
                  </a:solidFill>
                  <a:effectLst/>
                  <a:latin typeface="Nyala" panose="02000504070300020003" pitchFamily="2" charset="0"/>
                  <a:ea typeface="Calibri" panose="020F0502020204030204" pitchFamily="34" charset="0"/>
                  <a:cs typeface="Nyala" panose="02000504070300020003" pitchFamily="2" charset="0"/>
                </a:rPr>
                <a:t> እ</a:t>
              </a:r>
              <a:r>
                <a:rPr lang="en-US" sz="1400" b="1" kern="100" dirty="0" err="1">
                  <a:solidFill>
                    <a:srgbClr val="415B6B"/>
                  </a:solidFill>
                  <a:effectLst/>
                  <a:latin typeface="Nyala" panose="02000504070300020003" pitchFamily="2" charset="0"/>
                  <a:ea typeface="Calibri" panose="020F0502020204030204" pitchFamily="34" charset="0"/>
                  <a:cs typeface="Nyala" panose="02000504070300020003" pitchFamily="2" charset="0"/>
                </a:rPr>
                <a:t>ና</a:t>
              </a:r>
              <a:r>
                <a:rPr lang="en-US" sz="1400" b="1" kern="100" dirty="0">
                  <a:solidFill>
                    <a:srgbClr val="415B6B"/>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rgbClr val="415B6B"/>
                  </a:solidFill>
                  <a:effectLst/>
                  <a:latin typeface="Nyala" panose="02000504070300020003" pitchFamily="2" charset="0"/>
                  <a:ea typeface="Calibri" panose="020F0502020204030204" pitchFamily="34" charset="0"/>
                  <a:cs typeface="Nyala" panose="02000504070300020003" pitchFamily="2" charset="0"/>
                </a:rPr>
                <a:t>ትምህርትን</a:t>
              </a:r>
              <a:r>
                <a:rPr lang="en-US" sz="1400" b="1" kern="100" dirty="0">
                  <a:solidFill>
                    <a:srgbClr val="415B6B"/>
                  </a:solidFill>
                  <a:effectLst/>
                  <a:latin typeface="Nyala" panose="02000504070300020003" pitchFamily="2" charset="0"/>
                  <a:ea typeface="Calibri" panose="020F0502020204030204" pitchFamily="34" charset="0"/>
                  <a:cs typeface="Nyala" panose="02000504070300020003" pitchFamily="2" charset="0"/>
                </a:rPr>
                <a:t> </a:t>
              </a:r>
              <a:r>
                <a:rPr lang="en-US" sz="1400" b="1" kern="100" dirty="0" err="1">
                  <a:solidFill>
                    <a:srgbClr val="415B6B"/>
                  </a:solidFill>
                  <a:effectLst/>
                  <a:latin typeface="Nyala" panose="02000504070300020003" pitchFamily="2" charset="0"/>
                  <a:ea typeface="Calibri" panose="020F0502020204030204" pitchFamily="34" charset="0"/>
                  <a:cs typeface="Nyala" panose="02000504070300020003" pitchFamily="2" charset="0"/>
                </a:rPr>
                <a:t>መተግበር</a:t>
              </a:r>
              <a:r>
                <a:rPr lang="en-US" sz="1400" b="1" kern="100" dirty="0">
                  <a:solidFill>
                    <a:srgbClr val="415B6B"/>
                  </a:solidFill>
                  <a:effectLst/>
                  <a:latin typeface="Nyala" panose="02000504070300020003" pitchFamily="2" charset="0"/>
                  <a:ea typeface="Calibri" panose="020F0502020204030204" pitchFamily="34" charset="0"/>
                  <a:cs typeface="Nyala" panose="02000504070300020003" pitchFamily="2" charset="0"/>
                </a:rPr>
                <a:t> </a:t>
              </a:r>
              <a:endParaRPr lang="en-US" sz="1400" b="1" kern="100" dirty="0">
                <a:solidFill>
                  <a:srgbClr val="415B6B"/>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TextBox 5">
            <a:extLst>
              <a:ext uri="{FF2B5EF4-FFF2-40B4-BE49-F238E27FC236}">
                <a16:creationId xmlns:a16="http://schemas.microsoft.com/office/drawing/2014/main" id="{0BABCFCE-A683-4A35-5ED5-446F45A3C5A7}"/>
              </a:ext>
            </a:extLst>
          </p:cNvPr>
          <p:cNvSpPr txBox="1"/>
          <p:nvPr/>
        </p:nvSpPr>
        <p:spPr>
          <a:xfrm>
            <a:off x="662050" y="505509"/>
            <a:ext cx="6097978"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m-ET"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መግቢያ</a:t>
            </a:r>
            <a:r>
              <a:rPr kumimoji="0" lang="en-US"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የፕሮግራም</a:t>
            </a:r>
            <a:r>
              <a:rPr kumimoji="0" lang="en-US"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እና</a:t>
            </a:r>
            <a:r>
              <a:rPr kumimoji="0" lang="en-US"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ፕሮጀክት</a:t>
            </a:r>
            <a:r>
              <a:rPr kumimoji="0" lang="en-US"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lang="en-US" sz="3200" b="1" dirty="0" err="1">
                <a:solidFill>
                  <a:srgbClr val="C00000"/>
                </a:solidFill>
                <a:effectLst/>
                <a:latin typeface="Nyala" panose="02000504070300020003" pitchFamily="2" charset="0"/>
                <a:ea typeface="Calibri" panose="020F0502020204030204" pitchFamily="34" charset="0"/>
                <a:cs typeface="Nyala" panose="02000504070300020003" pitchFamily="2" charset="0"/>
              </a:rPr>
              <a:t>ዑደት</a:t>
            </a:r>
            <a:r>
              <a:rPr lang="en-US" sz="3200" b="1" dirty="0">
                <a:solidFill>
                  <a:srgbClr val="C00000"/>
                </a:solidFill>
                <a:effectLst/>
                <a:latin typeface="Nyala" panose="02000504070300020003" pitchFamily="2" charset="0"/>
                <a:ea typeface="Calibri" panose="020F0502020204030204" pitchFamily="34" charset="0"/>
                <a:cs typeface="Nyala" panose="02000504070300020003" pitchFamily="2" charset="0"/>
              </a:rPr>
              <a:t> </a:t>
            </a:r>
          </a:p>
        </p:txBody>
      </p:sp>
      <p:sp>
        <p:nvSpPr>
          <p:cNvPr id="11" name="TextBox 10">
            <a:extLst>
              <a:ext uri="{FF2B5EF4-FFF2-40B4-BE49-F238E27FC236}">
                <a16:creationId xmlns:a16="http://schemas.microsoft.com/office/drawing/2014/main" id="{12DB6BAA-F625-0B30-F7B2-BCE98B5BD207}"/>
              </a:ext>
            </a:extLst>
          </p:cNvPr>
          <p:cNvSpPr txBox="1"/>
          <p:nvPr/>
        </p:nvSpPr>
        <p:spPr>
          <a:xfrm>
            <a:off x="1350820" y="1304507"/>
            <a:ext cx="4902027"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የ</a:t>
            </a:r>
            <a:r>
              <a:rPr kumimoji="0" lang="en-US" altLang="en-US" b="1" i="0" u="none" strike="noStrike" cap="none" normalizeH="0" baseline="0" dirty="0" err="1"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አየር</a:t>
            </a:r>
            <a:r>
              <a:rPr kumimoji="0" lang="en-US" altLang="en-US" b="1" i="0" u="none" strike="noStrike" cap="none" normalizeH="0" baseline="0" dirty="0"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b="1" i="0" u="none" strike="noStrike" cap="none" normalizeH="0" baseline="0" dirty="0" err="1"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ንብረት</a:t>
            </a:r>
            <a:r>
              <a:rPr kumimoji="0" lang="en-US" altLang="en-US" b="1" i="0" u="none" strike="noStrike" cap="none" normalizeH="0" baseline="0" dirty="0"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b="1" i="0" u="none" strike="noStrike" cap="none" normalizeH="0" baseline="0" dirty="0" err="1"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ለውጥ</a:t>
            </a:r>
            <a:r>
              <a:rPr kumimoji="0" lang="en-US" altLang="en-US" b="1" i="0" u="none" strike="noStrike" cap="none" normalizeH="0" baseline="0" dirty="0" bmk="">
                <a:ln>
                  <a:noFill/>
                </a:ln>
                <a:solidFill>
                  <a:schemeClr val="bg2">
                    <a:lumMod val="50000"/>
                  </a:schemeClr>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b="1"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ፕሮግራም</a:t>
            </a:r>
            <a:r>
              <a:rPr kumimoji="0" lang="en-US" altLang="en-US" b="1"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kumimoji="0" lang="en-US" altLang="en-US" b="1"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እና</a:t>
            </a:r>
            <a:r>
              <a:rPr kumimoji="0" lang="en-US" altLang="en-US" b="1"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kumimoji="0" lang="en-US" altLang="en-US" b="1" i="0" u="none" strike="noStrike" cap="none" normalizeH="0" baseline="0" dirty="0" err="1"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ፕሮጀክት</a:t>
            </a:r>
            <a:r>
              <a:rPr kumimoji="0" lang="en-US" altLang="en-US" b="1" i="0" u="none" strike="noStrike" cap="none" normalizeH="0" baseline="0" dirty="0" bmk="_Hlk156645400">
                <a:ln>
                  <a:noFill/>
                </a:ln>
                <a:solidFill>
                  <a:schemeClr val="bg2">
                    <a:lumMod val="50000"/>
                  </a:schemeClr>
                </a:solidFill>
                <a:effectLst/>
                <a:latin typeface="Arial Unicode MS"/>
                <a:ea typeface="Times New Roman" panose="02020603050405020304" pitchFamily="18" charset="0"/>
                <a:cs typeface="Nyala" panose="02000504070300020003" pitchFamily="2" charset="0"/>
              </a:rPr>
              <a:t> </a:t>
            </a:r>
            <a:r>
              <a:rPr lang="en-US" b="1" dirty="0" err="1">
                <a:solidFill>
                  <a:schemeClr val="bg2">
                    <a:lumMod val="50000"/>
                  </a:schemeClr>
                </a:solidFill>
                <a:effectLst/>
                <a:latin typeface="Nyala" panose="02000504070300020003" pitchFamily="2" charset="0"/>
                <a:ea typeface="Calibri" panose="020F0502020204030204" pitchFamily="34" charset="0"/>
                <a:cs typeface="Nyala" panose="02000504070300020003" pitchFamily="2" charset="0"/>
              </a:rPr>
              <a:t>ዑደት</a:t>
            </a:r>
            <a:r>
              <a:rPr kumimoji="0" lang="en-US" altLang="en-US" b="1" i="0" u="none" strike="noStrike" cap="none" normalizeH="0" baseline="0" dirty="0">
                <a:ln>
                  <a:noFill/>
                </a:ln>
                <a:solidFill>
                  <a:schemeClr val="bg2">
                    <a:lumMod val="50000"/>
                  </a:schemeClr>
                </a:solidFill>
                <a:effectLst/>
              </a:rPr>
              <a:t> </a:t>
            </a:r>
            <a:endParaRPr kumimoji="0" lang="en-US" altLang="en-US" b="1" i="0" u="none" strike="noStrike" cap="none" normalizeH="0" baseline="0" dirty="0">
              <a:ln>
                <a:noFill/>
              </a:ln>
              <a:solidFill>
                <a:schemeClr val="bg2">
                  <a:lumMod val="50000"/>
                </a:schemeClr>
              </a:solidFill>
              <a:effectLst/>
              <a:latin typeface="Arial" panose="020B0604020202020204" pitchFamily="34" charset="0"/>
            </a:endParaRPr>
          </a:p>
        </p:txBody>
      </p:sp>
    </p:spTree>
    <p:extLst>
      <p:ext uri="{BB962C8B-B14F-4D97-AF65-F5344CB8AC3E}">
        <p14:creationId xmlns:p14="http://schemas.microsoft.com/office/powerpoint/2010/main" val="302456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1907C3-F806-50E1-159C-1923B71906C8}"/>
              </a:ext>
            </a:extLst>
          </p:cNvPr>
          <p:cNvSpPr txBox="1"/>
          <p:nvPr/>
        </p:nvSpPr>
        <p:spPr>
          <a:xfrm>
            <a:off x="1011898" y="203480"/>
            <a:ext cx="8846204"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m-ET"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የ</a:t>
            </a:r>
            <a:r>
              <a:rPr lang="am-ET" sz="3200" b="1" dirty="0">
                <a:solidFill>
                  <a:srgbClr val="C00000"/>
                </a:solidFill>
                <a:latin typeface="Arial Unicode MS"/>
              </a:rPr>
              <a:t>ሥርዓተ-ፆታ</a:t>
            </a:r>
            <a:r>
              <a:rPr lang="en-US" sz="3200" b="1" dirty="0">
                <a:solidFill>
                  <a:srgbClr val="C00000"/>
                </a:solidFill>
                <a:latin typeface="Arial Unicode MS"/>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ትንተና</a:t>
            </a:r>
            <a:r>
              <a:rPr kumimoji="0" lang="en-US"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ምንድን</a:t>
            </a:r>
            <a:r>
              <a:rPr kumimoji="0" lang="en-US"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 </a:t>
            </a:r>
            <a:r>
              <a:rPr kumimoji="0" lang="en-US" altLang="en-US" sz="3200" b="1" i="0" u="none" strike="noStrike" cap="none" normalizeH="0" baseline="0" dirty="0" err="1">
                <a:ln>
                  <a:noFill/>
                </a:ln>
                <a:solidFill>
                  <a:srgbClr val="C00000"/>
                </a:solidFill>
                <a:effectLst/>
                <a:latin typeface="Arial Unicode MS"/>
                <a:ea typeface="Times New Roman" panose="02020603050405020304" pitchFamily="18" charset="0"/>
                <a:cs typeface="Nyala" panose="02000504070300020003" pitchFamily="2" charset="0"/>
              </a:rPr>
              <a:t>ነው</a:t>
            </a:r>
            <a:r>
              <a:rPr kumimoji="0" lang="en-GB" altLang="en-US" sz="3200" b="1" i="0" u="none" strike="noStrike" cap="none" normalizeH="0" baseline="0" dirty="0">
                <a:ln>
                  <a:noFill/>
                </a:ln>
                <a:solidFill>
                  <a:srgbClr val="C00000"/>
                </a:solidFill>
                <a:effectLst/>
                <a:latin typeface="Arial Unicode MS"/>
                <a:ea typeface="Times New Roman" panose="02020603050405020304" pitchFamily="18" charset="0"/>
                <a:cs typeface="Nyala" panose="02000504070300020003" pitchFamily="2" charset="0"/>
              </a:rPr>
              <a:t>?</a:t>
            </a:r>
          </a:p>
        </p:txBody>
      </p:sp>
      <p:sp>
        <p:nvSpPr>
          <p:cNvPr id="7" name="TextBox 6">
            <a:extLst>
              <a:ext uri="{FF2B5EF4-FFF2-40B4-BE49-F238E27FC236}">
                <a16:creationId xmlns:a16="http://schemas.microsoft.com/office/drawing/2014/main" id="{8164B9CE-216E-2EBE-E0E6-5F329EC8F7A9}"/>
              </a:ext>
            </a:extLst>
          </p:cNvPr>
          <p:cNvSpPr txBox="1"/>
          <p:nvPr/>
        </p:nvSpPr>
        <p:spPr>
          <a:xfrm>
            <a:off x="568960" y="730104"/>
            <a:ext cx="11348720" cy="6124754"/>
          </a:xfrm>
          <a:prstGeom prst="rect">
            <a:avLst/>
          </a:prstGeom>
          <a:noFill/>
        </p:spPr>
        <p:txBody>
          <a:bodyPr wrap="square">
            <a:spAutoFit/>
          </a:bodyPr>
          <a:lstStyle/>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በማህበረሰቡ</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ያሉ</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ስርአተ-ጾታን</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መሰረት</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ያደረጉ</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የግለሰቦችን</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GB" altLang="en-US" sz="2800" dirty="0" err="1">
                <a:solidFill>
                  <a:srgbClr val="303436"/>
                </a:solidFill>
                <a:latin typeface="Arial Unicode MS"/>
                <a:ea typeface="Times New Roman" panose="02020603050405020304" pitchFamily="18" charset="0"/>
                <a:cs typeface="Nyala" panose="02000504070300020003" pitchFamily="2" charset="0"/>
              </a:rPr>
              <a:t>ሚናዎች</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ኃላፊነቶች</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en-GB" altLang="en-US" sz="2800" dirty="0" err="1">
                <a:solidFill>
                  <a:srgbClr val="303436"/>
                </a:solidFill>
                <a:latin typeface="Arial Unicode MS"/>
                <a:ea typeface="Times New Roman" panose="02020603050405020304" pitchFamily="18" charset="0"/>
                <a:cs typeface="Nyala" panose="02000504070300020003" pitchFamily="2" charset="0"/>
              </a:rPr>
              <a:t>ተስፋዎች</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የሚያጋጥቸው</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ተግዳሮቶች</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መልካም</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አጋጣሚዎችን</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ስልታዊና</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ሁሉን</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አቀፍ</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በሆነ</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lang="am-ET" altLang="en-US" sz="2800" dirty="0">
                <a:solidFill>
                  <a:srgbClr val="303436"/>
                </a:solidFill>
                <a:latin typeface="Arial Unicode MS"/>
                <a:ea typeface="Times New Roman" panose="02020603050405020304" pitchFamily="18" charset="0"/>
                <a:cs typeface="Nyala" panose="02000504070300020003" pitchFamily="2" charset="0"/>
              </a:rPr>
              <a:t>መ</a:t>
            </a:r>
            <a:r>
              <a:rPr lang="en-GB" sz="2800" dirty="0" err="1">
                <a:solidFill>
                  <a:srgbClr val="303436"/>
                </a:solidFill>
                <a:effectLst/>
                <a:latin typeface="Nyala" panose="02000504070300020003" pitchFamily="2" charset="0"/>
                <a:ea typeface="Calibri" panose="020F0502020204030204" pitchFamily="34" charset="0"/>
                <a:cs typeface="Nyala" panose="02000504070300020003" pitchFamily="2" charset="0"/>
              </a:rPr>
              <a:t>ል</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ኩ</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ማጥናት</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ነው</a:t>
            </a:r>
            <a:r>
              <a:rPr lang="en-GB" altLang="en-US" sz="2800" dirty="0">
                <a:solidFill>
                  <a:srgbClr val="303436"/>
                </a:solidFill>
                <a:latin typeface="Arial Unicode MS"/>
                <a:ea typeface="Times New Roman" panose="02020603050405020304" pitchFamily="18" charset="0"/>
                <a:cs typeface="Nyala" panose="02000504070300020003" pitchFamily="2" charset="0"/>
              </a:rPr>
              <a:t>።</a:t>
            </a:r>
            <a:endPar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0" marR="0" lvl="0" indent="0" algn="l" defTabSz="914400" rtl="0" eaLnBrk="0" fontAlgn="base" latinLnBrk="0" hangingPunct="0">
              <a:spcBef>
                <a:spcPct val="0"/>
              </a:spcBef>
              <a:spcAft>
                <a:spcPct val="0"/>
              </a:spcAft>
              <a:buClrTx/>
              <a:buSzTx/>
              <a:buFontTx/>
              <a:buNone/>
              <a:tabLst/>
            </a:pPr>
            <a:r>
              <a:rPr kumimoji="0" lang="en-GB"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ዓላማዎች</a:t>
            </a:r>
            <a:endParaRPr kumimoji="0" lang="en-GB"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ግንኙነቶች</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(gender dynamics)</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በማህበራዊ</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ኢኮኖሚያዊ</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ፖለቲካዊ</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አወቃቀሮች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ላይ</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ተጽዕኖ</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የሚያሳድሩባቸውን</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መንገዶች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እንዲሁም</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በእነዚያ</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መዋቅሮች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የግለሰቦችን</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ልምዶች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ለመረዳት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ለመፍታት</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እንዲሁም </a:t>
            </a:r>
            <a:endPar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የሥርዓተ</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እኩልነትን</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am-ET" altLang="en-US" sz="2800" dirty="0">
                <a:solidFill>
                  <a:srgbClr val="303436"/>
                </a:solidFill>
                <a:latin typeface="inherit"/>
                <a:ea typeface="Times New Roman" panose="02020603050405020304" pitchFamily="18" charset="0"/>
                <a:cs typeface="Courier New" panose="02070309020205020404" pitchFamily="49" charset="0"/>
              </a:rPr>
              <a:t>ለማስፈን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እና</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ስርአተ-ጾታን</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GB"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መሰረት</a:t>
            </a:r>
            <a:r>
              <a:rPr kumimoji="0" lang="en-GB"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ያደረጉ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ልዩነቶችን</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ለመቅረፍ</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የሚያስችሉ</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ፖሊሲዎችን</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ለ</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ማዘጋጀት</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የሚያግዙ</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መረጃዎችን</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መስጠት</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endPar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endParaRPr>
          </a:p>
          <a:p>
            <a:pPr marL="0" marR="0" lvl="0" indent="0" algn="l" defTabSz="914400" rtl="0" eaLnBrk="0" fontAlgn="base" latinLnBrk="0" hangingPunct="0">
              <a:spcBef>
                <a:spcPct val="0"/>
              </a:spcBef>
              <a:spcAft>
                <a:spcPct val="0"/>
              </a:spcAft>
              <a:buClrTx/>
              <a:buSzTx/>
              <a:buFontTx/>
              <a:buNone/>
              <a:tabLst/>
            </a:pP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የሚከተሉት</a:t>
            </a:r>
            <a:r>
              <a:rPr kumimoji="0" lang="am-ET"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ን</a:t>
            </a:r>
            <a:r>
              <a:rPr kumimoji="0" lang="en-US"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ወሳኝ</a:t>
            </a:r>
            <a:r>
              <a:rPr kumimoji="0" lang="en-US"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ክፍሎች</a:t>
            </a:r>
            <a:r>
              <a:rPr kumimoji="0" lang="en-US"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1"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ይዳስሳል</a:t>
            </a:r>
            <a:r>
              <a:rPr kumimoji="0" lang="en-US" altLang="en-US" sz="2800" b="1"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p>
          <a:p>
            <a:pPr marL="285750" marR="0" lvl="0" indent="-28575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ማህበራዊ</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ተግባራትና</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ኃላፊነቶች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የሃብት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ተደራሽነት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ስልጣን</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እና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ውሳኔ</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ሰጭነት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ተግዳሮቶችና</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መልካም</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አጋጣሚዎች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ማህበራዊ</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ልማዶችና</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ባህላዊ</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ተግባራት</a:t>
            </a:r>
            <a:r>
              <a:rPr kumimoji="0" lang="am-ET"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p>
          <a:p>
            <a:pPr marR="0" lvl="0" algn="l" defTabSz="914400" rtl="0" eaLnBrk="0" fontAlgn="base" latinLnBrk="0" hangingPunct="0">
              <a:spcBef>
                <a:spcPct val="0"/>
              </a:spcBef>
              <a:spcAft>
                <a:spcPct val="0"/>
              </a:spcAft>
              <a:buClrTx/>
              <a:buSzTx/>
              <a:tabLst/>
            </a:pP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ሥርዓተ</a:t>
            </a:r>
            <a:r>
              <a:rPr kumimoji="0" lang="en-US" altLang="en-US" sz="280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ፆታን</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ከሌሎች</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ማህበራዊ</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ምድቦች</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ጋር</a:t>
            </a:r>
            <a:r>
              <a:rPr kumimoji="0" lang="en-US" altLang="en-US" sz="280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800" b="0" i="0" u="none" strike="noStrike" cap="none" normalizeH="0" baseline="0" dirty="0" err="1">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የሚኖረው</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 </a:t>
            </a:r>
            <a:r>
              <a:rPr lang="am-ET" altLang="en-US" sz="2800" dirty="0">
                <a:solidFill>
                  <a:srgbClr val="303436"/>
                </a:solidFill>
                <a:latin typeface="Nyala" panose="02000504070300020003" pitchFamily="2" charset="0"/>
                <a:ea typeface="Times New Roman" panose="02020603050405020304" pitchFamily="18" charset="0"/>
                <a:cs typeface="Courier New" panose="02070309020205020404" pitchFamily="49" charset="0"/>
              </a:rPr>
              <a:t>ትስስር </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800" b="0" i="0" u="none" strike="noStrike" cap="none" normalizeH="0" baseline="0" dirty="0">
                <a:ln>
                  <a:noFill/>
                </a:ln>
                <a:solidFill>
                  <a:srgbClr val="303436"/>
                </a:solidFill>
                <a:effectLst/>
                <a:latin typeface="Nyala" panose="02000504070300020003" pitchFamily="2" charset="0"/>
                <a:ea typeface="Times New Roman" panose="02020603050405020304" pitchFamily="18" charset="0"/>
                <a:cs typeface="Courier New" panose="02070309020205020404" pitchFamily="49" charset="0"/>
              </a:rPr>
              <a:t>intersectionality</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ከግምት</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ውስጥ</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ያስገባ</a:t>
            </a:r>
            <a:r>
              <a:rPr kumimoji="0" lang="en-US" altLang="en-US" sz="280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r>
              <a:rPr kumimoji="0" lang="en-US" altLang="en-US" sz="280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ነው</a:t>
            </a:r>
            <a:r>
              <a:rPr lang="en-US" altLang="en-US" sz="2800" dirty="0">
                <a:latin typeface="Arial Unicode MS"/>
                <a:ea typeface="Times New Roman" panose="02020603050405020304" pitchFamily="18" charset="0"/>
                <a:cs typeface="Nyala" panose="02000504070300020003" pitchFamily="2"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547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1907C3-F806-50E1-159C-1923B71906C8}"/>
              </a:ext>
            </a:extLst>
          </p:cNvPr>
          <p:cNvSpPr txBox="1"/>
          <p:nvPr/>
        </p:nvSpPr>
        <p:spPr>
          <a:xfrm>
            <a:off x="2327561" y="0"/>
            <a:ext cx="8564683"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err="1">
                <a:solidFill>
                  <a:srgbClr val="C00000"/>
                </a:solidFill>
                <a:latin typeface="Arial Unicode MS"/>
              </a:rPr>
              <a:t>የስርአተ-ጾታ</a:t>
            </a:r>
            <a:r>
              <a:rPr lang="en-US" altLang="en-US" sz="3200" b="1" dirty="0">
                <a:solidFill>
                  <a:srgbClr val="C00000"/>
                </a:solidFill>
                <a:latin typeface="Arial Unicode MS"/>
              </a:rPr>
              <a:t> </a:t>
            </a:r>
            <a:r>
              <a:rPr lang="en-US" altLang="en-US" sz="3200" b="1" dirty="0" err="1">
                <a:solidFill>
                  <a:srgbClr val="C00000"/>
                </a:solidFill>
                <a:latin typeface="Arial Unicode MS"/>
              </a:rPr>
              <a:t>ትንተና</a:t>
            </a:r>
            <a:r>
              <a:rPr lang="en-US" altLang="en-US" sz="3200" b="1" dirty="0">
                <a:solidFill>
                  <a:srgbClr val="C00000"/>
                </a:solidFill>
                <a:latin typeface="Arial Unicode MS"/>
              </a:rPr>
              <a:t> </a:t>
            </a:r>
            <a:r>
              <a:rPr lang="en-US" altLang="en-US" sz="3200" b="1" dirty="0" err="1">
                <a:solidFill>
                  <a:srgbClr val="C00000"/>
                </a:solidFill>
                <a:latin typeface="Arial Unicode MS"/>
              </a:rPr>
              <a:t>ከአየር</a:t>
            </a:r>
            <a:r>
              <a:rPr lang="en-US" altLang="en-US" sz="3200" b="1" dirty="0">
                <a:solidFill>
                  <a:srgbClr val="C00000"/>
                </a:solidFill>
                <a:latin typeface="Arial Unicode MS"/>
              </a:rPr>
              <a:t> </a:t>
            </a:r>
            <a:r>
              <a:rPr lang="en-US" altLang="en-US" sz="3200" b="1" dirty="0" err="1">
                <a:solidFill>
                  <a:srgbClr val="C00000"/>
                </a:solidFill>
                <a:latin typeface="Arial Unicode MS"/>
              </a:rPr>
              <a:t>ንብረት</a:t>
            </a:r>
            <a:r>
              <a:rPr lang="en-US" altLang="en-US" sz="3200" b="1" dirty="0">
                <a:solidFill>
                  <a:srgbClr val="C00000"/>
                </a:solidFill>
                <a:latin typeface="Arial Unicode MS"/>
              </a:rPr>
              <a:t> </a:t>
            </a:r>
            <a:r>
              <a:rPr lang="en-US" altLang="en-US" sz="3200" b="1" dirty="0" err="1">
                <a:solidFill>
                  <a:srgbClr val="C00000"/>
                </a:solidFill>
                <a:latin typeface="Arial Unicode MS"/>
              </a:rPr>
              <a:t>ለውጥ</a:t>
            </a:r>
            <a:r>
              <a:rPr lang="en-US" altLang="en-US" sz="3200" b="1" dirty="0">
                <a:solidFill>
                  <a:srgbClr val="C00000"/>
                </a:solidFill>
                <a:latin typeface="Arial Unicode MS"/>
              </a:rPr>
              <a:t> </a:t>
            </a:r>
            <a:r>
              <a:rPr lang="en-US" altLang="en-US" sz="3200" b="1" dirty="0" err="1">
                <a:solidFill>
                  <a:srgbClr val="C00000"/>
                </a:solidFill>
                <a:latin typeface="Arial Unicode MS"/>
              </a:rPr>
              <a:t>አንፃር</a:t>
            </a:r>
            <a:r>
              <a:rPr lang="en-US" altLang="en-US" sz="3200" b="1" dirty="0">
                <a:solidFill>
                  <a:srgbClr val="C00000"/>
                </a:solidFill>
                <a:latin typeface="Arial Unicode MS"/>
              </a:rPr>
              <a:t> </a:t>
            </a:r>
            <a:endParaRPr lang="en-GB" altLang="en-US" sz="3200" b="1" dirty="0">
              <a:solidFill>
                <a:srgbClr val="C00000"/>
              </a:solidFill>
              <a:latin typeface="Arial Unicode MS"/>
            </a:endParaRPr>
          </a:p>
        </p:txBody>
      </p:sp>
      <p:sp>
        <p:nvSpPr>
          <p:cNvPr id="7" name="TextBox 6">
            <a:extLst>
              <a:ext uri="{FF2B5EF4-FFF2-40B4-BE49-F238E27FC236}">
                <a16:creationId xmlns:a16="http://schemas.microsoft.com/office/drawing/2014/main" id="{8164B9CE-216E-2EBE-E0E6-5F329EC8F7A9}"/>
              </a:ext>
            </a:extLst>
          </p:cNvPr>
          <p:cNvSpPr txBox="1"/>
          <p:nvPr/>
        </p:nvSpPr>
        <p:spPr>
          <a:xfrm>
            <a:off x="225334" y="480271"/>
            <a:ext cx="11741331" cy="6912662"/>
          </a:xfrm>
          <a:prstGeom prst="rect">
            <a:avLst/>
          </a:prstGeom>
          <a:noFill/>
        </p:spPr>
        <p:txBody>
          <a:bodyPr wrap="square">
            <a:spAutoFit/>
          </a:bodyPr>
          <a:lstStyle/>
          <a:p>
            <a:pPr marL="342900" indent="-342900" algn="just" eaLnBrk="0" fontAlgn="base" hangingPunct="0">
              <a:spcBef>
                <a:spcPct val="0"/>
              </a:spcBef>
              <a:spcAft>
                <a:spcPct val="0"/>
              </a:spcAft>
              <a:buFont typeface="Arial" panose="020B0604020202020204" pitchFamily="34" charset="0"/>
              <a:buChar char="•"/>
            </a:pPr>
            <a:r>
              <a:rPr lang="am-ET" altLang="en-US" sz="2770" dirty="0">
                <a:solidFill>
                  <a:srgbClr val="303436"/>
                </a:solidFill>
                <a:latin typeface="Arial Unicode MS"/>
                <a:ea typeface="Times New Roman" panose="02020603050405020304" pitchFamily="18" charset="0"/>
                <a:cs typeface="Nyala" panose="02000504070300020003" pitchFamily="2" charset="0"/>
              </a:rPr>
              <a:t>የስርአተ-ጾታ ትንተናን የ</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አየር</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ንብረት</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ለውጥ</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inherit"/>
                <a:ea typeface="Times New Roman" panose="02020603050405020304" pitchFamily="18" charset="0"/>
                <a:cs typeface="Courier New" panose="02070309020205020404" pitchFamily="49" charset="0"/>
              </a:rPr>
              <a:t>ተጋላጭነት</a:t>
            </a:r>
            <a:r>
              <a:rPr lang="am-ET" altLang="en-US" sz="2770" dirty="0">
                <a:solidFill>
                  <a:srgbClr val="303436"/>
                </a:solidFill>
                <a:latin typeface="inherit"/>
                <a:ea typeface="Times New Roman" panose="02020603050405020304" pitchFamily="18" charset="0"/>
                <a:cs typeface="Courier New" panose="02070309020205020404" pitchFamily="49" charset="0"/>
              </a:rPr>
              <a:t> እና አደጋዎች ግምገማ ላይ መጠቀም ይቻላል። እንዲያውም የሰዎችን የተለያዩ ፍላጎቶችን ለመረዳት አስፈላጊ ነው።</a:t>
            </a:r>
          </a:p>
          <a:p>
            <a:pPr marL="342900" indent="-342900" algn="just" eaLnBrk="0" fontAlgn="base" hangingPunct="0">
              <a:spcBef>
                <a:spcPct val="0"/>
              </a:spcBef>
              <a:spcAft>
                <a:spcPct val="0"/>
              </a:spcAft>
              <a:buFont typeface="Arial" panose="020B0604020202020204" pitchFamily="34" charset="0"/>
              <a:buChar char="•"/>
            </a:pPr>
            <a:r>
              <a:rPr lang="am-ET" altLang="en-US" sz="2770" dirty="0">
                <a:solidFill>
                  <a:srgbClr val="303436"/>
                </a:solidFill>
                <a:latin typeface="inherit"/>
                <a:ea typeface="Times New Roman" panose="02020603050405020304" pitchFamily="18" charset="0"/>
                <a:cs typeface="Courier New" panose="02070309020205020404" pitchFamily="49" charset="0"/>
              </a:rPr>
              <a:t>የአየር ንብረት ለውጥ የሰዎች ጾታ ላይ ተመስርቶ እንዴት በተለያየ መልኩ ተጽዕኖ እንደሚያሳድር ለመረዳት የሚደረግ ጥናት ነው።</a:t>
            </a:r>
          </a:p>
          <a:p>
            <a:pPr marL="342900" indent="-342900" algn="just" eaLnBrk="0" fontAlgn="base" hangingPunct="0">
              <a:spcBef>
                <a:spcPct val="0"/>
              </a:spcBef>
              <a:spcAft>
                <a:spcPct val="0"/>
              </a:spcAft>
              <a:buFont typeface="Arial" panose="020B0604020202020204" pitchFamily="34" charset="0"/>
              <a:buChar char="•"/>
            </a:pP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ከአየር</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ንብረት</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ለውጥ</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ተጽእኖዎች</a:t>
            </a:r>
            <a:r>
              <a:rPr kumimoji="0" lang="en-US" altLang="en-US" sz="277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inherit"/>
                <a:ea typeface="Times New Roman" panose="02020603050405020304" pitchFamily="18" charset="0"/>
                <a:cs typeface="Courier New" panose="02070309020205020404" pitchFamily="49" charset="0"/>
              </a:rPr>
              <a:t>የ</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መላመድ</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lang="am-ET" altLang="en-US" sz="2770" dirty="0">
                <a:solidFill>
                  <a:srgbClr val="303436"/>
                </a:solidFill>
                <a:latin typeface="inherit"/>
                <a:ea typeface="Times New Roman" panose="02020603050405020304" pitchFamily="18" charset="0"/>
                <a:cs typeface="Courier New" panose="02070309020205020404" pitchFamily="49" charset="0"/>
              </a:rPr>
              <a:t>የአየር ንብረትን ለመከላከል</a:t>
            </a:r>
            <a:r>
              <a:rPr kumimoji="0" lang="am-ET" altLang="en-US" sz="277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ከሚወሰዱ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ስልቶች</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አንጻር</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የሴቶች</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የወንዶች</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ልዩ</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ሚናዎች</a:t>
            </a:r>
            <a:r>
              <a:rPr kumimoji="0" lang="en-US" altLang="en-US" sz="277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ኃላፊነቶች</a:t>
            </a:r>
            <a:r>
              <a:rPr kumimoji="0" lang="en-US" altLang="en-US" sz="277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ተጋላጭነቶች</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እድሎች</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መገምገምን</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ያካትታል</a:t>
            </a:r>
            <a:r>
              <a:rPr kumimoji="0" lang="en-US" altLang="en-US" sz="277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 </a:t>
            </a:r>
            <a:endParaRPr lang="am-ET" altLang="en-US" sz="2770" dirty="0">
              <a:solidFill>
                <a:srgbClr val="303436"/>
              </a:solidFill>
              <a:latin typeface="inherit"/>
              <a:ea typeface="Times New Roman" panose="02020603050405020304" pitchFamily="18" charset="0"/>
              <a:cs typeface="Courier New" panose="02070309020205020404" pitchFamily="49" charset="0"/>
            </a:endParaRPr>
          </a:p>
          <a:p>
            <a:pPr marL="342900" indent="-342900" algn="just" eaLnBrk="0" fontAlgn="base" hangingPunct="0">
              <a:spcBef>
                <a:spcPct val="0"/>
              </a:spcBef>
              <a:spcAft>
                <a:spcPct val="0"/>
              </a:spcAft>
              <a:buFont typeface="Arial" panose="020B0604020202020204" pitchFamily="34" charset="0"/>
              <a:buChar char="•"/>
            </a:pP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የሁሉን</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ግለሰቦች</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am-ET"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የ</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ማህበረሰ</a:t>
            </a:r>
            <a:r>
              <a:rPr kumimoji="0" lang="am-ET" altLang="en-US" sz="2770" b="0" i="0" u="none" strike="noStrike" cap="none" normalizeH="0" baseline="0" dirty="0">
                <a:ln>
                  <a:noFill/>
                </a:ln>
                <a:solidFill>
                  <a:srgbClr val="303436"/>
                </a:solidFill>
                <a:effectLst/>
                <a:latin typeface="Arial Unicode MS"/>
                <a:ea typeface="Times New Roman" panose="02020603050405020304" pitchFamily="18" charset="0"/>
                <a:cs typeface="Nyala" panose="02000504070300020003" pitchFamily="2" charset="0"/>
              </a:rPr>
              <a:t>ብ ክፍሎች</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ልዩ</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ልዩ</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ፍላጎቶችን</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የሚያሟሉ</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አካታች</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እና</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ውጤታማ</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ስልቶችን</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ለማዘጋጀት</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አስፈላጊ</a:t>
            </a:r>
            <a:r>
              <a:rPr kumimoji="0" lang="en-US" altLang="en-US" sz="2770" b="0" i="0" u="none" strike="noStrike" cap="none" normalizeH="0" baseline="0" dirty="0">
                <a:ln>
                  <a:noFill/>
                </a:ln>
                <a:solidFill>
                  <a:srgbClr val="303436"/>
                </a:solidFill>
                <a:effectLst/>
                <a:latin typeface="inherit"/>
                <a:ea typeface="Times New Roman" panose="02020603050405020304" pitchFamily="18" charset="0"/>
                <a:cs typeface="Courier New" panose="02070309020205020404" pitchFamily="49" charset="0"/>
              </a:rPr>
              <a:t> </a:t>
            </a:r>
            <a:r>
              <a:rPr kumimoji="0" lang="en-US" altLang="en-US" sz="2770" b="0" i="0" u="none" strike="noStrike" cap="none" normalizeH="0" baseline="0" dirty="0" err="1">
                <a:ln>
                  <a:noFill/>
                </a:ln>
                <a:solidFill>
                  <a:srgbClr val="303436"/>
                </a:solidFill>
                <a:effectLst/>
                <a:latin typeface="Arial Unicode MS"/>
                <a:ea typeface="Times New Roman" panose="02020603050405020304" pitchFamily="18" charset="0"/>
                <a:cs typeface="Nyala" panose="02000504070300020003" pitchFamily="2" charset="0"/>
              </a:rPr>
              <a:t>ነው</a:t>
            </a:r>
            <a:r>
              <a:rPr lang="en-US" altLang="en-US" sz="2770" dirty="0">
                <a:solidFill>
                  <a:srgbClr val="303436"/>
                </a:solidFill>
                <a:latin typeface="Arial Unicode MS"/>
                <a:ea typeface="Times New Roman" panose="02020603050405020304" pitchFamily="18" charset="0"/>
                <a:cs typeface="Nyala" panose="02000504070300020003" pitchFamily="2" charset="0"/>
              </a:rPr>
              <a:t>።</a:t>
            </a:r>
            <a:r>
              <a:rPr lang="am-ET" altLang="en-US" sz="2770" dirty="0">
                <a:solidFill>
                  <a:srgbClr val="303436"/>
                </a:solidFill>
                <a:latin typeface="Arial Unicode MS"/>
                <a:ea typeface="Times New Roman" panose="02020603050405020304" pitchFamily="18" charset="0"/>
                <a:cs typeface="Nyala" panose="02000504070300020003" pitchFamily="2"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የሥርዓተ</a:t>
            </a:r>
            <a:r>
              <a:rPr lang="en-US" altLang="en-US" sz="2770" dirty="0" err="1">
                <a:solidFill>
                  <a:srgbClr val="303436"/>
                </a:solidFill>
                <a:latin typeface="inherit"/>
                <a:ea typeface="Times New Roman" panose="02020603050405020304" pitchFamily="18" charset="0"/>
                <a:cs typeface="Courier New" panose="02070309020205020404" pitchFamily="49" charset="0"/>
              </a:rPr>
              <a:t>-</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ፆታ</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ልዩነቶች</a:t>
            </a:r>
            <a:r>
              <a:rPr lang="am-ET" altLang="en-US" sz="2770" dirty="0">
                <a:solidFill>
                  <a:srgbClr val="303436"/>
                </a:solidFill>
                <a:latin typeface="Arial Unicode MS"/>
                <a:ea typeface="Times New Roman" panose="02020603050405020304" pitchFamily="18" charset="0"/>
                <a:cs typeface="Nyala" panose="02000504070300020003" pitchFamily="2" charset="0"/>
              </a:rPr>
              <a:t>ን</a:t>
            </a:r>
            <a:r>
              <a:rPr lang="en-US" altLang="en-US" sz="2770" dirty="0">
                <a:solidFill>
                  <a:srgbClr val="303436"/>
                </a:solidFill>
                <a:latin typeface="Arial Unicode MS"/>
                <a:ea typeface="Times New Roman" panose="02020603050405020304" pitchFamily="18" charset="0"/>
                <a:cs typeface="Nyala" panose="02000504070300020003" pitchFamily="2"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እውቅና</a:t>
            </a:r>
            <a:r>
              <a:rPr lang="en-US" altLang="en-US" sz="2770" dirty="0">
                <a:solidFill>
                  <a:srgbClr val="303436"/>
                </a:solidFill>
                <a:latin typeface="Arial Unicode MS"/>
                <a:ea typeface="Times New Roman" panose="02020603050405020304" pitchFamily="18" charset="0"/>
                <a:cs typeface="Nyala" panose="02000504070300020003" pitchFamily="2"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መስጠት</a:t>
            </a:r>
            <a:r>
              <a:rPr lang="en-US" altLang="en-US" sz="2770" dirty="0">
                <a:solidFill>
                  <a:srgbClr val="303436"/>
                </a:solidFill>
                <a:latin typeface="Arial Unicode MS"/>
                <a:ea typeface="Times New Roman" panose="02020603050405020304" pitchFamily="18" charset="0"/>
                <a:cs typeface="Nyala" panose="02000504070300020003" pitchFamily="2"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እና</a:t>
            </a:r>
            <a:r>
              <a:rPr lang="en-US" altLang="en-US" sz="2770" dirty="0">
                <a:solidFill>
                  <a:srgbClr val="303436"/>
                </a:solidFill>
                <a:latin typeface="Arial Unicode MS"/>
                <a:ea typeface="Times New Roman" panose="02020603050405020304" pitchFamily="18" charset="0"/>
                <a:cs typeface="Nyala" panose="02000504070300020003" pitchFamily="2"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ለ</a:t>
            </a:r>
            <a:r>
              <a:rPr lang="am-ET" altLang="en-US" sz="2770" dirty="0">
                <a:solidFill>
                  <a:srgbClr val="303436"/>
                </a:solidFill>
                <a:latin typeface="Arial Unicode MS"/>
                <a:ea typeface="Times New Roman" panose="02020603050405020304" pitchFamily="18" charset="0"/>
                <a:cs typeface="Nyala" panose="02000504070300020003" pitchFamily="2" charset="0"/>
              </a:rPr>
              <a:t>ሚያስከትሉት ተግዳሮቶች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መፍትሄ</a:t>
            </a:r>
            <a:r>
              <a:rPr lang="en-US" altLang="en-US" sz="2770" dirty="0">
                <a:solidFill>
                  <a:srgbClr val="303436"/>
                </a:solidFill>
                <a:latin typeface="Arial Unicode MS"/>
                <a:ea typeface="Times New Roman" panose="02020603050405020304" pitchFamily="18" charset="0"/>
                <a:cs typeface="Nyala" panose="02000504070300020003" pitchFamily="2" charset="0"/>
              </a:rPr>
              <a:t> </a:t>
            </a:r>
            <a:r>
              <a:rPr lang="am-ET" altLang="en-US" sz="2770" dirty="0">
                <a:solidFill>
                  <a:srgbClr val="303436"/>
                </a:solidFill>
                <a:latin typeface="Arial Unicode MS"/>
                <a:ea typeface="Times New Roman" panose="02020603050405020304" pitchFamily="18" charset="0"/>
                <a:cs typeface="Nyala" panose="02000504070300020003" pitchFamily="2" charset="0"/>
              </a:rPr>
              <a:t>ማበጀት የ</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አየር</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ንብረት</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ለውጥ</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ምላሾችን</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አጠቃላይ</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am-ET" altLang="en-US" sz="2770" dirty="0">
                <a:solidFill>
                  <a:srgbClr val="303436"/>
                </a:solidFill>
                <a:latin typeface="Arial Unicode MS"/>
                <a:ea typeface="Times New Roman" panose="02020603050405020304" pitchFamily="18" charset="0"/>
                <a:cs typeface="Nyala" panose="02000504070300020003" pitchFamily="2" charset="0"/>
              </a:rPr>
              <a:t>ውጤታማነት</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እና</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ዘላቂነት</a:t>
            </a:r>
            <a:r>
              <a:rPr lang="en-US" altLang="en-US" sz="2770" dirty="0">
                <a:solidFill>
                  <a:srgbClr val="303436"/>
                </a:solidFill>
                <a:latin typeface="inherit"/>
                <a:ea typeface="Times New Roman" panose="02020603050405020304" pitchFamily="18" charset="0"/>
                <a:cs typeface="Courier New" panose="02070309020205020404" pitchFamily="49" charset="0"/>
              </a:rPr>
              <a:t> </a:t>
            </a:r>
            <a:r>
              <a:rPr lang="en-US" altLang="en-US" sz="2770" dirty="0" err="1">
                <a:solidFill>
                  <a:srgbClr val="303436"/>
                </a:solidFill>
                <a:latin typeface="Arial Unicode MS"/>
                <a:ea typeface="Times New Roman" panose="02020603050405020304" pitchFamily="18" charset="0"/>
                <a:cs typeface="Nyala" panose="02000504070300020003" pitchFamily="2" charset="0"/>
              </a:rPr>
              <a:t>ያሳድ</a:t>
            </a:r>
            <a:r>
              <a:rPr lang="am-ET" altLang="en-US" sz="2770" dirty="0">
                <a:solidFill>
                  <a:srgbClr val="303436"/>
                </a:solidFill>
                <a:latin typeface="Arial Unicode MS"/>
                <a:ea typeface="Times New Roman" panose="02020603050405020304" pitchFamily="18" charset="0"/>
                <a:cs typeface="Nyala" panose="02000504070300020003" pitchFamily="2" charset="0"/>
              </a:rPr>
              <a:t>ጋል።</a:t>
            </a:r>
          </a:p>
          <a:p>
            <a:pPr marL="342900" indent="-342900" algn="just" eaLnBrk="0" fontAlgn="base" hangingPunct="0">
              <a:spcBef>
                <a:spcPct val="0"/>
              </a:spcBef>
              <a:spcAft>
                <a:spcPct val="0"/>
              </a:spcAft>
              <a:buFont typeface="Arial" panose="020B0604020202020204" pitchFamily="34" charset="0"/>
              <a:buChar char="•"/>
            </a:pPr>
            <a:r>
              <a:rPr lang="en-US" altLang="en-US" sz="2770" dirty="0" err="1">
                <a:solidFill>
                  <a:srgbClr val="303436"/>
                </a:solidFill>
                <a:latin typeface="Arial Unicode MS"/>
              </a:rPr>
              <a:t>የስርአተ-ጾታ</a:t>
            </a:r>
            <a:r>
              <a:rPr lang="en-US" altLang="en-US" sz="2770" dirty="0">
                <a:solidFill>
                  <a:srgbClr val="303436"/>
                </a:solidFill>
                <a:latin typeface="Arial Unicode MS"/>
              </a:rPr>
              <a:t> </a:t>
            </a:r>
            <a:r>
              <a:rPr lang="en-US" altLang="en-US" sz="2770" dirty="0" err="1">
                <a:solidFill>
                  <a:srgbClr val="303436"/>
                </a:solidFill>
                <a:latin typeface="Arial Unicode MS"/>
              </a:rPr>
              <a:t>ትንተና</a:t>
            </a:r>
            <a:r>
              <a:rPr lang="en-US" altLang="en-US" sz="2770" dirty="0">
                <a:solidFill>
                  <a:srgbClr val="303436"/>
                </a:solidFill>
                <a:latin typeface="Arial Unicode MS"/>
              </a:rPr>
              <a:t> </a:t>
            </a:r>
            <a:r>
              <a:rPr lang="en-US" altLang="en-US" sz="2770" dirty="0" err="1">
                <a:solidFill>
                  <a:srgbClr val="303436"/>
                </a:solidFill>
                <a:latin typeface="Arial Unicode MS"/>
              </a:rPr>
              <a:t>ከአየር</a:t>
            </a:r>
            <a:r>
              <a:rPr lang="en-US" altLang="en-US" sz="2770" dirty="0">
                <a:solidFill>
                  <a:srgbClr val="303436"/>
                </a:solidFill>
                <a:latin typeface="Arial Unicode MS"/>
              </a:rPr>
              <a:t> </a:t>
            </a:r>
            <a:r>
              <a:rPr lang="en-US" altLang="en-US" sz="2770" dirty="0" err="1">
                <a:solidFill>
                  <a:srgbClr val="303436"/>
                </a:solidFill>
                <a:latin typeface="Arial Unicode MS"/>
              </a:rPr>
              <a:t>ንብረት</a:t>
            </a:r>
            <a:r>
              <a:rPr lang="en-US" altLang="en-US" sz="2770" dirty="0">
                <a:solidFill>
                  <a:srgbClr val="303436"/>
                </a:solidFill>
                <a:latin typeface="Arial Unicode MS"/>
              </a:rPr>
              <a:t> </a:t>
            </a:r>
            <a:r>
              <a:rPr lang="en-US" altLang="en-US" sz="2770" dirty="0" err="1">
                <a:solidFill>
                  <a:srgbClr val="303436"/>
                </a:solidFill>
                <a:latin typeface="Arial Unicode MS"/>
              </a:rPr>
              <a:t>ለውጥ</a:t>
            </a:r>
            <a:r>
              <a:rPr lang="en-US" altLang="en-US" sz="2770" dirty="0">
                <a:solidFill>
                  <a:srgbClr val="303436"/>
                </a:solidFill>
                <a:latin typeface="Arial Unicode MS"/>
              </a:rPr>
              <a:t> </a:t>
            </a:r>
            <a:r>
              <a:rPr lang="en-US" altLang="en-US" sz="2770" dirty="0" err="1">
                <a:solidFill>
                  <a:srgbClr val="303436"/>
                </a:solidFill>
                <a:latin typeface="Arial Unicode MS"/>
              </a:rPr>
              <a:t>አንፃር</a:t>
            </a:r>
            <a:r>
              <a:rPr lang="en-US" altLang="en-US" sz="2770" dirty="0">
                <a:solidFill>
                  <a:srgbClr val="303436"/>
                </a:solidFill>
                <a:latin typeface="Arial Unicode MS"/>
              </a:rPr>
              <a:t> </a:t>
            </a:r>
            <a:r>
              <a:rPr lang="en-US" altLang="en-US" sz="2770" dirty="0" err="1">
                <a:solidFill>
                  <a:srgbClr val="303436"/>
                </a:solidFill>
                <a:latin typeface="Arial Unicode MS"/>
              </a:rPr>
              <a:t>የሚከተሉትን</a:t>
            </a:r>
            <a:r>
              <a:rPr lang="am-ET" altLang="en-US" sz="2770" dirty="0">
                <a:solidFill>
                  <a:srgbClr val="303436"/>
                </a:solidFill>
                <a:latin typeface="Arial Unicode MS"/>
              </a:rPr>
              <a:t> ያካትታል፦ የአየር ንብረት ለውጥ የተለያዩ ተጽኖዎች፣ </a:t>
            </a:r>
            <a:r>
              <a:rPr lang="am-ET" altLang="en-US" sz="2770" dirty="0">
                <a:solidFill>
                  <a:srgbClr val="303436"/>
                </a:solidFill>
                <a:latin typeface="inherit"/>
                <a:cs typeface="Courier New" panose="02070309020205020404" pitchFamily="49" charset="0"/>
              </a:rPr>
              <a:t>የሃብት ተደራ</a:t>
            </a:r>
            <a:r>
              <a:rPr lang="en-US" sz="2770" dirty="0" err="1">
                <a:solidFill>
                  <a:srgbClr val="303436"/>
                </a:solidFill>
                <a:latin typeface="inherit"/>
                <a:cs typeface="Courier New" panose="02070309020205020404" pitchFamily="49" charset="0"/>
              </a:rPr>
              <a:t>ሽ</a:t>
            </a:r>
            <a:r>
              <a:rPr lang="am-ET" altLang="en-US" sz="2770" dirty="0">
                <a:solidFill>
                  <a:srgbClr val="303436"/>
                </a:solidFill>
                <a:latin typeface="inherit"/>
                <a:cs typeface="Courier New" panose="02070309020205020404" pitchFamily="49" charset="0"/>
              </a:rPr>
              <a:t>ነት፣ የመላመድ ስልቶች፣ </a:t>
            </a:r>
            <a:r>
              <a:rPr lang="am-ET" altLang="en-US" sz="2770" dirty="0">
                <a:solidFill>
                  <a:srgbClr val="303436"/>
                </a:solidFill>
              </a:rPr>
              <a:t>ተጋላጭነት እና የመ</a:t>
            </a:r>
            <a:r>
              <a:rPr lang="en-US" sz="2770" dirty="0" err="1">
                <a:solidFill>
                  <a:srgbClr val="303436"/>
                </a:solidFill>
                <a:latin typeface="Arial Unicode MS"/>
              </a:rPr>
              <a:t>ቋቋ</a:t>
            </a:r>
            <a:r>
              <a:rPr lang="am-ET" altLang="en-US" sz="2770" dirty="0">
                <a:solidFill>
                  <a:srgbClr val="303436"/>
                </a:solidFill>
              </a:rPr>
              <a:t>ም አቅም፣ ክአየር ንብረት ለውጥ ጋር ተያያዥነት ባላቸው ተግባራት፣ ፖሊሲዎች እና ፕሮግራሞች ላይ ተሳትፎ እና ውሳኔ ሰጭነት።</a:t>
            </a:r>
            <a:endParaRPr lang="en-GB" altLang="en-US" sz="2770" dirty="0">
              <a:solidFill>
                <a:srgbClr val="303436"/>
              </a:solidFill>
              <a:latin typeface="Arial Unicode MS"/>
            </a:endParaRPr>
          </a:p>
          <a:p>
            <a:pPr marL="342900" indent="-342900" algn="just" eaLnBrk="0" fontAlgn="base" hangingPunct="0">
              <a:spcBef>
                <a:spcPct val="0"/>
              </a:spcBef>
              <a:spcAft>
                <a:spcPct val="0"/>
              </a:spcAft>
              <a:buFont typeface="Arial" panose="020B0604020202020204" pitchFamily="34" charset="0"/>
              <a:buChar char="•"/>
            </a:pPr>
            <a:endParaRPr lang="en-US" altLang="en-US" sz="2770" dirty="0">
              <a:solidFill>
                <a:srgbClr val="303436"/>
              </a:solidFill>
              <a:latin typeface="Arial Unicode MS"/>
              <a:ea typeface="Times New Roman" panose="02020603050405020304" pitchFamily="18" charset="0"/>
              <a:cs typeface="Nyala" panose="02000504070300020003" pitchFamily="2" charset="0"/>
            </a:endParaRPr>
          </a:p>
        </p:txBody>
      </p:sp>
    </p:spTree>
    <p:extLst>
      <p:ext uri="{BB962C8B-B14F-4D97-AF65-F5344CB8AC3E}">
        <p14:creationId xmlns:p14="http://schemas.microsoft.com/office/powerpoint/2010/main" val="297035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DF5F-32C1-AC95-81B9-0CE1AE4D817B}"/>
              </a:ext>
            </a:extLst>
          </p:cNvPr>
          <p:cNvSpPr>
            <a:spLocks noGrp="1"/>
          </p:cNvSpPr>
          <p:nvPr>
            <p:ph type="title"/>
          </p:nvPr>
        </p:nvSpPr>
        <p:spPr>
          <a:xfrm>
            <a:off x="1037230" y="163772"/>
            <a:ext cx="10263116" cy="471227"/>
          </a:xfrm>
        </p:spPr>
        <p:style>
          <a:lnRef idx="2">
            <a:schemeClr val="accent5"/>
          </a:lnRef>
          <a:fillRef idx="1">
            <a:schemeClr val="lt1"/>
          </a:fillRef>
          <a:effectRef idx="0">
            <a:schemeClr val="accent5"/>
          </a:effectRef>
          <a:fontRef idx="minor">
            <a:schemeClr val="dk1"/>
          </a:fontRef>
        </p:style>
        <p:txBody>
          <a:bodyPr>
            <a:normAutofit fontScale="90000"/>
          </a:bodyPr>
          <a:lstStyle/>
          <a:p>
            <a:pPr eaLnBrk="0" fontAlgn="base" hangingPunct="0">
              <a:lnSpc>
                <a:spcPct val="100000"/>
              </a:lnSpc>
              <a:spcAft>
                <a:spcPct val="0"/>
              </a:spcAft>
            </a:pPr>
            <a:r>
              <a:rPr lang="en-US" altLang="en-US" sz="3200" b="1" dirty="0" err="1">
                <a:solidFill>
                  <a:srgbClr val="C00000"/>
                </a:solidFill>
                <a:latin typeface="Arial Unicode MS"/>
                <a:ea typeface="+mn-ea"/>
                <a:cs typeface="+mn-cs"/>
              </a:rPr>
              <a:t>ከአየር</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ንብረት</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ለውጥ</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አንፃር</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የሥርዓተ-ፆታ</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ትንተና</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ዋና</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ገጽታዎች</a:t>
            </a:r>
            <a:endParaRPr lang="en-US" sz="3200" b="1" dirty="0">
              <a:solidFill>
                <a:srgbClr val="C00000"/>
              </a:solidFill>
              <a:latin typeface="Arial Unicode MS"/>
              <a:ea typeface="+mn-ea"/>
              <a:cs typeface="+mn-cs"/>
            </a:endParaRPr>
          </a:p>
        </p:txBody>
      </p:sp>
      <p:sp>
        <p:nvSpPr>
          <p:cNvPr id="3" name="Content Placeholder 2">
            <a:extLst>
              <a:ext uri="{FF2B5EF4-FFF2-40B4-BE49-F238E27FC236}">
                <a16:creationId xmlns:a16="http://schemas.microsoft.com/office/drawing/2014/main" id="{7D635D15-1EFF-2190-0C06-FF7A40F6ECE2}"/>
              </a:ext>
            </a:extLst>
          </p:cNvPr>
          <p:cNvSpPr>
            <a:spLocks noGrp="1"/>
          </p:cNvSpPr>
          <p:nvPr>
            <p:ph idx="1"/>
          </p:nvPr>
        </p:nvSpPr>
        <p:spPr>
          <a:xfrm>
            <a:off x="518615" y="719209"/>
            <a:ext cx="11333328" cy="5940898"/>
          </a:xfrm>
        </p:spPr>
        <p:style>
          <a:lnRef idx="2">
            <a:schemeClr val="accent4"/>
          </a:lnRef>
          <a:fillRef idx="1">
            <a:schemeClr val="lt1"/>
          </a:fillRef>
          <a:effectRef idx="0">
            <a:schemeClr val="accent4"/>
          </a:effectRef>
          <a:fontRef idx="minor">
            <a:schemeClr val="dk1"/>
          </a:fontRef>
        </p:style>
        <p:txBody>
          <a:bodyPr>
            <a:noAutofit/>
          </a:bodyPr>
          <a:lstStyle/>
          <a:p>
            <a:pPr algn="just">
              <a:lnSpc>
                <a:spcPct val="150000"/>
              </a:lnSpc>
              <a:buFont typeface="+mj-lt"/>
              <a:buAutoNum type="arabicPeriod"/>
            </a:pPr>
            <a:r>
              <a:rPr lang="am-ET" b="1" i="0" dirty="0">
                <a:effectLst/>
                <a:latin typeface="Söhne"/>
              </a:rPr>
              <a:t>የተለያዩ ተፅዕኖዎች፦ </a:t>
            </a:r>
            <a:r>
              <a:rPr lang="am-ET" b="0" i="0" dirty="0">
                <a:effectLst/>
                <a:latin typeface="Söhne"/>
              </a:rPr>
              <a:t>የአየር ንብረት ለውጥ ተጽእኖዎች በጾታ ላይ ተመስርተው እንዴት ሊለያዩ እንደሚችሉ መመርመር። ለምሳሌ፣ ሴቶች በሀብት ጥገኛ ተግባራት ውስጥ ባላቸው ሚና፣ የመንከባከብ ኃላፊነቶች እና የሀብቶች ተደራሽነት ውስን በመሆኑ ምክንያት ያልተመጣጠነ ተፅዕኖ ሊደርስባቸው </a:t>
            </a:r>
            <a:r>
              <a:rPr lang="am-ET" i="0" dirty="0">
                <a:effectLst/>
                <a:latin typeface="Söhne"/>
              </a:rPr>
              <a:t>ይችላል</a:t>
            </a:r>
            <a:r>
              <a:rPr lang="am-ET" b="1" i="0" dirty="0">
                <a:effectLst/>
                <a:latin typeface="Söhne"/>
              </a:rPr>
              <a:t>።</a:t>
            </a:r>
            <a:endParaRPr lang="en-US" b="1" i="0" dirty="0">
              <a:effectLst/>
              <a:latin typeface="Power Geez Unicode1" pitchFamily="2" charset="0"/>
            </a:endParaRPr>
          </a:p>
          <a:p>
            <a:pPr algn="just">
              <a:lnSpc>
                <a:spcPct val="150000"/>
              </a:lnSpc>
              <a:buFont typeface="+mj-lt"/>
              <a:buAutoNum type="arabicPeriod"/>
            </a:pPr>
            <a:r>
              <a:rPr lang="am-ET" b="1" i="0" dirty="0">
                <a:effectLst/>
                <a:latin typeface="Söhne"/>
              </a:rPr>
              <a:t>የሀብት ተደራሽነት፦ </a:t>
            </a:r>
            <a:r>
              <a:rPr lang="en-US" b="1" i="0" dirty="0">
                <a:effectLst/>
                <a:latin typeface="Power Geez Unicode1" pitchFamily="2" charset="0"/>
              </a:rPr>
              <a:t> </a:t>
            </a:r>
            <a:r>
              <a:rPr lang="am-ET" b="0" i="0" dirty="0">
                <a:effectLst/>
                <a:latin typeface="Söhne"/>
              </a:rPr>
              <a:t>ከአየር ንብረት ለውጥ መላመድ እና ተቋቋሚነት አንፃር ወሳኝ የሆኑትን እንደ መሬት፣ ውሃ እና ሃይል ያሉ ሃብቶችን ወንዶች እና ሴቶች እንዴት እንደሚያገኙ እና እንደሚቆጣጠሩ መተንተን።</a:t>
            </a:r>
            <a:endParaRPr lang="en-US" b="0" i="0" dirty="0">
              <a:effectLst/>
              <a:latin typeface="Power Geez Unicode1" pitchFamily="2" charset="0"/>
            </a:endParaRPr>
          </a:p>
          <a:p>
            <a:pPr algn="just">
              <a:lnSpc>
                <a:spcPct val="150000"/>
              </a:lnSpc>
              <a:buFont typeface="+mj-lt"/>
              <a:buAutoNum type="arabicPeriod"/>
            </a:pPr>
            <a:r>
              <a:rPr lang="am-ET" b="1" i="0" dirty="0">
                <a:effectLst/>
                <a:latin typeface="Söhne"/>
              </a:rPr>
              <a:t>የመላመድ ስልቶች፡ </a:t>
            </a:r>
            <a:r>
              <a:rPr lang="am-ET" b="0" i="0" dirty="0">
                <a:effectLst/>
                <a:latin typeface="Söhne"/>
              </a:rPr>
              <a:t>ሴቶች እና ወንዶች እንዴት የተለያዩ የመቋቋሚያ ዘዴዎች እና የአየር ንብረት ለውጥን በተመለከተ መላመድ ስልቶች ሊኖራቸው እንደሚችል መረዳት።</a:t>
            </a:r>
            <a:endParaRPr lang="en-US" dirty="0">
              <a:latin typeface="Power Geez Unicode1" pitchFamily="2" charset="0"/>
            </a:endParaRPr>
          </a:p>
        </p:txBody>
      </p:sp>
    </p:spTree>
    <p:extLst>
      <p:ext uri="{BB962C8B-B14F-4D97-AF65-F5344CB8AC3E}">
        <p14:creationId xmlns:p14="http://schemas.microsoft.com/office/powerpoint/2010/main" val="3798450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DF5F-32C1-AC95-81B9-0CE1AE4D817B}"/>
              </a:ext>
            </a:extLst>
          </p:cNvPr>
          <p:cNvSpPr>
            <a:spLocks noGrp="1"/>
          </p:cNvSpPr>
          <p:nvPr>
            <p:ph type="title"/>
          </p:nvPr>
        </p:nvSpPr>
        <p:spPr>
          <a:xfrm>
            <a:off x="1037230" y="163772"/>
            <a:ext cx="10263116" cy="471227"/>
          </a:xfrm>
        </p:spPr>
        <p:style>
          <a:lnRef idx="2">
            <a:schemeClr val="accent5"/>
          </a:lnRef>
          <a:fillRef idx="1">
            <a:schemeClr val="lt1"/>
          </a:fillRef>
          <a:effectRef idx="0">
            <a:schemeClr val="accent5"/>
          </a:effectRef>
          <a:fontRef idx="minor">
            <a:schemeClr val="dk1"/>
          </a:fontRef>
        </p:style>
        <p:txBody>
          <a:bodyPr>
            <a:normAutofit fontScale="90000"/>
          </a:bodyPr>
          <a:lstStyle/>
          <a:p>
            <a:pPr eaLnBrk="0" fontAlgn="base" hangingPunct="0">
              <a:lnSpc>
                <a:spcPct val="100000"/>
              </a:lnSpc>
              <a:spcAft>
                <a:spcPct val="0"/>
              </a:spcAft>
            </a:pPr>
            <a:r>
              <a:rPr lang="en-US" altLang="en-US" sz="3200" b="1" dirty="0" err="1">
                <a:solidFill>
                  <a:srgbClr val="C00000"/>
                </a:solidFill>
                <a:latin typeface="Arial Unicode MS"/>
                <a:ea typeface="+mn-ea"/>
                <a:cs typeface="+mn-cs"/>
              </a:rPr>
              <a:t>ከአየር</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ንብረት</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ለውጥ</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አንፃር</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የሥርዓተ-ፆታ</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ትንተና</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ዋና</a:t>
            </a:r>
            <a:r>
              <a:rPr lang="en-US" altLang="en-US" sz="3200" b="1" dirty="0">
                <a:solidFill>
                  <a:srgbClr val="C00000"/>
                </a:solidFill>
                <a:latin typeface="Arial Unicode MS"/>
                <a:ea typeface="+mn-ea"/>
                <a:cs typeface="+mn-cs"/>
              </a:rPr>
              <a:t> </a:t>
            </a:r>
            <a:r>
              <a:rPr lang="en-US" altLang="en-US" sz="3200" b="1" dirty="0" err="1">
                <a:solidFill>
                  <a:srgbClr val="C00000"/>
                </a:solidFill>
                <a:latin typeface="Arial Unicode MS"/>
                <a:ea typeface="+mn-ea"/>
                <a:cs typeface="+mn-cs"/>
              </a:rPr>
              <a:t>ገጽታዎች</a:t>
            </a:r>
            <a:r>
              <a:rPr lang="am-ET" altLang="en-US" sz="3200" b="1" dirty="0">
                <a:solidFill>
                  <a:srgbClr val="C00000"/>
                </a:solidFill>
                <a:latin typeface="Arial Unicode MS"/>
                <a:ea typeface="+mn-ea"/>
                <a:cs typeface="+mn-cs"/>
              </a:rPr>
              <a:t> የቀጠለ...</a:t>
            </a:r>
            <a:endParaRPr lang="en-US" sz="3200" b="1" dirty="0">
              <a:solidFill>
                <a:srgbClr val="C00000"/>
              </a:solidFill>
              <a:latin typeface="Arial Unicode MS"/>
              <a:ea typeface="+mn-ea"/>
              <a:cs typeface="+mn-cs"/>
            </a:endParaRPr>
          </a:p>
        </p:txBody>
      </p:sp>
      <p:sp>
        <p:nvSpPr>
          <p:cNvPr id="3" name="Content Placeholder 2">
            <a:extLst>
              <a:ext uri="{FF2B5EF4-FFF2-40B4-BE49-F238E27FC236}">
                <a16:creationId xmlns:a16="http://schemas.microsoft.com/office/drawing/2014/main" id="{7D635D15-1EFF-2190-0C06-FF7A40F6ECE2}"/>
              </a:ext>
            </a:extLst>
          </p:cNvPr>
          <p:cNvSpPr>
            <a:spLocks noGrp="1"/>
          </p:cNvSpPr>
          <p:nvPr>
            <p:ph idx="1"/>
          </p:nvPr>
        </p:nvSpPr>
        <p:spPr>
          <a:xfrm>
            <a:off x="121920" y="719209"/>
            <a:ext cx="11730023" cy="5940898"/>
          </a:xfrm>
        </p:spPr>
        <p:style>
          <a:lnRef idx="2">
            <a:schemeClr val="accent4"/>
          </a:lnRef>
          <a:fillRef idx="1">
            <a:schemeClr val="lt1"/>
          </a:fillRef>
          <a:effectRef idx="0">
            <a:schemeClr val="accent4"/>
          </a:effectRef>
          <a:fontRef idx="minor">
            <a:schemeClr val="dk1"/>
          </a:fontRef>
        </p:style>
        <p:txBody>
          <a:bodyPr>
            <a:noAutofit/>
          </a:bodyPr>
          <a:lstStyle/>
          <a:p>
            <a:pPr marL="0" indent="0" algn="just">
              <a:lnSpc>
                <a:spcPct val="150000"/>
              </a:lnSpc>
              <a:buNone/>
            </a:pPr>
            <a:r>
              <a:rPr lang="en-US" sz="2400" b="1" dirty="0">
                <a:latin typeface="Söhne"/>
              </a:rPr>
              <a:t>4. </a:t>
            </a:r>
            <a:r>
              <a:rPr lang="am-ET" b="1" dirty="0">
                <a:latin typeface="Söhne"/>
              </a:rPr>
              <a:t>የተጋላጭነት እና የመቋቋም አቅም፡- </a:t>
            </a:r>
            <a:r>
              <a:rPr lang="am-ET" dirty="0">
                <a:latin typeface="Söhne"/>
              </a:rPr>
              <a:t>የተለያዩ የሥርዓተ-ፆታ ቡድኖችን ከአየር ንብረት ጋር ለተያያዙ ስጋቶች ያላቸውን ተጋላጭነት መገምገም እና ለማገገም አስተዋጽኦ የሚያደርጉ ነገሮችን መለየት። ይህ በተጋላጭነት እና የመላመድ አቅም ላይ ተጽእኖ የሚያሳድሩ ማህበራዊ፣ ኢኮኖሚያዊ እና ባህላዊ ሁኔታዎችን ማወቅን ያካትታል።</a:t>
            </a:r>
            <a:endParaRPr lang="en-US" dirty="0">
              <a:latin typeface="Power Geez Unicode1" pitchFamily="2" charset="0"/>
            </a:endParaRPr>
          </a:p>
          <a:p>
            <a:pPr marL="0" indent="0" algn="just">
              <a:lnSpc>
                <a:spcPct val="150000"/>
              </a:lnSpc>
              <a:buNone/>
            </a:pPr>
            <a:r>
              <a:rPr lang="en-US" b="1" dirty="0">
                <a:latin typeface="Power Geez Unicode1" pitchFamily="2" charset="0"/>
              </a:rPr>
              <a:t>5. </a:t>
            </a:r>
            <a:r>
              <a:rPr lang="am-ET" b="1" dirty="0">
                <a:latin typeface="Söhne"/>
              </a:rPr>
              <a:t>ተሳትፎ እና ውሳኔ አሰጣጥ፡- </a:t>
            </a:r>
            <a:r>
              <a:rPr lang="am-ET" dirty="0">
                <a:latin typeface="Söhne"/>
              </a:rPr>
              <a:t>ከአየር ንብረት ለውጥ ጋር በተያያዙ ውሳኔዎች የሴቶች እና የወንዶች ሚና ከቤተሰብ እስከ ማህበረሰብ እና ሀገር አቀፍ ደረጃ መመርመር። የሁለቱም ጾታዎች በውሳኔ አሰጣጥ ላይ ንቁ ተሳትፎን ማረጋገጥ ውጤታማ እና ፍትሃዊ የአየር ንብረት እርምጃ እንዲወሰድ ወሳኝ ነው።</a:t>
            </a:r>
            <a:endParaRPr lang="en-US" dirty="0">
              <a:latin typeface="Power Geez Unicode1" pitchFamily="2" charset="0"/>
            </a:endParaRPr>
          </a:p>
          <a:p>
            <a:pPr marL="0" indent="0" algn="just">
              <a:lnSpc>
                <a:spcPct val="150000"/>
              </a:lnSpc>
              <a:buNone/>
            </a:pPr>
            <a:r>
              <a:rPr lang="en-US" dirty="0">
                <a:latin typeface="Power Geez Unicode1" pitchFamily="2" charset="0"/>
              </a:rPr>
              <a:t>6.</a:t>
            </a:r>
            <a:r>
              <a:rPr lang="am-ET" b="1" dirty="0">
                <a:latin typeface="Söhne"/>
              </a:rPr>
              <a:t>የፖሊሲ እና የፕሮግራም አንድምታ፦ </a:t>
            </a:r>
            <a:r>
              <a:rPr lang="am-ET" dirty="0">
                <a:latin typeface="Söhne"/>
              </a:rPr>
              <a:t>ከአየር ንብረት ፖሊሲዎች፣ ፕሮግራሞች እና ፕሮጀክቶች ጋር መካተት ያለባቸውን</a:t>
            </a:r>
            <a:r>
              <a:rPr lang="en-US" dirty="0">
                <a:latin typeface="Söhne"/>
              </a:rPr>
              <a:t> </a:t>
            </a:r>
            <a:r>
              <a:rPr lang="en-US" dirty="0" err="1">
                <a:latin typeface="Söhne"/>
              </a:rPr>
              <a:t>ስርዓተ</a:t>
            </a:r>
            <a:r>
              <a:rPr lang="en-US" dirty="0">
                <a:latin typeface="Söhne"/>
              </a:rPr>
              <a:t>-</a:t>
            </a:r>
            <a:r>
              <a:rPr lang="am-ET" dirty="0">
                <a:latin typeface="Söhne"/>
              </a:rPr>
              <a:t>ጾታ ተኮር ጉዳዮችን መለየት።</a:t>
            </a:r>
            <a:endParaRPr lang="en-US" dirty="0">
              <a:latin typeface="Power Geez Unicode1" pitchFamily="2" charset="0"/>
            </a:endParaRPr>
          </a:p>
        </p:txBody>
      </p:sp>
    </p:spTree>
    <p:extLst>
      <p:ext uri="{BB962C8B-B14F-4D97-AF65-F5344CB8AC3E}">
        <p14:creationId xmlns:p14="http://schemas.microsoft.com/office/powerpoint/2010/main" val="59244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86"/>
        <p:cNvGrpSpPr/>
        <p:nvPr/>
      </p:nvGrpSpPr>
      <p:grpSpPr>
        <a:xfrm>
          <a:off x="0" y="0"/>
          <a:ext cx="0" cy="0"/>
          <a:chOff x="0" y="0"/>
          <a:chExt cx="0" cy="0"/>
        </a:xfrm>
      </p:grpSpPr>
      <p:sp>
        <p:nvSpPr>
          <p:cNvPr id="87" name="Google Shape;87;p7"/>
          <p:cNvSpPr txBox="1">
            <a:spLocks noGrp="1"/>
          </p:cNvSpPr>
          <p:nvPr>
            <p:ph type="title"/>
          </p:nvPr>
        </p:nvSpPr>
        <p:spPr>
          <a:xfrm>
            <a:off x="252549" y="190456"/>
            <a:ext cx="5767663" cy="6477088"/>
          </a:xfrm>
          <a:prstGeom prst="rect">
            <a:avLst/>
          </a:prstGeom>
          <a:noFill/>
          <a:ln>
            <a:noFill/>
          </a:ln>
        </p:spPr>
        <p:txBody>
          <a:bodyPr spcFirstLastPara="1" vert="horz" wrap="square" lIns="0" tIns="0" rIns="0" bIns="0" rtlCol="0" anchor="t" anchorCtr="0">
            <a:noAutofit/>
          </a:bodyPr>
          <a:lstStyle/>
          <a:p>
            <a:r>
              <a:rPr lang="en-GB" sz="3200" dirty="0" err="1"/>
              <a:t>ይህ</a:t>
            </a:r>
            <a:r>
              <a:rPr lang="am-ET" sz="3200" dirty="0"/>
              <a:t> ስልጠና የሚ</a:t>
            </a:r>
            <a:r>
              <a:rPr lang="en-US" sz="3200" dirty="0" err="1"/>
              <a:t>ሸ</a:t>
            </a:r>
            <a:r>
              <a:rPr lang="am-ET" sz="3200" dirty="0"/>
              <a:t>ፍናቸው</a:t>
            </a:r>
            <a:br>
              <a:rPr lang="am-ET" dirty="0"/>
            </a:br>
            <a:br>
              <a:rPr lang="am-ET" sz="1800" b="0" dirty="0">
                <a:solidFill>
                  <a:schemeClr val="dk1"/>
                </a:solidFill>
              </a:rPr>
            </a:br>
            <a:r>
              <a:rPr lang="en-GB" b="0" dirty="0" err="1">
                <a:solidFill>
                  <a:schemeClr val="dk1"/>
                </a:solidFill>
              </a:rPr>
              <a:t>የአየር</a:t>
            </a:r>
            <a:r>
              <a:rPr lang="am-ET" b="0" dirty="0">
                <a:solidFill>
                  <a:schemeClr val="dk1"/>
                </a:solidFill>
              </a:rPr>
              <a:t> ንብረት ለውጥ ላይ ያተኮሩ ፕሮጀችቶች እና እንቅስቃሴዎችን በምንቀርጽበት ወቅት የሰዎችን ፍላጎቶች ለመረዳት ልንከተላቸው የምን</a:t>
            </a:r>
            <a:r>
              <a:rPr lang="en-US" b="0" dirty="0" err="1">
                <a:solidFill>
                  <a:schemeClr val="dk1"/>
                </a:solidFill>
              </a:rPr>
              <a:t>ች</a:t>
            </a:r>
            <a:r>
              <a:rPr lang="am-ET" b="0" dirty="0">
                <a:solidFill>
                  <a:schemeClr val="dk1"/>
                </a:solidFill>
              </a:rPr>
              <a:t>ል የተለያየ የውስብስብነት ደረጃ ያላቸው መንገዶች አሉ።</a:t>
            </a:r>
            <a:br>
              <a:rPr lang="en-GB" b="0" dirty="0">
                <a:solidFill>
                  <a:schemeClr val="dk1"/>
                </a:solidFill>
              </a:rPr>
            </a:br>
            <a:br>
              <a:rPr lang="am-ET" b="0" dirty="0">
                <a:solidFill>
                  <a:schemeClr val="dk1"/>
                </a:solidFill>
              </a:rPr>
            </a:br>
            <a:r>
              <a:rPr lang="en-GB" b="0" dirty="0" err="1">
                <a:solidFill>
                  <a:schemeClr val="dk1"/>
                </a:solidFill>
              </a:rPr>
              <a:t>በዚህ</a:t>
            </a:r>
            <a:r>
              <a:rPr lang="am-ET" b="0" dirty="0">
                <a:solidFill>
                  <a:schemeClr val="dk1"/>
                </a:solidFill>
              </a:rPr>
              <a:t> ስልጠና የመጀመሪያዎቹ ሶስት </a:t>
            </a:r>
            <a:r>
              <a:rPr lang="en-US" b="0" dirty="0" err="1">
                <a:solidFill>
                  <a:schemeClr val="dk1"/>
                </a:solidFill>
              </a:rPr>
              <a:t>ረድፎች</a:t>
            </a:r>
            <a:r>
              <a:rPr lang="am-ET" b="0" dirty="0">
                <a:solidFill>
                  <a:schemeClr val="dk1"/>
                </a:solidFill>
              </a:rPr>
              <a:t> ላይ እናተኩራለን፦</a:t>
            </a:r>
            <a:br>
              <a:rPr lang="en-GB" b="0" dirty="0">
                <a:solidFill>
                  <a:schemeClr val="dk1"/>
                </a:solidFill>
              </a:rPr>
            </a:br>
            <a:r>
              <a:rPr lang="am-ET" b="0" dirty="0">
                <a:solidFill>
                  <a:schemeClr val="dk1"/>
                </a:solidFill>
              </a:rPr>
              <a:t>- የተጽዕኖ ግምገማ</a:t>
            </a:r>
            <a:br>
              <a:rPr lang="am-ET" b="0" dirty="0">
                <a:solidFill>
                  <a:schemeClr val="dk1"/>
                </a:solidFill>
              </a:rPr>
            </a:br>
            <a:r>
              <a:rPr lang="am-ET" b="0" dirty="0">
                <a:solidFill>
                  <a:schemeClr val="dk1"/>
                </a:solidFill>
              </a:rPr>
              <a:t>- የተጋላጭነት ግምገማ</a:t>
            </a:r>
            <a:br>
              <a:rPr lang="en-GB" b="0" dirty="0">
                <a:solidFill>
                  <a:schemeClr val="dk1"/>
                </a:solidFill>
              </a:rPr>
            </a:br>
            <a:r>
              <a:rPr lang="am-ET" b="0" dirty="0">
                <a:solidFill>
                  <a:schemeClr val="dk1"/>
                </a:solidFill>
              </a:rPr>
              <a:t>- የመላመድ እና የመከላከል እርምጃዎች</a:t>
            </a:r>
            <a:br>
              <a:rPr lang="am-ET" b="0" dirty="0">
                <a:solidFill>
                  <a:schemeClr val="dk1"/>
                </a:solidFill>
              </a:rPr>
            </a:br>
            <a:br>
              <a:rPr lang="am-ET" b="0" dirty="0">
                <a:solidFill>
                  <a:schemeClr val="dk1"/>
                </a:solidFill>
              </a:rPr>
            </a:br>
            <a:r>
              <a:rPr lang="am-ET" b="0" dirty="0">
                <a:solidFill>
                  <a:schemeClr val="dk1"/>
                </a:solidFill>
              </a:rPr>
              <a:t>የተቀናጀ ግምገማ ላይ የማናተኩር ቢሆንም የምንወያያቸው መንገዶች እና መሳሪያዎን ግን ለሱም መጠቀም ይቻላል።</a:t>
            </a:r>
            <a:endParaRPr dirty="0"/>
          </a:p>
        </p:txBody>
      </p:sp>
      <p:grpSp>
        <p:nvGrpSpPr>
          <p:cNvPr id="2" name="Group 1">
            <a:extLst>
              <a:ext uri="{FF2B5EF4-FFF2-40B4-BE49-F238E27FC236}">
                <a16:creationId xmlns:a16="http://schemas.microsoft.com/office/drawing/2014/main" id="{7135CD59-D329-A2F4-B854-3939D457F18C}"/>
              </a:ext>
            </a:extLst>
          </p:cNvPr>
          <p:cNvGrpSpPr/>
          <p:nvPr/>
        </p:nvGrpSpPr>
        <p:grpSpPr>
          <a:xfrm>
            <a:off x="6020212" y="190456"/>
            <a:ext cx="5919239" cy="6286631"/>
            <a:chOff x="4206240" y="0"/>
            <a:chExt cx="7733211" cy="6477088"/>
          </a:xfrm>
        </p:grpSpPr>
        <p:pic>
          <p:nvPicPr>
            <p:cNvPr id="88" name="Google Shape;88;p7" descr="A screenshot of text&#10;&#10;Description automatically generated"/>
            <p:cNvPicPr preferRelativeResize="0"/>
            <p:nvPr/>
          </p:nvPicPr>
          <p:blipFill rotWithShape="1">
            <a:blip r:embed="rId3">
              <a:alphaModFix/>
            </a:blip>
            <a:srcRect b="11572"/>
            <a:stretch/>
          </p:blipFill>
          <p:spPr>
            <a:xfrm>
              <a:off x="4310743" y="380912"/>
              <a:ext cx="7628708" cy="6065044"/>
            </a:xfrm>
            <a:prstGeom prst="rect">
              <a:avLst/>
            </a:prstGeom>
            <a:noFill/>
            <a:ln>
              <a:noFill/>
            </a:ln>
          </p:spPr>
        </p:pic>
        <p:sp>
          <p:nvSpPr>
            <p:cNvPr id="89" name="Google Shape;89;p7"/>
            <p:cNvSpPr/>
            <p:nvPr/>
          </p:nvSpPr>
          <p:spPr>
            <a:xfrm>
              <a:off x="4206240" y="0"/>
              <a:ext cx="5721531" cy="6477088"/>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chemeClr val="lt1"/>
                </a:solidFill>
                <a:latin typeface="Verdana"/>
                <a:ea typeface="Verdana"/>
                <a:cs typeface="Verdana"/>
                <a:sym typeface="Verdana"/>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19266</TotalTime>
  <Words>8130</Words>
  <Application>Microsoft Macintosh PowerPoint</Application>
  <PresentationFormat>Widescreen</PresentationFormat>
  <Paragraphs>411</Paragraphs>
  <Slides>32</Slides>
  <Notes>31</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Arial Unicode MS</vt:lpstr>
      <vt:lpstr>游ゴシック</vt:lpstr>
      <vt:lpstr>Arial</vt:lpstr>
      <vt:lpstr>Arial</vt:lpstr>
      <vt:lpstr>Calibri</vt:lpstr>
      <vt:lpstr>Calibri Light</vt:lpstr>
      <vt:lpstr>Courier New</vt:lpstr>
      <vt:lpstr>inherit</vt:lpstr>
      <vt:lpstr>Nyala</vt:lpstr>
      <vt:lpstr>Power Geez Unicode1</vt:lpstr>
      <vt:lpstr>Söhne</vt:lpstr>
      <vt:lpstr>Verdana</vt:lpstr>
      <vt:lpstr>Wingdings</vt:lpstr>
      <vt:lpstr>Office Theme</vt:lpstr>
      <vt:lpstr>ስርአተ-ፆታ እና የማህበረሰብ አካታችነት </vt:lpstr>
      <vt:lpstr>PowerPoint Presentation</vt:lpstr>
      <vt:lpstr>PowerPoint Presentation</vt:lpstr>
      <vt:lpstr>PowerPoint Presentation</vt:lpstr>
      <vt:lpstr>PowerPoint Presentation</vt:lpstr>
      <vt:lpstr>PowerPoint Presentation</vt:lpstr>
      <vt:lpstr>ከአየር ንብረት ለውጥ አንፃር የሥርዓተ-ፆታ ትንተና ዋና ገጽታዎች</vt:lpstr>
      <vt:lpstr>ከአየር ንብረት ለውጥ አንፃር የሥርዓተ-ፆታ ትንተና ዋና ገጽታዎች የቀጠለ...</vt:lpstr>
      <vt:lpstr>ይህ ስልጠና የሚሸፍናቸው  የአየር ንብረት ለውጥ ላይ ያተኮሩ ፕሮጀችቶች እና እንቅስቃሴዎችን በምንቀርጽበት ወቅት የሰዎችን ፍላጎቶች ለመረዳት ልንከተላቸው የምንችል የተለያየ የውስብስብነት ደረጃ ያላቸው መንገዶች አሉ።  በዚህ ስልጠና የመጀመሪያዎቹ ሶስት ረድፎች ላይ እናተኩራለን፦ - የተጽዕኖ ግምገማ - የተጋላጭነት ግምገማ - የመላመድ እና የመከላከል እርምጃዎች  የተቀናጀ ግምገማ ላይ የማናተኩር ቢሆንም የምንወያያቸው መንገዶች እና መሳሪያዎን ግን ለሱም መጠቀም ይቻላል።</vt:lpstr>
      <vt:lpstr>PowerPoint Presentation</vt:lpstr>
      <vt:lpstr>PowerPoint Presentation</vt:lpstr>
      <vt:lpstr>PowerPoint Presentation</vt:lpstr>
      <vt:lpstr>PowerPoint Presentation</vt:lpstr>
      <vt:lpstr>ክለሳ፦ የአየር ንብረት ለውጥ / የስጋት ቀመር፦ አደጋ (hazard) - መጋለጥ (exposure) - ተጋላጭነት (Vulnerability)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የሥርዓተ-ፆታ እና ማህበረሰብ  አካታች ስልጠና  በአየር ንብረት ድርጊት ውስጥ  የስርዓተ-ፆታ ዓለም አቀፍ ማዕቀፍ</dc:title>
  <dc:creator>Demissie, Blen Tilahun</dc:creator>
  <cp:lastModifiedBy>Arsema Andargatchew</cp:lastModifiedBy>
  <cp:revision>160</cp:revision>
  <dcterms:created xsi:type="dcterms:W3CDTF">2024-01-04T01:00:33Z</dcterms:created>
  <dcterms:modified xsi:type="dcterms:W3CDTF">2024-09-03T11:49:33Z</dcterms:modified>
</cp:coreProperties>
</file>