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1" r:id="rId16"/>
    <p:sldId id="276" r:id="rId17"/>
    <p:sldId id="274" r:id="rId18"/>
    <p:sldId id="275" r:id="rId19"/>
    <p:sldId id="277" r:id="rId20"/>
    <p:sldId id="278" r:id="rId21"/>
    <p:sldId id="318" r:id="rId22"/>
    <p:sldId id="280" r:id="rId23"/>
    <p:sldId id="281" r:id="rId24"/>
    <p:sldId id="282" r:id="rId25"/>
    <p:sldId id="283" r:id="rId26"/>
    <p:sldId id="284" r:id="rId27"/>
    <p:sldId id="285" r:id="rId28"/>
    <p:sldId id="286" r:id="rId29"/>
    <p:sldId id="319" r:id="rId30"/>
    <p:sldId id="287" r:id="rId31"/>
    <p:sldId id="288" r:id="rId32"/>
    <p:sldId id="289" r:id="rId33"/>
    <p:sldId id="290" r:id="rId34"/>
    <p:sldId id="291" r:id="rId35"/>
    <p:sldId id="292" r:id="rId36"/>
    <p:sldId id="293" r:id="rId37"/>
    <p:sldId id="294" r:id="rId38"/>
    <p:sldId id="295" r:id="rId39"/>
    <p:sldId id="297" r:id="rId40"/>
    <p:sldId id="296"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41D31D-146E-4CF2-FB4E-3138B13754F4}" name="Daniel Mengistu" initials="DM" userId="16ba3f97c22db1b3" providerId="Windows Live"/>
  <p188:author id="{32713341-1609-3708-1A17-F18009F2F4E2}" name="Arsema Andargatchew" initials="" userId="S::arsema@southsouthnorth.org::839d3ad4-bf9a-4d2d-9d1f-60850bd59895" providerId="AD"/>
  <p188:author id="{635CBF5B-C04F-FFD4-6BD2-8585400FB7F2}" name="Hareg Admassu" initials="HA" userId="fa240494850dd501" providerId="Windows Live"/>
  <p188:author id="{22F48569-6DE8-1672-8C6C-35F2A1FE0F10}" name="Demissie, Blen Tilahun" initials="DBT" userId="S::demissieb@iloguest.org::d3675de2-8984-4d3c-b733-d4991c8b93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sema Andargatchew" initials="" lastIdx="2" clrIdx="0">
    <p:extLst>
      <p:ext uri="{19B8F6BF-5375-455C-9EA6-DF929625EA0E}">
        <p15:presenceInfo xmlns:p15="http://schemas.microsoft.com/office/powerpoint/2012/main" userId="S::arsema@southsouthnorth.org::839d3ad4-bf9a-4d2d-9d1f-60850bd59895" providerId="AD"/>
      </p:ext>
    </p:extLst>
  </p:cmAuthor>
  <p:cmAuthor id="2" name="Demissie, Blen Tilahun" initials="DBT" lastIdx="2" clrIdx="1">
    <p:extLst>
      <p:ext uri="{19B8F6BF-5375-455C-9EA6-DF929625EA0E}">
        <p15:presenceInfo xmlns:p15="http://schemas.microsoft.com/office/powerpoint/2012/main" userId="S::demissieb@iloguest.org::d3675de2-8984-4d3c-b733-d4991c8b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2E5AA2"/>
    <a:srgbClr val="2929F3"/>
    <a:srgbClr val="E8570E"/>
    <a:srgbClr val="ECA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autoAdjust="0"/>
    <p:restoredTop sz="95212" autoAdjust="0"/>
  </p:normalViewPr>
  <p:slideViewPr>
    <p:cSldViewPr snapToGrid="0">
      <p:cViewPr varScale="1">
        <p:scale>
          <a:sx n="53" d="100"/>
          <a:sy n="53" d="100"/>
        </p:scale>
        <p:origin x="176" y="1192"/>
      </p:cViewPr>
      <p:guideLst/>
    </p:cSldViewPr>
  </p:slideViewPr>
  <p:notesTextViewPr>
    <p:cViewPr>
      <p:scale>
        <a:sx n="1" d="1"/>
        <a:sy n="1" d="1"/>
      </p:scale>
      <p:origin x="0" y="0"/>
    </p:cViewPr>
  </p:notesTextViewPr>
  <p:sorterViewPr>
    <p:cViewPr>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BDD6-2AA3-4965-BF36-7722550A9612}" type="datetimeFigureOut">
              <a:rPr kumimoji="1" lang="ja-JP" altLang="en-US" smtClean="0"/>
              <a:t>2024/11/11</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FE117-5934-4D14-A11B-76FB57083E41}" type="slidenum">
              <a:rPr kumimoji="1" lang="ja-JP" altLang="en-US" smtClean="0"/>
              <a:t>‹#›</a:t>
            </a:fld>
            <a:endParaRPr kumimoji="1" lang="ja-JP" altLang="en-US"/>
          </a:p>
        </p:txBody>
      </p:sp>
    </p:spTree>
    <p:extLst>
      <p:ext uri="{BB962C8B-B14F-4D97-AF65-F5344CB8AC3E}">
        <p14:creationId xmlns:p14="http://schemas.microsoft.com/office/powerpoint/2010/main" val="15491263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shboards.sdgindex.org/profiles/ethiopia/indicato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shboards.sdgindex.org/profiles/ethiopia/indicato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o.org/3/i5491e/i5491e.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unisdr.org/files/65870_f225kasiehetaltheimpactofthe2015eln.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80/17565529.2022.2032568"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doi.org/https:/doi.org/10.1016/j.socscimed.2012.03.022" TargetMode="External"/><Relationship Id="rId4" Type="http://schemas.openxmlformats.org/officeDocument/2006/relationships/hyperlink" Target="https://doi.org/https:/doi.org/10.11648/j.jppa.20180204.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reliefweb.int/sites/reliefweb.int/files/resources/ethiopia_low.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media.rff.org/documents/EfD-DP-16-24.pdf"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gar.undrr.org/sites/default/files/reports/2019-05/full_gar_report.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reliefweb.int/sites/reliefweb.int/files/resources/ethiopia_low.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unfccc.int/documents/204536"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ofed.gov.et/web/guest/about-us"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4.unfccc.int/sites/NAPC/Documents/Parties/NAP-ETH%20FINAL%20VERSION%20%20Mar%202019.pdf" TargetMode="External"/><Relationship Id="rId4" Type="http://schemas.openxmlformats.org/officeDocument/2006/relationships/hyperlink" Target="https://www4.unfccc.int/sites/ndcstaging/PublishedDocuments/Ethiopia%20First/INDC-Ethiopia-100615.pdf"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shboards.sdgindex.org/profiles/ethiopia/indicato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a:t>
            </a:fld>
            <a:endParaRPr kumimoji="1" lang="ja-JP" altLang="en-US"/>
          </a:p>
        </p:txBody>
      </p:sp>
    </p:spTree>
    <p:extLst>
      <p:ext uri="{BB962C8B-B14F-4D97-AF65-F5344CB8AC3E}">
        <p14:creationId xmlns:p14="http://schemas.microsoft.com/office/powerpoint/2010/main" val="226086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የፈቃደኝነት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ግምገማ</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2022፤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የፕላን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ልማት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ሚንስቴር</a:t>
            </a:r>
            <a:endParaRPr lang="am-ET" sz="1200" kern="100" dirty="0">
              <a:effectLst/>
              <a:latin typeface="Nyala" panose="020005040703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Nyala" panose="020005040703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ZA" sz="1200" dirty="0">
                <a:solidFill>
                  <a:schemeClr val="dk1"/>
                </a:solidFill>
                <a:latin typeface="Arial"/>
                <a:ea typeface="Arial"/>
                <a:cs typeface="Arial"/>
                <a:sym typeface="Arial"/>
              </a:rPr>
              <a:t>https://</a:t>
            </a:r>
            <a:r>
              <a:rPr lang="en-ZA" sz="1200" dirty="0" err="1">
                <a:solidFill>
                  <a:schemeClr val="dk1"/>
                </a:solidFill>
                <a:latin typeface="Arial"/>
                <a:ea typeface="Arial"/>
                <a:cs typeface="Arial"/>
                <a:sym typeface="Arial"/>
              </a:rPr>
              <a:t>hlpf.un.org</a:t>
            </a:r>
            <a:r>
              <a:rPr lang="en-ZA" sz="1200" dirty="0">
                <a:solidFill>
                  <a:schemeClr val="dk1"/>
                </a:solidFill>
                <a:latin typeface="Arial"/>
                <a:ea typeface="Arial"/>
                <a:cs typeface="Arial"/>
                <a:sym typeface="Arial"/>
              </a:rPr>
              <a:t>/sites/default/files/</a:t>
            </a:r>
            <a:r>
              <a:rPr lang="en-ZA" sz="1200" dirty="0" err="1">
                <a:solidFill>
                  <a:schemeClr val="dk1"/>
                </a:solidFill>
                <a:latin typeface="Arial"/>
                <a:ea typeface="Arial"/>
                <a:cs typeface="Arial"/>
                <a:sym typeface="Arial"/>
              </a:rPr>
              <a:t>vnrs</a:t>
            </a:r>
            <a:r>
              <a:rPr lang="en-ZA" sz="1200" dirty="0">
                <a:solidFill>
                  <a:schemeClr val="dk1"/>
                </a:solidFill>
                <a:latin typeface="Arial"/>
                <a:ea typeface="Arial"/>
                <a:cs typeface="Arial"/>
                <a:sym typeface="Arial"/>
              </a:rPr>
              <a:t>/2022/VNR%202022%20Ethiopia%20Report_1.pdf</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11</a:t>
            </a:fld>
            <a:endParaRPr kumimoji="1" lang="ja-JP" altLang="en-US"/>
          </a:p>
        </p:txBody>
      </p:sp>
    </p:spTree>
    <p:extLst>
      <p:ext uri="{BB962C8B-B14F-4D97-AF65-F5344CB8AC3E}">
        <p14:creationId xmlns:p14="http://schemas.microsoft.com/office/powerpoint/2010/main" val="301918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የፈቃደኝነት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ግምገማ</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2022፤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የፕላን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ልማት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ሚኒስቴር</a:t>
            </a:r>
            <a:endParaRPr lang="en-US" sz="1200" kern="100" dirty="0">
              <a:effectLst/>
              <a:latin typeface="Nyala" panose="020005040703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ZA" sz="1200" dirty="0">
                <a:solidFill>
                  <a:schemeClr val="dk1"/>
                </a:solidFill>
                <a:latin typeface="Arial"/>
                <a:ea typeface="Arial"/>
                <a:cs typeface="Arial"/>
                <a:sym typeface="Arial"/>
              </a:rPr>
              <a:t>https://hlpf.un.org/sites/default/files/vnrs/2022/VNR%202022%20Ethiopia%20Report_1.pdf</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12</a:t>
            </a:fld>
            <a:endParaRPr kumimoji="1" lang="ja-JP" altLang="en-US"/>
          </a:p>
        </p:txBody>
      </p:sp>
    </p:spTree>
    <p:extLst>
      <p:ext uri="{BB962C8B-B14F-4D97-AF65-F5344CB8AC3E}">
        <p14:creationId xmlns:p14="http://schemas.microsoft.com/office/powerpoint/2010/main" val="146214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1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3.4</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2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dirty="0">
                <a:effectLst/>
                <a:latin typeface="Yantramanav"/>
              </a:rPr>
              <a:t>100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3</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dirty="0">
                <a:effectLst/>
                <a:latin typeface="Yantramanav"/>
              </a:rPr>
              <a:t>100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4</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dirty="0">
                <a:effectLst/>
                <a:latin typeface="Yantramanav"/>
              </a:rPr>
              <a:t>100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000" kern="100" dirty="0">
                <a:effectLst/>
                <a:latin typeface="Nyala" panose="02000504070300020003" pitchFamily="2" charset="0"/>
                <a:ea typeface="Calibri" panose="020F0502020204030204" pitchFamily="34" charset="0"/>
                <a:cs typeface="Times New Roman" panose="02020603050405020304" pitchFamily="18" charset="0"/>
              </a:rPr>
              <a:t>.ኤ.አ</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2023 (</a:t>
            </a:r>
            <a:r>
              <a:rPr lang="en-US" sz="1000" u="sng"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hlinkClick r:id="rId3"/>
              </a:rPr>
              <a:t>sdgindex.org</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https://dashboards.sdgindex.org/profiles/Ethiopia   </a:t>
            </a: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13</a:t>
            </a:fld>
            <a:endParaRPr kumimoji="1" lang="ja-JP" altLang="en-US"/>
          </a:p>
        </p:txBody>
      </p:sp>
    </p:spTree>
    <p:extLst>
      <p:ext uri="{BB962C8B-B14F-4D97-AF65-F5344CB8AC3E}">
        <p14:creationId xmlns:p14="http://schemas.microsoft.com/office/powerpoint/2010/main" val="152893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5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b="0" i="0" dirty="0">
                <a:effectLst/>
                <a:latin typeface="Yantramanav"/>
              </a:rPr>
              <a:t>100</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6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dirty="0">
                <a:effectLst/>
                <a:latin typeface="Yantramanav"/>
              </a:rPr>
              <a:t>100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7</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dirty="0">
                <a:effectLst/>
                <a:latin typeface="Yantramanav"/>
              </a:rPr>
              <a:t>100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8</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50" b="0" i="0" dirty="0">
                <a:effectLst/>
                <a:latin typeface="Yantramanav"/>
              </a:rPr>
              <a:t>2.5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000" kern="100" dirty="0">
                <a:effectLst/>
                <a:latin typeface="Nyala" panose="02000504070300020003" pitchFamily="2" charset="0"/>
                <a:ea typeface="Calibri" panose="020F0502020204030204" pitchFamily="34" charset="0"/>
                <a:cs typeface="Times New Roman" panose="02020603050405020304" pitchFamily="18" charset="0"/>
              </a:rPr>
              <a:t>.ኤ.አ</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2023 (</a:t>
            </a:r>
            <a:r>
              <a:rPr lang="en-US" sz="1000" u="sng"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hlinkClick r:id="rId3"/>
              </a:rPr>
              <a:t>sdgindex.org</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0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0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https://dashboards.sdgindex.org/profiles/Ethiopia   </a:t>
            </a: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14</a:t>
            </a:fld>
            <a:endParaRPr kumimoji="1" lang="ja-JP" altLang="en-US"/>
          </a:p>
        </p:txBody>
      </p:sp>
    </p:spTree>
    <p:extLst>
      <p:ext uri="{BB962C8B-B14F-4D97-AF65-F5344CB8AC3E}">
        <p14:creationId xmlns:p14="http://schemas.microsoft.com/office/powerpoint/2010/main" val="43253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am-ET" sz="900" kern="100" dirty="0">
                <a:effectLst/>
                <a:latin typeface="Nyala" panose="02000504070300020003" pitchFamily="2" charset="0"/>
                <a:ea typeface="Calibri" panose="020F0502020204030204" pitchFamily="34" charset="0"/>
                <a:cs typeface="Times New Roman" panose="02020603050405020304" pitchFamily="18" charset="0"/>
              </a:rPr>
              <a:t>የመረጃ ምንጭ፡- የተባበሩት መንግስታት የልማት ፕሮግራም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.ኤ.አ 2018) የተሻሻለው ስታተስቲክ መረጃ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900" kern="1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Nyala" panose="02000504070300020003" pitchFamily="2" charset="0"/>
                <a:ea typeface="Malgun Gothic" panose="020B0503020000020004" pitchFamily="34" charset="-127"/>
                <a:cs typeface="Nyala" panose="02000504070300020003" pitchFamily="2" charset="0"/>
              </a:rPr>
              <a:t>ንድፍ-ሥራ</a:t>
            </a:r>
            <a:r>
              <a:rPr lang="en-GB" sz="800" dirty="0"/>
              <a:t>: © CDKN </a:t>
            </a:r>
            <a:r>
              <a:rPr lang="en-US" sz="8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GB" sz="800" dirty="0"/>
              <a:t>2020. </a:t>
            </a:r>
            <a:r>
              <a:rPr lang="en-US" sz="1800" dirty="0" err="1">
                <a:effectLst/>
                <a:latin typeface="Nyala" panose="02000504070300020003" pitchFamily="2" charset="0"/>
                <a:ea typeface="Malgun Gothic" panose="020B0503020000020004" pitchFamily="34" charset="-127"/>
                <a:cs typeface="Nyala" panose="02000504070300020003" pitchFamily="2" charset="0"/>
              </a:rPr>
              <a:t>ለንግድ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ያልሆነ</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የጋራ</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ፈጠራ</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ባለቤትነት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ፈቃድ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GB" sz="800" dirty="0"/>
              <a:t>4.0.</a:t>
            </a:r>
          </a:p>
          <a:p>
            <a:pPr marL="0" marR="0">
              <a:lnSpc>
                <a:spcPct val="107000"/>
              </a:lnSpc>
              <a:spcBef>
                <a:spcPts val="0"/>
              </a:spcBef>
              <a:spcAft>
                <a:spcPts val="800"/>
              </a:spcAft>
            </a:pPr>
            <a:endParaRPr lang="en-GB" sz="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err="1">
                <a:effectLst/>
                <a:latin typeface="Nyala" panose="02000504070300020003" pitchFamily="2" charset="0"/>
                <a:ea typeface="Malgun Gothic" panose="020B0503020000020004" pitchFamily="34" charset="-127"/>
                <a:cs typeface="Nyala" panose="02000504070300020003" pitchFamily="2" charset="0"/>
              </a:rPr>
              <a:t>ከተባበሩት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መንግስታት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ድርጅት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a:effectLst/>
                <a:latin typeface="Nyala" panose="02000504070300020003" pitchFamily="2" charset="0"/>
                <a:ea typeface="Malgun Gothic" panose="020B0503020000020004" pitchFamily="34" charset="-127"/>
                <a:cs typeface="Nyala" panose="02000504070300020003" pitchFamily="2" charset="0"/>
              </a:rPr>
              <a:t>ጽ/</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ቤት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የአደጋ</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ስጋት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ቅነሳ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GB" sz="800" dirty="0"/>
              <a:t> (UNDRR), </a:t>
            </a:r>
            <a:r>
              <a:rPr lang="en-US" sz="8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GB" sz="800" dirty="0"/>
              <a:t>2020: ‘</a:t>
            </a:r>
            <a:r>
              <a:rPr lang="en-US" sz="1800" dirty="0" err="1">
                <a:effectLst/>
                <a:latin typeface="Nyala" panose="02000504070300020003" pitchFamily="2" charset="0"/>
                <a:ea typeface="Malgun Gothic" panose="020B0503020000020004" pitchFamily="34" charset="-127"/>
                <a:cs typeface="Nyala" panose="02000504070300020003" pitchFamily="2" charset="0"/>
              </a:rPr>
              <a:t>ቃላት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በተግባር</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ሲገለጽ</a:t>
            </a:r>
            <a:r>
              <a:rPr lang="en-GB" sz="800" dirty="0"/>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በአደጋ</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ስጋት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ቅነሳ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አይበገሬነት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ግንባታ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ልጆችና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ወጣቶችን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ማሳተፍ</a:t>
            </a:r>
            <a:r>
              <a:rPr lang="en-GB" sz="800" dirty="0"/>
              <a:t>’ https://www.preventionweb.net/files/67704_wiachildyouthdrr202067704undrr.pdf </a:t>
            </a:r>
          </a:p>
          <a:p>
            <a:pPr marL="158750" lvl="0" indent="0" algn="l" rtl="0">
              <a:lnSpc>
                <a:spcPct val="100000"/>
              </a:lnSpc>
              <a:spcBef>
                <a:spcPts val="0"/>
              </a:spcBef>
              <a:spcAft>
                <a:spcPts val="0"/>
              </a:spcAft>
              <a:buSzPts val="1100"/>
              <a:buNone/>
            </a:pPr>
            <a:endParaRPr lang="en-US" sz="800" dirty="0"/>
          </a:p>
          <a:p>
            <a:pPr marL="0" marR="0">
              <a:lnSpc>
                <a:spcPct val="107000"/>
              </a:lnSpc>
              <a:spcBef>
                <a:spcPts val="0"/>
              </a:spcBef>
              <a:spcAft>
                <a:spcPts val="800"/>
              </a:spcAft>
            </a:pPr>
            <a:r>
              <a:rPr lang="am-ET" sz="900" kern="100" dirty="0">
                <a:effectLst/>
                <a:latin typeface="Nyala" panose="02000504070300020003" pitchFamily="2" charset="0"/>
                <a:ea typeface="Calibri" panose="020F0502020204030204" pitchFamily="34" charset="0"/>
                <a:cs typeface="Times New Roman" panose="02020603050405020304" pitchFamily="18" charset="0"/>
              </a:rPr>
              <a:t>የሰንዳይ ማእቀፍ ለአደጋ ስጋት ቅነሳን (2015-2030) ለመስፈጸም ተጓዳኝ ሰነድ</a:t>
            </a:r>
            <a:endParaRPr lang="am-ET"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am-ET" sz="900" kern="100" dirty="0">
              <a:effectLst/>
              <a:latin typeface="Nyala" panose="02000504070300020003"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800" dirty="0"/>
              <a:t>https://www.preventionweb.net/files/67704_wiachildyouthdrr202067704undrr.pdf </a:t>
            </a:r>
          </a:p>
          <a:p>
            <a:pPr marL="0" marR="0">
              <a:lnSpc>
                <a:spcPct val="107000"/>
              </a:lnSpc>
              <a:spcBef>
                <a:spcPts val="1200"/>
              </a:spcBef>
              <a:spcAft>
                <a:spcPts val="800"/>
              </a:spcAft>
            </a:pPr>
            <a:endParaRPr lang="am-ET" sz="900" kern="100" dirty="0">
              <a:effectLst/>
              <a:latin typeface="Nyala" panose="02000504070300020003" pitchFamily="2"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am-ET" sz="900" kern="100" dirty="0">
                <a:effectLst/>
                <a:latin typeface="Nyala" panose="02000504070300020003" pitchFamily="2" charset="0"/>
                <a:ea typeface="Calibri" panose="020F0502020204030204" pitchFamily="34" charset="0"/>
                <a:cs typeface="Times New Roman" panose="02020603050405020304" pitchFamily="18" charset="0"/>
              </a:rPr>
              <a:t>ፆታዊ እና ስርአተ-ፆታን መሰረት ያደረጉት ጥቃቶች፡ ወሲባዊ ጥቃት፣ ጠለፋ (የግዳጅ ጋብቻገድዶ)፣ ፆታዊ ብዝበዛ፣ እና የወሲብ ንግድን ያጠቃልላል፡፡ ፆታዊ እና ስርአተ-ፆታን መሰረት ያደረገ ጥቃት በስርአተ-ፆታ ልዩነት ላይ የተመሰረተ ነው፡፡ በሴቶችና በልጃገረዶች ላይ የሚፈጸመው ጥቃት በአለም ላይ በስፋት ከሚታዩት የመብት ጥሰቶች አንዱ ነው፡፡ እንደዚህ አይነቱ የመብት ጥሰት ማህበራዊ፣ ኢኮኖሚያዊና ብሄራዊ ድንበር አይገድበውም፡፡ በአለም አቀፍ ደረጃ ከሦስት ሴቶች መካከል አንዷ በህይወት ዘመኗ አካላሚ ወይም ወሲባዊ ጥቃት ይደርስባታል፡፡ በተያያዘ ተመሳሳይ ፆታ (ግብረ-ሰዶም)፣ ሁለቱም ፆታ ያላቸው (ፍናፍንት)፣ ፆታቸውን የቀየሩ እና ሲወለዱ የነበራቸውን ፆታ በማይቀበሉ ወይም በቀየሩ ወጣቶች ላይ እየደረሰ ያለው ጥቃት በብዙ አገራት እጠጨመረ ነው፡፡ ፆታዊ እና ስርአተ-ፆታን መሰረት ያደረገ ጥቃት ማለትም አስገድዶ መድፈር፣ ያልተፈለገ እርግዝና፣ ጥንቃቄ የጎደለው ፅንስ ማስወረድ፣ አሰቃቂ ፊስቱላ፣ በግብረ ስጋ ግንኙነት ወቅት የሚተላለፍ ኤችአይቪን ጨምሮ ኢንፌክሽን፤  የሚደርስባቸው ሰዎች የበቀል ጥቃት፣ መገልልና አልፎ አልፎም ሞት በመሳሉ የተለያዩ የስነተዋልዶ ጤና እና ስነ-ልቦናዊ ችግሮች ሊሰቃዩ ይችላሉ፡፡  </a:t>
            </a:r>
            <a:endParaRPr lang="am-ET"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15</a:t>
            </a:fld>
            <a:endParaRPr kumimoji="1" lang="ja-JP" altLang="en-US"/>
          </a:p>
        </p:txBody>
      </p:sp>
    </p:spTree>
    <p:extLst>
      <p:ext uri="{BB962C8B-B14F-4D97-AF65-F5344CB8AC3E}">
        <p14:creationId xmlns:p14="http://schemas.microsoft.com/office/powerpoint/2010/main" val="113752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am-ET" sz="1200" dirty="0">
                <a:effectLst/>
                <a:latin typeface="Nyala" panose="02000504070300020003" pitchFamily="2" charset="0"/>
                <a:ea typeface="Malgun Gothic" panose="020B0503020000020004" pitchFamily="34" charset="-127"/>
                <a:cs typeface="Nyala" panose="02000504070300020003" pitchFamily="2" charset="0"/>
              </a:rPr>
              <a:t>አስተባባሪ/አሰልጣኝ፡- በጣም ተስማሚ የሆነውን ክልላዊ መረጃ ለሰልጣኝ ቡድኖችን ለማሳየት ምረጥ፡ አስተውል የላቲን አሜሪካ መረጃ የተሟላ ስላልሆነ</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a:t>UNDP</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am-ET" sz="1200" dirty="0">
                <a:effectLst/>
                <a:latin typeface="Nyala" panose="02000504070300020003" pitchFamily="2" charset="0"/>
                <a:ea typeface="Malgun Gothic" panose="020B0503020000020004" pitchFamily="34" charset="-127"/>
                <a:cs typeface="Nyala" panose="02000504070300020003" pitchFamily="2" charset="0"/>
              </a:rPr>
              <a:t>እዚህ አላካተተውም </a:t>
            </a:r>
            <a:endParaRPr lang="am-ET" dirty="0"/>
          </a:p>
          <a:p>
            <a:pPr marL="0" marR="0">
              <a:lnSpc>
                <a:spcPct val="107000"/>
              </a:lnSpc>
              <a:spcBef>
                <a:spcPts val="0"/>
              </a:spcBef>
              <a:spcAft>
                <a:spcPts val="800"/>
              </a:spcAft>
            </a:pPr>
            <a:r>
              <a:rPr lang="am-ET" sz="1200" kern="100" dirty="0">
                <a:effectLst/>
                <a:latin typeface="Nyala" panose="02000504070300020003" pitchFamily="2" charset="0"/>
                <a:ea typeface="Calibri" panose="020F0502020204030204" pitchFamily="34" charset="0"/>
                <a:cs typeface="Times New Roman" panose="02020603050405020304" pitchFamily="18" charset="0"/>
              </a:rPr>
              <a:t>የመረጃ ምንጭ፡- የተባበሩት መንግስታት የልማት ፕሮግራም (እ.ኤ.አ 2018) የተሻሻለው ስታተስቲክ መረጃ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err="1">
                <a:effectLst/>
                <a:latin typeface="Nyala" panose="02000504070300020003" pitchFamily="2" charset="0"/>
                <a:ea typeface="Malgun Gothic" panose="020B0503020000020004" pitchFamily="34" charset="-127"/>
                <a:cs typeface="Nyala" panose="02000504070300020003" pitchFamily="2" charset="0"/>
              </a:rPr>
              <a:t>ንድፍ-ሥራ</a:t>
            </a:r>
            <a:r>
              <a:rPr lang="en-GB" sz="500" dirty="0"/>
              <a:t>: © CDKN </a:t>
            </a:r>
            <a:r>
              <a:rPr lang="en-US" sz="5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5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GB" sz="500" dirty="0"/>
              <a:t>2020. </a:t>
            </a:r>
            <a:r>
              <a:rPr lang="en-US" sz="1200" dirty="0" err="1">
                <a:effectLst/>
                <a:latin typeface="Nyala" panose="02000504070300020003" pitchFamily="2" charset="0"/>
                <a:ea typeface="Malgun Gothic" panose="020B0503020000020004" pitchFamily="34" charset="-127"/>
                <a:cs typeface="Nyala" panose="02000504070300020003" pitchFamily="2" charset="0"/>
              </a:rPr>
              <a:t>ለንግድ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ያልሆነ</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የጋራ</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ፈጠራ</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ባለቤትነት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ፈቃድ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GB" sz="500" dirty="0"/>
              <a:t>4.0.</a:t>
            </a:r>
          </a:p>
          <a:p>
            <a:pPr marL="0" marR="0">
              <a:lnSpc>
                <a:spcPct val="107000"/>
              </a:lnSpc>
              <a:spcBef>
                <a:spcPts val="0"/>
              </a:spcBef>
              <a:spcAft>
                <a:spcPts val="800"/>
              </a:spcAft>
            </a:pPr>
            <a:endParaRPr lang="en-GB" sz="5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err="1">
                <a:effectLst/>
                <a:latin typeface="Nyala" panose="02000504070300020003" pitchFamily="2" charset="0"/>
                <a:ea typeface="Malgun Gothic" panose="020B0503020000020004" pitchFamily="34" charset="-127"/>
                <a:cs typeface="Nyala" panose="02000504070300020003" pitchFamily="2" charset="0"/>
              </a:rPr>
              <a:t>ከተባበሩት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መንግስታት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ድርጅት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a:effectLst/>
                <a:latin typeface="Nyala" panose="02000504070300020003" pitchFamily="2" charset="0"/>
                <a:ea typeface="Malgun Gothic" panose="020B0503020000020004" pitchFamily="34" charset="-127"/>
                <a:cs typeface="Nyala" panose="02000504070300020003" pitchFamily="2" charset="0"/>
              </a:rPr>
              <a:t>ጽ/</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ቤት</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የአደጋ</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ስጋት</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ቅነሳ</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GB" sz="500" dirty="0"/>
              <a:t> (UNDRR), </a:t>
            </a:r>
            <a:r>
              <a:rPr lang="en-US" sz="5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5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GB" sz="500" dirty="0"/>
              <a:t>2020: ‘</a:t>
            </a:r>
            <a:r>
              <a:rPr lang="en-US" sz="1200" dirty="0" err="1">
                <a:effectLst/>
                <a:latin typeface="Nyala" panose="02000504070300020003" pitchFamily="2" charset="0"/>
                <a:ea typeface="Malgun Gothic" panose="020B0503020000020004" pitchFamily="34" charset="-127"/>
                <a:cs typeface="Nyala" panose="02000504070300020003" pitchFamily="2" charset="0"/>
              </a:rPr>
              <a:t>ቃላት</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በተግባር</a:t>
            </a:r>
            <a:r>
              <a:rPr lang="en-US" sz="1200" dirty="0">
                <a:effectLst/>
                <a:latin typeface="Nyala" panose="02000504070300020003" pitchFamily="2" charset="0"/>
                <a:ea typeface="Malgun Gothic" panose="020B0503020000020004" pitchFamily="34" charset="-127"/>
                <a:cs typeface="Nyala" panose="02000504070300020003" pitchFamily="2" charset="0"/>
              </a:rPr>
              <a:t> </a:t>
            </a:r>
            <a:r>
              <a:rPr lang="en-US" sz="1200" dirty="0" err="1">
                <a:effectLst/>
                <a:latin typeface="Nyala" panose="02000504070300020003" pitchFamily="2" charset="0"/>
                <a:ea typeface="Malgun Gothic" panose="020B0503020000020004" pitchFamily="34" charset="-127"/>
                <a:cs typeface="Nyala" panose="02000504070300020003" pitchFamily="2" charset="0"/>
              </a:rPr>
              <a:t>ሲገለጽ</a:t>
            </a:r>
            <a:r>
              <a:rPr lang="en-GB" sz="500" dirty="0"/>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በአደጋ</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ስጋት</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ቅነሳ</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አይበገሬነት</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ግንባታ</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ልጆችና</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ወጣቶችን</a:t>
            </a:r>
            <a:r>
              <a:rPr lang="en-US" sz="1200" kern="100" dirty="0">
                <a:effectLst/>
                <a:latin typeface="Nyala" panose="02000504070300020003" pitchFamily="2" charset="0"/>
                <a:ea typeface="Malgun Gothic" panose="020B0503020000020004" pitchFamily="34" charset="-127"/>
                <a:cs typeface="Nyala" panose="02000504070300020003" pitchFamily="2" charset="0"/>
              </a:rPr>
              <a:t> </a:t>
            </a:r>
            <a:r>
              <a:rPr lang="en-US" sz="1200" kern="100" dirty="0" err="1">
                <a:effectLst/>
                <a:latin typeface="Nyala" panose="02000504070300020003" pitchFamily="2" charset="0"/>
                <a:ea typeface="Malgun Gothic" panose="020B0503020000020004" pitchFamily="34" charset="-127"/>
                <a:cs typeface="Nyala" panose="02000504070300020003" pitchFamily="2" charset="0"/>
              </a:rPr>
              <a:t>ማሳተፍ</a:t>
            </a:r>
            <a:r>
              <a:rPr lang="en-GB" sz="500" dirty="0"/>
              <a:t>’ </a:t>
            </a:r>
            <a:r>
              <a:rPr lang="en-GB" dirty="0"/>
              <a:t>  https://www.preventionweb.net/files/67704_wiachildyouthdrr202067704undrr.pdf </a:t>
            </a:r>
          </a:p>
          <a:p>
            <a:pPr marL="0" marR="0">
              <a:lnSpc>
                <a:spcPct val="107000"/>
              </a:lnSpc>
              <a:spcBef>
                <a:spcPts val="0"/>
              </a:spcBef>
              <a:spcAft>
                <a:spcPts val="800"/>
              </a:spcAft>
            </a:pPr>
            <a:endParaRPr lang="en-GB" dirty="0"/>
          </a:p>
          <a:p>
            <a:pPr marL="0" marR="0">
              <a:lnSpc>
                <a:spcPct val="107000"/>
              </a:lnSpc>
              <a:spcBef>
                <a:spcPts val="0"/>
              </a:spcBef>
              <a:spcAft>
                <a:spcPts val="800"/>
              </a:spcAft>
            </a:pPr>
            <a:r>
              <a:rPr lang="am-ET" sz="1200" kern="100" dirty="0">
                <a:effectLst/>
                <a:latin typeface="Nyala" panose="02000504070300020003" pitchFamily="2" charset="0"/>
                <a:ea typeface="Calibri" panose="020F0502020204030204" pitchFamily="34" charset="0"/>
                <a:cs typeface="Times New Roman" panose="02020603050405020304" pitchFamily="18" charset="0"/>
              </a:rPr>
              <a:t>የሰንዳይ ማእቀፍ ለአደጋ ስጋት ቅነሳን (2015-2030) ለመስፈጸም ተጓዳኝ ሰነድ</a:t>
            </a:r>
            <a:endParaRPr lang="am-ET"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am-ET" sz="1200" kern="100" dirty="0">
              <a:effectLst/>
              <a:latin typeface="Nyala" panose="02000504070300020003"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t>https://</a:t>
            </a:r>
            <a:r>
              <a:rPr lang="en-US" sz="1100" dirty="0" err="1"/>
              <a:t>www.preventionweb.net</a:t>
            </a:r>
            <a:r>
              <a:rPr lang="en-US" sz="1100" dirty="0"/>
              <a:t>/files/67704_wiachildyouthdrr202067704undrr.pdf </a:t>
            </a:r>
          </a:p>
          <a:p>
            <a:pPr marL="0" marR="0">
              <a:lnSpc>
                <a:spcPct val="107000"/>
              </a:lnSpc>
              <a:spcBef>
                <a:spcPts val="1200"/>
              </a:spcBef>
              <a:spcAft>
                <a:spcPts val="800"/>
              </a:spcAft>
            </a:pPr>
            <a:endParaRPr lang="am-ET" sz="1200" kern="100" dirty="0">
              <a:effectLst/>
              <a:latin typeface="Nyala" panose="02000504070300020003" pitchFamily="2"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am-ET" sz="1200" kern="100" dirty="0">
                <a:effectLst/>
                <a:latin typeface="Nyala" panose="02000504070300020003" pitchFamily="2" charset="0"/>
                <a:ea typeface="Calibri" panose="020F0502020204030204" pitchFamily="34" charset="0"/>
                <a:cs typeface="Times New Roman" panose="02020603050405020304" pitchFamily="18" charset="0"/>
              </a:rPr>
              <a:t>ፆታዊ እና ስርአተ-ፆታን መሰረት ያደረጉት ጥቃቶች፡ ወሲባዊ ጥቃት፣ ጠለፋ (የግዳጅ ጋብቻገድዶ)፣ ፆታዊ ብዝበዛ፣ እና የወሲብ ንግድን ያጠቃልላል፡፡ ፆታዊ እና ስርአተ-ፆታን መሰረት ያደረገ ጥቃት በስርአተ-ፆታ ልዩነት ላይ የተመሰረተ ነው፡፡ በሴቶችና በልጃገረዶች ላይ የሚፈጸመው ጥቃት በአለም ላይ በስፋት ከሚታዩት የመብት ጥሰቶች አንዱ ነው፡፡ እንደዚህ አይነቱ የመብት ጥሰት ማህበራዊ፣ ኢኮኖሚያዊና ብሄራዊ ድንበር አይገድበውም፡፡ በአለም አቀፍ ደረጃ ከሦስት ሴቶች መካከል አንዷ በህይወት ዘመኗ አካላሚ ወይም ወሲባዊ ጥቃት ይደርስባታል፡፡ በተያያዘ ተመሳሳይ ፆታ (ግብረ-ሰዶም)፣ ሁለቱም ፆታ ያላቸው (ፍናፍንት)፣ ፆታቸውን የቀየሩ እና ሲወለዱ የነበራቸውን ፆታ በማይቀበሉ ወይም በቀየሩ ወጣቶች ላይ እየደረሰ ያለው ጥቃት በብዙ አገራት እጠጨመረ ነው፡፡ ፆታዊ እና ስርአተ-ፆታን መሰረት ያደረገ ጥቃት ማለትም አስገድዶ መድፈር፣ ያልተፈለገ እርግዝና፣ ጥንቃቄ የጎደለው ፅንስ ማስወረድ፣ አሰቃቂ ፊስቱላ፣ በግብረ ስጋ ግንኙነት ወቅት የሚተላለፍ ኤችአይቪን ጨምሮ ኢንፌክሽን፤  የሚደርስባቸው ሰዎች የበቀል ጥቃት፣ መገልልና አልፎ አልፎም ሞት በመሳሉ የተለያዩ የስነተዋልዶ ጤና እና ስነ-ልቦናዊ ችግሮች ሊሰቃዩ ይችላሉ፡፡  </a:t>
            </a:r>
            <a:endParaRPr lang="am-ET"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16</a:t>
            </a:fld>
            <a:endParaRPr kumimoji="1" lang="ja-JP" altLang="en-US"/>
          </a:p>
        </p:txBody>
      </p:sp>
    </p:spTree>
    <p:extLst>
      <p:ext uri="{BB962C8B-B14F-4D97-AF65-F5344CB8AC3E}">
        <p14:creationId xmlns:p14="http://schemas.microsoft.com/office/powerpoint/2010/main" val="249251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am-ET" sz="1000" kern="100" dirty="0">
                <a:effectLst/>
                <a:latin typeface="Nyala" panose="02000504070300020003" pitchFamily="2" charset="0"/>
                <a:ea typeface="Calibri" panose="020F0502020204030204" pitchFamily="34" charset="0"/>
                <a:cs typeface="Times New Roman" panose="02020603050405020304" pitchFamily="18" charset="0"/>
              </a:rPr>
              <a:t> ፌዴራላዊ ዲሞክራሲያዊ ሪፐብሊክ ህገ መንግስት አዋጅ </a:t>
            </a:r>
            <a:endParaRPr lang="en-US" sz="1000" kern="100" dirty="0">
              <a:solidFill>
                <a:schemeClr val="dk1"/>
              </a:solidFill>
              <a:effectLst/>
              <a:latin typeface="Arial"/>
              <a:ea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am-ET" sz="1000" kern="100" dirty="0">
              <a:solidFill>
                <a:schemeClr val="dk1"/>
              </a:solidFill>
              <a:effectLst/>
              <a:latin typeface="Arial"/>
              <a:ea typeface="+mn-ea"/>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kern="1200" dirty="0">
                <a:solidFill>
                  <a:schemeClr val="dk1"/>
                </a:solidFill>
                <a:effectLst/>
                <a:latin typeface="Arial"/>
                <a:ea typeface="+mn-ea"/>
                <a:cs typeface="Arial"/>
                <a:sym typeface="Arial"/>
              </a:rPr>
              <a:t>https://www.ethiopianembassy.be/wp-content/uploads/Constitution-of-the-FDRE.pdf</a:t>
            </a:r>
          </a:p>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በዘላቂ</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ልማት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ግቦች</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የመንግስት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ቁርጠኝነት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ብሔራዊ</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ባለ</a:t>
            </a:r>
            <a:r>
              <a:rPr lang="en-US" sz="1200" dirty="0" err="1">
                <a:effectLst/>
                <a:latin typeface="Nyala" panose="02000504070300020003" pitchFamily="2" charset="0"/>
                <a:ea typeface="Calibri" panose="020F0502020204030204" pitchFamily="34" charset="0"/>
                <a:cs typeface="Nyala" panose="02000504070300020003" pitchFamily="2" charset="0"/>
              </a:rPr>
              <a:t>ቤ</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ትነት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አፈፃፀም</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ሂደት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የፈቃደኝነት</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ግምገማ</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2017)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የብሄራዊ</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ፕላን</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err="1">
                <a:effectLst/>
                <a:latin typeface="Nyala" panose="02000504070300020003" pitchFamily="2" charset="0"/>
                <a:ea typeface="Calibri" panose="020F0502020204030204" pitchFamily="34" charset="0"/>
                <a:cs typeface="Times New Roman" panose="02020603050405020304" pitchFamily="18" charset="0"/>
              </a:rPr>
              <a:t>ኮሚሽን</a:t>
            </a:r>
            <a:r>
              <a:rPr lang="en-US" sz="1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dk1"/>
                </a:solidFill>
                <a:latin typeface="Arial"/>
                <a:ea typeface="Arial"/>
                <a:cs typeface="Arial"/>
                <a:sym typeface="Arial"/>
              </a:rPr>
              <a:t>- https://www.et.undp.org/content/ethiopia/en/home/library/SDGs/ethiopia-2017-voluntary-national-review-on-sdgs.html </a:t>
            </a:r>
            <a:endParaRPr lang="en-US" sz="900" kern="1200" dirty="0">
              <a:solidFill>
                <a:schemeClr val="dk1"/>
              </a:solidFill>
              <a:effectLst/>
              <a:latin typeface="+mn-lt"/>
              <a:ea typeface="+mn-ea"/>
              <a:cs typeface="+mn-cs"/>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900" kern="1200" dirty="0">
              <a:solidFill>
                <a:schemeClr val="dk1"/>
              </a:solidFill>
              <a:effectLst/>
              <a:latin typeface="+mn-lt"/>
              <a:ea typeface="+mn-ea"/>
              <a:cs typeface="+mn-cs"/>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ዋና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አላማ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ሴቶች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በሁሉም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ደረጃ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በኢኮኖሚያዊ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ፖለቲካዊ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ተግባራት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ውስጥ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እንዲሳተፉ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ምቹ</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ሁኔታዎችን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መፍጠር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በትግበራ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ያለው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የወጣቶች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ለሴቶች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ቅድሚያ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የሚሰጥና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ወጣቶች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በዲሞክራሲና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መልካም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ተሳትፎ</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ተጠቃሚነት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እንዲያገኙ</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እድል የሚሰጥ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በተጨማሪም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ወጣቶች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በመደራጀት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መብቶቻቸው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መከበራቸውን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እንዲያረገጋግጡ</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በትምህርትና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የሙያ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የክህሎት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ስልጠናዎች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ራሳቸውን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እንዲያበቁ</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ያደርጋል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ማዕቀፍ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በመንግስት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ተዘጋጅቶ</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የጸደቀው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መጋቢት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2017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የዚህ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ስልት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አላማ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የመንግስት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እርከን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የሚገኙ</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ሴቶች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በብሔራዊ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ሂደት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ውስት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የተቀናጀና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የተደራጀ</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ንቅናቄ</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በማድረግ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ውጤታማ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ተሳትፎና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በቂ</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ተጠቃሚነትን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እንዲያገኙ</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ማረጋገጥ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ሁሉም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የፖሊሲ</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ሰነዶች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በስልጠና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ወቅት</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ለሰልጣኞች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ለማሰራጨት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ተዘጋጅተዋል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sz="10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17</a:t>
            </a:fld>
            <a:endParaRPr kumimoji="1" lang="ja-JP" altLang="en-US"/>
          </a:p>
        </p:txBody>
      </p:sp>
    </p:spTree>
    <p:extLst>
      <p:ext uri="{BB962C8B-B14F-4D97-AF65-F5344CB8AC3E}">
        <p14:creationId xmlns:p14="http://schemas.microsoft.com/office/powerpoint/2010/main" val="19443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 ፌዴራላዊ ዲሞክራሲያዊ ሪፐብሊክ ህገ መንግስት አዋጅ </a:t>
            </a:r>
            <a:endParaRPr lang="en-US" sz="1200" kern="100" dirty="0">
              <a:solidFill>
                <a:schemeClr val="dk1"/>
              </a:solidFill>
              <a:effectLst/>
              <a:latin typeface="Arial"/>
              <a:ea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am-ET" sz="1200" kern="100" dirty="0">
              <a:solidFill>
                <a:schemeClr val="dk1"/>
              </a:solidFill>
              <a:effectLst/>
              <a:latin typeface="Arial"/>
              <a:ea typeface="+mn-ea"/>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kern="1200" dirty="0">
                <a:solidFill>
                  <a:schemeClr val="dk1"/>
                </a:solidFill>
                <a:effectLst/>
                <a:latin typeface="Arial"/>
                <a:ea typeface="+mn-ea"/>
                <a:cs typeface="Arial"/>
                <a:sym typeface="Arial"/>
              </a:rPr>
              <a:t>https://www.ethiopianembassy.be/wp-content/uploads/Constitution-of-the-FDRE.pdf</a:t>
            </a:r>
          </a:p>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ምንጭ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በዘላቂ</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ልማት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ግቦች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የመንግስት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ቁርጠኝነት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ብሔራዊ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ባለ</a:t>
            </a:r>
            <a:r>
              <a:rPr lang="en-US" sz="1800" dirty="0" err="1">
                <a:effectLst/>
                <a:latin typeface="Nyala" panose="02000504070300020003" pitchFamily="2" charset="0"/>
                <a:ea typeface="Calibri" panose="020F0502020204030204" pitchFamily="34" charset="0"/>
                <a:cs typeface="Nyala" panose="02000504070300020003" pitchFamily="2" charset="0"/>
              </a:rPr>
              <a:t>ቤ</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ትነት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አፈፃፀም</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ሂደት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የፈቃደኝነት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ግምገማ</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2017)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የብሄራዊ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ፕላን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ኮሚሽን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dk1"/>
                </a:solidFill>
                <a:latin typeface="Arial"/>
                <a:ea typeface="Arial"/>
                <a:cs typeface="Arial"/>
                <a:sym typeface="Arial"/>
              </a:rPr>
              <a:t>- https://www.et.undp.org/content/ethiopia/en/home/library/SDGs/ethiopia-2017-voluntary-national-review-on-sdgs.html </a:t>
            </a:r>
            <a:endParaRPr lang="en-US" sz="1100" kern="1200" dirty="0">
              <a:solidFill>
                <a:schemeClr val="dk1"/>
              </a:solidFill>
              <a:effectLst/>
              <a:latin typeface="+mn-lt"/>
              <a:ea typeface="+mn-ea"/>
              <a:cs typeface="+mn-cs"/>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ዋና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አላማ</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ሴቶች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በሁሉም</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ደረጃ</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በኢኮኖሚያዊ</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ፖለቲካዊ</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ተግባራት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ውስጥ</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እንዲሳተፉ</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ምቹ</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ሁኔታዎችን</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መፍጠር</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በትግበራ</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ያለው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የወጣቶች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ለሴቶች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ቅድሚያ</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የሚሰጥና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ወጣቶች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በዲሞክራሲና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መልካም</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ተሳትፎ</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ተጠቃሚነት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እንዲያገኙ</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እድል የሚሰጥ</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በተጨማሪም</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ወጣቶች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በመደራጀት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መብቶቻቸው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መከበራቸውን</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እንዲያረገጋግጡ</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በትምህርትና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የሙያ</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የክህሎት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ስልጠናዎች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ራሳቸውን</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እንዲያበቁ</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ያደርጋል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የኢትዮጵያ</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ማዕቀፍ</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በመንግስት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ተዘጋጅቶ</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የጸደቀው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መጋቢት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2017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የዚህ</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ስልት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አላማ</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የመንግስት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እርከን</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የሚገኙ</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ሴቶች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በብሔራዊ</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ሂደት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ውስት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የተቀናጀና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የተደራጀ</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ንቅናቄ</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በማድረግ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ውጤታማ</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ተሳትፎና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በቂ</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ተጠቃሚነትን</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እንዲያገኙ</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ማረጋገጥ</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ሁሉም</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የፖሊሲ</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ሰነዶች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በስልጠና</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ወቅት</a:t>
            </a:r>
            <a:r>
              <a:rPr lang="am-ET"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ለሰልጣኞች</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ለማሰራጨት</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800" kern="100" dirty="0" err="1">
                <a:effectLst/>
                <a:latin typeface="Nyala" panose="02000504070300020003" pitchFamily="2" charset="0"/>
                <a:ea typeface="Calibri" panose="020F0502020204030204" pitchFamily="34" charset="0"/>
                <a:cs typeface="Times New Roman" panose="02020603050405020304" pitchFamily="18" charset="0"/>
              </a:rPr>
              <a:t>ተዘጋጅተዋል</a:t>
            </a:r>
            <a:r>
              <a:rPr lang="en-US" sz="2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sz="12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18</a:t>
            </a:fld>
            <a:endParaRPr kumimoji="1" lang="ja-JP" altLang="en-US"/>
          </a:p>
        </p:txBody>
      </p:sp>
    </p:spTree>
    <p:extLst>
      <p:ext uri="{BB962C8B-B14F-4D97-AF65-F5344CB8AC3E}">
        <p14:creationId xmlns:p14="http://schemas.microsoft.com/office/powerpoint/2010/main" val="138618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ማህበራዊ</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ጉዳይ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ሚኒስቴር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2400" dirty="0"/>
          </a:p>
          <a:p>
            <a:pPr marL="0" marR="0">
              <a:lnSpc>
                <a:spcPct val="107000"/>
              </a:lnSpc>
              <a:spcBef>
                <a:spcPts val="1200"/>
              </a:spcBef>
              <a:spcAft>
                <a:spcPts val="800"/>
              </a:spcAft>
            </a:pPr>
            <a:r>
              <a:rPr lang="en-US" sz="14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.ኤ.አ</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በ2005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ጉዳይ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ሚኒስቴር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በኢትዮጵያ</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መመስረቱ</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በክልል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በወረዳ</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በሴክተር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መስሪያ</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ቤቶች</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ጉዳይን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የሚመለከት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ተቋማዊ</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አደረጃጀት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መዘርጋቱ</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መንግስት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ለስርአተ-ፆታ</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እኩልነት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ያለውን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ቁርጠንነት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የሚያሳይ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ሚኒስቴር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መስሪያ</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ቤቱ</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የስርአተ-ፆታ</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ጉዳዮችን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ሴክተር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መስሪያ</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ቤቶች</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የሚደረጉ</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ጥረቶችን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በበላይነት</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 የመከታተል እና የማስተባበር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ኃላፊነት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ተሰጥቶታል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ጃይካ</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 እ.ኤ.አ </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2006)።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ከተመሰረተበት</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ጊዜ</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ጀምሮም</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የተለያዩ</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ፖሊሲዎች</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እንዲዘጋጁ</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ሁኔታዎችን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አመቻችቷል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የሚኒስቴር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መስሪያቤቱ</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ስሞች</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 እየተሰየመ ለአመታት የቆየ ሲሆን</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4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በ2021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የሴቶችና</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ማህበራዊ</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ጉዳይ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ሚኒስቴር</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በሚል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እንደገና</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ተዋቅሯል</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19</a:t>
            </a:fld>
            <a:endParaRPr kumimoji="1" lang="ja-JP" altLang="en-US"/>
          </a:p>
        </p:txBody>
      </p:sp>
    </p:spTree>
    <p:extLst>
      <p:ext uri="{BB962C8B-B14F-4D97-AF65-F5344CB8AC3E}">
        <p14:creationId xmlns:p14="http://schemas.microsoft.com/office/powerpoint/2010/main" val="75388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የፖሊሲ</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ሰነዶች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በስልጠናው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ወቅት</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ማእቀፍ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ለሰልጣኞች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ሊደርሷቸው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ይችላሉ</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20</a:t>
            </a:fld>
            <a:endParaRPr kumimoji="1" lang="ja-JP" altLang="en-US"/>
          </a:p>
        </p:txBody>
      </p:sp>
    </p:spTree>
    <p:extLst>
      <p:ext uri="{BB962C8B-B14F-4D97-AF65-F5344CB8AC3E}">
        <p14:creationId xmlns:p14="http://schemas.microsoft.com/office/powerpoint/2010/main" val="121745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.ኤ.አ. </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በ2015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የአለም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መሪዎች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በኒዮርክ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ባደረጉት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ስብሰባ</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አጀንዳ</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2030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ስምምነት</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ተደረሰ</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በ15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ዓመታት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ማለትም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እስከ</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2030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የልማት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ግቦቹ</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እንዲተገበሩ</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ይጠበቃል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የ2030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አጀንዳ</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17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ግቦችን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ያካተተ</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ሲሆን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ሁሉም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የተባበሩት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መንግስታት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ድርጅት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አባል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አገራት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ተቀብለውታል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Nyala" panose="02000504070300020003" pitchFamily="2" charset="0"/>
              <a:ea typeface="Malgun Gothic" panose="020B0503020000020004" pitchFamily="34" charset="-127"/>
              <a:cs typeface="Malgun Gothic" panose="020B0503020000020004" pitchFamily="34" charset="-127"/>
            </a:endParaRPr>
          </a:p>
          <a:p>
            <a:pPr marL="0" marR="0">
              <a:lnSpc>
                <a:spcPct val="107000"/>
              </a:lnSpc>
              <a:spcBef>
                <a:spcPts val="0"/>
              </a:spcBef>
              <a:spcAft>
                <a:spcPts val="800"/>
              </a:spcAft>
            </a:pP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በዚህ</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ገጽ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የተጠቀሰው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ጥቅስ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እንደሚያሳየው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የግቦቹ</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አፈፃፀም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የሁሉም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ማህበረሰብ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ጉዳይ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እንዲሆን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የታሰበ</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00" dirty="0">
              <a:effectLst/>
              <a:latin typeface="Nyala" panose="02000504070300020003" pitchFamily="2" charset="0"/>
              <a:ea typeface="Malgun Gothic" panose="020B0503020000020004" pitchFamily="34" charset="-127"/>
              <a:cs typeface="Malgun Gothic" panose="020B0503020000020004" pitchFamily="34" charset="-127"/>
            </a:endParaRPr>
          </a:p>
          <a:p>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.ኤ.አ. </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በ2019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ማብቂያ</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የተደረገው</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ዳሰሳ</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እንደሚያሳየው</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በአለም</a:t>
            </a:r>
            <a:r>
              <a:rPr lang="am-ET" sz="1200" dirty="0">
                <a:effectLst/>
                <a:latin typeface="Nyala" panose="02000504070300020003" pitchFamily="2" charset="0"/>
                <a:ea typeface="Malgun Gothic" panose="020B0503020000020004" pitchFamily="34" charset="-127"/>
                <a:cs typeface="Malgun Gothic" panose="020B0503020000020004" pitchFamily="34" charset="-127"/>
              </a:rPr>
              <a:t> አ</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ቀፍ</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የግቦቹ</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አፈፃፀም</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ሂደት</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አመርቂ</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አይደለም</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p>
          <a:p>
            <a:endParaRPr lang="en-US" sz="1200" dirty="0">
              <a:effectLst/>
              <a:latin typeface="Nyala" panose="02000504070300020003" pitchFamily="2" charset="0"/>
              <a:ea typeface="Malgun Gothic" panose="020B0503020000020004" pitchFamily="34" charset="-127"/>
              <a:cs typeface="Malgun Gothic" panose="020B0503020000020004" pitchFamily="34" charset="-127"/>
            </a:endParaRPr>
          </a:p>
          <a:p>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.ኤ.አ.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መስከረም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2019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በተካሄደው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የዘላቂ</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ስብሰባ</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የዓለም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መንግስታት</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መሪዎች መጪዎቹ አስርት አመታት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አንድም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ሰው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ወደ</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ኋላ</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ሳይቀር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በ2030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የታለሙት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የሚተገበሩበትና</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የሚፈጸሙበት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እንዲሆን</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ጥሪ</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አቅርበዋል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ለዚሁ</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ጉዳይ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ገንዘብ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ለማሰባሰብ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ሃገራዊ</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አፈጻጸምን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ለማጎልበትና</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ተቋማትን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ለማጠናከር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ቃል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ገብተዋል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ለበለጠ</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የሚከተለውን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ድህረ-ገፅ</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ይመልከቱ</a:t>
            </a:r>
            <a:r>
              <a:rPr lang="en-US" sz="1000" b="0" i="0" u="none" strike="noStrike" cap="none" dirty="0">
                <a:solidFill>
                  <a:srgbClr val="000000"/>
                </a:solidFill>
                <a:latin typeface="Arial"/>
                <a:ea typeface="Arial"/>
                <a:cs typeface="Arial"/>
                <a:sym typeface="Arial"/>
              </a:rPr>
              <a:t>: </a:t>
            </a:r>
            <a:r>
              <a:rPr lang="en-US" dirty="0"/>
              <a:t>https://www.un.org/sustainabledevelopment/development-agenda/</a:t>
            </a:r>
          </a:p>
          <a:p>
            <a:pPr marL="158750" lvl="0" indent="0" algn="l" rtl="0">
              <a:lnSpc>
                <a:spcPct val="100000"/>
              </a:lnSpc>
              <a:spcBef>
                <a:spcPts val="0"/>
              </a:spcBef>
              <a:spcAft>
                <a:spcPts val="0"/>
              </a:spcAft>
              <a:buSzPts val="1100"/>
              <a:buNone/>
            </a:pPr>
            <a:r>
              <a:rPr lang="en-US" dirty="0"/>
              <a:t> </a:t>
            </a:r>
          </a:p>
          <a:p>
            <a:pPr marL="0" marR="0">
              <a:lnSpc>
                <a:spcPct val="107000"/>
              </a:lnSpc>
              <a:spcBef>
                <a:spcPts val="0"/>
              </a:spcBef>
              <a:spcAft>
                <a:spcPts val="800"/>
              </a:spcAft>
            </a:pP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በዘላቂ</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kumimoji="0" lang="ja-JP" altLang="ja-JP" sz="1200" b="0" i="0" u="none" strike="noStrike" cap="none" normalizeH="0" baseline="0" dirty="0">
                <a:ln>
                  <a:noFill/>
                </a:ln>
                <a:solidFill>
                  <a:srgbClr val="303436"/>
                </a:solidFill>
                <a:effectLst/>
                <a:latin typeface="Arial Unicode MS"/>
                <a:ea typeface="inherit"/>
              </a:rPr>
              <a:t>ሥ</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ርአተ-ፆታ</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ራሱን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የቻለ</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5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የስነ-ፆታ</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እኩልነት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በተጨማሪም በቀሪዎቹ የ</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ዘላቂ</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ግቦች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ሁሉ</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እንዲካተት</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ይጠበቃል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ቀጣይ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ገጽ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ይመልከቱ</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a:t>
            </a:fld>
            <a:endParaRPr kumimoji="1" lang="ja-JP" altLang="en-US"/>
          </a:p>
        </p:txBody>
      </p:sp>
    </p:spTree>
    <p:extLst>
      <p:ext uri="{BB962C8B-B14F-4D97-AF65-F5344CB8AC3E}">
        <p14:creationId xmlns:p14="http://schemas.microsoft.com/office/powerpoint/2010/main" val="1595676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ሰልጣኞችን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በተለያየ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የውይይት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በመክፈል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ውሃን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ከማስተዳደር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አንፃር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የስርአተ-ፆታ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ሚና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ልጃገረዶች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አዋቂ</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ወንዶችና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ልጆች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በተመለከተ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ከተለያዩ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ባህላዊ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ግንኙነቶች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እንዴት</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ተፅእኖ</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እንደሚፈጥሩ</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kern="100" dirty="0" err="1">
                <a:effectLst/>
                <a:latin typeface="Nyala" panose="02000504070300020003" pitchFamily="2" charset="0"/>
                <a:ea typeface="Calibri" panose="020F0502020204030204" pitchFamily="34" charset="0"/>
                <a:cs typeface="Times New Roman" panose="02020603050405020304" pitchFamily="18" charset="0"/>
              </a:rPr>
              <a:t>አወያዩአቸው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እያንዳንዱ</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ለውይይት</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አንድ</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ብቻ</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ይውሰድ</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ሁሉንም</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ዘርፎች</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800" b="1" kern="100" dirty="0" err="1">
                <a:effectLst/>
                <a:latin typeface="Nyala" panose="02000504070300020003" pitchFamily="2" charset="0"/>
                <a:ea typeface="Calibri" panose="020F0502020204030204" pitchFamily="34" charset="0"/>
                <a:cs typeface="Times New Roman" panose="02020603050405020304" pitchFamily="18" charset="0"/>
              </a:rPr>
              <a:t>አይውሰድ</a:t>
            </a:r>
            <a:r>
              <a:rPr lang="en-GB" sz="1800" b="1"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በቅድሚያ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ጉዳዩን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በስርአተ-ፆታ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መነፅር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እንዲመለከቱት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ለሁሉም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መመሪያ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ይስጡ</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ጥቂት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ደቂቃዎች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ወስደው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በውሃ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አመራር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የማግኘትና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የመቆጣጠር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ተሞክሮ</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ክፍተት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የውሳኔ</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ሰጭነት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አለመኖር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አቅርቦት</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ቁጥጥርን</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በተመለከተ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በዚህ</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ዘርፍ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በተለይ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በግለሰብ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በቤተሰብና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በአገር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ደረጃ</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ያጋጠማቸውን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በጥልቀት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ለማወያየት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በሴቶችና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ንዑስ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ይክፈሉአቸው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ቡድኖቹ</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ውይይታቸውን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ከጨረሱ</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ንዳንዱ</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የደረ</a:t>
            </a:r>
            <a:r>
              <a:rPr lang="en-GB" sz="1800" kern="100" dirty="0">
                <a:effectLst/>
                <a:latin typeface="Nyala" panose="02000504070300020003" pitchFamily="2" charset="0"/>
                <a:ea typeface="Calibri" panose="020F0502020204030204" pitchFamily="34" charset="0"/>
                <a:cs typeface="Times New Roman" panose="02020603050405020304" pitchFamily="18" charset="0"/>
              </a:rPr>
              <a:t>ሰ</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ቁልፍ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ነጥቦች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ለአጠቃላይ</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ሰልጣኞች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ያቅርቡ</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21</a:t>
            </a:fld>
            <a:endParaRPr kumimoji="1" lang="ja-JP" altLang="en-US"/>
          </a:p>
        </p:txBody>
      </p:sp>
    </p:spTree>
    <p:extLst>
      <p:ext uri="{BB962C8B-B14F-4D97-AF65-F5344CB8AC3E}">
        <p14:creationId xmlns:p14="http://schemas.microsoft.com/office/powerpoint/2010/main" val="191445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ሰልጣኞችን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በተለያየ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የውይይት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በመክፈል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ውሃን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ከማስተዳደር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አንፃር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ሚና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ልጃገረዶች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አዋቂ</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ልጆች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በተመለከተ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ከተለያዩ</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ባህላዊ</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ግንኙነቶች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እንዴት</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ተፅእኖ</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እንደሚፈጥሩ</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አወያዩአቸው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እያንዳንዱ</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ለውይይት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አንድ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ብቻ</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ይውሰድ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ሁሉንም</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ዘርፎች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አይውሰድ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በቅድሚያ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ጉዳዩን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መነፅር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እንዲመለከቱት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ለሁሉም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መመሪያ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ይስጡ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ጥቂት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ደቂቃዎች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ወስደው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በሃይል</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አቅርቦት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አመራር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የማግኘትና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የመቆጣጠር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ተሞክሮ</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ክፍተት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የውሳኔ</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ሰጭነት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አለመኖር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አቅርቦት</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እና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ቁጥጥርን</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በተመለከተ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በዚህ</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ዘርፍ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በተለይ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በግለሰብ</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በቤተሰብና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በአገር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ደረጃ</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ያጋጠማቸውን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በጥልቀት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ለማወያየት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ንዑስ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ይክፈሉአቸው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ቡድኖቹ</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ውይይታቸውን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ከጨረሱ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a:t>
            </a:r>
            <a:r>
              <a:rPr kumimoji="0" lang="en-US" altLang="en-US" sz="9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ንዳንዱ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የደረ</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ሰ</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ቁልፍ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ነጥቦች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ለአጠቃላይ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ሰልጣኞች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ያቅርቡ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SzPts val="1100"/>
              <a:buNone/>
            </a:pPr>
            <a:endParaRPr lang="en-US" sz="900" dirty="0"/>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ከዚህ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በታች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ከተባበሩት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መንግስታት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የዘላቂ</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ልማት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ግቦች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በ2019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የተሻሻ</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የተከለሰው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ሰነድ የተወሰደ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በተለያዩ</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የአለማት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ክልል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የሰዎች</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የኤሌክትሪክ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ሀይል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ተደራሽነት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መረጃ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ተቀም</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ጧ</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am-ET" sz="1800" kern="100" dirty="0">
              <a:effectLst/>
              <a:latin typeface="Nyala" panose="02000504070300020003" pitchFamily="2"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ከአጠቃላይ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ህዝቡ</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ውስጥ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የኤሌክትሪክ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ሃይል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የሚያገኘው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ማህበረሰብ በመቶ</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2017)፡-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ከሰሃራ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በታች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አፍሪካ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- 44%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ከአወስትራሊያና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ኒውዚላንድ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ያለው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ኦሺኒያ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- 63%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መአከላዊና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ደቡባዊ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ኢሲያ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- 91%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ሰሜን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አፍሪካ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ምዕራብ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ኢሲያ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- 95%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ምስራቅ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ደቡብ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ምስራቅ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ኢሲያ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- 98%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ላቲን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አሜሪካ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ካሪቢያን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- 98%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አውሮፓ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ሰሜን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አሜሪካ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- 100%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አወስትራሊያና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ኒውዚላንድ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- 100%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1200"/>
              </a:spcBef>
              <a:spcAft>
                <a:spcPts val="800"/>
              </a:spcAft>
              <a:buFont typeface="Courier New" panose="02070309020205020404" pitchFamily="49" charset="0"/>
              <a:buChar char="o"/>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አለም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- 89%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22</a:t>
            </a:fld>
            <a:endParaRPr kumimoji="1" lang="ja-JP" altLang="en-US"/>
          </a:p>
        </p:txBody>
      </p:sp>
    </p:spTree>
    <p:extLst>
      <p:ext uri="{BB962C8B-B14F-4D97-AF65-F5344CB8AC3E}">
        <p14:creationId xmlns:p14="http://schemas.microsoft.com/office/powerpoint/2010/main" val="259119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en-GB" sz="1200" kern="100" dirty="0">
                <a:effectLst/>
                <a:latin typeface="Nyala" panose="02000504070300020003" pitchFamily="2" charset="0"/>
                <a:ea typeface="Calibri" panose="020F0502020204030204" pitchFamily="34" charset="0"/>
                <a:cs typeface="Times New Roman" panose="02020603050405020304" pitchFamily="18" charset="0"/>
              </a:rPr>
              <a:t>/</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GB" sz="12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ሰልጣኞችን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በተለያየ</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የውይይት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በመክፈል</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በከተሞች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ውስጥ</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ከመኖር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መስራት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አንፃር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a:t>
            </a:r>
            <a:r>
              <a:rPr lang="en-US" altLang="en-US" sz="1200" b="0" dirty="0" err="1">
                <a:solidFill>
                  <a:srgbClr val="C00000"/>
                </a:solidFill>
              </a:rPr>
              <a:t>ሥ</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ርአተ-ፆታ</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ሚና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ልጃገረዶች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አዋቂ</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ወንዶችና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ልጆች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በተመለከተ</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ከተለያዩ</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ባህላዊ</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ግንኙነቶች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እንዴት</a:t>
            </a:r>
            <a:r>
              <a:rPr lang="en-GB"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ተፅእኖ</a:t>
            </a:r>
            <a:r>
              <a:rPr lang="en-GB"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እንደሚፈጥሩ</a:t>
            </a:r>
            <a:r>
              <a:rPr lang="en-GB"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አወያዩአቸው</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እያንዳንዱ</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ለውይይት</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አንድ</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ብቻ</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ይውሰድ</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ሁሉንም</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ዘርፎች</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1200" b="1" kern="100" dirty="0" err="1">
                <a:effectLst/>
                <a:latin typeface="Nyala" panose="02000504070300020003" pitchFamily="2" charset="0"/>
                <a:ea typeface="Calibri" panose="020F0502020204030204" pitchFamily="34" charset="0"/>
                <a:cs typeface="Times New Roman" panose="02020603050405020304" pitchFamily="18" charset="0"/>
              </a:rPr>
              <a:t>አይውሰድ</a:t>
            </a:r>
            <a:r>
              <a:rPr lang="en-GB" sz="1200" b="1"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በቅድሚያ</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ጉዳዩን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a:t>
            </a:r>
            <a:r>
              <a:rPr lang="en-US" altLang="en-US" sz="1200" b="0" dirty="0" err="1">
                <a:solidFill>
                  <a:srgbClr val="C00000"/>
                </a:solidFill>
              </a:rPr>
              <a:t>ሥ</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ርአተ-ፆታ</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መነፅር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እንዲመለከቱት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ለሁሉም</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መመሪያ</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ይስጡ</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ጥቂት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ደቂቃዎች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ወስደው</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የአመራር</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 እድል በማግኘት፣ የተ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ለ የማዘጋጃ ቤት አገልግሎት በማግኘት፣ ነጻ እና አስተማማኝ የከተማ ቦታዎችን የመጠቀም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ተሞክሮ</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ያላቸውን</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የተለያዩ</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ክፍተት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የውሳኔ</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ሰጭነት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አለመኖር</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የመዘጋጃ</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 ቤት አገልግሎት እና ለማህበረሰብ ክፍት የከተማ ቦታ እጥረት በተመለከተ)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ያጋጠማቸውን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በጥልቀት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ለማወያየት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በሴቶችና</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ንዑስ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ይክፈሉአቸው</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ቡድኖቹ</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ውይይታቸውን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ከጨረሱ</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እ</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ንዳንዱ</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የደረ</a:t>
            </a:r>
            <a:r>
              <a:rPr lang="en-GB" sz="1200" kern="100" dirty="0" err="1">
                <a:effectLst/>
                <a:latin typeface="Nyala" panose="02000504070300020003" pitchFamily="2" charset="0"/>
                <a:ea typeface="Calibri" panose="020F0502020204030204" pitchFamily="34" charset="0"/>
                <a:cs typeface="Times New Roman" panose="02020603050405020304" pitchFamily="18" charset="0"/>
              </a:rPr>
              <a:t>ሰ</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በትን</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ቁልፍ</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ነጥቦች</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ለአጠቃላይ</a:t>
            </a:r>
            <a:r>
              <a:rPr lang="am-ET" sz="1200" kern="100" dirty="0">
                <a:effectLst/>
                <a:latin typeface="Nyala" panose="02000504070300020003" pitchFamily="2" charset="0"/>
                <a:ea typeface="Calibri" panose="020F0502020204030204" pitchFamily="34" charset="0"/>
                <a:cs typeface="Times New Roman" panose="02020603050405020304" pitchFamily="18" charset="0"/>
              </a:rPr>
              <a:t> ሰልጣኞች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ያቅርቡ</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endParaRPr lang="am-ET" sz="1200" kern="100" dirty="0">
              <a:effectLst/>
              <a:latin typeface="Nyala" panose="02000504070300020003"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am-ET" sz="1200" kern="100" dirty="0">
              <a:effectLst/>
              <a:latin typeface="Nyala" panose="02000504070300020003" pitchFamily="2"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23</a:t>
            </a:fld>
            <a:endParaRPr kumimoji="1" lang="ja-JP" altLang="en-US"/>
          </a:p>
        </p:txBody>
      </p:sp>
    </p:spTree>
    <p:extLst>
      <p:ext uri="{BB962C8B-B14F-4D97-AF65-F5344CB8AC3E}">
        <p14:creationId xmlns:p14="http://schemas.microsoft.com/office/powerpoint/2010/main" val="3833950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ሰልጣኞችን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በተለያየ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የውይይት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በመክፈል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ከዘላቂ</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ኃብት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አጠቃቀም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ምርታማነትና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ፍጆታ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አንፃር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ሚና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ልጃገረዶች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አዋቂ</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ልጆች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በተመለከተ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ከተለያዩ</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ባህላዊ</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ግንኙነቶች</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አንጻር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እንዴት</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ተፅእኖ</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እንደሚፈጥሩ</a:t>
            </a:r>
            <a:r>
              <a:rPr lang="en-GB"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አወያዩአቸው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እያንዳንዱ</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ለውይይት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አንዱን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ብቻ</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ይውሰድ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ሁሉንም</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ዘርፎች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አይውሰድ</a:t>
            </a:r>
            <a:endParaRPr lang="en-GB" sz="900" b="1" kern="100" dirty="0">
              <a:effectLst/>
              <a:latin typeface="Nyala" panose="02000504070300020003" pitchFamily="2"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በቅድሚያ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ጉዳዩን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መነፅር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እንዲመለከቱት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ለሁሉም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መመሪያ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ይስጡ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ጥቂት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ደቂቃዎች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ወስደው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የአመራር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እድል በማግኘት፣ አስፈላጊ ቁሳቁሶችን የመጠቀም እና የመቆጣጠር የተ</a:t>
            </a:r>
            <a:r>
              <a:rPr lang="en-US" sz="11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ለ እድል በማግኘት፣ እንዲሁም ዘላቂ ምርታማነትን እና የሃብት አጠቃቀምን በመተግበር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ተሞክሮ</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ያላቸውን</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በጥልቀት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ለማወያየት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ንዑስ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ይክፈሉአቸው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የቁጥጥር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ተፅእኖ</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በሴቶችና</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ልጃገረዶች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በአዋቂና</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ወጣት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ብድኖች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ይለያያል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በነዚህ</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የተለያዩ</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ለግለሰብ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ፍላጎት</a:t>
            </a:r>
            <a:r>
              <a:rPr lang="am-ET" sz="900" kern="100" dirty="0">
                <a:effectLst/>
                <a:latin typeface="Nyala" panose="02000504070300020003" pitchFamily="2" charset="0"/>
                <a:ea typeface="Malgun Gothic" panose="020B0503020000020004" pitchFamily="34" charset="-127"/>
                <a:cs typeface="Malgun Gothic" panose="020B0503020000020004" pitchFamily="34" charset="-127"/>
              </a:rPr>
              <a:t> እና ባጠቃላይ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አመራር</a:t>
            </a:r>
            <a:r>
              <a:rPr lang="am-ET" sz="900" kern="100" dirty="0">
                <a:effectLst/>
                <a:latin typeface="Nyala" panose="02000504070300020003" pitchFamily="2" charset="0"/>
                <a:ea typeface="Malgun Gothic" panose="020B0503020000020004" pitchFamily="34" charset="-127"/>
                <a:cs typeface="Malgun Gothic" panose="020B0503020000020004" pitchFamily="34" charset="-127"/>
              </a:rPr>
              <a:t> ላይ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ምን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አይነት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እድሎች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አሉ</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ቡድኖቹ</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ውይይታቸውን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ከጨረሱ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a:t>
            </a:r>
            <a:r>
              <a:rPr kumimoji="0" lang="en-US" altLang="en-US" sz="9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ንዳንዱ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የደረ</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ሰ</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ቁልፍ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ነጥቦች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ለአጠቃላይ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ሰልጣኞች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ያቅርቡ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GB" sz="800" dirty="0"/>
          </a:p>
          <a:p>
            <a:pPr marL="457200" marR="0" lvl="0" indent="-228600" algn="l" rtl="0">
              <a:lnSpc>
                <a:spcPct val="100000"/>
              </a:lnSpc>
              <a:spcBef>
                <a:spcPts val="0"/>
              </a:spcBef>
              <a:spcAft>
                <a:spcPts val="0"/>
              </a:spcAft>
              <a:buClr>
                <a:srgbClr val="000000"/>
              </a:buClr>
              <a:buSzPts val="1100"/>
              <a:buFont typeface="Arial"/>
              <a:buNone/>
            </a:pPr>
            <a:endParaRPr lang="en-GB" sz="8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24</a:t>
            </a:fld>
            <a:endParaRPr kumimoji="1" lang="ja-JP" altLang="en-US"/>
          </a:p>
        </p:txBody>
      </p:sp>
    </p:spTree>
    <p:extLst>
      <p:ext uri="{BB962C8B-B14F-4D97-AF65-F5344CB8AC3E}">
        <p14:creationId xmlns:p14="http://schemas.microsoft.com/office/powerpoint/2010/main" val="338709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ሰልጣኞችን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በተለያየ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የውይይት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በመክፈል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ከመሬት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እንዲሁም</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ከ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መሬትና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ጨዋማ</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ያልሆኑ</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ውሃ</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ሃብቶችን</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ሃይቅ</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ወዘተ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መሰረት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ብዝሃ</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ህይወቶች</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ጋር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እንዲሁም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ከየግስ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ስነምህዳር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ጋር ያላቸው ግንኙነት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ክስርአተ-ፆታ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አንጻር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ልጃገረዶች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አዋቂ</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ልጆች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በተመለከተ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ከተለያዩ</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ማህበራዊና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ባህላዊ</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ግንኙነቶች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ያ</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ላቸው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መስተጋብር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አወያዩአቸው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እያንዳንዱ</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ለውይይት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አንዱን</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ብቻ</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ይውሰድ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ሁሉንም</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ዘርፎች</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 </a:t>
            </a:r>
            <a:r>
              <a:rPr lang="en-GB" sz="900" b="1" kern="100" dirty="0" err="1">
                <a:effectLst/>
                <a:latin typeface="Nyala" panose="02000504070300020003" pitchFamily="2" charset="0"/>
                <a:ea typeface="Calibri" panose="020F0502020204030204" pitchFamily="34" charset="0"/>
                <a:cs typeface="Times New Roman" panose="02020603050405020304" pitchFamily="18" charset="0"/>
              </a:rPr>
              <a:t>አይውሰድ</a:t>
            </a:r>
            <a:r>
              <a:rPr lang="en-GB" sz="900" b="1" kern="100" dirty="0">
                <a:effectLst/>
                <a:latin typeface="Nyala" panose="02000504070300020003" pitchFamily="2"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በቅድሚያ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ጉዳዩን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በስርአተ-ፆታ</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መነፅር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እንዲመለከቱት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ለሁሉም</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መመሪያ</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ይስጡ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am-ET" sz="900" kern="100" dirty="0">
              <a:effectLst/>
              <a:latin typeface="Nyala" panose="02000504070300020003" pitchFamily="2"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ይህን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ካደረጉ</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ጥቂት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ደቂቃዎች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ወስደው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የአመራር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እድል በማግኘት፣ የመሬት ሃብተን የመጠቀም እና የመቆጣጠር የተ</a:t>
            </a:r>
            <a:r>
              <a:rPr lang="en-US" sz="11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ለ እድል በማግኘት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ተሞክሮ</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ያላቸውን</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እንዲሁም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ክፍተት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የውሳኔ</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ሰጭነት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አለመኖር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ተደራ</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ሽ</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ነት</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እና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ቁጥጥርን</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በተመለከተ</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በዚህ</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ዘርፍ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በተለይ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በግለሰብ</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በቤተሰብና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በአገር</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ደረጃ</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ያጋጠማቸውን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በጥልቀት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ለማወያየት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በሴቶችና</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ንዑስ</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ይክፈሉአቸው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endParaRPr lang="am-ET" sz="900" kern="100" dirty="0">
              <a:effectLst/>
              <a:latin typeface="Nyala" panose="02000504070300020003" pitchFamily="2"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ትናንሽ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ቡድኖቹ</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ውይይታቸውን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ከጨረሱ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በኋላ</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እ</a:t>
            </a:r>
            <a:r>
              <a:rPr kumimoji="0" lang="en-US" altLang="en-US" sz="9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ንዳንዱ</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የደረ</a:t>
            </a:r>
            <a:r>
              <a:rPr lang="en-GB" sz="900" kern="100" dirty="0" err="1">
                <a:effectLst/>
                <a:latin typeface="Nyala" panose="02000504070300020003" pitchFamily="2" charset="0"/>
                <a:ea typeface="Calibri" panose="020F0502020204030204" pitchFamily="34" charset="0"/>
                <a:cs typeface="Times New Roman" panose="02020603050405020304" pitchFamily="18" charset="0"/>
              </a:rPr>
              <a:t>ሰ</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በትን</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ቁልፍ</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ነጥቦች</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ለአጠቃላይ</a:t>
            </a:r>
            <a:r>
              <a:rPr lang="am-ET" sz="900" kern="100" dirty="0">
                <a:effectLst/>
                <a:latin typeface="Nyala" panose="02000504070300020003" pitchFamily="2" charset="0"/>
                <a:ea typeface="Calibri" panose="020F0502020204030204" pitchFamily="34" charset="0"/>
                <a:cs typeface="Times New Roman" panose="02020603050405020304" pitchFamily="18" charset="0"/>
              </a:rPr>
              <a:t> ሰልጣኞች </a:t>
            </a:r>
            <a:r>
              <a:rPr lang="en-US" sz="900" kern="100" dirty="0" err="1">
                <a:effectLst/>
                <a:latin typeface="Nyala" panose="02000504070300020003" pitchFamily="2" charset="0"/>
                <a:ea typeface="Calibri" panose="020F0502020204030204" pitchFamily="34" charset="0"/>
                <a:cs typeface="Times New Roman" panose="02020603050405020304" pitchFamily="18" charset="0"/>
              </a:rPr>
              <a:t>ያቅርቡ</a:t>
            </a:r>
            <a:r>
              <a:rPr lang="en-US" sz="900" kern="100" dirty="0">
                <a:effectLst/>
                <a:latin typeface="Nyala" panose="02000504070300020003" pitchFamily="2" charset="0"/>
                <a:ea typeface="Calibri" panose="020F0502020204030204" pitchFamily="34" charset="0"/>
                <a:cs typeface="Times New Roman" panose="02020603050405020304" pitchFamily="18" charset="0"/>
              </a:rPr>
              <a:t>።</a:t>
            </a:r>
            <a:endParaRPr lang="en-GB" sz="800" dirty="0"/>
          </a:p>
          <a:p>
            <a:pPr marL="285750" marR="0" indent="-285750">
              <a:lnSpc>
                <a:spcPct val="107000"/>
              </a:lnSpc>
              <a:spcBef>
                <a:spcPts val="1200"/>
              </a:spcBef>
              <a:spcAft>
                <a:spcPts val="800"/>
              </a:spcAft>
              <a:buFont typeface="Arial" panose="020B0604020202020204" pitchFamily="34" charset="0"/>
              <a:buChar char="•"/>
            </a:pPr>
            <a:endParaRPr lang="en-US" sz="900" kern="100" dirty="0">
              <a:effectLst/>
              <a:latin typeface="Nyala" panose="02000504070300020003" pitchFamily="2" charset="0"/>
              <a:ea typeface="Calibri" panose="020F0502020204030204" pitchFamily="34" charset="0"/>
              <a:cs typeface="Times New Roman" panose="02020603050405020304" pitchFamily="18" charset="0"/>
            </a:endParaRPr>
          </a:p>
          <a:p>
            <a:endParaRPr kumimoji="1" lang="ja-JP" altLang="en-US" sz="9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25</a:t>
            </a:fld>
            <a:endParaRPr kumimoji="1" lang="ja-JP" altLang="en-US"/>
          </a:p>
        </p:txBody>
      </p:sp>
    </p:spTree>
    <p:extLst>
      <p:ext uri="{BB962C8B-B14F-4D97-AF65-F5344CB8AC3E}">
        <p14:creationId xmlns:p14="http://schemas.microsoft.com/office/powerpoint/2010/main" val="121635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1200"/>
              </a:spcBef>
              <a:spcAft>
                <a:spcPts val="800"/>
              </a:spcAft>
              <a:buFont typeface="Arial" panose="020B0604020202020204" pitchFamily="34" charset="0"/>
              <a:buChar char="•"/>
            </a:pP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የራሱ</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የሆነ</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ዘላቂ</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ግብ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አለው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ግብ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13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እንደ</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9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ርአተ-ፆታ</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ሥርአተ-ፆታን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ያማከሉ</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አካሄዶች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ዘዴዎች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አስፈላጊነት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ለውጥም</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የአብዛኞቹ</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የዘላቂ</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ግቦች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መሳካት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ተፅእኖ</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ይፈጥራል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የተለያዩ</a:t>
            </a:r>
            <a:r>
              <a:rPr lang="am-ET"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የልማት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እንቅስቃሴዎች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ተፅእኖ</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አለው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sz="9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26</a:t>
            </a:fld>
            <a:endParaRPr kumimoji="1" lang="ja-JP" altLang="en-US"/>
          </a:p>
        </p:txBody>
      </p:sp>
    </p:spTree>
    <p:extLst>
      <p:ext uri="{BB962C8B-B14F-4D97-AF65-F5344CB8AC3E}">
        <p14:creationId xmlns:p14="http://schemas.microsoft.com/office/powerpoint/2010/main" val="314365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1200"/>
              </a:spcBef>
              <a:spcAft>
                <a:spcPts val="800"/>
              </a:spcAft>
              <a:buFont typeface="Arial" panose="020B0604020202020204" pitchFamily="34" charset="0"/>
              <a:buChar char="•"/>
            </a:pP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ለአስተባባሪ</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አሰልጣኝ</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የማሟያ</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ስላይድ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ለክልልዎ</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ለቡድን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መልመጃ</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ተገቢውን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አቀራረብ</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ስላዶች</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ቦታ</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መጠቀም</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እንደሚገባ</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በዚህ</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ጉዳይ</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ለኢትዩጵያ</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የአፍሪካ</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መልመጃ</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ጥቅልን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የተለየ</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የስላይድ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ጥቅል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ይመልከቱ</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እናም</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ጊዜ</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ካለዎት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የቡድን</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መልመጃው</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ለመምራት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900" kern="100" dirty="0" err="1">
                <a:effectLst/>
                <a:latin typeface="Nyala" panose="02000504070300020003" pitchFamily="2" charset="0"/>
                <a:ea typeface="Malgun Gothic" panose="020B0503020000020004" pitchFamily="34" charset="-127"/>
                <a:cs typeface="Malgun Gothic" panose="020B0503020000020004" pitchFamily="34" charset="-127"/>
              </a:rPr>
              <a:t>ይጠቀሙበት</a:t>
            </a:r>
            <a:r>
              <a:rPr lang="en-US" sz="9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sz="900" dirty="0"/>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27</a:t>
            </a:fld>
            <a:endParaRPr kumimoji="1" lang="ja-JP" altLang="en-US"/>
          </a:p>
        </p:txBody>
      </p:sp>
    </p:spTree>
    <p:extLst>
      <p:ext uri="{BB962C8B-B14F-4D97-AF65-F5344CB8AC3E}">
        <p14:creationId xmlns:p14="http://schemas.microsoft.com/office/powerpoint/2010/main" val="3345261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kern="0" dirty="0">
                <a:solidFill>
                  <a:srgbClr val="303436"/>
                </a:solidFill>
                <a:effectLst/>
                <a:latin typeface="Calibri" panose="020F0502020204030204" pitchFamily="34" charset="0"/>
                <a:ea typeface="Times New Roman" panose="02020603050405020304" pitchFamily="18" charset="0"/>
                <a:cs typeface="Calibri" panose="020F0502020204030204" pitchFamily="34" charset="0"/>
              </a:rPr>
              <a:t>¹ </a:t>
            </a:r>
            <a:r>
              <a:rPr lang="en-US" sz="1800" dirty="0" err="1">
                <a:solidFill>
                  <a:srgbClr val="303436"/>
                </a:solidFill>
                <a:effectLst/>
                <a:latin typeface="Nyala" panose="02000504070300020003" pitchFamily="2" charset="0"/>
                <a:cs typeface="Nyala" panose="02000504070300020003" pitchFamily="2" charset="0"/>
              </a:rPr>
              <a:t>ገዛኸኝ</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አበበ</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በኢትዮጵያ</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የረዥም</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ጊዜ</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የአየር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ንብረት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መረጃ</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መግለጫ</a:t>
            </a:r>
            <a:r>
              <a:rPr lang="en-US" sz="1800" dirty="0">
                <a:solidFill>
                  <a:srgbClr val="303436"/>
                </a:solidFill>
                <a:effectLst/>
                <a:latin typeface="Nyala" panose="02000504070300020003" pitchFamily="2" charset="0"/>
                <a:cs typeface="Nyala" panose="02000504070300020003" pitchFamily="2" charset="0"/>
              </a:rPr>
              <a:t>፤ http://dx.doi.org/10.1016/j.dib.2017.07.052</a:t>
            </a:r>
            <a:endParaRPr lang="en-US" sz="1000" kern="0" dirty="0">
              <a:solidFill>
                <a:srgbClr val="303436"/>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000" kern="0" dirty="0">
                <a:solidFill>
                  <a:srgbClr val="303436"/>
                </a:solidFill>
                <a:effectLst/>
                <a:latin typeface="Calibri" panose="020F0502020204030204" pitchFamily="34" charset="0"/>
                <a:ea typeface="Times New Roman" panose="02020603050405020304" pitchFamily="18" charset="0"/>
                <a:cs typeface="Calibri" panose="020F0502020204030204" pitchFamily="34" charset="0"/>
              </a:rPr>
              <a:t>² </a:t>
            </a:r>
            <a:r>
              <a:rPr lang="en-US" sz="1800" dirty="0" err="1">
                <a:solidFill>
                  <a:srgbClr val="303436"/>
                </a:solidFill>
                <a:effectLst/>
                <a:latin typeface="Nyala" panose="02000504070300020003" pitchFamily="2" charset="0"/>
                <a:cs typeface="Nyala" panose="02000504070300020003" pitchFamily="2" charset="0"/>
              </a:rPr>
              <a:t>የኢትዮጵያ</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rPr>
              <a:t>በ</a:t>
            </a:r>
            <a:r>
              <a:rPr lang="en-US" sz="1800" dirty="0" err="1">
                <a:solidFill>
                  <a:srgbClr val="303436"/>
                </a:solidFill>
                <a:effectLst/>
                <a:latin typeface="Nyala" panose="02000504070300020003" pitchFamily="2" charset="0"/>
                <a:cs typeface="Nyala" panose="02000504070300020003" pitchFamily="2" charset="0"/>
              </a:rPr>
              <a:t>አየር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ንብረት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rPr>
              <a:t>ለውጥ</a:t>
            </a:r>
            <a:r>
              <a:rPr lang="en-US" sz="1800" dirty="0">
                <a:solidFill>
                  <a:srgbClr val="303436"/>
                </a:solidFill>
                <a:effectLst/>
                <a:latin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የማይበገር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አረንጓዴ</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ኢኮኖሚ</a:t>
            </a:r>
            <a:r>
              <a:rPr lang="en-US" sz="1800" dirty="0">
                <a:solidFill>
                  <a:srgbClr val="303436"/>
                </a:solidFill>
                <a:effectLst/>
                <a:latin typeface="Nyala" panose="02000504070300020003" pitchFamily="2" charset="0"/>
                <a:cs typeface="Nyala" panose="02000504070300020003" pitchFamily="2" charset="0"/>
              </a:rPr>
              <a:t>፣</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የአየር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ንብረት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ለውጥ</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የመቋቋም</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ስትራቴጂ</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ለ</a:t>
            </a:r>
            <a:r>
              <a:rPr lang="am-ET"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ግብርና</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እና</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ደን</a:t>
            </a:r>
            <a:r>
              <a:rPr lang="am-ET" sz="1800" dirty="0">
                <a:solidFill>
                  <a:srgbClr val="303436"/>
                </a:solidFill>
                <a:effectLst/>
                <a:latin typeface="Nyala" panose="02000504070300020003" pitchFamily="2" charset="0"/>
                <a:cs typeface="Nyala" panose="02000504070300020003" pitchFamily="2" charset="0"/>
              </a:rPr>
              <a:t> ዘርፍ፤ </a:t>
            </a:r>
            <a:r>
              <a:rPr lang="en-US" sz="1800" dirty="0" err="1">
                <a:solidFill>
                  <a:srgbClr val="303436"/>
                </a:solidFill>
                <a:effectLst/>
                <a:latin typeface="Nyala" panose="02000504070300020003" pitchFamily="2" charset="0"/>
                <a:cs typeface="Nyala" panose="02000504070300020003" pitchFamily="2" charset="0"/>
              </a:rPr>
              <a:t>የኢትዩጵያ</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ፌዴራላዊ</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ዲሞክራሲያዊ</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ሪፐብሊክ</a:t>
            </a:r>
            <a:r>
              <a:rPr lang="am-ET" sz="1800" dirty="0">
                <a:solidFill>
                  <a:srgbClr val="303436"/>
                </a:solidFill>
                <a:effectLst/>
                <a:latin typeface="Nyala" panose="02000504070300020003" pitchFamily="2" charset="0"/>
                <a:cs typeface="Nyala" panose="02000504070300020003" pitchFamily="2" charset="0"/>
              </a:rPr>
              <a:t> መንግስት</a:t>
            </a:r>
            <a:endParaRPr lang="en-US" sz="1000" kern="0" dirty="0">
              <a:solidFill>
                <a:srgbClr val="303436"/>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28</a:t>
            </a:fld>
            <a:endParaRPr kumimoji="1" lang="ja-JP" altLang="en-US"/>
          </a:p>
        </p:txBody>
      </p:sp>
    </p:spTree>
    <p:extLst>
      <p:ext uri="{BB962C8B-B14F-4D97-AF65-F5344CB8AC3E}">
        <p14:creationId xmlns:p14="http://schemas.microsoft.com/office/powerpoint/2010/main" val="102948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kumimoji="1" lang="en-US" altLang="ja-JP" baseline="30000" dirty="0"/>
              <a:t>1</a:t>
            </a:r>
            <a:r>
              <a:rPr kumimoji="1" lang="en-US" altLang="ja-JP" dirty="0"/>
              <a:t>FAO: 2016. </a:t>
            </a:r>
            <a:r>
              <a:rPr lang="en-US" dirty="0"/>
              <a:t>2015–2016 El Niño Early action and response for agriculture, food security and nutrition. </a:t>
            </a:r>
            <a:r>
              <a:rPr lang="en-US" dirty="0">
                <a:hlinkClick r:id="rId3"/>
              </a:rPr>
              <a:t>Early Action and Response for Agriculture, Food Security and Nutrition (fao.org)</a:t>
            </a:r>
            <a:endParaRPr lang="en-US" dirty="0"/>
          </a:p>
          <a:p>
            <a:pPr marL="0" marR="0" indent="0">
              <a:lnSpc>
                <a:spcPct val="107000"/>
              </a:lnSpc>
              <a:spcBef>
                <a:spcPts val="0"/>
              </a:spcBef>
              <a:spcAft>
                <a:spcPts val="800"/>
              </a:spcAft>
              <a:buNone/>
            </a:pPr>
            <a:r>
              <a:rPr kumimoji="1" lang="en-US" altLang="ja-JP" baseline="30000" dirty="0"/>
              <a:t>2 </a:t>
            </a:r>
            <a:r>
              <a:rPr kumimoji="1" lang="en-US" altLang="ja-JP" dirty="0"/>
              <a:t>Kasie, T. A., </a:t>
            </a:r>
            <a:r>
              <a:rPr kumimoji="1" lang="en-US" altLang="ja-JP" dirty="0" err="1"/>
              <a:t>Demissie</a:t>
            </a:r>
            <a:r>
              <a:rPr kumimoji="1" lang="en-US" altLang="ja-JP" dirty="0"/>
              <a:t>, B. S., </a:t>
            </a:r>
            <a:r>
              <a:rPr kumimoji="1" lang="en-US" altLang="ja-JP" dirty="0" err="1"/>
              <a:t>Bahry</a:t>
            </a:r>
            <a:r>
              <a:rPr kumimoji="1" lang="en-US" altLang="ja-JP" dirty="0"/>
              <a:t>, M. J., </a:t>
            </a:r>
            <a:r>
              <a:rPr kumimoji="1" lang="en-US" altLang="ja-JP" dirty="0" err="1"/>
              <a:t>Gessesse</a:t>
            </a:r>
            <a:r>
              <a:rPr kumimoji="1" lang="en-US" altLang="ja-JP" dirty="0"/>
              <a:t>, G. M., &amp; Wale, L. E.(2020). The impact of the 2015 El Niño-induced drought on household consumption: Evidence from rural </a:t>
            </a:r>
            <a:r>
              <a:rPr kumimoji="1" lang="en-US" altLang="ja-JP" dirty="0" err="1"/>
              <a:t>Ethiopia.Climate</a:t>
            </a:r>
            <a:r>
              <a:rPr kumimoji="1" lang="en-US" altLang="ja-JP" dirty="0"/>
              <a:t> and Development, </a:t>
            </a:r>
            <a:r>
              <a:rPr lang="en-US" dirty="0">
                <a:hlinkClick r:id="rId4"/>
              </a:rPr>
              <a:t>65870_f225kasiehetaltheimpactofthe2015eln.pdf (unisdr.org)</a:t>
            </a:r>
            <a:endParaRPr kumimoji="1" lang="ja-JP" altLang="en-US"/>
          </a:p>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29</a:t>
            </a:fld>
            <a:endParaRPr kumimoji="1" lang="ja-JP" altLang="en-US"/>
          </a:p>
        </p:txBody>
      </p:sp>
    </p:spTree>
    <p:extLst>
      <p:ext uri="{BB962C8B-B14F-4D97-AF65-F5344CB8AC3E}">
        <p14:creationId xmlns:p14="http://schemas.microsoft.com/office/powerpoint/2010/main" val="1818982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sz="600" kern="0" dirty="0">
                <a:solidFill>
                  <a:srgbClr val="303436"/>
                </a:solidFill>
                <a:effectLst/>
                <a:latin typeface="Calibri" panose="020F0502020204030204" pitchFamily="34" charset="0"/>
                <a:ea typeface="Times New Roman" panose="02020603050405020304" pitchFamily="18" charset="0"/>
                <a:cs typeface="Calibri" panose="020F0502020204030204" pitchFamily="34" charset="0"/>
              </a:rPr>
              <a:t>¹ሜ</a:t>
            </a:r>
            <a:r>
              <a:rPr lang="en-US" sz="800" dirty="0">
                <a:solidFill>
                  <a:srgbClr val="303436"/>
                </a:solidFill>
                <a:effectLst/>
                <a:latin typeface="Nyala" panose="02000504070300020003" pitchFamily="2" charset="0"/>
                <a:cs typeface="Nyala" panose="02000504070300020003" pitchFamily="2" charset="0"/>
              </a:rPr>
              <a:t>ጋን</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ዴቮናልድ</a:t>
            </a:r>
            <a:r>
              <a:rPr lang="en-US" sz="800" dirty="0">
                <a:solidFill>
                  <a:srgbClr val="303436"/>
                </a:solidFill>
                <a:effectLst/>
                <a:latin typeface="Nyala" panose="02000504070300020003" pitchFamily="2" charset="0"/>
                <a:cs typeface="Nyala" panose="02000504070300020003" pitchFamily="2" charset="0"/>
              </a:rPr>
              <a:t>፣</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ኒኮላ</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ጆንስ</a:t>
            </a:r>
            <a:r>
              <a:rPr lang="en-US" sz="800" dirty="0">
                <a:solidFill>
                  <a:srgbClr val="303436"/>
                </a:solidFill>
                <a:effectLst/>
                <a:latin typeface="Nyala" panose="02000504070300020003" pitchFamily="2" charset="0"/>
                <a:cs typeface="Nyala" panose="02000504070300020003" pitchFamily="2" charset="0"/>
              </a:rPr>
              <a:t>፣</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አብረሃም</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ኢያሱ</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ገብሩ</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እና</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ወርቅነህ</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ያደቴ</a:t>
            </a:r>
            <a:r>
              <a:rPr lang="en-US" sz="800" dirty="0">
                <a:solidFill>
                  <a:srgbClr val="303436"/>
                </a:solidFill>
                <a:effectLst/>
                <a:latin typeface="inherit"/>
              </a:rPr>
              <a:t> (</a:t>
            </a:r>
            <a:r>
              <a:rPr lang="en-US" sz="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am-ET" sz="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800" dirty="0">
                <a:solidFill>
                  <a:srgbClr val="303436"/>
                </a:solidFill>
                <a:effectLst/>
                <a:latin typeface="inherit"/>
              </a:rPr>
              <a:t>2022) </a:t>
            </a:r>
            <a:r>
              <a:rPr lang="en-US" sz="800" dirty="0" err="1">
                <a:solidFill>
                  <a:srgbClr val="303436"/>
                </a:solidFill>
                <a:effectLst/>
                <a:latin typeface="inherit"/>
              </a:rPr>
              <a:t>በ</a:t>
            </a:r>
            <a:r>
              <a:rPr lang="en-US" sz="800" dirty="0" err="1">
                <a:solidFill>
                  <a:srgbClr val="303436"/>
                </a:solidFill>
                <a:effectLst/>
                <a:latin typeface="Nyala" panose="02000504070300020003" pitchFamily="2" charset="0"/>
                <a:cs typeface="Nyala" panose="02000504070300020003" pitchFamily="2" charset="0"/>
              </a:rPr>
              <a:t>ኢትዮጵያ</a:t>
            </a:r>
            <a:r>
              <a:rPr lang="en-US" sz="800" dirty="0">
                <a:solidFill>
                  <a:srgbClr val="303436"/>
                </a:solidFill>
                <a:effectLst/>
                <a:latin typeface="Nyala" panose="02000504070300020003" pitchFamily="2" charset="0"/>
                <a:cs typeface="Nyala" panose="02000504070300020003" pitchFamily="2" charset="0"/>
              </a:rPr>
              <a:t> </a:t>
            </a:r>
            <a:r>
              <a:rPr lang="en-US" sz="800" dirty="0" err="1">
                <a:solidFill>
                  <a:srgbClr val="303436"/>
                </a:solidFill>
                <a:effectLst/>
                <a:latin typeface="Nyala" panose="02000504070300020003" pitchFamily="2" charset="0"/>
                <a:cs typeface="Nyala" panose="02000504070300020003" pitchFamily="2" charset="0"/>
              </a:rPr>
              <a:t>የአየር</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ንብረት</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ለውጥን</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በሥርዓተ-ፆታ</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እና</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rPr>
              <a:t>በወጣቶች</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rPr>
              <a:t>መነፅር</a:t>
            </a:r>
            <a:r>
              <a:rPr lang="en-US" sz="800" dirty="0">
                <a:solidFill>
                  <a:srgbClr val="303436"/>
                </a:solidFill>
                <a:effectLst/>
                <a:latin typeface="Nyala" panose="02000504070300020003" pitchFamily="2" charset="0"/>
              </a:rPr>
              <a:t> </a:t>
            </a:r>
            <a:r>
              <a:rPr lang="en-US" sz="800" dirty="0" err="1">
                <a:solidFill>
                  <a:srgbClr val="303436"/>
                </a:solidFill>
                <a:effectLst/>
                <a:latin typeface="Nyala" panose="02000504070300020003" pitchFamily="2" charset="0"/>
              </a:rPr>
              <a:t>ለማየት</a:t>
            </a:r>
            <a:r>
              <a:rPr lang="en-US" sz="800" dirty="0">
                <a:solidFill>
                  <a:srgbClr val="303436"/>
                </a:solidFill>
                <a:effectLst/>
                <a:latin typeface="Nyala" panose="02000504070300020003" pitchFamily="2" charset="0"/>
              </a:rPr>
              <a:t> </a:t>
            </a:r>
            <a:r>
              <a:rPr lang="en-US" sz="800" dirty="0" err="1">
                <a:solidFill>
                  <a:srgbClr val="303436"/>
                </a:solidFill>
                <a:effectLst/>
                <a:latin typeface="Nyala" panose="02000504070300020003" pitchFamily="2" charset="0"/>
              </a:rPr>
              <a:t>እንደገና</a:t>
            </a:r>
            <a:r>
              <a:rPr lang="en-US" sz="800" dirty="0">
                <a:solidFill>
                  <a:srgbClr val="303436"/>
                </a:solidFill>
                <a:effectLst/>
                <a:latin typeface="Nyala" panose="02000504070300020003" pitchFamily="2" charset="0"/>
              </a:rPr>
              <a:t> </a:t>
            </a:r>
            <a:r>
              <a:rPr lang="en-US" sz="800" dirty="0" err="1">
                <a:solidFill>
                  <a:srgbClr val="303436"/>
                </a:solidFill>
                <a:effectLst/>
                <a:latin typeface="Nyala" panose="02000504070300020003" pitchFamily="2" charset="0"/>
              </a:rPr>
              <a:t>ማሰብ</a:t>
            </a:r>
            <a:r>
              <a:rPr lang="en-US" sz="800" dirty="0">
                <a:solidFill>
                  <a:srgbClr val="303436"/>
                </a:solidFill>
                <a:effectLst/>
                <a:latin typeface="Nyala" panose="02000504070300020003" pitchFamily="2" charset="0"/>
              </a:rPr>
              <a:t>፤ </a:t>
            </a:r>
            <a:r>
              <a:rPr lang="en-US" sz="800" dirty="0" err="1">
                <a:solidFill>
                  <a:srgbClr val="303436"/>
                </a:solidFill>
                <a:effectLst/>
                <a:latin typeface="Nyala" panose="02000504070300020003" pitchFamily="2" charset="0"/>
                <a:cs typeface="Nyala" panose="02000504070300020003" pitchFamily="2" charset="0"/>
              </a:rPr>
              <a:t>የአየር</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ንብረት</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እና</a:t>
            </a:r>
            <a:r>
              <a:rPr lang="en-US" sz="800" dirty="0">
                <a:solidFill>
                  <a:srgbClr val="303436"/>
                </a:solidFill>
                <a:effectLst/>
                <a:latin typeface="inherit"/>
              </a:rPr>
              <a:t> </a:t>
            </a:r>
            <a:r>
              <a:rPr lang="en-US" sz="800" dirty="0" err="1">
                <a:solidFill>
                  <a:srgbClr val="303436"/>
                </a:solidFill>
                <a:effectLst/>
                <a:latin typeface="Nyala" panose="02000504070300020003" pitchFamily="2" charset="0"/>
                <a:cs typeface="Nyala" panose="02000504070300020003" pitchFamily="2" charset="0"/>
              </a:rPr>
              <a:t>ልማት</a:t>
            </a:r>
            <a:r>
              <a:rPr lang="en-US" sz="800" dirty="0">
                <a:solidFill>
                  <a:srgbClr val="303436"/>
                </a:solidFill>
                <a:effectLst/>
                <a:latin typeface="Nyala" panose="02000504070300020003" pitchFamily="2" charset="0"/>
                <a:cs typeface="Nyala" panose="02000504070300020003" pitchFamily="2" charset="0"/>
              </a:rPr>
              <a:t> DOI: </a:t>
            </a:r>
            <a:r>
              <a:rPr lang="en-US" sz="800" u="sng" dirty="0">
                <a:solidFill>
                  <a:srgbClr val="303436"/>
                </a:solidFill>
                <a:effectLst/>
                <a:latin typeface="Nyala" panose="02000504070300020003" pitchFamily="2" charset="0"/>
                <a:cs typeface="Nyala" panose="02000504070300020003" pitchFamily="2" charset="0"/>
                <a:hlinkClick r:id="rId3"/>
              </a:rPr>
              <a:t>10.1080/17565529.2022.2032568</a:t>
            </a:r>
            <a:r>
              <a:rPr lang="en-US" sz="800" u="sng" dirty="0">
                <a:solidFill>
                  <a:srgbClr val="303436"/>
                </a:solidFill>
                <a:effectLst/>
                <a:latin typeface="Nyala" panose="02000504070300020003" pitchFamily="2" charset="0"/>
                <a:cs typeface="Nyala" panose="02000504070300020003" pitchFamily="2" charset="0"/>
              </a:rPr>
              <a:t> </a:t>
            </a:r>
          </a:p>
          <a:p>
            <a:pPr marL="171450" marR="0" indent="-171450">
              <a:lnSpc>
                <a:spcPct val="107000"/>
              </a:lnSpc>
              <a:spcBef>
                <a:spcPts val="0"/>
              </a:spcBef>
              <a:spcAft>
                <a:spcPts val="800"/>
              </a:spcAft>
              <a:buFont typeface="Arial" panose="020B0604020202020204" pitchFamily="34" charset="0"/>
              <a:buChar char="•"/>
            </a:pPr>
            <a:r>
              <a:rPr kumimoji="1" lang="en-US" sz="600" b="0" i="0" kern="0" baseline="30000" dirty="0">
                <a:solidFill>
                  <a:srgbClr val="303436"/>
                </a:solidFill>
                <a:effectLst/>
                <a:latin typeface="Calibri" panose="020F0502020204030204" pitchFamily="34" charset="0"/>
                <a:cs typeface="Calibri" panose="020F0502020204030204" pitchFamily="34" charset="0"/>
              </a:rPr>
              <a:t>2</a:t>
            </a:r>
            <a:r>
              <a:rPr lang="en-US" sz="1050" b="0" i="0" dirty="0">
                <a:solidFill>
                  <a:srgbClr val="333333"/>
                </a:solidFill>
                <a:effectLst/>
                <a:latin typeface="Open Sans" panose="020B0606030504020204" pitchFamily="34" charset="0"/>
              </a:rPr>
              <a:t>Peters, K., </a:t>
            </a:r>
            <a:r>
              <a:rPr lang="en-US" sz="1050" b="0" i="0" dirty="0" err="1">
                <a:solidFill>
                  <a:srgbClr val="333333"/>
                </a:solidFill>
                <a:effectLst/>
                <a:latin typeface="Open Sans" panose="020B0606030504020204" pitchFamily="34" charset="0"/>
              </a:rPr>
              <a:t>Dupar</a:t>
            </a:r>
            <a:r>
              <a:rPr lang="en-US" sz="1050" b="0" i="0" dirty="0">
                <a:solidFill>
                  <a:srgbClr val="333333"/>
                </a:solidFill>
                <a:effectLst/>
                <a:latin typeface="Open Sans" panose="020B0606030504020204" pitchFamily="34" charset="0"/>
              </a:rPr>
              <a:t>, M., Opitz-Stapleton, S., Lovell, E., Budimir, M., Brown, S., &amp; Yue, C. (2020). </a:t>
            </a:r>
            <a:r>
              <a:rPr lang="en-US" sz="1050" b="0" i="1" dirty="0">
                <a:solidFill>
                  <a:srgbClr val="333333"/>
                </a:solidFill>
                <a:effectLst/>
                <a:latin typeface="Open Sans" panose="020B0606030504020204" pitchFamily="34" charset="0"/>
              </a:rPr>
              <a:t>Climate change, conflict and fragility: An evidence review and recommendations for research and action</a:t>
            </a:r>
            <a:r>
              <a:rPr lang="en-US" sz="1050" b="0" i="0" dirty="0">
                <a:solidFill>
                  <a:srgbClr val="333333"/>
                </a:solidFill>
                <a:effectLst/>
                <a:latin typeface="Open Sans" panose="020B0606030504020204" pitchFamily="34" charset="0"/>
              </a:rPr>
              <a:t>. Overseas Development Institute.</a:t>
            </a:r>
          </a:p>
          <a:p>
            <a:pPr marL="171450" marR="0" indent="-171450">
              <a:lnSpc>
                <a:spcPct val="107000"/>
              </a:lnSpc>
              <a:spcBef>
                <a:spcPts val="0"/>
              </a:spcBef>
              <a:spcAft>
                <a:spcPts val="800"/>
              </a:spcAft>
              <a:buFont typeface="Arial" panose="020B0604020202020204" pitchFamily="34" charset="0"/>
              <a:buChar char="•"/>
            </a:pPr>
            <a:r>
              <a:rPr lang="en-US" sz="1050" b="0" i="0" u="none" baseline="30000" dirty="0">
                <a:solidFill>
                  <a:srgbClr val="333333"/>
                </a:solidFill>
                <a:effectLst/>
                <a:highlight>
                  <a:srgbClr val="FCFCFC"/>
                </a:highlight>
                <a:latin typeface="Open Sans" panose="020B0606030504020204" pitchFamily="34" charset="0"/>
              </a:rPr>
              <a:t>3</a:t>
            </a:r>
            <a:r>
              <a:rPr lang="en-US" sz="1050" b="0" i="0" u="none" dirty="0">
                <a:solidFill>
                  <a:srgbClr val="333333"/>
                </a:solidFill>
                <a:effectLst/>
                <a:highlight>
                  <a:srgbClr val="FCFCFC"/>
                </a:highlight>
                <a:latin typeface="Georgia" panose="02040502050405020303" pitchFamily="18" charset="0"/>
              </a:rPr>
              <a:t>B</a:t>
            </a:r>
            <a:r>
              <a:rPr lang="en-US" sz="1050" b="0" i="0" dirty="0">
                <a:solidFill>
                  <a:srgbClr val="333333"/>
                </a:solidFill>
                <a:effectLst/>
                <a:highlight>
                  <a:srgbClr val="FCFCFC"/>
                </a:highlight>
                <a:latin typeface="Georgia" panose="02040502050405020303" pitchFamily="18" charset="0"/>
              </a:rPr>
              <a:t>alehegn, M., and T. </a:t>
            </a:r>
            <a:r>
              <a:rPr lang="en-US" sz="1050" b="0" i="0" dirty="0" err="1">
                <a:solidFill>
                  <a:srgbClr val="333333"/>
                </a:solidFill>
                <a:effectLst/>
                <a:highlight>
                  <a:srgbClr val="FCFCFC"/>
                </a:highlight>
                <a:latin typeface="Georgia" panose="02040502050405020303" pitchFamily="18" charset="0"/>
              </a:rPr>
              <a:t>Kelemework</a:t>
            </a:r>
            <a:r>
              <a:rPr lang="en-US" sz="1050" b="0" i="0" dirty="0">
                <a:solidFill>
                  <a:srgbClr val="333333"/>
                </a:solidFill>
                <a:effectLst/>
                <a:highlight>
                  <a:srgbClr val="FCFCFC"/>
                </a:highlight>
                <a:latin typeface="Georgia" panose="02040502050405020303" pitchFamily="18" charset="0"/>
              </a:rPr>
              <a:t>. 2013. Gendered impacts and adaptation mechanisms to climate change among Afar pastoralists in North Eastern Ethiopia. In </a:t>
            </a:r>
            <a:r>
              <a:rPr lang="en-US" sz="1050" b="0" i="1" dirty="0">
                <a:solidFill>
                  <a:srgbClr val="333333"/>
                </a:solidFill>
                <a:effectLst/>
                <a:highlight>
                  <a:srgbClr val="FCFCFC"/>
                </a:highlight>
                <a:latin typeface="Georgia" panose="02040502050405020303" pitchFamily="18" charset="0"/>
              </a:rPr>
              <a:t>Impacts of Climate Change and Variability on Pastoralist Women in Sub-Saharan Africa</a:t>
            </a:r>
            <a:r>
              <a:rPr lang="en-US" sz="1050" b="0" i="0" dirty="0">
                <a:solidFill>
                  <a:srgbClr val="333333"/>
                </a:solidFill>
                <a:effectLst/>
                <a:highlight>
                  <a:srgbClr val="FCFCFC"/>
                </a:highlight>
                <a:latin typeface="Georgia" panose="02040502050405020303" pitchFamily="18" charset="0"/>
              </a:rPr>
              <a:t>, ed. M. </a:t>
            </a:r>
            <a:r>
              <a:rPr lang="en-US" sz="1050" b="0" i="0" dirty="0" err="1">
                <a:solidFill>
                  <a:srgbClr val="333333"/>
                </a:solidFill>
                <a:effectLst/>
                <a:highlight>
                  <a:srgbClr val="FCFCFC"/>
                </a:highlight>
                <a:latin typeface="Georgia" panose="02040502050405020303" pitchFamily="18" charset="0"/>
              </a:rPr>
              <a:t>Mulinge</a:t>
            </a:r>
            <a:r>
              <a:rPr lang="en-US" sz="1050" b="0" i="0" dirty="0">
                <a:solidFill>
                  <a:srgbClr val="333333"/>
                </a:solidFill>
                <a:effectLst/>
                <a:highlight>
                  <a:srgbClr val="FCFCFC"/>
                </a:highlight>
                <a:latin typeface="Georgia" panose="02040502050405020303" pitchFamily="18" charset="0"/>
              </a:rPr>
              <a:t> and M. </a:t>
            </a:r>
            <a:r>
              <a:rPr lang="en-US" sz="1050" b="0" i="0" dirty="0" err="1">
                <a:solidFill>
                  <a:srgbClr val="333333"/>
                </a:solidFill>
                <a:effectLst/>
                <a:highlight>
                  <a:srgbClr val="FCFCFC"/>
                </a:highlight>
                <a:latin typeface="Georgia" panose="02040502050405020303" pitchFamily="18" charset="0"/>
              </a:rPr>
              <a:t>Getu</a:t>
            </a:r>
            <a:r>
              <a:rPr lang="en-US" sz="1050" b="0" i="0" dirty="0">
                <a:solidFill>
                  <a:srgbClr val="333333"/>
                </a:solidFill>
                <a:effectLst/>
                <a:highlight>
                  <a:srgbClr val="FCFCFC"/>
                </a:highlight>
                <a:latin typeface="Georgia" panose="02040502050405020303" pitchFamily="18" charset="0"/>
              </a:rPr>
              <a:t>, 83–120. Addis Ababa: Organization of Social Science Research in Eastern and Southern Africa (OSSREA).</a:t>
            </a:r>
            <a:endParaRPr lang="en-US" sz="1050" b="0" i="0" dirty="0">
              <a:solidFill>
                <a:srgbClr val="333333"/>
              </a:solidFill>
              <a:effectLst/>
              <a:highlight>
                <a:srgbClr val="FCFCFC"/>
              </a:highlight>
              <a:latin typeface="Open Sans" panose="020B0606030504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800" u="sng" dirty="0">
              <a:solidFill>
                <a:srgbClr val="303436"/>
              </a:solidFill>
              <a:effectLst/>
              <a:latin typeface="Nyala" panose="02000504070300020003" pitchFamily="2" charset="0"/>
              <a:cs typeface="Nyala" panose="02000504070300020003" pitchFamily="2" charset="0"/>
            </a:endParaRPr>
          </a:p>
          <a:p>
            <a:pPr marL="285750" marR="0" indent="-285750">
              <a:lnSpc>
                <a:spcPct val="107000"/>
              </a:lnSpc>
              <a:spcBef>
                <a:spcPts val="1200"/>
              </a:spcBef>
              <a:spcAft>
                <a:spcPts val="800"/>
              </a:spcAft>
              <a:buFont typeface="Arial" panose="020B0604020202020204" pitchFamily="34" charset="0"/>
              <a:buChar char="•"/>
            </a:pP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ከቅርብ</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አመታት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ወዲህ</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የከባቢ</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አየር</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ሙቀት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መጠን</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በመጨመሩ</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ምክንያት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ቀደም</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ሲል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ዝቅተኛ</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የወባ</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በሽታ</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የሚታይባቸው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ደጋማ</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አካባቢዎች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ክልሎች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አሁን</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ለበሽታው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መገኘት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ምቹ</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ቦታዎች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ሆነዋል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ከቅርብ</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አመታት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ወዲህ</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በኢትዮጵያ</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ከፍተኛ</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ብሔር</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ተኮር</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ጥቃቶች</a:t>
            </a:r>
            <a:r>
              <a:rPr lang="am-ET"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በተለያዩ</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ክልሎች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በሚገኙ</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ማህበረሰቦችን</a:t>
            </a:r>
            <a:r>
              <a:rPr lang="am-ET" sz="1400" kern="100" dirty="0">
                <a:effectLst/>
                <a:latin typeface="Nyala" panose="02000504070300020003" pitchFamily="2" charset="0"/>
                <a:ea typeface="Malgun Gothic" panose="020B0503020000020004" pitchFamily="34" charset="-127"/>
                <a:cs typeface="Malgun Gothic" panose="020B0503020000020004" pitchFamily="34" charset="-127"/>
              </a:rPr>
              <a:t> መሃከል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ጨምሮ</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400" kern="100" dirty="0">
                <a:effectLst/>
                <a:latin typeface="Nyala" panose="02000504070300020003" pitchFamily="2" charset="0"/>
                <a:ea typeface="Malgun Gothic" panose="020B0503020000020004" pitchFamily="34" charset="-127"/>
                <a:cs typeface="Malgun Gothic" panose="020B0503020000020004" pitchFamily="34" charset="-127"/>
              </a:rPr>
              <a:t>- በ</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ሶማሊና</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ኦሮሚያ</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ኦሮሚያና</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ጋምቤላ</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ቤንሻንጉል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ጉሙዝ</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ታይተዋል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ጥናቶች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የተፈጥሮ</a:t>
            </a:r>
            <a:r>
              <a:rPr lang="am-ET"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ሃብት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እጥረት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የበኩሉ</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አስተዋፅኦ</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እንዳለው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ይጠቁማሉ</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መሃመድ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1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1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1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2018)</a:t>
            </a:r>
            <a:r>
              <a:rPr lang="en-US" sz="2000" b="0" i="0" dirty="0">
                <a:solidFill>
                  <a:srgbClr val="333333"/>
                </a:solidFill>
                <a:effectLst/>
                <a:latin typeface="Open Sans" panose="020B0606030504020204" pitchFamily="34" charset="0"/>
              </a:rPr>
              <a:t> </a:t>
            </a:r>
            <a:r>
              <a:rPr lang="en-US" sz="3200" b="0" i="0" dirty="0">
                <a:solidFill>
                  <a:srgbClr val="333333"/>
                </a:solidFill>
                <a:effectLst/>
                <a:latin typeface="Open Sans" panose="020B0606030504020204" pitchFamily="34" charset="0"/>
              </a:rPr>
              <a:t>Mohamed</a:t>
            </a:r>
            <a:r>
              <a:rPr lang="en-US" sz="2000" b="0" i="0" dirty="0">
                <a:solidFill>
                  <a:srgbClr val="333333"/>
                </a:solidFill>
                <a:effectLst/>
                <a:latin typeface="Open Sans" panose="020B0606030504020204" pitchFamily="34" charset="0"/>
              </a:rPr>
              <a:t>, A. A. (2018). Assessment of conflict dynamics in Somali National Regional State of Ethiopia. </a:t>
            </a:r>
            <a:r>
              <a:rPr lang="en-US" sz="2000" b="0" i="1" dirty="0">
                <a:solidFill>
                  <a:srgbClr val="333333"/>
                </a:solidFill>
                <a:effectLst/>
                <a:latin typeface="Open Sans" panose="020B0606030504020204" pitchFamily="34" charset="0"/>
              </a:rPr>
              <a:t>Journal of Public Policy and Administration</a:t>
            </a:r>
            <a:r>
              <a:rPr lang="en-US" sz="2000" b="0" i="0" dirty="0">
                <a:solidFill>
                  <a:srgbClr val="333333"/>
                </a:solidFill>
                <a:effectLst/>
                <a:latin typeface="Open Sans" panose="020B0606030504020204" pitchFamily="34" charset="0"/>
              </a:rPr>
              <a:t>, </a:t>
            </a:r>
            <a:r>
              <a:rPr lang="en-US" sz="2000" b="0" i="1" u="none" strike="noStrike" dirty="0">
                <a:solidFill>
                  <a:srgbClr val="10147E"/>
                </a:solidFill>
                <a:effectLst/>
                <a:latin typeface="Open Sans" panose="020B0606030504020204" pitchFamily="34" charset="0"/>
                <a:hlinkClick r:id="rId4"/>
              </a:rPr>
              <a:t>2</a:t>
            </a:r>
            <a:r>
              <a:rPr lang="en-US" sz="2000" b="0" i="0" dirty="0">
                <a:solidFill>
                  <a:srgbClr val="333333"/>
                </a:solidFill>
                <a:effectLst/>
                <a:latin typeface="Open Sans" panose="020B0606030504020204" pitchFamily="34" charset="0"/>
              </a:rPr>
              <a:t>(</a:t>
            </a:r>
            <a:r>
              <a:rPr lang="en-US" sz="2000" b="0" i="0" u="none" strike="noStrike" dirty="0">
                <a:solidFill>
                  <a:srgbClr val="10147E"/>
                </a:solidFill>
                <a:effectLst/>
                <a:latin typeface="Open Sans" panose="020B0606030504020204" pitchFamily="34" charset="0"/>
                <a:hlinkClick r:id="rId4"/>
              </a:rPr>
              <a:t>4</a:t>
            </a:r>
            <a:r>
              <a:rPr lang="en-US" sz="2000" b="0" i="0" dirty="0">
                <a:solidFill>
                  <a:srgbClr val="333333"/>
                </a:solidFill>
                <a:effectLst/>
                <a:latin typeface="Open Sans" panose="020B0606030504020204" pitchFamily="34" charset="0"/>
              </a:rPr>
              <a:t>), 40–48. </a:t>
            </a:r>
            <a:r>
              <a:rPr lang="en-US" sz="2000" b="0" i="0" u="none" strike="noStrike" dirty="0">
                <a:solidFill>
                  <a:srgbClr val="10147E"/>
                </a:solidFill>
                <a:effectLst/>
                <a:latin typeface="Open Sans" panose="020B0606030504020204" pitchFamily="34" charset="0"/>
                <a:hlinkClick r:id="rId4"/>
              </a:rPr>
              <a:t>https://doi.org/https://doi.org/10.11648/j.jppa.20180204.11</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1200"/>
              </a:spcBef>
              <a:spcAft>
                <a:spcPts val="800"/>
              </a:spcAft>
              <a:buFont typeface="Arial" panose="020B0604020202020204" pitchFamily="34" charset="0"/>
              <a:buChar char="•"/>
            </a:pP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በኢትዮጵያ</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ከ40%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በላይ</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የሚሆኑት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በረጅም</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ወረፋ</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በውሃ</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እጦት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ምክንያት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ውሃ</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ማግኘት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አይችሉል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ስቴቪንሰንና</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ሌሎች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1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1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2012: </a:t>
            </a:r>
            <a:r>
              <a:rPr lang="en-US" sz="2000" b="0" i="0" dirty="0">
                <a:solidFill>
                  <a:srgbClr val="333333"/>
                </a:solidFill>
                <a:effectLst/>
                <a:latin typeface="Open Sans" panose="020B0606030504020204" pitchFamily="34" charset="0"/>
              </a:rPr>
              <a:t>Stevenson, E. G. J., Greene, L. E., </a:t>
            </a:r>
            <a:r>
              <a:rPr lang="en-US" sz="2000" b="0" i="0" dirty="0" err="1">
                <a:solidFill>
                  <a:srgbClr val="333333"/>
                </a:solidFill>
                <a:effectLst/>
                <a:latin typeface="Open Sans" panose="020B0606030504020204" pitchFamily="34" charset="0"/>
              </a:rPr>
              <a:t>Maes</a:t>
            </a:r>
            <a:r>
              <a:rPr lang="en-US" sz="2000" b="0" i="0" dirty="0">
                <a:solidFill>
                  <a:srgbClr val="333333"/>
                </a:solidFill>
                <a:effectLst/>
                <a:latin typeface="Open Sans" panose="020B0606030504020204" pitchFamily="34" charset="0"/>
              </a:rPr>
              <a:t>, K. C., </a:t>
            </a:r>
            <a:r>
              <a:rPr lang="en-US" sz="2000" b="0" i="0" dirty="0" err="1">
                <a:solidFill>
                  <a:srgbClr val="333333"/>
                </a:solidFill>
                <a:effectLst/>
                <a:latin typeface="Open Sans" panose="020B0606030504020204" pitchFamily="34" charset="0"/>
              </a:rPr>
              <a:t>Ambelu</a:t>
            </a:r>
            <a:r>
              <a:rPr lang="en-US" sz="2000" b="0" i="0" dirty="0">
                <a:solidFill>
                  <a:srgbClr val="333333"/>
                </a:solidFill>
                <a:effectLst/>
                <a:latin typeface="Open Sans" panose="020B0606030504020204" pitchFamily="34" charset="0"/>
              </a:rPr>
              <a:t>, A., Tesfaye, Y. A., </a:t>
            </a:r>
            <a:r>
              <a:rPr lang="en-US" sz="2000" b="0" i="0" dirty="0" err="1">
                <a:solidFill>
                  <a:srgbClr val="333333"/>
                </a:solidFill>
                <a:effectLst/>
                <a:latin typeface="Open Sans" panose="020B0606030504020204" pitchFamily="34" charset="0"/>
              </a:rPr>
              <a:t>Rheingans</a:t>
            </a:r>
            <a:r>
              <a:rPr lang="en-US" sz="2000" b="0" i="0" dirty="0">
                <a:solidFill>
                  <a:srgbClr val="333333"/>
                </a:solidFill>
                <a:effectLst/>
                <a:latin typeface="Open Sans" panose="020B0606030504020204" pitchFamily="34" charset="0"/>
              </a:rPr>
              <a:t>, R., &amp; Hadley, C. (2012). Water insecurity in 3 dimensions: An anthropological perspective on water and women’s psychosocial distress in Ethiopia. </a:t>
            </a:r>
            <a:r>
              <a:rPr lang="en-US" sz="2000" b="0" i="1" dirty="0">
                <a:solidFill>
                  <a:srgbClr val="333333"/>
                </a:solidFill>
                <a:effectLst/>
                <a:latin typeface="Open Sans" panose="020B0606030504020204" pitchFamily="34" charset="0"/>
              </a:rPr>
              <a:t>Social Science &amp; Medicine</a:t>
            </a:r>
            <a:r>
              <a:rPr lang="en-US" sz="2000" b="0" i="0" dirty="0">
                <a:solidFill>
                  <a:srgbClr val="333333"/>
                </a:solidFill>
                <a:effectLst/>
                <a:latin typeface="Open Sans" panose="020B0606030504020204" pitchFamily="34" charset="0"/>
              </a:rPr>
              <a:t>, </a:t>
            </a:r>
            <a:r>
              <a:rPr lang="en-US" sz="2000" b="0" i="1" u="none" strike="noStrike" dirty="0">
                <a:solidFill>
                  <a:srgbClr val="10147E"/>
                </a:solidFill>
                <a:effectLst/>
                <a:latin typeface="Open Sans" panose="020B0606030504020204" pitchFamily="34" charset="0"/>
                <a:hlinkClick r:id="rId5"/>
              </a:rPr>
              <a:t>75</a:t>
            </a:r>
            <a:r>
              <a:rPr lang="en-US" sz="2000" b="0" i="0" dirty="0">
                <a:solidFill>
                  <a:srgbClr val="333333"/>
                </a:solidFill>
                <a:effectLst/>
                <a:latin typeface="Open Sans" panose="020B0606030504020204" pitchFamily="34" charset="0"/>
              </a:rPr>
              <a:t>(</a:t>
            </a:r>
            <a:r>
              <a:rPr lang="en-US" sz="2000" b="0" i="0" u="none" strike="noStrike" dirty="0">
                <a:solidFill>
                  <a:srgbClr val="10147E"/>
                </a:solidFill>
                <a:effectLst/>
                <a:latin typeface="Open Sans" panose="020B0606030504020204" pitchFamily="34" charset="0"/>
                <a:hlinkClick r:id="rId5"/>
              </a:rPr>
              <a:t>2</a:t>
            </a:r>
            <a:r>
              <a:rPr lang="en-US" sz="2000" b="0" i="0" dirty="0">
                <a:solidFill>
                  <a:srgbClr val="333333"/>
                </a:solidFill>
                <a:effectLst/>
                <a:latin typeface="Open Sans" panose="020B0606030504020204" pitchFamily="34" charset="0"/>
              </a:rPr>
              <a:t>), 392–400. </a:t>
            </a:r>
            <a:r>
              <a:rPr lang="en-US" sz="2000" b="0" i="0" u="none" strike="noStrike" dirty="0">
                <a:solidFill>
                  <a:srgbClr val="10147E"/>
                </a:solidFill>
                <a:effectLst/>
                <a:latin typeface="Open Sans" panose="020B0606030504020204" pitchFamily="34" charset="0"/>
                <a:hlinkClick r:id="rId5"/>
              </a:rPr>
              <a:t>https://doi.org/https://doi.org/10.1016/j.socscimed.2012.03.022</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በልጃገረዶች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ትምህርት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ቀጥተኛ</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ያልሆነ</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ተጽእኖ</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ሊኖረው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ይችላል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ይኸው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ጥናት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እንዳመለከተው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18%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የሚሆኑት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እናቶች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ሴት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ልጃቸውን</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ወደ</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ትምህርት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ቤት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እንዳትሄድ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በመከልከል</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ለቤት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ውሃ</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በመቅዳት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እንድታግዛት</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400" kern="100" dirty="0" err="1">
                <a:effectLst/>
                <a:latin typeface="Nyala" panose="02000504070300020003" pitchFamily="2" charset="0"/>
                <a:ea typeface="Malgun Gothic" panose="020B0503020000020004" pitchFamily="34" charset="-127"/>
                <a:cs typeface="Malgun Gothic" panose="020B0503020000020004" pitchFamily="34" charset="-127"/>
              </a:rPr>
              <a:t>ታደርጋለች</a:t>
            </a:r>
            <a:r>
              <a:rPr lang="en-US" sz="14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kumimoji="1" lang="ja-JP" altLang="en-US" sz="800" dirty="0"/>
          </a:p>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30</a:t>
            </a:fld>
            <a:endParaRPr kumimoji="1" lang="ja-JP" altLang="en-US"/>
          </a:p>
        </p:txBody>
      </p:sp>
    </p:spTree>
    <p:extLst>
      <p:ext uri="{BB962C8B-B14F-4D97-AF65-F5344CB8AC3E}">
        <p14:creationId xmlns:p14="http://schemas.microsoft.com/office/powerpoint/2010/main" val="423673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a:t>
            </a:fld>
            <a:endParaRPr kumimoji="1" lang="ja-JP" altLang="en-US"/>
          </a:p>
        </p:txBody>
      </p:sp>
    </p:spTree>
    <p:extLst>
      <p:ext uri="{BB962C8B-B14F-4D97-AF65-F5344CB8AC3E}">
        <p14:creationId xmlns:p14="http://schemas.microsoft.com/office/powerpoint/2010/main" val="2002550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31</a:t>
            </a:fld>
            <a:endParaRPr kumimoji="1" lang="ja-JP" altLang="en-US"/>
          </a:p>
        </p:txBody>
      </p:sp>
    </p:spTree>
    <p:extLst>
      <p:ext uri="{BB962C8B-B14F-4D97-AF65-F5344CB8AC3E}">
        <p14:creationId xmlns:p14="http://schemas.microsoft.com/office/powerpoint/2010/main" val="3836079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32</a:t>
            </a:fld>
            <a:endParaRPr kumimoji="1" lang="ja-JP" altLang="en-US"/>
          </a:p>
        </p:txBody>
      </p:sp>
    </p:spTree>
    <p:extLst>
      <p:ext uri="{BB962C8B-B14F-4D97-AF65-F5344CB8AC3E}">
        <p14:creationId xmlns:p14="http://schemas.microsoft.com/office/powerpoint/2010/main" val="257388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b="0" i="0" u="none" strike="noStrike" cap="none" dirty="0">
                <a:solidFill>
                  <a:srgbClr val="000000"/>
                </a:solidFill>
                <a:latin typeface="Arial"/>
                <a:ea typeface="Arial"/>
                <a:cs typeface="Arial"/>
                <a:sym typeface="Arial"/>
              </a:rPr>
              <a:t>ጥፋቶች እንደ ድርቅ ወይም የመሬት መንቀጥቀጥ በመሳሰሉት አደጋዎች ምክንያት በማህበረሰብ ወይም በህብረተሰብ ኑሮ ላይ በተለያየ ደረጃ የሚደርስ ከባድ መስተጓጎል ተብሎ ይገለጻል። ይህም ከተለያዩ ቡድኖች የተጋላጭነት፣ መጋልጥ እና የአቅም አውድ እንዲሁም ከሚጠቀሙባቸው የመሠረተ ልማት አውታሮች፣ አገልግሎቶች እና ሥነ-ምህዳሮች ጋር በመደራረብ፣ በህይወት፣ በቁሳቁስ፣ በኢኮኖሚ እና በአካባቢ ላይ ጉዳት እና ተጽእኖዎች ያደረሳሉ። ከ የተባበሩት መንግስታት የአደጋ ስጋት ቅነሳ እ.ኤ.አ. 2017 የተወሰደ። ከአየር ንብረት ጋር የተያያዘ ወይም ሌላ የተፈጥሮ አደጋን ወደ ጥፋት የሚቀይረው የበርካታ ምክንያቶች መደራረ ነው።</a:t>
            </a: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33</a:t>
            </a:fld>
            <a:endParaRPr kumimoji="1" lang="ja-JP" altLang="en-US"/>
          </a:p>
        </p:txBody>
      </p:sp>
    </p:spTree>
    <p:extLst>
      <p:ext uri="{BB962C8B-B14F-4D97-AF65-F5344CB8AC3E}">
        <p14:creationId xmlns:p14="http://schemas.microsoft.com/office/powerpoint/2010/main" val="163795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34</a:t>
            </a:fld>
            <a:endParaRPr kumimoji="1" lang="ja-JP" altLang="en-US"/>
          </a:p>
        </p:txBody>
      </p:sp>
    </p:spTree>
    <p:extLst>
      <p:ext uri="{BB962C8B-B14F-4D97-AF65-F5344CB8AC3E}">
        <p14:creationId xmlns:p14="http://schemas.microsoft.com/office/powerpoint/2010/main" val="4042115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35</a:t>
            </a:fld>
            <a:endParaRPr kumimoji="1" lang="ja-JP" altLang="en-US"/>
          </a:p>
        </p:txBody>
      </p:sp>
    </p:spTree>
    <p:extLst>
      <p:ext uri="{BB962C8B-B14F-4D97-AF65-F5344CB8AC3E}">
        <p14:creationId xmlns:p14="http://schemas.microsoft.com/office/powerpoint/2010/main" val="1946536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36</a:t>
            </a:fld>
            <a:endParaRPr kumimoji="1" lang="ja-JP" altLang="en-US"/>
          </a:p>
        </p:txBody>
      </p:sp>
    </p:spTree>
    <p:extLst>
      <p:ext uri="{BB962C8B-B14F-4D97-AF65-F5344CB8AC3E}">
        <p14:creationId xmlns:p14="http://schemas.microsoft.com/office/powerpoint/2010/main" val="129140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37</a:t>
            </a:fld>
            <a:endParaRPr kumimoji="1" lang="ja-JP" altLang="en-US"/>
          </a:p>
        </p:txBody>
      </p:sp>
    </p:spTree>
    <p:extLst>
      <p:ext uri="{BB962C8B-B14F-4D97-AF65-F5344CB8AC3E}">
        <p14:creationId xmlns:p14="http://schemas.microsoft.com/office/powerpoint/2010/main" val="940403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am-ET" sz="800" b="1" i="0" u="none" strike="noStrike" cap="none" dirty="0">
                <a:solidFill>
                  <a:srgbClr val="000000"/>
                </a:solidFill>
                <a:latin typeface="Arial"/>
                <a:ea typeface="Arial"/>
                <a:cs typeface="Arial"/>
                <a:sym typeface="Arial"/>
              </a:rPr>
              <a:t>ከላይ በምስሉ የተገለጸውን የሴንዳይ አደጋ ስጋት ቅነሳ ማዕቀፍ የጊዜ </a:t>
            </a:r>
            <a:r>
              <a:rPr lang="en-US" sz="800" b="1" i="0" u="none" strike="noStrike" cap="none" dirty="0" err="1">
                <a:solidFill>
                  <a:srgbClr val="000000"/>
                </a:solidFill>
                <a:latin typeface="Arial"/>
                <a:ea typeface="Arial"/>
                <a:cs typeface="Arial"/>
                <a:sym typeface="Arial"/>
              </a:rPr>
              <a:t>ሂደት</a:t>
            </a:r>
            <a:r>
              <a:rPr lang="am-ET" sz="800" b="1" i="0" u="none" strike="noStrike" cap="none" dirty="0">
                <a:solidFill>
                  <a:srgbClr val="000000"/>
                </a:solidFill>
                <a:latin typeface="Arial"/>
                <a:ea typeface="Arial"/>
                <a:cs typeface="Arial"/>
                <a:sym typeface="Arial"/>
              </a:rPr>
              <a:t> መረጃ አጋዥ መወያያ ነጥቦች:-</a:t>
            </a:r>
            <a:r>
              <a:rPr lang="en-US" sz="800" b="1" i="0" u="none" strike="noStrike" cap="none" dirty="0">
                <a:solidFill>
                  <a:srgbClr val="000000"/>
                </a:solidFill>
                <a:latin typeface="Arial"/>
                <a:ea typeface="Arial"/>
                <a:cs typeface="Arial"/>
                <a:sym typeface="Arial"/>
              </a:rPr>
              <a:t> </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የተባበሩት መንግስታት የአደጋ ስጋት ኤጀንሲ ምን ይባላል? ሁልጊዜም የተባበሩት መንግስታት የአደጋ ስጋት ቅነሳ ጽ/ቤት ተብሎ ይጠራል። ነገር ግን እ.ኤ.አ. ከግንቦት 2019 በፊት የነበረው ምህፃረ ቃል </a:t>
            </a:r>
            <a:r>
              <a:rPr lang="en-US" sz="800" b="1" i="0" u="none" strike="noStrike" cap="none" dirty="0">
                <a:solidFill>
                  <a:srgbClr val="000000"/>
                </a:solidFill>
                <a:latin typeface="Arial"/>
                <a:ea typeface="Arial"/>
                <a:cs typeface="Arial"/>
                <a:sym typeface="Arial"/>
              </a:rPr>
              <a:t>UNISDR </a:t>
            </a:r>
            <a:r>
              <a:rPr lang="am-ET" sz="800" b="1" i="0" u="none" strike="noStrike" cap="none" dirty="0">
                <a:solidFill>
                  <a:srgbClr val="000000"/>
                </a:solidFill>
                <a:latin typeface="Arial"/>
                <a:ea typeface="Arial"/>
                <a:cs typeface="Arial"/>
                <a:sym typeface="Arial"/>
              </a:rPr>
              <a:t>ነበር። ( ‘</a:t>
            </a:r>
            <a:r>
              <a:rPr lang="en-US" sz="800" b="1" i="0" u="none" strike="noStrike" cap="none" dirty="0">
                <a:solidFill>
                  <a:srgbClr val="000000"/>
                </a:solidFill>
                <a:latin typeface="Arial"/>
                <a:ea typeface="Arial"/>
                <a:cs typeface="Arial"/>
                <a:sym typeface="Arial"/>
              </a:rPr>
              <a:t>IS’ )“</a:t>
            </a:r>
            <a:r>
              <a:rPr lang="am-ET" sz="800" b="1" i="0" u="none" strike="noStrike" cap="none" dirty="0">
                <a:solidFill>
                  <a:srgbClr val="000000"/>
                </a:solidFill>
                <a:latin typeface="Arial"/>
                <a:ea typeface="Arial"/>
                <a:cs typeface="Arial"/>
                <a:sym typeface="Arial"/>
              </a:rPr>
              <a:t>ዓለም አቀፍ ስትራቴጂ” ማለት ነው፤ ከግንቦት 2019 በኋላ ይበልጥ ቀጥተኛ የሆነው ምህጻረ ቃል </a:t>
            </a:r>
            <a:r>
              <a:rPr lang="en-US" sz="800" b="1" i="0" u="none" strike="noStrike" cap="none" dirty="0">
                <a:solidFill>
                  <a:srgbClr val="000000"/>
                </a:solidFill>
                <a:latin typeface="Arial"/>
                <a:ea typeface="Arial"/>
                <a:cs typeface="Arial"/>
                <a:sym typeface="Arial"/>
              </a:rPr>
              <a:t>UNDRR </a:t>
            </a:r>
            <a:r>
              <a:rPr lang="am-ET" sz="800" b="1" i="0" u="none" strike="noStrike" cap="none" dirty="0">
                <a:solidFill>
                  <a:srgbClr val="000000"/>
                </a:solidFill>
                <a:latin typeface="Arial"/>
                <a:ea typeface="Arial"/>
                <a:cs typeface="Arial"/>
                <a:sym typeface="Arial"/>
              </a:rPr>
              <a:t>በይፋ መጠሪያው ሆነ። </a:t>
            </a:r>
            <a:r>
              <a:rPr lang="en-US" sz="800" b="1" i="0" u="none" strike="noStrike" cap="none" dirty="0">
                <a:solidFill>
                  <a:srgbClr val="000000"/>
                </a:solidFill>
                <a:latin typeface="Arial"/>
                <a:ea typeface="Arial"/>
                <a:cs typeface="Arial"/>
                <a:sym typeface="Arial"/>
              </a:rPr>
              <a:t>www.undrr.org </a:t>
            </a:r>
            <a:r>
              <a:rPr lang="am-ET" sz="800" b="1" i="0" u="none" strike="noStrike" cap="none" dirty="0">
                <a:solidFill>
                  <a:srgbClr val="000000"/>
                </a:solidFill>
                <a:latin typeface="Arial"/>
                <a:ea typeface="Arial"/>
                <a:cs typeface="Arial"/>
                <a:sym typeface="Arial"/>
              </a:rPr>
              <a:t>ይመልከቱ  </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አደጋ ምንድን ነው? የ </a:t>
            </a:r>
            <a:r>
              <a:rPr lang="en-US" sz="800" b="1" i="0" u="none" strike="noStrike" cap="none" dirty="0">
                <a:solidFill>
                  <a:srgbClr val="000000"/>
                </a:solidFill>
                <a:latin typeface="Arial"/>
                <a:ea typeface="Arial"/>
                <a:cs typeface="Arial"/>
                <a:sym typeface="Arial"/>
              </a:rPr>
              <a:t>UNISDR </a:t>
            </a:r>
            <a:r>
              <a:rPr lang="am-ET" sz="800" b="1" i="0" u="none" strike="noStrike" cap="none" dirty="0">
                <a:solidFill>
                  <a:srgbClr val="000000"/>
                </a:solidFill>
                <a:latin typeface="Arial"/>
                <a:ea typeface="Arial"/>
                <a:cs typeface="Arial"/>
                <a:sym typeface="Arial"/>
              </a:rPr>
              <a:t>የአደጋ ፍቺ፦ “ማህበረሰብ ወይም ህብረተሰብ የራሱን ሃብት ተጠቅሞ ለመቋቋም ካለው አቅም በላይ የሆነ ሰፊ የሰው፣ የቁሳቁስ፣ የኢኮኖሚ ወይም የአካባቢ ጉዳቶች እና ተፅእኖዎችን የሚያካ</a:t>
            </a:r>
            <a:r>
              <a:rPr lang="en-US" sz="800" b="1" i="0" u="none" strike="noStrike" cap="none" dirty="0" err="1">
                <a:solidFill>
                  <a:srgbClr val="000000"/>
                </a:solidFill>
                <a:latin typeface="Arial"/>
                <a:ea typeface="Arial"/>
                <a:cs typeface="Arial"/>
                <a:sym typeface="Arial"/>
              </a:rPr>
              <a:t>ትት</a:t>
            </a:r>
            <a:r>
              <a:rPr lang="am-ET" sz="800" b="1" i="0" u="none" strike="noStrike" cap="none" dirty="0">
                <a:solidFill>
                  <a:srgbClr val="000000"/>
                </a:solidFill>
                <a:latin typeface="Arial"/>
                <a:ea typeface="Arial"/>
                <a:cs typeface="Arial"/>
                <a:sym typeface="Arial"/>
              </a:rPr>
              <a:t> የማህበረሰብ ወይም የህብረተሰብ ኑሮን በእጅጉ የሚያደናቅፍ ነው።.”</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ከ 2012 ጀምሮ፡- ከሃዮጎ ማዕቀፍ (እ.ኤ.አ. 2005-2015) የበለጠ ጠንካራ እና አጠቃላይ የአደጋ ስጋት ቅነሳ ዓለም አቀፍ ማዕቀፍ ለመፍጠር የሶስት ዓመታት ንግግሮች ተደርገዋል። የሃዮጎ ማዕቀፍ እጅግ በጣም ብዙ ጉድለቶች እንዳሉት ይታሰብ ነበር፣ ይህም ማእቀፉ ከፍተኛ ትኩረት የሰጠው አደጋዎችን በመቆጣጠር ላይ ማለትም በማህበረሰቦች ላይ የሚያደርሱትን አሉታዊ ተጽእኖዎች (ጉዳቶች ወዘተ) ሲሆን አዲሱ ትኩረት ግን ከመጀመሪያው ስጋቶችን በመቀነስ አደጋን መከላከል ላይ መሆን አለበት።</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መጋቢት 2015: 187 ሃገራት የሴንዳይ አደጋ ስጋት ቅነሳ ማዕቀፍን</a:t>
            </a:r>
            <a:r>
              <a:rPr lang="en-US" sz="800" b="1" i="0" u="none" strike="noStrike" cap="none" dirty="0">
                <a:solidFill>
                  <a:srgbClr val="000000"/>
                </a:solidFill>
                <a:latin typeface="Arial"/>
                <a:ea typeface="Arial"/>
                <a:cs typeface="Arial"/>
                <a:sym typeface="Arial"/>
              </a:rPr>
              <a:t> </a:t>
            </a:r>
            <a:r>
              <a:rPr lang="am-ET" sz="800" b="1" i="0" u="none" strike="noStrike" cap="none" dirty="0">
                <a:solidFill>
                  <a:srgbClr val="000000"/>
                </a:solidFill>
                <a:latin typeface="Arial"/>
                <a:ea typeface="Arial"/>
                <a:cs typeface="Arial"/>
                <a:sym typeface="Arial"/>
              </a:rPr>
              <a:t>በሴንዳይ፣ ጃፓን በተደረገው የአለም የአደጋ ስጋት ቅነሳ ጉባኤ ላይ ተቀብለዋል። (</a:t>
            </a:r>
            <a:r>
              <a:rPr lang="en-US" sz="800" b="1" i="0" u="none" strike="noStrike" cap="none" dirty="0">
                <a:solidFill>
                  <a:srgbClr val="000000"/>
                </a:solidFill>
                <a:latin typeface="Arial"/>
                <a:ea typeface="Arial"/>
                <a:cs typeface="Arial"/>
                <a:sym typeface="Arial"/>
              </a:rPr>
              <a:t>https://www.undrr.org/news/world-conference-adopts-new-international-framework-disaster-risk-reduction-after-marathon) </a:t>
            </a:r>
            <a:br>
              <a:rPr lang="en-US" sz="800" b="1" i="0" u="none" strike="noStrike" cap="none" dirty="0">
                <a:solidFill>
                  <a:srgbClr val="000000"/>
                </a:solidFill>
                <a:latin typeface="Arial"/>
                <a:ea typeface="Arial"/>
                <a:cs typeface="Arial"/>
                <a:sym typeface="Arial"/>
              </a:rPr>
            </a:br>
            <a:endParaRPr lang="en-US"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የሴንዳይ ማዕቀፍ አደጋዎችን ሊያስከትሉ የሚችሉ ብዙ የተለያዩ የጥፋት ዓይነቶችን ይመለከታል። የአየር ንብረት ወይም አስከፊ የአየር ሁኔታ ክስተቶችን አደጋ ሊያስከትሉ ከሚችሉ ጥፋቶች መካከል እንደ አንዱ እንደሚከተለው ያካትታል፡-</a:t>
            </a:r>
          </a:p>
          <a:p>
            <a:pPr marL="158750" lvl="0" indent="0" algn="l" rtl="0">
              <a:lnSpc>
                <a:spcPct val="100000"/>
              </a:lnSpc>
              <a:spcBef>
                <a:spcPts val="0"/>
              </a:spcBef>
              <a:spcAft>
                <a:spcPts val="0"/>
              </a:spcAft>
              <a:buSzPts val="1100"/>
              <a:buNone/>
            </a:pPr>
            <a:endParaRPr lang="am-ET" sz="800" b="1"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am-ET" sz="800" b="1" i="0" u="none" strike="noStrike" cap="none" dirty="0">
                <a:solidFill>
                  <a:srgbClr val="000000"/>
                </a:solidFill>
                <a:latin typeface="Arial"/>
                <a:ea typeface="Arial"/>
                <a:cs typeface="Arial"/>
                <a:sym typeface="Arial"/>
              </a:rPr>
              <a:t>"የአየር ንብረት ለውጥን እንደ የአደጋ ስጋት መንስኤዎች መፍታት፣ የተባበሩት መንግስታት የአየር ንብረት ለውጥ ስምምነት ማዕቀፍ የተሰጠውን ስልጣን በመጠበቅ፣ እርስ በእርስ በተያያዙ መንግስታዊ ሂደቶች ውስጥ የአደጋ ስጋትን ትርጉም ባለው እና ወጥነት ባለው መልኩ የመቀነስ እድልን ይወክላል።" – ሴንዳይ ማዕቀፍ , ነጥብ 13, በሚከተለው ድህረ-ገጽ ላይ ይገኛል፦  </a:t>
            </a:r>
            <a:r>
              <a:rPr lang="en-US" sz="800" b="1" i="0" u="none" strike="noStrike" cap="none" dirty="0">
                <a:solidFill>
                  <a:srgbClr val="000000"/>
                </a:solidFill>
                <a:latin typeface="Arial"/>
                <a:ea typeface="Arial"/>
                <a:cs typeface="Arial"/>
                <a:sym typeface="Arial"/>
              </a:rPr>
              <a:t>https://www.preventionweb.net/files/43291_sendaiframeworkfordrren.pdf  (</a:t>
            </a:r>
            <a:r>
              <a:rPr lang="am-ET" sz="800" b="1" i="0" u="none" strike="noStrike" cap="none" dirty="0">
                <a:solidFill>
                  <a:srgbClr val="000000"/>
                </a:solidFill>
                <a:latin typeface="Arial"/>
                <a:ea typeface="Arial"/>
                <a:cs typeface="Arial"/>
                <a:sym typeface="Arial"/>
              </a:rPr>
              <a:t>ሌሎች የተፈጥሮ አደጋዎች ለምሳሌ የመሬት መንቀጥቀጥ፣ የእሳተ ገሞራ ፍንዳታ፣ ሱናሚዎች ናቸው።)</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ማዕቀፉ በህጋዊ መንገድ አስገዳጅ ስላልሆነ አገሮች እንዲያጸድቁት አይጠበቅባቸውም። ይህ በህግ አስገዳጅ ከሆነው እና ሃገራትም እንዲያጸድቁት ከቀረበው የ</a:t>
            </a:r>
            <a:r>
              <a:rPr lang="en-US" sz="800" b="1" i="0" u="none" strike="noStrike" cap="none" dirty="0">
                <a:solidFill>
                  <a:srgbClr val="000000"/>
                </a:solidFill>
                <a:latin typeface="Arial"/>
                <a:ea typeface="Arial"/>
                <a:cs typeface="Arial"/>
                <a:sym typeface="Arial"/>
              </a:rPr>
              <a:t>UNFCC </a:t>
            </a:r>
            <a:r>
              <a:rPr lang="am-ET" sz="800" b="1" i="0" u="none" strike="noStrike" cap="none" dirty="0">
                <a:solidFill>
                  <a:srgbClr val="000000"/>
                </a:solidFill>
                <a:latin typeface="Arial"/>
                <a:ea typeface="Arial"/>
                <a:cs typeface="Arial"/>
                <a:sym typeface="Arial"/>
              </a:rPr>
              <a:t>የፓሪስ ስምምነት የተለየ ነው።</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2015፦ </a:t>
            </a:r>
            <a:r>
              <a:rPr lang="en-US" sz="800" b="1" i="0" u="none" strike="noStrike" cap="none" dirty="0">
                <a:solidFill>
                  <a:srgbClr val="000000"/>
                </a:solidFill>
                <a:latin typeface="Arial"/>
                <a:ea typeface="Arial"/>
                <a:cs typeface="Arial"/>
                <a:sym typeface="Arial"/>
              </a:rPr>
              <a:t>UNISDR </a:t>
            </a:r>
            <a:r>
              <a:rPr lang="am-ET" sz="800" b="1" i="0" u="none" strike="noStrike" cap="none" dirty="0">
                <a:solidFill>
                  <a:srgbClr val="000000"/>
                </a:solidFill>
                <a:latin typeface="Arial"/>
                <a:ea typeface="Arial"/>
                <a:cs typeface="Arial"/>
                <a:sym typeface="Arial"/>
              </a:rPr>
              <a:t>የአደጋ ሰጋት ቅነሳ ትኩረት አደጋዎችን ከመቆጣጠር ወደ ስጋቶችን መቆጣጠር መሸጋገር እንዳለበት በመግለጽ የአለምአቀፍ ግምገማ ሪፖርት አሳትሟል። የሪፖርቱ ሙሉ ርዕስ የአለምአቀፍ ግምገማ ሪፖርት፡- የአደጋ ስጋት አስተዳደር የወደፊት ዕጣ ነው። የአለምአቀፍ ግምገማ ሪፖርቶች በ</a:t>
            </a:r>
            <a:r>
              <a:rPr lang="en-US" sz="800" b="1" i="0" u="none" strike="noStrike" cap="none" dirty="0">
                <a:solidFill>
                  <a:srgbClr val="000000"/>
                </a:solidFill>
                <a:latin typeface="Arial"/>
                <a:ea typeface="Arial"/>
                <a:cs typeface="Arial"/>
                <a:sym typeface="Arial"/>
              </a:rPr>
              <a:t>UNISDR/UNDRR </a:t>
            </a:r>
            <a:r>
              <a:rPr lang="am-ET" sz="800" b="1" i="0" u="none" strike="noStrike" cap="none" dirty="0">
                <a:solidFill>
                  <a:srgbClr val="000000"/>
                </a:solidFill>
                <a:latin typeface="Arial"/>
                <a:ea typeface="Arial"/>
                <a:cs typeface="Arial"/>
                <a:sym typeface="Arial"/>
              </a:rPr>
              <a:t>በየሁለት አመቱ የሚወጡ ህትመቶች ናቸው።</a:t>
            </a:r>
            <a:br>
              <a:rPr lang="am-ET" sz="800" b="1" i="0" u="none" strike="noStrike" cap="none" dirty="0">
                <a:solidFill>
                  <a:srgbClr val="000000"/>
                </a:solidFill>
                <a:latin typeface="Arial"/>
                <a:ea typeface="Arial"/>
                <a:cs typeface="Arial"/>
                <a:sym typeface="Arial"/>
              </a:rPr>
            </a:br>
            <a:endParaRPr lang="am-ET" sz="800" b="1" i="0" u="none" strike="noStrike" cap="none" dirty="0">
              <a:solidFill>
                <a:srgbClr val="000000"/>
              </a:solidFill>
              <a:latin typeface="Arial"/>
              <a:ea typeface="Arial"/>
              <a:cs typeface="Arial"/>
              <a:sym typeface="Arial"/>
            </a:endParaRPr>
          </a:p>
          <a:p>
            <a:pPr marL="33020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am-ET" sz="800" b="1" i="0" u="none" strike="noStrike" cap="none" dirty="0">
                <a:solidFill>
                  <a:srgbClr val="000000"/>
                </a:solidFill>
                <a:latin typeface="Arial"/>
                <a:ea typeface="Arial"/>
                <a:cs typeface="Arial"/>
                <a:sym typeface="Arial"/>
              </a:rPr>
              <a:t>እ.ኤ.አ. 2017: </a:t>
            </a:r>
            <a:r>
              <a:rPr lang="en-US" sz="800" b="1" i="0" u="none" strike="noStrike" cap="none" dirty="0">
                <a:solidFill>
                  <a:srgbClr val="000000"/>
                </a:solidFill>
                <a:latin typeface="Arial"/>
                <a:ea typeface="Arial"/>
                <a:cs typeface="Arial"/>
                <a:sym typeface="Arial"/>
              </a:rPr>
              <a:t>UNSIDR </a:t>
            </a:r>
            <a:r>
              <a:rPr lang="am-ET" sz="800" b="1" i="0" u="none" strike="noStrike" cap="none" dirty="0">
                <a:solidFill>
                  <a:srgbClr val="000000"/>
                </a:solidFill>
                <a:latin typeface="Arial"/>
                <a:ea typeface="Arial"/>
                <a:cs typeface="Arial"/>
                <a:sym typeface="Arial"/>
              </a:rPr>
              <a:t>አትላስ አሳተመ፦ ህትመቱ ዓለምአቀፍ የአደጋ ስጋትን ይፋ አድርጓል፣ ወደፊት </a:t>
            </a:r>
            <a:r>
              <a:rPr lang="en-US" sz="800" b="1" i="0" u="none" strike="noStrike" cap="none" dirty="0" err="1">
                <a:solidFill>
                  <a:srgbClr val="000000"/>
                </a:solidFill>
                <a:latin typeface="Arial"/>
                <a:ea typeface="Arial"/>
                <a:cs typeface="Arial"/>
                <a:sym typeface="Arial"/>
              </a:rPr>
              <a:t>ሊደረሱ</a:t>
            </a:r>
            <a:r>
              <a:rPr lang="am-ET" sz="800" b="1" i="0" u="none" strike="noStrike" cap="none" dirty="0">
                <a:solidFill>
                  <a:srgbClr val="000000"/>
                </a:solidFill>
                <a:latin typeface="Arial"/>
                <a:ea typeface="Arial"/>
                <a:cs typeface="Arial"/>
                <a:sym typeface="Arial"/>
              </a:rPr>
              <a:t> የሚችሉ የመሬት መንቀጥቀጥ፣ የሱናሚ፣ የወንዞች ጎርፍ፣ የአውሎ ነፋሶች እና የማእበሎች የአደጋ ጉዳቶችን ያሳያል። መረጃዎቹ በአለምአቀፍ ደረጃ ሲሆኑ ተጠቃሚው ግን በአገር አቀፍ ደረጃ መረጃን ማግኘት ይችላል። አትላሱ በቀላሉ መረጃዎችን ለመምረጥ እና ለማየት ቀላል በሆነ መልኩ በድህረ-ገጽ ላይ </a:t>
            </a:r>
            <a:r>
              <a:rPr kumimoji="1" lang="am-ET" sz="800" b="1" i="0" u="none" strike="noStrike" kern="1200" cap="none" dirty="0">
                <a:solidFill>
                  <a:srgbClr val="000000"/>
                </a:solidFill>
                <a:latin typeface="Arial"/>
                <a:ea typeface="Arial"/>
                <a:cs typeface="Arial"/>
                <a:sym typeface="Arial"/>
              </a:rPr>
              <a:t>ተቀም</a:t>
            </a:r>
            <a:r>
              <a:rPr kumimoji="1" lang="en-US" sz="800" b="1" i="0" u="none" strike="noStrike" kern="1200" cap="none" dirty="0" err="1">
                <a:solidFill>
                  <a:srgbClr val="000000"/>
                </a:solidFill>
                <a:latin typeface="Arial"/>
                <a:ea typeface="Nyala" panose="02000504070300020003" pitchFamily="2" charset="0"/>
                <a:cs typeface="Arial"/>
              </a:rPr>
              <a:t>ጧ</a:t>
            </a:r>
            <a:r>
              <a:rPr kumimoji="1" lang="am-ET" sz="800" b="1" i="0" u="none" strike="noStrike" kern="1200" cap="none" dirty="0">
                <a:solidFill>
                  <a:srgbClr val="000000"/>
                </a:solidFill>
                <a:latin typeface="Arial"/>
                <a:ea typeface="Arial"/>
                <a:cs typeface="Arial"/>
                <a:sym typeface="Arial"/>
              </a:rPr>
              <a:t>ል። </a:t>
            </a:r>
            <a:r>
              <a:rPr lang="am-ET" sz="800" b="1" i="0" u="none" strike="noStrike" cap="none" dirty="0">
                <a:solidFill>
                  <a:srgbClr val="000000"/>
                </a:solidFill>
                <a:latin typeface="Arial"/>
                <a:ea typeface="Arial"/>
                <a:cs typeface="Arial"/>
                <a:sym typeface="Arial"/>
              </a:rPr>
              <a:t>(ይህ እ.ኤ.አ የ2017 የአለምአቀፍ ግምገማ ሪፖርት ነበር።)  </a:t>
            </a:r>
          </a:p>
          <a:p>
            <a:pPr marL="330200" lvl="0" indent="-171450" algn="l" rtl="0">
              <a:lnSpc>
                <a:spcPct val="100000"/>
              </a:lnSpc>
              <a:spcBef>
                <a:spcPts val="0"/>
              </a:spcBef>
              <a:spcAft>
                <a:spcPts val="0"/>
              </a:spcAft>
              <a:buSzPts val="1100"/>
              <a:buFont typeface="Arial" panose="020B0604020202020204" pitchFamily="34" charset="0"/>
              <a:buChar char="•"/>
            </a:pPr>
            <a:endParaRPr lang="am-ET" sz="8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2017: </a:t>
            </a:r>
            <a:r>
              <a:rPr lang="en-US" sz="800" b="1" i="0" u="none" strike="noStrike" cap="none" dirty="0">
                <a:solidFill>
                  <a:srgbClr val="000000"/>
                </a:solidFill>
                <a:latin typeface="Arial"/>
                <a:ea typeface="Arial"/>
                <a:cs typeface="Arial"/>
                <a:sym typeface="Arial"/>
              </a:rPr>
              <a:t>UNISDR </a:t>
            </a:r>
            <a:r>
              <a:rPr lang="en-US" sz="800" b="1" i="0" u="none" strike="noStrike" cap="none" dirty="0" err="1">
                <a:solidFill>
                  <a:srgbClr val="000000"/>
                </a:solidFill>
                <a:latin typeface="Arial"/>
                <a:ea typeface="Arial"/>
                <a:cs typeface="Arial"/>
                <a:sym typeface="Arial"/>
              </a:rPr>
              <a:t>የ</a:t>
            </a:r>
            <a:r>
              <a:rPr lang="am-ET" sz="800" b="1" i="0" u="none" strike="noStrike" cap="none" dirty="0">
                <a:solidFill>
                  <a:srgbClr val="000000"/>
                </a:solidFill>
                <a:latin typeface="Arial"/>
                <a:ea typeface="Arial"/>
                <a:cs typeface="Arial"/>
                <a:sym typeface="Arial"/>
              </a:rPr>
              <a:t>ሴንዳይ ማዕቀፍ በአገር ውስጥ እንዲተገብሩ ለከተሞች አስፈላጊ ጠቋሚዎችን አሳተመ። ስለህትመቱ የበለጠ መመሪያ ለማግኘት የሚከተለውን ድህረ ገጽ ይጎብኙ  </a:t>
            </a:r>
            <a:r>
              <a:rPr lang="en-US" sz="800" b="1" i="0" u="none" strike="noStrike" cap="none" dirty="0">
                <a:solidFill>
                  <a:srgbClr val="000000"/>
                </a:solidFill>
                <a:latin typeface="Arial"/>
                <a:ea typeface="Arial"/>
                <a:cs typeface="Arial"/>
                <a:sym typeface="Arial"/>
              </a:rPr>
              <a:t>https://www.unisdr.org/campaign/resilientcities/toolkit/article/the-ten-essentials-for-making-cities-resilient </a:t>
            </a:r>
            <a:br>
              <a:rPr lang="en-US" sz="800" b="1" i="0" u="none" strike="noStrike" cap="none" dirty="0">
                <a:solidFill>
                  <a:srgbClr val="000000"/>
                </a:solidFill>
                <a:latin typeface="Arial"/>
                <a:ea typeface="Arial"/>
                <a:cs typeface="Arial"/>
                <a:sym typeface="Arial"/>
              </a:rPr>
            </a:br>
            <a:endParaRPr lang="en-US" sz="800" b="1" i="0" u="none" strike="noStrike" cap="none" dirty="0">
              <a:solidFill>
                <a:srgbClr val="000000"/>
              </a:solidFill>
              <a:latin typeface="Arial"/>
              <a:ea typeface="Arial"/>
              <a:cs typeface="Arial"/>
              <a:sym typeface="Arial"/>
            </a:endParaRPr>
          </a:p>
          <a:p>
            <a:pPr marL="33020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am-ET" sz="800" b="1" i="0" u="none" strike="noStrike" cap="none" dirty="0">
                <a:solidFill>
                  <a:srgbClr val="000000"/>
                </a:solidFill>
                <a:latin typeface="Arial"/>
                <a:ea typeface="Arial"/>
                <a:cs typeface="Arial"/>
                <a:sym typeface="Arial"/>
              </a:rPr>
              <a:t>እ.ኤ.አ. </a:t>
            </a:r>
            <a:r>
              <a:rPr lang="en-US" sz="800" b="1" i="0" u="none" strike="noStrike" cap="none" dirty="0">
                <a:solidFill>
                  <a:srgbClr val="000000"/>
                </a:solidFill>
                <a:latin typeface="Arial"/>
                <a:ea typeface="Arial"/>
                <a:cs typeface="Arial"/>
                <a:sym typeface="Arial"/>
              </a:rPr>
              <a:t>2017 UNISDR </a:t>
            </a:r>
            <a:r>
              <a:rPr lang="en-US" sz="800" b="1" i="0" u="none" strike="noStrike" cap="none" dirty="0" err="1">
                <a:solidFill>
                  <a:srgbClr val="000000"/>
                </a:solidFill>
                <a:latin typeface="Arial"/>
                <a:ea typeface="Arial"/>
                <a:cs typeface="Arial"/>
                <a:sym typeface="Arial"/>
              </a:rPr>
              <a:t>የ</a:t>
            </a:r>
            <a:r>
              <a:rPr lang="am-ET" sz="800" b="1" i="0" u="none" strike="noStrike" cap="none" dirty="0">
                <a:solidFill>
                  <a:srgbClr val="000000"/>
                </a:solidFill>
                <a:latin typeface="Arial"/>
                <a:ea typeface="Arial"/>
                <a:cs typeface="Arial"/>
                <a:sym typeface="Arial"/>
              </a:rPr>
              <a:t>ሴንዳይ ማዕቀፍ አተገባበርን ለመከታተል 38 ዓለም አቀፍ አመልካቾችን የያዘ ሴንዳይ ማዕቀፍ መከታተያ አስጀመረ</a:t>
            </a:r>
            <a:r>
              <a:rPr kumimoji="1" lang="am-ET" sz="800" b="1" i="0" u="none" strike="noStrike" kern="1200" cap="none" dirty="0">
                <a:solidFill>
                  <a:srgbClr val="000000"/>
                </a:solidFill>
                <a:latin typeface="Arial"/>
                <a:ea typeface="Arial"/>
                <a:cs typeface="Arial"/>
                <a:sym typeface="Arial"/>
              </a:rPr>
              <a:t>። </a:t>
            </a:r>
            <a:r>
              <a:rPr kumimoji="1" lang="am-ET" sz="800" b="1" i="0" u="none" strike="noStrike" kern="1200" cap="none" dirty="0">
                <a:solidFill>
                  <a:srgbClr val="000000"/>
                </a:solidFill>
                <a:latin typeface="Kefa" panose="02000506000000020004" pitchFamily="2" charset="77"/>
                <a:cs typeface="Arial"/>
              </a:rPr>
              <a:t>ሂደቱ</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የዘላቂ</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ልማት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ግብ</a:t>
            </a:r>
            <a:r>
              <a:rPr kumimoji="1" lang="am-ET" sz="800" b="1" i="0" u="none" strike="noStrike" kern="1200" cap="none" dirty="0">
                <a:solidFill>
                  <a:srgbClr val="000000"/>
                </a:solidFill>
                <a:latin typeface="Helvetica" pitchFamily="2" charset="0"/>
                <a:cs typeface="Arial"/>
              </a:rPr>
              <a:t> 1 (</a:t>
            </a:r>
            <a:r>
              <a:rPr kumimoji="1" lang="am-ET" sz="800" b="1" i="0" u="none" strike="noStrike" kern="1200" cap="none" dirty="0">
                <a:solidFill>
                  <a:srgbClr val="000000"/>
                </a:solidFill>
                <a:latin typeface="Kefa" panose="02000506000000020004" pitchFamily="2" charset="77"/>
                <a:cs typeface="Arial"/>
              </a:rPr>
              <a:t>ድህነትን</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ማጥፋት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ግብ</a:t>
            </a:r>
            <a:r>
              <a:rPr kumimoji="1" lang="am-ET" sz="800" b="1" i="0" u="none" strike="noStrike" kern="1200" cap="none" dirty="0">
                <a:solidFill>
                  <a:srgbClr val="000000"/>
                </a:solidFill>
                <a:latin typeface="Helvetica" pitchFamily="2" charset="0"/>
                <a:cs typeface="Arial"/>
              </a:rPr>
              <a:t> 11 (</a:t>
            </a:r>
            <a:r>
              <a:rPr kumimoji="1" lang="am-ET" sz="800" b="1" i="0" u="none" strike="noStrike" kern="1200" cap="none" dirty="0">
                <a:solidFill>
                  <a:srgbClr val="000000"/>
                </a:solidFill>
                <a:latin typeface="Kefa" panose="02000506000000020004" pitchFamily="2" charset="77"/>
                <a:cs typeface="Arial"/>
              </a:rPr>
              <a:t>ዘለቄታዊ</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ከተሞች</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እና</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ግብ</a:t>
            </a:r>
            <a:r>
              <a:rPr kumimoji="1" lang="am-ET" sz="800" b="1" i="0" u="none" strike="noStrike" kern="1200" cap="none" dirty="0">
                <a:solidFill>
                  <a:srgbClr val="000000"/>
                </a:solidFill>
                <a:latin typeface="Helvetica" pitchFamily="2" charset="0"/>
                <a:cs typeface="Arial"/>
              </a:rPr>
              <a:t> 13</a:t>
            </a:r>
            <a:r>
              <a:rPr kumimoji="1" lang="am-ET" sz="800" b="1" i="0" u="none" strike="noStrike" kern="1200" cap="none" dirty="0">
                <a:solidFill>
                  <a:srgbClr val="000000"/>
                </a:solidFill>
                <a:latin typeface="Kefa" panose="02000506000000020004" pitchFamily="2" charset="77"/>
                <a:cs typeface="Arial"/>
              </a:rPr>
              <a:t>ን</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የአየር</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ንብረት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ለውጥን</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ለመቆቆም</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እርምጃ</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መውሰድ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ስኬቶችንም</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ለመለካት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ይጠቅማል</a:t>
            </a:r>
          </a:p>
          <a:p>
            <a:pPr marL="158750" lvl="0" indent="0" algn="l" rtl="0">
              <a:lnSpc>
                <a:spcPct val="100000"/>
              </a:lnSpc>
              <a:spcBef>
                <a:spcPts val="0"/>
              </a:spcBef>
              <a:spcAft>
                <a:spcPts val="0"/>
              </a:spcAft>
              <a:buSzPts val="1100"/>
              <a:buNone/>
            </a:pPr>
            <a:endParaRPr lang="am-ET" sz="800" b="1" i="0" u="none" strike="noStrike"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kumimoji="1" lang="am-ET" sz="800" b="1" i="0" u="none" strike="noStrike" kern="1200" cap="none" dirty="0">
                <a:solidFill>
                  <a:srgbClr val="000000"/>
                </a:solidFill>
                <a:latin typeface="Arial"/>
                <a:ea typeface="Arial"/>
                <a:cs typeface="Arial"/>
                <a:sym typeface="Arial"/>
              </a:rPr>
              <a:t>የተቋቋመውን የበይነ መንግስታት የስራ ቡድን (</a:t>
            </a:r>
            <a:r>
              <a:rPr kumimoji="1" lang="en-US" sz="800" b="1" i="0" u="none" strike="noStrike" kern="1200" cap="none" dirty="0">
                <a:solidFill>
                  <a:srgbClr val="000000"/>
                </a:solidFill>
                <a:latin typeface="Arial"/>
                <a:ea typeface="Arial"/>
                <a:cs typeface="Arial"/>
                <a:sym typeface="Arial"/>
              </a:rPr>
              <a:t>OEIWG) </a:t>
            </a:r>
            <a:r>
              <a:rPr kumimoji="1" lang="am-ET" sz="800" b="1" i="0" u="none" strike="noStrike" kern="1200" cap="none" dirty="0">
                <a:solidFill>
                  <a:srgbClr val="000000"/>
                </a:solidFill>
                <a:latin typeface="Arial"/>
                <a:ea typeface="Arial"/>
                <a:cs typeface="Arial"/>
                <a:sym typeface="Arial"/>
              </a:rPr>
              <a:t>ምክረ ሀሳቦችን መሰረት በማድረግ የሴንዳይ ማዕቀፍ መከታተያ በሦስት ምዕራፎች ሲዘጋጅ፣ በቅድሚያ ‘ዓለም ዓቀፍ ዒላማዎች እና አመላካቾች’ እና የሪፖርት ሂደቱ ይፋ ተደርጓል፡፡  በመቀጠል ‘ለየሃገራት የተበጁ ዒላማዎች እና አመላካቾች’ ተግባራዊ የተደረጉ ሲሆን ይህም ለአገራት የየራሳቸውን ብሄራዊ የአደጋ ስጋት ቅነሳ ስትራቴጂ አተገባበር ለመደገፍ የሚያስችል ሙሉ ለሙሉ ተስማሚ የሆነ የክትትል ዘዴ እንዲኖራቸው አስችሏል፡፡ መሻሻልም የታየው ለሀገራዊ እና አካባቢያዊ ሁኔታ የተበጁ ዒላማዎች እና አመላካቾች በመኖራቸው ነው። የትንትና ሞጁሉ በሶስተኛ ደረጃ የተዘጋጀ ሲሆን ሀገራት የሴንዳይ ማዕቀፍ ዒላማዎችን እና አመላካቾችን እንዴት እያሳኩ እንደሆነ ለመረዳት የተሻለ የመረጃ ትንተና እንዲኖር ያስችላል።</a:t>
            </a: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kumimoji="1" lang="am-ET" sz="800" b="1" i="0" u="none" strike="noStrike" kern="1200" cap="none" dirty="0">
                <a:solidFill>
                  <a:srgbClr val="000000"/>
                </a:solidFill>
                <a:latin typeface="Arial"/>
                <a:ea typeface="Arial"/>
                <a:cs typeface="Arial"/>
                <a:sym typeface="Arial"/>
              </a:rPr>
              <a:t>ሁሉም 38 አመላካቾች በህዝብ እና አገር አቀፍ ደረጃ መረጃዎችን ይከታተላሉ፡፡ ሆኖም አመላካቾቹ በሥርዓተ-ጾታ የተከፋፈሉ አይደለም፡፡ ይህም ማለት በሥርዓተ-ፆታ የተከፋፈለ መረጃን የመተንተን እና ተግባራዊነቱን የመከታትል ግዴታ ያለባቸው የሀገር መንግስታት እና ኤጀንሲዎች ናቸው። ይህ ጠቃሚ ነጥብ ነው፤ ምክንያቱም በኋላ ላይ በምናቀርበው የስልጠና ክፍል እንደምንመለከተው፣ ሴቶች ከወንዶች ይልቅ በአደጋ ምክንያት ከፍተኛ ጉዳት እና ተሻጋሪ ተፅእኖዎች (ለምሳሌ ጾታን መሰረት ያደረጉ ጥቃቶች) ይደርስባቸዋል።</a:t>
            </a: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am-ET" sz="800" b="1" i="0" u="none" strike="noStrike" kern="1200" cap="none" dirty="0">
              <a:solidFill>
                <a:srgbClr val="000000"/>
              </a:solidFill>
              <a:latin typeface="Arial"/>
              <a:ea typeface="Arial"/>
              <a:cs typeface="Arial"/>
              <a:sym typeface="Arial"/>
            </a:endParaRPr>
          </a:p>
          <a:p>
            <a:pPr marL="33020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kumimoji="1" lang="am-ET" sz="800" b="1" i="0" u="none" strike="noStrike" kern="1200" cap="none" dirty="0">
                <a:solidFill>
                  <a:srgbClr val="000000"/>
                </a:solidFill>
                <a:latin typeface="Arial"/>
                <a:ea typeface="Arial"/>
                <a:cs typeface="Arial"/>
                <a:sym typeface="Arial"/>
              </a:rPr>
              <a:t>(ከላይ የተጠቀሰው መረጃ የተገኘው  </a:t>
            </a: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ከ2020-21 </a:t>
            </a:r>
            <a:r>
              <a:rPr kumimoji="1" lang="am-ET" sz="800" b="1" i="0" u="none" strike="noStrike" kern="1200" cap="none" dirty="0">
                <a:solidFill>
                  <a:srgbClr val="000000"/>
                </a:solidFill>
                <a:latin typeface="Kefa" panose="02000506000000020004" pitchFamily="2" charset="77"/>
                <a:cs typeface="Arial"/>
              </a:rPr>
              <a:t>የ</a:t>
            </a:r>
            <a:r>
              <a:rPr kumimoji="1" lang="am-ET" sz="800" b="1" i="0" u="none" strike="noStrike" kern="1200" cap="none" dirty="0">
                <a:solidFill>
                  <a:srgbClr val="000000"/>
                </a:solidFill>
                <a:latin typeface="Helvetica" pitchFamily="2" charset="0"/>
                <a:cs typeface="Arial"/>
              </a:rPr>
              <a:t>.</a:t>
            </a:r>
            <a:r>
              <a:rPr kumimoji="1" lang="am-ET" sz="800" b="1" i="0" u="none" strike="noStrike" kern="1200" cap="none" dirty="0">
                <a:solidFill>
                  <a:srgbClr val="000000"/>
                </a:solidFill>
                <a:latin typeface="Kefa" panose="02000506000000020004" pitchFamily="2" charset="77"/>
                <a:cs typeface="Arial"/>
              </a:rPr>
              <a:t>ተ</a:t>
            </a:r>
            <a:r>
              <a:rPr kumimoji="1" lang="am-ET" sz="800" b="1" i="0" u="none" strike="noStrike" kern="1200" cap="none" dirty="0">
                <a:solidFill>
                  <a:srgbClr val="000000"/>
                </a:solidFill>
                <a:latin typeface="Helvetica" pitchFamily="2" charset="0"/>
                <a:cs typeface="Arial"/>
              </a:rPr>
              <a:t>.</a:t>
            </a:r>
            <a:r>
              <a:rPr kumimoji="1" lang="am-ET" sz="800" b="1" i="0" u="none" strike="noStrike" kern="1200" cap="none" dirty="0">
                <a:solidFill>
                  <a:srgbClr val="000000"/>
                </a:solidFill>
                <a:latin typeface="Kefa" panose="02000506000000020004" pitchFamily="2" charset="77"/>
                <a:cs typeface="Arial"/>
              </a:rPr>
              <a:t>መ</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የአደጋ</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ስጋት</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ቅነሳ</a:t>
            </a:r>
            <a:r>
              <a:rPr kumimoji="1" lang="am-ET" sz="800" b="1" i="0" u="none" strike="noStrike" kern="1200" cap="none" dirty="0">
                <a:solidFill>
                  <a:srgbClr val="000000"/>
                </a:solidFill>
                <a:latin typeface="Helvetica" pitchFamily="2" charset="0"/>
                <a:cs typeface="Arial"/>
              </a:rPr>
              <a:t> </a:t>
            </a:r>
            <a:r>
              <a:rPr kumimoji="1" lang="am-ET" sz="800" b="1" i="0" u="none" strike="noStrike" kern="1200" cap="none" dirty="0">
                <a:solidFill>
                  <a:srgbClr val="000000"/>
                </a:solidFill>
                <a:latin typeface="Kefa" panose="02000506000000020004" pitchFamily="2" charset="77"/>
                <a:cs typeface="Arial"/>
              </a:rPr>
              <a:t>ጽ</a:t>
            </a:r>
            <a:r>
              <a:rPr kumimoji="1" lang="am-ET" sz="800" b="1" i="0" u="none" strike="noStrike" kern="1200" cap="none" dirty="0">
                <a:solidFill>
                  <a:srgbClr val="000000"/>
                </a:solidFill>
                <a:latin typeface="Helvetica" pitchFamily="2" charset="0"/>
                <a:cs typeface="Arial"/>
              </a:rPr>
              <a:t>/</a:t>
            </a:r>
            <a:r>
              <a:rPr kumimoji="1" lang="am-ET" sz="800" b="1" i="0" u="none" strike="noStrike" kern="1200" cap="none" dirty="0">
                <a:solidFill>
                  <a:srgbClr val="000000"/>
                </a:solidFill>
                <a:latin typeface="Kefa" panose="02000506000000020004" pitchFamily="2" charset="77"/>
                <a:cs typeface="Arial"/>
              </a:rPr>
              <a:t>ቤት</a:t>
            </a:r>
            <a:r>
              <a:rPr kumimoji="1" lang="am-ET" sz="800" b="1" i="0" u="none" strike="noStrike" kern="1200" cap="none" dirty="0">
                <a:solidFill>
                  <a:srgbClr val="000000"/>
                </a:solidFill>
                <a:latin typeface="Arial"/>
                <a:ea typeface="Arial"/>
                <a:cs typeface="Arial"/>
                <a:sym typeface="Arial"/>
              </a:rPr>
              <a:t> የስራ መርሀ ግብረ ነው </a:t>
            </a:r>
            <a:r>
              <a:rPr kumimoji="1" lang="en-US" sz="800" b="1" i="0" u="none" strike="noStrike" kern="1200" cap="none" dirty="0">
                <a:solidFill>
                  <a:srgbClr val="000000"/>
                </a:solidFill>
                <a:latin typeface="Arial"/>
                <a:ea typeface="Arial"/>
                <a:cs typeface="Arial"/>
                <a:sym typeface="Arial"/>
              </a:rPr>
              <a:t>https://www.unisdr.org/files/68235_undrrworkprogramme20202021.pdf)</a:t>
            </a: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en-US"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kumimoji="1" lang="am-ET" sz="800" b="1" i="0" u="none" strike="noStrike" kern="1200" cap="none" dirty="0">
                <a:solidFill>
                  <a:srgbClr val="000000"/>
                </a:solidFill>
                <a:latin typeface="Arial"/>
                <a:ea typeface="Arial"/>
                <a:cs typeface="Arial"/>
                <a:sym typeface="Arial"/>
              </a:rPr>
              <a:t>ሌላው ወሳኝ ምዕራፍ</a:t>
            </a:r>
            <a:r>
              <a:rPr lang="en-US" sz="800" b="1" i="0" u="none" strike="noStrike" cap="none" dirty="0">
                <a:solidFill>
                  <a:srgbClr val="000000"/>
                </a:solidFill>
                <a:latin typeface="Arial"/>
                <a:ea typeface="Arial"/>
                <a:cs typeface="Arial"/>
                <a:sym typeface="Arial"/>
              </a:rPr>
              <a:t> UNISDR </a:t>
            </a:r>
            <a:r>
              <a:rPr kumimoji="1" lang="am-ET" sz="800" b="1" i="0" u="none" strike="noStrike" kern="1200" cap="none" dirty="0">
                <a:solidFill>
                  <a:srgbClr val="000000"/>
                </a:solidFill>
                <a:latin typeface="Arial"/>
                <a:ea typeface="Arial"/>
                <a:cs typeface="Arial"/>
                <a:sym typeface="Arial"/>
              </a:rPr>
              <a:t> </a:t>
            </a:r>
            <a:r>
              <a:rPr lang="am-ET" sz="800" b="1" i="0" u="none" strike="noStrike" cap="none" dirty="0">
                <a:solidFill>
                  <a:srgbClr val="000000"/>
                </a:solidFill>
                <a:latin typeface="Arial"/>
                <a:ea typeface="Arial"/>
                <a:cs typeface="Arial"/>
                <a:sym typeface="Arial"/>
              </a:rPr>
              <a:t>እ.ኤ.አ. በ</a:t>
            </a:r>
            <a:r>
              <a:rPr kumimoji="1" lang="am-ET" sz="800" b="1" i="0" u="none" strike="noStrike" kern="1200" cap="none" dirty="0">
                <a:solidFill>
                  <a:srgbClr val="000000"/>
                </a:solidFill>
                <a:latin typeface="Arial"/>
                <a:ea typeface="Arial"/>
                <a:cs typeface="Arial"/>
                <a:sym typeface="Arial"/>
              </a:rPr>
              <a:t>2018 ያወጣው የኢኮኖሚ ጥናት ነው (በመረጃ ምስሉ ላይ ያልታየ ነገር ግን የተሟላ መርጃ ለመስጠት ሲባል በዚህ ማስታወሻ ውስጥ የተካተተ)፡፡ </a:t>
            </a: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በጥቅምት 2018 በ</a:t>
            </a:r>
            <a:r>
              <a:rPr lang="en-US" sz="800" b="1" i="0" u="none" strike="noStrike" cap="none" dirty="0">
                <a:solidFill>
                  <a:srgbClr val="000000"/>
                </a:solidFill>
                <a:latin typeface="Arial"/>
                <a:ea typeface="Arial"/>
                <a:cs typeface="Arial"/>
                <a:sym typeface="Arial"/>
              </a:rPr>
              <a:t>UNISDR</a:t>
            </a:r>
            <a:r>
              <a:rPr kumimoji="1" lang="am-ET" sz="800" b="1" i="0" u="none" strike="noStrike" kern="1200" cap="none" dirty="0">
                <a:solidFill>
                  <a:srgbClr val="000000"/>
                </a:solidFill>
                <a:latin typeface="Arial"/>
                <a:ea typeface="Arial"/>
                <a:cs typeface="Arial"/>
                <a:sym typeface="Arial"/>
              </a:rPr>
              <a:t> የወጣ መረጃ ከአየር ንብረት ጋር በተያያዙ አደጋዎች የቀጥተኛ ኢኮኖሚያዊ ኪሳራ ባለፉት 20 ዓመታት በ151% (ከቀደሙት 20 ዓመታት ጋር ሲነጻጸር) መጨመሩን ያሳያል። </a:t>
            </a:r>
            <a:r>
              <a:rPr kumimoji="1" lang="en-US" sz="800" b="1" i="0" u="none" strike="noStrike" kern="1200" cap="none" dirty="0">
                <a:solidFill>
                  <a:srgbClr val="000000"/>
                </a:solidFill>
                <a:latin typeface="Arial"/>
                <a:ea typeface="Arial"/>
                <a:cs typeface="Arial"/>
                <a:sym typeface="Arial"/>
              </a:rPr>
              <a:t>https://www.preventionweb.net/publications/view/61119</a:t>
            </a: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en-US"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የ2019፦ አለምአቀፍ ግምገማ ሪፖርት ሰለሰንዳይ ማዕቀፍ አተገባበር ሲዘግብ፤ አደጋን እንዴት መለየት፣ መለካት እና መቆጣጠር እና ወደ ስርአታዊ የአደጋ አስተዳደር መሸጋገር እንደሚቻል ይጠቁማል። አገሮች የአደጋ ስጋት ቅነሳን ከአየር ንብረት ለውጥ እና ከልማት ዕቅዶቸ ጋር እንዴት እንደሚያዋህዱ የሚያሳዩ የአገራት ተሞክሮዎቸን ይዟል።</a:t>
            </a: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በ2020፦ የሴንዳይ ማዕቀፍ መከታተያ ታተመ፣  ሀገራት የክትትል ማዕቀፉን እንዴት እየተገበሩ እንደሆነ የተሟላ ግንዛቤ ይሰጣል። ሆኖም ከላይ እንዳየነው የክትትል ማዕቀፉ በጾታ መረጃን መከፋፈልን እንደግዴታ አላስቅመጠውም፡፡</a:t>
            </a: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2020-2021፦ </a:t>
            </a:r>
            <a:r>
              <a:rPr lang="en-US" sz="800" b="1" i="0" u="none" strike="noStrike" cap="none" dirty="0">
                <a:solidFill>
                  <a:srgbClr val="000000"/>
                </a:solidFill>
                <a:latin typeface="Arial"/>
                <a:ea typeface="Arial"/>
                <a:cs typeface="Arial"/>
                <a:sym typeface="Arial"/>
              </a:rPr>
              <a:t>UNDRR</a:t>
            </a:r>
            <a:r>
              <a:rPr kumimoji="1" lang="am-ET" sz="800" b="1" i="0" u="none" strike="noStrike" kern="1200" cap="none" dirty="0">
                <a:solidFill>
                  <a:srgbClr val="000000"/>
                </a:solidFill>
                <a:latin typeface="Arial"/>
                <a:ea typeface="Arial"/>
                <a:cs typeface="Arial"/>
                <a:sym typeface="Arial"/>
              </a:rPr>
              <a:t> ከ38ቱ አለምአቀፍ አመልካቾች አንጻር የጥራት ክትትል መረጃዎችን እንዲያቀርቡ እና የራሳቸውን ኢላማዎች እንዲያዘጋጁ እና እንዲከታተሉ ለሃገራት ድጋፍ ያደርጋል።</a:t>
            </a: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endParaRPr kumimoji="1" lang="am-ET" sz="800" b="1" i="0" u="none" strike="noStrike" kern="1200" cap="none" dirty="0">
              <a:solidFill>
                <a:srgbClr val="000000"/>
              </a:solidFill>
              <a:latin typeface="Arial"/>
              <a:ea typeface="Arial"/>
              <a:cs typeface="Arial"/>
              <a:sym typeface="Arial"/>
            </a:endParaRPr>
          </a:p>
          <a:p>
            <a:pPr marL="330200" lvl="0" indent="-171450" algn="l" defTabSz="914400" rtl="0" eaLnBrk="1" latinLnBrk="0" hangingPunct="1">
              <a:lnSpc>
                <a:spcPct val="100000"/>
              </a:lnSpc>
              <a:spcBef>
                <a:spcPts val="0"/>
              </a:spcBef>
              <a:spcAft>
                <a:spcPts val="0"/>
              </a:spcAft>
              <a:buSzPts val="1100"/>
              <a:buFont typeface="Arial" panose="020B0604020202020204" pitchFamily="34" charset="0"/>
              <a:buChar char="•"/>
            </a:pPr>
            <a:r>
              <a:rPr lang="am-ET" sz="800" b="1" i="0" u="none" strike="noStrike" cap="none" dirty="0">
                <a:solidFill>
                  <a:srgbClr val="000000"/>
                </a:solidFill>
                <a:latin typeface="Arial"/>
                <a:ea typeface="Arial"/>
                <a:cs typeface="Arial"/>
                <a:sym typeface="Arial"/>
              </a:rPr>
              <a:t>እ.ኤ.አ. </a:t>
            </a:r>
            <a:r>
              <a:rPr kumimoji="1" lang="am-ET" sz="800" b="1" i="0" u="none" strike="noStrike" kern="1200" cap="none" dirty="0">
                <a:solidFill>
                  <a:srgbClr val="000000"/>
                </a:solidFill>
                <a:latin typeface="Arial"/>
                <a:ea typeface="Arial"/>
                <a:cs typeface="Arial"/>
                <a:sym typeface="Arial"/>
              </a:rPr>
              <a:t>2030:- የሴንዳይ ማዕቀፍ ጊዜ ያበቃል፡፡</a:t>
            </a:r>
            <a:endParaRPr kumimoji="1" lang="en-US" sz="800" b="1" i="0" u="none" strike="noStrike" kern="1200"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38</a:t>
            </a:fld>
            <a:endParaRPr kumimoji="1" lang="ja-JP" altLang="en-US"/>
          </a:p>
        </p:txBody>
      </p:sp>
    </p:spTree>
    <p:extLst>
      <p:ext uri="{BB962C8B-B14F-4D97-AF65-F5344CB8AC3E}">
        <p14:creationId xmlns:p14="http://schemas.microsoft.com/office/powerpoint/2010/main" val="1656644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ምንጭ</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 ሰሲሊያ አይፒራ፣ የአደጋ ስጋት ቅነሳ የአፍሪካ ክልል አማካሪ፣ የ.ተ.መ. የልማት ፕሮግራም፣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BRACEC,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እ</a:t>
            </a:r>
            <a:r>
              <a:rPr lang="am-ET" sz="1800" kern="100" dirty="0">
                <a:effectLst/>
                <a:latin typeface="Calibri" panose="020F0502020204030204" pitchFamily="34" charset="0"/>
                <a:ea typeface="Calibri" panose="020F0502020204030204" pitchFamily="34" charset="0"/>
                <a:cs typeface="Times New Roman" panose="02020603050405020304" pitchFamily="18" charset="0"/>
              </a:rPr>
              <a:t>.ኤ.አ ሃምሌ 2019፣ ኬፕ ታውን፣ ደቡብ አፍሪካ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39</a:t>
            </a:fld>
            <a:endParaRPr kumimoji="1" lang="ja-JP" altLang="en-US"/>
          </a:p>
        </p:txBody>
      </p:sp>
    </p:spTree>
    <p:extLst>
      <p:ext uri="{BB962C8B-B14F-4D97-AF65-F5344CB8AC3E}">
        <p14:creationId xmlns:p14="http://schemas.microsoft.com/office/powerpoint/2010/main" val="755953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40</a:t>
            </a:fld>
            <a:endParaRPr kumimoji="1" lang="ja-JP" altLang="en-US"/>
          </a:p>
        </p:txBody>
      </p:sp>
    </p:spTree>
    <p:extLst>
      <p:ext uri="{BB962C8B-B14F-4D97-AF65-F5344CB8AC3E}">
        <p14:creationId xmlns:p14="http://schemas.microsoft.com/office/powerpoint/2010/main" val="10897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m-ET" altLang="ja-JP" b="1" u="sng" dirty="0">
                <a:solidFill>
                  <a:schemeClr val="accent6"/>
                </a:solidFill>
              </a:rPr>
              <a:t>የሴቶች ሁኔታ ኮሚሽን </a:t>
            </a:r>
            <a:r>
              <a:rPr lang="am-ET" altLang="ja-JP" b="1" u="sng" dirty="0"/>
              <a:t>(</a:t>
            </a:r>
            <a:r>
              <a:rPr kumimoji="1" lang="en-US" sz="1200" b="1" u="sng" kern="1200" dirty="0">
                <a:solidFill>
                  <a:schemeClr val="tx1"/>
                </a:solidFill>
                <a:latin typeface="+mn-lt"/>
                <a:ea typeface="+mn-ea"/>
                <a:cs typeface="+mn-cs"/>
              </a:rPr>
              <a:t>CSW </a:t>
            </a:r>
            <a:r>
              <a:rPr kumimoji="1" lang="pt-BR" altLang="ja-JP" sz="1200" b="1" u="sng" kern="1200" dirty="0">
                <a:solidFill>
                  <a:schemeClr val="tx1"/>
                </a:solidFill>
                <a:latin typeface="+mn-lt"/>
                <a:ea typeface="+mn-ea"/>
                <a:cs typeface="+mn-cs"/>
              </a:rPr>
              <a:t>6</a:t>
            </a:r>
            <a:r>
              <a:rPr lang="pt-BR" altLang="ja-JP" b="1" u="sng" dirty="0"/>
              <a:t>0) </a:t>
            </a:r>
            <a:r>
              <a:rPr lang="am-ET" altLang="ja-JP" dirty="0"/>
              <a:t>በ60ኛው ስብሰባ</a:t>
            </a:r>
            <a:r>
              <a:rPr lang="en-US" altLang="ja-JP" dirty="0"/>
              <a:t> </a:t>
            </a:r>
            <a:r>
              <a:rPr lang="en-US" altLang="ja-JP" dirty="0" err="1"/>
              <a:t>የደረሰበት</a:t>
            </a:r>
            <a:r>
              <a:rPr lang="am-ET" altLang="ja-JP" dirty="0"/>
              <a:t> ስምምነት፣ ውሳኔ </a:t>
            </a:r>
            <a:r>
              <a:rPr lang="pt-BR" altLang="ja-JP" dirty="0"/>
              <a:t>E/2016/27 </a:t>
            </a:r>
            <a:r>
              <a:rPr lang="am-ET" altLang="ja-JP" dirty="0"/>
              <a:t>በመባል ይታወቃል።</a:t>
            </a:r>
          </a:p>
          <a:p>
            <a:endParaRPr lang="am-ET" altLang="ja-JP" dirty="0"/>
          </a:p>
          <a:p>
            <a:r>
              <a:rPr lang="en-US" altLang="ja-JP" dirty="0"/>
              <a:t>በ</a:t>
            </a:r>
            <a:r>
              <a:rPr lang="am-ET" altLang="ja-JP" dirty="0"/>
              <a:t> </a:t>
            </a:r>
            <a:r>
              <a:rPr lang="en-US" sz="1800" dirty="0">
                <a:effectLst/>
                <a:latin typeface="Segoe UI" panose="020B0502040204020203" pitchFamily="34" charset="0"/>
              </a:rPr>
              <a:t>CSW </a:t>
            </a:r>
            <a:r>
              <a:rPr lang="pt-BR" altLang="ja-JP" dirty="0"/>
              <a:t>60</a:t>
            </a:r>
            <a:r>
              <a:rPr lang="am-ET" altLang="ja-JP" dirty="0"/>
              <a:t> ስምምነት ላይ የተደረሰበት </a:t>
            </a:r>
            <a:r>
              <a:rPr kumimoji="0" lang="ja-JP" altLang="ja-JP" sz="1200" b="0" i="0" u="none" strike="noStrike" cap="none" normalizeH="0" baseline="0" dirty="0">
                <a:ln>
                  <a:noFill/>
                </a:ln>
                <a:solidFill>
                  <a:srgbClr val="303436"/>
                </a:solidFill>
                <a:effectLst/>
                <a:latin typeface="Arial Unicode MS"/>
                <a:ea typeface="inherit"/>
              </a:rPr>
              <a:t>ፍኖተ ካርታ </a:t>
            </a:r>
            <a:r>
              <a:rPr kumimoji="0" lang="en-US" altLang="ja-JP" sz="1200" b="0" i="0" u="none" strike="noStrike" cap="none" normalizeH="0" baseline="0" dirty="0" err="1">
                <a:ln>
                  <a:noFill/>
                </a:ln>
                <a:solidFill>
                  <a:srgbClr val="303436"/>
                </a:solidFill>
                <a:effectLst/>
                <a:latin typeface="Arial Unicode MS"/>
                <a:ea typeface="inherit"/>
              </a:rPr>
              <a:t>በ</a:t>
            </a:r>
            <a:r>
              <a:rPr kumimoji="0" lang="am-ET" altLang="ja-JP" sz="1200" b="0" i="0" u="none" strike="noStrike" cap="none" normalizeH="0" baseline="0" dirty="0">
                <a:ln>
                  <a:noFill/>
                </a:ln>
                <a:solidFill>
                  <a:srgbClr val="303436"/>
                </a:solidFill>
                <a:effectLst/>
                <a:latin typeface="Arial Unicode MS"/>
                <a:ea typeface="inherit"/>
              </a:rPr>
              <a:t>ዝርዝር በሚከተለው ድህረ-ገ</a:t>
            </a:r>
            <a:r>
              <a:rPr kumimoji="0" lang="ja-JP" altLang="ja-JP" sz="1200" b="0" i="0" u="none" strike="noStrike" cap="none" normalizeH="0" baseline="0" dirty="0">
                <a:ln>
                  <a:noFill/>
                </a:ln>
                <a:solidFill>
                  <a:srgbClr val="303436"/>
                </a:solidFill>
                <a:effectLst/>
                <a:latin typeface="Arial Unicode MS"/>
                <a:ea typeface="inherit"/>
              </a:rPr>
              <a:t>ጽ</a:t>
            </a:r>
            <a:r>
              <a:rPr kumimoji="0" lang="am-ET" altLang="ja-JP" sz="1200" b="0" i="0" u="none" strike="noStrike" cap="none" normalizeH="0" baseline="0" dirty="0">
                <a:ln>
                  <a:noFill/>
                </a:ln>
                <a:solidFill>
                  <a:srgbClr val="303436"/>
                </a:solidFill>
                <a:effectLst/>
                <a:latin typeface="Arial Unicode MS"/>
                <a:ea typeface="inherit"/>
              </a:rPr>
              <a:t> ላይ ይገኛል</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dirty="0"/>
              <a:t>https://www.unwomen.org/-/media/headquarters/attachments/sections/csw/60/csw60%20agreed%20conclusions%20conclusions%20en.pdf?la=en&amp;vs=4409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m-ET" altLang="ja-JP" sz="1200" b="0" i="0" u="none" strike="noStrike" cap="none" normalizeH="0" baseline="0" dirty="0">
              <a:ln>
                <a:noFill/>
              </a:ln>
              <a:solidFill>
                <a:srgbClr val="303436"/>
              </a:solidFill>
              <a:effectLst/>
              <a:latin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m-ET" altLang="ja-JP" sz="1200" b="0" i="0" u="none" strike="noStrike" cap="none" normalizeH="0" baseline="0" dirty="0">
                <a:ln>
                  <a:noFill/>
                </a:ln>
                <a:solidFill>
                  <a:srgbClr val="303436"/>
                </a:solidFill>
                <a:effectLst/>
                <a:latin typeface="Arial Unicode MS"/>
              </a:rPr>
              <a:t>ፍኖተ ካርታው የሚከተሉትን </a:t>
            </a:r>
            <a:r>
              <a:rPr lang="am-ET" altLang="ja-JP" dirty="0"/>
              <a:t>ለትግብራ ቅድሚያ የሚሰጣቸውን ጉዳዮች የያዘ ሲሆን </a:t>
            </a:r>
            <a:r>
              <a:rPr kumimoji="0" lang="am-ET" altLang="ja-JP" sz="1200" b="0" i="0" u="none" strike="noStrike" cap="none" normalizeH="0" baseline="0" dirty="0">
                <a:ln>
                  <a:noFill/>
                </a:ln>
                <a:solidFill>
                  <a:srgbClr val="303436"/>
                </a:solidFill>
                <a:effectLst/>
                <a:latin typeface="Arial Unicode MS"/>
              </a:rPr>
              <a:t>ከ</a:t>
            </a:r>
            <a:r>
              <a:rPr lang="am-ET" altLang="ja-JP" dirty="0"/>
              <a:t>ላይ በተጠቀሰው ሰነድ ውስጥ ተብራርቶ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ተቀምጧል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am-ET" altLang="ja-JP" dirty="0"/>
          </a:p>
          <a:p>
            <a:pPr marL="171450" indent="-171450">
              <a:buFont typeface="Arial" panose="020B0604020202020204" pitchFamily="34" charset="0"/>
              <a:buChar char="•"/>
            </a:pPr>
            <a:r>
              <a:rPr lang="am-ET" altLang="ja-JP" dirty="0"/>
              <a:t>ሚዛናዊ ፖሊሲና የህግ ማዕቀፎችን ማጠናከር (ሴቶችና ልጃገረዶችን ለማብቃት) </a:t>
            </a:r>
          </a:p>
          <a:p>
            <a:pPr marL="171450" indent="-171450">
              <a:buFont typeface="Arial" panose="020B0604020202020204" pitchFamily="34" charset="0"/>
              <a:buChar char="•"/>
            </a:pPr>
            <a:r>
              <a:rPr lang="am-ET" dirty="0"/>
              <a:t>የሥርዓተ-ፆታ እኩልነትን እና የሴቶችን እና ልጃገረዶችን አቅም ለማጎልበት ምቹ ሁኔታዎችን ማሳደግ</a:t>
            </a:r>
            <a:endParaRPr lang="en-US" sz="120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በሁሉም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የዘላቂ</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ተግባራ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የሴቶችን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አመራር</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እኩል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የውሳኔ</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ሰጭነት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ተሳትፎን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ማጠናከር</a:t>
            </a:r>
            <a:endParaRPr lang="am-ET" sz="1800" kern="100" dirty="0">
              <a:effectLst/>
              <a:latin typeface="Nyala" panose="02000504070300020003" pitchFamily="2" charset="0"/>
              <a:ea typeface="Malgun Gothic" panose="020B0503020000020004" pitchFamily="34" charset="-127"/>
              <a:cs typeface="Malgun Gothic" panose="020B0503020000020004" pitchFamily="34" charset="-12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sz="1800" dirty="0"/>
              <a:t>ሥርዓተ-ፆታን ያማከለ የመረጃ አሰባሰብ፣ ክትትል እና ግምገማ ሂደቶችን ማጠናከር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የብሄራዊ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ተቋማት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አደረጃጀትን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ማሻሻል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ማጎልበት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SzPts val="1100"/>
              <a:buNone/>
            </a:pPr>
            <a:endParaRPr lang="en-US" dirty="0"/>
          </a:p>
          <a:p>
            <a:pPr marL="0" marR="0">
              <a:lnSpc>
                <a:spcPct val="107000"/>
              </a:lnSpc>
              <a:spcBef>
                <a:spcPts val="0"/>
              </a:spcBef>
              <a:spcAft>
                <a:spcPts val="800"/>
              </a:spcAft>
            </a:pP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ስለ የሴቶች ሁኔታ ኮሚሽን አጭር መረጃ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የሴቶች ሁኔታ ኮሚሽን በተባበሩት መንግስታት የኢኮኖሚና ማህበራዊ ምክር ቤት ስር ያለ ኮሚሽን ሲሆን የሥርአተ-ፆታ እኩልነትንና የሴቶችን አቅም ለማጎልበት የተቋቋመ ዓለም አቀፍ የፖሊሲ አውጭ አካል ነው፡፡ ኮሚሽኑ የሴቶች ፖለቲካዊ፣ ኢኮኖሚያዊ፣ ሲቪል፣ ማህበራዊ፣ እና የትምህርት መስኮች ላይ ምክረ ሃሳቦችን የማዘጋጀት ኃላፊነት ይዞ እ.ኤ.አ. በ1946 ተቋቋመ፡፡ በተጨማሪም በሁሉም ደረጃ እ.ኤ.አ. የ1995ቱን የቤጂንግ ዲክላሬሽን/አዋጅ/ እና የትግበራ መድረክ ተግባራትን የመከታተል እና የመገምገም፣ እንዲሁም ስኬቶችን እና ተግዳሮቶችን የመለየት እና ስረዓተ-</a:t>
            </a:r>
            <a:r>
              <a:rPr kumimoji="0" lang="ja-JP" altLang="ja-JP" sz="1800" b="0" i="0" u="none" strike="noStrike" cap="none" normalizeH="0" baseline="0" dirty="0">
                <a:ln>
                  <a:noFill/>
                </a:ln>
                <a:solidFill>
                  <a:srgbClr val="303436"/>
                </a:solidFill>
                <a:effectLst/>
                <a:latin typeface="Arial Unicode MS"/>
                <a:ea typeface="inherit"/>
              </a:rPr>
              <a:t>ፆታን</a:t>
            </a:r>
            <a:r>
              <a:rPr kumimoji="0" lang="am-ET" altLang="ja-JP" sz="1800" b="0" i="0" u="none" strike="noStrike" cap="none" normalizeH="0" baseline="0" dirty="0">
                <a:ln>
                  <a:noFill/>
                </a:ln>
                <a:solidFill>
                  <a:srgbClr val="303436"/>
                </a:solidFill>
                <a:effectLst/>
                <a:latin typeface="Arial Unicode MS"/>
                <a:ea typeface="inherit"/>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በሁሉም ዘርፍ </a:t>
            </a:r>
            <a:r>
              <a:rPr kumimoji="0" lang="am-ET" altLang="ja-JP" sz="1800" b="0" i="0" u="none" strike="noStrike" cap="none" normalizeH="0" baseline="0" dirty="0">
                <a:ln>
                  <a:noFill/>
                </a:ln>
                <a:solidFill>
                  <a:srgbClr val="303436"/>
                </a:solidFill>
                <a:effectLst/>
                <a:latin typeface="Arial Unicode MS"/>
                <a:ea typeface="inherit"/>
              </a:rPr>
              <a:t>ማካተትን በተመለከተ</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አስፈላጊውን ድጋፍ የመስጠት ኃላፊነት አለበት፡፡  </a:t>
            </a:r>
            <a:endParaRPr lang="am-ET" sz="1800" kern="100" dirty="0">
              <a:effectLst/>
              <a:latin typeface="Nyala" panose="02000504070300020003" pitchFamily="2"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Nyala" panose="02000504070300020003" pitchFamily="2" charset="0"/>
              <a:ea typeface="Malgun Gothic" panose="020B0503020000020004" pitchFamily="34" charset="-127"/>
              <a:cs typeface="Malgun Gothic" panose="020B0503020000020004" pitchFamily="34" charset="-127"/>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ኒዮርክ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በሚገኘው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የተባበሩት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መግስታት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ድርጅት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ዋና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መስሪያ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ቤት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በሚካሄደው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የኮኒሽኑ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አመታዊ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ስብሰባ</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a:t> </a:t>
            </a:r>
            <a:r>
              <a:rPr lang="am-ET" sz="1800" dirty="0"/>
              <a:t>የአባል ሀገራት ተወካዮች፣ የተባበሩት መንግስታት አካላት እና </a:t>
            </a:r>
            <a:r>
              <a:rPr lang="en-US" sz="1800" dirty="0" err="1">
                <a:effectLst/>
                <a:latin typeface="Nyala" panose="02000504070300020003" pitchFamily="2" charset="0"/>
                <a:ea typeface="Malgun Gothic" panose="020B0503020000020004" pitchFamily="34" charset="-127"/>
              </a:rPr>
              <a:t>ለ</a:t>
            </a:r>
            <a:r>
              <a:rPr lang="en-US" sz="1800" dirty="0" err="1"/>
              <a:t>ECOSOC</a:t>
            </a:r>
            <a:r>
              <a:rPr lang="am-ET" sz="1800" dirty="0"/>
              <a:t> </a:t>
            </a:r>
            <a:r>
              <a:rPr lang="en-US" sz="1800" dirty="0" err="1">
                <a:effectLst/>
                <a:latin typeface="Nyala" panose="02000504070300020003" pitchFamily="2" charset="0"/>
                <a:ea typeface="Malgun Gothic" panose="020B0503020000020004" pitchFamily="34" charset="-127"/>
              </a:rPr>
              <a:t>በ</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አማካሪነት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dirty="0"/>
              <a:t>መንግስታዊ ያልሆኑ ድርጅቶች </a:t>
            </a:r>
            <a:r>
              <a:rPr lang="en-US" sz="1800" dirty="0"/>
              <a:t>(NGOs) </a:t>
            </a:r>
            <a:r>
              <a:rPr lang="en-US" sz="1800" dirty="0" err="1"/>
              <a:t>እንዲሁም</a:t>
            </a:r>
            <a:r>
              <a:rPr lang="am-ET" sz="1800" dirty="0"/>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ሌሎች</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ባለድርሻ</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አካላት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ይሳተፋሉ</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am-ET" sz="1200" dirty="0">
                <a:effectLst/>
                <a:latin typeface="Nyala" panose="02000504070300020003" pitchFamily="2" charset="0"/>
                <a:ea typeface="Malgun Gothic" panose="020B0503020000020004" pitchFamily="34" charset="-127"/>
                <a:cs typeface="Malgun Gothic" panose="020B0503020000020004" pitchFamily="34" charset="-127"/>
              </a:rPr>
              <a:t> በየአስር ዓመት የሚካሄድ ስበሰባም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የሥርዓተ</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a:t>
            </a:r>
            <a:r>
              <a:rPr lang="en-US" sz="1800" dirty="0" err="1">
                <a:effectLst/>
                <a:latin typeface="Nyala" panose="02000504070300020003" pitchFamily="2" charset="0"/>
                <a:ea typeface="Malgun Gothic" panose="020B0503020000020004" pitchFamily="34" charset="-127"/>
                <a:cs typeface="Nyala" panose="02000504070300020003" pitchFamily="2" charset="0"/>
              </a:rPr>
              <a:t>ፆታ</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እኩልነትን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የሴቶችን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ማብቃት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እድገትን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ለመገምገም</a:t>
            </a:r>
            <a:r>
              <a:rPr lang="en-US" sz="1800" dirty="0">
                <a:effectLst/>
                <a:latin typeface="Nyala" panose="02000504070300020003" pitchFamily="2" charset="0"/>
                <a:ea typeface="Malgun Gothic" panose="020B0503020000020004" pitchFamily="34" charset="-127"/>
                <a:cs typeface="Nyala" panose="02000504070300020003" pitchFamily="2" charset="0"/>
              </a:rPr>
              <a:t>፣</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ተግዳሮቶችን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ለመለየት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ዓለም</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አቀፍ</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ደረጃዎችን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ልማዶችን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ፖሊሲዎችን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ለ</a:t>
            </a:r>
            <a:r>
              <a:rPr lang="en-US" sz="1800" dirty="0" err="1">
                <a:effectLst/>
                <a:latin typeface="Nyala" panose="02000504070300020003" pitchFamily="2" charset="0"/>
                <a:ea typeface="Malgun Gothic" panose="020B0503020000020004" pitchFamily="34" charset="-127"/>
                <a:cs typeface="Nyala" panose="02000504070300020003" pitchFamily="2" charset="0"/>
              </a:rPr>
              <a:t>ማውጣት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እድል</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ይ</a:t>
            </a:r>
            <a:r>
              <a:rPr lang="en-US" sz="1800" dirty="0" err="1">
                <a:effectLst/>
                <a:latin typeface="Nyala" panose="02000504070300020003" pitchFamily="2" charset="0"/>
                <a:ea typeface="Malgun Gothic" panose="020B0503020000020004" pitchFamily="34" charset="-127"/>
                <a:cs typeface="Nyala" panose="02000504070300020003" pitchFamily="2" charset="0"/>
              </a:rPr>
              <a:t>ሰጣል</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dirty="0"/>
              <a:t>(</a:t>
            </a:r>
            <a:r>
              <a:rPr lang="en-US" sz="1800" dirty="0">
                <a:effectLst/>
                <a:latin typeface="Nyala" panose="02000504070300020003" pitchFamily="2" charset="0"/>
                <a:ea typeface="Malgun Gothic" panose="020B0503020000020004" pitchFamily="34" charset="-127"/>
                <a:cs typeface="Nyala" panose="02000504070300020003" pitchFamily="2" charset="0"/>
              </a:rPr>
              <a:t>የ</a:t>
            </a:r>
            <a:r>
              <a:rPr lang="en-US" dirty="0"/>
              <a:t>CSW64</a:t>
            </a:r>
            <a:r>
              <a:rPr lang="am-ET" dirty="0"/>
              <a:t> </a:t>
            </a:r>
            <a:r>
              <a:rPr lang="en-US" dirty="0" err="1"/>
              <a:t>ዓመታዊ</a:t>
            </a:r>
            <a:r>
              <a:rPr lang="en-US" dirty="0"/>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ስብሰባ</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በኮሮና</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ቫይረስ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ወረርሽኝ</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ምክንያት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እ.ኤ.አ. </a:t>
            </a:r>
            <a:r>
              <a:rPr lang="en-US" sz="1800" dirty="0">
                <a:effectLst/>
                <a:latin typeface="Nyala" panose="02000504070300020003" pitchFamily="2" charset="0"/>
                <a:ea typeface="Malgun Gothic" panose="020B0503020000020004" pitchFamily="34" charset="-127"/>
                <a:cs typeface="Nyala" panose="02000504070300020003" pitchFamily="2" charset="0"/>
              </a:rPr>
              <a:t>በ2020 </a:t>
            </a:r>
            <a:r>
              <a:rPr lang="en-US" sz="1800" dirty="0" err="1">
                <a:effectLst/>
                <a:latin typeface="Nyala" panose="02000504070300020003" pitchFamily="2" charset="0"/>
                <a:ea typeface="Malgun Gothic" panose="020B0503020000020004" pitchFamily="34" charset="-127"/>
                <a:cs typeface="Nyala" panose="02000504070300020003" pitchFamily="2" charset="0"/>
              </a:rPr>
              <a:t>መሰረዝ</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ነበረበት</a:t>
            </a:r>
            <a:r>
              <a:rPr lang="en-US" sz="1800" dirty="0">
                <a:effectLst/>
                <a:latin typeface="Nyala" panose="02000504070300020003" pitchFamily="2" charset="0"/>
                <a:ea typeface="Malgun Gothic" panose="020B0503020000020004" pitchFamily="34" charset="-127"/>
                <a:cs typeface="Nyala" panose="02000504070300020003" pitchFamily="2" charset="0"/>
              </a:rPr>
              <a:t>፡፡</a:t>
            </a:r>
            <a:r>
              <a:rPr lang="en-US" dirty="0"/>
              <a:t>)</a:t>
            </a:r>
            <a:endParaRPr lang="am-ET"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am-ET"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ይህ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አመታዊ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ስብሰባ</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ምልአተ</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ጉባኤዎች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ከፍተኛ</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አመራሮችን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ባለሙያዎችን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የያዘ</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የጠረጴዛ</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ዙሪያ</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ወይይት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አሳታፊ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ሙግቶችና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ፓነሎች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እንዲሁም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በርካታ</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የጎን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ዝግጅቶችን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ያካትታል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የዚህ</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አመታዊ</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ስብሰባ</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መሰረታዊ</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ውጤቶቹ</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በሁሉም</a:t>
            </a:r>
            <a:r>
              <a:rPr lang="am-ET" sz="1800" dirty="0">
                <a:effectLst/>
                <a:latin typeface="Nyala" panose="02000504070300020003" pitchFamily="2" charset="0"/>
                <a:ea typeface="Malgun Gothic" panose="020B0503020000020004" pitchFamily="34" charset="-127"/>
                <a:cs typeface="Nyala" panose="02000504070300020003" pitchFamily="2" charset="0"/>
              </a:rPr>
              <a:t> ተደራዳሪነት </a:t>
            </a:r>
            <a:r>
              <a:rPr lang="en-US" sz="1800" dirty="0" err="1">
                <a:effectLst/>
                <a:latin typeface="Nyala" panose="02000504070300020003" pitchFamily="2" charset="0"/>
                <a:ea typeface="Malgun Gothic" panose="020B0503020000020004" pitchFamily="34" charset="-127"/>
                <a:cs typeface="Nyala" panose="02000504070300020003" pitchFamily="2" charset="0"/>
              </a:rPr>
              <a:t>ቅድሚያ</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በሚሰጣቸው</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ጉዳዮች</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የተስማሙበት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ድምዳሜ</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መድረስ</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sz="1800" dirty="0" err="1">
                <a:effectLst/>
                <a:latin typeface="Nyala" panose="02000504070300020003" pitchFamily="2" charset="0"/>
                <a:ea typeface="Malgun Gothic" panose="020B0503020000020004" pitchFamily="34" charset="-127"/>
                <a:cs typeface="Nyala" panose="02000504070300020003" pitchFamily="2" charset="0"/>
              </a:rPr>
              <a:t>ነው</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dirty="0"/>
              <a:t> UN Women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ለኮሚሽኑ</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እንደ</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ጸሀፊ</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ሆኖ</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ያገለግላል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በዚህ</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ስልጣኑ</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ሁሉን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የኮሚሽኑን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ሥራ</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ጉዳዮች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ያግዛል</a:t>
            </a:r>
            <a:r>
              <a:rPr lang="en-US" sz="1800" dirty="0">
                <a:effectLst/>
                <a:latin typeface="Nyala" panose="02000504070300020003" pitchFamily="2" charset="0"/>
                <a:ea typeface="Malgun Gothic" panose="020B0503020000020004" pitchFamily="34" charset="-127"/>
                <a:cs typeface="Nyala" panose="02000504070300020003" pitchFamily="2" charset="0"/>
              </a:rPr>
              <a:t>፡፡ </a:t>
            </a:r>
            <a:r>
              <a:rPr lang="en-US" dirty="0"/>
              <a:t>UN Women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ኮሚሽኑ</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ለሚያዘጋጀው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እያንዳንዱ</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ውይይት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መነሻ</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የሚሆኑ</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እንዲሁም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የድርድር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ውጤቶች</a:t>
            </a:r>
            <a:r>
              <a:rPr lang="am-ET"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ላይ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የፖሊሲ</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ትንተና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ምክረ-ሃሳቦችን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ያዘጋጃል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dirty="0"/>
              <a:t>UN Women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የኮሚሽኑ</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ውይይት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መድረኮች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ወቅት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ባለድርሻ</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አካላትን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በማሰባሰብ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የግንዛቤ</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ማስጨበጥ</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እና</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በሚነሱ</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ርእሶች</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ዙሪያ</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ህብረት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መፍጠር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እንዲሁም</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የሲቪክ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ማህበራት</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ተወካዮችን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ተሳትፎ</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የማስተባበር</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ተግባራትን</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ያከናውናል</a:t>
            </a:r>
            <a:r>
              <a:rPr lang="en-US" sz="1800" kern="100" dirty="0">
                <a:effectLst/>
                <a:latin typeface="Nyala" panose="02000504070300020003" pitchFamily="2" charset="0"/>
                <a:ea typeface="Malgun Gothic" panose="020B0503020000020004" pitchFamily="34" charset="-127"/>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lnSpc>
                <a:spcPct val="100000"/>
              </a:lnSpc>
              <a:spcBef>
                <a:spcPts val="0"/>
              </a:spcBef>
              <a:spcAft>
                <a:spcPts val="0"/>
              </a:spcAft>
              <a:buSzPts val="1100"/>
              <a:buNone/>
            </a:pPr>
            <a:endParaRPr lang="en-US" dirty="0"/>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200" b="1" kern="100" dirty="0" err="1">
                <a:effectLst/>
                <a:latin typeface="Nyala" panose="02000504070300020003" pitchFamily="2" charset="0"/>
                <a:ea typeface="Calibri" panose="020F0502020204030204" pitchFamily="34" charset="0"/>
                <a:cs typeface="Times New Roman" panose="02020603050405020304" pitchFamily="18" charset="0"/>
              </a:rPr>
              <a:t>ምስል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b="0" kern="100" dirty="0" err="1">
                <a:effectLst/>
                <a:latin typeface="Nyala" panose="02000504070300020003" pitchFamily="2" charset="0"/>
                <a:ea typeface="Malgun Gothic" panose="020B0503020000020004" pitchFamily="34" charset="-127"/>
                <a:cs typeface="Malgun Gothic" panose="020B0503020000020004" pitchFamily="34" charset="-127"/>
              </a:rPr>
              <a:t>የ</a:t>
            </a:r>
            <a:r>
              <a:rPr lang="en-US" sz="1800" b="0" dirty="0" err="1">
                <a:effectLst/>
                <a:latin typeface="Nyala" panose="02000504070300020003" pitchFamily="2" charset="0"/>
                <a:ea typeface="Calibri" panose="020F0502020204030204" pitchFamily="34" charset="0"/>
                <a:cs typeface="Times New Roman" panose="02020603050405020304" pitchFamily="18" charset="0"/>
              </a:rPr>
              <a:t>ቅጅ</a:t>
            </a:r>
            <a:r>
              <a:rPr lang="en-US" sz="1800" b="0" dirty="0">
                <a:effectLst/>
                <a:latin typeface="Nyala" panose="02000504070300020003" pitchFamily="2" charset="0"/>
                <a:ea typeface="Calibri" panose="020F0502020204030204" pitchFamily="34" charset="0"/>
                <a:cs typeface="Times New Roman" panose="02020603050405020304" pitchFamily="18" charset="0"/>
              </a:rPr>
              <a:t> </a:t>
            </a:r>
            <a:r>
              <a:rPr lang="en-US" sz="1800" b="0" dirty="0" err="1">
                <a:effectLst/>
                <a:latin typeface="Nyala" panose="02000504070300020003" pitchFamily="2" charset="0"/>
                <a:ea typeface="Calibri" panose="020F0502020204030204" pitchFamily="34" charset="0"/>
                <a:cs typeface="Times New Roman" panose="02020603050405020304" pitchFamily="18" charset="0"/>
              </a:rPr>
              <a:t>ባለመብት</a:t>
            </a:r>
            <a:r>
              <a:rPr lang="en-US" sz="1800" b="0" dirty="0">
                <a:effectLst/>
                <a:latin typeface="Nyala" panose="02000504070300020003" pitchFamily="2" charset="0"/>
                <a:ea typeface="Calibri" panose="020F0502020204030204" pitchFamily="34" charset="0"/>
                <a:cs typeface="Times New Roman" panose="02020603050405020304" pitchFamily="18" charset="0"/>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አለም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አቀፍ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የደን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ምርምር</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ማዕከል</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GB" dirty="0"/>
              <a:t>CIFOR</a:t>
            </a:r>
            <a:r>
              <a:rPr lang="am-ET" sz="1200" kern="100" dirty="0">
                <a:effectLst/>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a:t>
            </a:fld>
            <a:endParaRPr kumimoji="1" lang="ja-JP" altLang="en-US"/>
          </a:p>
        </p:txBody>
      </p:sp>
    </p:spTree>
    <p:extLst>
      <p:ext uri="{BB962C8B-B14F-4D97-AF65-F5344CB8AC3E}">
        <p14:creationId xmlns:p14="http://schemas.microsoft.com/office/powerpoint/2010/main" val="3555399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ሰንዳይ</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ማእቀፍ</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ገፅ</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19</a:t>
            </a:r>
            <a:r>
              <a:rPr lang="en-US" sz="800" b="0" kern="100" dirty="0">
                <a:effectLst/>
                <a:latin typeface="Calibri" panose="020F0502020204030204" pitchFamily="34" charset="0"/>
                <a:ea typeface="Malgun Gothic" panose="020B0503020000020004" pitchFamily="34" charset="-127"/>
                <a:cs typeface="Times New Roman" panose="02020603050405020304" pitchFamily="18" charset="0"/>
              </a:rPr>
              <a:t> </a:t>
            </a:r>
          </a:p>
          <a:p>
            <a:pPr marL="0" marR="0">
              <a:lnSpc>
                <a:spcPct val="107000"/>
              </a:lnSpc>
              <a:spcBef>
                <a:spcPts val="1200"/>
              </a:spcBef>
              <a:spcAft>
                <a:spcPts val="800"/>
              </a:spcAft>
            </a:pPr>
            <a:r>
              <a:rPr lang="en-US" sz="800" b="1" dirty="0"/>
              <a:t>https://www.unisdr.org/files/43291_sendaiframeworkfordrren.pdf </a:t>
            </a:r>
            <a:endParaRPr lang="en-US" sz="800" dirty="0"/>
          </a:p>
          <a:p>
            <a:pPr marL="158750" lvl="0" indent="0" algn="l" rtl="0">
              <a:lnSpc>
                <a:spcPct val="100000"/>
              </a:lnSpc>
              <a:spcBef>
                <a:spcPts val="0"/>
              </a:spcBef>
              <a:spcAft>
                <a:spcPts val="0"/>
              </a:spcAft>
              <a:buSzPts val="1100"/>
              <a:buNone/>
            </a:pPr>
            <a:endParaRPr lang="en-US" sz="800" b="1" dirty="0"/>
          </a:p>
          <a:p>
            <a:pPr marL="0" marR="0" lvl="0" indent="0" algn="l" defTabSz="914400" rtl="0" eaLnBrk="1" fontAlgn="auto" latinLnBrk="0" hangingPunct="1">
              <a:lnSpc>
                <a:spcPct val="107000"/>
              </a:lnSpc>
              <a:spcBef>
                <a:spcPts val="1200"/>
              </a:spcBef>
              <a:spcAft>
                <a:spcPts val="800"/>
              </a:spcAft>
              <a:buClrTx/>
              <a:buSzTx/>
              <a:buFontTx/>
              <a:buNone/>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የሚከተለው</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የሰደደ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በሽታ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ያለባቸው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ትኩረት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የሚሰጥ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ነጥ</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ብም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መዋእለ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የሚፈስበት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kumimoji="1" lang="en-US" sz="1800" kern="100" dirty="0" err="1">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ጉዳይ</a:t>
            </a:r>
            <a:r>
              <a:rPr kumimoji="1" lang="en-US" sz="1800" kern="100" dirty="0">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 </a:t>
            </a:r>
            <a:r>
              <a:rPr kumimoji="1" lang="en-US" sz="1800" kern="100" dirty="0" err="1">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ስር</a:t>
            </a:r>
            <a:r>
              <a:rPr kumimoji="1" lang="am-ET" sz="1800" kern="100" dirty="0">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 ተካ</a:t>
            </a:r>
            <a:r>
              <a:rPr kumimoji="1" lang="en-US" sz="1800" kern="100" dirty="0" err="1">
                <a:solidFill>
                  <a:schemeClr val="tx1"/>
                </a:solidFill>
                <a:effectLst/>
                <a:latin typeface="Nyala" panose="02000504070300020003" pitchFamily="2" charset="0"/>
                <a:ea typeface="Malgun Gothic" panose="020B0503020000020004" pitchFamily="34" charset="-127"/>
                <a:cs typeface="Nyala" panose="02000504070300020003" pitchFamily="2" charset="0"/>
              </a:rPr>
              <a:t>ቷ</a:t>
            </a:r>
            <a:r>
              <a:rPr kumimoji="1" lang="am-ET" sz="1800" kern="100" dirty="0">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ል</a:t>
            </a:r>
            <a:endParaRPr kumimoji="1" lang="en-US" sz="1800" kern="100" dirty="0">
              <a:solidFill>
                <a:schemeClr val="tx1"/>
              </a:solidFill>
              <a:effectLst/>
              <a:latin typeface="Nyala" panose="02000504070300020003" pitchFamily="2" charset="0"/>
              <a:ea typeface="Malgun Gothic" panose="020B0503020000020004" pitchFamily="34" charset="-127"/>
              <a:cs typeface="Times New Roman" panose="02020603050405020304" pitchFamily="18" charset="0"/>
            </a:endParaRPr>
          </a:p>
          <a:p>
            <a:pPr marL="0" marR="0">
              <a:lnSpc>
                <a:spcPct val="107000"/>
              </a:lnSpc>
              <a:spcBef>
                <a:spcPts val="1200"/>
              </a:spcBef>
              <a:spcAft>
                <a:spcPts val="800"/>
              </a:spcAft>
            </a:pPr>
            <a:endParaRPr lang="en-US" sz="1800" kern="100" dirty="0">
              <a:effectLst/>
              <a:latin typeface="Nyala" panose="02000504070300020003" pitchFamily="2" charset="0"/>
              <a:ea typeface="Malgun Gothic" panose="020B0503020000020004" pitchFamily="34" charset="-127"/>
              <a:cs typeface="Malgun Gothic" panose="020B0503020000020004" pitchFamily="34" charset="-127"/>
            </a:endParaRPr>
          </a:p>
          <a:p>
            <a:pPr marL="0" marR="0">
              <a:lnSpc>
                <a:spcPct val="107000"/>
              </a:lnSpc>
              <a:spcBef>
                <a:spcPts val="1200"/>
              </a:spcBef>
              <a:spcAft>
                <a:spcPts val="800"/>
              </a:spcAft>
            </a:pP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ኬ</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ለህወት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በሰደደ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በሽታ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የተያዙ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የተለየ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ድጋፍ ስለሚያስፈለጋቸው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የህይወት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አገልግሎት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ማግኘትን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ጨምሮ</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ከአደጋ</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በፊት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በአደጋ</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ወቅት</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እ</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ከአደጋ</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በኋላ</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ያለባቸውን</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ስጋቶች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ለመቆጣጠር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የፖሊሲዎችና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ዕቅዶች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ዝግጅት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መካተት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አለባቸው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41</a:t>
            </a:fld>
            <a:endParaRPr kumimoji="1" lang="ja-JP" altLang="en-US"/>
          </a:p>
        </p:txBody>
      </p:sp>
    </p:spTree>
    <p:extLst>
      <p:ext uri="{BB962C8B-B14F-4D97-AF65-F5344CB8AC3E}">
        <p14:creationId xmlns:p14="http://schemas.microsoft.com/office/powerpoint/2010/main" val="1378560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800" u="none" kern="100" dirty="0">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 </a:t>
            </a:r>
            <a:r>
              <a:rPr lang="en-GB" sz="1600" u="sng" dirty="0">
                <a:solidFill>
                  <a:schemeClr val="hlink"/>
                </a:solidFill>
                <a:hlinkClick r:id="rId3"/>
              </a:rPr>
              <a:t>https://reliefweb.int/sites/reliefweb.int/files/resources/ethiopia_low.pdf</a:t>
            </a:r>
            <a:endParaRPr lang="en-GB" sz="1600" dirty="0"/>
          </a:p>
          <a:p>
            <a:pPr marL="457200" marR="0" lvl="0" indent="-228600" algn="l" rtl="0">
              <a:lnSpc>
                <a:spcPct val="100000"/>
              </a:lnSpc>
              <a:spcBef>
                <a:spcPts val="0"/>
              </a:spcBef>
              <a:spcAft>
                <a:spcPts val="0"/>
              </a:spcAft>
              <a:buClr>
                <a:srgbClr val="000000"/>
              </a:buClr>
              <a:buSzPts val="1100"/>
              <a:buFont typeface="Arial"/>
              <a:buNone/>
            </a:pPr>
            <a:endParaRPr lang="en-GB" sz="1600" dirty="0"/>
          </a:p>
          <a:p>
            <a:pPr marL="457200" marR="0" lvl="0" indent="-228600" algn="l" rtl="0">
              <a:lnSpc>
                <a:spcPct val="100000"/>
              </a:lnSpc>
              <a:spcBef>
                <a:spcPts val="0"/>
              </a:spcBef>
              <a:spcAft>
                <a:spcPts val="0"/>
              </a:spcAft>
              <a:buClr>
                <a:srgbClr val="000000"/>
              </a:buClr>
              <a:buSzPts val="1100"/>
              <a:buFont typeface="Arial"/>
              <a:buNone/>
            </a:pPr>
            <a:endParaRPr lang="en-GB" sz="1600" dirty="0"/>
          </a:p>
          <a:p>
            <a:pPr marL="457200" marR="0" lvl="0" indent="-298450" algn="l" rtl="0">
              <a:lnSpc>
                <a:spcPct val="100000"/>
              </a:lnSpc>
              <a:spcBef>
                <a:spcPts val="0"/>
              </a:spcBef>
              <a:spcAft>
                <a:spcPts val="0"/>
              </a:spcAft>
              <a:buClr>
                <a:srgbClr val="000000"/>
              </a:buClr>
              <a:buSzPts val="1100"/>
              <a:buFont typeface="Arial"/>
              <a:buChar char="●"/>
            </a:pP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የ</a:t>
            </a:r>
            <a:r>
              <a:rPr lang="en-US" sz="16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ሥ</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ርአተ-ፆታ</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ተለዋዋጭነት</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ተጽእኖዎች</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በኢትዮጵያ</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አነስተኛ-ምስለ</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ዘዴ</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600" dirty="0" err="1">
                <a:solidFill>
                  <a:srgbClr val="303436"/>
                </a:solidFill>
                <a:latin typeface="Nyala" panose="02000504070300020003" pitchFamily="2" charset="0"/>
                <a:cs typeface="Courier New" panose="02070309020205020404" pitchFamily="49" charset="0"/>
              </a:rPr>
              <a:t>እ.ኤ.አ</a:t>
            </a:r>
            <a:r>
              <a:rPr lang="en-US" sz="1600" dirty="0">
                <a:solidFill>
                  <a:srgbClr val="303436"/>
                </a:solidFill>
                <a:latin typeface="Nyala" panose="02000504070300020003" pitchFamily="2" charset="0"/>
                <a:cs typeface="Courier New" panose="02070309020205020404" pitchFamily="49" charset="0"/>
              </a:rPr>
              <a:t>. </a:t>
            </a:r>
            <a:r>
              <a:rPr lang="en-GB" sz="1600" dirty="0"/>
              <a:t>2016</a:t>
            </a:r>
            <a:endParaRPr lang="en-GB" sz="1600" u="sng" dirty="0">
              <a:solidFill>
                <a:schemeClr val="hlink"/>
              </a:solidFill>
              <a:hlinkClick r:id="rId4"/>
            </a:endParaRPr>
          </a:p>
          <a:p>
            <a:pPr marL="457200" marR="0" lvl="0" indent="-298450" algn="l" rtl="0">
              <a:lnSpc>
                <a:spcPct val="100000"/>
              </a:lnSpc>
              <a:spcBef>
                <a:spcPts val="0"/>
              </a:spcBef>
              <a:spcAft>
                <a:spcPts val="0"/>
              </a:spcAft>
              <a:buClr>
                <a:srgbClr val="000000"/>
              </a:buClr>
              <a:buSzPts val="1100"/>
              <a:buFont typeface="Arial"/>
              <a:buChar char="●"/>
            </a:pPr>
            <a:r>
              <a:rPr lang="en-US" sz="1600" kern="1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16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700" u="none" kern="100" dirty="0">
                <a:solidFill>
                  <a:schemeClr val="tx1"/>
                </a:solidFill>
                <a:effectLst/>
                <a:latin typeface="Nyala" panose="02000504070300020003" pitchFamily="2" charset="0"/>
                <a:ea typeface="Malgun Gothic" panose="020B0503020000020004" pitchFamily="34" charset="-127"/>
                <a:cs typeface="Malgun Gothic" panose="020B0503020000020004" pitchFamily="34" charset="-127"/>
              </a:rPr>
              <a:t> </a:t>
            </a:r>
            <a:r>
              <a:rPr lang="en-GB" sz="1600" u="sng" dirty="0">
                <a:solidFill>
                  <a:schemeClr val="hlink"/>
                </a:solidFill>
                <a:hlinkClick r:id="rId4"/>
              </a:rPr>
              <a:t>https://media.rff.org/documents/EfD-DP-16-24.pdf</a:t>
            </a:r>
            <a:endParaRPr lang="en-GB" sz="1600" dirty="0"/>
          </a:p>
          <a:p>
            <a:pPr marL="457200" marR="0" lvl="0" indent="-228600" algn="l" rtl="0">
              <a:lnSpc>
                <a:spcPct val="100000"/>
              </a:lnSpc>
              <a:spcBef>
                <a:spcPts val="0"/>
              </a:spcBef>
              <a:spcAft>
                <a:spcPts val="0"/>
              </a:spcAft>
              <a:buClr>
                <a:srgbClr val="000000"/>
              </a:buClr>
              <a:buSzPts val="1100"/>
              <a:buFont typeface="Arial"/>
              <a:buNone/>
            </a:pPr>
            <a:endParaRPr lang="en-US" sz="800" dirty="0"/>
          </a:p>
          <a:p>
            <a:pPr marL="457200" marR="0" lvl="0" indent="-228600" algn="l" rtl="0">
              <a:lnSpc>
                <a:spcPct val="100000"/>
              </a:lnSpc>
              <a:spcBef>
                <a:spcPts val="0"/>
              </a:spcBef>
              <a:spcAft>
                <a:spcPts val="0"/>
              </a:spcAft>
              <a:buClr>
                <a:srgbClr val="000000"/>
              </a:buClr>
              <a:buSzPts val="1100"/>
              <a:buFont typeface="Arial"/>
              <a:buNone/>
            </a:pPr>
            <a:endParaRPr lang="en-US" sz="800"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42</a:t>
            </a:fld>
            <a:endParaRPr kumimoji="1" lang="ja-JP" altLang="en-US"/>
          </a:p>
        </p:txBody>
      </p:sp>
    </p:spTree>
    <p:extLst>
      <p:ext uri="{BB962C8B-B14F-4D97-AF65-F5344CB8AC3E}">
        <p14:creationId xmlns:p14="http://schemas.microsoft.com/office/powerpoint/2010/main" val="150633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ጥናት</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dirty="0" err="1">
                <a:effectLst/>
                <a:latin typeface="Nyala" panose="02000504070300020003" pitchFamily="2" charset="0"/>
                <a:ea typeface="Calibri" panose="020F0502020204030204" pitchFamily="34" charset="0"/>
                <a:cs typeface="Nyala" panose="02000504070300020003" pitchFamily="2" charset="0"/>
              </a:rPr>
              <a:t>ዓለም</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አቀፍ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ዳሰሳ</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ጥናት</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ሪፖርት</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እ.ኤ.አ</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2019)</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u="sng" dirty="0">
                <a:solidFill>
                  <a:schemeClr val="hlink"/>
                </a:solidFill>
                <a:hlinkClick r:id="rId3"/>
              </a:rPr>
              <a:t>https://gar.undrr.org/sites/default/files/reports/2019-05/full_gar_report.pdf</a:t>
            </a:r>
            <a:endParaRPr lang="en-US" sz="800" u="sng" kern="1200" dirty="0">
              <a:solidFill>
                <a:schemeClr val="hlink"/>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ጥናት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በብሄራዊ</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የአደጋ</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ስጋት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አስተዳደር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ስርአቶች</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አካባቢያዊ</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የአደጋ</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ጉዳት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መጠን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የተሰበሰበ</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ከኢትዮጵያ</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ለጋምቢያ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204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43</a:t>
            </a:fld>
            <a:endParaRPr kumimoji="1" lang="ja-JP" altLang="en-US"/>
          </a:p>
        </p:txBody>
      </p:sp>
    </p:spTree>
    <p:extLst>
      <p:ext uri="{BB962C8B-B14F-4D97-AF65-F5344CB8AC3E}">
        <p14:creationId xmlns:p14="http://schemas.microsoft.com/office/powerpoint/2010/main" val="400920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GB" sz="800" u="sng" dirty="0">
                <a:solidFill>
                  <a:schemeClr val="hlink"/>
                </a:solidFill>
                <a:hlinkClick r:id="rId3"/>
              </a:rPr>
              <a:t>https://reliefweb.int/sites/reliefweb.int/files/resources/ethiopia_low.pdf</a:t>
            </a:r>
            <a:endParaRPr lang="en-GB" sz="800"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44</a:t>
            </a:fld>
            <a:endParaRPr kumimoji="1" lang="ja-JP" altLang="en-US"/>
          </a:p>
        </p:txBody>
      </p:sp>
    </p:spTree>
    <p:extLst>
      <p:ext uri="{BB962C8B-B14F-4D97-AF65-F5344CB8AC3E}">
        <p14:creationId xmlns:p14="http://schemas.microsoft.com/office/powerpoint/2010/main" val="794163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am-ET" sz="800" dirty="0"/>
              <a:t>በኢትዮጵያ እና ኬንያ የድርቅን የመቋቋም አቅም ለማሻሻል የፖሊሲ አማራጮች እና ለምግብ ዋስትና ያለው አንድምታን አስመልክቶ የተደረገ ጥናት፣ እ.ኤ.አ 2017 </a:t>
            </a:r>
            <a:r>
              <a:rPr lang="en-US" sz="800" dirty="0"/>
              <a:t>https://www.econstor.eu/bitstream/10419/199223/1/die-study-98.pdf  </a:t>
            </a:r>
          </a:p>
          <a:p>
            <a:pPr marL="457200" marR="0" lvl="0" indent="-298450" algn="l" rtl="0">
              <a:lnSpc>
                <a:spcPct val="100000"/>
              </a:lnSpc>
              <a:spcBef>
                <a:spcPts val="0"/>
              </a:spcBef>
              <a:spcAft>
                <a:spcPts val="0"/>
              </a:spcAft>
              <a:buClr>
                <a:srgbClr val="000000"/>
              </a:buClr>
              <a:buSzPts val="1100"/>
              <a:buFont typeface="Arial"/>
              <a:buChar char="●"/>
            </a:pPr>
            <a:r>
              <a:rPr lang="am-ET" sz="800" dirty="0"/>
              <a:t>ገጽ 38 - የአደጋ ስጋት አስተዳደር ተቋማዊ አወቃቀር ሂደት </a:t>
            </a:r>
          </a:p>
          <a:p>
            <a:pPr marL="457200" marR="0" lvl="0" indent="-298450" algn="l" rtl="0">
              <a:lnSpc>
                <a:spcPct val="100000"/>
              </a:lnSpc>
              <a:spcBef>
                <a:spcPts val="0"/>
              </a:spcBef>
              <a:spcAft>
                <a:spcPts val="0"/>
              </a:spcAft>
              <a:buClr>
                <a:srgbClr val="000000"/>
              </a:buClr>
              <a:buSzPts val="1100"/>
              <a:buFont typeface="Arial"/>
              <a:buChar char="●"/>
            </a:pPr>
            <a:r>
              <a:rPr lang="am-ET" sz="800" dirty="0"/>
              <a:t>በኢትዮጵያ የመጀመሪያው መደበኛ መንግስታዊ የአደጋ መከላከል ተቋም የተቋቋመው እ.ኤ.አ በ1973/1974 የተከሰተውን ረሃብ ተከትሎ ነው። በዚህም መሰረት ለድርቅ ተጎጂዎች የእርዳታ አቅርቦቶችን እንዲያቀርብ የያኔው የእርዳታ እና መልሶ ማቋቋሚያ ኮሚሽን ስልጣን ተሰጥቶት ነበር።</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dirty="0"/>
              <a:t>እ.ኤ.አ በ1993 ከሁለት አሥርተ ዓመታት በኋላ የተደረገው የአደጋ መከላከል ስትራቴጂ ግምገማ በአደጋ መከላከልና አያያዝ ላይ ብሔራዊ ፖሊሲ እንዲወጣ አድር</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ጓ</a:t>
            </a:r>
            <a:r>
              <a:rPr lang="am-ET" sz="800" dirty="0"/>
              <a:t>ል።</a:t>
            </a:r>
          </a:p>
          <a:p>
            <a:pPr marL="457200" marR="0" lvl="0" indent="-298450" algn="l" rtl="0">
              <a:lnSpc>
                <a:spcPct val="100000"/>
              </a:lnSpc>
              <a:spcBef>
                <a:spcPts val="0"/>
              </a:spcBef>
              <a:spcAft>
                <a:spcPts val="0"/>
              </a:spcAft>
              <a:buClr>
                <a:srgbClr val="000000"/>
              </a:buClr>
              <a:buSzPts val="1100"/>
              <a:buFont typeface="Arial"/>
              <a:buChar char="●"/>
            </a:pPr>
            <a:r>
              <a:rPr lang="am-ET" sz="800" dirty="0"/>
              <a:t>ይህንን ተከትሎ እ.ኤ.አ በ1995 የፖሊሲ ትግበራ መመሪያዎች ተዘጋጅተዋል። በዚያው አመትም መንግስት እንደገና በማዋቀር የቀድሞ የእርዳታ እና መልሶ ማቋቋሚያ ኮሚሽንን በመተካት የአደጋ መከላከልና ዝግጁነት ኮሚሽንን ፈጠረ።</a:t>
            </a:r>
          </a:p>
          <a:p>
            <a:pPr marL="457200" marR="0" lvl="0" indent="-298450" algn="l" rtl="0">
              <a:lnSpc>
                <a:spcPct val="100000"/>
              </a:lnSpc>
              <a:spcBef>
                <a:spcPts val="0"/>
              </a:spcBef>
              <a:spcAft>
                <a:spcPts val="0"/>
              </a:spcAft>
              <a:buClr>
                <a:srgbClr val="000000"/>
              </a:buClr>
              <a:buSzPts val="1100"/>
              <a:buFont typeface="Arial"/>
              <a:buChar char="●"/>
            </a:pPr>
            <a:r>
              <a:rPr lang="am-ET" sz="800" dirty="0"/>
              <a:t>ይህ አብሮት ከፍተኛ የስልጣን ለወጥ ያመጣ ሲሆን በተለይም እርዳታን ከልማት ጋር በማያያዝ ረገድ ትኩረት መስጠትን ይጨምራል። በተጨማሪም እ.ኤ.አ ከ1993 ጀምሮ የአደጋ አስተዳደርን በተመለከተ የፖሊሲ ማውጣትና የመቆጣጠር ኃላፊነቶች ለብሔራዊ አደጋ መከላከልና ዝግጁነት ኮሚቴ ተሰጥቷል።</a:t>
            </a:r>
          </a:p>
          <a:p>
            <a:pPr marL="457200" marR="0" lvl="0" indent="-298450" algn="l" rtl="0">
              <a:lnSpc>
                <a:spcPct val="100000"/>
              </a:lnSpc>
              <a:spcBef>
                <a:spcPts val="0"/>
              </a:spcBef>
              <a:spcAft>
                <a:spcPts val="0"/>
              </a:spcAft>
              <a:buClr>
                <a:srgbClr val="000000"/>
              </a:buClr>
              <a:buSzPts val="1100"/>
              <a:buFont typeface="Arial"/>
              <a:buChar char="●"/>
            </a:pPr>
            <a:r>
              <a:rPr lang="am-ET" sz="800" dirty="0"/>
              <a:t>እ.ኤ.አ ከ2003 ጀምሮ ዋና ዋና የዘርፍ መሥሪያ ቤቶች እንደ ግብርና እና ገጠር ልማት፣ ጤና እና የውሃ ሀብትን ጨምሮ የዘርፍ የድንገተኛ ግብረ ኃይል በማቋቋም በአደጋ መከላከል ላይ የበለጠ ተሳትፎ ማድረግ ጀመሩ።</a:t>
            </a:r>
          </a:p>
          <a:p>
            <a:pPr marL="457200" marR="0" lvl="0" indent="-298450" algn="l" rtl="0">
              <a:lnSpc>
                <a:spcPct val="100000"/>
              </a:lnSpc>
              <a:spcBef>
                <a:spcPts val="0"/>
              </a:spcBef>
              <a:spcAft>
                <a:spcPts val="0"/>
              </a:spcAft>
              <a:buClr>
                <a:srgbClr val="000000"/>
              </a:buClr>
              <a:buSzPts val="1100"/>
              <a:buFont typeface="Arial"/>
              <a:buChar char="●"/>
            </a:pPr>
            <a:r>
              <a:rPr lang="am-ET" sz="800" dirty="0"/>
              <a:t>እ.ኤ.አ በ 2004 የአደጋ መከላከልና ዝግጁነት ኮሚሽን ለሁለት ተከፈለ -  አደጋ መከላከል እና ዝግጁነት ኤጀንሲ (</a:t>
            </a:r>
            <a:r>
              <a:rPr lang="en-US" sz="800" dirty="0"/>
              <a:t>DPPA) </a:t>
            </a:r>
            <a:r>
              <a:rPr lang="am-ET" sz="800" dirty="0"/>
              <a:t>እና የምግብ ዋስትና ማስተባበሪያ ቢሮ (</a:t>
            </a:r>
            <a:r>
              <a:rPr lang="en-US" sz="800" dirty="0"/>
              <a:t>FSCB</a:t>
            </a:r>
            <a:r>
              <a:rPr lang="am-ET" sz="800" dirty="0"/>
              <a:t>)</a:t>
            </a:r>
            <a:r>
              <a:rPr lang="en-US" sz="800" dirty="0"/>
              <a:t>።</a:t>
            </a:r>
            <a:r>
              <a:rPr lang="am-ET" sz="800" dirty="0"/>
              <a:t> ኤጀንሲው ድንገትኛ አደጋዎች ምላሽ መስጠት ላይ እንዲያተኩር እና ቢሮው በምግብ ዋስትና ላይ እንዲያተኩር ተደረገ።</a:t>
            </a:r>
          </a:p>
          <a:p>
            <a:pPr marL="457200" marR="0" lvl="0" indent="-298450" algn="l" rtl="0">
              <a:lnSpc>
                <a:spcPct val="100000"/>
              </a:lnSpc>
              <a:spcBef>
                <a:spcPts val="0"/>
              </a:spcBef>
              <a:spcAft>
                <a:spcPts val="0"/>
              </a:spcAft>
              <a:buClr>
                <a:srgbClr val="000000"/>
              </a:buClr>
              <a:buSzPts val="1100"/>
              <a:buFont typeface="Arial"/>
              <a:buChar char="●"/>
            </a:pPr>
            <a:r>
              <a:rPr lang="am-ET" sz="800" dirty="0"/>
              <a:t>እ.ኤ.አ በ2007 የ</a:t>
            </a:r>
            <a:r>
              <a:rPr lang="en-US" sz="800" dirty="0"/>
              <a:t>BPR</a:t>
            </a:r>
            <a:r>
              <a:rPr lang="am-ET" sz="800" dirty="0"/>
              <a:t> </a:t>
            </a:r>
            <a:r>
              <a:rPr lang="en-US" sz="800" dirty="0" err="1"/>
              <a:t>ሂደትን</a:t>
            </a:r>
            <a:r>
              <a:rPr lang="en-US" sz="800" dirty="0"/>
              <a:t> </a:t>
            </a:r>
            <a:r>
              <a:rPr lang="am-ET" sz="800" dirty="0"/>
              <a:t>ተከትሎ የዲፒፒኤ መብቶችና ግዴታዎች ወደ ግብርናና ገጠር ልማት ሚኒስቴር (</a:t>
            </a:r>
            <a:r>
              <a:rPr lang="en-US" sz="800" dirty="0"/>
              <a:t>MOARD) </a:t>
            </a:r>
            <a:r>
              <a:rPr lang="am-ET" sz="800" dirty="0"/>
              <a:t>ተላለፈ። በሚኒስቴር መስራቤቱም የአደጋ ስጋት አስተዳደርና የምግብ ዋስትና ዘርፍ (</a:t>
            </a:r>
            <a:r>
              <a:rPr lang="en-US" sz="800" dirty="0"/>
              <a:t>DRMFSS) </a:t>
            </a:r>
            <a:r>
              <a:rPr lang="am-ET" sz="800" dirty="0"/>
              <a:t>ተቋቋመ። ይህ አዲስ ተቋማዊ አደረጃጀት ድርቅ እና ዕርዳታ ላይ ያተኩር የነበረ አካሄድን ወደ ዘርፈ ብዙ እና ሰፊ አደጋዎችን ያካተተ አሰራር በማምጣት በአደጋ አያያዝ ላይ ጉልህ ለውጥ አምጥቷል።</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dirty="0"/>
              <a:t>እ.ኤ.አ ከታህሳስ 2015 ጀምሮ ተግባራዊ የተደረግው አዲስ ድርጅታዊ መዋቅር እ.ኤ.አ በ2013 የወጣውን የአደጋ ስጋት አመራር ፖሊሲን ተግባራዊነት የመቆጣጠር ተልዕኮ ያለው የብሔራዊ የአደጋ ስጋት አመራር ኮሚሽን እንዲቋቋም አድር</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ጓ</a:t>
            </a:r>
            <a:r>
              <a:rPr lang="am-ET" sz="800" dirty="0"/>
              <a:t>ል፡፡ ተጠሪነቱም ለጠቅላይ ሚኒስትር ጽሕፈት ቤት ነው (</a:t>
            </a:r>
            <a:r>
              <a:rPr lang="en-US" sz="800" dirty="0"/>
              <a:t>MOA 2013a,15-16)</a:t>
            </a: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45</a:t>
            </a:fld>
            <a:endParaRPr kumimoji="1" lang="ja-JP" altLang="en-US"/>
          </a:p>
        </p:txBody>
      </p:sp>
    </p:spTree>
    <p:extLst>
      <p:ext uri="{BB962C8B-B14F-4D97-AF65-F5344CB8AC3E}">
        <p14:creationId xmlns:p14="http://schemas.microsoft.com/office/powerpoint/2010/main" val="4120945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46</a:t>
            </a:fld>
            <a:endParaRPr kumimoji="1" lang="ja-JP" altLang="en-US"/>
          </a:p>
        </p:txBody>
      </p:sp>
    </p:spTree>
    <p:extLst>
      <p:ext uri="{BB962C8B-B14F-4D97-AF65-F5344CB8AC3E}">
        <p14:creationId xmlns:p14="http://schemas.microsoft.com/office/powerpoint/2010/main" val="2596928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47</a:t>
            </a:fld>
            <a:endParaRPr kumimoji="1" lang="ja-JP" altLang="en-US"/>
          </a:p>
        </p:txBody>
      </p:sp>
    </p:spTree>
    <p:extLst>
      <p:ext uri="{BB962C8B-B14F-4D97-AF65-F5344CB8AC3E}">
        <p14:creationId xmlns:p14="http://schemas.microsoft.com/office/powerpoint/2010/main" val="482773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48</a:t>
            </a:fld>
            <a:endParaRPr kumimoji="1" lang="ja-JP" altLang="en-US"/>
          </a:p>
        </p:txBody>
      </p:sp>
    </p:spTree>
    <p:extLst>
      <p:ext uri="{BB962C8B-B14F-4D97-AF65-F5344CB8AC3E}">
        <p14:creationId xmlns:p14="http://schemas.microsoft.com/office/powerpoint/2010/main" val="2184440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sz="800" dirty="0"/>
              <a:t>የፓሪሱ ስምምነት የሚከተለውንም ይቀበላል፡- ተጋላጭ ቡድኖችን፣ ማህበረሰቦችን እና ስነ-ምህዳሮችን ከግምት ውስጥ ማስገባት አስፈላጊ መሆኑን እና ይህም በሳይንስ እና እንደ ተገቢው በባህላዊ እውቀት፣ በተወላጆች እና አካባቢ ነዋሪዎች የእውቀት ስርዓቶች ላይ ተመስርቶ ሊመራ ይገባል ። ይህም ለአየር ንብረት ለውጥ መላመድን አግባብነት ካላቸው ማህበራዊ-ኢኮኖሚያዊ እና አካባቢያዊ ፖሊሲዎች እና መርሃግብሮች ጋር ማቀናጀትን ከግምት ባስገባ መልኩ መሆን አለበት።(</a:t>
            </a:r>
            <a:r>
              <a:rPr lang="en-US" sz="800" dirty="0"/>
              <a:t>UNFCCC, 2015: 9).</a:t>
            </a: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49</a:t>
            </a:fld>
            <a:endParaRPr kumimoji="1" lang="ja-JP" altLang="en-US"/>
          </a:p>
        </p:txBody>
      </p:sp>
    </p:spTree>
    <p:extLst>
      <p:ext uri="{BB962C8B-B14F-4D97-AF65-F5344CB8AC3E}">
        <p14:creationId xmlns:p14="http://schemas.microsoft.com/office/powerpoint/2010/main" val="261264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50</a:t>
            </a:fld>
            <a:endParaRPr kumimoji="1" lang="ja-JP" altLang="en-US"/>
          </a:p>
        </p:txBody>
      </p:sp>
    </p:spTree>
    <p:extLst>
      <p:ext uri="{BB962C8B-B14F-4D97-AF65-F5344CB8AC3E}">
        <p14:creationId xmlns:p14="http://schemas.microsoft.com/office/powerpoint/2010/main" val="152969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6</a:t>
            </a:fld>
            <a:endParaRPr kumimoji="1" lang="ja-JP" altLang="en-US"/>
          </a:p>
        </p:txBody>
      </p:sp>
    </p:spTree>
    <p:extLst>
      <p:ext uri="{BB962C8B-B14F-4D97-AF65-F5344CB8AC3E}">
        <p14:creationId xmlns:p14="http://schemas.microsoft.com/office/powerpoint/2010/main" val="3290924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1" lang="en-US" altLang="ja-JP" dirty="0"/>
              <a:t>COP – Conference of the Parties - </a:t>
            </a:r>
            <a:r>
              <a:rPr lang="am-ET" b="1" i="0" dirty="0">
                <a:solidFill>
                  <a:srgbClr val="373737"/>
                </a:solidFill>
                <a:effectLst/>
                <a:latin typeface="Arial" panose="020B0604020202020204" pitchFamily="34" charset="0"/>
              </a:rPr>
              <a:t>የተባበሩት መንግሥታት የአየር ንብረት ለውጥ ጉባኤ</a:t>
            </a:r>
          </a:p>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51</a:t>
            </a:fld>
            <a:endParaRPr kumimoji="1" lang="ja-JP" altLang="en-US"/>
          </a:p>
        </p:txBody>
      </p:sp>
    </p:spTree>
    <p:extLst>
      <p:ext uri="{BB962C8B-B14F-4D97-AF65-F5344CB8AC3E}">
        <p14:creationId xmlns:p14="http://schemas.microsoft.com/office/powerpoint/2010/main" val="3709022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am-ET" b="0" dirty="0"/>
              <a:t>የስርዓተ</a:t>
            </a:r>
            <a:r>
              <a:rPr lang="en-US" b="0" dirty="0"/>
              <a:t>-</a:t>
            </a:r>
            <a:r>
              <a:rPr lang="am-ET" b="0" dirty="0"/>
              <a:t>ፆታ እኩልነት </a:t>
            </a:r>
            <a:r>
              <a:rPr lang="en-ZA" sz="1200" b="0" dirty="0">
                <a:solidFill>
                  <a:srgbClr val="C00000"/>
                </a:solidFill>
                <a:latin typeface="Calibri"/>
                <a:cs typeface="Calibri"/>
              </a:rPr>
              <a:t>በፈቃደኝነት </a:t>
            </a:r>
            <a:r>
              <a:rPr lang="en-ZA" sz="1200" b="0" dirty="0" err="1">
                <a:solidFill>
                  <a:srgbClr val="C00000"/>
                </a:solidFill>
                <a:latin typeface="Calibri"/>
                <a:cs typeface="Calibri"/>
              </a:rPr>
              <a:t>ላይ</a:t>
            </a:r>
            <a:r>
              <a:rPr lang="en-ZA" sz="1200" b="0" dirty="0">
                <a:solidFill>
                  <a:srgbClr val="C00000"/>
                </a:solidFill>
                <a:latin typeface="Calibri"/>
                <a:cs typeface="Calibri"/>
              </a:rPr>
              <a:t> </a:t>
            </a:r>
            <a:r>
              <a:rPr lang="en-ZA" sz="1200" b="0" dirty="0" err="1">
                <a:solidFill>
                  <a:srgbClr val="C00000"/>
                </a:solidFill>
                <a:latin typeface="Calibri"/>
                <a:cs typeface="Calibri"/>
              </a:rPr>
              <a:t>የተመሠረተ</a:t>
            </a:r>
            <a:r>
              <a:rPr lang="en-ZA" sz="1200" b="0" dirty="0">
                <a:solidFill>
                  <a:srgbClr val="C00000"/>
                </a:solidFill>
                <a:latin typeface="Calibri"/>
                <a:cs typeface="Calibri"/>
              </a:rPr>
              <a:t> </a:t>
            </a:r>
            <a:r>
              <a:rPr lang="en-ZA" sz="1200" b="0" dirty="0" err="1">
                <a:solidFill>
                  <a:srgbClr val="C00000"/>
                </a:solidFill>
                <a:latin typeface="Calibri"/>
                <a:cs typeface="Calibri"/>
              </a:rPr>
              <a:t>የአየር</a:t>
            </a:r>
            <a:r>
              <a:rPr lang="en-ZA" sz="1200" b="0" dirty="0">
                <a:solidFill>
                  <a:srgbClr val="C00000"/>
                </a:solidFill>
                <a:latin typeface="Calibri"/>
                <a:cs typeface="Calibri"/>
              </a:rPr>
              <a:t> </a:t>
            </a:r>
            <a:r>
              <a:rPr lang="en-ZA" sz="1200" b="0" dirty="0" err="1">
                <a:solidFill>
                  <a:srgbClr val="C00000"/>
                </a:solidFill>
                <a:latin typeface="Calibri"/>
                <a:cs typeface="Calibri"/>
              </a:rPr>
              <a:t>ንብረት</a:t>
            </a:r>
            <a:r>
              <a:rPr lang="en-ZA" sz="1200" b="0" dirty="0">
                <a:solidFill>
                  <a:srgbClr val="C00000"/>
                </a:solidFill>
                <a:latin typeface="Calibri"/>
                <a:cs typeface="Calibri"/>
              </a:rPr>
              <a:t> </a:t>
            </a:r>
            <a:r>
              <a:rPr lang="en-ZA" sz="1200" b="0" dirty="0" err="1">
                <a:solidFill>
                  <a:srgbClr val="C00000"/>
                </a:solidFill>
                <a:latin typeface="Calibri"/>
                <a:cs typeface="Calibri"/>
              </a:rPr>
              <a:t>ለውጥ</a:t>
            </a:r>
            <a:r>
              <a:rPr lang="en-ZA" sz="1200" b="0" dirty="0">
                <a:solidFill>
                  <a:srgbClr val="C00000"/>
                </a:solidFill>
                <a:latin typeface="Calibri"/>
                <a:cs typeface="Calibri"/>
              </a:rPr>
              <a:t> </a:t>
            </a:r>
            <a:r>
              <a:rPr lang="en-ZA" sz="1200" b="0" dirty="0" err="1">
                <a:solidFill>
                  <a:srgbClr val="C00000"/>
                </a:solidFill>
                <a:latin typeface="Calibri"/>
                <a:cs typeface="Calibri"/>
              </a:rPr>
              <a:t>ምላሽ</a:t>
            </a:r>
            <a:r>
              <a:rPr lang="en-ZA" sz="1200" b="0" dirty="0">
                <a:solidFill>
                  <a:srgbClr val="C00000"/>
                </a:solidFill>
                <a:latin typeface="Calibri"/>
                <a:cs typeface="Calibri"/>
              </a:rPr>
              <a:t> </a:t>
            </a:r>
            <a:r>
              <a:rPr lang="en-ZA" sz="1200" b="0" dirty="0" err="1">
                <a:solidFill>
                  <a:srgbClr val="C00000"/>
                </a:solidFill>
                <a:latin typeface="Calibri"/>
                <a:cs typeface="Calibri"/>
              </a:rPr>
              <a:t>ዕቅዶች</a:t>
            </a:r>
            <a:r>
              <a:rPr lang="en-GB" sz="1200" b="0" dirty="0">
                <a:solidFill>
                  <a:srgbClr val="C00000"/>
                </a:solidFill>
                <a:latin typeface="Calibri"/>
                <a:cs typeface="Calibri"/>
              </a:rPr>
              <a:t> </a:t>
            </a:r>
            <a:r>
              <a:rPr lang="en-US" altLang="en-US" sz="1200" b="0" dirty="0">
                <a:solidFill>
                  <a:srgbClr val="C00000"/>
                </a:solidFill>
                <a:latin typeface="Calibri"/>
                <a:cs typeface="Calibri"/>
              </a:rPr>
              <a:t>(NDCs)</a:t>
            </a:r>
            <a:r>
              <a:rPr lang="am-ET" altLang="en-US" sz="1200" b="0" dirty="0">
                <a:solidFill>
                  <a:srgbClr val="C00000"/>
                </a:solidFill>
                <a:latin typeface="Calibri"/>
                <a:cs typeface="Calibri"/>
              </a:rPr>
              <a:t> ውስጥ ለምን</a:t>
            </a:r>
            <a:r>
              <a:rPr lang="en-US" altLang="en-US" sz="1200" b="0" dirty="0">
                <a:solidFill>
                  <a:srgbClr val="C00000"/>
                </a:solidFill>
                <a:latin typeface="Calibri"/>
                <a:cs typeface="Calibri"/>
              </a:rPr>
              <a:t> </a:t>
            </a:r>
            <a:r>
              <a:rPr lang="am-ET" b="0" dirty="0"/>
              <a:t>አስፈላጊ ሆነ?</a:t>
            </a:r>
            <a:endParaRPr lang="en-US" b="0" dirty="0"/>
          </a:p>
          <a:p>
            <a:pPr marL="0" marR="0" lvl="0" indent="0" algn="l" rtl="0">
              <a:lnSpc>
                <a:spcPct val="100000"/>
              </a:lnSpc>
              <a:spcBef>
                <a:spcPts val="0"/>
              </a:spcBef>
              <a:spcAft>
                <a:spcPts val="0"/>
              </a:spcAft>
              <a:buClr>
                <a:srgbClr val="000000"/>
              </a:buClr>
              <a:buSzPts val="1100"/>
              <a:buFont typeface="Arial"/>
              <a:buNone/>
            </a:pPr>
            <a:endParaRPr lang="am-ET" dirty="0"/>
          </a:p>
          <a:p>
            <a:pPr marL="171450" marR="0" lvl="0" indent="-171450" algn="l" rtl="0">
              <a:lnSpc>
                <a:spcPct val="100000"/>
              </a:lnSpc>
              <a:spcBef>
                <a:spcPts val="0"/>
              </a:spcBef>
              <a:spcAft>
                <a:spcPts val="0"/>
              </a:spcAft>
              <a:buClr>
                <a:srgbClr val="000000"/>
              </a:buClr>
              <a:buSzPts val="1100"/>
              <a:buFont typeface="Arial"/>
              <a:buChar char="•"/>
            </a:pPr>
            <a:r>
              <a:rPr lang="am-ET" dirty="0"/>
              <a:t>ከቀረቡት 161 የሃገራት እቅዶች መሃከል፣ እስከ እ.ኤ.አ ሚያዚያ 2016 ድረስ 40% አገሮች የስርዓተ ፆታ እኩልነትን ወይም ሴቶችን በተመለከተ ቢያንስ አንድ ግዜ ጠቅሰዋል።.</a:t>
            </a:r>
          </a:p>
          <a:p>
            <a:pPr marL="171450" marR="0" lvl="0" indent="-171450" algn="l" rtl="0">
              <a:lnSpc>
                <a:spcPct val="100000"/>
              </a:lnSpc>
              <a:spcBef>
                <a:spcPts val="0"/>
              </a:spcBef>
              <a:spcAft>
                <a:spcPts val="0"/>
              </a:spcAft>
              <a:buClr>
                <a:srgbClr val="000000"/>
              </a:buClr>
              <a:buSzPts val="1100"/>
              <a:buFont typeface="Arial"/>
              <a:buChar char="•"/>
            </a:pPr>
            <a:endParaRPr lang="am-ET"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err="1">
                <a:solidFill>
                  <a:schemeClr val="dk1"/>
                </a:solidFill>
                <a:latin typeface="Arial"/>
                <a:ea typeface="Arial"/>
                <a:cs typeface="Arial"/>
                <a:sym typeface="Arial"/>
              </a:rPr>
              <a:t>ይ</a:t>
            </a:r>
            <a:r>
              <a:rPr lang="am-ET" sz="1200" dirty="0">
                <a:solidFill>
                  <a:schemeClr val="dk1"/>
                </a:solidFill>
                <a:latin typeface="Arial"/>
                <a:ea typeface="Arial"/>
                <a:cs typeface="Arial"/>
                <a:sym typeface="Arial"/>
              </a:rPr>
              <a:t>ህ ጉዳይ በመጀመሪያ ዙር እቅዶች ላይ ትኩረት ባይሰጠውም እ.አኤ.አ. በ 2020 ለሚደረገው የእቅዶች ማ</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ሻሻ</a:t>
            </a:r>
            <a:r>
              <a:rPr lang="am-ET" sz="1200" dirty="0">
                <a:solidFill>
                  <a:schemeClr val="dk1"/>
                </a:solidFill>
                <a:latin typeface="Arial"/>
                <a:ea typeface="Arial"/>
                <a:cs typeface="Arial"/>
                <a:sym typeface="Arial"/>
              </a:rPr>
              <a:t>ያ እድል ይፈጥራል</a:t>
            </a:r>
          </a:p>
          <a:p>
            <a:pPr marL="171450" marR="0" lvl="0" indent="-171450" algn="l" rtl="0">
              <a:lnSpc>
                <a:spcPct val="100000"/>
              </a:lnSpc>
              <a:spcBef>
                <a:spcPts val="0"/>
              </a:spcBef>
              <a:spcAft>
                <a:spcPts val="0"/>
              </a:spcAft>
              <a:buClr>
                <a:srgbClr val="000000"/>
              </a:buClr>
              <a:buSzPts val="1100"/>
              <a:buFont typeface="Arial"/>
              <a:buChar char="•"/>
            </a:pPr>
            <a:endParaRPr lang="en-US"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የጾታ እኩልነትን ክአየር ንብረት ለውጥ ፖሊሲዎች ጋር ማቀናጀት ለስኬታማ የአየር ንብረት ለውጥ እርምጃ ወሳኝ ነው። የሴቶችን አቅም የማጎልበት እና የስርዓተ ፆታ እኩልነት ላይ ያሉ መዋቅራዊ ችግሮችን ሳናስተካክል ዘላቂ እና ጠንካራ ማህበረሰቦችን መገንባት አንችልም።</a:t>
            </a:r>
          </a:p>
          <a:p>
            <a:pPr marL="171450" marR="0" lvl="0" indent="-171450" algn="l" rtl="0">
              <a:lnSpc>
                <a:spcPct val="100000"/>
              </a:lnSpc>
              <a:spcBef>
                <a:spcPts val="0"/>
              </a:spcBef>
              <a:spcAft>
                <a:spcPts val="0"/>
              </a:spcAft>
              <a:buClr>
                <a:schemeClr val="dk1"/>
              </a:buClr>
              <a:buSzPts val="1200"/>
              <a:buFont typeface="Arial"/>
              <a:buChar char="•"/>
            </a:pPr>
            <a:endParaRPr lang="am-ET"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 በተጨማሪ ሴቶች በአየር ንብረት ለውጥ በተጎዱ ዋና ዋና ዘርፎች ውስጥ ወሳኝ ሚና እንደሚጫወቱ እና ነገር ግን ሁልጊዜም ከወንዶች እኩል በውሳኔ አሰጣጥ ሂደት ውስጥ ንቁ ተሳትፎ እንደማይኖራቸው ግምት ውስጥ ማስገባት ያስፈልጋል። ለምሳሌ፡ በግብርና ሴቶች በታዳጊ አገሮች ውስጥ በአማካይ 43 በመቶ የሚሆነውን የግብርና ሥራ ኃይል ይይዛሉ።</a:t>
            </a:r>
          </a:p>
          <a:p>
            <a:pPr marL="171450" marR="0" lvl="0" indent="-171450" algn="l" rtl="0">
              <a:lnSpc>
                <a:spcPct val="100000"/>
              </a:lnSpc>
              <a:spcBef>
                <a:spcPts val="0"/>
              </a:spcBef>
              <a:spcAft>
                <a:spcPts val="0"/>
              </a:spcAft>
              <a:buClr>
                <a:schemeClr val="dk1"/>
              </a:buClr>
              <a:buSzPts val="1200"/>
              <a:buFont typeface="Arial"/>
              <a:buChar char="•"/>
            </a:pPr>
            <a:endParaRPr lang="am-ET"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ሆኖም በአለም አቀፍ ደረጃ ሴቶች  ከ15 በመቶ ባነሰ የመሬት ባለቤቶች ናቸው። የሴቶች የመሬት ይዞታ ስርጭት በመካከለኛው ምስራቅ እና በሰሜን አፍሪካ ከ 5 በመቶ ይዞታ በላቲን አሜሪካ እና በካሪቢያን አካባቢ ወደ 18 በመቶ ይደርሳል፡፡</a:t>
            </a:r>
          </a:p>
          <a:p>
            <a:pPr marL="171450" marR="0" lvl="0" indent="-171450" algn="l" rtl="0">
              <a:lnSpc>
                <a:spcPct val="100000"/>
              </a:lnSpc>
              <a:spcBef>
                <a:spcPts val="0"/>
              </a:spcBef>
              <a:spcAft>
                <a:spcPts val="0"/>
              </a:spcAft>
              <a:buClr>
                <a:schemeClr val="dk1"/>
              </a:buClr>
              <a:buSzPts val="1200"/>
              <a:buFont typeface="Arial"/>
              <a:buChar char="•"/>
            </a:pPr>
            <a:endParaRPr lang="am-ET"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በከብት እርባታ አስተዳደር በኩል ከዓለም 600 ሚሊዮን አነስተኛ የእንስሳት እርባታ አስተዳዳሪዎች ውስጥ ሁለት ሦስተኛውን ሴቶች ይይዛሉ። በአፍሪካ ውስጥ ያሉ ሴቶች 90% የሚሆነውን የቤተሰብ የውሃ እና የማገዶ ፍላጎቶችን የመቆጣጠር ሃላፊነት አለባቸው።</a:t>
            </a:r>
          </a:p>
          <a:p>
            <a:pPr marL="171450" marR="0" lvl="0" indent="-171450" algn="l" rtl="0">
              <a:lnSpc>
                <a:spcPct val="100000"/>
              </a:lnSpc>
              <a:spcBef>
                <a:spcPts val="0"/>
              </a:spcBef>
              <a:spcAft>
                <a:spcPts val="0"/>
              </a:spcAft>
              <a:buClr>
                <a:schemeClr val="dk1"/>
              </a:buClr>
              <a:buSzPts val="1200"/>
              <a:buFont typeface="Arial"/>
              <a:buChar char="•"/>
            </a:pPr>
            <a:endParaRPr lang="am-ET" sz="1200" dirty="0">
              <a:solidFill>
                <a:schemeClr val="dk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am-ET" sz="1200" dirty="0">
                <a:solidFill>
                  <a:schemeClr val="dk1"/>
                </a:solidFill>
                <a:latin typeface="Arial"/>
                <a:ea typeface="Arial"/>
                <a:cs typeface="Arial"/>
                <a:sym typeface="Arial"/>
              </a:rPr>
              <a:t>እ.ኤ.አ በ2016 በተደረገ ጥናት የ.ተ.መ የልማት ፕሮግራም 40% የሚሆኑት ሀገራት ቢያንስ አንድ ጊዜ የስርዓተ-ፆታ እኩልነትን ወይም ሴቶችን </a:t>
            </a:r>
            <a:r>
              <a:rPr lang="en-ZA" sz="1200" b="0" dirty="0">
                <a:solidFill>
                  <a:srgbClr val="C00000"/>
                </a:solidFill>
                <a:latin typeface="Calibri"/>
                <a:cs typeface="Calibri"/>
              </a:rPr>
              <a:t>በፈቃደኝነት </a:t>
            </a:r>
            <a:r>
              <a:rPr lang="en-ZA" sz="1200" b="0" dirty="0" err="1">
                <a:solidFill>
                  <a:srgbClr val="C00000"/>
                </a:solidFill>
                <a:latin typeface="Calibri"/>
                <a:cs typeface="Calibri"/>
              </a:rPr>
              <a:t>ላይ</a:t>
            </a:r>
            <a:r>
              <a:rPr lang="en-ZA" sz="1200" b="0" dirty="0">
                <a:solidFill>
                  <a:srgbClr val="C00000"/>
                </a:solidFill>
                <a:latin typeface="Calibri"/>
                <a:cs typeface="Calibri"/>
              </a:rPr>
              <a:t> </a:t>
            </a:r>
            <a:r>
              <a:rPr lang="en-ZA" sz="1200" b="0" dirty="0" err="1">
                <a:solidFill>
                  <a:srgbClr val="C00000"/>
                </a:solidFill>
                <a:latin typeface="Calibri"/>
                <a:cs typeface="Calibri"/>
              </a:rPr>
              <a:t>የተመሠረተ</a:t>
            </a:r>
            <a:r>
              <a:rPr lang="en-ZA" sz="1200" b="0" dirty="0">
                <a:solidFill>
                  <a:srgbClr val="C00000"/>
                </a:solidFill>
                <a:latin typeface="Calibri"/>
                <a:cs typeface="Calibri"/>
              </a:rPr>
              <a:t> </a:t>
            </a:r>
            <a:r>
              <a:rPr lang="en-ZA" sz="1200" b="0" dirty="0" err="1">
                <a:solidFill>
                  <a:srgbClr val="C00000"/>
                </a:solidFill>
                <a:latin typeface="Calibri"/>
                <a:cs typeface="Calibri"/>
              </a:rPr>
              <a:t>የአየር</a:t>
            </a:r>
            <a:r>
              <a:rPr lang="en-ZA" sz="1200" b="0" dirty="0">
                <a:solidFill>
                  <a:srgbClr val="C00000"/>
                </a:solidFill>
                <a:latin typeface="Calibri"/>
                <a:cs typeface="Calibri"/>
              </a:rPr>
              <a:t> </a:t>
            </a:r>
            <a:r>
              <a:rPr lang="en-ZA" sz="1200" b="0" dirty="0" err="1">
                <a:solidFill>
                  <a:srgbClr val="C00000"/>
                </a:solidFill>
                <a:latin typeface="Calibri"/>
                <a:cs typeface="Calibri"/>
              </a:rPr>
              <a:t>ንብረት</a:t>
            </a:r>
            <a:r>
              <a:rPr lang="en-ZA" sz="1200" b="0" dirty="0">
                <a:solidFill>
                  <a:srgbClr val="C00000"/>
                </a:solidFill>
                <a:latin typeface="Calibri"/>
                <a:cs typeface="Calibri"/>
              </a:rPr>
              <a:t> </a:t>
            </a:r>
            <a:r>
              <a:rPr lang="en-ZA" sz="1200" b="0" dirty="0" err="1">
                <a:solidFill>
                  <a:srgbClr val="C00000"/>
                </a:solidFill>
                <a:latin typeface="Calibri"/>
                <a:cs typeface="Calibri"/>
              </a:rPr>
              <a:t>ለውጥ</a:t>
            </a:r>
            <a:r>
              <a:rPr lang="en-ZA" sz="1200" b="0" dirty="0">
                <a:solidFill>
                  <a:srgbClr val="C00000"/>
                </a:solidFill>
                <a:latin typeface="Calibri"/>
                <a:cs typeface="Calibri"/>
              </a:rPr>
              <a:t> </a:t>
            </a:r>
            <a:r>
              <a:rPr lang="en-ZA" sz="1200" b="0" dirty="0" err="1">
                <a:solidFill>
                  <a:srgbClr val="C00000"/>
                </a:solidFill>
                <a:latin typeface="Calibri"/>
                <a:cs typeface="Calibri"/>
              </a:rPr>
              <a:t>ምላሽ</a:t>
            </a:r>
            <a:r>
              <a:rPr lang="en-ZA" sz="1200" b="0" dirty="0">
                <a:solidFill>
                  <a:srgbClr val="C00000"/>
                </a:solidFill>
                <a:latin typeface="Calibri"/>
                <a:cs typeface="Calibri"/>
              </a:rPr>
              <a:t> </a:t>
            </a:r>
            <a:r>
              <a:rPr lang="en-ZA" sz="1200" b="0" dirty="0" err="1">
                <a:solidFill>
                  <a:srgbClr val="C00000"/>
                </a:solidFill>
                <a:latin typeface="Calibri"/>
                <a:cs typeface="Calibri"/>
              </a:rPr>
              <a:t>ዕቅዶቻቸው</a:t>
            </a:r>
            <a:r>
              <a:rPr lang="en-GB" sz="1200" b="0" dirty="0">
                <a:solidFill>
                  <a:srgbClr val="C00000"/>
                </a:solidFill>
                <a:latin typeface="Calibri"/>
                <a:cs typeface="Calibri"/>
              </a:rPr>
              <a:t> </a:t>
            </a:r>
            <a:r>
              <a:rPr lang="en-US" altLang="en-US" sz="1200" b="0" dirty="0">
                <a:solidFill>
                  <a:srgbClr val="C00000"/>
                </a:solidFill>
                <a:latin typeface="Calibri"/>
                <a:cs typeface="Calibri"/>
              </a:rPr>
              <a:t>(NDC) </a:t>
            </a:r>
            <a:r>
              <a:rPr lang="en-US" altLang="en-US" sz="1200" b="0" dirty="0" err="1">
                <a:solidFill>
                  <a:srgbClr val="C00000"/>
                </a:solidFill>
                <a:latin typeface="Calibri"/>
                <a:cs typeface="Calibri"/>
              </a:rPr>
              <a:t>ላይ</a:t>
            </a:r>
            <a:r>
              <a:rPr lang="am-ET" altLang="en-US" sz="1200" b="0" dirty="0">
                <a:solidFill>
                  <a:srgbClr val="C00000"/>
                </a:solidFill>
                <a:latin typeface="Calibri"/>
                <a:cs typeface="Calibri"/>
              </a:rPr>
              <a:t> </a:t>
            </a:r>
            <a:r>
              <a:rPr lang="am-ET" sz="1200" b="0" dirty="0">
                <a:solidFill>
                  <a:schemeClr val="dk1"/>
                </a:solidFill>
                <a:latin typeface="Arial"/>
                <a:ea typeface="Arial"/>
                <a:cs typeface="Arial"/>
                <a:sym typeface="Arial"/>
              </a:rPr>
              <a:t>መጥቀሳቸውን </a:t>
            </a:r>
            <a:r>
              <a:rPr kumimoji="1" lang="am-ET" sz="1200" b="0" kern="1200" dirty="0">
                <a:solidFill>
                  <a:schemeClr val="dk1"/>
                </a:solidFill>
                <a:latin typeface="Arial"/>
                <a:ea typeface="Arial"/>
                <a:cs typeface="Arial"/>
                <a:sym typeface="Arial"/>
              </a:rPr>
              <a:t>አግኝ</a:t>
            </a:r>
            <a:r>
              <a:rPr kumimoji="1" lang="en-US" sz="1200" b="0" kern="1200" dirty="0" err="1">
                <a:solidFill>
                  <a:schemeClr val="dk1"/>
                </a:solidFill>
                <a:latin typeface="Arial"/>
                <a:ea typeface="Nyala" panose="02000504070300020003" pitchFamily="2" charset="0"/>
                <a:cs typeface="Arial"/>
              </a:rPr>
              <a:t>ቷ</a:t>
            </a:r>
            <a:r>
              <a:rPr kumimoji="1" lang="am-ET" sz="1200" b="0" kern="1200" dirty="0">
                <a:solidFill>
                  <a:schemeClr val="dk1"/>
                </a:solidFill>
                <a:latin typeface="Arial"/>
                <a:ea typeface="Arial"/>
                <a:cs typeface="Arial"/>
                <a:sym typeface="Arial"/>
              </a:rPr>
              <a:t>ል።</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kumimoji="1" lang="am-ET" sz="1200" b="0" kern="1200" dirty="0">
              <a:solidFill>
                <a:schemeClr val="dk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am-ET" sz="1200" b="0" dirty="0">
                <a:solidFill>
                  <a:schemeClr val="dk1"/>
                </a:solidFill>
                <a:latin typeface="Arial"/>
                <a:ea typeface="Arial"/>
                <a:cs typeface="Arial"/>
                <a:sym typeface="Arial"/>
              </a:rPr>
              <a:t>35 ሀገራት የሴቶችን ሚና በአየር ንብረት ጉዳዮች የመላመድ እንቅስቃሴዎች ላይ ቢጠቅሱም ዋና ዋና ዘርፎችን ወይም የሴቶችን ሚናዎች በግልጽ </a:t>
            </a:r>
            <a:r>
              <a:rPr lang="am-ET" sz="1200" dirty="0">
                <a:solidFill>
                  <a:schemeClr val="dk1"/>
                </a:solidFill>
                <a:latin typeface="Arial"/>
                <a:ea typeface="Arial"/>
                <a:cs typeface="Arial"/>
                <a:sym typeface="Arial"/>
              </a:rPr>
              <a:t>አላስቀመጡም</a:t>
            </a:r>
            <a:r>
              <a:rPr lang="am-ET" sz="1200" b="0" dirty="0">
                <a:solidFill>
                  <a:schemeClr val="dk1"/>
                </a:solidFill>
                <a:latin typeface="Arial"/>
                <a:ea typeface="Arial"/>
                <a:cs typeface="Arial"/>
                <a:sym typeface="Arial"/>
              </a:rPr>
              <a:t>፤ 18 ሀገራት ብቻ የሴቶችን ሚና በአየር ንብረት ለውጥ ተጥጸኖን በመቀነስ ረገድ የጠቀሱ ሲሆን በዋነኛነት የተገለጹት ከሀይል ልቀቶች የሚመጣን ብክለት፣ ከዘላቂ ወይም ባዮማስ ሃይል እና ከከብት እርባታ ጋር ያላቸው ሚና ነው።</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lang="am-ET" sz="1200" b="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ስርዓተ-ፆታ</a:t>
            </a:r>
            <a:r>
              <a:rPr lang="am-ET" sz="1200" b="0" dirty="0">
                <a:solidFill>
                  <a:schemeClr val="dk1"/>
                </a:solidFill>
                <a:latin typeface="Arial"/>
                <a:ea typeface="Arial"/>
                <a:cs typeface="Arial"/>
                <a:sym typeface="Arial"/>
              </a:rPr>
              <a:t>ን በተሻለ መልኩ ለማካተት ከነበሩት ክፍተቶች መካከል አንዳንዶቹ የሚከተሉት መሆናቸውን ሀገራት ጠቁመዋል፡-</a:t>
            </a:r>
          </a:p>
          <a:p>
            <a:pPr marL="457200" marR="0" lvl="1" indent="0" algn="l" rtl="0">
              <a:lnSpc>
                <a:spcPct val="100000"/>
              </a:lnSpc>
              <a:spcBef>
                <a:spcPts val="0"/>
              </a:spcBef>
              <a:spcAft>
                <a:spcPts val="0"/>
              </a:spcAft>
              <a:buClr>
                <a:schemeClr val="dk1"/>
              </a:buClr>
              <a:buSzPts val="1200"/>
              <a:buFont typeface="Arial"/>
              <a:buNone/>
            </a:pPr>
            <a:r>
              <a:rPr lang="am-ET" sz="1200" b="0" dirty="0">
                <a:solidFill>
                  <a:schemeClr val="dk1"/>
                </a:solidFill>
                <a:latin typeface="Arial"/>
                <a:ea typeface="Arial"/>
                <a:cs typeface="Arial"/>
                <a:sym typeface="Arial"/>
              </a:rPr>
              <a:t>1) በአየር ንብረት ለውጥ ቢሮዎች/በአካባቢ ጥበቃ ሚኒስቴር እና በሥርዓተ-ፆታ ተቋማት መካከል ገና እየተፈጠረ ያለ ቅንጅት ወይም የቅንጅት ጉድለት</a:t>
            </a:r>
          </a:p>
          <a:p>
            <a:pPr marL="457200" marR="0" lvl="1" indent="0" algn="l" rtl="0">
              <a:lnSpc>
                <a:spcPct val="100000"/>
              </a:lnSpc>
              <a:spcBef>
                <a:spcPts val="0"/>
              </a:spcBef>
              <a:spcAft>
                <a:spcPts val="0"/>
              </a:spcAft>
              <a:buClr>
                <a:schemeClr val="dk1"/>
              </a:buClr>
              <a:buSzPts val="1200"/>
              <a:buFont typeface="Arial"/>
              <a:buNone/>
            </a:pPr>
            <a:r>
              <a:rPr lang="am-ET" sz="1200" dirty="0">
                <a:solidFill>
                  <a:schemeClr val="dk1"/>
                </a:solidFill>
                <a:latin typeface="Arial"/>
                <a:ea typeface="Arial"/>
                <a:cs typeface="Arial"/>
                <a:sym typeface="Arial"/>
              </a:rPr>
              <a:t>2) በእቅዱ ዝግጅት ወቅት የሥርዓተ-ፆታ መረጃ እጥረት</a:t>
            </a:r>
          </a:p>
          <a:p>
            <a:pPr marL="457200" marR="0" lvl="1" indent="0" algn="l" rtl="0">
              <a:lnSpc>
                <a:spcPct val="100000"/>
              </a:lnSpc>
              <a:spcBef>
                <a:spcPts val="0"/>
              </a:spcBef>
              <a:spcAft>
                <a:spcPts val="0"/>
              </a:spcAft>
              <a:buClr>
                <a:schemeClr val="dk1"/>
              </a:buClr>
              <a:buSzPts val="1200"/>
              <a:buFont typeface="Arial"/>
              <a:buNone/>
            </a:pPr>
            <a:r>
              <a:rPr lang="am-ET" sz="1200" dirty="0">
                <a:solidFill>
                  <a:schemeClr val="dk1"/>
                </a:solidFill>
                <a:latin typeface="Arial"/>
                <a:ea typeface="Arial"/>
                <a:cs typeface="Arial"/>
                <a:sym typeface="Arial"/>
              </a:rPr>
              <a:t>3) በአየር ንብረት ለውጥ ሂደት ውስጥ የሴቶች ድርጅቶች እና የስርዓተ-ፆታ ተቋማት ተሳትፎ ውስንነ</a:t>
            </a:r>
          </a:p>
          <a:p>
            <a:pPr marL="457200" marR="0" lvl="1" indent="0" algn="l" rtl="0">
              <a:lnSpc>
                <a:spcPct val="100000"/>
              </a:lnSpc>
              <a:spcBef>
                <a:spcPts val="0"/>
              </a:spcBef>
              <a:spcAft>
                <a:spcPts val="0"/>
              </a:spcAft>
              <a:buClr>
                <a:schemeClr val="dk1"/>
              </a:buClr>
              <a:buSzPts val="1200"/>
              <a:buFont typeface="Arial"/>
              <a:buNone/>
            </a:pPr>
            <a:endParaRPr lang="am-ET" sz="1200" dirty="0">
              <a:solidFill>
                <a:schemeClr val="dk1"/>
              </a:solidFill>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am-ET" sz="1200" dirty="0">
                <a:solidFill>
                  <a:schemeClr val="dk1"/>
                </a:solidFill>
                <a:latin typeface="Arial"/>
                <a:ea typeface="Arial"/>
                <a:cs typeface="Arial"/>
                <a:sym typeface="Arial"/>
              </a:rPr>
              <a:t>በዚህ ምክንያት ስርአተ-ጾታ በቂ እና ግልጽ ባልሆነ መልኩ ተካ</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ቷ</a:t>
            </a:r>
            <a:r>
              <a:rPr lang="am-ET" sz="1200" dirty="0">
                <a:solidFill>
                  <a:schemeClr val="dk1"/>
                </a:solidFill>
                <a:latin typeface="Arial"/>
                <a:ea typeface="Arial"/>
                <a:cs typeface="Arial"/>
                <a:sym typeface="Arial"/>
              </a:rPr>
              <a:t>ል። </a:t>
            </a:r>
          </a:p>
          <a:p>
            <a:pPr marL="457200" marR="0" lvl="1" indent="0" algn="l" rtl="0">
              <a:lnSpc>
                <a:spcPct val="100000"/>
              </a:lnSpc>
              <a:spcBef>
                <a:spcPts val="0"/>
              </a:spcBef>
              <a:spcAft>
                <a:spcPts val="0"/>
              </a:spcAft>
              <a:buClr>
                <a:schemeClr val="dk1"/>
              </a:buClr>
              <a:buSzPts val="1200"/>
              <a:buFont typeface="Arial"/>
              <a:buNone/>
            </a:pPr>
            <a:endParaRPr lang="am-ET" sz="1200" dirty="0">
              <a:solidFill>
                <a:schemeClr val="dk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m-ET" sz="1200" dirty="0">
                <a:solidFill>
                  <a:schemeClr val="dk1"/>
                </a:solidFill>
                <a:latin typeface="Arial"/>
                <a:ea typeface="Arial"/>
                <a:cs typeface="Arial"/>
                <a:sym typeface="Arial"/>
              </a:rPr>
              <a:t>በአገር አቀፍ ደረጃ የአየር ንብረት ለውጥ ጥረቶችን ማጣጣም የሚጠይቀው የ</a:t>
            </a:r>
            <a:r>
              <a:rPr lang="en-US" sz="1200" dirty="0">
                <a:solidFill>
                  <a:schemeClr val="dk1"/>
                </a:solidFill>
                <a:latin typeface="Arial"/>
                <a:ea typeface="Arial"/>
                <a:cs typeface="Arial"/>
                <a:sym typeface="Arial"/>
              </a:rPr>
              <a:t>NDC</a:t>
            </a:r>
            <a:r>
              <a:rPr lang="am-ET" sz="1200" dirty="0">
                <a:solidFill>
                  <a:schemeClr val="dk1"/>
                </a:solidFill>
                <a:latin typeface="Arial"/>
                <a:ea typeface="Arial"/>
                <a:cs typeface="Arial"/>
                <a:sym typeface="Arial"/>
              </a:rPr>
              <a:t> ሂደት፣ አገሮች የሥርዓተ-ፆታ እኩልነትን እና ሴቶችን </a:t>
            </a:r>
            <a:r>
              <a:rPr lang="en-US" sz="1200" dirty="0" err="1">
                <a:solidFill>
                  <a:schemeClr val="dk1"/>
                </a:solidFill>
                <a:latin typeface="Arial"/>
                <a:ea typeface="Arial"/>
                <a:cs typeface="Arial"/>
                <a:sym typeface="Arial"/>
              </a:rPr>
              <a:t>የ</a:t>
            </a:r>
            <a:r>
              <a:rPr lang="am-ET" sz="1200" dirty="0">
                <a:solidFill>
                  <a:schemeClr val="dk1"/>
                </a:solidFill>
                <a:latin typeface="Arial"/>
                <a:ea typeface="Arial"/>
                <a:cs typeface="Arial"/>
                <a:sym typeface="Arial"/>
              </a:rPr>
              <a:t>ማብቃት እንቅስቃሴዎችን የአየር ንብረት ለውጥን ለመ</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ቋቋ</a:t>
            </a:r>
            <a:r>
              <a:rPr lang="am-ET" sz="1200" dirty="0">
                <a:solidFill>
                  <a:schemeClr val="dk1"/>
                </a:solidFill>
                <a:latin typeface="Arial"/>
                <a:ea typeface="Arial"/>
                <a:cs typeface="Arial"/>
                <a:sym typeface="Arial"/>
              </a:rPr>
              <a:t>ም በሚካሄዱ ተግባሮች ውስጥ በተ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a:t>
            </a:r>
            <a:r>
              <a:rPr lang="am-ET" sz="1200" dirty="0">
                <a:solidFill>
                  <a:schemeClr val="dk1"/>
                </a:solidFill>
                <a:latin typeface="Arial"/>
                <a:ea typeface="Arial"/>
                <a:cs typeface="Arial"/>
                <a:sym typeface="Arial"/>
              </a:rPr>
              <a:t>ላ መልኩ እንዲያካትቱ ዕድሉን ሊከፍት ይችላል።</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am-ET" sz="120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am-ET" sz="1200" dirty="0">
                <a:solidFill>
                  <a:schemeClr val="dk1"/>
                </a:solidFill>
                <a:latin typeface="Arial"/>
                <a:ea typeface="Arial"/>
                <a:cs typeface="Arial"/>
                <a:sym typeface="Arial"/>
              </a:rPr>
              <a:t>እንዲሁም ስርዓተ-ፆታ ወደፊት በሚካሄዱ የ</a:t>
            </a:r>
            <a:r>
              <a:rPr lang="en-US" sz="1200" dirty="0">
                <a:solidFill>
                  <a:schemeClr val="dk1"/>
                </a:solidFill>
                <a:latin typeface="Arial"/>
                <a:ea typeface="Arial"/>
                <a:cs typeface="Arial"/>
                <a:sym typeface="Arial"/>
              </a:rPr>
              <a:t>NDC</a:t>
            </a:r>
            <a:r>
              <a:rPr lang="am-ET" sz="1200" dirty="0">
                <a:solidFill>
                  <a:schemeClr val="dk1"/>
                </a:solidFill>
                <a:latin typeface="Arial"/>
                <a:ea typeface="Arial"/>
                <a:cs typeface="Arial"/>
                <a:sym typeface="Arial"/>
              </a:rPr>
              <a:t> ማሻሻያ ሂደቶች ወቅት በደንብ ከግንዛቤ ውስጥ መግባቱን ለማረጋገጥ መሰረት ይጥላል።</a:t>
            </a: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52</a:t>
            </a:fld>
            <a:endParaRPr kumimoji="1" lang="ja-JP" altLang="en-US"/>
          </a:p>
        </p:txBody>
      </p:sp>
    </p:spTree>
    <p:extLst>
      <p:ext uri="{BB962C8B-B14F-4D97-AF65-F5344CB8AC3E}">
        <p14:creationId xmlns:p14="http://schemas.microsoft.com/office/powerpoint/2010/main" val="2562321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sz="800" dirty="0"/>
              <a:t>በሊማ የሥርዓተ-ፆታ መርሀ ግብር ሥር ያለው የሥርዓተ-ፆታ የድርጊት መርሃ ግብር </a:t>
            </a:r>
            <a:r>
              <a:rPr lang="en-US" sz="800" dirty="0"/>
              <a:t>https://unfccc.int/resource/docs/2017/cop23/eng/11a01.pdf#page=13 </a:t>
            </a:r>
          </a:p>
          <a:p>
            <a:pPr marL="457200" lvl="0" indent="-298450" algn="l" rtl="0">
              <a:lnSpc>
                <a:spcPct val="100000"/>
              </a:lnSpc>
              <a:spcBef>
                <a:spcPts val="0"/>
              </a:spcBef>
              <a:spcAft>
                <a:spcPts val="0"/>
              </a:spcAft>
              <a:buSzPts val="1100"/>
              <a:buChar char="●"/>
            </a:pPr>
            <a:r>
              <a:rPr lang="am-ET" sz="800" dirty="0"/>
              <a:t>የሥርዓተ-ፆታ የድርጊት መርሃ ግብሩ እኩልነት ያለበት የ</a:t>
            </a:r>
            <a:r>
              <a:rPr lang="en-US" sz="800" dirty="0"/>
              <a:t>UNFCC</a:t>
            </a:r>
            <a:r>
              <a:rPr lang="am-ET" sz="800" dirty="0"/>
              <a:t> </a:t>
            </a:r>
            <a:r>
              <a:rPr lang="en-US" sz="800" dirty="0"/>
              <a:t>- </a:t>
            </a:r>
            <a:r>
              <a:rPr lang="am-ET" sz="800" dirty="0"/>
              <a:t>የአየር ንብረት ድርድር እና የፓሪስ ስምምነትን የሚደገፍ ሥርዓተ-ፆታ</a:t>
            </a:r>
            <a:r>
              <a:rPr lang="en-US" sz="800" dirty="0" err="1"/>
              <a:t>ን</a:t>
            </a:r>
            <a:r>
              <a:rPr lang="am-ET" sz="800" dirty="0"/>
              <a:t> ያማከለ አካሄድ በፕሮግራሙ ውስጥ ማካተትን ያለመ ነው።</a:t>
            </a:r>
          </a:p>
          <a:p>
            <a:pPr marL="457200" lvl="0" indent="-298450" algn="l" rtl="0">
              <a:lnSpc>
                <a:spcPct val="100000"/>
              </a:lnSpc>
              <a:spcBef>
                <a:spcPts val="0"/>
              </a:spcBef>
              <a:spcAft>
                <a:spcPts val="0"/>
              </a:spcAft>
              <a:buSzPts val="1100"/>
              <a:buChar char="●"/>
            </a:pPr>
            <a:r>
              <a:rPr lang="am-ET" sz="800" dirty="0"/>
              <a:t>በሥርዓተ-ፆታ የድርጊት መርሃ ግብር ውስጥ ስለተካተቱት ጉዳዮች የምስል ትንተናውን በቀጣዩ ገጽ ይመልከቱ።</a:t>
            </a:r>
          </a:p>
          <a:p>
            <a:pPr marL="457200" lvl="0" indent="-298450" algn="l" rtl="0">
              <a:lnSpc>
                <a:spcPct val="100000"/>
              </a:lnSpc>
              <a:spcBef>
                <a:spcPts val="0"/>
              </a:spcBef>
              <a:spcAft>
                <a:spcPts val="0"/>
              </a:spcAft>
              <a:buSzPts val="1100"/>
              <a:buChar char="●"/>
            </a:pPr>
            <a:r>
              <a:rPr lang="am-ET" sz="800" dirty="0"/>
              <a:t>የሊማ የተሻሻለ የሥርዓተ-ፆታ እና የሥርዓተ-ፆታ የድርጊት መርሃ ግብር ሙሉ ጽሑፎች በሁሉም የተባበሩት መንግስታት ቋንቋዎች ማለትም በእንግሊዝኛ፣ ስፓኒሽ እና ፈረንሳይኛን በዚህ መስፈንጠሪያ ይገኛል: </a:t>
            </a:r>
            <a:r>
              <a:rPr lang="en-US" sz="800" dirty="0"/>
              <a:t>https://unfccc.int/documents/204536 </a:t>
            </a:r>
          </a:p>
          <a:p>
            <a:pPr marL="457200" lvl="0" indent="-298450" algn="l" rtl="0">
              <a:lnSpc>
                <a:spcPct val="100000"/>
              </a:lnSpc>
              <a:spcBef>
                <a:spcPts val="0"/>
              </a:spcBef>
              <a:spcAft>
                <a:spcPts val="0"/>
              </a:spcAft>
              <a:buSzPts val="1100"/>
              <a:buChar char="●"/>
            </a:pPr>
            <a:r>
              <a:rPr lang="am-ET" sz="800" dirty="0"/>
              <a:t>በፅሁፉ ውስጥ የ35</a:t>
            </a:r>
            <a:r>
              <a:rPr lang="en-US" sz="800" dirty="0" err="1"/>
              <a:t>ቱን</a:t>
            </a:r>
            <a:r>
              <a:rPr lang="am-ET" sz="800" dirty="0"/>
              <a:t> ውጤቶች ዝርዝር ማየት ትችላላችሁ።  </a:t>
            </a:r>
          </a:p>
          <a:p>
            <a:pPr marL="158750" lvl="0" indent="0" algn="l" rtl="0">
              <a:lnSpc>
                <a:spcPct val="100000"/>
              </a:lnSpc>
              <a:spcBef>
                <a:spcPts val="0"/>
              </a:spcBef>
              <a:spcAft>
                <a:spcPts val="0"/>
              </a:spcAft>
              <a:buSzPts val="1100"/>
              <a:buNone/>
            </a:pPr>
            <a:r>
              <a:rPr lang="en-US" sz="800" b="0" dirty="0">
                <a:highlight>
                  <a:srgbClr val="00FF00"/>
                </a:highlight>
              </a:rPr>
              <a:t>.</a:t>
            </a:r>
            <a:endParaRPr lang="en-US" sz="800" b="0"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53</a:t>
            </a:fld>
            <a:endParaRPr kumimoji="1" lang="ja-JP" altLang="en-US"/>
          </a:p>
        </p:txBody>
      </p:sp>
    </p:spTree>
    <p:extLst>
      <p:ext uri="{BB962C8B-B14F-4D97-AF65-F5344CB8AC3E}">
        <p14:creationId xmlns:p14="http://schemas.microsoft.com/office/powerpoint/2010/main" val="2763091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sz="800" dirty="0"/>
              <a:t>የሊማ የተሻሻለ የሥርዓተ-ፆታ እና የሥርዓተ-ፆታ የድርጊት መርሃ ግብር ሙሉ ጽሑፎች በሁሉም የተባበሩት መንግስታት ቋንቋዎች ማለትም በእንግሊዝኛ፣ ስፓኒሽ እና ፈረንሳይኛን በዚህ መስፈንጠሪያ ይገኛል: </a:t>
            </a:r>
            <a:r>
              <a:rPr lang="en-US" sz="800" dirty="0"/>
              <a:t>https://unfccc.int/documents/204536  </a:t>
            </a:r>
            <a:r>
              <a:rPr lang="am-ET" sz="800" dirty="0"/>
              <a:t>በፅሁፉ ውስጥ የ35</a:t>
            </a:r>
            <a:r>
              <a:rPr lang="en-US" sz="800" dirty="0" err="1"/>
              <a:t>ቱን</a:t>
            </a:r>
            <a:r>
              <a:rPr lang="am-ET" sz="800" dirty="0"/>
              <a:t> ውጤቶች ዝርዝር ማየት ትችላላችሁ።  </a:t>
            </a:r>
          </a:p>
          <a:p>
            <a:pPr marL="158750" lvl="0" indent="0" algn="l" rtl="0">
              <a:lnSpc>
                <a:spcPct val="100000"/>
              </a:lnSpc>
              <a:spcBef>
                <a:spcPts val="0"/>
              </a:spcBef>
              <a:spcAft>
                <a:spcPts val="0"/>
              </a:spcAft>
              <a:buSzPts val="1100"/>
              <a:buNone/>
            </a:pPr>
            <a:endParaRPr lang="en-GB" sz="800" dirty="0"/>
          </a:p>
          <a:p>
            <a:pPr marL="457200" lvl="0" indent="-298450" algn="l" rtl="0">
              <a:lnSpc>
                <a:spcPct val="100000"/>
              </a:lnSpc>
              <a:spcBef>
                <a:spcPts val="0"/>
              </a:spcBef>
              <a:spcAft>
                <a:spcPts val="0"/>
              </a:spcAft>
              <a:buSzPts val="110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በተጨማሪ</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ይህን</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ድህረገጽ</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ይመልከቱ</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GB" sz="800" dirty="0"/>
              <a:t>https://unfccc.int/workshop-on-gender-and-climate-change-june-2019</a:t>
            </a:r>
          </a:p>
          <a:p>
            <a:pPr marL="0" marR="0">
              <a:lnSpc>
                <a:spcPct val="107000"/>
              </a:lnSpc>
              <a:spcBef>
                <a:spcPts val="0"/>
              </a:spcBef>
              <a:spcAft>
                <a:spcPts val="800"/>
              </a:spcAft>
            </a:pPr>
            <a:endParaRPr lang="am-ET" sz="800" dirty="0">
              <a:effectLst/>
              <a:latin typeface="Ebrima" panose="02000000000000000000" pitchFamily="2" charset="0"/>
              <a:ea typeface="Calibri" panose="020F0502020204030204" pitchFamily="34" charset="0"/>
              <a:cs typeface="Ebrima" panose="02000000000000000000" pitchFamily="2" charset="0"/>
            </a:endParaRPr>
          </a:p>
          <a:p>
            <a:pPr marL="0" marR="0">
              <a:lnSpc>
                <a:spcPct val="107000"/>
              </a:lnSpc>
              <a:spcBef>
                <a:spcPts val="0"/>
              </a:spcBef>
              <a:spcAft>
                <a:spcPts val="800"/>
              </a:spcAft>
            </a:pPr>
            <a:r>
              <a:rPr lang="en-US" sz="800" dirty="0">
                <a:latin typeface="Calibri"/>
                <a:cs typeface="Calibri"/>
                <a:sym typeface="Arial"/>
              </a:rPr>
              <a:t>እ</a:t>
            </a:r>
            <a:r>
              <a:rPr lang="am-ET" sz="800" dirty="0">
                <a:latin typeface="Calibri"/>
                <a:cs typeface="Calibri"/>
                <a:sym typeface="Arial"/>
              </a:rPr>
              <a:t>.</a:t>
            </a:r>
            <a:r>
              <a:rPr lang="en-US" sz="800" dirty="0">
                <a:latin typeface="Calibri"/>
                <a:cs typeface="Calibri"/>
                <a:sym typeface="Arial"/>
              </a:rPr>
              <a:t>ኤ</a:t>
            </a:r>
            <a:r>
              <a:rPr lang="am-ET" sz="800" dirty="0">
                <a:latin typeface="Calibri"/>
                <a:cs typeface="Calibri"/>
                <a:sym typeface="Arial"/>
              </a:rPr>
              <a:t>.አ. </a:t>
            </a:r>
            <a:r>
              <a:rPr lang="en-US" sz="800" dirty="0">
                <a:effectLst/>
                <a:latin typeface="Ebrima" panose="02000000000000000000" pitchFamily="2" charset="0"/>
                <a:ea typeface="Calibri" panose="020F0502020204030204" pitchFamily="34" charset="0"/>
                <a:cs typeface="Ebrima" panose="02000000000000000000" pitchFamily="2" charset="0"/>
              </a:rPr>
              <a:t>የ</a:t>
            </a:r>
            <a:r>
              <a:rPr lang="en-US" sz="800" dirty="0">
                <a:effectLst/>
                <a:latin typeface="Calibri" panose="020F0502020204030204" pitchFamily="34" charset="0"/>
                <a:ea typeface="Calibri" panose="020F0502020204030204" pitchFamily="34" charset="0"/>
                <a:cs typeface="Arial" panose="020B0604020202020204" pitchFamily="34" charset="0"/>
              </a:rPr>
              <a:t>2019-2024 </a:t>
            </a:r>
            <a:r>
              <a:rPr lang="en-US" sz="800" dirty="0" err="1">
                <a:effectLst/>
                <a:latin typeface="Ebrima" panose="02000000000000000000" pitchFamily="2" charset="0"/>
                <a:ea typeface="Calibri" panose="020F0502020204030204" pitchFamily="34" charset="0"/>
                <a:cs typeface="Ebrima" panose="02000000000000000000" pitchFamily="2" charset="0"/>
              </a:rPr>
              <a:t>የሥርዓተ</a:t>
            </a:r>
            <a:r>
              <a:rPr lang="en-US" sz="800" dirty="0" err="1">
                <a:effectLst/>
                <a:latin typeface="Calibri" panose="020F0502020204030204" pitchFamily="34" charset="0"/>
                <a:ea typeface="Calibri" panose="020F0502020204030204" pitchFamily="34" charset="0"/>
                <a:cs typeface="Arial" panose="020B0604020202020204" pitchFamily="34" charset="0"/>
              </a:rPr>
              <a:t>-</a:t>
            </a:r>
            <a:r>
              <a:rPr lang="en-US" sz="800" dirty="0" err="1">
                <a:effectLst/>
                <a:latin typeface="Ebrima" panose="02000000000000000000" pitchFamily="2" charset="0"/>
                <a:ea typeface="Calibri" panose="020F0502020204030204" pitchFamily="34" charset="0"/>
                <a:cs typeface="Ebrima" panose="02000000000000000000" pitchFamily="2" charset="0"/>
              </a:rPr>
              <a:t>ፆታ</a:t>
            </a:r>
            <a:r>
              <a:rPr lang="en-US" sz="800" dirty="0">
                <a:effectLst/>
                <a:latin typeface="Calibri" panose="020F0502020204030204" pitchFamily="34" charset="0"/>
                <a:ea typeface="Calibri" panose="020F0502020204030204" pitchFamily="34" charset="0"/>
                <a:cs typeface="Arial" panose="020B0604020202020204" pitchFamily="34"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የድርጊት</a:t>
            </a:r>
            <a:r>
              <a:rPr lang="en-US" sz="800" dirty="0">
                <a:effectLst/>
                <a:latin typeface="Calibri" panose="020F0502020204030204" pitchFamily="34" charset="0"/>
                <a:ea typeface="Calibri" panose="020F0502020204030204" pitchFamily="34" charset="0"/>
                <a:cs typeface="Arial" panose="020B0604020202020204" pitchFamily="34"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መርሃ</a:t>
            </a:r>
            <a:r>
              <a:rPr lang="en-US" sz="800" dirty="0">
                <a:effectLst/>
                <a:latin typeface="Calibri" panose="020F0502020204030204" pitchFamily="34" charset="0"/>
                <a:ea typeface="Calibri" panose="020F0502020204030204" pitchFamily="34" charset="0"/>
                <a:cs typeface="Arial" panose="020B0604020202020204" pitchFamily="34"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ግብር</a:t>
            </a:r>
            <a:r>
              <a:rPr lang="am-ET" sz="800" dirty="0">
                <a:effectLst/>
                <a:latin typeface="Ebrima" panose="02000000000000000000" pitchFamily="2" charset="0"/>
                <a:ea typeface="Calibri" panose="020F0502020204030204" pitchFamily="34" charset="0"/>
                <a:cs typeface="Ebrima" panose="02000000000000000000" pitchFamily="2" charset="0"/>
              </a:rPr>
              <a:t> የሚከተሉትን ያካትታል፡-</a:t>
            </a:r>
          </a:p>
          <a:p>
            <a:pPr marL="0" marR="0">
              <a:lnSpc>
                <a:spcPct val="107000"/>
              </a:lnSpc>
              <a:spcBef>
                <a:spcPts val="0"/>
              </a:spcBef>
              <a:spcAft>
                <a:spcPts val="8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GB" sz="800" dirty="0">
                <a:effectLst/>
                <a:latin typeface="Ebrima" panose="02000000000000000000" pitchFamily="2" charset="0"/>
                <a:ea typeface="Calibri" panose="020F0502020204030204" pitchFamily="34" charset="0"/>
                <a:cs typeface="Ebrima" panose="02000000000000000000" pitchFamily="2" charset="0"/>
              </a:rPr>
              <a:t>ሀ</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የአቅም</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ግንባታ</a:t>
            </a:r>
            <a:r>
              <a:rPr lang="en-GB" sz="800" dirty="0">
                <a:effectLst/>
                <a:latin typeface="Ebrima" panose="02000000000000000000" pitchFamily="2" charset="0"/>
                <a:ea typeface="Calibri" panose="020F0502020204030204" pitchFamily="34" charset="0"/>
                <a:cs typeface="Ebrima" panose="02000000000000000000" pitchFamily="2" charset="0"/>
              </a:rPr>
              <a:t>፣</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ዕውቀትን</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ማ</a:t>
            </a:r>
            <a:r>
              <a:rPr lang="en-GB" sz="800" dirty="0" err="1">
                <a:effectLst/>
                <a:latin typeface="Ebrima" panose="02000000000000000000" pitchFamily="2" charset="0"/>
                <a:ea typeface="Calibri" panose="020F0502020204030204" pitchFamily="34" charset="0"/>
                <a:cs typeface="Ebrima" panose="02000000000000000000" pitchFamily="2" charset="0"/>
              </a:rPr>
              <a:t>ጋራት</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ግንኙነት፡፡ </a:t>
            </a:r>
            <a:r>
              <a:rPr lang="en-US" sz="800" dirty="0" err="1">
                <a:effectLst/>
                <a:latin typeface="Ebrima" panose="02000000000000000000" pitchFamily="2" charset="0"/>
                <a:ea typeface="Calibri" panose="020F0502020204030204" pitchFamily="34" charset="0"/>
                <a:cs typeface="Ebrima" panose="02000000000000000000" pitchFamily="2" charset="0"/>
              </a:rPr>
              <a:t>መርሃ</a:t>
            </a:r>
            <a:r>
              <a:rPr lang="en-US" sz="800" dirty="0">
                <a:effectLst/>
                <a:latin typeface="Calibri" panose="020F0502020204030204" pitchFamily="34" charset="0"/>
                <a:ea typeface="Calibri" panose="020F0502020204030204" pitchFamily="34" charset="0"/>
                <a:cs typeface="Arial" panose="020B0604020202020204" pitchFamily="34"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ግብሩ</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የባለድርሻ</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አካላትን</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ግንዛቤ</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እውቀት</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በሥርዓተ</a:t>
            </a:r>
            <a:r>
              <a:rPr lang="en-GB" sz="800" dirty="0" err="1">
                <a:effectLst/>
                <a:latin typeface="Calibri" panose="020F0502020204030204" pitchFamily="34" charset="0"/>
                <a:ea typeface="Calibri" panose="020F0502020204030204" pitchFamily="34" charset="0"/>
                <a:cs typeface="Arial" panose="020B0604020202020204" pitchFamily="34" charset="0"/>
              </a:rPr>
              <a:t>-</a:t>
            </a:r>
            <a:r>
              <a:rPr lang="en-GB" sz="800" dirty="0" err="1">
                <a:effectLst/>
                <a:latin typeface="Ebrima" panose="02000000000000000000" pitchFamily="2" charset="0"/>
                <a:ea typeface="Calibri" panose="020F0502020204030204" pitchFamily="34" charset="0"/>
                <a:cs typeface="Ebrima" panose="02000000000000000000" pitchFamily="2" charset="0"/>
              </a:rPr>
              <a:t>ፆታ</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ጉዳዮች</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ስልታዊ</a:t>
            </a:r>
            <a:r>
              <a:rPr lang="am-ET" sz="800" dirty="0">
                <a:effectLst/>
                <a:latin typeface="Ebrima" panose="02000000000000000000" pitchFamily="2" charset="0"/>
                <a:ea typeface="Calibri" panose="020F0502020204030204" pitchFamily="34" charset="0"/>
                <a:cs typeface="Ebrima" panose="02000000000000000000" pitchFamily="2" charset="0"/>
              </a:rPr>
              <a:t> መካተት ላይ እንዲጎለብቱ እና በማእቀፉ፣ </a:t>
            </a:r>
            <a:r>
              <a:rPr lang="en-GB" sz="800" dirty="0" err="1">
                <a:effectLst/>
                <a:latin typeface="Ebrima" panose="02000000000000000000" pitchFamily="2" charset="0"/>
                <a:ea typeface="Calibri" panose="020F0502020204030204" pitchFamily="34" charset="0"/>
                <a:cs typeface="Ebrima" panose="02000000000000000000" pitchFamily="2" charset="0"/>
              </a:rPr>
              <a:t>በፓሪስ</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ስምምነት</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Calibri" panose="020F0502020204030204" pitchFamily="34" charset="0"/>
                <a:ea typeface="Calibri" panose="020F0502020204030204" pitchFamily="34" charset="0"/>
                <a:cs typeface="Arial" panose="020B0604020202020204" pitchFamily="34" charset="0"/>
              </a:rPr>
              <a:t>እና</a:t>
            </a:r>
            <a:r>
              <a:rPr lang="am-ET" sz="800" dirty="0">
                <a:effectLst/>
                <a:latin typeface="Calibri" panose="020F0502020204030204" pitchFamily="34" charset="0"/>
                <a:ea typeface="Calibri" panose="020F0502020204030204" pitchFamily="34" charset="0"/>
                <a:cs typeface="Arial" panose="020B0604020202020204" pitchFamily="34"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በስሩ ያሉ የተለያዩ ርዕሰ</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Calibri" panose="020F0502020204030204" pitchFamily="34" charset="0"/>
                <a:ea typeface="Calibri" panose="020F0502020204030204" pitchFamily="34" charset="0"/>
                <a:cs typeface="Arial" panose="020B0604020202020204" pitchFamily="34" charset="0"/>
              </a:rPr>
              <a:t>ጉዳዪት</a:t>
            </a:r>
            <a:r>
              <a:rPr lang="en-GB" sz="800" dirty="0">
                <a:effectLst/>
                <a:latin typeface="Calibri" panose="020F0502020204030204" pitchFamily="34" charset="0"/>
                <a:ea typeface="Calibri" panose="020F0502020204030204" pitchFamily="34" charset="0"/>
                <a:cs typeface="Arial" panose="020B0604020202020204" pitchFamily="34" charset="0"/>
              </a:rPr>
              <a:t>፣</a:t>
            </a:r>
            <a:r>
              <a:rPr lang="am-ET" sz="800" dirty="0">
                <a:effectLst/>
                <a:latin typeface="Calibri" panose="020F0502020204030204" pitchFamily="34" charset="0"/>
                <a:ea typeface="Calibri" panose="020F0502020204030204" pitchFamily="34" charset="0"/>
                <a:cs typeface="Arial" panose="020B0604020202020204" pitchFamily="34" charset="0"/>
              </a:rPr>
              <a:t> እንዲሁም </a:t>
            </a:r>
            <a:r>
              <a:rPr lang="am-ET" sz="800" dirty="0">
                <a:effectLst/>
                <a:latin typeface="Ebrima" panose="02000000000000000000" pitchFamily="2" charset="0"/>
                <a:ea typeface="Calibri" panose="020F0502020204030204" pitchFamily="34" charset="0"/>
                <a:cs typeface="Ebrima" panose="02000000000000000000" pitchFamily="2" charset="0"/>
              </a:rPr>
              <a:t>ተግባራዊ በሚድረጉ </a:t>
            </a:r>
            <a:r>
              <a:rPr lang="en-GB" sz="800" dirty="0" err="1">
                <a:effectLst/>
                <a:latin typeface="Ebrima" panose="02000000000000000000" pitchFamily="2" charset="0"/>
                <a:ea typeface="Calibri" panose="020F0502020204030204" pitchFamily="34" charset="0"/>
                <a:cs typeface="Ebrima" panose="02000000000000000000" pitchFamily="2" charset="0"/>
              </a:rPr>
              <a:t>ፖሊሲዎች</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ፕሮግራሞች</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ፕሮጀክቶች</a:t>
            </a:r>
            <a:r>
              <a:rPr lang="en-GB" sz="800" dirty="0">
                <a:effectLst/>
                <a:latin typeface="Calibri" panose="020F0502020204030204" pitchFamily="34" charset="0"/>
                <a:ea typeface="Calibri" panose="020F0502020204030204" pitchFamily="34" charset="0"/>
                <a:cs typeface="Arial" panose="020B0604020202020204" pitchFamily="34" charset="0"/>
              </a:rPr>
              <a:t> </a:t>
            </a:r>
            <a:r>
              <a:rPr lang="am-ET" sz="800" dirty="0">
                <a:effectLst/>
                <a:latin typeface="Calibri" panose="020F0502020204030204" pitchFamily="34" charset="0"/>
                <a:ea typeface="Calibri" panose="020F0502020204030204" pitchFamily="34" charset="0"/>
                <a:cs typeface="Arial" panose="020B0604020202020204" pitchFamily="34" charset="0"/>
              </a:rPr>
              <a:t>ላይ እነዚህ ግንዛቤዎችና እውቀቶች </a:t>
            </a:r>
            <a:r>
              <a:rPr kumimoji="1" lang="am-ET" sz="800" kern="1200" dirty="0">
                <a:solidFill>
                  <a:schemeClr val="tx1"/>
                </a:solidFill>
                <a:effectLst/>
                <a:latin typeface="Ebrima" panose="02000000000000000000" pitchFamily="2" charset="0"/>
                <a:ea typeface="Calibri" panose="020F0502020204030204" pitchFamily="34" charset="0"/>
                <a:cs typeface="Ebrima" panose="02000000000000000000" pitchFamily="2" charset="0"/>
              </a:rPr>
              <a:t>እንዲተገበሩ አስቀም</a:t>
            </a:r>
            <a:r>
              <a:rPr kumimoji="1" lang="en-US" sz="800" kern="1200" dirty="0" err="1">
                <a:solidFill>
                  <a:schemeClr val="tx1"/>
                </a:solidFill>
                <a:effectLst/>
                <a:latin typeface="Ebrima" panose="02000000000000000000" pitchFamily="2" charset="0"/>
                <a:ea typeface="Nyala" panose="02000504070300020003" pitchFamily="2" charset="0"/>
                <a:cs typeface="Ebrima" panose="02000000000000000000" pitchFamily="2" charset="0"/>
              </a:rPr>
              <a:t>ጧ</a:t>
            </a:r>
            <a:r>
              <a:rPr kumimoji="1" lang="am-ET" sz="800" kern="1200" dirty="0">
                <a:solidFill>
                  <a:schemeClr val="tx1"/>
                </a:solidFill>
                <a:effectLst/>
                <a:latin typeface="Ebrima" panose="02000000000000000000" pitchFamily="2" charset="0"/>
                <a:ea typeface="Calibri" panose="020F0502020204030204" pitchFamily="34" charset="0"/>
                <a:cs typeface="Ebrima" panose="02000000000000000000" pitchFamily="2" charset="0"/>
              </a:rPr>
              <a:t>ል።</a:t>
            </a:r>
            <a:endParaRPr kumimoji="1" lang="am-ET" sz="800" kern="1200" dirty="0">
              <a:solidFill>
                <a:schemeClr val="tx1"/>
              </a:solidFill>
              <a:effectLst/>
              <a:latin typeface="Ebrima" panose="02000000000000000000" pitchFamily="2"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GB" sz="800" dirty="0" err="1">
                <a:effectLst/>
                <a:latin typeface="Ebrima" panose="02000000000000000000" pitchFamily="2" charset="0"/>
                <a:ea typeface="Calibri" panose="020F0502020204030204" pitchFamily="34" charset="0"/>
                <a:cs typeface="Ebrima" panose="02000000000000000000" pitchFamily="2" charset="0"/>
              </a:rPr>
              <a:t>ለ</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Kefa" panose="02000506000000020004" pitchFamily="2" charset="77"/>
              </a:rPr>
              <a:t>ሚዛናዊ</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ስርአተ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ጾታ</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ተሳትፎ</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የሴቶች</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አመራር</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Kefa" panose="02000506000000020004" pitchFamily="2" charset="77"/>
              </a:rPr>
              <a:t>በተባበሩት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መንግስታት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የአየር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ንብረት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ለውጥ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ማዕቀፋዊ</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ስምምነት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ሂደት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ውስጥ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የተሞላ፣</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እኩል</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ትርጉም</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ያለው</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የሴቶችን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ተሳትፎ</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ማሳካት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ማስቀጠልን </a:t>
            </a:r>
            <a:r>
              <a:rPr kumimoji="1" lang="am-ET" sz="1050" kern="1200" dirty="0">
                <a:solidFill>
                  <a:schemeClr val="tx1"/>
                </a:solidFill>
                <a:effectLst/>
                <a:latin typeface="Ebrima" panose="02000000000000000000" pitchFamily="2" charset="0"/>
                <a:ea typeface="Calibri" panose="020F0502020204030204" pitchFamily="34" charset="0"/>
                <a:cs typeface="Ebrima" panose="02000000000000000000" pitchFamily="2" charset="0"/>
              </a:rPr>
              <a:t>አስቀም</a:t>
            </a:r>
            <a:r>
              <a:rPr kumimoji="1" lang="en-US" sz="1050" kern="1200" dirty="0" err="1">
                <a:solidFill>
                  <a:schemeClr val="tx1"/>
                </a:solidFill>
                <a:effectLst/>
                <a:latin typeface="Ebrima" panose="02000000000000000000" pitchFamily="2" charset="0"/>
                <a:ea typeface="Nyala" panose="02000504070300020003" pitchFamily="2" charset="0"/>
                <a:cs typeface="Ebrima" panose="02000000000000000000" pitchFamily="2" charset="0"/>
              </a:rPr>
              <a:t>ጧ</a:t>
            </a:r>
            <a:r>
              <a:rPr kumimoji="1" lang="am-ET" sz="1050" kern="1200" dirty="0">
                <a:solidFill>
                  <a:schemeClr val="tx1"/>
                </a:solidFill>
                <a:effectLst/>
                <a:latin typeface="Ebrima" panose="02000000000000000000" pitchFamily="2" charset="0"/>
                <a:ea typeface="Calibri" panose="020F0502020204030204" pitchFamily="34" charset="0"/>
                <a:cs typeface="Ebrima" panose="02000000000000000000" pitchFamily="2" charset="0"/>
              </a:rPr>
              <a:t>ል</a:t>
            </a:r>
            <a:r>
              <a:rPr lang="am-ET" sz="1050" dirty="0">
                <a:solidFill>
                  <a:srgbClr val="3F3F3F"/>
                </a:solidFill>
                <a:effectLst/>
                <a:latin typeface="Kefa" panose="02000506000000020004" pitchFamily="2" charset="77"/>
              </a:rPr>
              <a:t>።</a:t>
            </a: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GB" sz="800" dirty="0" err="1">
                <a:effectLst/>
                <a:latin typeface="Ebrima" panose="02000000000000000000" pitchFamily="2" charset="0"/>
                <a:ea typeface="Calibri" panose="020F0502020204030204" pitchFamily="34" charset="0"/>
                <a:cs typeface="Ebrima" panose="02000000000000000000" pitchFamily="2" charset="0"/>
              </a:rPr>
              <a:t>ሐ</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ቅንጅት</a:t>
            </a:r>
            <a:r>
              <a:rPr lang="en-GB" sz="800" dirty="0">
                <a:effectLst/>
                <a:latin typeface="Ebrima" panose="02000000000000000000" pitchFamily="2" charset="0"/>
                <a:ea typeface="Calibri" panose="020F0502020204030204" pitchFamily="34" charset="0"/>
                <a:cs typeface="Ebrima" panose="02000000000000000000" pitchFamily="2" charset="0"/>
              </a:rPr>
              <a:t>፡</a:t>
            </a:r>
            <a:r>
              <a:rPr lang="am-ET" sz="800" dirty="0">
                <a:effectLst/>
                <a:latin typeface="Ebrima" panose="02000000000000000000" pitchFamily="2" charset="0"/>
                <a:ea typeface="Calibri" panose="020F0502020204030204" pitchFamily="34" charset="0"/>
                <a:cs typeface="Ebrima" panose="02000000000000000000" pitchFamily="2" charset="0"/>
              </a:rPr>
              <a:t>-</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Kefa" panose="02000506000000020004" pitchFamily="2" charset="77"/>
              </a:rPr>
              <a:t>በተባበሩት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መንግስታት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የአየር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ንብረት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ለውጥ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ማዕቀፋዊ</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ስምምነት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የተዋቀሩ</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አካላት፣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ጽ</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ቤቱ</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ሌሎች</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የተባበሩት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መንግስታት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አካላት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ባለድርሻዎች</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ስራ</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ውስጥ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የስርአተ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ጾታ</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ጉዳይ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መካተቱን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ማጠናከር።</a:t>
            </a: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GB" sz="800" dirty="0" err="1">
                <a:effectLst/>
                <a:latin typeface="Ebrima" panose="02000000000000000000" pitchFamily="2" charset="0"/>
                <a:ea typeface="Calibri" panose="020F0502020204030204" pitchFamily="34" charset="0"/>
                <a:cs typeface="Ebrima" panose="02000000000000000000" pitchFamily="2" charset="0"/>
              </a:rPr>
              <a:t>መ</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Kefa" panose="02000506000000020004" pitchFamily="2" charset="77"/>
              </a:rPr>
              <a:t>ሥርዓተ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ፆታን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ያማከለ </a:t>
            </a:r>
            <a:r>
              <a:rPr lang="am-ET" sz="800" dirty="0">
                <a:effectLst/>
                <a:latin typeface="Ebrima" panose="02000000000000000000" pitchFamily="2" charset="0"/>
                <a:ea typeface="Calibri" panose="020F0502020204030204" pitchFamily="34" charset="0"/>
                <a:cs typeface="Ebrima" panose="02000000000000000000" pitchFamily="2" charset="0"/>
              </a:rPr>
              <a:t>አፈጻጸም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Ebrima" panose="02000000000000000000" pitchFamily="2" charset="0"/>
                <a:ea typeface="Calibri" panose="020F0502020204030204" pitchFamily="34" charset="0"/>
                <a:cs typeface="Ebrima" panose="02000000000000000000" pitchFamily="2" charset="0"/>
              </a:rPr>
              <a:t> የ</a:t>
            </a:r>
            <a:r>
              <a:rPr lang="am-ET" sz="800" dirty="0">
                <a:effectLst/>
                <a:latin typeface="Ebrima" panose="02000000000000000000" pitchFamily="2" charset="0"/>
                <a:ea typeface="Calibri" panose="020F0502020204030204" pitchFamily="34" charset="0"/>
                <a:cs typeface="Ebrima" panose="02000000000000000000" pitchFamily="2" charset="0"/>
              </a:rPr>
              <a:t>አፈጻጸም </a:t>
            </a:r>
            <a:r>
              <a:rPr lang="en-GB" sz="800" dirty="0" err="1">
                <a:effectLst/>
                <a:latin typeface="Ebrima" panose="02000000000000000000" pitchFamily="2" charset="0"/>
                <a:ea typeface="Calibri" panose="020F0502020204030204" pitchFamily="34" charset="0"/>
                <a:cs typeface="Ebrima" panose="02000000000000000000" pitchFamily="2" charset="0"/>
              </a:rPr>
              <a:t>ስልቶች</a:t>
            </a:r>
            <a:r>
              <a:rPr lang="en-GB" sz="800" dirty="0">
                <a:effectLst/>
                <a:latin typeface="Ebrima" panose="02000000000000000000" pitchFamily="2" charset="0"/>
                <a:ea typeface="Calibri" panose="020F0502020204030204" pitchFamily="34" charset="0"/>
                <a:cs typeface="Ebrima" panose="02000000000000000000" pitchFamily="2" charset="0"/>
              </a:rPr>
              <a:t>፦</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የስር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አተ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ጾታ</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እኩልነት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ሴቶችን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ማብቃት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በማእቀፉ</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በፓሪሱ</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ስምምነት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ተግባራት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ውስጥ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መከበሩን፣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መደገፉን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ከግንዛቤ</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ውስጥ</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መግባቱን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ማረጋገጥ።</a:t>
            </a:r>
            <a:endParaRPr lang="am-ET" sz="800" dirty="0">
              <a:solidFill>
                <a:srgbClr val="3F3F3F"/>
              </a:solidFill>
              <a:effectLst/>
              <a:latin typeface="Kefa" panose="02000506000000020004" pitchFamily="2" charset="77"/>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lang="en-GB" sz="800" dirty="0" err="1">
                <a:effectLst/>
                <a:latin typeface="Ebrima" panose="02000000000000000000" pitchFamily="2" charset="0"/>
                <a:ea typeface="Calibri" panose="020F0502020204030204" pitchFamily="34" charset="0"/>
                <a:cs typeface="Ebrima" panose="02000000000000000000" pitchFamily="2" charset="0"/>
              </a:rPr>
              <a:t>ሠ</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ክትትል</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እና</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ሪፖርት</a:t>
            </a:r>
            <a:r>
              <a:rPr lang="en-GB" sz="800" dirty="0">
                <a:effectLst/>
                <a:latin typeface="Ebrima" panose="02000000000000000000" pitchFamily="2" charset="0"/>
                <a:ea typeface="Calibri" panose="020F0502020204030204" pitchFamily="34" charset="0"/>
                <a:cs typeface="Ebrima" panose="02000000000000000000" pitchFamily="2" charset="0"/>
              </a:rPr>
              <a:t> </a:t>
            </a:r>
            <a:r>
              <a:rPr lang="en-GB" sz="800" dirty="0" err="1">
                <a:effectLst/>
                <a:latin typeface="Ebrima" panose="02000000000000000000" pitchFamily="2" charset="0"/>
                <a:ea typeface="Calibri" panose="020F0502020204030204" pitchFamily="34" charset="0"/>
                <a:cs typeface="Ebrima" panose="02000000000000000000" pitchFamily="2" charset="0"/>
              </a:rPr>
              <a:t>ማድረግ</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am-ET" sz="1050" dirty="0">
                <a:solidFill>
                  <a:srgbClr val="3F3F3F"/>
                </a:solidFill>
                <a:effectLst/>
                <a:latin typeface="Kefa" panose="02000506000000020004" pitchFamily="2" charset="77"/>
              </a:rPr>
              <a:t>በሊማ</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ስራ</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ፕሮግራም</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የሥርዓተ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ፆታ</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የስርዓተ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ፆታ</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የድርጊት</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መርሃ</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ግብር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የስርአተ</a:t>
            </a:r>
            <a:r>
              <a:rPr lang="am-ET" sz="1050" dirty="0">
                <a:solidFill>
                  <a:srgbClr val="3F3F3F"/>
                </a:solidFill>
                <a:effectLst/>
                <a:latin typeface="Helvetica" pitchFamily="2" charset="0"/>
              </a:rPr>
              <a:t>-</a:t>
            </a:r>
            <a:r>
              <a:rPr lang="am-ET" sz="1050" dirty="0">
                <a:solidFill>
                  <a:srgbClr val="3F3F3F"/>
                </a:solidFill>
                <a:effectLst/>
                <a:latin typeface="Kefa" panose="02000506000000020004" pitchFamily="2" charset="77"/>
              </a:rPr>
              <a:t>ጾታ</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ሃላፊነቶች</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ላይ</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የሚደረጉ</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ስራዎች</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እና</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ሪፖርቶች</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ክትትልን</a:t>
            </a:r>
            <a:r>
              <a:rPr lang="am-ET" sz="1050" dirty="0">
                <a:solidFill>
                  <a:srgbClr val="3F3F3F"/>
                </a:solidFill>
                <a:effectLst/>
                <a:latin typeface="Helvetica" pitchFamily="2" charset="0"/>
              </a:rPr>
              <a:t> </a:t>
            </a:r>
            <a:r>
              <a:rPr lang="am-ET" sz="1050" dirty="0">
                <a:solidFill>
                  <a:srgbClr val="3F3F3F"/>
                </a:solidFill>
                <a:effectLst/>
                <a:latin typeface="Kefa" panose="02000506000000020004" pitchFamily="2" charset="77"/>
              </a:rPr>
              <a:t>ማሻሻል።</a:t>
            </a:r>
          </a:p>
          <a:p>
            <a:pPr marL="285750" marR="0" indent="-285750">
              <a:lnSpc>
                <a:spcPct val="107000"/>
              </a:lnSpc>
              <a:spcBef>
                <a:spcPts val="0"/>
              </a:spcBef>
              <a:spcAft>
                <a:spcPts val="800"/>
              </a:spcAft>
              <a:buFont typeface="Arial" panose="020B0604020202020204" pitchFamily="34" charset="0"/>
              <a:buChar char="•"/>
            </a:pPr>
            <a:endParaRPr lang="am-ET" sz="800" dirty="0">
              <a:solidFill>
                <a:srgbClr val="202124"/>
              </a:solidFill>
              <a:effectLst/>
              <a:latin typeface="Ebrima" panose="02000000000000000000" pitchFamily="2" charset="0"/>
              <a:cs typeface="Ebrima" panose="02000000000000000000" pitchFamily="2" charset="0"/>
            </a:endParaRPr>
          </a:p>
          <a:p>
            <a:pPr marL="0" marR="0" indent="0">
              <a:lnSpc>
                <a:spcPct val="107000"/>
              </a:lnSpc>
              <a:spcBef>
                <a:spcPts val="0"/>
              </a:spcBef>
              <a:spcAft>
                <a:spcPts val="800"/>
              </a:spcAft>
              <a:buFont typeface="Arial" panose="020B0604020202020204" pitchFamily="34" charset="0"/>
              <a:buNone/>
            </a:pPr>
            <a:r>
              <a:rPr lang="en-GB" sz="800" dirty="0" err="1">
                <a:solidFill>
                  <a:srgbClr val="202124"/>
                </a:solidFill>
                <a:effectLst/>
                <a:latin typeface="Ebrima" panose="02000000000000000000" pitchFamily="2" charset="0"/>
                <a:cs typeface="Ebrima" panose="02000000000000000000" pitchFamily="2" charset="0"/>
              </a:rPr>
              <a:t>የሊማ</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የተሻሻለ</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የሥርዓተ</a:t>
            </a:r>
            <a:r>
              <a:rPr lang="en-GB" sz="800" dirty="0" err="1">
                <a:solidFill>
                  <a:srgbClr val="202124"/>
                </a:solidFill>
                <a:effectLst/>
                <a:latin typeface="inherit"/>
              </a:rPr>
              <a:t>-</a:t>
            </a:r>
            <a:r>
              <a:rPr lang="en-GB" sz="800" dirty="0" err="1">
                <a:solidFill>
                  <a:srgbClr val="202124"/>
                </a:solidFill>
                <a:effectLst/>
                <a:latin typeface="Ebrima" panose="02000000000000000000" pitchFamily="2" charset="0"/>
                <a:cs typeface="Ebrima" panose="02000000000000000000" pitchFamily="2" charset="0"/>
              </a:rPr>
              <a:t>ፆታ</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እና</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የሥርዓተ</a:t>
            </a:r>
            <a:r>
              <a:rPr lang="en-GB" sz="800" dirty="0" err="1">
                <a:solidFill>
                  <a:srgbClr val="202124"/>
                </a:solidFill>
                <a:effectLst/>
                <a:latin typeface="inherit"/>
              </a:rPr>
              <a:t>-</a:t>
            </a:r>
            <a:r>
              <a:rPr lang="en-GB" sz="800" dirty="0" err="1">
                <a:solidFill>
                  <a:srgbClr val="202124"/>
                </a:solidFill>
                <a:effectLst/>
                <a:latin typeface="Ebrima" panose="02000000000000000000" pitchFamily="2" charset="0"/>
                <a:cs typeface="Ebrima" panose="02000000000000000000" pitchFamily="2" charset="0"/>
              </a:rPr>
              <a:t>ፆታ</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የድርጊት</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መርሃ</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ግብር</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ጽሑፎች</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በሁሉም</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የተባበሩት</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መንግስታት</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ቋንቋዎች</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እንግሊዝኛ</a:t>
            </a:r>
            <a:r>
              <a:rPr lang="en-GB" sz="800" dirty="0">
                <a:solidFill>
                  <a:srgbClr val="202124"/>
                </a:solidFill>
                <a:effectLst/>
                <a:latin typeface="Ebrima" panose="02000000000000000000" pitchFamily="2" charset="0"/>
                <a:cs typeface="Ebrima" panose="02000000000000000000" pitchFamily="2" charset="0"/>
              </a:rPr>
              <a:t>፣</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ስፓኒሽ</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እና</a:t>
            </a:r>
            <a:r>
              <a:rPr lang="en-GB" sz="800" dirty="0">
                <a:solidFill>
                  <a:srgbClr val="202124"/>
                </a:solidFill>
                <a:effectLst/>
                <a:latin typeface="inherit"/>
              </a:rPr>
              <a:t> </a:t>
            </a:r>
            <a:r>
              <a:rPr lang="en-GB" sz="800" dirty="0" err="1">
                <a:solidFill>
                  <a:srgbClr val="202124"/>
                </a:solidFill>
                <a:effectLst/>
                <a:latin typeface="Ebrima" panose="02000000000000000000" pitchFamily="2" charset="0"/>
                <a:cs typeface="Ebrima" panose="02000000000000000000" pitchFamily="2" charset="0"/>
              </a:rPr>
              <a:t>ፈረንሳይኛን</a:t>
            </a:r>
            <a:r>
              <a:rPr lang="en-GB" sz="800" dirty="0">
                <a:solidFill>
                  <a:srgbClr val="202124"/>
                </a:solidFill>
                <a:effectLst/>
                <a:latin typeface="Nyala" panose="02000504070300020003" pitchFamily="2" charset="0"/>
              </a:rPr>
              <a:t> </a:t>
            </a:r>
            <a:r>
              <a:rPr lang="en-GB" sz="800" dirty="0" err="1">
                <a:solidFill>
                  <a:srgbClr val="202124"/>
                </a:solidFill>
                <a:effectLst/>
                <a:latin typeface="Nyala" panose="02000504070300020003" pitchFamily="2" charset="0"/>
              </a:rPr>
              <a:t>ጨምሮ</a:t>
            </a:r>
            <a:r>
              <a:rPr lang="am-ET" sz="800" dirty="0">
                <a:solidFill>
                  <a:srgbClr val="202124"/>
                </a:solidFill>
                <a:effectLst/>
                <a:latin typeface="Nyala" panose="02000504070300020003" pitchFamily="2" charset="0"/>
              </a:rPr>
              <a:t> </a:t>
            </a:r>
            <a:r>
              <a:rPr lang="am-ET" sz="800" dirty="0">
                <a:solidFill>
                  <a:srgbClr val="202124"/>
                </a:solidFill>
                <a:effectLst/>
                <a:latin typeface="Ebrima" panose="02000000000000000000" pitchFamily="2" charset="0"/>
                <a:cs typeface="Ebrima" panose="02000000000000000000" pitchFamily="2" charset="0"/>
              </a:rPr>
              <a:t>በዚህ መስፈንጠሪያ ይገኛል</a:t>
            </a:r>
            <a:r>
              <a:rPr lang="en-US" sz="800" dirty="0">
                <a:solidFill>
                  <a:srgbClr val="202124"/>
                </a:solidFill>
                <a:effectLst/>
                <a:latin typeface="Ebrima" panose="02000000000000000000" pitchFamily="2" charset="0"/>
                <a:cs typeface="Ebrima" panose="02000000000000000000" pitchFamily="2" charset="0"/>
              </a:rPr>
              <a:t>: </a:t>
            </a:r>
            <a:r>
              <a:rPr lang="en-US" sz="800" u="sng" dirty="0">
                <a:solidFill>
                  <a:srgbClr val="202124"/>
                </a:solidFill>
                <a:effectLst/>
                <a:latin typeface="Ebrima" panose="02000000000000000000" pitchFamily="2" charset="0"/>
                <a:cs typeface="Ebrima" panose="02000000000000000000" pitchFamily="2" charset="0"/>
                <a:hlinkClick r:id="rId3"/>
              </a:rPr>
              <a:t>https://unfccc.int/documents/204536</a:t>
            </a:r>
            <a:r>
              <a:rPr lang="en-US" sz="800" dirty="0">
                <a:solidFill>
                  <a:srgbClr val="202124"/>
                </a:solidFill>
                <a:effectLst/>
                <a:latin typeface="Ebrima" panose="02000000000000000000" pitchFamily="2" charset="0"/>
                <a:cs typeface="Ebrima" panose="02000000000000000000" pitchFamily="2" charset="0"/>
              </a:rPr>
              <a:t> </a:t>
            </a:r>
            <a:endParaRPr lang="am-ET" sz="800" dirty="0">
              <a:solidFill>
                <a:srgbClr val="202124"/>
              </a:solidFill>
              <a:effectLst/>
              <a:latin typeface="Ebrima" panose="02000000000000000000" pitchFamily="2" charset="0"/>
              <a:cs typeface="Ebrima" panose="02000000000000000000" pitchFamily="2"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am-ET" sz="800" dirty="0">
              <a:effectLst/>
              <a:latin typeface="Ebrima" panose="02000000000000000000" pitchFamily="2" charset="0"/>
              <a:ea typeface="Calibri" panose="020F0502020204030204" pitchFamily="34" charset="0"/>
              <a:cs typeface="Ebrima" panose="02000000000000000000" pitchFamily="2" charset="0"/>
            </a:endParaRPr>
          </a:p>
          <a:p>
            <a:pPr marL="0" marR="0" lvl="0" indent="0">
              <a:lnSpc>
                <a:spcPct val="107000"/>
              </a:lnSpc>
              <a:spcBef>
                <a:spcPts val="0"/>
              </a:spcBef>
              <a:spcAft>
                <a:spcPts val="800"/>
              </a:spcAft>
              <a:buFont typeface="Times New Roman" panose="02020603050405020304" pitchFamily="18" charset="0"/>
              <a:buNone/>
              <a:tabLst>
                <a:tab pos="457200" algn="l"/>
              </a:tabLst>
            </a:pPr>
            <a:r>
              <a:rPr lang="am-ET" sz="800" dirty="0">
                <a:effectLst/>
                <a:latin typeface="Ebrima" panose="02000000000000000000" pitchFamily="2" charset="0"/>
                <a:ea typeface="Calibri" panose="020F0502020204030204" pitchFamily="34" charset="0"/>
                <a:cs typeface="Ebrima" panose="02000000000000000000" pitchFamily="2" charset="0"/>
              </a:rPr>
              <a:t>በተጨማሪ ይህንን </a:t>
            </a:r>
            <a:r>
              <a:rPr lang="en-US" sz="800" dirty="0" err="1">
                <a:effectLst/>
                <a:latin typeface="Nyala" panose="02000504070300020003" pitchFamily="2" charset="0"/>
                <a:ea typeface="Calibri" panose="020F0502020204030204" pitchFamily="34" charset="0"/>
                <a:cs typeface="Nyala" panose="02000504070300020003" pitchFamily="2" charset="0"/>
              </a:rPr>
              <a:t>ድህረገጽ</a:t>
            </a:r>
            <a:r>
              <a:rPr lang="am-ET" sz="800" dirty="0">
                <a:effectLst/>
                <a:latin typeface="Ebrima" panose="02000000000000000000" pitchFamily="2" charset="0"/>
                <a:ea typeface="Calibri" panose="020F0502020204030204" pitchFamily="34" charset="0"/>
                <a:cs typeface="Ebrima" panose="02000000000000000000" pitchFamily="2" charset="0"/>
              </a:rPr>
              <a:t> ይመልከቱ፡ </a:t>
            </a:r>
            <a:r>
              <a:rPr lang="en-US" sz="800" dirty="0">
                <a:effectLst/>
                <a:latin typeface="Calibri" panose="020F0502020204030204" pitchFamily="34" charset="0"/>
                <a:ea typeface="Calibri" panose="020F0502020204030204" pitchFamily="34" charset="0"/>
                <a:cs typeface="Arial" panose="020B0604020202020204" pitchFamily="34" charset="0"/>
              </a:rPr>
              <a:t>https://unfccc.int/workshop-on-gender-and-climate-change-june-2019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kumimoji="1" lang="ja-JP" altLang="en-US" sz="800"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54</a:t>
            </a:fld>
            <a:endParaRPr kumimoji="1" lang="ja-JP" altLang="en-US"/>
          </a:p>
        </p:txBody>
      </p:sp>
    </p:spTree>
    <p:extLst>
      <p:ext uri="{BB962C8B-B14F-4D97-AF65-F5344CB8AC3E}">
        <p14:creationId xmlns:p14="http://schemas.microsoft.com/office/powerpoint/2010/main" val="1470242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55</a:t>
            </a:fld>
            <a:endParaRPr kumimoji="1" lang="ja-JP" altLang="en-US"/>
          </a:p>
        </p:txBody>
      </p:sp>
    </p:spTree>
    <p:extLst>
      <p:ext uri="{BB962C8B-B14F-4D97-AF65-F5344CB8AC3E}">
        <p14:creationId xmlns:p14="http://schemas.microsoft.com/office/powerpoint/2010/main" val="155836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ለአየር</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የማይበገር</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አረንጓዴ</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ኢኮኖሚ</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ፋስሊቲ</a:t>
            </a:r>
            <a:r>
              <a:rPr lang="am-ET"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የ</a:t>
            </a:r>
            <a:r>
              <a:rPr lang="en-US" sz="1800" dirty="0" err="1">
                <a:effectLst/>
                <a:latin typeface="Nyala" panose="02000504070300020003" pitchFamily="2" charset="0"/>
                <a:ea typeface="Calibri" panose="020F0502020204030204" pitchFamily="34" charset="0"/>
                <a:cs typeface="Nyala" panose="02000504070300020003" pitchFamily="2" charset="0"/>
              </a:rPr>
              <a:t>ሥ</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ርአተ-ፆታ</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ጉዳዩችን</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መገምገም</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የ</a:t>
            </a:r>
            <a:r>
              <a:rPr lang="en-US" sz="1800" dirty="0" err="1">
                <a:effectLst/>
                <a:latin typeface="Nyala" panose="02000504070300020003" pitchFamily="2" charset="0"/>
                <a:ea typeface="Calibri" panose="020F0502020204030204" pitchFamily="34" charset="0"/>
                <a:cs typeface="Nyala" panose="02000504070300020003" pitchFamily="2" charset="0"/>
              </a:rPr>
              <a:t>ሥ</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ርአተ-ፆታ</a:t>
            </a:r>
            <a:r>
              <a:rPr lang="am-ET"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ማዕቀፍን</a:t>
            </a:r>
            <a:r>
              <a:rPr lang="am-ET" sz="800" kern="100" dirty="0">
                <a:effectLst/>
                <a:latin typeface="Nyala" panose="02000504070300020003" pitchFamily="2" charset="0"/>
                <a:ea typeface="Malgun Gothic" panose="020B0503020000020004" pitchFamily="34" charset="-127"/>
                <a:cs typeface="Malgun Gothic" panose="020B0503020000020004" pitchFamily="34" charset="-127"/>
              </a:rPr>
              <a:t> በማዘጋጀት</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የ</a:t>
            </a:r>
            <a:r>
              <a:rPr lang="en-US" sz="1800" dirty="0" err="1">
                <a:effectLst/>
                <a:latin typeface="Nyala" panose="02000504070300020003" pitchFamily="2" charset="0"/>
                <a:ea typeface="Calibri" panose="020F0502020204030204" pitchFamily="34" charset="0"/>
                <a:cs typeface="Nyala" panose="02000504070300020003" pitchFamily="2" charset="0"/>
              </a:rPr>
              <a:t>ሥ</a:t>
            </a:r>
            <a:r>
              <a:rPr lang="en-US" sz="800" kern="100" dirty="0" err="1">
                <a:effectLst/>
                <a:latin typeface="Nyala" panose="02000504070300020003" pitchFamily="2" charset="0"/>
                <a:ea typeface="Malgun Gothic" panose="020B0503020000020004" pitchFamily="34" charset="-127"/>
                <a:cs typeface="Malgun Gothic" panose="020B0503020000020004" pitchFamily="34" charset="-127"/>
              </a:rPr>
              <a:t>ር</a:t>
            </a:r>
            <a:r>
              <a:rPr lang="am-ET" sz="800" kern="100" dirty="0">
                <a:effectLst/>
                <a:latin typeface="Nyala" panose="02000504070300020003" pitchFamily="2" charset="0"/>
                <a:ea typeface="Malgun Gothic" panose="020B0503020000020004" pitchFamily="34" charset="-127"/>
                <a:cs typeface="Malgun Gothic" panose="020B0503020000020004" pitchFamily="34" charset="-127"/>
              </a:rPr>
              <a:t>አተ-</a:t>
            </a:r>
            <a:r>
              <a:rPr lang="en-US" sz="800" kern="100" dirty="0">
                <a:effectLst/>
                <a:latin typeface="Nyala" panose="02000504070300020003" pitchFamily="2" charset="0"/>
                <a:ea typeface="Malgun Gothic" panose="020B0503020000020004" pitchFamily="34" charset="-127"/>
                <a:cs typeface="Malgun Gothic" panose="020B0503020000020004" pitchFamily="34" charset="-127"/>
              </a:rPr>
              <a:t>ፆ</a:t>
            </a:r>
            <a:r>
              <a:rPr lang="am-ET" sz="800" kern="100" dirty="0">
                <a:effectLst/>
                <a:latin typeface="Nyala" panose="02000504070300020003" pitchFamily="2" charset="0"/>
                <a:ea typeface="Malgun Gothic" panose="020B0503020000020004" pitchFamily="34" charset="-127"/>
                <a:cs typeface="Malgun Gothic" panose="020B0503020000020004" pitchFamily="34" charset="-127"/>
              </a:rPr>
              <a:t>ታን መካተት ማመቻቸት </a:t>
            </a:r>
            <a:endParaRPr lang="en-US" sz="100"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56</a:t>
            </a:fld>
            <a:endParaRPr kumimoji="1" lang="ja-JP" altLang="en-US"/>
          </a:p>
        </p:txBody>
      </p:sp>
    </p:spTree>
    <p:extLst>
      <p:ext uri="{BB962C8B-B14F-4D97-AF65-F5344CB8AC3E}">
        <p14:creationId xmlns:p14="http://schemas.microsoft.com/office/powerpoint/2010/main" val="2568655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ለአየር</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a:t>
            </a:r>
            <a:endParaRPr kumimoji="0" lang="am-ET"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am-ET" sz="800" b="0" i="0" u="none" strike="noStrike" kern="1200" cap="none" spc="0" normalizeH="0" baseline="0" noProof="0" dirty="0">
              <a:ln>
                <a:noFill/>
              </a:ln>
              <a:solidFill>
                <a:srgbClr val="303436"/>
              </a:solidFill>
              <a:effectLst/>
              <a:uLnTx/>
              <a:uFillTx/>
              <a:latin typeface="Ebrima" panose="02000000000000000000" pitchFamily="2" charset="0"/>
              <a:ea typeface="Calibri" panose="020F0502020204030204" pitchFamily="34" charset="0"/>
              <a:cs typeface="Ebrima" panose="02000000000000000000" pitchFamily="2"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ዓ</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ላማ</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.ኤ.አ </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በ2030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ልቀትን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በ64% (255 Mt CO2e)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መቀነስ</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በገንዘብ</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ሚኒስቴር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በፕላን</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እና ልማት ሚኒስቴር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የሚተዳደር</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ተቋምን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ጨምሮ</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ተቋማዊ</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አደረጃጀቶች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ተዘርግ</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ቷ</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ል።</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አብዛኞቹ</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የሚመለከታቸው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ሚኒስቴር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መስሪያ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ቤቶች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የ</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ሲአርጂኢ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ዳይሬክቶሬቶች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ክፍሎች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ወይም</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ቢሮዎች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አሏቸው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በአንዳንድ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ዘርፎች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የአየር</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ንብረት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መቋቋሚያ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ፖሊሲዎች</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አውጥተዋል፡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hlinkClick r:id="rId3"/>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kumimoji="1" lang="en-US" sz="800" b="0" i="0" u="sng" strike="noStrike" kern="1200" cap="none" spc="0" normalizeH="0" baseline="0" noProof="0" dirty="0">
                <a:ln>
                  <a:noFill/>
                </a:ln>
                <a:solidFill>
                  <a:srgbClr val="0563C1"/>
                </a:solidFill>
                <a:effectLst/>
                <a:uLnTx/>
                <a:uFillTx/>
                <a:latin typeface="Ebrima" panose="02000000000000000000" pitchFamily="2" charset="0"/>
                <a:ea typeface="Calibri" panose="020F0502020204030204" pitchFamily="34" charset="0"/>
                <a:cs typeface="Ebrima" panose="02000000000000000000" pitchFamily="2" charset="0"/>
                <a:hlinkClick r:id="rId3"/>
              </a:rPr>
              <a:t>http://www.mofed.gov.et/web/guest/about-us</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ኢትዮጵያ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lang="en-ZA" sz="800" dirty="0">
                <a:solidFill>
                  <a:srgbClr val="303436"/>
                </a:solidFill>
                <a:latin typeface="Arial Unicode MS"/>
              </a:rPr>
              <a:t>በፈቃደኝነት </a:t>
            </a:r>
            <a:r>
              <a:rPr lang="en-ZA" sz="800" dirty="0" err="1">
                <a:solidFill>
                  <a:srgbClr val="303436"/>
                </a:solidFill>
                <a:latin typeface="Arial Unicode MS"/>
              </a:rPr>
              <a:t>ላይ</a:t>
            </a:r>
            <a:r>
              <a:rPr lang="en-ZA" sz="800" dirty="0">
                <a:solidFill>
                  <a:srgbClr val="303436"/>
                </a:solidFill>
                <a:latin typeface="Arial Unicode MS"/>
              </a:rPr>
              <a:t> </a:t>
            </a:r>
            <a:r>
              <a:rPr lang="en-ZA" sz="800" dirty="0" err="1">
                <a:solidFill>
                  <a:srgbClr val="303436"/>
                </a:solidFill>
                <a:latin typeface="Arial Unicode MS"/>
              </a:rPr>
              <a:t>የተመሠረተ</a:t>
            </a:r>
            <a:r>
              <a:rPr lang="en-ZA" sz="800" dirty="0">
                <a:solidFill>
                  <a:srgbClr val="303436"/>
                </a:solidFill>
                <a:latin typeface="Arial Unicode MS"/>
              </a:rPr>
              <a:t> </a:t>
            </a:r>
            <a:r>
              <a:rPr lang="en-ZA" sz="800" dirty="0" err="1">
                <a:solidFill>
                  <a:srgbClr val="303436"/>
                </a:solidFill>
                <a:latin typeface="Arial Unicode MS"/>
              </a:rPr>
              <a:t>የአየር</a:t>
            </a:r>
            <a:r>
              <a:rPr lang="en-ZA" sz="800" dirty="0">
                <a:solidFill>
                  <a:srgbClr val="303436"/>
                </a:solidFill>
                <a:latin typeface="Arial Unicode MS"/>
              </a:rPr>
              <a:t> </a:t>
            </a:r>
            <a:r>
              <a:rPr lang="en-ZA" sz="800" dirty="0" err="1">
                <a:solidFill>
                  <a:srgbClr val="303436"/>
                </a:solidFill>
                <a:latin typeface="Arial Unicode MS"/>
              </a:rPr>
              <a:t>ንብረት</a:t>
            </a:r>
            <a:r>
              <a:rPr lang="en-ZA" sz="800" dirty="0">
                <a:solidFill>
                  <a:srgbClr val="303436"/>
                </a:solidFill>
                <a:latin typeface="Arial Unicode MS"/>
              </a:rPr>
              <a:t> </a:t>
            </a:r>
            <a:r>
              <a:rPr lang="en-ZA" sz="800" dirty="0" err="1">
                <a:solidFill>
                  <a:srgbClr val="303436"/>
                </a:solidFill>
                <a:latin typeface="Arial Unicode MS"/>
              </a:rPr>
              <a:t>ለውጥ</a:t>
            </a:r>
            <a:r>
              <a:rPr lang="en-ZA" sz="800" dirty="0">
                <a:solidFill>
                  <a:srgbClr val="303436"/>
                </a:solidFill>
                <a:latin typeface="Arial Unicode MS"/>
              </a:rPr>
              <a:t> </a:t>
            </a:r>
            <a:r>
              <a:rPr lang="en-ZA" sz="800" dirty="0" err="1">
                <a:solidFill>
                  <a:srgbClr val="303436"/>
                </a:solidFill>
                <a:latin typeface="Arial Unicode MS"/>
              </a:rPr>
              <a:t>ምላሽ</a:t>
            </a:r>
            <a:r>
              <a:rPr lang="en-ZA" sz="800" dirty="0">
                <a:solidFill>
                  <a:srgbClr val="303436"/>
                </a:solidFill>
                <a:latin typeface="Arial Unicode MS"/>
              </a:rPr>
              <a:t> </a:t>
            </a:r>
            <a:r>
              <a:rPr lang="en-ZA" sz="800" dirty="0" err="1">
                <a:solidFill>
                  <a:srgbClr val="303436"/>
                </a:solidFill>
                <a:latin typeface="Arial Unicode MS"/>
              </a:rPr>
              <a:t>ዕቅድን</a:t>
            </a:r>
            <a:r>
              <a:rPr lang="en-ZA" sz="800" dirty="0">
                <a:solidFill>
                  <a:srgbClr val="303436"/>
                </a:solidFill>
                <a:latin typeface="Arial Unicode MS"/>
              </a:rPr>
              <a:t> </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cs typeface="Ebrima" panose="02000000000000000000" pitchFamily="2" charset="0"/>
              </a:rPr>
              <a:t>መጀመሪያ እ.ኤ.አ</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በ2015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ያቀረበች</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ሲሆን </a:t>
            </a:r>
            <a:r>
              <a:rPr lang="en-ZA" sz="800" dirty="0" err="1">
                <a:solidFill>
                  <a:srgbClr val="303436"/>
                </a:solidFill>
                <a:latin typeface="Arial Unicode MS"/>
              </a:rPr>
              <a:t>የተሻሻለውን</a:t>
            </a:r>
            <a:r>
              <a:rPr lang="am-ET" sz="800" dirty="0">
                <a:solidFill>
                  <a:srgbClr val="303436"/>
                </a:solidFill>
                <a:latin typeface="Arial Unicode MS"/>
              </a:rPr>
              <a:t> ደግሞ እ.ኤ.አ በ 2021 አቅርባለች</a:t>
            </a:r>
            <a:endPar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hlinkClick r:id="rId4"/>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kumimoji="1" lang="en-US" sz="800" b="0" i="0" u="sng" strike="noStrike" kern="1200" cap="none" spc="0" normalizeH="0" baseline="0" noProof="0" dirty="0">
                <a:ln>
                  <a:noFill/>
                </a:ln>
                <a:solidFill>
                  <a:srgbClr val="0563C1"/>
                </a:solidFill>
                <a:effectLst/>
                <a:uLnTx/>
                <a:uFillTx/>
                <a:latin typeface="Ebrima" panose="02000000000000000000" pitchFamily="2" charset="0"/>
                <a:ea typeface="Calibri" panose="020F0502020204030204" pitchFamily="34" charset="0"/>
                <a:cs typeface="Ebrima" panose="02000000000000000000" pitchFamily="2" charset="0"/>
                <a:hlinkClick r:id="rId4"/>
              </a:rPr>
              <a:t>https://www4.unfccc.int/sites/ndcstaging/PublishedDocuments/Ethiopia%20First/INDC-Ethiopia-100615.pdf</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ብሔራዊ</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ለአየር</a:t>
            </a:r>
            <a:r>
              <a:rPr kumimoji="0" lang="am-ET"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ንብረት ለውጥ </a:t>
            </a:r>
            <a:r>
              <a:rPr kumimoji="0" lang="en-US" altLang="en-US" sz="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መላመድ</a:t>
            </a:r>
            <a:r>
              <a:rPr kumimoji="0" lang="am-ET"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ዕቅድ</a:t>
            </a:r>
            <a:r>
              <a:rPr kumimoji="0" lang="en-US"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(NAP)</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ይህ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በቀደሙት</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የመላመድ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ዕቅዶች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ቅድመ</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ሲአርጂኢ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ስትራቴጂ</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ላይ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የተገነባ</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ነው። እነዚህም የ</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አጭርና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መካከለኛ</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የጊዜ</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ገደቦችን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በመለየት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በክልል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በሴክተር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ደረጃ</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ትግበራን</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የሚያመላክተውን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የኢትዮጵያ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ብሔራዊ</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የመላመድ</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የትግበራ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ዕቅድን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(NAPA)</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የዘርፎች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የአየር</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ንብረት የመላመድ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ስልቶች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የኢትዮጵያ</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የአየር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ንብረት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ለውጥ</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መላመድ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ፕሮግራምን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(EPACC) </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ይጨምራሉ።</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ዓላማ</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ውም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የመላመድ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አቅም</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የመቋቋም</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አቅምን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በመገንባት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ለአየር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ንብረት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ለውጥ</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ተጽእኖዎች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ተጋላጭነትን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መቀነስ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ነው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በጣም</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ተጋላጭ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ተብለው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በተለዩት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ዘርፎች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ማለትም</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ግብርና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ደን</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ጤና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ትራንስፖርት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ሃይል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ኢንዱስትሪ</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ውሃ</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ከተማ</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ላይ</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ያተኩራል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በየደረጃው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እና</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በተለያዩ</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የልማት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ዘርፎች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የሚተገበሩ</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18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የመላመድ</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አማራጮች</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r>
              <a:rPr kumimoji="1" lang="en-US" sz="800" b="0" i="0" u="none" strike="noStrike" kern="1200" cap="none" spc="0" normalizeH="0" baseline="0" noProof="0" dirty="0" err="1">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ተለይተዋል</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a:t>
            </a:r>
            <a:endParaRPr kumimoji="1" lang="am-ET"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1" lang="en-US" sz="800" b="0" i="0" u="sng" strike="noStrike" kern="1200" cap="none" spc="0" normalizeH="0" baseline="0" noProof="0" dirty="0">
                <a:ln>
                  <a:noFill/>
                </a:ln>
                <a:solidFill>
                  <a:srgbClr val="0563C1"/>
                </a:solidFill>
                <a:effectLst/>
                <a:uLnTx/>
                <a:uFillTx/>
                <a:latin typeface="Ebrima" panose="02000000000000000000" pitchFamily="2" charset="0"/>
                <a:ea typeface="Calibri" panose="020F0502020204030204" pitchFamily="34" charset="0"/>
                <a:cs typeface="Ebrima" panose="02000000000000000000" pitchFamily="2" charset="0"/>
                <a:hlinkClick r:id="rId5"/>
              </a:rPr>
              <a:t>https://www4.unfccc.int/sites/NAPC/Documents/Parties/NAP-ETH%20FINAL%20VERSION%20%20Mar%202019.pdf</a:t>
            </a:r>
            <a:r>
              <a:rPr kumimoji="1" lang="en-US" sz="800" b="0" i="0" u="none" strike="noStrike" kern="1200" cap="none" spc="0" normalizeH="0" baseline="0" noProof="0" dirty="0">
                <a:ln>
                  <a:noFill/>
                </a:ln>
                <a:solidFill>
                  <a:prstClr val="black"/>
                </a:solidFill>
                <a:effectLst/>
                <a:uLnTx/>
                <a:uFillTx/>
                <a:latin typeface="Ebrima" panose="02000000000000000000" pitchFamily="2" charset="0"/>
                <a:ea typeface="Calibri" panose="020F0502020204030204" pitchFamily="34" charset="0"/>
                <a:cs typeface="Ebrima" panose="02000000000000000000" pitchFamily="2" charset="0"/>
              </a:rPr>
              <a:t> </a:t>
            </a:r>
            <a:endParaRPr kumimoji="1"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57</a:t>
            </a:fld>
            <a:endParaRPr kumimoji="1" lang="ja-JP" altLang="en-US"/>
          </a:p>
        </p:txBody>
      </p:sp>
    </p:spTree>
    <p:extLst>
      <p:ext uri="{BB962C8B-B14F-4D97-AF65-F5344CB8AC3E}">
        <p14:creationId xmlns:p14="http://schemas.microsoft.com/office/powerpoint/2010/main" val="1546927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am-ET" sz="800" dirty="0">
                <a:effectLst/>
                <a:latin typeface="Ebrima" panose="02000000000000000000" pitchFamily="2" charset="0"/>
                <a:ea typeface="Calibri" panose="020F0502020204030204" pitchFamily="34" charset="0"/>
                <a:cs typeface="Ebrima" panose="02000000000000000000" pitchFamily="2" charset="0"/>
              </a:rPr>
              <a:t>የፖሊሲ ሰነዶቹ በመገለሰልጣኞች አስቀድመው ሊሰጡ ይችላሉ።</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ፋሲሊቲ</a:t>
            </a:r>
            <a:r>
              <a:rPr kumimoji="0" lang="am-ET"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ያሰራው </a:t>
            </a:r>
            <a:r>
              <a:rPr lang="am-ET" sz="800" dirty="0">
                <a:effectLst/>
                <a:latin typeface="Ebrima" panose="02000000000000000000" pitchFamily="2" charset="0"/>
                <a:ea typeface="Calibri" panose="020F0502020204030204" pitchFamily="34" charset="0"/>
                <a:cs typeface="Ebrima" panose="02000000000000000000" pitchFamily="2" charset="0"/>
              </a:rPr>
              <a:t>የሥርዓተ-ፆታ ትንተና እና የሥርዓተ-ፆታ ዳሰሳ ሪፖርት የሚከተሉትን አመላክቷል፡-</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ሥርዓተ-ፆታ</a:t>
            </a:r>
            <a:r>
              <a:rPr lang="am-ET" sz="800" dirty="0">
                <a:effectLst/>
                <a:latin typeface="Ebrima" panose="02000000000000000000" pitchFamily="2" charset="0"/>
                <a:ea typeface="Calibri" panose="020F0502020204030204" pitchFamily="34" charset="0"/>
                <a:cs typeface="Ebrima" panose="02000000000000000000" pitchFamily="2" charset="0"/>
              </a:rPr>
              <a:t>ን በማካተት </a:t>
            </a:r>
            <a:r>
              <a:rPr lang="en-US" sz="800" dirty="0" err="1">
                <a:effectLst/>
                <a:latin typeface="Ebrima" panose="02000000000000000000" pitchFamily="2" charset="0"/>
                <a:ea typeface="Calibri" panose="020F0502020204030204" pitchFamily="34" charset="0"/>
                <a:cs typeface="Ebrima" panose="02000000000000000000" pitchFamily="2" charset="0"/>
              </a:rPr>
              <a:t>ረገድ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አግባብነት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ያላቸው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ፖሊሲዎች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ደካማ</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ናቸው</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በፕሮግራም</a:t>
            </a:r>
            <a:r>
              <a:rPr lang="en-US" sz="800" dirty="0">
                <a:effectLst/>
                <a:latin typeface="Ebrima" panose="02000000000000000000" pitchFamily="2" charset="0"/>
                <a:ea typeface="Calibri" panose="020F0502020204030204" pitchFamily="34" charset="0"/>
                <a:cs typeface="Ebrima" panose="02000000000000000000" pitchFamily="2" charset="0"/>
              </a:rPr>
              <a:t>/</a:t>
            </a:r>
            <a:r>
              <a:rPr lang="en-US" sz="800" dirty="0" err="1">
                <a:effectLst/>
                <a:latin typeface="Ebrima" panose="02000000000000000000" pitchFamily="2" charset="0"/>
                <a:ea typeface="Calibri" panose="020F0502020204030204" pitchFamily="34" charset="0"/>
                <a:cs typeface="Ebrima" panose="02000000000000000000" pitchFamily="2" charset="0"/>
              </a:rPr>
              <a:t>ፖሊሲ</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ቀረጻ</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ወቅት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የሥርዓተ-ፆታ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ትንተና</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ማነስ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እና</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የሴቶች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ተቋማት </a:t>
            </a:r>
            <a:r>
              <a:rPr lang="en-US" sz="800" dirty="0" err="1">
                <a:effectLst/>
                <a:latin typeface="Ebrima" panose="02000000000000000000" pitchFamily="2" charset="0"/>
                <a:ea typeface="Calibri" panose="020F0502020204030204" pitchFamily="34" charset="0"/>
                <a:cs typeface="Ebrima" panose="02000000000000000000" pitchFamily="2" charset="0"/>
              </a:rPr>
              <a:t>በሂደቱ</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ውስጥ</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ያላቸው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ተሳትፎ</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ደካማ</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መሆን ዋነኛ ምክንያቶች ሲሆኑ፤ </a:t>
            </a:r>
            <a:r>
              <a:rPr lang="en-US" sz="800" dirty="0" err="1">
                <a:effectLst/>
                <a:latin typeface="Ebrima" panose="02000000000000000000" pitchFamily="2" charset="0"/>
                <a:ea typeface="Calibri" panose="020F0502020204030204" pitchFamily="34" charset="0"/>
                <a:cs typeface="Ebrima" panose="02000000000000000000" pitchFamily="2" charset="0"/>
              </a:rPr>
              <a:t>ይህ</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ደግሞ</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በቂ</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በጀት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ሊመደብላቸው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የ</a:t>
            </a:r>
            <a:r>
              <a:rPr lang="en-US" sz="800" dirty="0" err="1">
                <a:effectLst/>
                <a:latin typeface="Ebrima" panose="02000000000000000000" pitchFamily="2" charset="0"/>
                <a:ea typeface="Calibri" panose="020F0502020204030204" pitchFamily="34" charset="0"/>
                <a:cs typeface="Ebrima" panose="02000000000000000000" pitchFamily="2" charset="0"/>
              </a:rPr>
              <a:t>ሚገባቸው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ከ</a:t>
            </a:r>
            <a:r>
              <a:rPr lang="en-US" sz="800" dirty="0" err="1">
                <a:effectLst/>
                <a:latin typeface="Ebrima" panose="02000000000000000000" pitchFamily="2" charset="0"/>
                <a:ea typeface="Calibri" panose="020F0502020204030204" pitchFamily="34" charset="0"/>
                <a:cs typeface="Ebrima" panose="02000000000000000000" pitchFamily="2" charset="0"/>
              </a:rPr>
              <a:t>ሥርዓተ-ፆታ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ጋር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የተያያዙ</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ግልጽ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ተግባራትን</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ያለመለየት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ችግርን ያመጣል</a:t>
            </a:r>
            <a:r>
              <a:rPr lang="en-US" sz="800" dirty="0">
                <a:effectLst/>
                <a:latin typeface="Ebrima" panose="02000000000000000000" pitchFamily="2" charset="0"/>
                <a:ea typeface="Calibri" panose="020F0502020204030204" pitchFamily="34" charset="0"/>
                <a:cs typeface="Ebrima" panose="02000000000000000000" pitchFamily="2" charset="0"/>
              </a:rPr>
              <a:t>።</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የሥርዓተ-ፆታ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እኩልነትን</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የማስፈጸም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አስፈላጊነት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ላይ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በሁሉም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ባለድርሻ</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አካላት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ዘንድ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አጠቃላይ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ግንዛቤ</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አለ</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ነገር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ግን</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የስራ</a:t>
            </a:r>
            <a:r>
              <a:rPr lang="am-ET" sz="800" dirty="0">
                <a:effectLst/>
                <a:latin typeface="Ebrima" panose="02000000000000000000" pitchFamily="2" charset="0"/>
                <a:ea typeface="Calibri" panose="020F0502020204030204" pitchFamily="34" charset="0"/>
                <a:cs typeface="Ebrima" panose="02000000000000000000" pitchFamily="2" charset="0"/>
              </a:rPr>
              <a:t> ክፍሎች ወይ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የራሳቸው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የሥርዓተ-ፆታ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ባለሙያ</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የላቸውም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አለበለዚያም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በዘርፍ </a:t>
            </a:r>
            <a:r>
              <a:rPr lang="en-US" sz="800" dirty="0" err="1">
                <a:effectLst/>
                <a:latin typeface="Ebrima" panose="02000000000000000000" pitchFamily="2" charset="0"/>
                <a:ea typeface="Calibri" panose="020F0502020204030204" pitchFamily="34" charset="0"/>
                <a:cs typeface="Ebrima" panose="02000000000000000000" pitchFamily="2" charset="0"/>
              </a:rPr>
              <a:t>ሚኒስቴሮች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ውስጥ</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ያሉ</a:t>
            </a:r>
            <a:r>
              <a:rPr lang="am-ET" sz="800" dirty="0">
                <a:effectLst/>
                <a:latin typeface="Ebrima" panose="02000000000000000000" pitchFamily="2" charset="0"/>
                <a:ea typeface="Calibri" panose="020F0502020204030204" pitchFamily="34" charset="0"/>
                <a:cs typeface="Ebrima" panose="02000000000000000000" pitchFamily="2" charset="0"/>
              </a:rPr>
              <a:t> የስርአተ-ጾታ ባለሙያዎችን </a:t>
            </a:r>
            <a:r>
              <a:rPr lang="en-US" sz="800" dirty="0" err="1">
                <a:effectLst/>
                <a:latin typeface="Ebrima" panose="02000000000000000000" pitchFamily="2" charset="0"/>
                <a:ea typeface="Calibri" panose="020F0502020204030204" pitchFamily="34" charset="0"/>
                <a:cs typeface="Ebrima" panose="02000000000000000000" pitchFamily="2" charset="0"/>
              </a:rPr>
              <a:t>በፕሮጀክት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ቀረጻ</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ወይም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ክትትል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ወቅት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አይጠቀሙም</a:t>
            </a:r>
            <a:r>
              <a:rPr lang="en-US" sz="800" dirty="0">
                <a:effectLst/>
                <a:latin typeface="Ebrima" panose="02000000000000000000" pitchFamily="2" charset="0"/>
                <a:ea typeface="Calibri" panose="020F0502020204030204" pitchFamily="34" charset="0"/>
                <a:cs typeface="Ebrima" panose="02000000000000000000" pitchFamily="2" charset="0"/>
              </a:rPr>
              <a:t>።</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በስርዓተ-ፆታ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ጉዳዮች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ላይ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የአቅም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ውስንነት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እና</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ግንዛቤ</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እጥረት </a:t>
            </a:r>
            <a:r>
              <a:rPr lang="en-US" sz="800" dirty="0" err="1">
                <a:effectLst/>
                <a:latin typeface="Ebrima" panose="02000000000000000000" pitchFamily="2" charset="0"/>
                <a:ea typeface="Calibri" panose="020F0502020204030204" pitchFamily="34" charset="0"/>
                <a:cs typeface="Ebrima" panose="02000000000000000000" pitchFamily="2" charset="0"/>
              </a:rPr>
              <a:t>በሴክተር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መስሪያ</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ቤቶች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የአየር</a:t>
            </a:r>
            <a:r>
              <a:rPr lang="am-ET" sz="800" dirty="0">
                <a:effectLst/>
                <a:latin typeface="Ebrima" panose="02000000000000000000" pitchFamily="2" charset="0"/>
                <a:ea typeface="Calibri" panose="020F0502020204030204" pitchFamily="34" charset="0"/>
                <a:cs typeface="Ebrima" panose="02000000000000000000" pitchFamily="2" charset="0"/>
              </a:rPr>
              <a:t> ንብረት ለውጥ ክፍሎች </a:t>
            </a:r>
            <a:r>
              <a:rPr lang="en-US" sz="800" dirty="0" err="1">
                <a:effectLst/>
                <a:latin typeface="Ebrima" panose="02000000000000000000" pitchFamily="2" charset="0"/>
                <a:ea typeface="Calibri" panose="020F0502020204030204" pitchFamily="34" charset="0"/>
                <a:cs typeface="Ebrima" panose="02000000000000000000" pitchFamily="2" charset="0"/>
              </a:rPr>
              <a:t>እና</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በፋስሊቲው</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ውስጥ</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ጭምር</a:t>
            </a:r>
            <a:r>
              <a:rPr lang="am-ET" sz="800" dirty="0">
                <a:effectLst/>
                <a:latin typeface="Ebrima" panose="02000000000000000000" pitchFamily="2" charset="0"/>
                <a:ea typeface="Calibri" panose="020F0502020204030204" pitchFamily="34" charset="0"/>
                <a:cs typeface="Ebrima" panose="02000000000000000000" pitchFamily="2" charset="0"/>
              </a:rPr>
              <a:t> ይታያል፡፡</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በስርዓተ-ፆታ</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ZA" sz="800" dirty="0" err="1">
                <a:effectLst/>
                <a:latin typeface="Ebrima" panose="02000000000000000000" pitchFamily="2" charset="0"/>
                <a:ea typeface="Calibri" panose="020F0502020204030204" pitchFamily="34" charset="0"/>
                <a:cs typeface="Ebrima" panose="02000000000000000000" pitchFamily="2" charset="0"/>
              </a:rPr>
              <a:t>ክፍሎች</a:t>
            </a:r>
            <a:r>
              <a:rPr lang="am-ET" sz="800" dirty="0">
                <a:effectLst/>
                <a:latin typeface="Ebrima" panose="02000000000000000000" pitchFamily="2" charset="0"/>
                <a:ea typeface="Calibri" panose="020F0502020204030204" pitchFamily="34" charset="0"/>
                <a:cs typeface="Ebrima" panose="02000000000000000000" pitchFamily="2" charset="0"/>
              </a:rPr>
              <a:t> ውስጥ ደግሞ የአየር ንብረት ለውጥን በተመለከተ</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የአቅም</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ውስንነት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አለ፡፡</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ከሥርዓተ-ፆታ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እኩልነት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ጋር</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በ</a:t>
            </a:r>
            <a:r>
              <a:rPr lang="en-US" sz="800" dirty="0" err="1">
                <a:effectLst/>
                <a:latin typeface="Ebrima" panose="02000000000000000000" pitchFamily="2" charset="0"/>
                <a:ea typeface="Calibri" panose="020F0502020204030204" pitchFamily="34" charset="0"/>
                <a:cs typeface="Ebrima" panose="02000000000000000000" pitchFamily="2" charset="0"/>
              </a:rPr>
              <a:t>ተያያ</a:t>
            </a:r>
            <a:r>
              <a:rPr lang="am-ET" sz="800" dirty="0">
                <a:effectLst/>
                <a:latin typeface="Ebrima" panose="02000000000000000000" pitchFamily="2" charset="0"/>
                <a:ea typeface="Calibri" panose="020F0502020204030204" pitchFamily="34" charset="0"/>
                <a:cs typeface="Ebrima" panose="02000000000000000000" pitchFamily="2" charset="0"/>
              </a:rPr>
              <a:t>ዘ የ</a:t>
            </a:r>
            <a:r>
              <a:rPr lang="en-US" sz="800" dirty="0" err="1">
                <a:effectLst/>
                <a:latin typeface="Ebrima" panose="02000000000000000000" pitchFamily="2" charset="0"/>
                <a:ea typeface="Calibri" panose="020F0502020204030204" pitchFamily="34" charset="0"/>
                <a:cs typeface="Ebrima" panose="02000000000000000000" pitchFamily="2" charset="0"/>
              </a:rPr>
              <a:t>ፋስሊቲው</a:t>
            </a:r>
            <a:r>
              <a:rPr lang="am-ET" sz="800" dirty="0">
                <a:effectLst/>
                <a:latin typeface="Ebrima" panose="02000000000000000000" pitchFamily="2" charset="0"/>
                <a:ea typeface="Calibri" panose="020F0502020204030204" pitchFamily="34" charset="0"/>
                <a:cs typeface="Ebrima" panose="02000000000000000000" pitchFamily="2" charset="0"/>
              </a:rPr>
              <a:t>ን </a:t>
            </a:r>
            <a:r>
              <a:rPr lang="en-US" sz="800" dirty="0" err="1">
                <a:effectLst/>
                <a:latin typeface="Ebrima" panose="02000000000000000000" pitchFamily="2" charset="0"/>
                <a:ea typeface="Calibri" panose="020F0502020204030204" pitchFamily="34" charset="0"/>
                <a:cs typeface="Ebrima" panose="02000000000000000000" pitchFamily="2" charset="0"/>
              </a:rPr>
              <a:t>ኃላፊ</a:t>
            </a:r>
            <a:r>
              <a:rPr lang="am-ET" sz="800" dirty="0">
                <a:effectLst/>
                <a:latin typeface="Ebrima" panose="02000000000000000000" pitchFamily="2" charset="0"/>
                <a:ea typeface="Calibri" panose="020F0502020204030204" pitchFamily="34" charset="0"/>
                <a:cs typeface="Ebrima" panose="02000000000000000000" pitchFamily="2" charset="0"/>
              </a:rPr>
              <a:t>ነቶ</a:t>
            </a:r>
            <a:r>
              <a:rPr lang="en-US" sz="800" dirty="0">
                <a:effectLst/>
                <a:latin typeface="Ebrima" panose="02000000000000000000" pitchFamily="2" charset="0"/>
                <a:ea typeface="Calibri" panose="020F0502020204030204" pitchFamily="34" charset="0"/>
                <a:cs typeface="Ebrima" panose="02000000000000000000" pitchFamily="2" charset="0"/>
              </a:rPr>
              <a:t>ች </a:t>
            </a:r>
            <a:r>
              <a:rPr lang="am-ET" sz="800" dirty="0">
                <a:effectLst/>
                <a:latin typeface="Ebrima" panose="02000000000000000000" pitchFamily="2" charset="0"/>
                <a:ea typeface="Calibri" panose="020F0502020204030204" pitchFamily="34" charset="0"/>
                <a:cs typeface="Ebrima" panose="02000000000000000000" pitchFamily="2" charset="0"/>
              </a:rPr>
              <a:t>ለመወጣት የሚያስችል እንዲሁም </a:t>
            </a:r>
            <a:r>
              <a:rPr lang="en-US" sz="800" dirty="0" err="1">
                <a:effectLst/>
                <a:latin typeface="Ebrima" panose="02000000000000000000" pitchFamily="2" charset="0"/>
                <a:ea typeface="Calibri" panose="020F0502020204030204" pitchFamily="34" charset="0"/>
                <a:cs typeface="Ebrima" panose="02000000000000000000" pitchFamily="2" charset="0"/>
              </a:rPr>
              <a:t>የሙያ</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ድጋፍ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ለማግኝት</a:t>
            </a:r>
            <a:r>
              <a:rPr lang="am-ET"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የበጀት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ድልድል</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የለም</a:t>
            </a:r>
            <a:r>
              <a:rPr lang="en-US" sz="800" dirty="0">
                <a:effectLst/>
                <a:latin typeface="Ebrima" panose="02000000000000000000" pitchFamily="2" charset="0"/>
                <a:ea typeface="Calibri" panose="020F0502020204030204" pitchFamily="34" charset="0"/>
                <a:cs typeface="Ebrima" panose="02000000000000000000" pitchFamily="2" charset="0"/>
              </a:rPr>
              <a:t>።</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800" dirty="0" err="1">
                <a:effectLst/>
                <a:latin typeface="Ebrima" panose="02000000000000000000" pitchFamily="2" charset="0"/>
                <a:ea typeface="Calibri" panose="020F0502020204030204" pitchFamily="34" charset="0"/>
                <a:cs typeface="Ebrima" panose="02000000000000000000" pitchFamily="2" charset="0"/>
              </a:rPr>
              <a:t>ለጾታ</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እኩልነት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ውጤቶች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በ</a:t>
            </a:r>
            <a:r>
              <a:rPr lang="en-US" sz="800" dirty="0" err="1">
                <a:effectLst/>
                <a:latin typeface="Ebrima" panose="02000000000000000000" pitchFamily="2" charset="0"/>
                <a:ea typeface="Calibri" panose="020F0502020204030204" pitchFamily="34" charset="0"/>
                <a:cs typeface="Ebrima" panose="02000000000000000000" pitchFamily="2" charset="0"/>
              </a:rPr>
              <a:t>ተቋሙ</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en-US" sz="800" dirty="0" err="1">
                <a:effectLst/>
                <a:latin typeface="Ebrima" panose="02000000000000000000" pitchFamily="2" charset="0"/>
                <a:ea typeface="Calibri" panose="020F0502020204030204" pitchFamily="34" charset="0"/>
                <a:cs typeface="Ebrima" panose="02000000000000000000" pitchFamily="2" charset="0"/>
              </a:rPr>
              <a:t>ሰራተኞች</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ዘንድ የላላ </a:t>
            </a:r>
            <a:r>
              <a:rPr lang="en-US" sz="800" dirty="0" err="1">
                <a:effectLst/>
                <a:latin typeface="Ebrima" panose="02000000000000000000" pitchFamily="2" charset="0"/>
                <a:ea typeface="Calibri" panose="020F0502020204030204" pitchFamily="34" charset="0"/>
                <a:cs typeface="Ebrima" panose="02000000000000000000" pitchFamily="2" charset="0"/>
              </a:rPr>
              <a:t>ተጠያቂነት</a:t>
            </a:r>
            <a:r>
              <a:rPr lang="en-US" sz="800" dirty="0">
                <a:effectLst/>
                <a:latin typeface="Ebrima" panose="02000000000000000000" pitchFamily="2" charset="0"/>
                <a:ea typeface="Calibri" panose="020F0502020204030204" pitchFamily="34" charset="0"/>
                <a:cs typeface="Ebrima" panose="02000000000000000000" pitchFamily="2" charset="0"/>
              </a:rPr>
              <a:t> </a:t>
            </a:r>
            <a:r>
              <a:rPr lang="am-ET" sz="800" dirty="0">
                <a:effectLst/>
                <a:latin typeface="Ebrima" panose="02000000000000000000" pitchFamily="2" charset="0"/>
                <a:ea typeface="Calibri" panose="020F0502020204030204" pitchFamily="34" charset="0"/>
                <a:cs typeface="Ebrima" panose="02000000000000000000" pitchFamily="2" charset="0"/>
              </a:rPr>
              <a:t>መኖር፡፡</a:t>
            </a:r>
            <a:endParaRPr lang="en-GB" sz="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58</a:t>
            </a:fld>
            <a:endParaRPr kumimoji="1" lang="ja-JP" altLang="en-US"/>
          </a:p>
        </p:txBody>
      </p:sp>
    </p:spTree>
    <p:extLst>
      <p:ext uri="{BB962C8B-B14F-4D97-AF65-F5344CB8AC3E}">
        <p14:creationId xmlns:p14="http://schemas.microsoft.com/office/powerpoint/2010/main" val="1238021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am-ET" sz="800" dirty="0"/>
              <a:t>ከጥናቶቹ የተገኙ  ዋና ዋና ምክረ ሃሳቦች  (የሥርዓተ-ፆታ ትንተና ሪፖርት) </a:t>
            </a:r>
            <a:endParaRPr lang="en-US" sz="800" dirty="0"/>
          </a:p>
          <a:p>
            <a:pPr marL="158750" marR="0" lvl="0" indent="0" algn="l" rtl="0">
              <a:lnSpc>
                <a:spcPct val="100000"/>
              </a:lnSpc>
              <a:spcBef>
                <a:spcPts val="0"/>
              </a:spcBef>
              <a:spcAft>
                <a:spcPts val="0"/>
              </a:spcAft>
              <a:buClr>
                <a:srgbClr val="000000"/>
              </a:buClr>
              <a:buSzPts val="1100"/>
              <a:buFont typeface="Arial"/>
              <a:buNone/>
            </a:pPr>
            <a:endParaRPr lang="am-ET" sz="800" dirty="0"/>
          </a:p>
          <a:p>
            <a:pPr marL="158750" marR="0" lvl="0" indent="0" algn="l" rtl="0">
              <a:lnSpc>
                <a:spcPct val="100000"/>
              </a:lnSpc>
              <a:spcBef>
                <a:spcPts val="0"/>
              </a:spcBef>
              <a:spcAft>
                <a:spcPts val="0"/>
              </a:spcAft>
              <a:buClr>
                <a:srgbClr val="000000"/>
              </a:buClr>
              <a:buSzPts val="1100"/>
              <a:buFont typeface="Arial"/>
              <a:buNone/>
            </a:pPr>
            <a:r>
              <a:rPr lang="am-ET" sz="800" b="1" dirty="0"/>
              <a:t>የአጭር ጊዜ</a:t>
            </a:r>
          </a:p>
          <a:p>
            <a:pPr marL="457200" marR="0" lvl="0" indent="-298450" algn="l" rtl="0">
              <a:lnSpc>
                <a:spcPct val="100000"/>
              </a:lnSpc>
              <a:spcBef>
                <a:spcPts val="0"/>
              </a:spcBef>
              <a:spcAft>
                <a:spcPts val="0"/>
              </a:spcAft>
              <a:buClr>
                <a:srgbClr val="000000"/>
              </a:buClr>
              <a:buSzPts val="1100"/>
              <a:buFont typeface="Arial"/>
              <a:buChar char="●"/>
            </a:pPr>
            <a:r>
              <a:rPr lang="am-ET" sz="800" dirty="0"/>
              <a:t>የሥርዓተ-ፆታ ፖሊሲ እና የድርጊት መርሃ ግብር ማዘጋጀት</a:t>
            </a:r>
          </a:p>
          <a:p>
            <a:pPr marL="457200" marR="0" lvl="0" indent="-298450" algn="l" rtl="0">
              <a:lnSpc>
                <a:spcPct val="100000"/>
              </a:lnSpc>
              <a:spcBef>
                <a:spcPts val="0"/>
              </a:spcBef>
              <a:spcAft>
                <a:spcPts val="0"/>
              </a:spcAft>
              <a:buClr>
                <a:srgbClr val="000000"/>
              </a:buClr>
              <a:buSzPts val="1100"/>
              <a:buFont typeface="Arial"/>
              <a:buChar char="●"/>
            </a:pPr>
            <a:r>
              <a:rPr lang="am-ET" sz="800" dirty="0"/>
              <a:t>የሥርዓተ፡ፆታ አካታች  መመሪያን ማዘጋጀት እና ማሰራጨት።</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dirty="0"/>
              <a:t>የሥርዓተ-ፆታ ጉዳዮችን ለመተግበር የተቋሙን መመሪያዎች እና </a:t>
            </a:r>
            <a:r>
              <a:rPr lang="en-US" sz="800" dirty="0" err="1"/>
              <a:t>ቅጾች</a:t>
            </a:r>
            <a:r>
              <a:rPr lang="am-ET" sz="800" dirty="0"/>
              <a:t> መገምገም እና ማ</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ሻሻ</a:t>
            </a:r>
            <a:r>
              <a:rPr lang="am-ET" sz="800" dirty="0"/>
              <a:t>ል</a:t>
            </a:r>
          </a:p>
          <a:p>
            <a:pPr marL="457200" marR="0" lvl="0" indent="-298450" algn="l" rtl="0">
              <a:lnSpc>
                <a:spcPct val="100000"/>
              </a:lnSpc>
              <a:spcBef>
                <a:spcPts val="0"/>
              </a:spcBef>
              <a:spcAft>
                <a:spcPts val="0"/>
              </a:spcAft>
              <a:buClr>
                <a:srgbClr val="000000"/>
              </a:buClr>
              <a:buSzPts val="1100"/>
              <a:buFont typeface="Arial"/>
              <a:buChar char="●"/>
            </a:pPr>
            <a:r>
              <a:rPr lang="am-ET" sz="800" dirty="0"/>
              <a:t>የሥርዓተ-ፆታ ትንተና እና የድርጊት መርሃ ግብር ከተቋሙ እና/ወይም በተቋሙ በኩል የገንዘብ ድጋፍ ለማግኘት እንደ አስገዳጅ መስፈርት ማካተት</a:t>
            </a:r>
          </a:p>
          <a:p>
            <a:pPr marL="457200" marR="0" lvl="0" indent="-298450" algn="l" rtl="0">
              <a:lnSpc>
                <a:spcPct val="100000"/>
              </a:lnSpc>
              <a:spcBef>
                <a:spcPts val="0"/>
              </a:spcBef>
              <a:spcAft>
                <a:spcPts val="0"/>
              </a:spcAft>
              <a:buClr>
                <a:srgbClr val="000000"/>
              </a:buClr>
              <a:buSzPts val="1100"/>
              <a:buFont typeface="Arial"/>
              <a:buChar char="●"/>
            </a:pPr>
            <a:r>
              <a:rPr lang="am-ET" sz="800" dirty="0"/>
              <a:t>የሥርዓተ-ፆታ እና የአየር ንብረት ባለሙያ ለተቋሙ መቅጠር እና የስርዓተ-ፆታ እና የአየር ንብረት ባለሙያዎችን ተሳትፎን ማረጋገጥ</a:t>
            </a:r>
          </a:p>
          <a:p>
            <a:pPr marL="457200" marR="0" lvl="0" indent="-298450" algn="l" rtl="0">
              <a:lnSpc>
                <a:spcPct val="100000"/>
              </a:lnSpc>
              <a:spcBef>
                <a:spcPts val="0"/>
              </a:spcBef>
              <a:spcAft>
                <a:spcPts val="0"/>
              </a:spcAft>
              <a:buClr>
                <a:srgbClr val="000000"/>
              </a:buClr>
              <a:buSzPts val="1100"/>
              <a:buFont typeface="Arial"/>
              <a:buChar char="●"/>
            </a:pPr>
            <a:r>
              <a:rPr lang="am-ET" sz="800" dirty="0"/>
              <a:t>ለሥርዓተ-ፆታ ዝግጁነት ገንዘብ መመደብ</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dirty="0"/>
              <a:t>የተቋሙን ሰራተኞች የአፈጻጸም ግምገማ ዝርዝር ማ</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ሻሻ</a:t>
            </a:r>
            <a:r>
              <a:rPr lang="am-ET" sz="800" dirty="0"/>
              <a:t>ል</a:t>
            </a:r>
            <a:endParaRPr lang="en-US" sz="800" dirty="0"/>
          </a:p>
          <a:p>
            <a:pPr marL="457200" marR="0" lvl="0" indent="-298450" algn="l" rtl="0">
              <a:lnSpc>
                <a:spcPct val="100000"/>
              </a:lnSpc>
              <a:spcBef>
                <a:spcPts val="0"/>
              </a:spcBef>
              <a:spcAft>
                <a:spcPts val="0"/>
              </a:spcAft>
              <a:buClr>
                <a:srgbClr val="000000"/>
              </a:buClr>
              <a:buSzPts val="1100"/>
              <a:buFont typeface="Arial"/>
              <a:buChar char="●"/>
            </a:pPr>
            <a:endParaRPr lang="en-US" sz="800" dirty="0"/>
          </a:p>
          <a:p>
            <a:pPr marL="158750" marR="0" lvl="0" indent="0" algn="l" rtl="0">
              <a:lnSpc>
                <a:spcPct val="100000"/>
              </a:lnSpc>
              <a:spcBef>
                <a:spcPts val="0"/>
              </a:spcBef>
              <a:spcAft>
                <a:spcPts val="0"/>
              </a:spcAft>
              <a:buClr>
                <a:srgbClr val="000000"/>
              </a:buClr>
              <a:buSzPts val="1100"/>
              <a:buFont typeface="Arial"/>
              <a:buNone/>
            </a:pPr>
            <a:r>
              <a:rPr lang="am-ET" sz="800" b="1" dirty="0"/>
              <a:t>የረዥም ጊዜ</a:t>
            </a:r>
          </a:p>
          <a:p>
            <a:pPr marL="457200" marR="0" lvl="0" indent="-298450" algn="l" rtl="0">
              <a:lnSpc>
                <a:spcPct val="100000"/>
              </a:lnSpc>
              <a:spcBef>
                <a:spcPts val="0"/>
              </a:spcBef>
              <a:spcAft>
                <a:spcPts val="0"/>
              </a:spcAft>
              <a:buClr>
                <a:srgbClr val="000000"/>
              </a:buClr>
              <a:buSzPts val="1100"/>
              <a:buFont typeface="Arial"/>
              <a:buChar char="●"/>
            </a:pPr>
            <a:r>
              <a:rPr lang="am-ET" sz="800" dirty="0"/>
              <a:t>ለአየር ንብረት ለውጥ የማይበገር አረንጓዴ ኢኮኖሚ ስልትን እና በዘርፍ መስሪያቤቶች የወጡ ስልቶችን የሥርዓተ-ፆታ እኩልነትን እና በአስተዳደር መዋቅር ውስጥ የሴቶችን ውክልና ለማሻሻል መከለስ</a:t>
            </a:r>
            <a:endParaRPr lang="en-US" sz="8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am-ET" sz="800" dirty="0"/>
              <a:t>ሥርዓተ-ፆታ ያማከለ የአየር ንብረት ለውጥ ቴክኖሎጂዎች የፈጠራ ፈንድ ማ</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ቋቋ</a:t>
            </a:r>
            <a:r>
              <a:rPr lang="am-ET" sz="800" dirty="0"/>
              <a:t>ም</a:t>
            </a:r>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59</a:t>
            </a:fld>
            <a:endParaRPr kumimoji="1" lang="ja-JP" altLang="en-US"/>
          </a:p>
        </p:txBody>
      </p:sp>
    </p:spTree>
    <p:extLst>
      <p:ext uri="{BB962C8B-B14F-4D97-AF65-F5344CB8AC3E}">
        <p14:creationId xmlns:p14="http://schemas.microsoft.com/office/powerpoint/2010/main" val="74524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lang="am-ET" dirty="0"/>
              <a:t>አስተባባሪ፡ ስሞን እና ኢሜልዎን እዚህ ያስገቡ</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60</a:t>
            </a:fld>
            <a:endParaRPr kumimoji="1" lang="ja-JP" altLang="en-US"/>
          </a:p>
        </p:txBody>
      </p:sp>
    </p:spTree>
    <p:extLst>
      <p:ext uri="{BB962C8B-B14F-4D97-AF65-F5344CB8AC3E}">
        <p14:creationId xmlns:p14="http://schemas.microsoft.com/office/powerpoint/2010/main" val="279559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7</a:t>
            </a:fld>
            <a:endParaRPr kumimoji="1" lang="ja-JP" altLang="en-US"/>
          </a:p>
        </p:txBody>
      </p:sp>
    </p:spTree>
    <p:extLst>
      <p:ext uri="{BB962C8B-B14F-4D97-AF65-F5344CB8AC3E}">
        <p14:creationId xmlns:p14="http://schemas.microsoft.com/office/powerpoint/2010/main" val="219086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8</a:t>
            </a:fld>
            <a:endParaRPr kumimoji="1" lang="ja-JP" altLang="en-US"/>
          </a:p>
        </p:txBody>
      </p:sp>
    </p:spTree>
    <p:extLst>
      <p:ext uri="{BB962C8B-B14F-4D97-AF65-F5344CB8AC3E}">
        <p14:creationId xmlns:p14="http://schemas.microsoft.com/office/powerpoint/2010/main" val="227112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dirty="0" err="1">
                <a:solidFill>
                  <a:srgbClr val="303436"/>
                </a:solidFill>
                <a:latin typeface="Arial Unicode MS"/>
              </a:rPr>
              <a:t>መልካሙ</a:t>
            </a:r>
            <a:r>
              <a:rPr lang="en-US" sz="1400" dirty="0">
                <a:solidFill>
                  <a:srgbClr val="303436"/>
                </a:solidFill>
                <a:latin typeface="Arial Unicode MS"/>
              </a:rPr>
              <a:t> </a:t>
            </a:r>
            <a:r>
              <a:rPr kumimoji="0" lang="ja-JP" altLang="ja-JP" sz="1400" i="0" u="none" strike="noStrike" cap="none" normalizeH="0" baseline="0" dirty="0">
                <a:ln>
                  <a:noFill/>
                </a:ln>
                <a:solidFill>
                  <a:srgbClr val="303436"/>
                </a:solidFill>
                <a:effectLst/>
                <a:latin typeface="Arial Unicode MS"/>
                <a:ea typeface="inherit"/>
              </a:rPr>
              <a:t>ዜና:</a:t>
            </a:r>
            <a:r>
              <a:rPr kumimoji="0" lang="en-US" altLang="ja-JP" sz="1400" i="0" u="none" strike="noStrike" cap="none" normalizeH="0" baseline="0" dirty="0">
                <a:ln>
                  <a:noFill/>
                </a:ln>
                <a:solidFill>
                  <a:srgbClr val="303436"/>
                </a:solidFill>
                <a:effectLst/>
                <a:latin typeface="Arial Unicode MS"/>
                <a:ea typeface="inherit"/>
              </a:rPr>
              <a:t>-</a:t>
            </a:r>
            <a:r>
              <a:rPr kumimoji="0" lang="ja-JP" altLang="ja-JP" sz="1400" i="0" u="none" strike="noStrike" cap="none" normalizeH="0" baseline="0" dirty="0">
                <a:ln>
                  <a:noFill/>
                </a:ln>
                <a:solidFill>
                  <a:srgbClr val="303436"/>
                </a:solidFill>
                <a:effectLst/>
                <a:latin typeface="Arial Unicode MS"/>
                <a:ea typeface="inherit"/>
              </a:rPr>
              <a:t> </a:t>
            </a:r>
            <a:endParaRPr kumimoji="0" lang="en-US" altLang="ja-JP" sz="1400" i="0" u="none" strike="noStrike" cap="none" normalizeH="0" baseline="0" dirty="0">
              <a:ln>
                <a:noFill/>
              </a:ln>
              <a:solidFill>
                <a:srgbClr val="303436"/>
              </a:solidFill>
              <a:effectLst/>
              <a:latin typeface="Arial Unicode MS"/>
              <a:ea typeface="inherit"/>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ja-JP" altLang="ja-JP" sz="1400" b="0" i="0" u="none" strike="noStrike" cap="none" normalizeH="0" baseline="0" dirty="0">
                <a:ln>
                  <a:noFill/>
                </a:ln>
                <a:solidFill>
                  <a:srgbClr val="303436"/>
                </a:solidFill>
                <a:effectLst/>
                <a:latin typeface="Arial Unicode MS"/>
                <a:ea typeface="inherit"/>
              </a:rPr>
              <a:t>ዓለም ካለፉት ጊዜያት ይልቅ ዛሬ ለሴቶች የተሻለች ቦታ </a:t>
            </a:r>
            <a:r>
              <a:rPr kumimoji="0" lang="am-ET" altLang="ja-JP" sz="1400" b="0" i="0" u="none" strike="noStrike" cap="none" normalizeH="0" baseline="0" dirty="0">
                <a:ln>
                  <a:noFill/>
                </a:ln>
                <a:solidFill>
                  <a:srgbClr val="303436"/>
                </a:solidFill>
                <a:effectLst/>
                <a:latin typeface="Arial Unicode MS"/>
                <a:ea typeface="inherit"/>
              </a:rPr>
              <a:t>ሆናለ</a:t>
            </a:r>
            <a:r>
              <a:rPr kumimoji="0" lang="ja-JP" altLang="ja-JP" sz="1400" b="0" i="0" u="none" strike="noStrike" cap="none" normalizeH="0" baseline="0" dirty="0">
                <a:ln>
                  <a:noFill/>
                </a:ln>
                <a:solidFill>
                  <a:srgbClr val="303436"/>
                </a:solidFill>
                <a:effectLst/>
                <a:latin typeface="Arial Unicode MS"/>
                <a:ea typeface="inherit"/>
              </a:rPr>
              <a:t>ች</a:t>
            </a:r>
            <a:r>
              <a:rPr lang="am-ET" altLang="ja-JP" sz="1400" dirty="0">
                <a:solidFill>
                  <a:srgbClr val="303436"/>
                </a:solidFill>
                <a:latin typeface="Arial Unicode MS"/>
                <a:ea typeface="inherit"/>
              </a:rPr>
              <a:t>፤</a:t>
            </a:r>
            <a:r>
              <a:rPr kumimoji="0" lang="ja-JP" altLang="ja-JP" sz="1400" b="0" i="0" u="none" strike="noStrike" cap="none" normalizeH="0" baseline="0" dirty="0">
                <a:ln>
                  <a:noFill/>
                </a:ln>
                <a:solidFill>
                  <a:srgbClr val="303436"/>
                </a:solidFill>
                <a:effectLst/>
                <a:latin typeface="Arial Unicode MS"/>
                <a:ea typeface="inherit"/>
              </a:rPr>
              <a:t> </a:t>
            </a:r>
            <a:endParaRPr kumimoji="0" lang="en-US" altLang="ja-JP" sz="1400" b="0" i="0" u="none" strike="noStrike" cap="none" normalizeH="0" baseline="0" dirty="0">
              <a:ln>
                <a:noFill/>
              </a:ln>
              <a:solidFill>
                <a:srgbClr val="303436"/>
              </a:solidFill>
              <a:effectLst/>
              <a:latin typeface="Arial Unicode MS"/>
              <a:ea typeface="inherit"/>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400" b="0" i="0" u="none" strike="noStrike" cap="none" normalizeH="0" baseline="0" dirty="0" err="1">
                <a:ln>
                  <a:noFill/>
                </a:ln>
                <a:solidFill>
                  <a:srgbClr val="303436"/>
                </a:solidFill>
                <a:effectLst/>
                <a:latin typeface="Arial Unicode MS"/>
                <a:ea typeface="inherit"/>
              </a:rPr>
              <a:t>ለ</a:t>
            </a:r>
            <a:r>
              <a:rPr kumimoji="0" lang="ja-JP" altLang="ja-JP" sz="1400" b="0" i="0" u="none" strike="noStrike" cap="none" normalizeH="0" baseline="0" dirty="0">
                <a:ln>
                  <a:noFill/>
                </a:ln>
                <a:solidFill>
                  <a:srgbClr val="303436"/>
                </a:solidFill>
                <a:effectLst/>
                <a:latin typeface="Arial Unicode MS"/>
                <a:ea typeface="inherit"/>
              </a:rPr>
              <a:t>ያለ እድሜ ጋብቻ የሚገደዱ ልጃገረዶች </a:t>
            </a:r>
            <a:r>
              <a:rPr kumimoji="0" lang="am-ET" altLang="ja-JP" sz="1400" b="0" i="0" u="none" strike="noStrike" cap="none" normalizeH="0" baseline="0" dirty="0">
                <a:ln>
                  <a:noFill/>
                </a:ln>
                <a:solidFill>
                  <a:srgbClr val="303436"/>
                </a:solidFill>
                <a:effectLst/>
                <a:latin typeface="Arial Unicode MS"/>
                <a:ea typeface="inherit"/>
              </a:rPr>
              <a:t>በቁጥር ያነሱ </a:t>
            </a:r>
            <a:r>
              <a:rPr lang="am-ET" altLang="ja-JP" sz="1400" dirty="0">
                <a:solidFill>
                  <a:srgbClr val="303436"/>
                </a:solidFill>
                <a:latin typeface="Arial Unicode MS"/>
                <a:ea typeface="inherit"/>
              </a:rPr>
              <a:t>ሆነዋል</a:t>
            </a:r>
            <a:r>
              <a:rPr kumimoji="0" lang="am-ET" altLang="ja-JP" sz="1400" b="0" i="0" u="none" strike="noStrike" cap="none" normalizeH="0" baseline="0" dirty="0">
                <a:ln>
                  <a:noFill/>
                </a:ln>
                <a:solidFill>
                  <a:srgbClr val="303436"/>
                </a:solidFill>
                <a:effectLst/>
                <a:latin typeface="Arial Unicode MS"/>
                <a:ea typeface="inherit"/>
              </a:rPr>
              <a:t>፤</a:t>
            </a:r>
            <a:endParaRPr kumimoji="0" lang="en-US" altLang="ja-JP" sz="1400" b="0" i="0" u="none" strike="noStrike" cap="none" normalizeH="0" baseline="0" dirty="0">
              <a:ln>
                <a:noFill/>
              </a:ln>
              <a:solidFill>
                <a:srgbClr val="303436"/>
              </a:solidFill>
              <a:effectLst/>
              <a:latin typeface="Arial Unicode MS"/>
              <a:ea typeface="inherit"/>
            </a:endParaRPr>
          </a:p>
          <a:p>
            <a:pPr marL="457200" lvl="0" indent="-457200" eaLnBrk="0" fontAlgn="base" hangingPunct="0">
              <a:spcBef>
                <a:spcPct val="0"/>
              </a:spcBef>
              <a:spcAft>
                <a:spcPct val="0"/>
              </a:spcAft>
              <a:buFont typeface="Arial" panose="020B0604020202020204" pitchFamily="34" charset="0"/>
              <a:buChar char="•"/>
            </a:pPr>
            <a:r>
              <a:rPr kumimoji="0" lang="ja-JP" altLang="ja-JP" sz="1400" b="0" i="0" u="none" strike="noStrike" cap="none" normalizeH="0" baseline="0" dirty="0">
                <a:ln>
                  <a:noFill/>
                </a:ln>
                <a:solidFill>
                  <a:srgbClr val="303436"/>
                </a:solidFill>
                <a:effectLst/>
                <a:latin typeface="Arial Unicode MS"/>
                <a:ea typeface="inherit"/>
              </a:rPr>
              <a:t>በፓርላማ እና በአመራር ቦታዎች </a:t>
            </a:r>
            <a:r>
              <a:rPr kumimoji="0" lang="am-ET" altLang="ja-JP" sz="1400" b="0" i="0" u="none" strike="noStrike" cap="none" normalizeH="0" baseline="0" dirty="0">
                <a:ln>
                  <a:noFill/>
                </a:ln>
                <a:solidFill>
                  <a:srgbClr val="303436"/>
                </a:solidFill>
                <a:effectLst/>
                <a:latin typeface="Arial Unicode MS"/>
                <a:ea typeface="inherit"/>
              </a:rPr>
              <a:t>ውስጥ </a:t>
            </a:r>
            <a:r>
              <a:rPr kumimoji="0" lang="ja-JP" altLang="ja-JP" sz="1400" b="0" i="0" u="none" strike="noStrike" cap="none" normalizeH="0" baseline="0" dirty="0">
                <a:ln>
                  <a:noFill/>
                </a:ln>
                <a:solidFill>
                  <a:srgbClr val="303436"/>
                </a:solidFill>
                <a:effectLst/>
                <a:latin typeface="Arial Unicode MS"/>
                <a:ea typeface="inherit"/>
              </a:rPr>
              <a:t>በማገልገል ላይ </a:t>
            </a:r>
            <a:r>
              <a:rPr lang="am-ET" altLang="ja-JP" sz="1400" dirty="0">
                <a:solidFill>
                  <a:srgbClr val="303436"/>
                </a:solidFill>
                <a:latin typeface="Arial Unicode MS"/>
                <a:ea typeface="inherit"/>
              </a:rPr>
              <a:t>የሚገኙ የ</a:t>
            </a:r>
            <a:r>
              <a:rPr lang="ja-JP" altLang="ja-JP" sz="1400" dirty="0">
                <a:solidFill>
                  <a:srgbClr val="303436"/>
                </a:solidFill>
                <a:latin typeface="Arial Unicode MS"/>
                <a:ea typeface="inherit"/>
              </a:rPr>
              <a:t>ሴቶች</a:t>
            </a:r>
            <a:r>
              <a:rPr lang="am-ET" altLang="ja-JP" sz="1400" dirty="0">
                <a:solidFill>
                  <a:srgbClr val="303436"/>
                </a:solidFill>
                <a:latin typeface="Arial Unicode MS"/>
                <a:ea typeface="inherit"/>
              </a:rPr>
              <a:t> ቁጥር ጨምሯል</a:t>
            </a:r>
            <a:r>
              <a:rPr kumimoji="0" lang="am-ET" altLang="ja-JP" sz="1400" b="0" i="0" u="none" strike="noStrike" cap="none" normalizeH="0" baseline="0" dirty="0">
                <a:ln>
                  <a:noFill/>
                </a:ln>
                <a:solidFill>
                  <a:srgbClr val="303436"/>
                </a:solidFill>
                <a:effectLst/>
                <a:latin typeface="Arial Unicode MS"/>
                <a:ea typeface="inherit"/>
              </a:rPr>
              <a:t>፤</a:t>
            </a:r>
            <a:endParaRPr kumimoji="0" lang="en-US" altLang="ja-JP" sz="1400" b="0" i="0" u="none" strike="noStrike" cap="none" normalizeH="0" baseline="0" dirty="0">
              <a:ln>
                <a:noFill/>
              </a:ln>
              <a:solidFill>
                <a:srgbClr val="303436"/>
              </a:solidFill>
              <a:effectLst/>
              <a:latin typeface="Arial Unicode MS"/>
              <a:ea typeface="inherit"/>
            </a:endParaRPr>
          </a:p>
          <a:p>
            <a:pPr marL="457200" lvl="0" indent="-457200" eaLnBrk="0" fontAlgn="base" hangingPunct="0">
              <a:spcBef>
                <a:spcPct val="0"/>
              </a:spcBef>
              <a:spcAft>
                <a:spcPct val="0"/>
              </a:spcAft>
              <a:buFont typeface="Arial" panose="020B0604020202020204" pitchFamily="34" charset="0"/>
              <a:buChar char="•"/>
            </a:pPr>
            <a:r>
              <a:rPr lang="ja-JP" altLang="ja-JP" sz="1400" dirty="0">
                <a:solidFill>
                  <a:srgbClr val="303436"/>
                </a:solidFill>
                <a:latin typeface="Arial Unicode MS"/>
                <a:ea typeface="inherit"/>
              </a:rPr>
              <a:t>ህጎች</a:t>
            </a:r>
            <a:r>
              <a:rPr lang="am-ET" altLang="ja-JP" sz="1400" dirty="0">
                <a:solidFill>
                  <a:srgbClr val="303436"/>
                </a:solidFill>
                <a:latin typeface="Arial Unicode MS"/>
                <a:ea typeface="inherit"/>
              </a:rPr>
              <a:t> </a:t>
            </a:r>
            <a:r>
              <a:rPr kumimoji="0" lang="ja-JP" altLang="ja-JP" sz="1400" b="0" i="0" u="none" strike="noStrike" cap="none" normalizeH="0" baseline="0" dirty="0">
                <a:ln>
                  <a:noFill/>
                </a:ln>
                <a:solidFill>
                  <a:srgbClr val="303436"/>
                </a:solidFill>
                <a:effectLst/>
                <a:latin typeface="Arial Unicode MS"/>
                <a:ea typeface="inherit"/>
              </a:rPr>
              <a:t>የሥርዓተ-ፆታ እኩልነትን ለማ</a:t>
            </a:r>
            <a:r>
              <a:rPr kumimoji="0" lang="am-ET" altLang="ja-JP" sz="1400" b="0" i="0" u="none" strike="noStrike" cap="none" normalizeH="0" baseline="0" dirty="0">
                <a:ln>
                  <a:noFill/>
                </a:ln>
                <a:solidFill>
                  <a:srgbClr val="303436"/>
                </a:solidFill>
                <a:effectLst/>
                <a:latin typeface="Arial Unicode MS"/>
                <a:ea typeface="inherit"/>
              </a:rPr>
              <a:t>ምጣት በሚያስችል አኳያ እየተቃኙ ነው።</a:t>
            </a:r>
            <a:r>
              <a:rPr kumimoji="0" lang="ja-JP" altLang="ja-JP" sz="800" b="0" i="0" u="none" strike="noStrike" cap="none" normalizeH="0" baseline="0" dirty="0">
                <a:ln>
                  <a:noFill/>
                </a:ln>
                <a:solidFill>
                  <a:schemeClr val="tx1"/>
                </a:solidFill>
                <a:effectLst/>
              </a:rPr>
              <a:t> </a:t>
            </a:r>
            <a:endParaRPr kumimoji="0" lang="ja-JP" altLang="ja-JP"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m-ET" sz="1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2000" dirty="0"/>
              <a:t>የተባበሩት መንግስታት</a:t>
            </a:r>
            <a:r>
              <a:rPr lang="en-US" sz="2000" dirty="0"/>
              <a:t> </a:t>
            </a:r>
            <a:r>
              <a:rPr lang="en-GB" sz="1200" dirty="0"/>
              <a:t>(</a:t>
            </a:r>
            <a:r>
              <a:rPr lang="am-ET" sz="1800" dirty="0">
                <a:effectLst/>
                <a:latin typeface="Segoe UI" panose="020B0502040204020203" pitchFamily="34" charset="0"/>
              </a:rPr>
              <a:t>እ.ኤ.አ.</a:t>
            </a:r>
            <a:r>
              <a:rPr lang="en-GB" sz="1200" dirty="0"/>
              <a:t>2019)</a:t>
            </a:r>
            <a:r>
              <a:rPr lang="en-US" sz="3200" dirty="0">
                <a:solidFill>
                  <a:srgbClr val="303436"/>
                </a:solidFill>
                <a:effectLst/>
                <a:latin typeface="Nyala" panose="02000504070300020003" pitchFamily="2" charset="0"/>
              </a:rPr>
              <a:t>፤ </a:t>
            </a:r>
            <a:r>
              <a:rPr lang="en-US" sz="3200" dirty="0" err="1">
                <a:solidFill>
                  <a:srgbClr val="303436"/>
                </a:solidFill>
                <a:effectLst/>
                <a:latin typeface="Nyala" panose="02000504070300020003" pitchFamily="2" charset="0"/>
              </a:rPr>
              <a:t>የ</a:t>
            </a:r>
            <a:r>
              <a:rPr kumimoji="1" lang="en-US" sz="6000" dirty="0" err="1"/>
              <a:t>ዘላቂ</a:t>
            </a:r>
            <a:r>
              <a:rPr kumimoji="1" lang="am-ET" sz="6000" dirty="0"/>
              <a:t> </a:t>
            </a:r>
            <a:r>
              <a:rPr kumimoji="1" lang="en-US" sz="6000" dirty="0" err="1"/>
              <a:t>ልማት</a:t>
            </a:r>
            <a:r>
              <a:rPr kumimoji="1" lang="am-ET" sz="6000" dirty="0"/>
              <a:t> </a:t>
            </a:r>
            <a:r>
              <a:rPr kumimoji="1" lang="en-US" sz="6000" dirty="0" err="1"/>
              <a:t>ግቦች</a:t>
            </a:r>
            <a:r>
              <a:rPr lang="en-US" sz="3200" dirty="0">
                <a:solidFill>
                  <a:srgbClr val="303436"/>
                </a:solidFill>
                <a:effectLst/>
                <a:latin typeface="Nyala" panose="02000504070300020003" pitchFamily="2" charset="0"/>
              </a:rPr>
              <a:t> </a:t>
            </a:r>
            <a:r>
              <a:rPr lang="en-US" sz="3200" dirty="0" err="1">
                <a:solidFill>
                  <a:srgbClr val="303436"/>
                </a:solidFill>
                <a:effectLst/>
                <a:latin typeface="Nyala" panose="02000504070300020003" pitchFamily="2" charset="0"/>
              </a:rPr>
              <a:t>ሪፖርት</a:t>
            </a:r>
            <a:r>
              <a:rPr lang="en-US" sz="3200" dirty="0">
                <a:solidFill>
                  <a:srgbClr val="303436"/>
                </a:solidFill>
                <a:effectLst/>
                <a:latin typeface="Nyala" panose="02000504070300020003" pitchFamily="2" charset="0"/>
              </a:rPr>
              <a:t> </a:t>
            </a:r>
            <a:r>
              <a:rPr lang="am-ET" sz="3200" kern="100" dirty="0">
                <a:effectLst/>
                <a:latin typeface="Nyala" panose="02000504070300020003" pitchFamily="2" charset="0"/>
                <a:ea typeface="Malgun Gothic" panose="020B0503020000020004" pitchFamily="34" charset="-127"/>
                <a:cs typeface="Malgun Gothic" panose="020B0503020000020004" pitchFamily="34" charset="-127"/>
              </a:rPr>
              <a:t>እ.ኤ.አ. </a:t>
            </a:r>
            <a:r>
              <a:rPr lang="en-US" sz="3200" dirty="0">
                <a:solidFill>
                  <a:srgbClr val="303436"/>
                </a:solidFill>
                <a:effectLst/>
                <a:latin typeface="Nyala" panose="02000504070300020003" pitchFamily="2" charset="0"/>
              </a:rPr>
              <a:t>2019</a:t>
            </a:r>
            <a:r>
              <a:rPr lang="am-ET" sz="3200" dirty="0">
                <a:solidFill>
                  <a:srgbClr val="303436"/>
                </a:solidFill>
                <a:effectLst/>
                <a:latin typeface="Nyala" panose="02000504070300020003" pitchFamily="2" charset="0"/>
              </a:rPr>
              <a:t>፤</a:t>
            </a:r>
            <a:r>
              <a:rPr lang="en-US" sz="3200" dirty="0">
                <a:solidFill>
                  <a:srgbClr val="303436"/>
                </a:solidFill>
                <a:effectLst/>
                <a:latin typeface="Nyala" panose="02000504070300020003" pitchFamily="2" charset="0"/>
              </a:rPr>
              <a:t> </a:t>
            </a:r>
            <a:r>
              <a:rPr lang="en-GB" sz="1200" dirty="0"/>
              <a:t>https://unstats.un.org/sdgs/report/2019/The-Sustainable-Development-Goals-Report-2019.pdf</a:t>
            </a: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9</a:t>
            </a:fld>
            <a:endParaRPr kumimoji="1" lang="ja-JP" altLang="en-US"/>
          </a:p>
        </p:txBody>
      </p:sp>
    </p:spTree>
    <p:extLst>
      <p:ext uri="{BB962C8B-B14F-4D97-AF65-F5344CB8AC3E}">
        <p14:creationId xmlns:p14="http://schemas.microsoft.com/office/powerpoint/2010/main" val="342962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1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50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30000" dirty="0"/>
              <a:t>2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600" b="0" i="0" dirty="0">
                <a:effectLst/>
                <a:latin typeface="Yantramanav"/>
              </a:rPr>
              <a:t>100</a:t>
            </a:r>
            <a:r>
              <a:rPr lang="am-ET" sz="1600" b="0" i="0" dirty="0">
                <a:effectLst/>
                <a:latin typeface="Yantramanav"/>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3</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600" b="0" i="0" dirty="0">
                <a:effectLst/>
                <a:latin typeface="Yantramanav"/>
              </a:rPr>
              <a:t>100</a:t>
            </a:r>
            <a:r>
              <a:rPr lang="am-ET" sz="1600" b="0" i="0" dirty="0">
                <a:effectLst/>
                <a:latin typeface="Yantramanav"/>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baseline="3000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4</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የረጅም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600" b="0" i="0" dirty="0">
                <a:effectLst/>
                <a:latin typeface="Yantramanav"/>
              </a:rPr>
              <a:t>100</a:t>
            </a:r>
            <a:r>
              <a:rPr lang="am-ET" sz="1600" b="0" i="0" dirty="0">
                <a:effectLst/>
                <a:latin typeface="Yantramanav"/>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በመቶ</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መድረስ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altLang="ja-JP" sz="1200" dirty="0" err="1">
                <a:solidFill>
                  <a:srgbClr val="303436"/>
                </a:solidFill>
                <a:latin typeface="Arial Unicode MS"/>
                <a:ea typeface="inherit"/>
              </a:rPr>
              <a:t>እ</a:t>
            </a:r>
            <a:r>
              <a:rPr lang="am-ET" altLang="ja-JP" sz="1200" dirty="0">
                <a:solidFill>
                  <a:srgbClr val="303436"/>
                </a:solidFill>
                <a:latin typeface="Arial Unicode MS"/>
                <a:ea typeface="inherit"/>
              </a:rPr>
              <a:t>.ኤ.አ. </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2023 (</a:t>
            </a:r>
            <a:r>
              <a:rPr lang="en-US" sz="1200" u="sng"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hlinkClick r:id="rId3"/>
              </a:rPr>
              <a:t>sdgindex.org</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ዘላቂ</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ሪፖርት</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https://dashboards.sdgindex.org/profiles/Ethiopia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ja-JP" alt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10</a:t>
            </a:fld>
            <a:endParaRPr kumimoji="1" lang="ja-JP" altLang="en-US"/>
          </a:p>
        </p:txBody>
      </p:sp>
    </p:spTree>
    <p:extLst>
      <p:ext uri="{BB962C8B-B14F-4D97-AF65-F5344CB8AC3E}">
        <p14:creationId xmlns:p14="http://schemas.microsoft.com/office/powerpoint/2010/main" val="172469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A241-C187-4B8B-BB4A-A965FF8E5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0DE6EC-B98D-12E7-481D-837F61FFD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21368-6B86-F2DE-EF96-469A5BB95516}"/>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8B052503-ECEE-35D1-4BAC-2D61C5656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12145-D3BE-5F23-4F16-A5D2FC76FB2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08171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A52-78E4-D561-2A0C-41E696E67D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639EB-A431-8140-D19C-562F9FA13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4CD95-315E-8C63-27F5-442A0569A8E1}"/>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5EC52477-5244-FE6E-1354-FD71C5F9B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12D6-5BDF-6C87-A5E1-369F719006E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30399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F1309-EBB5-4C76-C192-E5497B263A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5E138-3641-EBDB-FDE7-AB3287F39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A0848-947D-1B49-1FE1-34FC3FB50A0A}"/>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FB0A8B7A-C220-58B8-875A-D2D4E781A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AC92F3-63CB-3F8B-F81E-F5018B72E890}"/>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69312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11E2-1A77-CD8A-B83D-ABB77BADAD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54AA52-3D4C-9E38-6D20-F7F5D46E4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37D56-5043-0BDE-DEB6-10CB86EDCF5F}"/>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423A3E1D-4EE2-2B76-EEF5-6E71F59B3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69F73-AE98-ED86-B0AE-27341CBBD260}"/>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58845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4566-0068-FF3F-5953-B433A0C42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6B5269-ED26-6DB4-6499-3593638BB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3D078-1C31-BAF1-8ED6-2167D6B8110D}"/>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A09EC8B0-E60C-729C-DE1A-3726E4CE1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254DF-728B-4E74-484B-5294AEDC720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104302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D520-82F7-3C4C-149A-6032EFF97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C13F8-EA52-3E21-4E33-4443C18C1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F0E512-B627-E756-8F7A-07605E8F6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378D17-AEC6-311B-14B8-B118B21B6C48}"/>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6" name="Footer Placeholder 5">
            <a:extLst>
              <a:ext uri="{FF2B5EF4-FFF2-40B4-BE49-F238E27FC236}">
                <a16:creationId xmlns:a16="http://schemas.microsoft.com/office/drawing/2014/main" id="{EF0EF8DB-D720-868B-2DBC-193F18B16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7114FC-405E-4D26-233D-5A31AC600DC1}"/>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56131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249F-1795-F82C-0310-C8F3764579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75216-C0C7-02EC-B33A-B5BAFA198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2A645-1D39-8851-CFBC-053DFB7E8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AA109C-9DE3-DF61-3475-DF6A6323CE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D48A0B-7BB3-D4B7-FEB2-DA01016F4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37E1D0-3080-AB71-7EFA-7ABA4025F3F7}"/>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8" name="Footer Placeholder 7">
            <a:extLst>
              <a:ext uri="{FF2B5EF4-FFF2-40B4-BE49-F238E27FC236}">
                <a16:creationId xmlns:a16="http://schemas.microsoft.com/office/drawing/2014/main" id="{D3729977-DAC8-4126-CE96-D1B8ED3ED9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701C21-2D52-0EAE-6624-4E77231AB447}"/>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0676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FB2-7486-1031-A431-BABEEB3403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A70B15-A307-6303-80A8-861C421C339C}"/>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4" name="Footer Placeholder 3">
            <a:extLst>
              <a:ext uri="{FF2B5EF4-FFF2-40B4-BE49-F238E27FC236}">
                <a16:creationId xmlns:a16="http://schemas.microsoft.com/office/drawing/2014/main" id="{BD5D4EE9-429E-8371-7BF4-B0E555B35A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49D0E0-AF53-5AEF-A316-585CBC284D0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16270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2CB1A-863B-41B8-AC49-4AE1FFD6BEB3}"/>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3" name="Footer Placeholder 2">
            <a:extLst>
              <a:ext uri="{FF2B5EF4-FFF2-40B4-BE49-F238E27FC236}">
                <a16:creationId xmlns:a16="http://schemas.microsoft.com/office/drawing/2014/main" id="{C9F38878-D240-D930-15AF-4A55B21EA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1FAAFB-F58A-A9E7-9591-CEC973DEEFE1}"/>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43353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B94-ACA3-B40D-F867-A402B40C9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968340-7E87-751B-F351-8DAF58CA8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CCC5DA-D872-35CB-380B-6EE59CAB2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C34E7-2F6D-F70B-6E0E-90D09B414543}"/>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6" name="Footer Placeholder 5">
            <a:extLst>
              <a:ext uri="{FF2B5EF4-FFF2-40B4-BE49-F238E27FC236}">
                <a16:creationId xmlns:a16="http://schemas.microsoft.com/office/drawing/2014/main" id="{7EA136C2-C31F-EFB7-9815-B655D88FE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0BAAC0-919F-CFDC-DF1D-56D588936B45}"/>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31680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F832-D265-9F5B-B8EB-3DD52CCC8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F4F3D7-E351-70E1-FF1B-D4EDE6E35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9ABA0B-2018-5A54-F6E7-346401FCC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3D627-FF67-0299-0B04-1DE6E74B197C}"/>
              </a:ext>
            </a:extLst>
          </p:cNvPr>
          <p:cNvSpPr>
            <a:spLocks noGrp="1"/>
          </p:cNvSpPr>
          <p:nvPr>
            <p:ph type="dt" sz="half" idx="10"/>
          </p:nvPr>
        </p:nvSpPr>
        <p:spPr/>
        <p:txBody>
          <a:bodyPr/>
          <a:lstStyle/>
          <a:p>
            <a:fld id="{ECC07EEC-3FDC-4BD6-88F1-EAA9F34DA4CC}" type="datetimeFigureOut">
              <a:rPr lang="en-GB" smtClean="0"/>
              <a:t>11/11/2024</a:t>
            </a:fld>
            <a:endParaRPr lang="en-GB"/>
          </a:p>
        </p:txBody>
      </p:sp>
      <p:sp>
        <p:nvSpPr>
          <p:cNvPr id="6" name="Footer Placeholder 5">
            <a:extLst>
              <a:ext uri="{FF2B5EF4-FFF2-40B4-BE49-F238E27FC236}">
                <a16:creationId xmlns:a16="http://schemas.microsoft.com/office/drawing/2014/main" id="{3EB75B60-7190-F1BC-83CA-A35306DF0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54F37-97DE-9590-D021-537776308A19}"/>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0353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A2440-76EA-3D1A-41E9-8DE262E9B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82860C-04B8-D5E2-3E94-A048117A8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E66F0-92DE-AD77-C9E3-8D5DAB9D7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07EEC-3FDC-4BD6-88F1-EAA9F34DA4CC}" type="datetimeFigureOut">
              <a:rPr lang="en-GB" smtClean="0"/>
              <a:t>11/11/2024</a:t>
            </a:fld>
            <a:endParaRPr lang="en-GB"/>
          </a:p>
        </p:txBody>
      </p:sp>
      <p:sp>
        <p:nvSpPr>
          <p:cNvPr id="5" name="Footer Placeholder 4">
            <a:extLst>
              <a:ext uri="{FF2B5EF4-FFF2-40B4-BE49-F238E27FC236}">
                <a16:creationId xmlns:a16="http://schemas.microsoft.com/office/drawing/2014/main" id="{FE006470-255C-CA93-D63B-A18F3D005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28E376-0E5E-5935-28A6-23F273456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E9367-113A-45CC-9621-ED6310737897}" type="slidenum">
              <a:rPr lang="en-GB" smtClean="0"/>
              <a:t>‹#›</a:t>
            </a:fld>
            <a:endParaRPr lang="en-GB"/>
          </a:p>
        </p:txBody>
      </p:sp>
    </p:spTree>
    <p:extLst>
      <p:ext uri="{BB962C8B-B14F-4D97-AF65-F5344CB8AC3E}">
        <p14:creationId xmlns:p14="http://schemas.microsoft.com/office/powerpoint/2010/main" val="377721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org/sustainabledevelopment/development-agend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undrr.org.cdk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dg-tracker.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outdoor, dirt&#10;&#10;Description automatically generated">
            <a:extLst>
              <a:ext uri="{FF2B5EF4-FFF2-40B4-BE49-F238E27FC236}">
                <a16:creationId xmlns:a16="http://schemas.microsoft.com/office/drawing/2014/main" id="{E0259B36-DE50-D54C-8C4A-44A4A8DFD73B}"/>
              </a:ext>
            </a:extLst>
          </p:cNvPr>
          <p:cNvPicPr>
            <a:picLocks noChangeAspect="1"/>
          </p:cNvPicPr>
          <p:nvPr/>
        </p:nvPicPr>
        <p:blipFill>
          <a:blip r:embed="rId3"/>
          <a:stretch>
            <a:fillRect/>
          </a:stretch>
        </p:blipFill>
        <p:spPr>
          <a:xfrm>
            <a:off x="7943425" y="3965352"/>
            <a:ext cx="4248576" cy="2892647"/>
          </a:xfrm>
          <a:prstGeom prst="rect">
            <a:avLst/>
          </a:prstGeom>
        </p:spPr>
      </p:pic>
      <p:sp>
        <p:nvSpPr>
          <p:cNvPr id="2" name="Title 1">
            <a:extLst>
              <a:ext uri="{FF2B5EF4-FFF2-40B4-BE49-F238E27FC236}">
                <a16:creationId xmlns:a16="http://schemas.microsoft.com/office/drawing/2014/main" id="{6DA27CC7-5420-5077-5CE7-514572B5CD94}"/>
              </a:ext>
            </a:extLst>
          </p:cNvPr>
          <p:cNvSpPr>
            <a:spLocks noGrp="1"/>
          </p:cNvSpPr>
          <p:nvPr>
            <p:ph type="ctrTitle"/>
          </p:nvPr>
        </p:nvSpPr>
        <p:spPr>
          <a:xfrm>
            <a:off x="532013" y="1879703"/>
            <a:ext cx="9603969" cy="797501"/>
          </a:xfrm>
        </p:spPr>
        <p:txBody>
          <a:bodyPr>
            <a:normAutofit/>
          </a:bodyPr>
          <a:lstStyle/>
          <a:p>
            <a:r>
              <a:rPr lang="en-US" sz="4000" b="1" dirty="0" err="1">
                <a:solidFill>
                  <a:srgbClr val="C00000"/>
                </a:solidFill>
                <a:cs typeface="Calibri" panose="020F0502020204030204" pitchFamily="34" charset="0"/>
              </a:rPr>
              <a:t>የ</a:t>
            </a:r>
            <a:r>
              <a:rPr lang="am-ET" sz="4000" b="1" dirty="0">
                <a:solidFill>
                  <a:srgbClr val="C00000"/>
                </a:solidFill>
                <a:cs typeface="Calibri" panose="020F0502020204030204" pitchFamily="34" charset="0"/>
              </a:rPr>
              <a:t>ሥርዓተ-ፆታ እና ማህበራዊ አካታችነት ስልጠና </a:t>
            </a:r>
            <a:endParaRPr lang="en-GB" sz="4000" b="1" dirty="0">
              <a:solidFill>
                <a:srgbClr val="C00000"/>
              </a:solidFill>
              <a:cs typeface="Calibri" panose="020F0502020204030204" pitchFamily="34" charset="0"/>
            </a:endParaRPr>
          </a:p>
        </p:txBody>
      </p:sp>
      <p:sp>
        <p:nvSpPr>
          <p:cNvPr id="9" name="TextBox 8">
            <a:extLst>
              <a:ext uri="{FF2B5EF4-FFF2-40B4-BE49-F238E27FC236}">
                <a16:creationId xmlns:a16="http://schemas.microsoft.com/office/drawing/2014/main" id="{62B2138C-4279-9CFB-769B-CDA7F058EBB6}"/>
              </a:ext>
            </a:extLst>
          </p:cNvPr>
          <p:cNvSpPr txBox="1"/>
          <p:nvPr/>
        </p:nvSpPr>
        <p:spPr>
          <a:xfrm>
            <a:off x="5270270" y="6038850"/>
            <a:ext cx="2301604" cy="369332"/>
          </a:xfrm>
          <a:prstGeom prst="rect">
            <a:avLst/>
          </a:prstGeom>
          <a:noFill/>
        </p:spPr>
        <p:txBody>
          <a:bodyPr wrap="square">
            <a:spAutoFit/>
          </a:bodyPr>
          <a:lstStyle/>
          <a:p>
            <a:r>
              <a:rPr lang="am-ET" altLang="ja-JP" dirty="0"/>
              <a:t>ፎቶ ምንጭ፡</a:t>
            </a:r>
            <a:r>
              <a:rPr lang="en-US" altLang="ja-JP" dirty="0"/>
              <a:t>-</a:t>
            </a:r>
            <a:r>
              <a:rPr lang="am-ET" altLang="ja-JP" dirty="0"/>
              <a:t> ዓለም ባንክ</a:t>
            </a:r>
            <a:endParaRPr lang="ja-JP" altLang="en-US" dirty="0"/>
          </a:p>
        </p:txBody>
      </p:sp>
      <p:pic>
        <p:nvPicPr>
          <p:cNvPr id="3" name="Google Shape;30;p1">
            <a:extLst>
              <a:ext uri="{FF2B5EF4-FFF2-40B4-BE49-F238E27FC236}">
                <a16:creationId xmlns:a16="http://schemas.microsoft.com/office/drawing/2014/main" id="{C87FB620-3978-D3FD-3CFB-4302BD34DF4C}"/>
              </a:ext>
            </a:extLst>
          </p:cNvPr>
          <p:cNvPicPr preferRelativeResize="0"/>
          <p:nvPr/>
        </p:nvPicPr>
        <p:blipFill rotWithShape="1">
          <a:blip r:embed="rId4">
            <a:alphaModFix/>
          </a:blip>
          <a:srcRect/>
          <a:stretch/>
        </p:blipFill>
        <p:spPr>
          <a:xfrm>
            <a:off x="187614" y="202222"/>
            <a:ext cx="3438144" cy="1496568"/>
          </a:xfrm>
          <a:prstGeom prst="rect">
            <a:avLst/>
          </a:prstGeom>
          <a:noFill/>
          <a:ln>
            <a:noFill/>
          </a:ln>
        </p:spPr>
      </p:pic>
      <p:sp>
        <p:nvSpPr>
          <p:cNvPr id="4" name="TextBox 3">
            <a:extLst>
              <a:ext uri="{FF2B5EF4-FFF2-40B4-BE49-F238E27FC236}">
                <a16:creationId xmlns:a16="http://schemas.microsoft.com/office/drawing/2014/main" id="{F45F4D8F-15BE-75A4-7D51-D2AF0856BD49}"/>
              </a:ext>
            </a:extLst>
          </p:cNvPr>
          <p:cNvSpPr txBox="1"/>
          <p:nvPr/>
        </p:nvSpPr>
        <p:spPr>
          <a:xfrm>
            <a:off x="532013" y="2925876"/>
            <a:ext cx="8243046" cy="2233625"/>
          </a:xfrm>
          <a:prstGeom prst="rect">
            <a:avLst/>
          </a:prstGeom>
          <a:noFill/>
        </p:spPr>
        <p:txBody>
          <a:bodyPr wrap="square">
            <a:spAutoFit/>
          </a:bodyPr>
          <a:lstStyle/>
          <a:p>
            <a:pPr>
              <a:lnSpc>
                <a:spcPct val="150000"/>
              </a:lnSpc>
            </a:pPr>
            <a:r>
              <a:rPr lang="am-ET" altLang="ja-JP" sz="3200" b="1" dirty="0">
                <a:cs typeface="Arial" panose="020B0604020202020204" pitchFamily="34" charset="0"/>
              </a:rPr>
              <a:t>ዓለም አቀፍ </a:t>
            </a:r>
            <a:r>
              <a:rPr lang="am-ET" altLang="ja-JP" sz="3200" b="1" dirty="0">
                <a:solidFill>
                  <a:srgbClr val="303436"/>
                </a:solidFill>
                <a:latin typeface="Arial Unicode MS"/>
                <a:cs typeface="Arial" panose="020B0604020202020204" pitchFamily="34" charset="0"/>
              </a:rPr>
              <a:t>የህግ </a:t>
            </a:r>
            <a:r>
              <a:rPr lang="am-ET" altLang="ja-JP" sz="3200" b="1" dirty="0">
                <a:cs typeface="Arial" panose="020B0604020202020204" pitchFamily="34" charset="0"/>
              </a:rPr>
              <a:t>ማዕቀፍ</a:t>
            </a:r>
            <a:r>
              <a:rPr lang="am-ET" altLang="ja-JP" sz="3200" dirty="0">
                <a:cs typeface="Arial" panose="020B0604020202020204" pitchFamily="34" charset="0"/>
              </a:rPr>
              <a:t> </a:t>
            </a:r>
            <a:endParaRPr lang="en-US" altLang="ja-JP" sz="3200" dirty="0">
              <a:latin typeface="Arial Narrow" panose="020B0606020202030204" pitchFamily="34" charset="0"/>
              <a:cs typeface="Arial" panose="020B0604020202020204" pitchFamily="34" charset="0"/>
            </a:endParaRPr>
          </a:p>
          <a:p>
            <a:pPr>
              <a:lnSpc>
                <a:spcPct val="150000"/>
              </a:lnSpc>
            </a:pPr>
            <a:r>
              <a:rPr lang="am-ET" altLang="ja-JP" sz="3200" b="1" dirty="0">
                <a:cs typeface="Arial" panose="020B0604020202020204" pitchFamily="34" charset="0"/>
              </a:rPr>
              <a:t>ከስርዓተ-ፆታ</a:t>
            </a:r>
            <a:r>
              <a:rPr lang="en-US" altLang="ja-JP" sz="3200" b="1" dirty="0">
                <a:latin typeface="Arial Narrow" panose="020B0606020202030204" pitchFamily="34" charset="0"/>
                <a:cs typeface="Arial" panose="020B0604020202020204" pitchFamily="34" charset="0"/>
              </a:rPr>
              <a:t> </a:t>
            </a:r>
            <a:r>
              <a:rPr lang="am-ET" altLang="ja-JP" sz="3200" b="1" dirty="0">
                <a:cs typeface="Arial" panose="020B0604020202020204" pitchFamily="34" charset="0"/>
              </a:rPr>
              <a:t>እና አየር ንብረት ለውጥ መ</a:t>
            </a:r>
            <a:r>
              <a:rPr lang="en-US" sz="3200" b="1" dirty="0" err="1">
                <a:cs typeface="Arial" panose="020B0604020202020204" pitchFamily="34" charset="0"/>
              </a:rPr>
              <a:t>ቋቋ</a:t>
            </a:r>
            <a:r>
              <a:rPr lang="am-ET" altLang="ja-JP" sz="3200" b="1" dirty="0">
                <a:cs typeface="Arial" panose="020B0604020202020204" pitchFamily="34" charset="0"/>
              </a:rPr>
              <a:t>ሚያ እርምጃዎች አኳያ </a:t>
            </a:r>
            <a:endParaRPr lang="ja-JP" altLang="en-US" sz="3200" b="1" dirty="0">
              <a:cs typeface="Arial" panose="020B0604020202020204" pitchFamily="34" charset="0"/>
            </a:endParaRPr>
          </a:p>
        </p:txBody>
      </p:sp>
    </p:spTree>
    <p:extLst>
      <p:ext uri="{BB962C8B-B14F-4D97-AF65-F5344CB8AC3E}">
        <p14:creationId xmlns:p14="http://schemas.microsoft.com/office/powerpoint/2010/main" val="194218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485774" y="248752"/>
            <a:ext cx="11375827" cy="1238799"/>
          </a:xfrm>
        </p:spPr>
        <p:txBody>
          <a:bodyPr>
            <a:normAutofit/>
          </a:bodyPr>
          <a:lstStyle/>
          <a:p>
            <a:r>
              <a:rPr kumimoji="1" lang="am-ET" altLang="ja-JP" sz="4000" b="1" dirty="0">
                <a:solidFill>
                  <a:srgbClr val="C00000"/>
                </a:solidFill>
              </a:rPr>
              <a:t>ዘላቂ የልማት ግብ 5፦ የ</a:t>
            </a:r>
            <a:r>
              <a:rPr lang="am-ET" altLang="ja-JP" sz="4000" b="1" dirty="0">
                <a:solidFill>
                  <a:srgbClr val="C00000"/>
                </a:solidFill>
              </a:rPr>
              <a:t>ሥርዓተ-ፆታ</a:t>
            </a:r>
            <a:r>
              <a:rPr lang="ja-JP" altLang="ja-JP" sz="4000" b="1">
                <a:solidFill>
                  <a:srgbClr val="C00000"/>
                </a:solidFill>
              </a:rPr>
              <a:t> ግ</a:t>
            </a:r>
            <a:r>
              <a:rPr lang="am-ET" altLang="ja-JP" sz="4000" b="1" dirty="0">
                <a:solidFill>
                  <a:srgbClr val="C00000"/>
                </a:solidFill>
              </a:rPr>
              <a:t>ብ </a:t>
            </a:r>
            <a:r>
              <a:rPr lang="ja-JP" altLang="ja-JP" sz="4000" b="1">
                <a:solidFill>
                  <a:srgbClr val="C00000"/>
                </a:solidFill>
              </a:rPr>
              <a:t>እና ዒላማዎቹ</a:t>
            </a:r>
            <a:r>
              <a:rPr lang="am-ET" altLang="ja-JP" sz="4000" b="1" dirty="0">
                <a:solidFill>
                  <a:srgbClr val="C00000"/>
                </a:solidFill>
              </a:rPr>
              <a:t> </a:t>
            </a:r>
            <a:r>
              <a:rPr lang="ja-JP" altLang="ja-JP" sz="4000" b="1">
                <a:solidFill>
                  <a:srgbClr val="C00000"/>
                </a:solidFill>
              </a:rPr>
              <a:t>ኢ</a:t>
            </a:r>
            <a:r>
              <a:rPr lang="ja-JP" altLang="ja-JP" sz="4000" b="1" dirty="0">
                <a:solidFill>
                  <a:srgbClr val="C00000"/>
                </a:solidFill>
              </a:rPr>
              <a:t>ትዮጵያ</a:t>
            </a:r>
            <a:r>
              <a:rPr lang="am-ET" altLang="ja-JP" sz="4000" b="1" dirty="0">
                <a:solidFill>
                  <a:srgbClr val="C00000"/>
                </a:solidFill>
              </a:rPr>
              <a:t>ስ</a:t>
            </a:r>
            <a:r>
              <a:rPr lang="ja-JP" altLang="ja-JP" sz="4000" b="1" dirty="0">
                <a:solidFill>
                  <a:srgbClr val="C00000"/>
                </a:solidFill>
              </a:rPr>
              <a:t> ም</a:t>
            </a:r>
            <a:r>
              <a:rPr lang="ja-JP" altLang="ja-JP" sz="4000" b="1">
                <a:solidFill>
                  <a:srgbClr val="C00000"/>
                </a:solidFill>
              </a:rPr>
              <a:t>ን </a:t>
            </a:r>
            <a:r>
              <a:rPr lang="en-US" altLang="ja-JP" sz="4000" b="1" dirty="0" err="1">
                <a:solidFill>
                  <a:srgbClr val="C00000"/>
                </a:solidFill>
              </a:rPr>
              <a:t>ውጤት</a:t>
            </a:r>
            <a:r>
              <a:rPr lang="ja-JP" altLang="ja-JP" sz="4000" b="1">
                <a:solidFill>
                  <a:srgbClr val="C00000"/>
                </a:solidFill>
              </a:rPr>
              <a:t> </a:t>
            </a:r>
            <a:r>
              <a:rPr lang="ja-JP" altLang="ja-JP" sz="4000" b="1" dirty="0">
                <a:solidFill>
                  <a:srgbClr val="C00000"/>
                </a:solidFill>
              </a:rPr>
              <a:t>አሳይታለች?</a:t>
            </a:r>
            <a:endParaRPr lang="ja-JP" altLang="en-US" sz="4000"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868416" y="1382776"/>
            <a:ext cx="10236437" cy="5386667"/>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rgbClr val="303436"/>
                </a:solidFill>
                <a:effectLst/>
                <a:latin typeface="Arial Unicode MS"/>
                <a:ea typeface="inherit"/>
              </a:rPr>
              <a:t>ሁለ</a:t>
            </a:r>
            <a:r>
              <a:rPr kumimoji="0" lang="ja-JP" altLang="ja-JP" sz="3200" b="1" i="0" u="none" strike="noStrike" cap="none" normalizeH="0" baseline="0">
                <a:ln>
                  <a:noFill/>
                </a:ln>
                <a:solidFill>
                  <a:srgbClr val="303436"/>
                </a:solidFill>
                <a:effectLst/>
                <a:latin typeface="Arial Unicode MS"/>
                <a:ea typeface="inherit"/>
              </a:rPr>
              <a:t>ት የ</a:t>
            </a:r>
            <a:r>
              <a:rPr kumimoji="0" lang="am-ET" altLang="ja-JP" sz="3200" b="1" i="0" u="none" strike="noStrike" cap="none" normalizeH="0" baseline="0" dirty="0">
                <a:ln>
                  <a:noFill/>
                </a:ln>
                <a:solidFill>
                  <a:srgbClr val="303436"/>
                </a:solidFill>
                <a:effectLst/>
                <a:latin typeface="Arial Unicode MS"/>
                <a:ea typeface="inherit"/>
              </a:rPr>
              <a:t>ግብ 5</a:t>
            </a:r>
            <a:r>
              <a:rPr kumimoji="0" lang="ja-JP" altLang="ja-JP" sz="3200" b="1" i="0" u="none" strike="noStrike" cap="none" normalizeH="0" baseline="0">
                <a:ln>
                  <a:noFill/>
                </a:ln>
                <a:solidFill>
                  <a:srgbClr val="303436"/>
                </a:solidFill>
                <a:effectLst/>
                <a:latin typeface="Arial Unicode MS"/>
                <a:ea typeface="inherit"/>
              </a:rPr>
              <a:t> </a:t>
            </a:r>
            <a:r>
              <a:rPr kumimoji="0" lang="ja-JP" altLang="ja-JP" sz="3200" b="1" i="0" u="none" strike="noStrike" cap="none" normalizeH="0" baseline="0" dirty="0">
                <a:ln>
                  <a:noFill/>
                </a:ln>
                <a:solidFill>
                  <a:srgbClr val="303436"/>
                </a:solidFill>
                <a:effectLst/>
                <a:latin typeface="Arial Unicode MS"/>
                <a:ea typeface="inherit"/>
              </a:rPr>
              <a:t>አመልካቾ</a:t>
            </a:r>
            <a:r>
              <a:rPr lang="ja-JP" altLang="ja-JP" sz="3200" b="1">
                <a:solidFill>
                  <a:srgbClr val="303436"/>
                </a:solidFill>
                <a:latin typeface="Arial Unicode MS"/>
              </a:rPr>
              <a:t>ች </a:t>
            </a:r>
            <a:r>
              <a:rPr lang="en-US" altLang="ja-JP" sz="3200" b="1" dirty="0" err="1">
                <a:solidFill>
                  <a:srgbClr val="303436"/>
                </a:solidFill>
                <a:latin typeface="Arial Unicode MS"/>
              </a:rPr>
              <a:t>በታቀደው</a:t>
            </a:r>
            <a:r>
              <a:rPr lang="am-ET" altLang="ja-JP" sz="3200" b="1" dirty="0">
                <a:solidFill>
                  <a:srgbClr val="303436"/>
                </a:solidFill>
                <a:latin typeface="Arial Unicode MS"/>
              </a:rPr>
              <a:t> መሰረት </a:t>
            </a:r>
            <a:r>
              <a:rPr lang="en-US" altLang="ja-JP" sz="3200" b="1" dirty="0" err="1">
                <a:solidFill>
                  <a:srgbClr val="303436"/>
                </a:solidFill>
                <a:latin typeface="Arial Unicode MS"/>
              </a:rPr>
              <a:t>እየተተገበሩ</a:t>
            </a:r>
            <a:r>
              <a:rPr kumimoji="0" lang="ja-JP" altLang="ja-JP" sz="3200" b="1" i="0" u="none" strike="noStrike" cap="none" normalizeH="0" baseline="0">
                <a:ln>
                  <a:noFill/>
                </a:ln>
                <a:solidFill>
                  <a:srgbClr val="303436"/>
                </a:solidFill>
                <a:effectLst/>
                <a:latin typeface="Arial Unicode MS"/>
                <a:ea typeface="inherit"/>
              </a:rPr>
              <a:t> </a:t>
            </a:r>
            <a:r>
              <a:rPr kumimoji="0" lang="ja-JP" altLang="ja-JP" sz="3200" b="1" i="0" u="none" strike="noStrike" cap="none" normalizeH="0" baseline="0" dirty="0">
                <a:ln>
                  <a:noFill/>
                </a:ln>
                <a:solidFill>
                  <a:srgbClr val="303436"/>
                </a:solidFill>
                <a:effectLst/>
                <a:latin typeface="Arial Unicode MS"/>
                <a:ea typeface="inherit"/>
              </a:rPr>
              <a:t>ናቸው</a:t>
            </a:r>
            <a:endParaRPr lang="en-US" altLang="ja-JP" sz="3200" b="1" dirty="0">
              <a:solidFill>
                <a:srgbClr val="303436"/>
              </a:solidFill>
              <a:latin typeface="Arial Unicode MS"/>
              <a:ea typeface="inheri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rgbClr val="303436"/>
                </a:solidFill>
                <a:effectLst/>
                <a:latin typeface="Arial Unicode MS"/>
                <a:ea typeface="inherit"/>
              </a:rPr>
              <a:t>በብሔራዊ ፓርላማ ውስጥ በሴቶች የተያዙ መቀመጫዎች</a:t>
            </a:r>
            <a:r>
              <a:rPr lang="en-US" altLang="ja-JP" sz="2400" baseline="30000" dirty="0">
                <a:solidFill>
                  <a:srgbClr val="303436"/>
                </a:solidFill>
                <a:latin typeface="Calibri" panose="020F0502020204030204" pitchFamily="34" charset="0"/>
                <a:ea typeface="inherit"/>
                <a:cs typeface="Calibri" panose="020F0502020204030204" pitchFamily="34" charset="0"/>
              </a:rPr>
              <a:t>1</a:t>
            </a:r>
            <a:endParaRPr kumimoji="0" lang="en-US" altLang="ja-JP" sz="2400" b="0" i="0" u="none" strike="noStrike" cap="none" normalizeH="0" baseline="0" dirty="0">
              <a:ln>
                <a:noFill/>
              </a:ln>
              <a:solidFill>
                <a:srgbClr val="303436"/>
              </a:solidFill>
              <a:effectLst/>
              <a:latin typeface="Arial Unicode MS"/>
              <a:ea typeface="inherit"/>
            </a:endParaRPr>
          </a:p>
          <a:p>
            <a:pPr marL="800100" lvl="1" indent="-342900" eaLnBrk="0" fontAlgn="base" hangingPunct="0">
              <a:spcBef>
                <a:spcPct val="0"/>
              </a:spcBef>
              <a:spcAft>
                <a:spcPct val="0"/>
              </a:spcAft>
              <a:buFont typeface="Courier New" panose="02070309020205020404" pitchFamily="49" charset="0"/>
              <a:buChar char="o"/>
            </a:pPr>
            <a:r>
              <a:rPr lang="ja-JP" altLang="ja-JP" sz="2400" dirty="0">
                <a:solidFill>
                  <a:srgbClr val="303436"/>
                </a:solidFill>
                <a:latin typeface="Arial Unicode MS"/>
                <a:ea typeface="inherit"/>
              </a:rPr>
              <a:t>38.76 በመ</a:t>
            </a:r>
            <a:r>
              <a:rPr lang="ja-JP" altLang="ja-JP" sz="2400">
                <a:solidFill>
                  <a:srgbClr val="303436"/>
                </a:solidFill>
                <a:latin typeface="Arial Unicode MS"/>
                <a:ea typeface="inherit"/>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a:t>
            </a:r>
            <a:r>
              <a:rPr lang="ja-JP" altLang="ja-JP" sz="2400">
                <a:solidFill>
                  <a:srgbClr val="303436"/>
                </a:solidFill>
                <a:latin typeface="Arial Unicode MS"/>
                <a:ea typeface="inherit"/>
              </a:rPr>
              <a:t>2</a:t>
            </a:r>
            <a:r>
              <a:rPr lang="ja-JP" altLang="ja-JP" sz="2400" dirty="0">
                <a:solidFill>
                  <a:srgbClr val="303436"/>
                </a:solidFill>
                <a:latin typeface="Arial Unicode MS"/>
                <a:ea typeface="inherit"/>
              </a:rPr>
              <a:t>015)</a:t>
            </a:r>
            <a:r>
              <a:rPr lang="ja-JP" altLang="ja-JP" sz="900" dirty="0"/>
              <a:t> </a:t>
            </a:r>
            <a:r>
              <a:rPr lang="en-US" altLang="ja-JP" sz="900" dirty="0"/>
              <a:t> </a:t>
            </a:r>
            <a:r>
              <a:rPr kumimoji="0" lang="ja-JP" altLang="ja-JP" sz="2400" b="0" i="0" u="none" strike="noStrike" cap="none" normalizeH="0" baseline="0" dirty="0">
                <a:ln>
                  <a:noFill/>
                </a:ln>
                <a:solidFill>
                  <a:srgbClr val="303436"/>
                </a:solidFill>
                <a:effectLst/>
                <a:latin typeface="Arial Unicode MS"/>
                <a:ea typeface="inherit"/>
              </a:rPr>
              <a:t>የ</a:t>
            </a:r>
            <a:r>
              <a:rPr lang="am-ET" altLang="ja-JP" sz="2400" dirty="0">
                <a:solidFill>
                  <a:srgbClr val="303436"/>
                </a:solidFill>
                <a:latin typeface="Arial Unicode MS"/>
              </a:rPr>
              <a:t>ነበረው ወደ </a:t>
            </a:r>
            <a:r>
              <a:rPr lang="ja-JP" altLang="ja-JP" sz="2400" dirty="0">
                <a:solidFill>
                  <a:srgbClr val="303436"/>
                </a:solidFill>
                <a:latin typeface="Arial Unicode MS"/>
              </a:rPr>
              <a:t>42.59 በመ</a:t>
            </a:r>
            <a:r>
              <a:rPr lang="ja-JP" altLang="ja-JP" sz="2400">
                <a:solidFill>
                  <a:srgbClr val="303436"/>
                </a:solidFill>
                <a:latin typeface="Arial Unicode MS"/>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lang="ja-JP" altLang="ja-JP" sz="2400">
                <a:solidFill>
                  <a:srgbClr val="303436"/>
                </a:solidFill>
                <a:latin typeface="Arial Unicode MS"/>
              </a:rPr>
              <a:t>2</a:t>
            </a:r>
            <a:r>
              <a:rPr lang="ja-JP" altLang="ja-JP" sz="2400" dirty="0">
                <a:solidFill>
                  <a:srgbClr val="303436"/>
                </a:solidFill>
                <a:latin typeface="Arial Unicode MS"/>
              </a:rPr>
              <a:t>021) </a:t>
            </a:r>
            <a:endParaRPr lang="en-US" altLang="ja-JP" sz="2400" dirty="0">
              <a:solidFill>
                <a:srgbClr val="303436"/>
              </a:solidFill>
              <a:latin typeface="Arial Unicode MS"/>
            </a:endParaRPr>
          </a:p>
          <a:p>
            <a:pPr marL="342900" indent="-342900" eaLnBrk="0" fontAlgn="base" hangingPunct="0">
              <a:spcBef>
                <a:spcPct val="0"/>
              </a:spcBef>
              <a:spcAft>
                <a:spcPct val="0"/>
              </a:spcAft>
              <a:buFont typeface="Arial" panose="020B0604020202020204" pitchFamily="34" charset="0"/>
              <a:buChar char="•"/>
            </a:pPr>
            <a:r>
              <a:rPr kumimoji="0" lang="ja-JP" altLang="ja-JP" sz="2400" b="0" i="0" u="none" strike="noStrike" cap="none" normalizeH="0" baseline="0" dirty="0">
                <a:ln>
                  <a:noFill/>
                </a:ln>
                <a:solidFill>
                  <a:srgbClr val="303436"/>
                </a:solidFill>
                <a:effectLst/>
                <a:latin typeface="Arial Unicode MS"/>
                <a:ea typeface="inherit"/>
              </a:rPr>
              <a:t>የ</a:t>
            </a:r>
            <a:r>
              <a:rPr kumimoji="0" lang="am-ET" altLang="ja-JP" sz="2400" b="0" i="0" u="none" strike="noStrike" cap="none" normalizeH="0" baseline="0" dirty="0">
                <a:ln>
                  <a:noFill/>
                </a:ln>
                <a:solidFill>
                  <a:srgbClr val="303436"/>
                </a:solidFill>
                <a:effectLst/>
                <a:latin typeface="Arial Unicode MS"/>
                <a:ea typeface="inherit"/>
              </a:rPr>
              <a:t>ሰራተኞች የ</a:t>
            </a:r>
            <a:r>
              <a:rPr kumimoji="0" lang="ja-JP" altLang="ja-JP" sz="2400" b="0" i="0" u="none" strike="noStrike" cap="none" normalizeH="0" baseline="0" dirty="0">
                <a:ln>
                  <a:noFill/>
                </a:ln>
                <a:solidFill>
                  <a:srgbClr val="303436"/>
                </a:solidFill>
                <a:effectLst/>
                <a:latin typeface="Arial Unicode MS"/>
                <a:ea typeface="inherit"/>
              </a:rPr>
              <a:t>ሰው ኃይል ተሳትፎ መጠን</a:t>
            </a:r>
            <a:r>
              <a:rPr kumimoji="0" lang="am-ET" altLang="ja-JP" sz="2400" b="0" i="0" u="none" strike="noStrike" cap="none" normalizeH="0" baseline="0" dirty="0">
                <a:ln>
                  <a:noFill/>
                </a:ln>
                <a:solidFill>
                  <a:srgbClr val="303436"/>
                </a:solidFill>
                <a:effectLst/>
                <a:latin typeface="Arial Unicode MS"/>
                <a:ea typeface="inherit"/>
              </a:rPr>
              <a:t>፤ የ</a:t>
            </a:r>
            <a:r>
              <a:rPr kumimoji="0" lang="ja-JP" altLang="ja-JP" sz="2400" b="0" i="0" u="none" strike="noStrike" cap="none" normalizeH="0" baseline="0" dirty="0">
                <a:ln>
                  <a:noFill/>
                </a:ln>
                <a:solidFill>
                  <a:srgbClr val="303436"/>
                </a:solidFill>
                <a:effectLst/>
                <a:latin typeface="Arial Unicode MS"/>
                <a:ea typeface="inherit"/>
              </a:rPr>
              <a:t>ሴት</a:t>
            </a:r>
            <a:r>
              <a:rPr kumimoji="0" lang="en-US" altLang="ja-JP" sz="2400" b="0" i="0" u="none" strike="noStrike" cap="none" normalizeH="0" baseline="0" dirty="0">
                <a:ln>
                  <a:noFill/>
                </a:ln>
                <a:solidFill>
                  <a:srgbClr val="303436"/>
                </a:solidFill>
                <a:effectLst/>
                <a:latin typeface="Arial Unicode MS"/>
                <a:ea typeface="inherit"/>
              </a:rPr>
              <a:t>-</a:t>
            </a:r>
            <a:r>
              <a:rPr kumimoji="0" lang="ja-JP" altLang="ja-JP" sz="2400" b="0" i="0" u="none" strike="noStrike" cap="none" normalizeH="0" baseline="0" dirty="0">
                <a:ln>
                  <a:noFill/>
                </a:ln>
                <a:solidFill>
                  <a:srgbClr val="303436"/>
                </a:solidFill>
                <a:effectLst/>
                <a:latin typeface="Arial Unicode MS"/>
                <a:ea typeface="inherit"/>
              </a:rPr>
              <a:t>ወንድ ጥምርታ</a:t>
            </a:r>
            <a:r>
              <a:rPr kumimoji="0" lang="en-US" altLang="ja-JP" sz="2400" b="0" i="0" u="none" strike="noStrike" cap="none" normalizeH="0" baseline="30000" dirty="0">
                <a:ln>
                  <a:noFill/>
                </a:ln>
                <a:solidFill>
                  <a:srgbClr val="303436"/>
                </a:solidFill>
                <a:effectLst/>
                <a:latin typeface="Arial Unicode MS"/>
                <a:ea typeface="inherit"/>
              </a:rPr>
              <a:t>2</a:t>
            </a:r>
            <a:endParaRPr kumimoji="0" lang="en-US" altLang="ja-JP" sz="2400" b="0" i="0" u="none" strike="noStrike" cap="none" normalizeH="0" baseline="0" dirty="0">
              <a:ln>
                <a:noFill/>
              </a:ln>
              <a:solidFill>
                <a:srgbClr val="303436"/>
              </a:solidFill>
              <a:effectLst/>
              <a:latin typeface="Arial Unicode MS"/>
              <a:ea typeface="inherit"/>
            </a:endParaRPr>
          </a:p>
          <a:p>
            <a:pPr marL="800100" lvl="1" indent="-342900" eaLnBrk="0" fontAlgn="base" hangingPunct="0">
              <a:spcBef>
                <a:spcPct val="0"/>
              </a:spcBef>
              <a:spcAft>
                <a:spcPct val="0"/>
              </a:spcAft>
              <a:buFont typeface="Courier New" panose="02070309020205020404" pitchFamily="49" charset="0"/>
              <a:buChar char="o"/>
            </a:pPr>
            <a:r>
              <a:rPr kumimoji="0" lang="ja-JP" altLang="ja-JP" sz="2400" b="0" i="0" u="none" strike="noStrike" cap="none" normalizeH="0" baseline="0" dirty="0">
                <a:ln>
                  <a:noFill/>
                </a:ln>
                <a:solidFill>
                  <a:srgbClr val="303436"/>
                </a:solidFill>
                <a:effectLst/>
                <a:latin typeface="Arial Unicode MS"/>
                <a:ea typeface="inherit"/>
              </a:rPr>
              <a:t>84.87 በመ</a:t>
            </a:r>
            <a:r>
              <a:rPr kumimoji="0" lang="ja-JP" altLang="ja-JP" sz="2400" b="0" i="0" u="none" strike="noStrike" cap="none" normalizeH="0" baseline="0">
                <a:ln>
                  <a:noFill/>
                </a:ln>
                <a:solidFill>
                  <a:srgbClr val="303436"/>
                </a:solidFill>
                <a:effectLst/>
                <a:latin typeface="Arial Unicode MS"/>
                <a:ea typeface="inherit"/>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kumimoji="0" lang="ja-JP" altLang="ja-JP" sz="2400" b="0" i="0" u="none" strike="noStrike" cap="none" normalizeH="0" baseline="0">
                <a:ln>
                  <a:noFill/>
                </a:ln>
                <a:solidFill>
                  <a:srgbClr val="303436"/>
                </a:solidFill>
                <a:effectLst/>
                <a:latin typeface="Arial Unicode MS"/>
                <a:ea typeface="inherit"/>
              </a:rPr>
              <a:t>2</a:t>
            </a:r>
            <a:r>
              <a:rPr kumimoji="0" lang="ja-JP" altLang="ja-JP" sz="2400" b="0" i="0" u="none" strike="noStrike" cap="none" normalizeH="0" baseline="0" dirty="0">
                <a:ln>
                  <a:noFill/>
                </a:ln>
                <a:solidFill>
                  <a:srgbClr val="303436"/>
                </a:solidFill>
                <a:effectLst/>
                <a:latin typeface="Arial Unicode MS"/>
                <a:ea typeface="inherit"/>
              </a:rPr>
              <a:t>015)</a:t>
            </a:r>
            <a:r>
              <a:rPr kumimoji="0" lang="en-US" altLang="ja-JP" sz="2400" b="0" i="0" u="none" strike="noStrike" cap="none" normalizeH="0" baseline="0" dirty="0">
                <a:ln>
                  <a:noFill/>
                </a:ln>
                <a:solidFill>
                  <a:srgbClr val="303436"/>
                </a:solidFill>
                <a:effectLst/>
                <a:latin typeface="Arial Unicode MS"/>
                <a:ea typeface="inherit"/>
              </a:rPr>
              <a:t> </a:t>
            </a:r>
            <a:r>
              <a:rPr kumimoji="0" lang="ja-JP" altLang="ja-JP" sz="2400" b="0" i="0" u="none" strike="noStrike" cap="none" normalizeH="0" baseline="0" dirty="0">
                <a:ln>
                  <a:noFill/>
                </a:ln>
                <a:solidFill>
                  <a:srgbClr val="303436"/>
                </a:solidFill>
                <a:effectLst/>
                <a:latin typeface="Arial Unicode MS"/>
                <a:ea typeface="inherit"/>
              </a:rPr>
              <a:t>የ</a:t>
            </a:r>
            <a:r>
              <a:rPr lang="am-ET" altLang="ja-JP" sz="2400" dirty="0">
                <a:solidFill>
                  <a:srgbClr val="303436"/>
                </a:solidFill>
                <a:latin typeface="Arial Unicode MS"/>
              </a:rPr>
              <a:t>ነበረው ወደ </a:t>
            </a:r>
            <a:r>
              <a:rPr kumimoji="0" lang="ja-JP" altLang="ja-JP" sz="2400" b="0" i="0" u="none" strike="noStrike" cap="none" normalizeH="0" baseline="0" dirty="0">
                <a:ln>
                  <a:noFill/>
                </a:ln>
                <a:solidFill>
                  <a:srgbClr val="303436"/>
                </a:solidFill>
                <a:effectLst/>
                <a:latin typeface="Arial Unicode MS"/>
                <a:ea typeface="inherit"/>
              </a:rPr>
              <a:t>87.04 በመ</a:t>
            </a:r>
            <a:r>
              <a:rPr kumimoji="0" lang="ja-JP" altLang="ja-JP" sz="2400" b="0" i="0" u="none" strike="noStrike" cap="none" normalizeH="0" baseline="0">
                <a:ln>
                  <a:noFill/>
                </a:ln>
                <a:solidFill>
                  <a:srgbClr val="303436"/>
                </a:solidFill>
                <a:effectLst/>
                <a:latin typeface="Arial Unicode MS"/>
                <a:ea typeface="inherit"/>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kumimoji="0" lang="ja-JP" altLang="ja-JP" sz="2400" b="0" i="0" u="none" strike="noStrike" cap="none" normalizeH="0" baseline="0">
                <a:ln>
                  <a:noFill/>
                </a:ln>
                <a:solidFill>
                  <a:srgbClr val="303436"/>
                </a:solidFill>
                <a:effectLst/>
                <a:latin typeface="Arial Unicode MS"/>
                <a:ea typeface="inherit"/>
              </a:rPr>
              <a:t>2</a:t>
            </a:r>
            <a:r>
              <a:rPr kumimoji="0" lang="ja-JP" altLang="ja-JP" sz="2400" b="0" i="0" u="none" strike="noStrike" cap="none" normalizeH="0" baseline="0" dirty="0">
                <a:ln>
                  <a:noFill/>
                </a:ln>
                <a:solidFill>
                  <a:srgbClr val="303436"/>
                </a:solidFill>
                <a:effectLst/>
                <a:latin typeface="Arial Unicode MS"/>
                <a:ea typeface="inherit"/>
              </a:rPr>
              <a:t>022)</a:t>
            </a:r>
            <a:endParaRPr kumimoji="0" lang="en-US" altLang="ja-JP" sz="2400" b="0" i="0" u="none" strike="noStrike" cap="none" normalizeH="0" baseline="0" dirty="0">
              <a:ln>
                <a:noFill/>
              </a:ln>
              <a:solidFill>
                <a:srgbClr val="303436"/>
              </a:solidFill>
              <a:effectLst/>
              <a:latin typeface="Arial Unicode MS"/>
              <a:ea typeface="inherit"/>
            </a:endParaRPr>
          </a:p>
          <a:p>
            <a:pPr>
              <a:lnSpc>
                <a:spcPct val="107000"/>
              </a:lnSpc>
              <a:spcAft>
                <a:spcPts val="800"/>
              </a:spcAft>
            </a:pPr>
            <a:r>
              <a:rPr kumimoji="0" lang="ja-JP" altLang="ja-JP" sz="2400" b="0" i="0" u="none" strike="noStrike" cap="none" normalizeH="0" baseline="0" dirty="0">
                <a:ln>
                  <a:noFill/>
                </a:ln>
                <a:solidFill>
                  <a:srgbClr val="303436"/>
                </a:solidFill>
                <a:effectLst/>
                <a:latin typeface="Arial Unicode MS"/>
                <a:ea typeface="inherit"/>
              </a:rPr>
              <a:t> </a:t>
            </a:r>
            <a:r>
              <a:rPr lang="en-US" sz="3200" b="1" dirty="0" err="1">
                <a:solidFill>
                  <a:srgbClr val="303436"/>
                </a:solidFill>
                <a:latin typeface="Arial Unicode MS"/>
              </a:rPr>
              <a:t>በአንድ</a:t>
            </a:r>
            <a:r>
              <a:rPr lang="en-US" sz="3200" b="1" dirty="0">
                <a:solidFill>
                  <a:srgbClr val="303436"/>
                </a:solidFill>
                <a:latin typeface="Arial Unicode MS"/>
              </a:rPr>
              <a:t> </a:t>
            </a:r>
            <a:r>
              <a:rPr lang="am-ET" sz="3200" b="1" dirty="0">
                <a:solidFill>
                  <a:srgbClr val="303436"/>
                </a:solidFill>
                <a:latin typeface="Arial Unicode MS"/>
              </a:rPr>
              <a:t>የ</a:t>
            </a:r>
            <a:r>
              <a:rPr lang="en-US" sz="3200" b="1" dirty="0" err="1">
                <a:solidFill>
                  <a:srgbClr val="303436"/>
                </a:solidFill>
                <a:latin typeface="Arial Unicode MS"/>
              </a:rPr>
              <a:t>ግብ</a:t>
            </a:r>
            <a:r>
              <a:rPr lang="en-US" sz="3200" b="1" dirty="0">
                <a:solidFill>
                  <a:srgbClr val="303436"/>
                </a:solidFill>
                <a:latin typeface="Arial Unicode MS"/>
              </a:rPr>
              <a:t> 5 </a:t>
            </a:r>
            <a:r>
              <a:rPr lang="en-US" sz="3200" b="1" dirty="0" err="1">
                <a:solidFill>
                  <a:srgbClr val="303436"/>
                </a:solidFill>
                <a:latin typeface="Arial Unicode MS"/>
              </a:rPr>
              <a:t>አመላካች</a:t>
            </a:r>
            <a:r>
              <a:rPr lang="en-US" sz="3200" b="1" dirty="0">
                <a:solidFill>
                  <a:srgbClr val="303436"/>
                </a:solidFill>
                <a:latin typeface="Arial Unicode MS"/>
              </a:rPr>
              <a:t> </a:t>
            </a:r>
            <a:r>
              <a:rPr lang="en-US" sz="3200" b="1" dirty="0" err="1">
                <a:solidFill>
                  <a:srgbClr val="303436"/>
                </a:solidFill>
                <a:latin typeface="Arial Unicode MS"/>
              </a:rPr>
              <a:t>ላይ</a:t>
            </a:r>
            <a:r>
              <a:rPr lang="en-US" sz="3200" b="1" dirty="0">
                <a:solidFill>
                  <a:srgbClr val="303436"/>
                </a:solidFill>
                <a:latin typeface="Arial Unicode MS"/>
              </a:rPr>
              <a:t> </a:t>
            </a:r>
            <a:r>
              <a:rPr lang="en-US" sz="3200" b="1" dirty="0" err="1">
                <a:solidFill>
                  <a:srgbClr val="303436"/>
                </a:solidFill>
                <a:latin typeface="Arial Unicode MS"/>
              </a:rPr>
              <a:t>በጣም</a:t>
            </a:r>
            <a:r>
              <a:rPr lang="am-ET" sz="3200" b="1" dirty="0">
                <a:solidFill>
                  <a:srgbClr val="303436"/>
                </a:solidFill>
                <a:latin typeface="Arial Unicode MS"/>
              </a:rPr>
              <a:t> ከፍተኛ</a:t>
            </a:r>
            <a:r>
              <a:rPr lang="en-US" altLang="en-US" sz="3200" b="1" dirty="0">
                <a:solidFill>
                  <a:srgbClr val="303436"/>
                </a:solidFill>
                <a:latin typeface="Arial Unicode MS"/>
              </a:rPr>
              <a:t> </a:t>
            </a:r>
            <a:r>
              <a:rPr kumimoji="0" lang="en-US" altLang="en-US" sz="3200" b="1" i="0" u="none" strike="noStrike" kern="1200" cap="none" spc="0" normalizeH="0" baseline="0" noProof="0" dirty="0" err="1">
                <a:ln>
                  <a:noFill/>
                </a:ln>
                <a:solidFill>
                  <a:srgbClr val="303436"/>
                </a:solidFill>
                <a:effectLst/>
                <a:uLnTx/>
                <a:uFillTx/>
                <a:latin typeface="Arial Unicode MS"/>
                <a:ea typeface="+mn-ea"/>
                <a:cs typeface="+mn-cs"/>
              </a:rPr>
              <a:t>ተግዳሮቶች</a:t>
            </a:r>
            <a:r>
              <a:rPr lang="en-US" altLang="en-US" sz="3200" b="1" dirty="0">
                <a:solidFill>
                  <a:srgbClr val="303436"/>
                </a:solidFill>
                <a:latin typeface="Arial Unicode MS"/>
              </a:rPr>
              <a:t> </a:t>
            </a:r>
            <a:r>
              <a:rPr lang="en-US" altLang="en-US" sz="3200" b="1" dirty="0" err="1">
                <a:solidFill>
                  <a:srgbClr val="303436"/>
                </a:solidFill>
                <a:latin typeface="Arial Unicode MS"/>
              </a:rPr>
              <a:t>ታይተዋል</a:t>
            </a:r>
            <a:endParaRPr lang="en-US" altLang="en-US" sz="3200" b="1" dirty="0">
              <a:solidFill>
                <a:srgbClr val="303436"/>
              </a:solidFill>
              <a:latin typeface="Arial Unicode MS"/>
            </a:endParaRPr>
          </a:p>
          <a:p>
            <a:pPr marL="342900" indent="-342900">
              <a:lnSpc>
                <a:spcPts val="2700"/>
              </a:lnSpc>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03436"/>
                </a:solidFill>
                <a:latin typeface="Arial Unicode MS"/>
              </a:rPr>
              <a:t>የቤተሰብ</a:t>
            </a:r>
            <a:r>
              <a:rPr lang="am-ET" sz="2400" dirty="0">
                <a:solidFill>
                  <a:srgbClr val="303436"/>
                </a:solidFill>
                <a:latin typeface="Arial Unicode MS"/>
              </a:rPr>
              <a:t> ምጣኔን</a:t>
            </a:r>
            <a:r>
              <a:rPr lang="en-US" sz="2400" dirty="0">
                <a:solidFill>
                  <a:srgbClr val="303436"/>
                </a:solidFill>
                <a:latin typeface="Arial Unicode MS"/>
              </a:rPr>
              <a:t> (family planning) </a:t>
            </a:r>
            <a:r>
              <a:rPr lang="en-US" sz="2400" dirty="0" err="1">
                <a:solidFill>
                  <a:srgbClr val="303436"/>
                </a:solidFill>
                <a:latin typeface="Arial Unicode MS"/>
              </a:rPr>
              <a:t>በዘመናዊ</a:t>
            </a:r>
            <a:r>
              <a:rPr lang="en-US" sz="2400" dirty="0">
                <a:solidFill>
                  <a:srgbClr val="303436"/>
                </a:solidFill>
                <a:latin typeface="Arial Unicode MS"/>
              </a:rPr>
              <a:t> </a:t>
            </a:r>
            <a:r>
              <a:rPr lang="en-US" sz="2400" dirty="0" err="1">
                <a:solidFill>
                  <a:srgbClr val="303436"/>
                </a:solidFill>
                <a:latin typeface="Arial Unicode MS"/>
              </a:rPr>
              <a:t>ዘዴዎች</a:t>
            </a:r>
            <a:r>
              <a:rPr lang="en-US" sz="2400" dirty="0">
                <a:solidFill>
                  <a:srgbClr val="303436"/>
                </a:solidFill>
                <a:latin typeface="Arial Unicode MS"/>
              </a:rPr>
              <a:t> </a:t>
            </a:r>
            <a:r>
              <a:rPr lang="en-US" sz="2400" dirty="0" err="1">
                <a:solidFill>
                  <a:srgbClr val="303436"/>
                </a:solidFill>
                <a:latin typeface="Arial Unicode MS"/>
              </a:rPr>
              <a:t>ማካሄድ</a:t>
            </a:r>
            <a:r>
              <a:rPr lang="en-US" sz="2400" dirty="0">
                <a:solidFill>
                  <a:srgbClr val="303436"/>
                </a:solidFill>
                <a:latin typeface="Arial Unicode MS"/>
              </a:rPr>
              <a:t> - ከ15 </a:t>
            </a:r>
            <a:r>
              <a:rPr lang="en-US" sz="2400" dirty="0" err="1">
                <a:solidFill>
                  <a:srgbClr val="303436"/>
                </a:solidFill>
                <a:latin typeface="Arial Unicode MS"/>
              </a:rPr>
              <a:t>እስከ</a:t>
            </a:r>
            <a:r>
              <a:rPr lang="en-US" sz="2400" dirty="0">
                <a:solidFill>
                  <a:srgbClr val="303436"/>
                </a:solidFill>
                <a:latin typeface="Arial Unicode MS"/>
              </a:rPr>
              <a:t> 49 </a:t>
            </a:r>
            <a:r>
              <a:rPr lang="en-US" sz="2400" dirty="0" err="1">
                <a:solidFill>
                  <a:srgbClr val="303436"/>
                </a:solidFill>
                <a:latin typeface="Arial Unicode MS"/>
              </a:rPr>
              <a:t>ዓመት</a:t>
            </a:r>
            <a:r>
              <a:rPr lang="en-US" sz="2400" dirty="0">
                <a:solidFill>
                  <a:srgbClr val="303436"/>
                </a:solidFill>
                <a:latin typeface="Arial Unicode MS"/>
              </a:rPr>
              <a:t> </a:t>
            </a:r>
            <a:r>
              <a:rPr lang="en-US" sz="2400" dirty="0" err="1">
                <a:solidFill>
                  <a:srgbClr val="303436"/>
                </a:solidFill>
                <a:latin typeface="Arial Unicode MS"/>
              </a:rPr>
              <a:t>ለሆናቸው</a:t>
            </a:r>
            <a:r>
              <a:rPr lang="en-US" sz="2400" dirty="0">
                <a:solidFill>
                  <a:srgbClr val="303436"/>
                </a:solidFill>
                <a:latin typeface="Arial Unicode MS"/>
              </a:rPr>
              <a:t> </a:t>
            </a:r>
            <a:r>
              <a:rPr lang="en-US" sz="2400" dirty="0" err="1">
                <a:solidFill>
                  <a:srgbClr val="303436"/>
                </a:solidFill>
                <a:latin typeface="Arial Unicode MS"/>
              </a:rPr>
              <a:t>ሴቶች</a:t>
            </a:r>
            <a:r>
              <a:rPr lang="en-US" sz="2400" dirty="0">
                <a:solidFill>
                  <a:srgbClr val="303436"/>
                </a:solidFill>
                <a:latin typeface="Arial Unicode MS"/>
              </a:rPr>
              <a:t> በመቶኛ</a:t>
            </a:r>
            <a:r>
              <a:rPr lang="en-US" sz="2400" baseline="30000" dirty="0">
                <a:solidFill>
                  <a:srgbClr val="303436"/>
                </a:solidFill>
                <a:latin typeface="Arial Unicode MS"/>
              </a:rPr>
              <a:t>3</a:t>
            </a:r>
            <a:r>
              <a:rPr lang="en-US" sz="2400" dirty="0">
                <a:solidFill>
                  <a:srgbClr val="303436"/>
                </a:solidFill>
                <a:latin typeface="Arial Unicode MS"/>
              </a:rPr>
              <a:t> </a:t>
            </a:r>
          </a:p>
          <a:p>
            <a:pPr marL="914400" lvl="1" indent="-457200">
              <a:lnSpc>
                <a:spcPct val="107000"/>
              </a:lnSpc>
              <a:spcAft>
                <a:spcPts val="800"/>
              </a:spcAft>
              <a:buFont typeface="Courier New" panose="02070309020205020404" pitchFamily="49" charset="0"/>
              <a:buChar char="o"/>
            </a:pPr>
            <a:r>
              <a:rPr lang="en-US" sz="2400" dirty="0">
                <a:solidFill>
                  <a:srgbClr val="303436"/>
                </a:solidFill>
                <a:latin typeface="Arial Unicode MS"/>
                <a:sym typeface="Calibri"/>
              </a:rPr>
              <a:t>61.2</a:t>
            </a:r>
            <a:r>
              <a:rPr lang="ja-JP" altLang="ja-JP" sz="2400" dirty="0">
                <a:solidFill>
                  <a:srgbClr val="303436"/>
                </a:solidFill>
                <a:latin typeface="Arial Unicode MS"/>
              </a:rPr>
              <a:t> በመ</a:t>
            </a:r>
            <a:r>
              <a:rPr lang="ja-JP" altLang="ja-JP" sz="2400">
                <a:solidFill>
                  <a:srgbClr val="303436"/>
                </a:solidFill>
                <a:latin typeface="Arial Unicode MS"/>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lang="ja-JP" altLang="ja-JP" sz="2400">
                <a:solidFill>
                  <a:srgbClr val="303436"/>
                </a:solidFill>
                <a:latin typeface="Arial Unicode MS"/>
              </a:rPr>
              <a:t>2</a:t>
            </a:r>
            <a:r>
              <a:rPr lang="ja-JP" altLang="ja-JP" sz="2400" dirty="0">
                <a:solidFill>
                  <a:srgbClr val="303436"/>
                </a:solidFill>
                <a:latin typeface="Arial Unicode MS"/>
              </a:rPr>
              <a:t>015)</a:t>
            </a:r>
            <a:r>
              <a:rPr lang="en-US" altLang="ja-JP" sz="2400" dirty="0">
                <a:solidFill>
                  <a:srgbClr val="303436"/>
                </a:solidFill>
                <a:latin typeface="Arial Unicode MS"/>
              </a:rPr>
              <a:t> </a:t>
            </a:r>
            <a:r>
              <a:rPr lang="ja-JP" altLang="ja-JP" sz="2400" dirty="0">
                <a:solidFill>
                  <a:srgbClr val="303436"/>
                </a:solidFill>
                <a:latin typeface="Arial Unicode MS"/>
              </a:rPr>
              <a:t>የ</a:t>
            </a:r>
            <a:r>
              <a:rPr lang="am-ET" altLang="ja-JP" sz="2400" dirty="0">
                <a:solidFill>
                  <a:srgbClr val="303436"/>
                </a:solidFill>
                <a:latin typeface="Arial Unicode MS"/>
              </a:rPr>
              <a:t>ነበረው ወደ </a:t>
            </a:r>
            <a:r>
              <a:rPr lang="en-US" sz="2400" dirty="0">
                <a:solidFill>
                  <a:srgbClr val="303436"/>
                </a:solidFill>
                <a:latin typeface="Arial Unicode MS"/>
                <a:sym typeface="Calibri"/>
              </a:rPr>
              <a:t>62.60 </a:t>
            </a:r>
            <a:r>
              <a:rPr lang="ja-JP" altLang="ja-JP" sz="2400" dirty="0">
                <a:solidFill>
                  <a:srgbClr val="303436"/>
                </a:solidFill>
                <a:latin typeface="Arial Unicode MS"/>
              </a:rPr>
              <a:t>በመ</a:t>
            </a:r>
            <a:r>
              <a:rPr lang="ja-JP" altLang="ja-JP" sz="2400">
                <a:solidFill>
                  <a:srgbClr val="303436"/>
                </a:solidFill>
                <a:latin typeface="Arial Unicode MS"/>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lang="ja-JP" altLang="ja-JP" sz="2400">
                <a:solidFill>
                  <a:srgbClr val="303436"/>
                </a:solidFill>
                <a:latin typeface="Arial Unicode MS"/>
              </a:rPr>
              <a:t>2</a:t>
            </a:r>
            <a:r>
              <a:rPr lang="ja-JP" altLang="ja-JP" sz="2400" dirty="0">
                <a:solidFill>
                  <a:srgbClr val="303436"/>
                </a:solidFill>
                <a:latin typeface="Arial Unicode MS"/>
              </a:rPr>
              <a:t>02</a:t>
            </a:r>
            <a:r>
              <a:rPr lang="en-US" altLang="ja-JP" sz="2400" dirty="0">
                <a:solidFill>
                  <a:srgbClr val="303436"/>
                </a:solidFill>
                <a:latin typeface="Arial Unicode MS"/>
              </a:rPr>
              <a:t>0</a:t>
            </a:r>
            <a:r>
              <a:rPr lang="ja-JP" altLang="ja-JP" sz="2400" dirty="0">
                <a:solidFill>
                  <a:srgbClr val="303436"/>
                </a:solidFill>
                <a:latin typeface="Arial Unicode MS"/>
              </a:rPr>
              <a:t>)</a:t>
            </a:r>
            <a:endParaRPr lang="en-US" altLang="ja-JP" sz="2400" dirty="0">
              <a:solidFill>
                <a:srgbClr val="303436"/>
              </a:solidFill>
              <a:latin typeface="Arial Unicode MS"/>
            </a:endParaRPr>
          </a:p>
          <a:p>
            <a:pPr>
              <a:lnSpc>
                <a:spcPct val="107000"/>
              </a:lnSpc>
              <a:spcAft>
                <a:spcPts val="800"/>
              </a:spcAft>
            </a:pPr>
            <a:r>
              <a:rPr kumimoji="0" lang="en-US" sz="3200" b="1" i="0" u="none" strike="noStrike" kern="1200" cap="none" spc="0" normalizeH="0" baseline="0" noProof="0" dirty="0" err="1">
                <a:ln>
                  <a:noFill/>
                </a:ln>
                <a:solidFill>
                  <a:srgbClr val="303436"/>
                </a:solidFill>
                <a:effectLst/>
                <a:uLnTx/>
                <a:uFillTx/>
                <a:latin typeface="Arial Unicode MS"/>
                <a:ea typeface="+mn-ea"/>
                <a:cs typeface="+mn-cs"/>
              </a:rPr>
              <a:t>በአንድ</a:t>
            </a:r>
            <a:r>
              <a:rPr kumimoji="0" lang="en-US" sz="3200" b="1" i="0" u="none" strike="noStrike" kern="1200" cap="none" spc="0" normalizeH="0" baseline="0" noProof="0" dirty="0">
                <a:ln>
                  <a:noFill/>
                </a:ln>
                <a:solidFill>
                  <a:srgbClr val="303436"/>
                </a:solidFill>
                <a:effectLst/>
                <a:uLnTx/>
                <a:uFillTx/>
                <a:latin typeface="Arial Unicode MS"/>
                <a:ea typeface="+mn-ea"/>
                <a:cs typeface="+mn-cs"/>
              </a:rPr>
              <a:t> </a:t>
            </a:r>
            <a:r>
              <a:rPr lang="en-US" sz="3200" b="1" dirty="0" err="1">
                <a:solidFill>
                  <a:srgbClr val="303436"/>
                </a:solidFill>
                <a:latin typeface="Arial Unicode MS"/>
              </a:rPr>
              <a:t>የግብ</a:t>
            </a:r>
            <a:r>
              <a:rPr kumimoji="0" lang="en-US" sz="3200" b="1" i="0" u="none" strike="noStrike" kern="1200" cap="none" spc="0" normalizeH="0" baseline="0" noProof="0" dirty="0">
                <a:ln>
                  <a:noFill/>
                </a:ln>
                <a:solidFill>
                  <a:srgbClr val="303436"/>
                </a:solidFill>
                <a:effectLst/>
                <a:uLnTx/>
                <a:uFillTx/>
                <a:latin typeface="Arial Unicode MS"/>
                <a:ea typeface="+mn-ea"/>
                <a:cs typeface="+mn-cs"/>
              </a:rPr>
              <a:t> 5 </a:t>
            </a:r>
            <a:r>
              <a:rPr kumimoji="0" lang="en-US" sz="3200" b="1" i="0" u="none" strike="noStrike" kern="1200" cap="none" spc="0" normalizeH="0" baseline="0" noProof="0" dirty="0" err="1">
                <a:ln>
                  <a:noFill/>
                </a:ln>
                <a:solidFill>
                  <a:srgbClr val="303436"/>
                </a:solidFill>
                <a:effectLst/>
                <a:uLnTx/>
                <a:uFillTx/>
                <a:latin typeface="Arial Unicode MS"/>
                <a:ea typeface="+mn-ea"/>
                <a:cs typeface="+mn-cs"/>
              </a:rPr>
              <a:t>አመላካች</a:t>
            </a:r>
            <a:r>
              <a:rPr kumimoji="0" lang="en-US" sz="3200" b="1" i="0" u="none" strike="noStrike" kern="1200" cap="none" spc="0" normalizeH="0" baseline="0" noProof="0" dirty="0">
                <a:ln>
                  <a:noFill/>
                </a:ln>
                <a:solidFill>
                  <a:srgbClr val="303436"/>
                </a:solidFill>
                <a:effectLst/>
                <a:uLnTx/>
                <a:uFillTx/>
                <a:latin typeface="Arial Unicode MS"/>
                <a:ea typeface="+mn-ea"/>
                <a:cs typeface="+mn-cs"/>
              </a:rPr>
              <a:t> </a:t>
            </a:r>
            <a:r>
              <a:rPr kumimoji="0" lang="en-US" sz="3200" b="1" i="0" u="none" strike="noStrike" kern="1200" cap="none" spc="0" normalizeH="0" baseline="0" noProof="0" dirty="0" err="1">
                <a:ln>
                  <a:noFill/>
                </a:ln>
                <a:solidFill>
                  <a:srgbClr val="303436"/>
                </a:solidFill>
                <a:effectLst/>
                <a:uLnTx/>
                <a:uFillTx/>
                <a:latin typeface="Arial Unicode MS"/>
                <a:ea typeface="+mn-ea"/>
                <a:cs typeface="+mn-cs"/>
              </a:rPr>
              <a:t>ላይ</a:t>
            </a:r>
            <a:r>
              <a:rPr lang="am-ET" sz="3200" b="1" dirty="0">
                <a:solidFill>
                  <a:srgbClr val="303436"/>
                </a:solidFill>
                <a:latin typeface="Arial Unicode MS"/>
              </a:rPr>
              <a:t> </a:t>
            </a:r>
            <a:r>
              <a:rPr lang="en-US" sz="3200" b="1" dirty="0" err="1">
                <a:solidFill>
                  <a:srgbClr val="303436"/>
                </a:solidFill>
                <a:latin typeface="Arial Unicode MS"/>
              </a:rPr>
              <a:t>ከፍተኛ</a:t>
            </a:r>
            <a:r>
              <a:rPr lang="am-ET" sz="3200" b="1" dirty="0">
                <a:solidFill>
                  <a:srgbClr val="303436"/>
                </a:solidFill>
                <a:latin typeface="Arial Unicode MS"/>
              </a:rPr>
              <a:t> </a:t>
            </a:r>
            <a:r>
              <a:rPr kumimoji="0" lang="en-US" altLang="en-US" sz="3200" b="1" i="0" u="none" strike="noStrike" kern="1200" cap="none" spc="0" normalizeH="0" baseline="0" noProof="0" dirty="0" err="1">
                <a:ln>
                  <a:noFill/>
                </a:ln>
                <a:solidFill>
                  <a:srgbClr val="303436"/>
                </a:solidFill>
                <a:effectLst/>
                <a:uLnTx/>
                <a:uFillTx/>
                <a:latin typeface="Arial Unicode MS"/>
                <a:ea typeface="+mn-ea"/>
                <a:cs typeface="+mn-cs"/>
              </a:rPr>
              <a:t>ተግዳሮቶች</a:t>
            </a:r>
            <a:r>
              <a:rPr kumimoji="0" lang="en-US" altLang="en-US" sz="3200" b="1" i="0" u="none" strike="noStrike" kern="1200" cap="none" spc="0" normalizeH="0" baseline="0" noProof="0" dirty="0">
                <a:ln>
                  <a:noFill/>
                </a:ln>
                <a:solidFill>
                  <a:srgbClr val="303436"/>
                </a:solidFill>
                <a:effectLst/>
                <a:uLnTx/>
                <a:uFillTx/>
                <a:latin typeface="Arial Unicode MS"/>
                <a:ea typeface="+mn-ea"/>
                <a:cs typeface="+mn-cs"/>
              </a:rPr>
              <a:t> </a:t>
            </a:r>
            <a:r>
              <a:rPr lang="en-US" altLang="en-US" sz="3200" b="1" dirty="0" err="1">
                <a:solidFill>
                  <a:srgbClr val="303436"/>
                </a:solidFill>
                <a:latin typeface="Arial Unicode MS"/>
              </a:rPr>
              <a:t>ታይተዋል</a:t>
            </a:r>
            <a:endParaRPr lang="en-US" altLang="en-US" sz="3200" b="1" dirty="0">
              <a:solidFill>
                <a:srgbClr val="303436"/>
              </a:solidFill>
              <a:latin typeface="Arial Unicode MS"/>
            </a:endParaRPr>
          </a:p>
          <a:p>
            <a:pPr marL="285750" indent="-285750">
              <a:lnSpc>
                <a:spcPct val="107000"/>
              </a:lnSpc>
              <a:spcAft>
                <a:spcPts val="800"/>
              </a:spcAft>
              <a:buFont typeface="Arial" panose="020B0604020202020204" pitchFamily="34" charset="0"/>
              <a:buChar char="•"/>
            </a:pPr>
            <a:r>
              <a:rPr lang="en-US" sz="2400" dirty="0" err="1">
                <a:solidFill>
                  <a:srgbClr val="303436"/>
                </a:solidFill>
                <a:latin typeface="Arial Unicode MS"/>
              </a:rPr>
              <a:t>አማካ</a:t>
            </a:r>
            <a:r>
              <a:rPr lang="am-ET" sz="2400" dirty="0">
                <a:solidFill>
                  <a:srgbClr val="303436"/>
                </a:solidFill>
                <a:latin typeface="Arial Unicode MS"/>
              </a:rPr>
              <a:t>ይ የ</a:t>
            </a:r>
            <a:r>
              <a:rPr lang="en-US" sz="2400" dirty="0" err="1">
                <a:solidFill>
                  <a:srgbClr val="303436"/>
                </a:solidFill>
                <a:latin typeface="Arial Unicode MS"/>
              </a:rPr>
              <a:t>ትምህርት</a:t>
            </a:r>
            <a:r>
              <a:rPr lang="en-US" sz="2400" dirty="0">
                <a:solidFill>
                  <a:srgbClr val="303436"/>
                </a:solidFill>
                <a:latin typeface="Arial Unicode MS"/>
              </a:rPr>
              <a:t> </a:t>
            </a:r>
            <a:r>
              <a:rPr lang="en-US" sz="2400" dirty="0" err="1">
                <a:solidFill>
                  <a:srgbClr val="303436"/>
                </a:solidFill>
                <a:latin typeface="Arial Unicode MS"/>
              </a:rPr>
              <a:t>አመታት</a:t>
            </a:r>
            <a:r>
              <a:rPr lang="am-ET" sz="2400" dirty="0">
                <a:solidFill>
                  <a:srgbClr val="303436"/>
                </a:solidFill>
                <a:latin typeface="Arial Unicode MS"/>
              </a:rPr>
              <a:t>፤ </a:t>
            </a:r>
            <a:r>
              <a:rPr lang="en-US" sz="2400" dirty="0" err="1">
                <a:solidFill>
                  <a:srgbClr val="303436"/>
                </a:solidFill>
                <a:latin typeface="Arial Unicode MS"/>
              </a:rPr>
              <a:t>የሴት-ወንድ</a:t>
            </a:r>
            <a:r>
              <a:rPr lang="en-US" sz="2400" dirty="0">
                <a:solidFill>
                  <a:srgbClr val="303436"/>
                </a:solidFill>
                <a:latin typeface="Arial Unicode MS"/>
              </a:rPr>
              <a:t> </a:t>
            </a:r>
            <a:r>
              <a:rPr lang="en-US" sz="2400" dirty="0" err="1">
                <a:solidFill>
                  <a:srgbClr val="303436"/>
                </a:solidFill>
                <a:latin typeface="Arial Unicode MS"/>
              </a:rPr>
              <a:t>ተማሪዎች</a:t>
            </a:r>
            <a:r>
              <a:rPr lang="en-US" sz="2400" dirty="0">
                <a:solidFill>
                  <a:srgbClr val="303436"/>
                </a:solidFill>
                <a:latin typeface="Arial Unicode MS"/>
              </a:rPr>
              <a:t> ጥምርታ</a:t>
            </a:r>
            <a:r>
              <a:rPr lang="en-US" sz="2400" baseline="30000" dirty="0">
                <a:solidFill>
                  <a:srgbClr val="303436"/>
                </a:solidFill>
                <a:latin typeface="Arial Unicode MS"/>
              </a:rPr>
              <a:t>4</a:t>
            </a:r>
            <a:r>
              <a:rPr lang="en-US" sz="2400" dirty="0">
                <a:solidFill>
                  <a:srgbClr val="303436"/>
                </a:solidFill>
                <a:latin typeface="Arial Unicode MS"/>
              </a:rPr>
              <a:t> </a:t>
            </a:r>
          </a:p>
          <a:p>
            <a:pPr marL="914400" lvl="1" indent="-457200">
              <a:lnSpc>
                <a:spcPct val="107000"/>
              </a:lnSpc>
              <a:spcAft>
                <a:spcPts val="800"/>
              </a:spcAft>
              <a:buFont typeface="Courier New" panose="02070309020205020404" pitchFamily="49" charset="0"/>
              <a:buChar char="o"/>
            </a:pPr>
            <a:r>
              <a:rPr lang="en-US" sz="2400" dirty="0">
                <a:solidFill>
                  <a:srgbClr val="303436"/>
                </a:solidFill>
                <a:latin typeface="Arial Unicode MS"/>
              </a:rPr>
              <a:t>46.35</a:t>
            </a:r>
            <a:r>
              <a:rPr lang="ja-JP" altLang="ja-JP" sz="2400" dirty="0">
                <a:solidFill>
                  <a:srgbClr val="303436"/>
                </a:solidFill>
                <a:latin typeface="Arial Unicode MS"/>
              </a:rPr>
              <a:t> በመ</a:t>
            </a:r>
            <a:r>
              <a:rPr lang="ja-JP" altLang="ja-JP" sz="2400">
                <a:solidFill>
                  <a:srgbClr val="303436"/>
                </a:solidFill>
                <a:latin typeface="Arial Unicode MS"/>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lang="ja-JP" altLang="ja-JP" sz="2400">
                <a:solidFill>
                  <a:srgbClr val="303436"/>
                </a:solidFill>
                <a:latin typeface="Arial Unicode MS"/>
              </a:rPr>
              <a:t>2</a:t>
            </a:r>
            <a:r>
              <a:rPr lang="ja-JP" altLang="ja-JP" sz="2400" dirty="0">
                <a:solidFill>
                  <a:srgbClr val="303436"/>
                </a:solidFill>
                <a:latin typeface="Arial Unicode MS"/>
              </a:rPr>
              <a:t>015)</a:t>
            </a:r>
            <a:r>
              <a:rPr lang="en-US" altLang="ja-JP" sz="2400" dirty="0">
                <a:solidFill>
                  <a:srgbClr val="303436"/>
                </a:solidFill>
                <a:latin typeface="Arial Unicode MS"/>
              </a:rPr>
              <a:t> </a:t>
            </a:r>
            <a:r>
              <a:rPr lang="ja-JP" altLang="ja-JP" sz="2400" dirty="0">
                <a:solidFill>
                  <a:srgbClr val="303436"/>
                </a:solidFill>
                <a:latin typeface="Arial Unicode MS"/>
              </a:rPr>
              <a:t>የ</a:t>
            </a:r>
            <a:r>
              <a:rPr lang="am-ET" altLang="ja-JP" sz="2400" dirty="0">
                <a:solidFill>
                  <a:srgbClr val="303436"/>
                </a:solidFill>
                <a:latin typeface="Arial Unicode MS"/>
              </a:rPr>
              <a:t>ነበረው ወደ </a:t>
            </a:r>
            <a:r>
              <a:rPr lang="en-US" sz="2400" dirty="0">
                <a:solidFill>
                  <a:srgbClr val="303436"/>
                </a:solidFill>
                <a:latin typeface="Arial Unicode MS"/>
              </a:rPr>
              <a:t>51.01</a:t>
            </a:r>
            <a:r>
              <a:rPr lang="en-US" sz="2400" dirty="0">
                <a:solidFill>
                  <a:srgbClr val="303436"/>
                </a:solidFill>
                <a:latin typeface="Arial Unicode MS"/>
                <a:sym typeface="Calibri"/>
              </a:rPr>
              <a:t> </a:t>
            </a:r>
            <a:r>
              <a:rPr lang="ja-JP" altLang="ja-JP" sz="2400" dirty="0">
                <a:solidFill>
                  <a:srgbClr val="303436"/>
                </a:solidFill>
                <a:latin typeface="Arial Unicode MS"/>
              </a:rPr>
              <a:t>በመ</a:t>
            </a:r>
            <a:r>
              <a:rPr lang="ja-JP" altLang="ja-JP" sz="2400">
                <a:solidFill>
                  <a:srgbClr val="303436"/>
                </a:solidFill>
                <a:latin typeface="Arial Unicode MS"/>
              </a:rPr>
              <a:t>ቶ (</a:t>
            </a:r>
            <a:r>
              <a:rPr lang="en-US" altLang="ja-JP" sz="2400" dirty="0" err="1">
                <a:solidFill>
                  <a:srgbClr val="303436"/>
                </a:solidFill>
                <a:latin typeface="Arial Unicode MS"/>
                <a:ea typeface="inherit"/>
              </a:rPr>
              <a:t>እ</a:t>
            </a:r>
            <a:r>
              <a:rPr lang="am-ET" altLang="ja-JP" sz="2400" dirty="0">
                <a:solidFill>
                  <a:srgbClr val="303436"/>
                </a:solidFill>
                <a:latin typeface="Arial Unicode MS"/>
                <a:ea typeface="inherit"/>
              </a:rPr>
              <a:t>.ኤ.አ. </a:t>
            </a:r>
            <a:r>
              <a:rPr lang="ja-JP" altLang="ja-JP" sz="2400">
                <a:solidFill>
                  <a:srgbClr val="303436"/>
                </a:solidFill>
                <a:latin typeface="Arial Unicode MS"/>
              </a:rPr>
              <a:t>2</a:t>
            </a:r>
            <a:r>
              <a:rPr lang="ja-JP" altLang="ja-JP" sz="2400" dirty="0">
                <a:solidFill>
                  <a:srgbClr val="303436"/>
                </a:solidFill>
                <a:latin typeface="Arial Unicode MS"/>
              </a:rPr>
              <a:t>02</a:t>
            </a:r>
            <a:r>
              <a:rPr lang="en-US" altLang="ja-JP" sz="2400" dirty="0">
                <a:solidFill>
                  <a:srgbClr val="303436"/>
                </a:solidFill>
                <a:latin typeface="Arial Unicode MS"/>
              </a:rPr>
              <a:t>1</a:t>
            </a:r>
            <a:r>
              <a:rPr lang="ja-JP" altLang="ja-JP" sz="2400" dirty="0">
                <a:solidFill>
                  <a:srgbClr val="303436"/>
                </a:solidFill>
                <a:latin typeface="Arial Unicode MS"/>
              </a:rPr>
              <a:t>)</a:t>
            </a:r>
            <a:endParaRPr lang="en-US" altLang="ja-JP" sz="2400" dirty="0">
              <a:solidFill>
                <a:srgbClr val="303436"/>
              </a:solidFill>
              <a:latin typeface="Arial Unicode MS"/>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354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3"/>
            <a:ext cx="10515600" cy="687950"/>
          </a:xfrm>
        </p:spPr>
        <p:txBody>
          <a:bodyPr>
            <a:normAutofit fontScale="90000"/>
          </a:bodyPr>
          <a:lstStyle/>
          <a:p>
            <a:r>
              <a:rPr lang="ja-JP" altLang="ja-JP" sz="4000" b="1" dirty="0">
                <a:solidFill>
                  <a:srgbClr val="C00000"/>
                </a:solidFill>
              </a:rPr>
              <a:t>ኢትዮጵያ</a:t>
            </a:r>
            <a:r>
              <a:rPr lang="en-US" altLang="ja-JP" sz="4000" b="1" dirty="0">
                <a:solidFill>
                  <a:srgbClr val="C00000"/>
                </a:solidFill>
              </a:rPr>
              <a:t>፡</a:t>
            </a:r>
            <a:r>
              <a:rPr lang="ja-JP" altLang="ja-JP" sz="4000" b="1">
                <a:solidFill>
                  <a:srgbClr val="C00000"/>
                </a:solidFill>
              </a:rPr>
              <a:t> </a:t>
            </a:r>
            <a:r>
              <a:rPr lang="en-US" altLang="ja-JP" sz="4000" b="1" dirty="0" err="1">
                <a:solidFill>
                  <a:srgbClr val="C00000"/>
                </a:solidFill>
              </a:rPr>
              <a:t>ከ</a:t>
            </a:r>
            <a:r>
              <a:rPr kumimoji="1" lang="am-ET" altLang="ja-JP" sz="4000" b="1" dirty="0">
                <a:solidFill>
                  <a:srgbClr val="C00000"/>
                </a:solidFill>
              </a:rPr>
              <a:t>ዘላቂ የልማት ግብ 5</a:t>
            </a:r>
            <a:r>
              <a:rPr lang="en-US" sz="4000" b="1" dirty="0">
                <a:solidFill>
                  <a:srgbClr val="C00000"/>
                </a:solidFill>
              </a:rPr>
              <a:t> </a:t>
            </a:r>
            <a:r>
              <a:rPr lang="ja-JP" altLang="ja-JP" sz="4000" b="1" dirty="0">
                <a:solidFill>
                  <a:srgbClr val="C00000"/>
                </a:solidFill>
              </a:rPr>
              <a:t>ዒ</a:t>
            </a:r>
            <a:r>
              <a:rPr lang="en-US" sz="4000" b="1" dirty="0" err="1">
                <a:solidFill>
                  <a:srgbClr val="C00000"/>
                </a:solidFill>
              </a:rPr>
              <a:t>ላማዎች</a:t>
            </a:r>
            <a:r>
              <a:rPr lang="en-US" sz="4000" b="1" dirty="0">
                <a:solidFill>
                  <a:srgbClr val="C00000"/>
                </a:solidFill>
              </a:rPr>
              <a:t> </a:t>
            </a:r>
            <a:r>
              <a:rPr lang="en-US" sz="4000" b="1" dirty="0" err="1">
                <a:solidFill>
                  <a:srgbClr val="C00000"/>
                </a:solidFill>
              </a:rPr>
              <a:t>አንፃር</a:t>
            </a:r>
            <a:r>
              <a:rPr lang="en-US" sz="4000" b="1" dirty="0">
                <a:solidFill>
                  <a:srgbClr val="C00000"/>
                </a:solidFill>
              </a:rPr>
              <a:t> </a:t>
            </a:r>
            <a:r>
              <a:rPr lang="en-US" sz="4000" b="1" dirty="0" err="1">
                <a:solidFill>
                  <a:srgbClr val="C00000"/>
                </a:solidFill>
              </a:rPr>
              <a:t>የታዩ</a:t>
            </a:r>
            <a:r>
              <a:rPr lang="en-US" sz="4000" b="1" dirty="0">
                <a:solidFill>
                  <a:srgbClr val="C00000"/>
                </a:solidFill>
              </a:rPr>
              <a:t> </a:t>
            </a:r>
            <a:r>
              <a:rPr lang="en-US" sz="4000" b="1" dirty="0" err="1">
                <a:solidFill>
                  <a:srgbClr val="C00000"/>
                </a:solidFill>
              </a:rPr>
              <a:t>ለውጦች</a:t>
            </a:r>
            <a:r>
              <a:rPr lang="en-US" sz="4000" b="1" dirty="0">
                <a:solidFill>
                  <a:srgbClr val="C00000"/>
                </a:solidFill>
              </a:rPr>
              <a:t>    </a:t>
            </a:r>
            <a:endParaRPr lang="ja-JP" alt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8F4B7594-2D04-848B-368B-54728A9466BF}"/>
              </a:ext>
            </a:extLst>
          </p:cNvPr>
          <p:cNvGraphicFramePr>
            <a:graphicFrameLocks noGrp="1"/>
          </p:cNvGraphicFramePr>
          <p:nvPr>
            <p:extLst>
              <p:ext uri="{D42A27DB-BD31-4B8C-83A1-F6EECF244321}">
                <p14:modId xmlns:p14="http://schemas.microsoft.com/office/powerpoint/2010/main" val="2094014597"/>
              </p:ext>
            </p:extLst>
          </p:nvPr>
        </p:nvGraphicFramePr>
        <p:xfrm>
          <a:off x="704506" y="844327"/>
          <a:ext cx="11086443" cy="5527953"/>
        </p:xfrm>
        <a:graphic>
          <a:graphicData uri="http://schemas.openxmlformats.org/drawingml/2006/table">
            <a:tbl>
              <a:tblPr firstRow="1" firstCol="1" bandRow="1">
                <a:tableStyleId>{21E4AEA4-8DFA-4A89-87EB-49C32662AFE0}</a:tableStyleId>
              </a:tblPr>
              <a:tblGrid>
                <a:gridCol w="3378392">
                  <a:extLst>
                    <a:ext uri="{9D8B030D-6E8A-4147-A177-3AD203B41FA5}">
                      <a16:colId xmlns:a16="http://schemas.microsoft.com/office/drawing/2014/main" val="2386987721"/>
                    </a:ext>
                  </a:extLst>
                </a:gridCol>
                <a:gridCol w="1651793">
                  <a:extLst>
                    <a:ext uri="{9D8B030D-6E8A-4147-A177-3AD203B41FA5}">
                      <a16:colId xmlns:a16="http://schemas.microsoft.com/office/drawing/2014/main" val="3560717511"/>
                    </a:ext>
                  </a:extLst>
                </a:gridCol>
                <a:gridCol w="1454514">
                  <a:extLst>
                    <a:ext uri="{9D8B030D-6E8A-4147-A177-3AD203B41FA5}">
                      <a16:colId xmlns:a16="http://schemas.microsoft.com/office/drawing/2014/main" val="443660543"/>
                    </a:ext>
                  </a:extLst>
                </a:gridCol>
                <a:gridCol w="1708208">
                  <a:extLst>
                    <a:ext uri="{9D8B030D-6E8A-4147-A177-3AD203B41FA5}">
                      <a16:colId xmlns:a16="http://schemas.microsoft.com/office/drawing/2014/main" val="30586266"/>
                    </a:ext>
                  </a:extLst>
                </a:gridCol>
                <a:gridCol w="1144707">
                  <a:extLst>
                    <a:ext uri="{9D8B030D-6E8A-4147-A177-3AD203B41FA5}">
                      <a16:colId xmlns:a16="http://schemas.microsoft.com/office/drawing/2014/main" val="1047735069"/>
                    </a:ext>
                  </a:extLst>
                </a:gridCol>
                <a:gridCol w="1748829">
                  <a:extLst>
                    <a:ext uri="{9D8B030D-6E8A-4147-A177-3AD203B41FA5}">
                      <a16:colId xmlns:a16="http://schemas.microsoft.com/office/drawing/2014/main" val="3641359671"/>
                    </a:ext>
                  </a:extLst>
                </a:gridCol>
              </a:tblGrid>
              <a:tr h="370420">
                <a:tc rowSpan="2">
                  <a:txBody>
                    <a:bodyPr/>
                    <a:lstStyle/>
                    <a:p>
                      <a:pPr marL="0" marR="0" algn="ctr">
                        <a:lnSpc>
                          <a:spcPct val="107000"/>
                        </a:lnSpc>
                        <a:spcBef>
                          <a:spcPts val="0"/>
                        </a:spcBef>
                        <a:spcAft>
                          <a:spcPts val="0"/>
                        </a:spcAft>
                      </a:pPr>
                      <a:r>
                        <a:rPr lang="en-US" sz="2400" b="1" kern="0" dirty="0" err="1">
                          <a:solidFill>
                            <a:schemeClr val="tx1"/>
                          </a:solidFill>
                          <a:effectLst/>
                        </a:rPr>
                        <a:t>አመላካች</a:t>
                      </a:r>
                      <a:r>
                        <a:rPr lang="en-US" sz="2400" b="1" kern="0" dirty="0">
                          <a:solidFill>
                            <a:schemeClr val="tx1"/>
                          </a:solidFill>
                          <a:effectLst/>
                        </a:rPr>
                        <a:t>/</a:t>
                      </a:r>
                      <a:r>
                        <a:rPr lang="en-US" sz="2400" b="1" kern="0" dirty="0" err="1">
                          <a:solidFill>
                            <a:schemeClr val="tx1"/>
                          </a:solidFill>
                          <a:effectLst/>
                        </a:rPr>
                        <a:t>መለኪያ</a:t>
                      </a:r>
                      <a:r>
                        <a:rPr lang="en-US" sz="2400" b="1" kern="0" dirty="0">
                          <a:solidFill>
                            <a:schemeClr val="tx1"/>
                          </a:solidFill>
                          <a:effectLst/>
                        </a:rPr>
                        <a:t> </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gridSpan="2">
                  <a:txBody>
                    <a:bodyPr/>
                    <a:lstStyle/>
                    <a:p>
                      <a:pPr marL="0" marR="0" algn="ctr">
                        <a:lnSpc>
                          <a:spcPct val="107000"/>
                        </a:lnSpc>
                        <a:spcBef>
                          <a:spcPts val="0"/>
                        </a:spcBef>
                        <a:spcAft>
                          <a:spcPts val="0"/>
                        </a:spcAft>
                      </a:pPr>
                      <a:r>
                        <a:rPr lang="en-US" sz="2400" b="1" kern="0" dirty="0" err="1">
                          <a:solidFill>
                            <a:schemeClr val="tx1"/>
                          </a:solidFill>
                          <a:effectLst/>
                        </a:rPr>
                        <a:t>መነሻ</a:t>
                      </a:r>
                      <a:r>
                        <a:rPr lang="en-US" sz="2400" b="1" kern="0" dirty="0">
                          <a:solidFill>
                            <a:schemeClr val="tx1"/>
                          </a:solidFill>
                          <a:effectLst/>
                        </a:rPr>
                        <a:t>/</a:t>
                      </a:r>
                      <a:r>
                        <a:rPr lang="en-US" sz="2400" b="1" kern="0" dirty="0" err="1">
                          <a:solidFill>
                            <a:schemeClr val="tx1"/>
                          </a:solidFill>
                          <a:effectLst/>
                        </a:rPr>
                        <a:t>ማጣቀሻ</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2400" b="1" kern="0">
                          <a:solidFill>
                            <a:schemeClr val="tx1"/>
                          </a:solidFill>
                          <a:effectLst/>
                        </a:rPr>
                        <a:t>እድገት/ለውጥ</a:t>
                      </a:r>
                      <a:endPar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a:txBody>
                    <a:bodyPr/>
                    <a:lstStyle/>
                    <a:p>
                      <a:pPr marL="0" marR="0" algn="ctr">
                        <a:lnSpc>
                          <a:spcPct val="107000"/>
                        </a:lnSpc>
                        <a:spcBef>
                          <a:spcPts val="0"/>
                        </a:spcBef>
                        <a:spcAft>
                          <a:spcPts val="0"/>
                        </a:spcAft>
                      </a:pPr>
                      <a:endPar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rowSpan="2">
                  <a:txBody>
                    <a:bodyPr/>
                    <a:lstStyle/>
                    <a:p>
                      <a:pPr marL="0" marR="0" algn="ctr">
                        <a:lnSpc>
                          <a:spcPct val="107000"/>
                        </a:lnSpc>
                        <a:spcBef>
                          <a:spcPts val="0"/>
                        </a:spcBef>
                        <a:spcAft>
                          <a:spcPts val="0"/>
                        </a:spcAft>
                      </a:pPr>
                      <a:r>
                        <a:rPr lang="en-US" sz="2400" b="1" kern="0" dirty="0" err="1">
                          <a:solidFill>
                            <a:schemeClr val="tx1"/>
                          </a:solidFill>
                          <a:effectLst/>
                        </a:rPr>
                        <a:t>የንጽጽር</a:t>
                      </a:r>
                      <a:r>
                        <a:rPr lang="en-US" sz="2400" b="1" kern="0" dirty="0">
                          <a:solidFill>
                            <a:schemeClr val="tx1"/>
                          </a:solidFill>
                          <a:effectLst/>
                        </a:rPr>
                        <a:t> </a:t>
                      </a:r>
                      <a:r>
                        <a:rPr lang="en-US" sz="2400" b="1" kern="0" dirty="0" err="1">
                          <a:solidFill>
                            <a:schemeClr val="tx1"/>
                          </a:solidFill>
                          <a:effectLst/>
                        </a:rPr>
                        <a:t>ውጤት</a:t>
                      </a:r>
                      <a:r>
                        <a:rPr lang="en-US" sz="2400" b="1" kern="0" dirty="0">
                          <a:solidFill>
                            <a:schemeClr val="tx1"/>
                          </a:solidFill>
                          <a:effectLst/>
                        </a:rPr>
                        <a:t> /</a:t>
                      </a:r>
                      <a:r>
                        <a:rPr lang="en-US" sz="2400" b="1" kern="0" dirty="0" err="1">
                          <a:solidFill>
                            <a:schemeClr val="tx1"/>
                          </a:solidFill>
                          <a:effectLst/>
                        </a:rPr>
                        <a:t>አዝማሚያ</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extLst>
                  <a:ext uri="{0D108BD9-81ED-4DB2-BD59-A6C34878D82A}">
                    <a16:rowId xmlns:a16="http://schemas.microsoft.com/office/drawing/2014/main" val="1243694289"/>
                  </a:ext>
                </a:extLst>
              </a:tr>
              <a:tr h="627636">
                <a:tc vMerge="1">
                  <a:txBody>
                    <a:bodyPr/>
                    <a:lstStyle/>
                    <a:p>
                      <a:endParaRPr lang="en-US"/>
                    </a:p>
                  </a:txBody>
                  <a:tcPr/>
                </a:tc>
                <a:tc>
                  <a:txBody>
                    <a:bodyPr/>
                    <a:lstStyle/>
                    <a:p>
                      <a:pPr marL="0" marR="0" algn="ctr">
                        <a:lnSpc>
                          <a:spcPct val="107000"/>
                        </a:lnSpc>
                        <a:spcBef>
                          <a:spcPts val="0"/>
                        </a:spcBef>
                        <a:spcAft>
                          <a:spcPts val="0"/>
                        </a:spcAft>
                      </a:pPr>
                      <a:r>
                        <a:rPr lang="en-US" sz="2400" b="1" kern="0" dirty="0" err="1">
                          <a:solidFill>
                            <a:schemeClr val="tx1"/>
                          </a:solidFill>
                          <a:effectLst/>
                        </a:rPr>
                        <a:t>አመት</a:t>
                      </a:r>
                      <a:r>
                        <a:rPr lang="am-ET" sz="2400" b="1" kern="0" dirty="0">
                          <a:solidFill>
                            <a:schemeClr val="tx1"/>
                          </a:solidFill>
                          <a:effectLst/>
                        </a:rPr>
                        <a:t> (እ.ኤ.አ.)</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am-ET" sz="2400" b="1" kern="0" dirty="0">
                          <a:solidFill>
                            <a:schemeClr val="tx1"/>
                          </a:solidFill>
                          <a:effectLst/>
                        </a:rPr>
                        <a:t>በ</a:t>
                      </a:r>
                      <a:r>
                        <a:rPr lang="en-US" sz="2400" b="1" kern="0" dirty="0" err="1">
                          <a:solidFill>
                            <a:schemeClr val="tx1"/>
                          </a:solidFill>
                          <a:effectLst/>
                        </a:rPr>
                        <a:t>መቶኛ</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kern="0" dirty="0" err="1">
                          <a:solidFill>
                            <a:schemeClr val="tx1"/>
                          </a:solidFill>
                          <a:effectLst/>
                        </a:rPr>
                        <a:t>አመት</a:t>
                      </a:r>
                      <a:r>
                        <a:rPr lang="am-ET" sz="2400" b="1" kern="0" dirty="0">
                          <a:solidFill>
                            <a:schemeClr val="tx1"/>
                          </a:solidFill>
                          <a:effectLst/>
                        </a:rPr>
                        <a:t> (እ.ኤ.አ.)</a:t>
                      </a:r>
                      <a:endParaRPr lang="en-US" sz="2400" b="1"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a:txBody>
                    <a:bodyPr/>
                    <a:lstStyle/>
                    <a:p>
                      <a:pPr marL="0" marR="0" algn="ctr">
                        <a:lnSpc>
                          <a:spcPct val="107000"/>
                        </a:lnSpc>
                        <a:spcBef>
                          <a:spcPts val="0"/>
                        </a:spcBef>
                        <a:spcAft>
                          <a:spcPts val="0"/>
                        </a:spcAft>
                      </a:pPr>
                      <a:r>
                        <a:rPr lang="am-ET" sz="2400" b="1" kern="0" dirty="0">
                          <a:solidFill>
                            <a:schemeClr val="tx1"/>
                          </a:solidFill>
                          <a:effectLst/>
                        </a:rPr>
                        <a:t>በ</a:t>
                      </a:r>
                      <a:r>
                        <a:rPr lang="en-US" sz="2400" b="1" kern="0" dirty="0" err="1">
                          <a:solidFill>
                            <a:schemeClr val="tx1"/>
                          </a:solidFill>
                          <a:effectLst/>
                        </a:rPr>
                        <a:t>መቶኛ</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nchor="ctr">
                    <a:solidFill>
                      <a:schemeClr val="accent2">
                        <a:lumMod val="60000"/>
                        <a:lumOff val="40000"/>
                      </a:schemeClr>
                    </a:solidFill>
                  </a:tcPr>
                </a:tc>
                <a:tc vMerge="1">
                  <a:txBody>
                    <a:bodyPr/>
                    <a:lstStyle/>
                    <a:p>
                      <a:endParaRPr lang="en-US"/>
                    </a:p>
                  </a:txBody>
                  <a:tcPr/>
                </a:tc>
                <a:extLst>
                  <a:ext uri="{0D108BD9-81ED-4DB2-BD59-A6C34878D82A}">
                    <a16:rowId xmlns:a16="http://schemas.microsoft.com/office/drawing/2014/main" val="651803228"/>
                  </a:ext>
                </a:extLst>
              </a:tr>
              <a:tr h="756761">
                <a:tc>
                  <a:txBody>
                    <a:bodyPr/>
                    <a:lstStyle/>
                    <a:p>
                      <a:pPr marL="0" marR="0">
                        <a:lnSpc>
                          <a:spcPct val="107000"/>
                        </a:lnSpc>
                        <a:spcBef>
                          <a:spcPts val="0"/>
                        </a:spcBef>
                        <a:spcAft>
                          <a:spcPts val="0"/>
                        </a:spcAft>
                      </a:pPr>
                      <a:r>
                        <a:rPr lang="en-US" sz="2400" b="0" kern="0" dirty="0" err="1">
                          <a:solidFill>
                            <a:schemeClr val="tx1"/>
                          </a:solidFill>
                          <a:effectLst/>
                        </a:rPr>
                        <a:t>በህዝብ</a:t>
                      </a:r>
                      <a:r>
                        <a:rPr lang="en-US" sz="2400" b="0" kern="0" dirty="0">
                          <a:solidFill>
                            <a:schemeClr val="tx1"/>
                          </a:solidFill>
                          <a:effectLst/>
                        </a:rPr>
                        <a:t> </a:t>
                      </a:r>
                      <a:r>
                        <a:rPr lang="en-US" sz="2400" b="0" kern="0" dirty="0" err="1">
                          <a:solidFill>
                            <a:schemeClr val="tx1"/>
                          </a:solidFill>
                          <a:effectLst/>
                        </a:rPr>
                        <a:t>ተወካዮች</a:t>
                      </a:r>
                      <a:r>
                        <a:rPr lang="en-US" sz="2400" b="0" kern="0" dirty="0">
                          <a:solidFill>
                            <a:schemeClr val="tx1"/>
                          </a:solidFill>
                          <a:effectLst/>
                        </a:rPr>
                        <a:t> </a:t>
                      </a:r>
                      <a:r>
                        <a:rPr lang="en-US" sz="2400" b="0" kern="0" dirty="0" err="1">
                          <a:solidFill>
                            <a:schemeClr val="tx1"/>
                          </a:solidFill>
                          <a:effectLst/>
                        </a:rPr>
                        <a:t>ምክር</a:t>
                      </a:r>
                      <a:r>
                        <a:rPr lang="en-US" sz="2400" b="0" kern="0" dirty="0">
                          <a:solidFill>
                            <a:schemeClr val="tx1"/>
                          </a:solidFill>
                          <a:effectLst/>
                        </a:rPr>
                        <a:t> </a:t>
                      </a:r>
                      <a:r>
                        <a:rPr lang="en-US" sz="2400" b="0" kern="0" dirty="0" err="1">
                          <a:solidFill>
                            <a:schemeClr val="tx1"/>
                          </a:solidFill>
                          <a:effectLst/>
                        </a:rPr>
                        <a:t>ቤት</a:t>
                      </a:r>
                      <a:r>
                        <a:rPr lang="en-US" sz="2400" b="0" kern="0" dirty="0">
                          <a:solidFill>
                            <a:schemeClr val="tx1"/>
                          </a:solidFill>
                          <a:effectLst/>
                        </a:rPr>
                        <a:t> </a:t>
                      </a:r>
                      <a:r>
                        <a:rPr lang="en-US" sz="2400" b="0" kern="0" dirty="0" err="1">
                          <a:solidFill>
                            <a:schemeClr val="tx1"/>
                          </a:solidFill>
                          <a:effectLst/>
                        </a:rPr>
                        <a:t>ውስጥ</a:t>
                      </a:r>
                      <a:r>
                        <a:rPr lang="en-US" sz="2400" b="0" kern="0" dirty="0">
                          <a:solidFill>
                            <a:schemeClr val="tx1"/>
                          </a:solidFill>
                          <a:effectLst/>
                        </a:rPr>
                        <a:t> </a:t>
                      </a:r>
                      <a:r>
                        <a:rPr lang="am-ET" sz="2400" b="0" kern="0" dirty="0">
                          <a:solidFill>
                            <a:schemeClr val="tx1"/>
                          </a:solidFill>
                          <a:effectLst/>
                        </a:rPr>
                        <a:t>የ</a:t>
                      </a:r>
                      <a:r>
                        <a:rPr lang="en-US" sz="2400" b="0" kern="0" dirty="0" err="1">
                          <a:solidFill>
                            <a:schemeClr val="tx1"/>
                          </a:solidFill>
                          <a:effectLst/>
                        </a:rPr>
                        <a:t>ሴቶች</a:t>
                      </a:r>
                      <a:r>
                        <a:rPr lang="en-US" sz="2400" b="0" kern="0" dirty="0">
                          <a:solidFill>
                            <a:schemeClr val="tx1"/>
                          </a:solidFill>
                          <a:effectLst/>
                        </a:rPr>
                        <a:t> </a:t>
                      </a:r>
                      <a:r>
                        <a:rPr lang="en-US" sz="2400" b="0" kern="0" dirty="0" err="1">
                          <a:solidFill>
                            <a:schemeClr val="tx1"/>
                          </a:solidFill>
                          <a:effectLst/>
                        </a:rPr>
                        <a:t>ድርሻ</a:t>
                      </a:r>
                      <a:endParaRPr lang="en-US" sz="11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solidFill>
                      <a:schemeClr val="accent2">
                        <a:lumMod val="60000"/>
                        <a:lumOff val="40000"/>
                      </a:schemeClr>
                    </a:solidFill>
                  </a:tcPr>
                </a:tc>
                <a:tc>
                  <a:txBody>
                    <a:bodyPr/>
                    <a:lstStyle/>
                    <a:p>
                      <a:pPr marL="0" marR="0">
                        <a:lnSpc>
                          <a:spcPct val="107000"/>
                        </a:lnSpc>
                        <a:spcBef>
                          <a:spcPts val="0"/>
                        </a:spcBef>
                        <a:spcAft>
                          <a:spcPts val="0"/>
                        </a:spcAft>
                      </a:pPr>
                      <a:r>
                        <a:rPr lang="en-US" sz="2400" kern="0">
                          <a:effectLst/>
                        </a:rPr>
                        <a:t>2015/16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38.7</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2020/21</a:t>
                      </a:r>
                      <a:endParaRPr lang="en-US" sz="1100"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42</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err="1">
                          <a:effectLst/>
                        </a:rPr>
                        <a:t>ጨመረ</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extLst>
                  <a:ext uri="{0D108BD9-81ED-4DB2-BD59-A6C34878D82A}">
                    <a16:rowId xmlns:a16="http://schemas.microsoft.com/office/drawing/2014/main" val="668204328"/>
                  </a:ext>
                </a:extLst>
              </a:tr>
              <a:tr h="614701">
                <a:tc>
                  <a:txBody>
                    <a:bodyPr/>
                    <a:lstStyle/>
                    <a:p>
                      <a:pPr marL="0" marR="0">
                        <a:lnSpc>
                          <a:spcPct val="107000"/>
                        </a:lnSpc>
                        <a:spcBef>
                          <a:spcPts val="0"/>
                        </a:spcBef>
                        <a:spcAft>
                          <a:spcPts val="0"/>
                        </a:spcAft>
                      </a:pPr>
                      <a:r>
                        <a:rPr lang="en-US" sz="2400" b="0" kern="0" dirty="0" err="1">
                          <a:solidFill>
                            <a:schemeClr val="tx1"/>
                          </a:solidFill>
                          <a:effectLst/>
                        </a:rPr>
                        <a:t>በሰራተኛው</a:t>
                      </a:r>
                      <a:r>
                        <a:rPr lang="am-ET" sz="2400" b="0" kern="0" dirty="0">
                          <a:solidFill>
                            <a:schemeClr val="tx1"/>
                          </a:solidFill>
                          <a:effectLst/>
                        </a:rPr>
                        <a:t> </a:t>
                      </a:r>
                      <a:r>
                        <a:rPr lang="en-US" sz="2400" b="0" kern="0" dirty="0">
                          <a:solidFill>
                            <a:schemeClr val="tx1"/>
                          </a:solidFill>
                          <a:effectLst/>
                        </a:rPr>
                        <a:t>ኃ</a:t>
                      </a:r>
                      <a:r>
                        <a:rPr lang="am-ET" sz="2400" b="0" kern="0" dirty="0">
                          <a:solidFill>
                            <a:schemeClr val="tx1"/>
                          </a:solidFill>
                          <a:effectLst/>
                        </a:rPr>
                        <a:t>ይል</a:t>
                      </a:r>
                      <a:r>
                        <a:rPr lang="en-US" sz="2400" b="0" kern="0" dirty="0">
                          <a:solidFill>
                            <a:schemeClr val="tx1"/>
                          </a:solidFill>
                          <a:effectLst/>
                        </a:rPr>
                        <a:t> </a:t>
                      </a:r>
                      <a:r>
                        <a:rPr lang="en-US" sz="2400" b="0" kern="0" dirty="0" err="1">
                          <a:solidFill>
                            <a:schemeClr val="tx1"/>
                          </a:solidFill>
                          <a:effectLst/>
                        </a:rPr>
                        <a:t>ውስጥ</a:t>
                      </a:r>
                      <a:r>
                        <a:rPr lang="en-US" sz="2400" b="0" kern="0" dirty="0">
                          <a:solidFill>
                            <a:schemeClr val="tx1"/>
                          </a:solidFill>
                          <a:effectLst/>
                        </a:rPr>
                        <a:t> </a:t>
                      </a:r>
                      <a:r>
                        <a:rPr lang="en-US" sz="2400" b="0" kern="0" dirty="0" err="1">
                          <a:solidFill>
                            <a:schemeClr val="tx1"/>
                          </a:solidFill>
                          <a:effectLst/>
                        </a:rPr>
                        <a:t>የሴቶች</a:t>
                      </a:r>
                      <a:r>
                        <a:rPr lang="en-US" sz="2400" b="0" kern="0" dirty="0">
                          <a:solidFill>
                            <a:schemeClr val="tx1"/>
                          </a:solidFill>
                          <a:effectLst/>
                        </a:rPr>
                        <a:t> </a:t>
                      </a:r>
                      <a:r>
                        <a:rPr lang="en-US" sz="2400" b="0" kern="0" dirty="0" err="1">
                          <a:solidFill>
                            <a:schemeClr val="tx1"/>
                          </a:solidFill>
                          <a:effectLst/>
                        </a:rPr>
                        <a:t>ድርሻ</a:t>
                      </a:r>
                      <a:endParaRPr lang="en-US" sz="11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solidFill>
                      <a:schemeClr val="accent2">
                        <a:lumMod val="60000"/>
                        <a:lumOff val="40000"/>
                      </a:schemeClr>
                    </a:solidFill>
                  </a:tcPr>
                </a:tc>
                <a:tc>
                  <a:txBody>
                    <a:bodyPr/>
                    <a:lstStyle/>
                    <a:p>
                      <a:pPr marL="0" marR="0">
                        <a:lnSpc>
                          <a:spcPct val="107000"/>
                        </a:lnSpc>
                        <a:spcBef>
                          <a:spcPts val="0"/>
                        </a:spcBef>
                        <a:spcAft>
                          <a:spcPts val="0"/>
                        </a:spcAft>
                      </a:pPr>
                      <a:r>
                        <a:rPr lang="en-US" sz="2400" kern="0">
                          <a:effectLst/>
                        </a:rPr>
                        <a:t>2012/13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a:solidFill>
                            <a:schemeClr val="tx1"/>
                          </a:solidFill>
                          <a:effectLst/>
                        </a:rPr>
                        <a:t>74.6</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2020/21</a:t>
                      </a:r>
                      <a:endParaRPr lang="en-US" sz="1100"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56.8</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err="1">
                          <a:effectLst/>
                        </a:rPr>
                        <a:t>ቀነሰ</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extLst>
                  <a:ext uri="{0D108BD9-81ED-4DB2-BD59-A6C34878D82A}">
                    <a16:rowId xmlns:a16="http://schemas.microsoft.com/office/drawing/2014/main" val="3770169913"/>
                  </a:ext>
                </a:extLst>
              </a:tr>
              <a:tr h="1143103">
                <a:tc>
                  <a:txBody>
                    <a:bodyPr/>
                    <a:lstStyle/>
                    <a:p>
                      <a:pPr marL="0" marR="0">
                        <a:lnSpc>
                          <a:spcPct val="107000"/>
                        </a:lnSpc>
                        <a:spcBef>
                          <a:spcPts val="0"/>
                        </a:spcBef>
                        <a:spcAft>
                          <a:spcPts val="0"/>
                        </a:spcAft>
                      </a:pPr>
                      <a:r>
                        <a:rPr lang="en-US" sz="2400" b="0" kern="0" dirty="0" err="1">
                          <a:solidFill>
                            <a:schemeClr val="tx1"/>
                          </a:solidFill>
                          <a:effectLst/>
                        </a:rPr>
                        <a:t>የሴት</a:t>
                      </a:r>
                      <a:r>
                        <a:rPr lang="en-US" sz="2400" b="0" kern="0" dirty="0">
                          <a:solidFill>
                            <a:schemeClr val="tx1"/>
                          </a:solidFill>
                          <a:effectLst/>
                        </a:rPr>
                        <a:t> </a:t>
                      </a:r>
                      <a:r>
                        <a:rPr lang="en-US" sz="2400" b="0" kern="0" dirty="0" err="1">
                          <a:solidFill>
                            <a:schemeClr val="tx1"/>
                          </a:solidFill>
                          <a:effectLst/>
                        </a:rPr>
                        <a:t>ልጅ</a:t>
                      </a:r>
                      <a:r>
                        <a:rPr lang="en-US" sz="2400" b="0" kern="0" dirty="0">
                          <a:solidFill>
                            <a:schemeClr val="tx1"/>
                          </a:solidFill>
                          <a:effectLst/>
                        </a:rPr>
                        <a:t> </a:t>
                      </a:r>
                      <a:r>
                        <a:rPr lang="en-US" sz="2400" b="0" kern="0" dirty="0" err="1">
                          <a:solidFill>
                            <a:schemeClr val="tx1"/>
                          </a:solidFill>
                          <a:effectLst/>
                        </a:rPr>
                        <a:t>ግርዛት</a:t>
                      </a:r>
                      <a:r>
                        <a:rPr lang="en-US" sz="2400" b="0" kern="0" dirty="0">
                          <a:solidFill>
                            <a:schemeClr val="tx1"/>
                          </a:solidFill>
                          <a:effectLst/>
                        </a:rPr>
                        <a:t> </a:t>
                      </a:r>
                      <a:r>
                        <a:rPr lang="en-US" sz="2400" b="0" kern="0" dirty="0" err="1">
                          <a:solidFill>
                            <a:schemeClr val="tx1"/>
                          </a:solidFill>
                          <a:effectLst/>
                        </a:rPr>
                        <a:t>የደረሰባቸው</a:t>
                      </a:r>
                      <a:r>
                        <a:rPr lang="en-US" sz="2400" b="0" kern="0" dirty="0">
                          <a:solidFill>
                            <a:schemeClr val="tx1"/>
                          </a:solidFill>
                          <a:effectLst/>
                        </a:rPr>
                        <a:t> ከ15-49 </a:t>
                      </a:r>
                      <a:r>
                        <a:rPr lang="en-US" sz="2400" b="0" kern="0" dirty="0" err="1">
                          <a:solidFill>
                            <a:schemeClr val="tx1"/>
                          </a:solidFill>
                          <a:effectLst/>
                        </a:rPr>
                        <a:t>አመት</a:t>
                      </a:r>
                      <a:r>
                        <a:rPr lang="en-US" sz="2400" b="0" kern="0" dirty="0">
                          <a:solidFill>
                            <a:schemeClr val="tx1"/>
                          </a:solidFill>
                          <a:effectLst/>
                        </a:rPr>
                        <a:t> </a:t>
                      </a:r>
                      <a:r>
                        <a:rPr lang="en-US" sz="2400" b="0" kern="0" dirty="0" err="1">
                          <a:solidFill>
                            <a:schemeClr val="tx1"/>
                          </a:solidFill>
                          <a:effectLst/>
                        </a:rPr>
                        <a:t>ውስጥ</a:t>
                      </a:r>
                      <a:r>
                        <a:rPr lang="en-US" sz="2400" b="0" kern="0" dirty="0">
                          <a:solidFill>
                            <a:schemeClr val="tx1"/>
                          </a:solidFill>
                          <a:effectLst/>
                        </a:rPr>
                        <a:t> </a:t>
                      </a:r>
                      <a:r>
                        <a:rPr lang="en-US" sz="2400" b="0" kern="0" dirty="0" err="1">
                          <a:solidFill>
                            <a:schemeClr val="tx1"/>
                          </a:solidFill>
                          <a:effectLst/>
                        </a:rPr>
                        <a:t>ያሉ</a:t>
                      </a:r>
                      <a:r>
                        <a:rPr lang="en-US" sz="2400" b="0" kern="0" dirty="0">
                          <a:solidFill>
                            <a:schemeClr val="tx1"/>
                          </a:solidFill>
                          <a:effectLst/>
                        </a:rPr>
                        <a:t> </a:t>
                      </a:r>
                      <a:r>
                        <a:rPr lang="en-US" sz="2400" b="0" kern="0" dirty="0" err="1">
                          <a:solidFill>
                            <a:schemeClr val="tx1"/>
                          </a:solidFill>
                          <a:effectLst/>
                        </a:rPr>
                        <a:t>ሴቶችና</a:t>
                      </a:r>
                      <a:r>
                        <a:rPr lang="en-US" sz="2400" b="0" kern="0" dirty="0">
                          <a:solidFill>
                            <a:schemeClr val="tx1"/>
                          </a:solidFill>
                          <a:effectLst/>
                        </a:rPr>
                        <a:t> </a:t>
                      </a:r>
                      <a:r>
                        <a:rPr lang="en-US" sz="2400" b="0" kern="0" dirty="0" err="1">
                          <a:solidFill>
                            <a:schemeClr val="tx1"/>
                          </a:solidFill>
                          <a:effectLst/>
                        </a:rPr>
                        <a:t>ልጃገረዶች</a:t>
                      </a:r>
                      <a:r>
                        <a:rPr lang="en-US" sz="2400" b="0" kern="0" dirty="0">
                          <a:solidFill>
                            <a:schemeClr val="tx1"/>
                          </a:solidFill>
                          <a:effectLst/>
                        </a:rPr>
                        <a:t> </a:t>
                      </a:r>
                      <a:r>
                        <a:rPr lang="en-US" sz="2400" b="0" kern="0" dirty="0" err="1">
                          <a:solidFill>
                            <a:schemeClr val="tx1"/>
                          </a:solidFill>
                          <a:effectLst/>
                        </a:rPr>
                        <a:t>ድርሻ</a:t>
                      </a:r>
                      <a:endParaRPr lang="en-US" sz="11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solidFill>
                      <a:schemeClr val="accent2">
                        <a:lumMod val="60000"/>
                        <a:lumOff val="40000"/>
                      </a:schemeClr>
                    </a:solidFill>
                  </a:tcPr>
                </a:tc>
                <a:tc>
                  <a:txBody>
                    <a:bodyPr/>
                    <a:lstStyle/>
                    <a:p>
                      <a:pPr marL="0" marR="0">
                        <a:lnSpc>
                          <a:spcPct val="107000"/>
                        </a:lnSpc>
                        <a:spcBef>
                          <a:spcPts val="0"/>
                        </a:spcBef>
                        <a:spcAft>
                          <a:spcPts val="0"/>
                        </a:spcAft>
                      </a:pPr>
                      <a:r>
                        <a:rPr lang="en-US" sz="2400" kern="0" dirty="0">
                          <a:effectLst/>
                        </a:rPr>
                        <a:t>2005/6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a:solidFill>
                            <a:schemeClr val="tx1"/>
                          </a:solidFill>
                          <a:effectLst/>
                        </a:rPr>
                        <a:t>74</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2015/16</a:t>
                      </a:r>
                      <a:endParaRPr lang="en-US" sz="1100"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65</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err="1">
                          <a:effectLst/>
                        </a:rPr>
                        <a:t>ቀነሰ</a:t>
                      </a:r>
                      <a:r>
                        <a:rPr lang="am-ET" sz="2400" kern="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extLst>
                  <a:ext uri="{0D108BD9-81ED-4DB2-BD59-A6C34878D82A}">
                    <a16:rowId xmlns:a16="http://schemas.microsoft.com/office/drawing/2014/main" val="2725202342"/>
                  </a:ext>
                </a:extLst>
              </a:tr>
              <a:tr h="928520">
                <a:tc>
                  <a:txBody>
                    <a:bodyPr/>
                    <a:lstStyle/>
                    <a:p>
                      <a:pPr marL="0" marR="0">
                        <a:lnSpc>
                          <a:spcPct val="107000"/>
                        </a:lnSpc>
                        <a:spcBef>
                          <a:spcPts val="0"/>
                        </a:spcBef>
                        <a:spcAft>
                          <a:spcPts val="0"/>
                        </a:spcAft>
                      </a:pPr>
                      <a:r>
                        <a:rPr lang="en-US" sz="2400" b="0" kern="0" dirty="0">
                          <a:solidFill>
                            <a:schemeClr val="tx1"/>
                          </a:solidFill>
                          <a:effectLst/>
                        </a:rPr>
                        <a:t>በ</a:t>
                      </a:r>
                      <a:r>
                        <a:rPr lang="am-ET" sz="2400" b="0" kern="0" dirty="0">
                          <a:solidFill>
                            <a:schemeClr val="tx1"/>
                          </a:solidFill>
                          <a:effectLst/>
                        </a:rPr>
                        <a:t>ዓለም ዓቀፍ የ</a:t>
                      </a:r>
                      <a:r>
                        <a:rPr lang="en-US" sz="2400" b="0" kern="0" dirty="0" err="1">
                          <a:solidFill>
                            <a:schemeClr val="tx1"/>
                          </a:solidFill>
                          <a:effectLst/>
                        </a:rPr>
                        <a:t>ስርአተ-ፆታ</a:t>
                      </a:r>
                      <a:r>
                        <a:rPr lang="en-US" sz="2400" b="0" kern="0" dirty="0">
                          <a:solidFill>
                            <a:schemeClr val="tx1"/>
                          </a:solidFill>
                          <a:effectLst/>
                        </a:rPr>
                        <a:t> </a:t>
                      </a:r>
                      <a:r>
                        <a:rPr lang="en-US" sz="2400" b="0" kern="0" dirty="0" err="1">
                          <a:solidFill>
                            <a:schemeClr val="tx1"/>
                          </a:solidFill>
                          <a:effectLst/>
                        </a:rPr>
                        <a:t>ልዩነት</a:t>
                      </a:r>
                      <a:r>
                        <a:rPr lang="en-US" sz="2400" b="0" kern="0" dirty="0">
                          <a:solidFill>
                            <a:schemeClr val="tx1"/>
                          </a:solidFill>
                          <a:effectLst/>
                        </a:rPr>
                        <a:t> </a:t>
                      </a:r>
                      <a:r>
                        <a:rPr lang="en-US" sz="2400" b="0" kern="0" dirty="0" err="1">
                          <a:solidFill>
                            <a:schemeClr val="tx1"/>
                          </a:solidFill>
                          <a:effectLst/>
                        </a:rPr>
                        <a:t>ጠቋሚ</a:t>
                      </a:r>
                      <a:r>
                        <a:rPr lang="en-US" sz="2400" b="0" kern="0" dirty="0">
                          <a:solidFill>
                            <a:schemeClr val="tx1"/>
                          </a:solidFill>
                          <a:effectLst/>
                        </a:rPr>
                        <a:t> </a:t>
                      </a:r>
                      <a:r>
                        <a:rPr lang="en-US" sz="2400" b="0" kern="0" dirty="0" err="1">
                          <a:solidFill>
                            <a:schemeClr val="tx1"/>
                          </a:solidFill>
                          <a:effectLst/>
                        </a:rPr>
                        <a:t>የኢትዮጵያ</a:t>
                      </a:r>
                      <a:r>
                        <a:rPr lang="en-US" sz="2400" b="0" kern="0" dirty="0">
                          <a:solidFill>
                            <a:schemeClr val="tx1"/>
                          </a:solidFill>
                          <a:effectLst/>
                        </a:rPr>
                        <a:t> </a:t>
                      </a:r>
                      <a:r>
                        <a:rPr lang="en-US" sz="2400" b="0" kern="0" dirty="0" err="1">
                          <a:solidFill>
                            <a:schemeClr val="tx1"/>
                          </a:solidFill>
                          <a:effectLst/>
                        </a:rPr>
                        <a:t>ደረጃ</a:t>
                      </a:r>
                      <a:endParaRPr lang="en-US" sz="11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solidFill>
                      <a:schemeClr val="accent2">
                        <a:lumMod val="60000"/>
                        <a:lumOff val="40000"/>
                      </a:schemeClr>
                    </a:solidFill>
                  </a:tcPr>
                </a:tc>
                <a:tc>
                  <a:txBody>
                    <a:bodyPr/>
                    <a:lstStyle/>
                    <a:p>
                      <a:pPr marL="0" marR="0">
                        <a:lnSpc>
                          <a:spcPct val="107000"/>
                        </a:lnSpc>
                        <a:spcBef>
                          <a:spcPts val="0"/>
                        </a:spcBef>
                        <a:spcAft>
                          <a:spcPts val="0"/>
                        </a:spcAft>
                      </a:pPr>
                      <a:r>
                        <a:rPr lang="en-US" sz="2400" kern="0">
                          <a:effectLst/>
                        </a:rPr>
                        <a:t>2015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a:solidFill>
                            <a:schemeClr val="tx1"/>
                          </a:solidFill>
                          <a:effectLst/>
                        </a:rPr>
                        <a:t>124</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2021</a:t>
                      </a:r>
                      <a:endParaRPr lang="en-US" sz="1100"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97</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am-ET" sz="2400" kern="0" dirty="0">
                          <a:effectLst/>
                          <a:latin typeface="Calibri" panose="020F0502020204030204" pitchFamily="34" charset="0"/>
                          <a:ea typeface="Calibri" panose="020F0502020204030204" pitchFamily="34" charset="0"/>
                          <a:cs typeface="Times New Roman" panose="02020603050405020304" pitchFamily="18" charset="0"/>
                        </a:rPr>
                        <a:t>ጨመረ</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extLst>
                  <a:ext uri="{0D108BD9-81ED-4DB2-BD59-A6C34878D82A}">
                    <a16:rowId xmlns:a16="http://schemas.microsoft.com/office/drawing/2014/main" val="3863858417"/>
                  </a:ext>
                </a:extLst>
              </a:tr>
              <a:tr h="756761">
                <a:tc>
                  <a:txBody>
                    <a:bodyPr/>
                    <a:lstStyle/>
                    <a:p>
                      <a:pPr marL="0" marR="0">
                        <a:lnSpc>
                          <a:spcPct val="107000"/>
                        </a:lnSpc>
                        <a:spcBef>
                          <a:spcPts val="0"/>
                        </a:spcBef>
                        <a:spcAft>
                          <a:spcPts val="0"/>
                        </a:spcAft>
                      </a:pPr>
                      <a:r>
                        <a:rPr lang="en-US" sz="2400" b="0" kern="0" dirty="0" err="1">
                          <a:solidFill>
                            <a:schemeClr val="tx1"/>
                          </a:solidFill>
                          <a:effectLst/>
                        </a:rPr>
                        <a:t>ዘመናዊ</a:t>
                      </a:r>
                      <a:r>
                        <a:rPr lang="en-US" sz="2400" b="0" kern="0" dirty="0">
                          <a:solidFill>
                            <a:schemeClr val="tx1"/>
                          </a:solidFill>
                          <a:effectLst/>
                        </a:rPr>
                        <a:t> </a:t>
                      </a:r>
                      <a:r>
                        <a:rPr lang="en-US" sz="2400" b="0" kern="0" dirty="0" err="1">
                          <a:solidFill>
                            <a:schemeClr val="tx1"/>
                          </a:solidFill>
                          <a:effectLst/>
                        </a:rPr>
                        <a:t>የእርግዝና</a:t>
                      </a:r>
                      <a:r>
                        <a:rPr lang="en-US" sz="2400" b="0" kern="0" dirty="0">
                          <a:solidFill>
                            <a:schemeClr val="tx1"/>
                          </a:solidFill>
                          <a:effectLst/>
                        </a:rPr>
                        <a:t> </a:t>
                      </a:r>
                      <a:r>
                        <a:rPr lang="en-US" sz="2400" b="0" kern="0" dirty="0" err="1">
                          <a:solidFill>
                            <a:schemeClr val="tx1"/>
                          </a:solidFill>
                          <a:effectLst/>
                        </a:rPr>
                        <a:t>መከላከያ</a:t>
                      </a:r>
                      <a:r>
                        <a:rPr lang="en-US" sz="2400" b="0" kern="0" dirty="0">
                          <a:solidFill>
                            <a:schemeClr val="tx1"/>
                          </a:solidFill>
                          <a:effectLst/>
                        </a:rPr>
                        <a:t> </a:t>
                      </a:r>
                      <a:r>
                        <a:rPr lang="en-US" sz="2400" b="0" kern="0" dirty="0" err="1">
                          <a:solidFill>
                            <a:schemeClr val="tx1"/>
                          </a:solidFill>
                          <a:effectLst/>
                        </a:rPr>
                        <a:t>ዘዴን</a:t>
                      </a:r>
                      <a:r>
                        <a:rPr lang="en-US" sz="2400" b="0" kern="0" dirty="0">
                          <a:solidFill>
                            <a:schemeClr val="tx1"/>
                          </a:solidFill>
                          <a:effectLst/>
                        </a:rPr>
                        <a:t> </a:t>
                      </a:r>
                      <a:r>
                        <a:rPr lang="en-US" sz="2400" b="0" kern="0" dirty="0" err="1">
                          <a:solidFill>
                            <a:schemeClr val="tx1"/>
                          </a:solidFill>
                          <a:effectLst/>
                        </a:rPr>
                        <a:t>የሚጠቀሙ</a:t>
                      </a:r>
                      <a:r>
                        <a:rPr lang="en-US" sz="2400" b="0" kern="0" dirty="0">
                          <a:solidFill>
                            <a:schemeClr val="tx1"/>
                          </a:solidFill>
                          <a:effectLst/>
                        </a:rPr>
                        <a:t> </a:t>
                      </a:r>
                      <a:r>
                        <a:rPr lang="en-US" sz="2400" b="0" kern="0" dirty="0" err="1">
                          <a:solidFill>
                            <a:schemeClr val="tx1"/>
                          </a:solidFill>
                          <a:effectLst/>
                        </a:rPr>
                        <a:t>ያገቡ</a:t>
                      </a:r>
                      <a:r>
                        <a:rPr lang="en-US" sz="2400" b="0" kern="0" dirty="0">
                          <a:solidFill>
                            <a:schemeClr val="tx1"/>
                          </a:solidFill>
                          <a:effectLst/>
                        </a:rPr>
                        <a:t> </a:t>
                      </a:r>
                      <a:r>
                        <a:rPr lang="en-US" sz="2400" b="0" kern="0" dirty="0" err="1">
                          <a:solidFill>
                            <a:schemeClr val="tx1"/>
                          </a:solidFill>
                          <a:effectLst/>
                        </a:rPr>
                        <a:t>ሴቶች</a:t>
                      </a:r>
                      <a:r>
                        <a:rPr lang="en-US" sz="2400" b="0" kern="0" dirty="0">
                          <a:solidFill>
                            <a:schemeClr val="tx1"/>
                          </a:solidFill>
                          <a:effectLst/>
                        </a:rPr>
                        <a:t> </a:t>
                      </a:r>
                      <a:endParaRPr lang="en-US" sz="11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solidFill>
                      <a:schemeClr val="accent2">
                        <a:lumMod val="60000"/>
                        <a:lumOff val="40000"/>
                      </a:schemeClr>
                    </a:solidFill>
                  </a:tcPr>
                </a:tc>
                <a:tc>
                  <a:txBody>
                    <a:bodyPr/>
                    <a:lstStyle/>
                    <a:p>
                      <a:pPr marL="0" marR="0">
                        <a:lnSpc>
                          <a:spcPct val="107000"/>
                        </a:lnSpc>
                        <a:spcBef>
                          <a:spcPts val="0"/>
                        </a:spcBef>
                        <a:spcAft>
                          <a:spcPts val="0"/>
                        </a:spcAft>
                      </a:pPr>
                      <a:r>
                        <a:rPr lang="en-US" sz="2400" kern="0" dirty="0">
                          <a:effectLst/>
                        </a:rPr>
                        <a:t>2015/16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a:solidFill>
                            <a:schemeClr val="tx1"/>
                          </a:solidFill>
                          <a:effectLst/>
                        </a:rPr>
                        <a:t>35</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2019/20</a:t>
                      </a:r>
                      <a:endParaRPr lang="en-US" sz="1100" kern="100" dirty="0">
                        <a:solidFill>
                          <a:schemeClr val="tx1"/>
                        </a:solidFill>
                        <a:effectLst/>
                        <a:latin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a:solidFill>
                            <a:schemeClr val="tx1"/>
                          </a:solidFill>
                          <a:effectLst/>
                        </a:rPr>
                        <a:t>41</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tc>
                  <a:txBody>
                    <a:bodyPr/>
                    <a:lstStyle/>
                    <a:p>
                      <a:pPr marL="0" marR="0">
                        <a:lnSpc>
                          <a:spcPct val="107000"/>
                        </a:lnSpc>
                        <a:spcBef>
                          <a:spcPts val="0"/>
                        </a:spcBef>
                        <a:spcAft>
                          <a:spcPts val="0"/>
                        </a:spcAft>
                      </a:pPr>
                      <a:r>
                        <a:rPr lang="en-US" sz="2400" kern="0" dirty="0" err="1">
                          <a:effectLst/>
                        </a:rPr>
                        <a:t>ጨመረ</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87" marR="36687" marT="0" marB="0"/>
                </a:tc>
                <a:extLst>
                  <a:ext uri="{0D108BD9-81ED-4DB2-BD59-A6C34878D82A}">
                    <a16:rowId xmlns:a16="http://schemas.microsoft.com/office/drawing/2014/main" val="2109957767"/>
                  </a:ext>
                </a:extLst>
              </a:tr>
            </a:tbl>
          </a:graphicData>
        </a:graphic>
      </p:graphicFrame>
    </p:spTree>
    <p:extLst>
      <p:ext uri="{BB962C8B-B14F-4D97-AF65-F5344CB8AC3E}">
        <p14:creationId xmlns:p14="http://schemas.microsoft.com/office/powerpoint/2010/main" val="246293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3"/>
            <a:ext cx="10515600" cy="687950"/>
          </a:xfrm>
        </p:spPr>
        <p:txBody>
          <a:bodyPr>
            <a:normAutofit/>
          </a:bodyPr>
          <a:lstStyle/>
          <a:p>
            <a:r>
              <a:rPr lang="ja-JP" altLang="ja-JP" sz="4000" b="1" dirty="0">
                <a:solidFill>
                  <a:srgbClr val="C00000"/>
                </a:solidFill>
              </a:rPr>
              <a:t>ኢትዮ</a:t>
            </a:r>
            <a:r>
              <a:rPr lang="ja-JP" altLang="ja-JP" sz="4000" b="1">
                <a:solidFill>
                  <a:srgbClr val="C00000"/>
                </a:solidFill>
              </a:rPr>
              <a:t>ጵያ</a:t>
            </a:r>
            <a:r>
              <a:rPr lang="en-US" altLang="ja-JP" sz="4000" b="1" dirty="0">
                <a:solidFill>
                  <a:srgbClr val="C00000"/>
                </a:solidFill>
              </a:rPr>
              <a:t>፦</a:t>
            </a:r>
            <a:r>
              <a:rPr lang="ja-JP" altLang="ja-JP" sz="4000" b="1">
                <a:solidFill>
                  <a:srgbClr val="C00000"/>
                </a:solidFill>
              </a:rPr>
              <a:t> </a:t>
            </a:r>
            <a:r>
              <a:rPr lang="en-US" sz="4000" b="1" dirty="0" err="1">
                <a:solidFill>
                  <a:srgbClr val="C00000"/>
                </a:solidFill>
              </a:rPr>
              <a:t>ከግብ</a:t>
            </a:r>
            <a:r>
              <a:rPr lang="en-US" sz="4000" b="1" dirty="0">
                <a:solidFill>
                  <a:srgbClr val="C00000"/>
                </a:solidFill>
              </a:rPr>
              <a:t> 5 </a:t>
            </a:r>
            <a:r>
              <a:rPr lang="ja-JP" altLang="ja-JP" sz="4000" b="1" dirty="0">
                <a:solidFill>
                  <a:srgbClr val="C00000"/>
                </a:solidFill>
              </a:rPr>
              <a:t>ዒ</a:t>
            </a:r>
            <a:r>
              <a:rPr lang="en-US" sz="4000" b="1" dirty="0" err="1">
                <a:solidFill>
                  <a:srgbClr val="C00000"/>
                </a:solidFill>
              </a:rPr>
              <a:t>ላማዎች</a:t>
            </a:r>
            <a:r>
              <a:rPr lang="en-US" sz="4000" b="1" dirty="0">
                <a:solidFill>
                  <a:srgbClr val="C00000"/>
                </a:solidFill>
              </a:rPr>
              <a:t> </a:t>
            </a:r>
            <a:r>
              <a:rPr lang="en-US" sz="4000" b="1" dirty="0" err="1">
                <a:solidFill>
                  <a:srgbClr val="C00000"/>
                </a:solidFill>
              </a:rPr>
              <a:t>አንፃር</a:t>
            </a:r>
            <a:r>
              <a:rPr lang="en-US" sz="4000" b="1" dirty="0">
                <a:solidFill>
                  <a:srgbClr val="C00000"/>
                </a:solidFill>
              </a:rPr>
              <a:t> </a:t>
            </a:r>
            <a:r>
              <a:rPr lang="en-US" sz="4000" b="1" dirty="0" err="1">
                <a:solidFill>
                  <a:srgbClr val="C00000"/>
                </a:solidFill>
              </a:rPr>
              <a:t>የታዩ</a:t>
            </a:r>
            <a:r>
              <a:rPr lang="en-US" sz="4000" b="1" dirty="0">
                <a:solidFill>
                  <a:srgbClr val="C00000"/>
                </a:solidFill>
              </a:rPr>
              <a:t> </a:t>
            </a:r>
            <a:r>
              <a:rPr lang="en-US" sz="4000" b="1" dirty="0" err="1">
                <a:solidFill>
                  <a:srgbClr val="C00000"/>
                </a:solidFill>
              </a:rPr>
              <a:t>ውጤቶች</a:t>
            </a:r>
            <a:r>
              <a:rPr lang="en-US" sz="4000" b="1" dirty="0">
                <a:solidFill>
                  <a:srgbClr val="C00000"/>
                </a:solidFill>
              </a:rPr>
              <a:t>    </a:t>
            </a:r>
            <a:endParaRPr lang="ja-JP" alt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BEE1580-8547-C104-7CFD-2AA4A2596E9E}"/>
              </a:ext>
            </a:extLst>
          </p:cNvPr>
          <p:cNvSpPr txBox="1"/>
          <p:nvPr/>
        </p:nvSpPr>
        <p:spPr>
          <a:xfrm>
            <a:off x="646651" y="849619"/>
            <a:ext cx="10840844" cy="6001643"/>
          </a:xfrm>
          <a:prstGeom prst="rect">
            <a:avLst/>
          </a:prstGeom>
          <a:noFill/>
        </p:spPr>
        <p:txBody>
          <a:bodyPr wrap="square">
            <a:spAutoFit/>
          </a:bodyPr>
          <a:lstStyle/>
          <a:p>
            <a:pPr marL="457200" indent="-457200">
              <a:buFont typeface="Arial" panose="020B0604020202020204" pitchFamily="34" charset="0"/>
              <a:buChar char="•"/>
            </a:pP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በዚህ</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ግብ</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3200" dirty="0" err="1">
                <a:solidFill>
                  <a:srgbClr val="303436"/>
                </a:solidFill>
                <a:latin typeface="Arial Unicode MS"/>
                <a:ea typeface="Times New Roman" panose="02020603050405020304" pitchFamily="18" charset="0"/>
                <a:cs typeface="Courier New" panose="02070309020205020404" pitchFamily="49" charset="0"/>
              </a:rPr>
              <a:t>ውጤቶች</a:t>
            </a:r>
            <a:r>
              <a:rPr lang="am-ET" altLang="en-US" sz="3200" dirty="0">
                <a:solidFill>
                  <a:srgbClr val="303436"/>
                </a:solidFill>
                <a:latin typeface="Arial Unicode MS"/>
                <a:ea typeface="Times New Roman" panose="02020603050405020304" pitchFamily="18" charset="0"/>
                <a:cs typeface="Courier New" panose="02070309020205020404" pitchFamily="49" charset="0"/>
              </a:rPr>
              <a:t> ታይተዋል</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ነገር</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ግን</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2030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ዘልቂ</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32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ዒላማዎችን</a:t>
            </a:r>
            <a:r>
              <a:rPr kumimoji="0" lang="en-US" altLang="en-US" sz="32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ለማሳካት</a:t>
            </a:r>
            <a:r>
              <a:rPr kumimoji="0" lang="en-US" altLang="en-US" sz="32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የተጀመሩ ስራዎች ተጠናክረው መቀጠል ይኖርባቸዋል</a:t>
            </a:r>
            <a:r>
              <a:rPr lang="am-ET" altLang="en-US" sz="3200" dirty="0">
                <a:solidFill>
                  <a:srgbClr val="303436"/>
                </a:solidFill>
                <a:latin typeface="inherit"/>
                <a:ea typeface="Times New Roman" panose="02020603050405020304" pitchFamily="18" charset="0"/>
                <a:cs typeface="Courier New" panose="02070309020205020404" pitchFamily="49" charset="0"/>
              </a:rPr>
              <a:t>።</a:t>
            </a:r>
            <a:endPar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457200" indent="-457200">
              <a:buFont typeface="Arial" panose="020B0604020202020204" pitchFamily="34" charset="0"/>
              <a:buChar char="•"/>
            </a:pPr>
            <a:r>
              <a:rPr kumimoji="0" lang="en-US" altLang="en-US" sz="3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በዚህ</a:t>
            </a:r>
            <a:r>
              <a:rPr kumimoji="0" lang="en-US" altLang="en-US" sz="3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ግብ</a:t>
            </a:r>
            <a:r>
              <a:rPr kumimoji="0" lang="en-US" altLang="en-US" sz="3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am-ET" altLang="en-US" sz="3200" dirty="0">
                <a:solidFill>
                  <a:srgbClr val="303436"/>
                </a:solidFill>
                <a:latin typeface="inherit"/>
                <a:ea typeface="Times New Roman" panose="02020603050405020304" pitchFamily="18" charset="0"/>
                <a:cs typeface="Courier New" panose="02070309020205020404" pitchFamily="49" charset="0"/>
              </a:rPr>
              <a:t>ስር የተቀመጡ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ዒላማዎችን</a:t>
            </a:r>
            <a:r>
              <a:rPr kumimoji="0" lang="en-US" altLang="en-US" sz="32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ለማሳካት</a:t>
            </a:r>
            <a:r>
              <a:rPr kumimoji="0" lang="en-US" altLang="en-US" sz="32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altLang="en-US" sz="3200" b="1" dirty="0" err="1">
                <a:solidFill>
                  <a:srgbClr val="303436"/>
                </a:solidFill>
                <a:latin typeface="Arial Unicode MS"/>
                <a:ea typeface="Times New Roman" panose="02020603050405020304" pitchFamily="18" charset="0"/>
                <a:cs typeface="Nyala" panose="02000504070300020003" pitchFamily="2" charset="0"/>
              </a:rPr>
              <a:t>ከተዘጋጁ</a:t>
            </a:r>
            <a:r>
              <a:rPr kumimoji="0" lang="en-US" altLang="en-US" sz="32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ቁልፍ</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የህግ</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ማዕቀፎች</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ZA"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መሃከል</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የሚከተሉት ይገኛሉ፦</a:t>
            </a:r>
          </a:p>
          <a:p>
            <a:pPr marL="914400" lvl="1" indent="-457200">
              <a:buFont typeface="Arial" panose="020B0604020202020204" pitchFamily="34" charset="0"/>
              <a:buChar char="•"/>
            </a:pPr>
            <a:r>
              <a:rPr lang="en-US" sz="3200" dirty="0" err="1">
                <a:solidFill>
                  <a:srgbClr val="303436"/>
                </a:solidFill>
                <a:latin typeface="Arial Unicode MS"/>
              </a:rPr>
              <a:t>ያለእድሜ</a:t>
            </a:r>
            <a:r>
              <a:rPr lang="en-US" sz="3200" dirty="0">
                <a:solidFill>
                  <a:srgbClr val="303436"/>
                </a:solidFill>
                <a:latin typeface="Arial Unicode MS"/>
              </a:rPr>
              <a:t> </a:t>
            </a:r>
            <a:r>
              <a:rPr lang="en-US" sz="3200" dirty="0" err="1">
                <a:solidFill>
                  <a:srgbClr val="303436"/>
                </a:solidFill>
                <a:latin typeface="Arial Unicode MS"/>
              </a:rPr>
              <a:t>ጋብቻ</a:t>
            </a:r>
            <a:r>
              <a:rPr lang="en-US" sz="3200" dirty="0">
                <a:solidFill>
                  <a:srgbClr val="303436"/>
                </a:solidFill>
                <a:latin typeface="Arial Unicode MS"/>
              </a:rPr>
              <a:t> </a:t>
            </a:r>
            <a:r>
              <a:rPr lang="en-US" sz="3200" dirty="0" err="1">
                <a:solidFill>
                  <a:srgbClr val="303436"/>
                </a:solidFill>
                <a:latin typeface="Arial Unicode MS"/>
              </a:rPr>
              <a:t>እና</a:t>
            </a:r>
            <a:r>
              <a:rPr lang="en-US" sz="3200" dirty="0">
                <a:solidFill>
                  <a:srgbClr val="303436"/>
                </a:solidFill>
                <a:latin typeface="Arial Unicode MS"/>
              </a:rPr>
              <a:t> </a:t>
            </a:r>
            <a:r>
              <a:rPr lang="en-US" sz="3200" dirty="0" err="1">
                <a:solidFill>
                  <a:srgbClr val="303436"/>
                </a:solidFill>
                <a:latin typeface="Arial Unicode MS"/>
              </a:rPr>
              <a:t>የሴት</a:t>
            </a:r>
            <a:r>
              <a:rPr lang="en-US" sz="3200" dirty="0">
                <a:solidFill>
                  <a:srgbClr val="303436"/>
                </a:solidFill>
                <a:latin typeface="Arial Unicode MS"/>
              </a:rPr>
              <a:t> </a:t>
            </a:r>
            <a:r>
              <a:rPr lang="en-US" sz="3200" dirty="0" err="1">
                <a:solidFill>
                  <a:srgbClr val="303436"/>
                </a:solidFill>
                <a:latin typeface="Arial Unicode MS"/>
              </a:rPr>
              <a:t>ልጅ</a:t>
            </a:r>
            <a:r>
              <a:rPr lang="en-US" sz="3200" dirty="0">
                <a:solidFill>
                  <a:srgbClr val="303436"/>
                </a:solidFill>
                <a:latin typeface="Arial Unicode MS"/>
              </a:rPr>
              <a:t> </a:t>
            </a:r>
            <a:r>
              <a:rPr lang="en-US" sz="3200" dirty="0" err="1">
                <a:solidFill>
                  <a:srgbClr val="303436"/>
                </a:solidFill>
                <a:latin typeface="Arial Unicode MS"/>
              </a:rPr>
              <a:t>ግርዛትን</a:t>
            </a:r>
            <a:r>
              <a:rPr lang="en-US" sz="3200" dirty="0">
                <a:solidFill>
                  <a:srgbClr val="303436"/>
                </a:solidFill>
                <a:latin typeface="Arial Unicode MS"/>
              </a:rPr>
              <a:t> </a:t>
            </a:r>
            <a:r>
              <a:rPr lang="en-US" sz="3200" dirty="0" err="1">
                <a:solidFill>
                  <a:srgbClr val="303436"/>
                </a:solidFill>
                <a:latin typeface="Arial Unicode MS"/>
              </a:rPr>
              <a:t>ለማስወገድ</a:t>
            </a:r>
            <a:r>
              <a:rPr lang="en-US" sz="3200" dirty="0">
                <a:solidFill>
                  <a:srgbClr val="303436"/>
                </a:solidFill>
                <a:latin typeface="Arial Unicode MS"/>
              </a:rPr>
              <a:t> </a:t>
            </a:r>
            <a:r>
              <a:rPr lang="en-US" sz="3200" dirty="0" err="1">
                <a:solidFill>
                  <a:srgbClr val="303436"/>
                </a:solidFill>
                <a:latin typeface="Arial Unicode MS"/>
              </a:rPr>
              <a:t>ብሄራዊ</a:t>
            </a:r>
            <a:r>
              <a:rPr lang="en-US" sz="3200" dirty="0">
                <a:solidFill>
                  <a:srgbClr val="303436"/>
                </a:solidFill>
                <a:latin typeface="Arial Unicode MS"/>
              </a:rPr>
              <a:t> </a:t>
            </a:r>
            <a:r>
              <a:rPr lang="en-US" sz="3200" dirty="0" err="1">
                <a:solidFill>
                  <a:srgbClr val="303436"/>
                </a:solidFill>
                <a:latin typeface="Arial Unicode MS"/>
              </a:rPr>
              <a:t>ወጪን</a:t>
            </a:r>
            <a:r>
              <a:rPr lang="en-US" sz="3200" dirty="0">
                <a:solidFill>
                  <a:srgbClr val="303436"/>
                </a:solidFill>
                <a:latin typeface="Arial Unicode MS"/>
              </a:rPr>
              <a:t> </a:t>
            </a:r>
            <a:r>
              <a:rPr lang="en-US" sz="3200" dirty="0" err="1">
                <a:solidFill>
                  <a:srgbClr val="303436"/>
                </a:solidFill>
                <a:latin typeface="Arial Unicode MS"/>
              </a:rPr>
              <a:t>ያካተተ</a:t>
            </a:r>
            <a:r>
              <a:rPr lang="en-US" sz="3200" dirty="0">
                <a:solidFill>
                  <a:srgbClr val="303436"/>
                </a:solidFill>
                <a:latin typeface="Arial Unicode MS"/>
              </a:rPr>
              <a:t> ፍ</a:t>
            </a:r>
            <a:r>
              <a:rPr lang="am-ET" sz="3200" dirty="0">
                <a:solidFill>
                  <a:srgbClr val="303436"/>
                </a:solidFill>
                <a:latin typeface="Arial Unicode MS"/>
              </a:rPr>
              <a:t>ኖ</a:t>
            </a:r>
            <a:r>
              <a:rPr lang="en-US" sz="3200" dirty="0" err="1">
                <a:solidFill>
                  <a:srgbClr val="303436"/>
                </a:solidFill>
                <a:latin typeface="Arial Unicode MS"/>
              </a:rPr>
              <a:t>ተ</a:t>
            </a:r>
            <a:r>
              <a:rPr lang="en-US" sz="3200" dirty="0">
                <a:solidFill>
                  <a:srgbClr val="303436"/>
                </a:solidFill>
                <a:latin typeface="Arial Unicode MS"/>
              </a:rPr>
              <a:t> </a:t>
            </a:r>
            <a:r>
              <a:rPr lang="en-US" sz="3200" dirty="0" err="1">
                <a:solidFill>
                  <a:srgbClr val="303436"/>
                </a:solidFill>
                <a:latin typeface="Arial Unicode MS"/>
              </a:rPr>
              <a:t>ካርታ</a:t>
            </a:r>
            <a:r>
              <a:rPr lang="en-US" sz="3200" dirty="0">
                <a:solidFill>
                  <a:srgbClr val="303436"/>
                </a:solidFill>
                <a:latin typeface="Arial Unicode MS"/>
              </a:rPr>
              <a:t> (</a:t>
            </a:r>
            <a:r>
              <a:rPr lang="en-US" sz="3200" dirty="0" err="1">
                <a:solidFill>
                  <a:srgbClr val="303436"/>
                </a:solidFill>
                <a:latin typeface="Arial Unicode MS"/>
              </a:rPr>
              <a:t>እ</a:t>
            </a:r>
            <a:r>
              <a:rPr lang="am-ET" sz="3200" dirty="0">
                <a:solidFill>
                  <a:srgbClr val="303436"/>
                </a:solidFill>
              </a:rPr>
              <a:t>.ኤ.አ </a:t>
            </a:r>
            <a:r>
              <a:rPr lang="en-US" sz="3200" dirty="0">
                <a:solidFill>
                  <a:srgbClr val="303436"/>
                </a:solidFill>
                <a:latin typeface="Arial Unicode MS"/>
              </a:rPr>
              <a:t>2020-2024) </a:t>
            </a:r>
            <a:endParaRPr lang="am-ET" sz="3200" dirty="0">
              <a:solidFill>
                <a:srgbClr val="303436"/>
              </a:solidFill>
            </a:endParaRPr>
          </a:p>
          <a:p>
            <a:pPr marL="914400" lvl="1" indent="-457200">
              <a:buFont typeface="Arial" panose="020B0604020202020204" pitchFamily="34" charset="0"/>
              <a:buChar char="•"/>
            </a:pPr>
            <a:r>
              <a:rPr lang="en-US" sz="3200" dirty="0" err="1">
                <a:solidFill>
                  <a:srgbClr val="303436"/>
                </a:solidFill>
                <a:latin typeface="Arial Unicode MS"/>
              </a:rPr>
              <a:t>በሴቶች</a:t>
            </a:r>
            <a:r>
              <a:rPr lang="en-US" sz="3200" dirty="0">
                <a:solidFill>
                  <a:srgbClr val="303436"/>
                </a:solidFill>
                <a:latin typeface="Arial Unicode MS"/>
              </a:rPr>
              <a:t> </a:t>
            </a:r>
            <a:r>
              <a:rPr lang="en-US" sz="3200" dirty="0" err="1">
                <a:solidFill>
                  <a:srgbClr val="303436"/>
                </a:solidFill>
                <a:latin typeface="Arial Unicode MS"/>
              </a:rPr>
              <a:t>እና</a:t>
            </a:r>
            <a:r>
              <a:rPr lang="en-US" sz="3200" dirty="0">
                <a:solidFill>
                  <a:srgbClr val="303436"/>
                </a:solidFill>
                <a:latin typeface="Arial Unicode MS"/>
              </a:rPr>
              <a:t> </a:t>
            </a:r>
            <a:r>
              <a:rPr lang="en-US" sz="3200" dirty="0" err="1">
                <a:solidFill>
                  <a:srgbClr val="303436"/>
                </a:solidFill>
                <a:latin typeface="Arial Unicode MS"/>
              </a:rPr>
              <a:t>ህጻናት</a:t>
            </a:r>
            <a:r>
              <a:rPr lang="en-US" sz="3200" dirty="0">
                <a:solidFill>
                  <a:srgbClr val="303436"/>
                </a:solidFill>
                <a:latin typeface="Arial Unicode MS"/>
              </a:rPr>
              <a:t> </a:t>
            </a:r>
            <a:r>
              <a:rPr lang="en-US" sz="3200" dirty="0" err="1">
                <a:solidFill>
                  <a:srgbClr val="303436"/>
                </a:solidFill>
                <a:latin typeface="Arial Unicode MS"/>
              </a:rPr>
              <a:t>ላይ</a:t>
            </a:r>
            <a:r>
              <a:rPr lang="en-US" sz="3200" dirty="0">
                <a:solidFill>
                  <a:srgbClr val="303436"/>
                </a:solidFill>
                <a:latin typeface="Arial Unicode MS"/>
              </a:rPr>
              <a:t> </a:t>
            </a:r>
            <a:r>
              <a:rPr lang="en-US" sz="3200" dirty="0" err="1">
                <a:solidFill>
                  <a:srgbClr val="303436"/>
                </a:solidFill>
                <a:latin typeface="Arial Unicode MS"/>
              </a:rPr>
              <a:t>የሚደርሱ</a:t>
            </a:r>
            <a:r>
              <a:rPr lang="en-US" sz="3200" dirty="0">
                <a:solidFill>
                  <a:srgbClr val="303436"/>
                </a:solidFill>
                <a:latin typeface="Arial Unicode MS"/>
              </a:rPr>
              <a:t> </a:t>
            </a:r>
            <a:r>
              <a:rPr lang="en-US" sz="3200" dirty="0" err="1">
                <a:solidFill>
                  <a:srgbClr val="303436"/>
                </a:solidFill>
                <a:latin typeface="Arial Unicode MS"/>
              </a:rPr>
              <a:t>ጥቃቶችን</a:t>
            </a:r>
            <a:r>
              <a:rPr lang="en-US" sz="3200" dirty="0">
                <a:solidFill>
                  <a:srgbClr val="303436"/>
                </a:solidFill>
                <a:latin typeface="Arial Unicode MS"/>
              </a:rPr>
              <a:t> </a:t>
            </a:r>
            <a:r>
              <a:rPr lang="en-US" sz="3200" dirty="0" err="1">
                <a:solidFill>
                  <a:srgbClr val="303436"/>
                </a:solidFill>
                <a:latin typeface="Arial Unicode MS"/>
              </a:rPr>
              <a:t>ለመከላከል</a:t>
            </a:r>
            <a:r>
              <a:rPr lang="en-US" sz="3200" dirty="0">
                <a:solidFill>
                  <a:srgbClr val="303436"/>
                </a:solidFill>
                <a:latin typeface="Arial Unicode MS"/>
              </a:rPr>
              <a:t> </a:t>
            </a:r>
            <a:r>
              <a:rPr lang="en-US" sz="3200" dirty="0" err="1">
                <a:solidFill>
                  <a:srgbClr val="303436"/>
                </a:solidFill>
                <a:latin typeface="Arial Unicode MS"/>
              </a:rPr>
              <a:t>እና</a:t>
            </a:r>
            <a:r>
              <a:rPr lang="en-US" sz="3200" dirty="0">
                <a:solidFill>
                  <a:srgbClr val="303436"/>
                </a:solidFill>
                <a:latin typeface="Arial Unicode MS"/>
              </a:rPr>
              <a:t> </a:t>
            </a:r>
            <a:r>
              <a:rPr lang="en-US" sz="3200" dirty="0" err="1">
                <a:solidFill>
                  <a:srgbClr val="303436"/>
                </a:solidFill>
                <a:latin typeface="Arial Unicode MS"/>
              </a:rPr>
              <a:t>ምላሽ</a:t>
            </a:r>
            <a:r>
              <a:rPr lang="en-US" sz="3200" dirty="0">
                <a:solidFill>
                  <a:srgbClr val="303436"/>
                </a:solidFill>
                <a:latin typeface="Arial Unicode MS"/>
              </a:rPr>
              <a:t> </a:t>
            </a:r>
            <a:r>
              <a:rPr lang="en-US" sz="3200" dirty="0" err="1">
                <a:solidFill>
                  <a:srgbClr val="303436"/>
                </a:solidFill>
                <a:latin typeface="Arial Unicode MS"/>
              </a:rPr>
              <a:t>ለመስጠት</a:t>
            </a:r>
            <a:r>
              <a:rPr lang="en-US" sz="3200" dirty="0">
                <a:solidFill>
                  <a:srgbClr val="303436"/>
                </a:solidFill>
                <a:latin typeface="Arial Unicode MS"/>
              </a:rPr>
              <a:t> </a:t>
            </a:r>
            <a:r>
              <a:rPr lang="en-US" sz="3200" dirty="0" err="1">
                <a:solidFill>
                  <a:srgbClr val="303436"/>
                </a:solidFill>
                <a:latin typeface="Arial Unicode MS"/>
              </a:rPr>
              <a:t>የሚያስችል</a:t>
            </a:r>
            <a:r>
              <a:rPr lang="en-US" sz="3200" dirty="0">
                <a:solidFill>
                  <a:srgbClr val="303436"/>
                </a:solidFill>
                <a:latin typeface="Arial Unicode MS"/>
              </a:rPr>
              <a:t> </a:t>
            </a:r>
            <a:r>
              <a:rPr lang="en-US" sz="3200" dirty="0" err="1">
                <a:solidFill>
                  <a:srgbClr val="303436"/>
                </a:solidFill>
                <a:latin typeface="Arial Unicode MS"/>
              </a:rPr>
              <a:t>ስትራቴጂ</a:t>
            </a:r>
            <a:r>
              <a:rPr lang="en-US" sz="3200" dirty="0">
                <a:solidFill>
                  <a:srgbClr val="303436"/>
                </a:solidFill>
                <a:latin typeface="Arial Unicode MS"/>
              </a:rPr>
              <a:t>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200" dirty="0">
                <a:solidFill>
                  <a:srgbClr val="303436"/>
                </a:solidFill>
                <a:latin typeface="Arial Unicode MS"/>
              </a:rPr>
              <a:t>2021-2026)</a:t>
            </a:r>
            <a:endParaRPr lang="am-ET" sz="3200" dirty="0">
              <a:solidFill>
                <a:srgbClr val="303436"/>
              </a:solidFill>
              <a:latin typeface="Arial Unicode MS"/>
            </a:endParaRPr>
          </a:p>
          <a:p>
            <a:pPr marL="914400" lvl="1" indent="-457200">
              <a:buFont typeface="Arial" panose="020B0604020202020204" pitchFamily="34" charset="0"/>
              <a:buChar char="•"/>
            </a:pPr>
            <a:r>
              <a:rPr lang="en-US" altLang="en-US" sz="3200" dirty="0" err="1">
                <a:solidFill>
                  <a:srgbClr val="303436"/>
                </a:solidFill>
                <a:latin typeface="Arial Unicode MS"/>
              </a:rPr>
              <a:t>ሁለተኛው</a:t>
            </a:r>
            <a:r>
              <a:rPr lang="en-US" altLang="en-US" sz="3200" dirty="0">
                <a:solidFill>
                  <a:srgbClr val="303436"/>
                </a:solidFill>
                <a:latin typeface="Arial Unicode MS"/>
              </a:rPr>
              <a:t> </a:t>
            </a:r>
            <a:r>
              <a:rPr lang="en-US" altLang="en-US" sz="3200" dirty="0" err="1">
                <a:solidFill>
                  <a:srgbClr val="303436"/>
                </a:solidFill>
                <a:latin typeface="Arial Unicode MS"/>
              </a:rPr>
              <a:t>ብሔራዊ</a:t>
            </a:r>
            <a:r>
              <a:rPr lang="en-US" altLang="en-US" sz="3200" dirty="0">
                <a:solidFill>
                  <a:srgbClr val="303436"/>
                </a:solidFill>
                <a:latin typeface="Arial Unicode MS"/>
              </a:rPr>
              <a:t> </a:t>
            </a:r>
            <a:r>
              <a:rPr lang="en-US" altLang="en-US" sz="3200" dirty="0" err="1">
                <a:solidFill>
                  <a:srgbClr val="303436"/>
                </a:solidFill>
                <a:latin typeface="Arial Unicode MS"/>
              </a:rPr>
              <a:t>የሰብአዊ</a:t>
            </a:r>
            <a:r>
              <a:rPr lang="en-US" altLang="en-US" sz="3200" dirty="0">
                <a:solidFill>
                  <a:srgbClr val="303436"/>
                </a:solidFill>
                <a:latin typeface="Arial Unicode MS"/>
              </a:rPr>
              <a:t> </a:t>
            </a:r>
            <a:r>
              <a:rPr lang="en-US" altLang="en-US" sz="3200" dirty="0" err="1">
                <a:solidFill>
                  <a:srgbClr val="303436"/>
                </a:solidFill>
                <a:latin typeface="Arial Unicode MS"/>
              </a:rPr>
              <a:t>መብት</a:t>
            </a:r>
            <a:r>
              <a:rPr lang="en-US" altLang="en-US" sz="3200" dirty="0">
                <a:solidFill>
                  <a:srgbClr val="303436"/>
                </a:solidFill>
                <a:latin typeface="Arial Unicode MS"/>
              </a:rPr>
              <a:t> </a:t>
            </a:r>
            <a:r>
              <a:rPr lang="en-US" altLang="en-US" sz="3200" dirty="0" err="1">
                <a:solidFill>
                  <a:srgbClr val="303436"/>
                </a:solidFill>
                <a:latin typeface="Arial Unicode MS"/>
              </a:rPr>
              <a:t>የድርጊት</a:t>
            </a:r>
            <a:r>
              <a:rPr lang="en-US" altLang="en-US" sz="3200" dirty="0">
                <a:solidFill>
                  <a:srgbClr val="303436"/>
                </a:solidFill>
                <a:latin typeface="Arial Unicode MS"/>
              </a:rPr>
              <a:t> </a:t>
            </a:r>
            <a:r>
              <a:rPr lang="en-US" altLang="en-US" sz="3200" dirty="0" err="1">
                <a:solidFill>
                  <a:srgbClr val="303436"/>
                </a:solidFill>
                <a:latin typeface="Arial Unicode MS"/>
              </a:rPr>
              <a:t>መርሃ</a:t>
            </a:r>
            <a:r>
              <a:rPr lang="en-US" altLang="en-US" sz="3200" dirty="0">
                <a:solidFill>
                  <a:srgbClr val="303436"/>
                </a:solidFill>
                <a:latin typeface="Arial Unicode MS"/>
              </a:rPr>
              <a:t> </a:t>
            </a:r>
            <a:r>
              <a:rPr lang="en-US" altLang="en-US" sz="3200" dirty="0" err="1">
                <a:solidFill>
                  <a:srgbClr val="303436"/>
                </a:solidFill>
                <a:latin typeface="Arial Unicode MS"/>
              </a:rPr>
              <a:t>ግብር</a:t>
            </a:r>
            <a:r>
              <a:rPr lang="en-US" altLang="en-US" sz="3200" dirty="0">
                <a:solidFill>
                  <a:srgbClr val="303436"/>
                </a:solidFill>
                <a:latin typeface="Arial Unicode MS"/>
              </a:rPr>
              <a:t> </a:t>
            </a:r>
            <a:endParaRPr lang="am-ET" altLang="en-US" sz="3200" dirty="0">
              <a:solidFill>
                <a:srgbClr val="303436"/>
              </a:solidFill>
              <a:latin typeface="Arial Unicode MS"/>
            </a:endParaRPr>
          </a:p>
          <a:p>
            <a:pPr marL="914400" lvl="1" indent="-457200">
              <a:buFont typeface="Arial" panose="020B0604020202020204" pitchFamily="34" charset="0"/>
              <a:buChar char="•"/>
            </a:pPr>
            <a:r>
              <a:rPr lang="en-US" sz="3200" dirty="0" err="1">
                <a:solidFill>
                  <a:srgbClr val="303436"/>
                </a:solidFill>
                <a:latin typeface="Arial Unicode MS"/>
              </a:rPr>
              <a:t>ሥ</a:t>
            </a:r>
            <a:r>
              <a:rPr lang="en-US" altLang="en-US" sz="3200" dirty="0" err="1">
                <a:solidFill>
                  <a:srgbClr val="303436"/>
                </a:solidFill>
                <a:latin typeface="Arial Unicode MS"/>
              </a:rPr>
              <a:t>ርዓተ-ፆታን</a:t>
            </a:r>
            <a:r>
              <a:rPr lang="en-US" altLang="en-US" sz="3200" dirty="0">
                <a:solidFill>
                  <a:srgbClr val="303436"/>
                </a:solidFill>
                <a:latin typeface="Arial Unicode MS"/>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ያደረጉ</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ጥቃቶችን</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ለመከላከል</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ምላሽ</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ለመስጠት</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የተዘጋጀ የ</a:t>
            </a:r>
            <a:r>
              <a:rPr kumimoji="0" lang="en-US" altLang="en-US" sz="1000" b="0" i="0" u="none" strike="noStrike" cap="none" normalizeH="0" baseline="0" dirty="0">
                <a:ln>
                  <a:noFill/>
                </a:ln>
                <a:solidFill>
                  <a:schemeClr val="tx1"/>
                </a:solidFill>
                <a:effectLst/>
              </a:rPr>
              <a:t> </a:t>
            </a:r>
            <a:r>
              <a:rPr lang="en-US" sz="3200" dirty="0" err="1">
                <a:solidFill>
                  <a:srgbClr val="303436"/>
                </a:solidFill>
                <a:latin typeface="Arial Unicode MS"/>
              </a:rPr>
              <a:t>ብሄራዊ</a:t>
            </a:r>
            <a:r>
              <a:rPr lang="en-US" sz="3200" dirty="0">
                <a:solidFill>
                  <a:srgbClr val="303436"/>
                </a:solidFill>
                <a:latin typeface="Arial Unicode MS"/>
              </a:rPr>
              <a:t> </a:t>
            </a:r>
            <a:r>
              <a:rPr lang="en-US" sz="3200" dirty="0" err="1">
                <a:solidFill>
                  <a:srgbClr val="303436"/>
                </a:solidFill>
                <a:latin typeface="Arial Unicode MS"/>
              </a:rPr>
              <a:t>ነጻ</a:t>
            </a:r>
            <a:r>
              <a:rPr lang="en-US" sz="3200" dirty="0">
                <a:solidFill>
                  <a:srgbClr val="303436"/>
                </a:solidFill>
                <a:latin typeface="Arial Unicode MS"/>
              </a:rPr>
              <a:t> </a:t>
            </a:r>
            <a:r>
              <a:rPr lang="en-US" sz="3200" dirty="0" err="1">
                <a:solidFill>
                  <a:srgbClr val="303436"/>
                </a:solidFill>
                <a:latin typeface="Arial Unicode MS"/>
              </a:rPr>
              <a:t>የህግ</a:t>
            </a:r>
            <a:r>
              <a:rPr lang="en-US" sz="3200" dirty="0">
                <a:solidFill>
                  <a:srgbClr val="303436"/>
                </a:solidFill>
                <a:latin typeface="Arial Unicode MS"/>
              </a:rPr>
              <a:t> </a:t>
            </a:r>
            <a:r>
              <a:rPr lang="en-US" sz="3200" dirty="0" err="1">
                <a:solidFill>
                  <a:srgbClr val="303436"/>
                </a:solidFill>
                <a:latin typeface="Arial Unicode MS"/>
              </a:rPr>
              <a:t>ድጋፍ</a:t>
            </a:r>
            <a:r>
              <a:rPr lang="en-US" sz="3200" dirty="0">
                <a:solidFill>
                  <a:srgbClr val="303436"/>
                </a:solidFill>
                <a:latin typeface="Arial Unicode MS"/>
              </a:rPr>
              <a:t> </a:t>
            </a:r>
            <a:r>
              <a:rPr lang="en-US" sz="3200" dirty="0" err="1">
                <a:solidFill>
                  <a:srgbClr val="303436"/>
                </a:solidFill>
                <a:latin typeface="Arial Unicode MS"/>
              </a:rPr>
              <a:t>ፖሊሲ</a:t>
            </a:r>
            <a:r>
              <a:rPr lang="en-US" sz="3200" dirty="0">
                <a:solidFill>
                  <a:srgbClr val="303436"/>
                </a:solidFill>
                <a:latin typeface="Arial Unicode MS"/>
              </a:rPr>
              <a:t> </a:t>
            </a:r>
            <a:r>
              <a:rPr lang="en-US" sz="3200" dirty="0" err="1">
                <a:solidFill>
                  <a:srgbClr val="303436"/>
                </a:solidFill>
                <a:latin typeface="Arial Unicode MS"/>
              </a:rPr>
              <a:t>እና</a:t>
            </a:r>
            <a:r>
              <a:rPr lang="en-US" sz="3200" dirty="0">
                <a:solidFill>
                  <a:srgbClr val="303436"/>
                </a:solidFill>
                <a:latin typeface="Arial Unicode MS"/>
              </a:rPr>
              <a:t> </a:t>
            </a:r>
            <a:r>
              <a:rPr lang="en-US" sz="3200" dirty="0" err="1">
                <a:solidFill>
                  <a:srgbClr val="303436"/>
                </a:solidFill>
                <a:latin typeface="Arial Unicode MS"/>
              </a:rPr>
              <a:t>ስትራቴጂ</a:t>
            </a:r>
            <a:r>
              <a:rPr lang="en-US" sz="3200" dirty="0">
                <a:solidFill>
                  <a:srgbClr val="303436"/>
                </a:solidFill>
                <a:latin typeface="Arial Unicode MS"/>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27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197382"/>
            <a:ext cx="10515600" cy="1000184"/>
          </a:xfrm>
        </p:spPr>
        <p:txBody>
          <a:bodyPr>
            <a:normAutofit fontScale="90000"/>
          </a:bodyPr>
          <a:lstStyle/>
          <a:p>
            <a:r>
              <a:rPr lang="en-US" sz="4000" b="1" dirty="0" err="1">
                <a:solidFill>
                  <a:srgbClr val="C00000"/>
                </a:solidFill>
              </a:rPr>
              <a:t>ከግብ</a:t>
            </a:r>
            <a:r>
              <a:rPr lang="en-US" sz="4000" b="1" dirty="0">
                <a:solidFill>
                  <a:srgbClr val="C00000"/>
                </a:solidFill>
              </a:rPr>
              <a:t> 5 </a:t>
            </a:r>
            <a:r>
              <a:rPr lang="en-US" sz="4000" b="1" dirty="0" err="1">
                <a:solidFill>
                  <a:srgbClr val="C00000"/>
                </a:solidFill>
              </a:rPr>
              <a:t>ባሻገር</a:t>
            </a:r>
            <a:r>
              <a:rPr lang="en-US" sz="4000" b="1" dirty="0">
                <a:solidFill>
                  <a:srgbClr val="C00000"/>
                </a:solidFill>
              </a:rPr>
              <a:t> </a:t>
            </a:r>
            <a:r>
              <a:rPr lang="en-US" sz="4000" b="1" dirty="0" err="1">
                <a:solidFill>
                  <a:srgbClr val="C00000"/>
                </a:solidFill>
                <a:latin typeface="+mj-lt"/>
                <a:ea typeface="+mj-ea"/>
                <a:cs typeface="+mj-cs"/>
              </a:rPr>
              <a:t>የ</a:t>
            </a:r>
            <a:r>
              <a:rPr lang="en-US" sz="4000" b="1" dirty="0" err="1">
                <a:solidFill>
                  <a:srgbClr val="C00000"/>
                </a:solidFill>
              </a:rPr>
              <a:t>ሥር</a:t>
            </a:r>
            <a:r>
              <a:rPr lang="en-US" sz="4000" b="1" dirty="0" err="1">
                <a:solidFill>
                  <a:srgbClr val="C00000"/>
                </a:solidFill>
                <a:latin typeface="+mj-lt"/>
                <a:ea typeface="+mj-ea"/>
                <a:cs typeface="+mj-cs"/>
              </a:rPr>
              <a:t>ዓተ-ፆታ</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ኢላማዎችን</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ለማሳካት</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ኢትዮጵያ</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እያስመዘገበች</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ባለው</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ሂደት</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የሚታዩ</a:t>
            </a:r>
            <a:r>
              <a:rPr lang="en-US" sz="4000" b="1" dirty="0">
                <a:solidFill>
                  <a:srgbClr val="C00000"/>
                </a:solidFill>
                <a:latin typeface="+mj-lt"/>
                <a:ea typeface="+mj-ea"/>
                <a:cs typeface="+mj-cs"/>
              </a:rPr>
              <a:t> </a:t>
            </a:r>
            <a:r>
              <a:rPr lang="en-US" sz="4000" b="1" dirty="0" err="1">
                <a:solidFill>
                  <a:srgbClr val="C00000"/>
                </a:solidFill>
              </a:rPr>
              <a:t>ከፍተኛ</a:t>
            </a:r>
            <a:r>
              <a:rPr lang="en-US" sz="4000" b="1" dirty="0">
                <a:solidFill>
                  <a:srgbClr val="C00000"/>
                </a:solidFill>
                <a:latin typeface="+mj-lt"/>
                <a:ea typeface="+mj-ea"/>
                <a:cs typeface="+mj-cs"/>
              </a:rPr>
              <a:t> </a:t>
            </a:r>
            <a:r>
              <a:rPr lang="en-US" sz="4000" b="1" dirty="0" err="1">
                <a:solidFill>
                  <a:srgbClr val="C00000"/>
                </a:solidFill>
                <a:latin typeface="+mj-lt"/>
                <a:ea typeface="+mj-ea"/>
                <a:cs typeface="+mj-cs"/>
              </a:rPr>
              <a:t>ተግዳሮቶች</a:t>
            </a:r>
            <a:r>
              <a:rPr lang="en-US" sz="4000" b="1" dirty="0">
                <a:solidFill>
                  <a:srgbClr val="C00000"/>
                </a:solidFill>
                <a:latin typeface="+mj-lt"/>
                <a:ea typeface="+mj-ea"/>
                <a:cs typeface="+mj-cs"/>
              </a:rPr>
              <a:t> </a:t>
            </a: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1248230" y="1197566"/>
            <a:ext cx="9971876" cy="5632311"/>
          </a:xfrm>
          <a:prstGeom prst="rect">
            <a:avLst/>
          </a:prstGeom>
          <a:noFill/>
        </p:spPr>
        <p:txBody>
          <a:bodyPr wrap="square">
            <a:spAutoFit/>
          </a:body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000" b="0" i="0" u="none" strike="noStrike" cap="none" normalizeH="0" baseline="0" dirty="0" err="1">
                <a:ln>
                  <a:noFill/>
                </a:ln>
                <a:solidFill>
                  <a:srgbClr val="303436"/>
                </a:solidFill>
                <a:effectLst/>
                <a:latin typeface="inherit"/>
              </a:rPr>
              <a:t>የእናቶች</a:t>
            </a:r>
            <a:r>
              <a:rPr kumimoji="0" lang="en-US" altLang="en-US" sz="3000" b="0" i="0" u="none" strike="noStrike" cap="none" normalizeH="0" baseline="0" dirty="0">
                <a:ln>
                  <a:noFill/>
                </a:ln>
                <a:solidFill>
                  <a:srgbClr val="303436"/>
                </a:solidFill>
                <a:effectLst/>
                <a:latin typeface="inherit"/>
              </a:rPr>
              <a:t> </a:t>
            </a:r>
            <a:r>
              <a:rPr kumimoji="0" lang="en-US" altLang="en-US" sz="3000" b="0" i="0" u="none" strike="noStrike" cap="none" normalizeH="0" baseline="0" dirty="0" err="1">
                <a:ln>
                  <a:noFill/>
                </a:ln>
                <a:solidFill>
                  <a:srgbClr val="303436"/>
                </a:solidFill>
                <a:effectLst/>
                <a:latin typeface="inherit"/>
              </a:rPr>
              <a:t>ሞት</a:t>
            </a:r>
            <a:r>
              <a:rPr kumimoji="0" lang="en-US" altLang="en-US" sz="3000" b="0" i="0" u="none" strike="noStrike" cap="none" normalizeH="0" baseline="0" dirty="0">
                <a:ln>
                  <a:noFill/>
                </a:ln>
                <a:solidFill>
                  <a:srgbClr val="303436"/>
                </a:solidFill>
                <a:effectLst/>
                <a:latin typeface="inherit"/>
              </a:rPr>
              <a:t> </a:t>
            </a:r>
            <a:r>
              <a:rPr kumimoji="0" lang="en-US" altLang="en-US" sz="3000" b="0" i="0" u="none" strike="noStrike" cap="none" normalizeH="0" baseline="0" dirty="0" err="1">
                <a:ln>
                  <a:noFill/>
                </a:ln>
                <a:solidFill>
                  <a:srgbClr val="303436"/>
                </a:solidFill>
                <a:effectLst/>
                <a:latin typeface="inherit"/>
              </a:rPr>
              <a:t>መጠን</a:t>
            </a:r>
            <a:r>
              <a:rPr kumimoji="0" lang="en-US" altLang="en-US" sz="3000" b="0" i="0" u="none" strike="noStrike" cap="none" normalizeH="0" baseline="0" dirty="0">
                <a:ln>
                  <a:noFill/>
                </a:ln>
                <a:solidFill>
                  <a:srgbClr val="303436"/>
                </a:solidFill>
                <a:effectLst/>
                <a:latin typeface="inherit"/>
              </a:rPr>
              <a:t> በ100,000 </a:t>
            </a:r>
            <a:r>
              <a:rPr kumimoji="0" lang="en-US" altLang="en-US" sz="3000" b="0" i="0" u="none" strike="noStrike" cap="none" normalizeH="0" baseline="0" dirty="0" err="1">
                <a:ln>
                  <a:noFill/>
                </a:ln>
                <a:solidFill>
                  <a:srgbClr val="303436"/>
                </a:solidFill>
                <a:latin typeface="Nyala" panose="02000504070300020003" pitchFamily="2" charset="0"/>
                <a:ea typeface="Malgun Gothic" panose="020B0503020000020004" pitchFamily="34" charset="-127"/>
              </a:rPr>
              <a:t>የተሳኩ</a:t>
            </a:r>
            <a:r>
              <a:rPr kumimoji="0" lang="am-ET" altLang="en-US" sz="3000" b="0" i="0" u="none" strike="noStrike" cap="none" normalizeH="0" baseline="0" dirty="0">
                <a:ln>
                  <a:noFill/>
                </a:ln>
                <a:solidFill>
                  <a:srgbClr val="303436"/>
                </a:solidFill>
                <a:latin typeface="Nyala" panose="02000504070300020003" pitchFamily="2" charset="0"/>
                <a:ea typeface="Malgun Gothic" panose="020B0503020000020004" pitchFamily="34" charset="-127"/>
              </a:rPr>
              <a:t> ወሊዶች</a:t>
            </a:r>
            <a:r>
              <a:rPr kumimoji="0" lang="en-US" altLang="en-US" sz="3000" b="0" i="0" u="none" strike="noStrike" cap="none" normalizeH="0" baseline="30000" dirty="0">
                <a:ln>
                  <a:noFill/>
                </a:ln>
                <a:solidFill>
                  <a:srgbClr val="303436"/>
                </a:solidFill>
                <a:effectLst/>
                <a:latin typeface="inherit"/>
              </a:rPr>
              <a:t>1</a:t>
            </a:r>
            <a:endParaRPr kumimoji="0" lang="en-US" altLang="en-US" sz="3000" b="0" i="0" u="none" strike="noStrike" cap="none" normalizeH="0" baseline="0" dirty="0">
              <a:ln>
                <a:noFill/>
              </a:ln>
              <a:solidFill>
                <a:srgbClr val="303436"/>
              </a:solidFill>
              <a:effectLst/>
              <a:latin typeface="inherit"/>
            </a:endParaRPr>
          </a:p>
          <a:p>
            <a:pPr marL="1028700" lvl="1" indent="-571500" algn="just" eaLnBrk="0" fontAlgn="base" hangingPunct="0">
              <a:spcBef>
                <a:spcPct val="0"/>
              </a:spcBef>
              <a:spcAft>
                <a:spcPct val="0"/>
              </a:spcAft>
              <a:buFont typeface="Courier New" panose="02070309020205020404" pitchFamily="49" charset="0"/>
              <a:buChar char="o"/>
            </a:pPr>
            <a:r>
              <a:rPr lang="en-US" sz="3000" kern="100" dirty="0">
                <a:solidFill>
                  <a:prstClr val="black"/>
                </a:solidFill>
                <a:latin typeface="Calibri" panose="020F0502020204030204" pitchFamily="34" charset="0"/>
                <a:cs typeface="Times New Roman" panose="02020603050405020304" pitchFamily="18" charset="0"/>
              </a:rPr>
              <a:t>355.7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000" kern="100" dirty="0">
                <a:solidFill>
                  <a:prstClr val="black"/>
                </a:solidFill>
                <a:latin typeface="Calibri" panose="020F0502020204030204" pitchFamily="34" charset="0"/>
                <a:cs typeface="Times New Roman" panose="02020603050405020304" pitchFamily="18" charset="0"/>
              </a:rPr>
              <a:t>2015) </a:t>
            </a:r>
            <a:r>
              <a:rPr kumimoji="0" lang="ja-JP" altLang="ja-JP" sz="3000" b="0" i="0" u="none" strike="noStrike" cap="none" normalizeH="0" baseline="0" dirty="0">
                <a:ln>
                  <a:noFill/>
                </a:ln>
                <a:solidFill>
                  <a:srgbClr val="303436"/>
                </a:solidFill>
                <a:effectLst/>
                <a:latin typeface="Arial Unicode MS"/>
                <a:ea typeface="inherit"/>
              </a:rPr>
              <a:t>የ</a:t>
            </a:r>
            <a:r>
              <a:rPr lang="am-ET" altLang="ja-JP" sz="3000" dirty="0">
                <a:solidFill>
                  <a:srgbClr val="303436"/>
                </a:solidFill>
                <a:latin typeface="Arial Unicode MS"/>
              </a:rPr>
              <a:t>ነበረው ወደ </a:t>
            </a:r>
            <a:r>
              <a:rPr lang="en-US" sz="3000" kern="100" dirty="0">
                <a:solidFill>
                  <a:prstClr val="black"/>
                </a:solidFill>
                <a:latin typeface="Calibri" panose="020F0502020204030204" pitchFamily="34" charset="0"/>
                <a:cs typeface="Times New Roman" panose="02020603050405020304" pitchFamily="18" charset="0"/>
              </a:rPr>
              <a:t>266.70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000" kern="100" dirty="0">
                <a:solidFill>
                  <a:prstClr val="black"/>
                </a:solidFill>
                <a:latin typeface="Calibri" panose="020F0502020204030204" pitchFamily="34" charset="0"/>
                <a:cs typeface="Times New Roman" panose="02020603050405020304" pitchFamily="18" charset="0"/>
              </a:rPr>
              <a:t>2020) </a:t>
            </a:r>
          </a:p>
          <a:p>
            <a:pPr marL="571500" indent="-571500" algn="just" eaLnBrk="0" fontAlgn="base" hangingPunct="0">
              <a:spcBef>
                <a:spcPct val="0"/>
              </a:spcBef>
              <a:spcAft>
                <a:spcPct val="0"/>
              </a:spcAft>
              <a:buFont typeface="Arial" panose="020B0604020202020204" pitchFamily="34" charset="0"/>
              <a:buChar char="•"/>
            </a:pPr>
            <a:r>
              <a:rPr lang="en-US" sz="3000" kern="100" dirty="0" err="1">
                <a:solidFill>
                  <a:prstClr val="black"/>
                </a:solidFill>
                <a:latin typeface="Calibri" panose="020F0502020204030204" pitchFamily="34" charset="0"/>
                <a:cs typeface="Times New Roman" panose="02020603050405020304" pitchFamily="18" charset="0"/>
              </a:rPr>
              <a:t>በጤና</a:t>
            </a:r>
            <a:r>
              <a:rPr lang="en-US" sz="3000" kern="100" dirty="0">
                <a:solidFill>
                  <a:prstClr val="black"/>
                </a:solidFill>
                <a:latin typeface="Calibri" panose="020F0502020204030204" pitchFamily="34" charset="0"/>
                <a:cs typeface="Times New Roman" panose="02020603050405020304" pitchFamily="18" charset="0"/>
              </a:rPr>
              <a:t> </a:t>
            </a:r>
            <a:r>
              <a:rPr lang="en-US" sz="3000" kern="100" dirty="0" err="1">
                <a:solidFill>
                  <a:prstClr val="black"/>
                </a:solidFill>
                <a:latin typeface="Calibri" panose="020F0502020204030204" pitchFamily="34" charset="0"/>
                <a:cs typeface="Times New Roman" panose="02020603050405020304" pitchFamily="18" charset="0"/>
              </a:rPr>
              <a:t>ባለሙያዎች</a:t>
            </a:r>
            <a:r>
              <a:rPr lang="en-US" sz="3000" kern="100" dirty="0">
                <a:solidFill>
                  <a:prstClr val="black"/>
                </a:solidFill>
                <a:latin typeface="Calibri" panose="020F0502020204030204" pitchFamily="34" charset="0"/>
                <a:cs typeface="Times New Roman" panose="02020603050405020304" pitchFamily="18" charset="0"/>
              </a:rPr>
              <a:t> </a:t>
            </a:r>
            <a:r>
              <a:rPr lang="en-US" sz="3000" kern="100" dirty="0" err="1">
                <a:solidFill>
                  <a:prstClr val="black"/>
                </a:solidFill>
                <a:latin typeface="Calibri" panose="020F0502020204030204" pitchFamily="34" charset="0"/>
                <a:cs typeface="Times New Roman" panose="02020603050405020304" pitchFamily="18" charset="0"/>
              </a:rPr>
              <a:t>እገዛ</a:t>
            </a:r>
            <a:r>
              <a:rPr lang="am-ET" sz="3000" kern="100" dirty="0">
                <a:solidFill>
                  <a:prstClr val="black"/>
                </a:solidFill>
                <a:latin typeface="Calibri" panose="020F0502020204030204" pitchFamily="34" charset="0"/>
                <a:cs typeface="Times New Roman" panose="02020603050405020304" pitchFamily="18" charset="0"/>
              </a:rPr>
              <a:t> </a:t>
            </a:r>
            <a:r>
              <a:rPr lang="en-US" sz="3000" kern="100" dirty="0" err="1">
                <a:solidFill>
                  <a:prstClr val="black"/>
                </a:solidFill>
                <a:latin typeface="Calibri" panose="020F0502020204030204" pitchFamily="34" charset="0"/>
                <a:cs typeface="Times New Roman" panose="02020603050405020304" pitchFamily="18" charset="0"/>
              </a:rPr>
              <a:t>የወለዱ</a:t>
            </a:r>
            <a:r>
              <a:rPr lang="en-US" sz="3000" kern="100" dirty="0">
                <a:solidFill>
                  <a:prstClr val="black"/>
                </a:solidFill>
                <a:latin typeface="Calibri" panose="020F0502020204030204" pitchFamily="34" charset="0"/>
                <a:cs typeface="Times New Roman" panose="02020603050405020304" pitchFamily="18" charset="0"/>
              </a:rPr>
              <a:t> </a:t>
            </a:r>
            <a:r>
              <a:rPr lang="en-US" sz="3000" kern="100" dirty="0" err="1">
                <a:solidFill>
                  <a:prstClr val="black"/>
                </a:solidFill>
                <a:latin typeface="Calibri" panose="020F0502020204030204" pitchFamily="34" charset="0"/>
                <a:cs typeface="Times New Roman" panose="02020603050405020304" pitchFamily="18" charset="0"/>
              </a:rPr>
              <a:t>እናቶች</a:t>
            </a:r>
            <a:r>
              <a:rPr lang="en-US" sz="3000" kern="100" dirty="0">
                <a:solidFill>
                  <a:prstClr val="black"/>
                </a:solidFill>
                <a:latin typeface="Calibri" panose="020F0502020204030204" pitchFamily="34" charset="0"/>
                <a:cs typeface="Times New Roman" panose="02020603050405020304" pitchFamily="18" charset="0"/>
              </a:rPr>
              <a:t> በመቶኛ</a:t>
            </a:r>
            <a:r>
              <a:rPr lang="en-US" sz="3000" kern="100" baseline="30000" dirty="0">
                <a:solidFill>
                  <a:prstClr val="black"/>
                </a:solidFill>
                <a:latin typeface="Calibri" panose="020F0502020204030204" pitchFamily="34" charset="0"/>
                <a:cs typeface="Times New Roman" panose="02020603050405020304" pitchFamily="18" charset="0"/>
              </a:rPr>
              <a:t>2</a:t>
            </a:r>
            <a:endParaRPr lang="en-US" sz="3000" kern="100" dirty="0">
              <a:solidFill>
                <a:prstClr val="black"/>
              </a:solidFill>
              <a:latin typeface="Calibri" panose="020F0502020204030204" pitchFamily="34" charset="0"/>
              <a:cs typeface="Times New Roman" panose="02020603050405020304" pitchFamily="18"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000" kern="100" dirty="0">
                <a:solidFill>
                  <a:prstClr val="black"/>
                </a:solidFill>
                <a:latin typeface="Calibri" panose="020F0502020204030204" pitchFamily="34" charset="0"/>
                <a:cs typeface="Times New Roman" panose="02020603050405020304" pitchFamily="18" charset="0"/>
              </a:rPr>
              <a:t>27.7 </a:t>
            </a:r>
            <a:r>
              <a:rPr lang="ja-JP" altLang="ja-JP" sz="3000" dirty="0">
                <a:solidFill>
                  <a:srgbClr val="303436"/>
                </a:solidFill>
                <a:latin typeface="Arial Unicode MS"/>
              </a:rPr>
              <a:t>በመቶ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000" kern="100" dirty="0">
                <a:solidFill>
                  <a:prstClr val="black"/>
                </a:solidFill>
                <a:latin typeface="Calibri" panose="020F0502020204030204" pitchFamily="34" charset="0"/>
                <a:cs typeface="Times New Roman" panose="02020603050405020304" pitchFamily="18" charset="0"/>
              </a:rPr>
              <a:t>2016</a:t>
            </a:r>
            <a:r>
              <a:rPr lang="ja-JP" altLang="ja-JP" sz="3000" dirty="0">
                <a:solidFill>
                  <a:srgbClr val="303436"/>
                </a:solidFill>
                <a:latin typeface="Arial Unicode MS"/>
              </a:rPr>
              <a:t>)</a:t>
            </a:r>
            <a:r>
              <a:rPr lang="en-US" altLang="ja-JP" sz="3000" dirty="0">
                <a:solidFill>
                  <a:srgbClr val="303436"/>
                </a:solidFill>
                <a:latin typeface="Arial Unicode MS"/>
              </a:rPr>
              <a:t> </a:t>
            </a:r>
            <a:r>
              <a:rPr lang="ja-JP" altLang="ja-JP" sz="3000" dirty="0">
                <a:solidFill>
                  <a:srgbClr val="303436"/>
                </a:solidFill>
                <a:latin typeface="Arial Unicode MS"/>
              </a:rPr>
              <a:t>የ</a:t>
            </a:r>
            <a:r>
              <a:rPr lang="am-ET" altLang="ja-JP" sz="3000" dirty="0">
                <a:solidFill>
                  <a:srgbClr val="303436"/>
                </a:solidFill>
                <a:latin typeface="Arial Unicode MS"/>
              </a:rPr>
              <a:t>ነበረው ወደ </a:t>
            </a:r>
            <a:r>
              <a:rPr lang="en-US" sz="3000" kern="100" dirty="0">
                <a:solidFill>
                  <a:prstClr val="black"/>
                </a:solidFill>
                <a:latin typeface="Calibri" panose="020F0502020204030204" pitchFamily="34" charset="0"/>
                <a:cs typeface="Times New Roman" panose="02020603050405020304" pitchFamily="18" charset="0"/>
              </a:rPr>
              <a:t>49.80</a:t>
            </a:r>
            <a:r>
              <a:rPr lang="en-US" sz="3000" dirty="0">
                <a:solidFill>
                  <a:srgbClr val="303436"/>
                </a:solidFill>
                <a:latin typeface="Arial Unicode MS"/>
                <a:sym typeface="Calibri"/>
              </a:rPr>
              <a:t> </a:t>
            </a:r>
            <a:r>
              <a:rPr lang="ja-JP" altLang="ja-JP" sz="3000" dirty="0">
                <a:solidFill>
                  <a:srgbClr val="303436"/>
                </a:solidFill>
                <a:latin typeface="Arial Unicode MS"/>
              </a:rPr>
              <a:t>በመቶ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000" dirty="0">
                <a:solidFill>
                  <a:srgbClr val="303436"/>
                </a:solidFill>
                <a:latin typeface="Arial Unicode MS"/>
              </a:rPr>
              <a:t>202</a:t>
            </a:r>
            <a:r>
              <a:rPr lang="en-US" altLang="ja-JP" sz="3000" dirty="0">
                <a:solidFill>
                  <a:srgbClr val="303436"/>
                </a:solidFill>
                <a:latin typeface="Arial Unicode MS"/>
              </a:rPr>
              <a:t>0)</a:t>
            </a:r>
            <a:endParaRPr lang="en-US" sz="3000" dirty="0">
              <a:solidFill>
                <a:srgbClr val="303436"/>
              </a:solidFill>
              <a:effectLst/>
              <a:latin typeface="Nyala" panose="02000504070300020003" pitchFamily="2" charset="0"/>
              <a:ea typeface="Calibri" panose="020F0502020204030204" pitchFamily="34" charset="0"/>
              <a:cs typeface="Nyala" panose="02000504070300020003" pitchFamily="2" charset="0"/>
            </a:endParaRPr>
          </a:p>
          <a:p>
            <a:pPr marL="571500" lvl="0" indent="-571500" algn="just" eaLnBrk="0" fontAlgn="base" hangingPunct="0">
              <a:spcBef>
                <a:spcPct val="0"/>
              </a:spcBef>
              <a:spcAft>
                <a:spcPct val="0"/>
              </a:spcAft>
              <a:buFont typeface="Arial" panose="020B0604020202020204" pitchFamily="34" charset="0"/>
              <a:buChar char="•"/>
            </a:pPr>
            <a:r>
              <a:rPr lang="en-US" sz="3000" dirty="0" err="1">
                <a:solidFill>
                  <a:srgbClr val="303436"/>
                </a:solidFill>
                <a:latin typeface="Nyala" panose="02000504070300020003" pitchFamily="2" charset="0"/>
                <a:ea typeface="Calibri" panose="020F0502020204030204" pitchFamily="34" charset="0"/>
                <a:cs typeface="Times New Roman" panose="02020603050405020304" pitchFamily="18" charset="0"/>
              </a:rPr>
              <a:t>የተጣራ</a:t>
            </a:r>
            <a:r>
              <a:rPr lang="am-ET" sz="3000" dirty="0">
                <a:solidFill>
                  <a:srgbClr val="303436"/>
                </a:solidFill>
                <a:latin typeface="Nyala" panose="02000504070300020003" pitchFamily="2" charset="0"/>
                <a:ea typeface="Calibri" panose="020F0502020204030204" pitchFamily="34" charset="0"/>
                <a:cs typeface="Times New Roman" panose="02020603050405020304" pitchFamily="18" charset="0"/>
              </a:rPr>
              <a:t> </a:t>
            </a:r>
            <a:r>
              <a:rPr lang="en-US" sz="3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የመጀመሪያ</a:t>
            </a:r>
            <a:r>
              <a:rPr lang="en-US" sz="3000" dirty="0">
                <a:solidFill>
                  <a:srgbClr val="303436"/>
                </a:solidFill>
                <a:effectLst/>
                <a:latin typeface="inherit"/>
                <a:ea typeface="Calibri" panose="020F0502020204030204" pitchFamily="34" charset="0"/>
                <a:cs typeface="Times New Roman" panose="02020603050405020304" pitchFamily="18" charset="0"/>
              </a:rPr>
              <a:t> </a:t>
            </a:r>
            <a:r>
              <a:rPr lang="en-US" sz="3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ደረጃ</a:t>
            </a:r>
            <a:r>
              <a:rPr lang="en-US" sz="3000" dirty="0">
                <a:solidFill>
                  <a:srgbClr val="303436"/>
                </a:solidFill>
                <a:effectLst/>
                <a:latin typeface="inherit"/>
                <a:ea typeface="Calibri" panose="020F0502020204030204" pitchFamily="34" charset="0"/>
                <a:cs typeface="Times New Roman" panose="02020603050405020304" pitchFamily="18" charset="0"/>
              </a:rPr>
              <a:t> </a:t>
            </a:r>
            <a:r>
              <a:rPr lang="en-US" sz="30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ትምህርት</a:t>
            </a:r>
            <a:r>
              <a:rPr lang="en-US" sz="30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3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ምዝገባ</a:t>
            </a:r>
            <a:r>
              <a:rPr lang="en-US" sz="30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3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መጠን</a:t>
            </a:r>
            <a:r>
              <a:rPr lang="en-US" sz="3000" dirty="0">
                <a:solidFill>
                  <a:srgbClr val="303436"/>
                </a:solidFill>
                <a:latin typeface="inherit"/>
                <a:ea typeface="Calibri" panose="020F0502020204030204" pitchFamily="34" charset="0"/>
                <a:cs typeface="Nyala" panose="02000504070300020003" pitchFamily="2" charset="0"/>
              </a:rPr>
              <a:t> </a:t>
            </a:r>
            <a:r>
              <a:rPr lang="en-US" sz="3000" dirty="0">
                <a:solidFill>
                  <a:srgbClr val="303436"/>
                </a:solidFill>
                <a:effectLst/>
                <a:latin typeface="Nyala" panose="02000504070300020003" pitchFamily="2" charset="0"/>
                <a:ea typeface="Calibri" panose="020F0502020204030204" pitchFamily="34" charset="0"/>
                <a:cs typeface="Nyala" panose="02000504070300020003" pitchFamily="2" charset="0"/>
              </a:rPr>
              <a:t>በመቶኛ</a:t>
            </a:r>
            <a:r>
              <a:rPr lang="en-US" sz="3000" baseline="30000" dirty="0">
                <a:solidFill>
                  <a:srgbClr val="303436"/>
                </a:solidFill>
                <a:effectLst/>
                <a:latin typeface="Nyala" panose="02000504070300020003" pitchFamily="2" charset="0"/>
                <a:ea typeface="Calibri" panose="020F0502020204030204" pitchFamily="34" charset="0"/>
                <a:cs typeface="Nyala" panose="02000504070300020003" pitchFamily="2" charset="0"/>
              </a:rPr>
              <a:t>3</a:t>
            </a:r>
            <a:endParaRPr lang="en-US" sz="3000" dirty="0">
              <a:solidFill>
                <a:srgbClr val="303436"/>
              </a:solidFill>
              <a:effectLst/>
              <a:latin typeface="Nyala" panose="02000504070300020003" pitchFamily="2" charset="0"/>
              <a:ea typeface="Calibri" panose="020F0502020204030204" pitchFamily="34" charset="0"/>
              <a:cs typeface="Nyala" panose="02000504070300020003" pitchFamily="2"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000" kern="100" dirty="0">
                <a:solidFill>
                  <a:prstClr val="black"/>
                </a:solidFill>
                <a:latin typeface="Calibri" panose="020F0502020204030204" pitchFamily="34" charset="0"/>
                <a:cs typeface="Times New Roman" panose="02020603050405020304" pitchFamily="18" charset="0"/>
              </a:rPr>
              <a:t>85.62</a:t>
            </a:r>
            <a:r>
              <a:rPr lang="ja-JP" altLang="ja-JP" sz="3000" dirty="0">
                <a:solidFill>
                  <a:srgbClr val="303436"/>
                </a:solidFill>
                <a:latin typeface="Arial Unicode MS"/>
              </a:rPr>
              <a:t> በመቶ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000" dirty="0">
                <a:solidFill>
                  <a:srgbClr val="303436"/>
                </a:solidFill>
                <a:latin typeface="Arial Unicode MS"/>
              </a:rPr>
              <a:t>2015)</a:t>
            </a:r>
            <a:r>
              <a:rPr lang="en-US" altLang="ja-JP" sz="3000" dirty="0">
                <a:solidFill>
                  <a:srgbClr val="303436"/>
                </a:solidFill>
                <a:latin typeface="Arial Unicode MS"/>
              </a:rPr>
              <a:t> </a:t>
            </a:r>
            <a:r>
              <a:rPr lang="ja-JP" altLang="ja-JP" sz="3000" dirty="0">
                <a:solidFill>
                  <a:srgbClr val="303436"/>
                </a:solidFill>
                <a:latin typeface="Arial Unicode MS"/>
              </a:rPr>
              <a:t>የ</a:t>
            </a:r>
            <a:r>
              <a:rPr lang="am-ET" altLang="ja-JP" sz="3000" dirty="0">
                <a:solidFill>
                  <a:srgbClr val="303436"/>
                </a:solidFill>
                <a:latin typeface="Arial Unicode MS"/>
              </a:rPr>
              <a:t>ነበረው ወደ </a:t>
            </a:r>
            <a:r>
              <a:rPr lang="en-US" sz="3000" kern="100" dirty="0">
                <a:solidFill>
                  <a:prstClr val="black"/>
                </a:solidFill>
                <a:latin typeface="Calibri" panose="020F0502020204030204" pitchFamily="34" charset="0"/>
                <a:cs typeface="Times New Roman" panose="02020603050405020304" pitchFamily="18" charset="0"/>
              </a:rPr>
              <a:t>77.70</a:t>
            </a:r>
            <a:r>
              <a:rPr lang="en-US" sz="3000" dirty="0">
                <a:solidFill>
                  <a:srgbClr val="303436"/>
                </a:solidFill>
                <a:latin typeface="Arial Unicode MS"/>
                <a:sym typeface="Calibri"/>
              </a:rPr>
              <a:t> </a:t>
            </a:r>
            <a:r>
              <a:rPr lang="ja-JP" altLang="ja-JP" sz="3000" dirty="0">
                <a:solidFill>
                  <a:srgbClr val="303436"/>
                </a:solidFill>
                <a:latin typeface="Arial Unicode MS"/>
              </a:rPr>
              <a:t>በመቶ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000" dirty="0">
                <a:solidFill>
                  <a:srgbClr val="303436"/>
                </a:solidFill>
                <a:latin typeface="Arial Unicode MS"/>
              </a:rPr>
              <a:t>202</a:t>
            </a:r>
            <a:r>
              <a:rPr lang="en-US" sz="3000" kern="100" dirty="0">
                <a:solidFill>
                  <a:prstClr val="black"/>
                </a:solidFill>
                <a:latin typeface="Calibri" panose="020F0502020204030204" pitchFamily="34" charset="0"/>
                <a:cs typeface="Times New Roman" panose="02020603050405020304" pitchFamily="18" charset="0"/>
              </a:rPr>
              <a:t>1)</a:t>
            </a:r>
          </a:p>
          <a:p>
            <a:pPr marL="571500" indent="-571500" algn="just" eaLnBrk="0" fontAlgn="base" hangingPunct="0">
              <a:spcBef>
                <a:spcPct val="0"/>
              </a:spcBef>
              <a:spcAft>
                <a:spcPct val="0"/>
              </a:spcAft>
              <a:buFont typeface="Arial" panose="020B0604020202020204" pitchFamily="34" charset="0"/>
              <a:buChar char="•"/>
            </a:pPr>
            <a:r>
              <a:rPr lang="en-US" sz="3000" kern="100" dirty="0" err="1">
                <a:solidFill>
                  <a:srgbClr val="303436"/>
                </a:solidFill>
                <a:latin typeface="Arial Unicode MS"/>
                <a:cs typeface="Times New Roman" panose="02020603050405020304" pitchFamily="18" charset="0"/>
              </a:rPr>
              <a:t>ቢያንስ</a:t>
            </a:r>
            <a:r>
              <a:rPr lang="am-ET" sz="3000" kern="100" dirty="0">
                <a:solidFill>
                  <a:srgbClr val="303436"/>
                </a:solidFill>
                <a:latin typeface="Arial Unicode MS"/>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መሰረታዊ</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የመጠጥ</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ውሃ</a:t>
            </a:r>
            <a:r>
              <a:rPr lang="en-US" sz="3000" kern="100" dirty="0">
                <a:latin typeface="Nyala" panose="02000504070300020003" pitchFamily="2" charset="0"/>
                <a:cs typeface="Times New Roman" panose="02020603050405020304" pitchFamily="18" charset="0"/>
              </a:rPr>
              <a:t> </a:t>
            </a:r>
            <a:r>
              <a:rPr lang="en-US" altLang="en-US" sz="3000" kern="100" dirty="0" err="1">
                <a:latin typeface="Nyala" panose="02000504070300020003" pitchFamily="2" charset="0"/>
                <a:cs typeface="Times New Roman" panose="02020603050405020304" pitchFamily="18" charset="0"/>
              </a:rPr>
              <a:t>አገልግሎቶችን</a:t>
            </a:r>
            <a:r>
              <a:rPr lang="en-US" sz="3000" kern="100" dirty="0">
                <a:latin typeface="Nyala" panose="02000504070300020003" pitchFamily="2"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የሚያገኘው</a:t>
            </a:r>
            <a:r>
              <a:rPr kumimoji="0" lang="en-US" altLang="en-US" sz="3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ህዝብ</a:t>
            </a:r>
            <a:r>
              <a:rPr kumimoji="0" lang="am-ET"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መጠን</a:t>
            </a:r>
            <a:r>
              <a:rPr kumimoji="0" lang="en-US"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በመቶኛ</a:t>
            </a:r>
            <a:r>
              <a:rPr kumimoji="0" lang="en-US" altLang="en-US" sz="3000" b="0" i="0" u="none" strike="noStrike" cap="none" normalizeH="0" baseline="30000" dirty="0">
                <a:ln>
                  <a:noFill/>
                </a:ln>
                <a:solidFill>
                  <a:srgbClr val="303436"/>
                </a:solidFill>
                <a:effectLst/>
                <a:latin typeface="Arial Unicode MS"/>
                <a:ea typeface="Times New Roman" panose="02020603050405020304" pitchFamily="18" charset="0"/>
                <a:cs typeface="Nyala" panose="02000504070300020003" pitchFamily="2" charset="0"/>
              </a:rPr>
              <a:t>4</a:t>
            </a:r>
            <a:r>
              <a:rPr kumimoji="0" lang="en-US"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kumimoji="0" lang="en-US" altLang="en-US" sz="3000" b="0" i="0" u="none" strike="noStrike" cap="none" normalizeH="0" baseline="0" dirty="0">
              <a:ln>
                <a:noFill/>
              </a:ln>
              <a:solidFill>
                <a:schemeClr val="tx1"/>
              </a:solidFill>
              <a:effectLst/>
              <a:latin typeface="Arial" panose="020B0604020202020204" pitchFamily="34"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000" kern="100" dirty="0">
                <a:solidFill>
                  <a:prstClr val="black"/>
                </a:solidFill>
                <a:latin typeface="Calibri" panose="020F0502020204030204" pitchFamily="34" charset="0"/>
                <a:cs typeface="Times New Roman" panose="02020603050405020304" pitchFamily="18" charset="0"/>
              </a:rPr>
              <a:t>42.07</a:t>
            </a:r>
            <a:r>
              <a:rPr lang="ja-JP" altLang="ja-JP" sz="3000" dirty="0">
                <a:solidFill>
                  <a:srgbClr val="303436"/>
                </a:solidFill>
                <a:latin typeface="Arial Unicode MS"/>
              </a:rPr>
              <a:t> በመቶ (</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000" dirty="0">
                <a:solidFill>
                  <a:srgbClr val="303436"/>
                </a:solidFill>
                <a:latin typeface="Arial Unicode MS"/>
              </a:rPr>
              <a:t>2015)</a:t>
            </a:r>
            <a:r>
              <a:rPr lang="en-US" altLang="ja-JP" sz="3000" dirty="0">
                <a:solidFill>
                  <a:srgbClr val="303436"/>
                </a:solidFill>
                <a:latin typeface="Arial Unicode MS"/>
              </a:rPr>
              <a:t> </a:t>
            </a:r>
            <a:r>
              <a:rPr lang="ja-JP" altLang="ja-JP" sz="3000" dirty="0">
                <a:solidFill>
                  <a:srgbClr val="303436"/>
                </a:solidFill>
                <a:latin typeface="Arial Unicode MS"/>
              </a:rPr>
              <a:t>የ</a:t>
            </a:r>
            <a:r>
              <a:rPr lang="am-ET" altLang="ja-JP" sz="3000" dirty="0">
                <a:solidFill>
                  <a:srgbClr val="303436"/>
                </a:solidFill>
                <a:latin typeface="Arial Unicode MS"/>
              </a:rPr>
              <a:t>ነበረው ወደ </a:t>
            </a:r>
            <a:r>
              <a:rPr lang="en-US" sz="3000" kern="100" dirty="0">
                <a:solidFill>
                  <a:prstClr val="black"/>
                </a:solidFill>
                <a:latin typeface="Calibri" panose="020F0502020204030204" pitchFamily="34" charset="0"/>
                <a:cs typeface="Times New Roman" panose="02020603050405020304" pitchFamily="18" charset="0"/>
              </a:rPr>
              <a:t>49.62</a:t>
            </a:r>
            <a:r>
              <a:rPr lang="en-US" sz="3000" dirty="0">
                <a:solidFill>
                  <a:srgbClr val="303436"/>
                </a:solidFill>
                <a:latin typeface="Arial Unicode MS"/>
                <a:sym typeface="Calibri"/>
              </a:rPr>
              <a:t> </a:t>
            </a:r>
            <a:r>
              <a:rPr lang="ja-JP" altLang="ja-JP" sz="3000" dirty="0">
                <a:solidFill>
                  <a:srgbClr val="303436"/>
                </a:solidFill>
                <a:latin typeface="Arial Unicode MS"/>
              </a:rPr>
              <a:t>በመቶ (</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000" dirty="0">
                <a:solidFill>
                  <a:srgbClr val="303436"/>
                </a:solidFill>
                <a:latin typeface="Arial Unicode MS"/>
              </a:rPr>
              <a:t>202</a:t>
            </a:r>
            <a:r>
              <a:rPr lang="en-US" altLang="ja-JP" sz="3000" dirty="0">
                <a:solidFill>
                  <a:srgbClr val="303436"/>
                </a:solidFill>
                <a:latin typeface="Arial Unicode MS"/>
              </a:rPr>
              <a:t>0</a:t>
            </a:r>
            <a:r>
              <a:rPr lang="en-US" sz="3000" kern="100" dirty="0">
                <a:solidFill>
                  <a:prstClr val="black"/>
                </a:solidFill>
                <a:latin typeface="Calibri" panose="020F0502020204030204" pitchFamily="34" charset="0"/>
                <a:cs typeface="Times New Roman" panose="02020603050405020304" pitchFamily="18" charset="0"/>
              </a:rPr>
              <a:t>)</a:t>
            </a:r>
            <a:r>
              <a:rPr kumimoji="0" lang="en-US" altLang="en-US" sz="3000" b="0" i="0" u="none" strike="noStrike" cap="none" normalizeH="0" baseline="0" dirty="0">
                <a:ln>
                  <a:noFill/>
                </a:ln>
                <a:solidFill>
                  <a:schemeClr val="tx1"/>
                </a:solidFill>
                <a:effectLst/>
              </a:rPr>
              <a:t> </a:t>
            </a:r>
            <a:endParaRPr kumimoji="0" lang="en-US" altLang="en-US" sz="3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622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309716" y="1291429"/>
            <a:ext cx="11177777" cy="5016758"/>
          </a:xfrm>
          <a:prstGeom prst="rect">
            <a:avLst/>
          </a:prstGeom>
          <a:noFill/>
        </p:spPr>
        <p:txBody>
          <a:bodyPr wrap="square">
            <a:spAutoFit/>
          </a:body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200" dirty="0" err="1">
                <a:solidFill>
                  <a:srgbClr val="303436"/>
                </a:solidFill>
                <a:latin typeface="inherit"/>
              </a:rPr>
              <a:t>ለምግብ</a:t>
            </a:r>
            <a:r>
              <a:rPr lang="en-US" sz="3200" dirty="0">
                <a:solidFill>
                  <a:srgbClr val="303436"/>
                </a:solidFill>
                <a:latin typeface="inherit"/>
              </a:rPr>
              <a:t> </a:t>
            </a:r>
            <a:r>
              <a:rPr lang="en-US" sz="3200" dirty="0" err="1">
                <a:solidFill>
                  <a:srgbClr val="303436"/>
                </a:solidFill>
                <a:latin typeface="inherit"/>
              </a:rPr>
              <a:t>ማብሰያ</a:t>
            </a:r>
            <a:r>
              <a:rPr lang="en-US" sz="3200" dirty="0">
                <a:solidFill>
                  <a:srgbClr val="303436"/>
                </a:solidFill>
                <a:latin typeface="inherit"/>
              </a:rPr>
              <a:t> </a:t>
            </a:r>
            <a:r>
              <a:rPr lang="en-US" sz="3200" dirty="0" err="1">
                <a:solidFill>
                  <a:srgbClr val="303436"/>
                </a:solidFill>
                <a:latin typeface="inherit"/>
              </a:rPr>
              <a:t>የሚውል</a:t>
            </a:r>
            <a:r>
              <a:rPr lang="en-US" sz="3200" dirty="0">
                <a:solidFill>
                  <a:srgbClr val="303436"/>
                </a:solidFill>
                <a:latin typeface="inherit"/>
              </a:rPr>
              <a:t> </a:t>
            </a:r>
            <a:r>
              <a:rPr lang="en-US" sz="3200" dirty="0" err="1">
                <a:solidFill>
                  <a:srgbClr val="303436"/>
                </a:solidFill>
                <a:latin typeface="inherit"/>
              </a:rPr>
              <a:t>ንፁህ</a:t>
            </a:r>
            <a:r>
              <a:rPr lang="en-US" sz="3200" dirty="0">
                <a:solidFill>
                  <a:srgbClr val="303436"/>
                </a:solidFill>
                <a:latin typeface="inherit"/>
              </a:rPr>
              <a:t> </a:t>
            </a:r>
            <a:r>
              <a:rPr lang="en-US" sz="3200" dirty="0" err="1">
                <a:solidFill>
                  <a:srgbClr val="303436"/>
                </a:solidFill>
                <a:latin typeface="inherit"/>
              </a:rPr>
              <a:t>የኃይል</a:t>
            </a:r>
            <a:r>
              <a:rPr lang="am-ET" sz="3200" dirty="0">
                <a:solidFill>
                  <a:srgbClr val="303436"/>
                </a:solidFill>
                <a:latin typeface="inherit"/>
              </a:rPr>
              <a:t> ምንጭ</a:t>
            </a:r>
            <a:r>
              <a:rPr lang="en-US" sz="3200" dirty="0">
                <a:solidFill>
                  <a:srgbClr val="303436"/>
                </a:solidFill>
                <a:latin typeface="inherit"/>
              </a:rPr>
              <a:t> </a:t>
            </a:r>
            <a:r>
              <a:rPr lang="en-US" sz="3200" dirty="0" err="1">
                <a:solidFill>
                  <a:srgbClr val="303436"/>
                </a:solidFill>
                <a:latin typeface="inherit"/>
              </a:rPr>
              <a:t>እና</a:t>
            </a:r>
            <a:r>
              <a:rPr lang="en-US" sz="3200" dirty="0">
                <a:solidFill>
                  <a:srgbClr val="303436"/>
                </a:solidFill>
                <a:latin typeface="inherit"/>
              </a:rPr>
              <a:t> </a:t>
            </a:r>
            <a:r>
              <a:rPr lang="en-US" sz="3200" dirty="0" err="1">
                <a:solidFill>
                  <a:srgbClr val="303436"/>
                </a:solidFill>
                <a:latin typeface="inherit"/>
              </a:rPr>
              <a:t>ቴክኖሎጂ</a:t>
            </a:r>
            <a:r>
              <a:rPr lang="en-US" sz="3200" dirty="0">
                <a:solidFill>
                  <a:srgbClr val="303436"/>
                </a:solidFill>
                <a:latin typeface="inherit"/>
              </a:rPr>
              <a:t> </a:t>
            </a:r>
            <a:r>
              <a:rPr lang="en-US" sz="3200" dirty="0" err="1">
                <a:solidFill>
                  <a:srgbClr val="303436"/>
                </a:solidFill>
                <a:latin typeface="inherit"/>
              </a:rPr>
              <a:t>ተጠቃሚ</a:t>
            </a:r>
            <a:r>
              <a:rPr lang="en-US" sz="3200" dirty="0">
                <a:solidFill>
                  <a:srgbClr val="303436"/>
                </a:solidFill>
                <a:latin typeface="inherit"/>
              </a:rPr>
              <a:t> </a:t>
            </a:r>
            <a:r>
              <a:rPr lang="en-US" sz="3200" dirty="0" err="1">
                <a:solidFill>
                  <a:srgbClr val="303436"/>
                </a:solidFill>
                <a:latin typeface="inherit"/>
              </a:rPr>
              <a:t>የሆነ</a:t>
            </a:r>
            <a:r>
              <a:rPr lang="en-US" sz="3200" dirty="0">
                <a:solidFill>
                  <a:srgbClr val="303436"/>
                </a:solidFill>
                <a:latin typeface="inherit"/>
              </a:rPr>
              <a:t> </a:t>
            </a:r>
            <a:r>
              <a:rPr lang="en-US" sz="3200" dirty="0" err="1">
                <a:solidFill>
                  <a:srgbClr val="303436"/>
                </a:solidFill>
                <a:latin typeface="inherit"/>
              </a:rPr>
              <a:t>ህዝብ</a:t>
            </a:r>
            <a:r>
              <a:rPr lang="en-US" sz="3200" dirty="0">
                <a:solidFill>
                  <a:srgbClr val="303436"/>
                </a:solidFill>
                <a:latin typeface="inherit"/>
              </a:rPr>
              <a:t> በመቶኛ</a:t>
            </a:r>
            <a:r>
              <a:rPr kumimoji="0" lang="en-US" altLang="en-US" sz="3200" b="0" i="0" u="none" strike="noStrike" cap="none" normalizeH="0" baseline="30000" dirty="0">
                <a:ln>
                  <a:noFill/>
                </a:ln>
                <a:solidFill>
                  <a:srgbClr val="303436"/>
                </a:solidFill>
                <a:effectLst/>
                <a:latin typeface="inherit"/>
              </a:rPr>
              <a:t>5</a:t>
            </a:r>
            <a:endParaRPr kumimoji="0" lang="en-US" altLang="en-US" sz="3200" b="0" i="0" u="none" strike="noStrike" cap="none" normalizeH="0" baseline="0" dirty="0">
              <a:ln>
                <a:noFill/>
              </a:ln>
              <a:solidFill>
                <a:srgbClr val="303436"/>
              </a:solidFill>
              <a:effectLst/>
              <a:latin typeface="inherit"/>
            </a:endParaRPr>
          </a:p>
          <a:p>
            <a:pPr marL="1028700" lvl="1" indent="-571500" algn="just" eaLnBrk="0" fontAlgn="base" hangingPunct="0">
              <a:spcBef>
                <a:spcPct val="0"/>
              </a:spcBef>
              <a:spcAft>
                <a:spcPct val="0"/>
              </a:spcAft>
              <a:buFont typeface="Courier New" panose="02070309020205020404" pitchFamily="49" charset="0"/>
              <a:buChar char="o"/>
            </a:pPr>
            <a:r>
              <a:rPr lang="en-US" sz="3200" kern="100" dirty="0">
                <a:solidFill>
                  <a:prstClr val="black"/>
                </a:solidFill>
                <a:latin typeface="Calibri" panose="020F0502020204030204" pitchFamily="34" charset="0"/>
                <a:cs typeface="Times New Roman" panose="02020603050405020304" pitchFamily="18" charset="0"/>
              </a:rPr>
              <a:t>4.3 </a:t>
            </a:r>
            <a:r>
              <a:rPr lang="ja-JP" altLang="ja-JP" sz="3200" dirty="0">
                <a:solidFill>
                  <a:srgbClr val="303436"/>
                </a:solidFill>
                <a:latin typeface="Arial Unicode MS"/>
              </a:rPr>
              <a:t>በመቶ</a:t>
            </a:r>
            <a:r>
              <a:rPr lang="en-US" altLang="ja-JP" sz="3200" dirty="0">
                <a:solidFill>
                  <a:srgbClr val="303436"/>
                </a:solidFill>
                <a:latin typeface="Arial Unicode MS"/>
              </a:rPr>
              <a:t> </a:t>
            </a:r>
            <a:r>
              <a:rPr lang="en-US" sz="3200" kern="100" dirty="0">
                <a:solidFill>
                  <a:prstClr val="black"/>
                </a:solidFill>
                <a:latin typeface="Calibri" panose="020F0502020204030204" pitchFamily="34" charset="0"/>
                <a:cs typeface="Times New Roman" panose="02020603050405020304" pitchFamily="18" charset="0"/>
              </a:rPr>
              <a:t>(</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200" kern="100" dirty="0">
                <a:solidFill>
                  <a:prstClr val="black"/>
                </a:solidFill>
                <a:latin typeface="Calibri" panose="020F0502020204030204" pitchFamily="34" charset="0"/>
                <a:cs typeface="Times New Roman" panose="02020603050405020304" pitchFamily="18" charset="0"/>
              </a:rPr>
              <a:t>2015) </a:t>
            </a:r>
            <a:r>
              <a:rPr kumimoji="0" lang="ja-JP" altLang="ja-JP" sz="3200" b="0" i="0" u="none" strike="noStrike" cap="none" normalizeH="0" baseline="0" dirty="0">
                <a:ln>
                  <a:noFill/>
                </a:ln>
                <a:solidFill>
                  <a:srgbClr val="303436"/>
                </a:solidFill>
                <a:effectLst/>
                <a:latin typeface="Arial Unicode MS"/>
                <a:ea typeface="inherit"/>
              </a:rPr>
              <a:t>የ</a:t>
            </a:r>
            <a:r>
              <a:rPr lang="am-ET" altLang="ja-JP" sz="3200" dirty="0">
                <a:solidFill>
                  <a:srgbClr val="303436"/>
                </a:solidFill>
                <a:latin typeface="Arial Unicode MS"/>
              </a:rPr>
              <a:t>ነበረው ወደ </a:t>
            </a:r>
            <a:r>
              <a:rPr lang="en-US" sz="3200" kern="100" dirty="0">
                <a:solidFill>
                  <a:prstClr val="black"/>
                </a:solidFill>
                <a:latin typeface="Calibri" panose="020F0502020204030204" pitchFamily="34" charset="0"/>
                <a:cs typeface="Times New Roman" panose="02020603050405020304" pitchFamily="18" charset="0"/>
              </a:rPr>
              <a:t>7.8 </a:t>
            </a:r>
            <a:r>
              <a:rPr lang="ja-JP" altLang="ja-JP" sz="3200" dirty="0">
                <a:solidFill>
                  <a:srgbClr val="303436"/>
                </a:solidFill>
                <a:latin typeface="Arial Unicode MS"/>
              </a:rPr>
              <a:t>በመቶ </a:t>
            </a:r>
            <a:r>
              <a:rPr lang="en-US" sz="3200" kern="100" dirty="0">
                <a:solidFill>
                  <a:prstClr val="black"/>
                </a:solidFill>
                <a:latin typeface="Calibri" panose="020F0502020204030204" pitchFamily="34" charset="0"/>
                <a:cs typeface="Times New Roman" panose="02020603050405020304" pitchFamily="18" charset="0"/>
              </a:rPr>
              <a:t>(</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200" kern="100" dirty="0">
                <a:solidFill>
                  <a:prstClr val="black"/>
                </a:solidFill>
                <a:latin typeface="Calibri" panose="020F0502020204030204" pitchFamily="34" charset="0"/>
                <a:cs typeface="Times New Roman" panose="02020603050405020304" pitchFamily="18" charset="0"/>
              </a:rPr>
              <a:t>2020) </a:t>
            </a:r>
          </a:p>
          <a:p>
            <a:pPr marL="571500" indent="-571500" algn="just" eaLnBrk="0" fontAlgn="base" hangingPunct="0">
              <a:spcBef>
                <a:spcPct val="0"/>
              </a:spcBef>
              <a:spcAft>
                <a:spcPct val="0"/>
              </a:spcAft>
              <a:buFont typeface="Arial" panose="020B0604020202020204" pitchFamily="34" charset="0"/>
              <a:buChar char="•"/>
            </a:pPr>
            <a:r>
              <a:rPr lang="en-US" sz="3200" dirty="0" err="1">
                <a:solidFill>
                  <a:srgbClr val="303436"/>
                </a:solidFill>
                <a:latin typeface="inherit"/>
              </a:rPr>
              <a:t>የኤሌክትሪክ</a:t>
            </a:r>
            <a:r>
              <a:rPr lang="en-US" sz="3200" dirty="0">
                <a:solidFill>
                  <a:srgbClr val="303436"/>
                </a:solidFill>
                <a:latin typeface="inherit"/>
              </a:rPr>
              <a:t> </a:t>
            </a:r>
            <a:r>
              <a:rPr lang="en-US" sz="3200" dirty="0" err="1">
                <a:solidFill>
                  <a:srgbClr val="303436"/>
                </a:solidFill>
                <a:latin typeface="inherit"/>
              </a:rPr>
              <a:t>ኃይል</a:t>
            </a:r>
            <a:r>
              <a:rPr lang="en-US" sz="3200" dirty="0">
                <a:solidFill>
                  <a:srgbClr val="303436"/>
                </a:solidFill>
                <a:latin typeface="inherit"/>
              </a:rPr>
              <a:t> </a:t>
            </a:r>
            <a:r>
              <a:rPr lang="en-US" sz="3200" dirty="0" err="1">
                <a:solidFill>
                  <a:srgbClr val="303436"/>
                </a:solidFill>
                <a:latin typeface="inherit"/>
              </a:rPr>
              <a:t>ተጠቃሚ</a:t>
            </a:r>
            <a:r>
              <a:rPr lang="en-US" sz="3200" dirty="0">
                <a:solidFill>
                  <a:srgbClr val="303436"/>
                </a:solidFill>
                <a:latin typeface="inherit"/>
              </a:rPr>
              <a:t> </a:t>
            </a:r>
            <a:r>
              <a:rPr lang="en-US" sz="3200" dirty="0" err="1">
                <a:solidFill>
                  <a:srgbClr val="303436"/>
                </a:solidFill>
                <a:latin typeface="inherit"/>
              </a:rPr>
              <a:t>የሆነ</a:t>
            </a:r>
            <a:r>
              <a:rPr lang="en-US" sz="3200" dirty="0">
                <a:solidFill>
                  <a:srgbClr val="303436"/>
                </a:solidFill>
                <a:latin typeface="inherit"/>
              </a:rPr>
              <a:t> </a:t>
            </a:r>
            <a:r>
              <a:rPr lang="en-US" sz="3200" dirty="0" err="1">
                <a:solidFill>
                  <a:srgbClr val="303436"/>
                </a:solidFill>
                <a:latin typeface="inherit"/>
              </a:rPr>
              <a:t>ህዝብ</a:t>
            </a:r>
            <a:r>
              <a:rPr lang="en-US" sz="3200" dirty="0">
                <a:solidFill>
                  <a:srgbClr val="303436"/>
                </a:solidFill>
                <a:latin typeface="inherit"/>
              </a:rPr>
              <a:t> በመቶኛ</a:t>
            </a:r>
            <a:r>
              <a:rPr lang="en-US" sz="3200" kern="100" baseline="30000" dirty="0">
                <a:solidFill>
                  <a:prstClr val="black"/>
                </a:solidFill>
                <a:latin typeface="Calibri" panose="020F0502020204030204" pitchFamily="34" charset="0"/>
                <a:cs typeface="Times New Roman" panose="02020603050405020304" pitchFamily="18" charset="0"/>
              </a:rPr>
              <a:t>6</a:t>
            </a:r>
            <a:endParaRPr lang="en-US" sz="3200" kern="100" dirty="0">
              <a:solidFill>
                <a:prstClr val="black"/>
              </a:solidFill>
              <a:latin typeface="Calibri" panose="020F0502020204030204" pitchFamily="34" charset="0"/>
              <a:cs typeface="Times New Roman" panose="02020603050405020304" pitchFamily="18"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200" kern="100" dirty="0">
                <a:solidFill>
                  <a:prstClr val="black"/>
                </a:solidFill>
                <a:latin typeface="Calibri" panose="020F0502020204030204" pitchFamily="34" charset="0"/>
                <a:cs typeface="Times New Roman" panose="02020603050405020304" pitchFamily="18" charset="0"/>
              </a:rPr>
              <a:t>29 </a:t>
            </a:r>
            <a:r>
              <a:rPr lang="ja-JP" altLang="ja-JP" sz="3200" dirty="0">
                <a:solidFill>
                  <a:srgbClr val="303436"/>
                </a:solidFill>
                <a:latin typeface="Arial Unicode MS"/>
              </a:rPr>
              <a:t>በመቶ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200" kern="100" dirty="0">
                <a:solidFill>
                  <a:prstClr val="black"/>
                </a:solidFill>
                <a:latin typeface="Calibri" panose="020F0502020204030204" pitchFamily="34" charset="0"/>
                <a:cs typeface="Times New Roman" panose="02020603050405020304" pitchFamily="18" charset="0"/>
              </a:rPr>
              <a:t>2015</a:t>
            </a:r>
            <a:r>
              <a:rPr lang="ja-JP" altLang="ja-JP" sz="3200" dirty="0">
                <a:solidFill>
                  <a:srgbClr val="303436"/>
                </a:solidFill>
                <a:latin typeface="Arial Unicode MS"/>
              </a:rPr>
              <a:t>)</a:t>
            </a:r>
            <a:r>
              <a:rPr lang="en-US" altLang="ja-JP" sz="3200" dirty="0">
                <a:solidFill>
                  <a:srgbClr val="303436"/>
                </a:solidFill>
                <a:latin typeface="Arial Unicode MS"/>
              </a:rPr>
              <a:t> </a:t>
            </a:r>
            <a:r>
              <a:rPr lang="ja-JP" altLang="ja-JP" sz="3200" dirty="0">
                <a:solidFill>
                  <a:srgbClr val="303436"/>
                </a:solidFill>
                <a:latin typeface="Arial Unicode MS"/>
              </a:rPr>
              <a:t>የ</a:t>
            </a:r>
            <a:r>
              <a:rPr lang="am-ET" altLang="ja-JP" sz="3200" dirty="0">
                <a:solidFill>
                  <a:srgbClr val="303436"/>
                </a:solidFill>
                <a:latin typeface="Arial Unicode MS"/>
              </a:rPr>
              <a:t>ነበረው ወደ </a:t>
            </a:r>
            <a:r>
              <a:rPr lang="en-US" sz="3200" kern="100" dirty="0">
                <a:solidFill>
                  <a:prstClr val="black"/>
                </a:solidFill>
                <a:latin typeface="Calibri" panose="020F0502020204030204" pitchFamily="34" charset="0"/>
                <a:cs typeface="Times New Roman" panose="02020603050405020304" pitchFamily="18" charset="0"/>
              </a:rPr>
              <a:t>51.09</a:t>
            </a:r>
            <a:r>
              <a:rPr lang="en-US" sz="3200" dirty="0">
                <a:solidFill>
                  <a:srgbClr val="303436"/>
                </a:solidFill>
                <a:latin typeface="Arial Unicode MS"/>
                <a:sym typeface="Calibri"/>
              </a:rPr>
              <a:t> </a:t>
            </a:r>
            <a:r>
              <a:rPr lang="ja-JP" altLang="ja-JP" sz="3200" dirty="0">
                <a:solidFill>
                  <a:srgbClr val="303436"/>
                </a:solidFill>
                <a:latin typeface="Arial Unicode MS"/>
              </a:rPr>
              <a:t>በመቶ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200" dirty="0">
                <a:solidFill>
                  <a:srgbClr val="303436"/>
                </a:solidFill>
                <a:latin typeface="Arial Unicode MS"/>
              </a:rPr>
              <a:t>202</a:t>
            </a:r>
            <a:r>
              <a:rPr lang="en-US" altLang="ja-JP" sz="3200" dirty="0">
                <a:solidFill>
                  <a:srgbClr val="303436"/>
                </a:solidFill>
                <a:latin typeface="Arial Unicode MS"/>
              </a:rPr>
              <a:t>0)</a:t>
            </a:r>
            <a:endParaRPr lang="en-US" sz="3200" dirty="0">
              <a:solidFill>
                <a:srgbClr val="303436"/>
              </a:solidFill>
              <a:effectLst/>
              <a:latin typeface="Nyala" panose="02000504070300020003" pitchFamily="2" charset="0"/>
              <a:ea typeface="Calibri" panose="020F0502020204030204" pitchFamily="34" charset="0"/>
              <a:cs typeface="Nyala" panose="02000504070300020003" pitchFamily="2" charset="0"/>
            </a:endParaRPr>
          </a:p>
          <a:p>
            <a:pPr marL="571500" indent="-571500" algn="just" eaLnBrk="0" fontAlgn="base" hangingPunct="0">
              <a:spcBef>
                <a:spcPct val="0"/>
              </a:spcBef>
              <a:spcAft>
                <a:spcPct val="0"/>
              </a:spcAft>
              <a:buFont typeface="Arial" panose="020B0604020202020204" pitchFamily="34" charset="0"/>
              <a:buChar char="•"/>
            </a:pPr>
            <a:r>
              <a:rPr lang="en-US" sz="3200" dirty="0" err="1">
                <a:solidFill>
                  <a:srgbClr val="303436"/>
                </a:solidFill>
                <a:latin typeface="Arial Unicode MS"/>
              </a:rPr>
              <a:t>ቢያንስ</a:t>
            </a:r>
            <a:r>
              <a:rPr lang="en-US" sz="3200" dirty="0">
                <a:solidFill>
                  <a:srgbClr val="303436"/>
                </a:solidFill>
                <a:latin typeface="Arial Unicode MS"/>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መሰረታዊ</a:t>
            </a:r>
            <a:r>
              <a:rPr kumimoji="0" lang="en-US" altLang="en-US" sz="3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የንፅህና</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መጠበቂያ</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አገልግሎቶችን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altLang="en-US" sz="3200" dirty="0" err="1">
                <a:solidFill>
                  <a:srgbClr val="303436"/>
                </a:solidFill>
                <a:latin typeface="Arial Unicode MS"/>
                <a:ea typeface="Times New Roman" panose="02020603050405020304" pitchFamily="18" charset="0"/>
                <a:cs typeface="Nyala" panose="02000504070300020003" pitchFamily="2" charset="0"/>
              </a:rPr>
              <a:t>የሚያገኝ</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ህዝብ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በመቶኛ</a:t>
            </a:r>
            <a:r>
              <a:rPr lang="en-US" sz="3200" baseline="30000" dirty="0">
                <a:solidFill>
                  <a:srgbClr val="303436"/>
                </a:solidFill>
                <a:effectLst/>
                <a:latin typeface="Nyala" panose="02000504070300020003" pitchFamily="2" charset="0"/>
                <a:ea typeface="Calibri" panose="020F0502020204030204" pitchFamily="34" charset="0"/>
                <a:cs typeface="Nyala" panose="02000504070300020003" pitchFamily="2" charset="0"/>
              </a:rPr>
              <a:t>7</a:t>
            </a:r>
            <a:endParaRPr lang="en-US" sz="3200" dirty="0">
              <a:solidFill>
                <a:srgbClr val="303436"/>
              </a:solidFill>
              <a:effectLst/>
              <a:latin typeface="Nyala" panose="02000504070300020003" pitchFamily="2" charset="0"/>
              <a:ea typeface="Calibri" panose="020F0502020204030204" pitchFamily="34" charset="0"/>
              <a:cs typeface="Nyala" panose="02000504070300020003" pitchFamily="2"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200" kern="100" dirty="0">
                <a:solidFill>
                  <a:prstClr val="black"/>
                </a:solidFill>
                <a:latin typeface="Calibri" panose="020F0502020204030204" pitchFamily="34" charset="0"/>
                <a:cs typeface="Times New Roman" panose="02020603050405020304" pitchFamily="18" charset="0"/>
              </a:rPr>
              <a:t>7.49</a:t>
            </a:r>
            <a:r>
              <a:rPr lang="ja-JP" altLang="ja-JP" sz="3200" dirty="0">
                <a:solidFill>
                  <a:srgbClr val="303436"/>
                </a:solidFill>
                <a:latin typeface="Arial Unicode MS"/>
              </a:rPr>
              <a:t> በመቶ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200" dirty="0">
                <a:solidFill>
                  <a:srgbClr val="303436"/>
                </a:solidFill>
                <a:latin typeface="Arial Unicode MS"/>
              </a:rPr>
              <a:t>2015)</a:t>
            </a:r>
            <a:r>
              <a:rPr lang="en-US" altLang="ja-JP" sz="3200" dirty="0">
                <a:solidFill>
                  <a:srgbClr val="303436"/>
                </a:solidFill>
                <a:latin typeface="Arial Unicode MS"/>
              </a:rPr>
              <a:t> </a:t>
            </a:r>
            <a:r>
              <a:rPr lang="ja-JP" altLang="ja-JP" sz="3200" dirty="0">
                <a:solidFill>
                  <a:srgbClr val="303436"/>
                </a:solidFill>
                <a:latin typeface="Arial Unicode MS"/>
              </a:rPr>
              <a:t>የ</a:t>
            </a:r>
            <a:r>
              <a:rPr lang="am-ET" altLang="ja-JP" sz="3200" dirty="0">
                <a:solidFill>
                  <a:srgbClr val="303436"/>
                </a:solidFill>
                <a:latin typeface="Arial Unicode MS"/>
              </a:rPr>
              <a:t>ነበረው ወደ </a:t>
            </a:r>
            <a:r>
              <a:rPr lang="en-US" sz="3200" kern="100" dirty="0">
                <a:solidFill>
                  <a:prstClr val="black"/>
                </a:solidFill>
                <a:latin typeface="Calibri" panose="020F0502020204030204" pitchFamily="34" charset="0"/>
                <a:cs typeface="Times New Roman" panose="02020603050405020304" pitchFamily="18" charset="0"/>
              </a:rPr>
              <a:t>8.91</a:t>
            </a:r>
            <a:r>
              <a:rPr lang="en-US" sz="3200" dirty="0">
                <a:solidFill>
                  <a:srgbClr val="303436"/>
                </a:solidFill>
                <a:latin typeface="Arial Unicode MS"/>
                <a:sym typeface="Calibri"/>
              </a:rPr>
              <a:t> </a:t>
            </a:r>
            <a:r>
              <a:rPr lang="ja-JP" altLang="ja-JP" sz="3200" dirty="0">
                <a:solidFill>
                  <a:srgbClr val="303436"/>
                </a:solidFill>
                <a:latin typeface="Arial Unicode MS"/>
              </a:rPr>
              <a:t>በመቶ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200" dirty="0">
                <a:solidFill>
                  <a:srgbClr val="303436"/>
                </a:solidFill>
                <a:latin typeface="Arial Unicode MS"/>
              </a:rPr>
              <a:t>202</a:t>
            </a:r>
            <a:r>
              <a:rPr lang="en-US" sz="3200" kern="100" dirty="0">
                <a:solidFill>
                  <a:prstClr val="black"/>
                </a:solidFill>
                <a:latin typeface="Calibri" panose="020F0502020204030204" pitchFamily="34" charset="0"/>
                <a:cs typeface="Times New Roman" panose="02020603050405020304" pitchFamily="18" charset="0"/>
              </a:rPr>
              <a:t>0)</a:t>
            </a:r>
          </a:p>
          <a:p>
            <a:pPr marL="571500" indent="-571500" algn="just" eaLnBrk="0" fontAlgn="base" hangingPunct="0">
              <a:spcBef>
                <a:spcPct val="0"/>
              </a:spcBef>
              <a:spcAft>
                <a:spcPct val="0"/>
              </a:spcAft>
              <a:buFont typeface="Arial" panose="020B0604020202020204" pitchFamily="34" charset="0"/>
              <a:buChar char="•"/>
            </a:pP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በጉርምስና</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ዕድሜ</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የሚገኙ</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ወጣቶች</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የወሊድ</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መጠን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 </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ከ</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15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እስከ</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19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ዓመት</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የእድሜ</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ክልል</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ከሚገኙ</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ከ</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1,000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32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መካከል</a:t>
            </a:r>
            <a:r>
              <a:rPr kumimoji="0" lang="en-US" altLang="en-US" sz="1000" b="0" i="0" u="none" strike="noStrike" cap="none" normalizeH="0" baseline="0" dirty="0">
                <a:ln>
                  <a:noFill/>
                </a:ln>
                <a:solidFill>
                  <a:schemeClr val="tx1"/>
                </a:solidFill>
                <a:effectLst/>
              </a:rPr>
              <a:t> </a:t>
            </a:r>
            <a:r>
              <a:rPr kumimoji="0" lang="en-US" altLang="en-US" sz="3200" b="0" i="0" u="none" strike="noStrike" cap="none" normalizeH="0" baseline="30000" dirty="0">
                <a:ln>
                  <a:noFill/>
                </a:ln>
                <a:solidFill>
                  <a:srgbClr val="303436"/>
                </a:solidFill>
                <a:effectLst/>
                <a:latin typeface="Arial Unicode MS"/>
                <a:ea typeface="Times New Roman" panose="02020603050405020304" pitchFamily="18" charset="0"/>
                <a:cs typeface="Nyala" panose="02000504070300020003" pitchFamily="2" charset="0"/>
              </a:rPr>
              <a:t>8</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1028700" lvl="1" indent="-571500" algn="just" eaLnBrk="0" fontAlgn="base" hangingPunct="0">
              <a:spcBef>
                <a:spcPct val="0"/>
              </a:spcBef>
              <a:spcAft>
                <a:spcPct val="0"/>
              </a:spcAft>
              <a:buFont typeface="Courier New" panose="02070309020205020404" pitchFamily="49" charset="0"/>
              <a:buChar char="o"/>
            </a:pPr>
            <a:r>
              <a:rPr lang="en-US" sz="3200" kern="100" dirty="0">
                <a:solidFill>
                  <a:prstClr val="black"/>
                </a:solidFill>
                <a:latin typeface="Calibri" panose="020F0502020204030204" pitchFamily="34" charset="0"/>
                <a:cs typeface="Times New Roman" panose="02020603050405020304" pitchFamily="18" charset="0"/>
              </a:rPr>
              <a:t>76.6</a:t>
            </a:r>
            <a:r>
              <a:rPr lang="ja-JP" altLang="ja-JP" sz="3200" dirty="0">
                <a:solidFill>
                  <a:srgbClr val="303436"/>
                </a:solidFill>
                <a:latin typeface="Arial Unicode MS"/>
              </a:rPr>
              <a:t> (</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ja-JP" altLang="ja-JP" sz="3200" dirty="0">
                <a:solidFill>
                  <a:srgbClr val="303436"/>
                </a:solidFill>
                <a:latin typeface="Arial Unicode MS"/>
              </a:rPr>
              <a:t>2015)</a:t>
            </a:r>
            <a:r>
              <a:rPr lang="en-US" altLang="ja-JP" sz="3200" dirty="0">
                <a:solidFill>
                  <a:srgbClr val="303436"/>
                </a:solidFill>
                <a:latin typeface="Arial Unicode MS"/>
              </a:rPr>
              <a:t> </a:t>
            </a:r>
            <a:r>
              <a:rPr lang="ja-JP" altLang="ja-JP" sz="3200" dirty="0">
                <a:solidFill>
                  <a:srgbClr val="303436"/>
                </a:solidFill>
                <a:latin typeface="Arial Unicode MS"/>
              </a:rPr>
              <a:t>የ</a:t>
            </a:r>
            <a:r>
              <a:rPr lang="am-ET" altLang="ja-JP" sz="3200" dirty="0">
                <a:solidFill>
                  <a:srgbClr val="303436"/>
                </a:solidFill>
                <a:latin typeface="Arial Unicode MS"/>
              </a:rPr>
              <a:t>ነበረው ወደ </a:t>
            </a:r>
            <a:r>
              <a:rPr lang="en-US" sz="3200" kern="100" dirty="0">
                <a:solidFill>
                  <a:prstClr val="black"/>
                </a:solidFill>
                <a:latin typeface="Calibri" panose="020F0502020204030204" pitchFamily="34" charset="0"/>
                <a:cs typeface="Times New Roman" panose="02020603050405020304" pitchFamily="18" charset="0"/>
              </a:rPr>
              <a:t>73.50</a:t>
            </a:r>
            <a:r>
              <a:rPr lang="en-US" sz="3200" dirty="0">
                <a:solidFill>
                  <a:srgbClr val="303436"/>
                </a:solidFill>
                <a:latin typeface="Arial Unicode MS"/>
                <a:sym typeface="Calibri"/>
              </a:rPr>
              <a:t> </a:t>
            </a:r>
            <a:r>
              <a:rPr lang="ja-JP" altLang="ja-JP" sz="3200" dirty="0">
                <a:solidFill>
                  <a:srgbClr val="303436"/>
                </a:solidFill>
                <a:latin typeface="Arial Unicode MS"/>
              </a:rPr>
              <a:t>(</a:t>
            </a:r>
            <a:r>
              <a:rPr lang="en-US" sz="32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32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sz="3200" kern="100" dirty="0">
                <a:solidFill>
                  <a:prstClr val="black"/>
                </a:solidFill>
                <a:latin typeface="Calibri" panose="020F0502020204030204" pitchFamily="34" charset="0"/>
                <a:cs typeface="Times New Roman" panose="02020603050405020304" pitchFamily="18" charset="0"/>
              </a:rPr>
              <a:t>2018)</a:t>
            </a:r>
            <a:r>
              <a:rPr kumimoji="0" lang="en-US" altLang="en-US" sz="10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761455D-F3B8-CE5B-CC7E-DECB14E7119D}"/>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itle 1">
            <a:extLst>
              <a:ext uri="{FF2B5EF4-FFF2-40B4-BE49-F238E27FC236}">
                <a16:creationId xmlns:a16="http://schemas.microsoft.com/office/drawing/2014/main" id="{E97948DA-1D8F-B21D-4B9C-EB5D9DB15F74}"/>
              </a:ext>
            </a:extLst>
          </p:cNvPr>
          <p:cNvSpPr txBox="1">
            <a:spLocks/>
          </p:cNvSpPr>
          <p:nvPr/>
        </p:nvSpPr>
        <p:spPr>
          <a:xfrm>
            <a:off x="971895" y="197382"/>
            <a:ext cx="10515600" cy="10001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C00000"/>
                </a:solidFill>
              </a:rPr>
              <a:t>ከግብ</a:t>
            </a:r>
            <a:r>
              <a:rPr lang="en-US" sz="4000" b="1" dirty="0">
                <a:solidFill>
                  <a:srgbClr val="C00000"/>
                </a:solidFill>
              </a:rPr>
              <a:t> 5 </a:t>
            </a:r>
            <a:r>
              <a:rPr lang="en-US" sz="4000" b="1" dirty="0" err="1">
                <a:solidFill>
                  <a:srgbClr val="C00000"/>
                </a:solidFill>
              </a:rPr>
              <a:t>ባሻገር</a:t>
            </a:r>
            <a:r>
              <a:rPr lang="en-US" sz="4000" b="1" dirty="0">
                <a:solidFill>
                  <a:srgbClr val="C00000"/>
                </a:solidFill>
              </a:rPr>
              <a:t> </a:t>
            </a:r>
            <a:r>
              <a:rPr lang="en-US" sz="4000" b="1" dirty="0" err="1">
                <a:solidFill>
                  <a:srgbClr val="C00000"/>
                </a:solidFill>
              </a:rPr>
              <a:t>የስርዓተ-ፆታ</a:t>
            </a:r>
            <a:r>
              <a:rPr lang="en-US" sz="4000" b="1" dirty="0">
                <a:solidFill>
                  <a:srgbClr val="C00000"/>
                </a:solidFill>
              </a:rPr>
              <a:t> </a:t>
            </a:r>
            <a:r>
              <a:rPr lang="en-US" sz="4000" b="1" dirty="0" err="1">
                <a:solidFill>
                  <a:srgbClr val="C00000"/>
                </a:solidFill>
              </a:rPr>
              <a:t>ኢላማዎችን</a:t>
            </a:r>
            <a:r>
              <a:rPr lang="en-US" sz="4000" b="1" dirty="0">
                <a:solidFill>
                  <a:srgbClr val="C00000"/>
                </a:solidFill>
              </a:rPr>
              <a:t> </a:t>
            </a:r>
            <a:r>
              <a:rPr lang="en-US" sz="4000" b="1" dirty="0" err="1">
                <a:solidFill>
                  <a:srgbClr val="C00000"/>
                </a:solidFill>
              </a:rPr>
              <a:t>ለማሳካት</a:t>
            </a:r>
            <a:r>
              <a:rPr lang="en-US" sz="4000" b="1" dirty="0">
                <a:solidFill>
                  <a:srgbClr val="C00000"/>
                </a:solidFill>
              </a:rPr>
              <a:t> </a:t>
            </a:r>
            <a:r>
              <a:rPr lang="en-US" sz="4000" b="1" dirty="0" err="1">
                <a:solidFill>
                  <a:srgbClr val="C00000"/>
                </a:solidFill>
              </a:rPr>
              <a:t>ኢትዮጵያ</a:t>
            </a:r>
            <a:r>
              <a:rPr lang="en-US" sz="4000" b="1" dirty="0">
                <a:solidFill>
                  <a:srgbClr val="C00000"/>
                </a:solidFill>
              </a:rPr>
              <a:t> </a:t>
            </a:r>
            <a:r>
              <a:rPr lang="en-US" sz="4000" b="1" dirty="0" err="1">
                <a:solidFill>
                  <a:srgbClr val="C00000"/>
                </a:solidFill>
              </a:rPr>
              <a:t>እያስመዘገበች</a:t>
            </a:r>
            <a:r>
              <a:rPr lang="en-US" sz="4000" b="1" dirty="0">
                <a:solidFill>
                  <a:srgbClr val="C00000"/>
                </a:solidFill>
              </a:rPr>
              <a:t> </a:t>
            </a:r>
            <a:r>
              <a:rPr lang="en-US" sz="4000" b="1" dirty="0" err="1">
                <a:solidFill>
                  <a:srgbClr val="C00000"/>
                </a:solidFill>
              </a:rPr>
              <a:t>ባለው</a:t>
            </a:r>
            <a:r>
              <a:rPr lang="en-US" sz="4000" b="1" dirty="0">
                <a:solidFill>
                  <a:srgbClr val="C00000"/>
                </a:solidFill>
              </a:rPr>
              <a:t> </a:t>
            </a:r>
            <a:r>
              <a:rPr lang="en-US" sz="4000" b="1" dirty="0" err="1">
                <a:solidFill>
                  <a:srgbClr val="C00000"/>
                </a:solidFill>
              </a:rPr>
              <a:t>ሂደት</a:t>
            </a:r>
            <a:r>
              <a:rPr lang="en-US" sz="4000" b="1" dirty="0">
                <a:solidFill>
                  <a:srgbClr val="C00000"/>
                </a:solidFill>
              </a:rPr>
              <a:t> </a:t>
            </a:r>
            <a:r>
              <a:rPr lang="en-US" sz="4000" b="1" dirty="0" err="1">
                <a:solidFill>
                  <a:srgbClr val="C00000"/>
                </a:solidFill>
              </a:rPr>
              <a:t>የሚታዩ</a:t>
            </a:r>
            <a:r>
              <a:rPr lang="en-US" sz="4000" b="1" dirty="0">
                <a:solidFill>
                  <a:srgbClr val="C00000"/>
                </a:solidFill>
              </a:rPr>
              <a:t> </a:t>
            </a:r>
            <a:r>
              <a:rPr lang="en-US" sz="4000" b="1" dirty="0" err="1">
                <a:solidFill>
                  <a:srgbClr val="C00000"/>
                </a:solidFill>
              </a:rPr>
              <a:t>ከፍተኛ</a:t>
            </a:r>
            <a:r>
              <a:rPr lang="en-US" sz="4000" b="1" dirty="0">
                <a:solidFill>
                  <a:srgbClr val="C00000"/>
                </a:solidFill>
              </a:rPr>
              <a:t> </a:t>
            </a:r>
            <a:r>
              <a:rPr lang="en-US" sz="4000" b="1" dirty="0" err="1">
                <a:solidFill>
                  <a:srgbClr val="C00000"/>
                </a:solidFill>
              </a:rPr>
              <a:t>ተግዳሮቶች</a:t>
            </a:r>
            <a:r>
              <a:rPr lang="en-US" sz="4000" b="1" dirty="0">
                <a:solidFill>
                  <a:srgbClr val="C00000"/>
                </a:solidFill>
              </a:rPr>
              <a:t> </a:t>
            </a:r>
          </a:p>
        </p:txBody>
      </p:sp>
    </p:spTree>
    <p:extLst>
      <p:ext uri="{BB962C8B-B14F-4D97-AF65-F5344CB8AC3E}">
        <p14:creationId xmlns:p14="http://schemas.microsoft.com/office/powerpoint/2010/main" val="300094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4" y="228599"/>
            <a:ext cx="10515600" cy="1115374"/>
          </a:xfrm>
        </p:spPr>
        <p:txBody>
          <a:bodyPr>
            <a:normAutofit fontScale="90000"/>
          </a:bodyPr>
          <a:lstStyle/>
          <a:p>
            <a:r>
              <a:rPr kumimoji="1" lang="am-ET" altLang="ja-JP" sz="4000" b="1" dirty="0">
                <a:solidFill>
                  <a:srgbClr val="C00000"/>
                </a:solidFill>
              </a:rPr>
              <a:t>ዘላቂ የልማት ግብ 5፦ የ</a:t>
            </a:r>
            <a:r>
              <a:rPr lang="am-ET" altLang="ja-JP" sz="4000" b="1" dirty="0">
                <a:solidFill>
                  <a:srgbClr val="C00000"/>
                </a:solidFill>
              </a:rPr>
              <a:t>ሥርዓተ-ፆታ</a:t>
            </a:r>
            <a:r>
              <a:rPr lang="ja-JP" altLang="ja-JP" sz="4000" b="1">
                <a:solidFill>
                  <a:srgbClr val="C00000"/>
                </a:solidFill>
              </a:rPr>
              <a:t> ግ</a:t>
            </a:r>
            <a:r>
              <a:rPr lang="am-ET" altLang="ja-JP" sz="4000" b="1" dirty="0">
                <a:solidFill>
                  <a:srgbClr val="C00000"/>
                </a:solidFill>
              </a:rPr>
              <a:t>ብ </a:t>
            </a:r>
            <a:r>
              <a:rPr lang="ja-JP" altLang="ja-JP" sz="4000" b="1">
                <a:solidFill>
                  <a:srgbClr val="C00000"/>
                </a:solidFill>
              </a:rPr>
              <a:t>እና ዒላማዎቹ</a:t>
            </a:r>
            <a:br>
              <a:rPr lang="en-US" altLang="en-US" sz="4000" b="1" dirty="0">
                <a:solidFill>
                  <a:srgbClr val="C00000"/>
                </a:solidFill>
              </a:rPr>
            </a:br>
            <a:r>
              <a:rPr lang="en-US" altLang="en-US" sz="4000" b="1" dirty="0" err="1">
                <a:solidFill>
                  <a:srgbClr val="C00000"/>
                </a:solidFill>
              </a:rPr>
              <a:t>በቀጣይነት</a:t>
            </a:r>
            <a:r>
              <a:rPr lang="en-US" altLang="en-US" sz="4000" b="1" dirty="0">
                <a:solidFill>
                  <a:srgbClr val="C00000"/>
                </a:solidFill>
              </a:rPr>
              <a:t> </a:t>
            </a:r>
            <a:r>
              <a:rPr lang="en-US" altLang="en-US" sz="4000" b="1" dirty="0" err="1">
                <a:solidFill>
                  <a:srgbClr val="C00000"/>
                </a:solidFill>
              </a:rPr>
              <a:t>ምን</a:t>
            </a:r>
            <a:r>
              <a:rPr lang="en-US" altLang="en-US" sz="4000" b="1" dirty="0">
                <a:solidFill>
                  <a:srgbClr val="C00000"/>
                </a:solidFill>
              </a:rPr>
              <a:t> </a:t>
            </a:r>
            <a:r>
              <a:rPr lang="en-US" altLang="en-US" sz="4000" b="1" dirty="0" err="1">
                <a:solidFill>
                  <a:srgbClr val="C00000"/>
                </a:solidFill>
              </a:rPr>
              <a:t>መደረግ</a:t>
            </a:r>
            <a:r>
              <a:rPr lang="en-US" altLang="en-US" sz="4000" b="1" dirty="0">
                <a:solidFill>
                  <a:srgbClr val="C00000"/>
                </a:solidFill>
              </a:rPr>
              <a:t> </a:t>
            </a:r>
            <a:r>
              <a:rPr lang="en-US" altLang="en-US" sz="4000" b="1" dirty="0" err="1">
                <a:solidFill>
                  <a:srgbClr val="C00000"/>
                </a:solidFill>
              </a:rPr>
              <a:t>አለበት</a:t>
            </a:r>
            <a:r>
              <a:rPr lang="en-US" altLang="en-US" sz="4000" b="1" dirty="0">
                <a:solidFill>
                  <a:srgbClr val="C00000"/>
                </a:solidFill>
              </a:rPr>
              <a:t>? </a:t>
            </a:r>
            <a:r>
              <a:rPr lang="en-US" sz="4000" b="1" dirty="0">
                <a:solidFill>
                  <a:srgbClr val="C00000"/>
                </a:solidFill>
              </a:rPr>
              <a:t> </a:t>
            </a: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899458" y="1419666"/>
            <a:ext cx="10660473" cy="2231380"/>
          </a:xfrm>
          <a:prstGeom prst="rect">
            <a:avLst/>
          </a:prstGeom>
          <a:noFill/>
        </p:spPr>
        <p:txBody>
          <a:bodyPr wrap="square">
            <a:spAutoFit/>
          </a:bodyPr>
          <a:lstStyle/>
          <a:p>
            <a:pPr fontAlgn="base">
              <a:spcBef>
                <a:spcPct val="0"/>
              </a:spcBef>
              <a:spcAft>
                <a:spcPct val="0"/>
              </a:spcAft>
              <a:buClr>
                <a:srgbClr val="000000"/>
              </a:buClr>
              <a:buSzPts val="2200"/>
            </a:pPr>
            <a:r>
              <a:rPr lang="ja-JP" altLang="ja-JP" sz="2400" dirty="0"/>
              <a:t>በሴቶች እና ልጃገረዶች ላይ </a:t>
            </a:r>
            <a:r>
              <a:rPr lang="en-US" altLang="ja-JP" sz="2400" dirty="0" err="1"/>
              <a:t>በአደባባይ</a:t>
            </a:r>
            <a:r>
              <a:rPr lang="am-ET" altLang="ja-JP" sz="2400" dirty="0"/>
              <a:t>ም ሆነ በግል </a:t>
            </a:r>
            <a:r>
              <a:rPr lang="ja-JP" altLang="ja-JP" sz="2400" dirty="0"/>
              <a:t>የሚደርሱ</a:t>
            </a:r>
            <a:r>
              <a:rPr lang="en-US" altLang="ja-JP" sz="2400" dirty="0"/>
              <a:t> </a:t>
            </a:r>
            <a:r>
              <a:rPr lang="en-US" altLang="ja-JP" sz="2400" dirty="0" err="1"/>
              <a:t>ማንኛውንም</a:t>
            </a:r>
            <a:r>
              <a:rPr lang="am-ET" altLang="ja-JP" sz="2400" dirty="0"/>
              <a:t> </a:t>
            </a:r>
            <a:r>
              <a:rPr lang="ja-JP" altLang="ja-JP" sz="2400" b="1" dirty="0"/>
              <a:t>ጥቃቶችን</a:t>
            </a:r>
            <a:r>
              <a:rPr lang="am-ET" altLang="ja-JP" sz="2400" b="1" dirty="0"/>
              <a:t> </a:t>
            </a:r>
            <a:r>
              <a:rPr lang="am-ET" altLang="ja-JP" sz="2400" dirty="0"/>
              <a:t>ሙሉ በሙሉ </a:t>
            </a:r>
            <a:r>
              <a:rPr lang="ja-JP" altLang="ja-JP" sz="2400" dirty="0"/>
              <a:t>ማስወገድ</a:t>
            </a:r>
            <a:r>
              <a:rPr lang="en-US" altLang="ja-JP" sz="2400" dirty="0"/>
              <a:t> </a:t>
            </a:r>
            <a:endParaRPr lang="am-ET" altLang="ja-JP" sz="2400"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sz="1100" kern="100" dirty="0">
              <a:effectLst/>
              <a:latin typeface="Nyala" panose="02000504070300020003" pitchFamily="2"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32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በሴቶች</a:t>
            </a:r>
            <a:r>
              <a:rPr lang="en-US" sz="32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ላይ</a:t>
            </a:r>
            <a:r>
              <a:rPr lang="en-US" sz="32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የሚደርስ</a:t>
            </a:r>
            <a:r>
              <a:rPr lang="en-US" sz="32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ጥቃት</a:t>
            </a:r>
            <a:r>
              <a:rPr lang="en-US" sz="32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endParaRPr lang="en-US" sz="3200" b="1"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በሴቶች</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በቅርብ</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ወዳጅ</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አማካኝነት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የሚደርስ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ጥቃት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በመቶኛ</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2400" dirty="0">
              <a:solidFill>
                <a:srgbClr val="303436"/>
              </a:solidFill>
              <a:latin typeface="Arial Unicode MS"/>
            </a:endParaRPr>
          </a:p>
        </p:txBody>
      </p:sp>
      <p:sp>
        <p:nvSpPr>
          <p:cNvPr id="6" name="Rectangle 2">
            <a:extLst>
              <a:ext uri="{FF2B5EF4-FFF2-40B4-BE49-F238E27FC236}">
                <a16:creationId xmlns:a16="http://schemas.microsoft.com/office/drawing/2014/main" id="{6761455D-F3B8-CE5B-CC7E-DECB14E7119D}"/>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B610CB65-8596-F668-0C7C-BFAF84ACC0F2}"/>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4B54C1A6-3380-964C-DE88-BA391BD879B4}"/>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24F2995F-82D8-64D5-8029-74079F1867C7}"/>
              </a:ext>
            </a:extLst>
          </p:cNvPr>
          <p:cNvSpPr/>
          <p:nvPr/>
        </p:nvSpPr>
        <p:spPr>
          <a:xfrm>
            <a:off x="1765300" y="4013200"/>
            <a:ext cx="825500" cy="723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C6B321-45E8-FAC7-4251-6122AC8DF615}"/>
              </a:ext>
            </a:extLst>
          </p:cNvPr>
          <p:cNvSpPr txBox="1"/>
          <p:nvPr/>
        </p:nvSpPr>
        <p:spPr>
          <a:xfrm>
            <a:off x="1908313" y="6452878"/>
            <a:ext cx="10800522" cy="646331"/>
          </a:xfrm>
          <a:prstGeom prst="rect">
            <a:avLst/>
          </a:prstGeom>
          <a:noFill/>
        </p:spPr>
        <p:txBody>
          <a:bodyPr wrap="square" rtlCol="0">
            <a:spAutoFit/>
          </a:bodyPr>
          <a:lstStyle/>
          <a:p>
            <a:r>
              <a:rPr lang="en-US" dirty="0" err="1"/>
              <a:t>ምንጭ</a:t>
            </a:r>
            <a:r>
              <a:rPr lang="en-US" dirty="0"/>
              <a:t>፦</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የተባበሩት መንግስታት የልማት </a:t>
            </a:r>
            <a:r>
              <a:rPr lang="am-ET" kern="100" dirty="0">
                <a:latin typeface="Nyala" panose="02000504070300020003" pitchFamily="2" charset="0"/>
                <a:cs typeface="Times New Roman" panose="02020603050405020304" pitchFamily="18" charset="0"/>
              </a:rPr>
              <a:t>ፕሮግራም የሰብአዊ እድገት መለኪያ ሪፖርት፣ እ.ኤ.አ 2018</a:t>
            </a:r>
            <a:endParaRPr lang="en-US" kern="100" dirty="0">
              <a:latin typeface="Nyala" panose="02000504070300020003" pitchFamily="2" charset="0"/>
              <a:cs typeface="Times New Roman" panose="02020603050405020304" pitchFamily="18" charset="0"/>
            </a:endParaRPr>
          </a:p>
          <a:p>
            <a:r>
              <a:rPr lang="am-ET" kern="100" dirty="0">
                <a:latin typeface="Nyala" panose="02000504070300020003" pitchFamily="2" charset="0"/>
                <a:cs typeface="Times New Roman" panose="02020603050405020304" pitchFamily="18" charset="0"/>
              </a:rPr>
              <a:t> </a:t>
            </a:r>
            <a:endParaRPr lang="en-US" kern="100" dirty="0">
              <a:latin typeface="Nyala" panose="02000504070300020003" pitchFamily="2" charset="0"/>
              <a:cs typeface="Times New Roman" panose="02020603050405020304" pitchFamily="18" charset="0"/>
            </a:endParaRPr>
          </a:p>
        </p:txBody>
      </p:sp>
      <p:pic>
        <p:nvPicPr>
          <p:cNvPr id="15" name="Picture 14">
            <a:extLst>
              <a:ext uri="{FF2B5EF4-FFF2-40B4-BE49-F238E27FC236}">
                <a16:creationId xmlns:a16="http://schemas.microsoft.com/office/drawing/2014/main" id="{E6490982-94CE-E43B-8C74-3304D871AB87}"/>
              </a:ext>
            </a:extLst>
          </p:cNvPr>
          <p:cNvPicPr>
            <a:picLocks noChangeAspect="1"/>
          </p:cNvPicPr>
          <p:nvPr/>
        </p:nvPicPr>
        <p:blipFill>
          <a:blip r:embed="rId3"/>
          <a:stretch>
            <a:fillRect/>
          </a:stretch>
        </p:blipFill>
        <p:spPr>
          <a:xfrm>
            <a:off x="789611" y="3326033"/>
            <a:ext cx="7879827" cy="3181878"/>
          </a:xfrm>
          <a:prstGeom prst="rect">
            <a:avLst/>
          </a:prstGeom>
        </p:spPr>
      </p:pic>
    </p:spTree>
    <p:extLst>
      <p:ext uri="{BB962C8B-B14F-4D97-AF65-F5344CB8AC3E}">
        <p14:creationId xmlns:p14="http://schemas.microsoft.com/office/powerpoint/2010/main" val="140329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761455D-F3B8-CE5B-CC7E-DECB14E7119D}"/>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B610CB65-8596-F668-0C7C-BFAF84ACC0F2}"/>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4B54C1A6-3380-964C-DE88-BA391BD879B4}"/>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24F2995F-82D8-64D5-8029-74079F1867C7}"/>
              </a:ext>
            </a:extLst>
          </p:cNvPr>
          <p:cNvSpPr/>
          <p:nvPr/>
        </p:nvSpPr>
        <p:spPr>
          <a:xfrm>
            <a:off x="1765300" y="4013200"/>
            <a:ext cx="825500" cy="723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ECBAA8-6533-1B55-36EE-328CF89253D8}"/>
              </a:ext>
            </a:extLst>
          </p:cNvPr>
          <p:cNvSpPr/>
          <p:nvPr/>
        </p:nvSpPr>
        <p:spPr>
          <a:xfrm>
            <a:off x="1676400" y="4241800"/>
            <a:ext cx="914400" cy="584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126B2F8-68DE-6F5D-CCCD-6256E9F86673}"/>
              </a:ext>
            </a:extLst>
          </p:cNvPr>
          <p:cNvSpPr txBox="1">
            <a:spLocks/>
          </p:cNvSpPr>
          <p:nvPr/>
        </p:nvSpPr>
        <p:spPr>
          <a:xfrm>
            <a:off x="1116768" y="265336"/>
            <a:ext cx="10515600" cy="710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am-ET" altLang="ja-JP" sz="3600" b="1" dirty="0">
                <a:solidFill>
                  <a:srgbClr val="C00000"/>
                </a:solidFill>
              </a:rPr>
              <a:t>የዘላቂ ልማት ግብ 5፦ የ</a:t>
            </a:r>
            <a:r>
              <a:rPr lang="am-ET" altLang="ja-JP" sz="3600" b="1" dirty="0">
                <a:solidFill>
                  <a:srgbClr val="C00000"/>
                </a:solidFill>
              </a:rPr>
              <a:t>ሥርዓተ-ፆታ</a:t>
            </a:r>
            <a:r>
              <a:rPr lang="ja-JP" altLang="ja-JP" sz="3600" b="1">
                <a:solidFill>
                  <a:srgbClr val="C00000"/>
                </a:solidFill>
              </a:rPr>
              <a:t> ግ</a:t>
            </a:r>
            <a:r>
              <a:rPr lang="am-ET" altLang="ja-JP" sz="3600" b="1" dirty="0">
                <a:solidFill>
                  <a:srgbClr val="C00000"/>
                </a:solidFill>
              </a:rPr>
              <a:t>ብ </a:t>
            </a:r>
            <a:r>
              <a:rPr lang="ja-JP" altLang="ja-JP" sz="3600" b="1">
                <a:solidFill>
                  <a:srgbClr val="C00000"/>
                </a:solidFill>
              </a:rPr>
              <a:t>እና ዒላማዎቹ</a:t>
            </a:r>
            <a:br>
              <a:rPr lang="en-US" altLang="en-US" sz="3600" b="1" dirty="0">
                <a:solidFill>
                  <a:srgbClr val="C00000"/>
                </a:solidFill>
              </a:rPr>
            </a:br>
            <a:r>
              <a:rPr lang="en-US" altLang="en-US" sz="3600" b="1" dirty="0" err="1">
                <a:solidFill>
                  <a:srgbClr val="C00000"/>
                </a:solidFill>
              </a:rPr>
              <a:t>በቀጣይነት</a:t>
            </a:r>
            <a:r>
              <a:rPr lang="en-US" altLang="en-US" sz="3600" b="1" dirty="0">
                <a:solidFill>
                  <a:srgbClr val="C00000"/>
                </a:solidFill>
              </a:rPr>
              <a:t> </a:t>
            </a:r>
            <a:r>
              <a:rPr lang="en-US" altLang="en-US" sz="3600" b="1" dirty="0" err="1">
                <a:solidFill>
                  <a:srgbClr val="C00000"/>
                </a:solidFill>
              </a:rPr>
              <a:t>ምን</a:t>
            </a:r>
            <a:r>
              <a:rPr lang="en-US" altLang="en-US" sz="3600" b="1" dirty="0">
                <a:solidFill>
                  <a:srgbClr val="C00000"/>
                </a:solidFill>
              </a:rPr>
              <a:t> </a:t>
            </a:r>
            <a:r>
              <a:rPr lang="en-US" altLang="en-US" sz="3600" b="1" dirty="0" err="1">
                <a:solidFill>
                  <a:srgbClr val="C00000"/>
                </a:solidFill>
              </a:rPr>
              <a:t>መደረግ</a:t>
            </a:r>
            <a:r>
              <a:rPr lang="en-US" altLang="en-US" sz="3600" b="1" dirty="0">
                <a:solidFill>
                  <a:srgbClr val="C00000"/>
                </a:solidFill>
              </a:rPr>
              <a:t> </a:t>
            </a:r>
            <a:r>
              <a:rPr lang="en-US" altLang="en-US" sz="3600" b="1" dirty="0" err="1">
                <a:solidFill>
                  <a:srgbClr val="C00000"/>
                </a:solidFill>
              </a:rPr>
              <a:t>አለበት</a:t>
            </a:r>
            <a:r>
              <a:rPr lang="en-US" altLang="en-US" sz="3600" b="1" dirty="0">
                <a:solidFill>
                  <a:srgbClr val="C00000"/>
                </a:solidFill>
              </a:rPr>
              <a:t>? </a:t>
            </a:r>
            <a:r>
              <a:rPr lang="en-US" sz="3600" b="1" dirty="0">
                <a:solidFill>
                  <a:srgbClr val="C00000"/>
                </a:solidFill>
              </a:rPr>
              <a:t> </a:t>
            </a:r>
          </a:p>
        </p:txBody>
      </p:sp>
      <p:sp>
        <p:nvSpPr>
          <p:cNvPr id="24" name="TextBox 23">
            <a:extLst>
              <a:ext uri="{FF2B5EF4-FFF2-40B4-BE49-F238E27FC236}">
                <a16:creationId xmlns:a16="http://schemas.microsoft.com/office/drawing/2014/main" id="{145D2D0A-228B-F0CC-3ADE-6890DCC32363}"/>
              </a:ext>
            </a:extLst>
          </p:cNvPr>
          <p:cNvSpPr txBox="1"/>
          <p:nvPr/>
        </p:nvSpPr>
        <p:spPr>
          <a:xfrm>
            <a:off x="971895" y="1182231"/>
            <a:ext cx="10660473" cy="2092881"/>
          </a:xfrm>
          <a:prstGeom prst="rect">
            <a:avLst/>
          </a:prstGeom>
          <a:noFill/>
        </p:spPr>
        <p:txBody>
          <a:bodyPr wrap="square">
            <a:spAutoFit/>
          </a:bodyPr>
          <a:lstStyle/>
          <a:p>
            <a:pPr fontAlgn="base">
              <a:spcBef>
                <a:spcPct val="0"/>
              </a:spcBef>
              <a:spcAft>
                <a:spcPct val="0"/>
              </a:spcAft>
              <a:buClr>
                <a:srgbClr val="000000"/>
              </a:buClr>
              <a:buSzPts val="2200"/>
            </a:pPr>
            <a:r>
              <a:rPr lang="ja-JP" altLang="ja-JP" sz="2400"/>
              <a:t>በ</a:t>
            </a:r>
            <a:r>
              <a:rPr lang="en-US" altLang="ja-JP" sz="2400" dirty="0" err="1"/>
              <a:t>ሁሉም</a:t>
            </a:r>
            <a:r>
              <a:rPr lang="am-ET" altLang="ja-JP" sz="2400" dirty="0"/>
              <a:t> </a:t>
            </a:r>
            <a:r>
              <a:rPr lang="ja-JP" altLang="ja-JP" sz="2400"/>
              <a:t>ሴቶች እና ልጃገረዶች ላይ </a:t>
            </a:r>
            <a:r>
              <a:rPr lang="en-US" altLang="ja-JP" sz="2400" dirty="0" err="1"/>
              <a:t>በአደባባይ</a:t>
            </a:r>
            <a:r>
              <a:rPr lang="am-ET" altLang="ja-JP" sz="2400" dirty="0"/>
              <a:t>ም ሆነ በግል </a:t>
            </a:r>
            <a:r>
              <a:rPr lang="ja-JP" altLang="ja-JP" sz="2400"/>
              <a:t>የሚደርሱ</a:t>
            </a:r>
            <a:r>
              <a:rPr lang="en-US" altLang="ja-JP" sz="2400" dirty="0"/>
              <a:t> </a:t>
            </a:r>
            <a:r>
              <a:rPr lang="en-US" altLang="ja-JP" sz="2400" dirty="0" err="1"/>
              <a:t>ማንኛውንም</a:t>
            </a:r>
            <a:r>
              <a:rPr lang="am-ET" altLang="ja-JP" sz="2400" dirty="0"/>
              <a:t> </a:t>
            </a:r>
            <a:r>
              <a:rPr lang="ja-JP" altLang="ja-JP" sz="2400" b="1"/>
              <a:t>ጥቃቶችን</a:t>
            </a:r>
            <a:r>
              <a:rPr lang="am-ET" altLang="ja-JP" sz="2400" b="1" dirty="0"/>
              <a:t> </a:t>
            </a:r>
            <a:r>
              <a:rPr lang="am-ET" altLang="ja-JP" sz="2400" dirty="0"/>
              <a:t>ሙሉ በሙሉ </a:t>
            </a:r>
            <a:r>
              <a:rPr lang="ja-JP" altLang="ja-JP" sz="2400"/>
              <a:t>ማስወገድ</a:t>
            </a:r>
            <a:r>
              <a:rPr lang="en-US" altLang="ja-JP" sz="2400" dirty="0"/>
              <a:t> </a:t>
            </a:r>
            <a:endParaRPr lang="am-ET" altLang="ja-JP" sz="2400" b="1" dirty="0"/>
          </a:p>
          <a:p>
            <a:pPr marL="0" marR="0" lvl="0" indent="0" algn="l" defTabSz="914400" rtl="0" eaLnBrk="0" fontAlgn="base" latinLnBrk="0" hangingPunct="0">
              <a:lnSpc>
                <a:spcPct val="100000"/>
              </a:lnSpc>
              <a:spcBef>
                <a:spcPct val="0"/>
              </a:spcBef>
              <a:spcAft>
                <a:spcPct val="0"/>
              </a:spcAft>
              <a:buClrTx/>
              <a:buSzTx/>
              <a:buFontTx/>
              <a:buNone/>
              <a:tabLst/>
            </a:pPr>
            <a:endParaRPr lang="en-US" sz="1000" kern="100" dirty="0">
              <a:effectLst/>
              <a:latin typeface="Nyala" panose="02000504070300020003" pitchFamily="2"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24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በሴቶች</a:t>
            </a:r>
            <a:r>
              <a:rPr lang="en-US" sz="24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24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ላይ</a:t>
            </a:r>
            <a:r>
              <a:rPr lang="en-US" sz="24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24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የሚደርስ</a:t>
            </a:r>
            <a:r>
              <a:rPr lang="en-US" sz="24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r>
              <a:rPr lang="en-US" sz="2400" b="1" kern="100" dirty="0" err="1">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ጥቃት</a:t>
            </a:r>
            <a:r>
              <a:rPr lang="en-US" sz="2400" b="1" kern="100" dirty="0">
                <a:solidFill>
                  <a:schemeClr val="accent2">
                    <a:lumMod val="75000"/>
                  </a:schemeClr>
                </a:solidFill>
                <a:effectLst/>
                <a:latin typeface="Nyala" panose="02000504070300020003" pitchFamily="2" charset="0"/>
                <a:ea typeface="Calibri" panose="020F0502020204030204" pitchFamily="34" charset="0"/>
                <a:cs typeface="Times New Roman" panose="02020603050405020304" pitchFamily="18" charset="0"/>
              </a:rPr>
              <a:t> </a:t>
            </a:r>
            <a:endParaRPr lang="en-US" sz="2400" b="1"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በሴቶች</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በቅርብ</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ወዳጅ</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አማካኝነት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የሚደርስ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ጥቃት</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በመቶኛ</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2400" dirty="0">
              <a:solidFill>
                <a:srgbClr val="303436"/>
              </a:solidFill>
              <a:latin typeface="Arial Unicode MS"/>
            </a:endParaRPr>
          </a:p>
        </p:txBody>
      </p:sp>
      <p:sp>
        <p:nvSpPr>
          <p:cNvPr id="2" name="TextBox 1">
            <a:extLst>
              <a:ext uri="{FF2B5EF4-FFF2-40B4-BE49-F238E27FC236}">
                <a16:creationId xmlns:a16="http://schemas.microsoft.com/office/drawing/2014/main" id="{689B2906-ECE8-2630-3F19-3AE354E3B0D3}"/>
              </a:ext>
            </a:extLst>
          </p:cNvPr>
          <p:cNvSpPr txBox="1"/>
          <p:nvPr/>
        </p:nvSpPr>
        <p:spPr>
          <a:xfrm>
            <a:off x="228760" y="6440269"/>
            <a:ext cx="11734480" cy="646331"/>
          </a:xfrm>
          <a:prstGeom prst="rect">
            <a:avLst/>
          </a:prstGeom>
          <a:noFill/>
        </p:spPr>
        <p:txBody>
          <a:bodyPr wrap="square" rtlCol="0">
            <a:spAutoFit/>
          </a:bodyPr>
          <a:lstStyle/>
          <a:p>
            <a:r>
              <a:rPr lang="en-US" dirty="0" err="1"/>
              <a:t>ምንጭ</a:t>
            </a:r>
            <a:r>
              <a:rPr lang="en-US" dirty="0"/>
              <a:t>፦</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የተባበሩት መንግስታት የልማት </a:t>
            </a:r>
            <a:r>
              <a:rPr lang="am-ET" kern="100" dirty="0">
                <a:latin typeface="Nyala" panose="02000504070300020003" pitchFamily="2" charset="0"/>
                <a:cs typeface="Times New Roman" panose="02020603050405020304" pitchFamily="18" charset="0"/>
              </a:rPr>
              <a:t>ፕሮግራም የሰብአዊ እድገት መለኪያ ሪፖርት፣ እ.ኤ.አ 2018          (ለደቡብ አሜሪካ የተ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a:t>
            </a:r>
            <a:r>
              <a:rPr lang="am-ET" kern="100" dirty="0">
                <a:latin typeface="Nyala" panose="02000504070300020003" pitchFamily="2" charset="0"/>
                <a:cs typeface="Times New Roman" panose="02020603050405020304" pitchFamily="18" charset="0"/>
              </a:rPr>
              <a:t>ላ መረጃ የለም)</a:t>
            </a:r>
            <a:endParaRPr lang="en-US" kern="100" dirty="0">
              <a:latin typeface="Nyala" panose="02000504070300020003" pitchFamily="2" charset="0"/>
              <a:cs typeface="Times New Roman" panose="02020603050405020304" pitchFamily="18" charset="0"/>
            </a:endParaRPr>
          </a:p>
          <a:p>
            <a:r>
              <a:rPr lang="am-ET" kern="100" dirty="0">
                <a:latin typeface="Nyala" panose="02000504070300020003" pitchFamily="2" charset="0"/>
                <a:cs typeface="Times New Roman" panose="02020603050405020304" pitchFamily="18" charset="0"/>
              </a:rPr>
              <a:t> </a:t>
            </a:r>
            <a:endParaRPr lang="en-US" kern="100" dirty="0">
              <a:latin typeface="Nyala" panose="02000504070300020003" pitchFamily="2" charset="0"/>
              <a:cs typeface="Times New Roman" panose="02020603050405020304" pitchFamily="18" charset="0"/>
            </a:endParaRPr>
          </a:p>
        </p:txBody>
      </p:sp>
      <p:pic>
        <p:nvPicPr>
          <p:cNvPr id="14" name="Picture 13">
            <a:extLst>
              <a:ext uri="{FF2B5EF4-FFF2-40B4-BE49-F238E27FC236}">
                <a16:creationId xmlns:a16="http://schemas.microsoft.com/office/drawing/2014/main" id="{EBADB9E8-3A65-96DA-C28B-F7E193BECDDA}"/>
              </a:ext>
            </a:extLst>
          </p:cNvPr>
          <p:cNvPicPr>
            <a:picLocks noChangeAspect="1"/>
          </p:cNvPicPr>
          <p:nvPr/>
        </p:nvPicPr>
        <p:blipFill>
          <a:blip r:embed="rId3"/>
          <a:stretch>
            <a:fillRect/>
          </a:stretch>
        </p:blipFill>
        <p:spPr>
          <a:xfrm>
            <a:off x="971895" y="2970687"/>
            <a:ext cx="9012238" cy="3469582"/>
          </a:xfrm>
          <a:prstGeom prst="rect">
            <a:avLst/>
          </a:prstGeom>
        </p:spPr>
      </p:pic>
    </p:spTree>
    <p:extLst>
      <p:ext uri="{BB962C8B-B14F-4D97-AF65-F5344CB8AC3E}">
        <p14:creationId xmlns:p14="http://schemas.microsoft.com/office/powerpoint/2010/main" val="365508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3"/>
            <a:ext cx="10515600" cy="710252"/>
          </a:xfrm>
        </p:spPr>
        <p:txBody>
          <a:bodyPr>
            <a:normAutofit fontScale="90000"/>
          </a:bodyPr>
          <a:lstStyle/>
          <a:p>
            <a:r>
              <a:rPr lang="en-US" altLang="en-US" sz="4000" b="1" dirty="0" err="1">
                <a:solidFill>
                  <a:srgbClr val="C00000"/>
                </a:solidFill>
              </a:rPr>
              <a:t>ኢትዮጵያ</a:t>
            </a:r>
            <a:r>
              <a:rPr lang="en-US" altLang="en-US" sz="4000" b="1" dirty="0">
                <a:solidFill>
                  <a:srgbClr val="C00000"/>
                </a:solidFill>
              </a:rPr>
              <a:t>፡- </a:t>
            </a:r>
            <a:r>
              <a:rPr lang="en-US" altLang="en-US" sz="4000" b="1" dirty="0" err="1">
                <a:solidFill>
                  <a:srgbClr val="C00000"/>
                </a:solidFill>
              </a:rPr>
              <a:t>በሴቶች</a:t>
            </a:r>
            <a:r>
              <a:rPr lang="en-US" altLang="en-US" sz="4000" b="1" dirty="0">
                <a:solidFill>
                  <a:srgbClr val="C00000"/>
                </a:solidFill>
              </a:rPr>
              <a:t> </a:t>
            </a:r>
            <a:r>
              <a:rPr lang="am-ET" altLang="en-US" sz="4000" b="1" dirty="0">
                <a:solidFill>
                  <a:srgbClr val="C00000"/>
                </a:solidFill>
              </a:rPr>
              <a:t>እኩልነት </a:t>
            </a:r>
            <a:r>
              <a:rPr lang="en-US" altLang="en-US" sz="4000" b="1" dirty="0" err="1">
                <a:solidFill>
                  <a:srgbClr val="C00000"/>
                </a:solidFill>
              </a:rPr>
              <a:t>ላይ</a:t>
            </a:r>
            <a:r>
              <a:rPr lang="am-ET" altLang="en-US" sz="4000" b="1" dirty="0">
                <a:solidFill>
                  <a:srgbClr val="C00000"/>
                </a:solidFill>
              </a:rPr>
              <a:t> የተቀመጡ</a:t>
            </a:r>
            <a:r>
              <a:rPr lang="en-US" altLang="en-US" sz="4000" b="1" dirty="0">
                <a:solidFill>
                  <a:srgbClr val="C00000"/>
                </a:solidFill>
              </a:rPr>
              <a:t> </a:t>
            </a:r>
            <a:r>
              <a:rPr lang="en-US" altLang="en-US" sz="4000" b="1" dirty="0" err="1">
                <a:solidFill>
                  <a:srgbClr val="C00000"/>
                </a:solidFill>
              </a:rPr>
              <a:t>የፖሊሲ</a:t>
            </a:r>
            <a:r>
              <a:rPr lang="en-US" altLang="en-US" sz="4000" b="1" dirty="0">
                <a:solidFill>
                  <a:srgbClr val="C00000"/>
                </a:solidFill>
              </a:rPr>
              <a:t> </a:t>
            </a:r>
            <a:r>
              <a:rPr lang="en-US" altLang="en-US" sz="4000" b="1" dirty="0" err="1">
                <a:solidFill>
                  <a:srgbClr val="C00000"/>
                </a:solidFill>
              </a:rPr>
              <a:t>አቅጣጫዎች</a:t>
            </a:r>
            <a:r>
              <a:rPr lang="en-US" altLang="en-US" sz="4000" b="1" dirty="0">
                <a:solidFill>
                  <a:srgbClr val="C00000"/>
                </a:solidFill>
              </a:rPr>
              <a:t> </a:t>
            </a:r>
            <a:endParaRPr 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561975" y="1080951"/>
            <a:ext cx="11172826" cy="498219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የኢፌ</a:t>
            </a:r>
            <a:r>
              <a:rPr lang="en-US" sz="2800" kern="100" dirty="0" err="1">
                <a:effectLst/>
                <a:latin typeface="Nyala" panose="02000504070300020003" pitchFamily="2" charset="0"/>
                <a:ea typeface="Malgun Gothic" panose="020B0503020000020004" pitchFamily="34" charset="-127"/>
                <a:cs typeface="Malgun Gothic" panose="020B0503020000020004" pitchFamily="34" charset="-127"/>
              </a:rPr>
              <a:t>ዲ</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ህገ-መንግስት</a:t>
            </a:r>
            <a:endPar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800100" lvl="1" indent="-342900" eaLnBrk="0" fontAlgn="base" hangingPunct="0">
              <a:lnSpc>
                <a:spcPct val="150000"/>
              </a:lnSpc>
              <a:spcBef>
                <a:spcPct val="0"/>
              </a:spcBef>
              <a:spcAft>
                <a:spcPct val="0"/>
              </a:spcAft>
              <a:buFont typeface="Courier New" panose="02070309020205020404" pitchFamily="49" charset="0"/>
              <a:buChar char="o"/>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አንቀፅ</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35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በሴቶች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በወንዶች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መካከል</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ሲወርድ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ሲዋረድ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የመጣ</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ልዩነትን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በማስወገድ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ለተመሳሳይ</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ስራ</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ክፍያን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Courier New" panose="02070309020205020404" pitchFamily="49" charset="0"/>
              </a:rPr>
              <a:t>ማረጋገጥን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ይደነግጋል</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እንዲሁም</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ልጃገረዶችን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ከጥቃት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ከጎጂ</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ባህል</a:t>
            </a:r>
            <a:r>
              <a:rPr lang="am-ET" altLang="en-US" sz="2800" dirty="0">
                <a:solidFill>
                  <a:srgbClr val="303436"/>
                </a:solidFill>
                <a:latin typeface="Arial Unicode MS"/>
                <a:ea typeface="Times New Roman" panose="02020603050405020304" pitchFamily="18" charset="0"/>
                <a:cs typeface="Courier New" panose="02070309020205020404" pitchFamily="49" charset="0"/>
              </a:rPr>
              <a:t> ተጽዕኖ</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ከማንኛውም</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መድልዎ</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ለመጠበቅ</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ድንጋጌዎችን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አስቀምጧል</a:t>
            </a:r>
            <a:r>
              <a:rPr lang="en-US" altLang="en-US" sz="2800" dirty="0">
                <a:latin typeface="Arial Unicode MS"/>
                <a:ea typeface="Times New Roman" panose="02020603050405020304" pitchFamily="18" charset="0"/>
                <a:cs typeface="Nyala" panose="02000504070300020003" pitchFamily="2" charset="0"/>
              </a:rPr>
              <a:t>።</a:t>
            </a:r>
            <a:endParaRPr kumimoji="0" lang="en-US" altLang="en-US" sz="2800" b="0" i="0" u="none" strike="noStrike" cap="none" normalizeH="0" baseline="0" dirty="0">
              <a:ln>
                <a:noFill/>
              </a:ln>
              <a:solidFill>
                <a:schemeClr val="tx1"/>
              </a:solidFill>
              <a:effectLst/>
            </a:endParaRPr>
          </a:p>
          <a:p>
            <a:pPr marL="800100" lvl="1" indent="-342900" eaLnBrk="0" fontAlgn="base" hangingPunct="0">
              <a:lnSpc>
                <a:spcPct val="150000"/>
              </a:lnSpc>
              <a:spcBef>
                <a:spcPct val="0"/>
              </a:spcBef>
              <a:spcAft>
                <a:spcPct val="0"/>
              </a:spcAft>
              <a:buFont typeface="Courier New" panose="02070309020205020404" pitchFamily="49" charset="0"/>
              <a:buChar char="o"/>
            </a:pPr>
            <a:r>
              <a:rPr lang="en-US" altLang="en-US" sz="2800" dirty="0" err="1">
                <a:solidFill>
                  <a:srgbClr val="303436"/>
                </a:solidFill>
                <a:latin typeface="Arial Unicode MS"/>
              </a:rPr>
              <a:t>በአንቀፅ</a:t>
            </a:r>
            <a:r>
              <a:rPr lang="en-US" altLang="en-US" sz="2800" dirty="0">
                <a:solidFill>
                  <a:srgbClr val="303436"/>
                </a:solidFill>
                <a:latin typeface="Arial Unicode MS"/>
              </a:rPr>
              <a:t> 34 </a:t>
            </a:r>
            <a:r>
              <a:rPr lang="en-US" altLang="en-US" sz="2800" dirty="0" err="1">
                <a:solidFill>
                  <a:srgbClr val="303436"/>
                </a:solidFill>
                <a:latin typeface="Arial Unicode MS"/>
              </a:rPr>
              <a:t>የጋብቻ</a:t>
            </a:r>
            <a:r>
              <a:rPr lang="en-US" altLang="en-US" sz="2800" dirty="0">
                <a:solidFill>
                  <a:srgbClr val="303436"/>
                </a:solidFill>
                <a:latin typeface="Arial Unicode MS"/>
              </a:rPr>
              <a:t>፣ </a:t>
            </a:r>
            <a:r>
              <a:rPr lang="en-US" altLang="en-US" sz="2800" dirty="0" err="1">
                <a:solidFill>
                  <a:srgbClr val="303436"/>
                </a:solidFill>
                <a:latin typeface="Arial Unicode MS"/>
              </a:rPr>
              <a:t>የግል</a:t>
            </a:r>
            <a:r>
              <a:rPr lang="en-US" altLang="en-US" sz="2800" dirty="0">
                <a:solidFill>
                  <a:srgbClr val="303436"/>
                </a:solidFill>
                <a:latin typeface="Arial Unicode MS"/>
              </a:rPr>
              <a:t> </a:t>
            </a:r>
            <a:r>
              <a:rPr lang="en-US" altLang="en-US" sz="2800" dirty="0" err="1">
                <a:solidFill>
                  <a:srgbClr val="303436"/>
                </a:solidFill>
                <a:latin typeface="Arial Unicode MS"/>
              </a:rPr>
              <a:t>እና</a:t>
            </a:r>
            <a:r>
              <a:rPr lang="en-US" altLang="en-US" sz="2800" dirty="0">
                <a:solidFill>
                  <a:srgbClr val="303436"/>
                </a:solidFill>
                <a:latin typeface="Arial Unicode MS"/>
              </a:rPr>
              <a:t> </a:t>
            </a:r>
            <a:r>
              <a:rPr lang="en-US" altLang="en-US" sz="2800" dirty="0" err="1">
                <a:solidFill>
                  <a:srgbClr val="303436"/>
                </a:solidFill>
                <a:latin typeface="Arial Unicode MS"/>
              </a:rPr>
              <a:t>የቤተሰብ</a:t>
            </a:r>
            <a:r>
              <a:rPr lang="en-US" altLang="en-US" sz="2800" dirty="0">
                <a:solidFill>
                  <a:srgbClr val="303436"/>
                </a:solidFill>
                <a:latin typeface="Arial Unicode MS"/>
              </a:rPr>
              <a:t> </a:t>
            </a:r>
            <a:r>
              <a:rPr lang="en-US" altLang="en-US" sz="2800" dirty="0" err="1">
                <a:solidFill>
                  <a:srgbClr val="303436"/>
                </a:solidFill>
                <a:latin typeface="Arial Unicode MS"/>
              </a:rPr>
              <a:t>መብቶች</a:t>
            </a:r>
            <a:r>
              <a:rPr lang="am-ET" altLang="en-US" sz="2800" dirty="0">
                <a:solidFill>
                  <a:srgbClr val="303436"/>
                </a:solidFill>
                <a:latin typeface="Arial Unicode MS"/>
              </a:rPr>
              <a:t>ን ይጠቅሳል</a:t>
            </a:r>
            <a:r>
              <a:rPr lang="en-US" altLang="en-US" sz="2800" dirty="0">
                <a:solidFill>
                  <a:srgbClr val="303436"/>
                </a:solidFill>
                <a:latin typeface="Arial Unicode MS"/>
              </a:rPr>
              <a:t> </a:t>
            </a:r>
          </a:p>
          <a:p>
            <a:pPr marL="800100" lvl="1" indent="-342900" eaLnBrk="0" fontAlgn="base" hangingPunct="0">
              <a:lnSpc>
                <a:spcPct val="150000"/>
              </a:lnSpc>
              <a:spcBef>
                <a:spcPct val="0"/>
              </a:spcBef>
              <a:spcAft>
                <a:spcPct val="0"/>
              </a:spcAft>
              <a:buFont typeface="Courier New" panose="02070309020205020404" pitchFamily="49" charset="0"/>
              <a:buChar char="o"/>
            </a:pPr>
            <a:r>
              <a:rPr lang="en-US" altLang="en-US" sz="2800" dirty="0" err="1">
                <a:solidFill>
                  <a:srgbClr val="303436"/>
                </a:solidFill>
                <a:latin typeface="Arial Unicode MS"/>
              </a:rPr>
              <a:t>በአንቀፅ</a:t>
            </a:r>
            <a:r>
              <a:rPr lang="en-US" altLang="en-US" sz="2800" dirty="0">
                <a:solidFill>
                  <a:srgbClr val="303436"/>
                </a:solidFill>
                <a:latin typeface="Arial Unicode MS"/>
              </a:rPr>
              <a:t> 4</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a:t>
            </a:r>
            <a:r>
              <a:rPr lang="en-US" altLang="en-US" sz="2800" dirty="0">
                <a:solidFill>
                  <a:srgbClr val="303436"/>
                </a:solidFill>
                <a:latin typeface="Arial Unicode MS"/>
              </a:rPr>
              <a:t> </a:t>
            </a:r>
            <a:r>
              <a:rPr kumimoji="0" lang="en-US" altLang="en-US" sz="2800" b="0" i="0" u="none" strike="noStrike" cap="none" normalizeH="0" baseline="0" dirty="0" err="1">
                <a:ln>
                  <a:noFill/>
                </a:ln>
                <a:solidFill>
                  <a:srgbClr val="303436"/>
                </a:solidFill>
                <a:effectLst/>
                <a:latin typeface="inherit" charset="0"/>
              </a:rPr>
              <a:t>ስለ</a:t>
            </a:r>
            <a:r>
              <a:rPr kumimoji="0" lang="en-US" altLang="en-US" sz="2800" b="0" i="0" u="none" strike="noStrike" cap="none" normalizeH="0" baseline="0" dirty="0">
                <a:ln>
                  <a:noFill/>
                </a:ln>
                <a:solidFill>
                  <a:srgbClr val="303436"/>
                </a:solidFill>
                <a:effectLst/>
                <a:latin typeface="inherit" charset="0"/>
              </a:rPr>
              <a:t> </a:t>
            </a:r>
            <a:r>
              <a:rPr lang="en-US" sz="2800" dirty="0" err="1">
                <a:solidFill>
                  <a:srgbClr val="303436"/>
                </a:solidFill>
                <a:latin typeface="inherit" charset="0"/>
              </a:rPr>
              <a:t>ሰራተኞች</a:t>
            </a:r>
            <a:r>
              <a:rPr kumimoji="0" lang="en-US" altLang="en-US" sz="2800" b="0" i="0" u="none" strike="noStrike" cap="none" normalizeH="0" baseline="0" dirty="0">
                <a:ln>
                  <a:noFill/>
                </a:ln>
                <a:solidFill>
                  <a:srgbClr val="303436"/>
                </a:solidFill>
                <a:effectLst/>
                <a:latin typeface="inherit" charset="0"/>
              </a:rPr>
              <a:t> </a:t>
            </a:r>
            <a:r>
              <a:rPr kumimoji="0" lang="en-US" altLang="en-US" sz="2800" b="0" i="0" u="none" strike="noStrike" cap="none" normalizeH="0" baseline="0" dirty="0" err="1">
                <a:ln>
                  <a:noFill/>
                </a:ln>
                <a:solidFill>
                  <a:srgbClr val="303436"/>
                </a:solidFill>
                <a:effectLst/>
                <a:latin typeface="inherit" charset="0"/>
              </a:rPr>
              <a:t>መብቶች</a:t>
            </a:r>
            <a:r>
              <a:rPr lang="am-ET" altLang="en-US" sz="2800" dirty="0">
                <a:solidFill>
                  <a:srgbClr val="303436"/>
                </a:solidFill>
                <a:latin typeface="inherit" charset="0"/>
              </a:rPr>
              <a:t> ይዘረዝራል</a:t>
            </a:r>
            <a:endParaRPr lang="en-US" altLang="en-US" sz="2800" dirty="0">
              <a:solidFill>
                <a:srgbClr val="303436"/>
              </a:solidFill>
              <a:latin typeface="inherit" charset="0"/>
            </a:endParaRPr>
          </a:p>
          <a:p>
            <a:pPr marL="800100" lvl="1" indent="-342900" eaLnBrk="0" fontAlgn="base" hangingPunct="0">
              <a:lnSpc>
                <a:spcPct val="150000"/>
              </a:lnSpc>
              <a:spcBef>
                <a:spcPct val="0"/>
              </a:spcBef>
              <a:spcAft>
                <a:spcPct val="0"/>
              </a:spcAft>
              <a:buFont typeface="Courier New" panose="02070309020205020404" pitchFamily="49" charset="0"/>
              <a:buChar char="o"/>
            </a:pPr>
            <a:r>
              <a:rPr lang="en-US" altLang="en-US" sz="2800" dirty="0" err="1">
                <a:solidFill>
                  <a:srgbClr val="303436"/>
                </a:solidFill>
                <a:latin typeface="inherit" charset="0"/>
              </a:rPr>
              <a:t>በአንቀፅ</a:t>
            </a:r>
            <a:r>
              <a:rPr lang="en-US" altLang="en-US" sz="2800" dirty="0">
                <a:solidFill>
                  <a:srgbClr val="303436"/>
                </a:solidFill>
                <a:latin typeface="inherit" charset="0"/>
              </a:rPr>
              <a:t> 89 </a:t>
            </a:r>
            <a:r>
              <a:rPr lang="en-US" altLang="en-US" sz="2800" dirty="0" err="1">
                <a:solidFill>
                  <a:srgbClr val="303436"/>
                </a:solidFill>
                <a:latin typeface="inherit" charset="0"/>
              </a:rPr>
              <a:t>በኢኮኖሚያዊ</a:t>
            </a:r>
            <a:r>
              <a:rPr lang="en-US" altLang="en-US" sz="2800" dirty="0">
                <a:solidFill>
                  <a:srgbClr val="303436"/>
                </a:solidFill>
                <a:latin typeface="inherit" charset="0"/>
              </a:rPr>
              <a:t> </a:t>
            </a:r>
            <a:r>
              <a:rPr lang="en-US" altLang="en-US" sz="2800" dirty="0" err="1">
                <a:solidFill>
                  <a:srgbClr val="303436"/>
                </a:solidFill>
                <a:latin typeface="inherit" charset="0"/>
              </a:rPr>
              <a:t>ዓላማዎች</a:t>
            </a:r>
            <a:r>
              <a:rPr lang="am-ET" altLang="en-US" sz="2800" dirty="0">
                <a:solidFill>
                  <a:srgbClr val="303436"/>
                </a:solidFill>
                <a:latin typeface="inherit" charset="0"/>
              </a:rPr>
              <a:t> ውስጥም</a:t>
            </a:r>
            <a:r>
              <a:rPr lang="en-US" altLang="en-US" sz="2800" dirty="0">
                <a:solidFill>
                  <a:srgbClr val="303436"/>
                </a:solidFill>
                <a:latin typeface="inherit" charset="0"/>
              </a:rPr>
              <a:t> </a:t>
            </a:r>
            <a:r>
              <a:rPr lang="en-US" altLang="en-US" sz="2800" dirty="0" err="1">
                <a:solidFill>
                  <a:srgbClr val="303436"/>
                </a:solidFill>
                <a:latin typeface="inherit" charset="0"/>
              </a:rPr>
              <a:t>ለሴቶች</a:t>
            </a:r>
            <a:r>
              <a:rPr lang="en-US" altLang="en-US" sz="2800" dirty="0">
                <a:solidFill>
                  <a:srgbClr val="303436"/>
                </a:solidFill>
                <a:latin typeface="inherit" charset="0"/>
              </a:rPr>
              <a:t> </a:t>
            </a:r>
            <a:r>
              <a:rPr lang="en-US" altLang="en-US" sz="2800" dirty="0" err="1">
                <a:solidFill>
                  <a:srgbClr val="303436"/>
                </a:solidFill>
                <a:latin typeface="inherit" charset="0"/>
              </a:rPr>
              <a:t>እኩል</a:t>
            </a:r>
            <a:r>
              <a:rPr lang="en-US" altLang="en-US" sz="2800" dirty="0">
                <a:solidFill>
                  <a:srgbClr val="303436"/>
                </a:solidFill>
                <a:latin typeface="inherit" charset="0"/>
              </a:rPr>
              <a:t> </a:t>
            </a:r>
            <a:r>
              <a:rPr lang="en-US" altLang="en-US" sz="2800" dirty="0" err="1">
                <a:solidFill>
                  <a:srgbClr val="303436"/>
                </a:solidFill>
                <a:latin typeface="inherit" charset="0"/>
              </a:rPr>
              <a:t>ድንጋጌዎችን</a:t>
            </a:r>
            <a:r>
              <a:rPr lang="en-US" altLang="en-US" sz="2800" dirty="0">
                <a:solidFill>
                  <a:srgbClr val="303436"/>
                </a:solidFill>
                <a:latin typeface="inherit" charset="0"/>
              </a:rPr>
              <a:t> </a:t>
            </a:r>
            <a:r>
              <a:rPr lang="en-US" altLang="en-US" sz="2800" dirty="0" err="1">
                <a:solidFill>
                  <a:srgbClr val="303436"/>
                </a:solidFill>
                <a:latin typeface="inherit" charset="0"/>
              </a:rPr>
              <a:t>አስቀምጧል</a:t>
            </a:r>
            <a:endParaRPr lang="am-ET" altLang="en-US" sz="2800" dirty="0">
              <a:solidFill>
                <a:srgbClr val="303436"/>
              </a:solidFill>
              <a:latin typeface="inherit" charset="0"/>
            </a:endParaRPr>
          </a:p>
        </p:txBody>
      </p:sp>
      <p:sp>
        <p:nvSpPr>
          <p:cNvPr id="6" name="Rectangle 2">
            <a:extLst>
              <a:ext uri="{FF2B5EF4-FFF2-40B4-BE49-F238E27FC236}">
                <a16:creationId xmlns:a16="http://schemas.microsoft.com/office/drawing/2014/main" id="{6761455D-F3B8-CE5B-CC7E-DECB14E7119D}"/>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B610CB65-8596-F668-0C7C-BFAF84ACC0F2}"/>
              </a:ext>
            </a:extLst>
          </p:cNvPr>
          <p:cNvSpPr>
            <a:spLocks noChangeArrowheads="1"/>
          </p:cNvSpPr>
          <p:nvPr/>
        </p:nvSpPr>
        <p:spPr bwMode="auto">
          <a:xfrm>
            <a:off x="152400" y="2425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028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838200" y="54526"/>
            <a:ext cx="10515600" cy="710252"/>
          </a:xfrm>
        </p:spPr>
        <p:txBody>
          <a:bodyPr>
            <a:normAutofit/>
          </a:bodyPr>
          <a:lstStyle/>
          <a:p>
            <a:pPr algn="ctr"/>
            <a:r>
              <a:rPr lang="en-US" altLang="en-US" sz="4000" b="1" dirty="0" err="1">
                <a:solidFill>
                  <a:srgbClr val="C00000"/>
                </a:solidFill>
              </a:rPr>
              <a:t>ኢትዮጵያ</a:t>
            </a:r>
            <a:r>
              <a:rPr lang="en-US" altLang="en-US" sz="4000" b="1" dirty="0">
                <a:solidFill>
                  <a:srgbClr val="C00000"/>
                </a:solidFill>
              </a:rPr>
              <a:t>፦ </a:t>
            </a:r>
            <a:r>
              <a:rPr lang="en-US" altLang="en-US" sz="4000" b="1" dirty="0" err="1">
                <a:solidFill>
                  <a:srgbClr val="C00000"/>
                </a:solidFill>
              </a:rPr>
              <a:t>ሴቶችን</a:t>
            </a:r>
            <a:r>
              <a:rPr lang="am-ET" altLang="en-US" sz="4000" b="1" dirty="0">
                <a:solidFill>
                  <a:srgbClr val="C00000"/>
                </a:solidFill>
              </a:rPr>
              <a:t> በተመለከተ </a:t>
            </a:r>
            <a:r>
              <a:rPr lang="en-US" altLang="en-US" sz="4000" b="1" dirty="0" err="1">
                <a:solidFill>
                  <a:srgbClr val="C00000"/>
                </a:solidFill>
              </a:rPr>
              <a:t>የፖሊሲ</a:t>
            </a:r>
            <a:r>
              <a:rPr lang="en-US" altLang="en-US" sz="4000" b="1" dirty="0">
                <a:solidFill>
                  <a:srgbClr val="C00000"/>
                </a:solidFill>
              </a:rPr>
              <a:t> </a:t>
            </a:r>
            <a:r>
              <a:rPr lang="en-US" altLang="en-US" sz="4000" b="1" dirty="0" err="1">
                <a:solidFill>
                  <a:srgbClr val="C00000"/>
                </a:solidFill>
              </a:rPr>
              <a:t>አቅጣጫዎች</a:t>
            </a:r>
            <a:r>
              <a:rPr lang="en-US" altLang="en-US" sz="4000" b="1" dirty="0">
                <a:solidFill>
                  <a:srgbClr val="C00000"/>
                </a:solidFill>
              </a:rPr>
              <a:t> </a:t>
            </a:r>
            <a:endParaRPr 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366252" y="651125"/>
            <a:ext cx="11459496" cy="6590907"/>
          </a:xfrm>
          <a:prstGeom prst="rect">
            <a:avLst/>
          </a:prstGeom>
          <a:noFill/>
        </p:spPr>
        <p:txBody>
          <a:bodyPr wrap="square">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400" dirty="0" err="1">
                <a:solidFill>
                  <a:srgbClr val="303436"/>
                </a:solidFill>
                <a:latin typeface="Nyala" panose="02000504070300020003" pitchFamily="2" charset="0"/>
                <a:cs typeface="Courier New" panose="02070309020205020404" pitchFamily="49" charset="0"/>
              </a:rPr>
              <a:t>የኢፌ</a:t>
            </a:r>
            <a:r>
              <a:rPr lang="en-US" sz="2400" dirty="0" err="1">
                <a:solidFill>
                  <a:srgbClr val="303436"/>
                </a:solidFill>
                <a:latin typeface="Nyala" panose="02000504070300020003" pitchFamily="2" charset="0"/>
                <a:cs typeface="Courier New" panose="02070309020205020404" pitchFamily="49" charset="0"/>
              </a:rPr>
              <a:t>ዲ</a:t>
            </a:r>
            <a:r>
              <a:rPr lang="en-US" altLang="en-US" sz="2400" dirty="0" err="1">
                <a:solidFill>
                  <a:srgbClr val="303436"/>
                </a:solidFill>
                <a:latin typeface="Nyala" panose="02000504070300020003" pitchFamily="2" charset="0"/>
                <a:cs typeface="Courier New" panose="02070309020205020404" pitchFamily="49" charset="0"/>
              </a:rPr>
              <a:t>ሪ</a:t>
            </a:r>
            <a:r>
              <a:rPr lang="am-ET" altLang="en-US" sz="2400" dirty="0">
                <a:solidFill>
                  <a:srgbClr val="303436"/>
                </a:solidFill>
                <a:latin typeface="Nyala" panose="02000504070300020003" pitchFamily="2" charset="0"/>
                <a:cs typeface="Courier New" panose="02070309020205020404" pitchFamily="49" charset="0"/>
              </a:rPr>
              <a:t> የአስፈጻሚ አካላት ስልጣን እና ተግባራት</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ዐ</a:t>
            </a:r>
            <a:r>
              <a:rPr lang="am-ET" altLang="en-US" sz="2400" dirty="0">
                <a:solidFill>
                  <a:srgbClr val="303436"/>
                </a:solidFill>
                <a:latin typeface="Nyala" panose="02000504070300020003" pitchFamily="2" charset="0"/>
                <a:cs typeface="Courier New" panose="02070309020205020404" pitchFamily="49" charset="0"/>
              </a:rPr>
              <a:t>ዋጅ ሁሉንም ዘርፎች፣ የሚኒስቴር መስሪያ ቤቶች፣ የመንግስት ኤጀንሲዎች እና የልማት ድርጀቶች የስርዓተ-ጾታን ጉዳዮች በስልጣናቸው እና ሃላፊነታቸው ውስጥ እንዲያካትቱ ስልጣን ይሰጣል</a:t>
            </a:r>
            <a:endParaRPr lang="en-US" sz="2400" dirty="0">
              <a:solidFill>
                <a:srgbClr val="303436"/>
              </a:solidFill>
              <a:latin typeface="Nyala" panose="02000504070300020003" pitchFamily="2" charset="0"/>
              <a:cs typeface="Courier New" panose="02070309020205020404" pitchFamily="49" charset="0"/>
            </a:endParaRPr>
          </a:p>
          <a:p>
            <a:pPr marL="342900" indent="-342900" eaLnBrk="0" fontAlgn="base" hangingPunct="0">
              <a:lnSpc>
                <a:spcPct val="150000"/>
              </a:lnSpc>
              <a:spcBef>
                <a:spcPct val="0"/>
              </a:spcBef>
              <a:spcAft>
                <a:spcPct val="0"/>
              </a:spcAft>
              <a:buFont typeface="Arial" panose="020B0604020202020204" pitchFamily="34" charset="0"/>
              <a:buChar char="•"/>
            </a:pPr>
            <a:r>
              <a:rPr lang="en-US" sz="2400" dirty="0" err="1">
                <a:solidFill>
                  <a:srgbClr val="303436"/>
                </a:solidFill>
                <a:latin typeface="Nyala" panose="02000504070300020003" pitchFamily="2" charset="0"/>
                <a:cs typeface="Courier New" panose="02070309020205020404" pitchFamily="49" charset="0"/>
              </a:rPr>
              <a:t>እ</a:t>
            </a:r>
            <a:r>
              <a:rPr lang="am-ET" sz="2400" dirty="0">
                <a:solidFill>
                  <a:srgbClr val="303436"/>
                </a:solidFill>
                <a:latin typeface="Nyala" panose="02000504070300020003" pitchFamily="2" charset="0"/>
                <a:cs typeface="Courier New" panose="02070309020205020404" pitchFamily="49" charset="0"/>
              </a:rPr>
              <a:t>.ኤ.አ. </a:t>
            </a:r>
            <a:r>
              <a:rPr lang="en-US" altLang="en-US" sz="2400" dirty="0">
                <a:solidFill>
                  <a:srgbClr val="303436"/>
                </a:solidFill>
                <a:latin typeface="Nyala" panose="02000504070300020003" pitchFamily="2" charset="0"/>
                <a:cs typeface="Courier New" panose="02070309020205020404" pitchFamily="49" charset="0"/>
              </a:rPr>
              <a:t>በ2006 </a:t>
            </a:r>
            <a:r>
              <a:rPr lang="en-US" altLang="en-US" sz="2400" dirty="0" err="1">
                <a:solidFill>
                  <a:srgbClr val="303436"/>
                </a:solidFill>
                <a:latin typeface="Nyala" panose="02000504070300020003" pitchFamily="2" charset="0"/>
                <a:cs typeface="Courier New" panose="02070309020205020404" pitchFamily="49" charset="0"/>
              </a:rPr>
              <a:t>ዓ.ም</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የተዘጋጀው</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የሴቶች</a:t>
            </a:r>
            <a:r>
              <a:rPr lang="en-US" altLang="en-US" sz="2400" dirty="0">
                <a:solidFill>
                  <a:srgbClr val="303436"/>
                </a:solidFill>
                <a:latin typeface="Nyala" panose="02000504070300020003" pitchFamily="2"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ማዕቀፍ</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sz="240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2400" kern="100" dirty="0">
                <a:effectLst/>
                <a:latin typeface="Nyala" panose="02000504070300020003" pitchFamily="2" charset="0"/>
                <a:ea typeface="Calibri" panose="020F0502020204030204" pitchFamily="34" charset="0"/>
                <a:cs typeface="Times New Roman" panose="02020603050405020304" pitchFamily="18" charset="0"/>
              </a:rPr>
              <a:t>.ኤ.አ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2017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ማሻሻያ</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ተደርጎበታል</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lnSpc>
                <a:spcPct val="150000"/>
              </a:lnSpc>
              <a:spcBef>
                <a:spcPct val="0"/>
              </a:spcBef>
              <a:spcAft>
                <a:spcPct val="0"/>
              </a:spcAft>
              <a:buFont typeface="Arial" panose="020B0604020202020204" pitchFamily="34" charset="0"/>
              <a:buChar char="•"/>
            </a:pP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240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US" altLang="en-US" sz="2400" dirty="0">
                <a:solidFill>
                  <a:srgbClr val="303436"/>
                </a:solidFill>
                <a:latin typeface="Arial Unicode MS"/>
              </a:rPr>
              <a:t>በ2017ዓ.ም. </a:t>
            </a:r>
            <a:r>
              <a:rPr lang="en-US" altLang="en-US" sz="2400" dirty="0" err="1">
                <a:solidFill>
                  <a:srgbClr val="303436"/>
                </a:solidFill>
                <a:latin typeface="Arial Unicode MS"/>
              </a:rPr>
              <a:t>የሴቶች</a:t>
            </a:r>
            <a:r>
              <a:rPr lang="en-US" altLang="en-US" sz="2400" dirty="0">
                <a:solidFill>
                  <a:srgbClr val="303436"/>
                </a:solidFill>
                <a:latin typeface="Arial Unicode MS"/>
              </a:rPr>
              <a:t> </a:t>
            </a:r>
            <a:r>
              <a:rPr lang="en-US" altLang="en-US" sz="2400" dirty="0" err="1">
                <a:solidFill>
                  <a:srgbClr val="303436"/>
                </a:solidFill>
                <a:latin typeface="Arial Unicode MS"/>
              </a:rPr>
              <a:t>ልማት</a:t>
            </a:r>
            <a:r>
              <a:rPr lang="en-US" altLang="en-US" sz="2400" dirty="0">
                <a:solidFill>
                  <a:srgbClr val="303436"/>
                </a:solidFill>
                <a:latin typeface="Arial Unicode MS"/>
              </a:rPr>
              <a:t> </a:t>
            </a:r>
            <a:r>
              <a:rPr lang="en-US" altLang="en-US" sz="2400" dirty="0" err="1">
                <a:solidFill>
                  <a:srgbClr val="303436"/>
                </a:solidFill>
                <a:latin typeface="Arial Unicode MS"/>
              </a:rPr>
              <a:t>እና</a:t>
            </a:r>
            <a:r>
              <a:rPr lang="en-US" altLang="en-US" sz="2400" dirty="0">
                <a:solidFill>
                  <a:srgbClr val="303436"/>
                </a:solidFill>
                <a:latin typeface="Arial Unicode MS"/>
              </a:rPr>
              <a:t> </a:t>
            </a:r>
            <a:r>
              <a:rPr lang="en-US" altLang="en-US" sz="2400" dirty="0" err="1">
                <a:solidFill>
                  <a:srgbClr val="303436"/>
                </a:solidFill>
                <a:latin typeface="Arial Unicode MS"/>
              </a:rPr>
              <a:t>ለውጥ</a:t>
            </a:r>
            <a:r>
              <a:rPr lang="en-US" altLang="en-US" sz="2400" dirty="0">
                <a:solidFill>
                  <a:srgbClr val="303436"/>
                </a:solidFill>
                <a:latin typeface="Arial Unicode MS"/>
              </a:rPr>
              <a:t> </a:t>
            </a:r>
            <a:r>
              <a:rPr lang="en-US" altLang="en-US" sz="2400" dirty="0" err="1">
                <a:solidFill>
                  <a:srgbClr val="303436"/>
                </a:solidFill>
                <a:latin typeface="Arial Unicode MS"/>
              </a:rPr>
              <a:t>ስትራቴጂ</a:t>
            </a:r>
            <a:r>
              <a:rPr lang="en-US" altLang="en-US" sz="2400" dirty="0">
                <a:solidFill>
                  <a:srgbClr val="303436"/>
                </a:solidFill>
                <a:latin typeface="Arial Unicode MS"/>
              </a:rPr>
              <a:t> </a:t>
            </a:r>
            <a:r>
              <a:rPr lang="en-US" altLang="en-US" sz="2400" dirty="0" err="1">
                <a:solidFill>
                  <a:srgbClr val="303436"/>
                </a:solidFill>
                <a:latin typeface="Arial Unicode MS"/>
              </a:rPr>
              <a:t>ተዘጋጅቷል</a:t>
            </a:r>
            <a:r>
              <a:rPr lang="en-US" altLang="en-US" sz="2400" dirty="0">
                <a:solidFill>
                  <a:srgbClr val="303436"/>
                </a:solidFill>
                <a:latin typeface="Arial Unicode MS"/>
              </a:rPr>
              <a:t> </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400" dirty="0" err="1">
                <a:solidFill>
                  <a:srgbClr val="303436"/>
                </a:solidFill>
                <a:latin typeface="Arial Unicode MS"/>
              </a:rPr>
              <a:t>የተሻሻለው</a:t>
            </a:r>
            <a:r>
              <a:rPr lang="en-US" altLang="en-US" sz="2400" dirty="0">
                <a:solidFill>
                  <a:srgbClr val="303436"/>
                </a:solidFill>
                <a:latin typeface="Arial Unicode MS"/>
              </a:rPr>
              <a:t> </a:t>
            </a:r>
            <a:r>
              <a:rPr lang="en-US" altLang="en-US" sz="2400" dirty="0" err="1">
                <a:solidFill>
                  <a:srgbClr val="303436"/>
                </a:solidFill>
                <a:latin typeface="Arial Unicode MS"/>
              </a:rPr>
              <a:t>የቤተሰብ</a:t>
            </a:r>
            <a:r>
              <a:rPr lang="en-US" altLang="en-US" sz="2400" dirty="0">
                <a:solidFill>
                  <a:srgbClr val="303436"/>
                </a:solidFill>
                <a:latin typeface="Arial Unicode MS"/>
              </a:rPr>
              <a:t> </a:t>
            </a:r>
            <a:r>
              <a:rPr lang="en-US" altLang="en-US" sz="2400" dirty="0" err="1">
                <a:solidFill>
                  <a:srgbClr val="303436"/>
                </a:solidFill>
                <a:latin typeface="Arial Unicode MS"/>
              </a:rPr>
              <a:t>ህግ</a:t>
            </a:r>
            <a:r>
              <a:rPr lang="en-US" altLang="en-US" sz="2400" dirty="0">
                <a:solidFill>
                  <a:srgbClr val="303436"/>
                </a:solidFill>
                <a:latin typeface="Arial Unicode MS"/>
              </a:rPr>
              <a:t> </a:t>
            </a:r>
            <a:r>
              <a:rPr lang="en-US" altLang="en-US" sz="2400" dirty="0" err="1">
                <a:solidFill>
                  <a:srgbClr val="303436"/>
                </a:solidFill>
                <a:latin typeface="Arial Unicode MS"/>
              </a:rPr>
              <a:t>ለሴቶች</a:t>
            </a:r>
            <a:r>
              <a:rPr lang="en-US" altLang="en-US" sz="2400" dirty="0">
                <a:solidFill>
                  <a:srgbClr val="303436"/>
                </a:solidFill>
                <a:latin typeface="Arial Unicode MS"/>
              </a:rPr>
              <a:t> </a:t>
            </a:r>
            <a:r>
              <a:rPr lang="en-US" altLang="en-US" sz="2400" dirty="0" err="1">
                <a:solidFill>
                  <a:srgbClr val="303436"/>
                </a:solidFill>
                <a:latin typeface="Arial Unicode MS"/>
              </a:rPr>
              <a:t>እኩል</a:t>
            </a:r>
            <a:r>
              <a:rPr lang="am-ET" altLang="en-US" sz="2400" dirty="0">
                <a:solidFill>
                  <a:srgbClr val="303436"/>
                </a:solidFill>
                <a:latin typeface="Arial Unicode MS"/>
              </a:rPr>
              <a:t> </a:t>
            </a:r>
            <a:r>
              <a:rPr lang="en-US" altLang="en-US" sz="2400" dirty="0" err="1">
                <a:solidFill>
                  <a:srgbClr val="303436"/>
                </a:solidFill>
                <a:latin typeface="Arial Unicode MS"/>
              </a:rPr>
              <a:t>ቤተሰብን</a:t>
            </a:r>
            <a:r>
              <a:rPr lang="en-US" altLang="en-US" sz="2400" dirty="0">
                <a:solidFill>
                  <a:srgbClr val="303436"/>
                </a:solidFill>
                <a:latin typeface="Arial Unicode MS"/>
              </a:rPr>
              <a:t> </a:t>
            </a:r>
            <a:r>
              <a:rPr lang="en-US" altLang="en-US" sz="2400" dirty="0" err="1">
                <a:solidFill>
                  <a:srgbClr val="303436"/>
                </a:solidFill>
                <a:latin typeface="Arial Unicode MS"/>
              </a:rPr>
              <a:t>የማስተዳደር</a:t>
            </a:r>
            <a:r>
              <a:rPr lang="am-ET" altLang="en-US" sz="2400" dirty="0">
                <a:solidFill>
                  <a:srgbClr val="303436"/>
                </a:solidFill>
                <a:latin typeface="Arial Unicode MS"/>
              </a:rPr>
              <a:t>፣</a:t>
            </a:r>
            <a:r>
              <a:rPr lang="en-US" altLang="en-US" sz="2400" dirty="0">
                <a:solidFill>
                  <a:srgbClr val="303436"/>
                </a:solidFill>
                <a:latin typeface="Arial Unicode MS"/>
              </a:rPr>
              <a:t> </a:t>
            </a:r>
            <a:r>
              <a:rPr lang="en-US" altLang="en-US" sz="2400" dirty="0" err="1">
                <a:solidFill>
                  <a:srgbClr val="303436"/>
                </a:solidFill>
                <a:latin typeface="Arial Unicode MS"/>
              </a:rPr>
              <a:t>የግል</a:t>
            </a:r>
            <a:r>
              <a:rPr lang="en-US" altLang="en-US" sz="2400" dirty="0">
                <a:solidFill>
                  <a:srgbClr val="303436"/>
                </a:solidFill>
                <a:latin typeface="Arial Unicode MS"/>
              </a:rPr>
              <a:t> </a:t>
            </a:r>
            <a:r>
              <a:rPr lang="en-US" altLang="en-US" sz="2400" dirty="0" err="1">
                <a:solidFill>
                  <a:srgbClr val="303436"/>
                </a:solidFill>
                <a:latin typeface="Arial Unicode MS"/>
              </a:rPr>
              <a:t>ንብረት</a:t>
            </a:r>
            <a:r>
              <a:rPr lang="en-US" altLang="en-US" sz="2400" dirty="0">
                <a:solidFill>
                  <a:srgbClr val="303436"/>
                </a:solidFill>
                <a:latin typeface="Arial Unicode MS"/>
              </a:rPr>
              <a:t> </a:t>
            </a:r>
            <a:r>
              <a:rPr lang="en-US" altLang="en-US" sz="2400" dirty="0" err="1">
                <a:solidFill>
                  <a:srgbClr val="303436"/>
                </a:solidFill>
                <a:latin typeface="Arial Unicode MS"/>
              </a:rPr>
              <a:t>ባለቤት</a:t>
            </a:r>
            <a:r>
              <a:rPr lang="en-US" altLang="en-US" sz="2400" dirty="0">
                <a:solidFill>
                  <a:srgbClr val="303436"/>
                </a:solidFill>
                <a:latin typeface="Arial Unicode MS"/>
              </a:rPr>
              <a:t> </a:t>
            </a:r>
            <a:r>
              <a:rPr lang="en-US" altLang="en-US" sz="2400" dirty="0" err="1">
                <a:solidFill>
                  <a:srgbClr val="303436"/>
                </a:solidFill>
                <a:latin typeface="Arial Unicode MS"/>
              </a:rPr>
              <a:t>እና</a:t>
            </a:r>
            <a:r>
              <a:rPr lang="am-ET" altLang="en-US" sz="2400" dirty="0">
                <a:solidFill>
                  <a:srgbClr val="303436"/>
                </a:solidFill>
                <a:latin typeface="Arial Unicode MS"/>
              </a:rPr>
              <a:t> አስተዳዳሪ </a:t>
            </a:r>
            <a:r>
              <a:rPr lang="en-US" altLang="en-US" sz="2400" dirty="0" err="1">
                <a:solidFill>
                  <a:srgbClr val="303436"/>
                </a:solidFill>
                <a:latin typeface="Arial Unicode MS"/>
              </a:rPr>
              <a:t>የመሆን</a:t>
            </a:r>
            <a:r>
              <a:rPr lang="en-US" altLang="en-US" sz="2400" dirty="0">
                <a:solidFill>
                  <a:srgbClr val="303436"/>
                </a:solidFill>
                <a:latin typeface="Arial Unicode MS"/>
              </a:rPr>
              <a:t>፣ </a:t>
            </a:r>
            <a:r>
              <a:rPr lang="en-US" altLang="en-US" sz="2400" dirty="0" err="1">
                <a:solidFill>
                  <a:srgbClr val="303436"/>
                </a:solidFill>
                <a:latin typeface="Arial Unicode MS"/>
              </a:rPr>
              <a:t>በተጨማሪም</a:t>
            </a:r>
            <a:r>
              <a:rPr lang="en-US" altLang="en-US" sz="2400" dirty="0">
                <a:solidFill>
                  <a:srgbClr val="303436"/>
                </a:solidFill>
                <a:latin typeface="Arial Unicode MS"/>
              </a:rPr>
              <a:t> </a:t>
            </a:r>
            <a:r>
              <a:rPr lang="en-US" altLang="en-US" sz="2400" dirty="0" err="1">
                <a:solidFill>
                  <a:srgbClr val="303436"/>
                </a:solidFill>
                <a:latin typeface="Arial Unicode MS"/>
              </a:rPr>
              <a:t>ከትዳር</a:t>
            </a:r>
            <a:r>
              <a:rPr lang="en-US" altLang="en-US" sz="2400" dirty="0">
                <a:solidFill>
                  <a:srgbClr val="303436"/>
                </a:solidFill>
                <a:latin typeface="Arial Unicode MS"/>
              </a:rPr>
              <a:t> </a:t>
            </a:r>
            <a:r>
              <a:rPr lang="en-US" altLang="en-US" sz="2400" dirty="0" err="1">
                <a:solidFill>
                  <a:srgbClr val="303436"/>
                </a:solidFill>
                <a:latin typeface="Arial Unicode MS"/>
              </a:rPr>
              <a:t>አጋር</a:t>
            </a:r>
            <a:r>
              <a:rPr lang="en-US" altLang="en-US" sz="2400" dirty="0">
                <a:solidFill>
                  <a:srgbClr val="303436"/>
                </a:solidFill>
                <a:latin typeface="Arial Unicode MS"/>
              </a:rPr>
              <a:t> </a:t>
            </a:r>
            <a:r>
              <a:rPr lang="en-US" altLang="en-US" sz="2400" dirty="0" err="1">
                <a:solidFill>
                  <a:srgbClr val="303436"/>
                </a:solidFill>
                <a:latin typeface="Arial Unicode MS"/>
              </a:rPr>
              <a:t>ጋር</a:t>
            </a:r>
            <a:r>
              <a:rPr lang="en-US" altLang="en-US" sz="2400" dirty="0">
                <a:solidFill>
                  <a:srgbClr val="303436"/>
                </a:solidFill>
                <a:latin typeface="Arial Unicode MS"/>
              </a:rPr>
              <a:t> </a:t>
            </a:r>
            <a:r>
              <a:rPr lang="en-US" altLang="en-US" sz="2400" dirty="0" err="1">
                <a:solidFill>
                  <a:srgbClr val="303436"/>
                </a:solidFill>
                <a:latin typeface="Arial Unicode MS"/>
              </a:rPr>
              <a:t>በጋራ</a:t>
            </a:r>
            <a:r>
              <a:rPr lang="en-US" altLang="en-US" sz="2400" dirty="0">
                <a:solidFill>
                  <a:srgbClr val="303436"/>
                </a:solidFill>
                <a:latin typeface="Arial Unicode MS"/>
              </a:rPr>
              <a:t> የመሬት</a:t>
            </a:r>
            <a:r>
              <a:rPr lang="am-ET" altLang="en-US" sz="2400" dirty="0">
                <a:solidFill>
                  <a:srgbClr val="303436"/>
                </a:solidFill>
                <a:latin typeface="Arial Unicode MS"/>
              </a:rPr>
              <a:t> እ</a:t>
            </a:r>
            <a:r>
              <a:rPr lang="en-US" altLang="en-US" sz="2400" dirty="0" err="1">
                <a:solidFill>
                  <a:srgbClr val="303436"/>
                </a:solidFill>
                <a:latin typeface="Arial Unicode MS"/>
              </a:rPr>
              <a:t>ና</a:t>
            </a:r>
            <a:r>
              <a:rPr lang="en-US" altLang="en-US" sz="2400" dirty="0">
                <a:solidFill>
                  <a:srgbClr val="303436"/>
                </a:solidFill>
                <a:latin typeface="Arial Unicode MS"/>
              </a:rPr>
              <a:t> </a:t>
            </a:r>
            <a:r>
              <a:rPr lang="en-US" altLang="en-US" sz="2400" dirty="0" err="1">
                <a:solidFill>
                  <a:srgbClr val="303436"/>
                </a:solidFill>
                <a:latin typeface="Arial Unicode MS"/>
              </a:rPr>
              <a:t>የንብረት</a:t>
            </a:r>
            <a:r>
              <a:rPr lang="am-ET" altLang="en-US" sz="2400" dirty="0">
                <a:solidFill>
                  <a:srgbClr val="303436"/>
                </a:solidFill>
                <a:latin typeface="Arial Unicode MS"/>
              </a:rPr>
              <a:t> ባለቤትነት እና</a:t>
            </a:r>
            <a:r>
              <a:rPr lang="en-US" altLang="en-US" sz="2400" dirty="0">
                <a:solidFill>
                  <a:srgbClr val="303436"/>
                </a:solidFill>
                <a:latin typeface="Arial Unicode MS"/>
              </a:rPr>
              <a:t> </a:t>
            </a:r>
            <a:r>
              <a:rPr lang="en-US" altLang="en-US" sz="2400" dirty="0" err="1">
                <a:solidFill>
                  <a:srgbClr val="303436"/>
                </a:solidFill>
                <a:latin typeface="Arial Unicode MS"/>
              </a:rPr>
              <a:t>አስተዳዳሪነት</a:t>
            </a:r>
            <a:r>
              <a:rPr lang="en-US" altLang="en-US" sz="2400" dirty="0">
                <a:solidFill>
                  <a:srgbClr val="303436"/>
                </a:solidFill>
                <a:latin typeface="Arial Unicode MS"/>
              </a:rPr>
              <a:t> </a:t>
            </a:r>
            <a:r>
              <a:rPr lang="en-US" altLang="en-US" sz="2400" dirty="0" err="1">
                <a:solidFill>
                  <a:srgbClr val="303436"/>
                </a:solidFill>
                <a:latin typeface="Arial Unicode MS"/>
              </a:rPr>
              <a:t>መብት</a:t>
            </a:r>
            <a:r>
              <a:rPr lang="en-US" altLang="en-US" sz="2400" dirty="0">
                <a:solidFill>
                  <a:srgbClr val="303436"/>
                </a:solidFill>
                <a:latin typeface="Arial Unicode MS"/>
              </a:rPr>
              <a:t> </a:t>
            </a:r>
            <a:r>
              <a:rPr lang="en-US" altLang="en-US" sz="2400" dirty="0" err="1">
                <a:solidFill>
                  <a:srgbClr val="303436"/>
                </a:solidFill>
                <a:latin typeface="Arial Unicode MS"/>
              </a:rPr>
              <a:t>ሰጥቷል</a:t>
            </a:r>
            <a:endParaRPr lang="en-US" altLang="en-US" sz="2400" dirty="0">
              <a:solidFill>
                <a:srgbClr val="303436"/>
              </a:solidFill>
              <a:latin typeface="Arial Unicode MS"/>
            </a:endParaRPr>
          </a:p>
          <a:p>
            <a:pPr marL="342900" indent="-342900" eaLnBrk="0" fontAlgn="base" hangingPunct="0">
              <a:lnSpc>
                <a:spcPct val="150000"/>
              </a:lnSpc>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የአስር</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አመት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የልማት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እቅድን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2400" kern="100" dirty="0">
                <a:effectLst/>
                <a:latin typeface="Nyala" panose="02000504070300020003" pitchFamily="2" charset="0"/>
                <a:ea typeface="Calibri" panose="020F0502020204030204" pitchFamily="34" charset="0"/>
                <a:cs typeface="Times New Roman" panose="02020603050405020304" pitchFamily="18" charset="0"/>
              </a:rPr>
              <a:t>.ኤ.አ. </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2021-2030)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lang="en-US" sz="2400" kern="100" dirty="0" err="1">
                <a:effectLst/>
                <a:latin typeface="Nyala" panose="02000504070300020003" pitchFamily="2" charset="0"/>
                <a:ea typeface="Calibri" panose="020F0502020204030204" pitchFamily="34" charset="0"/>
                <a:cs typeface="Times New Roman" panose="02020603050405020304" pitchFamily="18" charset="0"/>
              </a:rPr>
              <a:t>እ</a:t>
            </a:r>
            <a:r>
              <a:rPr lang="am-ET" sz="2400" kern="100" dirty="0">
                <a:effectLst/>
                <a:latin typeface="Nyala" panose="02000504070300020003" pitchFamily="2" charset="0"/>
                <a:ea typeface="Calibri" panose="020F0502020204030204" pitchFamily="34" charset="0"/>
                <a:cs typeface="Times New Roman" panose="02020603050405020304" pitchFamily="18" charset="0"/>
              </a:rPr>
              <a:t>.ኤ.አ. </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2023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የረዥም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ጊዜ</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ዝቅተኛ</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የከባቢ</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አየር</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በካይ</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ጋዞች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ልቀትን</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ያማከለ</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ስትራቴጂን</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(Long-term low emissions development strategy)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ጨምሮ</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altLang="en-US" sz="2400" dirty="0" err="1">
                <a:solidFill>
                  <a:srgbClr val="303436"/>
                </a:solidFill>
                <a:latin typeface="Arial Unicode MS"/>
                <a:ea typeface="Times New Roman" panose="02020603050405020304" pitchFamily="18" charset="0"/>
                <a:cs typeface="Nyala" panose="02000504070300020003" pitchFamily="2" charset="0"/>
              </a:rPr>
              <a:t>ብሄ</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ራዊ</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የዘርፍ</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ፖሊሲዎች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ስትራቴጂዎች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እቅዶች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ፕሮግራሞች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መብትና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ጥቅም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ለማስተዋወቅ</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የሚያስችሉ</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ድንጋጌዎች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አሏቸው</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eaLnBrk="0" fontAlgn="base" hangingPunct="0">
              <a:lnSpc>
                <a:spcPct val="150000"/>
              </a:lnSpc>
              <a:spcBef>
                <a:spcPct val="0"/>
              </a:spcBef>
              <a:spcAft>
                <a:spcPct val="0"/>
              </a:spcAf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093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oogle Shape;130;p19" descr="A picture containing outdoor, water, animal, large&#10;&#10;Description automatically generated">
            <a:extLst>
              <a:ext uri="{FF2B5EF4-FFF2-40B4-BE49-F238E27FC236}">
                <a16:creationId xmlns:a16="http://schemas.microsoft.com/office/drawing/2014/main" id="{F6E675E9-20A1-43E4-F9A7-5192A9597A50}"/>
              </a:ext>
            </a:extLst>
          </p:cNvPr>
          <p:cNvPicPr preferRelativeResize="0"/>
          <p:nvPr/>
        </p:nvPicPr>
        <p:blipFill rotWithShape="1">
          <a:blip r:embed="rId3">
            <a:alphaModFix/>
          </a:blip>
          <a:srcRect l="3509" r="40027"/>
          <a:stretch/>
        </p:blipFill>
        <p:spPr>
          <a:xfrm>
            <a:off x="7099299" y="1117600"/>
            <a:ext cx="4673601" cy="5335955"/>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419099" y="201404"/>
            <a:ext cx="11068396" cy="710252"/>
          </a:xfrm>
        </p:spPr>
        <p:txBody>
          <a:bodyPr>
            <a:normAutofit/>
          </a:bodyPr>
          <a:lstStyle/>
          <a:p>
            <a:r>
              <a:rPr lang="en-US" altLang="en-US" sz="4000" b="1" dirty="0" err="1">
                <a:solidFill>
                  <a:srgbClr val="C00000"/>
                </a:solidFill>
              </a:rPr>
              <a:t>ኢትዮጵያ</a:t>
            </a:r>
            <a:r>
              <a:rPr lang="en-US" altLang="en-US" sz="4000" b="1" dirty="0">
                <a:solidFill>
                  <a:srgbClr val="C00000"/>
                </a:solidFill>
              </a:rPr>
              <a:t>፦ </a:t>
            </a:r>
            <a:r>
              <a:rPr lang="en-US" altLang="en-US" sz="4000" b="1" dirty="0" err="1">
                <a:solidFill>
                  <a:srgbClr val="C00000"/>
                </a:solidFill>
              </a:rPr>
              <a:t>የፖሊሲ</a:t>
            </a:r>
            <a:r>
              <a:rPr lang="en-US" altLang="en-US" sz="4000" b="1" dirty="0">
                <a:solidFill>
                  <a:srgbClr val="C00000"/>
                </a:solidFill>
              </a:rPr>
              <a:t> </a:t>
            </a:r>
            <a:r>
              <a:rPr lang="en-US" altLang="en-US" sz="4000" b="1" dirty="0" err="1">
                <a:solidFill>
                  <a:srgbClr val="C00000"/>
                </a:solidFill>
              </a:rPr>
              <a:t>አቅጣጫዎች</a:t>
            </a:r>
            <a:r>
              <a:rPr lang="en-US" altLang="en-US" sz="4000" b="1" dirty="0">
                <a:solidFill>
                  <a:srgbClr val="C00000"/>
                </a:solidFill>
              </a:rPr>
              <a:t> </a:t>
            </a:r>
            <a:r>
              <a:rPr lang="am-ET" altLang="en-US" sz="4000" b="1" dirty="0">
                <a:solidFill>
                  <a:srgbClr val="C00000"/>
                </a:solidFill>
              </a:rPr>
              <a:t>(የቀጠለ)</a:t>
            </a:r>
            <a:r>
              <a:rPr lang="en-US" altLang="en-US" sz="4000" b="1" dirty="0">
                <a:solidFill>
                  <a:srgbClr val="C00000"/>
                </a:solidFill>
              </a:rPr>
              <a:t> </a:t>
            </a:r>
            <a:endParaRPr 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280986" y="885376"/>
            <a:ext cx="6818311" cy="5673348"/>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sz="2800" kern="100" dirty="0" err="1">
                <a:latin typeface="Nyala" panose="02000504070300020003" pitchFamily="2" charset="0"/>
                <a:ea typeface="Malgun Gothic" panose="020B0503020000020004" pitchFamily="34" charset="-127"/>
              </a:rPr>
              <a:t>በአሰሪና</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ሰራተኛ</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ጉዳይ</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አዋጅ</a:t>
            </a:r>
            <a:r>
              <a:rPr lang="en-US" sz="2800" kern="100" dirty="0">
                <a:latin typeface="Nyala" panose="02000504070300020003" pitchFamily="2" charset="0"/>
                <a:ea typeface="Malgun Gothic" panose="020B0503020000020004" pitchFamily="34" charset="-127"/>
              </a:rPr>
              <a:t> ቁ. 1156/2011፤ </a:t>
            </a:r>
            <a:r>
              <a:rPr lang="en-US" sz="2800" kern="100" dirty="0" err="1">
                <a:latin typeface="Nyala" panose="02000504070300020003" pitchFamily="2" charset="0"/>
                <a:ea typeface="Malgun Gothic" panose="020B0503020000020004" pitchFamily="34" charset="-127"/>
              </a:rPr>
              <a:t>በፌደራል</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መንግስት</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ሰራተኞች</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አዋጅ</a:t>
            </a:r>
            <a:r>
              <a:rPr lang="en-US" sz="2800" kern="100" dirty="0">
                <a:latin typeface="Nyala" panose="02000504070300020003" pitchFamily="2" charset="0"/>
                <a:ea typeface="Malgun Gothic" panose="020B0503020000020004" pitchFamily="34" charset="-127"/>
              </a:rPr>
              <a:t> ቁ. 515/1999</a:t>
            </a:r>
            <a:r>
              <a:rPr lang="am-ET" sz="2800" kern="100" dirty="0">
                <a:latin typeface="Nyala" panose="02000504070300020003" pitchFamily="2" charset="0"/>
                <a:ea typeface="Malgun Gothic" panose="020B0503020000020004" pitchFamily="34" charset="-127"/>
              </a:rPr>
              <a:t> እና</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በከፍተኛ</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ትምህርት</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አዋጅ</a:t>
            </a:r>
            <a:r>
              <a:rPr lang="en-US" sz="2800" kern="100" dirty="0">
                <a:latin typeface="Nyala" panose="02000504070300020003" pitchFamily="2" charset="0"/>
                <a:ea typeface="Malgun Gothic" panose="020B0503020000020004" pitchFamily="34" charset="-127"/>
              </a:rPr>
              <a:t> ቁ. 351/2003 </a:t>
            </a:r>
            <a:r>
              <a:rPr lang="en-US" sz="2800" kern="100" dirty="0" err="1">
                <a:latin typeface="Nyala" panose="02000504070300020003" pitchFamily="2" charset="0"/>
                <a:ea typeface="Malgun Gothic" panose="020B0503020000020004" pitchFamily="34" charset="-127"/>
              </a:rPr>
              <a:t>ውስጥ</a:t>
            </a:r>
            <a:r>
              <a:rPr lang="am-ET"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የአድልዎ</a:t>
            </a:r>
            <a:r>
              <a:rPr lang="am-ET" sz="2800" kern="100" dirty="0">
                <a:latin typeface="Nyala" panose="02000504070300020003" pitchFamily="2" charset="0"/>
                <a:ea typeface="Malgun Gothic" panose="020B0503020000020004" pitchFamily="34" charset="-127"/>
              </a:rPr>
              <a:t> ማስወገጃ እርምጃ </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lang="en-GB" sz="2800" dirty="0">
                <a:solidFill>
                  <a:schemeClr val="tx1"/>
                </a:solidFill>
                <a:latin typeface="Calibri" panose="020F0502020204030204" pitchFamily="34" charset="0"/>
                <a:cs typeface="Calibri" panose="020F0502020204030204" pitchFamily="34" charset="0"/>
              </a:rPr>
              <a:t>Affirmative action</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lang="en-GB" sz="2800" dirty="0">
                <a:solidFill>
                  <a:schemeClr val="tx1"/>
                </a:solidFill>
                <a:latin typeface="Calibri" panose="020F0502020204030204" pitchFamily="34" charset="0"/>
                <a:cs typeface="Calibri" panose="020F0502020204030204" pitchFamily="34" charset="0"/>
              </a:rPr>
              <a:t> </a:t>
            </a:r>
            <a:r>
              <a:rPr lang="en-US" sz="2800" kern="100" dirty="0" err="1">
                <a:latin typeface="Nyala" panose="02000504070300020003" pitchFamily="2" charset="0"/>
                <a:ea typeface="Malgun Gothic" panose="020B0503020000020004" pitchFamily="34" charset="-127"/>
              </a:rPr>
              <a:t>አንቀፆች</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ተካተዋል</a:t>
            </a:r>
            <a:endParaRPr lang="en-US" sz="2800" kern="100" dirty="0">
              <a:latin typeface="Nyala" panose="02000504070300020003" pitchFamily="2" charset="0"/>
              <a:ea typeface="Malgun Gothic" panose="020B0503020000020004" pitchFamily="34" charset="-127"/>
            </a:endParaRPr>
          </a:p>
          <a:p>
            <a:pPr marL="342900" marR="0" indent="-342900">
              <a:spcBef>
                <a:spcPts val="0"/>
              </a:spcBef>
              <a:spcAft>
                <a:spcPts val="800"/>
              </a:spcAft>
              <a:buFont typeface="Arial" panose="020B0604020202020204" pitchFamily="34" charset="0"/>
              <a:buChar char="•"/>
            </a:pPr>
            <a:r>
              <a:rPr lang="en-US" sz="2800" kern="100" dirty="0" err="1">
                <a:latin typeface="Nyala" panose="02000504070300020003" pitchFamily="2" charset="0"/>
                <a:ea typeface="Malgun Gothic" panose="020B0503020000020004" pitchFamily="34" charset="-127"/>
              </a:rPr>
              <a:t>የሴቶችና</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ማህበራዊ</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ጉዳይ</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ሚኒስቴር</a:t>
            </a:r>
            <a:r>
              <a:rPr lang="en-US" sz="2800" kern="100" dirty="0">
                <a:latin typeface="Nyala" panose="02000504070300020003" pitchFamily="2" charset="0"/>
                <a:ea typeface="Malgun Gothic" panose="020B0503020000020004" pitchFamily="34" charset="-127"/>
              </a:rPr>
              <a:t> </a:t>
            </a:r>
            <a:r>
              <a:rPr lang="en-US" sz="2800" kern="100" dirty="0" err="1">
                <a:latin typeface="Nyala" panose="02000504070300020003" pitchFamily="2" charset="0"/>
                <a:ea typeface="Malgun Gothic" panose="020B0503020000020004" pitchFamily="34" charset="-127"/>
              </a:rPr>
              <a:t>ተቋቁሟል</a:t>
            </a:r>
            <a:r>
              <a:rPr lang="en-US" sz="2800" kern="100" dirty="0">
                <a:latin typeface="Nyala" panose="02000504070300020003" pitchFamily="2" charset="0"/>
                <a:ea typeface="Malgun Gothic" panose="020B0503020000020004" pitchFamily="34" charset="-127"/>
              </a:rPr>
              <a:t>፤</a:t>
            </a:r>
          </a:p>
          <a:p>
            <a:pPr marL="342900" marR="0" indent="-342900">
              <a:spcBef>
                <a:spcPts val="0"/>
              </a:spcBef>
              <a:spcAft>
                <a:spcPts val="800"/>
              </a:spcAft>
              <a:buFont typeface="Arial" panose="020B0604020202020204" pitchFamily="34" charset="0"/>
              <a:buChar char="•"/>
            </a:pPr>
            <a:r>
              <a:rPr lang="en-US" altLang="en-US" sz="2800" kern="100" dirty="0" err="1">
                <a:latin typeface="Nyala" panose="02000504070300020003" pitchFamily="2" charset="0"/>
                <a:ea typeface="Malgun Gothic" panose="020B0503020000020004" pitchFamily="34" charset="-127"/>
              </a:rPr>
              <a:t>በሁሉም</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የመንግስት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አስፈፃሚ</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አካት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ሥርዓተ-ፆታ</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አደረጃጀት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ተፈጥሯል</a:t>
            </a:r>
            <a:r>
              <a:rPr lang="en-US" altLang="en-US" sz="2800" kern="100" dirty="0">
                <a:latin typeface="Nyala" panose="02000504070300020003" pitchFamily="2" charset="0"/>
                <a:ea typeface="Malgun Gothic" panose="020B0503020000020004" pitchFamily="34" charset="-127"/>
              </a:rPr>
              <a:t> </a:t>
            </a:r>
          </a:p>
          <a:p>
            <a:pPr marL="342900" marR="0" indent="-342900">
              <a:spcBef>
                <a:spcPts val="0"/>
              </a:spcBef>
              <a:spcAft>
                <a:spcPts val="800"/>
              </a:spcAft>
              <a:buFont typeface="Arial" panose="020B0604020202020204" pitchFamily="34" charset="0"/>
              <a:buChar char="•"/>
            </a:pPr>
            <a:r>
              <a:rPr lang="en-US" altLang="en-US" sz="2800" kern="100" dirty="0" err="1">
                <a:latin typeface="Nyala" panose="02000504070300020003" pitchFamily="2" charset="0"/>
                <a:ea typeface="Malgun Gothic" panose="020B0503020000020004" pitchFamily="34" charset="-127"/>
              </a:rPr>
              <a:t>ሥርዓተ-ፆታን</a:t>
            </a:r>
            <a:r>
              <a:rPr lang="am-ET" altLang="en-US" sz="2800" kern="100" dirty="0">
                <a:latin typeface="Nyala" panose="02000504070300020003" pitchFamily="2" charset="0"/>
                <a:ea typeface="Malgun Gothic" panose="020B0503020000020004" pitchFamily="34" charset="-127"/>
              </a:rPr>
              <a:t> አካቶ ትግበራ</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በልማት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እቅዶች</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ውስጥ</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ተካቷል</a:t>
            </a:r>
            <a:endParaRPr lang="en-US" altLang="en-US" sz="2800" kern="100" dirty="0">
              <a:latin typeface="Nyala" panose="02000504070300020003" pitchFamily="2" charset="0"/>
              <a:ea typeface="Malgun Gothic" panose="020B0503020000020004" pitchFamily="34" charset="-127"/>
            </a:endParaRPr>
          </a:p>
          <a:p>
            <a:pPr marL="342900" indent="-342900">
              <a:spcAft>
                <a:spcPts val="800"/>
              </a:spcAft>
              <a:buFont typeface="Arial" panose="020B0604020202020204" pitchFamily="34" charset="0"/>
              <a:buChar char="•"/>
            </a:pPr>
            <a:r>
              <a:rPr lang="en-US" altLang="en-US" sz="2800" kern="100" dirty="0" err="1">
                <a:latin typeface="Nyala" panose="02000504070300020003" pitchFamily="2" charset="0"/>
                <a:ea typeface="Malgun Gothic" panose="020B0503020000020004" pitchFamily="34" charset="-127"/>
              </a:rPr>
              <a:t>ዘላቂ</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የልማት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ግቦች</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በአገር</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አቀፉ</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የአሥር</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ዓመታት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የልማት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ዕቅድ</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እ</a:t>
            </a:r>
            <a:r>
              <a:rPr lang="am-ET" altLang="en-US" sz="2800" kern="100" dirty="0">
                <a:latin typeface="Nyala" panose="02000504070300020003" pitchFamily="2" charset="0"/>
                <a:ea typeface="Malgun Gothic" panose="020B0503020000020004" pitchFamily="34" charset="-127"/>
              </a:rPr>
              <a:t>.ኤ.አ. </a:t>
            </a:r>
            <a:r>
              <a:rPr lang="en-US" altLang="en-US" sz="2800" kern="100" dirty="0">
                <a:latin typeface="Nyala" panose="02000504070300020003" pitchFamily="2" charset="0"/>
                <a:ea typeface="Malgun Gothic" panose="020B0503020000020004" pitchFamily="34" charset="-127"/>
              </a:rPr>
              <a:t>2021-2030) </a:t>
            </a:r>
            <a:r>
              <a:rPr lang="en-US" altLang="en-US" sz="2800" kern="100" dirty="0" err="1">
                <a:latin typeface="Nyala" panose="02000504070300020003" pitchFamily="2" charset="0"/>
                <a:ea typeface="Malgun Gothic" panose="020B0503020000020004" pitchFamily="34" charset="-127"/>
              </a:rPr>
              <a:t>ውስጥ</a:t>
            </a:r>
            <a:r>
              <a:rPr lang="en-US" altLang="en-US" sz="2800" kern="100" dirty="0">
                <a:latin typeface="Nyala" panose="02000504070300020003" pitchFamily="2" charset="0"/>
                <a:ea typeface="Malgun Gothic" panose="020B0503020000020004" pitchFamily="34" charset="-127"/>
              </a:rPr>
              <a:t> </a:t>
            </a:r>
            <a:r>
              <a:rPr lang="en-US" altLang="en-US" sz="2800" kern="100" dirty="0" err="1">
                <a:latin typeface="Nyala" panose="02000504070300020003" pitchFamily="2" charset="0"/>
                <a:ea typeface="Malgun Gothic" panose="020B0503020000020004" pitchFamily="34" charset="-127"/>
              </a:rPr>
              <a:t>ተካተዋል</a:t>
            </a:r>
            <a:endParaRPr lang="en-US" altLang="en-US" sz="2800" kern="100" dirty="0">
              <a:latin typeface="Nyala" panose="02000504070300020003" pitchFamily="2" charset="0"/>
              <a:ea typeface="Malgun Gothic" panose="020B0503020000020004" pitchFamily="34" charset="-127"/>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6BBD72C1-DCCB-60C6-5513-7821815D8E19}"/>
              </a:ext>
            </a:extLst>
          </p:cNvPr>
          <p:cNvSpPr txBox="1"/>
          <p:nvPr/>
        </p:nvSpPr>
        <p:spPr>
          <a:xfrm>
            <a:off x="7099300" y="6439348"/>
            <a:ext cx="4673601" cy="307777"/>
          </a:xfrm>
          <a:prstGeom prst="rect">
            <a:avLst/>
          </a:prstGeom>
          <a:noFill/>
        </p:spPr>
        <p:txBody>
          <a:bodyPr wrap="square">
            <a:spAutoFit/>
          </a:bodyPr>
          <a:lstStyle/>
          <a:p>
            <a:pPr lvl="0" algn="ctr" eaLnBrk="0" fontAlgn="base" hangingPunct="0">
              <a:spcBef>
                <a:spcPct val="0"/>
              </a:spcBef>
              <a:spcAft>
                <a:spcPct val="0"/>
              </a:spcAft>
            </a:pPr>
            <a:r>
              <a:rPr kumimoji="0" lang="am-ET" altLang="en-US" sz="1400" b="0" i="0" u="none" strike="noStrike" cap="none" normalizeH="0" baseline="0" dirty="0">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ፎቶ </a:t>
            </a:r>
            <a:r>
              <a:rPr kumimoji="0" lang="en-US" altLang="en-US" sz="1400" b="0" i="0" u="none" strike="noStrike" cap="none" normalizeH="0" baseline="0" dirty="0" err="1">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ምንጭ</a:t>
            </a:r>
            <a:r>
              <a:rPr kumimoji="0" lang="en-US" altLang="en-US" sz="1400" b="0" i="0" u="none" strike="noStrike" cap="none" normalizeH="0" baseline="0" dirty="0">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1400" dirty="0">
                <a:solidFill>
                  <a:srgbClr val="000000"/>
                </a:solidFill>
                <a:latin typeface="Nyala" panose="02000504070300020003" pitchFamily="2" charset="0"/>
                <a:ea typeface="Times New Roman" panose="02020603050405020304" pitchFamily="18" charset="0"/>
                <a:cs typeface="Courier New" panose="02070309020205020404" pitchFamily="49" charset="0"/>
              </a:rPr>
              <a:t>wetlands international</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331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838199" y="548005"/>
            <a:ext cx="10515600" cy="798657"/>
          </a:xfrm>
        </p:spPr>
        <p:txBody>
          <a:bodyPr>
            <a:normAutofit/>
          </a:bodyPr>
          <a:lstStyle/>
          <a:p>
            <a:r>
              <a:rPr kumimoji="1" lang="am-ET" altLang="ja-JP" b="1" dirty="0">
                <a:solidFill>
                  <a:srgbClr val="C00000"/>
                </a:solidFill>
              </a:rPr>
              <a:t>በዚህ </a:t>
            </a:r>
            <a:r>
              <a:rPr kumimoji="1" lang="en-US" b="1" dirty="0" err="1">
                <a:solidFill>
                  <a:srgbClr val="C00000"/>
                </a:solidFill>
              </a:rPr>
              <a:t>የስልጠና</a:t>
            </a:r>
            <a:r>
              <a:rPr kumimoji="1" lang="en-US" b="1" dirty="0">
                <a:solidFill>
                  <a:srgbClr val="C00000"/>
                </a:solidFill>
              </a:rPr>
              <a:t> </a:t>
            </a:r>
            <a:r>
              <a:rPr kumimoji="1" lang="en-US" b="1" dirty="0" err="1">
                <a:solidFill>
                  <a:srgbClr val="C00000"/>
                </a:solidFill>
              </a:rPr>
              <a:t>ሰነድ</a:t>
            </a:r>
            <a:r>
              <a:rPr kumimoji="1" lang="en-US" b="1" dirty="0">
                <a:solidFill>
                  <a:srgbClr val="C00000"/>
                </a:solidFill>
              </a:rPr>
              <a:t> </a:t>
            </a:r>
            <a:r>
              <a:rPr kumimoji="1" lang="am-ET" altLang="ja-JP" b="1" dirty="0">
                <a:solidFill>
                  <a:srgbClr val="C00000"/>
                </a:solidFill>
              </a:rPr>
              <a:t>ሰልጣኞች </a:t>
            </a:r>
            <a:r>
              <a:rPr kumimoji="1" lang="en-US" b="1" dirty="0" err="1">
                <a:solidFill>
                  <a:srgbClr val="C00000"/>
                </a:solidFill>
              </a:rPr>
              <a:t>የሚከተሉትን</a:t>
            </a:r>
            <a:r>
              <a:rPr kumimoji="1" lang="am-ET" b="1" dirty="0">
                <a:solidFill>
                  <a:srgbClr val="C00000"/>
                </a:solidFill>
              </a:rPr>
              <a:t> ይወያያሉ</a:t>
            </a:r>
            <a:endParaRPr kumimoji="1" lang="ja-JP" altLang="en-US" b="1" dirty="0">
              <a:solidFill>
                <a:srgbClr val="C00000"/>
              </a:solidFill>
            </a:endParaRPr>
          </a:p>
        </p:txBody>
      </p:sp>
      <p:sp>
        <p:nvSpPr>
          <p:cNvPr id="3" name="Content Placeholder 2">
            <a:extLst>
              <a:ext uri="{FF2B5EF4-FFF2-40B4-BE49-F238E27FC236}">
                <a16:creationId xmlns:a16="http://schemas.microsoft.com/office/drawing/2014/main" id="{C530DD7C-3F55-7510-1EBD-4CFC242ED437}"/>
              </a:ext>
            </a:extLst>
          </p:cNvPr>
          <p:cNvSpPr>
            <a:spLocks noGrp="1"/>
          </p:cNvSpPr>
          <p:nvPr>
            <p:ph idx="1"/>
          </p:nvPr>
        </p:nvSpPr>
        <p:spPr>
          <a:xfrm>
            <a:off x="838199" y="1346662"/>
            <a:ext cx="10782993" cy="4830301"/>
          </a:xfrm>
        </p:spPr>
        <p:txBody>
          <a:bodyPr>
            <a:normAutofit fontScale="70000" lnSpcReduction="20000"/>
          </a:bodyPr>
          <a:lstStyle/>
          <a:p>
            <a:pPr marL="0" indent="0">
              <a:lnSpc>
                <a:spcPct val="160000"/>
              </a:lnSpc>
              <a:buNone/>
            </a:pPr>
            <a:r>
              <a:rPr kumimoji="1" lang="am-ET" altLang="ja-JP" dirty="0">
                <a:cs typeface="Calibri" panose="020F0502020204030204" pitchFamily="34" charset="0"/>
              </a:rPr>
              <a:t>ከአየር ንብረት ለውጥ እርምጃዎች እና </a:t>
            </a:r>
            <a:r>
              <a:rPr kumimoji="0" lang="ja-JP" altLang="ja-JP" b="0" i="0" u="none" strike="noStrike" cap="none" normalizeH="0" baseline="0" dirty="0">
                <a:ln>
                  <a:noFill/>
                </a:ln>
                <a:solidFill>
                  <a:srgbClr val="303436"/>
                </a:solidFill>
                <a:effectLst/>
                <a:latin typeface="Calibri" panose="020F0502020204030204" pitchFamily="34" charset="0"/>
                <a:ea typeface="inherit"/>
                <a:cs typeface="Calibri" panose="020F0502020204030204" pitchFamily="34" charset="0"/>
              </a:rPr>
              <a:t>ከሴቶች</a:t>
            </a:r>
            <a:r>
              <a:rPr kumimoji="0" lang="am-ET" altLang="ja-JP" b="0" i="0" u="none" strike="noStrike" cap="none" normalizeH="0" baseline="0" dirty="0">
                <a:ln>
                  <a:noFill/>
                </a:ln>
                <a:solidFill>
                  <a:srgbClr val="303436"/>
                </a:solidFill>
                <a:effectLst/>
                <a:latin typeface="Arial Unicode MS"/>
                <a:ea typeface="inherit"/>
                <a:cs typeface="Calibri" panose="020F0502020204030204" pitchFamily="34" charset="0"/>
              </a:rPr>
              <a:t> እ</a:t>
            </a:r>
            <a:r>
              <a:rPr kumimoji="0" lang="ja-JP" altLang="ja-JP" b="0" i="0" u="none" strike="noStrike" cap="none" normalizeH="0" baseline="0" dirty="0">
                <a:ln>
                  <a:noFill/>
                </a:ln>
                <a:solidFill>
                  <a:srgbClr val="303436"/>
                </a:solidFill>
                <a:effectLst/>
                <a:latin typeface="Calibri" panose="020F0502020204030204" pitchFamily="34" charset="0"/>
                <a:ea typeface="inherit"/>
                <a:cs typeface="Calibri" panose="020F0502020204030204" pitchFamily="34" charset="0"/>
              </a:rPr>
              <a:t>ና ልጃገረዶ</a:t>
            </a:r>
            <a:r>
              <a:rPr kumimoji="0" lang="ja-JP" altLang="ja-JP" b="0" i="0" u="none" strike="noStrike" cap="none" normalizeH="0" baseline="0">
                <a:ln>
                  <a:noFill/>
                </a:ln>
                <a:solidFill>
                  <a:srgbClr val="303436"/>
                </a:solidFill>
                <a:effectLst/>
                <a:latin typeface="Calibri" panose="020F0502020204030204" pitchFamily="34" charset="0"/>
                <a:ea typeface="inherit"/>
                <a:cs typeface="Calibri" panose="020F0502020204030204" pitchFamily="34" charset="0"/>
              </a:rPr>
              <a:t>ች ብ</a:t>
            </a:r>
            <a:r>
              <a:rPr kumimoji="0" lang="ja-JP" altLang="ja-JP" b="0" i="0" u="none" strike="noStrike" cap="none" normalizeH="0" baseline="0" dirty="0">
                <a:ln>
                  <a:noFill/>
                </a:ln>
                <a:solidFill>
                  <a:srgbClr val="303436"/>
                </a:solidFill>
                <a:effectLst/>
                <a:latin typeface="Calibri" panose="020F0502020204030204" pitchFamily="34" charset="0"/>
                <a:ea typeface="inherit"/>
                <a:cs typeface="Calibri" panose="020F0502020204030204" pitchFamily="34" charset="0"/>
              </a:rPr>
              <a:t>ቃት</a:t>
            </a:r>
            <a:r>
              <a:rPr kumimoji="0" lang="am-ET" altLang="ja-JP" b="0" i="0" u="none" strike="noStrike" cap="none" normalizeH="0" baseline="0" dirty="0">
                <a:ln>
                  <a:noFill/>
                </a:ln>
                <a:solidFill>
                  <a:srgbClr val="303436"/>
                </a:solidFill>
                <a:effectLst/>
                <a:latin typeface="Arial Unicode MS"/>
                <a:ea typeface="inherit"/>
                <a:cs typeface="Calibri" panose="020F0502020204030204" pitchFamily="34" charset="0"/>
              </a:rPr>
              <a:t> </a:t>
            </a:r>
            <a:r>
              <a:rPr kumimoji="1" lang="am-ET" altLang="ja-JP" dirty="0">
                <a:cs typeface="Calibri" panose="020F0502020204030204" pitchFamily="34" charset="0"/>
              </a:rPr>
              <a:t>ጋር ግንኙነት ስላላቸዉ አለም አቀፍ</a:t>
            </a:r>
            <a:r>
              <a:rPr kumimoji="1" lang="en-US" altLang="ja-JP" dirty="0">
                <a:latin typeface="Calibri" panose="020F0502020204030204" pitchFamily="34" charset="0"/>
                <a:cs typeface="Calibri" panose="020F0502020204030204" pitchFamily="34" charset="0"/>
              </a:rPr>
              <a:t> </a:t>
            </a:r>
            <a:r>
              <a:rPr kumimoji="1" lang="am-ET" altLang="ja-JP" dirty="0">
                <a:cs typeface="Calibri" panose="020F0502020204030204" pitchFamily="34" charset="0"/>
              </a:rPr>
              <a:t>እንዲሁም ብሔራዊ የፖሊሲ ማዕቀፎች፡</a:t>
            </a:r>
            <a:r>
              <a:rPr kumimoji="1" lang="en-US" altLang="ja-JP" dirty="0">
                <a:cs typeface="Calibri" panose="020F0502020204030204" pitchFamily="34" charset="0"/>
              </a:rPr>
              <a:t>-</a:t>
            </a:r>
            <a:r>
              <a:rPr kumimoji="1" lang="am-ET" altLang="ja-JP" dirty="0">
                <a:cs typeface="Calibri" panose="020F0502020204030204" pitchFamily="34" charset="0"/>
              </a:rPr>
              <a:t> </a:t>
            </a:r>
            <a:endParaRPr kumimoji="1" lang="en-US" altLang="ja-JP" dirty="0">
              <a:latin typeface="Calibri" panose="020F0502020204030204" pitchFamily="34" charset="0"/>
              <a:cs typeface="Calibri" panose="020F0502020204030204" pitchFamily="34" charset="0"/>
            </a:endParaRPr>
          </a:p>
          <a:p>
            <a:pPr marL="1263650" indent="-565150">
              <a:lnSpc>
                <a:spcPct val="160000"/>
              </a:lnSpc>
              <a:buFont typeface="Wingdings" panose="05000000000000000000" pitchFamily="2" charset="2"/>
              <a:buChar char="ü"/>
            </a:pPr>
            <a:r>
              <a:rPr kumimoji="1" lang="am-ET" altLang="ja-JP" dirty="0">
                <a:cs typeface="Calibri" panose="020F0502020204030204" pitchFamily="34" charset="0"/>
              </a:rPr>
              <a:t>የዘላቂ ልማት ግቦች (</a:t>
            </a:r>
            <a:r>
              <a:rPr kumimoji="1" lang="en-US" altLang="ja-JP" dirty="0">
                <a:latin typeface="Calibri" panose="020F0502020204030204" pitchFamily="34" charset="0"/>
                <a:cs typeface="Calibri" panose="020F0502020204030204" pitchFamily="34" charset="0"/>
              </a:rPr>
              <a:t>The Sustainable Development Goals)</a:t>
            </a:r>
            <a:endParaRPr kumimoji="1" lang="am-ET" altLang="ja-JP" dirty="0">
              <a:cs typeface="Calibri" panose="020F0502020204030204" pitchFamily="34" charset="0"/>
            </a:endParaRPr>
          </a:p>
          <a:p>
            <a:pPr marL="1263650" indent="-565150">
              <a:lnSpc>
                <a:spcPct val="160000"/>
              </a:lnSpc>
              <a:buFont typeface="Wingdings" panose="05000000000000000000" pitchFamily="2" charset="2"/>
              <a:buChar char="ü"/>
            </a:pPr>
            <a:r>
              <a:rPr kumimoji="1" lang="am-ET" altLang="ja-JP" dirty="0">
                <a:cs typeface="Calibri" panose="020F0502020204030204" pitchFamily="34" charset="0"/>
              </a:rPr>
              <a:t>የሴንዳይ የ</a:t>
            </a:r>
            <a:r>
              <a:rPr kumimoji="1" lang="en-US" altLang="ja-JP" dirty="0" err="1">
                <a:latin typeface="Calibri" panose="020F0502020204030204" pitchFamily="34" charset="0"/>
                <a:cs typeface="Calibri" panose="020F0502020204030204" pitchFamily="34" charset="0"/>
              </a:rPr>
              <a:t>አደጋ</a:t>
            </a:r>
            <a:r>
              <a:rPr kumimoji="1" lang="en-US" altLang="ja-JP" dirty="0">
                <a:latin typeface="Calibri" panose="020F0502020204030204" pitchFamily="34" charset="0"/>
                <a:cs typeface="Calibri" panose="020F0502020204030204" pitchFamily="34" charset="0"/>
              </a:rPr>
              <a:t> </a:t>
            </a:r>
            <a:r>
              <a:rPr kumimoji="1" lang="en-US" altLang="ja-JP" dirty="0" err="1">
                <a:latin typeface="Calibri" panose="020F0502020204030204" pitchFamily="34" charset="0"/>
                <a:cs typeface="Calibri" panose="020F0502020204030204" pitchFamily="34" charset="0"/>
              </a:rPr>
              <a:t>ስጋት</a:t>
            </a:r>
            <a:r>
              <a:rPr kumimoji="1" lang="am-ET" altLang="ja-JP" dirty="0">
                <a:cs typeface="Calibri" panose="020F0502020204030204" pitchFamily="34" charset="0"/>
              </a:rPr>
              <a:t> ቅነሳ ስምምነት</a:t>
            </a:r>
            <a:r>
              <a:rPr kumimoji="1" lang="en-US" altLang="ja-JP" dirty="0">
                <a:latin typeface="Calibri" panose="020F0502020204030204" pitchFamily="34" charset="0"/>
                <a:cs typeface="Calibri" panose="020F0502020204030204" pitchFamily="34" charset="0"/>
              </a:rPr>
              <a:t> </a:t>
            </a:r>
            <a:r>
              <a:rPr kumimoji="1" lang="am-ET" altLang="ja-JP" dirty="0">
                <a:cs typeface="Calibri" panose="020F0502020204030204" pitchFamily="34" charset="0"/>
              </a:rPr>
              <a:t>(ከአየር ንብረት ለውጥ ጋር ግንኙነት ያላቸዉ አደጋዎች)</a:t>
            </a:r>
            <a:r>
              <a:rPr kumimoji="1" lang="en-US" altLang="ja-JP" dirty="0">
                <a:latin typeface="Calibri" panose="020F0502020204030204" pitchFamily="34" charset="0"/>
                <a:cs typeface="Calibri" panose="020F0502020204030204" pitchFamily="34" charset="0"/>
              </a:rPr>
              <a:t> (The Sendai Agreement on Disaster Risk Reduction) </a:t>
            </a:r>
            <a:endParaRPr kumimoji="1" lang="am-ET" altLang="ja-JP" dirty="0">
              <a:cs typeface="Calibri" panose="020F0502020204030204" pitchFamily="34" charset="0"/>
            </a:endParaRPr>
          </a:p>
          <a:p>
            <a:pPr marL="1263650" indent="-565150">
              <a:lnSpc>
                <a:spcPct val="160000"/>
              </a:lnSpc>
              <a:buFont typeface="Wingdings" panose="05000000000000000000" pitchFamily="2" charset="2"/>
              <a:buChar char="ü"/>
            </a:pPr>
            <a:r>
              <a:rPr kumimoji="1" lang="am-ET" altLang="ja-JP" dirty="0">
                <a:cs typeface="Calibri" panose="020F0502020204030204" pitchFamily="34" charset="0"/>
              </a:rPr>
              <a:t>የፓሪስ የአየር ንብረት ለዉጥ ስምምነት</a:t>
            </a:r>
            <a:r>
              <a:rPr kumimoji="1" lang="en-US" altLang="ja-JP" dirty="0">
                <a:latin typeface="Calibri" panose="020F0502020204030204" pitchFamily="34" charset="0"/>
                <a:cs typeface="Calibri" panose="020F0502020204030204" pitchFamily="34" charset="0"/>
              </a:rPr>
              <a:t> (Paris Agreement on Climate Change)</a:t>
            </a:r>
            <a:endParaRPr kumimoji="1" lang="am-ET" altLang="ja-JP" dirty="0">
              <a:cs typeface="Calibri" panose="020F0502020204030204" pitchFamily="34" charset="0"/>
            </a:endParaRPr>
          </a:p>
          <a:p>
            <a:pPr marL="1263650" marR="0" lvl="0" indent="-565150" algn="l" defTabSz="914400" rtl="0" eaLnBrk="1" fontAlgn="auto" latinLnBrk="0" hangingPunct="1">
              <a:lnSpc>
                <a:spcPct val="160000"/>
              </a:lnSpc>
              <a:spcBef>
                <a:spcPts val="1000"/>
              </a:spcBef>
              <a:spcAft>
                <a:spcPts val="0"/>
              </a:spcAft>
              <a:buClrTx/>
              <a:buSzTx/>
              <a:buFont typeface="Wingdings" panose="05000000000000000000" pitchFamily="2" charset="2"/>
              <a:buChar char="ü"/>
              <a:tabLst/>
              <a:defRPr/>
            </a:pPr>
            <a:r>
              <a:rPr kumimoji="0" lang="am-ET" altLang="ja-JP" b="0" i="0" u="none" strike="noStrike" cap="none" normalizeH="0" baseline="0" dirty="0">
                <a:ln>
                  <a:noFill/>
                </a:ln>
                <a:solidFill>
                  <a:srgbClr val="303436"/>
                </a:solidFill>
                <a:effectLst/>
                <a:latin typeface="Arial Unicode MS"/>
                <a:ea typeface="inherit"/>
                <a:cs typeface="Calibri" panose="020F0502020204030204" pitchFamily="34" charset="0"/>
              </a:rPr>
              <a:t>የ</a:t>
            </a:r>
            <a:r>
              <a:rPr kumimoji="0" lang="ja-JP" altLang="ja-JP" b="0" i="0" u="none" strike="noStrike" cap="none" normalizeH="0" baseline="0">
                <a:ln>
                  <a:noFill/>
                </a:ln>
                <a:solidFill>
                  <a:srgbClr val="303436"/>
                </a:solidFill>
                <a:effectLst/>
                <a:latin typeface="Calibri" panose="020F0502020204030204" pitchFamily="34" charset="0"/>
                <a:ea typeface="inherit"/>
                <a:cs typeface="Calibri" panose="020F0502020204030204" pitchFamily="34" charset="0"/>
              </a:rPr>
              <a:t>ቤ</a:t>
            </a:r>
            <a:r>
              <a:rPr kumimoji="1" lang="ja-JP" altLang="ja-JP" dirty="0">
                <a:cs typeface="Calibri" panose="020F0502020204030204" pitchFamily="34" charset="0"/>
              </a:rPr>
              <a:t>ጂን</a:t>
            </a:r>
            <a:r>
              <a:rPr kumimoji="1" lang="ja-JP" altLang="ja-JP">
                <a:cs typeface="Calibri" panose="020F0502020204030204" pitchFamily="34" charset="0"/>
              </a:rPr>
              <a:t>ግ </a:t>
            </a:r>
            <a:r>
              <a:rPr kumimoji="1" lang="am-ET" altLang="ja-JP" dirty="0">
                <a:cs typeface="Calibri" panose="020F0502020204030204" pitchFamily="34" charset="0"/>
              </a:rPr>
              <a:t>ት</a:t>
            </a:r>
            <a:r>
              <a:rPr kumimoji="1" lang="ja-JP" altLang="ja-JP">
                <a:cs typeface="Calibri" panose="020F0502020204030204" pitchFamily="34" charset="0"/>
              </a:rPr>
              <a:t>ግ</a:t>
            </a:r>
            <a:r>
              <a:rPr kumimoji="1" lang="am-ET" altLang="ja-JP" dirty="0">
                <a:cs typeface="Calibri" panose="020F0502020204030204" pitchFamily="34" charset="0"/>
              </a:rPr>
              <a:t>በራ</a:t>
            </a:r>
            <a:r>
              <a:rPr kumimoji="1" lang="ja-JP" altLang="ja-JP" dirty="0">
                <a:cs typeface="Calibri" panose="020F0502020204030204" pitchFamily="34" charset="0"/>
              </a:rPr>
              <a:t> መድ</a:t>
            </a:r>
            <a:r>
              <a:rPr kumimoji="1" lang="ja-JP" altLang="ja-JP">
                <a:cs typeface="Calibri" panose="020F0502020204030204" pitchFamily="34" charset="0"/>
              </a:rPr>
              <a:t>ረክ </a:t>
            </a:r>
            <a:r>
              <a:rPr kumimoji="1" lang="en-US" altLang="ja-JP" dirty="0">
                <a:cs typeface="Calibri" panose="020F0502020204030204" pitchFamily="34" charset="0"/>
              </a:rPr>
              <a:t> (Beijing </a:t>
            </a:r>
            <a:r>
              <a:rPr kumimoji="0" lang="en-US" altLang="ja-JP" sz="2800" b="0" i="0" u="none" strike="noStrike" kern="1200" cap="none" spc="0" normalizeH="0" baseline="0" noProof="0" dirty="0">
                <a:ln>
                  <a:noFill/>
                </a:ln>
                <a:solidFill>
                  <a:srgbClr val="303436"/>
                </a:solidFill>
                <a:effectLst/>
                <a:uLnTx/>
                <a:uFillTx/>
                <a:latin typeface="Calibri" panose="020F0502020204030204" pitchFamily="34" charset="0"/>
                <a:ea typeface="游ゴシック" panose="020B0400000000000000" pitchFamily="34" charset="-128"/>
                <a:cs typeface="Calibri" panose="020F0502020204030204" pitchFamily="34" charset="0"/>
              </a:rPr>
              <a:t>Platform for Action)</a:t>
            </a:r>
            <a:endParaRPr kumimoji="0" lang="am-ET" altLang="ja-JP" sz="800" b="0" i="0" u="none" strike="noStrike" cap="none" normalizeH="0" baseline="0" dirty="0">
              <a:ln>
                <a:noFill/>
              </a:ln>
              <a:solidFill>
                <a:schemeClr val="tx1"/>
              </a:solidFill>
              <a:effectLst/>
              <a:cs typeface="Calibri" panose="020F0502020204030204" pitchFamily="34" charset="0"/>
            </a:endParaRPr>
          </a:p>
          <a:p>
            <a:pPr marL="1263650" indent="-565150">
              <a:lnSpc>
                <a:spcPct val="160000"/>
              </a:lnSpc>
              <a:buFont typeface="Wingdings" panose="05000000000000000000" pitchFamily="2" charset="2"/>
              <a:buChar char="ü"/>
            </a:pPr>
            <a:r>
              <a:rPr kumimoji="1" lang="am-ET" altLang="ja-JP" dirty="0">
                <a:cs typeface="Calibri" panose="020F0502020204030204" pitchFamily="34" charset="0"/>
              </a:rPr>
              <a:t>የሴቶች ሁኔታ ኮሚሽን</a:t>
            </a:r>
            <a:r>
              <a:rPr kumimoji="1" lang="en-US" altLang="ja-JP" dirty="0">
                <a:cs typeface="Calibri" panose="020F0502020204030204" pitchFamily="34" charset="0"/>
              </a:rPr>
              <a:t> (Commission </a:t>
            </a:r>
            <a:r>
              <a:rPr lang="en-US" altLang="ja-JP" dirty="0">
                <a:solidFill>
                  <a:srgbClr val="303436"/>
                </a:solidFill>
                <a:latin typeface="Calibri" panose="020F0502020204030204" pitchFamily="34" charset="0"/>
                <a:cs typeface="Calibri" panose="020F0502020204030204" pitchFamily="34" charset="0"/>
              </a:rPr>
              <a:t>on the Status of Women)</a:t>
            </a:r>
            <a:endParaRPr lang="am-ET" altLang="ja-JP" dirty="0">
              <a:solidFill>
                <a:srgbClr val="303436"/>
              </a:solidFill>
              <a:latin typeface="Calibri" panose="020F0502020204030204" pitchFamily="34" charset="0"/>
              <a:cs typeface="Calibri" panose="020F0502020204030204" pitchFamily="34" charset="0"/>
            </a:endParaRPr>
          </a:p>
          <a:p>
            <a:pPr marL="1263650" indent="-565150">
              <a:lnSpc>
                <a:spcPct val="160000"/>
              </a:lnSpc>
              <a:buFont typeface="Wingdings" panose="05000000000000000000" pitchFamily="2" charset="2"/>
              <a:buChar char="ü"/>
            </a:pPr>
            <a:r>
              <a:rPr lang="am-ET" altLang="en-US" sz="2900" dirty="0">
                <a:solidFill>
                  <a:srgbClr val="303436"/>
                </a:solidFill>
                <a:cs typeface="Calibri" panose="020F0502020204030204" pitchFamily="34" charset="0"/>
              </a:rPr>
              <a:t>በአኢትዮጵያ ዋና ዋና </a:t>
            </a:r>
            <a:r>
              <a:rPr lang="en-US" altLang="en-US" sz="2900" dirty="0" err="1">
                <a:solidFill>
                  <a:srgbClr val="303436"/>
                </a:solidFill>
                <a:latin typeface="Calibri" panose="020F0502020204030204" pitchFamily="34" charset="0"/>
                <a:cs typeface="Calibri" panose="020F0502020204030204" pitchFamily="34" charset="0"/>
              </a:rPr>
              <a:t>የአየር</a:t>
            </a:r>
            <a:r>
              <a:rPr lang="en-US" altLang="en-US" sz="2900" dirty="0">
                <a:solidFill>
                  <a:srgbClr val="303436"/>
                </a:solidFill>
                <a:latin typeface="Calibri" panose="020F0502020204030204" pitchFamily="34" charset="0"/>
                <a:cs typeface="Calibri" panose="020F0502020204030204" pitchFamily="34" charset="0"/>
              </a:rPr>
              <a:t> </a:t>
            </a:r>
            <a:r>
              <a:rPr lang="en-US" altLang="en-US" sz="2900" dirty="0" err="1">
                <a:solidFill>
                  <a:srgbClr val="303436"/>
                </a:solidFill>
                <a:latin typeface="Calibri" panose="020F0502020204030204" pitchFamily="34" charset="0"/>
                <a:cs typeface="Calibri" panose="020F0502020204030204" pitchFamily="34" charset="0"/>
              </a:rPr>
              <a:t>ንብረት</a:t>
            </a:r>
            <a:r>
              <a:rPr lang="en-US" altLang="en-US" sz="2900" dirty="0">
                <a:solidFill>
                  <a:srgbClr val="303436"/>
                </a:solidFill>
                <a:latin typeface="Calibri" panose="020F0502020204030204" pitchFamily="34" charset="0"/>
                <a:cs typeface="Calibri" panose="020F0502020204030204" pitchFamily="34" charset="0"/>
              </a:rPr>
              <a:t> </a:t>
            </a:r>
            <a:r>
              <a:rPr lang="en-US" altLang="en-US" sz="2900" dirty="0" err="1">
                <a:solidFill>
                  <a:srgbClr val="303436"/>
                </a:solidFill>
                <a:latin typeface="Calibri" panose="020F0502020204030204" pitchFamily="34" charset="0"/>
                <a:cs typeface="Calibri" panose="020F0502020204030204" pitchFamily="34" charset="0"/>
              </a:rPr>
              <a:t>ለውጥን</a:t>
            </a:r>
            <a:r>
              <a:rPr lang="am-ET" altLang="en-US" sz="2900" dirty="0">
                <a:solidFill>
                  <a:srgbClr val="303436"/>
                </a:solidFill>
                <a:cs typeface="Calibri" panose="020F0502020204030204" pitchFamily="34" charset="0"/>
              </a:rPr>
              <a:t> የመ</a:t>
            </a:r>
            <a:r>
              <a:rPr lang="en-US" sz="2900" dirty="0" err="1">
                <a:solidFill>
                  <a:srgbClr val="303436"/>
                </a:solidFill>
                <a:latin typeface="Calibri" panose="020F0502020204030204" pitchFamily="34" charset="0"/>
                <a:cs typeface="Calibri" panose="020F0502020204030204" pitchFamily="34" charset="0"/>
              </a:rPr>
              <a:t>ቋቋ</a:t>
            </a:r>
            <a:r>
              <a:rPr lang="am-ET" altLang="en-US" sz="2900" dirty="0">
                <a:solidFill>
                  <a:srgbClr val="303436"/>
                </a:solidFill>
                <a:cs typeface="Calibri" panose="020F0502020204030204" pitchFamily="34" charset="0"/>
              </a:rPr>
              <a:t>ሚያ </a:t>
            </a:r>
            <a:r>
              <a:rPr lang="en-US" altLang="en-US" sz="2900" dirty="0" err="1">
                <a:solidFill>
                  <a:srgbClr val="303436"/>
                </a:solidFill>
                <a:latin typeface="Calibri" panose="020F0502020204030204" pitchFamily="34" charset="0"/>
                <a:cs typeface="Calibri" panose="020F0502020204030204" pitchFamily="34" charset="0"/>
              </a:rPr>
              <a:t>እርምጃ</a:t>
            </a:r>
            <a:r>
              <a:rPr lang="en-US" altLang="en-US" sz="2900" dirty="0">
                <a:solidFill>
                  <a:srgbClr val="303436"/>
                </a:solidFill>
                <a:latin typeface="Calibri" panose="020F0502020204030204" pitchFamily="34" charset="0"/>
                <a:cs typeface="Calibri" panose="020F0502020204030204" pitchFamily="34" charset="0"/>
              </a:rPr>
              <a:t> </a:t>
            </a:r>
            <a:r>
              <a:rPr lang="en-US" altLang="en-US" sz="2900" dirty="0" err="1">
                <a:solidFill>
                  <a:srgbClr val="303436"/>
                </a:solidFill>
                <a:latin typeface="Calibri" panose="020F0502020204030204" pitchFamily="34" charset="0"/>
                <a:cs typeface="Calibri" panose="020F0502020204030204" pitchFamily="34" charset="0"/>
              </a:rPr>
              <a:t>መ</a:t>
            </a:r>
            <a:r>
              <a:rPr lang="am-ET" altLang="en-US" sz="2900" dirty="0">
                <a:solidFill>
                  <a:srgbClr val="303436"/>
                </a:solidFill>
                <a:cs typeface="Calibri" panose="020F0502020204030204" pitchFamily="34" charset="0"/>
              </a:rPr>
              <a:t>መ</a:t>
            </a:r>
            <a:r>
              <a:rPr lang="en-US" altLang="en-US" sz="2900" dirty="0" err="1">
                <a:solidFill>
                  <a:srgbClr val="303436"/>
                </a:solidFill>
                <a:latin typeface="Calibri" panose="020F0502020204030204" pitchFamily="34" charset="0"/>
                <a:cs typeface="Calibri" panose="020F0502020204030204" pitchFamily="34" charset="0"/>
              </a:rPr>
              <a:t>ሪያ</a:t>
            </a:r>
            <a:r>
              <a:rPr lang="en-US" altLang="en-US" sz="2900" dirty="0">
                <a:solidFill>
                  <a:srgbClr val="303436"/>
                </a:solidFill>
                <a:latin typeface="Calibri" panose="020F0502020204030204" pitchFamily="34" charset="0"/>
                <a:cs typeface="Calibri" panose="020F0502020204030204" pitchFamily="34" charset="0"/>
              </a:rPr>
              <a:t> </a:t>
            </a:r>
            <a:r>
              <a:rPr lang="am-ET" altLang="en-US" sz="2900" dirty="0">
                <a:solidFill>
                  <a:srgbClr val="303436"/>
                </a:solidFill>
                <a:cs typeface="Calibri" panose="020F0502020204030204" pitchFamily="34" charset="0"/>
              </a:rPr>
              <a:t>እ</a:t>
            </a:r>
            <a:r>
              <a:rPr lang="en-US" altLang="en-US" sz="2900" dirty="0" err="1">
                <a:solidFill>
                  <a:srgbClr val="303436"/>
                </a:solidFill>
                <a:latin typeface="Calibri" panose="020F0502020204030204" pitchFamily="34" charset="0"/>
                <a:cs typeface="Calibri" panose="020F0502020204030204" pitchFamily="34" charset="0"/>
              </a:rPr>
              <a:t>ና</a:t>
            </a:r>
            <a:r>
              <a:rPr lang="en-US" altLang="en-US" sz="2900" dirty="0">
                <a:solidFill>
                  <a:srgbClr val="303436"/>
                </a:solidFill>
                <a:latin typeface="Calibri" panose="020F0502020204030204" pitchFamily="34" charset="0"/>
                <a:cs typeface="Calibri" panose="020F0502020204030204" pitchFamily="34" charset="0"/>
              </a:rPr>
              <a:t> </a:t>
            </a:r>
            <a:r>
              <a:rPr lang="en-US" altLang="en-US" sz="2900" dirty="0" err="1">
                <a:solidFill>
                  <a:srgbClr val="303436"/>
                </a:solidFill>
                <a:latin typeface="Calibri" panose="020F0502020204030204" pitchFamily="34" charset="0"/>
                <a:cs typeface="Calibri" panose="020F0502020204030204" pitchFamily="34" charset="0"/>
              </a:rPr>
              <a:t>ፖሊሲ</a:t>
            </a:r>
            <a:r>
              <a:rPr lang="en-US" altLang="en-US" sz="2900" dirty="0">
                <a:solidFill>
                  <a:srgbClr val="303436"/>
                </a:solidFill>
                <a:latin typeface="Calibri" panose="020F0502020204030204" pitchFamily="34" charset="0"/>
                <a:cs typeface="Calibri" panose="020F0502020204030204" pitchFamily="34" charset="0"/>
              </a:rPr>
              <a:t> </a:t>
            </a:r>
            <a:r>
              <a:rPr lang="en-US" altLang="en-US" sz="2900" dirty="0" err="1">
                <a:solidFill>
                  <a:srgbClr val="303436"/>
                </a:solidFill>
                <a:latin typeface="Calibri" panose="020F0502020204030204" pitchFamily="34" charset="0"/>
                <a:cs typeface="Calibri" panose="020F0502020204030204" pitchFamily="34" charset="0"/>
              </a:rPr>
              <a:t>ሰነዶች</a:t>
            </a:r>
            <a:r>
              <a:rPr lang="en-US" altLang="en-US" sz="2900" dirty="0">
                <a:solidFill>
                  <a:srgbClr val="303436"/>
                </a:solidFill>
                <a:latin typeface="Calibri" panose="020F0502020204030204" pitchFamily="34" charset="0"/>
                <a:cs typeface="Calibri" panose="020F0502020204030204" pitchFamily="34" charset="0"/>
              </a:rPr>
              <a:t> </a:t>
            </a:r>
          </a:p>
          <a:p>
            <a:pPr marL="698500" indent="0">
              <a:lnSpc>
                <a:spcPct val="160000"/>
              </a:lnSpc>
              <a:buNone/>
            </a:pPr>
            <a:endParaRPr lang="ja-JP" altLang="ja-JP" dirty="0">
              <a:solidFill>
                <a:srgbClr val="303436"/>
              </a:solidFill>
              <a:latin typeface="Calibri" panose="020F0502020204030204" pitchFamily="34" charset="0"/>
              <a:cs typeface="Calibri" panose="020F0502020204030204" pitchFamily="34" charset="0"/>
            </a:endParaRPr>
          </a:p>
          <a:p>
            <a:pPr marL="0" indent="0">
              <a:buNone/>
            </a:pP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37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257825" y="250048"/>
            <a:ext cx="11229670" cy="710252"/>
          </a:xfrm>
        </p:spPr>
        <p:txBody>
          <a:bodyPr>
            <a:normAutofit/>
          </a:bodyPr>
          <a:lstStyle/>
          <a:p>
            <a:r>
              <a:rPr lang="en-US" altLang="en-US" sz="4000" b="1" dirty="0" err="1">
                <a:solidFill>
                  <a:srgbClr val="C00000"/>
                </a:solidFill>
              </a:rPr>
              <a:t>ኢትዮጵያ</a:t>
            </a:r>
            <a:r>
              <a:rPr lang="en-US" altLang="en-US" sz="4000" b="1" dirty="0">
                <a:solidFill>
                  <a:srgbClr val="C00000"/>
                </a:solidFill>
              </a:rPr>
              <a:t>፦ </a:t>
            </a:r>
            <a:r>
              <a:rPr lang="en-US" altLang="en-US" sz="4000" b="1" dirty="0" err="1">
                <a:solidFill>
                  <a:srgbClr val="C00000"/>
                </a:solidFill>
              </a:rPr>
              <a:t>ዋና</a:t>
            </a:r>
            <a:r>
              <a:rPr lang="am-ET" altLang="en-US" sz="4000" b="1" dirty="0">
                <a:solidFill>
                  <a:srgbClr val="C00000"/>
                </a:solidFill>
              </a:rPr>
              <a:t> ዋና የስርዓተ-ጾታ ፖሊሲዎች</a:t>
            </a:r>
            <a:endParaRPr 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5A7A0A-3228-22DF-69A3-E1FCA670616F}"/>
              </a:ext>
            </a:extLst>
          </p:cNvPr>
          <p:cNvSpPr txBox="1"/>
          <p:nvPr/>
        </p:nvSpPr>
        <p:spPr>
          <a:xfrm>
            <a:off x="257825" y="960300"/>
            <a:ext cx="5876275" cy="5786199"/>
          </a:xfrm>
          <a:prstGeom prst="rect">
            <a:avLst/>
          </a:prstGeom>
          <a:noFill/>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lang="en-US" altLang="en-US" sz="3000" kern="100" dirty="0" err="1">
                <a:latin typeface="Nyala" panose="02000504070300020003" pitchFamily="2" charset="0"/>
                <a:cs typeface="Times New Roman" panose="02020603050405020304" pitchFamily="18" charset="0"/>
              </a:rPr>
              <a:t>የኢፌ</a:t>
            </a:r>
            <a:r>
              <a:rPr lang="en-US" sz="3000" kern="100" dirty="0" err="1">
                <a:latin typeface="Nyala" panose="02000504070300020003" pitchFamily="2" charset="0"/>
                <a:cs typeface="Times New Roman" panose="02020603050405020304" pitchFamily="18" charset="0"/>
              </a:rPr>
              <a:t>ዲ</a:t>
            </a:r>
            <a:r>
              <a:rPr lang="en-US" altLang="en-US" sz="3000" kern="100" dirty="0" err="1">
                <a:latin typeface="Nyala" panose="02000504070300020003" pitchFamily="2" charset="0"/>
                <a:cs typeface="Times New Roman" panose="02020603050405020304" pitchFamily="18" charset="0"/>
              </a:rPr>
              <a:t>ሪ</a:t>
            </a:r>
            <a:r>
              <a:rPr lang="en-US" altLang="en-US" sz="3000" kern="100" dirty="0">
                <a:latin typeface="Nyala" panose="02000504070300020003" pitchFamily="2" charset="0"/>
                <a:cs typeface="Times New Roman" panose="02020603050405020304" pitchFamily="18" charset="0"/>
              </a:rPr>
              <a:t> </a:t>
            </a:r>
            <a:r>
              <a:rPr lang="en-US" altLang="en-US" sz="3000" kern="100" dirty="0" err="1">
                <a:latin typeface="Nyala" panose="02000504070300020003" pitchFamily="2" charset="0"/>
                <a:cs typeface="Times New Roman" panose="02020603050405020304" pitchFamily="18" charset="0"/>
              </a:rPr>
              <a:t>ህገ-መንግስት</a:t>
            </a:r>
            <a:r>
              <a:rPr lang="en-US" altLang="en-US" sz="3000" kern="100" dirty="0">
                <a:latin typeface="Nyala" panose="02000504070300020003" pitchFamily="2" charset="0"/>
                <a:cs typeface="Times New Roman" panose="02020603050405020304" pitchFamily="18" charset="0"/>
              </a:rPr>
              <a:t>፣</a:t>
            </a:r>
            <a:r>
              <a:rPr lang="am-ET" altLang="en-US" sz="3000" kern="100" dirty="0">
                <a:latin typeface="Nyala" panose="02000504070300020003" pitchFamily="2" charset="0"/>
                <a:cs typeface="Times New Roman" panose="02020603050405020304" pitchFamily="18" charset="0"/>
              </a:rPr>
              <a:t> እ.ኤ.አ 1995</a:t>
            </a:r>
          </a:p>
          <a:p>
            <a:pPr eaLnBrk="0" fontAlgn="base" hangingPunct="0">
              <a:spcBef>
                <a:spcPct val="0"/>
              </a:spcBef>
              <a:spcAft>
                <a:spcPct val="0"/>
              </a:spcAft>
            </a:pPr>
            <a:endParaRPr lang="en-US" altLang="en-US" sz="1000" kern="100" dirty="0">
              <a:latin typeface="Nyala" panose="02000504070300020003" pitchFamily="2"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kumimoji="0" lang="am-ET"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 </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የ1993ቱ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ፖሊሲ</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ወደ</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ሥርአተ-ፆታ</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እኩልነት</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ብቃት</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ፖሊሲ</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ተሻሽሎ</a:t>
            </a:r>
            <a:r>
              <a:rPr lang="am-ET"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ለግምገማ</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ለፕላንና</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ልማት</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ሚኒስቴር</a:t>
            </a:r>
            <a:r>
              <a:rPr lang="en-US" sz="3000" kern="100" dirty="0">
                <a:latin typeface="Nyala" panose="02000504070300020003" pitchFamily="2" charset="0"/>
                <a:cs typeface="Times New Roman" panose="02020603050405020304" pitchFamily="18" charset="0"/>
              </a:rPr>
              <a:t> </a:t>
            </a:r>
            <a:r>
              <a:rPr lang="en-US" sz="3000" kern="100" dirty="0" err="1">
                <a:latin typeface="Nyala" panose="02000504070300020003" pitchFamily="2" charset="0"/>
                <a:cs typeface="Times New Roman" panose="02020603050405020304" pitchFamily="18" charset="0"/>
              </a:rPr>
              <a:t>ቀርቧል</a:t>
            </a:r>
            <a:endParaRPr lang="am-ET" sz="3000" kern="100" dirty="0">
              <a:latin typeface="Nyala" panose="02000504070300020003" pitchFamily="2" charset="0"/>
              <a:cs typeface="Times New Roman" panose="02020603050405020304" pitchFamily="18" charset="0"/>
            </a:endParaRPr>
          </a:p>
          <a:p>
            <a:pPr eaLnBrk="0" fontAlgn="base" hangingPunct="0">
              <a:spcBef>
                <a:spcPct val="0"/>
              </a:spcBef>
              <a:spcAft>
                <a:spcPct val="0"/>
              </a:spcAft>
            </a:pPr>
            <a:endParaRPr lang="am-ET" sz="1000" kern="100" dirty="0">
              <a:effectLst/>
              <a:latin typeface="Nyala" panose="02000504070300020003" pitchFamily="2" charset="0"/>
              <a:ea typeface="Calibri" panose="020F0502020204030204" pitchFamily="34"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lang="en-US" sz="3000" kern="100" dirty="0" err="1">
                <a:effectLst/>
                <a:latin typeface="Nyala" panose="02000504070300020003" pitchFamily="2" charset="0"/>
                <a:ea typeface="Calibri" panose="020F0502020204030204" pitchFamily="34" charset="0"/>
                <a:cs typeface="Times New Roman" panose="02020603050405020304" pitchFamily="18" charset="0"/>
              </a:rPr>
              <a:t>ብሄራዊ</a:t>
            </a:r>
            <a:r>
              <a:rPr lang="am-ET" sz="3000" kern="100" dirty="0">
                <a:effectLst/>
                <a:latin typeface="Nyala" panose="02000504070300020003" pitchFamily="2" charset="0"/>
                <a:ea typeface="Calibri" panose="020F0502020204030204" pitchFamily="34" charset="0"/>
                <a:cs typeface="Times New Roman" panose="02020603050405020304" pitchFamily="18" charset="0"/>
              </a:rPr>
              <a:t> የስርዓተ-ጾታ እኩልነት እቅድ፣ እ.ኤ.አ 2006</a:t>
            </a:r>
          </a:p>
          <a:p>
            <a:pPr eaLnBrk="0" fontAlgn="base" hangingPunct="0">
              <a:spcBef>
                <a:spcPct val="0"/>
              </a:spcBef>
              <a:spcAft>
                <a:spcPct val="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30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ፆታን</a:t>
            </a:r>
            <a:r>
              <a:rPr kumimoji="0" lang="am-ET"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ያማከለ</a:t>
            </a:r>
            <a:r>
              <a:rPr kumimoji="0" lang="en-US" altLang="en-US" sz="3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የበጀት</a:t>
            </a:r>
            <a:r>
              <a:rPr kumimoji="0" lang="en-US" altLang="en-US" sz="3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መመሪያ</a:t>
            </a:r>
            <a:r>
              <a:rPr kumimoji="0" lang="am-ET" altLang="en-US" sz="3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እ.ኤ.አ በ2012</a:t>
            </a:r>
            <a:r>
              <a:rPr kumimoji="0" lang="en-US" altLang="en-US" sz="3000" b="0" i="0" u="none" strike="noStrike" cap="none" normalizeH="0" baseline="0" dirty="0">
                <a:ln>
                  <a:noFill/>
                </a:ln>
                <a:solidFill>
                  <a:schemeClr val="tx1"/>
                </a:solidFill>
                <a:effectLst/>
              </a:rPr>
              <a:t> </a:t>
            </a:r>
            <a:r>
              <a:rPr kumimoji="0" lang="en-US" altLang="en-US" sz="3000" b="0" i="0" u="none" strike="noStrike" cap="none" normalizeH="0" baseline="0" dirty="0" err="1">
                <a:ln>
                  <a:noFill/>
                </a:ln>
                <a:solidFill>
                  <a:schemeClr val="tx1"/>
                </a:solidFill>
                <a:effectLst/>
              </a:rPr>
              <a:t>ተዘጋጅ</a:t>
            </a:r>
            <a:r>
              <a:rPr kumimoji="0" lang="en-US" altLang="en-US" sz="3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ቷ</a:t>
            </a:r>
            <a:r>
              <a:rPr kumimoji="0" lang="en-US" altLang="en-US" sz="3000" b="0" i="0" u="none" strike="noStrike" cap="none" normalizeH="0" baseline="0" dirty="0" err="1">
                <a:ln>
                  <a:noFill/>
                </a:ln>
                <a:solidFill>
                  <a:schemeClr val="tx1"/>
                </a:solidFill>
                <a:effectLst/>
              </a:rPr>
              <a:t>ል</a:t>
            </a:r>
            <a:endParaRPr kumimoji="0" lang="am-ET" altLang="en-US" sz="3000" b="0" i="0" u="none" strike="noStrike" cap="none" normalizeH="0" baseline="0" dirty="0">
              <a:ln>
                <a:noFill/>
              </a:ln>
              <a:solidFill>
                <a:schemeClr val="tx1"/>
              </a:solidFill>
              <a:effectLst/>
            </a:endParaRPr>
          </a:p>
          <a:p>
            <a:pPr eaLnBrk="0" fontAlgn="base" hangingPunct="0">
              <a:spcBef>
                <a:spcPct val="0"/>
              </a:spcBef>
              <a:spcAft>
                <a:spcPct val="0"/>
              </a:spcAft>
            </a:pPr>
            <a:endParaRPr kumimoji="0" lang="en-US" altLang="en-US" sz="1000" b="0" i="0" u="none" strike="noStrike" cap="none" normalizeH="0" baseline="0" dirty="0">
              <a:ln>
                <a:noFill/>
              </a:ln>
              <a:solidFill>
                <a:schemeClr val="tx1"/>
              </a:solidFill>
              <a:effectLst/>
            </a:endParaRPr>
          </a:p>
          <a:p>
            <a:pPr marL="285750" indent="-285750" eaLnBrk="0" fontAlgn="base" hangingPunct="0">
              <a:spcBef>
                <a:spcPct val="0"/>
              </a:spcBef>
              <a:spcAft>
                <a:spcPct val="0"/>
              </a:spcAft>
              <a:buFont typeface="Arial" panose="020B0604020202020204" pitchFamily="34" charset="0"/>
              <a:buChar char="•"/>
            </a:pPr>
            <a:r>
              <a:rPr lang="en-US" altLang="en-US" sz="3000" dirty="0" err="1">
                <a:solidFill>
                  <a:srgbClr val="303436"/>
                </a:solidFill>
                <a:latin typeface="Arial Unicode MS"/>
              </a:rPr>
              <a:t>በተለያዩ</a:t>
            </a:r>
            <a:r>
              <a:rPr lang="en-US" altLang="en-US" sz="3000" dirty="0">
                <a:solidFill>
                  <a:srgbClr val="303436"/>
                </a:solidFill>
                <a:latin typeface="Arial Unicode MS"/>
              </a:rPr>
              <a:t> </a:t>
            </a:r>
            <a:r>
              <a:rPr lang="en-US" altLang="en-US" sz="3000" dirty="0" err="1">
                <a:solidFill>
                  <a:srgbClr val="303436"/>
                </a:solidFill>
                <a:latin typeface="Arial Unicode MS"/>
              </a:rPr>
              <a:t>የዘፍ</a:t>
            </a:r>
            <a:r>
              <a:rPr lang="en-US" altLang="en-US" sz="3000" dirty="0">
                <a:solidFill>
                  <a:srgbClr val="303436"/>
                </a:solidFill>
                <a:latin typeface="Arial Unicode MS"/>
              </a:rPr>
              <a:t> </a:t>
            </a:r>
            <a:r>
              <a:rPr lang="en-US" altLang="en-US" sz="3000" dirty="0" err="1">
                <a:solidFill>
                  <a:srgbClr val="303436"/>
                </a:solidFill>
                <a:latin typeface="Arial Unicode MS"/>
              </a:rPr>
              <a:t>መስሪያቤቶች</a:t>
            </a:r>
            <a:r>
              <a:rPr lang="en-US" altLang="en-US" sz="3000" dirty="0">
                <a:solidFill>
                  <a:srgbClr val="303436"/>
                </a:solidFill>
                <a:latin typeface="Arial Unicode MS"/>
              </a:rPr>
              <a:t> </a:t>
            </a:r>
            <a:r>
              <a:rPr lang="en-US" altLang="en-US" sz="3000" dirty="0" err="1">
                <a:solidFill>
                  <a:srgbClr val="303436"/>
                </a:solidFill>
                <a:latin typeface="Arial Unicode MS"/>
              </a:rPr>
              <a:t>የሥርዓተ-ፆታ</a:t>
            </a:r>
            <a:r>
              <a:rPr lang="en-US" altLang="en-US" sz="3000" dirty="0">
                <a:solidFill>
                  <a:srgbClr val="303436"/>
                </a:solidFill>
                <a:latin typeface="Arial Unicode MS"/>
              </a:rPr>
              <a:t> </a:t>
            </a:r>
            <a:r>
              <a:rPr lang="en-US" altLang="en-US" sz="3000" dirty="0" err="1">
                <a:solidFill>
                  <a:srgbClr val="303436"/>
                </a:solidFill>
                <a:latin typeface="Arial Unicode MS"/>
              </a:rPr>
              <a:t>አካቶ</a:t>
            </a:r>
            <a:r>
              <a:rPr lang="am-ET" altLang="en-US" sz="3000" dirty="0">
                <a:solidFill>
                  <a:srgbClr val="303436"/>
                </a:solidFill>
                <a:latin typeface="Arial Unicode MS"/>
              </a:rPr>
              <a:t> ትግበራ </a:t>
            </a:r>
            <a:r>
              <a:rPr lang="en-US" altLang="en-US" sz="3000" dirty="0" err="1">
                <a:solidFill>
                  <a:srgbClr val="303436"/>
                </a:solidFill>
                <a:latin typeface="Arial Unicode MS"/>
              </a:rPr>
              <a:t>መመሪያዎች</a:t>
            </a:r>
            <a:r>
              <a:rPr lang="en-US" altLang="en-US" sz="3000" dirty="0">
                <a:solidFill>
                  <a:srgbClr val="303436"/>
                </a:solidFill>
                <a:latin typeface="Arial Unicode MS"/>
              </a:rPr>
              <a:t> </a:t>
            </a:r>
            <a:r>
              <a:rPr lang="en-US" altLang="en-US" sz="3000" dirty="0" err="1">
                <a:solidFill>
                  <a:srgbClr val="303436"/>
                </a:solidFill>
                <a:latin typeface="Arial Unicode MS"/>
              </a:rPr>
              <a:t>ይገኛሉ</a:t>
            </a:r>
            <a:r>
              <a:rPr lang="en-US" altLang="en-US" sz="3000" dirty="0">
                <a:solidFill>
                  <a:srgbClr val="303436"/>
                </a:solidFill>
                <a:latin typeface="Arial Unicode MS"/>
              </a:rPr>
              <a:t> </a:t>
            </a: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6BBD72C1-DCCB-60C6-5513-7821815D8E19}"/>
              </a:ext>
            </a:extLst>
          </p:cNvPr>
          <p:cNvSpPr txBox="1"/>
          <p:nvPr/>
        </p:nvSpPr>
        <p:spPr>
          <a:xfrm>
            <a:off x="7099300" y="6550184"/>
            <a:ext cx="4673601" cy="307777"/>
          </a:xfrm>
          <a:prstGeom prst="rect">
            <a:avLst/>
          </a:prstGeom>
          <a:noFill/>
        </p:spPr>
        <p:txBody>
          <a:bodyPr wrap="square">
            <a:spAutoFit/>
          </a:bodyPr>
          <a:lstStyle/>
          <a:p>
            <a:pPr eaLnBrk="0" fontAlgn="base" hangingPunct="0">
              <a:spcBef>
                <a:spcPct val="0"/>
              </a:spcBef>
              <a:spcAft>
                <a:spcPct val="0"/>
              </a:spcAft>
            </a:pPr>
            <a:r>
              <a:rPr lang="am-ET" altLang="en-US" sz="1400" dirty="0">
                <a:solidFill>
                  <a:srgbClr val="000000"/>
                </a:solidFill>
                <a:latin typeface="Nyala" panose="02000504070300020003" pitchFamily="2" charset="0"/>
                <a:ea typeface="Times New Roman" panose="02020603050405020304" pitchFamily="18" charset="0"/>
                <a:cs typeface="Courier New" panose="02070309020205020404" pitchFamily="49" charset="0"/>
              </a:rPr>
              <a:t>ፎቶ </a:t>
            </a:r>
            <a:r>
              <a:rPr kumimoji="0" lang="en-US" altLang="en-US" sz="1400" b="0" i="0" u="none" strike="noStrike" cap="none" normalizeH="0" baseline="0" dirty="0" err="1">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ምንጭ</a:t>
            </a:r>
            <a:r>
              <a:rPr kumimoji="0" lang="en-US" altLang="en-US" sz="1400" b="0" i="0" u="none" strike="noStrike" cap="none" normalizeH="0" baseline="0" dirty="0">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a:t>
            </a:r>
            <a:r>
              <a:rPr lang="en-US" sz="1400" dirty="0" err="1">
                <a:solidFill>
                  <a:srgbClr val="000000"/>
                </a:solidFill>
                <a:latin typeface="Nyala" panose="02000504070300020003" pitchFamily="2" charset="0"/>
                <a:cs typeface="Courier New" panose="02070309020205020404" pitchFamily="49" charset="0"/>
              </a:rPr>
              <a:t>የአሜሪካ</a:t>
            </a:r>
            <a:r>
              <a:rPr lang="en-US" sz="1400" dirty="0">
                <a:solidFill>
                  <a:srgbClr val="000000"/>
                </a:solidFill>
                <a:latin typeface="Nyala" panose="02000504070300020003" pitchFamily="2" charset="0"/>
                <a:cs typeface="Courier New" panose="02070309020205020404" pitchFamily="49" charset="0"/>
              </a:rPr>
              <a:t> </a:t>
            </a:r>
            <a:r>
              <a:rPr lang="en-US" sz="1400" dirty="0" err="1">
                <a:solidFill>
                  <a:srgbClr val="000000"/>
                </a:solidFill>
                <a:latin typeface="Nyala" panose="02000504070300020003" pitchFamily="2" charset="0"/>
                <a:cs typeface="Courier New" panose="02070309020205020404" pitchFamily="49" charset="0"/>
              </a:rPr>
              <a:t>እርዳታ</a:t>
            </a:r>
            <a:r>
              <a:rPr lang="en-US" sz="1400" dirty="0">
                <a:solidFill>
                  <a:srgbClr val="000000"/>
                </a:solidFill>
                <a:latin typeface="Nyala" panose="02000504070300020003" pitchFamily="2" charset="0"/>
                <a:cs typeface="Courier New" panose="02070309020205020404" pitchFamily="49" charset="0"/>
              </a:rPr>
              <a:t> </a:t>
            </a:r>
            <a:r>
              <a:rPr lang="en-US" sz="1400" dirty="0" err="1">
                <a:solidFill>
                  <a:srgbClr val="000000"/>
                </a:solidFill>
                <a:latin typeface="Nyala" panose="02000504070300020003" pitchFamily="2" charset="0"/>
                <a:cs typeface="Courier New" panose="02070309020205020404" pitchFamily="49" charset="0"/>
              </a:rPr>
              <a:t>ድርጅት</a:t>
            </a:r>
            <a:r>
              <a:rPr lang="en-US" sz="1400" dirty="0">
                <a:solidFill>
                  <a:srgbClr val="000000"/>
                </a:solidFill>
                <a:latin typeface="Nyala" panose="02000504070300020003" pitchFamily="2" charset="0"/>
                <a:cs typeface="Courier New" panose="02070309020205020404" pitchFamily="49" charset="0"/>
              </a:rPr>
              <a:t> </a:t>
            </a:r>
          </a:p>
        </p:txBody>
      </p:sp>
      <p:pic>
        <p:nvPicPr>
          <p:cNvPr id="15" name="Google Shape;139;p20" descr="A group of people posing for the camera&#10;&#10;Description automatically generated">
            <a:extLst>
              <a:ext uri="{FF2B5EF4-FFF2-40B4-BE49-F238E27FC236}">
                <a16:creationId xmlns:a16="http://schemas.microsoft.com/office/drawing/2014/main" id="{C718F1A5-B443-7E6B-2E64-3C28FB9C67B1}"/>
              </a:ext>
            </a:extLst>
          </p:cNvPr>
          <p:cNvPicPr preferRelativeResize="0"/>
          <p:nvPr/>
        </p:nvPicPr>
        <p:blipFill rotWithShape="1">
          <a:blip r:embed="rId3">
            <a:alphaModFix/>
          </a:blip>
          <a:srcRect l="21209" r="23333" b="1"/>
          <a:stretch/>
        </p:blipFill>
        <p:spPr>
          <a:xfrm>
            <a:off x="6096000" y="909211"/>
            <a:ext cx="5676901" cy="5607043"/>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Tree>
    <p:extLst>
      <p:ext uri="{BB962C8B-B14F-4D97-AF65-F5344CB8AC3E}">
        <p14:creationId xmlns:p14="http://schemas.microsoft.com/office/powerpoint/2010/main" val="369219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448735" y="269175"/>
            <a:ext cx="5601830" cy="1026212"/>
          </a:xfrm>
        </p:spPr>
        <p:txBody>
          <a:bodyPr>
            <a:normAutofit fontScale="90000"/>
          </a:bodyPr>
          <a:lstStyle/>
          <a:p>
            <a:r>
              <a:rPr lang="en-US" altLang="en-US" sz="4000" b="1" dirty="0" err="1">
                <a:solidFill>
                  <a:srgbClr val="C00000"/>
                </a:solidFill>
              </a:rPr>
              <a:t>የቡድን</a:t>
            </a:r>
            <a:r>
              <a:rPr lang="en-US" altLang="en-US" sz="4000" b="1" dirty="0">
                <a:solidFill>
                  <a:srgbClr val="C00000"/>
                </a:solidFill>
              </a:rPr>
              <a:t> </a:t>
            </a:r>
            <a:r>
              <a:rPr lang="en-US" altLang="en-US" sz="4000" b="1" dirty="0" err="1">
                <a:solidFill>
                  <a:srgbClr val="C00000"/>
                </a:solidFill>
              </a:rPr>
              <a:t>ሰራ</a:t>
            </a:r>
            <a:r>
              <a:rPr lang="am-ET" altLang="en-US" sz="4000" b="1" dirty="0">
                <a:solidFill>
                  <a:srgbClr val="C00000"/>
                </a:solidFill>
              </a:rPr>
              <a:t>፦ </a:t>
            </a:r>
            <a:r>
              <a:rPr lang="en-US" altLang="en-US" sz="4000" b="1" dirty="0" err="1">
                <a:solidFill>
                  <a:srgbClr val="C00000"/>
                </a:solidFill>
              </a:rPr>
              <a:t>የሥርዓተ-ፆታ</a:t>
            </a:r>
            <a:r>
              <a:rPr lang="en-US" altLang="en-US" sz="4000" b="1" dirty="0">
                <a:solidFill>
                  <a:srgbClr val="C00000"/>
                </a:solidFill>
              </a:rPr>
              <a:t> </a:t>
            </a:r>
            <a:r>
              <a:rPr lang="en-US" altLang="en-US" sz="4000" b="1" dirty="0" err="1">
                <a:solidFill>
                  <a:srgbClr val="C00000"/>
                </a:solidFill>
              </a:rPr>
              <a:t>ጉዳዮች</a:t>
            </a:r>
            <a:r>
              <a:rPr lang="en-US" altLang="en-US" sz="4000" b="1" dirty="0">
                <a:solidFill>
                  <a:srgbClr val="C00000"/>
                </a:solidFill>
              </a:rPr>
              <a:t> </a:t>
            </a:r>
            <a:r>
              <a:rPr lang="en-US" altLang="en-US" sz="4000" b="1" dirty="0" err="1">
                <a:solidFill>
                  <a:srgbClr val="C00000"/>
                </a:solidFill>
              </a:rPr>
              <a:t>በምን</a:t>
            </a:r>
            <a:r>
              <a:rPr lang="am-ET" altLang="en-US" sz="4000" b="1" dirty="0">
                <a:solidFill>
                  <a:srgbClr val="C00000"/>
                </a:solidFill>
              </a:rPr>
              <a:t> መልኩ ይገለጻሉ</a:t>
            </a:r>
            <a:r>
              <a:rPr lang="en-US" altLang="en-US" sz="4000" b="1" dirty="0">
                <a:solidFill>
                  <a:srgbClr val="C00000"/>
                </a:solidFill>
              </a:rPr>
              <a:t>?  </a:t>
            </a:r>
            <a:endParaRPr lang="en-US" sz="4000" b="1" dirty="0">
              <a:solidFill>
                <a:srgbClr val="C00000"/>
              </a:solidFill>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07482573-EDC8-137A-A32A-B5FF1FE16E58}"/>
              </a:ext>
            </a:extLst>
          </p:cNvPr>
          <p:cNvPicPr>
            <a:picLocks noChangeAspect="1"/>
          </p:cNvPicPr>
          <p:nvPr/>
        </p:nvPicPr>
        <p:blipFill>
          <a:blip r:embed="rId3"/>
          <a:stretch>
            <a:fillRect/>
          </a:stretch>
        </p:blipFill>
        <p:spPr>
          <a:xfrm>
            <a:off x="6124575" y="148953"/>
            <a:ext cx="6067425" cy="1038225"/>
          </a:xfrm>
          <a:prstGeom prst="rect">
            <a:avLst/>
          </a:prstGeom>
        </p:spPr>
      </p:pic>
      <p:sp>
        <p:nvSpPr>
          <p:cNvPr id="16" name="TextBox 15">
            <a:extLst>
              <a:ext uri="{FF2B5EF4-FFF2-40B4-BE49-F238E27FC236}">
                <a16:creationId xmlns:a16="http://schemas.microsoft.com/office/drawing/2014/main" id="{EF95E7CC-973B-A96F-48AC-73B660E80F1A}"/>
              </a:ext>
            </a:extLst>
          </p:cNvPr>
          <p:cNvSpPr txBox="1"/>
          <p:nvPr/>
        </p:nvSpPr>
        <p:spPr>
          <a:xfrm>
            <a:off x="171644" y="1414130"/>
            <a:ext cx="5262997" cy="4832092"/>
          </a:xfrm>
          <a:prstGeom prst="rect">
            <a:avLst/>
          </a:prstGeom>
          <a:noFill/>
        </p:spPr>
        <p:txBody>
          <a:bodyPr wrap="square">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am-ET" altLang="en-US" sz="2800" kern="100" dirty="0">
                <a:latin typeface="Nyala" panose="02000504070300020003" pitchFamily="2" charset="0"/>
                <a:cs typeface="Times New Roman" panose="02020603050405020304" pitchFamily="18" charset="0"/>
              </a:rPr>
              <a:t>በቤት ውስጥ የ</a:t>
            </a:r>
            <a:r>
              <a:rPr lang="en-US" altLang="en-US" sz="2800" kern="100" dirty="0" err="1">
                <a:latin typeface="Nyala" panose="02000504070300020003" pitchFamily="2" charset="0"/>
                <a:cs typeface="Times New Roman" panose="02020603050405020304" pitchFamily="18" charset="0"/>
              </a:rPr>
              <a:t>ውሃ</a:t>
            </a:r>
            <a:r>
              <a:rPr lang="en-US" altLang="en-US" sz="2800" kern="100" dirty="0">
                <a:latin typeface="Nyala" panose="02000504070300020003" pitchFamily="2" charset="0"/>
                <a:cs typeface="Times New Roman" panose="02020603050405020304" pitchFamily="18" charset="0"/>
              </a:rPr>
              <a:t> </a:t>
            </a:r>
            <a:r>
              <a:rPr lang="am-ET" altLang="en-US" sz="2800" kern="100" dirty="0">
                <a:latin typeface="Nyala" panose="02000504070300020003" pitchFamily="2" charset="0"/>
                <a:cs typeface="Times New Roman" panose="02020603050405020304" pitchFamily="18" charset="0"/>
              </a:rPr>
              <a:t>አጠቃቀም እና በአካባቢያቸው ያለውን የውሃ ተቋማት ማስተዳደርን በተመለከተ </a:t>
            </a:r>
            <a:r>
              <a:rPr lang="en-US" altLang="en-US" sz="2800" kern="100" dirty="0" err="1">
                <a:latin typeface="Nyala" panose="02000504070300020003" pitchFamily="2" charset="0"/>
                <a:cs typeface="Times New Roman" panose="02020603050405020304" pitchFamily="18" charset="0"/>
              </a:rPr>
              <a:t>የአዋቂ</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ሴቶች</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እና</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የወንዶች</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የልጃገረዶችና</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እና</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ወጣት</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ወንዶች</a:t>
            </a:r>
            <a:r>
              <a:rPr lang="en-US" altLang="en-US" sz="2800" kern="100" dirty="0">
                <a:latin typeface="Nyala" panose="02000504070300020003" pitchFamily="2" charset="0"/>
                <a:cs typeface="Times New Roman" panose="02020603050405020304" pitchFamily="18" charset="0"/>
              </a:rPr>
              <a:t> </a:t>
            </a:r>
            <a:r>
              <a:rPr lang="en-US" altLang="en-US" sz="2800" kern="100" dirty="0" err="1">
                <a:latin typeface="Nyala" panose="02000504070300020003" pitchFamily="2" charset="0"/>
                <a:cs typeface="Times New Roman" panose="02020603050405020304" pitchFamily="18" charset="0"/>
              </a:rPr>
              <a:t>ሚና</a:t>
            </a:r>
            <a:r>
              <a:rPr lang="am-ET" altLang="en-US" sz="2800" kern="100" dirty="0">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የተለያየ</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ነው</a:t>
            </a:r>
            <a:r>
              <a:rPr lang="en-US" altLang="en-US" sz="2800" kern="100" dirty="0">
                <a:solidFill>
                  <a:schemeClr val="tx1"/>
                </a:solidFill>
                <a:latin typeface="Nyala" panose="02000504070300020003" pitchFamily="2" charset="0"/>
                <a:cs typeface="Times New Roman" panose="02020603050405020304" pitchFamily="18" charset="0"/>
              </a:rPr>
              <a:t>? </a:t>
            </a:r>
            <a:r>
              <a:rPr lang="am-ET"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የተለያየ</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ከሆነ</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እንዴት</a:t>
            </a:r>
            <a:r>
              <a:rPr lang="en-US" altLang="en-US" sz="2800" kern="100" dirty="0">
                <a:solidFill>
                  <a:schemeClr val="tx1"/>
                </a:solidFill>
                <a:latin typeface="Nyala" panose="02000504070300020003" pitchFamily="2" charset="0"/>
                <a:cs typeface="Times New Roman" panose="02020603050405020304" pitchFamily="18" charset="0"/>
              </a:rPr>
              <a:t>?</a:t>
            </a:r>
          </a:p>
          <a:p>
            <a:pPr marL="342900" indent="-342900" eaLnBrk="0" fontAlgn="base" hangingPunct="0">
              <a:spcBef>
                <a:spcPct val="0"/>
              </a:spcBef>
              <a:spcAft>
                <a:spcPct val="0"/>
              </a:spcAft>
              <a:buFont typeface="Arial" panose="020B0604020202020204" pitchFamily="34" charset="0"/>
              <a:buChar char="•"/>
            </a:pPr>
            <a:r>
              <a:rPr lang="en-US" altLang="en-US" sz="2800" kern="100" dirty="0" err="1">
                <a:solidFill>
                  <a:schemeClr val="tx1"/>
                </a:solidFill>
                <a:latin typeface="Nyala" panose="02000504070300020003" pitchFamily="2" charset="0"/>
                <a:cs typeface="Times New Roman" panose="02020603050405020304" pitchFamily="18" charset="0"/>
              </a:rPr>
              <a:t>የውሃ</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ሀብት</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አስተዳደር</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እና</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ውሳኔ</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አሰጣጥ</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ላይ</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የተሻለ</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እኩልነት</a:t>
            </a:r>
            <a:r>
              <a:rPr lang="en-US" altLang="en-US" sz="2800" kern="100" dirty="0">
                <a:solidFill>
                  <a:schemeClr val="tx1"/>
                </a:solidFill>
                <a:latin typeface="Nyala" panose="02000504070300020003" pitchFamily="2" charset="0"/>
                <a:cs typeface="Times New Roman" panose="02020603050405020304" pitchFamily="18" charset="0"/>
              </a:rPr>
              <a:t> </a:t>
            </a:r>
            <a:r>
              <a:rPr lang="am-ET" altLang="en-US" sz="2800" kern="100" dirty="0">
                <a:solidFill>
                  <a:schemeClr val="tx1"/>
                </a:solidFill>
                <a:latin typeface="Nyala" panose="02000504070300020003" pitchFamily="2" charset="0"/>
                <a:cs typeface="Times New Roman" panose="02020603050405020304" pitchFamily="18" charset="0"/>
              </a:rPr>
              <a:t>መፍጠር ይቻላል</a:t>
            </a:r>
            <a:r>
              <a:rPr lang="en-US" altLang="en-US" sz="2800" kern="100" dirty="0">
                <a:solidFill>
                  <a:schemeClr val="tx1"/>
                </a:solidFill>
                <a:latin typeface="Nyala" panose="02000504070300020003" pitchFamily="2" charset="0"/>
                <a:cs typeface="Times New Roman" panose="02020603050405020304" pitchFamily="18" charset="0"/>
              </a:rPr>
              <a:t>? </a:t>
            </a:r>
            <a:r>
              <a:rPr lang="en-US" sz="2800" kern="100" dirty="0" err="1">
                <a:solidFill>
                  <a:schemeClr val="tx1"/>
                </a:solidFill>
                <a:latin typeface="Nyala" panose="02000504070300020003" pitchFamily="2" charset="0"/>
                <a:cs typeface="Times New Roman" panose="02020603050405020304" pitchFamily="18" charset="0"/>
              </a:rPr>
              <a:t>በዚህ</a:t>
            </a:r>
            <a:r>
              <a:rPr lang="en-US" sz="2800" kern="100" dirty="0">
                <a:solidFill>
                  <a:schemeClr val="tx1"/>
                </a:solidFill>
                <a:latin typeface="Nyala" panose="02000504070300020003" pitchFamily="2" charset="0"/>
                <a:cs typeface="Times New Roman" panose="02020603050405020304" pitchFamily="18" charset="0"/>
              </a:rPr>
              <a:t> </a:t>
            </a:r>
            <a:r>
              <a:rPr lang="en-US" sz="2800" kern="100" dirty="0" err="1">
                <a:solidFill>
                  <a:schemeClr val="tx1"/>
                </a:solidFill>
                <a:latin typeface="Nyala" panose="02000504070300020003" pitchFamily="2" charset="0"/>
                <a:cs typeface="Times New Roman" panose="02020603050405020304" pitchFamily="18" charset="0"/>
              </a:rPr>
              <a:t>ዙሪያ</a:t>
            </a:r>
            <a:r>
              <a:rPr 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የበለጠ</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ፍትሃዊ</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የሆነ</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ሁኔታን</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መፍጠር</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ምን</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ጥቅም</a:t>
            </a:r>
            <a:r>
              <a:rPr lang="en-US" altLang="en-US" sz="2800" kern="100" dirty="0">
                <a:solidFill>
                  <a:schemeClr val="tx1"/>
                </a:solidFill>
                <a:latin typeface="Nyala" panose="02000504070300020003" pitchFamily="2" charset="0"/>
                <a:cs typeface="Times New Roman" panose="02020603050405020304" pitchFamily="18" charset="0"/>
              </a:rPr>
              <a:t> </a:t>
            </a:r>
            <a:r>
              <a:rPr lang="en-US" altLang="en-US" sz="2800" kern="100" dirty="0" err="1">
                <a:solidFill>
                  <a:schemeClr val="tx1"/>
                </a:solidFill>
                <a:latin typeface="Nyala" panose="02000504070300020003" pitchFamily="2" charset="0"/>
                <a:cs typeface="Times New Roman" panose="02020603050405020304" pitchFamily="18" charset="0"/>
              </a:rPr>
              <a:t>ይኖረዋል</a:t>
            </a:r>
            <a:r>
              <a:rPr lang="en-US" altLang="en-US" sz="2800" kern="100" dirty="0">
                <a:solidFill>
                  <a:schemeClr val="tx1"/>
                </a:solidFill>
                <a:latin typeface="Nyala" panose="02000504070300020003" pitchFamily="2" charset="0"/>
                <a:cs typeface="Times New Roman" panose="02020603050405020304" pitchFamily="18" charset="0"/>
              </a:rPr>
              <a:t>?  </a:t>
            </a:r>
          </a:p>
        </p:txBody>
      </p:sp>
      <p:sp>
        <p:nvSpPr>
          <p:cNvPr id="4" name="TextBox 3">
            <a:extLst>
              <a:ext uri="{FF2B5EF4-FFF2-40B4-BE49-F238E27FC236}">
                <a16:creationId xmlns:a16="http://schemas.microsoft.com/office/drawing/2014/main" id="{165708BC-1912-267B-416B-22DEF4CD3276}"/>
              </a:ext>
            </a:extLst>
          </p:cNvPr>
          <p:cNvSpPr txBox="1"/>
          <p:nvPr/>
        </p:nvSpPr>
        <p:spPr>
          <a:xfrm>
            <a:off x="4929809" y="6371552"/>
            <a:ext cx="7109988" cy="369332"/>
          </a:xfrm>
          <a:prstGeom prst="rect">
            <a:avLst/>
          </a:prstGeom>
          <a:noFill/>
        </p:spPr>
        <p:txBody>
          <a:bodyPr wrap="square">
            <a:spAutoFit/>
          </a:bodyPr>
          <a:lstStyle/>
          <a:p>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የምስል</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የዘላቂ</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ሪፖርት</a:t>
            </a:r>
            <a:r>
              <a:rPr lang="am-ET" altLang="en-US"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2</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019</a:t>
            </a:r>
            <a:endParaRPr lang="en-US" dirty="0"/>
          </a:p>
        </p:txBody>
      </p:sp>
      <p:pic>
        <p:nvPicPr>
          <p:cNvPr id="19" name="Picture 18">
            <a:extLst>
              <a:ext uri="{FF2B5EF4-FFF2-40B4-BE49-F238E27FC236}">
                <a16:creationId xmlns:a16="http://schemas.microsoft.com/office/drawing/2014/main" id="{A5264B27-AB0F-FD74-3B0D-E8C8CEB11F2B}"/>
              </a:ext>
            </a:extLst>
          </p:cNvPr>
          <p:cNvPicPr>
            <a:picLocks noChangeAspect="1"/>
          </p:cNvPicPr>
          <p:nvPr/>
        </p:nvPicPr>
        <p:blipFill>
          <a:blip r:embed="rId4"/>
          <a:stretch>
            <a:fillRect/>
          </a:stretch>
        </p:blipFill>
        <p:spPr>
          <a:xfrm>
            <a:off x="5167086" y="2335881"/>
            <a:ext cx="4129314" cy="3272459"/>
          </a:xfrm>
          <a:prstGeom prst="rect">
            <a:avLst/>
          </a:prstGeom>
        </p:spPr>
      </p:pic>
      <p:pic>
        <p:nvPicPr>
          <p:cNvPr id="22" name="Picture 21">
            <a:extLst>
              <a:ext uri="{FF2B5EF4-FFF2-40B4-BE49-F238E27FC236}">
                <a16:creationId xmlns:a16="http://schemas.microsoft.com/office/drawing/2014/main" id="{37ED2A52-B372-1BE0-997C-ACD5D3CCC669}"/>
              </a:ext>
            </a:extLst>
          </p:cNvPr>
          <p:cNvPicPr>
            <a:picLocks noChangeAspect="1"/>
          </p:cNvPicPr>
          <p:nvPr/>
        </p:nvPicPr>
        <p:blipFill>
          <a:blip r:embed="rId5"/>
          <a:stretch>
            <a:fillRect/>
          </a:stretch>
        </p:blipFill>
        <p:spPr>
          <a:xfrm>
            <a:off x="9296400" y="1656677"/>
            <a:ext cx="2895600" cy="4714875"/>
          </a:xfrm>
          <a:prstGeom prst="rect">
            <a:avLst/>
          </a:prstGeom>
        </p:spPr>
      </p:pic>
    </p:spTree>
    <p:extLst>
      <p:ext uri="{BB962C8B-B14F-4D97-AF65-F5344CB8AC3E}">
        <p14:creationId xmlns:p14="http://schemas.microsoft.com/office/powerpoint/2010/main" val="231774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2087DE8F-2D48-258A-EDED-56BE5FA665BA}"/>
              </a:ext>
            </a:extLst>
          </p:cNvPr>
          <p:cNvPicPr>
            <a:picLocks noChangeAspect="1"/>
          </p:cNvPicPr>
          <p:nvPr/>
        </p:nvPicPr>
        <p:blipFill>
          <a:blip r:embed="rId3"/>
          <a:stretch>
            <a:fillRect/>
          </a:stretch>
        </p:blipFill>
        <p:spPr>
          <a:xfrm>
            <a:off x="6257925" y="267402"/>
            <a:ext cx="5934075" cy="1047750"/>
          </a:xfrm>
          <a:prstGeom prst="rect">
            <a:avLst/>
          </a:prstGeom>
        </p:spPr>
      </p:pic>
      <p:sp>
        <p:nvSpPr>
          <p:cNvPr id="21" name="TextBox 20">
            <a:extLst>
              <a:ext uri="{FF2B5EF4-FFF2-40B4-BE49-F238E27FC236}">
                <a16:creationId xmlns:a16="http://schemas.microsoft.com/office/drawing/2014/main" id="{66D6DD47-C252-9098-D579-226798FF81CE}"/>
              </a:ext>
            </a:extLst>
          </p:cNvPr>
          <p:cNvSpPr txBox="1"/>
          <p:nvPr/>
        </p:nvSpPr>
        <p:spPr>
          <a:xfrm>
            <a:off x="240246" y="1430822"/>
            <a:ext cx="5184902" cy="5022657"/>
          </a:xfrm>
          <a:prstGeom prst="rect">
            <a:avLst/>
          </a:prstGeom>
          <a:noFill/>
        </p:spPr>
        <p:txBody>
          <a:bodyPr wrap="square">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400" kern="100" dirty="0" err="1">
                <a:solidFill>
                  <a:schemeClr val="tx1"/>
                </a:solidFill>
                <a:latin typeface="Nyala" panose="02000504070300020003" pitchFamily="2" charset="0"/>
                <a:cs typeface="Times New Roman" panose="02020603050405020304" pitchFamily="18" charset="0"/>
              </a:rPr>
              <a:t>ከሃይል</a:t>
            </a:r>
            <a:r>
              <a:rPr lang="am-ET" altLang="en-US" sz="2400" kern="100" dirty="0">
                <a:solidFill>
                  <a:schemeClr val="tx1"/>
                </a:solidFill>
                <a:latin typeface="Nyala" panose="02000504070300020003" pitchFamily="2" charset="0"/>
                <a:cs typeface="Times New Roman" panose="02020603050405020304" pitchFamily="18" charset="0"/>
              </a:rPr>
              <a:t> አጠቃቀም</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ጋር</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ተያያዥ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የሆኑ</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ጉዳዮችን</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ከማስተዳደር</a:t>
            </a:r>
            <a:r>
              <a:rPr lang="am-ET"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አኳያ</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የአዋቂ</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ሴቶች</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እና</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የወንዶች</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የልጃገረዶችና</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እና</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ወጣት</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ወንዶች</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ሚና</a:t>
            </a:r>
            <a:r>
              <a:rPr lang="am-ET" altLang="en-US" sz="2400" kern="100" dirty="0">
                <a:solidFill>
                  <a:schemeClr val="tx1"/>
                </a:solidFill>
                <a:latin typeface="Nyala" panose="02000504070300020003" pitchFamily="2" charset="0"/>
                <a:cs typeface="Times New Roman" panose="02020603050405020304" pitchFamily="18" charset="0"/>
              </a:rPr>
              <a:t> - </a:t>
            </a:r>
            <a:r>
              <a:rPr lang="en-US" altLang="en-US" sz="2400" kern="100" dirty="0" err="1">
                <a:solidFill>
                  <a:schemeClr val="tx1"/>
                </a:solidFill>
                <a:latin typeface="Nyala" panose="02000504070300020003" pitchFamily="2" charset="0"/>
                <a:cs typeface="Times New Roman" panose="02020603050405020304" pitchFamily="18" charset="0"/>
              </a:rPr>
              <a:t>በቤተሰብ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ውስጥ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እንዲሁም</a:t>
            </a:r>
            <a:r>
              <a:rPr lang="am-ET"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በህብረተሰብ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ውስጥ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የተለያየ</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ነው</a:t>
            </a:r>
            <a:r>
              <a:rPr lang="en-US" altLang="en-US" sz="2400" kern="100" dirty="0">
                <a:solidFill>
                  <a:schemeClr val="tx1"/>
                </a:solidFill>
                <a:latin typeface="Nyala" panose="02000504070300020003" pitchFamily="2" charset="0"/>
                <a:cs typeface="Times New Roman" panose="02020603050405020304" pitchFamily="18" charset="0"/>
              </a:rPr>
              <a:t>? </a:t>
            </a:r>
            <a:r>
              <a:rPr lang="am-ET"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የተለያየ</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ከሆነ</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እንዴት</a:t>
            </a:r>
            <a:r>
              <a:rPr lang="en-US" altLang="en-US" sz="2400" kern="100" dirty="0">
                <a:solidFill>
                  <a:schemeClr val="tx1"/>
                </a:solidFill>
                <a:latin typeface="Nyala" panose="02000504070300020003" pitchFamily="2" charset="0"/>
                <a:cs typeface="Times New Roman" panose="02020603050405020304" pitchFamily="18" charset="0"/>
              </a:rPr>
              <a:t>?</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400" kern="100" dirty="0" err="1">
                <a:solidFill>
                  <a:schemeClr val="tx1"/>
                </a:solidFill>
                <a:latin typeface="Nyala" panose="02000504070300020003" pitchFamily="2" charset="0"/>
                <a:cs typeface="Times New Roman" panose="02020603050405020304" pitchFamily="18" charset="0"/>
              </a:rPr>
              <a:t>የሃይል</a:t>
            </a:r>
            <a:r>
              <a:rPr lang="am-ET" altLang="en-US" sz="2400" kern="100" dirty="0">
                <a:solidFill>
                  <a:schemeClr val="tx1"/>
                </a:solidFill>
                <a:latin typeface="Nyala" panose="02000504070300020003" pitchFamily="2" charset="0"/>
                <a:cs typeface="Times New Roman" panose="02020603050405020304" pitchFamily="18" charset="0"/>
              </a:rPr>
              <a:t> ምንጮች</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አስተዳደር</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እና</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ውሳኔ</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አሰጣጥ</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ላይ</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የተሻለ</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እኩልነት</a:t>
            </a:r>
            <a:r>
              <a:rPr lang="en-US" altLang="en-US" sz="2400" kern="100" dirty="0">
                <a:solidFill>
                  <a:schemeClr val="tx1"/>
                </a:solidFill>
                <a:latin typeface="Nyala" panose="02000504070300020003" pitchFamily="2" charset="0"/>
                <a:cs typeface="Times New Roman" panose="02020603050405020304" pitchFamily="18" charset="0"/>
              </a:rPr>
              <a:t> </a:t>
            </a:r>
            <a:r>
              <a:rPr lang="am-ET" altLang="en-US" sz="2400" kern="100" dirty="0">
                <a:solidFill>
                  <a:schemeClr val="tx1"/>
                </a:solidFill>
                <a:latin typeface="Nyala" panose="02000504070300020003" pitchFamily="2" charset="0"/>
                <a:cs typeface="Times New Roman" panose="02020603050405020304" pitchFamily="18" charset="0"/>
              </a:rPr>
              <a:t>መፍጠር ይቻላል</a:t>
            </a:r>
            <a:r>
              <a:rPr lang="en-US" altLang="en-US" sz="2400" kern="100" dirty="0">
                <a:solidFill>
                  <a:schemeClr val="tx1"/>
                </a:solidFill>
                <a:latin typeface="Nyala" panose="02000504070300020003" pitchFamily="2" charset="0"/>
                <a:cs typeface="Times New Roman" panose="02020603050405020304" pitchFamily="18" charset="0"/>
              </a:rPr>
              <a:t>? </a:t>
            </a:r>
            <a:r>
              <a:rPr lang="en-US" sz="2400" kern="100" dirty="0" err="1">
                <a:solidFill>
                  <a:schemeClr val="tx1"/>
                </a:solidFill>
                <a:latin typeface="Nyala" panose="02000504070300020003" pitchFamily="2" charset="0"/>
                <a:cs typeface="Times New Roman" panose="02020603050405020304" pitchFamily="18" charset="0"/>
              </a:rPr>
              <a:t>በዚህ</a:t>
            </a:r>
            <a:r>
              <a:rPr lang="en-US" sz="2400" kern="100" dirty="0">
                <a:solidFill>
                  <a:schemeClr val="tx1"/>
                </a:solidFill>
                <a:latin typeface="Nyala" panose="02000504070300020003" pitchFamily="2" charset="0"/>
                <a:cs typeface="Times New Roman" panose="02020603050405020304" pitchFamily="18" charset="0"/>
              </a:rPr>
              <a:t> </a:t>
            </a:r>
            <a:r>
              <a:rPr lang="en-US" sz="2400" kern="100" dirty="0" err="1">
                <a:solidFill>
                  <a:schemeClr val="tx1"/>
                </a:solidFill>
                <a:latin typeface="Nyala" panose="02000504070300020003" pitchFamily="2" charset="0"/>
                <a:cs typeface="Times New Roman" panose="02020603050405020304" pitchFamily="18" charset="0"/>
              </a:rPr>
              <a:t>ዙሪያ</a:t>
            </a:r>
            <a:r>
              <a:rPr 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የበለጠ</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ፍትሃዊ</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የሆነ</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ሁኔታን</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መፍጠር</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ምን</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ጥቅም</a:t>
            </a:r>
            <a:r>
              <a:rPr lang="en-US" altLang="en-US" sz="2400" kern="100" dirty="0">
                <a:solidFill>
                  <a:schemeClr val="tx1"/>
                </a:solidFill>
                <a:latin typeface="Nyala" panose="02000504070300020003" pitchFamily="2" charset="0"/>
                <a:cs typeface="Times New Roman" panose="02020603050405020304" pitchFamily="18" charset="0"/>
              </a:rPr>
              <a:t> </a:t>
            </a:r>
            <a:r>
              <a:rPr lang="en-US" altLang="en-US" sz="2400" kern="100" dirty="0" err="1">
                <a:solidFill>
                  <a:schemeClr val="tx1"/>
                </a:solidFill>
                <a:latin typeface="Nyala" panose="02000504070300020003" pitchFamily="2" charset="0"/>
                <a:cs typeface="Times New Roman" panose="02020603050405020304" pitchFamily="18" charset="0"/>
              </a:rPr>
              <a:t>ይኖረዋል</a:t>
            </a:r>
            <a:r>
              <a:rPr lang="en-US" altLang="en-US" sz="2400" kern="100" dirty="0">
                <a:solidFill>
                  <a:schemeClr val="tx1"/>
                </a:solidFill>
                <a:latin typeface="Nyala" panose="02000504070300020003" pitchFamily="2" charset="0"/>
                <a:cs typeface="Times New Roman" panose="02020603050405020304" pitchFamily="18" charset="0"/>
              </a:rPr>
              <a:t>?  </a:t>
            </a:r>
          </a:p>
        </p:txBody>
      </p:sp>
      <p:sp>
        <p:nvSpPr>
          <p:cNvPr id="6" name="TextBox 5">
            <a:extLst>
              <a:ext uri="{FF2B5EF4-FFF2-40B4-BE49-F238E27FC236}">
                <a16:creationId xmlns:a16="http://schemas.microsoft.com/office/drawing/2014/main" id="{3E94FE72-CFE6-02E8-8041-CB3EDA70A619}"/>
              </a:ext>
            </a:extLst>
          </p:cNvPr>
          <p:cNvSpPr txBox="1"/>
          <p:nvPr/>
        </p:nvSpPr>
        <p:spPr>
          <a:xfrm>
            <a:off x="4929809" y="6371552"/>
            <a:ext cx="7109988" cy="369332"/>
          </a:xfrm>
          <a:prstGeom prst="rect">
            <a:avLst/>
          </a:prstGeom>
          <a:noFill/>
        </p:spPr>
        <p:txBody>
          <a:bodyPr wrap="square">
            <a:spAutoFit/>
          </a:bodyPr>
          <a:lstStyle/>
          <a:p>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የምስል</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የዘላቂ</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ሪፖርት</a:t>
            </a:r>
            <a:r>
              <a:rPr lang="am-ET" altLang="en-US"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2</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019</a:t>
            </a:r>
            <a:endParaRPr lang="en-US" dirty="0"/>
          </a:p>
        </p:txBody>
      </p:sp>
      <p:pic>
        <p:nvPicPr>
          <p:cNvPr id="23" name="Picture 22">
            <a:extLst>
              <a:ext uri="{FF2B5EF4-FFF2-40B4-BE49-F238E27FC236}">
                <a16:creationId xmlns:a16="http://schemas.microsoft.com/office/drawing/2014/main" id="{9A2BF77D-722E-D452-3D39-DD12E3D5BD3D}"/>
              </a:ext>
            </a:extLst>
          </p:cNvPr>
          <p:cNvPicPr>
            <a:picLocks noChangeAspect="1"/>
          </p:cNvPicPr>
          <p:nvPr/>
        </p:nvPicPr>
        <p:blipFill>
          <a:blip r:embed="rId4"/>
          <a:stretch>
            <a:fillRect/>
          </a:stretch>
        </p:blipFill>
        <p:spPr>
          <a:xfrm>
            <a:off x="9651448" y="1430822"/>
            <a:ext cx="2540551" cy="4290709"/>
          </a:xfrm>
          <a:prstGeom prst="rect">
            <a:avLst/>
          </a:prstGeom>
        </p:spPr>
      </p:pic>
      <p:pic>
        <p:nvPicPr>
          <p:cNvPr id="15" name="Picture 14">
            <a:extLst>
              <a:ext uri="{FF2B5EF4-FFF2-40B4-BE49-F238E27FC236}">
                <a16:creationId xmlns:a16="http://schemas.microsoft.com/office/drawing/2014/main" id="{CE903FFA-BF4D-C918-D044-83EDE5F74CD9}"/>
              </a:ext>
            </a:extLst>
          </p:cNvPr>
          <p:cNvPicPr>
            <a:picLocks noChangeAspect="1"/>
          </p:cNvPicPr>
          <p:nvPr/>
        </p:nvPicPr>
        <p:blipFill>
          <a:blip r:embed="rId5"/>
          <a:stretch>
            <a:fillRect/>
          </a:stretch>
        </p:blipFill>
        <p:spPr>
          <a:xfrm>
            <a:off x="5269904" y="2360367"/>
            <a:ext cx="4381544" cy="2420639"/>
          </a:xfrm>
          <a:prstGeom prst="rect">
            <a:avLst/>
          </a:prstGeom>
        </p:spPr>
      </p:pic>
      <p:sp>
        <p:nvSpPr>
          <p:cNvPr id="19" name="Title 1">
            <a:extLst>
              <a:ext uri="{FF2B5EF4-FFF2-40B4-BE49-F238E27FC236}">
                <a16:creationId xmlns:a16="http://schemas.microsoft.com/office/drawing/2014/main" id="{F4D3E557-92D2-6070-D4A2-ED2312228A6F}"/>
              </a:ext>
            </a:extLst>
          </p:cNvPr>
          <p:cNvSpPr txBox="1">
            <a:spLocks/>
          </p:cNvSpPr>
          <p:nvPr/>
        </p:nvSpPr>
        <p:spPr>
          <a:xfrm>
            <a:off x="504153" y="269175"/>
            <a:ext cx="5601830" cy="10262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err="1">
                <a:solidFill>
                  <a:srgbClr val="C00000"/>
                </a:solidFill>
              </a:rPr>
              <a:t>የቡድን</a:t>
            </a:r>
            <a:r>
              <a:rPr lang="en-US" altLang="en-US" sz="4000" b="1" dirty="0">
                <a:solidFill>
                  <a:srgbClr val="C00000"/>
                </a:solidFill>
              </a:rPr>
              <a:t> </a:t>
            </a:r>
            <a:r>
              <a:rPr lang="en-US" altLang="en-US" sz="4000" b="1" dirty="0" err="1">
                <a:solidFill>
                  <a:srgbClr val="C00000"/>
                </a:solidFill>
              </a:rPr>
              <a:t>ሰራ</a:t>
            </a:r>
            <a:r>
              <a:rPr lang="am-ET" altLang="en-US" sz="4000" b="1" dirty="0">
                <a:solidFill>
                  <a:srgbClr val="C00000"/>
                </a:solidFill>
              </a:rPr>
              <a:t>፦ </a:t>
            </a:r>
            <a:r>
              <a:rPr lang="en-US" altLang="en-US" sz="4000" b="1" dirty="0" err="1">
                <a:solidFill>
                  <a:srgbClr val="C00000"/>
                </a:solidFill>
              </a:rPr>
              <a:t>የሥርዓተ-ፆታ</a:t>
            </a:r>
            <a:r>
              <a:rPr lang="en-US" altLang="en-US" sz="4000" b="1" dirty="0">
                <a:solidFill>
                  <a:srgbClr val="C00000"/>
                </a:solidFill>
              </a:rPr>
              <a:t> </a:t>
            </a:r>
            <a:r>
              <a:rPr lang="en-US" altLang="en-US" sz="4000" b="1" dirty="0" err="1">
                <a:solidFill>
                  <a:srgbClr val="C00000"/>
                </a:solidFill>
              </a:rPr>
              <a:t>ጉዳዮች</a:t>
            </a:r>
            <a:r>
              <a:rPr lang="en-US" altLang="en-US" sz="4000" b="1" dirty="0">
                <a:solidFill>
                  <a:srgbClr val="C00000"/>
                </a:solidFill>
              </a:rPr>
              <a:t> </a:t>
            </a:r>
            <a:r>
              <a:rPr lang="en-US" altLang="en-US" sz="4000" b="1" dirty="0" err="1">
                <a:solidFill>
                  <a:srgbClr val="C00000"/>
                </a:solidFill>
              </a:rPr>
              <a:t>በምን</a:t>
            </a:r>
            <a:r>
              <a:rPr lang="am-ET" altLang="en-US" sz="4000" b="1" dirty="0">
                <a:solidFill>
                  <a:srgbClr val="C00000"/>
                </a:solidFill>
              </a:rPr>
              <a:t> መልኩ ይገለጻሉ</a:t>
            </a:r>
            <a:r>
              <a:rPr lang="en-US" altLang="en-US" sz="4000" b="1" dirty="0">
                <a:solidFill>
                  <a:srgbClr val="C00000"/>
                </a:solidFill>
              </a:rPr>
              <a:t>?  </a:t>
            </a:r>
            <a:endParaRPr lang="en-US" sz="4000" b="1" dirty="0">
              <a:solidFill>
                <a:srgbClr val="C00000"/>
              </a:solidFill>
            </a:endParaRPr>
          </a:p>
        </p:txBody>
      </p:sp>
    </p:spTree>
    <p:extLst>
      <p:ext uri="{BB962C8B-B14F-4D97-AF65-F5344CB8AC3E}">
        <p14:creationId xmlns:p14="http://schemas.microsoft.com/office/powerpoint/2010/main" val="338033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TextBox 31">
            <a:extLst>
              <a:ext uri="{FF2B5EF4-FFF2-40B4-BE49-F238E27FC236}">
                <a16:creationId xmlns:a16="http://schemas.microsoft.com/office/drawing/2014/main" id="{71FA6CCE-745A-C06E-DC1C-C8E1C9CC9C64}"/>
              </a:ext>
            </a:extLst>
          </p:cNvPr>
          <p:cNvSpPr txBox="1"/>
          <p:nvPr/>
        </p:nvSpPr>
        <p:spPr>
          <a:xfrm>
            <a:off x="175669" y="1355535"/>
            <a:ext cx="4916989" cy="5022272"/>
          </a:xfrm>
          <a:prstGeom prst="rect">
            <a:avLst/>
          </a:prstGeom>
          <a:noFill/>
        </p:spPr>
        <p:txBody>
          <a:bodyPr wrap="square">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የከተማ</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እቅዶች</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የመዘጋጃ</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አገልግሎቶች</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ጋር</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ተያያዥ</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የሆኑ</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ጉዳዮች</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ላይ</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ውሳኔ</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ከመስጠት</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አኳያ</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የአዋቂ</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የወንዶች</a:t>
            </a:r>
            <a:r>
              <a:rPr lang="en-US" sz="2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የልጃገረዶችና</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ወጣት</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2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ሚና</a:t>
            </a:r>
            <a:r>
              <a:rPr lang="en-US" altLang="en-US" sz="24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የተለያየ</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ከሆነ</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እንዴት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342900" indent="-342900" eaLnBrk="0" fontAlgn="base" hangingPunct="0">
              <a:lnSpc>
                <a:spcPct val="150000"/>
              </a:lnSpc>
              <a:spcBef>
                <a:spcPct val="0"/>
              </a:spcBef>
              <a:spcAft>
                <a:spcPct val="0"/>
              </a:spcAft>
              <a:buFont typeface="Arial" panose="020B0604020202020204" pitchFamily="34" charset="0"/>
              <a:buChar char="•"/>
            </a:pP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ከተሞችን</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latin typeface="Nyala" panose="02000504070300020003" pitchFamily="2" charset="0"/>
                <a:ea typeface="Calibri" panose="020F0502020204030204" pitchFamily="34" charset="0"/>
                <a:cs typeface="Nyala" panose="02000504070300020003" pitchFamily="2" charset="0"/>
              </a:rPr>
              <a:t>ማስተዳደር</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ውሳኔ</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መስጠት</a:t>
            </a:r>
            <a:r>
              <a:rPr lang="en-US" sz="2400" kern="0" dirty="0">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የተሻለ</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am-ET" altLang="en-US" sz="2400" dirty="0">
                <a:solidFill>
                  <a:srgbClr val="303436"/>
                </a:solidFill>
                <a:latin typeface="Nyala" panose="02000504070300020003" pitchFamily="2" charset="0"/>
                <a:ea typeface="Malgun Gothic" panose="020B0503020000020004" pitchFamily="34" charset="-127"/>
              </a:rPr>
              <a:t>መፍጠር ይቻላል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በዚህ</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ዙሪያ</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የበለጠ</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ፍትሃዊ</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ሆነ</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ሁኔታን</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መፍጠር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ጥቅም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ይኖረዋል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chemeClr val="tx1"/>
                </a:solidFill>
                <a:effectLst/>
              </a:rPr>
              <a:t>  </a:t>
            </a:r>
          </a:p>
        </p:txBody>
      </p:sp>
      <p:sp>
        <p:nvSpPr>
          <p:cNvPr id="2" name="TextBox 1">
            <a:extLst>
              <a:ext uri="{FF2B5EF4-FFF2-40B4-BE49-F238E27FC236}">
                <a16:creationId xmlns:a16="http://schemas.microsoft.com/office/drawing/2014/main" id="{B0E6D3DD-335F-AD98-7F57-2D4E94EC6BC3}"/>
              </a:ext>
            </a:extLst>
          </p:cNvPr>
          <p:cNvSpPr txBox="1"/>
          <p:nvPr/>
        </p:nvSpPr>
        <p:spPr>
          <a:xfrm>
            <a:off x="4929809" y="6371552"/>
            <a:ext cx="7109988" cy="369332"/>
          </a:xfrm>
          <a:prstGeom prst="rect">
            <a:avLst/>
          </a:prstGeom>
          <a:noFill/>
        </p:spPr>
        <p:txBody>
          <a:bodyPr wrap="square">
            <a:spAutoFit/>
          </a:bodyPr>
          <a:lstStyle/>
          <a:p>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የምስል</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የዘላቂ</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ሪፖርት</a:t>
            </a:r>
            <a:r>
              <a:rPr lang="am-ET" altLang="en-US"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2</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019</a:t>
            </a:r>
            <a:endParaRPr lang="en-US" dirty="0"/>
          </a:p>
        </p:txBody>
      </p:sp>
      <p:pic>
        <p:nvPicPr>
          <p:cNvPr id="14" name="Picture 13">
            <a:extLst>
              <a:ext uri="{FF2B5EF4-FFF2-40B4-BE49-F238E27FC236}">
                <a16:creationId xmlns:a16="http://schemas.microsoft.com/office/drawing/2014/main" id="{8021C0DC-871A-F175-3698-A302E57E643B}"/>
              </a:ext>
            </a:extLst>
          </p:cNvPr>
          <p:cNvPicPr>
            <a:picLocks noChangeAspect="1"/>
          </p:cNvPicPr>
          <p:nvPr/>
        </p:nvPicPr>
        <p:blipFill>
          <a:blip r:embed="rId3"/>
          <a:stretch>
            <a:fillRect/>
          </a:stretch>
        </p:blipFill>
        <p:spPr>
          <a:xfrm>
            <a:off x="5724764" y="1432375"/>
            <a:ext cx="3914775" cy="2057400"/>
          </a:xfrm>
          <a:prstGeom prst="rect">
            <a:avLst/>
          </a:prstGeom>
        </p:spPr>
      </p:pic>
      <p:pic>
        <p:nvPicPr>
          <p:cNvPr id="27" name="Picture 26">
            <a:extLst>
              <a:ext uri="{FF2B5EF4-FFF2-40B4-BE49-F238E27FC236}">
                <a16:creationId xmlns:a16="http://schemas.microsoft.com/office/drawing/2014/main" id="{658AB4C7-662B-624C-484B-25BC2F1ADB42}"/>
              </a:ext>
            </a:extLst>
          </p:cNvPr>
          <p:cNvPicPr>
            <a:picLocks noChangeAspect="1"/>
          </p:cNvPicPr>
          <p:nvPr/>
        </p:nvPicPr>
        <p:blipFill>
          <a:blip r:embed="rId4"/>
          <a:stretch>
            <a:fillRect/>
          </a:stretch>
        </p:blipFill>
        <p:spPr>
          <a:xfrm>
            <a:off x="5092658" y="3429000"/>
            <a:ext cx="4905375" cy="2867025"/>
          </a:xfrm>
          <a:prstGeom prst="rect">
            <a:avLst/>
          </a:prstGeom>
        </p:spPr>
      </p:pic>
      <p:pic>
        <p:nvPicPr>
          <p:cNvPr id="29" name="Picture 28">
            <a:extLst>
              <a:ext uri="{FF2B5EF4-FFF2-40B4-BE49-F238E27FC236}">
                <a16:creationId xmlns:a16="http://schemas.microsoft.com/office/drawing/2014/main" id="{2EBBA87C-9167-7D5D-720F-40FAFE86872E}"/>
              </a:ext>
            </a:extLst>
          </p:cNvPr>
          <p:cNvPicPr>
            <a:picLocks noChangeAspect="1"/>
          </p:cNvPicPr>
          <p:nvPr/>
        </p:nvPicPr>
        <p:blipFill>
          <a:blip r:embed="rId5"/>
          <a:stretch>
            <a:fillRect/>
          </a:stretch>
        </p:blipFill>
        <p:spPr>
          <a:xfrm>
            <a:off x="9980619" y="1660976"/>
            <a:ext cx="2197897" cy="4057654"/>
          </a:xfrm>
          <a:prstGeom prst="rect">
            <a:avLst/>
          </a:prstGeom>
        </p:spPr>
      </p:pic>
      <p:pic>
        <p:nvPicPr>
          <p:cNvPr id="31" name="Picture 30">
            <a:extLst>
              <a:ext uri="{FF2B5EF4-FFF2-40B4-BE49-F238E27FC236}">
                <a16:creationId xmlns:a16="http://schemas.microsoft.com/office/drawing/2014/main" id="{054542B1-6732-36A3-4A1A-4FF2E48ECB1E}"/>
              </a:ext>
            </a:extLst>
          </p:cNvPr>
          <p:cNvPicPr>
            <a:picLocks noChangeAspect="1"/>
          </p:cNvPicPr>
          <p:nvPr/>
        </p:nvPicPr>
        <p:blipFill>
          <a:blip r:embed="rId6"/>
          <a:stretch>
            <a:fillRect/>
          </a:stretch>
        </p:blipFill>
        <p:spPr>
          <a:xfrm>
            <a:off x="6520666" y="32202"/>
            <a:ext cx="5657850" cy="1257300"/>
          </a:xfrm>
          <a:prstGeom prst="rect">
            <a:avLst/>
          </a:prstGeom>
        </p:spPr>
      </p:pic>
      <p:sp>
        <p:nvSpPr>
          <p:cNvPr id="16" name="Title 1">
            <a:extLst>
              <a:ext uri="{FF2B5EF4-FFF2-40B4-BE49-F238E27FC236}">
                <a16:creationId xmlns:a16="http://schemas.microsoft.com/office/drawing/2014/main" id="{3EDDFA71-B342-C119-D2CD-FB96CD25C1E9}"/>
              </a:ext>
            </a:extLst>
          </p:cNvPr>
          <p:cNvSpPr txBox="1">
            <a:spLocks/>
          </p:cNvSpPr>
          <p:nvPr/>
        </p:nvSpPr>
        <p:spPr>
          <a:xfrm>
            <a:off x="504153" y="269175"/>
            <a:ext cx="5601830" cy="10262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err="1">
                <a:solidFill>
                  <a:srgbClr val="C00000"/>
                </a:solidFill>
              </a:rPr>
              <a:t>የቡድን</a:t>
            </a:r>
            <a:r>
              <a:rPr lang="en-US" altLang="en-US" sz="4000" b="1" dirty="0">
                <a:solidFill>
                  <a:srgbClr val="C00000"/>
                </a:solidFill>
              </a:rPr>
              <a:t> </a:t>
            </a:r>
            <a:r>
              <a:rPr lang="en-US" altLang="en-US" sz="4000" b="1" dirty="0" err="1">
                <a:solidFill>
                  <a:srgbClr val="C00000"/>
                </a:solidFill>
              </a:rPr>
              <a:t>ሰራ</a:t>
            </a:r>
            <a:r>
              <a:rPr lang="am-ET" altLang="en-US" sz="4000" b="1" dirty="0">
                <a:solidFill>
                  <a:srgbClr val="C00000"/>
                </a:solidFill>
              </a:rPr>
              <a:t>፦ </a:t>
            </a:r>
            <a:r>
              <a:rPr lang="en-US" altLang="en-US" sz="4000" b="1" dirty="0" err="1">
                <a:solidFill>
                  <a:srgbClr val="C00000"/>
                </a:solidFill>
              </a:rPr>
              <a:t>የሥርዓተ-ፆታ</a:t>
            </a:r>
            <a:r>
              <a:rPr lang="en-US" altLang="en-US" sz="4000" b="1" dirty="0">
                <a:solidFill>
                  <a:srgbClr val="C00000"/>
                </a:solidFill>
              </a:rPr>
              <a:t> </a:t>
            </a:r>
            <a:r>
              <a:rPr lang="en-US" altLang="en-US" sz="4000" b="1" dirty="0" err="1">
                <a:solidFill>
                  <a:srgbClr val="C00000"/>
                </a:solidFill>
              </a:rPr>
              <a:t>ጉዳዮች</a:t>
            </a:r>
            <a:r>
              <a:rPr lang="en-US" altLang="en-US" sz="4000" b="1" dirty="0">
                <a:solidFill>
                  <a:srgbClr val="C00000"/>
                </a:solidFill>
              </a:rPr>
              <a:t> </a:t>
            </a:r>
            <a:r>
              <a:rPr lang="en-US" altLang="en-US" sz="4000" b="1" dirty="0" err="1">
                <a:solidFill>
                  <a:srgbClr val="C00000"/>
                </a:solidFill>
              </a:rPr>
              <a:t>በምን</a:t>
            </a:r>
            <a:r>
              <a:rPr lang="am-ET" altLang="en-US" sz="4000" b="1" dirty="0">
                <a:solidFill>
                  <a:srgbClr val="C00000"/>
                </a:solidFill>
              </a:rPr>
              <a:t> መልኩ ይገለጻሉ</a:t>
            </a:r>
            <a:r>
              <a:rPr lang="en-US" altLang="en-US" sz="4000" b="1" dirty="0">
                <a:solidFill>
                  <a:srgbClr val="C00000"/>
                </a:solidFill>
              </a:rPr>
              <a:t>?  </a:t>
            </a:r>
            <a:endParaRPr lang="en-US" sz="4000" b="1" dirty="0">
              <a:solidFill>
                <a:srgbClr val="C00000"/>
              </a:solidFill>
            </a:endParaRPr>
          </a:p>
        </p:txBody>
      </p:sp>
    </p:spTree>
    <p:extLst>
      <p:ext uri="{BB962C8B-B14F-4D97-AF65-F5344CB8AC3E}">
        <p14:creationId xmlns:p14="http://schemas.microsoft.com/office/powerpoint/2010/main" val="408214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8770DBFC-36AA-1A3A-2B6A-70B1335D2D45}"/>
              </a:ext>
            </a:extLst>
          </p:cNvPr>
          <p:cNvPicPr>
            <a:picLocks noChangeAspect="1"/>
          </p:cNvPicPr>
          <p:nvPr/>
        </p:nvPicPr>
        <p:blipFill>
          <a:blip r:embed="rId3"/>
          <a:stretch>
            <a:fillRect/>
          </a:stretch>
        </p:blipFill>
        <p:spPr>
          <a:xfrm>
            <a:off x="6183746" y="1382357"/>
            <a:ext cx="2714625" cy="2030540"/>
          </a:xfrm>
          <a:prstGeom prst="rect">
            <a:avLst/>
          </a:prstGeom>
        </p:spPr>
      </p:pic>
      <p:pic>
        <p:nvPicPr>
          <p:cNvPr id="17" name="Picture 16">
            <a:extLst>
              <a:ext uri="{FF2B5EF4-FFF2-40B4-BE49-F238E27FC236}">
                <a16:creationId xmlns:a16="http://schemas.microsoft.com/office/drawing/2014/main" id="{B3B3376F-AD2D-16B7-A7C1-6C930EEEB43E}"/>
              </a:ext>
            </a:extLst>
          </p:cNvPr>
          <p:cNvPicPr>
            <a:picLocks noChangeAspect="1"/>
          </p:cNvPicPr>
          <p:nvPr/>
        </p:nvPicPr>
        <p:blipFill>
          <a:blip r:embed="rId4"/>
          <a:stretch>
            <a:fillRect/>
          </a:stretch>
        </p:blipFill>
        <p:spPr>
          <a:xfrm>
            <a:off x="5870050" y="180307"/>
            <a:ext cx="6321949" cy="1209675"/>
          </a:xfrm>
          <a:prstGeom prst="rect">
            <a:avLst/>
          </a:prstGeom>
        </p:spPr>
      </p:pic>
      <p:sp>
        <p:nvSpPr>
          <p:cNvPr id="23" name="TextBox 22">
            <a:extLst>
              <a:ext uri="{FF2B5EF4-FFF2-40B4-BE49-F238E27FC236}">
                <a16:creationId xmlns:a16="http://schemas.microsoft.com/office/drawing/2014/main" id="{8552BA28-EA5A-2AD9-8701-265B7EDA2AB6}"/>
              </a:ext>
            </a:extLst>
          </p:cNvPr>
          <p:cNvSpPr txBox="1"/>
          <p:nvPr/>
        </p:nvSpPr>
        <p:spPr>
          <a:xfrm>
            <a:off x="4929809" y="6371552"/>
            <a:ext cx="7109988" cy="369332"/>
          </a:xfrm>
          <a:prstGeom prst="rect">
            <a:avLst/>
          </a:prstGeom>
          <a:noFill/>
        </p:spPr>
        <p:txBody>
          <a:bodyPr wrap="square">
            <a:spAutoFit/>
          </a:bodyPr>
          <a:lstStyle/>
          <a:p>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የምስል</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የዘላቂ</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ሪፖርት</a:t>
            </a:r>
            <a:r>
              <a:rPr lang="am-ET" altLang="en-US"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2</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019</a:t>
            </a:r>
            <a:endParaRPr lang="en-US" dirty="0"/>
          </a:p>
        </p:txBody>
      </p:sp>
      <p:sp>
        <p:nvSpPr>
          <p:cNvPr id="25" name="TextBox 24">
            <a:extLst>
              <a:ext uri="{FF2B5EF4-FFF2-40B4-BE49-F238E27FC236}">
                <a16:creationId xmlns:a16="http://schemas.microsoft.com/office/drawing/2014/main" id="{A2D21E24-6A91-65AB-CC86-644CC093CD4A}"/>
              </a:ext>
            </a:extLst>
          </p:cNvPr>
          <p:cNvSpPr txBox="1"/>
          <p:nvPr/>
        </p:nvSpPr>
        <p:spPr>
          <a:xfrm>
            <a:off x="251216" y="1635881"/>
            <a:ext cx="5390459" cy="3990836"/>
          </a:xfrm>
          <a:prstGeom prst="rect">
            <a:avLst/>
          </a:prstGeom>
          <a:noFill/>
        </p:spPr>
        <p:txBody>
          <a:bodyPr wrap="square">
            <a:spAutoFit/>
          </a:bodyPr>
          <a:lstStyle/>
          <a:p>
            <a:pPr marL="285750" marR="0" indent="-285750">
              <a:spcBef>
                <a:spcPts val="0"/>
              </a:spcBef>
              <a:spcAft>
                <a:spcPts val="800"/>
              </a:spcAft>
              <a:buFont typeface="Arial" panose="020B0604020202020204" pitchFamily="34" charset="0"/>
              <a:buChar char="•"/>
            </a:pPr>
            <a:r>
              <a:rPr lang="en-US" sz="2400" kern="100" dirty="0" err="1">
                <a:latin typeface="Nyala" panose="02000504070300020003" pitchFamily="2" charset="0"/>
                <a:cs typeface="Times New Roman" panose="02020603050405020304" pitchFamily="18" charset="0"/>
              </a:rPr>
              <a:t>የማህበረሰቡን</a:t>
            </a:r>
            <a:r>
              <a:rPr lang="am-ET" sz="2400" kern="100" dirty="0">
                <a:latin typeface="Nyala" panose="02000504070300020003" pitchFamily="2" charset="0"/>
                <a:cs typeface="Times New Roman" panose="02020603050405020304" pitchFamily="18" charset="0"/>
              </a:rPr>
              <a:t> ፍጆታን በተመለከት ለቤት ውስጥ፣ ለንግዱ አለም፣ ለመንግስት፣ እንዲሁም ለገበያ የአቅርቦት ሰንሰለት </a:t>
            </a:r>
            <a:r>
              <a:rPr lang="en-US" sz="2400" kern="100" dirty="0" err="1">
                <a:latin typeface="Nyala" panose="02000504070300020003" pitchFamily="2" charset="0"/>
                <a:cs typeface="Times New Roman" panose="02020603050405020304" pitchFamily="18" charset="0"/>
              </a:rPr>
              <a:t>የሚውሉትን</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ቁሳቁሶችና</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አገልግሎቶችን</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ከማስተዳደ</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አንፃር</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የአዋቂ</a:t>
            </a:r>
            <a:r>
              <a:rPr lang="am-ET"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ሴቶችና</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ወንዶች</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የልጃገረዶችና</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የአፍላ</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ወንዶች</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ሚና</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የተለያየ</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ነው</a:t>
            </a:r>
            <a:r>
              <a:rPr lang="en-GB" sz="2400" kern="100" dirty="0">
                <a:latin typeface="Nyala" panose="02000504070300020003" pitchFamily="2" charset="0"/>
                <a:cs typeface="Times New Roman" panose="02020603050405020304" pitchFamily="18" charset="0"/>
              </a:rPr>
              <a:t>? </a:t>
            </a:r>
            <a:r>
              <a:rPr lang="en-GB" sz="2400" kern="100" dirty="0" err="1">
                <a:latin typeface="Nyala" panose="02000504070300020003" pitchFamily="2" charset="0"/>
                <a:cs typeface="Times New Roman" panose="02020603050405020304" pitchFamily="18" charset="0"/>
              </a:rPr>
              <a:t>እንዴት</a:t>
            </a:r>
            <a:r>
              <a:rPr lang="en-GB" sz="2400" kern="100" dirty="0">
                <a:latin typeface="Nyala" panose="02000504070300020003" pitchFamily="2" charset="0"/>
                <a:cs typeface="Times New Roman" panose="02020603050405020304" pitchFamily="18" charset="0"/>
              </a:rPr>
              <a:t>? </a:t>
            </a:r>
            <a:endParaRPr lang="am-ET" sz="2400" kern="100" dirty="0">
              <a:latin typeface="Nyala" panose="02000504070300020003" pitchFamily="2" charset="0"/>
              <a:cs typeface="Times New Roman" panose="02020603050405020304" pitchFamily="18" charset="0"/>
            </a:endParaRPr>
          </a:p>
          <a:p>
            <a:pPr marR="0">
              <a:spcBef>
                <a:spcPts val="0"/>
              </a:spcBef>
              <a:spcAft>
                <a:spcPts val="800"/>
              </a:spcAft>
            </a:pPr>
            <a:endParaRPr lang="en-US" sz="2400" kern="100" dirty="0">
              <a:latin typeface="Nyala" panose="02000504070300020003" pitchFamily="2"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altLang="en-US" sz="2400" kern="100" dirty="0" err="1">
                <a:latin typeface="Nyala" panose="02000504070300020003" pitchFamily="2" charset="0"/>
                <a:cs typeface="Times New Roman" panose="02020603050405020304" pitchFamily="18" charset="0"/>
              </a:rPr>
              <a:t>የፍጆታ</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ውሳኔ</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አሰጣጥ</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ላይ</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የተሻለ</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እኩልነት</a:t>
            </a:r>
            <a:r>
              <a:rPr lang="en-US" altLang="en-US" sz="2400" kern="100" dirty="0">
                <a:latin typeface="Nyala" panose="02000504070300020003" pitchFamily="2" charset="0"/>
                <a:cs typeface="Times New Roman" panose="02020603050405020304" pitchFamily="18" charset="0"/>
              </a:rPr>
              <a:t> </a:t>
            </a:r>
            <a:r>
              <a:rPr lang="am-ET" altLang="en-US" sz="2400" kern="100" dirty="0">
                <a:latin typeface="Nyala" panose="02000504070300020003" pitchFamily="2" charset="0"/>
                <a:cs typeface="Times New Roman" panose="02020603050405020304" pitchFamily="18" charset="0"/>
              </a:rPr>
              <a:t>መፍጠር ይቻላል</a:t>
            </a:r>
            <a:r>
              <a:rPr lang="en-US" alt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በዚህ</a:t>
            </a:r>
            <a:r>
              <a:rPr lang="en-US" sz="2400" kern="100" dirty="0">
                <a:latin typeface="Nyala" panose="02000504070300020003" pitchFamily="2" charset="0"/>
                <a:cs typeface="Times New Roman" panose="02020603050405020304" pitchFamily="18" charset="0"/>
              </a:rPr>
              <a:t> </a:t>
            </a:r>
            <a:r>
              <a:rPr lang="en-US" sz="2400" kern="100" dirty="0" err="1">
                <a:latin typeface="Nyala" panose="02000504070300020003" pitchFamily="2" charset="0"/>
                <a:cs typeface="Times New Roman" panose="02020603050405020304" pitchFamily="18" charset="0"/>
              </a:rPr>
              <a:t>ዙሪያ</a:t>
            </a:r>
            <a:r>
              <a:rPr 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የበለጠ</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ፍትሃዊነትን</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መፍጠር</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ምን</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ጥቅም</a:t>
            </a:r>
            <a:r>
              <a:rPr lang="en-US" altLang="en-US" sz="2400" kern="100" dirty="0">
                <a:latin typeface="Nyala" panose="02000504070300020003" pitchFamily="2" charset="0"/>
                <a:cs typeface="Times New Roman" panose="02020603050405020304" pitchFamily="18" charset="0"/>
              </a:rPr>
              <a:t> </a:t>
            </a:r>
            <a:r>
              <a:rPr lang="en-US" altLang="en-US" sz="2400" kern="100" dirty="0" err="1">
                <a:latin typeface="Nyala" panose="02000504070300020003" pitchFamily="2" charset="0"/>
                <a:cs typeface="Times New Roman" panose="02020603050405020304" pitchFamily="18" charset="0"/>
              </a:rPr>
              <a:t>ይኖረዋል</a:t>
            </a:r>
            <a:r>
              <a:rPr lang="en-US" altLang="en-US" sz="2400" kern="100" dirty="0">
                <a:latin typeface="Nyala" panose="02000504070300020003" pitchFamily="2" charset="0"/>
                <a:cs typeface="Times New Roman" panose="02020603050405020304" pitchFamily="18" charset="0"/>
              </a:rPr>
              <a:t>?</a:t>
            </a:r>
            <a:r>
              <a:rPr kumimoji="0" lang="en-US" altLang="en-US" sz="2400" b="0" i="0" u="none" strike="noStrike" cap="none" normalizeH="0" baseline="0" dirty="0">
                <a:ln>
                  <a:noFill/>
                </a:ln>
                <a:solidFill>
                  <a:schemeClr val="tx1"/>
                </a:solidFill>
                <a:effectLst/>
              </a:rPr>
              <a:t>  </a:t>
            </a:r>
          </a:p>
        </p:txBody>
      </p:sp>
      <p:pic>
        <p:nvPicPr>
          <p:cNvPr id="6" name="Picture 5">
            <a:extLst>
              <a:ext uri="{FF2B5EF4-FFF2-40B4-BE49-F238E27FC236}">
                <a16:creationId xmlns:a16="http://schemas.microsoft.com/office/drawing/2014/main" id="{EE5D24C1-9CDA-D964-8D61-5503614F7843}"/>
              </a:ext>
            </a:extLst>
          </p:cNvPr>
          <p:cNvPicPr>
            <a:picLocks noChangeAspect="1"/>
          </p:cNvPicPr>
          <p:nvPr/>
        </p:nvPicPr>
        <p:blipFill>
          <a:blip r:embed="rId5"/>
          <a:stretch>
            <a:fillRect/>
          </a:stretch>
        </p:blipFill>
        <p:spPr>
          <a:xfrm>
            <a:off x="9440442" y="1741070"/>
            <a:ext cx="2714625" cy="4238625"/>
          </a:xfrm>
          <a:prstGeom prst="rect">
            <a:avLst/>
          </a:prstGeom>
        </p:spPr>
      </p:pic>
      <p:pic>
        <p:nvPicPr>
          <p:cNvPr id="14" name="Picture 13">
            <a:extLst>
              <a:ext uri="{FF2B5EF4-FFF2-40B4-BE49-F238E27FC236}">
                <a16:creationId xmlns:a16="http://schemas.microsoft.com/office/drawing/2014/main" id="{A63E36C4-F17F-BE65-13A1-07C3433E6355}"/>
              </a:ext>
            </a:extLst>
          </p:cNvPr>
          <p:cNvPicPr>
            <a:picLocks noChangeAspect="1"/>
          </p:cNvPicPr>
          <p:nvPr/>
        </p:nvPicPr>
        <p:blipFill>
          <a:blip r:embed="rId6"/>
          <a:stretch>
            <a:fillRect/>
          </a:stretch>
        </p:blipFill>
        <p:spPr>
          <a:xfrm>
            <a:off x="5185274" y="3529880"/>
            <a:ext cx="4486275" cy="2447925"/>
          </a:xfrm>
          <a:prstGeom prst="rect">
            <a:avLst/>
          </a:prstGeom>
        </p:spPr>
      </p:pic>
      <p:sp>
        <p:nvSpPr>
          <p:cNvPr id="19" name="Title 1">
            <a:extLst>
              <a:ext uri="{FF2B5EF4-FFF2-40B4-BE49-F238E27FC236}">
                <a16:creationId xmlns:a16="http://schemas.microsoft.com/office/drawing/2014/main" id="{DFA6A056-6EE2-6920-D960-7A7D563F0BF5}"/>
              </a:ext>
            </a:extLst>
          </p:cNvPr>
          <p:cNvSpPr txBox="1">
            <a:spLocks/>
          </p:cNvSpPr>
          <p:nvPr/>
        </p:nvSpPr>
        <p:spPr>
          <a:xfrm>
            <a:off x="504153" y="407720"/>
            <a:ext cx="5601830" cy="10262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err="1">
                <a:solidFill>
                  <a:srgbClr val="C00000"/>
                </a:solidFill>
              </a:rPr>
              <a:t>የቡድን</a:t>
            </a:r>
            <a:r>
              <a:rPr lang="en-US" altLang="en-US" sz="4000" b="1" dirty="0">
                <a:solidFill>
                  <a:srgbClr val="C00000"/>
                </a:solidFill>
              </a:rPr>
              <a:t> </a:t>
            </a:r>
            <a:r>
              <a:rPr lang="en-US" altLang="en-US" sz="4000" b="1" dirty="0" err="1">
                <a:solidFill>
                  <a:srgbClr val="C00000"/>
                </a:solidFill>
              </a:rPr>
              <a:t>ሰራ</a:t>
            </a:r>
            <a:r>
              <a:rPr lang="am-ET" altLang="en-US" sz="4000" b="1" dirty="0">
                <a:solidFill>
                  <a:srgbClr val="C00000"/>
                </a:solidFill>
              </a:rPr>
              <a:t>፦ </a:t>
            </a:r>
            <a:r>
              <a:rPr lang="en-US" altLang="en-US" sz="4000" b="1" dirty="0" err="1">
                <a:solidFill>
                  <a:srgbClr val="C00000"/>
                </a:solidFill>
              </a:rPr>
              <a:t>የሥርዓተ-ፆታ</a:t>
            </a:r>
            <a:r>
              <a:rPr lang="en-US" altLang="en-US" sz="4000" b="1" dirty="0">
                <a:solidFill>
                  <a:srgbClr val="C00000"/>
                </a:solidFill>
              </a:rPr>
              <a:t> </a:t>
            </a:r>
            <a:r>
              <a:rPr lang="en-US" altLang="en-US" sz="4000" b="1" dirty="0" err="1">
                <a:solidFill>
                  <a:srgbClr val="C00000"/>
                </a:solidFill>
              </a:rPr>
              <a:t>ጉዳዮች</a:t>
            </a:r>
            <a:r>
              <a:rPr lang="en-US" altLang="en-US" sz="4000" b="1" dirty="0">
                <a:solidFill>
                  <a:srgbClr val="C00000"/>
                </a:solidFill>
              </a:rPr>
              <a:t> </a:t>
            </a:r>
            <a:r>
              <a:rPr lang="en-US" altLang="en-US" sz="4000" b="1" dirty="0" err="1">
                <a:solidFill>
                  <a:srgbClr val="C00000"/>
                </a:solidFill>
              </a:rPr>
              <a:t>በምን</a:t>
            </a:r>
            <a:r>
              <a:rPr lang="am-ET" altLang="en-US" sz="4000" b="1" dirty="0">
                <a:solidFill>
                  <a:srgbClr val="C00000"/>
                </a:solidFill>
              </a:rPr>
              <a:t> መልኩ ይገለጻሉ</a:t>
            </a:r>
            <a:r>
              <a:rPr lang="en-US" altLang="en-US" sz="4000" b="1" dirty="0">
                <a:solidFill>
                  <a:srgbClr val="C00000"/>
                </a:solidFill>
              </a:rPr>
              <a:t>?  </a:t>
            </a:r>
            <a:endParaRPr lang="en-US" sz="4000" b="1" dirty="0">
              <a:solidFill>
                <a:srgbClr val="C00000"/>
              </a:solidFill>
            </a:endParaRPr>
          </a:p>
        </p:txBody>
      </p:sp>
    </p:spTree>
    <p:extLst>
      <p:ext uri="{BB962C8B-B14F-4D97-AF65-F5344CB8AC3E}">
        <p14:creationId xmlns:p14="http://schemas.microsoft.com/office/powerpoint/2010/main" val="345565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1EBB89EE-3286-7333-B6EC-70BB483B041A}"/>
              </a:ext>
            </a:extLst>
          </p:cNvPr>
          <p:cNvPicPr>
            <a:picLocks noChangeAspect="1"/>
          </p:cNvPicPr>
          <p:nvPr/>
        </p:nvPicPr>
        <p:blipFill>
          <a:blip r:embed="rId3"/>
          <a:stretch>
            <a:fillRect/>
          </a:stretch>
        </p:blipFill>
        <p:spPr>
          <a:xfrm>
            <a:off x="5819775" y="114105"/>
            <a:ext cx="6372225" cy="1133475"/>
          </a:xfrm>
          <a:prstGeom prst="rect">
            <a:avLst/>
          </a:prstGeom>
        </p:spPr>
      </p:pic>
      <p:sp>
        <p:nvSpPr>
          <p:cNvPr id="25" name="TextBox 24">
            <a:extLst>
              <a:ext uri="{FF2B5EF4-FFF2-40B4-BE49-F238E27FC236}">
                <a16:creationId xmlns:a16="http://schemas.microsoft.com/office/drawing/2014/main" id="{0B199658-C370-9947-C4BD-16A89D7CCDCB}"/>
              </a:ext>
            </a:extLst>
          </p:cNvPr>
          <p:cNvSpPr txBox="1"/>
          <p:nvPr/>
        </p:nvSpPr>
        <p:spPr>
          <a:xfrm>
            <a:off x="144566" y="1247580"/>
            <a:ext cx="4267810" cy="5119287"/>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ብዝሃ</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ህይወትን</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ሌሎች</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በየብስ</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ውሃ</a:t>
            </a:r>
            <a:r>
              <a:rPr kumimoji="0" lang="en-US" altLang="en-US" sz="2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የተመሰረቱ</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ሀብቶችን</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am-ET" sz="2200" dirty="0">
                <a:effectLst/>
                <a:latin typeface="Segoe UI" panose="020B0502040204020203" pitchFamily="34" charset="0"/>
              </a:rPr>
              <a:t>ማስተዳደር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የአዋቂ</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የልጃገረዶች</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ወጣት</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ሚና</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የተለያየ</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ከሆነ</a:t>
            </a:r>
            <a:r>
              <a:rPr kumimoji="0" lang="en-US" altLang="en-US" sz="2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እንዴት</a:t>
            </a:r>
            <a:r>
              <a:rPr kumimoji="0" lang="en-US" altLang="en-US" sz="2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342900" indent="-342900" eaLnBrk="0" fontAlgn="base" hangingPunct="0">
              <a:lnSpc>
                <a:spcPct val="150000"/>
              </a:lnSpc>
              <a:spcBef>
                <a:spcPct val="0"/>
              </a:spcBef>
              <a:spcAft>
                <a:spcPct val="0"/>
              </a:spcAft>
              <a:buFont typeface="Arial" panose="020B0604020202020204" pitchFamily="34" charset="0"/>
              <a:buChar char="•"/>
            </a:pP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የእነዚህን</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ሀብቶች</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ባለቤትነት</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ተደራሽነት</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አስተዳደር</a:t>
            </a:r>
            <a:r>
              <a:rPr lang="en-US" sz="2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ውሳኔ</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latin typeface="Nyala" panose="02000504070300020003" pitchFamily="2" charset="0"/>
                <a:ea typeface="Calibri" panose="020F0502020204030204" pitchFamily="34" charset="0"/>
                <a:cs typeface="Nyala" panose="02000504070300020003" pitchFamily="2" charset="0"/>
              </a:rPr>
              <a:t>ሰጭነት</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ላይ</a:t>
            </a:r>
            <a:r>
              <a:rPr lang="en-US" sz="22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የተሻለ</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200" dirty="0">
                <a:solidFill>
                  <a:srgbClr val="303436"/>
                </a:solidFill>
                <a:latin typeface="Nyala" panose="02000504070300020003" pitchFamily="2" charset="0"/>
                <a:ea typeface="Malgun Gothic" panose="020B0503020000020004" pitchFamily="34" charset="-127"/>
              </a:rPr>
              <a:t>መፍጠር ይቻላል</a:t>
            </a:r>
            <a:r>
              <a:rPr kumimoji="0" lang="en-US" altLang="en-US" sz="2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sz="2200" dirty="0" err="1">
                <a:solidFill>
                  <a:schemeClr val="tx1"/>
                </a:solidFill>
                <a:effectLst/>
                <a:latin typeface="Nyala" panose="02000504070300020003" pitchFamily="2" charset="0"/>
                <a:ea typeface="Calibri" panose="020F0502020204030204" pitchFamily="34" charset="0"/>
                <a:cs typeface="Nyala" panose="02000504070300020003" pitchFamily="2" charset="0"/>
              </a:rPr>
              <a:t>በዚህ</a:t>
            </a:r>
            <a:r>
              <a:rPr lang="en-US" sz="2200" dirty="0">
                <a:solidFill>
                  <a:schemeClr val="tx1"/>
                </a:solidFill>
                <a:effectLst/>
                <a:latin typeface="Nyala" panose="02000504070300020003" pitchFamily="2" charset="0"/>
                <a:ea typeface="Calibri" panose="020F0502020204030204" pitchFamily="34" charset="0"/>
                <a:cs typeface="Nyala" panose="02000504070300020003" pitchFamily="2" charset="0"/>
              </a:rPr>
              <a:t> </a:t>
            </a:r>
            <a:r>
              <a:rPr lang="en-US" sz="2200" dirty="0" err="1">
                <a:solidFill>
                  <a:schemeClr val="tx1"/>
                </a:solidFill>
                <a:effectLst/>
                <a:latin typeface="Nyala" panose="02000504070300020003" pitchFamily="2" charset="0"/>
                <a:ea typeface="Calibri" panose="020F0502020204030204" pitchFamily="34" charset="0"/>
                <a:cs typeface="Nyala" panose="02000504070300020003" pitchFamily="2" charset="0"/>
              </a:rPr>
              <a:t>ዙሪያስ</a:t>
            </a:r>
            <a:r>
              <a:rPr lang="en-US" sz="2200" dirty="0">
                <a:solidFill>
                  <a:schemeClr val="tx1"/>
                </a:solidFill>
                <a:effectLst/>
                <a:latin typeface="Nyala" panose="02000504070300020003" pitchFamily="2" charset="0"/>
                <a:ea typeface="Calibri" panose="020F0502020204030204" pitchFamily="34" charset="0"/>
                <a:cs typeface="Nyala" panose="02000504070300020003" pitchFamily="2"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የበለጠ</a:t>
            </a:r>
            <a:r>
              <a:rPr kumimoji="0" lang="en-US" altLang="en-US" sz="2200" b="0" i="0" u="none" strike="noStrike" cap="none" normalizeH="0" baseline="0" dirty="0">
                <a:ln>
                  <a:noFill/>
                </a:ln>
                <a:solidFill>
                  <a:schemeClr val="tx1"/>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ፍትሃዊ</a:t>
            </a:r>
            <a:r>
              <a:rPr kumimoji="0" lang="en-US" altLang="en-US" sz="2200" b="0" i="0" u="none" strike="noStrike" cap="none" normalizeH="0" baseline="0" dirty="0" err="1">
                <a:ln>
                  <a:noFill/>
                </a:ln>
                <a:solidFill>
                  <a:schemeClr val="tx1"/>
                </a:solidFill>
                <a:effectLst/>
                <a:latin typeface="Nyala" panose="02000504070300020003" pitchFamily="2" charset="0"/>
                <a:ea typeface="Times New Roman" panose="02020603050405020304" pitchFamily="18" charset="0"/>
                <a:cs typeface="Courier New" panose="02070309020205020404" pitchFamily="49" charset="0"/>
              </a:rPr>
              <a:t>ነ</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ትን</a:t>
            </a:r>
            <a:r>
              <a:rPr kumimoji="0" lang="en-US" altLang="en-US" sz="2200" b="0" i="0" u="none" strike="noStrike" cap="none" normalizeH="0" baseline="0" dirty="0">
                <a:ln>
                  <a:noFill/>
                </a:ln>
                <a:solidFill>
                  <a:schemeClr val="tx1"/>
                </a:solidFill>
                <a:effectLst/>
                <a:latin typeface="Arial Unicode MS"/>
                <a:ea typeface="Times New Roman" panose="02020603050405020304" pitchFamily="18" charset="0"/>
                <a:cs typeface="Nyala" panose="02000504070300020003" pitchFamily="2"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መፍጠር</a:t>
            </a:r>
            <a:r>
              <a:rPr kumimoji="0" lang="en-US" altLang="en-US" sz="2200" b="0" i="0" u="none" strike="noStrike" cap="none" normalizeH="0" baseline="0" dirty="0">
                <a:ln>
                  <a:noFill/>
                </a:ln>
                <a:solidFill>
                  <a:schemeClr val="tx1"/>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ምን</a:t>
            </a:r>
            <a:r>
              <a:rPr kumimoji="0" lang="en-US" altLang="en-US" sz="2200" b="0" i="0" u="none" strike="noStrike" cap="none" normalizeH="0" baseline="0" dirty="0">
                <a:ln>
                  <a:noFill/>
                </a:ln>
                <a:solidFill>
                  <a:schemeClr val="tx1"/>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ጥቅም</a:t>
            </a:r>
            <a:r>
              <a:rPr kumimoji="0" lang="en-US" altLang="en-US" sz="2200" b="0" i="0" u="none" strike="noStrike" cap="none" normalizeH="0" baseline="0" dirty="0">
                <a:ln>
                  <a:noFill/>
                </a:ln>
                <a:solidFill>
                  <a:schemeClr val="tx1"/>
                </a:solidFill>
                <a:effectLst/>
                <a:latin typeface="inherit"/>
                <a:ea typeface="Times New Roman" panose="02020603050405020304" pitchFamily="18" charset="0"/>
                <a:cs typeface="Courier New" panose="02070309020205020404" pitchFamily="49" charset="0"/>
              </a:rPr>
              <a:t> </a:t>
            </a:r>
            <a:r>
              <a:rPr kumimoji="0" lang="en-US" altLang="en-US" sz="2200" b="0" i="0" u="none" strike="noStrike" cap="none" normalizeH="0" baseline="0" dirty="0" err="1">
                <a:ln>
                  <a:noFill/>
                </a:ln>
                <a:solidFill>
                  <a:schemeClr val="tx1"/>
                </a:solidFill>
                <a:effectLst/>
                <a:latin typeface="Arial Unicode MS"/>
                <a:ea typeface="Times New Roman" panose="02020603050405020304" pitchFamily="18" charset="0"/>
                <a:cs typeface="Nyala" panose="02000504070300020003" pitchFamily="2" charset="0"/>
              </a:rPr>
              <a:t>ይኖረዋል</a:t>
            </a:r>
            <a:r>
              <a:rPr kumimoji="0" lang="en-US" altLang="en-US" sz="2200" b="0" i="0" u="none" strike="noStrike" cap="none" normalizeH="0" baseline="0" dirty="0">
                <a:ln>
                  <a:noFill/>
                </a:ln>
                <a:solidFill>
                  <a:schemeClr val="tx1"/>
                </a:solidFill>
                <a:effectLst/>
                <a:latin typeface="inherit"/>
                <a:ea typeface="Times New Roman" panose="02020603050405020304" pitchFamily="18" charset="0"/>
                <a:cs typeface="Courier New" panose="02070309020205020404" pitchFamily="49" charset="0"/>
              </a:rPr>
              <a:t>?</a:t>
            </a:r>
            <a:endParaRPr kumimoji="0" lang="en-US" altLang="en-US" sz="22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90AAEA08-E75E-3C02-CB7A-85653F4BEF0B}"/>
              </a:ext>
            </a:extLst>
          </p:cNvPr>
          <p:cNvSpPr txBox="1"/>
          <p:nvPr/>
        </p:nvSpPr>
        <p:spPr>
          <a:xfrm>
            <a:off x="4929809" y="6371552"/>
            <a:ext cx="7109988" cy="369332"/>
          </a:xfrm>
          <a:prstGeom prst="rect">
            <a:avLst/>
          </a:prstGeom>
          <a:noFill/>
        </p:spPr>
        <p:txBody>
          <a:bodyPr wrap="square">
            <a:spAutoFit/>
          </a:bodyPr>
          <a:lstStyle/>
          <a:p>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የምስል</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የዘላቂ</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ሪፖርት</a:t>
            </a:r>
            <a:r>
              <a:rPr lang="am-ET" altLang="en-US"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እ.ኤ.አ</a:t>
            </a:r>
            <a:r>
              <a:rPr kumimoji="0" lang="en-US"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2</a:t>
            </a:r>
            <a:r>
              <a:rPr kumimoji="0" lang="am-ET" altLang="en-US" sz="1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019</a:t>
            </a:r>
            <a:endParaRPr lang="en-US" dirty="0"/>
          </a:p>
        </p:txBody>
      </p:sp>
      <p:pic>
        <p:nvPicPr>
          <p:cNvPr id="15" name="Picture 14">
            <a:extLst>
              <a:ext uri="{FF2B5EF4-FFF2-40B4-BE49-F238E27FC236}">
                <a16:creationId xmlns:a16="http://schemas.microsoft.com/office/drawing/2014/main" id="{82772CC7-58CE-86E4-8579-41778499951B}"/>
              </a:ext>
            </a:extLst>
          </p:cNvPr>
          <p:cNvPicPr>
            <a:picLocks noChangeAspect="1"/>
          </p:cNvPicPr>
          <p:nvPr/>
        </p:nvPicPr>
        <p:blipFill>
          <a:blip r:embed="rId4"/>
          <a:stretch>
            <a:fillRect/>
          </a:stretch>
        </p:blipFill>
        <p:spPr>
          <a:xfrm>
            <a:off x="4467225" y="1905000"/>
            <a:ext cx="3257550" cy="3048000"/>
          </a:xfrm>
          <a:prstGeom prst="rect">
            <a:avLst/>
          </a:prstGeom>
        </p:spPr>
      </p:pic>
      <p:pic>
        <p:nvPicPr>
          <p:cNvPr id="21" name="Picture 20">
            <a:extLst>
              <a:ext uri="{FF2B5EF4-FFF2-40B4-BE49-F238E27FC236}">
                <a16:creationId xmlns:a16="http://schemas.microsoft.com/office/drawing/2014/main" id="{5FCB3B4F-80AC-1FEB-3D90-CEA273F54A0F}"/>
              </a:ext>
            </a:extLst>
          </p:cNvPr>
          <p:cNvPicPr>
            <a:picLocks noChangeAspect="1"/>
          </p:cNvPicPr>
          <p:nvPr/>
        </p:nvPicPr>
        <p:blipFill>
          <a:blip r:embed="rId5"/>
          <a:stretch>
            <a:fillRect/>
          </a:stretch>
        </p:blipFill>
        <p:spPr>
          <a:xfrm>
            <a:off x="7724775" y="2089189"/>
            <a:ext cx="2076450" cy="2514600"/>
          </a:xfrm>
          <a:prstGeom prst="rect">
            <a:avLst/>
          </a:prstGeom>
        </p:spPr>
      </p:pic>
      <p:pic>
        <p:nvPicPr>
          <p:cNvPr id="14" name="Picture 13">
            <a:extLst>
              <a:ext uri="{FF2B5EF4-FFF2-40B4-BE49-F238E27FC236}">
                <a16:creationId xmlns:a16="http://schemas.microsoft.com/office/drawing/2014/main" id="{56DA3043-640A-CF16-219E-2424743EADB4}"/>
              </a:ext>
            </a:extLst>
          </p:cNvPr>
          <p:cNvPicPr>
            <a:picLocks noChangeAspect="1"/>
          </p:cNvPicPr>
          <p:nvPr/>
        </p:nvPicPr>
        <p:blipFill>
          <a:blip r:embed="rId6"/>
          <a:stretch>
            <a:fillRect/>
          </a:stretch>
        </p:blipFill>
        <p:spPr>
          <a:xfrm>
            <a:off x="9858375" y="1413867"/>
            <a:ext cx="2333625" cy="4953000"/>
          </a:xfrm>
          <a:prstGeom prst="rect">
            <a:avLst/>
          </a:prstGeom>
        </p:spPr>
      </p:pic>
      <p:sp>
        <p:nvSpPr>
          <p:cNvPr id="19" name="Title 1">
            <a:extLst>
              <a:ext uri="{FF2B5EF4-FFF2-40B4-BE49-F238E27FC236}">
                <a16:creationId xmlns:a16="http://schemas.microsoft.com/office/drawing/2014/main" id="{85F4E431-89A6-A7B8-461C-4656DA4EE030}"/>
              </a:ext>
            </a:extLst>
          </p:cNvPr>
          <p:cNvSpPr txBox="1">
            <a:spLocks/>
          </p:cNvSpPr>
          <p:nvPr/>
        </p:nvSpPr>
        <p:spPr>
          <a:xfrm>
            <a:off x="504153" y="296884"/>
            <a:ext cx="5601830" cy="10262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err="1">
                <a:solidFill>
                  <a:srgbClr val="C00000"/>
                </a:solidFill>
              </a:rPr>
              <a:t>የቡድን</a:t>
            </a:r>
            <a:r>
              <a:rPr lang="en-US" altLang="en-US" sz="4000" b="1" dirty="0">
                <a:solidFill>
                  <a:srgbClr val="C00000"/>
                </a:solidFill>
              </a:rPr>
              <a:t> </a:t>
            </a:r>
            <a:r>
              <a:rPr lang="en-US" altLang="en-US" sz="4000" b="1" dirty="0" err="1">
                <a:solidFill>
                  <a:srgbClr val="C00000"/>
                </a:solidFill>
              </a:rPr>
              <a:t>ሰራ</a:t>
            </a:r>
            <a:r>
              <a:rPr lang="am-ET" altLang="en-US" sz="4000" b="1" dirty="0">
                <a:solidFill>
                  <a:srgbClr val="C00000"/>
                </a:solidFill>
              </a:rPr>
              <a:t>፦ </a:t>
            </a:r>
            <a:r>
              <a:rPr lang="en-US" altLang="en-US" sz="4000" b="1" dirty="0" err="1">
                <a:solidFill>
                  <a:srgbClr val="C00000"/>
                </a:solidFill>
              </a:rPr>
              <a:t>የሥርዓተ-ፆታ</a:t>
            </a:r>
            <a:r>
              <a:rPr lang="en-US" altLang="en-US" sz="4000" b="1" dirty="0">
                <a:solidFill>
                  <a:srgbClr val="C00000"/>
                </a:solidFill>
              </a:rPr>
              <a:t> </a:t>
            </a:r>
            <a:r>
              <a:rPr lang="en-US" altLang="en-US" sz="4000" b="1" dirty="0" err="1">
                <a:solidFill>
                  <a:srgbClr val="C00000"/>
                </a:solidFill>
              </a:rPr>
              <a:t>ጉዳዮች</a:t>
            </a:r>
            <a:r>
              <a:rPr lang="en-US" altLang="en-US" sz="4000" b="1" dirty="0">
                <a:solidFill>
                  <a:srgbClr val="C00000"/>
                </a:solidFill>
              </a:rPr>
              <a:t> </a:t>
            </a:r>
            <a:r>
              <a:rPr lang="en-US" altLang="en-US" sz="4000" b="1" dirty="0" err="1">
                <a:solidFill>
                  <a:srgbClr val="C00000"/>
                </a:solidFill>
              </a:rPr>
              <a:t>በምን</a:t>
            </a:r>
            <a:r>
              <a:rPr lang="am-ET" altLang="en-US" sz="4000" b="1" dirty="0">
                <a:solidFill>
                  <a:srgbClr val="C00000"/>
                </a:solidFill>
              </a:rPr>
              <a:t> መልኩ ይገለጻሉ</a:t>
            </a:r>
            <a:r>
              <a:rPr lang="en-US" altLang="en-US" sz="4000" b="1" dirty="0">
                <a:solidFill>
                  <a:srgbClr val="C00000"/>
                </a:solidFill>
              </a:rPr>
              <a:t>?  </a:t>
            </a:r>
            <a:endParaRPr lang="en-US" sz="4000" b="1" dirty="0">
              <a:solidFill>
                <a:srgbClr val="C00000"/>
              </a:solidFill>
            </a:endParaRPr>
          </a:p>
        </p:txBody>
      </p:sp>
    </p:spTree>
    <p:extLst>
      <p:ext uri="{BB962C8B-B14F-4D97-AF65-F5344CB8AC3E}">
        <p14:creationId xmlns:p14="http://schemas.microsoft.com/office/powerpoint/2010/main" val="4002395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D7454B9A-D152-F8E2-04A3-294D38CBC5C9}"/>
              </a:ext>
            </a:extLst>
          </p:cNvPr>
          <p:cNvSpPr txBox="1"/>
          <p:nvPr/>
        </p:nvSpPr>
        <p:spPr>
          <a:xfrm>
            <a:off x="357996" y="1279916"/>
            <a:ext cx="4490049" cy="39703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በዘላቂ</a:t>
            </a:r>
            <a:r>
              <a:rPr lang="am-ET" altLang="en-US" sz="28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ግቦች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በተለያዩ</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ዘርፎች</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እንዲሁም</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በ</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ልጅ</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እድገት</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በምድራችን</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የጤና</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ጉዳዩች</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መ</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ካተቱ</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cross cutting)</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አስፈላጊ ከሆነ</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303436"/>
              </a:solidFill>
              <a:latin typeface="inherit"/>
              <a:ea typeface="Times New Roman" panose="02020603050405020304" pitchFamily="18" charset="0"/>
              <a:cs typeface="Courier New" panose="02070309020205020404" pitchFamily="49" charset="0"/>
            </a:endParaRPr>
          </a:p>
          <a:p>
            <a:pPr eaLnBrk="0" fontAlgn="base" hangingPunct="0">
              <a:spcBef>
                <a:spcPct val="0"/>
              </a:spcBef>
              <a:spcAft>
                <a:spcPct val="0"/>
              </a:spcAft>
            </a:pP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እንደዚሁም</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ሁሉ</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ጉዳይ</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በሁሉም</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መስኮች</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መካተት</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አለበት</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5E32DAE-8942-B4DF-DFB3-683653D633B5}"/>
              </a:ext>
            </a:extLst>
          </p:cNvPr>
          <p:cNvPicPr>
            <a:picLocks noChangeAspect="1"/>
          </p:cNvPicPr>
          <p:nvPr/>
        </p:nvPicPr>
        <p:blipFill>
          <a:blip r:embed="rId3"/>
          <a:stretch>
            <a:fillRect/>
          </a:stretch>
        </p:blipFill>
        <p:spPr>
          <a:xfrm>
            <a:off x="5622445" y="154361"/>
            <a:ext cx="5781675" cy="952500"/>
          </a:xfrm>
          <a:prstGeom prst="rect">
            <a:avLst/>
          </a:prstGeom>
        </p:spPr>
      </p:pic>
      <p:pic>
        <p:nvPicPr>
          <p:cNvPr id="19" name="Picture 18">
            <a:extLst>
              <a:ext uri="{FF2B5EF4-FFF2-40B4-BE49-F238E27FC236}">
                <a16:creationId xmlns:a16="http://schemas.microsoft.com/office/drawing/2014/main" id="{8E0E0196-6D9E-B647-2E16-752E9AD1A869}"/>
              </a:ext>
            </a:extLst>
          </p:cNvPr>
          <p:cNvPicPr>
            <a:picLocks noChangeAspect="1"/>
          </p:cNvPicPr>
          <p:nvPr/>
        </p:nvPicPr>
        <p:blipFill>
          <a:blip r:embed="rId4"/>
          <a:stretch>
            <a:fillRect/>
          </a:stretch>
        </p:blipFill>
        <p:spPr>
          <a:xfrm>
            <a:off x="5469471" y="1145553"/>
            <a:ext cx="5934649" cy="5712447"/>
          </a:xfrm>
          <a:prstGeom prst="rect">
            <a:avLst/>
          </a:prstGeom>
        </p:spPr>
      </p:pic>
    </p:spTree>
    <p:extLst>
      <p:ext uri="{BB962C8B-B14F-4D97-AF65-F5344CB8AC3E}">
        <p14:creationId xmlns:p14="http://schemas.microsoft.com/office/powerpoint/2010/main" val="389963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FBAE9E2-B02F-9920-F9E0-166CE84CD80A}"/>
              </a:ext>
            </a:extLst>
          </p:cNvPr>
          <p:cNvSpPr txBox="1"/>
          <p:nvPr/>
        </p:nvSpPr>
        <p:spPr>
          <a:xfrm>
            <a:off x="2295525" y="1997839"/>
            <a:ext cx="7297654" cy="2862322"/>
          </a:xfrm>
          <a:prstGeom prst="rect">
            <a:avLst/>
          </a:prstGeom>
          <a:noFill/>
        </p:spPr>
        <p:txBody>
          <a:bodyPr wrap="square">
            <a:spAutoFit/>
          </a:bodyPr>
          <a:lstStyle/>
          <a:p>
            <a:pPr algn="ctr" eaLnBrk="0" fontAlgn="base" hangingPunct="0">
              <a:spcBef>
                <a:spcPct val="0"/>
              </a:spcBef>
              <a:spcAft>
                <a:spcPct val="0"/>
              </a:spcAft>
            </a:pP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የአየር</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ንብረት</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ለውጥ</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am-ET"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የተለያዩ አካባቢዎችን (</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regions)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እንዴት</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ይጎዳል</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600" b="1" dirty="0">
              <a:solidFill>
                <a:srgbClr val="C00000"/>
              </a:solidFill>
              <a:latin typeface="Arial Unicode MS"/>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600" b="1" dirty="0" err="1">
                <a:solidFill>
                  <a:srgbClr val="C00000"/>
                </a:solidFill>
                <a:latin typeface="Arial Unicode MS"/>
              </a:rPr>
              <a:t>ይህ</a:t>
            </a:r>
            <a:r>
              <a:rPr lang="en-US" sz="3600" b="1" dirty="0">
                <a:solidFill>
                  <a:srgbClr val="C00000"/>
                </a:solidFill>
                <a:latin typeface="Arial Unicode MS"/>
              </a:rPr>
              <a:t> </a:t>
            </a:r>
            <a:r>
              <a:rPr lang="en-US" sz="3600" b="1" dirty="0" err="1">
                <a:solidFill>
                  <a:srgbClr val="C00000"/>
                </a:solidFill>
                <a:latin typeface="Arial Unicode MS"/>
              </a:rPr>
              <a:t>ለሰው</a:t>
            </a:r>
            <a:r>
              <a:rPr lang="en-US" sz="3600" b="1" dirty="0">
                <a:solidFill>
                  <a:srgbClr val="C00000"/>
                </a:solidFill>
                <a:latin typeface="Arial Unicode MS"/>
              </a:rPr>
              <a:t> </a:t>
            </a:r>
            <a:r>
              <a:rPr lang="en-US" sz="3600" b="1" dirty="0" err="1">
                <a:solidFill>
                  <a:srgbClr val="C00000"/>
                </a:solidFill>
                <a:latin typeface="Arial Unicode MS"/>
              </a:rPr>
              <a:t>ልጆች</a:t>
            </a:r>
            <a:r>
              <a:rPr lang="en-US" sz="3600" b="1" dirty="0">
                <a:solidFill>
                  <a:srgbClr val="C00000"/>
                </a:solidFill>
                <a:latin typeface="Arial Unicode MS"/>
              </a:rPr>
              <a:t> </a:t>
            </a:r>
            <a:r>
              <a:rPr lang="en-US" sz="3600" b="1" dirty="0" err="1">
                <a:solidFill>
                  <a:srgbClr val="C00000"/>
                </a:solidFill>
                <a:latin typeface="Arial Unicode MS"/>
              </a:rPr>
              <a:t>የእድገት</a:t>
            </a:r>
            <a:r>
              <a:rPr lang="en-US" sz="3600" b="1" dirty="0">
                <a:solidFill>
                  <a:srgbClr val="C00000"/>
                </a:solidFill>
                <a:latin typeface="Arial Unicode MS"/>
              </a:rPr>
              <a:t> </a:t>
            </a:r>
            <a:r>
              <a:rPr lang="en-US" sz="3600" b="1" dirty="0" err="1">
                <a:solidFill>
                  <a:srgbClr val="C00000"/>
                </a:solidFill>
                <a:latin typeface="Arial Unicode MS"/>
              </a:rPr>
              <a:t>ተስፋዎች</a:t>
            </a:r>
            <a:r>
              <a:rPr lang="en-US" sz="3600" b="1" dirty="0">
                <a:solidFill>
                  <a:srgbClr val="C00000"/>
                </a:solidFill>
                <a:latin typeface="Arial Unicode MS"/>
              </a:rPr>
              <a:t> </a:t>
            </a:r>
            <a:r>
              <a:rPr lang="en-US" sz="3600" b="1" dirty="0" err="1">
                <a:solidFill>
                  <a:srgbClr val="C00000"/>
                </a:solidFill>
                <a:latin typeface="Arial Unicode MS"/>
              </a:rPr>
              <a:t>ምን</a:t>
            </a:r>
            <a:r>
              <a:rPr lang="en-US" sz="3600" b="1" dirty="0">
                <a:solidFill>
                  <a:srgbClr val="C00000"/>
                </a:solidFill>
                <a:latin typeface="Arial Unicode MS"/>
              </a:rPr>
              <a:t> </a:t>
            </a:r>
            <a:r>
              <a:rPr lang="en-US" sz="3600" b="1" dirty="0" err="1">
                <a:solidFill>
                  <a:srgbClr val="C00000"/>
                </a:solidFill>
                <a:latin typeface="Arial Unicode MS"/>
              </a:rPr>
              <a:t>ማለት</a:t>
            </a:r>
            <a:r>
              <a:rPr lang="en-US" sz="3600" b="1" dirty="0">
                <a:solidFill>
                  <a:srgbClr val="C00000"/>
                </a:solidFill>
                <a:latin typeface="Arial Unicode MS"/>
              </a:rPr>
              <a:t> </a:t>
            </a:r>
            <a:r>
              <a:rPr lang="en-US" sz="3600" b="1" dirty="0" err="1">
                <a:solidFill>
                  <a:srgbClr val="C00000"/>
                </a:solidFill>
                <a:latin typeface="Arial Unicode MS"/>
              </a:rPr>
              <a:t>ነው</a:t>
            </a:r>
            <a:r>
              <a:rPr lang="en-US" sz="3600" b="1" dirty="0">
                <a:solidFill>
                  <a:srgbClr val="C00000"/>
                </a:solidFill>
                <a:latin typeface="Arial Unicode MS"/>
              </a:rPr>
              <a:t>?</a:t>
            </a:r>
            <a:endParaRPr lang="en-US" altLang="en-US" sz="3600" b="1" dirty="0">
              <a:solidFill>
                <a:srgbClr val="C00000"/>
              </a:solidFill>
              <a:latin typeface="Arial Unicode MS"/>
            </a:endParaRPr>
          </a:p>
        </p:txBody>
      </p:sp>
    </p:spTree>
    <p:extLst>
      <p:ext uri="{BB962C8B-B14F-4D97-AF65-F5344CB8AC3E}">
        <p14:creationId xmlns:p14="http://schemas.microsoft.com/office/powerpoint/2010/main" val="3258090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FBAE9E2-B02F-9920-F9E0-166CE84CD80A}"/>
              </a:ext>
            </a:extLst>
          </p:cNvPr>
          <p:cNvSpPr txBox="1"/>
          <p:nvPr/>
        </p:nvSpPr>
        <p:spPr>
          <a:xfrm>
            <a:off x="1219200" y="367099"/>
            <a:ext cx="664143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dirty="0" err="1">
                <a:solidFill>
                  <a:srgbClr val="C00000"/>
                </a:solidFill>
                <a:latin typeface="Arial Unicode MS"/>
              </a:rPr>
              <a:t>የአየር</a:t>
            </a:r>
            <a:r>
              <a:rPr lang="en-US" altLang="en-US" sz="3600" b="1" dirty="0">
                <a:solidFill>
                  <a:srgbClr val="C00000"/>
                </a:solidFill>
                <a:latin typeface="Arial Unicode MS"/>
              </a:rPr>
              <a:t> </a:t>
            </a:r>
            <a:r>
              <a:rPr lang="en-US" altLang="en-US" sz="3600" b="1" dirty="0" err="1">
                <a:solidFill>
                  <a:srgbClr val="C00000"/>
                </a:solidFill>
                <a:latin typeface="Arial Unicode MS"/>
              </a:rPr>
              <a:t>ንብረት</a:t>
            </a:r>
            <a:r>
              <a:rPr lang="en-US" altLang="en-US" sz="3600" b="1" dirty="0">
                <a:solidFill>
                  <a:srgbClr val="C00000"/>
                </a:solidFill>
                <a:latin typeface="Arial Unicode MS"/>
              </a:rPr>
              <a:t> </a:t>
            </a:r>
            <a:r>
              <a:rPr lang="en-US" altLang="en-US" sz="3600" b="1" dirty="0" err="1">
                <a:solidFill>
                  <a:srgbClr val="C00000"/>
                </a:solidFill>
                <a:latin typeface="Arial Unicode MS"/>
              </a:rPr>
              <a:t>ለውጥ</a:t>
            </a:r>
            <a:r>
              <a:rPr lang="en-US" altLang="en-US" sz="3600" b="1" dirty="0">
                <a:solidFill>
                  <a:srgbClr val="C00000"/>
                </a:solidFill>
                <a:latin typeface="Arial Unicode MS"/>
              </a:rPr>
              <a:t> </a:t>
            </a:r>
            <a:r>
              <a:rPr lang="en-US" altLang="en-US" sz="3600" b="1" dirty="0" err="1">
                <a:solidFill>
                  <a:srgbClr val="C00000"/>
                </a:solidFill>
                <a:latin typeface="Arial Unicode MS"/>
              </a:rPr>
              <a:t>ተፅዕኖ</a:t>
            </a:r>
            <a:r>
              <a:rPr lang="am-ET" altLang="en-US" sz="3600" b="1" dirty="0">
                <a:solidFill>
                  <a:srgbClr val="C00000"/>
                </a:solidFill>
                <a:latin typeface="Arial Unicode MS"/>
              </a:rPr>
              <a:t> </a:t>
            </a:r>
            <a:r>
              <a:rPr lang="en-US" altLang="en-US" sz="3600" b="1" dirty="0">
                <a:solidFill>
                  <a:srgbClr val="C00000"/>
                </a:solidFill>
                <a:latin typeface="Arial Unicode MS"/>
              </a:rPr>
              <a:t>-</a:t>
            </a:r>
            <a:r>
              <a:rPr lang="am-ET" altLang="en-US" sz="3600" b="1" dirty="0">
                <a:solidFill>
                  <a:srgbClr val="C00000"/>
                </a:solidFill>
                <a:latin typeface="Arial Unicode MS"/>
              </a:rPr>
              <a:t> በ</a:t>
            </a: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a:t>
            </a:r>
          </a:p>
        </p:txBody>
      </p:sp>
      <p:sp>
        <p:nvSpPr>
          <p:cNvPr id="16" name="TextBox 15">
            <a:extLst>
              <a:ext uri="{FF2B5EF4-FFF2-40B4-BE49-F238E27FC236}">
                <a16:creationId xmlns:a16="http://schemas.microsoft.com/office/drawing/2014/main" id="{A1D7D3B0-B8E9-05ED-C2D9-5F0CF0D1D67A}"/>
              </a:ext>
            </a:extLst>
          </p:cNvPr>
          <p:cNvSpPr txBox="1"/>
          <p:nvPr/>
        </p:nvSpPr>
        <p:spPr>
          <a:xfrm>
            <a:off x="898357" y="1380529"/>
            <a:ext cx="10264943" cy="4401205"/>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ኢትዮጵያ</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በግብርና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ባላት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ጠንካራ</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ጥገኝነት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በድርቅ</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መስፋፋት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ምክንያት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ለአየር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ተጽእኖ</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በጣም</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የተጋለጠች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ነች</a:t>
            </a:r>
            <a:endPar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742950" lvl="1" indent="-285750" eaLnBrk="0" fontAlgn="base" hangingPunct="0">
              <a:spcBef>
                <a:spcPct val="0"/>
              </a:spcBef>
              <a:spcAft>
                <a:spcPct val="0"/>
              </a:spcAft>
              <a:buFont typeface="Courier New" panose="02070309020205020404" pitchFamily="49" charset="0"/>
              <a:buChar char="o"/>
            </a:pPr>
            <a:r>
              <a:rPr lang="en-US" altLang="en-US" sz="2800" dirty="0" err="1">
                <a:solidFill>
                  <a:srgbClr val="303436"/>
                </a:solidFill>
                <a:latin typeface="Arial Unicode MS"/>
              </a:rPr>
              <a:t>እ.ኤ.አ</a:t>
            </a:r>
            <a:r>
              <a:rPr lang="en-US" altLang="en-US" sz="2800" dirty="0">
                <a:solidFill>
                  <a:srgbClr val="303436"/>
                </a:solidFill>
                <a:latin typeface="Arial Unicode MS"/>
              </a:rPr>
              <a:t>. ከ1955 </a:t>
            </a:r>
            <a:r>
              <a:rPr lang="en-US" altLang="en-US" sz="2800" dirty="0" err="1">
                <a:solidFill>
                  <a:srgbClr val="303436"/>
                </a:solidFill>
                <a:latin typeface="Arial Unicode MS"/>
              </a:rPr>
              <a:t>ዓ.ም</a:t>
            </a:r>
            <a:r>
              <a:rPr lang="en-US" altLang="en-US" sz="2800" dirty="0">
                <a:solidFill>
                  <a:srgbClr val="303436"/>
                </a:solidFill>
                <a:latin typeface="Arial Unicode MS"/>
              </a:rPr>
              <a:t>. </a:t>
            </a:r>
            <a:r>
              <a:rPr lang="en-US" altLang="en-US" sz="2800" dirty="0" err="1">
                <a:solidFill>
                  <a:srgbClr val="303436"/>
                </a:solidFill>
                <a:latin typeface="Arial Unicode MS"/>
              </a:rPr>
              <a:t>እስከ</a:t>
            </a:r>
            <a:r>
              <a:rPr lang="en-US" altLang="en-US" sz="2800" dirty="0">
                <a:solidFill>
                  <a:srgbClr val="303436"/>
                </a:solidFill>
                <a:latin typeface="Arial Unicode MS"/>
              </a:rPr>
              <a:t> 2015 </a:t>
            </a:r>
            <a:r>
              <a:rPr lang="en-US" altLang="en-US" sz="2800" dirty="0" err="1">
                <a:solidFill>
                  <a:srgbClr val="303436"/>
                </a:solidFill>
                <a:latin typeface="Arial Unicode MS"/>
              </a:rPr>
              <a:t>ዓ.ም</a:t>
            </a:r>
            <a:r>
              <a:rPr lang="en-US" altLang="en-US" sz="2800" dirty="0">
                <a:solidFill>
                  <a:srgbClr val="303436"/>
                </a:solidFill>
                <a:latin typeface="Arial Unicode MS"/>
              </a:rPr>
              <a:t>.  </a:t>
            </a:r>
            <a:r>
              <a:rPr lang="en-US" altLang="en-US" sz="2800" dirty="0" err="1">
                <a:solidFill>
                  <a:srgbClr val="303436"/>
                </a:solidFill>
                <a:latin typeface="Arial Unicode MS"/>
              </a:rPr>
              <a:t>የኢትዮጵያ</a:t>
            </a:r>
            <a:r>
              <a:rPr lang="en-US" altLang="en-US" sz="2800" dirty="0">
                <a:solidFill>
                  <a:srgbClr val="303436"/>
                </a:solidFill>
                <a:latin typeface="Arial Unicode MS"/>
              </a:rPr>
              <a:t> </a:t>
            </a:r>
            <a:r>
              <a:rPr lang="en-US" altLang="en-US" sz="2800" dirty="0" err="1">
                <a:solidFill>
                  <a:srgbClr val="303436"/>
                </a:solidFill>
                <a:latin typeface="Arial Unicode MS"/>
              </a:rPr>
              <a:t>አማካይ</a:t>
            </a:r>
            <a:r>
              <a:rPr lang="en-US" altLang="en-US" sz="2800" dirty="0">
                <a:solidFill>
                  <a:srgbClr val="303436"/>
                </a:solidFill>
                <a:latin typeface="Arial Unicode MS"/>
              </a:rPr>
              <a:t> </a:t>
            </a:r>
            <a:r>
              <a:rPr lang="en-US" altLang="en-US" sz="2800" dirty="0" err="1">
                <a:solidFill>
                  <a:srgbClr val="303436"/>
                </a:solidFill>
                <a:latin typeface="Arial Unicode MS"/>
              </a:rPr>
              <a:t>ዓመታዊ</a:t>
            </a:r>
            <a:r>
              <a:rPr lang="en-US" altLang="en-US" sz="2800" dirty="0">
                <a:solidFill>
                  <a:srgbClr val="303436"/>
                </a:solidFill>
                <a:latin typeface="Arial Unicode MS"/>
              </a:rPr>
              <a:t> </a:t>
            </a:r>
            <a:r>
              <a:rPr lang="en-US" altLang="en-US" sz="2800" dirty="0" err="1">
                <a:solidFill>
                  <a:srgbClr val="303436"/>
                </a:solidFill>
                <a:latin typeface="Arial Unicode MS"/>
              </a:rPr>
              <a:t>የሙቀት</a:t>
            </a:r>
            <a:r>
              <a:rPr lang="en-US" altLang="en-US" sz="2800" dirty="0">
                <a:solidFill>
                  <a:srgbClr val="303436"/>
                </a:solidFill>
                <a:latin typeface="Arial Unicode MS"/>
              </a:rPr>
              <a:t> </a:t>
            </a:r>
            <a:r>
              <a:rPr lang="en-US" altLang="en-US" sz="2800" dirty="0" err="1">
                <a:solidFill>
                  <a:srgbClr val="303436"/>
                </a:solidFill>
                <a:latin typeface="Arial Unicode MS"/>
              </a:rPr>
              <a:t>መጠን</a:t>
            </a:r>
            <a:r>
              <a:rPr lang="en-US" altLang="en-US" sz="2800" dirty="0">
                <a:solidFill>
                  <a:srgbClr val="303436"/>
                </a:solidFill>
                <a:latin typeface="Arial Unicode MS"/>
              </a:rPr>
              <a:t> በ1.65 </a:t>
            </a:r>
            <a:r>
              <a:rPr lang="en-US" altLang="en-US" sz="2800" dirty="0" err="1">
                <a:solidFill>
                  <a:srgbClr val="303436"/>
                </a:solidFill>
                <a:latin typeface="Arial Unicode MS"/>
              </a:rPr>
              <a:t>ዲ.ሴ</a:t>
            </a:r>
            <a:r>
              <a:rPr lang="en-US" altLang="en-US" sz="2800" dirty="0">
                <a:solidFill>
                  <a:srgbClr val="303436"/>
                </a:solidFill>
                <a:latin typeface="Arial Unicode MS"/>
              </a:rPr>
              <a:t>. </a:t>
            </a:r>
            <a:r>
              <a:rPr lang="en-US" altLang="en-US" sz="2800" dirty="0" err="1">
                <a:solidFill>
                  <a:srgbClr val="303436"/>
                </a:solidFill>
                <a:latin typeface="Arial Unicode MS"/>
              </a:rPr>
              <a:t>ከፍ</a:t>
            </a:r>
            <a:r>
              <a:rPr lang="en-US" altLang="en-US" sz="2800" dirty="0">
                <a:solidFill>
                  <a:srgbClr val="303436"/>
                </a:solidFill>
                <a:latin typeface="Arial Unicode MS"/>
              </a:rPr>
              <a:t> </a:t>
            </a:r>
            <a:r>
              <a:rPr lang="en-US" altLang="en-US" sz="2800" dirty="0" err="1">
                <a:solidFill>
                  <a:srgbClr val="303436"/>
                </a:solidFill>
                <a:latin typeface="Arial Unicode MS"/>
              </a:rPr>
              <a:t>ብሏል</a:t>
            </a:r>
            <a:r>
              <a:rPr lang="en-US" altLang="en-US" sz="2800" dirty="0">
                <a:solidFill>
                  <a:srgbClr val="303436"/>
                </a:solidFill>
                <a:latin typeface="Arial Unicode MS"/>
              </a:rPr>
              <a:t>፤ </a:t>
            </a:r>
            <a:r>
              <a:rPr lang="en-US" altLang="en-US" sz="2800" dirty="0" err="1">
                <a:solidFill>
                  <a:srgbClr val="303436"/>
                </a:solidFill>
                <a:latin typeface="Arial Unicode MS"/>
              </a:rPr>
              <a:t>ይህ</a:t>
            </a:r>
            <a:r>
              <a:rPr lang="en-US" altLang="en-US" sz="2800" dirty="0">
                <a:solidFill>
                  <a:srgbClr val="303436"/>
                </a:solidFill>
                <a:latin typeface="Arial Unicode MS"/>
              </a:rPr>
              <a:t> </a:t>
            </a:r>
            <a:r>
              <a:rPr lang="en-US" altLang="en-US" sz="2800" dirty="0" err="1">
                <a:solidFill>
                  <a:srgbClr val="303436"/>
                </a:solidFill>
                <a:latin typeface="Arial Unicode MS"/>
              </a:rPr>
              <a:t>ሁኔታ</a:t>
            </a:r>
            <a:r>
              <a:rPr lang="en-US" altLang="en-US" sz="2800" dirty="0">
                <a:solidFill>
                  <a:srgbClr val="303436"/>
                </a:solidFill>
                <a:latin typeface="Arial Unicode MS"/>
              </a:rPr>
              <a:t> ድርቅ </a:t>
            </a:r>
            <a:r>
              <a:rPr lang="en-US" altLang="en-US" sz="2800" dirty="0" err="1">
                <a:solidFill>
                  <a:srgbClr val="303436"/>
                </a:solidFill>
                <a:latin typeface="Arial Unicode MS"/>
              </a:rPr>
              <a:t>እና</a:t>
            </a:r>
            <a:r>
              <a:rPr lang="en-US" altLang="en-US" sz="2800" dirty="0">
                <a:solidFill>
                  <a:srgbClr val="303436"/>
                </a:solidFill>
                <a:latin typeface="Arial Unicode MS"/>
              </a:rPr>
              <a:t> </a:t>
            </a:r>
            <a:r>
              <a:rPr lang="en-US" altLang="en-US" sz="2800" dirty="0" err="1">
                <a:solidFill>
                  <a:srgbClr val="303436"/>
                </a:solidFill>
                <a:latin typeface="Arial Unicode MS"/>
              </a:rPr>
              <a:t>ሌሎች</a:t>
            </a:r>
            <a:r>
              <a:rPr lang="en-US" altLang="en-US" sz="2800" dirty="0">
                <a:solidFill>
                  <a:srgbClr val="303436"/>
                </a:solidFill>
                <a:latin typeface="Arial Unicode MS"/>
              </a:rPr>
              <a:t> </a:t>
            </a:r>
            <a:r>
              <a:rPr lang="en-US" altLang="en-US" sz="2800" dirty="0" err="1">
                <a:solidFill>
                  <a:srgbClr val="303436"/>
                </a:solidFill>
                <a:latin typeface="Arial Unicode MS"/>
              </a:rPr>
              <a:t>አስከፊ</a:t>
            </a:r>
            <a:r>
              <a:rPr lang="en-US" altLang="en-US" sz="2800" dirty="0">
                <a:solidFill>
                  <a:srgbClr val="303436"/>
                </a:solidFill>
                <a:latin typeface="Arial Unicode MS"/>
              </a:rPr>
              <a:t> </a:t>
            </a:r>
            <a:r>
              <a:rPr lang="en-US" altLang="en-US" sz="2800" dirty="0" err="1">
                <a:solidFill>
                  <a:srgbClr val="303436"/>
                </a:solidFill>
                <a:latin typeface="Arial Unicode MS"/>
              </a:rPr>
              <a:t>ክስተቶችን</a:t>
            </a:r>
            <a:r>
              <a:rPr lang="en-US" altLang="en-US" sz="2800" dirty="0">
                <a:solidFill>
                  <a:srgbClr val="303436"/>
                </a:solidFill>
                <a:latin typeface="Arial Unicode MS"/>
              </a:rPr>
              <a:t> </a:t>
            </a:r>
            <a:r>
              <a:rPr lang="en-US" altLang="en-US" sz="2800" dirty="0" err="1">
                <a:solidFill>
                  <a:srgbClr val="303436"/>
                </a:solidFill>
                <a:latin typeface="Arial Unicode MS"/>
              </a:rPr>
              <a:t>በተደጋጋሚ</a:t>
            </a:r>
            <a:r>
              <a:rPr lang="en-US" altLang="en-US" sz="2800" dirty="0">
                <a:solidFill>
                  <a:srgbClr val="303436"/>
                </a:solidFill>
                <a:latin typeface="Arial Unicode MS"/>
              </a:rPr>
              <a:t> </a:t>
            </a:r>
            <a:r>
              <a:rPr lang="en-US" altLang="en-US" sz="2800" dirty="0" err="1">
                <a:solidFill>
                  <a:srgbClr val="303436"/>
                </a:solidFill>
                <a:latin typeface="Arial Unicode MS"/>
              </a:rPr>
              <a:t>እንዲያጋጥሙ</a:t>
            </a:r>
            <a:r>
              <a:rPr lang="en-US" altLang="en-US" sz="2800" dirty="0">
                <a:solidFill>
                  <a:srgbClr val="303436"/>
                </a:solidFill>
                <a:latin typeface="Arial Unicode MS"/>
              </a:rPr>
              <a:t> አድርጓል</a:t>
            </a:r>
            <a:r>
              <a:rPr lang="en-US" altLang="en-US" sz="2800" dirty="0">
                <a:solidFill>
                  <a:srgbClr val="303436"/>
                </a:solidFill>
                <a:latin typeface="Calibri" panose="020F0502020204030204" pitchFamily="34" charset="0"/>
                <a:cs typeface="Calibri" panose="020F0502020204030204" pitchFamily="34" charset="0"/>
              </a:rPr>
              <a:t>¹</a:t>
            </a:r>
            <a:r>
              <a:rPr lang="en-US" altLang="en-US" sz="2800" dirty="0">
                <a:solidFill>
                  <a:srgbClr val="303436"/>
                </a:solidFill>
                <a:latin typeface="Arial Unicode MS"/>
              </a:rPr>
              <a:t> </a:t>
            </a:r>
            <a:endParaRPr lang="am-ET" altLang="en-US" sz="2800" dirty="0">
              <a:solidFill>
                <a:srgbClr val="303436"/>
              </a:solidFill>
              <a:latin typeface="Arial Unicode MS"/>
            </a:endParaRPr>
          </a:p>
          <a:p>
            <a:pPr lvl="1" eaLnBrk="0" fontAlgn="base" hangingPunct="0">
              <a:spcBef>
                <a:spcPct val="0"/>
              </a:spcBef>
              <a:spcAft>
                <a:spcPct val="0"/>
              </a:spcAft>
            </a:pPr>
            <a:endParaRPr lang="en-US" altLang="en-US" sz="2800" dirty="0">
              <a:solidFill>
                <a:srgbClr val="303436"/>
              </a:solidFill>
              <a:latin typeface="Arial Unicode MS"/>
            </a:endParaRPr>
          </a:p>
          <a:p>
            <a:pPr marL="285750" indent="-28575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በአየር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ሞዴሎች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መሰረት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rPr>
              <a:t>እ.ኤ.አ</a:t>
            </a:r>
            <a:r>
              <a:rPr lang="en-US" altLang="en-US" sz="2800" dirty="0">
                <a:solidFill>
                  <a:srgbClr val="303436"/>
                </a:solidFill>
                <a:latin typeface="Arial Unicode MS"/>
              </a:rPr>
              <a:t>. </a:t>
            </a:r>
            <a:r>
              <a:rPr lang="en-US" altLang="en-US" sz="2800" dirty="0">
                <a:solidFill>
                  <a:srgbClr val="303436"/>
                </a:solidFill>
                <a:latin typeface="Arial Unicode MS"/>
                <a:ea typeface="Times New Roman" panose="02020603050405020304" pitchFamily="18" charset="0"/>
                <a:cs typeface="Nyala" panose="02000504070300020003" pitchFamily="2" charset="0"/>
              </a:rPr>
              <a:t>በ</a:t>
            </a:r>
            <a:r>
              <a:rPr lang="en-US" altLang="en-US" sz="2800" dirty="0">
                <a:solidFill>
                  <a:srgbClr val="303436"/>
                </a:solidFill>
                <a:latin typeface="inherit" charset="0"/>
                <a:ea typeface="Times New Roman" panose="02020603050405020304" pitchFamily="18" charset="0"/>
                <a:cs typeface="Courier New" panose="02070309020205020404" pitchFamily="49" charset="0"/>
              </a:rPr>
              <a:t>2050</a:t>
            </a:r>
            <a:r>
              <a:rPr lang="en-US" altLang="en-US" sz="2800" dirty="0">
                <a:solidFill>
                  <a:srgbClr val="303436"/>
                </a:solidFill>
                <a:latin typeface="Arial Unicode MS"/>
                <a:ea typeface="Times New Roman" panose="02020603050405020304" pitchFamily="18" charset="0"/>
                <a:cs typeface="Nyala" panose="02000504070300020003" pitchFamily="2" charset="0"/>
              </a:rPr>
              <a:t>ዎቹ</a:t>
            </a:r>
            <a:r>
              <a:rPr lang="am-ET" altLang="en-US" sz="2800" dirty="0">
                <a:solidFill>
                  <a:srgbClr val="303436"/>
                </a:solidFill>
                <a:latin typeface="Arial Unicode MS"/>
                <a:ea typeface="Times New Roman" panose="02020603050405020304" pitchFamily="18" charset="0"/>
                <a:cs typeface="Nyala" panose="02000504070300020003" pitchFamily="2" charset="0"/>
              </a:rPr>
              <a:t> በ</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ኢትዮጵያ</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አሁን</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ካለ</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አማካ</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የሙቀት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መጠን</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1.5</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ዲ.ሴ</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እስከ</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ዲ.ሴ</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ጭማሪ</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እንደሚኖር</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ይተነብያል</a:t>
            </a:r>
            <a:r>
              <a:rPr lang="en-US" altLang="en-US" sz="2800" dirty="0">
                <a:solidFill>
                  <a:srgbClr val="303436"/>
                </a:solidFill>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ይህ</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ሁኔታ</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ከአየር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ጋር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የተያያዙ</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የተፈጥሮ</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አደጋዎች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እየተባባሱ</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እንደሚሄዱ</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ያመላክታል</a:t>
            </a:r>
            <a:r>
              <a:rPr kumimoji="0" lang="en-US" altLang="en-US" sz="2800" b="0" i="0" u="none" strike="noStrike" cap="none" normalizeH="0" baseline="0" dirty="0">
                <a:ln>
                  <a:noFill/>
                </a:ln>
                <a:solidFill>
                  <a:srgbClr val="303436"/>
                </a:solidFill>
                <a:effectLst/>
                <a:latin typeface="Calibri" panose="020F0502020204030204" pitchFamily="34" charset="0"/>
                <a:ea typeface="Times New Roman" panose="02020603050405020304" pitchFamily="18" charset="0"/>
                <a:cs typeface="Calibri" panose="020F0502020204030204" pitchFamily="34" charset="0"/>
              </a:rPr>
              <a:t>²</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a:ln>
                  <a:noFill/>
                </a:ln>
                <a:solidFill>
                  <a:schemeClr val="tx1"/>
                </a:solidFill>
                <a:effectLst/>
              </a:rPr>
              <a:t> </a:t>
            </a:r>
            <a:endParaRPr lang="en-US" altLang="en-US" sz="2800" dirty="0">
              <a:latin typeface="Arial" panose="020B0604020202020204" pitchFamily="34" charset="0"/>
            </a:endParaRPr>
          </a:p>
          <a:p>
            <a:pPr lvl="1" eaLnBrk="0" fontAlgn="base" hangingPunct="0">
              <a:spcBef>
                <a:spcPct val="0"/>
              </a:spcBef>
              <a:spcAft>
                <a:spcPct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4">
            <a:extLst>
              <a:ext uri="{FF2B5EF4-FFF2-40B4-BE49-F238E27FC236}">
                <a16:creationId xmlns:a16="http://schemas.microsoft.com/office/drawing/2014/main" id="{6C84D651-BFA1-FA3B-9A5A-29DF7455B6A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966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FBAE9E2-B02F-9920-F9E0-166CE84CD80A}"/>
              </a:ext>
            </a:extLst>
          </p:cNvPr>
          <p:cNvSpPr txBox="1"/>
          <p:nvPr/>
        </p:nvSpPr>
        <p:spPr>
          <a:xfrm>
            <a:off x="1219200" y="367099"/>
            <a:ext cx="664143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dirty="0" err="1">
                <a:solidFill>
                  <a:srgbClr val="C00000"/>
                </a:solidFill>
                <a:latin typeface="Arial Unicode MS"/>
              </a:rPr>
              <a:t>የአየር</a:t>
            </a:r>
            <a:r>
              <a:rPr lang="en-US" altLang="en-US" sz="3600" b="1" dirty="0">
                <a:solidFill>
                  <a:srgbClr val="C00000"/>
                </a:solidFill>
                <a:latin typeface="Arial Unicode MS"/>
              </a:rPr>
              <a:t> </a:t>
            </a:r>
            <a:r>
              <a:rPr lang="en-US" altLang="en-US" sz="3600" b="1" dirty="0" err="1">
                <a:solidFill>
                  <a:srgbClr val="C00000"/>
                </a:solidFill>
                <a:latin typeface="Arial Unicode MS"/>
              </a:rPr>
              <a:t>ንብረት</a:t>
            </a:r>
            <a:r>
              <a:rPr lang="en-US" altLang="en-US" sz="3600" b="1" dirty="0">
                <a:solidFill>
                  <a:srgbClr val="C00000"/>
                </a:solidFill>
                <a:latin typeface="Arial Unicode MS"/>
              </a:rPr>
              <a:t> </a:t>
            </a:r>
            <a:r>
              <a:rPr lang="en-US" altLang="en-US" sz="3600" b="1" dirty="0" err="1">
                <a:solidFill>
                  <a:srgbClr val="C00000"/>
                </a:solidFill>
                <a:latin typeface="Arial Unicode MS"/>
              </a:rPr>
              <a:t>ለውጥ</a:t>
            </a:r>
            <a:r>
              <a:rPr lang="en-US" altLang="en-US" sz="3600" b="1" dirty="0">
                <a:solidFill>
                  <a:srgbClr val="C00000"/>
                </a:solidFill>
                <a:latin typeface="Arial Unicode MS"/>
              </a:rPr>
              <a:t> </a:t>
            </a:r>
            <a:r>
              <a:rPr lang="en-US" altLang="en-US" sz="3600" b="1" dirty="0" err="1">
                <a:solidFill>
                  <a:srgbClr val="C00000"/>
                </a:solidFill>
                <a:latin typeface="Arial Unicode MS"/>
              </a:rPr>
              <a:t>ተፅዕኖ</a:t>
            </a:r>
            <a:r>
              <a:rPr lang="am-ET" altLang="en-US" sz="3600" b="1" dirty="0">
                <a:solidFill>
                  <a:srgbClr val="C00000"/>
                </a:solidFill>
                <a:latin typeface="Arial Unicode MS"/>
              </a:rPr>
              <a:t> </a:t>
            </a:r>
            <a:r>
              <a:rPr lang="en-US" altLang="en-US" sz="3600" b="1" dirty="0">
                <a:solidFill>
                  <a:srgbClr val="C00000"/>
                </a:solidFill>
                <a:latin typeface="Arial Unicode MS"/>
              </a:rPr>
              <a:t>-</a:t>
            </a:r>
            <a:r>
              <a:rPr lang="am-ET" altLang="en-US" sz="3600" b="1" dirty="0">
                <a:solidFill>
                  <a:srgbClr val="C00000"/>
                </a:solidFill>
                <a:latin typeface="Arial Unicode MS"/>
              </a:rPr>
              <a:t> በ</a:t>
            </a: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a:t>
            </a:r>
          </a:p>
        </p:txBody>
      </p:sp>
      <p:sp>
        <p:nvSpPr>
          <p:cNvPr id="16" name="TextBox 15">
            <a:extLst>
              <a:ext uri="{FF2B5EF4-FFF2-40B4-BE49-F238E27FC236}">
                <a16:creationId xmlns:a16="http://schemas.microsoft.com/office/drawing/2014/main" id="{A1D7D3B0-B8E9-05ED-C2D9-5F0CF0D1D67A}"/>
              </a:ext>
            </a:extLst>
          </p:cNvPr>
          <p:cNvSpPr txBox="1"/>
          <p:nvPr/>
        </p:nvSpPr>
        <p:spPr>
          <a:xfrm>
            <a:off x="898357" y="1380529"/>
            <a:ext cx="10264943" cy="5262979"/>
          </a:xfrm>
          <a:prstGeom prst="rect">
            <a:avLst/>
          </a:prstGeom>
          <a:noFill/>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እንደ</a:t>
            </a:r>
            <a:r>
              <a:rPr lang="en-US" sz="2800" dirty="0">
                <a:solidFill>
                  <a:srgbClr val="303436"/>
                </a:solidFill>
                <a:effectLst/>
                <a:latin typeface="Arial" panose="020B0604020202020204" pitchFamily="34" charset="0"/>
                <a:ea typeface="Calibri" panose="020F0502020204030204" pitchFamily="34" charset="0"/>
              </a:rPr>
              <a:t> </a:t>
            </a:r>
            <a:r>
              <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rPr>
              <a:t>ድርቅ</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የጎርፍ</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መጥለቅለቅ</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ያሉ</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ከአየር</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ንብረት</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ጋር</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የተያያዙ</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የተፈጥሮ</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አደጋዎች</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ከፍተኛ</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ፈተናዎችን</a:t>
            </a:r>
            <a:r>
              <a:rPr lang="en-US" sz="2800" dirty="0">
                <a:solidFill>
                  <a:srgbClr val="303436"/>
                </a:solidFill>
                <a:effectLst/>
                <a:latin typeface="Arial" panose="020B0604020202020204" pitchFamily="34" charset="0"/>
                <a:ea typeface="Calibri" panose="020F0502020204030204" pitchFamily="34"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ይፈጥራሉ</a:t>
            </a:r>
            <a:endPar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endParaRPr>
          </a:p>
          <a:p>
            <a:pPr marL="800100" lvl="1" indent="-342900" eaLnBrk="0" fontAlgn="base" hangingPunct="0">
              <a:spcBef>
                <a:spcPct val="0"/>
              </a:spcBef>
              <a:spcAft>
                <a:spcPct val="0"/>
              </a:spcAft>
              <a:buFont typeface="Courier New" panose="02070309020205020404" pitchFamily="49" charset="0"/>
              <a:buChar char="o"/>
            </a:pP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በኢትዮጵያ</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a:t>
            </a:r>
            <a:r>
              <a:rPr lang="en-US" sz="2800" dirty="0" err="1">
                <a:solidFill>
                  <a:srgbClr val="303436"/>
                </a:solidFill>
                <a:effectLst/>
                <a:latin typeface="inherit"/>
                <a:ea typeface="Calibri" panose="020F0502020204030204" pitchFamily="34" charset="0"/>
                <a:cs typeface="Times New Roman" panose="02020603050405020304" pitchFamily="18" charset="0"/>
              </a:rPr>
              <a:t>.</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ኤ</a:t>
            </a:r>
            <a:r>
              <a:rPr lang="en-US" sz="2800" dirty="0" err="1">
                <a:solidFill>
                  <a:srgbClr val="303436"/>
                </a:solidFill>
                <a:effectLst/>
                <a:latin typeface="inherit"/>
                <a:ea typeface="Calibri" panose="020F0502020204030204" pitchFamily="34" charset="0"/>
                <a:cs typeface="Times New Roman" panose="02020603050405020304" pitchFamily="18" charset="0"/>
              </a:rPr>
              <a:t>.</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rPr>
              <a:t>በ</a:t>
            </a:r>
            <a:r>
              <a:rPr lang="en-US" sz="2800" dirty="0">
                <a:solidFill>
                  <a:srgbClr val="303436"/>
                </a:solidFill>
                <a:effectLst/>
                <a:latin typeface="inherit"/>
                <a:ea typeface="Calibri" panose="020F0502020204030204" pitchFamily="34" charset="0"/>
                <a:cs typeface="Times New Roman" panose="02020603050405020304" pitchFamily="18" charset="0"/>
              </a:rPr>
              <a:t>2015/16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የተከሰተው</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የኤልኒኖ</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rPr>
              <a:t>ድርቅ</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rPr>
              <a:t>ለ</a:t>
            </a:r>
            <a:r>
              <a:rPr lang="en-US" sz="2800" dirty="0">
                <a:solidFill>
                  <a:srgbClr val="303436"/>
                </a:solidFill>
                <a:effectLst/>
                <a:latin typeface="inherit"/>
                <a:ea typeface="Calibri" panose="020F0502020204030204" pitchFamily="34" charset="0"/>
                <a:cs typeface="Times New Roman" panose="02020603050405020304" pitchFamily="18" charset="0"/>
              </a:rPr>
              <a:t>10.2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ሚሊዮን</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ሰዎች</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የምግብ</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ዋስትና</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እጦት</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አስከትሏል</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የአለም</a:t>
            </a:r>
            <a:r>
              <a:rPr lang="am-ET"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የምግብ ድርጅት (</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FAO</a:t>
            </a:r>
            <a:r>
              <a:rPr lang="en-US" sz="2800" baseline="300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1</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እ</a:t>
            </a:r>
            <a:r>
              <a:rPr lang="am-ET"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.ኤ.አ.</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a:solidFill>
                  <a:srgbClr val="303436"/>
                </a:solidFill>
                <a:effectLst/>
                <a:latin typeface="inherit"/>
                <a:ea typeface="Calibri" panose="020F0502020204030204" pitchFamily="34" charset="0"/>
                <a:cs typeface="Times New Roman" panose="02020603050405020304" pitchFamily="18" charset="0"/>
              </a:rPr>
              <a:t>2016)</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ይህ</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ሁኔታም</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የተጎዱ</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ቤተሰቦችን</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የምግብ</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ፍጆታ</a:t>
            </a:r>
            <a:r>
              <a:rPr lang="en-US" sz="2800" dirty="0">
                <a:solidFill>
                  <a:srgbClr val="303436"/>
                </a:solidFill>
                <a:effectLst/>
                <a:latin typeface="inherit"/>
                <a:ea typeface="Calibri" panose="020F0502020204030204" pitchFamily="34" charset="0"/>
                <a:cs typeface="Times New Roman" panose="02020603050405020304" pitchFamily="18" charset="0"/>
              </a:rPr>
              <a:t> በ8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በመቶ</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ቀንሷል</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ካሴና</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ሌሎች</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a:solidFill>
                  <a:srgbClr val="303436"/>
                </a:solidFill>
                <a:effectLst/>
                <a:latin typeface="inherit"/>
                <a:ea typeface="Calibri" panose="020F0502020204030204" pitchFamily="34" charset="0"/>
                <a:cs typeface="Times New Roman" panose="02020603050405020304" pitchFamily="18" charset="0"/>
              </a:rPr>
              <a:t>2020)</a:t>
            </a:r>
            <a:r>
              <a:rPr lang="en-US" sz="2800" baseline="30000" dirty="0">
                <a:solidFill>
                  <a:srgbClr val="303436"/>
                </a:solidFill>
                <a:latin typeface="Calibri" panose="020F0502020204030204" pitchFamily="34" charset="0"/>
                <a:ea typeface="Calibri" panose="020F0502020204030204" pitchFamily="34" charset="0"/>
                <a:cs typeface="Calibri" panose="020F0502020204030204" pitchFamily="34" charset="0"/>
              </a:rPr>
              <a:t>2</a:t>
            </a:r>
            <a:endParaRPr lang="en-US" altLang="en-US" sz="2800" baseline="30000" dirty="0">
              <a:solidFill>
                <a:srgbClr val="303436"/>
              </a:solidFill>
              <a:latin typeface="Arial Unicode MS"/>
            </a:endParaRPr>
          </a:p>
          <a:p>
            <a:pPr marL="285750" indent="-285750" eaLnBrk="0" fontAlgn="base" hangingPunct="0">
              <a:spcBef>
                <a:spcPct val="0"/>
              </a:spcBef>
              <a:spcAft>
                <a:spcPct val="0"/>
              </a:spcAft>
              <a:buFont typeface="Arial" panose="020B0604020202020204" pitchFamily="34" charset="0"/>
              <a:buChar char="•"/>
            </a:pP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በተለዋዋጭ</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የአየር</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ሁኔታ</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ምክንያት</a:t>
            </a:r>
            <a:r>
              <a:rPr lang="en-US" sz="28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የሚከሰቱ</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የተባይ</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ወረርሽኞችም</a:t>
            </a:r>
            <a:r>
              <a:rPr lang="en-US" sz="28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በኑሮ</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ላይ</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ተጽዕኖ</a:t>
            </a:r>
            <a:r>
              <a:rPr lang="en-US" sz="2800" dirty="0">
                <a:solidFill>
                  <a:srgbClr val="303436"/>
                </a:solidFill>
                <a:effectLst/>
                <a:latin typeface="inherit"/>
                <a:ea typeface="Calibri" panose="020F0502020204030204" pitchFamily="34" charset="0"/>
                <a:cs typeface="Times New Roman" panose="02020603050405020304" pitchFamily="18" charset="0"/>
              </a:rPr>
              <a:t> </a:t>
            </a:r>
            <a:r>
              <a:rPr lang="en-US"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ያሳድራሉ</a:t>
            </a:r>
            <a:endParaRPr lang="en-US" altLang="en-US" sz="2800" dirty="0">
              <a:solidFill>
                <a:srgbClr val="303436"/>
              </a:solidFill>
              <a:latin typeface="Arial Unicode MS"/>
            </a:endParaRPr>
          </a:p>
          <a:p>
            <a:pPr marL="742950" lvl="1" indent="-285750" eaLnBrk="0" fontAlgn="base" hangingPunct="0">
              <a:spcBef>
                <a:spcPct val="0"/>
              </a:spcBef>
              <a:spcAft>
                <a:spcPct val="0"/>
              </a:spcAft>
              <a:buFont typeface="Courier New" panose="02070309020205020404" pitchFamily="49" charset="0"/>
              <a:buChar char="o"/>
            </a:pP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2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2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በ</a:t>
            </a:r>
            <a:r>
              <a:rPr lang="en-US" sz="2800" kern="0" dirty="0">
                <a:solidFill>
                  <a:srgbClr val="303436"/>
                </a:solidFill>
                <a:effectLst/>
                <a:latin typeface="inherit"/>
                <a:ea typeface="Times New Roman" panose="02020603050405020304" pitchFamily="18" charset="0"/>
                <a:cs typeface="Courier New" panose="02070309020205020404" pitchFamily="49" charset="0"/>
              </a:rPr>
              <a:t> 2019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2800" kern="0" dirty="0">
                <a:solidFill>
                  <a:srgbClr val="303436"/>
                </a:solidFill>
                <a:effectLst/>
                <a:latin typeface="inherit"/>
                <a:ea typeface="Times New Roman" panose="02020603050405020304" pitchFamily="18" charset="0"/>
                <a:cs typeface="Courier New" panose="02070309020205020404" pitchFamily="49" charset="0"/>
              </a:rPr>
              <a:t> 2020</a:t>
            </a:r>
            <a:r>
              <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ኢትዮጵያ</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በሩብ</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ምዕተ</a:t>
            </a:r>
            <a:r>
              <a:rPr lang="en-US" sz="2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አመት</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ታይቶ</a:t>
            </a:r>
            <a:r>
              <a:rPr lang="am-ET" sz="2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የማይታወቅ</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የአንበጣ</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መንጋ</a:t>
            </a:r>
            <a:r>
              <a:rPr lang="en-US" sz="2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ወረራ</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አጋጥሟታል</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ይህም</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2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2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ከ</a:t>
            </a:r>
            <a:r>
              <a:rPr lang="en-US" sz="2800" kern="0" dirty="0">
                <a:solidFill>
                  <a:srgbClr val="303436"/>
                </a:solidFill>
                <a:effectLst/>
                <a:latin typeface="inherit"/>
                <a:ea typeface="Times New Roman" panose="02020603050405020304" pitchFamily="18" charset="0"/>
                <a:cs typeface="Courier New" panose="02070309020205020404" pitchFamily="49" charset="0"/>
              </a:rPr>
              <a:t>2020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መጀመሪያ</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ጀምሮ</a:t>
            </a:r>
            <a:r>
              <a:rPr lang="en-US" sz="2800" kern="0" dirty="0">
                <a:solidFill>
                  <a:srgbClr val="303436"/>
                </a:solidFill>
                <a:effectLst/>
                <a:latin typeface="inherit"/>
                <a:ea typeface="Times New Roman" panose="02020603050405020304" pitchFamily="18" charset="0"/>
                <a:cs typeface="Courier New" panose="02070309020205020404" pitchFamily="49" charset="0"/>
              </a:rPr>
              <a:t> 200,000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ሄክታር</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የሸፈነ</a:t>
            </a:r>
            <a:r>
              <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ሰብል</a:t>
            </a:r>
            <a:r>
              <a:rPr lang="en-US" sz="2800" kern="0" dirty="0">
                <a:solidFill>
                  <a:srgbClr val="303436"/>
                </a:solidFill>
                <a:effectLst/>
                <a:latin typeface="inherit"/>
                <a:ea typeface="Times New Roman" panose="02020603050405020304" pitchFamily="18" charset="0"/>
                <a:cs typeface="Courier New" panose="02070309020205020404" pitchFamily="49" charset="0"/>
              </a:rPr>
              <a:t> </a:t>
            </a:r>
            <a:r>
              <a:rPr lang="en-US" sz="2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አው</a:t>
            </a:r>
            <a:r>
              <a:rPr lang="en-US" sz="2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ድሟል</a:t>
            </a:r>
            <a:endParaRPr lang="en-US" sz="2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lvl="1" eaLnBrk="0" fontAlgn="base" hangingPunct="0">
              <a:spcBef>
                <a:spcPct val="0"/>
              </a:spcBef>
              <a:spcAft>
                <a:spcPct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4">
            <a:extLst>
              <a:ext uri="{FF2B5EF4-FFF2-40B4-BE49-F238E27FC236}">
                <a16:creationId xmlns:a16="http://schemas.microsoft.com/office/drawing/2014/main" id="{6C84D651-BFA1-FA3B-9A5A-29DF7455B6A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669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143977"/>
            <a:ext cx="10267605" cy="427523"/>
          </a:xfrm>
        </p:spPr>
        <p:txBody>
          <a:bodyPr>
            <a:normAutofit fontScale="90000"/>
          </a:bodyPr>
          <a:lstStyle/>
          <a:p>
            <a:pPr algn="ctr"/>
            <a:r>
              <a:rPr kumimoji="1" lang="am-ET" altLang="ja-JP" sz="3200" b="1" dirty="0">
                <a:solidFill>
                  <a:srgbClr val="C00000"/>
                </a:solidFill>
              </a:rPr>
              <a:t>አጀንዳ 2030 እና ዘላቂ የልማት ግቦቸ (</a:t>
            </a:r>
            <a:r>
              <a:rPr kumimoji="1" lang="en-US" altLang="ja-JP" sz="3200" b="1" dirty="0" err="1">
                <a:solidFill>
                  <a:srgbClr val="C00000"/>
                </a:solidFill>
              </a:rPr>
              <a:t>እ</a:t>
            </a:r>
            <a:r>
              <a:rPr kumimoji="1" lang="am-ET" altLang="ja-JP" sz="3200" b="1" dirty="0">
                <a:solidFill>
                  <a:srgbClr val="C00000"/>
                </a:solidFill>
              </a:rPr>
              <a:t>.ኤ.አ 2015</a:t>
            </a:r>
            <a:r>
              <a:rPr kumimoji="1" lang="en-US" altLang="ja-JP" sz="3200" b="1" dirty="0">
                <a:solidFill>
                  <a:srgbClr val="C00000"/>
                </a:solidFill>
              </a:rPr>
              <a:t>-</a:t>
            </a:r>
            <a:r>
              <a:rPr kumimoji="1" lang="am-ET" altLang="ja-JP" sz="3200" b="1" dirty="0">
                <a:solidFill>
                  <a:srgbClr val="C00000"/>
                </a:solidFill>
              </a:rPr>
              <a:t>2030)</a:t>
            </a:r>
            <a:endParaRPr kumimoji="1" lang="ja-JP" altLang="en-US" sz="3200" b="1" dirty="0">
              <a:solidFill>
                <a:srgbClr val="C00000"/>
              </a:solidFill>
            </a:endParaRPr>
          </a:p>
        </p:txBody>
      </p:sp>
      <p:sp>
        <p:nvSpPr>
          <p:cNvPr id="5" name="Content Placeholder 4">
            <a:extLst>
              <a:ext uri="{FF2B5EF4-FFF2-40B4-BE49-F238E27FC236}">
                <a16:creationId xmlns:a16="http://schemas.microsoft.com/office/drawing/2014/main" id="{6A309AAB-B79D-2533-EAEF-9D9D12D3A557}"/>
              </a:ext>
            </a:extLst>
          </p:cNvPr>
          <p:cNvSpPr>
            <a:spLocks noGrp="1"/>
          </p:cNvSpPr>
          <p:nvPr>
            <p:ph idx="1"/>
          </p:nvPr>
        </p:nvSpPr>
        <p:spPr>
          <a:xfrm>
            <a:off x="1021770" y="5584940"/>
            <a:ext cx="10383290" cy="798657"/>
          </a:xfrm>
        </p:spPr>
        <p:txBody>
          <a:bodyPr>
            <a:normAutofit fontScale="92500" lnSpcReduction="10000"/>
          </a:bodyPr>
          <a:lstStyle/>
          <a:p>
            <a:pPr marL="0" indent="0">
              <a:buNone/>
            </a:pPr>
            <a:r>
              <a:rPr lang="en-US" altLang="ja-JP" sz="2000" dirty="0"/>
              <a:t>“</a:t>
            </a:r>
            <a:r>
              <a:rPr lang="am-ET" altLang="ja-JP" sz="2000" dirty="0"/>
              <a:t>የዚህ የልማት አጀንዳ </a:t>
            </a:r>
            <a:r>
              <a:rPr kumimoji="0" lang="ja-JP" altLang="ja-JP" sz="2000" b="0" i="0" u="none" strike="noStrike" cap="none" normalizeH="0" baseline="0" dirty="0">
                <a:ln>
                  <a:noFill/>
                </a:ln>
                <a:solidFill>
                  <a:srgbClr val="303436"/>
                </a:solidFill>
                <a:effectLst/>
                <a:latin typeface="Arial Unicode MS"/>
                <a:ea typeface="inherit"/>
              </a:rPr>
              <a:t>ትግበራ እና ስኬት በአገ</a:t>
            </a:r>
            <a:r>
              <a:rPr kumimoji="0" lang="am-ET" altLang="ja-JP" sz="2000" b="0" i="0" u="none" strike="noStrike" cap="none" normalizeH="0" baseline="0" dirty="0">
                <a:ln>
                  <a:noFill/>
                </a:ln>
                <a:solidFill>
                  <a:srgbClr val="303436"/>
                </a:solidFill>
                <a:effectLst/>
                <a:latin typeface="Arial Unicode MS"/>
                <a:ea typeface="inherit"/>
              </a:rPr>
              <a:t>ራት</a:t>
            </a:r>
            <a:r>
              <a:rPr kumimoji="0" lang="ja-JP" altLang="ja-JP" sz="2000" b="0" i="0" u="none" strike="noStrike" cap="none" normalizeH="0" baseline="0" dirty="0">
                <a:ln>
                  <a:noFill/>
                </a:ln>
                <a:solidFill>
                  <a:srgbClr val="303436"/>
                </a:solidFill>
                <a:effectLst/>
                <a:latin typeface="Arial Unicode MS"/>
                <a:ea typeface="inherit"/>
              </a:rPr>
              <a:t> ዘላቂ ልማት ፖሊሲ</a:t>
            </a:r>
            <a:r>
              <a:rPr kumimoji="0" lang="ja-JP" altLang="ja-JP" sz="2000" b="0" i="0" u="none" strike="noStrike" cap="none" normalizeH="0" baseline="0">
                <a:ln>
                  <a:noFill/>
                </a:ln>
                <a:solidFill>
                  <a:srgbClr val="303436"/>
                </a:solidFill>
                <a:effectLst/>
                <a:latin typeface="Arial Unicode MS"/>
                <a:ea typeface="inherit"/>
              </a:rPr>
              <a:t>ዎች፣ </a:t>
            </a:r>
            <a:r>
              <a:rPr kumimoji="0" lang="ja-JP" altLang="ja-JP" sz="2000" b="0" i="0" u="none" strike="noStrike" cap="none" normalizeH="0" baseline="0" dirty="0">
                <a:ln>
                  <a:noFill/>
                </a:ln>
                <a:solidFill>
                  <a:srgbClr val="303436"/>
                </a:solidFill>
                <a:effectLst/>
                <a:latin typeface="Arial Unicode MS"/>
                <a:ea typeface="inherit"/>
              </a:rPr>
              <a:t>እቅዶች እና መርሃ ግብሮች ላይ የተመሰረተ </a:t>
            </a:r>
            <a:r>
              <a:rPr kumimoji="0" lang="am-ET" altLang="ja-JP" sz="2000" b="0" i="0" u="none" strike="noStrike" cap="none" normalizeH="0" baseline="0" dirty="0">
                <a:ln>
                  <a:noFill/>
                </a:ln>
                <a:solidFill>
                  <a:srgbClr val="303436"/>
                </a:solidFill>
                <a:effectLst/>
                <a:latin typeface="Arial Unicode MS"/>
                <a:ea typeface="inherit"/>
              </a:rPr>
              <a:t>ሲሆን የሚ</a:t>
            </a:r>
            <a:r>
              <a:rPr kumimoji="0" lang="ja-JP" altLang="ja-JP" sz="2000" b="0" i="0" u="none" strike="noStrike" cap="none" normalizeH="0" baseline="0" dirty="0">
                <a:ln>
                  <a:noFill/>
                </a:ln>
                <a:solidFill>
                  <a:srgbClr val="303436"/>
                </a:solidFill>
                <a:effectLst/>
                <a:latin typeface="Arial Unicode MS"/>
                <a:ea typeface="inherit"/>
              </a:rPr>
              <a:t>መራ</a:t>
            </a:r>
            <a:r>
              <a:rPr kumimoji="0" lang="am-ET" altLang="ja-JP" sz="2000" b="0" i="0" u="none" strike="noStrike" cap="none" normalizeH="0" baseline="0" dirty="0">
                <a:ln>
                  <a:noFill/>
                </a:ln>
                <a:solidFill>
                  <a:srgbClr val="303436"/>
                </a:solidFill>
                <a:effectLst/>
                <a:latin typeface="Arial Unicode MS"/>
                <a:ea typeface="inherit"/>
              </a:rPr>
              <a:t>ዉም በሃገራት ነዉ</a:t>
            </a:r>
            <a:r>
              <a:rPr kumimoji="0" lang="en-US" altLang="ja-JP" sz="2000" b="0" i="0" u="none" strike="noStrike" cap="none" normalizeH="0" baseline="0" dirty="0">
                <a:ln>
                  <a:noFill/>
                </a:ln>
                <a:solidFill>
                  <a:srgbClr val="303436"/>
                </a:solidFill>
                <a:effectLst/>
                <a:latin typeface="Arial Unicode MS"/>
                <a:ea typeface="inherit"/>
              </a:rPr>
              <a:t>።</a:t>
            </a:r>
            <a:r>
              <a:rPr kumimoji="0" lang="am-ET" altLang="ja-JP" sz="2000" b="0" i="0" u="none" strike="noStrike" cap="none" normalizeH="0" baseline="0" dirty="0">
                <a:ln>
                  <a:noFill/>
                </a:ln>
                <a:solidFill>
                  <a:srgbClr val="303436"/>
                </a:solidFill>
                <a:effectLst/>
                <a:latin typeface="Arial Unicode MS"/>
                <a:ea typeface="inherit"/>
              </a:rPr>
              <a:t> ስለሆነም</a:t>
            </a:r>
            <a:r>
              <a:rPr kumimoji="0" lang="ja-JP" altLang="ja-JP" sz="2000" b="0" i="0" u="none" strike="noStrike" cap="none" normalizeH="0" baseline="0" dirty="0">
                <a:ln>
                  <a:noFill/>
                </a:ln>
                <a:solidFill>
                  <a:srgbClr val="303436"/>
                </a:solidFill>
                <a:effectLst/>
                <a:latin typeface="Arial Unicode MS"/>
                <a:ea typeface="inherit"/>
              </a:rPr>
              <a:t> </a:t>
            </a:r>
            <a:r>
              <a:rPr lang="ja-JP" altLang="ja-JP" sz="2000" dirty="0">
                <a:solidFill>
                  <a:srgbClr val="303436"/>
                </a:solidFill>
                <a:latin typeface="Arial Unicode MS"/>
              </a:rPr>
              <a:t>ሁሉም ባለድርሻ አካላ</a:t>
            </a:r>
            <a:r>
              <a:rPr lang="ja-JP" altLang="ja-JP" sz="2000">
                <a:solidFill>
                  <a:srgbClr val="303436"/>
                </a:solidFill>
                <a:latin typeface="Arial Unicode MS"/>
              </a:rPr>
              <a:t>ት፡</a:t>
            </a:r>
            <a:r>
              <a:rPr lang="am-ET" altLang="ja-JP" sz="2000" dirty="0">
                <a:solidFill>
                  <a:srgbClr val="303436"/>
                </a:solidFill>
                <a:latin typeface="Arial Unicode MS"/>
              </a:rPr>
              <a:t>-</a:t>
            </a:r>
            <a:r>
              <a:rPr lang="ja-JP" altLang="ja-JP" sz="2000">
                <a:solidFill>
                  <a:srgbClr val="303436"/>
                </a:solidFill>
                <a:latin typeface="Arial Unicode MS"/>
              </a:rPr>
              <a:t> </a:t>
            </a:r>
            <a:r>
              <a:rPr lang="ja-JP" altLang="ja-JP" sz="2000" dirty="0">
                <a:solidFill>
                  <a:srgbClr val="303436"/>
                </a:solidFill>
                <a:latin typeface="Arial Unicode MS"/>
              </a:rPr>
              <a:t>መንግስታት፣ </a:t>
            </a:r>
            <a:r>
              <a:rPr lang="ja-JP" altLang="ja-JP" sz="2000">
                <a:solidFill>
                  <a:srgbClr val="303436"/>
                </a:solidFill>
                <a:latin typeface="Arial Unicode MS"/>
              </a:rPr>
              <a:t>ሲቪ</a:t>
            </a:r>
            <a:r>
              <a:rPr lang="en-US" altLang="ja-JP" sz="2000" dirty="0" err="1">
                <a:solidFill>
                  <a:srgbClr val="303436"/>
                </a:solidFill>
                <a:latin typeface="Arial Unicode MS"/>
              </a:rPr>
              <a:t>ል</a:t>
            </a:r>
            <a:r>
              <a:rPr lang="ja-JP" altLang="ja-JP" sz="2000">
                <a:solidFill>
                  <a:srgbClr val="303436"/>
                </a:solidFill>
                <a:latin typeface="Arial Unicode MS"/>
              </a:rPr>
              <a:t> </a:t>
            </a:r>
            <a:r>
              <a:rPr lang="ja-JP" altLang="ja-JP" sz="2000" dirty="0">
                <a:solidFill>
                  <a:srgbClr val="303436"/>
                </a:solidFill>
                <a:latin typeface="Arial Unicode MS"/>
              </a:rPr>
              <a:t>ማህበራት፣ የግ</a:t>
            </a:r>
            <a:r>
              <a:rPr lang="ja-JP" altLang="ja-JP" sz="2000">
                <a:solidFill>
                  <a:srgbClr val="303436"/>
                </a:solidFill>
                <a:latin typeface="Arial Unicode MS"/>
              </a:rPr>
              <a:t>ሉ </a:t>
            </a:r>
            <a:r>
              <a:rPr lang="en-US" altLang="ja-JP" sz="2000" dirty="0" err="1">
                <a:solidFill>
                  <a:srgbClr val="303436"/>
                </a:solidFill>
                <a:latin typeface="Arial Unicode MS"/>
              </a:rPr>
              <a:t>ዘርፍ</a:t>
            </a:r>
            <a:r>
              <a:rPr lang="ja-JP" altLang="ja-JP" sz="2000">
                <a:solidFill>
                  <a:srgbClr val="303436"/>
                </a:solidFill>
                <a:latin typeface="Arial Unicode MS"/>
              </a:rPr>
              <a:t> </a:t>
            </a:r>
            <a:r>
              <a:rPr lang="ja-JP" altLang="ja-JP" sz="2000" dirty="0">
                <a:solidFill>
                  <a:srgbClr val="303436"/>
                </a:solidFill>
                <a:latin typeface="Arial Unicode MS"/>
              </a:rPr>
              <a:t>እና ሌሎችም ለአዲሱ አጀንዳ መሳካት የበኩላቸውን አስተዋፅኦ ማበርከት ይጠበቅባቸ</a:t>
            </a:r>
            <a:r>
              <a:rPr lang="ja-JP" altLang="ja-JP" sz="2000">
                <a:solidFill>
                  <a:srgbClr val="303436"/>
                </a:solidFill>
                <a:latin typeface="Arial Unicode MS"/>
              </a:rPr>
              <a:t>ዋል</a:t>
            </a:r>
            <a:r>
              <a:rPr lang="en-US" altLang="ja-JP" sz="2000" dirty="0">
                <a:solidFill>
                  <a:srgbClr val="303436"/>
                </a:solidFill>
                <a:latin typeface="Arial Unicode MS"/>
              </a:rPr>
              <a:t>”</a:t>
            </a:r>
            <a:endParaRPr lang="ja-JP" altLang="ja-JP" sz="2000" dirty="0">
              <a:solidFill>
                <a:srgbClr val="303436"/>
              </a:solidFill>
              <a:latin typeface="Arial Unicode MS"/>
            </a:endParaRPr>
          </a:p>
        </p:txBody>
      </p:sp>
      <p:sp>
        <p:nvSpPr>
          <p:cNvPr id="10" name="TextBox 9">
            <a:extLst>
              <a:ext uri="{FF2B5EF4-FFF2-40B4-BE49-F238E27FC236}">
                <a16:creationId xmlns:a16="http://schemas.microsoft.com/office/drawing/2014/main" id="{3BE4BC96-4457-D7E7-00D7-403D278A1481}"/>
              </a:ext>
            </a:extLst>
          </p:cNvPr>
          <p:cNvSpPr txBox="1"/>
          <p:nvPr/>
        </p:nvSpPr>
        <p:spPr>
          <a:xfrm>
            <a:off x="1021770" y="6383597"/>
            <a:ext cx="8823265" cy="36933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am-ET" altLang="ja-JP" sz="1800" b="0" i="0" strike="noStrike" cap="none" dirty="0">
                <a:solidFill>
                  <a:schemeClr val="hlink"/>
                </a:solidFill>
                <a:latin typeface="Calibri"/>
                <a:ea typeface="Calibri"/>
                <a:cs typeface="Calibri"/>
                <a:sym typeface="Calibri"/>
              </a:rPr>
              <a:t>ምንጭ፡ </a:t>
            </a:r>
            <a:r>
              <a:rPr lang="en-GB" altLang="ja-JP" sz="1800" b="0" i="0" u="sng" strike="noStrike" cap="none" dirty="0">
                <a:solidFill>
                  <a:schemeClr val="hlink"/>
                </a:solidFill>
                <a:latin typeface="Calibri"/>
                <a:ea typeface="Calibri"/>
                <a:cs typeface="Calibri"/>
                <a:sym typeface="Calibri"/>
                <a:hlinkClick r:id="rId3"/>
              </a:rPr>
              <a:t>https://www.un.org/sustainabledevelopment/development-agenda/</a:t>
            </a:r>
            <a:r>
              <a:rPr lang="en-GB" altLang="ja-JP" sz="1800" b="0" i="0" u="none" strike="noStrike" cap="none" dirty="0">
                <a:solidFill>
                  <a:srgbClr val="000000"/>
                </a:solidFill>
                <a:latin typeface="Calibri"/>
                <a:ea typeface="Calibri"/>
                <a:cs typeface="Calibri"/>
                <a:sym typeface="Calibri"/>
              </a:rPr>
              <a:t> </a:t>
            </a:r>
            <a:endParaRPr lang="en-GB" altLang="ja-JP" sz="1800" b="0" i="0" u="none" strike="noStrike" cap="none" dirty="0">
              <a:solidFill>
                <a:srgbClr val="000000"/>
              </a:solidFill>
              <a:latin typeface="Arial"/>
              <a:ea typeface="Arial"/>
              <a:cs typeface="Arial"/>
              <a:sym typeface="Arial"/>
            </a:endParaRPr>
          </a:p>
        </p:txBody>
      </p:sp>
      <p:pic>
        <p:nvPicPr>
          <p:cNvPr id="17" name="Picture 16">
            <a:extLst>
              <a:ext uri="{FF2B5EF4-FFF2-40B4-BE49-F238E27FC236}">
                <a16:creationId xmlns:a16="http://schemas.microsoft.com/office/drawing/2014/main" id="{E105C444-F483-6495-356D-BAF758B6ACDA}"/>
              </a:ext>
            </a:extLst>
          </p:cNvPr>
          <p:cNvPicPr>
            <a:picLocks noChangeAspect="1"/>
          </p:cNvPicPr>
          <p:nvPr/>
        </p:nvPicPr>
        <p:blipFill>
          <a:blip r:embed="rId4"/>
          <a:stretch>
            <a:fillRect/>
          </a:stretch>
        </p:blipFill>
        <p:spPr>
          <a:xfrm>
            <a:off x="9398000" y="5018758"/>
            <a:ext cx="158749" cy="173868"/>
          </a:xfrm>
          <a:prstGeom prst="rect">
            <a:avLst/>
          </a:prstGeom>
        </p:spPr>
      </p:pic>
      <p:pic>
        <p:nvPicPr>
          <p:cNvPr id="6" name="Picture 5">
            <a:extLst>
              <a:ext uri="{FF2B5EF4-FFF2-40B4-BE49-F238E27FC236}">
                <a16:creationId xmlns:a16="http://schemas.microsoft.com/office/drawing/2014/main" id="{A71363A1-8403-3A08-9FA9-EB4913A1E088}"/>
              </a:ext>
            </a:extLst>
          </p:cNvPr>
          <p:cNvPicPr>
            <a:picLocks noChangeAspect="1"/>
          </p:cNvPicPr>
          <p:nvPr/>
        </p:nvPicPr>
        <p:blipFill>
          <a:blip r:embed="rId5"/>
          <a:stretch>
            <a:fillRect/>
          </a:stretch>
        </p:blipFill>
        <p:spPr>
          <a:xfrm>
            <a:off x="358553" y="556987"/>
            <a:ext cx="11025762" cy="5013440"/>
          </a:xfrm>
          <a:prstGeom prst="rect">
            <a:avLst/>
          </a:prstGeom>
        </p:spPr>
      </p:pic>
    </p:spTree>
    <p:extLst>
      <p:ext uri="{BB962C8B-B14F-4D97-AF65-F5344CB8AC3E}">
        <p14:creationId xmlns:p14="http://schemas.microsoft.com/office/powerpoint/2010/main" val="4243844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6F26D5F-2769-42A1-2C23-E02BE20BB003}"/>
              </a:ext>
            </a:extLst>
          </p:cNvPr>
          <p:cNvSpPr txBox="1"/>
          <p:nvPr/>
        </p:nvSpPr>
        <p:spPr>
          <a:xfrm>
            <a:off x="687303" y="975744"/>
            <a:ext cx="10533147" cy="5019900"/>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በነፍሳት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ወለድ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በውሃ</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ወለድ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በሽታዎች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መከሰት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ተጽዕኖ</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ያሳድራል</a:t>
            </a:r>
            <a:r>
              <a:rPr kumimoji="0" lang="en-US" altLang="en-US" sz="2400" b="0" i="0" u="none" strike="noStrike" cap="none" normalizeH="0" baseline="0" dirty="0">
                <a:ln>
                  <a:noFill/>
                </a:ln>
                <a:solidFill>
                  <a:srgbClr val="303436"/>
                </a:solidFill>
                <a:effectLst/>
                <a:latin typeface="Calibri" panose="020F0502020204030204" pitchFamily="34" charset="0"/>
                <a:ea typeface="Times New Roman" panose="02020603050405020304" pitchFamily="18" charset="0"/>
                <a:cs typeface="Calibri" panose="020F0502020204030204" pitchFamily="34" charset="0"/>
              </a:rPr>
              <a:t>¹</a:t>
            </a:r>
            <a:r>
              <a:rPr kumimoji="0" lang="en-US" altLang="en-US" sz="800" b="0" i="0" u="none" strike="noStrike" cap="none" normalizeH="0" baseline="0" dirty="0">
                <a:ln>
                  <a:noFill/>
                </a:ln>
                <a:solidFill>
                  <a:schemeClr val="tx1"/>
                </a:solidFill>
                <a:effectLst/>
              </a:rPr>
              <a:t> </a:t>
            </a:r>
          </a:p>
          <a:p>
            <a:pPr marL="285750" indent="-285750" eaLnBrk="0" fontAlgn="base" hangingPunct="0">
              <a:lnSpc>
                <a:spcPct val="150000"/>
              </a:lnSpc>
              <a:spcBef>
                <a:spcPct val="0"/>
              </a:spcBef>
              <a:spcAft>
                <a:spcPct val="0"/>
              </a:spcAft>
              <a:buFont typeface="Arial" panose="020B0604020202020204" pitchFamily="34" charset="0"/>
              <a:buChar char="•"/>
            </a:pP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ምንም</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እንኳን</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በአየር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ንብረት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ለውጥ</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በግጭት</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am-ET"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conflict)</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መካከል</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ያለው</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ትስስር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ውስብስብ</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ቢሆንም</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ከአየር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ንብረት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ጋር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ተያያዥነት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ያላቸው</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ምክንያቶች</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እንደ</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የተፈጥሮ</a:t>
            </a:r>
            <a:r>
              <a:rPr lang="am-ET"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ሀብት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latin typeface="Nyala" panose="02000504070300020003" pitchFamily="2" charset="0"/>
                <a:ea typeface="Calibri" panose="020F0502020204030204" pitchFamily="34" charset="0"/>
              </a:rPr>
              <a:t>መመናመን</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latin typeface="Arial" panose="020B0604020202020204" pitchFamily="34" charset="0"/>
                <a:ea typeface="Calibri" panose="020F0502020204030204" pitchFamily="34" charset="0"/>
              </a:rPr>
              <a:t>ከነባር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latin typeface="Nyala" panose="02000504070300020003" pitchFamily="2" charset="0"/>
              </a:rPr>
              <a:t>ጫናዎች</a:t>
            </a:r>
            <a:r>
              <a:rPr lang="en-US" sz="2400" dirty="0">
                <a:solidFill>
                  <a:srgbClr val="303436"/>
                </a:solidFill>
                <a:latin typeface="Nyala" panose="02000504070300020003" pitchFamily="2" charset="0"/>
              </a:rPr>
              <a:t> </a:t>
            </a:r>
            <a:r>
              <a:rPr lang="en-US" sz="2400" dirty="0" err="1">
                <a:solidFill>
                  <a:srgbClr val="303436"/>
                </a:solidFill>
                <a:latin typeface="Nyala" panose="02000504070300020003" pitchFamily="2" charset="0"/>
              </a:rPr>
              <a:t>ጋ</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መስተጋብር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Arial" panose="020B0604020202020204" pitchFamily="34" charset="0"/>
                <a:ea typeface="Calibri" panose="020F0502020204030204" pitchFamily="34" charset="0"/>
              </a:rPr>
              <a:t>በ</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መፍጠር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ለጥቃት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መጨመር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አስተዋፅዖ</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እንደሚያበረክቱ</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ጥናቶች</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ይጠቁማሉ</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ፒተርስ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ሌሎች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2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2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2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2020</a:t>
            </a:r>
            <a:r>
              <a:rPr kumimoji="0" lang="en-US" altLang="en-US" sz="8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rgbClr val="303436"/>
                </a:solidFill>
                <a:effectLst/>
                <a:latin typeface="Calibri" panose="020F0502020204030204" pitchFamily="34" charset="0"/>
                <a:ea typeface="Calibri" panose="020F0502020204030204" pitchFamily="34" charset="0"/>
                <a:cs typeface="Nyala" panose="02000504070300020003" pitchFamily="2" charset="0"/>
              </a:rPr>
              <a:t>)</a:t>
            </a:r>
            <a:r>
              <a:rPr lang="am-ET" altLang="en-US" sz="2400" baseline="30000" dirty="0">
                <a:solidFill>
                  <a:srgbClr val="303436"/>
                </a:solidFill>
                <a:cs typeface="Calibri" panose="020F0502020204030204" pitchFamily="34" charset="0"/>
              </a:rPr>
              <a:t>2</a:t>
            </a:r>
            <a:endParaRPr lang="en-US" sz="2400" baseline="30000" dirty="0">
              <a:solidFill>
                <a:srgbClr val="303436"/>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የአየር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ንብረት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ለውጥ</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የተፈጥሮ</a:t>
            </a:r>
            <a:r>
              <a:rPr lang="am-ET"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ሃብት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የውሃ</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እጥረትን</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ያስከትላል</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በዚህም</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ምክንያት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ውሃ</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ለማግኘት</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ለመቅዳት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ብዙ</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ጊዜ</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ይባክናል</a:t>
            </a:r>
            <a:r>
              <a:rPr lang="en-US" sz="2400" dirty="0">
                <a:solidFill>
                  <a:srgbClr val="303436"/>
                </a:solidFill>
                <a:effectLst/>
                <a:latin typeface="Arial" panose="020B0604020202020204" pitchFamily="34" charset="0"/>
                <a:ea typeface="Calibri" panose="020F0502020204030204" pitchFamily="34" charset="0"/>
              </a:rPr>
              <a:t> -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የቤት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ውስጥ</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ሥራዎች</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ዙሪያ</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ባለው</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ሥርዓተ</a:t>
            </a:r>
            <a:r>
              <a:rPr lang="en-US" sz="2400" dirty="0" err="1">
                <a:solidFill>
                  <a:srgbClr val="303436"/>
                </a:solidFill>
                <a:effectLst/>
                <a:latin typeface="Arial" panose="020B0604020202020204" pitchFamily="34" charset="0"/>
                <a:ea typeface="Calibri" panose="020F0502020204030204" pitchFamily="34" charset="0"/>
              </a:rPr>
              <a:t>-</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ፆታ</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አመለካከት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ምክንያት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ይህ</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ተግባር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በዋነኝነት</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በሴቶች</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በልጃገረዶች</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ላይ</a:t>
            </a:r>
            <a:r>
              <a:rPr lang="en-US" sz="2400" dirty="0">
                <a:solidFill>
                  <a:srgbClr val="303436"/>
                </a:solidFill>
                <a:effectLst/>
                <a:latin typeface="Arial" panose="020B0604020202020204" pitchFamily="34" charset="0"/>
                <a:ea typeface="Calibri" panose="020F0502020204030204" pitchFamily="34"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ይወድቃል</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ባለኸኝ</a:t>
            </a:r>
            <a:r>
              <a:rPr lang="en-US" sz="2400" dirty="0">
                <a:solidFill>
                  <a:srgbClr val="303436"/>
                </a:solidFill>
                <a:effectLst/>
                <a:latin typeface="inherit"/>
                <a:ea typeface="Calibri" panose="020F0502020204030204" pitchFamily="34" charset="0"/>
                <a:cs typeface="Times New Roman" panose="02020603050405020304" pitchFamily="18"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303436"/>
                </a:solidFill>
                <a:effectLst/>
                <a:latin typeface="inherit"/>
                <a:ea typeface="Calibri" panose="020F0502020204030204" pitchFamily="34" charset="0"/>
                <a:cs typeface="Times New Roman" panose="02020603050405020304" pitchFamily="18" charset="0"/>
              </a:rPr>
              <a:t> </a:t>
            </a:r>
            <a:r>
              <a:rPr lang="en-US" sz="24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ቀለመወርቅ</a:t>
            </a:r>
            <a:r>
              <a:rPr lang="en-US" sz="2400" dirty="0">
                <a:solidFill>
                  <a:srgbClr val="303436"/>
                </a:solidFill>
                <a:effectLst/>
                <a:latin typeface="Nyala" panose="02000504070300020003" pitchFamily="2" charset="0"/>
                <a:ea typeface="Calibri" panose="020F0502020204030204" pitchFamily="34" charset="0"/>
                <a:cs typeface="Nyala" panose="02000504070300020003" pitchFamily="2" charset="0"/>
              </a:rPr>
              <a:t>,</a:t>
            </a:r>
            <a:r>
              <a:rPr lang="en-US" sz="2400" dirty="0">
                <a:solidFill>
                  <a:srgbClr val="303436"/>
                </a:solidFill>
                <a:effectLst/>
                <a:latin typeface="inherit"/>
                <a:ea typeface="Calibri" panose="020F0502020204030204" pitchFamily="34" charset="0"/>
                <a:cs typeface="Times New Roman" panose="02020603050405020304" pitchFamily="18" charset="0"/>
              </a:rPr>
              <a:t> </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a:t>
            </a:r>
            <a:r>
              <a:rPr lang="en-US" sz="2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a:t>
            </a:r>
            <a:r>
              <a:rPr lang="en-US" sz="24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24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en-US" sz="24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2400" dirty="0">
                <a:solidFill>
                  <a:srgbClr val="303436"/>
                </a:solidFill>
                <a:effectLst/>
                <a:latin typeface="inherit"/>
                <a:ea typeface="Calibri" panose="020F0502020204030204" pitchFamily="34" charset="0"/>
                <a:cs typeface="Times New Roman" panose="02020603050405020304" pitchFamily="18" charset="0"/>
              </a:rPr>
              <a:t>2013)</a:t>
            </a:r>
            <a:r>
              <a:rPr lang="am-ET" sz="2400" baseline="30000" dirty="0">
                <a:solidFill>
                  <a:srgbClr val="303436"/>
                </a:solidFill>
                <a:cs typeface="Calibri" panose="020F0502020204030204" pitchFamily="34" charset="0"/>
              </a:rPr>
              <a:t>3</a:t>
            </a:r>
            <a:endParaRPr lang="en-US" altLang="en-US" sz="2400" baseline="30000" dirty="0">
              <a:solidFill>
                <a:srgbClr val="303436"/>
              </a:solidFill>
              <a:cs typeface="Calibri" panose="020F0502020204030204" pitchFamily="34" charset="0"/>
            </a:endParaRPr>
          </a:p>
        </p:txBody>
      </p:sp>
      <p:sp>
        <p:nvSpPr>
          <p:cNvPr id="6" name="TextBox 5">
            <a:extLst>
              <a:ext uri="{FF2B5EF4-FFF2-40B4-BE49-F238E27FC236}">
                <a16:creationId xmlns:a16="http://schemas.microsoft.com/office/drawing/2014/main" id="{D1FF98A3-4CD6-FD46-E5AB-0F948EA16144}"/>
              </a:ext>
            </a:extLst>
          </p:cNvPr>
          <p:cNvSpPr txBox="1"/>
          <p:nvPr/>
        </p:nvSpPr>
        <p:spPr>
          <a:xfrm>
            <a:off x="1219200" y="367099"/>
            <a:ext cx="890086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dirty="0" err="1">
                <a:solidFill>
                  <a:srgbClr val="C00000"/>
                </a:solidFill>
                <a:latin typeface="Arial Unicode MS"/>
              </a:rPr>
              <a:t>የአየር</a:t>
            </a:r>
            <a:r>
              <a:rPr lang="en-US" altLang="en-US" sz="3600" b="1" dirty="0">
                <a:solidFill>
                  <a:srgbClr val="C00000"/>
                </a:solidFill>
                <a:latin typeface="Arial Unicode MS"/>
              </a:rPr>
              <a:t> </a:t>
            </a:r>
            <a:r>
              <a:rPr lang="en-US" altLang="en-US" sz="3600" b="1" dirty="0" err="1">
                <a:solidFill>
                  <a:srgbClr val="C00000"/>
                </a:solidFill>
                <a:latin typeface="Arial Unicode MS"/>
              </a:rPr>
              <a:t>ንብረት</a:t>
            </a:r>
            <a:r>
              <a:rPr lang="en-US" altLang="en-US" sz="3600" b="1" dirty="0">
                <a:solidFill>
                  <a:srgbClr val="C00000"/>
                </a:solidFill>
                <a:latin typeface="Arial Unicode MS"/>
              </a:rPr>
              <a:t> </a:t>
            </a:r>
            <a:r>
              <a:rPr lang="en-US" altLang="en-US" sz="3600" b="1" dirty="0" err="1">
                <a:solidFill>
                  <a:srgbClr val="C00000"/>
                </a:solidFill>
                <a:latin typeface="Arial Unicode MS"/>
              </a:rPr>
              <a:t>ለውጥ</a:t>
            </a:r>
            <a:r>
              <a:rPr lang="en-US" altLang="en-US" sz="3600" b="1" dirty="0">
                <a:solidFill>
                  <a:srgbClr val="C00000"/>
                </a:solidFill>
                <a:latin typeface="Arial Unicode MS"/>
              </a:rPr>
              <a:t> </a:t>
            </a:r>
            <a:r>
              <a:rPr lang="en-US" altLang="en-US" sz="3600" b="1" dirty="0" err="1">
                <a:solidFill>
                  <a:srgbClr val="C00000"/>
                </a:solidFill>
                <a:latin typeface="Arial Unicode MS"/>
              </a:rPr>
              <a:t>ተፅዕኖ</a:t>
            </a:r>
            <a:r>
              <a:rPr lang="en-US" altLang="en-US" sz="3600" b="1" dirty="0">
                <a:solidFill>
                  <a:srgbClr val="C00000"/>
                </a:solidFill>
                <a:latin typeface="Arial Unicode MS"/>
              </a:rPr>
              <a:t> - </a:t>
            </a:r>
            <a:r>
              <a:rPr lang="am-ET" altLang="en-US" sz="3600" b="1" dirty="0">
                <a:solidFill>
                  <a:srgbClr val="C00000"/>
                </a:solidFill>
                <a:latin typeface="Arial Unicode MS"/>
              </a:rPr>
              <a:t>በ</a:t>
            </a: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a:t>
            </a:r>
          </a:p>
        </p:txBody>
      </p:sp>
    </p:spTree>
    <p:extLst>
      <p:ext uri="{BB962C8B-B14F-4D97-AF65-F5344CB8AC3E}">
        <p14:creationId xmlns:p14="http://schemas.microsoft.com/office/powerpoint/2010/main" val="413035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1379620" y="228599"/>
            <a:ext cx="10202715"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የአደጋ</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ስጋትን</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ለመቆጣጠር</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ዓለም</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አቀፍ</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የህግ</a:t>
            </a:r>
            <a:r>
              <a:rPr kumimoji="0" lang="en-US" altLang="en-US" sz="36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ማዕቀፍን</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ማስተዋመቅ</a:t>
            </a:r>
            <a:r>
              <a:rPr kumimoji="0" lang="en-US" altLang="en-US" sz="36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የሰንዳይ</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ማእቀፍ</a:t>
            </a:r>
            <a:r>
              <a:rPr kumimoji="0" lang="en-US" altLang="en-US" sz="36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sz="2800" b="1" i="0" u="none" strike="noStrike" cap="none" normalizeH="0" baseline="0" dirty="0">
              <a:ln>
                <a:noFill/>
              </a:ln>
              <a:solidFill>
                <a:srgbClr val="C00000"/>
              </a:solidFill>
              <a:effectLst/>
              <a:latin typeface="Arial" panose="020B0604020202020204" pitchFamily="34" charset="0"/>
            </a:endParaRPr>
          </a:p>
        </p:txBody>
      </p:sp>
      <p:sp>
        <p:nvSpPr>
          <p:cNvPr id="17" name="TextBox 16">
            <a:extLst>
              <a:ext uri="{FF2B5EF4-FFF2-40B4-BE49-F238E27FC236}">
                <a16:creationId xmlns:a16="http://schemas.microsoft.com/office/drawing/2014/main" id="{A94AB293-7325-269B-CDF0-A0FC1EF50B8E}"/>
              </a:ext>
            </a:extLst>
          </p:cNvPr>
          <p:cNvSpPr txBox="1"/>
          <p:nvPr/>
        </p:nvSpPr>
        <p:spPr>
          <a:xfrm>
            <a:off x="3432977" y="1348718"/>
            <a:ext cx="6481044" cy="830997"/>
          </a:xfrm>
          <a:prstGeom prst="rect">
            <a:avLst/>
          </a:prstGeom>
          <a:noFill/>
        </p:spPr>
        <p:txBody>
          <a:bodyPr wrap="square">
            <a:spAutoFit/>
          </a:bodyPr>
          <a:lstStyle/>
          <a:p>
            <a:pPr algn="ctr"/>
            <a:r>
              <a:rPr lang="en-US" sz="24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ከአየር</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ንብረት</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ጋር</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የተያያዙ</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የ</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አደጋ</a:t>
            </a:r>
            <a:r>
              <a:rPr lang="en-US" sz="24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ስጋቶችን</a:t>
            </a:r>
            <a:r>
              <a:rPr lang="en-US" sz="24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እና</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የተለያዩ</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የሰዎች</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ተጋላጭነ</a:t>
            </a:r>
            <a:r>
              <a:rPr lang="am-ET" sz="2400" dirty="0">
                <a:solidFill>
                  <a:srgbClr val="C00000"/>
                </a:solidFill>
                <a:latin typeface="Nyala" panose="02000504070300020003" pitchFamily="2" charset="0"/>
                <a:ea typeface="Calibri" panose="020F0502020204030204" pitchFamily="34" charset="0"/>
                <a:cs typeface="Nyala" panose="02000504070300020003" pitchFamily="2" charset="0"/>
              </a:rPr>
              <a:t>ቶች</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ን</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እንዴት</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ማሰብ</a:t>
            </a:r>
            <a:r>
              <a:rPr lang="en-US" sz="2400" dirty="0">
                <a:solidFill>
                  <a:srgbClr val="C00000"/>
                </a:solidFill>
                <a:effectLst/>
                <a:latin typeface="inherit"/>
                <a:ea typeface="Calibri" panose="020F0502020204030204" pitchFamily="34" charset="0"/>
                <a:cs typeface="Times New Roman" panose="02020603050405020304" pitchFamily="18" charset="0"/>
              </a:rPr>
              <a:t> </a:t>
            </a:r>
            <a:r>
              <a:rPr lang="en-US" sz="24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ይቻላል</a:t>
            </a:r>
            <a:r>
              <a:rPr lang="am-ET" sz="2400" dirty="0">
                <a:solidFill>
                  <a:srgbClr val="C00000"/>
                </a:solidFill>
                <a:effectLst/>
                <a:latin typeface="Nyala" panose="02000504070300020003" pitchFamily="2" charset="0"/>
                <a:ea typeface="Calibri" panose="020F0502020204030204" pitchFamily="34" charset="0"/>
                <a:cs typeface="Nyala" panose="02000504070300020003" pitchFamily="2" charset="0"/>
              </a:rPr>
              <a:t>?</a:t>
            </a:r>
            <a:endParaRPr lang="en-US" sz="2400" dirty="0">
              <a:solidFill>
                <a:srgbClr val="C00000"/>
              </a:solidFill>
            </a:endParaRPr>
          </a:p>
        </p:txBody>
      </p:sp>
      <p:pic>
        <p:nvPicPr>
          <p:cNvPr id="19" name="Google Shape;231;p31" descr="A large stone building&#10;&#10;Description automatically generated">
            <a:extLst>
              <a:ext uri="{FF2B5EF4-FFF2-40B4-BE49-F238E27FC236}">
                <a16:creationId xmlns:a16="http://schemas.microsoft.com/office/drawing/2014/main" id="{B6E3B3B9-36B3-9D40-E019-0E940845AFBC}"/>
              </a:ext>
            </a:extLst>
          </p:cNvPr>
          <p:cNvPicPr preferRelativeResize="0"/>
          <p:nvPr/>
        </p:nvPicPr>
        <p:blipFill rotWithShape="1">
          <a:blip r:embed="rId3">
            <a:alphaModFix/>
          </a:blip>
          <a:srcRect/>
          <a:stretch/>
        </p:blipFill>
        <p:spPr>
          <a:xfrm>
            <a:off x="3143233" y="2221833"/>
            <a:ext cx="7060532" cy="4636167"/>
          </a:xfrm>
          <a:prstGeom prst="rect">
            <a:avLst/>
          </a:prstGeom>
          <a:noFill/>
          <a:ln>
            <a:noFill/>
          </a:ln>
        </p:spPr>
      </p:pic>
      <p:sp>
        <p:nvSpPr>
          <p:cNvPr id="2" name="TextBox 1">
            <a:extLst>
              <a:ext uri="{FF2B5EF4-FFF2-40B4-BE49-F238E27FC236}">
                <a16:creationId xmlns:a16="http://schemas.microsoft.com/office/drawing/2014/main" id="{CF486EE7-D9D1-3B68-B52F-221959DD5CA6}"/>
              </a:ext>
            </a:extLst>
          </p:cNvPr>
          <p:cNvSpPr txBox="1"/>
          <p:nvPr/>
        </p:nvSpPr>
        <p:spPr>
          <a:xfrm>
            <a:off x="0" y="6385748"/>
            <a:ext cx="2884816" cy="369332"/>
          </a:xfrm>
          <a:prstGeom prst="rect">
            <a:avLst/>
          </a:prstGeom>
          <a:noFill/>
        </p:spPr>
        <p:txBody>
          <a:bodyPr wrap="square" rtlCol="0">
            <a:spAutoFit/>
          </a:bodyPr>
          <a:lstStyle/>
          <a:p>
            <a:r>
              <a:rPr lang="en-US" dirty="0" err="1"/>
              <a:t>ምስል</a:t>
            </a:r>
            <a:r>
              <a:rPr lang="en-US" dirty="0"/>
              <a:t>፦</a:t>
            </a:r>
            <a:r>
              <a:rPr lang="am-ET" dirty="0"/>
              <a:t> ሰንዳይ፣ አልበርት፣ ፍሊከር</a:t>
            </a:r>
            <a:endParaRPr lang="en-US" dirty="0"/>
          </a:p>
        </p:txBody>
      </p:sp>
    </p:spTree>
    <p:extLst>
      <p:ext uri="{BB962C8B-B14F-4D97-AF65-F5344CB8AC3E}">
        <p14:creationId xmlns:p14="http://schemas.microsoft.com/office/powerpoint/2010/main" val="422772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1379620" y="228599"/>
            <a:ext cx="10202715"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አደጋ</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ስጋት</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እና</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ተጋላጭነት</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endParaRPr kumimoji="0" lang="en-US" altLang="en-US" sz="3600" b="1" i="0" u="none" strike="noStrike" cap="none" normalizeH="0" baseline="0" dirty="0">
              <a:ln>
                <a:noFill/>
              </a:ln>
              <a:solidFill>
                <a:srgbClr val="C00000"/>
              </a:solidFill>
              <a:effectLst/>
              <a:latin typeface="Arial" panose="020B0604020202020204" pitchFamily="34" charset="0"/>
            </a:endParaRPr>
          </a:p>
        </p:txBody>
      </p:sp>
      <p:sp>
        <p:nvSpPr>
          <p:cNvPr id="15" name="TextBox 14">
            <a:extLst>
              <a:ext uri="{FF2B5EF4-FFF2-40B4-BE49-F238E27FC236}">
                <a16:creationId xmlns:a16="http://schemas.microsoft.com/office/drawing/2014/main" id="{27240574-2F32-79C0-C3CA-A4E0A55CAF5E}"/>
              </a:ext>
            </a:extLst>
          </p:cNvPr>
          <p:cNvSpPr txBox="1"/>
          <p:nvPr/>
        </p:nvSpPr>
        <p:spPr>
          <a:xfrm>
            <a:off x="3759669" y="5909160"/>
            <a:ext cx="7155301" cy="646459"/>
          </a:xfrm>
          <a:prstGeom prst="rect">
            <a:avLst/>
          </a:prstGeom>
          <a:noFill/>
        </p:spPr>
        <p:txBody>
          <a:bodyPr wrap="square">
            <a:spAutoFit/>
          </a:bodyPr>
          <a:lstStyle/>
          <a:p>
            <a:pPr marL="228600" marR="0" algn="r">
              <a:lnSpc>
                <a:spcPct val="107000"/>
              </a:lnSpc>
              <a:spcBef>
                <a:spcPts val="0"/>
              </a:spcBef>
              <a:spcAft>
                <a:spcPts val="800"/>
              </a:spcAft>
            </a:pPr>
            <a:r>
              <a:rPr lang="en-US" sz="1400" kern="100" dirty="0">
                <a:effectLst/>
                <a:latin typeface="Nyala" panose="02000504070300020003" pitchFamily="2" charset="0"/>
                <a:ea typeface="Calibri" panose="020F0502020204030204" pitchFamily="34" charset="0"/>
                <a:cs typeface="Times New Roman" panose="02020603050405020304" pitchFamily="18" charset="0"/>
              </a:rPr>
              <a:t>©M.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Dupar</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and A. </a:t>
            </a:r>
            <a:r>
              <a:rPr lang="en-US" sz="1400" kern="100" dirty="0">
                <a:latin typeface="Nyala" panose="02000504070300020003" pitchFamily="2" charset="0"/>
                <a:ea typeface="Calibri" panose="020F0502020204030204" pitchFamily="34" charset="0"/>
                <a:cs typeface="Times New Roman" panose="02020603050405020304" pitchFamily="18" charset="0"/>
              </a:rPr>
              <a:t>Andargachew</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CDKN.፣ </a:t>
            </a:r>
            <a:r>
              <a:rPr lang="en-US" sz="1400" kern="100" dirty="0">
                <a:latin typeface="Nyala" panose="02000504070300020003" pitchFamily="2" charset="0"/>
                <a:ea typeface="Calibri" panose="020F0502020204030204" pitchFamily="34" charset="0"/>
                <a:cs typeface="Times New Roman" panose="02020603050405020304" pitchFamily="18" charset="0"/>
              </a:rPr>
              <a:t>ODI and SSN</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(2020)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r">
              <a:lnSpc>
                <a:spcPct val="107000"/>
              </a:lnSpc>
              <a:spcBef>
                <a:spcPts val="0"/>
              </a:spcBef>
              <a:spcAft>
                <a:spcPts val="800"/>
              </a:spcAft>
            </a:pPr>
            <a:r>
              <a:rPr lang="en-US" sz="1400" kern="100" dirty="0">
                <a:effectLst/>
                <a:latin typeface="Nyala" panose="02000504070300020003" pitchFamily="2" charset="0"/>
                <a:ea typeface="Calibri" panose="020F0502020204030204" pitchFamily="34" charset="0"/>
                <a:cs typeface="Times New Roman" panose="02020603050405020304" pitchFamily="18" charset="0"/>
              </a:rPr>
              <a:t>IPCC (2014) fifth Assessment Report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የተወሰደ</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521A7D32-A809-FA56-031C-64EB35BBE135}"/>
              </a:ext>
            </a:extLst>
          </p:cNvPr>
          <p:cNvPicPr>
            <a:picLocks noChangeAspect="1"/>
          </p:cNvPicPr>
          <p:nvPr/>
        </p:nvPicPr>
        <p:blipFill>
          <a:blip r:embed="rId3"/>
          <a:stretch>
            <a:fillRect/>
          </a:stretch>
        </p:blipFill>
        <p:spPr>
          <a:xfrm>
            <a:off x="344340" y="1019066"/>
            <a:ext cx="11632452" cy="4905860"/>
          </a:xfrm>
          <a:prstGeom prst="rect">
            <a:avLst/>
          </a:prstGeom>
        </p:spPr>
      </p:pic>
    </p:spTree>
    <p:extLst>
      <p:ext uri="{BB962C8B-B14F-4D97-AF65-F5344CB8AC3E}">
        <p14:creationId xmlns:p14="http://schemas.microsoft.com/office/powerpoint/2010/main" val="28067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1379620" y="228599"/>
            <a:ext cx="10202715" cy="646331"/>
          </a:xfrm>
          <a:prstGeom prst="rect">
            <a:avLst/>
          </a:prstGeom>
          <a:noFill/>
        </p:spPr>
        <p:txBody>
          <a:bodyPr wrap="square">
            <a:spAutoFit/>
          </a:bodyPr>
          <a:lstStyle/>
          <a:p>
            <a:pPr lvl="0" algn="ctr" eaLnBrk="0" fontAlgn="base" hangingPunct="0">
              <a:spcBef>
                <a:spcPct val="0"/>
              </a:spcBef>
              <a:spcAft>
                <a:spcPct val="0"/>
              </a:spcAft>
            </a:pPr>
            <a:r>
              <a:rPr lang="en-US" sz="3600" b="1" dirty="0" err="1">
                <a:solidFill>
                  <a:srgbClr val="C00000"/>
                </a:solidFill>
                <a:latin typeface="Nyala" panose="02000504070300020003" pitchFamily="2" charset="0"/>
                <a:cs typeface="Times New Roman" panose="02020603050405020304" pitchFamily="18" charset="0"/>
              </a:rPr>
              <a:t>አደጋን</a:t>
            </a:r>
            <a:r>
              <a:rPr lang="en-US" sz="3600" b="1" dirty="0">
                <a:solidFill>
                  <a:srgbClr val="C00000"/>
                </a:solidFill>
                <a:latin typeface="Nyala" panose="02000504070300020003" pitchFamily="2" charset="0"/>
                <a:cs typeface="Times New Roman" panose="02020603050405020304" pitchFamily="18" charset="0"/>
              </a:rPr>
              <a:t> </a:t>
            </a:r>
            <a:r>
              <a:rPr lang="en-US" sz="3600" b="1" dirty="0" err="1">
                <a:solidFill>
                  <a:srgbClr val="C00000"/>
                </a:solidFill>
                <a:latin typeface="Nyala" panose="02000504070300020003" pitchFamily="2" charset="0"/>
                <a:cs typeface="Times New Roman" panose="02020603050405020304" pitchFamily="18" charset="0"/>
              </a:rPr>
              <a:t>ወ</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ደ</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ጥፋት</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ምን</a:t>
            </a:r>
            <a:r>
              <a:rPr lang="en-US" sz="36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6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ይቀይረዋል</a:t>
            </a:r>
            <a:r>
              <a:rPr lang="en-GB" sz="3600" b="1" dirty="0">
                <a:solidFill>
                  <a:srgbClr val="C00000"/>
                </a:solidFill>
                <a:effectLst/>
                <a:latin typeface="Nyala" panose="02000504070300020003" pitchFamily="2" charset="0"/>
                <a:ea typeface="Times New Roman" panose="02020603050405020304" pitchFamily="18" charset="0"/>
                <a:cs typeface="Times New Roman" panose="02020603050405020304" pitchFamily="18" charset="0"/>
              </a:rPr>
              <a:t>?</a:t>
            </a:r>
            <a:endParaRPr kumimoji="0" lang="en-US" altLang="en-US" sz="3600" b="1" i="0" u="none" strike="noStrike" cap="none" normalizeH="0" baseline="0" dirty="0">
              <a:ln>
                <a:noFill/>
              </a:ln>
              <a:solidFill>
                <a:srgbClr val="C00000"/>
              </a:solidFill>
              <a:effectLst/>
              <a:latin typeface="Arial" panose="020B0604020202020204" pitchFamily="34" charset="0"/>
            </a:endParaRPr>
          </a:p>
        </p:txBody>
      </p:sp>
      <p:sp>
        <p:nvSpPr>
          <p:cNvPr id="17" name="TextBox 16">
            <a:extLst>
              <a:ext uri="{FF2B5EF4-FFF2-40B4-BE49-F238E27FC236}">
                <a16:creationId xmlns:a16="http://schemas.microsoft.com/office/drawing/2014/main" id="{16F163A7-520D-DA02-4C05-38C0F60350BA}"/>
              </a:ext>
            </a:extLst>
          </p:cNvPr>
          <p:cNvSpPr txBox="1"/>
          <p:nvPr/>
        </p:nvSpPr>
        <p:spPr>
          <a:xfrm>
            <a:off x="1172718" y="5508485"/>
            <a:ext cx="8383877" cy="738664"/>
          </a:xfrm>
          <a:prstGeom prst="rect">
            <a:avLst/>
          </a:prstGeom>
          <a:noFill/>
        </p:spPr>
        <p:txBody>
          <a:bodyPr wrap="square">
            <a:spAutoFit/>
          </a:bodyPr>
          <a:lstStyle/>
          <a:p>
            <a:pPr eaLnBrk="0" fontAlgn="base" hangingPunct="0">
              <a:spcBef>
                <a:spcPct val="0"/>
              </a:spcBef>
              <a:spcAft>
                <a:spcPct val="0"/>
              </a:spcAft>
            </a:pPr>
            <a:r>
              <a:rPr kumimoji="0" lang="en-US" altLang="en-US" sz="2400" b="0" i="0" u="none" strike="noStrike" cap="none" normalizeH="0" baseline="0" dirty="0">
                <a:ln>
                  <a:noFill/>
                </a:ln>
                <a:effectLst/>
                <a:latin typeface="inherit"/>
              </a:rPr>
              <a:t> </a:t>
            </a:r>
            <a:r>
              <a:rPr lang="en-US" altLang="en-US" sz="2400" dirty="0" err="1">
                <a:latin typeface="inherit"/>
              </a:rPr>
              <a:t>የ</a:t>
            </a:r>
            <a:r>
              <a:rPr lang="en-US" sz="2400" dirty="0" err="1">
                <a:latin typeface="inherit"/>
              </a:rPr>
              <a:t>አየር</a:t>
            </a:r>
            <a:r>
              <a:rPr lang="en-US" sz="2400" dirty="0">
                <a:latin typeface="inherit"/>
              </a:rPr>
              <a:t> </a:t>
            </a:r>
            <a:r>
              <a:rPr lang="en-US" sz="2400" dirty="0" err="1">
                <a:latin typeface="inherit"/>
              </a:rPr>
              <a:t>ንብረት</a:t>
            </a:r>
            <a:r>
              <a:rPr lang="en-US" sz="2400" dirty="0">
                <a:latin typeface="inherit"/>
              </a:rPr>
              <a:t> </a:t>
            </a:r>
            <a:r>
              <a:rPr lang="en-US" sz="2400" dirty="0" err="1">
                <a:latin typeface="inherit"/>
              </a:rPr>
              <a:t>ለውጥ</a:t>
            </a:r>
            <a:r>
              <a:rPr lang="en-US" sz="2400" dirty="0">
                <a:latin typeface="inherit"/>
              </a:rPr>
              <a:t> </a:t>
            </a:r>
            <a:r>
              <a:rPr lang="en-US" sz="2400" dirty="0" err="1">
                <a:latin typeface="inherit"/>
              </a:rPr>
              <a:t>አንዱ</a:t>
            </a:r>
            <a:r>
              <a:rPr lang="en-US" sz="2400" dirty="0">
                <a:latin typeface="inherit"/>
              </a:rPr>
              <a:t> </a:t>
            </a:r>
            <a:r>
              <a:rPr lang="en-US" sz="2400" dirty="0" err="1">
                <a:latin typeface="inherit"/>
              </a:rPr>
              <a:t>የጥፋት</a:t>
            </a:r>
            <a:r>
              <a:rPr lang="en-US" sz="2400" dirty="0">
                <a:latin typeface="inherit"/>
              </a:rPr>
              <a:t> </a:t>
            </a:r>
            <a:r>
              <a:rPr lang="en-US" sz="2400" dirty="0" err="1">
                <a:latin typeface="inherit"/>
              </a:rPr>
              <a:t>ሲጋት</a:t>
            </a:r>
            <a:r>
              <a:rPr lang="en-US" sz="2400" dirty="0">
                <a:latin typeface="inherit"/>
              </a:rPr>
              <a:t> </a:t>
            </a:r>
            <a:r>
              <a:rPr lang="en-US" sz="2400" dirty="0" err="1">
                <a:latin typeface="inherit"/>
              </a:rPr>
              <a:t>ሊያስከትል</a:t>
            </a:r>
            <a:r>
              <a:rPr lang="en-US" sz="2400" dirty="0">
                <a:latin typeface="inherit"/>
              </a:rPr>
              <a:t> </a:t>
            </a:r>
            <a:r>
              <a:rPr lang="en-US" sz="2400" dirty="0" err="1">
                <a:latin typeface="inherit"/>
              </a:rPr>
              <a:t>የሚችል</a:t>
            </a:r>
            <a:r>
              <a:rPr lang="en-US" sz="2400" dirty="0">
                <a:latin typeface="inherit"/>
              </a:rPr>
              <a:t> </a:t>
            </a:r>
            <a:r>
              <a:rPr lang="en-US" sz="2400" dirty="0" err="1">
                <a:latin typeface="inherit"/>
              </a:rPr>
              <a:t>አደጋ</a:t>
            </a:r>
            <a:r>
              <a:rPr lang="en-US" sz="2400" dirty="0">
                <a:latin typeface="inherit"/>
              </a:rPr>
              <a:t> </a:t>
            </a:r>
            <a:r>
              <a:rPr lang="en-US" sz="2400" dirty="0" err="1">
                <a:latin typeface="inherit"/>
              </a:rPr>
              <a:t>ነው</a:t>
            </a:r>
            <a:r>
              <a:rPr lang="en-US" sz="2400" dirty="0">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
        <p:nvSpPr>
          <p:cNvPr id="22" name="TextBox 21">
            <a:extLst>
              <a:ext uri="{FF2B5EF4-FFF2-40B4-BE49-F238E27FC236}">
                <a16:creationId xmlns:a16="http://schemas.microsoft.com/office/drawing/2014/main" id="{54265700-4479-DF67-816D-26546B37C27F}"/>
              </a:ext>
            </a:extLst>
          </p:cNvPr>
          <p:cNvSpPr txBox="1"/>
          <p:nvPr/>
        </p:nvSpPr>
        <p:spPr>
          <a:xfrm>
            <a:off x="1172718" y="887850"/>
            <a:ext cx="6094476"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a:t>
            </a:r>
            <a:r>
              <a:rPr kumimoji="0" lang="en-US" altLang="en-US" sz="28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የተጋላጭና</a:t>
            </a:r>
            <a:r>
              <a:rPr kumimoji="0" lang="en-US" altLang="en-US" sz="28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የተጋላጭነት</a:t>
            </a:r>
            <a:r>
              <a:rPr kumimoji="0" lang="en-US" altLang="en-US" sz="28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አውድ</a:t>
            </a:r>
            <a:r>
              <a:rPr kumimoji="0" lang="en-US" altLang="en-US" sz="900" b="1" i="0" u="none" strike="noStrike" cap="none" normalizeH="0" baseline="0" dirty="0">
                <a:ln>
                  <a:noFill/>
                </a:ln>
                <a:solidFill>
                  <a:schemeClr val="tx1"/>
                </a:solidFill>
                <a:effectLst/>
              </a:rPr>
              <a:t> </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24CF728B-2B8B-8BD5-48A8-50C8F1908A6D}"/>
              </a:ext>
            </a:extLst>
          </p:cNvPr>
          <p:cNvSpPr txBox="1"/>
          <p:nvPr/>
        </p:nvSpPr>
        <p:spPr>
          <a:xfrm>
            <a:off x="5257800" y="6260069"/>
            <a:ext cx="6158484" cy="430887"/>
          </a:xfrm>
          <a:prstGeom prst="rect">
            <a:avLst/>
          </a:prstGeom>
          <a:noFill/>
        </p:spPr>
        <p:txBody>
          <a:bodyPr wrap="square">
            <a:spAutoFit/>
          </a:bodyPr>
          <a:lstStyle/>
          <a:p>
            <a:pPr algn="r" eaLnBrk="0" fontAlgn="base" hangingPunct="0">
              <a:spcBef>
                <a:spcPct val="0"/>
              </a:spcBef>
              <a:spcAft>
                <a:spcPct val="0"/>
              </a:spcAft>
            </a:pP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የተባበሩት</a:t>
            </a:r>
            <a:r>
              <a:rPr kumimoji="0" lang="en-US" altLang="en-US" sz="1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መንግስታት</a:t>
            </a:r>
            <a:r>
              <a:rPr kumimoji="0" lang="en-US" altLang="en-US" sz="1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1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1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ቅነሳ</a:t>
            </a:r>
            <a:r>
              <a:rPr lang="en-US" sz="16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16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a:t>
            </a:r>
            <a:r>
              <a:rPr lang="am-ET" sz="1600" dirty="0">
                <a:solidFill>
                  <a:srgbClr val="303436"/>
                </a:solidFill>
                <a:effectLst/>
                <a:latin typeface="Nyala" panose="02000504070300020003" pitchFamily="2" charset="0"/>
                <a:ea typeface="Calibri" panose="020F0502020204030204" pitchFamily="34" charset="0"/>
                <a:cs typeface="Nyala" panose="02000504070300020003" pitchFamily="2" charset="0"/>
              </a:rPr>
              <a:t>.ኤ.አ. </a:t>
            </a:r>
            <a:r>
              <a:rPr lang="en-US" sz="1600" dirty="0">
                <a:solidFill>
                  <a:srgbClr val="303436"/>
                </a:solidFill>
                <a:effectLst/>
                <a:latin typeface="Nyala" panose="02000504070300020003" pitchFamily="2" charset="0"/>
                <a:ea typeface="Calibri" panose="020F0502020204030204" pitchFamily="34" charset="0"/>
                <a:cs typeface="Nyala" panose="02000504070300020003" pitchFamily="2" charset="0"/>
              </a:rPr>
              <a:t>2019 (</a:t>
            </a:r>
            <a:r>
              <a:rPr lang="en-US" sz="1800" kern="100" dirty="0">
                <a:effectLst/>
                <a:latin typeface="Nyala" panose="02000504070300020003" pitchFamily="2" charset="0"/>
                <a:ea typeface="Malgun Gothic" panose="020B0503020000020004" pitchFamily="34" charset="-127"/>
                <a:cs typeface="Nyala" panose="02000504070300020003" pitchFamily="2" charset="0"/>
              </a:rPr>
              <a:t>UNDRR 2019)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9B76508-80F0-B0A7-4911-D6E0AA8BCBBC}"/>
              </a:ext>
            </a:extLst>
          </p:cNvPr>
          <p:cNvPicPr>
            <a:picLocks noChangeAspect="1"/>
          </p:cNvPicPr>
          <p:nvPr/>
        </p:nvPicPr>
        <p:blipFill>
          <a:blip r:embed="rId3"/>
          <a:stretch>
            <a:fillRect/>
          </a:stretch>
        </p:blipFill>
        <p:spPr>
          <a:xfrm>
            <a:off x="742949" y="1423990"/>
            <a:ext cx="10826509" cy="4054947"/>
          </a:xfrm>
          <a:prstGeom prst="rect">
            <a:avLst/>
          </a:prstGeom>
        </p:spPr>
      </p:pic>
    </p:spTree>
    <p:extLst>
      <p:ext uri="{BB962C8B-B14F-4D97-AF65-F5344CB8AC3E}">
        <p14:creationId xmlns:p14="http://schemas.microsoft.com/office/powerpoint/2010/main" val="1504966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786876" y="180755"/>
            <a:ext cx="10558000" cy="1077218"/>
          </a:xfrm>
          <a:prstGeom prst="rect">
            <a:avLst/>
          </a:prstGeom>
          <a:noFill/>
        </p:spPr>
        <p:txBody>
          <a:bodyPr wrap="square">
            <a:spAutoFit/>
          </a:bodyPr>
          <a:lstStyle/>
          <a:p>
            <a:pPr algn="ctr" eaLnBrk="0" fontAlgn="base" hangingPunct="0">
              <a:spcBef>
                <a:spcPct val="0"/>
              </a:spcBef>
              <a:spcAft>
                <a:spcPct val="0"/>
              </a:spcAft>
            </a:pP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የተለያዩ</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ባህሪያቶቻችን</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በማህበራዊ</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ባህላዊ</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አውድ</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ውስጥ</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ተጋላጭነቶችን</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መፍጠር</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ብቻ</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ሳይሆን</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ጥንካሬዎችንም</a:t>
            </a:r>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ይሰጡናል</a:t>
            </a:r>
            <a:r>
              <a:rPr kumimoji="0" lang="en-US" altLang="en-US" sz="3200" b="1" i="0" u="none" strike="noStrike" cap="none" normalizeH="0" baseline="0" dirty="0">
                <a:ln>
                  <a:noFill/>
                </a:ln>
                <a:solidFill>
                  <a:srgbClr val="C00000"/>
                </a:solidFill>
                <a:effectLst/>
              </a:rPr>
              <a:t> </a:t>
            </a:r>
            <a:r>
              <a:rPr kumimoji="0" lang="en-US" altLang="en-US" sz="2000" b="0" i="0" u="none" strike="noStrike" cap="none" normalizeH="0" baseline="0" dirty="0">
                <a:ln>
                  <a:noFill/>
                </a:ln>
                <a:solidFill>
                  <a:schemeClr val="tx1"/>
                </a:solidFill>
                <a:effectLst/>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ችሎታዎች</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ተሰጥኦዎች</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እውቀት</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8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A75A6917-950C-B08F-0889-14D9CB155179}"/>
              </a:ext>
            </a:extLst>
          </p:cNvPr>
          <p:cNvPicPr>
            <a:picLocks noChangeAspect="1"/>
          </p:cNvPicPr>
          <p:nvPr/>
        </p:nvPicPr>
        <p:blipFill>
          <a:blip r:embed="rId3"/>
          <a:stretch>
            <a:fillRect/>
          </a:stretch>
        </p:blipFill>
        <p:spPr>
          <a:xfrm>
            <a:off x="2274888" y="1257973"/>
            <a:ext cx="5876925" cy="5581650"/>
          </a:xfrm>
          <a:prstGeom prst="rect">
            <a:avLst/>
          </a:prstGeom>
        </p:spPr>
      </p:pic>
      <p:sp>
        <p:nvSpPr>
          <p:cNvPr id="6" name="TextBox 5">
            <a:extLst>
              <a:ext uri="{FF2B5EF4-FFF2-40B4-BE49-F238E27FC236}">
                <a16:creationId xmlns:a16="http://schemas.microsoft.com/office/drawing/2014/main" id="{0A75D302-1CA8-AD9F-8C76-C681F0029F40}"/>
              </a:ext>
            </a:extLst>
          </p:cNvPr>
          <p:cNvSpPr txBox="1"/>
          <p:nvPr/>
        </p:nvSpPr>
        <p:spPr>
          <a:xfrm>
            <a:off x="7493000" y="6300474"/>
            <a:ext cx="4699001" cy="376513"/>
          </a:xfrm>
          <a:prstGeom prst="rect">
            <a:avLst/>
          </a:prstGeom>
          <a:noFill/>
        </p:spPr>
        <p:txBody>
          <a:bodyPr wrap="square">
            <a:spAutoFit/>
          </a:bodyPr>
          <a:lstStyle/>
          <a:p>
            <a:pPr marL="228600">
              <a:lnSpc>
                <a:spcPct val="107000"/>
              </a:lnSpc>
              <a:spcAft>
                <a:spcPts val="800"/>
              </a:spcAft>
            </a:pPr>
            <a:r>
              <a:rPr kumimoji="0" lang="en-US" altLang="en-US" sz="1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ምንጭ</a:t>
            </a:r>
            <a:r>
              <a:rPr kumimoji="0" lang="en-US" altLang="en-US" sz="1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ከ</a:t>
            </a:r>
            <a:r>
              <a:rPr lang="en-US" sz="1800" kern="100" dirty="0" err="1">
                <a:effectLst/>
                <a:latin typeface="Nyala" panose="02000504070300020003" pitchFamily="2" charset="0"/>
                <a:ea typeface="Malgun Gothic" panose="020B0503020000020004" pitchFamily="34" charset="-127"/>
                <a:cs typeface="Nyala" panose="02000504070300020003" pitchFamily="2" charset="0"/>
              </a:rPr>
              <a:t>IWDA</a:t>
            </a:r>
            <a:r>
              <a:rPr lang="en-US" kern="100" dirty="0">
                <a:latin typeface="Calibri" panose="020F0502020204030204" pitchFamily="34" charset="0"/>
                <a:ea typeface="Malgun Gothic" panose="020B0503020000020004" pitchFamily="34" charset="-127"/>
                <a:cs typeface="Times New Roman" panose="02020603050405020304" pitchFamily="18" charset="0"/>
              </a:rPr>
              <a: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በ</a:t>
            </a:r>
            <a:r>
              <a:rPr lang="en-US" sz="1400" kern="100" dirty="0" err="1">
                <a:effectLst/>
                <a:latin typeface="Nyala" panose="02000504070300020003" pitchFamily="2" charset="0"/>
                <a:ea typeface="Malgun Gothic" panose="020B0503020000020004" pitchFamily="34" charset="-127"/>
                <a:cs typeface="Nyala" panose="02000504070300020003" pitchFamily="2" charset="0"/>
              </a:rPr>
              <a:t>CDKN</a:t>
            </a:r>
            <a:r>
              <a:rPr lang="en-US" sz="1400" kern="100" dirty="0">
                <a:effectLst/>
                <a:latin typeface="Nyala" panose="02000504070300020003" pitchFamily="2" charset="0"/>
                <a:ea typeface="Malgun Gothic" panose="020B0503020000020004" pitchFamily="34" charset="-127"/>
                <a:cs typeface="Nyala" panose="02000504070300020003" pitchFamily="2" charset="0"/>
              </a:rPr>
              <a:t> </a:t>
            </a:r>
            <a:r>
              <a:rPr lang="en-US" sz="1400" kern="100" dirty="0" err="1">
                <a:latin typeface="Nyala" panose="02000504070300020003" pitchFamily="2" charset="0"/>
                <a:cs typeface="Times New Roman" panose="02020603050405020304" pitchFamily="18" charset="0"/>
              </a:rPr>
              <a:t>ተወስዶ</a:t>
            </a:r>
            <a:r>
              <a:rPr lang="am-ET" sz="1400" kern="100" dirty="0">
                <a:latin typeface="Nyala" panose="02000504070300020003" pitchFamily="2" charset="0"/>
                <a:cs typeface="Times New Roman" panose="02020603050405020304" pitchFamily="18" charset="0"/>
              </a:rPr>
              <a:t> የተ</a:t>
            </a:r>
            <a:r>
              <a:rPr lang="en-US" sz="1400" kern="100" dirty="0" err="1">
                <a:latin typeface="Nyala" panose="02000504070300020003" pitchFamily="2" charset="0"/>
                <a:cs typeface="Times New Roman" panose="02020603050405020304" pitchFamily="18" charset="0"/>
              </a:rPr>
              <a:t>ሻሻ</a:t>
            </a:r>
            <a:r>
              <a:rPr lang="am-ET" sz="1400" kern="100" dirty="0">
                <a:latin typeface="Nyala" panose="02000504070300020003" pitchFamily="2" charset="0"/>
                <a:cs typeface="Times New Roman" panose="02020603050405020304" pitchFamily="18" charset="0"/>
              </a:rPr>
              <a:t>ለ</a:t>
            </a:r>
            <a:r>
              <a:rPr lang="en-US" sz="1400" kern="100" dirty="0">
                <a:latin typeface="Nyala" panose="02000504070300020003" pitchFamily="2" charset="0"/>
                <a:cs typeface="Times New Roman" panose="02020603050405020304" pitchFamily="18" charset="0"/>
              </a:rPr>
              <a:t> (</a:t>
            </a:r>
            <a:r>
              <a:rPr lang="en-US" sz="1400" kern="100" dirty="0" err="1">
                <a:latin typeface="Nyala" panose="02000504070300020003" pitchFamily="2" charset="0"/>
                <a:cs typeface="Times New Roman" panose="02020603050405020304" pitchFamily="18" charset="0"/>
              </a:rPr>
              <a:t>www.iwda.org.au</a:t>
            </a:r>
            <a:r>
              <a:rPr lang="en-US" sz="1400" kern="100" dirty="0">
                <a:latin typeface="Nyala" panose="02000504070300020003" pitchFamily="2" charset="0"/>
                <a:cs typeface="Times New Roman" panose="02020603050405020304" pitchFamily="18" charset="0"/>
              </a:rPr>
              <a:t>)</a:t>
            </a:r>
          </a:p>
        </p:txBody>
      </p:sp>
    </p:spTree>
    <p:extLst>
      <p:ext uri="{BB962C8B-B14F-4D97-AF65-F5344CB8AC3E}">
        <p14:creationId xmlns:p14="http://schemas.microsoft.com/office/powerpoint/2010/main" val="3024871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563525" y="733198"/>
            <a:ext cx="4965405" cy="5391604"/>
          </a:xfrm>
          <a:prstGeom prst="rect">
            <a:avLst/>
          </a:prstGeom>
          <a:noFill/>
        </p:spPr>
        <p:txBody>
          <a:bodyPr wrap="square">
            <a:spAutoFit/>
          </a:bodyPr>
          <a:lstStyle/>
          <a:p>
            <a:pPr algn="ctr" eaLnBrk="0" fontAlgn="base" hangingPunct="0">
              <a:spcBef>
                <a:spcPct val="0"/>
              </a:spcBef>
              <a:spcAft>
                <a:spcPct val="0"/>
              </a:spcAft>
            </a:pPr>
            <a:r>
              <a:rPr lang="en-US" altLang="en-US" sz="3200" b="1" dirty="0" err="1">
                <a:solidFill>
                  <a:srgbClr val="C00000"/>
                </a:solidFill>
                <a:latin typeface="Arial Unicode MS"/>
              </a:rPr>
              <a:t>የቡድን</a:t>
            </a:r>
            <a:r>
              <a:rPr lang="en-US" altLang="en-US" sz="3200" b="1" dirty="0">
                <a:solidFill>
                  <a:srgbClr val="C00000"/>
                </a:solidFill>
                <a:latin typeface="Arial Unicode MS"/>
              </a:rPr>
              <a:t> </a:t>
            </a:r>
            <a:r>
              <a:rPr lang="en-US" altLang="en-US" sz="3200" b="1" dirty="0" err="1">
                <a:solidFill>
                  <a:srgbClr val="C00000"/>
                </a:solidFill>
                <a:latin typeface="Arial Unicode MS"/>
              </a:rPr>
              <a:t>መልመጃ</a:t>
            </a:r>
            <a:r>
              <a:rPr lang="en-US" altLang="en-US" sz="3200" b="1" dirty="0">
                <a:solidFill>
                  <a:srgbClr val="C00000"/>
                </a:solidFill>
                <a:latin typeface="Arial Unicode MS"/>
              </a:rPr>
              <a:t>:-</a:t>
            </a:r>
          </a:p>
          <a:p>
            <a:pPr algn="ctr" eaLnBrk="0" fontAlgn="base" hangingPunct="0">
              <a:spcBef>
                <a:spcPct val="0"/>
              </a:spcBef>
              <a:spcAft>
                <a:spcPct val="0"/>
              </a:spcAft>
            </a:pPr>
            <a:endParaRPr lang="en-US" altLang="en-US" sz="3200" b="1" dirty="0">
              <a:solidFill>
                <a:srgbClr val="C00000"/>
              </a:solidFill>
              <a:latin typeface="Arial Unicode MS"/>
            </a:endParaRPr>
          </a:p>
          <a:p>
            <a:pPr algn="ctr" eaLnBrk="0" fontAlgn="base" hangingPunct="0">
              <a:spcBef>
                <a:spcPct val="0"/>
              </a:spcBef>
              <a:spcAft>
                <a:spcPct val="0"/>
              </a:spcAft>
            </a:pPr>
            <a:r>
              <a:rPr lang="en-US" sz="32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አደጋ</a:t>
            </a:r>
            <a:r>
              <a:rPr lang="en-US" sz="32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ስጋት</a:t>
            </a:r>
            <a:r>
              <a:rPr lang="en-US" sz="32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እና</a:t>
            </a:r>
            <a:r>
              <a:rPr lang="en-US" sz="32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rPr>
              <a:t> </a:t>
            </a:r>
            <a:r>
              <a:rPr lang="en-US" sz="3200" b="1" dirty="0" err="1">
                <a:solidFill>
                  <a:srgbClr val="C00000"/>
                </a:solidFill>
                <a:effectLst/>
                <a:latin typeface="Nyala" panose="02000504070300020003" pitchFamily="2" charset="0"/>
                <a:ea typeface="Calibri" panose="020F0502020204030204" pitchFamily="34" charset="0"/>
                <a:cs typeface="Times New Roman" panose="02020603050405020304" pitchFamily="18" charset="0"/>
              </a:rPr>
              <a:t>ተጋላጭነት</a:t>
            </a:r>
            <a:endParaRPr lang="en-US" sz="3200" b="1" dirty="0">
              <a:solidFill>
                <a:srgbClr val="C00000"/>
              </a:solidFill>
              <a:effectLst/>
              <a:latin typeface="Nyala" panose="02000504070300020003" pitchFamily="2" charset="0"/>
              <a:ea typeface="Calibri" panose="020F0502020204030204" pitchFamily="34" charset="0"/>
              <a:cs typeface="Times New Roman" panose="02020603050405020304" pitchFamily="18" charset="0"/>
            </a:endParaRPr>
          </a:p>
          <a:p>
            <a:pPr eaLnBrk="0" fontAlgn="base" hangingPunct="0">
              <a:lnSpc>
                <a:spcPct val="150000"/>
              </a:lnSpc>
              <a:spcBef>
                <a:spcPct val="0"/>
              </a:spcBef>
              <a:spcAft>
                <a:spcPct val="0"/>
              </a:spcAft>
            </a:pPr>
            <a:r>
              <a:rPr kumimoji="0" lang="en-US" altLang="en-US" sz="2400" b="0" i="0" u="none" strike="noStrike" cap="none" normalizeH="0" baseline="0" dirty="0" err="1">
                <a:ln>
                  <a:noFill/>
                </a:ln>
                <a:solidFill>
                  <a:srgbClr val="303436"/>
                </a:solidFill>
                <a:effectLst/>
                <a:latin typeface="inherit"/>
              </a:rPr>
              <a:t>በዚህ</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ታሪክ</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ውስጥ</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ያለው</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የአየር</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ንብረት</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አደጋ</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ድርቅ</a:t>
            </a:r>
            <a:r>
              <a:rPr kumimoji="0" lang="en-US" altLang="en-US" sz="2400" b="0" i="0" u="none" strike="noStrike" cap="none" normalizeH="0" baseline="0" dirty="0">
                <a:ln>
                  <a:noFill/>
                </a:ln>
                <a:solidFill>
                  <a:srgbClr val="303436"/>
                </a:solidFill>
                <a:effectLst/>
                <a:latin typeface="inherit"/>
              </a:rPr>
              <a:t> </a:t>
            </a:r>
            <a:r>
              <a:rPr kumimoji="0" lang="en-US" altLang="en-US" sz="2400" b="0" i="0" u="none" strike="noStrike" cap="none" normalizeH="0" baseline="0" dirty="0" err="1">
                <a:ln>
                  <a:noFill/>
                </a:ln>
                <a:solidFill>
                  <a:srgbClr val="303436"/>
                </a:solidFill>
                <a:effectLst/>
                <a:latin typeface="inherit"/>
              </a:rPr>
              <a:t>ነው</a:t>
            </a:r>
            <a:r>
              <a:rPr lang="en-US" altLang="en-US" sz="2400" dirty="0">
                <a:latin typeface="inherit"/>
              </a:rPr>
              <a:t>።</a:t>
            </a:r>
            <a:endParaRPr kumimoji="0" lang="en-US" altLang="en-US" sz="2400" b="0" i="0" u="none" strike="noStrike" cap="none" normalizeH="0" baseline="0" dirty="0">
              <a:ln>
                <a:noFill/>
              </a:ln>
              <a:solidFill>
                <a:schemeClr val="tx1"/>
              </a:solidFill>
              <a:effectLst/>
            </a:endParaRPr>
          </a:p>
          <a:p>
            <a:pPr eaLnBrk="0" fontAlgn="base" hangingPunct="0">
              <a:lnSpc>
                <a:spcPct val="150000"/>
              </a:lnSpc>
              <a:spcBef>
                <a:spcPct val="0"/>
              </a:spcBef>
              <a:spcAft>
                <a:spcPct val="0"/>
              </a:spcAft>
            </a:pPr>
            <a:r>
              <a:rPr lang="en-US" altLang="en-US" sz="2400" dirty="0">
                <a:solidFill>
                  <a:srgbClr val="303436"/>
                </a:solidFill>
                <a:latin typeface="inherit"/>
              </a:rPr>
              <a:t>ሀ. </a:t>
            </a:r>
            <a:r>
              <a:rPr lang="en-US" altLang="en-US" sz="2400" dirty="0" err="1">
                <a:solidFill>
                  <a:srgbClr val="303436"/>
                </a:solidFill>
                <a:latin typeface="inherit"/>
              </a:rPr>
              <a:t>ዱሬቲ</a:t>
            </a:r>
            <a:r>
              <a:rPr lang="en-US" altLang="en-US" sz="2400" dirty="0">
                <a:solidFill>
                  <a:srgbClr val="303436"/>
                </a:solidFill>
                <a:latin typeface="inherit"/>
              </a:rPr>
              <a:t> </a:t>
            </a:r>
            <a:r>
              <a:rPr lang="en-US" altLang="en-US" sz="2400" dirty="0" err="1">
                <a:solidFill>
                  <a:srgbClr val="303436"/>
                </a:solidFill>
                <a:latin typeface="inherit"/>
              </a:rPr>
              <a:t>ለድርቅ</a:t>
            </a:r>
            <a:r>
              <a:rPr lang="en-US" altLang="en-US" sz="2400" dirty="0">
                <a:solidFill>
                  <a:srgbClr val="303436"/>
                </a:solidFill>
                <a:latin typeface="inherit"/>
              </a:rPr>
              <a:t> </a:t>
            </a:r>
            <a:r>
              <a:rPr lang="en-US" altLang="en-US" sz="2400" dirty="0" err="1">
                <a:solidFill>
                  <a:srgbClr val="303436"/>
                </a:solidFill>
                <a:latin typeface="inherit"/>
              </a:rPr>
              <a:t>እንዴት</a:t>
            </a:r>
            <a:r>
              <a:rPr lang="en-US" altLang="en-US" sz="2400" dirty="0">
                <a:solidFill>
                  <a:srgbClr val="303436"/>
                </a:solidFill>
                <a:latin typeface="inherit"/>
              </a:rPr>
              <a:t> </a:t>
            </a:r>
            <a:r>
              <a:rPr lang="en-US" altLang="en-US" sz="2400" b="1" dirty="0" err="1">
                <a:solidFill>
                  <a:srgbClr val="303436"/>
                </a:solidFill>
                <a:latin typeface="inherit"/>
              </a:rPr>
              <a:t>ልትጋለጥ</a:t>
            </a:r>
            <a:r>
              <a:rPr lang="en-US" altLang="en-US" sz="2400" dirty="0">
                <a:solidFill>
                  <a:srgbClr val="303436"/>
                </a:solidFill>
                <a:latin typeface="inherit"/>
              </a:rPr>
              <a:t> </a:t>
            </a:r>
            <a:r>
              <a:rPr lang="en-US" altLang="en-US" sz="2400" dirty="0" err="1">
                <a:solidFill>
                  <a:srgbClr val="303436"/>
                </a:solidFill>
                <a:latin typeface="inherit"/>
              </a:rPr>
              <a:t>ትችላለች</a:t>
            </a:r>
            <a:r>
              <a:rPr lang="en-US" altLang="en-US" sz="2400" dirty="0">
                <a:solidFill>
                  <a:srgbClr val="303436"/>
                </a:solidFill>
                <a:latin typeface="inherit"/>
              </a:rPr>
              <a:t>? </a:t>
            </a:r>
          </a:p>
          <a:p>
            <a:pPr eaLnBrk="0" fontAlgn="base" hangingPunct="0">
              <a:lnSpc>
                <a:spcPct val="150000"/>
              </a:lnSpc>
              <a:spcBef>
                <a:spcPct val="0"/>
              </a:spcBef>
              <a:spcAft>
                <a:spcPct val="0"/>
              </a:spcAft>
            </a:pPr>
            <a:r>
              <a:rPr lang="en-US" altLang="en-US" sz="2400" dirty="0">
                <a:solidFill>
                  <a:srgbClr val="303436"/>
                </a:solidFill>
                <a:latin typeface="inherit"/>
              </a:rPr>
              <a:t>ለ. </a:t>
            </a:r>
            <a:r>
              <a:rPr lang="en-US" altLang="en-US" sz="2400" dirty="0" err="1">
                <a:solidFill>
                  <a:srgbClr val="303436"/>
                </a:solidFill>
                <a:latin typeface="inherit"/>
              </a:rPr>
              <a:t>የዱሬቲ</a:t>
            </a:r>
            <a:r>
              <a:rPr lang="en-US" altLang="en-US" sz="2400" dirty="0">
                <a:solidFill>
                  <a:srgbClr val="303436"/>
                </a:solidFill>
                <a:latin typeface="inherit"/>
              </a:rPr>
              <a:t> </a:t>
            </a:r>
            <a:r>
              <a:rPr lang="en-US" altLang="en-US" sz="2400" dirty="0" err="1">
                <a:solidFill>
                  <a:srgbClr val="303436"/>
                </a:solidFill>
                <a:latin typeface="inherit"/>
              </a:rPr>
              <a:t>ለድርቅ</a:t>
            </a:r>
            <a:r>
              <a:rPr lang="en-US" altLang="en-US" sz="2400" dirty="0">
                <a:solidFill>
                  <a:srgbClr val="303436"/>
                </a:solidFill>
                <a:latin typeface="inherit"/>
              </a:rPr>
              <a:t> </a:t>
            </a:r>
            <a:r>
              <a:rPr lang="en-US" altLang="en-US" sz="2400" b="1" dirty="0" err="1">
                <a:solidFill>
                  <a:srgbClr val="303436"/>
                </a:solidFill>
                <a:latin typeface="inherit"/>
              </a:rPr>
              <a:t>ተጋላጭነት</a:t>
            </a:r>
            <a:r>
              <a:rPr lang="en-US" altLang="en-US" sz="2400" dirty="0">
                <a:solidFill>
                  <a:srgbClr val="303436"/>
                </a:solidFill>
                <a:latin typeface="inherit"/>
              </a:rPr>
              <a:t> </a:t>
            </a:r>
            <a:r>
              <a:rPr lang="en-US" altLang="en-US" sz="2400" dirty="0" err="1">
                <a:solidFill>
                  <a:srgbClr val="303436"/>
                </a:solidFill>
                <a:latin typeface="inherit"/>
              </a:rPr>
              <a:t>እንዴት</a:t>
            </a:r>
            <a:r>
              <a:rPr lang="en-US" altLang="en-US" sz="2400" dirty="0">
                <a:solidFill>
                  <a:srgbClr val="303436"/>
                </a:solidFill>
                <a:latin typeface="inherit"/>
              </a:rPr>
              <a:t>  </a:t>
            </a:r>
            <a:r>
              <a:rPr lang="en-US" altLang="en-US" sz="2400" dirty="0" err="1">
                <a:solidFill>
                  <a:srgbClr val="303436"/>
                </a:solidFill>
                <a:latin typeface="inherit"/>
              </a:rPr>
              <a:t>ይከሰታል</a:t>
            </a:r>
            <a:r>
              <a:rPr lang="en-US" altLang="en-US" sz="2400" dirty="0">
                <a:solidFill>
                  <a:srgbClr val="303436"/>
                </a:solidFill>
                <a:latin typeface="inherit"/>
              </a:rPr>
              <a:t>? </a:t>
            </a:r>
          </a:p>
          <a:p>
            <a:pPr eaLnBrk="0" fontAlgn="base" hangingPunct="0">
              <a:lnSpc>
                <a:spcPct val="150000"/>
              </a:lnSpc>
              <a:spcBef>
                <a:spcPct val="0"/>
              </a:spcBef>
              <a:spcAft>
                <a:spcPct val="0"/>
              </a:spcAft>
            </a:pPr>
            <a:r>
              <a:rPr lang="en-US" altLang="en-US" sz="2400" dirty="0">
                <a:solidFill>
                  <a:srgbClr val="303436"/>
                </a:solidFill>
                <a:latin typeface="inherit"/>
              </a:rPr>
              <a:t>ሐ . </a:t>
            </a:r>
            <a:r>
              <a:rPr lang="en-US" altLang="en-US" sz="2400" dirty="0" err="1">
                <a:solidFill>
                  <a:srgbClr val="303436"/>
                </a:solidFill>
                <a:latin typeface="inherit"/>
              </a:rPr>
              <a:t>ለሌሎች</a:t>
            </a:r>
            <a:r>
              <a:rPr lang="en-US" altLang="en-US" sz="2400" dirty="0">
                <a:solidFill>
                  <a:srgbClr val="303436"/>
                </a:solidFill>
                <a:latin typeface="inherit"/>
              </a:rPr>
              <a:t> </a:t>
            </a:r>
            <a:r>
              <a:rPr lang="en-US" altLang="en-US" sz="2400" dirty="0" err="1">
                <a:solidFill>
                  <a:srgbClr val="303436"/>
                </a:solidFill>
                <a:latin typeface="inherit"/>
              </a:rPr>
              <a:t>የምታካፍለው</a:t>
            </a:r>
            <a:r>
              <a:rPr lang="en-US" altLang="en-US" sz="2400" dirty="0">
                <a:solidFill>
                  <a:srgbClr val="303436"/>
                </a:solidFill>
                <a:latin typeface="inherit"/>
              </a:rPr>
              <a:t> </a:t>
            </a:r>
            <a:r>
              <a:rPr lang="en-US" altLang="en-US" sz="2400" dirty="0" err="1">
                <a:solidFill>
                  <a:srgbClr val="303436"/>
                </a:solidFill>
                <a:latin typeface="inherit"/>
              </a:rPr>
              <a:t>ምን</a:t>
            </a:r>
            <a:r>
              <a:rPr lang="en-US" altLang="en-US" sz="2400" dirty="0">
                <a:solidFill>
                  <a:srgbClr val="303436"/>
                </a:solidFill>
                <a:latin typeface="inherit"/>
              </a:rPr>
              <a:t> </a:t>
            </a:r>
            <a:r>
              <a:rPr lang="en-US" altLang="en-US" sz="2400" dirty="0" err="1">
                <a:solidFill>
                  <a:srgbClr val="303436"/>
                </a:solidFill>
                <a:latin typeface="inherit"/>
              </a:rPr>
              <a:t>ዓይነት</a:t>
            </a:r>
            <a:r>
              <a:rPr lang="en-US" altLang="en-US" sz="2400" dirty="0">
                <a:solidFill>
                  <a:srgbClr val="303436"/>
                </a:solidFill>
                <a:latin typeface="inherit"/>
              </a:rPr>
              <a:t> </a:t>
            </a:r>
            <a:r>
              <a:rPr lang="en-US" altLang="en-US" sz="2400" b="1" dirty="0" err="1">
                <a:solidFill>
                  <a:srgbClr val="303436"/>
                </a:solidFill>
                <a:latin typeface="inherit"/>
              </a:rPr>
              <a:t>እውቀት</a:t>
            </a:r>
            <a:r>
              <a:rPr lang="en-US" altLang="en-US" sz="2400" b="1" dirty="0">
                <a:solidFill>
                  <a:srgbClr val="303436"/>
                </a:solidFill>
                <a:latin typeface="inherit"/>
              </a:rPr>
              <a:t>፣ </a:t>
            </a:r>
            <a:r>
              <a:rPr lang="en-US" altLang="en-US" sz="2400" b="1" dirty="0" err="1">
                <a:solidFill>
                  <a:srgbClr val="303436"/>
                </a:solidFill>
                <a:latin typeface="inherit"/>
              </a:rPr>
              <a:t>ችሎታዎች</a:t>
            </a:r>
            <a:r>
              <a:rPr lang="en-US" altLang="en-US" sz="2400" b="1" dirty="0">
                <a:solidFill>
                  <a:srgbClr val="303436"/>
                </a:solidFill>
                <a:latin typeface="inherit"/>
              </a:rPr>
              <a:t> </a:t>
            </a:r>
            <a:r>
              <a:rPr lang="en-US" altLang="en-US" sz="2400" b="1" dirty="0" err="1">
                <a:solidFill>
                  <a:srgbClr val="303436"/>
                </a:solidFill>
                <a:latin typeface="inherit"/>
              </a:rPr>
              <a:t>እና</a:t>
            </a:r>
            <a:r>
              <a:rPr lang="en-US" altLang="en-US" sz="2400" b="1" dirty="0">
                <a:solidFill>
                  <a:srgbClr val="303436"/>
                </a:solidFill>
                <a:latin typeface="inherit"/>
              </a:rPr>
              <a:t> </a:t>
            </a:r>
            <a:r>
              <a:rPr lang="en-US" altLang="en-US" sz="2400" b="1" dirty="0" err="1">
                <a:solidFill>
                  <a:srgbClr val="303436"/>
                </a:solidFill>
                <a:latin typeface="inherit"/>
              </a:rPr>
              <a:t>ተሰጦኦዎች</a:t>
            </a:r>
            <a:r>
              <a:rPr lang="en-US" altLang="en-US" sz="2400" dirty="0">
                <a:solidFill>
                  <a:srgbClr val="303436"/>
                </a:solidFill>
                <a:latin typeface="inherit"/>
              </a:rPr>
              <a:t> </a:t>
            </a:r>
            <a:r>
              <a:rPr lang="en-US" altLang="en-US" sz="2400" dirty="0" err="1">
                <a:solidFill>
                  <a:srgbClr val="303436"/>
                </a:solidFill>
                <a:latin typeface="inherit"/>
              </a:rPr>
              <a:t>ሊኖራት</a:t>
            </a:r>
            <a:r>
              <a:rPr lang="en-US" altLang="en-US" sz="2400" dirty="0">
                <a:solidFill>
                  <a:srgbClr val="303436"/>
                </a:solidFill>
                <a:latin typeface="inherit"/>
              </a:rPr>
              <a:t> </a:t>
            </a:r>
            <a:r>
              <a:rPr lang="en-US" altLang="en-US" sz="2400" dirty="0" err="1">
                <a:solidFill>
                  <a:srgbClr val="303436"/>
                </a:solidFill>
                <a:latin typeface="inherit"/>
              </a:rPr>
              <a:t>ይችላል</a:t>
            </a:r>
            <a:r>
              <a:rPr lang="en-US" altLang="en-US" sz="2400" dirty="0">
                <a:solidFill>
                  <a:srgbClr val="303436"/>
                </a:solidFill>
                <a:latin typeface="inherit"/>
              </a:rPr>
              <a:t>? </a:t>
            </a: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E0D755A2-0177-54F8-88BB-198D311B16BE}"/>
              </a:ext>
            </a:extLst>
          </p:cNvPr>
          <p:cNvSpPr txBox="1"/>
          <p:nvPr/>
        </p:nvSpPr>
        <p:spPr>
          <a:xfrm>
            <a:off x="914401" y="1984374"/>
            <a:ext cx="2498652"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C4CA35B2-D2EE-45E5-01FA-F950FFEA4790}"/>
              </a:ext>
            </a:extLst>
          </p:cNvPr>
          <p:cNvPicPr>
            <a:picLocks noChangeAspect="1"/>
          </p:cNvPicPr>
          <p:nvPr/>
        </p:nvPicPr>
        <p:blipFill>
          <a:blip r:embed="rId3"/>
          <a:stretch>
            <a:fillRect/>
          </a:stretch>
        </p:blipFill>
        <p:spPr>
          <a:xfrm>
            <a:off x="6870105" y="0"/>
            <a:ext cx="4548519" cy="6883832"/>
          </a:xfrm>
          <a:prstGeom prst="rect">
            <a:avLst/>
          </a:prstGeom>
        </p:spPr>
      </p:pic>
    </p:spTree>
    <p:extLst>
      <p:ext uri="{BB962C8B-B14F-4D97-AF65-F5344CB8AC3E}">
        <p14:creationId xmlns:p14="http://schemas.microsoft.com/office/powerpoint/2010/main" val="3729076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78F22E44-64E1-8F5D-D06B-D949B7433C63}"/>
              </a:ext>
            </a:extLst>
          </p:cNvPr>
          <p:cNvSpPr txBox="1"/>
          <p:nvPr/>
        </p:nvSpPr>
        <p:spPr>
          <a:xfrm>
            <a:off x="603028" y="353577"/>
            <a:ext cx="10936353" cy="646331"/>
          </a:xfrm>
          <a:prstGeom prst="rect">
            <a:avLst/>
          </a:prstGeom>
          <a:noFill/>
        </p:spPr>
        <p:txBody>
          <a:bodyPr wrap="square">
            <a:spAutoFit/>
          </a:bodyPr>
          <a:lstStyle/>
          <a:p>
            <a:pPr algn="ctr" eaLnBrk="0" fontAlgn="base" hangingPunct="0">
              <a:spcBef>
                <a:spcPct val="0"/>
              </a:spcBef>
              <a:spcAft>
                <a:spcPct val="0"/>
              </a:spcAft>
            </a:pPr>
            <a:r>
              <a:rPr lang="en-US" altLang="en-US" sz="3600" b="1" dirty="0" err="1">
                <a:solidFill>
                  <a:srgbClr val="C00000"/>
                </a:solidFill>
                <a:latin typeface="Arial Unicode MS"/>
              </a:rPr>
              <a:t>በአደጋ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ስጋት</a:t>
            </a:r>
            <a:r>
              <a:rPr lang="en-US" altLang="en-US" sz="3600" b="1" dirty="0">
                <a:solidFill>
                  <a:srgbClr val="C00000"/>
                </a:solidFill>
                <a:latin typeface="Arial Unicode MS"/>
              </a:rPr>
              <a:t> </a:t>
            </a:r>
            <a:r>
              <a:rPr lang="en-US" altLang="en-US" sz="3600" b="1" dirty="0" err="1">
                <a:solidFill>
                  <a:srgbClr val="C00000"/>
                </a:solidFill>
                <a:latin typeface="Arial Unicode MS"/>
              </a:rPr>
              <a:t>ቅነሳ</a:t>
            </a:r>
            <a:r>
              <a:rPr lang="en-US" altLang="en-US" sz="3600" b="1" dirty="0">
                <a:solidFill>
                  <a:srgbClr val="C00000"/>
                </a:solidFill>
                <a:latin typeface="Arial Unicode MS"/>
              </a:rPr>
              <a:t> </a:t>
            </a:r>
            <a:r>
              <a:rPr lang="en-US" altLang="en-US" sz="3600" b="1" dirty="0" err="1">
                <a:solidFill>
                  <a:srgbClr val="C00000"/>
                </a:solidFill>
                <a:latin typeface="Arial Unicode MS"/>
              </a:rPr>
              <a:t>የሰንዳይ</a:t>
            </a:r>
            <a:r>
              <a:rPr lang="en-US" altLang="en-US" sz="3600" b="1" dirty="0">
                <a:solidFill>
                  <a:srgbClr val="C00000"/>
                </a:solidFill>
                <a:latin typeface="Arial Unicode MS"/>
              </a:rPr>
              <a:t> </a:t>
            </a:r>
            <a:r>
              <a:rPr lang="en-US" altLang="en-US" sz="3600" b="1" dirty="0" err="1">
                <a:solidFill>
                  <a:srgbClr val="C00000"/>
                </a:solidFill>
                <a:latin typeface="Arial Unicode MS"/>
              </a:rPr>
              <a:t>ማእቀፍ</a:t>
            </a:r>
            <a:r>
              <a:rPr lang="am-ET" altLang="en-US" sz="3600" b="1" dirty="0">
                <a:solidFill>
                  <a:srgbClr val="C00000"/>
                </a:solidFill>
                <a:latin typeface="Arial Unicode MS"/>
              </a:rPr>
              <a:t> </a:t>
            </a:r>
            <a:r>
              <a:rPr lang="en-GB" sz="3600" b="1" dirty="0">
                <a:solidFill>
                  <a:srgbClr val="C00000"/>
                </a:solidFill>
                <a:latin typeface="Arial Unicode MS"/>
              </a:rPr>
              <a:t>(</a:t>
            </a:r>
            <a:r>
              <a:rPr lang="en-GB" sz="3600" b="1" dirty="0" err="1">
                <a:solidFill>
                  <a:srgbClr val="C00000"/>
                </a:solidFill>
                <a:latin typeface="Arial Unicode MS"/>
              </a:rPr>
              <a:t>እ</a:t>
            </a:r>
            <a:r>
              <a:rPr lang="am-ET" sz="3600" b="1" dirty="0">
                <a:solidFill>
                  <a:srgbClr val="C00000"/>
                </a:solidFill>
                <a:latin typeface="Arial Unicode MS"/>
              </a:rPr>
              <a:t>.ኤ.አ. </a:t>
            </a:r>
            <a:r>
              <a:rPr lang="en-GB" sz="3600" b="1" dirty="0">
                <a:solidFill>
                  <a:srgbClr val="C00000"/>
                </a:solidFill>
                <a:latin typeface="Arial Unicode MS"/>
              </a:rPr>
              <a:t>2015-2030) </a:t>
            </a: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23CD0C39-61FD-FA66-1D70-F1356E6D69DB}"/>
              </a:ext>
            </a:extLst>
          </p:cNvPr>
          <p:cNvGraphicFramePr>
            <a:graphicFrameLocks noGrp="1"/>
          </p:cNvGraphicFramePr>
          <p:nvPr>
            <p:extLst>
              <p:ext uri="{D42A27DB-BD31-4B8C-83A1-F6EECF244321}">
                <p14:modId xmlns:p14="http://schemas.microsoft.com/office/powerpoint/2010/main" val="1945189082"/>
              </p:ext>
            </p:extLst>
          </p:nvPr>
        </p:nvGraphicFramePr>
        <p:xfrm>
          <a:off x="578104" y="1047750"/>
          <a:ext cx="10986202" cy="4878331"/>
        </p:xfrm>
        <a:graphic>
          <a:graphicData uri="http://schemas.openxmlformats.org/drawingml/2006/table">
            <a:tbl>
              <a:tblPr firstRow="1" bandRow="1">
                <a:tableStyleId>{5C22544A-7EE6-4342-B048-85BDC9FD1C3A}</a:tableStyleId>
              </a:tblPr>
              <a:tblGrid>
                <a:gridCol w="848360">
                  <a:extLst>
                    <a:ext uri="{9D8B030D-6E8A-4147-A177-3AD203B41FA5}">
                      <a16:colId xmlns:a16="http://schemas.microsoft.com/office/drawing/2014/main" val="683330942"/>
                    </a:ext>
                  </a:extLst>
                </a:gridCol>
                <a:gridCol w="10137842">
                  <a:extLst>
                    <a:ext uri="{9D8B030D-6E8A-4147-A177-3AD203B41FA5}">
                      <a16:colId xmlns:a16="http://schemas.microsoft.com/office/drawing/2014/main" val="2306344087"/>
                    </a:ext>
                  </a:extLst>
                </a:gridCol>
              </a:tblGrid>
              <a:tr h="1130674">
                <a:tc>
                  <a:txBody>
                    <a:bodyPr/>
                    <a:lstStyle/>
                    <a:p>
                      <a:pPr>
                        <a:lnSpc>
                          <a:spcPct val="150000"/>
                        </a:lnSpc>
                      </a:pPr>
                      <a:r>
                        <a:rPr lang="en-US" sz="2000" b="1" kern="1200" dirty="0" err="1">
                          <a:solidFill>
                            <a:schemeClr val="lt1"/>
                          </a:solidFill>
                          <a:effectLst/>
                          <a:latin typeface="+mn-lt"/>
                          <a:ea typeface="+mn-ea"/>
                          <a:cs typeface="+mn-cs"/>
                        </a:rPr>
                        <a:t>ምን</a:t>
                      </a:r>
                      <a:endParaRPr lang="en-US" sz="2000" dirty="0"/>
                    </a:p>
                  </a:txBody>
                  <a:tcPr anchor="ctr"/>
                </a:tc>
                <a:tc>
                  <a:txBody>
                    <a:bodyPr/>
                    <a:lstStyle/>
                    <a:p>
                      <a:pPr algn="just">
                        <a:lnSpc>
                          <a:spcPct val="150000"/>
                        </a:lnSpc>
                      </a:pPr>
                      <a:r>
                        <a:rPr lang="en-US" sz="2000" b="0" i="0" kern="1200" dirty="0" err="1">
                          <a:solidFill>
                            <a:schemeClr val="lt1"/>
                          </a:solidFill>
                          <a:effectLst/>
                          <a:latin typeface="+mn-lt"/>
                          <a:ea typeface="+mn-ea"/>
                          <a:cs typeface="+mn-cs"/>
                        </a:rPr>
                        <a:t>እ.ኤ.አ</a:t>
                      </a:r>
                      <a:r>
                        <a:rPr lang="en-US" sz="2000" b="0" i="0" kern="1200" dirty="0">
                          <a:solidFill>
                            <a:schemeClr val="lt1"/>
                          </a:solidFill>
                          <a:effectLst/>
                          <a:latin typeface="+mn-lt"/>
                          <a:ea typeface="+mn-ea"/>
                          <a:cs typeface="+mn-cs"/>
                        </a:rPr>
                        <a:t>. በ 2030 </a:t>
                      </a:r>
                      <a:r>
                        <a:rPr lang="en-US" sz="2000" b="0" i="0" kern="1200" dirty="0" err="1">
                          <a:solidFill>
                            <a:schemeClr val="lt1"/>
                          </a:solidFill>
                          <a:effectLst/>
                          <a:latin typeface="+mn-lt"/>
                          <a:ea typeface="+mn-ea"/>
                          <a:cs typeface="+mn-cs"/>
                        </a:rPr>
                        <a:t>በቁሳዊ</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ኢኮኖሚያዊ</a:t>
                      </a:r>
                      <a:r>
                        <a:rPr lang="en-US" sz="2000" b="0" i="0" kern="1200" dirty="0">
                          <a:solidFill>
                            <a:schemeClr val="lt1"/>
                          </a:solidFill>
                          <a:effectLst/>
                          <a:latin typeface="+mn-lt"/>
                          <a:ea typeface="+mn-ea"/>
                          <a:cs typeface="+mn-cs"/>
                        </a:rPr>
                        <a:t>፣</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ማህበራዊ</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እና</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ባህላዊ</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እንዲሁም</a:t>
                      </a:r>
                      <a:r>
                        <a:rPr lang="am-ET" sz="2000" b="0" i="0" kern="1200" dirty="0">
                          <a:solidFill>
                            <a:schemeClr val="lt1"/>
                          </a:solidFill>
                          <a:effectLst/>
                          <a:latin typeface="+mn-lt"/>
                          <a:ea typeface="+mn-ea"/>
                          <a:cs typeface="+mn-cs"/>
                        </a:rPr>
                        <a:t> በሰዎች</a:t>
                      </a:r>
                      <a:r>
                        <a:rPr lang="en-US" sz="2000" b="0" i="0" kern="1200" dirty="0">
                          <a:solidFill>
                            <a:schemeClr val="lt1"/>
                          </a:solidFill>
                          <a:effectLst/>
                          <a:latin typeface="+mn-lt"/>
                          <a:ea typeface="+mn-ea"/>
                          <a:cs typeface="+mn-cs"/>
                        </a:rPr>
                        <a:t>፣</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በንግድ</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ድርጅቶች</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በማህበረሰቦች</a:t>
                      </a:r>
                      <a:r>
                        <a:rPr lang="am-ET" sz="2000" b="0" i="0" kern="1200" dirty="0">
                          <a:solidFill>
                            <a:schemeClr val="lt1"/>
                          </a:solidFill>
                          <a:effectLst/>
                          <a:latin typeface="+mn-lt"/>
                          <a:ea typeface="+mn-ea"/>
                          <a:cs typeface="+mn-cs"/>
                        </a:rPr>
                        <a:t> እና ሃገራት</a:t>
                      </a:r>
                      <a:r>
                        <a:rPr lang="en-US" sz="2000" b="0" i="0" kern="1200" dirty="0">
                          <a:solidFill>
                            <a:schemeClr val="lt1"/>
                          </a:solidFill>
                          <a:effectLst/>
                          <a:latin typeface="+mn-lt"/>
                          <a:ea typeface="+mn-ea"/>
                          <a:cs typeface="+mn-cs"/>
                        </a:rPr>
                        <a:t> </a:t>
                      </a:r>
                      <a:r>
                        <a:rPr lang="am-ET" sz="2000" b="0" i="0" kern="1200" dirty="0">
                          <a:solidFill>
                            <a:schemeClr val="lt1"/>
                          </a:solidFill>
                          <a:effectLst/>
                          <a:latin typeface="+mn-lt"/>
                          <a:ea typeface="+mn-ea"/>
                          <a:cs typeface="+mn-cs"/>
                        </a:rPr>
                        <a:t>የ</a:t>
                      </a:r>
                      <a:r>
                        <a:rPr lang="en-US" sz="2000" b="0" i="0" kern="1200" dirty="0" err="1">
                          <a:solidFill>
                            <a:schemeClr val="lt1"/>
                          </a:solidFill>
                          <a:effectLst/>
                          <a:latin typeface="+mn-lt"/>
                          <a:ea typeface="+mn-ea"/>
                          <a:cs typeface="+mn-cs"/>
                        </a:rPr>
                        <a:t>ተፈጥሮአዊ</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ሃብቶች</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ላይ</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በአደጋ</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ምክንያት</a:t>
                      </a:r>
                      <a:r>
                        <a:rPr lang="am-ET"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የሚከሰቱ</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ሞቶችን</a:t>
                      </a:r>
                      <a:r>
                        <a:rPr lang="am-ET" sz="2000" b="0" i="0" kern="1200" dirty="0">
                          <a:solidFill>
                            <a:schemeClr val="lt1"/>
                          </a:solidFill>
                          <a:effectLst/>
                          <a:latin typeface="+mn-lt"/>
                          <a:ea typeface="+mn-ea"/>
                          <a:cs typeface="+mn-cs"/>
                        </a:rPr>
                        <a:t> እና ጉዳቶችን </a:t>
                      </a:r>
                      <a:r>
                        <a:rPr lang="en-US" sz="2000" b="0" i="0" kern="1200" dirty="0" err="1">
                          <a:solidFill>
                            <a:schemeClr val="lt1"/>
                          </a:solidFill>
                          <a:effectLst/>
                          <a:latin typeface="+mn-lt"/>
                          <a:ea typeface="+mn-ea"/>
                          <a:cs typeface="+mn-cs"/>
                        </a:rPr>
                        <a:t>ሰባት</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ስልቶችን</a:t>
                      </a:r>
                      <a:r>
                        <a:rPr lang="en-US" sz="2000" b="0" i="0" kern="1200" dirty="0">
                          <a:solidFill>
                            <a:schemeClr val="lt1"/>
                          </a:solidFill>
                          <a:effectLst/>
                          <a:latin typeface="+mn-lt"/>
                          <a:ea typeface="+mn-ea"/>
                          <a:cs typeface="+mn-cs"/>
                        </a:rPr>
                        <a:t> </a:t>
                      </a:r>
                      <a:r>
                        <a:rPr lang="am-ET" sz="2000" b="0" i="0" kern="1200" dirty="0">
                          <a:solidFill>
                            <a:schemeClr val="lt1"/>
                          </a:solidFill>
                          <a:effectLst/>
                          <a:latin typeface="+mn-lt"/>
                          <a:ea typeface="+mn-ea"/>
                          <a:cs typeface="+mn-cs"/>
                        </a:rPr>
                        <a:t>በ</a:t>
                      </a:r>
                      <a:r>
                        <a:rPr lang="en-US" sz="2000" b="0" i="0" kern="1200" dirty="0" err="1">
                          <a:solidFill>
                            <a:schemeClr val="lt1"/>
                          </a:solidFill>
                          <a:effectLst/>
                          <a:latin typeface="+mn-lt"/>
                          <a:ea typeface="+mn-ea"/>
                          <a:cs typeface="+mn-cs"/>
                        </a:rPr>
                        <a:t>መተግበር</a:t>
                      </a:r>
                      <a:r>
                        <a:rPr lang="en-US" sz="2000" b="0" i="0" kern="1200" dirty="0">
                          <a:solidFill>
                            <a:schemeClr val="lt1"/>
                          </a:solidFill>
                          <a:effectLst/>
                          <a:latin typeface="+mn-lt"/>
                          <a:ea typeface="+mn-ea"/>
                          <a:cs typeface="+mn-cs"/>
                        </a:rPr>
                        <a:t> </a:t>
                      </a:r>
                      <a:r>
                        <a:rPr lang="en-US" sz="2000" b="0" i="0" kern="1200" dirty="0" err="1">
                          <a:solidFill>
                            <a:schemeClr val="lt1"/>
                          </a:solidFill>
                          <a:effectLst/>
                          <a:latin typeface="+mn-lt"/>
                          <a:ea typeface="+mn-ea"/>
                          <a:cs typeface="+mn-cs"/>
                        </a:rPr>
                        <a:t>መቀነስ</a:t>
                      </a:r>
                      <a:endParaRPr lang="en-US" sz="2000" b="0" i="0" dirty="0"/>
                    </a:p>
                  </a:txBody>
                  <a:tcPr/>
                </a:tc>
                <a:extLst>
                  <a:ext uri="{0D108BD9-81ED-4DB2-BD59-A6C34878D82A}">
                    <a16:rowId xmlns:a16="http://schemas.microsoft.com/office/drawing/2014/main" val="2199742726"/>
                  </a:ext>
                </a:extLst>
              </a:tr>
              <a:tr h="543275">
                <a:tc>
                  <a:txBody>
                    <a:bodyPr/>
                    <a:lstStyle/>
                    <a:p>
                      <a:pPr>
                        <a:lnSpc>
                          <a:spcPct val="150000"/>
                        </a:lnSpc>
                      </a:pPr>
                      <a:r>
                        <a:rPr lang="en-US" sz="2000" kern="1200" dirty="0" err="1">
                          <a:solidFill>
                            <a:schemeClr val="dk1"/>
                          </a:solidFill>
                          <a:effectLst/>
                          <a:latin typeface="+mn-lt"/>
                          <a:ea typeface="+mn-ea"/>
                          <a:cs typeface="+mn-cs"/>
                        </a:rPr>
                        <a:t>መቼ</a:t>
                      </a:r>
                      <a:endParaRPr lang="en-US" sz="2000" dirty="0"/>
                    </a:p>
                  </a:txBody>
                  <a:tcPr anchor="ctr"/>
                </a:tc>
                <a:tc>
                  <a:txBody>
                    <a:bodyPr/>
                    <a:lstStyle/>
                    <a:p>
                      <a:pPr>
                        <a:lnSpc>
                          <a:spcPct val="150000"/>
                        </a:lnSpc>
                      </a:pPr>
                      <a:r>
                        <a:rPr lang="en-US" sz="2000" kern="1200" dirty="0" err="1">
                          <a:solidFill>
                            <a:schemeClr val="dk1"/>
                          </a:solidFill>
                          <a:effectLst/>
                          <a:latin typeface="+mn-lt"/>
                          <a:ea typeface="+mn-ea"/>
                          <a:cs typeface="+mn-cs"/>
                        </a:rPr>
                        <a:t>እ</a:t>
                      </a:r>
                      <a:r>
                        <a:rPr lang="am-ET" sz="2000" kern="1200" dirty="0">
                          <a:solidFill>
                            <a:schemeClr val="dk1"/>
                          </a:solidFill>
                          <a:effectLst/>
                          <a:latin typeface="+mn-lt"/>
                          <a:ea typeface="+mn-ea"/>
                          <a:cs typeface="+mn-cs"/>
                        </a:rPr>
                        <a:t>.ኤ.አ. ከ</a:t>
                      </a:r>
                      <a:r>
                        <a:rPr lang="en-US" sz="2000" kern="1200" dirty="0">
                          <a:solidFill>
                            <a:schemeClr val="dk1"/>
                          </a:solidFill>
                          <a:effectLst/>
                          <a:latin typeface="+mn-lt"/>
                          <a:ea typeface="+mn-ea"/>
                          <a:cs typeface="+mn-cs"/>
                        </a:rPr>
                        <a:t>2015-2030 </a:t>
                      </a:r>
                      <a:r>
                        <a:rPr lang="am-ET" sz="2000" kern="1200" dirty="0">
                          <a:solidFill>
                            <a:schemeClr val="dk1"/>
                          </a:solidFill>
                          <a:effectLst/>
                          <a:latin typeface="+mn-lt"/>
                          <a:ea typeface="+mn-ea"/>
                          <a:cs typeface="+mn-cs"/>
                        </a:rPr>
                        <a:t>ማእቀፉ</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የሚተገበርበት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ጊዜ</a:t>
                      </a:r>
                      <a:r>
                        <a:rPr lang="en-US" sz="2000" kern="1200" dirty="0">
                          <a:solidFill>
                            <a:schemeClr val="dk1"/>
                          </a:solidFill>
                          <a:effectLst/>
                          <a:latin typeface="+mn-lt"/>
                          <a:ea typeface="+mn-ea"/>
                          <a:cs typeface="+mn-cs"/>
                        </a:rPr>
                        <a:t> </a:t>
                      </a:r>
                      <a:endParaRPr lang="en-US" sz="2000" dirty="0"/>
                    </a:p>
                  </a:txBody>
                  <a:tcPr/>
                </a:tc>
                <a:extLst>
                  <a:ext uri="{0D108BD9-81ED-4DB2-BD59-A6C34878D82A}">
                    <a16:rowId xmlns:a16="http://schemas.microsoft.com/office/drawing/2014/main" val="2459516283"/>
                  </a:ext>
                </a:extLst>
              </a:tr>
              <a:tr h="1177948">
                <a:tc>
                  <a:txBody>
                    <a:bodyPr/>
                    <a:lstStyle/>
                    <a:p>
                      <a:pPr>
                        <a:lnSpc>
                          <a:spcPct val="150000"/>
                        </a:lnSpc>
                      </a:pPr>
                      <a:r>
                        <a:rPr lang="en-US" sz="2000" kern="1200" dirty="0" err="1">
                          <a:solidFill>
                            <a:schemeClr val="dk1"/>
                          </a:solidFill>
                          <a:effectLst/>
                          <a:latin typeface="+mn-lt"/>
                          <a:ea typeface="+mn-ea"/>
                          <a:cs typeface="+mn-cs"/>
                        </a:rPr>
                        <a:t>ማን</a:t>
                      </a:r>
                      <a:endParaRPr lang="en-US" sz="2000" dirty="0"/>
                    </a:p>
                  </a:txBody>
                  <a:tcPr anchor="ctr"/>
                </a:tc>
                <a:tc>
                  <a:txBody>
                    <a:bodyPr/>
                    <a:lstStyle/>
                    <a:p>
                      <a:pPr algn="just">
                        <a:lnSpc>
                          <a:spcPct val="150000"/>
                        </a:lnSpc>
                      </a:pPr>
                      <a:r>
                        <a:rPr lang="en-US" sz="2000" kern="1200" dirty="0" err="1">
                          <a:solidFill>
                            <a:schemeClr val="dk1"/>
                          </a:solidFill>
                          <a:effectLst/>
                          <a:latin typeface="+mn-lt"/>
                          <a:ea typeface="+mn-ea"/>
                          <a:cs typeface="+mn-cs"/>
                        </a:rPr>
                        <a:t>የአለም</a:t>
                      </a:r>
                      <a:r>
                        <a:rPr lang="am-ET"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የአደጋ</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ስጋት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ቅነሳ</a:t>
                      </a:r>
                      <a:r>
                        <a:rPr lang="am-ET" sz="2000" kern="1200" dirty="0">
                          <a:solidFill>
                            <a:schemeClr val="dk1"/>
                          </a:solidFill>
                          <a:effectLst/>
                          <a:latin typeface="+mn-lt"/>
                          <a:ea typeface="+mn-ea"/>
                          <a:cs typeface="+mn-cs"/>
                        </a:rPr>
                        <a:t>ን ጉባኤ</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ላይ</a:t>
                      </a:r>
                      <a:r>
                        <a:rPr lang="en-US" sz="2000" kern="1200" dirty="0">
                          <a:solidFill>
                            <a:schemeClr val="dk1"/>
                          </a:solidFill>
                          <a:effectLst/>
                          <a:latin typeface="+mn-lt"/>
                          <a:ea typeface="+mn-ea"/>
                          <a:cs typeface="+mn-cs"/>
                        </a:rPr>
                        <a:t> 187 </a:t>
                      </a:r>
                      <a:r>
                        <a:rPr lang="en-US" sz="2000" kern="1200" dirty="0" err="1">
                          <a:solidFill>
                            <a:schemeClr val="dk1"/>
                          </a:solidFill>
                          <a:effectLst/>
                          <a:latin typeface="+mn-lt"/>
                          <a:ea typeface="+mn-ea"/>
                          <a:cs typeface="+mn-cs"/>
                        </a:rPr>
                        <a:t>የሀገር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ተወካዮች</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ሰነዱን</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ተቀብለውታል</a:t>
                      </a:r>
                      <a:r>
                        <a:rPr lang="en-US" sz="2000" kern="1200" dirty="0">
                          <a:solidFill>
                            <a:schemeClr val="dk1"/>
                          </a:solidFill>
                          <a:effectLst/>
                          <a:latin typeface="+mn-lt"/>
                          <a:ea typeface="+mn-ea"/>
                          <a:cs typeface="+mn-cs"/>
                        </a:rPr>
                        <a:t>።</a:t>
                      </a:r>
                      <a:r>
                        <a:rPr lang="am-ET"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ይህ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ሰነድ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የህግ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ማእቀፍ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ህጋዊ</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አስገዳጅነት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እንደሌለው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ወይም</a:t>
                      </a:r>
                      <a:r>
                        <a:rPr lang="en-US" sz="2000" kern="1200" dirty="0">
                          <a:solidFill>
                            <a:schemeClr val="dk1"/>
                          </a:solidFill>
                          <a:effectLst/>
                          <a:latin typeface="+mn-lt"/>
                          <a:ea typeface="+mn-ea"/>
                          <a:cs typeface="+mn-cs"/>
                        </a:rPr>
                        <a:t> </a:t>
                      </a:r>
                      <a:r>
                        <a:rPr lang="am-ET" sz="2000" kern="1200" dirty="0">
                          <a:solidFill>
                            <a:schemeClr val="dk1"/>
                          </a:solidFill>
                          <a:effectLst/>
                          <a:latin typeface="+mn-lt"/>
                          <a:ea typeface="+mn-ea"/>
                          <a:cs typeface="+mn-cs"/>
                        </a:rPr>
                        <a:t>እንደ ‘</a:t>
                      </a:r>
                      <a:r>
                        <a:rPr lang="en-US" sz="2000" kern="1200" dirty="0" err="1">
                          <a:solidFill>
                            <a:schemeClr val="dk1"/>
                          </a:solidFill>
                          <a:effectLst/>
                          <a:latin typeface="+mn-lt"/>
                          <a:ea typeface="+mn-ea"/>
                          <a:cs typeface="+mn-cs"/>
                        </a:rPr>
                        <a:t>ለስላሳ</a:t>
                      </a:r>
                      <a:r>
                        <a:rPr lang="am-ET" sz="2000" kern="1200" dirty="0">
                          <a:solidFill>
                            <a:schemeClr val="dk1"/>
                          </a:solidFill>
                          <a:effectLst/>
                          <a:latin typeface="+mn-lt"/>
                          <a:ea typeface="+mn-ea"/>
                          <a:cs typeface="+mn-cs"/>
                        </a:rPr>
                        <a: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የህግ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ስምምነት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ስለሚቆጠር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ሰነዱን</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የማጽደቅ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ሂደት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የለም</a:t>
                      </a:r>
                      <a:endParaRPr lang="en-US" sz="2000" dirty="0"/>
                    </a:p>
                  </a:txBody>
                  <a:tcPr/>
                </a:tc>
                <a:extLst>
                  <a:ext uri="{0D108BD9-81ED-4DB2-BD59-A6C34878D82A}">
                    <a16:rowId xmlns:a16="http://schemas.microsoft.com/office/drawing/2014/main" val="2807384171"/>
                  </a:ext>
                </a:extLst>
              </a:tr>
              <a:tr h="2026434">
                <a:tc>
                  <a:txBody>
                    <a:bodyPr/>
                    <a:lstStyle/>
                    <a:p>
                      <a:pPr>
                        <a:lnSpc>
                          <a:spcPct val="150000"/>
                        </a:lnSpc>
                      </a:pPr>
                      <a:r>
                        <a:rPr lang="en-US" sz="2000" kern="1200" dirty="0" err="1">
                          <a:solidFill>
                            <a:schemeClr val="dk1"/>
                          </a:solidFill>
                          <a:effectLst/>
                          <a:latin typeface="+mn-lt"/>
                          <a:ea typeface="+mn-ea"/>
                          <a:cs typeface="+mn-cs"/>
                        </a:rPr>
                        <a:t>እንዴት</a:t>
                      </a:r>
                      <a:r>
                        <a:rPr lang="en-US" sz="2000" kern="1200" dirty="0">
                          <a:solidFill>
                            <a:schemeClr val="dk1"/>
                          </a:solidFill>
                          <a:effectLst/>
                          <a:latin typeface="+mn-lt"/>
                          <a:ea typeface="+mn-ea"/>
                          <a:cs typeface="+mn-cs"/>
                        </a:rPr>
                        <a:t> </a:t>
                      </a:r>
                      <a:endParaRPr lang="en-US" sz="2000" dirty="0"/>
                    </a:p>
                  </a:txBody>
                  <a:tcPr anchor="ctr"/>
                </a:tc>
                <a:tc>
                  <a:txBody>
                    <a:bodyPr/>
                    <a:lstStyle/>
                    <a:p>
                      <a:pPr algn="just">
                        <a:lnSpc>
                          <a:spcPct val="150000"/>
                        </a:lnSpc>
                      </a:pPr>
                      <a:r>
                        <a:rPr lang="en-US" sz="2000" kern="1200" dirty="0" err="1">
                          <a:solidFill>
                            <a:schemeClr val="dk1"/>
                          </a:solidFill>
                          <a:effectLst/>
                          <a:latin typeface="+mn-lt"/>
                          <a:ea typeface="+mn-ea"/>
                          <a:cs typeface="+mn-cs"/>
                        </a:rPr>
                        <a:t>በሰንዳይ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ክትትል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ሂደት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ሃገራት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በተስማሙባቸው</a:t>
                      </a:r>
                      <a:r>
                        <a:rPr lang="en-US" sz="2000" kern="1200" dirty="0">
                          <a:solidFill>
                            <a:schemeClr val="dk1"/>
                          </a:solidFill>
                          <a:effectLst/>
                          <a:latin typeface="+mn-lt"/>
                          <a:ea typeface="+mn-ea"/>
                          <a:cs typeface="+mn-cs"/>
                        </a:rPr>
                        <a:t> 38 </a:t>
                      </a:r>
                      <a:r>
                        <a:rPr lang="en-US" sz="2000" kern="1200" dirty="0" err="1">
                          <a:solidFill>
                            <a:schemeClr val="dk1"/>
                          </a:solidFill>
                          <a:effectLst/>
                          <a:latin typeface="+mn-lt"/>
                          <a:ea typeface="+mn-ea"/>
                          <a:cs typeface="+mn-cs"/>
                        </a:rPr>
                        <a:t>ጠቋሚዎች</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ላይ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ሪፖርት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ያቀርባሉ</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ለዚህ</a:t>
                      </a:r>
                      <a:r>
                        <a:rPr lang="en-US" sz="2000" kern="1200" dirty="0">
                          <a:solidFill>
                            <a:schemeClr val="dk1"/>
                          </a:solidFill>
                          <a:effectLst/>
                          <a:latin typeface="+mn-lt"/>
                          <a:ea typeface="+mn-ea"/>
                          <a:cs typeface="+mn-cs"/>
                        </a:rPr>
                        <a:t> </a:t>
                      </a:r>
                      <a:r>
                        <a:rPr lang="am-ET" sz="2000" kern="1200" dirty="0">
                          <a:solidFill>
                            <a:schemeClr val="dk1"/>
                          </a:solidFill>
                          <a:effectLst/>
                          <a:latin typeface="+mn-lt"/>
                          <a:ea typeface="+mn-ea"/>
                          <a:cs typeface="+mn-cs"/>
                        </a:rPr>
                        <a:t>አሠራር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የመጀመሪያው</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የትግበራ</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ወቅት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እ</a:t>
                      </a:r>
                      <a:r>
                        <a:rPr lang="am-ET" sz="2000" kern="1200" dirty="0">
                          <a:solidFill>
                            <a:schemeClr val="dk1"/>
                          </a:solidFill>
                          <a:effectLst/>
                          <a:latin typeface="+mn-lt"/>
                          <a:ea typeface="+mn-ea"/>
                          <a:cs typeface="+mn-cs"/>
                        </a:rPr>
                        <a:t>.ኤ.አ. ከ</a:t>
                      </a:r>
                      <a:r>
                        <a:rPr lang="en-US" sz="2000" kern="1200" dirty="0">
                          <a:solidFill>
                            <a:schemeClr val="dk1"/>
                          </a:solidFill>
                          <a:effectLst/>
                          <a:latin typeface="+mn-lt"/>
                          <a:ea typeface="+mn-ea"/>
                          <a:cs typeface="+mn-cs"/>
                        </a:rPr>
                        <a:t>2018-2019 </a:t>
                      </a:r>
                      <a:r>
                        <a:rPr lang="en-US" sz="2000" kern="1200" dirty="0" err="1">
                          <a:solidFill>
                            <a:schemeClr val="dk1"/>
                          </a:solidFill>
                          <a:effectLst/>
                          <a:latin typeface="+mn-lt"/>
                          <a:ea typeface="+mn-ea"/>
                          <a:cs typeface="+mn-cs"/>
                        </a:rPr>
                        <a:t>ነበር</a:t>
                      </a:r>
                      <a:r>
                        <a:rPr lang="en-US" sz="2000" kern="1200" dirty="0">
                          <a:solidFill>
                            <a:schemeClr val="dk1"/>
                          </a:solidFill>
                          <a:effectLst/>
                          <a:latin typeface="+mn-lt"/>
                          <a:ea typeface="+mn-ea"/>
                          <a:cs typeface="+mn-cs"/>
                        </a:rPr>
                        <a:t>)</a:t>
                      </a:r>
                      <a:r>
                        <a:rPr lang="am-ET"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ከዚ</a:t>
                      </a:r>
                      <a:r>
                        <a:rPr lang="am-ET" sz="2000" kern="1200" dirty="0">
                          <a:solidFill>
                            <a:schemeClr val="dk1"/>
                          </a:solidFill>
                          <a:effectLst/>
                          <a:latin typeface="+mn-lt"/>
                          <a:ea typeface="+mn-ea"/>
                          <a:cs typeface="+mn-cs"/>
                        </a:rPr>
                        <a:t>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በተጨማሪ</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ወቅታዊ</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ክልላዊ</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ስብሰባዎች</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ያሉ</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ሲሆን</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በነዚህ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ጊዜያት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አገራት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እና</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ኤጀንሲዎች</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የሰሩዋቸውን</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ስራዎችና</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የደረሱበትን</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ደረጃ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ያካፍላሉ</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ምሳሌ</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በየሁለት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ዓመቱ</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የሚካሁድ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የአደጋ</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ስጋት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ቅነሳ</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የእስያ</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የሚኒስትሮች</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ጉባኤ</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የአፍሪካ-አረብ</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አገራት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የአደጋ</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ስጋት</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ቅነሳ</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መድረክ</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የደቡብ</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አሜሪካ</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ክልላዊ</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መድረክ</a:t>
                      </a:r>
                      <a:r>
                        <a:rPr lang="am-ET" sz="2000" kern="1200" dirty="0">
                          <a:solidFill>
                            <a:schemeClr val="dk1"/>
                          </a:solidFill>
                          <a:effectLst/>
                          <a:latin typeface="+mn-lt"/>
                          <a:ea typeface="+mn-ea"/>
                          <a:cs typeface="+mn-cs"/>
                        </a:rPr>
                        <a:t>)</a:t>
                      </a:r>
                      <a:r>
                        <a:rPr lang="en-US" sz="2000" kern="1200" dirty="0">
                          <a:solidFill>
                            <a:schemeClr val="dk1"/>
                          </a:solidFill>
                          <a:effectLst/>
                          <a:latin typeface="+mn-lt"/>
                          <a:ea typeface="+mn-ea"/>
                          <a:cs typeface="+mn-cs"/>
                        </a:rPr>
                        <a:t> </a:t>
                      </a:r>
                      <a:endParaRPr lang="en-US" sz="2000" dirty="0"/>
                    </a:p>
                  </a:txBody>
                  <a:tcPr/>
                </a:tc>
                <a:extLst>
                  <a:ext uri="{0D108BD9-81ED-4DB2-BD59-A6C34878D82A}">
                    <a16:rowId xmlns:a16="http://schemas.microsoft.com/office/drawing/2014/main" val="3869021178"/>
                  </a:ext>
                </a:extLst>
              </a:tr>
            </a:tbl>
          </a:graphicData>
        </a:graphic>
      </p:graphicFrame>
    </p:spTree>
    <p:extLst>
      <p:ext uri="{BB962C8B-B14F-4D97-AF65-F5344CB8AC3E}">
        <p14:creationId xmlns:p14="http://schemas.microsoft.com/office/powerpoint/2010/main" val="2187065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B46FCBD-BA2B-CA75-CD93-DD0F1F6F13B0}"/>
              </a:ext>
            </a:extLst>
          </p:cNvPr>
          <p:cNvPicPr>
            <a:picLocks noChangeAspect="1"/>
          </p:cNvPicPr>
          <p:nvPr/>
        </p:nvPicPr>
        <p:blipFill>
          <a:blip r:embed="rId3"/>
          <a:stretch>
            <a:fillRect/>
          </a:stretch>
        </p:blipFill>
        <p:spPr>
          <a:xfrm>
            <a:off x="1657349" y="0"/>
            <a:ext cx="9371928" cy="6857999"/>
          </a:xfrm>
          <a:prstGeom prst="rect">
            <a:avLst/>
          </a:prstGeom>
        </p:spPr>
      </p:pic>
    </p:spTree>
    <p:extLst>
      <p:ext uri="{BB962C8B-B14F-4D97-AF65-F5344CB8AC3E}">
        <p14:creationId xmlns:p14="http://schemas.microsoft.com/office/powerpoint/2010/main" val="322580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63D0BEE9-CC0F-4A30-7A11-20670E8DC093}"/>
              </a:ext>
            </a:extLst>
          </p:cNvPr>
          <p:cNvPicPr>
            <a:picLocks noChangeAspect="1"/>
          </p:cNvPicPr>
          <p:nvPr/>
        </p:nvPicPr>
        <p:blipFill>
          <a:blip r:embed="rId3"/>
          <a:stretch>
            <a:fillRect/>
          </a:stretch>
        </p:blipFill>
        <p:spPr>
          <a:xfrm>
            <a:off x="1550285" y="102920"/>
            <a:ext cx="8420192" cy="5852389"/>
          </a:xfrm>
          <a:prstGeom prst="rect">
            <a:avLst/>
          </a:prstGeom>
        </p:spPr>
      </p:pic>
      <p:sp>
        <p:nvSpPr>
          <p:cNvPr id="16" name="TextBox 15">
            <a:extLst>
              <a:ext uri="{FF2B5EF4-FFF2-40B4-BE49-F238E27FC236}">
                <a16:creationId xmlns:a16="http://schemas.microsoft.com/office/drawing/2014/main" id="{BD96D439-3638-AF39-0AD0-8A731B491CA7}"/>
              </a:ext>
            </a:extLst>
          </p:cNvPr>
          <p:cNvSpPr txBox="1"/>
          <p:nvPr/>
        </p:nvSpPr>
        <p:spPr>
          <a:xfrm>
            <a:off x="713874" y="5955309"/>
            <a:ext cx="10764252" cy="673133"/>
          </a:xfrm>
          <a:prstGeom prst="rect">
            <a:avLst/>
          </a:prstGeom>
          <a:noFill/>
        </p:spPr>
        <p:txBody>
          <a:bodyPr wrap="square">
            <a:spAutoFit/>
          </a:bodyPr>
          <a:lstStyle/>
          <a:p>
            <a:pPr>
              <a:lnSpc>
                <a:spcPct val="107000"/>
              </a:lnSpc>
              <a:spcAft>
                <a:spcPts val="800"/>
              </a:spcAft>
            </a:pPr>
            <a:r>
              <a:rPr lang="en-US" sz="1800" kern="100" dirty="0">
                <a:effectLst/>
                <a:latin typeface="Nyala" panose="02000504070300020003" pitchFamily="2" charset="0"/>
                <a:ea typeface="Calibri" panose="020F0502020204030204" pitchFamily="34" charset="0"/>
                <a:cs typeface="Nyala" panose="02000504070300020003" pitchFamily="2"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በየ</a:t>
            </a:r>
            <a:r>
              <a:rPr lang="en-US" sz="18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ተ</a:t>
            </a:r>
            <a:r>
              <a:rPr lang="en-US" sz="18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መ</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የአደጋ</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ስጋት</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ቅነሳ</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a:effectLst/>
                <a:latin typeface="Nyala" panose="02000504070300020003" pitchFamily="2" charset="0"/>
                <a:ea typeface="Calibri" panose="020F0502020204030204" pitchFamily="34" charset="0"/>
                <a:cs typeface="Nyala" panose="02000504070300020003" pitchFamily="2" charset="0"/>
              </a:rPr>
              <a:t>ጽ</a:t>
            </a:r>
            <a:r>
              <a:rPr lang="en-US" sz="1800" kern="100" dirty="0">
                <a:effectLst/>
                <a:latin typeface="Segoe UI" panose="020B0502040204020203" pitchFamily="34" charset="0"/>
                <a:ea typeface="Calibri" panose="020F0502020204030204" pitchFamily="34" charset="0"/>
                <a:cs typeface="Segoe UI" panose="020B0502040204020203" pitchFamily="34"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ቤት</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a:t>
            </a:r>
            <a:r>
              <a:rPr lang="en-US" sz="18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ኤ</a:t>
            </a:r>
            <a:r>
              <a:rPr lang="en-US" sz="18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800" kern="100" dirty="0" err="1">
                <a:effectLst/>
                <a:latin typeface="Nyala" panose="02000504070300020003" pitchFamily="2" charset="0"/>
                <a:ea typeface="Calibri" panose="020F0502020204030204" pitchFamily="34" charset="0"/>
                <a:cs typeface="Nyala" panose="02000504070300020003" pitchFamily="2" charset="0"/>
              </a:rPr>
              <a:t>አ</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ግንቦት</a:t>
            </a:r>
            <a:r>
              <a:rPr lang="en-US" sz="1800" kern="100" dirty="0">
                <a:effectLst/>
                <a:latin typeface="Segoe UI" panose="020B0502040204020203" pitchFamily="34" charset="0"/>
                <a:ea typeface="Calibri" panose="020F0502020204030204" pitchFamily="34" charset="0"/>
                <a:cs typeface="Segoe UI" panose="020B0502040204020203" pitchFamily="34" charset="0"/>
              </a:rPr>
              <a:t> 2019 </a:t>
            </a:r>
            <a:r>
              <a:rPr lang="en-US" sz="1800" kern="100" dirty="0" err="1">
                <a:effectLst/>
                <a:latin typeface="Nyala" panose="02000504070300020003" pitchFamily="2" charset="0"/>
                <a:ea typeface="Calibri" panose="020F0502020204030204" pitchFamily="34" charset="0"/>
                <a:cs typeface="Nyala" panose="02000504070300020003" pitchFamily="2" charset="0"/>
              </a:rPr>
              <a:t>ምህጻረ</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ቃሉ</a:t>
            </a:r>
            <a:r>
              <a:rPr lang="en-US" sz="1800" kern="100" dirty="0">
                <a:effectLst/>
                <a:latin typeface="Segoe UI" panose="020B0502040204020203" pitchFamily="34" charset="0"/>
                <a:ea typeface="Calibri" panose="020F0502020204030204" pitchFamily="34" charset="0"/>
                <a:cs typeface="Segoe UI" panose="020B0502040204020203" pitchFamily="34" charset="0"/>
              </a:rPr>
              <a:t> UNDRR </a:t>
            </a:r>
            <a:r>
              <a:rPr lang="en-US" sz="1800" kern="100" dirty="0" err="1">
                <a:effectLst/>
                <a:latin typeface="Nyala" panose="02000504070300020003" pitchFamily="2" charset="0"/>
                <a:ea typeface="Calibri" panose="020F0502020204030204" pitchFamily="34" charset="0"/>
                <a:cs typeface="Nyala" panose="02000504070300020003" pitchFamily="2" charset="0"/>
              </a:rPr>
              <a:t>ተብሎ</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እስኪቀየር</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ድረስ</a:t>
            </a:r>
            <a:r>
              <a:rPr lang="en-US" sz="1800" kern="100" dirty="0">
                <a:effectLst/>
                <a:latin typeface="Segoe UI" panose="020B0502040204020203" pitchFamily="34" charset="0"/>
                <a:ea typeface="Calibri" panose="020F0502020204030204" pitchFamily="34" charset="0"/>
                <a:cs typeface="Segoe UI" panose="020B0502040204020203" pitchFamily="34" charset="0"/>
              </a:rPr>
              <a:t> UNISDR </a:t>
            </a:r>
            <a:r>
              <a:rPr lang="en-US" sz="1800" kern="100" dirty="0" err="1">
                <a:effectLst/>
                <a:latin typeface="Nyala" panose="02000504070300020003" pitchFamily="2" charset="0"/>
                <a:ea typeface="Calibri" panose="020F0502020204030204" pitchFamily="34" charset="0"/>
                <a:cs typeface="Nyala" panose="02000504070300020003" pitchFamily="2" charset="0"/>
              </a:rPr>
              <a:t>በመባል</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ይጠራ</a:t>
            </a:r>
            <a:r>
              <a:rPr lang="en-US" sz="1800" kern="100" dirty="0">
                <a:effectLst/>
                <a:latin typeface="Segoe UI" panose="020B0502040204020203" pitchFamily="34" charset="0"/>
                <a:ea typeface="Calibri" panose="020F0502020204030204" pitchFamily="34" charset="0"/>
                <a:cs typeface="Segoe UI" panose="020B0502040204020203" pitchFamily="34"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ነበር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ድህረ-ገጹን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ይመልከቱ</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u="sng" kern="100" dirty="0">
                <a:solidFill>
                  <a:srgbClr val="0563C1"/>
                </a:solidFill>
                <a:effectLst/>
                <a:latin typeface="Nyala" panose="02000504070300020003" pitchFamily="2" charset="0"/>
                <a:ea typeface="Calibri" panose="020F0502020204030204" pitchFamily="34" charset="0"/>
                <a:cs typeface="Nyala" panose="02000504070300020003" pitchFamily="2" charset="0"/>
                <a:hlinkClick r:id="rId4"/>
              </a:rPr>
              <a:t>www.undrr.org.cdkn</a:t>
            </a:r>
            <a:r>
              <a:rPr lang="en-US" sz="1800" kern="100" dirty="0">
                <a:effectLst/>
                <a:latin typeface="Nyala" panose="02000504070300020003" pitchFamily="2" charset="0"/>
                <a:ea typeface="Calibri" panose="020F0502020204030204" pitchFamily="34" charset="0"/>
                <a:cs typeface="Nyala" panose="02000504070300020003" pitchFamily="2" charset="0"/>
              </a:rPr>
              <a:t>, 2020: </a:t>
            </a:r>
            <a:r>
              <a:rPr lang="en-GB" sz="1050" dirty="0"/>
              <a:t>© CDKN </a:t>
            </a:r>
            <a:r>
              <a:rPr lang="en-US" sz="1050" kern="100" dirty="0">
                <a:effectLst/>
                <a:latin typeface="Nyala" panose="02000504070300020003" pitchFamily="2" charset="0"/>
                <a:ea typeface="Calibri" panose="020F0502020204030204" pitchFamily="34" charset="0"/>
                <a:cs typeface="Times New Roman" panose="02020603050405020304" pitchFamily="18" charset="0"/>
              </a:rPr>
              <a:t>እ</a:t>
            </a:r>
            <a:r>
              <a:rPr lang="am-ET" sz="1050" kern="100" dirty="0">
                <a:effectLst/>
                <a:latin typeface="Nyala" panose="02000504070300020003" pitchFamily="2" charset="0"/>
                <a:ea typeface="Calibri" panose="020F0502020204030204" pitchFamily="34" charset="0"/>
                <a:cs typeface="Times New Roman" panose="02020603050405020304" pitchFamily="18" charset="0"/>
              </a:rPr>
              <a:t>.ኤ.አ </a:t>
            </a:r>
            <a:r>
              <a:rPr lang="en-GB" sz="1050" dirty="0"/>
              <a:t>2020. </a:t>
            </a:r>
            <a:r>
              <a:rPr lang="en-US" sz="1050" kern="100" dirty="0">
                <a:latin typeface="Nyala" panose="02000504070300020003" pitchFamily="2" charset="0"/>
              </a:rPr>
              <a:t> Creative Commons License Attribution Non-commercial </a:t>
            </a:r>
            <a:r>
              <a:rPr lang="en-GB" kern="100" dirty="0">
                <a:latin typeface="Nyala" panose="02000504070300020003" pitchFamily="2" charset="0"/>
              </a:rPr>
              <a:t>4.0.</a:t>
            </a:r>
          </a:p>
        </p:txBody>
      </p:sp>
      <p:sp>
        <p:nvSpPr>
          <p:cNvPr id="19" name="TextBox 18">
            <a:extLst>
              <a:ext uri="{FF2B5EF4-FFF2-40B4-BE49-F238E27FC236}">
                <a16:creationId xmlns:a16="http://schemas.microsoft.com/office/drawing/2014/main" id="{963CB0FE-1B72-FB45-CF88-DD02BA01F9DC}"/>
              </a:ext>
            </a:extLst>
          </p:cNvPr>
          <p:cNvSpPr txBox="1"/>
          <p:nvPr/>
        </p:nvSpPr>
        <p:spPr>
          <a:xfrm rot="16200000">
            <a:off x="8237893" y="3275111"/>
            <a:ext cx="931665" cy="307777"/>
          </a:xfrm>
          <a:prstGeom prst="rect">
            <a:avLst/>
          </a:prstGeom>
          <a:noFill/>
        </p:spPr>
        <p:txBody>
          <a:bodyPr wrap="none" rtlCol="0">
            <a:spAutoFit/>
          </a:bodyPr>
          <a:lstStyle/>
          <a:p>
            <a:r>
              <a:rPr lang="en-US" sz="1400" dirty="0">
                <a:solidFill>
                  <a:schemeClr val="bg1"/>
                </a:solidFill>
                <a:effectLst/>
                <a:latin typeface="Nyala" panose="02000504070300020003" pitchFamily="2" charset="0"/>
                <a:ea typeface="Calibri" panose="020F0502020204030204" pitchFamily="34" charset="0"/>
                <a:cs typeface="Nyala" panose="02000504070300020003" pitchFamily="2" charset="0"/>
              </a:rPr>
              <a:t>እ.ኤ.አ. 2019</a:t>
            </a:r>
            <a:endParaRPr lang="en-US" sz="1400" dirty="0">
              <a:solidFill>
                <a:schemeClr val="bg1"/>
              </a:solidFill>
            </a:endParaRPr>
          </a:p>
        </p:txBody>
      </p:sp>
    </p:spTree>
    <p:extLst>
      <p:ext uri="{BB962C8B-B14F-4D97-AF65-F5344CB8AC3E}">
        <p14:creationId xmlns:p14="http://schemas.microsoft.com/office/powerpoint/2010/main" val="387028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390526" y="395781"/>
            <a:ext cx="10774614"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የተፈጥሮ</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አደጋዎች</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በሴቶች</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በወንዶች</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ላይ</a:t>
            </a:r>
            <a:r>
              <a:rPr kumimoji="0" lang="en-US" altLang="en-US" sz="36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የተለያ</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ተጽእኖ</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ይፈጥራሉ</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endParaRPr kumimoji="0" lang="en-US" altLang="en-US" sz="2800" b="1" i="0" u="none" strike="noStrike" cap="none" normalizeH="0" baseline="0" dirty="0">
              <a:ln>
                <a:noFill/>
              </a:ln>
              <a:solidFill>
                <a:srgbClr val="C00000"/>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5FFC6515-774D-7E90-524B-99BE2D762384}"/>
              </a:ext>
            </a:extLst>
          </p:cNvPr>
          <p:cNvGraphicFramePr>
            <a:graphicFrameLocks noGrp="1"/>
          </p:cNvGraphicFramePr>
          <p:nvPr>
            <p:extLst>
              <p:ext uri="{D42A27DB-BD31-4B8C-83A1-F6EECF244321}">
                <p14:modId xmlns:p14="http://schemas.microsoft.com/office/powerpoint/2010/main" val="4038609358"/>
              </p:ext>
            </p:extLst>
          </p:nvPr>
        </p:nvGraphicFramePr>
        <p:xfrm>
          <a:off x="636998" y="1042112"/>
          <a:ext cx="10235217" cy="5623553"/>
        </p:xfrm>
        <a:graphic>
          <a:graphicData uri="http://schemas.openxmlformats.org/drawingml/2006/table">
            <a:tbl>
              <a:tblPr firstRow="1" bandRow="1"/>
              <a:tblGrid>
                <a:gridCol w="1325618">
                  <a:extLst>
                    <a:ext uri="{9D8B030D-6E8A-4147-A177-3AD203B41FA5}">
                      <a16:colId xmlns:a16="http://schemas.microsoft.com/office/drawing/2014/main" val="3605404664"/>
                    </a:ext>
                  </a:extLst>
                </a:gridCol>
                <a:gridCol w="4646757">
                  <a:extLst>
                    <a:ext uri="{9D8B030D-6E8A-4147-A177-3AD203B41FA5}">
                      <a16:colId xmlns:a16="http://schemas.microsoft.com/office/drawing/2014/main" val="3681843091"/>
                    </a:ext>
                  </a:extLst>
                </a:gridCol>
                <a:gridCol w="4262842">
                  <a:extLst>
                    <a:ext uri="{9D8B030D-6E8A-4147-A177-3AD203B41FA5}">
                      <a16:colId xmlns:a16="http://schemas.microsoft.com/office/drawing/2014/main" val="1765121744"/>
                    </a:ext>
                  </a:extLst>
                </a:gridCol>
              </a:tblGrid>
              <a:tr h="518599">
                <a:tc>
                  <a:txBody>
                    <a:bodyPr/>
                    <a:lstStyle/>
                    <a:p>
                      <a:pPr marL="0" marR="0">
                        <a:lnSpc>
                          <a:spcPct val="107000"/>
                        </a:lnSpc>
                        <a:spcBef>
                          <a:spcPts val="0"/>
                        </a:spcBef>
                        <a:spcAft>
                          <a:spcPts val="0"/>
                        </a:spcAft>
                      </a:pPr>
                      <a:r>
                        <a:rPr lang="en-GB" sz="2400" b="1" kern="0" dirty="0" err="1">
                          <a:solidFill>
                            <a:srgbClr val="FFFFFF"/>
                          </a:solidFill>
                          <a:effectLst/>
                          <a:latin typeface="Nyala" panose="02000504070300020003" pitchFamily="2" charset="0"/>
                          <a:ea typeface="Arial" panose="020B0604020202020204" pitchFamily="34" charset="0"/>
                          <a:cs typeface="Arial" panose="020B0604020202020204" pitchFamily="34" charset="0"/>
                        </a:rPr>
                        <a:t>ዓመት</a:t>
                      </a:r>
                      <a:r>
                        <a:rPr lang="en-GB" sz="2400" b="1" kern="0" dirty="0">
                          <a:solidFill>
                            <a:srgbClr val="FFFFFF"/>
                          </a:solidFill>
                          <a:effectLst/>
                          <a:latin typeface="Nyala" panose="02000504070300020003" pitchFamily="2" charset="0"/>
                          <a:ea typeface="Arial" panose="020B0604020202020204" pitchFamily="34" charset="0"/>
                          <a:cs typeface="Arial" panose="020B0604020202020204" pitchFamily="34" charset="0"/>
                        </a:rPr>
                        <a:t> </a:t>
                      </a:r>
                      <a:r>
                        <a:rPr lang="en-GB" sz="2400" b="1" kern="0" dirty="0" err="1">
                          <a:solidFill>
                            <a:srgbClr val="FFFFFF"/>
                          </a:solidFill>
                          <a:effectLst/>
                          <a:latin typeface="Nyala" panose="02000504070300020003" pitchFamily="2" charset="0"/>
                          <a:ea typeface="Arial" panose="020B0604020202020204" pitchFamily="34" charset="0"/>
                          <a:cs typeface="Arial" panose="020B0604020202020204" pitchFamily="34" charset="0"/>
                        </a:rPr>
                        <a:t>እ</a:t>
                      </a:r>
                      <a:r>
                        <a:rPr lang="am-ET" sz="2400" b="1" kern="0" dirty="0">
                          <a:solidFill>
                            <a:srgbClr val="FFFFFF"/>
                          </a:solidFill>
                          <a:effectLst/>
                          <a:latin typeface="Nyala" panose="02000504070300020003" pitchFamily="2" charset="0"/>
                          <a:ea typeface="Arial" panose="020B0604020202020204" pitchFamily="34" charset="0"/>
                          <a:cs typeface="Arial" panose="020B0604020202020204" pitchFamily="34" charset="0"/>
                        </a:rPr>
                        <a:t>.ኤ.አ.</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marL="0" marR="0">
                        <a:lnSpc>
                          <a:spcPct val="107000"/>
                        </a:lnSpc>
                        <a:spcBef>
                          <a:spcPts val="0"/>
                        </a:spcBef>
                        <a:spcAft>
                          <a:spcPts val="0"/>
                        </a:spcAft>
                      </a:pPr>
                      <a:r>
                        <a:rPr lang="en-US" sz="2400" b="1" kern="0" dirty="0" err="1">
                          <a:solidFill>
                            <a:srgbClr val="FFFFFF"/>
                          </a:solidFill>
                          <a:effectLst/>
                          <a:latin typeface="Nyala" panose="02000504070300020003" pitchFamily="2" charset="0"/>
                          <a:ea typeface="Times New Roman" panose="02020603050405020304" pitchFamily="18" charset="0"/>
                          <a:cs typeface="Arial" panose="020B0604020202020204" pitchFamily="34" charset="0"/>
                        </a:rPr>
                        <a:t>ክስተት</a:t>
                      </a:r>
                      <a:r>
                        <a:rPr lang="en-US" sz="2400" b="1" kern="0" dirty="0">
                          <a:solidFill>
                            <a:srgbClr val="000000"/>
                          </a:solidFill>
                          <a:effectLst/>
                          <a:latin typeface="Nyala" panose="02000504070300020003" pitchFamily="2" charset="0"/>
                          <a:ea typeface="Times New Roman" panose="02020603050405020304" pitchFamily="18" charset="0"/>
                          <a:cs typeface="Arial" panose="020B0604020202020204" pitchFamily="34" charset="0"/>
                        </a:rPr>
                        <a:t> </a:t>
                      </a:r>
                      <a:r>
                        <a:rPr lang="en-US" sz="2000" b="1" kern="0" dirty="0">
                          <a:solidFill>
                            <a:srgbClr val="FFFFFF"/>
                          </a:solidFill>
                          <a:effectLst/>
                          <a:latin typeface="Nyala" panose="02000504070300020003" pitchFamily="2" charset="0"/>
                          <a:ea typeface="Times New Roman" panose="02020603050405020304" pitchFamily="18" charset="0"/>
                          <a:cs typeface="Arial" panose="020B0604020202020204" pitchFamily="34" charset="0"/>
                        </a:rPr>
                        <a:t>(</a:t>
                      </a:r>
                      <a:r>
                        <a:rPr lang="en-US" sz="2000" b="1" kern="0" dirty="0" err="1">
                          <a:solidFill>
                            <a:srgbClr val="FFFFFF"/>
                          </a:solidFill>
                          <a:effectLst/>
                          <a:latin typeface="Nyala" panose="02000504070300020003" pitchFamily="2" charset="0"/>
                          <a:ea typeface="+mn-ea"/>
                          <a:cs typeface="Arial" panose="020B0604020202020204" pitchFamily="34" charset="0"/>
                        </a:rPr>
                        <a:t>የአደጋው</a:t>
                      </a:r>
                      <a:r>
                        <a:rPr lang="en-US" sz="2000" b="1" kern="0" dirty="0">
                          <a:solidFill>
                            <a:srgbClr val="FFFFFF"/>
                          </a:solidFill>
                          <a:effectLst/>
                          <a:latin typeface="Nyala" panose="02000504070300020003" pitchFamily="2" charset="0"/>
                          <a:ea typeface="+mn-ea"/>
                          <a:cs typeface="Arial" panose="020B0604020202020204" pitchFamily="34" charset="0"/>
                        </a:rPr>
                        <a:t> </a:t>
                      </a:r>
                      <a:r>
                        <a:rPr lang="en-US" sz="2000" b="1" kern="0" dirty="0" err="1">
                          <a:solidFill>
                            <a:srgbClr val="FFFFFF"/>
                          </a:solidFill>
                          <a:effectLst/>
                          <a:latin typeface="Nyala" panose="02000504070300020003" pitchFamily="2" charset="0"/>
                          <a:ea typeface="+mn-ea"/>
                          <a:cs typeface="Arial" panose="020B0604020202020204" pitchFamily="34" charset="0"/>
                        </a:rPr>
                        <a:t>አይነት</a:t>
                      </a:r>
                      <a:r>
                        <a:rPr lang="en-US" sz="2000" b="1" kern="0" dirty="0">
                          <a:solidFill>
                            <a:srgbClr val="FFFFFF"/>
                          </a:solidFill>
                          <a:effectLst/>
                          <a:latin typeface="Nyala" panose="02000504070300020003" pitchFamily="2" charset="0"/>
                          <a:ea typeface="+mn-ea"/>
                          <a:cs typeface="Arial" panose="020B0604020202020204" pitchFamily="34" charset="0"/>
                        </a:rPr>
                        <a:t> </a:t>
                      </a:r>
                      <a:r>
                        <a:rPr lang="en-US" sz="2000" b="1" kern="0" dirty="0" err="1">
                          <a:solidFill>
                            <a:srgbClr val="FFFFFF"/>
                          </a:solidFill>
                          <a:effectLst/>
                          <a:latin typeface="Nyala" panose="02000504070300020003" pitchFamily="2" charset="0"/>
                          <a:ea typeface="+mn-ea"/>
                          <a:cs typeface="Arial" panose="020B0604020202020204" pitchFamily="34" charset="0"/>
                        </a:rPr>
                        <a:t>እና</a:t>
                      </a:r>
                      <a:r>
                        <a:rPr lang="en-US" sz="2000" b="1" kern="0" dirty="0">
                          <a:solidFill>
                            <a:srgbClr val="FFFFFF"/>
                          </a:solidFill>
                          <a:effectLst/>
                          <a:latin typeface="Nyala" panose="02000504070300020003" pitchFamily="2" charset="0"/>
                          <a:ea typeface="+mn-ea"/>
                          <a:cs typeface="Arial" panose="020B0604020202020204" pitchFamily="34" charset="0"/>
                        </a:rPr>
                        <a:t> </a:t>
                      </a:r>
                      <a:r>
                        <a:rPr lang="en-US" sz="2000" b="1" kern="0" dirty="0" err="1">
                          <a:solidFill>
                            <a:srgbClr val="FFFFFF"/>
                          </a:solidFill>
                          <a:effectLst/>
                          <a:latin typeface="Nyala" panose="02000504070300020003" pitchFamily="2" charset="0"/>
                          <a:ea typeface="+mn-ea"/>
                          <a:cs typeface="Arial" panose="020B0604020202020204" pitchFamily="34" charset="0"/>
                        </a:rPr>
                        <a:t>የተከሰተበት</a:t>
                      </a:r>
                      <a:r>
                        <a:rPr lang="en-US" sz="2000" b="1" kern="0" dirty="0">
                          <a:solidFill>
                            <a:srgbClr val="FFFFFF"/>
                          </a:solidFill>
                          <a:effectLst/>
                          <a:latin typeface="Nyala" panose="02000504070300020003" pitchFamily="2" charset="0"/>
                          <a:ea typeface="+mn-ea"/>
                          <a:cs typeface="Arial" panose="020B0604020202020204" pitchFamily="34" charset="0"/>
                        </a:rPr>
                        <a:t> </a:t>
                      </a:r>
                      <a:r>
                        <a:rPr lang="en-US" sz="2000" b="1" kern="0" dirty="0" err="1">
                          <a:solidFill>
                            <a:srgbClr val="FFFFFF"/>
                          </a:solidFill>
                          <a:effectLst/>
                          <a:latin typeface="Nyala" panose="02000504070300020003" pitchFamily="2" charset="0"/>
                          <a:ea typeface="+mn-ea"/>
                          <a:cs typeface="Arial" panose="020B0604020202020204" pitchFamily="34" charset="0"/>
                        </a:rPr>
                        <a:t>ከተማ</a:t>
                      </a:r>
                      <a:r>
                        <a:rPr lang="am-ET" sz="2000" b="1" kern="0" dirty="0">
                          <a:solidFill>
                            <a:srgbClr val="FFFFFF"/>
                          </a:solidFill>
                          <a:effectLst/>
                          <a:latin typeface="Nyala" panose="02000504070300020003" pitchFamily="2" charset="0"/>
                          <a:ea typeface="+mn-ea"/>
                          <a:cs typeface="Arial" panose="020B0604020202020204" pitchFamily="34" charset="0"/>
                        </a:rPr>
                        <a:t>/</a:t>
                      </a:r>
                      <a:r>
                        <a:rPr lang="en-US" sz="2000" b="1" kern="0" dirty="0" err="1">
                          <a:solidFill>
                            <a:srgbClr val="FFFFFF"/>
                          </a:solidFill>
                          <a:effectLst/>
                          <a:latin typeface="Nyala" panose="02000504070300020003" pitchFamily="2" charset="0"/>
                          <a:ea typeface="+mn-ea"/>
                          <a:cs typeface="Arial" panose="020B0604020202020204" pitchFamily="34" charset="0"/>
                        </a:rPr>
                        <a:t>አገር</a:t>
                      </a:r>
                      <a:r>
                        <a:rPr lang="en-US" sz="2000" b="1" kern="0" dirty="0">
                          <a:solidFill>
                            <a:srgbClr val="FFFFFF"/>
                          </a:solidFill>
                          <a:effectLst/>
                          <a:latin typeface="Nyala" panose="02000504070300020003" pitchFamily="2" charset="0"/>
                          <a:ea typeface="Times New Roman" panose="02020603050405020304" pitchFamily="18" charset="0"/>
                          <a:cs typeface="Arial" panose="020B0604020202020204" pitchFamily="34" charset="0"/>
                        </a:rPr>
                        <a:t>)</a:t>
                      </a:r>
                      <a:endParaRPr lang="en-US" sz="2400" b="1" kern="0" dirty="0">
                        <a:solidFill>
                          <a:srgbClr val="FFFFFF"/>
                        </a:solidFill>
                        <a:effectLst/>
                        <a:latin typeface="Nyala" panose="02000504070300020003" pitchFamily="2" charset="0"/>
                        <a:ea typeface="Calibri" panose="020F050202020403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marL="0" marR="0">
                        <a:lnSpc>
                          <a:spcPct val="107000"/>
                        </a:lnSpc>
                        <a:spcBef>
                          <a:spcPts val="0"/>
                        </a:spcBef>
                        <a:spcAft>
                          <a:spcPts val="0"/>
                        </a:spcAft>
                      </a:pPr>
                      <a:r>
                        <a:rPr lang="en-GB" sz="2400" b="1" kern="0">
                          <a:solidFill>
                            <a:srgbClr val="FFFFFF"/>
                          </a:solidFill>
                          <a:effectLst/>
                          <a:latin typeface="Nyala" panose="02000504070300020003" pitchFamily="2" charset="0"/>
                          <a:ea typeface="Arial" panose="020B0604020202020204" pitchFamily="34" charset="0"/>
                          <a:cs typeface="Arial" panose="020B0604020202020204" pitchFamily="34" charset="0"/>
                        </a:rPr>
                        <a:t>የሞቱ ሴቶች መጠን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45786148"/>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2004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ሱናሚ</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አቼ</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ኢንዶኔ</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ዢ</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ያ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77%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3116902563"/>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2004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ሱናሚ</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ታሚል</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ናዱ</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ህንድ</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73%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extLst>
                  <a:ext uri="{0D108BD9-81ED-4DB2-BD59-A6C34878D82A}">
                    <a16:rowId xmlns:a16="http://schemas.microsoft.com/office/drawing/2014/main" val="3525407734"/>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2008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አውሎ</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ንፋ</a:t>
                      </a:r>
                      <a:r>
                        <a:rPr lang="am-ET" sz="2400" kern="0" dirty="0">
                          <a:solidFill>
                            <a:srgbClr val="000000"/>
                          </a:solidFill>
                          <a:effectLst/>
                          <a:latin typeface="+mn-lt"/>
                          <a:ea typeface="Arial" panose="020B0604020202020204" pitchFamily="34" charset="0"/>
                          <a:cs typeface="Arial" panose="020B0604020202020204" pitchFamily="34" charset="0"/>
                        </a:rPr>
                        <a:t>ስ</a:t>
                      </a:r>
                      <a:r>
                        <a:rPr lang="en-US"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ሳይክሎን</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ናርጊስ</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ማይናማር</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61%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808072181"/>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2009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ሱናሚ</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ቶንጋ</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እና</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ሳሞአ</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70%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extLst>
                  <a:ext uri="{0D108BD9-81ED-4DB2-BD59-A6C34878D82A}">
                    <a16:rowId xmlns:a16="http://schemas.microsoft.com/office/drawing/2014/main" val="3709038569"/>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ጎርፍ</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የ</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ሰለሞን</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ደሴቶች</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96% </a:t>
                      </a:r>
                      <a:r>
                        <a:rPr lang="en-GB" sz="2400" kern="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ሴቶች</a:t>
                      </a:r>
                      <a:r>
                        <a:rPr lang="am-ET"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እና</a:t>
                      </a:r>
                      <a:r>
                        <a:rPr lang="en-GB"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ህፃናት</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2468981961"/>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ኢቦላ</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ሴራሊዮን</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ላይቤሪያ</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ጊኒ</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55-60%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extLst>
                  <a:ext uri="{0D108BD9-81ED-4DB2-BD59-A6C34878D82A}">
                    <a16:rowId xmlns:a16="http://schemas.microsoft.com/office/drawing/2014/main" val="838485467"/>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መሬት</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መንቀጥቀጥ</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ኔፓል</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55%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300855641"/>
                  </a:ext>
                </a:extLst>
              </a:tr>
              <a:tr h="481511">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ጎርፍ</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ማይናማር</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42%</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extLst>
                  <a:ext uri="{0D108BD9-81ED-4DB2-BD59-A6C34878D82A}">
                    <a16:rowId xmlns:a16="http://schemas.microsoft.com/office/drawing/2014/main" val="233609349"/>
                  </a:ext>
                </a:extLst>
              </a:tr>
              <a:tr h="913453">
                <a:tc>
                  <a:txBody>
                    <a:bodyPr/>
                    <a:lstStyle/>
                    <a:p>
                      <a:pPr marL="0" marR="0">
                        <a:lnSpc>
                          <a:spcPct val="107000"/>
                        </a:lnSpc>
                        <a:spcBef>
                          <a:spcPts val="0"/>
                        </a:spcBef>
                        <a:spcAft>
                          <a:spcPts val="0"/>
                        </a:spcAft>
                      </a:pPr>
                      <a:r>
                        <a:rPr lang="en-GB"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2016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አውሎ</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ንፋ</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ስ</a:t>
                      </a:r>
                      <a:r>
                        <a:rPr lang="en-US"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ሳይክሎን</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ዊ</a:t>
                      </a:r>
                      <a:r>
                        <a:rPr lang="en-GB" sz="2400" kern="0" dirty="0" err="1">
                          <a:solidFill>
                            <a:srgbClr val="000000"/>
                          </a:solidFill>
                          <a:effectLst/>
                          <a:latin typeface="Nyala" panose="02000504070300020003" pitchFamily="2" charset="0"/>
                          <a:ea typeface="Arial" panose="020B0604020202020204" pitchFamily="34" charset="0"/>
                          <a:cs typeface="Arial" panose="020B0604020202020204" pitchFamily="34" charset="0"/>
                        </a:rPr>
                        <a:t>ንስተን</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 </a:t>
                      </a:r>
                      <a:r>
                        <a:rPr lang="am-ET"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ፊ</a:t>
                      </a:r>
                      <a:r>
                        <a:rPr lang="en-GB" sz="2400" kern="0" dirty="0">
                          <a:solidFill>
                            <a:srgbClr val="000000"/>
                          </a:solidFill>
                          <a:effectLst/>
                          <a:latin typeface="Nyala" panose="02000504070300020003" pitchFamily="2" charset="0"/>
                          <a:ea typeface="Arial" panose="020B0604020202020204" pitchFamily="34" charset="0"/>
                          <a:cs typeface="Arial" panose="020B0604020202020204" pitchFamily="34" charset="0"/>
                        </a:rPr>
                        <a:t>ጂ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tc>
                  <a:txBody>
                    <a:bodyPr/>
                    <a:lstStyle/>
                    <a:p>
                      <a:pPr marL="0" marR="0">
                        <a:lnSpc>
                          <a:spcPct val="107000"/>
                        </a:lnSpc>
                        <a:spcBef>
                          <a:spcPts val="0"/>
                        </a:spcBef>
                        <a:spcAft>
                          <a:spcPts val="0"/>
                        </a:spcAft>
                      </a:pPr>
                      <a:r>
                        <a:rPr lang="en-GB"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  (92% </a:t>
                      </a:r>
                      <a:r>
                        <a:rPr lang="en-GB" sz="2400" kern="1200" dirty="0" err="1">
                          <a:solidFill>
                            <a:schemeClr val="tx1"/>
                          </a:solidFill>
                          <a:effectLst/>
                          <a:latin typeface="+mn-lt"/>
                          <a:ea typeface="+mn-ea"/>
                          <a:cs typeface="+mn-cs"/>
                        </a:rPr>
                        <a:t>አይታውኪ</a:t>
                      </a:r>
                      <a:r>
                        <a:rPr lang="en-GB" sz="2400" kern="1200" dirty="0">
                          <a:solidFill>
                            <a:schemeClr val="tx1"/>
                          </a:solidFill>
                          <a:effectLst/>
                          <a:latin typeface="+mn-lt"/>
                          <a:ea typeface="+mn-ea"/>
                          <a:cs typeface="+mn-cs"/>
                        </a:rPr>
                        <a:t>- </a:t>
                      </a:r>
                      <a:r>
                        <a:rPr lang="en-GB" sz="2400" kern="1200" dirty="0" err="1">
                          <a:solidFill>
                            <a:schemeClr val="tx1"/>
                          </a:solidFill>
                          <a:effectLst/>
                          <a:latin typeface="+mn-lt"/>
                          <a:ea typeface="+mn-ea"/>
                          <a:cs typeface="+mn-cs"/>
                        </a:rPr>
                        <a:t>የፊጂ</a:t>
                      </a:r>
                      <a:r>
                        <a:rPr lang="en-GB" sz="2400" kern="1200" dirty="0">
                          <a:solidFill>
                            <a:schemeClr val="tx1"/>
                          </a:solidFill>
                          <a:effectLst/>
                          <a:latin typeface="+mn-lt"/>
                          <a:ea typeface="+mn-ea"/>
                          <a:cs typeface="+mn-cs"/>
                        </a:rPr>
                        <a:t> </a:t>
                      </a:r>
                      <a:r>
                        <a:rPr lang="en-GB" sz="2400" kern="1200" dirty="0" err="1">
                          <a:solidFill>
                            <a:schemeClr val="tx1"/>
                          </a:solidFill>
                          <a:effectLst/>
                          <a:latin typeface="+mn-lt"/>
                          <a:ea typeface="+mn-ea"/>
                          <a:cs typeface="+mn-cs"/>
                        </a:rPr>
                        <a:t>ተወላጅ</a:t>
                      </a:r>
                      <a:r>
                        <a:rPr lang="en-GB" sz="2400" kern="1200" dirty="0">
                          <a:solidFill>
                            <a:schemeClr val="tx1"/>
                          </a:solidFill>
                          <a:effectLst/>
                          <a:latin typeface="+mn-lt"/>
                          <a:ea typeface="+mn-ea"/>
                          <a:cs typeface="+mn-cs"/>
                        </a:rPr>
                        <a:t> </a:t>
                      </a:r>
                      <a:r>
                        <a:rPr lang="am-ET" sz="2400" kern="1200" dirty="0">
                          <a:solidFill>
                            <a:schemeClr val="tx1"/>
                          </a:solidFill>
                          <a:effectLst/>
                          <a:latin typeface="+mn-lt"/>
                          <a:ea typeface="+mn-ea"/>
                          <a:cs typeface="+mn-cs"/>
                        </a:rPr>
                        <a:t>(</a:t>
                      </a:r>
                      <a:r>
                        <a:rPr lang="en-GB" sz="2400" kern="1200" dirty="0">
                          <a:solidFill>
                            <a:schemeClr val="tx1"/>
                          </a:solidFill>
                          <a:effectLst/>
                          <a:latin typeface="+mn-lt"/>
                          <a:ea typeface="+mn-ea"/>
                          <a:cs typeface="+mn-cs"/>
                        </a:rPr>
                        <a:t>indigenous) </a:t>
                      </a:r>
                      <a:r>
                        <a:rPr lang="en-GB" sz="2400" kern="1200" dirty="0" err="1">
                          <a:solidFill>
                            <a:schemeClr val="tx1"/>
                          </a:solidFill>
                          <a:effectLst/>
                          <a:latin typeface="+mn-lt"/>
                          <a:ea typeface="+mn-ea"/>
                          <a:cs typeface="+mn-cs"/>
                        </a:rPr>
                        <a:t>ማህበረሰቦች</a:t>
                      </a:r>
                      <a:r>
                        <a:rPr lang="en-GB" sz="24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420" marR="58420" marT="29210" marB="292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EE8"/>
                    </a:solidFill>
                  </a:tcPr>
                </a:tc>
                <a:extLst>
                  <a:ext uri="{0D108BD9-81ED-4DB2-BD59-A6C34878D82A}">
                    <a16:rowId xmlns:a16="http://schemas.microsoft.com/office/drawing/2014/main" val="8430798"/>
                  </a:ext>
                </a:extLst>
              </a:tr>
            </a:tbl>
          </a:graphicData>
        </a:graphic>
      </p:graphicFrame>
    </p:spTree>
    <p:extLst>
      <p:ext uri="{BB962C8B-B14F-4D97-AF65-F5344CB8AC3E}">
        <p14:creationId xmlns:p14="http://schemas.microsoft.com/office/powerpoint/2010/main" val="229092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2"/>
            <a:ext cx="10515600" cy="798657"/>
          </a:xfrm>
        </p:spPr>
        <p:txBody>
          <a:bodyPr>
            <a:normAutofit fontScale="90000"/>
          </a:bodyPr>
          <a:lstStyle/>
          <a:p>
            <a:r>
              <a:rPr kumimoji="1" lang="am-ET" altLang="ja-JP" b="1" dirty="0">
                <a:solidFill>
                  <a:srgbClr val="C00000"/>
                </a:solidFill>
              </a:rPr>
              <a:t>አጀንዳ 2030 እና ዘላቂ የልማት ግቦች (</a:t>
            </a:r>
            <a:r>
              <a:rPr kumimoji="1" lang="en-US" altLang="ja-JP" sz="4400" b="1" dirty="0" err="1">
                <a:solidFill>
                  <a:srgbClr val="C00000"/>
                </a:solidFill>
              </a:rPr>
              <a:t>እ</a:t>
            </a:r>
            <a:r>
              <a:rPr kumimoji="1" lang="am-ET" altLang="ja-JP" sz="4400" b="1" dirty="0">
                <a:solidFill>
                  <a:srgbClr val="C00000"/>
                </a:solidFill>
              </a:rPr>
              <a:t>.ኤ.አ ከ</a:t>
            </a:r>
            <a:r>
              <a:rPr kumimoji="1" lang="am-ET" altLang="ja-JP" b="1" dirty="0">
                <a:solidFill>
                  <a:srgbClr val="C00000"/>
                </a:solidFill>
              </a:rPr>
              <a:t>2015 2030)</a:t>
            </a:r>
            <a:endParaRPr kumimoji="1" lang="ja-JP" altLang="en-US"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847725" y="1170308"/>
            <a:ext cx="7099241" cy="5478423"/>
          </a:xfrm>
          <a:prstGeom prst="rect">
            <a:avLst/>
          </a:prstGeom>
          <a:noFill/>
          <a:ln>
            <a:noFill/>
          </a:ln>
        </p:spPr>
        <p:txBody>
          <a:bodyPr wrap="square">
            <a:spAutoFit/>
          </a:bodyPr>
          <a:lstStyle/>
          <a:p>
            <a:pPr>
              <a:buClr>
                <a:srgbClr val="000000"/>
              </a:buClr>
              <a:buSzPts val="2200"/>
            </a:pPr>
            <a:r>
              <a:rPr kumimoji="0" lang="ja-JP" altLang="ja-JP" sz="2800" b="1" i="0" u="none" strike="noStrike" cap="none" normalizeH="0" baseline="0" dirty="0">
                <a:ln>
                  <a:noFill/>
                </a:ln>
                <a:effectLst/>
                <a:latin typeface="Arial Unicode MS"/>
                <a:ea typeface="inherit"/>
              </a:rPr>
              <a:t>በ</a:t>
            </a:r>
            <a:r>
              <a:rPr lang="en-US" sz="2800" b="1" dirty="0" err="1">
                <a:latin typeface="Arial Unicode MS"/>
              </a:rPr>
              <a:t>አሃዝ</a:t>
            </a:r>
            <a:r>
              <a:rPr kumimoji="0" lang="ja-JP" altLang="ja-JP" sz="2800" b="1" i="0" u="none" strike="noStrike" cap="none" normalizeH="0" baseline="0">
                <a:ln>
                  <a:noFill/>
                </a:ln>
                <a:effectLst/>
                <a:latin typeface="Arial Unicode MS"/>
                <a:ea typeface="inherit"/>
              </a:rPr>
              <a:t>፡</a:t>
            </a:r>
            <a:r>
              <a:rPr lang="ja-JP" altLang="ja-JP" sz="2800" b="1">
                <a:latin typeface="Arial Unicode MS"/>
              </a:rPr>
              <a:t>-</a:t>
            </a:r>
            <a:endParaRPr kumimoji="0" lang="am-ET" altLang="ja-JP" sz="2800" b="1" i="0" u="none" strike="noStrike" cap="none" normalizeH="0" baseline="0" dirty="0">
              <a:ln>
                <a:noFill/>
              </a:ln>
              <a:effectLst/>
              <a:latin typeface="Arial Unicode MS"/>
              <a:ea typeface="inherit"/>
            </a:endParaRPr>
          </a:p>
          <a:p>
            <a:pPr marL="565150" indent="-166688">
              <a:buClr>
                <a:srgbClr val="000000"/>
              </a:buClr>
              <a:buSzPts val="2200"/>
              <a:buFont typeface="Wingdings" panose="05000000000000000000" pitchFamily="2" charset="2"/>
              <a:buChar char="l"/>
            </a:pPr>
            <a:r>
              <a:rPr lang="am-ET" altLang="ja-JP" sz="2800" dirty="0">
                <a:solidFill>
                  <a:srgbClr val="303436"/>
                </a:solidFill>
                <a:latin typeface="Arial Unicode MS"/>
                <a:ea typeface="inherit"/>
              </a:rPr>
              <a:t> 17 ግቦች</a:t>
            </a:r>
          </a:p>
          <a:p>
            <a:pPr marL="565150" indent="-166688">
              <a:buClr>
                <a:srgbClr val="000000"/>
              </a:buClr>
              <a:buSzPts val="2200"/>
              <a:buFont typeface="Wingdings" panose="05000000000000000000" pitchFamily="2" charset="2"/>
              <a:buChar char="l"/>
            </a:pPr>
            <a:r>
              <a:rPr kumimoji="0" lang="am-ET" altLang="ja-JP" sz="2800" b="0" i="0" u="none" strike="noStrike" cap="none" normalizeH="0" baseline="0" dirty="0">
                <a:ln>
                  <a:noFill/>
                </a:ln>
                <a:solidFill>
                  <a:srgbClr val="303436"/>
                </a:solidFill>
                <a:effectLst/>
                <a:latin typeface="Arial Unicode MS"/>
                <a:ea typeface="inherit"/>
              </a:rPr>
              <a:t> 169 ኢላማዎች</a:t>
            </a:r>
          </a:p>
          <a:p>
            <a:pPr marL="565150" indent="-166688">
              <a:buClr>
                <a:srgbClr val="000000"/>
              </a:buClr>
              <a:buSzPts val="2200"/>
              <a:buFont typeface="Wingdings" panose="05000000000000000000" pitchFamily="2" charset="2"/>
              <a:buChar char="l"/>
            </a:pPr>
            <a:r>
              <a:rPr lang="am-ET" altLang="ja-JP" sz="2800" dirty="0">
                <a:solidFill>
                  <a:srgbClr val="303436"/>
                </a:solidFill>
                <a:latin typeface="Arial Unicode MS"/>
                <a:ea typeface="inherit"/>
              </a:rPr>
              <a:t> 232 </a:t>
            </a:r>
            <a:r>
              <a:rPr lang="am-ET" altLang="ja-JP" sz="2800" dirty="0">
                <a:solidFill>
                  <a:srgbClr val="303436"/>
                </a:solidFill>
                <a:latin typeface="Arial Unicode MS"/>
              </a:rPr>
              <a:t>ጠ</a:t>
            </a:r>
            <a:r>
              <a:rPr lang="ja-JP" altLang="ja-JP" sz="2800" dirty="0">
                <a:solidFill>
                  <a:srgbClr val="303436"/>
                </a:solidFill>
                <a:latin typeface="Arial Unicode MS"/>
              </a:rPr>
              <a:t>ቋሚዎች</a:t>
            </a:r>
            <a:endParaRPr lang="am-ET" altLang="ja-JP" sz="2800" dirty="0">
              <a:solidFill>
                <a:srgbClr val="303436"/>
              </a:solidFill>
              <a:latin typeface="Arial Unicode MS"/>
            </a:endParaRPr>
          </a:p>
          <a:p>
            <a:pPr marL="565150" indent="-166688">
              <a:buClr>
                <a:srgbClr val="000000"/>
              </a:buClr>
              <a:buSzPts val="2200"/>
              <a:buFont typeface="Wingdings" panose="05000000000000000000" pitchFamily="2" charset="2"/>
              <a:buChar char="l"/>
            </a:pPr>
            <a:r>
              <a:rPr lang="am-ET" altLang="ja-JP" sz="2800" dirty="0">
                <a:solidFill>
                  <a:srgbClr val="303436"/>
                </a:solidFill>
                <a:latin typeface="Arial Unicode MS"/>
              </a:rPr>
              <a:t> 193 የተባበሩት መንግስታት አባል አገራት </a:t>
            </a:r>
          </a:p>
          <a:p>
            <a:pPr marL="565150" indent="-166688">
              <a:buClr>
                <a:srgbClr val="000000"/>
              </a:buClr>
              <a:buSzPts val="2200"/>
              <a:buFont typeface="Wingdings" panose="05000000000000000000" pitchFamily="2" charset="2"/>
              <a:buChar char="l"/>
            </a:pPr>
            <a:endParaRPr lang="am-ET" altLang="ja-JP" dirty="0">
              <a:solidFill>
                <a:srgbClr val="303436"/>
              </a:solidFill>
              <a:latin typeface="Arial Unicode MS"/>
            </a:endParaRPr>
          </a:p>
          <a:p>
            <a:pPr>
              <a:buClr>
                <a:srgbClr val="000000"/>
              </a:buClr>
              <a:buSzPts val="2200"/>
            </a:pPr>
            <a:r>
              <a:rPr lang="am-ET" altLang="ja-JP" sz="2800" b="1" dirty="0">
                <a:solidFill>
                  <a:srgbClr val="303436"/>
                </a:solidFill>
                <a:latin typeface="Arial Unicode MS"/>
              </a:rPr>
              <a:t>ማወቅ የሚገባን፡</a:t>
            </a:r>
            <a:r>
              <a:rPr lang="ja-JP" altLang="ja-JP" sz="2800" b="1">
                <a:solidFill>
                  <a:srgbClr val="303436"/>
                </a:solidFill>
                <a:latin typeface="Arial Unicode MS"/>
              </a:rPr>
              <a:t>-</a:t>
            </a:r>
            <a:endParaRPr lang="am-ET" altLang="ja-JP" sz="2800" b="1" dirty="0">
              <a:solidFill>
                <a:srgbClr val="303436"/>
              </a:solidFill>
              <a:latin typeface="Arial Unicode MS"/>
            </a:endParaRPr>
          </a:p>
          <a:p>
            <a:pPr marL="798513" indent="-457200">
              <a:buClr>
                <a:srgbClr val="000000"/>
              </a:buClr>
              <a:buSzPts val="2200"/>
              <a:buFont typeface="Wingdings" panose="05000000000000000000" pitchFamily="2" charset="2"/>
              <a:buChar char="l"/>
            </a:pPr>
            <a:r>
              <a:rPr kumimoji="0" lang="ja-JP" altLang="ja-JP" sz="2800" b="0" i="0" u="none" strike="noStrike" cap="none" normalizeH="0" baseline="0" dirty="0">
                <a:ln>
                  <a:noFill/>
                </a:ln>
                <a:solidFill>
                  <a:srgbClr val="303436"/>
                </a:solidFill>
                <a:effectLst/>
                <a:latin typeface="Arial Unicode MS"/>
                <a:ea typeface="inherit"/>
              </a:rPr>
              <a:t>የተባበሩት መንግስታት ከፍተኛ የፖለቲካ መድረክ በየአመ</a:t>
            </a:r>
            <a:r>
              <a:rPr kumimoji="0" lang="ja-JP" altLang="ja-JP" sz="2800" b="0" i="0" u="none" strike="noStrike" cap="none" normalizeH="0" baseline="0">
                <a:ln>
                  <a:noFill/>
                </a:ln>
                <a:solidFill>
                  <a:srgbClr val="303436"/>
                </a:solidFill>
                <a:effectLst/>
                <a:latin typeface="Arial Unicode MS"/>
                <a:ea typeface="inherit"/>
              </a:rPr>
              <a:t>ቱ </a:t>
            </a:r>
            <a:r>
              <a:rPr lang="en-US" altLang="ja-JP" sz="2800" dirty="0" err="1">
                <a:solidFill>
                  <a:srgbClr val="303436"/>
                </a:solidFill>
                <a:latin typeface="Arial Unicode MS"/>
                <a:ea typeface="inherit"/>
              </a:rPr>
              <a:t>በ</a:t>
            </a:r>
            <a:r>
              <a:rPr kumimoji="0" lang="en-US" altLang="ja-JP" sz="2800" b="0" i="0" u="none" strike="noStrike" cap="none" normalizeH="0" baseline="0" dirty="0" err="1">
                <a:ln>
                  <a:noFill/>
                </a:ln>
                <a:solidFill>
                  <a:srgbClr val="303436"/>
                </a:solidFill>
                <a:effectLst/>
                <a:latin typeface="Arial Unicode MS"/>
                <a:ea typeface="inherit"/>
              </a:rPr>
              <a:t>ተመረጡ</a:t>
            </a:r>
            <a:r>
              <a:rPr kumimoji="0" lang="am-ET" altLang="ja-JP" sz="2800" b="0" i="0" u="none" strike="noStrike" cap="none" normalizeH="0" baseline="0" dirty="0">
                <a:ln>
                  <a:noFill/>
                </a:ln>
                <a:solidFill>
                  <a:srgbClr val="303436"/>
                </a:solidFill>
                <a:effectLst/>
                <a:latin typeface="Arial Unicode MS"/>
                <a:ea typeface="inherit"/>
              </a:rPr>
              <a:t> እርዕሶች ክንውን ላይ </a:t>
            </a:r>
            <a:r>
              <a:rPr kumimoji="0" lang="ja-JP" altLang="ja-JP" sz="2800" b="0" i="0" u="none" strike="noStrike" cap="none" normalizeH="0" baseline="0">
                <a:ln>
                  <a:noFill/>
                </a:ln>
                <a:solidFill>
                  <a:srgbClr val="303436"/>
                </a:solidFill>
                <a:effectLst/>
                <a:latin typeface="Arial Unicode MS"/>
                <a:ea typeface="inherit"/>
              </a:rPr>
              <a:t>ው</a:t>
            </a:r>
            <a:r>
              <a:rPr kumimoji="0" lang="ja-JP" altLang="ja-JP" sz="2800" b="0" i="0" u="none" strike="noStrike" cap="none" normalizeH="0" baseline="0" dirty="0">
                <a:ln>
                  <a:noFill/>
                </a:ln>
                <a:solidFill>
                  <a:srgbClr val="303436"/>
                </a:solidFill>
                <a:effectLst/>
                <a:latin typeface="Arial Unicode MS"/>
                <a:ea typeface="inherit"/>
              </a:rPr>
              <a:t>ይይት ያካሂዳል (</a:t>
            </a:r>
            <a:r>
              <a:rPr kumimoji="0" lang="am-ET" altLang="ja-JP" sz="2800" b="0" i="0" u="none" strike="noStrike" cap="none" normalizeH="0" baseline="0" dirty="0">
                <a:ln>
                  <a:noFill/>
                </a:ln>
                <a:solidFill>
                  <a:srgbClr val="303436"/>
                </a:solidFill>
                <a:effectLst/>
                <a:latin typeface="Arial Unicode MS"/>
                <a:ea typeface="inherit"/>
              </a:rPr>
              <a:t>ውይይቱ </a:t>
            </a:r>
            <a:r>
              <a:rPr kumimoji="0" lang="ja-JP" altLang="ja-JP" sz="2800" b="0" i="0" u="none" strike="noStrike" cap="none" normalizeH="0" baseline="0" dirty="0">
                <a:ln>
                  <a:noFill/>
                </a:ln>
                <a:solidFill>
                  <a:srgbClr val="303436"/>
                </a:solidFill>
                <a:effectLst/>
                <a:latin typeface="Arial Unicode MS"/>
                <a:ea typeface="inherit"/>
              </a:rPr>
              <a:t>የመንግስ</a:t>
            </a:r>
            <a:r>
              <a:rPr kumimoji="0" lang="am-ET" altLang="ja-JP" sz="2800" b="0" i="0" u="none" strike="noStrike" cap="none" normalizeH="0" baseline="0" dirty="0">
                <a:ln>
                  <a:noFill/>
                </a:ln>
                <a:solidFill>
                  <a:srgbClr val="303436"/>
                </a:solidFill>
                <a:effectLst/>
                <a:latin typeface="Arial Unicode MS"/>
                <a:ea typeface="inherit"/>
              </a:rPr>
              <a:t>ታት</a:t>
            </a:r>
            <a:r>
              <a:rPr kumimoji="0" lang="ja-JP" altLang="ja-JP" sz="2800" b="0" i="0" u="none" strike="noStrike" cap="none" normalizeH="0" baseline="0" dirty="0">
                <a:ln>
                  <a:noFill/>
                </a:ln>
                <a:solidFill>
                  <a:srgbClr val="303436"/>
                </a:solidFill>
                <a:effectLst/>
                <a:latin typeface="Arial Unicode MS"/>
                <a:ea typeface="inherit"/>
              </a:rPr>
              <a:t> </a:t>
            </a:r>
            <a:r>
              <a:rPr kumimoji="0" lang="am-ET" altLang="ja-JP" sz="2800" b="0" i="0" u="none" strike="noStrike" cap="none" normalizeH="0" baseline="0" dirty="0">
                <a:ln>
                  <a:noFill/>
                </a:ln>
                <a:solidFill>
                  <a:srgbClr val="303436"/>
                </a:solidFill>
                <a:effectLst/>
                <a:latin typeface="Arial Unicode MS"/>
                <a:ea typeface="inherit"/>
              </a:rPr>
              <a:t>ሪፖርቶች ላይ የተመሰረተ ነው</a:t>
            </a:r>
            <a:r>
              <a:rPr kumimoji="0" lang="ja-JP" altLang="ja-JP" sz="2800" b="0" i="0" u="none" strike="noStrike" cap="none" normalizeH="0" baseline="0" dirty="0">
                <a:ln>
                  <a:noFill/>
                </a:ln>
                <a:solidFill>
                  <a:srgbClr val="303436"/>
                </a:solidFill>
                <a:effectLst/>
                <a:latin typeface="Arial Unicode MS"/>
                <a:ea typeface="inherit"/>
              </a:rPr>
              <a:t>)</a:t>
            </a:r>
            <a:r>
              <a:rPr kumimoji="0" lang="ja-JP" altLang="ja-JP" sz="900" b="0" i="0" u="none" strike="noStrike" cap="none" normalizeH="0" baseline="0" dirty="0">
                <a:ln>
                  <a:noFill/>
                </a:ln>
                <a:solidFill>
                  <a:schemeClr val="tx1"/>
                </a:solidFill>
                <a:effectLst/>
              </a:rPr>
              <a:t> </a:t>
            </a:r>
            <a:endParaRPr kumimoji="0" lang="am-ET" altLang="ja-JP" sz="900" b="0" i="0" u="none" strike="noStrike" cap="none" normalizeH="0" baseline="0" dirty="0">
              <a:ln>
                <a:noFill/>
              </a:ln>
              <a:solidFill>
                <a:schemeClr val="tx1"/>
              </a:solidFill>
              <a:effectLst/>
            </a:endParaRPr>
          </a:p>
          <a:p>
            <a:pPr marL="798513" indent="-457200">
              <a:buClr>
                <a:srgbClr val="000000"/>
              </a:buClr>
              <a:buSzPts val="2200"/>
              <a:buFont typeface="Wingdings" panose="05000000000000000000" pitchFamily="2" charset="2"/>
              <a:buChar char="l"/>
            </a:pPr>
            <a:r>
              <a:rPr lang="ja-JP" altLang="ja-JP" sz="2800" dirty="0">
                <a:solidFill>
                  <a:srgbClr val="303436"/>
                </a:solidFill>
                <a:latin typeface="Arial Unicode MS"/>
              </a:rPr>
              <a:t>ገለልተኛ መከታተያ</a:t>
            </a:r>
            <a:r>
              <a:rPr lang="ja-JP" altLang="ja-JP" sz="2800">
                <a:solidFill>
                  <a:srgbClr val="303436"/>
                </a:solidFill>
                <a:latin typeface="Arial Unicode MS"/>
              </a:rPr>
              <a:t>ዎች</a:t>
            </a:r>
            <a:r>
              <a:rPr lang="am-ET" altLang="ja-JP" sz="2800" dirty="0">
                <a:solidFill>
                  <a:srgbClr val="303436"/>
                </a:solidFill>
                <a:latin typeface="Arial Unicode MS"/>
              </a:rPr>
              <a:t> የሚከተለውን </a:t>
            </a:r>
            <a:r>
              <a:rPr lang="ja-JP" altLang="ja-JP" sz="2800">
                <a:solidFill>
                  <a:srgbClr val="303436"/>
                </a:solidFill>
                <a:latin typeface="Arial Unicode MS"/>
              </a:rPr>
              <a:t>ያ</a:t>
            </a:r>
            <a:r>
              <a:rPr lang="ja-JP" altLang="ja-JP" sz="2800" dirty="0">
                <a:solidFill>
                  <a:srgbClr val="303436"/>
                </a:solidFill>
                <a:latin typeface="Arial Unicode MS"/>
              </a:rPr>
              <a:t>ካ</a:t>
            </a:r>
            <a:r>
              <a:rPr lang="ja-JP" altLang="ja-JP" sz="2800">
                <a:solidFill>
                  <a:srgbClr val="303436"/>
                </a:solidFill>
                <a:latin typeface="Arial Unicode MS"/>
              </a:rPr>
              <a:t>ትታ</a:t>
            </a:r>
            <a:r>
              <a:rPr lang="am-ET" altLang="ja-JP" sz="2800" dirty="0">
                <a:solidFill>
                  <a:srgbClr val="303436"/>
                </a:solidFill>
                <a:latin typeface="Arial Unicode MS"/>
              </a:rPr>
              <a:t>ሉ</a:t>
            </a:r>
            <a:r>
              <a:rPr lang="ja-JP" altLang="ja-JP" sz="2800">
                <a:solidFill>
                  <a:srgbClr val="303436"/>
                </a:solidFill>
                <a:latin typeface="Arial Unicode MS"/>
              </a:rPr>
              <a:t> </a:t>
            </a:r>
            <a:endParaRPr lang="am-ET" altLang="ja-JP" sz="2800" dirty="0">
              <a:solidFill>
                <a:srgbClr val="303436"/>
              </a:solidFill>
              <a:latin typeface="Arial Unicode MS"/>
            </a:endParaRPr>
          </a:p>
          <a:p>
            <a:pPr marL="690563">
              <a:buClr>
                <a:srgbClr val="000000"/>
              </a:buClr>
              <a:buSzPts val="2200"/>
            </a:pPr>
            <a:r>
              <a:rPr lang="pt-BR" altLang="ja-JP" sz="2400" b="0" i="0" u="none" strike="noStrike" dirty="0">
                <a:solidFill>
                  <a:srgbClr val="181A1B"/>
                </a:solidFill>
                <a:effectLst/>
                <a:latin typeface="Roboto" panose="02000000000000000000" pitchFamily="2" charset="0"/>
                <a:hlinkClick r:id="rId3"/>
              </a:rPr>
              <a:t>https://sdg-tracker.org/</a:t>
            </a:r>
            <a:endParaRPr lang="pt-BR" altLang="ja-JP" sz="2400" b="0" i="0" dirty="0">
              <a:solidFill>
                <a:srgbClr val="3C4144"/>
              </a:solidFill>
              <a:effectLst/>
              <a:latin typeface="Roboto" panose="02000000000000000000" pitchFamily="2" charset="0"/>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4" name="Google Shape;50;p8" descr="A picture containing drawing&#10;&#10;Description automatically generated">
            <a:extLst>
              <a:ext uri="{FF2B5EF4-FFF2-40B4-BE49-F238E27FC236}">
                <a16:creationId xmlns:a16="http://schemas.microsoft.com/office/drawing/2014/main" id="{A7BDA837-1D05-E26B-08F7-3F0C1746500F}"/>
              </a:ext>
            </a:extLst>
          </p:cNvPr>
          <p:cNvPicPr preferRelativeResize="0"/>
          <p:nvPr/>
        </p:nvPicPr>
        <p:blipFill rotWithShape="1">
          <a:blip r:embed="rId4">
            <a:alphaModFix/>
          </a:blip>
          <a:srcRect/>
          <a:stretch/>
        </p:blipFill>
        <p:spPr>
          <a:xfrm>
            <a:off x="8052262" y="1753500"/>
            <a:ext cx="4139738" cy="4158149"/>
          </a:xfrm>
          <a:prstGeom prst="rect">
            <a:avLst/>
          </a:prstGeom>
          <a:noFill/>
          <a:ln>
            <a:noFill/>
          </a:ln>
        </p:spPr>
      </p:pic>
    </p:spTree>
    <p:extLst>
      <p:ext uri="{BB962C8B-B14F-4D97-AF65-F5344CB8AC3E}">
        <p14:creationId xmlns:p14="http://schemas.microsoft.com/office/powerpoint/2010/main" val="1226221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C03AE185-E8CD-68D3-C24A-E1078B23E20C}"/>
              </a:ext>
            </a:extLst>
          </p:cNvPr>
          <p:cNvSpPr>
            <a:spLocks noChangeArrowheads="1"/>
          </p:cNvSpPr>
          <p:nvPr/>
        </p:nvSpPr>
        <p:spPr bwMode="auto">
          <a:xfrm>
            <a:off x="0" y="-35579"/>
            <a:ext cx="65" cy="528358"/>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b="0" i="0" u="none" strike="noStrike" cap="none" normalizeH="0" baseline="0" dirty="0">
                <a:ln>
                  <a:noFill/>
                </a:ln>
                <a:solidFill>
                  <a:srgbClr val="303436"/>
                </a:solidFill>
                <a:effectLst/>
                <a:latin typeface="Arial" panose="020B0604020202020204" pitchFamily="34" charset="0"/>
                <a:cs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367099"/>
            <a:ext cx="9896095" cy="646331"/>
          </a:xfrm>
          <a:prstGeom prst="rect">
            <a:avLst/>
          </a:prstGeom>
          <a:noFill/>
        </p:spPr>
        <p:txBody>
          <a:bodyPr wrap="square">
            <a:spAutoFit/>
          </a:bodyPr>
          <a:lstStyle/>
          <a:p>
            <a:pPr algn="ctr" eaLnBrk="0" fontAlgn="base" hangingPunct="0">
              <a:spcBef>
                <a:spcPct val="0"/>
              </a:spcBef>
              <a:spcAft>
                <a:spcPct val="0"/>
              </a:spcAft>
            </a:pPr>
            <a:r>
              <a:rPr lang="en-US" altLang="en-US" sz="3600" b="1" dirty="0" err="1">
                <a:solidFill>
                  <a:srgbClr val="C00000"/>
                </a:solidFill>
                <a:latin typeface="Arial Unicode MS"/>
              </a:rPr>
              <a:t>ልዩነትን</a:t>
            </a:r>
            <a:r>
              <a:rPr lang="en-US" altLang="en-US" sz="3600" b="1" dirty="0">
                <a:solidFill>
                  <a:srgbClr val="C00000"/>
                </a:solidFill>
                <a:latin typeface="Arial Unicode MS"/>
              </a:rPr>
              <a:t> </a:t>
            </a:r>
            <a:r>
              <a:rPr lang="en-US" altLang="en-US" sz="3600" b="1" dirty="0" err="1">
                <a:solidFill>
                  <a:srgbClr val="C00000"/>
                </a:solidFill>
                <a:latin typeface="Arial Unicode MS"/>
              </a:rPr>
              <a:t>መለካት</a:t>
            </a:r>
            <a:r>
              <a:rPr lang="en-US" altLang="en-US" sz="3600" b="1" dirty="0">
                <a:solidFill>
                  <a:srgbClr val="C00000"/>
                </a:solidFill>
                <a:latin typeface="Arial Unicode MS"/>
              </a:rPr>
              <a:t> </a:t>
            </a:r>
          </a:p>
        </p:txBody>
      </p:sp>
      <p:sp>
        <p:nvSpPr>
          <p:cNvPr id="23" name="TextBox 22">
            <a:extLst>
              <a:ext uri="{FF2B5EF4-FFF2-40B4-BE49-F238E27FC236}">
                <a16:creationId xmlns:a16="http://schemas.microsoft.com/office/drawing/2014/main" id="{4B9BEC67-0D20-919D-BB58-95C04A4B8FB4}"/>
              </a:ext>
            </a:extLst>
          </p:cNvPr>
          <p:cNvSpPr txBox="1"/>
          <p:nvPr/>
        </p:nvSpPr>
        <p:spPr>
          <a:xfrm>
            <a:off x="733805" y="967264"/>
            <a:ext cx="10124695"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ሰንዳይ</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ማእቀፍ</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በተለያየ</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ዘርፍ</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የተከፋፈለ</a:t>
            </a:r>
            <a:r>
              <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መረጃን</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አስፈላጊነት</a:t>
            </a:r>
            <a:r>
              <a:rPr kumimoji="0" lang="en-US" altLang="en-US" sz="24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ይጠቅሳል</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sp>
        <p:nvSpPr>
          <p:cNvPr id="26" name="TextBox 25">
            <a:extLst>
              <a:ext uri="{FF2B5EF4-FFF2-40B4-BE49-F238E27FC236}">
                <a16:creationId xmlns:a16="http://schemas.microsoft.com/office/drawing/2014/main" id="{5721D0DB-9AEA-CB0F-0CF5-7418819D2E12}"/>
              </a:ext>
            </a:extLst>
          </p:cNvPr>
          <p:cNvSpPr txBox="1"/>
          <p:nvPr/>
        </p:nvSpPr>
        <p:spPr>
          <a:xfrm>
            <a:off x="746823" y="1382762"/>
            <a:ext cx="10711371" cy="466230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0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ሰንዳይ</a:t>
            </a:r>
            <a:r>
              <a:rPr kumimoji="0" lang="en-US" altLang="en-US" sz="20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ማእቀፍ</a:t>
            </a:r>
            <a:r>
              <a:rPr kumimoji="0" lang="en-US" altLang="en-US" sz="20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ቅድሚያ</a:t>
            </a:r>
            <a:r>
              <a:rPr lang="en-US" altLang="en-US" sz="20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am-ET"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priority)</a:t>
            </a:r>
            <a:r>
              <a:rPr kumimoji="0" lang="am-ET"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1፦ </a:t>
            </a:r>
            <a:r>
              <a:rPr kumimoji="0" lang="en-US"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የአደጋ</a:t>
            </a:r>
            <a:r>
              <a:rPr kumimoji="0" lang="en-US"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ስጋትን</a:t>
            </a:r>
            <a:r>
              <a:rPr kumimoji="0" lang="en-US"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መረዳት</a:t>
            </a:r>
            <a:r>
              <a:rPr kumimoji="0" lang="en-US" altLang="en-US" sz="20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ነጥብ</a:t>
            </a:r>
            <a:r>
              <a:rPr kumimoji="0" lang="am-ET"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(item)/ 24)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በአገር</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አቀፍ</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በአካባቢ</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ደረጃ</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 </a:t>
            </a:r>
            <a:r>
              <a:rPr kumimoji="0" lang="en-US" altLang="en-US" sz="20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የሚከተሉት</a:t>
            </a:r>
            <a:r>
              <a:rPr kumimoji="0" lang="am-ET"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አስፈላጊ</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ea typeface="Times New Roman" panose="02020603050405020304" pitchFamily="18" charset="0"/>
                <a:cs typeface="Courier New" panose="02070309020205020404" pitchFamily="49" charset="0"/>
              </a:rPr>
              <a:t>ናቸ</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lvl="1" eaLnBrk="0" fontAlgn="base" hangingPunct="0">
              <a:lnSpc>
                <a:spcPct val="150000"/>
              </a:lnSpc>
              <a:spcBef>
                <a:spcPct val="0"/>
              </a:spcBef>
              <a:spcAft>
                <a:spcPct val="0"/>
              </a:spcAft>
            </a:pPr>
            <a:r>
              <a:rPr lang="en-US" altLang="en-US" sz="2000" dirty="0" err="1">
                <a:solidFill>
                  <a:srgbClr val="303436"/>
                </a:solidFill>
                <a:latin typeface="Arial Unicode MS"/>
                <a:ea typeface="Times New Roman" panose="02020603050405020304" pitchFamily="18" charset="0"/>
                <a:cs typeface="Nyala" panose="02000504070300020003" pitchFamily="2" charset="0"/>
              </a:rPr>
              <a:t>ኤ</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እንደአስፈላጊነቱ</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የተለያዩ</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ተጠቃሚ</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GB" sz="1800" dirty="0" err="1">
                <a:effectLst/>
                <a:latin typeface="Nyala" panose="02000504070300020003" pitchFamily="2" charset="0"/>
                <a:ea typeface="Calibri" panose="020F0502020204030204" pitchFamily="34" charset="0"/>
                <a:cs typeface="Times New Roman" panose="02020603050405020304" pitchFamily="18" charset="0"/>
              </a:rPr>
              <a:t>ቡድኖችን</a:t>
            </a:r>
            <a:r>
              <a:rPr lang="en-GB" sz="1800" dirty="0">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ፍላጎት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ግምት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ZA" altLang="en-US" sz="2000" dirty="0" err="1">
                <a:solidFill>
                  <a:srgbClr val="303436"/>
                </a:solidFill>
                <a:latin typeface="Arial Unicode MS"/>
                <a:ea typeface="Times New Roman" panose="02020603050405020304" pitchFamily="18" charset="0"/>
                <a:cs typeface="Courier New" panose="02070309020205020404" pitchFamily="49" charset="0"/>
              </a:rPr>
              <a:t>ባስገባ</a:t>
            </a:r>
            <a:r>
              <a:rPr lang="am-ET" altLang="en-US" sz="2000" dirty="0">
                <a:solidFill>
                  <a:srgbClr val="303436"/>
                </a:solidFill>
                <a:latin typeface="Arial Unicode MS"/>
                <a:ea typeface="Times New Roman" panose="02020603050405020304" pitchFamily="18" charset="0"/>
                <a:cs typeface="Courier New" panose="02070309020205020404" pitchFamily="49" charset="0"/>
              </a:rPr>
              <a:t> ሁኔታ፣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አግባግ</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ያላቸውን ተግባራዊ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መረጃዎችን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መሰብሰብ</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rPr>
              <a:t>የመተንተን</a:t>
            </a:r>
            <a:r>
              <a:rPr lang="en-US" altLang="en-US" sz="2000" dirty="0">
                <a:solidFill>
                  <a:srgbClr val="303436"/>
                </a:solidFill>
                <a:latin typeface="Arial Unicode MS"/>
              </a:rPr>
              <a:t>፣ </a:t>
            </a:r>
            <a:r>
              <a:rPr lang="en-GB" sz="2000" dirty="0" err="1">
                <a:solidFill>
                  <a:srgbClr val="303436"/>
                </a:solidFill>
                <a:latin typeface="Arial Unicode MS"/>
              </a:rPr>
              <a:t>የመምራት</a:t>
            </a:r>
            <a:r>
              <a:rPr lang="en-GB" sz="2000" dirty="0">
                <a:solidFill>
                  <a:srgbClr val="303436"/>
                </a:solidFill>
                <a:latin typeface="Arial Unicode MS"/>
              </a:rPr>
              <a:t>፣</a:t>
            </a:r>
            <a:r>
              <a:rPr lang="am-ET" altLang="en-US" sz="2000" dirty="0">
                <a:solidFill>
                  <a:srgbClr val="303436"/>
                </a:solidFill>
              </a:rPr>
              <a:t> የመጠቀም </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እና ስርጭታቸውን የማረጋገጥ ሁኔታን መደገፍ........</a:t>
            </a:r>
            <a:endParaRPr lang="am-ET" sz="2000" dirty="0">
              <a:solidFill>
                <a:srgbClr val="303436"/>
              </a:solidFill>
              <a:latin typeface="Nyala" panose="02000504070300020003" pitchFamily="2" charset="0"/>
              <a:ea typeface="Calibri" panose="020F0502020204030204" pitchFamily="34" charset="0"/>
              <a:cs typeface="Times New Roman" panose="02020603050405020304" pitchFamily="18" charset="0"/>
            </a:endParaRPr>
          </a:p>
          <a:p>
            <a:pPr lvl="1" eaLnBrk="0" fontAlgn="base" hangingPunct="0">
              <a:lnSpc>
                <a:spcPct val="150000"/>
              </a:lnSpc>
              <a:spcBef>
                <a:spcPct val="0"/>
              </a:spcBef>
              <a:spcAft>
                <a:spcPct val="0"/>
              </a:spcAft>
            </a:pPr>
            <a:r>
              <a:rPr lang="en-US" altLang="en-US" dirty="0" err="1">
                <a:solidFill>
                  <a:srgbClr val="303436"/>
                </a:solidFill>
                <a:latin typeface="Nyala" panose="02000504070300020003" pitchFamily="2" charset="0"/>
                <a:cs typeface="Times New Roman" panose="02020603050405020304" pitchFamily="18" charset="0"/>
              </a:rPr>
              <a:t>ኤን</a:t>
            </a:r>
            <a:r>
              <a:rPr lang="en-US" altLang="en-US" sz="2000" dirty="0">
                <a:solidFill>
                  <a:srgbClr val="303436"/>
                </a:solidFill>
                <a:latin typeface="Arial Unicode MS"/>
              </a:rPr>
              <a:t>) </a:t>
            </a:r>
            <a:r>
              <a:rPr lang="en-US" altLang="en-US" sz="2000" dirty="0" err="1">
                <a:solidFill>
                  <a:srgbClr val="303436"/>
                </a:solidFill>
                <a:latin typeface="Arial Unicode MS"/>
              </a:rPr>
              <a:t>የአደጋ</a:t>
            </a:r>
            <a:r>
              <a:rPr lang="en-US" altLang="en-US" sz="2000" dirty="0">
                <a:solidFill>
                  <a:srgbClr val="303436"/>
                </a:solidFill>
                <a:latin typeface="Arial Unicode MS"/>
              </a:rPr>
              <a:t> </a:t>
            </a:r>
            <a:r>
              <a:rPr lang="en-US" altLang="en-US" sz="2000" dirty="0" err="1">
                <a:solidFill>
                  <a:srgbClr val="303436"/>
                </a:solidFill>
                <a:latin typeface="Arial Unicode MS"/>
              </a:rPr>
              <a:t>ስጋት</a:t>
            </a:r>
            <a:r>
              <a:rPr lang="en-US" altLang="en-US" sz="2000" dirty="0">
                <a:solidFill>
                  <a:srgbClr val="303436"/>
                </a:solidFill>
                <a:latin typeface="Arial Unicode MS"/>
              </a:rPr>
              <a:t> </a:t>
            </a:r>
            <a:r>
              <a:rPr lang="en-US" altLang="en-US" sz="2000" dirty="0" err="1">
                <a:solidFill>
                  <a:srgbClr val="303436"/>
                </a:solidFill>
                <a:latin typeface="Arial Unicode MS"/>
              </a:rPr>
              <a:t>ቅነሳ</a:t>
            </a:r>
            <a:r>
              <a:rPr lang="en-US" altLang="en-US" sz="2000" dirty="0">
                <a:solidFill>
                  <a:srgbClr val="303436"/>
                </a:solidFill>
                <a:latin typeface="Arial Unicode MS"/>
              </a:rPr>
              <a:t> </a:t>
            </a:r>
            <a:r>
              <a:rPr lang="en-US" altLang="en-US" sz="2000" dirty="0" err="1">
                <a:solidFill>
                  <a:srgbClr val="303436"/>
                </a:solidFill>
                <a:latin typeface="Arial Unicode MS"/>
              </a:rPr>
              <a:t>ፖሊሲዎችን</a:t>
            </a:r>
            <a:r>
              <a:rPr lang="en-US" altLang="en-US" sz="2000" dirty="0">
                <a:solidFill>
                  <a:srgbClr val="303436"/>
                </a:solidFill>
                <a:latin typeface="Arial Unicode MS"/>
              </a:rPr>
              <a:t> </a:t>
            </a:r>
            <a:r>
              <a:rPr lang="en-US" altLang="en-US" sz="2000" dirty="0" err="1">
                <a:solidFill>
                  <a:srgbClr val="303436"/>
                </a:solidFill>
                <a:latin typeface="Arial Unicode MS"/>
              </a:rPr>
              <a:t>ለማዘጋጀት</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en-US" altLang="en-US" sz="2000" dirty="0" err="1">
                <a:solidFill>
                  <a:srgbClr val="303436"/>
                </a:solidFill>
                <a:latin typeface="Arial Unicode MS"/>
              </a:rPr>
              <a:t>ለመተግበር</a:t>
            </a:r>
            <a:r>
              <a:rPr lang="en-US" altLang="en-US" sz="2000" dirty="0">
                <a:solidFill>
                  <a:srgbClr val="303436"/>
                </a:solidFill>
                <a:latin typeface="Arial Unicode MS"/>
              </a:rPr>
              <a:t> </a:t>
            </a:r>
            <a:r>
              <a:rPr lang="en-US" altLang="en-US" sz="2000" dirty="0" err="1">
                <a:solidFill>
                  <a:srgbClr val="303436"/>
                </a:solidFill>
                <a:latin typeface="Arial Unicode MS"/>
              </a:rPr>
              <a:t>የአደጋ</a:t>
            </a:r>
            <a:r>
              <a:rPr lang="en-US" altLang="en-US" sz="2000" dirty="0">
                <a:solidFill>
                  <a:srgbClr val="303436"/>
                </a:solidFill>
                <a:latin typeface="Arial Unicode MS"/>
              </a:rPr>
              <a:t> </a:t>
            </a:r>
            <a:r>
              <a:rPr lang="en-US" altLang="en-US" sz="2000" dirty="0" err="1">
                <a:solidFill>
                  <a:srgbClr val="303436"/>
                </a:solidFill>
                <a:latin typeface="Arial Unicode MS"/>
              </a:rPr>
              <a:t>ስጋት</a:t>
            </a:r>
            <a:r>
              <a:rPr lang="en-US" altLang="en-US" sz="2000" dirty="0">
                <a:solidFill>
                  <a:srgbClr val="303436"/>
                </a:solidFill>
                <a:latin typeface="Arial Unicode MS"/>
              </a:rPr>
              <a:t> </a:t>
            </a:r>
            <a:r>
              <a:rPr lang="en-US" altLang="en-US" sz="2000" dirty="0" err="1">
                <a:solidFill>
                  <a:srgbClr val="303436"/>
                </a:solidFill>
                <a:latin typeface="Arial Unicode MS"/>
              </a:rPr>
              <a:t>መረጃን</a:t>
            </a:r>
            <a:r>
              <a:rPr lang="en-US" altLang="en-US" sz="2000" dirty="0">
                <a:solidFill>
                  <a:srgbClr val="303436"/>
                </a:solidFill>
                <a:latin typeface="Arial Unicode MS"/>
              </a:rPr>
              <a:t> </a:t>
            </a:r>
            <a:r>
              <a:rPr lang="en-US" altLang="en-US" sz="2000" dirty="0" err="1">
                <a:solidFill>
                  <a:srgbClr val="303436"/>
                </a:solidFill>
                <a:latin typeface="Arial Unicode MS"/>
              </a:rPr>
              <a:t>በሰዎች</a:t>
            </a:r>
            <a:r>
              <a:rPr lang="en-US" altLang="en-US" sz="2000" dirty="0">
                <a:solidFill>
                  <a:srgbClr val="303436"/>
                </a:solidFill>
                <a:latin typeface="Arial Unicode MS"/>
              </a:rPr>
              <a:t>፣</a:t>
            </a:r>
            <a:r>
              <a:rPr lang="am-ET" altLang="en-US" sz="2000" dirty="0">
                <a:solidFill>
                  <a:srgbClr val="303436"/>
                </a:solidFill>
                <a:latin typeface="Arial Unicode MS"/>
              </a:rPr>
              <a:t> በ</a:t>
            </a:r>
            <a:r>
              <a:rPr lang="en-US" altLang="en-US" sz="2000" dirty="0" err="1">
                <a:solidFill>
                  <a:srgbClr val="303436"/>
                </a:solidFill>
                <a:latin typeface="Arial Unicode MS"/>
              </a:rPr>
              <a:t>ማህበረሰብ</a:t>
            </a:r>
            <a:r>
              <a:rPr lang="en-US" altLang="en-US" sz="2000" dirty="0">
                <a:solidFill>
                  <a:srgbClr val="303436"/>
                </a:solidFill>
                <a:latin typeface="Arial Unicode MS"/>
              </a:rPr>
              <a:t>፣</a:t>
            </a:r>
            <a:r>
              <a:rPr lang="am-ET" altLang="en-US" sz="2000" dirty="0">
                <a:solidFill>
                  <a:srgbClr val="303436"/>
                </a:solidFill>
                <a:latin typeface="Arial Unicode MS"/>
              </a:rPr>
              <a:t> በ</a:t>
            </a:r>
            <a:r>
              <a:rPr lang="en-US" altLang="en-US" sz="2000" dirty="0" err="1">
                <a:solidFill>
                  <a:srgbClr val="303436"/>
                </a:solidFill>
                <a:latin typeface="Arial Unicode MS"/>
              </a:rPr>
              <a:t>አገራት</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en-US" altLang="en-US" sz="2000" dirty="0" err="1">
                <a:solidFill>
                  <a:srgbClr val="303436"/>
                </a:solidFill>
                <a:latin typeface="Arial Unicode MS"/>
              </a:rPr>
              <a:t>በንብረቶች</a:t>
            </a:r>
            <a:r>
              <a:rPr lang="am-ET" altLang="en-US" sz="2000" dirty="0">
                <a:solidFill>
                  <a:srgbClr val="303436"/>
                </a:solidFill>
                <a:latin typeface="Arial Unicode MS"/>
              </a:rPr>
              <a:t> ላይ</a:t>
            </a:r>
            <a:r>
              <a:rPr lang="en-US" altLang="en-US" sz="2000" dirty="0">
                <a:solidFill>
                  <a:srgbClr val="303436"/>
                </a:solidFill>
                <a:latin typeface="Arial Unicode MS"/>
              </a:rPr>
              <a:t> </a:t>
            </a:r>
            <a:r>
              <a:rPr lang="en-US" altLang="en-US" sz="2000" dirty="0" err="1">
                <a:solidFill>
                  <a:srgbClr val="303436"/>
                </a:solidFill>
                <a:latin typeface="Arial Unicode MS"/>
              </a:rPr>
              <a:t>ሁሉንም</a:t>
            </a:r>
            <a:r>
              <a:rPr lang="en-US" altLang="en-US" sz="2000" dirty="0">
                <a:solidFill>
                  <a:srgbClr val="303436"/>
                </a:solidFill>
                <a:latin typeface="Arial Unicode MS"/>
              </a:rPr>
              <a:t> </a:t>
            </a:r>
            <a:r>
              <a:rPr lang="en-US" altLang="en-US" sz="2000" dirty="0" err="1">
                <a:solidFill>
                  <a:srgbClr val="303436"/>
                </a:solidFill>
                <a:latin typeface="Arial Unicode MS"/>
              </a:rPr>
              <a:t>የተጋላጭነት</a:t>
            </a:r>
            <a:r>
              <a:rPr lang="en-US" altLang="en-US" sz="2000" dirty="0">
                <a:solidFill>
                  <a:srgbClr val="303436"/>
                </a:solidFill>
                <a:latin typeface="Arial Unicode MS"/>
              </a:rPr>
              <a:t>፣ </a:t>
            </a:r>
            <a:r>
              <a:rPr lang="en-US" altLang="en-US" sz="2000" dirty="0" err="1">
                <a:solidFill>
                  <a:srgbClr val="303436"/>
                </a:solidFill>
                <a:latin typeface="Arial Unicode MS"/>
              </a:rPr>
              <a:t>የአቅምና</a:t>
            </a:r>
            <a:r>
              <a:rPr lang="en-US" altLang="en-US" sz="2000" dirty="0">
                <a:solidFill>
                  <a:srgbClr val="303436"/>
                </a:solidFill>
                <a:latin typeface="Arial Unicode MS"/>
              </a:rPr>
              <a:t> </a:t>
            </a:r>
            <a:r>
              <a:rPr lang="en-US" altLang="en-US" sz="2000" dirty="0" err="1">
                <a:solidFill>
                  <a:srgbClr val="303436"/>
                </a:solidFill>
                <a:latin typeface="Arial Unicode MS"/>
              </a:rPr>
              <a:t>የመጋለጥ</a:t>
            </a:r>
            <a:r>
              <a:rPr lang="am-ET" altLang="en-US" sz="2000" dirty="0">
                <a:solidFill>
                  <a:srgbClr val="303436"/>
                </a:solidFill>
                <a:latin typeface="Arial Unicode MS"/>
              </a:rPr>
              <a:t> ገጽታዎች</a:t>
            </a:r>
            <a:r>
              <a:rPr lang="en-US" altLang="en-US" sz="2000" dirty="0">
                <a:solidFill>
                  <a:srgbClr val="303436"/>
                </a:solidFill>
                <a:latin typeface="Arial Unicode MS"/>
              </a:rPr>
              <a:t> </a:t>
            </a:r>
            <a:r>
              <a:rPr lang="en-US" altLang="en-US" sz="2000" dirty="0" err="1">
                <a:solidFill>
                  <a:srgbClr val="303436"/>
                </a:solidFill>
                <a:latin typeface="Arial Unicode MS"/>
              </a:rPr>
              <a:t>በመጠቀም</a:t>
            </a:r>
            <a:r>
              <a:rPr lang="en-US" altLang="en-US" sz="2000" dirty="0">
                <a:solidFill>
                  <a:srgbClr val="303436"/>
                </a:solidFill>
                <a:latin typeface="Arial Unicode MS"/>
              </a:rPr>
              <a:t> </a:t>
            </a:r>
            <a:r>
              <a:rPr lang="en-US" altLang="en-US" sz="2000" dirty="0" err="1">
                <a:solidFill>
                  <a:srgbClr val="303436"/>
                </a:solidFill>
                <a:latin typeface="Arial Unicode MS"/>
              </a:rPr>
              <a:t>ተግባራዊ</a:t>
            </a:r>
            <a:r>
              <a:rPr lang="en-US" altLang="en-US" sz="2000" dirty="0">
                <a:solidFill>
                  <a:srgbClr val="303436"/>
                </a:solidFill>
                <a:latin typeface="Arial Unicode MS"/>
              </a:rPr>
              <a:t> </a:t>
            </a:r>
            <a:r>
              <a:rPr lang="en-US" altLang="en-US" sz="2000" dirty="0" err="1">
                <a:solidFill>
                  <a:srgbClr val="303436"/>
                </a:solidFill>
                <a:latin typeface="Arial Unicode MS"/>
              </a:rPr>
              <a:t>ማድረግ</a:t>
            </a:r>
            <a:r>
              <a:rPr lang="en-US" altLang="en-US" sz="2000" dirty="0">
                <a:solidFill>
                  <a:srgbClr val="303436"/>
                </a:solidFill>
                <a:latin typeface="Arial Unicode MS"/>
              </a:rPr>
              <a:t> …” </a:t>
            </a:r>
          </a:p>
          <a:p>
            <a:pPr marL="285750" indent="-285750" eaLnBrk="0" fontAlgn="base" hangingPunct="0">
              <a:lnSpc>
                <a:spcPct val="150000"/>
              </a:lnSpc>
              <a:spcBef>
                <a:spcPct val="0"/>
              </a:spcBef>
              <a:spcAft>
                <a:spcPct val="0"/>
              </a:spcAft>
              <a:buFont typeface="Arial" panose="020B0604020202020204" pitchFamily="34" charset="0"/>
              <a:buChar char="•"/>
            </a:pPr>
            <a:r>
              <a:rPr lang="en-US" altLang="en-US" sz="2000" dirty="0" err="1">
                <a:solidFill>
                  <a:srgbClr val="303436"/>
                </a:solidFill>
                <a:latin typeface="Arial Unicode MS"/>
              </a:rPr>
              <a:t>ነገር</a:t>
            </a:r>
            <a:r>
              <a:rPr lang="en-US" altLang="en-US" sz="2000" dirty="0">
                <a:solidFill>
                  <a:srgbClr val="303436"/>
                </a:solidFill>
                <a:latin typeface="Arial Unicode MS"/>
              </a:rPr>
              <a:t> </a:t>
            </a:r>
            <a:r>
              <a:rPr lang="en-US" altLang="en-US" sz="2000" dirty="0" err="1">
                <a:solidFill>
                  <a:srgbClr val="303436"/>
                </a:solidFill>
                <a:latin typeface="Arial Unicode MS"/>
              </a:rPr>
              <a:t>ግን</a:t>
            </a:r>
            <a:r>
              <a:rPr lang="en-US" altLang="en-US" sz="2000" dirty="0">
                <a:solidFill>
                  <a:srgbClr val="303436"/>
                </a:solidFill>
                <a:latin typeface="Arial Unicode MS"/>
              </a:rPr>
              <a:t> </a:t>
            </a:r>
            <a:r>
              <a:rPr lang="en-US" altLang="en-US" sz="2000" dirty="0" err="1">
                <a:solidFill>
                  <a:srgbClr val="303436"/>
                </a:solidFill>
                <a:latin typeface="Arial Unicode MS"/>
              </a:rPr>
              <a:t>መንግስታት</a:t>
            </a:r>
            <a:r>
              <a:rPr lang="en-US" altLang="en-US" sz="2000" dirty="0">
                <a:solidFill>
                  <a:srgbClr val="303436"/>
                </a:solidFill>
                <a:latin typeface="Arial Unicode MS"/>
              </a:rPr>
              <a:t> </a:t>
            </a:r>
            <a:r>
              <a:rPr lang="en-US" altLang="en-US" sz="2000" dirty="0" err="1">
                <a:solidFill>
                  <a:srgbClr val="303436"/>
                </a:solidFill>
                <a:latin typeface="Arial Unicode MS"/>
              </a:rPr>
              <a:t>ሪፖርት</a:t>
            </a:r>
            <a:r>
              <a:rPr lang="en-US" altLang="en-US" sz="2000" dirty="0">
                <a:solidFill>
                  <a:srgbClr val="303436"/>
                </a:solidFill>
                <a:latin typeface="Arial Unicode MS"/>
              </a:rPr>
              <a:t> </a:t>
            </a:r>
            <a:r>
              <a:rPr lang="en-US" altLang="en-US" sz="2000" dirty="0" err="1">
                <a:solidFill>
                  <a:srgbClr val="303436"/>
                </a:solidFill>
                <a:latin typeface="Arial Unicode MS"/>
              </a:rPr>
              <a:t>ማድረግ</a:t>
            </a:r>
            <a:r>
              <a:rPr lang="en-US" altLang="en-US" sz="2000" dirty="0">
                <a:solidFill>
                  <a:srgbClr val="303436"/>
                </a:solidFill>
                <a:latin typeface="Arial Unicode MS"/>
              </a:rPr>
              <a:t> </a:t>
            </a:r>
            <a:r>
              <a:rPr lang="en-US" altLang="en-US" sz="2000" dirty="0" err="1">
                <a:solidFill>
                  <a:srgbClr val="303436"/>
                </a:solidFill>
                <a:latin typeface="Arial Unicode MS"/>
              </a:rPr>
              <a:t>የሚጠበቅባቸው</a:t>
            </a:r>
            <a:r>
              <a:rPr lang="en-US" altLang="en-US" sz="2000" dirty="0">
                <a:solidFill>
                  <a:srgbClr val="303436"/>
                </a:solidFill>
                <a:latin typeface="Arial Unicode MS"/>
              </a:rPr>
              <a:t> 38ቱ </a:t>
            </a:r>
            <a:r>
              <a:rPr lang="en-US" altLang="en-US" sz="2000" dirty="0" err="1">
                <a:solidFill>
                  <a:srgbClr val="303436"/>
                </a:solidFill>
                <a:latin typeface="Arial Unicode MS"/>
              </a:rPr>
              <a:t>የሰንዳይ</a:t>
            </a:r>
            <a:r>
              <a:rPr lang="en-US" altLang="en-US" sz="2000" dirty="0">
                <a:solidFill>
                  <a:srgbClr val="303436"/>
                </a:solidFill>
                <a:latin typeface="Arial Unicode MS"/>
              </a:rPr>
              <a:t> </a:t>
            </a:r>
            <a:r>
              <a:rPr lang="en-US" altLang="en-US" sz="2000" dirty="0" err="1">
                <a:solidFill>
                  <a:srgbClr val="303436"/>
                </a:solidFill>
                <a:latin typeface="Arial Unicode MS"/>
              </a:rPr>
              <a:t>ማእቀፍ</a:t>
            </a:r>
            <a:r>
              <a:rPr lang="en-US" altLang="en-US" sz="2000" dirty="0">
                <a:solidFill>
                  <a:srgbClr val="303436"/>
                </a:solidFill>
                <a:latin typeface="Arial Unicode MS"/>
              </a:rPr>
              <a:t>  </a:t>
            </a:r>
            <a:r>
              <a:rPr lang="en-US" altLang="en-US" sz="2000" dirty="0" err="1">
                <a:solidFill>
                  <a:srgbClr val="303436"/>
                </a:solidFill>
                <a:latin typeface="Arial Unicode MS"/>
              </a:rPr>
              <a:t>ጠቋሚዎች</a:t>
            </a:r>
            <a:r>
              <a:rPr lang="en-US" altLang="en-US" sz="2000" dirty="0">
                <a:solidFill>
                  <a:srgbClr val="303436"/>
                </a:solidFill>
                <a:latin typeface="Arial Unicode MS"/>
              </a:rPr>
              <a:t> </a:t>
            </a:r>
            <a:r>
              <a:rPr lang="en-US" altLang="en-US" sz="2000" dirty="0" err="1">
                <a:solidFill>
                  <a:srgbClr val="303436"/>
                </a:solidFill>
                <a:latin typeface="Arial Unicode MS"/>
              </a:rPr>
              <a:t>በፆታ</a:t>
            </a:r>
            <a:r>
              <a:rPr lang="en-US" altLang="en-US" sz="2000" dirty="0">
                <a:solidFill>
                  <a:srgbClr val="303436"/>
                </a:solidFill>
                <a:latin typeface="Arial Unicode MS"/>
              </a:rPr>
              <a:t> </a:t>
            </a:r>
            <a:r>
              <a:rPr lang="en-US" altLang="en-US" sz="2000" dirty="0" err="1">
                <a:solidFill>
                  <a:srgbClr val="303436"/>
                </a:solidFill>
                <a:latin typeface="Arial Unicode MS"/>
              </a:rPr>
              <a:t>የተከፋፈለ</a:t>
            </a:r>
            <a:r>
              <a:rPr lang="en-US" altLang="en-US" sz="2000" dirty="0">
                <a:solidFill>
                  <a:srgbClr val="303436"/>
                </a:solidFill>
                <a:latin typeface="Arial Unicode MS"/>
              </a:rPr>
              <a:t> </a:t>
            </a:r>
            <a:r>
              <a:rPr lang="en-US" altLang="en-US" sz="2000" dirty="0" err="1">
                <a:solidFill>
                  <a:srgbClr val="303436"/>
                </a:solidFill>
                <a:latin typeface="Arial Unicode MS"/>
              </a:rPr>
              <a:t>መረጃ</a:t>
            </a:r>
            <a:r>
              <a:rPr lang="en-US" altLang="en-US" sz="2000" dirty="0">
                <a:solidFill>
                  <a:srgbClr val="303436"/>
                </a:solidFill>
                <a:latin typeface="Arial Unicode MS"/>
              </a:rPr>
              <a:t> </a:t>
            </a:r>
            <a:r>
              <a:rPr lang="en-US" altLang="en-US" sz="2000" dirty="0" err="1">
                <a:solidFill>
                  <a:srgbClr val="303436"/>
                </a:solidFill>
                <a:latin typeface="Arial Unicode MS"/>
              </a:rPr>
              <a:t>እንዲቀርብ</a:t>
            </a:r>
            <a:r>
              <a:rPr lang="en-US" altLang="en-US" sz="2000" dirty="0">
                <a:solidFill>
                  <a:srgbClr val="303436"/>
                </a:solidFill>
                <a:latin typeface="Arial Unicode MS"/>
              </a:rPr>
              <a:t> </a:t>
            </a:r>
            <a:r>
              <a:rPr lang="en-US" altLang="en-US" sz="2000" dirty="0" err="1">
                <a:solidFill>
                  <a:srgbClr val="303436"/>
                </a:solidFill>
                <a:latin typeface="Arial Unicode MS"/>
              </a:rPr>
              <a:t>አያስገድዱም</a:t>
            </a:r>
            <a:endParaRPr lang="am-ET" altLang="en-US" sz="2000" dirty="0">
              <a:solidFill>
                <a:srgbClr val="303436"/>
              </a:solidFill>
              <a:latin typeface="Arial Unicode MS"/>
            </a:endParaRPr>
          </a:p>
          <a:p>
            <a:pPr marL="285750" indent="-285750" eaLnBrk="0" fontAlgn="base" hangingPunct="0">
              <a:lnSpc>
                <a:spcPct val="150000"/>
              </a:lnSpc>
              <a:spcBef>
                <a:spcPct val="0"/>
              </a:spcBef>
              <a:spcAft>
                <a:spcPct val="0"/>
              </a:spcAft>
              <a:buFont typeface="Arial" panose="020B0604020202020204" pitchFamily="34" charset="0"/>
              <a:buChar char="•"/>
            </a:pP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በሥርዓተ</a:t>
            </a:r>
            <a:r>
              <a:rPr lang="en-US" sz="2000" dirty="0" err="1">
                <a:solidFill>
                  <a:srgbClr val="303436"/>
                </a:solidFill>
                <a:effectLst/>
                <a:latin typeface="inherit"/>
                <a:ea typeface="Calibri" panose="020F0502020204030204" pitchFamily="34" charset="0"/>
                <a:cs typeface="Times New Roman" panose="02020603050405020304" pitchFamily="18" charset="0"/>
              </a:rPr>
              <a:t>-</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ፆታ</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am-ET" sz="2000" dirty="0">
                <a:solidFill>
                  <a:srgbClr val="303436"/>
                </a:solidFill>
                <a:effectLst/>
                <a:latin typeface="Nyala" panose="02000504070300020003" pitchFamily="2" charset="0"/>
                <a:ea typeface="Calibri" panose="020F0502020204030204" pitchFamily="34" charset="0"/>
                <a:cs typeface="Nyala" panose="02000504070300020003" pitchFamily="2" charset="0"/>
              </a:rPr>
              <a:t> ሌሎች በ</a:t>
            </a:r>
            <a:r>
              <a:rPr lang="en-US" sz="2000" dirty="0" err="1">
                <a:solidFill>
                  <a:srgbClr val="303436"/>
                </a:solidFill>
                <a:latin typeface="Nyala" panose="02000504070300020003" pitchFamily="2" charset="0"/>
                <a:ea typeface="Calibri" panose="020F0502020204030204" pitchFamily="34" charset="0"/>
                <a:cs typeface="Nyala" panose="02000504070300020003" pitchFamily="2" charset="0"/>
              </a:rPr>
              <a:t>ተጋላጭነት</a:t>
            </a:r>
            <a:r>
              <a:rPr lang="en-US" sz="2000" dirty="0" err="1">
                <a:solidFill>
                  <a:srgbClr val="303436"/>
                </a:solidFill>
                <a:latin typeface="Nyala" panose="02000504070300020003" pitchFamily="2" charset="0"/>
                <a:ea typeface="Calibri" panose="020F0502020204030204" pitchFamily="34" charset="0"/>
                <a:cs typeface="Times New Roman" panose="02020603050405020304" pitchFamily="18" charset="0"/>
              </a:rPr>
              <a:t>ን</a:t>
            </a:r>
            <a:r>
              <a:rPr lang="am-ET" sz="2000" dirty="0">
                <a:solidFill>
                  <a:srgbClr val="303436"/>
                </a:solidFill>
                <a:latin typeface="Nyala" panose="02000504070300020003" pitchFamily="2" charset="0"/>
                <a:ea typeface="Calibri" panose="020F0502020204030204" pitchFamily="34" charset="0"/>
                <a:cs typeface="Times New Roman" panose="02020603050405020304" pitchFamily="18" charset="0"/>
              </a:rPr>
              <a:t> እና</a:t>
            </a:r>
            <a:r>
              <a:rPr lang="en-US" sz="2000" dirty="0">
                <a:solidFill>
                  <a:srgbClr val="303436"/>
                </a:solidFill>
                <a:latin typeface="Nyala" panose="02000504070300020003" pitchFamily="2" charset="0"/>
                <a:ea typeface="Calibri" panose="020F0502020204030204" pitchFamily="34" charset="0"/>
                <a:cs typeface="Times New Roman" panose="02020603050405020304" pitchFamily="18" charset="0"/>
              </a:rPr>
              <a:t> </a:t>
            </a:r>
            <a:r>
              <a:rPr lang="en-US" sz="2000" dirty="0" err="1">
                <a:solidFill>
                  <a:srgbClr val="303436"/>
                </a:solidFill>
                <a:latin typeface="Nyala" panose="02000504070300020003" pitchFamily="2" charset="0"/>
                <a:ea typeface="Calibri" panose="020F0502020204030204" pitchFamily="34" charset="0"/>
                <a:cs typeface="Times New Roman" panose="02020603050405020304" pitchFamily="18" charset="0"/>
              </a:rPr>
              <a:t>በ</a:t>
            </a:r>
            <a:r>
              <a:rPr lang="en-US" sz="2000" dirty="0" err="1">
                <a:solidFill>
                  <a:srgbClr val="303436"/>
                </a:solidFill>
                <a:latin typeface="Nyala" panose="02000504070300020003" pitchFamily="2" charset="0"/>
                <a:ea typeface="Calibri" panose="020F0502020204030204" pitchFamily="34" charset="0"/>
                <a:cs typeface="Nyala" panose="02000504070300020003" pitchFamily="2" charset="0"/>
              </a:rPr>
              <a:t>ማካተት</a:t>
            </a:r>
            <a:r>
              <a:rPr lang="en-US" sz="2000" dirty="0">
                <a:solidFill>
                  <a:srgbClr val="303436"/>
                </a:solidFill>
                <a:latin typeface="inherit"/>
                <a:ea typeface="Calibri" panose="020F0502020204030204" pitchFamily="34" charset="0"/>
                <a:cs typeface="Times New Roman" panose="02020603050405020304" pitchFamily="18" charset="0"/>
              </a:rPr>
              <a:t> / </a:t>
            </a:r>
            <a:r>
              <a:rPr lang="en-US" sz="2000" dirty="0" err="1">
                <a:solidFill>
                  <a:srgbClr val="303436"/>
                </a:solidFill>
                <a:latin typeface="Nyala" panose="02000504070300020003" pitchFamily="2" charset="0"/>
                <a:ea typeface="Calibri" panose="020F0502020204030204" pitchFamily="34" charset="0"/>
                <a:cs typeface="Nyala" panose="02000504070300020003" pitchFamily="2" charset="0"/>
              </a:rPr>
              <a:t>ማግለል</a:t>
            </a:r>
            <a:r>
              <a:rPr lang="en-US" sz="2000" dirty="0">
                <a:solidFill>
                  <a:srgbClr val="303436"/>
                </a:solidFill>
                <a:latin typeface="inherit"/>
                <a:ea typeface="Calibri" panose="020F0502020204030204" pitchFamily="34" charset="0"/>
                <a:cs typeface="Times New Roman" panose="02020603050405020304" pitchFamily="18" charset="0"/>
              </a:rPr>
              <a:t> </a:t>
            </a:r>
            <a:r>
              <a:rPr lang="en-US" sz="2000" dirty="0" err="1">
                <a:solidFill>
                  <a:srgbClr val="303436"/>
                </a:solidFill>
                <a:latin typeface="Nyala" panose="02000504070300020003" pitchFamily="2" charset="0"/>
                <a:ea typeface="Calibri" panose="020F0502020204030204" pitchFamily="34" charset="0"/>
                <a:cs typeface="Nyala" panose="02000504070300020003" pitchFamily="2" charset="0"/>
              </a:rPr>
              <a:t>ላይ</a:t>
            </a:r>
            <a:r>
              <a:rPr lang="en-US" sz="2000" dirty="0">
                <a:solidFill>
                  <a:srgbClr val="303436"/>
                </a:solidFill>
                <a:latin typeface="inherit"/>
                <a:ea typeface="Calibri" panose="020F0502020204030204" pitchFamily="34" charset="0"/>
                <a:cs typeface="Times New Roman" panose="02020603050405020304" pitchFamily="18" charset="0"/>
              </a:rPr>
              <a:t> </a:t>
            </a:r>
            <a:r>
              <a:rPr lang="en-US" sz="2000" dirty="0" err="1">
                <a:solidFill>
                  <a:srgbClr val="303436"/>
                </a:solidFill>
                <a:latin typeface="Nyala" panose="02000504070300020003" pitchFamily="2" charset="0"/>
                <a:ea typeface="Calibri" panose="020F0502020204030204" pitchFamily="34" charset="0"/>
                <a:cs typeface="Nyala" panose="02000504070300020003" pitchFamily="2" charset="0"/>
              </a:rPr>
              <a:t>ተጽእኖ</a:t>
            </a:r>
            <a:r>
              <a:rPr lang="en-US" sz="2000" dirty="0">
                <a:solidFill>
                  <a:srgbClr val="303436"/>
                </a:solidFill>
                <a:latin typeface="inherit"/>
                <a:ea typeface="Calibri" panose="020F0502020204030204" pitchFamily="34" charset="0"/>
                <a:cs typeface="Times New Roman" panose="02020603050405020304" pitchFamily="18" charset="0"/>
              </a:rPr>
              <a:t> </a:t>
            </a:r>
            <a:r>
              <a:rPr lang="en-US" sz="2000" dirty="0" err="1">
                <a:solidFill>
                  <a:srgbClr val="303436"/>
                </a:solidFill>
                <a:latin typeface="Arial Unicode MS"/>
              </a:rPr>
              <a:t>የሚያሳድሩ</a:t>
            </a:r>
            <a:r>
              <a:rPr lang="en-US" sz="2000" dirty="0">
                <a:solidFill>
                  <a:srgbClr val="303436"/>
                </a:solidFill>
                <a:latin typeface="Arial Unicode MS"/>
              </a:rPr>
              <a:t> </a:t>
            </a:r>
            <a:r>
              <a:rPr lang="en-US" sz="2000" dirty="0" err="1">
                <a:solidFill>
                  <a:srgbClr val="303436"/>
                </a:solidFill>
                <a:latin typeface="Arial Unicode MS"/>
              </a:rPr>
              <a:t>ቁልፍ</a:t>
            </a:r>
            <a:r>
              <a:rPr lang="en-US" sz="2000" dirty="0">
                <a:solidFill>
                  <a:srgbClr val="303436"/>
                </a:solidFill>
                <a:latin typeface="Arial Unicode MS"/>
              </a:rPr>
              <a:t> </a:t>
            </a:r>
            <a:r>
              <a:rPr lang="en-US" sz="2000" dirty="0" err="1">
                <a:solidFill>
                  <a:srgbClr val="303436"/>
                </a:solidFill>
                <a:latin typeface="Arial Unicode MS"/>
              </a:rPr>
              <a:t>ጠቋሚዎች</a:t>
            </a:r>
            <a:r>
              <a:rPr lang="en-US" sz="2000" dirty="0">
                <a:solidFill>
                  <a:srgbClr val="303436"/>
                </a:solidFill>
                <a:latin typeface="Arial Unicode MS"/>
              </a:rPr>
              <a:t> </a:t>
            </a:r>
            <a:r>
              <a:rPr lang="en-US" sz="2000" dirty="0" err="1">
                <a:solidFill>
                  <a:srgbClr val="303436"/>
                </a:solidFill>
                <a:latin typeface="Arial Unicode MS"/>
              </a:rPr>
              <a:t>ላይ</a:t>
            </a:r>
            <a:r>
              <a:rPr lang="am-ET" sz="2000" dirty="0">
                <a:solidFill>
                  <a:srgbClr val="303436"/>
                </a:solidFill>
              </a:rPr>
              <a:t> መሰረት </a:t>
            </a:r>
            <a:r>
              <a:rPr lang="am-ET" sz="2000" dirty="0">
                <a:solidFill>
                  <a:srgbClr val="303436"/>
                </a:solidFill>
                <a:effectLst/>
                <a:latin typeface="Nyala" panose="02000504070300020003" pitchFamily="2" charset="0"/>
                <a:ea typeface="Calibri" panose="020F0502020204030204" pitchFamily="34" charset="0"/>
                <a:cs typeface="Nyala" panose="02000504070300020003" pitchFamily="2" charset="0"/>
              </a:rPr>
              <a:t>ያደረገ (</a:t>
            </a:r>
            <a:r>
              <a:rPr lang="en-US" sz="2000" dirty="0">
                <a:solidFill>
                  <a:srgbClr val="303436"/>
                </a:solidFill>
                <a:effectLst/>
                <a:latin typeface="Nyala" panose="02000504070300020003" pitchFamily="2" charset="0"/>
                <a:ea typeface="Calibri" panose="020F0502020204030204" pitchFamily="34" charset="0"/>
                <a:cs typeface="Nyala" panose="02000504070300020003" pitchFamily="2" charset="0"/>
              </a:rPr>
              <a:t>disaggregated)</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መረጃን</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መሰብሰብ</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የእያንዳንዱ</a:t>
            </a:r>
            <a:r>
              <a:rPr lang="en-US" sz="20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መንግስታት</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የአደጋ</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ኤጀንሲዎች</a:t>
            </a:r>
            <a:r>
              <a:rPr lang="en-US" sz="2000" dirty="0">
                <a:solidFill>
                  <a:srgbClr val="303436"/>
                </a:solidFill>
                <a:effectLst/>
                <a:latin typeface="inherit"/>
                <a:ea typeface="Calibri" panose="020F0502020204030204" pitchFamily="34" charset="0"/>
                <a:cs typeface="Times New Roman" panose="02020603050405020304" pitchFamily="18" charset="0"/>
              </a:rPr>
              <a:t> </a:t>
            </a:r>
            <a:r>
              <a:rPr lang="am-ET" sz="20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ውሳኔ</a:t>
            </a:r>
            <a:r>
              <a:rPr lang="en-US" sz="2000" dirty="0">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lang="en-US" sz="2000" dirty="0" err="1">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ነው</a:t>
            </a:r>
            <a:r>
              <a:rPr lang="en-US" sz="2000" dirty="0">
                <a:solidFill>
                  <a:srgbClr val="303436"/>
                </a:solidFill>
                <a:latin typeface="Nyala" panose="02000504070300020003" pitchFamily="2"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4029300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639045" cy="646331"/>
          </a:xfrm>
          <a:prstGeom prst="rect">
            <a:avLst/>
          </a:prstGeom>
          <a:noFill/>
        </p:spPr>
        <p:txBody>
          <a:bodyPr wrap="square">
            <a:spAutoFit/>
          </a:bodyPr>
          <a:lstStyle/>
          <a:p>
            <a:pPr algn="ctr" eaLnBrk="0" fontAlgn="base" hangingPunct="0">
              <a:spcBef>
                <a:spcPct val="0"/>
              </a:spcBef>
              <a:spcAft>
                <a:spcPct val="0"/>
              </a:spcAft>
            </a:pPr>
            <a:r>
              <a:rPr lang="en-US" altLang="en-US" sz="3600" b="1" dirty="0" err="1">
                <a:solidFill>
                  <a:srgbClr val="C00000"/>
                </a:solidFill>
                <a:latin typeface="Arial Unicode MS"/>
              </a:rPr>
              <a:t>ልዩነት</a:t>
            </a:r>
            <a:r>
              <a:rPr lang="en-US" altLang="en-US" sz="3600" b="1" dirty="0">
                <a:solidFill>
                  <a:srgbClr val="C00000"/>
                </a:solidFill>
                <a:latin typeface="Arial Unicode MS"/>
              </a:rPr>
              <a:t> </a:t>
            </a:r>
            <a:r>
              <a:rPr lang="en-US" altLang="en-US" sz="3600" b="1" dirty="0" err="1">
                <a:solidFill>
                  <a:srgbClr val="C00000"/>
                </a:solidFill>
                <a:latin typeface="Arial Unicode MS"/>
              </a:rPr>
              <a:t>ላይ</a:t>
            </a:r>
            <a:r>
              <a:rPr lang="en-US" altLang="en-US" sz="3600" b="1" dirty="0">
                <a:solidFill>
                  <a:srgbClr val="C00000"/>
                </a:solidFill>
                <a:latin typeface="Arial Unicode MS"/>
              </a:rPr>
              <a:t> </a:t>
            </a:r>
            <a:r>
              <a:rPr lang="en-US" altLang="en-US" sz="3600" b="1" dirty="0" err="1">
                <a:solidFill>
                  <a:srgbClr val="C00000"/>
                </a:solidFill>
                <a:latin typeface="Arial Unicode MS"/>
              </a:rPr>
              <a:t>መስራት</a:t>
            </a:r>
            <a:endParaRPr lang="en-US" altLang="en-US" sz="3600" b="1" dirty="0">
              <a:solidFill>
                <a:srgbClr val="C00000"/>
              </a:solidFill>
              <a:latin typeface="Arial Unicode MS"/>
            </a:endParaRPr>
          </a:p>
        </p:txBody>
      </p:sp>
      <p:sp>
        <p:nvSpPr>
          <p:cNvPr id="26" name="TextBox 25">
            <a:extLst>
              <a:ext uri="{FF2B5EF4-FFF2-40B4-BE49-F238E27FC236}">
                <a16:creationId xmlns:a16="http://schemas.microsoft.com/office/drawing/2014/main" id="{5721D0DB-9AEA-CB0F-0CF5-7418819D2E12}"/>
              </a:ext>
            </a:extLst>
          </p:cNvPr>
          <p:cNvSpPr txBox="1"/>
          <p:nvPr/>
        </p:nvSpPr>
        <p:spPr>
          <a:xfrm>
            <a:off x="301784" y="1122487"/>
            <a:ext cx="11156411" cy="4968861"/>
          </a:xfrm>
          <a:prstGeom prst="rect">
            <a:avLst/>
          </a:prstGeom>
          <a:noFill/>
        </p:spPr>
        <p:txBody>
          <a:bodyPr wrap="square">
            <a:spAutoFit/>
          </a:bodyPr>
          <a:lstStyle/>
          <a:p>
            <a:pPr algn="ctr" eaLnBrk="0" fontAlgn="base" hangingPunct="0">
              <a:spcBef>
                <a:spcPct val="0"/>
              </a:spcBef>
              <a:spcAft>
                <a:spcPct val="0"/>
              </a:spcAft>
            </a:pPr>
            <a:r>
              <a:rPr lang="en-US" altLang="en-US" sz="2000" b="1" dirty="0" err="1">
                <a:solidFill>
                  <a:srgbClr val="303436"/>
                </a:solidFill>
                <a:latin typeface="Arial Unicode MS"/>
              </a:rPr>
              <a:t>የሰንዳይ</a:t>
            </a:r>
            <a:r>
              <a:rPr lang="en-US" altLang="en-US" sz="2000" b="1" dirty="0">
                <a:solidFill>
                  <a:srgbClr val="303436"/>
                </a:solidFill>
                <a:latin typeface="Arial Unicode MS"/>
              </a:rPr>
              <a:t> </a:t>
            </a:r>
            <a:r>
              <a:rPr lang="en-US" altLang="en-US" sz="2000" b="1" dirty="0" err="1">
                <a:solidFill>
                  <a:srgbClr val="303436"/>
                </a:solidFill>
                <a:latin typeface="Arial Unicode MS"/>
              </a:rPr>
              <a:t>ማዕቀፍ</a:t>
            </a:r>
            <a:r>
              <a:rPr lang="en-US" altLang="en-US" sz="2000" b="1" dirty="0">
                <a:solidFill>
                  <a:srgbClr val="303436"/>
                </a:solidFill>
                <a:latin typeface="Arial Unicode MS"/>
              </a:rPr>
              <a:t> </a:t>
            </a:r>
            <a:r>
              <a:rPr lang="en-US" altLang="en-US" sz="2000" b="1" dirty="0" err="1">
                <a:solidFill>
                  <a:srgbClr val="303436"/>
                </a:solidFill>
                <a:latin typeface="Arial Unicode MS"/>
              </a:rPr>
              <a:t>ሰነድ</a:t>
            </a:r>
            <a:r>
              <a:rPr lang="en-US" altLang="en-US" sz="2000" b="1" dirty="0">
                <a:solidFill>
                  <a:srgbClr val="303436"/>
                </a:solidFill>
                <a:latin typeface="Arial Unicode MS"/>
              </a:rPr>
              <a:t> </a:t>
            </a:r>
            <a:r>
              <a:rPr lang="en-US" altLang="en-US" sz="2000" b="1" dirty="0" err="1">
                <a:solidFill>
                  <a:srgbClr val="303436"/>
                </a:solidFill>
                <a:latin typeface="Arial Unicode MS"/>
              </a:rPr>
              <a:t>የአደጋ</a:t>
            </a:r>
            <a:r>
              <a:rPr lang="en-US" altLang="en-US" sz="2000" b="1" dirty="0">
                <a:solidFill>
                  <a:srgbClr val="303436"/>
                </a:solidFill>
                <a:latin typeface="Arial Unicode MS"/>
              </a:rPr>
              <a:t> </a:t>
            </a:r>
            <a:r>
              <a:rPr lang="en-US" altLang="en-US" sz="2000" b="1" dirty="0" err="1">
                <a:solidFill>
                  <a:srgbClr val="303436"/>
                </a:solidFill>
                <a:latin typeface="Arial Unicode MS"/>
              </a:rPr>
              <a:t>ዝግጁነት</a:t>
            </a:r>
            <a:r>
              <a:rPr lang="am-ET" altLang="en-US" sz="2000" b="1" dirty="0">
                <a:solidFill>
                  <a:srgbClr val="303436"/>
                </a:solidFill>
              </a:rPr>
              <a:t> እ</a:t>
            </a:r>
            <a:r>
              <a:rPr lang="en-US" altLang="en-US" sz="2000" b="1" dirty="0" err="1">
                <a:solidFill>
                  <a:srgbClr val="303436"/>
                </a:solidFill>
                <a:latin typeface="Arial Unicode MS"/>
              </a:rPr>
              <a:t>ና</a:t>
            </a:r>
            <a:r>
              <a:rPr lang="en-US" altLang="en-US" sz="2000" b="1" dirty="0">
                <a:solidFill>
                  <a:srgbClr val="303436"/>
                </a:solidFill>
                <a:latin typeface="Arial Unicode MS"/>
              </a:rPr>
              <a:t> </a:t>
            </a:r>
            <a:r>
              <a:rPr lang="en-US" altLang="en-US" sz="2000" b="1" dirty="0" err="1">
                <a:solidFill>
                  <a:srgbClr val="303436"/>
                </a:solidFill>
                <a:latin typeface="Arial Unicode MS"/>
              </a:rPr>
              <a:t>የአደጋ</a:t>
            </a:r>
            <a:r>
              <a:rPr lang="en-US" altLang="en-US" sz="2000" b="1" dirty="0">
                <a:solidFill>
                  <a:srgbClr val="303436"/>
                </a:solidFill>
                <a:latin typeface="Arial Unicode MS"/>
              </a:rPr>
              <a:t> </a:t>
            </a:r>
            <a:r>
              <a:rPr lang="en-US" altLang="en-US" sz="2000" b="1" dirty="0" err="1">
                <a:solidFill>
                  <a:srgbClr val="303436"/>
                </a:solidFill>
                <a:latin typeface="Arial Unicode MS"/>
              </a:rPr>
              <a:t>ቅነሳ</a:t>
            </a:r>
            <a:r>
              <a:rPr lang="en-US" altLang="en-US" sz="2000" b="1" dirty="0">
                <a:solidFill>
                  <a:srgbClr val="303436"/>
                </a:solidFill>
                <a:latin typeface="Arial Unicode MS"/>
              </a:rPr>
              <a:t> </a:t>
            </a:r>
            <a:r>
              <a:rPr lang="en-US" altLang="en-US" sz="2000" b="1" dirty="0" err="1">
                <a:solidFill>
                  <a:srgbClr val="303436"/>
                </a:solidFill>
                <a:latin typeface="Arial Unicode MS"/>
              </a:rPr>
              <a:t>ጥረቶች</a:t>
            </a:r>
            <a:r>
              <a:rPr lang="en-US" altLang="en-US" sz="2000" b="1" dirty="0">
                <a:solidFill>
                  <a:srgbClr val="303436"/>
                </a:solidFill>
                <a:latin typeface="Arial Unicode MS"/>
              </a:rPr>
              <a:t> </a:t>
            </a:r>
            <a:r>
              <a:rPr lang="en-US" altLang="en-US" sz="2000" b="1" dirty="0" err="1">
                <a:solidFill>
                  <a:srgbClr val="303436"/>
                </a:solidFill>
                <a:latin typeface="Arial Unicode MS"/>
              </a:rPr>
              <a:t>በአደጋዎች</a:t>
            </a:r>
            <a:r>
              <a:rPr lang="en-US" altLang="en-US" sz="2000" b="1" dirty="0">
                <a:solidFill>
                  <a:srgbClr val="303436"/>
                </a:solidFill>
                <a:latin typeface="Arial Unicode MS"/>
              </a:rPr>
              <a:t> </a:t>
            </a:r>
            <a:r>
              <a:rPr lang="en-US" altLang="en-US" sz="2000" b="1" dirty="0" err="1">
                <a:solidFill>
                  <a:srgbClr val="303436"/>
                </a:solidFill>
                <a:latin typeface="Arial Unicode MS"/>
              </a:rPr>
              <a:t>ያልተመጣጠነ</a:t>
            </a:r>
            <a:r>
              <a:rPr lang="am-ET" altLang="en-US" sz="2000" b="1" dirty="0">
                <a:solidFill>
                  <a:srgbClr val="303436"/>
                </a:solidFill>
              </a:rPr>
              <a:t>/ከፍተኛ</a:t>
            </a:r>
            <a:r>
              <a:rPr lang="en-US" altLang="en-US" sz="2000" b="1" dirty="0">
                <a:solidFill>
                  <a:srgbClr val="303436"/>
                </a:solidFill>
                <a:latin typeface="Arial Unicode MS"/>
              </a:rPr>
              <a:t> </a:t>
            </a:r>
            <a:r>
              <a:rPr lang="en-US" altLang="en-US" sz="2000" b="1" dirty="0" err="1">
                <a:solidFill>
                  <a:srgbClr val="303436"/>
                </a:solidFill>
                <a:latin typeface="Arial Unicode MS"/>
              </a:rPr>
              <a:t>ጉዳት</a:t>
            </a:r>
            <a:r>
              <a:rPr lang="en-US" altLang="en-US" sz="2000" b="1" dirty="0">
                <a:solidFill>
                  <a:srgbClr val="303436"/>
                </a:solidFill>
                <a:latin typeface="Arial Unicode MS"/>
              </a:rPr>
              <a:t> </a:t>
            </a:r>
            <a:r>
              <a:rPr lang="en-US" altLang="en-US" sz="2000" b="1" dirty="0" err="1">
                <a:solidFill>
                  <a:srgbClr val="303436"/>
                </a:solidFill>
                <a:latin typeface="Arial Unicode MS"/>
              </a:rPr>
              <a:t>የደረሰባቸውን</a:t>
            </a:r>
            <a:r>
              <a:rPr lang="en-US" altLang="en-US" sz="2000" b="1" dirty="0">
                <a:solidFill>
                  <a:srgbClr val="303436"/>
                </a:solidFill>
                <a:latin typeface="Arial Unicode MS"/>
              </a:rPr>
              <a:t> </a:t>
            </a:r>
            <a:r>
              <a:rPr lang="en-US" altLang="en-US" sz="2000" b="1" dirty="0" err="1">
                <a:solidFill>
                  <a:srgbClr val="303436"/>
                </a:solidFill>
                <a:latin typeface="Arial Unicode MS"/>
              </a:rPr>
              <a:t>የህብረተሰብ</a:t>
            </a:r>
            <a:r>
              <a:rPr lang="en-US" altLang="en-US" sz="2000" b="1" dirty="0">
                <a:solidFill>
                  <a:srgbClr val="303436"/>
                </a:solidFill>
                <a:latin typeface="Arial Unicode MS"/>
              </a:rPr>
              <a:t> </a:t>
            </a:r>
            <a:r>
              <a:rPr lang="en-US" altLang="en-US" sz="2000" b="1" dirty="0" err="1">
                <a:solidFill>
                  <a:srgbClr val="303436"/>
                </a:solidFill>
                <a:latin typeface="Arial Unicode MS"/>
              </a:rPr>
              <a:t>ክፍሎች</a:t>
            </a:r>
            <a:r>
              <a:rPr lang="en-US" altLang="en-US" sz="2000" b="1" dirty="0">
                <a:solidFill>
                  <a:srgbClr val="303436"/>
                </a:solidFill>
                <a:latin typeface="Arial Unicode MS"/>
              </a:rPr>
              <a:t> </a:t>
            </a:r>
            <a:r>
              <a:rPr lang="en-US" altLang="en-US" sz="2000" b="1" dirty="0" err="1">
                <a:solidFill>
                  <a:srgbClr val="303436"/>
                </a:solidFill>
                <a:latin typeface="Arial Unicode MS"/>
              </a:rPr>
              <a:t>አቅም</a:t>
            </a:r>
            <a:r>
              <a:rPr lang="en-US" altLang="en-US" sz="2000" b="1" dirty="0">
                <a:solidFill>
                  <a:srgbClr val="303436"/>
                </a:solidFill>
                <a:latin typeface="Arial Unicode MS"/>
              </a:rPr>
              <a:t> </a:t>
            </a:r>
            <a:r>
              <a:rPr lang="en-US" altLang="en-US" sz="2000" b="1" dirty="0" err="1">
                <a:solidFill>
                  <a:srgbClr val="303436"/>
                </a:solidFill>
                <a:latin typeface="Arial Unicode MS"/>
              </a:rPr>
              <a:t>ማሳደግና</a:t>
            </a:r>
            <a:r>
              <a:rPr lang="en-US" altLang="en-US" sz="2000" b="1" dirty="0">
                <a:solidFill>
                  <a:srgbClr val="303436"/>
                </a:solidFill>
                <a:latin typeface="Arial Unicode MS"/>
              </a:rPr>
              <a:t> </a:t>
            </a:r>
            <a:r>
              <a:rPr lang="en-US" altLang="en-US" sz="2000" b="1" dirty="0" err="1">
                <a:solidFill>
                  <a:srgbClr val="303436"/>
                </a:solidFill>
                <a:latin typeface="Arial Unicode MS"/>
              </a:rPr>
              <a:t>መርዳት</a:t>
            </a:r>
            <a:r>
              <a:rPr lang="en-US" altLang="en-US" sz="2000" b="1" dirty="0">
                <a:solidFill>
                  <a:srgbClr val="303436"/>
                </a:solidFill>
                <a:latin typeface="Arial Unicode MS"/>
              </a:rPr>
              <a:t> </a:t>
            </a:r>
            <a:r>
              <a:rPr lang="en-US" altLang="en-US" sz="2000" b="1" dirty="0" err="1">
                <a:solidFill>
                  <a:srgbClr val="303436"/>
                </a:solidFill>
                <a:latin typeface="Arial Unicode MS"/>
              </a:rPr>
              <a:t>ላይ</a:t>
            </a:r>
            <a:r>
              <a:rPr lang="en-US" altLang="en-US" sz="2000" b="1" dirty="0">
                <a:solidFill>
                  <a:srgbClr val="303436"/>
                </a:solidFill>
                <a:latin typeface="Arial Unicode MS"/>
              </a:rPr>
              <a:t> </a:t>
            </a:r>
            <a:r>
              <a:rPr lang="en-US" altLang="en-US" sz="2000" b="1" dirty="0" err="1">
                <a:solidFill>
                  <a:srgbClr val="303436"/>
                </a:solidFill>
                <a:latin typeface="Arial Unicode MS"/>
              </a:rPr>
              <a:t>ያተኮሩ</a:t>
            </a:r>
            <a:r>
              <a:rPr lang="en-US" altLang="en-US" sz="2000" b="1" dirty="0">
                <a:solidFill>
                  <a:srgbClr val="303436"/>
                </a:solidFill>
                <a:latin typeface="Arial Unicode MS"/>
              </a:rPr>
              <a:t> </a:t>
            </a:r>
            <a:r>
              <a:rPr lang="en-US" altLang="en-US" sz="2000" b="1" dirty="0" err="1">
                <a:solidFill>
                  <a:srgbClr val="303436"/>
                </a:solidFill>
                <a:latin typeface="Arial Unicode MS"/>
              </a:rPr>
              <a:t>ስራዎች</a:t>
            </a:r>
            <a:r>
              <a:rPr lang="en-US" altLang="en-US" sz="2000" b="1" dirty="0">
                <a:solidFill>
                  <a:srgbClr val="303436"/>
                </a:solidFill>
                <a:latin typeface="Arial Unicode MS"/>
              </a:rPr>
              <a:t> </a:t>
            </a:r>
            <a:r>
              <a:rPr lang="en-US" altLang="en-US" sz="2000" b="1" dirty="0" err="1">
                <a:solidFill>
                  <a:srgbClr val="303436"/>
                </a:solidFill>
                <a:latin typeface="Arial Unicode MS"/>
              </a:rPr>
              <a:t>መ</a:t>
            </a:r>
            <a:r>
              <a:rPr lang="am-ET" altLang="en-US" sz="2000" b="1" dirty="0">
                <a:solidFill>
                  <a:srgbClr val="303436"/>
                </a:solidFill>
                <a:latin typeface="Arial Unicode MS"/>
              </a:rPr>
              <a:t>ሰ</a:t>
            </a:r>
            <a:r>
              <a:rPr lang="en-US" altLang="en-US" sz="2000" b="1" dirty="0" err="1">
                <a:solidFill>
                  <a:srgbClr val="303436"/>
                </a:solidFill>
                <a:latin typeface="Arial Unicode MS"/>
              </a:rPr>
              <a:t>ራት</a:t>
            </a:r>
            <a:r>
              <a:rPr lang="en-US" altLang="en-US" sz="2000" b="1" dirty="0">
                <a:solidFill>
                  <a:srgbClr val="303436"/>
                </a:solidFill>
                <a:latin typeface="Arial Unicode MS"/>
              </a:rPr>
              <a:t> </a:t>
            </a:r>
            <a:r>
              <a:rPr lang="en-US" altLang="en-US" sz="2000" b="1" dirty="0" err="1">
                <a:solidFill>
                  <a:srgbClr val="303436"/>
                </a:solidFill>
                <a:latin typeface="Arial Unicode MS"/>
              </a:rPr>
              <a:t>እንዳለባቸው</a:t>
            </a:r>
            <a:r>
              <a:rPr lang="en-US" altLang="en-US" sz="2000" b="1" dirty="0">
                <a:solidFill>
                  <a:srgbClr val="303436"/>
                </a:solidFill>
                <a:latin typeface="Arial Unicode MS"/>
              </a:rPr>
              <a:t> </a:t>
            </a:r>
            <a:r>
              <a:rPr lang="en-US" altLang="en-US" sz="2000" b="1" dirty="0" err="1">
                <a:solidFill>
                  <a:srgbClr val="303436"/>
                </a:solidFill>
                <a:latin typeface="Arial Unicode MS"/>
              </a:rPr>
              <a:t>በግልፅ</a:t>
            </a:r>
            <a:r>
              <a:rPr lang="en-US" altLang="en-US" sz="2000" b="1" dirty="0">
                <a:solidFill>
                  <a:srgbClr val="303436"/>
                </a:solidFill>
                <a:latin typeface="Arial Unicode MS"/>
              </a:rPr>
              <a:t> </a:t>
            </a:r>
            <a:r>
              <a:rPr lang="en-US" altLang="en-US" sz="2000" b="1" dirty="0" err="1">
                <a:solidFill>
                  <a:srgbClr val="303436"/>
                </a:solidFill>
                <a:latin typeface="Arial Unicode MS"/>
              </a:rPr>
              <a:t>ያመላክታል</a:t>
            </a:r>
            <a:r>
              <a:rPr lang="en-US" altLang="en-US" sz="2000" b="1" dirty="0">
                <a:solidFill>
                  <a:srgbClr val="303436"/>
                </a:solidFill>
                <a:latin typeface="Arial Unicode MS"/>
              </a:rPr>
              <a:t> </a:t>
            </a:r>
          </a:p>
          <a:p>
            <a:pPr algn="ctr" eaLnBrk="0" fontAlgn="base" hangingPunct="0">
              <a:spcBef>
                <a:spcPct val="0"/>
              </a:spcBef>
              <a:spcAft>
                <a:spcPct val="0"/>
              </a:spcAft>
            </a:pPr>
            <a:endParaRPr lang="am-ET" altLang="en-US" sz="2000" b="1" dirty="0">
              <a:solidFill>
                <a:srgbClr val="303436"/>
              </a:solidFill>
            </a:endParaRPr>
          </a:p>
          <a:p>
            <a:pPr eaLnBrk="0" fontAlgn="base" hangingPunct="0">
              <a:spcBef>
                <a:spcPct val="0"/>
              </a:spcBef>
              <a:spcAft>
                <a:spcPct val="0"/>
              </a:spcAft>
            </a:pPr>
            <a:r>
              <a:rPr lang="en-US" altLang="en-US" sz="2000" b="1" dirty="0" err="1">
                <a:solidFill>
                  <a:srgbClr val="303436"/>
                </a:solidFill>
                <a:latin typeface="Arial Unicode MS"/>
              </a:rPr>
              <a:t>የሰንዳይ</a:t>
            </a:r>
            <a:r>
              <a:rPr lang="en-US" altLang="en-US" sz="2000" b="1" dirty="0">
                <a:solidFill>
                  <a:srgbClr val="303436"/>
                </a:solidFill>
                <a:latin typeface="Arial Unicode MS"/>
              </a:rPr>
              <a:t> </a:t>
            </a:r>
            <a:r>
              <a:rPr lang="en-US" altLang="en-US" sz="2000" b="1" dirty="0" err="1">
                <a:solidFill>
                  <a:srgbClr val="303436"/>
                </a:solidFill>
                <a:latin typeface="Arial Unicode MS"/>
              </a:rPr>
              <a:t>ማእቀፍ</a:t>
            </a:r>
            <a:r>
              <a:rPr lang="en-US" altLang="en-US" sz="2000" b="1" dirty="0">
                <a:solidFill>
                  <a:srgbClr val="303436"/>
                </a:solidFill>
                <a:latin typeface="Arial Unicode MS"/>
              </a:rPr>
              <a:t>  </a:t>
            </a:r>
            <a:r>
              <a:rPr lang="en-US" altLang="en-US" sz="2000" b="1" dirty="0" err="1">
                <a:solidFill>
                  <a:srgbClr val="303436"/>
                </a:solidFill>
                <a:latin typeface="Arial Unicode MS"/>
              </a:rPr>
              <a:t>ቅድሚያ</a:t>
            </a:r>
            <a:r>
              <a:rPr lang="am-ET" altLang="en-US" sz="2000" b="1" dirty="0">
                <a:solidFill>
                  <a:srgbClr val="303436"/>
                </a:solidFill>
              </a:rPr>
              <a:t> (</a:t>
            </a:r>
            <a:r>
              <a:rPr lang="en-US" altLang="en-US" sz="2000" b="1" dirty="0">
                <a:solidFill>
                  <a:srgbClr val="303436"/>
                </a:solidFill>
                <a:latin typeface="Arial Unicode MS"/>
              </a:rPr>
              <a:t>priority) 3፡</a:t>
            </a:r>
            <a:r>
              <a:rPr lang="am-ET" altLang="en-US" sz="2000" b="1" dirty="0">
                <a:solidFill>
                  <a:srgbClr val="303436"/>
                </a:solidFill>
                <a:latin typeface="Arial Unicode MS"/>
              </a:rPr>
              <a:t>-</a:t>
            </a:r>
            <a:r>
              <a:rPr lang="en-US" altLang="en-US" sz="2000" b="1" dirty="0">
                <a:solidFill>
                  <a:srgbClr val="303436"/>
                </a:solidFill>
                <a:latin typeface="Arial Unicode MS"/>
              </a:rPr>
              <a:t> </a:t>
            </a:r>
            <a:r>
              <a:rPr lang="en-US" sz="2000" b="1" dirty="0" err="1">
                <a:solidFill>
                  <a:srgbClr val="303436"/>
                </a:solidFill>
                <a:latin typeface="Arial Unicode MS"/>
              </a:rPr>
              <a:t>አደጋ</a:t>
            </a:r>
            <a:r>
              <a:rPr lang="en-US" sz="2000" b="1" dirty="0">
                <a:solidFill>
                  <a:srgbClr val="303436"/>
                </a:solidFill>
                <a:latin typeface="Arial Unicode MS"/>
              </a:rPr>
              <a:t> </a:t>
            </a:r>
            <a:r>
              <a:rPr lang="en-US" sz="2000" b="1" dirty="0" err="1">
                <a:solidFill>
                  <a:srgbClr val="303436"/>
                </a:solidFill>
                <a:latin typeface="Arial Unicode MS"/>
              </a:rPr>
              <a:t>ለመ</a:t>
            </a:r>
            <a:r>
              <a:rPr lang="en-US" altLang="en-US" sz="2000" b="1" dirty="0" err="1">
                <a:solidFill>
                  <a:srgbClr val="303436"/>
                </a:solidFill>
                <a:latin typeface="Arial Unicode MS"/>
              </a:rPr>
              <a:t>ቋቋም</a:t>
            </a:r>
            <a:r>
              <a:rPr lang="en-US" sz="2000" b="1" dirty="0">
                <a:solidFill>
                  <a:srgbClr val="303436"/>
                </a:solidFill>
                <a:latin typeface="Arial Unicode MS"/>
              </a:rPr>
              <a:t> </a:t>
            </a:r>
            <a:r>
              <a:rPr lang="en-US" sz="2000" b="1" dirty="0" err="1">
                <a:solidFill>
                  <a:srgbClr val="303436"/>
                </a:solidFill>
                <a:latin typeface="Arial Unicode MS"/>
              </a:rPr>
              <a:t>የአደጋ</a:t>
            </a:r>
            <a:r>
              <a:rPr lang="en-US" sz="2000" b="1" dirty="0">
                <a:solidFill>
                  <a:srgbClr val="303436"/>
                </a:solidFill>
                <a:latin typeface="Arial Unicode MS"/>
              </a:rPr>
              <a:t> </a:t>
            </a:r>
            <a:r>
              <a:rPr lang="en-US" sz="2000" b="1" dirty="0" err="1">
                <a:solidFill>
                  <a:srgbClr val="303436"/>
                </a:solidFill>
                <a:latin typeface="Arial Unicode MS"/>
              </a:rPr>
              <a:t>ተጋላጭነት</a:t>
            </a:r>
            <a:r>
              <a:rPr lang="en-US" sz="2000" b="1" dirty="0">
                <a:solidFill>
                  <a:srgbClr val="303436"/>
                </a:solidFill>
                <a:latin typeface="Arial Unicode MS"/>
              </a:rPr>
              <a:t> </a:t>
            </a:r>
            <a:r>
              <a:rPr lang="en-US" sz="2000" b="1" dirty="0" err="1">
                <a:solidFill>
                  <a:srgbClr val="303436"/>
                </a:solidFill>
                <a:latin typeface="Arial Unicode MS"/>
              </a:rPr>
              <a:t>ቅነሳ</a:t>
            </a:r>
            <a:r>
              <a:rPr lang="en-US" sz="2000" b="1" dirty="0">
                <a:solidFill>
                  <a:srgbClr val="303436"/>
                </a:solidFill>
                <a:latin typeface="Arial Unicode MS"/>
              </a:rPr>
              <a:t> </a:t>
            </a:r>
            <a:r>
              <a:rPr lang="en-US" sz="2000" b="1" dirty="0" err="1">
                <a:solidFill>
                  <a:srgbClr val="303436"/>
                </a:solidFill>
                <a:latin typeface="Arial Unicode MS"/>
              </a:rPr>
              <a:t>ላይ</a:t>
            </a:r>
            <a:r>
              <a:rPr lang="en-US" sz="2000" b="1" dirty="0">
                <a:solidFill>
                  <a:srgbClr val="303436"/>
                </a:solidFill>
                <a:latin typeface="Arial Unicode MS"/>
              </a:rPr>
              <a:t> </a:t>
            </a:r>
            <a:r>
              <a:rPr lang="en-US" sz="2000" b="1" dirty="0" err="1">
                <a:solidFill>
                  <a:srgbClr val="303436"/>
                </a:solidFill>
                <a:latin typeface="Arial Unicode MS"/>
              </a:rPr>
              <a:t>መዋእለ</a:t>
            </a:r>
            <a:r>
              <a:rPr lang="en-US" sz="2000" b="1" dirty="0">
                <a:solidFill>
                  <a:srgbClr val="303436"/>
                </a:solidFill>
                <a:latin typeface="Arial Unicode MS"/>
              </a:rPr>
              <a:t> </a:t>
            </a:r>
            <a:r>
              <a:rPr lang="en-US" sz="2000" b="1" dirty="0" err="1">
                <a:solidFill>
                  <a:srgbClr val="303436"/>
                </a:solidFill>
                <a:latin typeface="Arial Unicode MS"/>
              </a:rPr>
              <a:t>ንዋይ</a:t>
            </a:r>
            <a:r>
              <a:rPr lang="en-US" sz="2000" b="1" dirty="0">
                <a:solidFill>
                  <a:srgbClr val="303436"/>
                </a:solidFill>
                <a:latin typeface="Arial Unicode MS"/>
              </a:rPr>
              <a:t> </a:t>
            </a:r>
            <a:r>
              <a:rPr lang="en-US" sz="2000" b="1" dirty="0" err="1">
                <a:solidFill>
                  <a:srgbClr val="303436"/>
                </a:solidFill>
                <a:latin typeface="Arial Unicode MS"/>
              </a:rPr>
              <a:t>ማፍሰስ</a:t>
            </a:r>
            <a:endParaRPr lang="en-US" sz="2000" b="1" dirty="0">
              <a:solidFill>
                <a:srgbClr val="303436"/>
              </a:solidFill>
              <a:latin typeface="Arial Unicode MS"/>
            </a:endParaRPr>
          </a:p>
          <a:p>
            <a:pPr marL="0" marR="0" lvl="0" indent="0" algn="l" defTabSz="914400" rtl="0" eaLnBrk="0" fontAlgn="base" latinLnBrk="0" hangingPunct="0">
              <a:lnSpc>
                <a:spcPct val="150000"/>
              </a:lnSpc>
              <a:spcBef>
                <a:spcPct val="0"/>
              </a:spcBef>
              <a:spcAft>
                <a:spcPct val="0"/>
              </a:spcAft>
              <a:buClrTx/>
              <a:buSzTx/>
              <a:buFontTx/>
              <a:buNone/>
              <a:tabLst/>
            </a:pPr>
            <a:endParaRPr lang="am-ET" altLang="en-US" sz="2000" dirty="0">
              <a:solidFill>
                <a:srgbClr val="303436"/>
              </a:solidFill>
              <a:latin typeface="Arial Unicode MS"/>
            </a:endParaRPr>
          </a:p>
          <a:p>
            <a:pPr marL="0" marR="0" lvl="0" indent="0" algn="l" defTabSz="914400" rtl="0" eaLnBrk="0" fontAlgn="base" latinLnBrk="0" hangingPunct="0">
              <a:lnSpc>
                <a:spcPct val="150000"/>
              </a:lnSpc>
              <a:spcBef>
                <a:spcPct val="0"/>
              </a:spcBef>
              <a:spcAft>
                <a:spcPct val="0"/>
              </a:spcAft>
              <a:buClrTx/>
              <a:buSzTx/>
              <a:buFontTx/>
              <a:buNone/>
              <a:tabLst/>
            </a:pPr>
            <a:r>
              <a:rPr lang="am-ET" altLang="en-US" sz="2000" dirty="0">
                <a:solidFill>
                  <a:srgbClr val="303436"/>
                </a:solidFill>
                <a:latin typeface="Arial Unicode MS"/>
              </a:rPr>
              <a:t>“</a:t>
            </a:r>
            <a:r>
              <a:rPr lang="en-US" altLang="en-US" sz="2000" dirty="0">
                <a:solidFill>
                  <a:srgbClr val="303436"/>
                </a:solidFill>
                <a:latin typeface="Arial Unicode MS"/>
              </a:rPr>
              <a:t>(</a:t>
            </a:r>
            <a:r>
              <a:rPr lang="en-US" altLang="en-US" sz="2000" dirty="0" err="1">
                <a:solidFill>
                  <a:srgbClr val="303436"/>
                </a:solidFill>
                <a:latin typeface="Arial Unicode MS"/>
              </a:rPr>
              <a:t>ነጥብ</a:t>
            </a:r>
            <a:r>
              <a:rPr lang="am-ET" altLang="en-US" sz="2000" dirty="0">
                <a:solidFill>
                  <a:srgbClr val="303436"/>
                </a:solidFill>
                <a:latin typeface="Arial Unicode MS"/>
              </a:rPr>
              <a:t> </a:t>
            </a:r>
            <a:r>
              <a:rPr lang="en-US" altLang="en-US" sz="2000" dirty="0">
                <a:solidFill>
                  <a:srgbClr val="303436"/>
                </a:solidFill>
                <a:latin typeface="Arial Unicode MS"/>
              </a:rPr>
              <a:t>(item)/ 30)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በአገር</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አቀፍ</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በአካባቢ</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ደረጃ </a:t>
            </a:r>
            <a:r>
              <a:rPr lang="en-US" altLang="en-US" sz="2000" dirty="0">
                <a:solidFill>
                  <a:srgbClr val="303436"/>
                </a:solidFill>
                <a:latin typeface="Arial Unicode MS"/>
              </a:rPr>
              <a:t>… </a:t>
            </a:r>
            <a:r>
              <a:rPr lang="en-US" altLang="en-US" sz="2000" dirty="0" err="1">
                <a:solidFill>
                  <a:srgbClr val="303436"/>
                </a:solidFill>
                <a:latin typeface="Arial Unicode MS"/>
              </a:rPr>
              <a:t>ይህን</a:t>
            </a:r>
            <a:r>
              <a:rPr lang="en-US" altLang="en-US" sz="2000" dirty="0">
                <a:solidFill>
                  <a:srgbClr val="303436"/>
                </a:solidFill>
                <a:latin typeface="Arial Unicode MS"/>
              </a:rPr>
              <a:t> </a:t>
            </a:r>
            <a:r>
              <a:rPr lang="en-US" altLang="en-US" sz="2000" dirty="0" err="1">
                <a:solidFill>
                  <a:srgbClr val="303436"/>
                </a:solidFill>
                <a:latin typeface="Arial Unicode MS"/>
              </a:rPr>
              <a:t>ለማሳካት</a:t>
            </a:r>
            <a:r>
              <a:rPr lang="en-US" altLang="en-US" sz="2000" dirty="0">
                <a:solidFill>
                  <a:srgbClr val="303436"/>
                </a:solidFill>
                <a:latin typeface="Arial Unicode MS"/>
              </a:rPr>
              <a:t>፣ </a:t>
            </a:r>
            <a:r>
              <a:rPr lang="en-US" altLang="en-US" sz="2000" dirty="0" err="1">
                <a:solidFill>
                  <a:srgbClr val="303436"/>
                </a:solidFill>
                <a:latin typeface="Arial Unicode MS"/>
              </a:rPr>
              <a:t>የሚከተሉትን</a:t>
            </a:r>
            <a:r>
              <a:rPr lang="en-US" altLang="en-US" sz="2000" dirty="0">
                <a:solidFill>
                  <a:srgbClr val="303436"/>
                </a:solidFill>
                <a:latin typeface="Arial Unicode MS"/>
              </a:rPr>
              <a:t> </a:t>
            </a:r>
            <a:r>
              <a:rPr lang="en-US" altLang="en-US" sz="2000" dirty="0" err="1">
                <a:solidFill>
                  <a:srgbClr val="303436"/>
                </a:solidFill>
                <a:latin typeface="Arial Unicode MS"/>
              </a:rPr>
              <a:t>መተግበር</a:t>
            </a:r>
            <a:r>
              <a:rPr lang="en-US" altLang="en-US" sz="2000" dirty="0">
                <a:solidFill>
                  <a:srgbClr val="303436"/>
                </a:solidFill>
                <a:latin typeface="Arial Unicode MS"/>
              </a:rPr>
              <a:t> </a:t>
            </a:r>
            <a:r>
              <a:rPr lang="en-US" altLang="en-US" sz="2000" dirty="0" err="1">
                <a:solidFill>
                  <a:srgbClr val="303436"/>
                </a:solidFill>
                <a:latin typeface="Arial Unicode MS"/>
              </a:rPr>
              <a:t>አስፈላጊ</a:t>
            </a:r>
            <a:r>
              <a:rPr lang="en-US" altLang="en-US" sz="2000" dirty="0">
                <a:solidFill>
                  <a:srgbClr val="303436"/>
                </a:solidFill>
                <a:latin typeface="Arial Unicode MS"/>
              </a:rPr>
              <a:t> </a:t>
            </a:r>
            <a:r>
              <a:rPr lang="en-US" altLang="en-US" sz="2000" dirty="0" err="1">
                <a:solidFill>
                  <a:srgbClr val="303436"/>
                </a:solidFill>
                <a:latin typeface="Arial Unicode MS"/>
              </a:rPr>
              <a:t>ነው</a:t>
            </a:r>
            <a:r>
              <a:rPr lang="en-US" altLang="en-US" sz="2000" dirty="0">
                <a:solidFill>
                  <a:srgbClr val="303436"/>
                </a:solidFill>
                <a:latin typeface="Arial Unicode MS"/>
              </a:rPr>
              <a:t>፡-</a:t>
            </a:r>
            <a:endParaRPr lang="am-ET" altLang="en-US" sz="2000" dirty="0">
              <a:solidFill>
                <a:srgbClr val="303436"/>
              </a:solidFill>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2000" dirty="0">
              <a:solidFill>
                <a:srgbClr val="303436"/>
              </a:solidFill>
              <a:latin typeface="Arial Unicode MS"/>
            </a:endParaRPr>
          </a:p>
          <a:p>
            <a:pPr marL="0" marR="0" lvl="0" indent="0" algn="just" defTabSz="914400" rtl="0" eaLnBrk="0" fontAlgn="base" latinLnBrk="0" hangingPunct="0">
              <a:lnSpc>
                <a:spcPct val="150000"/>
              </a:lnSpc>
              <a:spcBef>
                <a:spcPct val="0"/>
              </a:spcBef>
              <a:spcAft>
                <a:spcPct val="0"/>
              </a:spcAft>
              <a:buClrTx/>
              <a:buSzTx/>
              <a:buFontTx/>
              <a:buNone/>
              <a:tabLst/>
            </a:pPr>
            <a:r>
              <a:rPr lang="en-US" altLang="en-US" sz="2000" dirty="0" err="1">
                <a:solidFill>
                  <a:srgbClr val="303436"/>
                </a:solidFill>
                <a:latin typeface="Arial Unicode MS"/>
              </a:rPr>
              <a:t>ጄ</a:t>
            </a:r>
            <a:r>
              <a:rPr lang="en-US" altLang="en-US" sz="2000" dirty="0">
                <a:solidFill>
                  <a:srgbClr val="303436"/>
                </a:solidFill>
                <a:latin typeface="Arial Unicode MS"/>
              </a:rPr>
              <a:t>) </a:t>
            </a:r>
            <a:r>
              <a:rPr lang="en-US" altLang="en-US" sz="2000" dirty="0" err="1">
                <a:solidFill>
                  <a:srgbClr val="303436"/>
                </a:solidFill>
                <a:latin typeface="Arial Unicode MS"/>
              </a:rPr>
              <a:t>አካታች</a:t>
            </a:r>
            <a:r>
              <a:rPr lang="en-US" altLang="en-US" sz="2000" dirty="0">
                <a:solidFill>
                  <a:srgbClr val="303436"/>
                </a:solidFill>
                <a:latin typeface="Arial Unicode MS"/>
              </a:rPr>
              <a:t> </a:t>
            </a:r>
            <a:r>
              <a:rPr lang="en-US" altLang="en-US" sz="2000" dirty="0" err="1">
                <a:solidFill>
                  <a:srgbClr val="303436"/>
                </a:solidFill>
                <a:latin typeface="Arial Unicode MS"/>
              </a:rPr>
              <a:t>ፖሊሲዎችን</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en-US" altLang="en-US" sz="2000" dirty="0" err="1">
                <a:solidFill>
                  <a:srgbClr val="303436"/>
                </a:solidFill>
                <a:latin typeface="Arial Unicode MS"/>
              </a:rPr>
              <a:t>የማህበራዊ</a:t>
            </a:r>
            <a:r>
              <a:rPr lang="en-US" altLang="en-US" sz="2000" dirty="0">
                <a:solidFill>
                  <a:srgbClr val="303436"/>
                </a:solidFill>
                <a:latin typeface="Arial Unicode MS"/>
              </a:rPr>
              <a:t> </a:t>
            </a:r>
            <a:r>
              <a:rPr lang="en-US" altLang="en-US" sz="2000" dirty="0" err="1">
                <a:solidFill>
                  <a:srgbClr val="303436"/>
                </a:solidFill>
                <a:latin typeface="Arial Unicode MS"/>
              </a:rPr>
              <a:t>ሴፍቲኔት</a:t>
            </a:r>
            <a:r>
              <a:rPr lang="en-US" altLang="en-US" sz="2000" dirty="0">
                <a:solidFill>
                  <a:srgbClr val="303436"/>
                </a:solidFill>
                <a:latin typeface="Arial Unicode MS"/>
              </a:rPr>
              <a:t> </a:t>
            </a:r>
            <a:r>
              <a:rPr lang="en-US" altLang="en-US" sz="2000" dirty="0" err="1">
                <a:solidFill>
                  <a:srgbClr val="303436"/>
                </a:solidFill>
                <a:latin typeface="Arial Unicode MS"/>
              </a:rPr>
              <a:t>ስልቶችን</a:t>
            </a:r>
            <a:r>
              <a:rPr lang="en-US" altLang="en-US" sz="2000" dirty="0">
                <a:solidFill>
                  <a:srgbClr val="303436"/>
                </a:solidFill>
                <a:latin typeface="Arial Unicode MS"/>
              </a:rPr>
              <a:t> </a:t>
            </a:r>
            <a:r>
              <a:rPr lang="en-US" altLang="en-US" sz="2000" dirty="0" err="1">
                <a:solidFill>
                  <a:srgbClr val="303436"/>
                </a:solidFill>
                <a:latin typeface="Arial Unicode MS"/>
              </a:rPr>
              <a:t>ንድፍ</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en-US" altLang="en-US" sz="2000" dirty="0" err="1">
                <a:solidFill>
                  <a:srgbClr val="303436"/>
                </a:solidFill>
                <a:latin typeface="Arial Unicode MS"/>
              </a:rPr>
              <a:t>ትግበራን</a:t>
            </a:r>
            <a:r>
              <a:rPr lang="en-US" altLang="en-US" sz="2000" dirty="0">
                <a:solidFill>
                  <a:srgbClr val="303436"/>
                </a:solidFill>
                <a:latin typeface="Arial Unicode MS"/>
              </a:rPr>
              <a:t> </a:t>
            </a:r>
            <a:r>
              <a:rPr lang="en-US" altLang="en-US" sz="2000" dirty="0" err="1">
                <a:solidFill>
                  <a:srgbClr val="303436"/>
                </a:solidFill>
                <a:latin typeface="Arial Unicode MS"/>
              </a:rPr>
              <a:t>የማህበረሰብ</a:t>
            </a:r>
            <a:r>
              <a:rPr lang="en-US" altLang="en-US" sz="2000" dirty="0">
                <a:solidFill>
                  <a:srgbClr val="303436"/>
                </a:solidFill>
                <a:latin typeface="Arial Unicode MS"/>
              </a:rPr>
              <a:t> </a:t>
            </a:r>
            <a:r>
              <a:rPr lang="en-US" altLang="en-US" sz="2000" dirty="0" err="1">
                <a:solidFill>
                  <a:srgbClr val="303436"/>
                </a:solidFill>
                <a:latin typeface="Arial Unicode MS"/>
              </a:rPr>
              <a:t>ተሳትፎን</a:t>
            </a:r>
            <a:r>
              <a:rPr lang="en-US" altLang="en-US" sz="2000" dirty="0">
                <a:solidFill>
                  <a:srgbClr val="303436"/>
                </a:solidFill>
                <a:latin typeface="Arial Unicode MS"/>
              </a:rPr>
              <a:t> </a:t>
            </a:r>
            <a:r>
              <a:rPr lang="en-US" altLang="en-US" sz="2000" dirty="0" err="1">
                <a:solidFill>
                  <a:srgbClr val="303436"/>
                </a:solidFill>
                <a:latin typeface="Arial Unicode MS"/>
              </a:rPr>
              <a:t>ከኑሮ</a:t>
            </a:r>
            <a:r>
              <a:rPr lang="en-US" altLang="en-US" sz="2000" dirty="0">
                <a:solidFill>
                  <a:srgbClr val="303436"/>
                </a:solidFill>
                <a:latin typeface="Arial Unicode MS"/>
              </a:rPr>
              <a:t> </a:t>
            </a:r>
            <a:r>
              <a:rPr lang="en-US" altLang="en-US" sz="2000" dirty="0" err="1">
                <a:solidFill>
                  <a:srgbClr val="303436"/>
                </a:solidFill>
                <a:latin typeface="Arial Unicode MS"/>
              </a:rPr>
              <a:t>ማሻሻያ</a:t>
            </a:r>
            <a:r>
              <a:rPr lang="en-US" altLang="en-US" sz="2000" dirty="0">
                <a:solidFill>
                  <a:srgbClr val="303436"/>
                </a:solidFill>
                <a:latin typeface="Arial Unicode MS"/>
              </a:rPr>
              <a:t> </a:t>
            </a:r>
            <a:r>
              <a:rPr lang="en-US" altLang="en-US" sz="2000" dirty="0" err="1">
                <a:solidFill>
                  <a:srgbClr val="303436"/>
                </a:solidFill>
                <a:latin typeface="Arial Unicode MS"/>
              </a:rPr>
              <a:t>መርሃ</a:t>
            </a:r>
            <a:r>
              <a:rPr lang="en-US" altLang="en-US" sz="2000" dirty="0">
                <a:solidFill>
                  <a:srgbClr val="303436"/>
                </a:solidFill>
                <a:latin typeface="Arial Unicode MS"/>
              </a:rPr>
              <a:t> </a:t>
            </a:r>
            <a:r>
              <a:rPr lang="en-US" altLang="en-US" sz="2000" dirty="0" err="1">
                <a:solidFill>
                  <a:srgbClr val="303436"/>
                </a:solidFill>
                <a:latin typeface="Arial Unicode MS"/>
              </a:rPr>
              <a:t>ግብሮች</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en-US" altLang="en-US" sz="2000" dirty="0" err="1">
                <a:solidFill>
                  <a:srgbClr val="303436"/>
                </a:solidFill>
                <a:latin typeface="Arial Unicode MS"/>
              </a:rPr>
              <a:t>የመሰረታዊ</a:t>
            </a:r>
            <a:r>
              <a:rPr lang="en-US" altLang="en-US" sz="2000" dirty="0">
                <a:solidFill>
                  <a:srgbClr val="303436"/>
                </a:solidFill>
                <a:latin typeface="Arial Unicode MS"/>
              </a:rPr>
              <a:t> </a:t>
            </a:r>
            <a:r>
              <a:rPr lang="en-US" altLang="en-US" sz="2000" dirty="0" err="1">
                <a:solidFill>
                  <a:srgbClr val="303436"/>
                </a:solidFill>
                <a:latin typeface="Arial Unicode MS"/>
              </a:rPr>
              <a:t>የጤና</a:t>
            </a:r>
            <a:r>
              <a:rPr lang="en-US" altLang="en-US" sz="2000" dirty="0">
                <a:solidFill>
                  <a:srgbClr val="303436"/>
                </a:solidFill>
                <a:latin typeface="Arial Unicode MS"/>
              </a:rPr>
              <a:t> </a:t>
            </a:r>
            <a:r>
              <a:rPr lang="en-US" altLang="en-US" sz="2000" dirty="0" err="1">
                <a:solidFill>
                  <a:srgbClr val="303436"/>
                </a:solidFill>
                <a:latin typeface="Arial Unicode MS"/>
              </a:rPr>
              <a:t>አጠባበቅ</a:t>
            </a:r>
            <a:r>
              <a:rPr lang="en-US" altLang="en-US" sz="2000" dirty="0">
                <a:solidFill>
                  <a:srgbClr val="303436"/>
                </a:solidFill>
                <a:latin typeface="Arial Unicode MS"/>
              </a:rPr>
              <a:t> </a:t>
            </a:r>
            <a:r>
              <a:rPr lang="en-US" altLang="en-US" sz="2000" dirty="0" err="1">
                <a:solidFill>
                  <a:srgbClr val="303436"/>
                </a:solidFill>
                <a:latin typeface="Arial Unicode MS"/>
              </a:rPr>
              <a:t>አገልግሎቶች</a:t>
            </a:r>
            <a:r>
              <a:rPr lang="en-US" altLang="en-US" sz="2000" dirty="0">
                <a:solidFill>
                  <a:srgbClr val="303436"/>
                </a:solidFill>
                <a:latin typeface="Arial Unicode MS"/>
              </a:rPr>
              <a:t> </a:t>
            </a:r>
            <a:r>
              <a:rPr lang="en-US" altLang="en-US" sz="2000" dirty="0" err="1">
                <a:solidFill>
                  <a:srgbClr val="303436"/>
                </a:solidFill>
                <a:latin typeface="Arial Unicode MS"/>
              </a:rPr>
              <a:t>ተደራሽነት</a:t>
            </a:r>
            <a:r>
              <a:rPr lang="am-ET" altLang="en-US" sz="2000" dirty="0">
                <a:solidFill>
                  <a:srgbClr val="303436"/>
                </a:solidFill>
                <a:latin typeface="Arial Unicode MS"/>
              </a:rPr>
              <a:t> (</a:t>
            </a:r>
            <a:r>
              <a:rPr lang="en-US" altLang="en-US" sz="2000" dirty="0" err="1">
                <a:solidFill>
                  <a:srgbClr val="303436"/>
                </a:solidFill>
                <a:latin typeface="Arial Unicode MS"/>
              </a:rPr>
              <a:t>ማለትም</a:t>
            </a:r>
            <a:r>
              <a:rPr lang="am-ET" altLang="en-US" sz="2000" dirty="0">
                <a:solidFill>
                  <a:srgbClr val="303436"/>
                </a:solidFill>
                <a:latin typeface="Arial Unicode MS"/>
              </a:rPr>
              <a:t> </a:t>
            </a:r>
            <a:r>
              <a:rPr lang="en-US" altLang="en-US" sz="2000" dirty="0" err="1">
                <a:solidFill>
                  <a:srgbClr val="303436"/>
                </a:solidFill>
                <a:latin typeface="Arial Unicode MS"/>
              </a:rPr>
              <a:t>የእናቶች</a:t>
            </a:r>
            <a:r>
              <a:rPr lang="en-US" altLang="en-US" sz="2000" dirty="0">
                <a:solidFill>
                  <a:srgbClr val="303436"/>
                </a:solidFill>
                <a:latin typeface="Arial Unicode MS"/>
              </a:rPr>
              <a:t>፣ </a:t>
            </a:r>
            <a:r>
              <a:rPr lang="am-ET" altLang="en-US" sz="2000" dirty="0">
                <a:solidFill>
                  <a:srgbClr val="303436"/>
                </a:solidFill>
              </a:rPr>
              <a:t>የ</a:t>
            </a:r>
            <a:r>
              <a:rPr lang="en-US" altLang="en-US" sz="2000" dirty="0" err="1">
                <a:solidFill>
                  <a:srgbClr val="303436"/>
                </a:solidFill>
                <a:latin typeface="Arial Unicode MS"/>
              </a:rPr>
              <a:t>አራስ</a:t>
            </a:r>
            <a:r>
              <a:rPr lang="en-US" altLang="en-US" sz="2000" dirty="0">
                <a:solidFill>
                  <a:srgbClr val="303436"/>
                </a:solidFill>
                <a:latin typeface="Arial Unicode MS"/>
              </a:rPr>
              <a:t> </a:t>
            </a:r>
            <a:r>
              <a:rPr lang="en-US" altLang="en-US" sz="2000" dirty="0" err="1">
                <a:solidFill>
                  <a:srgbClr val="303436"/>
                </a:solidFill>
                <a:latin typeface="Arial Unicode MS"/>
              </a:rPr>
              <a:t>ህጻናትና</a:t>
            </a:r>
            <a:r>
              <a:rPr lang="en-US" altLang="en-US" sz="2000" dirty="0">
                <a:solidFill>
                  <a:srgbClr val="303436"/>
                </a:solidFill>
                <a:latin typeface="Arial Unicode MS"/>
              </a:rPr>
              <a:t> </a:t>
            </a:r>
            <a:r>
              <a:rPr lang="en-US" altLang="en-US" sz="2000" dirty="0" err="1">
                <a:solidFill>
                  <a:srgbClr val="303436"/>
                </a:solidFill>
                <a:latin typeface="Arial Unicode MS"/>
              </a:rPr>
              <a:t>የሕጻናት</a:t>
            </a:r>
            <a:r>
              <a:rPr lang="en-US" altLang="en-US" sz="2000" dirty="0">
                <a:solidFill>
                  <a:srgbClr val="303436"/>
                </a:solidFill>
                <a:latin typeface="Arial Unicode MS"/>
              </a:rPr>
              <a:t> </a:t>
            </a:r>
            <a:r>
              <a:rPr lang="en-US" altLang="en-US" sz="2000" dirty="0" err="1">
                <a:solidFill>
                  <a:srgbClr val="303436"/>
                </a:solidFill>
                <a:latin typeface="Arial Unicode MS"/>
              </a:rPr>
              <a:t>ጤና</a:t>
            </a:r>
            <a:r>
              <a:rPr lang="am-ET" altLang="en-US" sz="2000" dirty="0">
                <a:solidFill>
                  <a:srgbClr val="303436"/>
                </a:solidFill>
                <a:latin typeface="Arial Unicode MS"/>
              </a:rPr>
              <a:t>፤</a:t>
            </a:r>
            <a:r>
              <a:rPr lang="en-US" altLang="en-US" sz="2000" dirty="0">
                <a:solidFill>
                  <a:srgbClr val="303436"/>
                </a:solidFill>
                <a:latin typeface="Arial Unicode MS"/>
              </a:rPr>
              <a:t> </a:t>
            </a:r>
            <a:r>
              <a:rPr lang="am-ET" altLang="en-US" sz="2000" dirty="0">
                <a:solidFill>
                  <a:srgbClr val="303436"/>
                </a:solidFill>
              </a:rPr>
              <a:t>የ</a:t>
            </a:r>
            <a:r>
              <a:rPr lang="en-US" altLang="en-US" sz="2000" dirty="0" err="1">
                <a:solidFill>
                  <a:srgbClr val="303436"/>
                </a:solidFill>
                <a:latin typeface="Arial Unicode MS"/>
              </a:rPr>
              <a:t>ሥርዓተ-ፆታ</a:t>
            </a:r>
            <a:r>
              <a:rPr lang="en-US" altLang="en-US" sz="2000" dirty="0">
                <a:solidFill>
                  <a:srgbClr val="303436"/>
                </a:solidFill>
                <a:latin typeface="Arial Unicode MS"/>
              </a:rPr>
              <a:t> </a:t>
            </a:r>
            <a:r>
              <a:rPr lang="en-US" altLang="en-US" sz="2000" dirty="0" err="1">
                <a:solidFill>
                  <a:srgbClr val="303436"/>
                </a:solidFill>
                <a:latin typeface="Arial Unicode MS"/>
              </a:rPr>
              <a:t>እና</a:t>
            </a:r>
            <a:r>
              <a:rPr lang="en-US" altLang="en-US" sz="2000" dirty="0">
                <a:solidFill>
                  <a:srgbClr val="303436"/>
                </a:solidFill>
                <a:latin typeface="Arial Unicode MS"/>
              </a:rPr>
              <a:t> </a:t>
            </a:r>
            <a:r>
              <a:rPr lang="am-ET" altLang="en-US" sz="2000" dirty="0">
                <a:solidFill>
                  <a:srgbClr val="303436"/>
                </a:solidFill>
              </a:rPr>
              <a:t>የ</a:t>
            </a:r>
            <a:r>
              <a:rPr lang="en-US" altLang="en-US" sz="2000" dirty="0" err="1">
                <a:solidFill>
                  <a:srgbClr val="303436"/>
                </a:solidFill>
                <a:latin typeface="Arial Unicode MS"/>
              </a:rPr>
              <a:t>ስነ</a:t>
            </a:r>
            <a:r>
              <a:rPr lang="en-US" altLang="en-US" sz="2000" dirty="0">
                <a:solidFill>
                  <a:srgbClr val="303436"/>
                </a:solidFill>
                <a:latin typeface="Arial Unicode MS"/>
              </a:rPr>
              <a:t> </a:t>
            </a:r>
            <a:r>
              <a:rPr lang="en-US" altLang="en-US" sz="2000" dirty="0" err="1">
                <a:solidFill>
                  <a:srgbClr val="303436"/>
                </a:solidFill>
                <a:latin typeface="Arial Unicode MS"/>
              </a:rPr>
              <a:t>ተዋልዶ</a:t>
            </a:r>
            <a:r>
              <a:rPr lang="en-US" altLang="en-US" sz="2000" dirty="0">
                <a:solidFill>
                  <a:srgbClr val="303436"/>
                </a:solidFill>
                <a:latin typeface="Arial Unicode MS"/>
              </a:rPr>
              <a:t> </a:t>
            </a:r>
            <a:r>
              <a:rPr lang="en-US" altLang="en-US" sz="2000" dirty="0" err="1">
                <a:solidFill>
                  <a:srgbClr val="303436"/>
                </a:solidFill>
                <a:latin typeface="Arial Unicode MS"/>
              </a:rPr>
              <a:t>ጤና</a:t>
            </a:r>
            <a:r>
              <a:rPr lang="am-ET" altLang="en-US" sz="2000" dirty="0">
                <a:solidFill>
                  <a:srgbClr val="303436"/>
                </a:solidFill>
                <a:latin typeface="Arial Unicode MS"/>
              </a:rPr>
              <a:t>፤</a:t>
            </a:r>
            <a:r>
              <a:rPr lang="en-US" altLang="en-US" sz="2000" dirty="0">
                <a:solidFill>
                  <a:srgbClr val="303436"/>
                </a:solidFill>
                <a:latin typeface="Arial Unicode MS"/>
              </a:rPr>
              <a:t> </a:t>
            </a:r>
            <a:r>
              <a:rPr lang="en-US" altLang="en-US" sz="2000" dirty="0" err="1">
                <a:solidFill>
                  <a:srgbClr val="303436"/>
                </a:solidFill>
                <a:latin typeface="Arial Unicode MS"/>
              </a:rPr>
              <a:t>የምግብ</a:t>
            </a:r>
            <a:r>
              <a:rPr lang="am-ET" altLang="en-US" sz="2000" dirty="0">
                <a:solidFill>
                  <a:srgbClr val="303436"/>
                </a:solidFill>
                <a:latin typeface="Arial Unicode MS"/>
              </a:rPr>
              <a:t> ዋስትና እና የተመጣጠነ አመጋገግ ስልት እንዲሁም የመኖሪያ ቤት እና የትምህርት አቅርቦት)</a:t>
            </a:r>
            <a:r>
              <a:rPr lang="en-US" altLang="en-US" sz="2000" dirty="0">
                <a:solidFill>
                  <a:srgbClr val="303436"/>
                </a:solidFill>
                <a:latin typeface="Arial Unicode MS"/>
              </a:rPr>
              <a:t> </a:t>
            </a:r>
            <a:r>
              <a:rPr lang="en-US" altLang="en-US" sz="2000" dirty="0" err="1">
                <a:solidFill>
                  <a:srgbClr val="303436"/>
                </a:solidFill>
                <a:latin typeface="Arial Unicode MS"/>
              </a:rPr>
              <a:t>ጋር</a:t>
            </a:r>
            <a:r>
              <a:rPr lang="am-ET" altLang="en-US" sz="2000" dirty="0">
                <a:solidFill>
                  <a:srgbClr val="303436"/>
                </a:solidFill>
                <a:latin typeface="Arial Unicode MS"/>
              </a:rPr>
              <a:t> </a:t>
            </a:r>
            <a:r>
              <a:rPr lang="en-US" altLang="en-US" sz="2000" dirty="0" err="1">
                <a:solidFill>
                  <a:srgbClr val="303436"/>
                </a:solidFill>
                <a:latin typeface="Arial Unicode MS"/>
              </a:rPr>
              <a:t>ባቀናጀ</a:t>
            </a:r>
            <a:r>
              <a:rPr lang="am-ET" altLang="en-US" sz="2000" dirty="0">
                <a:solidFill>
                  <a:srgbClr val="303436"/>
                </a:solidFill>
                <a:latin typeface="Arial Unicode MS"/>
              </a:rPr>
              <a:t> መልኩ </a:t>
            </a:r>
            <a:r>
              <a:rPr lang="en-US" altLang="en-US" sz="2000" dirty="0" err="1">
                <a:solidFill>
                  <a:srgbClr val="303436"/>
                </a:solidFill>
                <a:latin typeface="Arial Unicode MS"/>
              </a:rPr>
              <a:t>ድህነትን</a:t>
            </a:r>
            <a:r>
              <a:rPr lang="en-US" altLang="en-US" sz="2000" dirty="0">
                <a:solidFill>
                  <a:srgbClr val="303436"/>
                </a:solidFill>
                <a:latin typeface="Arial Unicode MS"/>
              </a:rPr>
              <a:t> </a:t>
            </a:r>
            <a:r>
              <a:rPr lang="en-US" altLang="en-US" sz="2000" dirty="0" err="1">
                <a:solidFill>
                  <a:srgbClr val="303436"/>
                </a:solidFill>
                <a:latin typeface="Arial Unicode MS"/>
              </a:rPr>
              <a:t>ለማስወገድ</a:t>
            </a:r>
            <a:r>
              <a:rPr lang="en-US" altLang="en-US" sz="2000" dirty="0">
                <a:solidFill>
                  <a:srgbClr val="303436"/>
                </a:solidFill>
                <a:latin typeface="Arial Unicode MS"/>
              </a:rPr>
              <a:t>፣ </a:t>
            </a:r>
            <a:r>
              <a:rPr lang="en-US" altLang="en-US" sz="2000" dirty="0" err="1">
                <a:solidFill>
                  <a:srgbClr val="303436"/>
                </a:solidFill>
                <a:latin typeface="Arial Unicode MS"/>
              </a:rPr>
              <a:t>ከአደጋ</a:t>
            </a:r>
            <a:r>
              <a:rPr lang="en-US" altLang="en-US" sz="2000" dirty="0">
                <a:solidFill>
                  <a:srgbClr val="303436"/>
                </a:solidFill>
                <a:latin typeface="Arial Unicode MS"/>
              </a:rPr>
              <a:t> </a:t>
            </a:r>
            <a:r>
              <a:rPr lang="en-US" altLang="en-US" sz="2000" dirty="0" err="1">
                <a:solidFill>
                  <a:srgbClr val="303436"/>
                </a:solidFill>
                <a:latin typeface="Arial Unicode MS"/>
              </a:rPr>
              <a:t>በኋላ</a:t>
            </a:r>
            <a:r>
              <a:rPr lang="en-US" altLang="en-US" sz="2000" dirty="0">
                <a:solidFill>
                  <a:srgbClr val="303436"/>
                </a:solidFill>
                <a:latin typeface="Arial Unicode MS"/>
              </a:rPr>
              <a:t> </a:t>
            </a:r>
            <a:r>
              <a:rPr lang="en-US" altLang="en-US" sz="2000" dirty="0" err="1">
                <a:solidFill>
                  <a:srgbClr val="303436"/>
                </a:solidFill>
                <a:latin typeface="Arial Unicode MS"/>
              </a:rPr>
              <a:t>ዘላቂ</a:t>
            </a:r>
            <a:r>
              <a:rPr lang="en-US" altLang="en-US" sz="2000" dirty="0">
                <a:solidFill>
                  <a:srgbClr val="303436"/>
                </a:solidFill>
                <a:latin typeface="Arial Unicode MS"/>
              </a:rPr>
              <a:t> </a:t>
            </a:r>
            <a:r>
              <a:rPr lang="en-US" altLang="en-US" sz="2000" dirty="0" err="1">
                <a:solidFill>
                  <a:srgbClr val="303436"/>
                </a:solidFill>
                <a:latin typeface="Arial Unicode MS"/>
              </a:rPr>
              <a:t>መፍትሄዎችን</a:t>
            </a:r>
            <a:r>
              <a:rPr lang="en-US" altLang="en-US" sz="2000" dirty="0">
                <a:solidFill>
                  <a:srgbClr val="303436"/>
                </a:solidFill>
                <a:latin typeface="Arial Unicode MS"/>
              </a:rPr>
              <a:t> </a:t>
            </a:r>
            <a:r>
              <a:rPr lang="en-US" altLang="en-US" sz="2000" dirty="0" err="1">
                <a:solidFill>
                  <a:srgbClr val="303436"/>
                </a:solidFill>
                <a:latin typeface="Arial Unicode MS"/>
              </a:rPr>
              <a:t>ለማግኘት</a:t>
            </a:r>
            <a:r>
              <a:rPr lang="en-US" altLang="en-US" sz="2000" dirty="0">
                <a:solidFill>
                  <a:srgbClr val="303436"/>
                </a:solidFill>
                <a:latin typeface="Arial Unicode MS"/>
              </a:rPr>
              <a:t> </a:t>
            </a:r>
            <a:r>
              <a:rPr lang="en-US" altLang="en-US" sz="2000" dirty="0" err="1">
                <a:solidFill>
                  <a:srgbClr val="303436"/>
                </a:solidFill>
                <a:latin typeface="Arial Unicode MS"/>
              </a:rPr>
              <a:t>እንዲሁም</a:t>
            </a:r>
            <a:r>
              <a:rPr lang="am-ET" altLang="en-US" sz="2000" dirty="0">
                <a:solidFill>
                  <a:srgbClr val="303436"/>
                </a:solidFill>
                <a:latin typeface="Arial Unicode MS"/>
              </a:rPr>
              <a:t> </a:t>
            </a:r>
            <a:r>
              <a:rPr lang="en-US" altLang="en-US" sz="2000" dirty="0" err="1">
                <a:solidFill>
                  <a:srgbClr val="303436"/>
                </a:solidFill>
                <a:latin typeface="Arial Unicode MS"/>
              </a:rPr>
              <a:t>በአደጋዎች</a:t>
            </a:r>
            <a:r>
              <a:rPr lang="am-ET" altLang="en-US" sz="2000" dirty="0">
                <a:solidFill>
                  <a:srgbClr val="303436"/>
                </a:solidFill>
                <a:latin typeface="Arial Unicode MS"/>
              </a:rPr>
              <a:t> </a:t>
            </a:r>
            <a:r>
              <a:rPr lang="am-ET" altLang="en-US" sz="2000" dirty="0">
                <a:solidFill>
                  <a:srgbClr val="303436"/>
                </a:solidFill>
              </a:rPr>
              <a:t>ከፍተኛ </a:t>
            </a:r>
            <a:r>
              <a:rPr lang="en-US" altLang="en-US" sz="2000" dirty="0" err="1">
                <a:solidFill>
                  <a:srgbClr val="303436"/>
                </a:solidFill>
                <a:latin typeface="Arial Unicode MS"/>
              </a:rPr>
              <a:t>ጉዳት</a:t>
            </a:r>
            <a:r>
              <a:rPr lang="en-US" altLang="en-US" sz="2000" dirty="0">
                <a:solidFill>
                  <a:srgbClr val="303436"/>
                </a:solidFill>
                <a:latin typeface="Arial Unicode MS"/>
              </a:rPr>
              <a:t> </a:t>
            </a:r>
            <a:r>
              <a:rPr lang="en-US" altLang="en-US" sz="2000" dirty="0" err="1">
                <a:solidFill>
                  <a:srgbClr val="303436"/>
                </a:solidFill>
                <a:latin typeface="Arial Unicode MS"/>
              </a:rPr>
              <a:t>የደረሰባቸውን</a:t>
            </a:r>
            <a:r>
              <a:rPr lang="en-US" altLang="en-US" sz="2000" dirty="0">
                <a:solidFill>
                  <a:srgbClr val="303436"/>
                </a:solidFill>
                <a:latin typeface="Arial Unicode MS"/>
              </a:rPr>
              <a:t> </a:t>
            </a:r>
            <a:r>
              <a:rPr lang="en-US" altLang="en-US" sz="2000" dirty="0" err="1">
                <a:solidFill>
                  <a:srgbClr val="303436"/>
                </a:solidFill>
                <a:latin typeface="Arial Unicode MS"/>
              </a:rPr>
              <a:t>የህብረተሰብ</a:t>
            </a:r>
            <a:r>
              <a:rPr lang="en-US" altLang="en-US" sz="2000" dirty="0">
                <a:solidFill>
                  <a:srgbClr val="303436"/>
                </a:solidFill>
                <a:latin typeface="Arial Unicode MS"/>
              </a:rPr>
              <a:t> </a:t>
            </a:r>
            <a:r>
              <a:rPr lang="en-US" altLang="en-US" sz="2000" dirty="0" err="1">
                <a:solidFill>
                  <a:srgbClr val="303436"/>
                </a:solidFill>
                <a:latin typeface="Arial Unicode MS"/>
              </a:rPr>
              <a:t>ክፍሎች</a:t>
            </a:r>
            <a:r>
              <a:rPr lang="en-US" altLang="en-US" sz="2000" dirty="0">
                <a:solidFill>
                  <a:srgbClr val="303436"/>
                </a:solidFill>
                <a:latin typeface="Arial Unicode MS"/>
              </a:rPr>
              <a:t> </a:t>
            </a:r>
            <a:r>
              <a:rPr lang="en-US" altLang="en-US" sz="2000" dirty="0" err="1">
                <a:solidFill>
                  <a:srgbClr val="303436"/>
                </a:solidFill>
                <a:latin typeface="Arial Unicode MS"/>
              </a:rPr>
              <a:t>አቅም</a:t>
            </a:r>
            <a:r>
              <a:rPr lang="en-US" altLang="en-US" sz="2000" dirty="0">
                <a:solidFill>
                  <a:srgbClr val="303436"/>
                </a:solidFill>
                <a:latin typeface="Arial Unicode MS"/>
              </a:rPr>
              <a:t> </a:t>
            </a:r>
            <a:r>
              <a:rPr lang="en-US" altLang="en-US" sz="2000" dirty="0" err="1">
                <a:solidFill>
                  <a:srgbClr val="303436"/>
                </a:solidFill>
                <a:latin typeface="Arial Unicode MS"/>
              </a:rPr>
              <a:t>ለማሳደግና</a:t>
            </a:r>
            <a:r>
              <a:rPr lang="en-US" altLang="en-US" sz="2000" dirty="0">
                <a:solidFill>
                  <a:srgbClr val="303436"/>
                </a:solidFill>
                <a:latin typeface="Arial Unicode MS"/>
              </a:rPr>
              <a:t> </a:t>
            </a:r>
            <a:r>
              <a:rPr lang="en-US" altLang="en-US" sz="2000" dirty="0" err="1">
                <a:solidFill>
                  <a:srgbClr val="303436"/>
                </a:solidFill>
                <a:latin typeface="Arial Unicode MS"/>
              </a:rPr>
              <a:t>ለመርዳት</a:t>
            </a:r>
            <a:r>
              <a:rPr lang="am-ET" altLang="en-US" sz="2000" dirty="0">
                <a:solidFill>
                  <a:srgbClr val="303436"/>
                </a:solidFill>
                <a:latin typeface="Arial Unicode MS"/>
              </a:rPr>
              <a:t> </a:t>
            </a:r>
            <a:r>
              <a:rPr lang="en-US" altLang="en-US" sz="2000" dirty="0" err="1">
                <a:solidFill>
                  <a:srgbClr val="303436"/>
                </a:solidFill>
                <a:latin typeface="Arial Unicode MS"/>
              </a:rPr>
              <a:t>ማጠናከር</a:t>
            </a:r>
            <a:r>
              <a:rPr lang="en-US" altLang="en-US" sz="2000" dirty="0">
                <a:solidFill>
                  <a:srgbClr val="303436"/>
                </a:solidFill>
                <a:latin typeface="Arial Unicode MS"/>
              </a:rPr>
              <a:t>።” </a:t>
            </a: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2680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7952929" cy="646331"/>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a:t>
            </a:r>
            <a:r>
              <a:rPr lang="am-ET" altLang="en-US" sz="3600" b="1" dirty="0">
                <a:solidFill>
                  <a:srgbClr val="C00000"/>
                </a:solidFill>
                <a:latin typeface="Arial Unicode MS"/>
              </a:rPr>
              <a:t>-</a:t>
            </a:r>
            <a:r>
              <a:rPr lang="en-US" altLang="en-US" sz="3600" b="1" dirty="0">
                <a:solidFill>
                  <a:srgbClr val="C00000"/>
                </a:solidFill>
                <a:latin typeface="Arial Unicode MS"/>
              </a:rPr>
              <a:t> </a:t>
            </a:r>
            <a:r>
              <a:rPr lang="en-US" altLang="en-US" sz="3600" b="1" dirty="0" err="1">
                <a:solidFill>
                  <a:srgbClr val="C00000"/>
                </a:solidFill>
                <a:latin typeface="Arial Unicode MS"/>
              </a:rPr>
              <a:t>ለአደጋ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ስጋት</a:t>
            </a:r>
            <a:r>
              <a:rPr lang="am-ET" altLang="en-US" sz="3600" b="1" dirty="0">
                <a:solidFill>
                  <a:srgbClr val="C00000"/>
                </a:solidFill>
                <a:latin typeface="Arial Unicode MS"/>
              </a:rPr>
              <a:t> </a:t>
            </a:r>
            <a:r>
              <a:rPr lang="en-US" altLang="en-US" sz="3600" b="1" dirty="0" err="1">
                <a:solidFill>
                  <a:srgbClr val="C00000"/>
                </a:solidFill>
                <a:latin typeface="Arial Unicode MS"/>
              </a:rPr>
              <a:t>ተጋላጭነት</a:t>
            </a:r>
            <a:r>
              <a:rPr lang="en-US" altLang="en-US" sz="3600" b="1" dirty="0">
                <a:solidFill>
                  <a:srgbClr val="C00000"/>
                </a:solidFill>
                <a:latin typeface="Arial Unicode MS"/>
              </a:rPr>
              <a:t> </a:t>
            </a: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6980373B-3D7C-70CF-D001-19DE0EBD38AA}"/>
              </a:ext>
            </a:extLst>
          </p:cNvPr>
          <p:cNvSpPr txBox="1"/>
          <p:nvPr/>
        </p:nvSpPr>
        <p:spPr>
          <a:xfrm>
            <a:off x="444657" y="987604"/>
            <a:ext cx="11302685" cy="5574859"/>
          </a:xfrm>
          <a:prstGeom prst="rect">
            <a:avLst/>
          </a:prstGeom>
          <a:noFill/>
        </p:spPr>
        <p:txBody>
          <a:bodyPr wrap="square">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ኢትዮጵያ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የህዝብ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ብዛት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100</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ሚሊየን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2400" dirty="0" err="1">
                <a:solidFill>
                  <a:srgbClr val="303436"/>
                </a:solidFill>
                <a:latin typeface="Nyala" panose="02000504070300020003" pitchFamily="2" charset="0"/>
                <a:cs typeface="Courier New" panose="02070309020205020404" pitchFamily="49" charset="0"/>
              </a:rPr>
              <a:t>እ.ኤ.አ</a:t>
            </a:r>
            <a:r>
              <a:rPr lang="en-US" sz="2400" dirty="0">
                <a:solidFill>
                  <a:srgbClr val="303436"/>
                </a:solidFill>
                <a:latin typeface="Nyala" panose="02000504070300020003" pitchFamily="2" charset="0"/>
                <a:cs typeface="Courier New" panose="02070309020205020404" pitchFamily="49" charset="0"/>
              </a:rPr>
              <a:t>. </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የ2015</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ዓ.ም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ትንበያ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የአገሪቱ</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የህዝብ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እድገት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መጠን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3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በመቶ</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80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በመቶው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የሚኖረው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በገጠር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ነው</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ግብርና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41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በመቶ</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የአገሪቱን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አጠቃላይ</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ምርት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85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በመቶ</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የሰራተኛ</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ኃይልን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ይይዛል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90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በመቶ</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የሚሆነው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አዝእርት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የሚመረተው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ዝናብ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ውሃ</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ሲሆን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ይህም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ምርቱ</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ለዝናብ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ወቅት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ተለዋዋጭነት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ተጋላጭ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ያደርገዋል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am-ET" sz="2400" dirty="0">
                <a:solidFill>
                  <a:srgbClr val="303436"/>
                </a:solidFill>
                <a:latin typeface="Arial Unicode MS"/>
              </a:rPr>
              <a:t>የ</a:t>
            </a:r>
            <a:r>
              <a:rPr lang="en-US" sz="2400" dirty="0" err="1">
                <a:solidFill>
                  <a:srgbClr val="303436"/>
                </a:solidFill>
                <a:latin typeface="Arial Unicode MS"/>
              </a:rPr>
              <a:t>አየር</a:t>
            </a:r>
            <a:r>
              <a:rPr lang="en-US" sz="2400" dirty="0">
                <a:solidFill>
                  <a:srgbClr val="303436"/>
                </a:solidFill>
                <a:latin typeface="Arial Unicode MS"/>
              </a:rPr>
              <a:t> </a:t>
            </a:r>
            <a:r>
              <a:rPr lang="en-US" sz="2400" dirty="0" err="1">
                <a:solidFill>
                  <a:srgbClr val="303436"/>
                </a:solidFill>
                <a:latin typeface="Arial Unicode MS"/>
              </a:rPr>
              <a:t>ንብረት</a:t>
            </a:r>
            <a:r>
              <a:rPr lang="en-US" sz="2400" dirty="0">
                <a:solidFill>
                  <a:srgbClr val="303436"/>
                </a:solidFill>
                <a:latin typeface="Arial Unicode MS"/>
              </a:rPr>
              <a:t> </a:t>
            </a:r>
            <a:r>
              <a:rPr lang="en-US" sz="2400" dirty="0" err="1">
                <a:solidFill>
                  <a:srgbClr val="303436"/>
                </a:solidFill>
                <a:latin typeface="Arial Unicode MS"/>
              </a:rPr>
              <a:t>ለውጥ</a:t>
            </a:r>
            <a:r>
              <a:rPr lang="en-US" sz="2400" dirty="0">
                <a:solidFill>
                  <a:srgbClr val="303436"/>
                </a:solidFill>
                <a:latin typeface="Arial Unicode MS"/>
              </a:rPr>
              <a:t> </a:t>
            </a:r>
            <a:r>
              <a:rPr lang="am-ET" sz="2400" dirty="0">
                <a:solidFill>
                  <a:srgbClr val="303436"/>
                </a:solidFill>
                <a:latin typeface="Arial Unicode MS"/>
              </a:rPr>
              <a:t>ከ</a:t>
            </a:r>
            <a:r>
              <a:rPr lang="en-US" sz="2400" dirty="0" err="1">
                <a:solidFill>
                  <a:srgbClr val="303436"/>
                </a:solidFill>
                <a:latin typeface="Arial Unicode MS"/>
              </a:rPr>
              <a:t>አየርንብረት</a:t>
            </a:r>
            <a:r>
              <a:rPr lang="am-ET" sz="2400" dirty="0">
                <a:solidFill>
                  <a:srgbClr val="303436"/>
                </a:solidFill>
                <a:latin typeface="Arial Unicode MS"/>
              </a:rPr>
              <a:t>ጋር</a:t>
            </a:r>
            <a:r>
              <a:rPr lang="en-US" sz="2400" dirty="0">
                <a:solidFill>
                  <a:srgbClr val="303436"/>
                </a:solidFill>
                <a:latin typeface="Arial Unicode MS"/>
              </a:rPr>
              <a:t>  </a:t>
            </a:r>
            <a:r>
              <a:rPr lang="am-ET" sz="2400" dirty="0">
                <a:solidFill>
                  <a:srgbClr val="303436"/>
                </a:solidFill>
                <a:latin typeface="Arial Unicode MS"/>
              </a:rPr>
              <a:t>ለ</a:t>
            </a:r>
            <a:r>
              <a:rPr lang="en-US" sz="2400" dirty="0" err="1">
                <a:solidFill>
                  <a:srgbClr val="303436"/>
                </a:solidFill>
                <a:latin typeface="Arial Unicode MS"/>
              </a:rPr>
              <a:t>ተያያ</a:t>
            </a:r>
            <a:r>
              <a:rPr lang="am-ET" sz="2400" dirty="0">
                <a:solidFill>
                  <a:srgbClr val="303436"/>
                </a:solidFill>
                <a:latin typeface="Arial Unicode MS"/>
              </a:rPr>
              <a:t>ዙ እና</a:t>
            </a:r>
            <a:r>
              <a:rPr lang="en-US" sz="2400" dirty="0">
                <a:solidFill>
                  <a:srgbClr val="303436"/>
                </a:solidFill>
                <a:latin typeface="Arial Unicode MS"/>
              </a:rPr>
              <a:t> </a:t>
            </a:r>
            <a:r>
              <a:rPr lang="en-US" sz="2400" dirty="0" err="1">
                <a:solidFill>
                  <a:srgbClr val="303436"/>
                </a:solidFill>
                <a:latin typeface="Arial Unicode MS"/>
              </a:rPr>
              <a:t>ለሃይድሮሎጂካል</a:t>
            </a:r>
            <a:r>
              <a:rPr lang="en-US" sz="2400" dirty="0">
                <a:solidFill>
                  <a:srgbClr val="303436"/>
                </a:solidFill>
                <a:latin typeface="Arial Unicode MS"/>
              </a:rPr>
              <a:t> </a:t>
            </a:r>
            <a:r>
              <a:rPr lang="en-US" sz="2400" dirty="0" err="1">
                <a:solidFill>
                  <a:srgbClr val="303436"/>
                </a:solidFill>
                <a:latin typeface="Arial Unicode MS"/>
              </a:rPr>
              <a:t>አደጋ</a:t>
            </a:r>
            <a:r>
              <a:rPr lang="am-ET" sz="2400" dirty="0">
                <a:solidFill>
                  <a:srgbClr val="303436"/>
                </a:solidFill>
                <a:latin typeface="Arial Unicode MS"/>
              </a:rPr>
              <a:t>ዎች ተጋላጭነትን የበለጠ እንደሚጨምር ይተነብያል</a:t>
            </a:r>
            <a:r>
              <a:rPr lang="en-US" sz="2400" dirty="0">
                <a:solidFill>
                  <a:srgbClr val="303436"/>
                </a:solidFill>
                <a:latin typeface="Arial Unicode MS"/>
              </a:rPr>
              <a:t> </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400" dirty="0" err="1">
                <a:solidFill>
                  <a:srgbClr val="303436"/>
                </a:solidFill>
                <a:latin typeface="Arial Unicode MS"/>
              </a:rPr>
              <a:t>በእማ</a:t>
            </a:r>
            <a:r>
              <a:rPr lang="am-ET" altLang="en-US" sz="2400" dirty="0">
                <a:solidFill>
                  <a:srgbClr val="303436"/>
                </a:solidFill>
                <a:latin typeface="Arial Unicode MS"/>
              </a:rPr>
              <a:t>ወ</a:t>
            </a:r>
            <a:r>
              <a:rPr lang="en-US" altLang="en-US" sz="2400" dirty="0">
                <a:solidFill>
                  <a:srgbClr val="303436"/>
                </a:solidFill>
                <a:latin typeface="Arial Unicode MS"/>
              </a:rPr>
              <a:t>ራ </a:t>
            </a:r>
            <a:r>
              <a:rPr lang="en-US" altLang="en-US" sz="2400" dirty="0" err="1">
                <a:solidFill>
                  <a:srgbClr val="303436"/>
                </a:solidFill>
                <a:latin typeface="Arial Unicode MS"/>
              </a:rPr>
              <a:t>የሚመሩ</a:t>
            </a:r>
            <a:r>
              <a:rPr lang="en-US" altLang="en-US" sz="2400" dirty="0">
                <a:solidFill>
                  <a:srgbClr val="303436"/>
                </a:solidFill>
                <a:latin typeface="Arial Unicode MS"/>
              </a:rPr>
              <a:t> </a:t>
            </a:r>
            <a:r>
              <a:rPr lang="en-US" altLang="en-US" sz="2400" dirty="0" err="1">
                <a:solidFill>
                  <a:srgbClr val="303436"/>
                </a:solidFill>
                <a:latin typeface="Arial Unicode MS"/>
              </a:rPr>
              <a:t>ቤተሰቦች</a:t>
            </a:r>
            <a:r>
              <a:rPr lang="en-US" altLang="en-US" sz="2400" dirty="0">
                <a:solidFill>
                  <a:srgbClr val="303436"/>
                </a:solidFill>
                <a:latin typeface="Arial Unicode MS"/>
              </a:rPr>
              <a:t> </a:t>
            </a:r>
            <a:r>
              <a:rPr lang="en-US" altLang="en-US" sz="2400" dirty="0" err="1">
                <a:solidFill>
                  <a:srgbClr val="303436"/>
                </a:solidFill>
                <a:latin typeface="Arial Unicode MS"/>
              </a:rPr>
              <a:t>በአባወራ</a:t>
            </a:r>
            <a:r>
              <a:rPr lang="en-US" altLang="en-US" sz="2400" dirty="0">
                <a:solidFill>
                  <a:srgbClr val="303436"/>
                </a:solidFill>
                <a:latin typeface="Arial Unicode MS"/>
              </a:rPr>
              <a:t> </a:t>
            </a:r>
            <a:r>
              <a:rPr lang="en-US" altLang="en-US" sz="2400" dirty="0" err="1">
                <a:solidFill>
                  <a:srgbClr val="303436"/>
                </a:solidFill>
                <a:latin typeface="Arial Unicode MS"/>
              </a:rPr>
              <a:t>ከሚመሩት</a:t>
            </a:r>
            <a:r>
              <a:rPr lang="en-US" altLang="en-US" sz="2400" dirty="0">
                <a:solidFill>
                  <a:srgbClr val="303436"/>
                </a:solidFill>
                <a:latin typeface="Arial Unicode MS"/>
              </a:rPr>
              <a:t> </a:t>
            </a:r>
            <a:r>
              <a:rPr lang="en-US" altLang="en-US" sz="2400" dirty="0" err="1">
                <a:solidFill>
                  <a:srgbClr val="303436"/>
                </a:solidFill>
                <a:latin typeface="Arial Unicode MS"/>
              </a:rPr>
              <a:t>ይልቅ</a:t>
            </a:r>
            <a:r>
              <a:rPr lang="en-US" altLang="en-US" sz="2400" dirty="0">
                <a:solidFill>
                  <a:srgbClr val="303436"/>
                </a:solidFill>
                <a:latin typeface="Arial Unicode MS"/>
              </a:rPr>
              <a:t> </a:t>
            </a:r>
            <a:r>
              <a:rPr lang="en-US" altLang="en-US" sz="2400" dirty="0" err="1">
                <a:solidFill>
                  <a:srgbClr val="303436"/>
                </a:solidFill>
                <a:latin typeface="Arial Unicode MS"/>
              </a:rPr>
              <a:t>በአየር</a:t>
            </a:r>
            <a:r>
              <a:rPr lang="en-US" altLang="en-US" sz="2400" dirty="0">
                <a:solidFill>
                  <a:srgbClr val="303436"/>
                </a:solidFill>
                <a:latin typeface="Arial Unicode MS"/>
              </a:rPr>
              <a:t> </a:t>
            </a:r>
            <a:r>
              <a:rPr lang="en-US" altLang="en-US" sz="2400" dirty="0" err="1">
                <a:solidFill>
                  <a:srgbClr val="303436"/>
                </a:solidFill>
                <a:latin typeface="Arial Unicode MS"/>
              </a:rPr>
              <a:t>ንብረት</a:t>
            </a:r>
            <a:r>
              <a:rPr lang="en-US" altLang="en-US" sz="2400" dirty="0">
                <a:solidFill>
                  <a:srgbClr val="303436"/>
                </a:solidFill>
                <a:latin typeface="Arial Unicode MS"/>
              </a:rPr>
              <a:t> </a:t>
            </a:r>
            <a:r>
              <a:rPr lang="en-US" altLang="en-US" sz="2400" dirty="0" err="1">
                <a:solidFill>
                  <a:srgbClr val="303436"/>
                </a:solidFill>
                <a:latin typeface="Arial Unicode MS"/>
              </a:rPr>
              <a:t>መለዋወጥ</a:t>
            </a:r>
            <a:r>
              <a:rPr lang="en-US" altLang="en-US" sz="2400" dirty="0">
                <a:solidFill>
                  <a:srgbClr val="303436"/>
                </a:solidFill>
                <a:latin typeface="Arial Unicode MS"/>
              </a:rPr>
              <a:t> </a:t>
            </a:r>
            <a:r>
              <a:rPr lang="en-US" altLang="en-US" sz="2400" dirty="0" err="1">
                <a:solidFill>
                  <a:srgbClr val="303436"/>
                </a:solidFill>
                <a:latin typeface="Arial Unicode MS"/>
              </a:rPr>
              <a:t>ምክንያት</a:t>
            </a:r>
            <a:r>
              <a:rPr lang="en-US" altLang="en-US" sz="2400" dirty="0">
                <a:solidFill>
                  <a:srgbClr val="303436"/>
                </a:solidFill>
                <a:latin typeface="Arial Unicode MS"/>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ለሚከሰት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ጉዳት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የበለጠ</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ተጋላጭ</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ናቸው</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sz="2400" dirty="0" err="1">
                <a:solidFill>
                  <a:srgbClr val="303436"/>
                </a:solidFill>
                <a:latin typeface="Arial Unicode MS"/>
              </a:rPr>
              <a:t>ይህም</a:t>
            </a:r>
            <a:r>
              <a:rPr lang="en-US" sz="2400" dirty="0">
                <a:solidFill>
                  <a:srgbClr val="303436"/>
                </a:solidFill>
                <a:latin typeface="Arial Unicode MS"/>
              </a:rPr>
              <a:t> </a:t>
            </a:r>
            <a:r>
              <a:rPr lang="en-US" sz="2400" dirty="0" err="1">
                <a:solidFill>
                  <a:srgbClr val="303436"/>
                </a:solidFill>
                <a:latin typeface="Arial Unicode MS"/>
              </a:rPr>
              <a:t>በአብዛኛው</a:t>
            </a:r>
            <a:r>
              <a:rPr lang="en-US" sz="2400" dirty="0">
                <a:solidFill>
                  <a:srgbClr val="303436"/>
                </a:solidFill>
                <a:latin typeface="Arial Unicode MS"/>
              </a:rPr>
              <a:t> </a:t>
            </a:r>
            <a:r>
              <a:rPr lang="en-US" sz="2400" dirty="0" err="1">
                <a:solidFill>
                  <a:srgbClr val="303436"/>
                </a:solidFill>
                <a:latin typeface="Arial Unicode MS"/>
              </a:rPr>
              <a:t>መጀመሪ</a:t>
            </a:r>
            <a:r>
              <a:rPr lang="am-ET" sz="2400" dirty="0">
                <a:solidFill>
                  <a:srgbClr val="303436"/>
                </a:solidFill>
                <a:latin typeface="Arial Unicode MS"/>
              </a:rPr>
              <a:t>ያ</a:t>
            </a:r>
            <a:r>
              <a:rPr lang="en-US" sz="2400" dirty="0">
                <a:solidFill>
                  <a:srgbClr val="303436"/>
                </a:solidFill>
                <a:latin typeface="Arial Unicode MS"/>
              </a:rPr>
              <a:t> </a:t>
            </a:r>
            <a:r>
              <a:rPr lang="en-US" sz="2400" dirty="0" err="1">
                <a:solidFill>
                  <a:srgbClr val="303436"/>
                </a:solidFill>
                <a:latin typeface="Arial Unicode MS"/>
              </a:rPr>
              <a:t>በሚኖራቸው</a:t>
            </a:r>
            <a:r>
              <a:rPr lang="en-US" sz="2400" dirty="0">
                <a:solidFill>
                  <a:srgbClr val="303436"/>
                </a:solidFill>
                <a:latin typeface="Arial Unicode MS"/>
              </a:rPr>
              <a:t> </a:t>
            </a:r>
            <a:r>
              <a:rPr lang="am-ET" sz="2400" dirty="0">
                <a:solidFill>
                  <a:srgbClr val="303436"/>
                </a:solidFill>
                <a:latin typeface="Arial Unicode MS"/>
              </a:rPr>
              <a:t>የ</a:t>
            </a:r>
            <a:r>
              <a:rPr lang="en-US" sz="2400" dirty="0" err="1">
                <a:solidFill>
                  <a:srgbClr val="303436"/>
                </a:solidFill>
                <a:latin typeface="Arial Unicode MS"/>
              </a:rPr>
              <a:t>መነሻ</a:t>
            </a:r>
            <a:r>
              <a:rPr lang="en-US" sz="2400" dirty="0">
                <a:solidFill>
                  <a:srgbClr val="303436"/>
                </a:solidFill>
                <a:latin typeface="Arial Unicode MS"/>
              </a:rPr>
              <a:t> </a:t>
            </a:r>
            <a:r>
              <a:rPr lang="en-US" sz="2400" dirty="0" err="1">
                <a:solidFill>
                  <a:srgbClr val="303436"/>
                </a:solidFill>
                <a:latin typeface="Arial Unicode MS"/>
              </a:rPr>
              <a:t>ሃብት</a:t>
            </a:r>
            <a:r>
              <a:rPr lang="en-US" sz="2400" dirty="0">
                <a:solidFill>
                  <a:srgbClr val="303436"/>
                </a:solidFill>
                <a:latin typeface="Arial Unicode MS"/>
              </a:rPr>
              <a:t> </a:t>
            </a:r>
            <a:r>
              <a:rPr lang="am-ET" sz="2400" dirty="0">
                <a:solidFill>
                  <a:srgbClr val="303436"/>
                </a:solidFill>
                <a:latin typeface="Arial Unicode MS"/>
              </a:rPr>
              <a:t>ልዩነት </a:t>
            </a:r>
            <a:r>
              <a:rPr lang="en-US" sz="2400" dirty="0" err="1">
                <a:solidFill>
                  <a:srgbClr val="303436"/>
                </a:solidFill>
                <a:latin typeface="Arial Unicode MS"/>
              </a:rPr>
              <a:t>ምክንያት</a:t>
            </a:r>
            <a:r>
              <a:rPr lang="en-US" sz="2400" dirty="0">
                <a:solidFill>
                  <a:srgbClr val="303436"/>
                </a:solidFill>
                <a:latin typeface="Arial Unicode MS"/>
              </a:rPr>
              <a:t> </a:t>
            </a:r>
            <a:r>
              <a:rPr lang="en-US" sz="2400" dirty="0" err="1">
                <a:solidFill>
                  <a:srgbClr val="303436"/>
                </a:solidFill>
                <a:latin typeface="Arial Unicode MS"/>
              </a:rPr>
              <a:t>ነው</a:t>
            </a:r>
            <a:r>
              <a:rPr lang="en-US" sz="2400" dirty="0">
                <a:solidFill>
                  <a:srgbClr val="303436"/>
                </a:solidFill>
                <a:latin typeface="Arial Unicode MS"/>
              </a:rPr>
              <a:t>።</a:t>
            </a:r>
            <a:endParaRPr lang="en-US" altLang="en-US" sz="2400" dirty="0">
              <a:solidFill>
                <a:srgbClr val="303436"/>
              </a:solidFill>
              <a:latin typeface="Arial Unicode MS"/>
            </a:endParaRPr>
          </a:p>
        </p:txBody>
      </p:sp>
    </p:spTree>
    <p:extLst>
      <p:ext uri="{BB962C8B-B14F-4D97-AF65-F5344CB8AC3E}">
        <p14:creationId xmlns:p14="http://schemas.microsoft.com/office/powerpoint/2010/main" val="3471649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85855" y="295537"/>
            <a:ext cx="11982060" cy="1200329"/>
          </a:xfrm>
          <a:prstGeom prst="rect">
            <a:avLst/>
          </a:prstGeom>
          <a:noFill/>
        </p:spPr>
        <p:txBody>
          <a:bodyPr wrap="square">
            <a:spAutoFit/>
          </a:bodyPr>
          <a:lstStyle/>
          <a:p>
            <a:pPr algn="ctr" eaLnBrk="0" fontAlgn="base" hangingPunct="0">
              <a:spcBef>
                <a:spcPct val="0"/>
              </a:spcBef>
              <a:spcAft>
                <a:spcPct val="0"/>
              </a:spcAft>
            </a:pPr>
            <a:r>
              <a:rPr lang="am-ET" altLang="en-US" sz="3600" b="1" dirty="0">
                <a:solidFill>
                  <a:srgbClr val="C00000"/>
                </a:solidFill>
                <a:latin typeface="Arial Unicode MS"/>
              </a:rPr>
              <a:t>በ</a:t>
            </a: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a:t>
            </a:r>
            <a:r>
              <a:rPr lang="en-US" altLang="en-US" sz="3600" b="1" dirty="0" err="1">
                <a:solidFill>
                  <a:srgbClr val="C00000"/>
                </a:solidFill>
                <a:latin typeface="Arial Unicode MS"/>
              </a:rPr>
              <a:t>በአደጋ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የደረሱ</a:t>
            </a:r>
            <a:r>
              <a:rPr lang="en-US" altLang="en-US" sz="3600" b="1" dirty="0">
                <a:solidFill>
                  <a:srgbClr val="C00000"/>
                </a:solidFill>
                <a:latin typeface="Arial Unicode MS"/>
              </a:rPr>
              <a:t> </a:t>
            </a:r>
            <a:r>
              <a:rPr lang="en-US" altLang="en-US" sz="3600" b="1" dirty="0" err="1">
                <a:solidFill>
                  <a:srgbClr val="C00000"/>
                </a:solidFill>
                <a:latin typeface="Arial Unicode MS"/>
              </a:rPr>
              <a:t>የጥፋት</a:t>
            </a:r>
            <a:r>
              <a:rPr lang="en-US" altLang="en-US" sz="3600" b="1" dirty="0">
                <a:solidFill>
                  <a:srgbClr val="C00000"/>
                </a:solidFill>
                <a:latin typeface="Arial Unicode MS"/>
              </a:rPr>
              <a:t> </a:t>
            </a:r>
            <a:r>
              <a:rPr lang="en-US" altLang="en-US" sz="3600" b="1" dirty="0" err="1">
                <a:solidFill>
                  <a:srgbClr val="C00000"/>
                </a:solidFill>
                <a:latin typeface="Arial Unicode MS"/>
              </a:rPr>
              <a:t>አይነቶች</a:t>
            </a:r>
            <a:r>
              <a:rPr lang="am-ET" altLang="en-US" sz="3600" b="1" dirty="0">
                <a:solidFill>
                  <a:srgbClr val="C00000"/>
                </a:solidFill>
                <a:latin typeface="Arial Unicode MS"/>
              </a:rPr>
              <a:t> </a:t>
            </a:r>
            <a:r>
              <a:rPr lang="en-US" altLang="en-US" sz="3600" b="1" dirty="0">
                <a:solidFill>
                  <a:srgbClr val="C00000"/>
                </a:solidFill>
                <a:latin typeface="Arial Unicode MS"/>
              </a:rPr>
              <a:t>(</a:t>
            </a:r>
            <a:r>
              <a:rPr lang="en-US" altLang="en-US" sz="3600" b="1" dirty="0" err="1">
                <a:solidFill>
                  <a:srgbClr val="C00000"/>
                </a:solidFill>
                <a:latin typeface="Arial Unicode MS"/>
              </a:rPr>
              <a:t>እ</a:t>
            </a:r>
            <a:r>
              <a:rPr lang="am-ET" altLang="en-US" sz="3600" b="1" dirty="0">
                <a:solidFill>
                  <a:srgbClr val="C00000"/>
                </a:solidFill>
                <a:latin typeface="Arial Unicode MS"/>
              </a:rPr>
              <a:t>.ኤ.አ </a:t>
            </a:r>
            <a:r>
              <a:rPr lang="en-US" altLang="en-US" sz="3600" b="1" dirty="0">
                <a:solidFill>
                  <a:srgbClr val="C00000"/>
                </a:solidFill>
                <a:latin typeface="Arial Unicode MS"/>
              </a:rPr>
              <a:t>2018) </a:t>
            </a:r>
          </a:p>
          <a:p>
            <a:pPr algn="ctr" eaLnBrk="0" fontAlgn="base" hangingPunct="0">
              <a:spcBef>
                <a:spcPct val="0"/>
              </a:spcBef>
              <a:spcAft>
                <a:spcPct val="0"/>
              </a:spcAft>
            </a:pP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AFC5CEA4-B5A6-A80D-8B40-D4A244EBE8DE}"/>
              </a:ext>
            </a:extLst>
          </p:cNvPr>
          <p:cNvPicPr>
            <a:picLocks noChangeAspect="1"/>
          </p:cNvPicPr>
          <p:nvPr/>
        </p:nvPicPr>
        <p:blipFill>
          <a:blip r:embed="rId3"/>
          <a:stretch>
            <a:fillRect/>
          </a:stretch>
        </p:blipFill>
        <p:spPr>
          <a:xfrm>
            <a:off x="2833798" y="1628138"/>
            <a:ext cx="6229239" cy="4654708"/>
          </a:xfrm>
          <a:prstGeom prst="rect">
            <a:avLst/>
          </a:prstGeom>
        </p:spPr>
      </p:pic>
      <p:sp>
        <p:nvSpPr>
          <p:cNvPr id="19" name="TextBox 18">
            <a:extLst>
              <a:ext uri="{FF2B5EF4-FFF2-40B4-BE49-F238E27FC236}">
                <a16:creationId xmlns:a16="http://schemas.microsoft.com/office/drawing/2014/main" id="{BC9C8CEF-2E74-7B17-E623-DC8DA9A48B77}"/>
              </a:ext>
            </a:extLst>
          </p:cNvPr>
          <p:cNvSpPr txBox="1"/>
          <p:nvPr/>
        </p:nvSpPr>
        <p:spPr>
          <a:xfrm>
            <a:off x="7573617" y="6415118"/>
            <a:ext cx="5208104" cy="646331"/>
          </a:xfrm>
          <a:prstGeom prst="rect">
            <a:avLst/>
          </a:prstGeom>
          <a:noFill/>
        </p:spPr>
        <p:txBody>
          <a:bodyPr wrap="square" rtlCol="0">
            <a:spAutoFit/>
          </a:bodyPr>
          <a:lstStyle/>
          <a:p>
            <a:r>
              <a:rPr lang="en-US" dirty="0" err="1"/>
              <a:t>ምንጭ</a:t>
            </a:r>
            <a:r>
              <a:rPr lang="en-US" dirty="0"/>
              <a:t>፦</a:t>
            </a:r>
            <a:r>
              <a:rPr lang="am-ET" dirty="0"/>
              <a:t> የ.ተ.መ የአደጋ ስጋት ቅነሳ ጽ/ቤት፣ እ.ኤ.አ 2019</a:t>
            </a:r>
          </a:p>
          <a:p>
            <a:endParaRPr lang="en-US" dirty="0"/>
          </a:p>
        </p:txBody>
      </p:sp>
    </p:spTree>
    <p:extLst>
      <p:ext uri="{BB962C8B-B14F-4D97-AF65-F5344CB8AC3E}">
        <p14:creationId xmlns:p14="http://schemas.microsoft.com/office/powerpoint/2010/main" val="851507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1200329"/>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 </a:t>
            </a:r>
            <a:r>
              <a:rPr lang="en-US" altLang="en-US" sz="3600" b="1" dirty="0" err="1">
                <a:solidFill>
                  <a:srgbClr val="C00000"/>
                </a:solidFill>
                <a:latin typeface="Arial Unicode MS"/>
              </a:rPr>
              <a:t>የአለም</a:t>
            </a:r>
            <a:r>
              <a:rPr lang="en-US" altLang="en-US" sz="3600" b="1" dirty="0">
                <a:solidFill>
                  <a:srgbClr val="C00000"/>
                </a:solidFill>
                <a:latin typeface="Arial Unicode MS"/>
              </a:rPr>
              <a:t> </a:t>
            </a:r>
            <a:r>
              <a:rPr lang="en-US" altLang="en-US" sz="3600" b="1" dirty="0" err="1">
                <a:solidFill>
                  <a:srgbClr val="C00000"/>
                </a:solidFill>
                <a:latin typeface="Arial Unicode MS"/>
              </a:rPr>
              <a:t>ባንክ</a:t>
            </a:r>
            <a:r>
              <a:rPr lang="en-US" altLang="en-US" sz="3600" b="1" dirty="0">
                <a:solidFill>
                  <a:srgbClr val="C00000"/>
                </a:solidFill>
                <a:latin typeface="Arial Unicode MS"/>
              </a:rPr>
              <a:t> </a:t>
            </a:r>
            <a:r>
              <a:rPr lang="en-US" altLang="en-US" sz="3600" b="1" dirty="0" err="1">
                <a:solidFill>
                  <a:srgbClr val="C00000"/>
                </a:solidFill>
                <a:latin typeface="Arial Unicode MS"/>
              </a:rPr>
              <a:t>የአደጋ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ስጋት</a:t>
            </a:r>
            <a:r>
              <a:rPr lang="en-US" altLang="en-US" sz="3600" b="1" dirty="0">
                <a:solidFill>
                  <a:srgbClr val="C00000"/>
                </a:solidFill>
                <a:latin typeface="Arial Unicode MS"/>
              </a:rPr>
              <a:t> </a:t>
            </a:r>
            <a:r>
              <a:rPr lang="en-US" altLang="en-US" sz="3600" b="1" dirty="0" err="1">
                <a:solidFill>
                  <a:srgbClr val="C00000"/>
                </a:solidFill>
                <a:latin typeface="Arial Unicode MS"/>
              </a:rPr>
              <a:t>መግለጫ</a:t>
            </a:r>
            <a:r>
              <a:rPr lang="en-US" altLang="en-US" sz="3600" b="1" dirty="0">
                <a:solidFill>
                  <a:srgbClr val="C00000"/>
                </a:solidFill>
                <a:latin typeface="Arial Unicode MS"/>
              </a:rPr>
              <a:t> (</a:t>
            </a:r>
            <a:r>
              <a:rPr lang="en-US" altLang="en-US" sz="3600" b="1" dirty="0" err="1">
                <a:solidFill>
                  <a:srgbClr val="C00000"/>
                </a:solidFill>
                <a:latin typeface="Arial Unicode MS"/>
              </a:rPr>
              <a:t>እ</a:t>
            </a:r>
            <a:r>
              <a:rPr lang="am-ET" altLang="en-US" sz="3600" b="1" dirty="0">
                <a:solidFill>
                  <a:srgbClr val="C00000"/>
                </a:solidFill>
                <a:latin typeface="Arial Unicode MS"/>
              </a:rPr>
              <a:t>.ኤ.አ. </a:t>
            </a:r>
            <a:r>
              <a:rPr lang="en-US" altLang="en-US" sz="3600" b="1" dirty="0">
                <a:solidFill>
                  <a:srgbClr val="C00000"/>
                </a:solidFill>
                <a:latin typeface="Arial Unicode MS"/>
              </a:rPr>
              <a:t>2019) </a:t>
            </a:r>
          </a:p>
          <a:p>
            <a:pPr eaLnBrk="0" fontAlgn="base" hangingPunct="0">
              <a:spcBef>
                <a:spcPct val="0"/>
              </a:spcBef>
              <a:spcAft>
                <a:spcPct val="0"/>
              </a:spcAft>
            </a:pP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89F7E5E5-CB17-11FB-5671-0014D245440E}"/>
              </a:ext>
            </a:extLst>
          </p:cNvPr>
          <p:cNvSpPr txBox="1"/>
          <p:nvPr/>
        </p:nvSpPr>
        <p:spPr>
          <a:xfrm>
            <a:off x="733805" y="6491733"/>
            <a:ext cx="3756991" cy="369332"/>
          </a:xfrm>
          <a:prstGeom prst="rect">
            <a:avLst/>
          </a:prstGeom>
          <a:noFill/>
        </p:spPr>
        <p:txBody>
          <a:bodyPr wrap="square" rtlCol="0">
            <a:spAutoFit/>
          </a:bodyPr>
          <a:lstStyle/>
          <a:p>
            <a:r>
              <a:rPr lang="en-US" dirty="0" err="1"/>
              <a:t>ምንጭ</a:t>
            </a:r>
            <a:r>
              <a:rPr lang="en-US" dirty="0"/>
              <a:t>፦</a:t>
            </a:r>
            <a:r>
              <a:rPr lang="am-ET" dirty="0"/>
              <a:t> የአለም ባንክ፣ እ.ኤ.አ 2019</a:t>
            </a:r>
            <a:endParaRPr lang="en-US" dirty="0"/>
          </a:p>
        </p:txBody>
      </p:sp>
      <p:pic>
        <p:nvPicPr>
          <p:cNvPr id="25" name="Picture 24">
            <a:extLst>
              <a:ext uri="{FF2B5EF4-FFF2-40B4-BE49-F238E27FC236}">
                <a16:creationId xmlns:a16="http://schemas.microsoft.com/office/drawing/2014/main" id="{9C6C1773-4B2C-45DD-085B-56E74348A5F0}"/>
              </a:ext>
            </a:extLst>
          </p:cNvPr>
          <p:cNvPicPr>
            <a:picLocks noChangeAspect="1"/>
          </p:cNvPicPr>
          <p:nvPr/>
        </p:nvPicPr>
        <p:blipFill>
          <a:blip r:embed="rId3"/>
          <a:stretch>
            <a:fillRect/>
          </a:stretch>
        </p:blipFill>
        <p:spPr>
          <a:xfrm>
            <a:off x="185413" y="991952"/>
            <a:ext cx="11910336" cy="4125479"/>
          </a:xfrm>
          <a:prstGeom prst="rect">
            <a:avLst/>
          </a:prstGeom>
        </p:spPr>
      </p:pic>
      <p:pic>
        <p:nvPicPr>
          <p:cNvPr id="33" name="Picture 32">
            <a:extLst>
              <a:ext uri="{FF2B5EF4-FFF2-40B4-BE49-F238E27FC236}">
                <a16:creationId xmlns:a16="http://schemas.microsoft.com/office/drawing/2014/main" id="{DDDFA9F3-592A-51A4-F0F9-A0CB95BDC512}"/>
              </a:ext>
            </a:extLst>
          </p:cNvPr>
          <p:cNvPicPr>
            <a:picLocks noChangeAspect="1"/>
          </p:cNvPicPr>
          <p:nvPr/>
        </p:nvPicPr>
        <p:blipFill>
          <a:blip r:embed="rId4"/>
          <a:stretch>
            <a:fillRect/>
          </a:stretch>
        </p:blipFill>
        <p:spPr>
          <a:xfrm>
            <a:off x="4604083" y="5160914"/>
            <a:ext cx="4565735" cy="1330819"/>
          </a:xfrm>
          <a:prstGeom prst="rect">
            <a:avLst/>
          </a:prstGeom>
        </p:spPr>
      </p:pic>
    </p:spTree>
    <p:extLst>
      <p:ext uri="{BB962C8B-B14F-4D97-AF65-F5344CB8AC3E}">
        <p14:creationId xmlns:p14="http://schemas.microsoft.com/office/powerpoint/2010/main" val="199408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646331"/>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ኢትዮጵያ</a:t>
            </a:r>
            <a:r>
              <a:rPr lang="en-US" altLang="en-US" sz="3600" b="1" dirty="0">
                <a:solidFill>
                  <a:srgbClr val="C00000"/>
                </a:solidFill>
                <a:latin typeface="Arial Unicode MS"/>
              </a:rPr>
              <a:t> - </a:t>
            </a:r>
            <a:r>
              <a:rPr lang="en-US" altLang="en-US" sz="3600" b="1" dirty="0" err="1">
                <a:solidFill>
                  <a:srgbClr val="C00000"/>
                </a:solidFill>
                <a:latin typeface="Arial Unicode MS"/>
              </a:rPr>
              <a:t>የአደጋ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ስጋት</a:t>
            </a:r>
            <a:r>
              <a:rPr lang="en-US" altLang="en-US" sz="3600" b="1" dirty="0">
                <a:solidFill>
                  <a:srgbClr val="C00000"/>
                </a:solidFill>
                <a:latin typeface="Arial Unicode MS"/>
              </a:rPr>
              <a:t> </a:t>
            </a:r>
            <a:r>
              <a:rPr lang="en-US" altLang="en-US" sz="3600" b="1" dirty="0" err="1">
                <a:solidFill>
                  <a:srgbClr val="C00000"/>
                </a:solidFill>
                <a:latin typeface="Arial Unicode MS"/>
              </a:rPr>
              <a:t>ቅነሳ</a:t>
            </a: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F421D86F-6E88-0040-076D-3D294A6031F0}"/>
              </a:ext>
            </a:extLst>
          </p:cNvPr>
          <p:cNvSpPr txBox="1"/>
          <p:nvPr/>
        </p:nvSpPr>
        <p:spPr>
          <a:xfrm>
            <a:off x="733805" y="1063554"/>
            <a:ext cx="10441014" cy="5262979"/>
          </a:xfrm>
          <a:prstGeom prst="rect">
            <a:avLst/>
          </a:prstGeom>
          <a:noFill/>
        </p:spPr>
        <p:txBody>
          <a:bodyPr wrap="square">
            <a:spAutoFit/>
          </a:bodyPr>
          <a:lstStyle/>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በኢትዮጵያ</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አስተዳደር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አሰራሮችን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ከሚቀርጹ</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ማዕቀፎች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ውጥኖች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መካከል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አንዱ</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የሆነው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የሰንዳይ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የሚከታተለው</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አንድ ሰው ተሰይሞለታል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p>
          <a:p>
            <a:pPr marL="285750" indent="-28575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ኢትዮጵያ</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ከ</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1974</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ዓ.ም</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ጀምሮ</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ለአደጋ</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አስተዳደር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ተቋማዊ</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አደረጃጀት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በመፍጠር</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ት</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ኩ</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ረት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ሰጥታ</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እየሰራች</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በአሁኑ</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ጊዜ</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ብሔራዊ</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rPr>
              <a:t>አመራር</a:t>
            </a:r>
            <a:r>
              <a:rPr lang="en-US" altLang="en-US" sz="2800" dirty="0">
                <a:solidFill>
                  <a:srgbClr val="303436"/>
                </a:solidFill>
                <a:latin typeface="Arial Unicode MS"/>
              </a:rPr>
              <a:t> </a:t>
            </a:r>
            <a:r>
              <a:rPr lang="en-US" altLang="en-US" sz="2800" dirty="0" err="1">
                <a:solidFill>
                  <a:srgbClr val="303436"/>
                </a:solidFill>
                <a:latin typeface="Arial Unicode MS"/>
              </a:rPr>
              <a:t>ኮሚሽን</a:t>
            </a:r>
            <a:r>
              <a:rPr lang="am-ET" altLang="en-US" sz="2800" dirty="0">
                <a:solidFill>
                  <a:srgbClr val="303436"/>
                </a:solidFill>
                <a:latin typeface="Arial Unicode MS"/>
              </a:rPr>
              <a:t> </a:t>
            </a:r>
            <a:r>
              <a:rPr lang="en-US" altLang="en-US" sz="2800" dirty="0" err="1">
                <a:solidFill>
                  <a:srgbClr val="303436"/>
                </a:solidFill>
                <a:latin typeface="Arial Unicode MS"/>
              </a:rPr>
              <a:t>በሥራ</a:t>
            </a:r>
            <a:r>
              <a:rPr lang="en-US" altLang="en-US" sz="2800" dirty="0">
                <a:solidFill>
                  <a:srgbClr val="303436"/>
                </a:solidFill>
                <a:latin typeface="Arial Unicode MS"/>
              </a:rPr>
              <a:t> </a:t>
            </a:r>
            <a:r>
              <a:rPr lang="en-US" altLang="en-US" sz="2800" dirty="0" err="1">
                <a:solidFill>
                  <a:srgbClr val="303436"/>
                </a:solidFill>
                <a:latin typeface="Arial Unicode MS"/>
              </a:rPr>
              <a:t>ላይ</a:t>
            </a:r>
            <a:r>
              <a:rPr lang="en-US" altLang="en-US" sz="2800" dirty="0">
                <a:solidFill>
                  <a:srgbClr val="303436"/>
                </a:solidFill>
                <a:latin typeface="Arial Unicode MS"/>
              </a:rPr>
              <a:t> </a:t>
            </a:r>
            <a:r>
              <a:rPr lang="am-ET" altLang="en-US" sz="2800" dirty="0">
                <a:solidFill>
                  <a:srgbClr val="303436"/>
                </a:solidFill>
                <a:latin typeface="Arial Unicode MS"/>
              </a:rPr>
              <a:t>ይገኛል።</a:t>
            </a:r>
          </a:p>
          <a:p>
            <a:pPr marL="285750" indent="-28575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Courier New" panose="02070309020205020404" pitchFamily="49" charset="0"/>
              </a:rPr>
              <a:t>በ</a:t>
            </a:r>
            <a:r>
              <a:rPr lang="en-US" altLang="en-US" sz="2800" dirty="0">
                <a:solidFill>
                  <a:srgbClr val="303436"/>
                </a:solidFill>
                <a:latin typeface="Arial Unicode MS"/>
              </a:rPr>
              <a:t>2012 </a:t>
            </a:r>
            <a:r>
              <a:rPr lang="en-US" altLang="en-US" sz="2800" dirty="0" err="1">
                <a:solidFill>
                  <a:srgbClr val="303436"/>
                </a:solidFill>
                <a:latin typeface="Arial Unicode MS"/>
              </a:rPr>
              <a:t>በአደጋ</a:t>
            </a:r>
            <a:r>
              <a:rPr lang="en-US" altLang="en-US" sz="2800" dirty="0">
                <a:solidFill>
                  <a:srgbClr val="303436"/>
                </a:solidFill>
                <a:latin typeface="Arial Unicode MS"/>
              </a:rPr>
              <a:t> </a:t>
            </a:r>
            <a:r>
              <a:rPr lang="en-US" altLang="en-US" sz="2800" dirty="0" err="1">
                <a:solidFill>
                  <a:srgbClr val="303436"/>
                </a:solidFill>
                <a:latin typeface="Arial Unicode MS"/>
              </a:rPr>
              <a:t>ስጋት</a:t>
            </a:r>
            <a:r>
              <a:rPr lang="en-US" altLang="en-US" sz="2800" dirty="0">
                <a:solidFill>
                  <a:srgbClr val="303436"/>
                </a:solidFill>
                <a:latin typeface="Arial Unicode MS"/>
              </a:rPr>
              <a:t> </a:t>
            </a:r>
            <a:r>
              <a:rPr lang="en-US" altLang="en-US" sz="2800" dirty="0" err="1">
                <a:solidFill>
                  <a:srgbClr val="303436"/>
                </a:solidFill>
                <a:latin typeface="Arial Unicode MS"/>
              </a:rPr>
              <a:t>አስተዳደር</a:t>
            </a:r>
            <a:r>
              <a:rPr lang="en-US" altLang="en-US" sz="2800" dirty="0">
                <a:solidFill>
                  <a:srgbClr val="303436"/>
                </a:solidFill>
                <a:latin typeface="Arial Unicode MS"/>
              </a:rPr>
              <a:t> </a:t>
            </a:r>
            <a:r>
              <a:rPr lang="en-US" altLang="en-US" sz="2800" dirty="0" err="1">
                <a:solidFill>
                  <a:srgbClr val="303436"/>
                </a:solidFill>
                <a:latin typeface="Arial Unicode MS"/>
              </a:rPr>
              <a:t>ውስጥ</a:t>
            </a:r>
            <a:r>
              <a:rPr lang="en-US" altLang="en-US" sz="2800" dirty="0">
                <a:solidFill>
                  <a:srgbClr val="303436"/>
                </a:solidFill>
                <a:latin typeface="Arial Unicode MS"/>
              </a:rPr>
              <a:t> </a:t>
            </a:r>
            <a:r>
              <a:rPr lang="en-US" altLang="en-US" sz="2800" dirty="0" err="1">
                <a:solidFill>
                  <a:srgbClr val="303436"/>
                </a:solidFill>
                <a:latin typeface="Arial Unicode MS"/>
              </a:rPr>
              <a:t>ሥርዓተ-ፆታን</a:t>
            </a:r>
            <a:r>
              <a:rPr lang="en-US" altLang="en-US" sz="2800" dirty="0">
                <a:solidFill>
                  <a:srgbClr val="303436"/>
                </a:solidFill>
                <a:latin typeface="Arial Unicode MS"/>
              </a:rPr>
              <a:t> </a:t>
            </a:r>
            <a:r>
              <a:rPr lang="en-US" altLang="en-US" sz="2800" dirty="0" err="1">
                <a:solidFill>
                  <a:srgbClr val="303436"/>
                </a:solidFill>
                <a:latin typeface="Arial Unicode MS"/>
              </a:rPr>
              <a:t>በማካተት</a:t>
            </a:r>
            <a:r>
              <a:rPr lang="en-US" altLang="en-US" sz="2800" dirty="0">
                <a:solidFill>
                  <a:srgbClr val="303436"/>
                </a:solidFill>
                <a:latin typeface="Arial Unicode MS"/>
              </a:rPr>
              <a:t> </a:t>
            </a:r>
            <a:r>
              <a:rPr lang="en-US" altLang="en-US" sz="2800" dirty="0" err="1">
                <a:solidFill>
                  <a:srgbClr val="303436"/>
                </a:solidFill>
                <a:latin typeface="Arial Unicode MS"/>
              </a:rPr>
              <a:t>ላይ</a:t>
            </a:r>
            <a:r>
              <a:rPr lang="en-US" altLang="en-US" sz="2800" dirty="0">
                <a:solidFill>
                  <a:srgbClr val="303436"/>
                </a:solidFill>
                <a:latin typeface="Arial Unicode MS"/>
              </a:rPr>
              <a:t> </a:t>
            </a:r>
            <a:r>
              <a:rPr lang="en-US" altLang="en-US" sz="2800" dirty="0" err="1">
                <a:solidFill>
                  <a:srgbClr val="303436"/>
                </a:solidFill>
                <a:latin typeface="Arial Unicode MS"/>
              </a:rPr>
              <a:t>የሚሰራ</a:t>
            </a:r>
            <a:r>
              <a:rPr lang="en-US" altLang="en-US" sz="2800" dirty="0">
                <a:solidFill>
                  <a:srgbClr val="303436"/>
                </a:solidFill>
                <a:latin typeface="Arial Unicode MS"/>
              </a:rPr>
              <a:t> </a:t>
            </a:r>
            <a:r>
              <a:rPr lang="en-US" altLang="en-US" sz="2800" dirty="0" err="1">
                <a:solidFill>
                  <a:srgbClr val="303436"/>
                </a:solidFill>
                <a:latin typeface="Arial Unicode MS"/>
              </a:rPr>
              <a:t>ቡድን</a:t>
            </a:r>
            <a:r>
              <a:rPr lang="en-US" altLang="en-US" sz="2800" dirty="0">
                <a:solidFill>
                  <a:srgbClr val="303436"/>
                </a:solidFill>
                <a:latin typeface="Arial Unicode MS"/>
              </a:rPr>
              <a:t> </a:t>
            </a:r>
            <a:r>
              <a:rPr lang="en-US" altLang="en-US" sz="2800" dirty="0" err="1">
                <a:solidFill>
                  <a:srgbClr val="303436"/>
                </a:solidFill>
                <a:latin typeface="Arial Unicode MS"/>
              </a:rPr>
              <a:t>ተሰይ</a:t>
            </a:r>
            <a:r>
              <a:rPr lang="en-US" sz="2800" dirty="0" err="1">
                <a:solidFill>
                  <a:srgbClr val="303436"/>
                </a:solidFill>
                <a:latin typeface="Arial Unicode MS"/>
              </a:rPr>
              <a:t>ሟ</a:t>
            </a:r>
            <a:r>
              <a:rPr lang="en-US" altLang="en-US" sz="2800" dirty="0" err="1">
                <a:solidFill>
                  <a:srgbClr val="303436"/>
                </a:solidFill>
                <a:latin typeface="Arial Unicode MS"/>
              </a:rPr>
              <a:t>ል</a:t>
            </a:r>
            <a:r>
              <a:rPr lang="en-US" altLang="en-US" sz="2800" dirty="0">
                <a:solidFill>
                  <a:srgbClr val="303436"/>
                </a:solidFill>
                <a:latin typeface="Arial Unicode MS"/>
              </a:rPr>
              <a:t>።</a:t>
            </a:r>
          </a:p>
          <a:p>
            <a:pPr marL="285750" indent="-28575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a:t>
            </a:r>
            <a:r>
              <a:rPr lang="am-ET" altLang="en-US" sz="2800" dirty="0">
                <a:solidFill>
                  <a:srgbClr val="303436"/>
                </a:solidFill>
                <a:latin typeface="Arial Unicode MS"/>
              </a:rPr>
              <a:t>በ2013 የ</a:t>
            </a:r>
            <a:r>
              <a:rPr lang="en-US" altLang="en-US" sz="2800" dirty="0" err="1">
                <a:solidFill>
                  <a:srgbClr val="303436"/>
                </a:solidFill>
                <a:latin typeface="Arial Unicode MS"/>
              </a:rPr>
              <a:t>ብሔራዊ</a:t>
            </a:r>
            <a:r>
              <a:rPr lang="en-US" altLang="en-US" sz="2800" dirty="0">
                <a:solidFill>
                  <a:srgbClr val="303436"/>
                </a:solidFill>
                <a:latin typeface="Arial Unicode MS"/>
              </a:rPr>
              <a:t> </a:t>
            </a:r>
            <a:r>
              <a:rPr lang="en-US" altLang="en-US" sz="2800" dirty="0" err="1">
                <a:solidFill>
                  <a:srgbClr val="303436"/>
                </a:solidFill>
                <a:latin typeface="Arial Unicode MS"/>
              </a:rPr>
              <a:t>የአደጋ</a:t>
            </a:r>
            <a:r>
              <a:rPr lang="en-US" altLang="en-US" sz="2800" dirty="0">
                <a:solidFill>
                  <a:srgbClr val="303436"/>
                </a:solidFill>
                <a:latin typeface="Arial Unicode MS"/>
              </a:rPr>
              <a:t> </a:t>
            </a:r>
            <a:r>
              <a:rPr lang="en-US" altLang="en-US" sz="2800" dirty="0" err="1">
                <a:solidFill>
                  <a:srgbClr val="303436"/>
                </a:solidFill>
                <a:latin typeface="Arial Unicode MS"/>
              </a:rPr>
              <a:t>ስጋት</a:t>
            </a:r>
            <a:r>
              <a:rPr lang="en-US" altLang="en-US" sz="2800" dirty="0">
                <a:solidFill>
                  <a:srgbClr val="303436"/>
                </a:solidFill>
                <a:latin typeface="Arial Unicode MS"/>
              </a:rPr>
              <a:t> </a:t>
            </a:r>
            <a:r>
              <a:rPr lang="en-US" altLang="en-US" sz="2800" dirty="0" err="1">
                <a:solidFill>
                  <a:srgbClr val="303436"/>
                </a:solidFill>
                <a:latin typeface="Arial Unicode MS"/>
              </a:rPr>
              <a:t>አስተዳደር</a:t>
            </a:r>
            <a:r>
              <a:rPr lang="en-US" altLang="en-US" sz="2800" dirty="0">
                <a:solidFill>
                  <a:srgbClr val="303436"/>
                </a:solidFill>
                <a:latin typeface="Arial Unicode MS"/>
              </a:rPr>
              <a:t> </a:t>
            </a:r>
            <a:r>
              <a:rPr lang="en-US" altLang="en-US" sz="2800" dirty="0" err="1">
                <a:solidFill>
                  <a:srgbClr val="303436"/>
                </a:solidFill>
                <a:latin typeface="Arial Unicode MS"/>
              </a:rPr>
              <a:t>ፖሊሲ</a:t>
            </a:r>
            <a:r>
              <a:rPr lang="en-US" altLang="en-US" sz="2800" dirty="0">
                <a:solidFill>
                  <a:srgbClr val="303436"/>
                </a:solidFill>
                <a:latin typeface="Arial Unicode MS"/>
              </a:rPr>
              <a:t>፣ </a:t>
            </a:r>
            <a:r>
              <a:rPr lang="en-US" altLang="en-US" sz="2800" dirty="0" err="1">
                <a:solidFill>
                  <a:srgbClr val="303436"/>
                </a:solidFill>
                <a:latin typeface="Arial Unicode MS"/>
              </a:rPr>
              <a:t>ስትራቴጂ</a:t>
            </a:r>
            <a:r>
              <a:rPr lang="en-US" altLang="en-US" sz="2800" dirty="0">
                <a:solidFill>
                  <a:srgbClr val="303436"/>
                </a:solidFill>
                <a:latin typeface="Arial Unicode MS"/>
              </a:rPr>
              <a:t> </a:t>
            </a:r>
            <a:r>
              <a:rPr lang="en-US" altLang="en-US" sz="2800" dirty="0" err="1">
                <a:solidFill>
                  <a:srgbClr val="303436"/>
                </a:solidFill>
                <a:latin typeface="Arial Unicode MS"/>
              </a:rPr>
              <a:t>እና</a:t>
            </a:r>
            <a:r>
              <a:rPr lang="en-US" altLang="en-US" sz="2800" dirty="0">
                <a:solidFill>
                  <a:srgbClr val="303436"/>
                </a:solidFill>
                <a:latin typeface="Arial Unicode MS"/>
              </a:rPr>
              <a:t> </a:t>
            </a:r>
            <a:r>
              <a:rPr lang="en-US" altLang="en-US" sz="2800" dirty="0" err="1">
                <a:solidFill>
                  <a:srgbClr val="303436"/>
                </a:solidFill>
                <a:latin typeface="Arial Unicode MS"/>
              </a:rPr>
              <a:t>የትግበራ</a:t>
            </a:r>
            <a:r>
              <a:rPr lang="en-US" altLang="en-US" sz="2800" dirty="0">
                <a:solidFill>
                  <a:srgbClr val="303436"/>
                </a:solidFill>
                <a:latin typeface="Arial Unicode MS"/>
              </a:rPr>
              <a:t> </a:t>
            </a:r>
            <a:r>
              <a:rPr lang="en-US" altLang="en-US" sz="2800" dirty="0" err="1">
                <a:solidFill>
                  <a:srgbClr val="303436"/>
                </a:solidFill>
                <a:latin typeface="Arial Unicode MS"/>
              </a:rPr>
              <a:t>መመሪያ</a:t>
            </a:r>
            <a:r>
              <a:rPr lang="am-ET" altLang="en-US" sz="2800" dirty="0">
                <a:solidFill>
                  <a:srgbClr val="303436"/>
                </a:solidFill>
                <a:latin typeface="Arial Unicode MS"/>
              </a:rPr>
              <a:t> ተዘጋጅቷል</a:t>
            </a:r>
            <a:r>
              <a:rPr lang="en-US" altLang="en-US" sz="2800" dirty="0">
                <a:solidFill>
                  <a:srgbClr val="303436"/>
                </a:solidFill>
                <a:latin typeface="Arial Unicode MS"/>
              </a:rPr>
              <a:t> </a:t>
            </a:r>
            <a:endParaRPr lang="am-ET" altLang="en-US" sz="2800" dirty="0">
              <a:solidFill>
                <a:srgbClr val="303436"/>
              </a:solidFill>
              <a:latin typeface="Arial Unicode MS"/>
            </a:endParaRPr>
          </a:p>
          <a:p>
            <a:pPr marL="742950" lvl="1" indent="-285750" eaLnBrk="0" fontAlgn="base" hangingPunct="0">
              <a:spcBef>
                <a:spcPct val="0"/>
              </a:spcBef>
              <a:spcAft>
                <a:spcPct val="0"/>
              </a:spcAft>
              <a:buFont typeface="Arial" panose="020B0604020202020204" pitchFamily="34" charset="0"/>
              <a:buChar char="•"/>
            </a:pPr>
            <a:r>
              <a:rPr lang="en-US" altLang="en-US" sz="2800" dirty="0" err="1">
                <a:solidFill>
                  <a:srgbClr val="303436"/>
                </a:solidFill>
                <a:latin typeface="Arial Unicode MS"/>
              </a:rPr>
              <a:t>የአደጋ</a:t>
            </a:r>
            <a:r>
              <a:rPr lang="en-US" altLang="en-US" sz="2800" dirty="0">
                <a:solidFill>
                  <a:srgbClr val="303436"/>
                </a:solidFill>
                <a:latin typeface="Arial Unicode MS"/>
              </a:rPr>
              <a:t> </a:t>
            </a:r>
            <a:r>
              <a:rPr lang="en-US" altLang="en-US" sz="2800" dirty="0" err="1">
                <a:solidFill>
                  <a:srgbClr val="303436"/>
                </a:solidFill>
                <a:latin typeface="Arial Unicode MS"/>
              </a:rPr>
              <a:t>ስጋት</a:t>
            </a:r>
            <a:r>
              <a:rPr lang="en-US" altLang="en-US" sz="2800" dirty="0">
                <a:solidFill>
                  <a:srgbClr val="303436"/>
                </a:solidFill>
                <a:latin typeface="Arial Unicode MS"/>
              </a:rPr>
              <a:t> </a:t>
            </a:r>
            <a:r>
              <a:rPr lang="en-US" altLang="en-US" sz="2800" dirty="0" err="1">
                <a:solidFill>
                  <a:srgbClr val="303436"/>
                </a:solidFill>
                <a:latin typeface="Arial Unicode MS"/>
              </a:rPr>
              <a:t>አስተዳደር</a:t>
            </a:r>
            <a:r>
              <a:rPr lang="en-US" altLang="en-US" sz="2800" dirty="0">
                <a:solidFill>
                  <a:srgbClr val="303436"/>
                </a:solidFill>
                <a:latin typeface="Arial Unicode MS"/>
              </a:rPr>
              <a:t> </a:t>
            </a:r>
            <a:r>
              <a:rPr lang="en-US" altLang="en-US" sz="2800" dirty="0" err="1">
                <a:solidFill>
                  <a:srgbClr val="303436"/>
                </a:solidFill>
                <a:latin typeface="Arial Unicode MS"/>
              </a:rPr>
              <a:t>ስርዓት</a:t>
            </a:r>
            <a:r>
              <a:rPr lang="en-US" altLang="en-US" sz="2800" dirty="0">
                <a:solidFill>
                  <a:srgbClr val="303436"/>
                </a:solidFill>
                <a:latin typeface="Arial Unicode MS"/>
              </a:rPr>
              <a:t> </a:t>
            </a:r>
            <a:r>
              <a:rPr lang="en-US" altLang="en-US" sz="2800" dirty="0" err="1">
                <a:solidFill>
                  <a:srgbClr val="303436"/>
                </a:solidFill>
                <a:latin typeface="Arial Unicode MS"/>
              </a:rPr>
              <a:t>ውስጥ</a:t>
            </a:r>
            <a:r>
              <a:rPr lang="en-US" altLang="en-US" sz="2800" dirty="0">
                <a:solidFill>
                  <a:srgbClr val="303436"/>
                </a:solidFill>
                <a:latin typeface="Arial Unicode MS"/>
              </a:rPr>
              <a:t> </a:t>
            </a:r>
            <a:r>
              <a:rPr lang="en-US" altLang="en-US" sz="2800" dirty="0" err="1">
                <a:solidFill>
                  <a:srgbClr val="303436"/>
                </a:solidFill>
                <a:latin typeface="Arial Unicode MS"/>
              </a:rPr>
              <a:t>ያለው</a:t>
            </a:r>
            <a:r>
              <a:rPr lang="en-US" altLang="en-US" sz="2800" dirty="0">
                <a:solidFill>
                  <a:srgbClr val="303436"/>
                </a:solidFill>
                <a:latin typeface="Arial Unicode MS"/>
              </a:rPr>
              <a:t> </a:t>
            </a:r>
            <a:r>
              <a:rPr lang="en-US" altLang="en-US" sz="2800" dirty="0" err="1">
                <a:solidFill>
                  <a:srgbClr val="303436"/>
                </a:solidFill>
                <a:latin typeface="Arial Unicode MS"/>
              </a:rPr>
              <a:t>የሥርዓተ-ፆታ</a:t>
            </a:r>
            <a:r>
              <a:rPr lang="en-US" altLang="en-US" sz="2800" dirty="0">
                <a:solidFill>
                  <a:srgbClr val="303436"/>
                </a:solidFill>
                <a:latin typeface="Arial Unicode MS"/>
              </a:rPr>
              <a:t> </a:t>
            </a:r>
            <a:r>
              <a:rPr lang="en-US" altLang="en-US" sz="2800" dirty="0" err="1">
                <a:solidFill>
                  <a:srgbClr val="303436"/>
                </a:solidFill>
                <a:latin typeface="Arial Unicode MS"/>
              </a:rPr>
              <a:t>አስፈላጊነት</a:t>
            </a:r>
            <a:r>
              <a:rPr lang="en-US" altLang="en-US" sz="2800" dirty="0">
                <a:solidFill>
                  <a:srgbClr val="303436"/>
                </a:solidFill>
                <a:latin typeface="Arial Unicode MS"/>
              </a:rPr>
              <a:t> </a:t>
            </a:r>
            <a:r>
              <a:rPr lang="am-ET" altLang="en-US" sz="2800" dirty="0">
                <a:solidFill>
                  <a:srgbClr val="303436"/>
                </a:solidFill>
                <a:latin typeface="Arial Unicode MS"/>
              </a:rPr>
              <a:t>ቢገለጽም</a:t>
            </a:r>
            <a:r>
              <a:rPr lang="en-US" altLang="en-US" sz="2800" dirty="0">
                <a:solidFill>
                  <a:srgbClr val="303436"/>
                </a:solidFill>
                <a:latin typeface="Arial Unicode MS"/>
              </a:rPr>
              <a:t> </a:t>
            </a:r>
            <a:r>
              <a:rPr lang="en-US" altLang="en-US" sz="2800" dirty="0" err="1">
                <a:solidFill>
                  <a:srgbClr val="303436"/>
                </a:solidFill>
                <a:latin typeface="Arial Unicode MS"/>
              </a:rPr>
              <a:t>በፆታ</a:t>
            </a:r>
            <a:r>
              <a:rPr lang="en-US" altLang="en-US" sz="2800" dirty="0">
                <a:solidFill>
                  <a:srgbClr val="303436"/>
                </a:solidFill>
                <a:latin typeface="Arial Unicode MS"/>
              </a:rPr>
              <a:t> </a:t>
            </a:r>
            <a:r>
              <a:rPr lang="en-US" altLang="en-US" sz="2800" dirty="0" err="1">
                <a:solidFill>
                  <a:srgbClr val="303436"/>
                </a:solidFill>
                <a:latin typeface="Arial Unicode MS"/>
              </a:rPr>
              <a:t>የተከፋፈለ</a:t>
            </a:r>
            <a:r>
              <a:rPr lang="en-US" altLang="en-US" sz="2800" dirty="0">
                <a:solidFill>
                  <a:srgbClr val="303436"/>
                </a:solidFill>
                <a:latin typeface="Arial Unicode MS"/>
              </a:rPr>
              <a:t> </a:t>
            </a:r>
            <a:r>
              <a:rPr lang="en-US" altLang="en-US" sz="2800" dirty="0" err="1">
                <a:solidFill>
                  <a:srgbClr val="303436"/>
                </a:solidFill>
                <a:latin typeface="Arial Unicode MS"/>
              </a:rPr>
              <a:t>መረጃ</a:t>
            </a:r>
            <a:r>
              <a:rPr lang="en-US" altLang="en-US" sz="2800" dirty="0">
                <a:solidFill>
                  <a:srgbClr val="303436"/>
                </a:solidFill>
                <a:latin typeface="Arial Unicode MS"/>
              </a:rPr>
              <a:t> </a:t>
            </a:r>
            <a:r>
              <a:rPr lang="en-US" altLang="en-US" sz="2800" dirty="0" err="1">
                <a:solidFill>
                  <a:srgbClr val="303436"/>
                </a:solidFill>
                <a:latin typeface="Arial Unicode MS"/>
              </a:rPr>
              <a:t>መያዝን</a:t>
            </a:r>
            <a:r>
              <a:rPr lang="am-ET" altLang="en-US" sz="2800" dirty="0">
                <a:solidFill>
                  <a:srgbClr val="303436"/>
                </a:solidFill>
                <a:latin typeface="Arial Unicode MS"/>
              </a:rPr>
              <a:t> ግን አያስገድድም።</a:t>
            </a:r>
          </a:p>
          <a:p>
            <a:pPr marL="285750" indent="-28575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a:t>
            </a:r>
            <a:r>
              <a:rPr lang="am-ET" altLang="en-US" sz="2800" dirty="0">
                <a:solidFill>
                  <a:srgbClr val="303436"/>
                </a:solidFill>
                <a:latin typeface="Arial Unicode MS"/>
              </a:rPr>
              <a:t>በ2018 </a:t>
            </a:r>
            <a:r>
              <a:rPr lang="en-US" altLang="en-US" sz="2800" dirty="0" err="1">
                <a:solidFill>
                  <a:srgbClr val="303436"/>
                </a:solidFill>
                <a:latin typeface="Arial Unicode MS"/>
              </a:rPr>
              <a:t>የአደጋ</a:t>
            </a:r>
            <a:r>
              <a:rPr lang="en-US" altLang="en-US" sz="2800" dirty="0">
                <a:solidFill>
                  <a:srgbClr val="303436"/>
                </a:solidFill>
                <a:latin typeface="Arial Unicode MS"/>
              </a:rPr>
              <a:t> </a:t>
            </a:r>
            <a:r>
              <a:rPr lang="en-US" altLang="en-US" sz="2800" dirty="0" err="1">
                <a:solidFill>
                  <a:srgbClr val="303436"/>
                </a:solidFill>
                <a:latin typeface="Arial Unicode MS"/>
              </a:rPr>
              <a:t>ስጋት</a:t>
            </a:r>
            <a:r>
              <a:rPr lang="en-US" altLang="en-US" sz="2800" dirty="0">
                <a:solidFill>
                  <a:srgbClr val="303436"/>
                </a:solidFill>
                <a:latin typeface="Arial Unicode MS"/>
              </a:rPr>
              <a:t> </a:t>
            </a:r>
            <a:r>
              <a:rPr lang="en-US" altLang="en-US" sz="2800" dirty="0" err="1">
                <a:solidFill>
                  <a:srgbClr val="303436"/>
                </a:solidFill>
                <a:latin typeface="Arial Unicode MS"/>
              </a:rPr>
              <a:t>አስተዳደር</a:t>
            </a:r>
            <a:r>
              <a:rPr lang="en-US" altLang="en-US" sz="2800" dirty="0">
                <a:solidFill>
                  <a:srgbClr val="303436"/>
                </a:solidFill>
                <a:latin typeface="Arial Unicode MS"/>
              </a:rPr>
              <a:t> </a:t>
            </a:r>
            <a:r>
              <a:rPr lang="en-US" altLang="en-US" sz="2800" dirty="0" err="1">
                <a:solidFill>
                  <a:srgbClr val="303436"/>
                </a:solidFill>
                <a:latin typeface="Arial Unicode MS"/>
              </a:rPr>
              <a:t>አካቶ</a:t>
            </a:r>
            <a:r>
              <a:rPr lang="am-ET" altLang="en-US" sz="2800" dirty="0">
                <a:solidFill>
                  <a:srgbClr val="303436"/>
                </a:solidFill>
                <a:latin typeface="Arial Unicode MS"/>
              </a:rPr>
              <a:t> ትግበራ</a:t>
            </a:r>
            <a:r>
              <a:rPr lang="en-US" altLang="en-US" sz="2800" dirty="0">
                <a:solidFill>
                  <a:srgbClr val="303436"/>
                </a:solidFill>
                <a:latin typeface="Arial Unicode MS"/>
              </a:rPr>
              <a:t> </a:t>
            </a:r>
            <a:r>
              <a:rPr lang="en-US" altLang="en-US" sz="2800" dirty="0" err="1">
                <a:solidFill>
                  <a:srgbClr val="303436"/>
                </a:solidFill>
                <a:latin typeface="Arial Unicode MS"/>
              </a:rPr>
              <a:t>መመሪያ</a:t>
            </a:r>
            <a:r>
              <a:rPr lang="en-US" altLang="en-US" sz="2800" dirty="0">
                <a:solidFill>
                  <a:srgbClr val="303436"/>
                </a:solidFill>
                <a:latin typeface="Arial Unicode MS"/>
              </a:rPr>
              <a:t> </a:t>
            </a:r>
            <a:r>
              <a:rPr lang="am-ET" altLang="en-US" sz="2800" dirty="0">
                <a:solidFill>
                  <a:srgbClr val="303436"/>
                </a:solidFill>
                <a:latin typeface="Arial Unicode MS"/>
              </a:rPr>
              <a:t>ተዘጋጀ።</a:t>
            </a:r>
            <a:endParaRPr lang="en-US" altLang="en-US" sz="2800" dirty="0">
              <a:solidFill>
                <a:srgbClr val="303436"/>
              </a:solidFill>
              <a:latin typeface="Arial Unicode MS"/>
            </a:endParaRPr>
          </a:p>
        </p:txBody>
      </p:sp>
    </p:spTree>
    <p:extLst>
      <p:ext uri="{BB962C8B-B14F-4D97-AF65-F5344CB8AC3E}">
        <p14:creationId xmlns:p14="http://schemas.microsoft.com/office/powerpoint/2010/main" val="2327201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646331"/>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የአደጋ</a:t>
            </a:r>
            <a:r>
              <a:rPr lang="en-US" altLang="en-US" sz="3600" b="1" dirty="0">
                <a:solidFill>
                  <a:srgbClr val="C00000"/>
                </a:solidFill>
                <a:latin typeface="Arial Unicode MS"/>
              </a:rPr>
              <a:t> </a:t>
            </a:r>
            <a:r>
              <a:rPr lang="en-US" altLang="en-US" sz="3600" b="1" dirty="0" err="1">
                <a:solidFill>
                  <a:srgbClr val="C00000"/>
                </a:solidFill>
                <a:latin typeface="Arial Unicode MS"/>
              </a:rPr>
              <a:t>ስጋት</a:t>
            </a:r>
            <a:r>
              <a:rPr lang="en-US" altLang="en-US" sz="3600" b="1" dirty="0">
                <a:solidFill>
                  <a:srgbClr val="C00000"/>
                </a:solidFill>
                <a:latin typeface="Arial Unicode MS"/>
              </a:rPr>
              <a:t> </a:t>
            </a:r>
            <a:r>
              <a:rPr lang="en-US" altLang="en-US" sz="3600" b="1" dirty="0" err="1">
                <a:solidFill>
                  <a:srgbClr val="C00000"/>
                </a:solidFill>
                <a:latin typeface="Arial Unicode MS"/>
              </a:rPr>
              <a:t>ቅነሳ</a:t>
            </a:r>
            <a:r>
              <a:rPr lang="en-US" altLang="en-US" sz="3600" b="1" dirty="0">
                <a:solidFill>
                  <a:srgbClr val="C00000"/>
                </a:solidFill>
                <a:latin typeface="Arial Unicode MS"/>
              </a:rPr>
              <a:t> </a:t>
            </a:r>
            <a:r>
              <a:rPr lang="am-ET" altLang="en-US" sz="3600" b="1" dirty="0">
                <a:solidFill>
                  <a:srgbClr val="C00000"/>
                </a:solidFill>
                <a:latin typeface="Arial Unicode MS"/>
              </a:rPr>
              <a:t>- </a:t>
            </a:r>
            <a:r>
              <a:rPr lang="en-US" altLang="en-US" sz="3600" b="1" dirty="0" err="1">
                <a:solidFill>
                  <a:srgbClr val="C00000"/>
                </a:solidFill>
              </a:rPr>
              <a:t>የቀጠለ</a:t>
            </a:r>
            <a:r>
              <a:rPr lang="en-US" altLang="en-US" sz="3600" b="1" dirty="0">
                <a:solidFill>
                  <a:srgbClr val="C00000"/>
                </a:solidFill>
              </a:rPr>
              <a:t>… </a:t>
            </a: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80C9A0FE-6D12-1C58-A886-2F430E86CE43}"/>
              </a:ext>
            </a:extLst>
          </p:cNvPr>
          <p:cNvSpPr txBox="1"/>
          <p:nvPr/>
        </p:nvSpPr>
        <p:spPr>
          <a:xfrm>
            <a:off x="209550" y="841095"/>
            <a:ext cx="6480810" cy="6045245"/>
          </a:xfrm>
          <a:prstGeom prst="rect">
            <a:avLst/>
          </a:prstGeom>
          <a:noFill/>
        </p:spPr>
        <p:txBody>
          <a:bodyPr wrap="square">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kumimoji="0" lang="en-US" altLang="en-US" sz="20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ከ</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2008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ዓ</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ጀምሮ</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በአገር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አቀፍ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ደረጃ</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የተጋላጭነት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ግምገማ</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በወረዳ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Courier New" panose="02070309020205020404" pitchFamily="49" charset="0"/>
              </a:rPr>
              <a:t>መግለጫ</a:t>
            </a:r>
            <a:r>
              <a:rPr lang="en-US" sz="2000" dirty="0">
                <a:solidFill>
                  <a:srgbClr val="303436"/>
                </a:solidFill>
                <a:latin typeface="Arial Unicode MS"/>
              </a:rPr>
              <a:t> </a:t>
            </a:r>
            <a:r>
              <a:rPr lang="en-US" altLang="en-US" sz="2000" dirty="0" err="1">
                <a:solidFill>
                  <a:srgbClr val="2E3234"/>
                </a:solidFill>
                <a:latin typeface="Nyala" panose="02000504070300020003" pitchFamily="2" charset="0"/>
                <a:cs typeface="Arial" panose="020B0604020202020204" pitchFamily="34" charset="0"/>
              </a:rPr>
              <a:t>ፕሮግራም</a:t>
            </a:r>
            <a:r>
              <a:rPr lang="en-US" altLang="en-US" sz="2000" dirty="0">
                <a:solidFill>
                  <a:srgbClr val="2E3234"/>
                </a:solidFill>
                <a:latin typeface="Nyala" panose="02000504070300020003" pitchFamily="2" charset="0"/>
                <a:cs typeface="Arial" panose="020B0604020202020204" pitchFamily="34" charset="0"/>
              </a:rPr>
              <a:t> (Woreda Disaster Risk Profiling) </a:t>
            </a:r>
            <a:r>
              <a:rPr lang="en-US" altLang="en-US" sz="2000" dirty="0" err="1">
                <a:solidFill>
                  <a:srgbClr val="2E3234"/>
                </a:solidFill>
                <a:latin typeface="Nyala" panose="02000504070300020003" pitchFamily="2" charset="0"/>
                <a:cs typeface="Arial" panose="020B0604020202020204" pitchFamily="34" charset="0"/>
              </a:rPr>
              <a:t>አማካኝነት</a:t>
            </a:r>
            <a:r>
              <a:rPr lang="en-US" altLang="en-US" sz="2000" dirty="0">
                <a:solidFill>
                  <a:srgbClr val="2E3234"/>
                </a:solidFill>
                <a:latin typeface="Nyala" panose="02000504070300020003" pitchFamily="2" charset="0"/>
                <a:cs typeface="Arial" panose="020B0604020202020204" pitchFamily="34" charset="0"/>
              </a:rPr>
              <a:t> </a:t>
            </a:r>
            <a:r>
              <a:rPr lang="en-US" altLang="en-US" sz="2000" dirty="0" err="1">
                <a:solidFill>
                  <a:srgbClr val="2E3234"/>
                </a:solidFill>
                <a:latin typeface="Nyala" panose="02000504070300020003" pitchFamily="2" charset="0"/>
                <a:cs typeface="Arial" panose="020B0604020202020204" pitchFamily="34" charset="0"/>
              </a:rPr>
              <a:t>እየተሰራ</a:t>
            </a:r>
            <a:r>
              <a:rPr lang="en-US" altLang="en-US" sz="2000" dirty="0">
                <a:solidFill>
                  <a:srgbClr val="2E3234"/>
                </a:solidFill>
                <a:latin typeface="Nyala" panose="02000504070300020003" pitchFamily="2" charset="0"/>
                <a:cs typeface="Arial" panose="020B0604020202020204" pitchFamily="34" charset="0"/>
              </a:rPr>
              <a:t> </a:t>
            </a:r>
            <a:r>
              <a:rPr lang="en-US" altLang="en-US" sz="2000" dirty="0" err="1">
                <a:solidFill>
                  <a:srgbClr val="2E3234"/>
                </a:solidFill>
                <a:latin typeface="Nyala" panose="02000504070300020003" pitchFamily="2" charset="0"/>
                <a:cs typeface="Arial" panose="020B0604020202020204" pitchFamily="34" charset="0"/>
              </a:rPr>
              <a:t>ነው</a:t>
            </a:r>
            <a:endParaRPr lang="en-US" altLang="en-US" sz="2000" dirty="0">
              <a:solidFill>
                <a:srgbClr val="2E3234"/>
              </a:solidFill>
              <a:latin typeface="Nyala" panose="02000504070300020003" pitchFamily="2" charset="0"/>
              <a:cs typeface="Arial" panose="020B0604020202020204" pitchFamily="34" charset="0"/>
            </a:endParaRPr>
          </a:p>
          <a:p>
            <a:pPr marL="342900" indent="-342900" eaLnBrk="0" fontAlgn="base" hangingPunct="0">
              <a:lnSpc>
                <a:spcPct val="150000"/>
              </a:lnSpc>
              <a:spcBef>
                <a:spcPct val="0"/>
              </a:spcBef>
              <a:spcAft>
                <a:spcPct val="0"/>
              </a:spcAft>
              <a:buFont typeface="Arial" panose="020B0604020202020204" pitchFamily="34" charset="0"/>
              <a:buChar char="•"/>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የወረዳ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መገለጫ</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በስርዓተ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የተመሰረቱ</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ስጋቶችን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ተጋላጭነቶችን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በመለየት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ለአደጋ</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ቅነሳ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ፕሮግራሞች</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ea typeface="Times New Roman" panose="02020603050405020304" pitchFamily="18" charset="0"/>
                <a:cs typeface="Courier New" panose="02070309020205020404" pitchFamily="49" charset="0"/>
              </a:rPr>
              <a:t>ግብ</a:t>
            </a:r>
            <a:r>
              <a:rPr lang="am-ET" altLang="en-US" sz="2000" dirty="0">
                <a:solidFill>
                  <a:srgbClr val="303436"/>
                </a:solidFill>
                <a:latin typeface="Arial Unicode MS"/>
                <a:ea typeface="Times New Roman" panose="02020603050405020304" pitchFamily="18" charset="0"/>
                <a:cs typeface="Courier New" panose="02070309020205020404" pitchFamily="49" charset="0"/>
              </a:rPr>
              <a:t>አት ይሰጣል</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ኢትዮጵያ</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እ</a:t>
            </a:r>
            <a:r>
              <a:rPr kumimoji="0" lang="am-ET"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.ኤ.አ. </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ከ2014 ጀምሮ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በወረዳ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ደረጃ</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ea typeface="Times New Roman" panose="02020603050405020304" pitchFamily="18" charset="0"/>
                <a:cs typeface="Courier New" panose="02070309020205020404" pitchFamily="49" charset="0"/>
              </a:rPr>
              <a:t>ወደ</a:t>
            </a:r>
            <a:r>
              <a:rPr lang="am-ET" altLang="en-US" sz="2000" dirty="0">
                <a:solidFill>
                  <a:srgbClr val="303436"/>
                </a:solidFill>
                <a:latin typeface="Arial Unicode MS"/>
                <a:ea typeface="Times New Roman" panose="02020603050405020304" pitchFamily="18" charset="0"/>
                <a:cs typeface="Courier New" panose="02070309020205020404" pitchFamily="49" charset="0"/>
              </a:rPr>
              <a:t> </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700 </a:t>
            </a:r>
            <a:r>
              <a:rPr lang="en-US" altLang="en-US" sz="2000" dirty="0" err="1">
                <a:solidFill>
                  <a:srgbClr val="303436"/>
                </a:solidFill>
                <a:latin typeface="inherit" charset="0"/>
                <a:ea typeface="Times New Roman" panose="02020603050405020304" pitchFamily="18" charset="0"/>
                <a:cs typeface="Courier New" panose="02070309020205020404" pitchFamily="49" charset="0"/>
              </a:rPr>
              <a:t>በ</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ሚጠጉ</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ወረዳዎች</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ea typeface="Times New Roman" panose="02020603050405020304" pitchFamily="18" charset="0"/>
                <a:cs typeface="Courier New" panose="02070309020205020404" pitchFamily="49" charset="0"/>
              </a:rPr>
              <a:t>ላይ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በሚ</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ከሰቱ</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አደጋዎች</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ምክንያት</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የሚደርሱ</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ጥፋቶችን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መመዝገብ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ላይ</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ነች</a:t>
            </a:r>
            <a:endPar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የኢትዮጵያ</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ብሔራዊ</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2E3234"/>
                </a:solidFill>
                <a:effectLst/>
                <a:latin typeface="Nyala" panose="02000504070300020003" pitchFamily="2" charset="0"/>
                <a:ea typeface="Times New Roman" panose="02020603050405020304" pitchFamily="18" charset="0"/>
                <a:cs typeface="Arial" panose="020B0604020202020204" pitchFamily="34" charset="0"/>
              </a:rPr>
              <a:t>የማላመድ</a:t>
            </a:r>
            <a:r>
              <a:rPr kumimoji="0" lang="en-US" altLang="en-US" sz="2000" b="0" i="0" u="none" strike="noStrike" cap="none" normalizeH="0" baseline="0" dirty="0">
                <a:ln>
                  <a:noFill/>
                </a:ln>
                <a:solidFill>
                  <a:srgbClr val="2E3234"/>
                </a:solidFill>
                <a:effectLst/>
                <a:latin typeface="Nyala" panose="02000504070300020003" pitchFamily="2"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err="1">
                <a:ln>
                  <a:noFill/>
                </a:ln>
                <a:solidFill>
                  <a:srgbClr val="2E3234"/>
                </a:solidFill>
                <a:effectLst/>
                <a:latin typeface="Nyala" panose="02000504070300020003" pitchFamily="2" charset="0"/>
                <a:ea typeface="Times New Roman" panose="02020603050405020304" pitchFamily="18" charset="0"/>
                <a:cs typeface="Arial" panose="020B0604020202020204" pitchFamily="34" charset="0"/>
              </a:rPr>
              <a:t>እቅድ</a:t>
            </a:r>
            <a:r>
              <a:rPr kumimoji="0" lang="am-ET" altLang="en-US" sz="2000" b="0" i="0" u="none" strike="noStrike" cap="none" normalizeH="0" baseline="0" dirty="0">
                <a:ln>
                  <a:noFill/>
                </a:ln>
                <a:solidFill>
                  <a:srgbClr val="2E3234"/>
                </a:solidFill>
                <a:effectLst/>
                <a:latin typeface="Nyala" panose="02000504070300020003" pitchFamily="2"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solidFill>
                  <a:srgbClr val="2E3234"/>
                </a:solidFill>
                <a:effectLst/>
                <a:latin typeface="Nyala" panose="02000504070300020003" pitchFamily="2" charset="0"/>
                <a:ea typeface="Times New Roman" panose="02020603050405020304" pitchFamily="18" charset="0"/>
                <a:cs typeface="Arial" panose="020B0604020202020204" pitchFamily="34" charset="0"/>
              </a:rPr>
              <a:t>National Adaptation Plan)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በውስጡ</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የአደጋ</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ስጋት</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ቅነሳን</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አካቷል</a:t>
            </a:r>
            <a:endParaRPr kumimoji="0" lang="en-US" altLang="en-US" sz="2000" b="0" i="0" u="none" strike="noStrike" cap="none" normalizeH="0" baseline="0" dirty="0">
              <a:ln>
                <a:noFill/>
              </a:ln>
              <a:solidFill>
                <a:schemeClr val="tx1"/>
              </a:solidFill>
              <a:effectLst/>
            </a:endParaRPr>
          </a:p>
          <a:p>
            <a:pPr marL="342900" indent="-342900" eaLnBrk="0" fontAlgn="base" hangingPunct="0">
              <a:lnSpc>
                <a:spcPct val="150000"/>
              </a:lnSpc>
              <a:spcBef>
                <a:spcPct val="0"/>
              </a:spcBef>
              <a:spcAft>
                <a:spcPct val="0"/>
              </a:spcAft>
              <a:buFont typeface="Arial" panose="020B0604020202020204" pitchFamily="34" charset="0"/>
              <a:buChar char="•"/>
            </a:pP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የአደጋ</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ስጋት</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ቅነሳ</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ና</a:t>
            </a:r>
            <a:r>
              <a:rPr lang="en-US" altLang="en-US" sz="2000" dirty="0">
                <a:solidFill>
                  <a:srgbClr val="303436"/>
                </a:solidFill>
                <a:latin typeface="inherit" charset="0"/>
                <a:ea typeface="Times New Roman" panose="02020603050405020304" pitchFamily="18" charset="0"/>
                <a:cs typeface="Courier New" panose="02070309020205020404" pitchFamily="49" charset="0"/>
              </a:rPr>
              <a:t> </a:t>
            </a:r>
            <a:r>
              <a:rPr lang="am-ET" altLang="en-US" sz="2000" dirty="0">
                <a:solidFill>
                  <a:srgbClr val="303436"/>
                </a:solidFill>
                <a:latin typeface="inherit" charset="0"/>
                <a:ea typeface="Times New Roman" panose="02020603050405020304" pitchFamily="18" charset="0"/>
                <a:cs typeface="Courier New" panose="02070309020205020404" pitchFamily="49" charset="0"/>
              </a:rPr>
              <a:t>አስተዳደር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እንዲሁም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በሁለተኛው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የእድገት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ትራንስፎርሜሽን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እቅድ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እ</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.ኤ.አ</a:t>
            </a:r>
            <a:r>
              <a:rPr kumimoji="0" lang="am-ET"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2016-2020)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ተካተዋል</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28" name="Google Shape;336;p46" descr="A person riding a horse on a dirt road&#10;&#10;Description automatically generated">
            <a:extLst>
              <a:ext uri="{FF2B5EF4-FFF2-40B4-BE49-F238E27FC236}">
                <a16:creationId xmlns:a16="http://schemas.microsoft.com/office/drawing/2014/main" id="{CE578010-A2AD-28E4-0636-73A5C92AE492}"/>
              </a:ext>
            </a:extLst>
          </p:cNvPr>
          <p:cNvPicPr preferRelativeResize="0"/>
          <p:nvPr/>
        </p:nvPicPr>
        <p:blipFill rotWithShape="1">
          <a:blip r:embed="rId3">
            <a:alphaModFix/>
          </a:blip>
          <a:srcRect l="17169" r="15826" b="-1"/>
          <a:stretch/>
        </p:blipFill>
        <p:spPr>
          <a:xfrm>
            <a:off x="6560288" y="474485"/>
            <a:ext cx="5337545" cy="5947580"/>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
        <p:nvSpPr>
          <p:cNvPr id="19" name="TextBox 18">
            <a:extLst>
              <a:ext uri="{FF2B5EF4-FFF2-40B4-BE49-F238E27FC236}">
                <a16:creationId xmlns:a16="http://schemas.microsoft.com/office/drawing/2014/main" id="{7BA3588A-0F44-2EA0-927E-2B8DAF4755D1}"/>
              </a:ext>
            </a:extLst>
          </p:cNvPr>
          <p:cNvSpPr txBox="1"/>
          <p:nvPr/>
        </p:nvSpPr>
        <p:spPr>
          <a:xfrm>
            <a:off x="6854455" y="6473868"/>
            <a:ext cx="5127995" cy="369332"/>
          </a:xfrm>
          <a:prstGeom prst="rect">
            <a:avLst/>
          </a:prstGeom>
          <a:noFill/>
        </p:spPr>
        <p:txBody>
          <a:bodyPr wrap="square" rtlCol="0">
            <a:spAutoFit/>
          </a:bodyPr>
          <a:lstStyle/>
          <a:p>
            <a:r>
              <a:rPr lang="en-US" dirty="0" err="1"/>
              <a:t>ምንጭ</a:t>
            </a:r>
            <a:r>
              <a:rPr lang="en-US" dirty="0"/>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አጋርነት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ለአይበገሬነት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kern="100" dirty="0">
                <a:latin typeface="Nyala" panose="02000504070300020003" pitchFamily="2" charset="0"/>
              </a:rPr>
              <a:t>(</a:t>
            </a:r>
            <a:r>
              <a:rPr lang="en-GB" kern="100" dirty="0">
                <a:latin typeface="Nyala" panose="02000504070300020003" pitchFamily="2" charset="0"/>
                <a:sym typeface="Arial"/>
              </a:rPr>
              <a:t>Partners for Resilience)</a:t>
            </a:r>
            <a:endParaRPr lang="en-US" kern="100" dirty="0">
              <a:latin typeface="Nyala" panose="02000504070300020003" pitchFamily="2" charset="0"/>
            </a:endParaRPr>
          </a:p>
        </p:txBody>
      </p:sp>
    </p:spTree>
    <p:extLst>
      <p:ext uri="{BB962C8B-B14F-4D97-AF65-F5344CB8AC3E}">
        <p14:creationId xmlns:p14="http://schemas.microsoft.com/office/powerpoint/2010/main" val="1426051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1631216"/>
          </a:xfrm>
          <a:prstGeom prst="rect">
            <a:avLst/>
          </a:prstGeom>
          <a:noFill/>
        </p:spPr>
        <p:txBody>
          <a:bodyPr wrap="square">
            <a:spAutoFit/>
          </a:bodyPr>
          <a:lstStyle/>
          <a:p>
            <a:pPr algn="ctr" eaLnBrk="0" fontAlgn="base" hangingPunct="0">
              <a:spcBef>
                <a:spcPct val="0"/>
              </a:spcBef>
              <a:spcAft>
                <a:spcPct val="0"/>
              </a:spcAft>
            </a:pPr>
            <a:r>
              <a:rPr lang="en-US" altLang="en-US" sz="3600" b="1" dirty="0" err="1">
                <a:solidFill>
                  <a:srgbClr val="C00000"/>
                </a:solidFill>
                <a:latin typeface="Arial Unicode MS"/>
              </a:rPr>
              <a:t>ለአየር</a:t>
            </a:r>
            <a:r>
              <a:rPr lang="en-US" altLang="en-US" sz="3600" b="1" dirty="0">
                <a:solidFill>
                  <a:srgbClr val="C00000"/>
                </a:solidFill>
                <a:latin typeface="Arial Unicode MS"/>
              </a:rPr>
              <a:t> </a:t>
            </a:r>
            <a:r>
              <a:rPr lang="en-US" altLang="en-US" sz="3600" b="1" dirty="0" err="1">
                <a:solidFill>
                  <a:srgbClr val="C00000"/>
                </a:solidFill>
                <a:latin typeface="Arial Unicode MS"/>
              </a:rPr>
              <a:t>ንብረት</a:t>
            </a:r>
            <a:r>
              <a:rPr lang="en-US" altLang="en-US" sz="3600" b="1" dirty="0">
                <a:solidFill>
                  <a:srgbClr val="C00000"/>
                </a:solidFill>
                <a:latin typeface="Arial Unicode MS"/>
              </a:rPr>
              <a:t> </a:t>
            </a:r>
            <a:r>
              <a:rPr lang="en-US" altLang="en-US" sz="3600" b="1" dirty="0" err="1">
                <a:solidFill>
                  <a:srgbClr val="C00000"/>
                </a:solidFill>
                <a:latin typeface="Arial Unicode MS"/>
              </a:rPr>
              <a:t>ለውጥ</a:t>
            </a:r>
            <a:r>
              <a:rPr lang="en-US" altLang="en-US" sz="3600" b="1" dirty="0">
                <a:solidFill>
                  <a:srgbClr val="C00000"/>
                </a:solidFill>
                <a:latin typeface="Arial Unicode MS"/>
              </a:rPr>
              <a:t> </a:t>
            </a:r>
            <a:r>
              <a:rPr lang="en-US" altLang="en-US" sz="3600" b="1" dirty="0" err="1">
                <a:solidFill>
                  <a:srgbClr val="C00000"/>
                </a:solidFill>
                <a:latin typeface="Arial Unicode MS"/>
              </a:rPr>
              <a:t>ዓለም</a:t>
            </a:r>
            <a:r>
              <a:rPr lang="en-US" altLang="en-US" sz="3600" b="1" dirty="0">
                <a:solidFill>
                  <a:srgbClr val="C00000"/>
                </a:solidFill>
                <a:latin typeface="Arial Unicode MS"/>
              </a:rPr>
              <a:t> </a:t>
            </a:r>
            <a:r>
              <a:rPr lang="en-US" altLang="en-US" sz="3600" b="1" dirty="0" err="1">
                <a:solidFill>
                  <a:srgbClr val="C00000"/>
                </a:solidFill>
                <a:latin typeface="Arial Unicode MS"/>
              </a:rPr>
              <a:t>አቀፍ</a:t>
            </a:r>
            <a:r>
              <a:rPr lang="en-US" altLang="en-US" sz="3600" b="1" dirty="0">
                <a:solidFill>
                  <a:srgbClr val="C00000"/>
                </a:solidFill>
                <a:latin typeface="Arial Unicode MS"/>
              </a:rPr>
              <a:t> </a:t>
            </a:r>
            <a:r>
              <a:rPr lang="en-US" altLang="en-US" sz="3600" b="1" dirty="0" err="1">
                <a:solidFill>
                  <a:srgbClr val="C00000"/>
                </a:solidFill>
                <a:latin typeface="Arial Unicode MS"/>
              </a:rPr>
              <a:t>የህግ</a:t>
            </a:r>
            <a:r>
              <a:rPr lang="en-US" altLang="en-US" sz="3600" b="1" dirty="0">
                <a:solidFill>
                  <a:srgbClr val="C00000"/>
                </a:solidFill>
                <a:latin typeface="Arial Unicode MS"/>
              </a:rPr>
              <a:t> </a:t>
            </a:r>
            <a:r>
              <a:rPr lang="en-US" altLang="en-US" sz="3600" b="1" dirty="0" err="1">
                <a:solidFill>
                  <a:srgbClr val="C00000"/>
                </a:solidFill>
                <a:latin typeface="Arial Unicode MS"/>
              </a:rPr>
              <a:t>ማዕቀፍ</a:t>
            </a:r>
            <a:r>
              <a:rPr lang="am-ET" altLang="en-US" sz="3600" b="1" dirty="0">
                <a:solidFill>
                  <a:srgbClr val="C00000"/>
                </a:solidFill>
                <a:latin typeface="Arial Unicode MS"/>
              </a:rPr>
              <a:t>ን</a:t>
            </a:r>
            <a:r>
              <a:rPr lang="en-US" altLang="en-US" sz="3600" b="1" dirty="0">
                <a:solidFill>
                  <a:srgbClr val="C00000"/>
                </a:solidFill>
                <a:latin typeface="Arial Unicode MS"/>
              </a:rPr>
              <a:t> </a:t>
            </a:r>
            <a:r>
              <a:rPr lang="en-US" altLang="en-US" sz="3600" b="1" dirty="0" err="1">
                <a:solidFill>
                  <a:srgbClr val="C00000"/>
                </a:solidFill>
                <a:latin typeface="Arial Unicode MS"/>
              </a:rPr>
              <a:t>ማስተዋመቅ</a:t>
            </a:r>
            <a:r>
              <a:rPr lang="en-US" altLang="en-US" sz="3600" b="1" dirty="0">
                <a:solidFill>
                  <a:srgbClr val="C00000"/>
                </a:solidFill>
                <a:latin typeface="Arial Unicode MS"/>
              </a:rPr>
              <a:t>፡</a:t>
            </a:r>
            <a:r>
              <a:rPr lang="am-ET" altLang="en-US" sz="3600" b="1" dirty="0">
                <a:solidFill>
                  <a:srgbClr val="C00000"/>
                </a:solidFill>
                <a:latin typeface="Arial Unicode MS"/>
              </a:rPr>
              <a:t>-</a:t>
            </a:r>
            <a:r>
              <a:rPr lang="en-US" altLang="en-US" sz="3600" b="1" dirty="0">
                <a:solidFill>
                  <a:srgbClr val="C00000"/>
                </a:solidFill>
                <a:latin typeface="Arial Unicode MS"/>
              </a:rPr>
              <a:t> </a:t>
            </a:r>
            <a:r>
              <a:rPr lang="en-US" sz="3600" b="1" dirty="0" err="1">
                <a:solidFill>
                  <a:srgbClr val="C00000"/>
                </a:solidFill>
                <a:latin typeface="Arial Unicode MS"/>
              </a:rPr>
              <a:t>የፓሪስ</a:t>
            </a:r>
            <a:r>
              <a:rPr lang="en-US" sz="3600" b="1" dirty="0">
                <a:solidFill>
                  <a:srgbClr val="C00000"/>
                </a:solidFill>
                <a:latin typeface="Arial Unicode MS"/>
              </a:rPr>
              <a:t> </a:t>
            </a:r>
            <a:r>
              <a:rPr lang="en-US" sz="3600" b="1" dirty="0" err="1">
                <a:solidFill>
                  <a:srgbClr val="C00000"/>
                </a:solidFill>
                <a:latin typeface="Arial Unicode MS"/>
              </a:rPr>
              <a:t>ስምምነት</a:t>
            </a:r>
            <a:endParaRPr lang="en-US" sz="3600" b="1" dirty="0">
              <a:solidFill>
                <a:srgbClr val="C00000"/>
              </a:solidFill>
              <a:latin typeface="Arial Unicode MS"/>
            </a:endParaRPr>
          </a:p>
          <a:p>
            <a:pPr algn="ctr" eaLnBrk="0" fontAlgn="base" hangingPunct="0">
              <a:spcBef>
                <a:spcPct val="0"/>
              </a:spcBef>
              <a:spcAft>
                <a:spcPct val="0"/>
              </a:spcAft>
            </a:pP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ከሥርአተ-ፆታ</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እና</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ማህበረሰብ</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አካታችነት</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ጋር</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እንዴት</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GB" sz="28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ይተሳሰራል</a:t>
            </a:r>
            <a:r>
              <a:rPr lang="en-GB" sz="2800" dirty="0">
                <a:solidFill>
                  <a:srgbClr val="C00000"/>
                </a:solidFill>
                <a:effectLst/>
                <a:latin typeface="Nyala" panose="02000504070300020003" pitchFamily="2" charset="0"/>
                <a:ea typeface="Calibri" panose="020F0502020204030204" pitchFamily="34" charset="0"/>
                <a:cs typeface="Nyala" panose="02000504070300020003" pitchFamily="2" charset="0"/>
              </a:rPr>
              <a:t>?</a:t>
            </a:r>
            <a:endParaRPr lang="en-US" altLang="en-US" sz="40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 name="Google Shape;344;p47" descr="A large clock tower on top of a grass covered field&#10;&#10;Description automatically generated">
            <a:extLst>
              <a:ext uri="{FF2B5EF4-FFF2-40B4-BE49-F238E27FC236}">
                <a16:creationId xmlns:a16="http://schemas.microsoft.com/office/drawing/2014/main" id="{7E5FF34A-3F74-28C4-1485-A29A3DE0B5CD}"/>
              </a:ext>
            </a:extLst>
          </p:cNvPr>
          <p:cNvPicPr preferRelativeResize="0"/>
          <p:nvPr/>
        </p:nvPicPr>
        <p:blipFill rotWithShape="1">
          <a:blip r:embed="rId3">
            <a:alphaModFix/>
          </a:blip>
          <a:srcRect/>
          <a:stretch/>
        </p:blipFill>
        <p:spPr>
          <a:xfrm>
            <a:off x="2760086" y="1926753"/>
            <a:ext cx="6919478" cy="4758821"/>
          </a:xfrm>
          <a:prstGeom prst="rect">
            <a:avLst/>
          </a:prstGeom>
          <a:noFill/>
          <a:ln>
            <a:noFill/>
          </a:ln>
        </p:spPr>
      </p:pic>
      <p:sp>
        <p:nvSpPr>
          <p:cNvPr id="19" name="Google Shape;369;p48">
            <a:extLst>
              <a:ext uri="{FF2B5EF4-FFF2-40B4-BE49-F238E27FC236}">
                <a16:creationId xmlns:a16="http://schemas.microsoft.com/office/drawing/2014/main" id="{5D306968-2D1A-AF64-E3B5-138B14DF13C0}"/>
              </a:ext>
            </a:extLst>
          </p:cNvPr>
          <p:cNvSpPr txBox="1"/>
          <p:nvPr/>
        </p:nvSpPr>
        <p:spPr>
          <a:xfrm>
            <a:off x="225891" y="6144912"/>
            <a:ext cx="253419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i="1" dirty="0" err="1">
                <a:solidFill>
                  <a:srgbClr val="000000"/>
                </a:solidFill>
                <a:latin typeface="Calibri"/>
                <a:ea typeface="Calibri"/>
                <a:cs typeface="Calibri"/>
                <a:sym typeface="Calibri"/>
              </a:rPr>
              <a:t>ምንጭ</a:t>
            </a:r>
            <a:r>
              <a:rPr lang="en-GB" sz="1400" b="0" i="1" u="none" strike="noStrike" cap="none" dirty="0">
                <a:solidFill>
                  <a:srgbClr val="000000"/>
                </a:solidFill>
                <a:latin typeface="Calibri"/>
                <a:ea typeface="Calibri"/>
                <a:cs typeface="Calibri"/>
                <a:sym typeface="Calibri"/>
              </a:rPr>
              <a:t> – </a:t>
            </a:r>
            <a:r>
              <a:rPr lang="en-GB" sz="1400" i="1" dirty="0" err="1">
                <a:solidFill>
                  <a:srgbClr val="000000"/>
                </a:solidFill>
                <a:latin typeface="Calibri"/>
                <a:ea typeface="Calibri"/>
                <a:cs typeface="Calibri"/>
                <a:sym typeface="Calibri"/>
              </a:rPr>
              <a:t>ፓሪስ</a:t>
            </a:r>
            <a:r>
              <a:rPr lang="en-GB" sz="1400" b="0" i="1" u="none" strike="noStrike" cap="none" dirty="0">
                <a:solidFill>
                  <a:srgbClr val="000000"/>
                </a:solidFill>
                <a:latin typeface="Calibri"/>
                <a:ea typeface="Calibri"/>
                <a:cs typeface="Calibri"/>
                <a:sym typeface="Calibri"/>
              </a:rPr>
              <a:t>, </a:t>
            </a:r>
            <a:r>
              <a:rPr lang="en-GB" sz="1400" b="0" i="1" u="none" strike="noStrike" cap="none" dirty="0" err="1">
                <a:solidFill>
                  <a:srgbClr val="000000"/>
                </a:solidFill>
                <a:latin typeface="Calibri"/>
                <a:ea typeface="Calibri"/>
                <a:cs typeface="Calibri"/>
                <a:sym typeface="Calibri"/>
              </a:rPr>
              <a:t>አልፊ</a:t>
            </a:r>
            <a:r>
              <a:rPr lang="am-ET" sz="1400" b="0" i="1" u="none" strike="noStrike" cap="none" dirty="0">
                <a:solidFill>
                  <a:srgbClr val="000000"/>
                </a:solidFill>
                <a:latin typeface="Calibri"/>
                <a:ea typeface="Calibri"/>
                <a:cs typeface="Calibri"/>
                <a:sym typeface="Calibri"/>
              </a:rPr>
              <a:t> ላኒ</a:t>
            </a:r>
            <a:r>
              <a:rPr lang="en-GB" sz="1400" b="0" i="1" u="none" strike="noStrike" cap="none" dirty="0">
                <a:solidFill>
                  <a:srgbClr val="000000"/>
                </a:solidFill>
                <a:latin typeface="Calibri"/>
                <a:ea typeface="Calibri"/>
                <a:cs typeface="Calibri"/>
                <a:sym typeface="Calibri"/>
              </a:rPr>
              <a:t>, </a:t>
            </a:r>
            <a:r>
              <a:rPr lang="en-GB" sz="1400" b="0" i="1" u="none" strike="noStrike" cap="none" dirty="0" err="1">
                <a:solidFill>
                  <a:srgbClr val="000000"/>
                </a:solidFill>
                <a:latin typeface="Calibri"/>
                <a:ea typeface="Calibri"/>
                <a:cs typeface="Calibri"/>
                <a:sym typeface="Calibri"/>
              </a:rPr>
              <a:t>ፍሊከር</a:t>
            </a:r>
            <a:endParaRPr sz="14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92217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817110" y="234576"/>
            <a:ext cx="10557777" cy="461665"/>
          </a:xfrm>
          <a:prstGeom prst="rect">
            <a:avLst/>
          </a:prstGeom>
          <a:noFill/>
        </p:spPr>
        <p:txBody>
          <a:bodyPr wrap="square">
            <a:spAutoFit/>
          </a:bodyPr>
          <a:lstStyle/>
          <a:p>
            <a:pPr algn="ctr" eaLnBrk="0" fontAlgn="base" hangingPunct="0">
              <a:spcBef>
                <a:spcPct val="0"/>
              </a:spcBef>
              <a:spcAft>
                <a:spcPct val="0"/>
              </a:spcAft>
            </a:pPr>
            <a:r>
              <a:rPr lang="am-ET" altLang="en-US" sz="2400" b="1" dirty="0">
                <a:solidFill>
                  <a:srgbClr val="C00000"/>
                </a:solidFill>
                <a:latin typeface="Arial Unicode MS"/>
              </a:rPr>
              <a:t>የተባበሩት መንግስታት</a:t>
            </a:r>
            <a:r>
              <a:rPr lang="en-US" altLang="en-US" sz="2400" b="1" dirty="0">
                <a:solidFill>
                  <a:srgbClr val="C00000"/>
                </a:solidFill>
                <a:latin typeface="Arial Unicode MS"/>
              </a:rPr>
              <a:t> </a:t>
            </a:r>
            <a:r>
              <a:rPr lang="am-ET" altLang="en-US" sz="2400" b="1" dirty="0">
                <a:solidFill>
                  <a:srgbClr val="C00000"/>
                </a:solidFill>
                <a:latin typeface="Arial Unicode MS"/>
              </a:rPr>
              <a:t>የ</a:t>
            </a:r>
            <a:r>
              <a:rPr lang="en-US" altLang="en-US" sz="2400" b="1" dirty="0" err="1">
                <a:solidFill>
                  <a:srgbClr val="C00000"/>
                </a:solidFill>
                <a:latin typeface="Arial Unicode MS"/>
              </a:rPr>
              <a:t>አየር</a:t>
            </a:r>
            <a:r>
              <a:rPr lang="en-US" altLang="en-US" sz="2400" b="1" dirty="0">
                <a:solidFill>
                  <a:srgbClr val="C00000"/>
                </a:solidFill>
                <a:latin typeface="Arial Unicode MS"/>
              </a:rPr>
              <a:t> </a:t>
            </a:r>
            <a:r>
              <a:rPr lang="en-US" altLang="en-US" sz="2400" b="1" dirty="0" err="1">
                <a:solidFill>
                  <a:srgbClr val="C00000"/>
                </a:solidFill>
                <a:latin typeface="Arial Unicode MS"/>
              </a:rPr>
              <a:t>ንብረት</a:t>
            </a:r>
            <a:r>
              <a:rPr lang="en-US" altLang="en-US" sz="2400" b="1" dirty="0">
                <a:solidFill>
                  <a:srgbClr val="C00000"/>
                </a:solidFill>
                <a:latin typeface="Arial Unicode MS"/>
              </a:rPr>
              <a:t> </a:t>
            </a:r>
            <a:r>
              <a:rPr lang="en-US" altLang="en-US" sz="2400" b="1" dirty="0" err="1">
                <a:solidFill>
                  <a:srgbClr val="C00000"/>
                </a:solidFill>
                <a:latin typeface="Arial Unicode MS"/>
              </a:rPr>
              <a:t>ለውጥ</a:t>
            </a:r>
            <a:r>
              <a:rPr lang="en-US" altLang="en-US" sz="2400" b="1" dirty="0">
                <a:solidFill>
                  <a:srgbClr val="C00000"/>
                </a:solidFill>
                <a:latin typeface="Arial Unicode MS"/>
              </a:rPr>
              <a:t> </a:t>
            </a:r>
            <a:r>
              <a:rPr lang="am-ET" altLang="en-US" sz="2400" b="1" dirty="0">
                <a:solidFill>
                  <a:srgbClr val="C00000"/>
                </a:solidFill>
                <a:latin typeface="Arial Unicode MS"/>
              </a:rPr>
              <a:t>የህግ </a:t>
            </a:r>
            <a:r>
              <a:rPr lang="en-US" altLang="en-US" sz="2400" b="1" dirty="0" err="1">
                <a:solidFill>
                  <a:srgbClr val="C00000"/>
                </a:solidFill>
                <a:latin typeface="Arial Unicode MS"/>
              </a:rPr>
              <a:t>ማዕቀፍ</a:t>
            </a:r>
            <a:r>
              <a:rPr lang="en-US" altLang="en-US" sz="2400" b="1" dirty="0">
                <a:solidFill>
                  <a:srgbClr val="C00000"/>
                </a:solidFill>
                <a:latin typeface="Arial Unicode MS"/>
              </a:rPr>
              <a:t>፡- </a:t>
            </a:r>
            <a:r>
              <a:rPr lang="en-US" sz="2400" b="1" dirty="0" err="1">
                <a:solidFill>
                  <a:srgbClr val="C00000"/>
                </a:solidFill>
                <a:latin typeface="Arial Unicode MS"/>
              </a:rPr>
              <a:t>የፓሪስ</a:t>
            </a:r>
            <a:r>
              <a:rPr lang="en-US" sz="2400" b="1" dirty="0">
                <a:solidFill>
                  <a:srgbClr val="C00000"/>
                </a:solidFill>
                <a:latin typeface="Arial Unicode MS"/>
              </a:rPr>
              <a:t> </a:t>
            </a:r>
            <a:r>
              <a:rPr lang="en-US" sz="2400" b="1" dirty="0" err="1">
                <a:solidFill>
                  <a:srgbClr val="C00000"/>
                </a:solidFill>
                <a:latin typeface="Arial Unicode MS"/>
              </a:rPr>
              <a:t>ስምምነት</a:t>
            </a:r>
            <a:r>
              <a:rPr lang="en-US" sz="2400" b="1" dirty="0">
                <a:solidFill>
                  <a:srgbClr val="C00000"/>
                </a:solidFill>
                <a:latin typeface="Arial Unicode MS"/>
              </a:rPr>
              <a:t> </a:t>
            </a: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9" name="Table 18">
            <a:extLst>
              <a:ext uri="{FF2B5EF4-FFF2-40B4-BE49-F238E27FC236}">
                <a16:creationId xmlns:a16="http://schemas.microsoft.com/office/drawing/2014/main" id="{9937C5A3-E9A5-6857-F470-EC119FB0CCA6}"/>
              </a:ext>
            </a:extLst>
          </p:cNvPr>
          <p:cNvGraphicFramePr>
            <a:graphicFrameLocks noGrp="1"/>
          </p:cNvGraphicFramePr>
          <p:nvPr>
            <p:extLst>
              <p:ext uri="{D42A27DB-BD31-4B8C-83A1-F6EECF244321}">
                <p14:modId xmlns:p14="http://schemas.microsoft.com/office/powerpoint/2010/main" val="2116886670"/>
              </p:ext>
            </p:extLst>
          </p:nvPr>
        </p:nvGraphicFramePr>
        <p:xfrm>
          <a:off x="608949" y="757202"/>
          <a:ext cx="10974101" cy="5941976"/>
        </p:xfrm>
        <a:graphic>
          <a:graphicData uri="http://schemas.openxmlformats.org/drawingml/2006/table">
            <a:tbl>
              <a:tblPr firstRow="1" bandRow="1">
                <a:tableStyleId>{5C22544A-7EE6-4342-B048-85BDC9FD1C3A}</a:tableStyleId>
              </a:tblPr>
              <a:tblGrid>
                <a:gridCol w="1253380">
                  <a:extLst>
                    <a:ext uri="{9D8B030D-6E8A-4147-A177-3AD203B41FA5}">
                      <a16:colId xmlns:a16="http://schemas.microsoft.com/office/drawing/2014/main" val="3865503703"/>
                    </a:ext>
                  </a:extLst>
                </a:gridCol>
                <a:gridCol w="9720721">
                  <a:extLst>
                    <a:ext uri="{9D8B030D-6E8A-4147-A177-3AD203B41FA5}">
                      <a16:colId xmlns:a16="http://schemas.microsoft.com/office/drawing/2014/main" val="1307768059"/>
                    </a:ext>
                  </a:extLst>
                </a:gridCol>
              </a:tblGrid>
              <a:tr h="1796885">
                <a:tc>
                  <a:txBody>
                    <a:bodyPr/>
                    <a:lstStyle/>
                    <a:p>
                      <a:pPr marL="0" marR="0">
                        <a:lnSpc>
                          <a:spcPct val="150000"/>
                        </a:lnSpc>
                        <a:spcBef>
                          <a:spcPts val="0"/>
                        </a:spcBef>
                        <a:spcAft>
                          <a:spcPts val="0"/>
                        </a:spcAft>
                      </a:pPr>
                      <a:r>
                        <a:rPr lang="en-US" sz="2200" b="0" kern="1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ምን</a:t>
                      </a:r>
                      <a:endParaRPr lang="en-US" sz="22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200" b="1" kern="1200" dirty="0" err="1">
                          <a:solidFill>
                            <a:schemeClr val="lt1"/>
                          </a:solidFill>
                          <a:effectLst/>
                          <a:latin typeface="+mn-lt"/>
                          <a:ea typeface="+mn-ea"/>
                          <a:cs typeface="+mn-cs"/>
                        </a:rPr>
                        <a:t>የአየር</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ንብረት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ለውጥ</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የሚያደርሰው</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ጉዳትን</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መቀነስ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የሙቀት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አማቂ</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ጋዝ</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ልቀትን</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መቀነስ</a:t>
                      </a:r>
                      <a:r>
                        <a:rPr lang="en-US" sz="2200" b="1" kern="1200" dirty="0">
                          <a:solidFill>
                            <a:schemeClr val="lt1"/>
                          </a:solidFill>
                          <a:effectLst/>
                          <a:latin typeface="+mn-lt"/>
                          <a:ea typeface="+mn-ea"/>
                          <a:cs typeface="+mn-cs"/>
                        </a:rPr>
                        <a:t>)</a:t>
                      </a:r>
                      <a:r>
                        <a:rPr lang="am-ET" sz="2200" b="1" kern="1200" dirty="0">
                          <a:solidFill>
                            <a:schemeClr val="lt1"/>
                          </a:solidFill>
                          <a:effectLst/>
                          <a:latin typeface="+mn-lt"/>
                          <a:ea typeface="+mn-ea"/>
                          <a:cs typeface="+mn-cs"/>
                        </a:rPr>
                        <a:t> </a:t>
                      </a:r>
                      <a:endParaRPr lang="en-US" sz="2200" b="1" kern="1200" dirty="0">
                        <a:solidFill>
                          <a:schemeClr val="lt1"/>
                        </a:solidFill>
                        <a:effectLst/>
                        <a:latin typeface="+mn-lt"/>
                        <a:ea typeface="+mn-ea"/>
                        <a:cs typeface="+mn-cs"/>
                      </a:endParaRPr>
                    </a:p>
                    <a:p>
                      <a:r>
                        <a:rPr lang="en-US" sz="2200" b="1" kern="1200" dirty="0" err="1">
                          <a:solidFill>
                            <a:schemeClr val="lt1"/>
                          </a:solidFill>
                          <a:effectLst/>
                          <a:latin typeface="+mn-lt"/>
                          <a:ea typeface="+mn-ea"/>
                          <a:cs typeface="+mn-cs"/>
                        </a:rPr>
                        <a:t>ከአየር</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ንብረት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ለውጥ</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ጋር</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መላመድ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መ</a:t>
                      </a:r>
                      <a:r>
                        <a:rPr lang="am-ET" sz="2200" b="1" kern="1200" dirty="0">
                          <a:solidFill>
                            <a:schemeClr val="lt1"/>
                          </a:solidFill>
                          <a:effectLst/>
                          <a:latin typeface="+mn-lt"/>
                          <a:ea typeface="+mn-ea"/>
                          <a:cs typeface="+mn-cs"/>
                        </a:rPr>
                        <a:t>ጣጣም</a:t>
                      </a:r>
                      <a:r>
                        <a:rPr lang="en-US" sz="2200" b="1" kern="1200" dirty="0">
                          <a:solidFill>
                            <a:schemeClr val="lt1"/>
                          </a:solidFill>
                          <a:effectLst/>
                          <a:latin typeface="+mn-lt"/>
                          <a:ea typeface="+mn-ea"/>
                          <a:cs typeface="+mn-cs"/>
                        </a:rPr>
                        <a:t> </a:t>
                      </a:r>
                      <a:endParaRPr lang="am-ET" sz="2200" b="1" kern="1200" dirty="0">
                        <a:solidFill>
                          <a:schemeClr val="lt1"/>
                        </a:solidFill>
                        <a:effectLst/>
                        <a:latin typeface="+mn-lt"/>
                        <a:ea typeface="+mn-ea"/>
                        <a:cs typeface="+mn-cs"/>
                      </a:endParaRPr>
                    </a:p>
                    <a:p>
                      <a:r>
                        <a:rPr lang="en-US" sz="2200" b="1" kern="1200" dirty="0" err="1">
                          <a:solidFill>
                            <a:schemeClr val="lt1"/>
                          </a:solidFill>
                          <a:effectLst/>
                          <a:latin typeface="+mn-lt"/>
                          <a:ea typeface="+mn-ea"/>
                          <a:cs typeface="+mn-cs"/>
                        </a:rPr>
                        <a:t>ጉዳት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እና</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ውድመት</a:t>
                      </a:r>
                      <a:r>
                        <a:rPr lang="am-ET" sz="2200" b="1" kern="1200" dirty="0">
                          <a:solidFill>
                            <a:schemeClr val="lt1"/>
                          </a:solidFill>
                          <a:effectLst/>
                          <a:latin typeface="+mn-lt"/>
                          <a:ea typeface="+mn-ea"/>
                          <a:cs typeface="+mn-cs"/>
                        </a:rPr>
                        <a:t> </a:t>
                      </a:r>
                      <a:endParaRPr lang="en-US" sz="2200" b="1" kern="1200" dirty="0">
                        <a:solidFill>
                          <a:schemeClr val="lt1"/>
                        </a:solidFill>
                        <a:effectLst/>
                        <a:latin typeface="+mn-lt"/>
                        <a:ea typeface="+mn-ea"/>
                        <a:cs typeface="+mn-cs"/>
                      </a:endParaRPr>
                    </a:p>
                    <a:p>
                      <a:pPr>
                        <a:lnSpc>
                          <a:spcPct val="150000"/>
                        </a:lnSpc>
                      </a:pPr>
                      <a:r>
                        <a:rPr lang="en-US" sz="2200" b="1" kern="1200" dirty="0" err="1">
                          <a:solidFill>
                            <a:schemeClr val="lt1"/>
                          </a:solidFill>
                          <a:effectLst/>
                          <a:latin typeface="+mn-lt"/>
                          <a:ea typeface="+mn-ea"/>
                          <a:cs typeface="+mn-cs"/>
                        </a:rPr>
                        <a:t>የአተገባበር</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መንገዶች</a:t>
                      </a:r>
                      <a:r>
                        <a:rPr lang="en-US" sz="2200" b="1" kern="1200" dirty="0">
                          <a:solidFill>
                            <a:schemeClr val="lt1"/>
                          </a:solidFill>
                          <a:effectLst/>
                          <a:latin typeface="+mn-lt"/>
                          <a:ea typeface="+mn-ea"/>
                          <a:cs typeface="+mn-cs"/>
                        </a:rPr>
                        <a:t>፡</a:t>
                      </a:r>
                      <a:r>
                        <a:rPr lang="am-ET" sz="2200" b="1" kern="1200" dirty="0">
                          <a:solidFill>
                            <a:schemeClr val="lt1"/>
                          </a:solidFill>
                          <a:effectLst/>
                          <a:latin typeface="+mn-lt"/>
                          <a:ea typeface="+mn-ea"/>
                          <a:cs typeface="+mn-cs"/>
                        </a:rPr>
                        <a:t>-</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ፋይናንስ</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የቴክኖሎጂ</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ሽግግር</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የአቅም</a:t>
                      </a:r>
                      <a:r>
                        <a:rPr lang="en-US" sz="2200" b="1" kern="1200" dirty="0">
                          <a:solidFill>
                            <a:schemeClr val="lt1"/>
                          </a:solidFill>
                          <a:effectLst/>
                          <a:latin typeface="+mn-lt"/>
                          <a:ea typeface="+mn-ea"/>
                          <a:cs typeface="+mn-cs"/>
                        </a:rPr>
                        <a:t> </a:t>
                      </a:r>
                      <a:r>
                        <a:rPr lang="en-US" sz="2200" b="1" kern="1200" dirty="0" err="1">
                          <a:solidFill>
                            <a:schemeClr val="lt1"/>
                          </a:solidFill>
                          <a:effectLst/>
                          <a:latin typeface="+mn-lt"/>
                          <a:ea typeface="+mn-ea"/>
                          <a:cs typeface="+mn-cs"/>
                        </a:rPr>
                        <a:t>ግንባታ</a:t>
                      </a:r>
                      <a:endParaRPr lang="en-US" sz="2200" dirty="0"/>
                    </a:p>
                  </a:txBody>
                  <a:tcPr/>
                </a:tc>
                <a:extLst>
                  <a:ext uri="{0D108BD9-81ED-4DB2-BD59-A6C34878D82A}">
                    <a16:rowId xmlns:a16="http://schemas.microsoft.com/office/drawing/2014/main" val="591951074"/>
                  </a:ext>
                </a:extLst>
              </a:tr>
              <a:tr h="518196">
                <a:tc>
                  <a:txBody>
                    <a:bodyPr/>
                    <a:lstStyle/>
                    <a:p>
                      <a:pPr marL="0" marR="0">
                        <a:lnSpc>
                          <a:spcPct val="150000"/>
                        </a:lnSpc>
                        <a:spcBef>
                          <a:spcPts val="0"/>
                        </a:spcBef>
                        <a:spcAft>
                          <a:spcPts val="0"/>
                        </a:spcAft>
                      </a:pPr>
                      <a:r>
                        <a:rPr lang="en-US" sz="2200" kern="100">
                          <a:solidFill>
                            <a:srgbClr val="303436"/>
                          </a:solidFill>
                          <a:effectLst/>
                          <a:latin typeface="Nyala" panose="02000504070300020003" pitchFamily="2" charset="0"/>
                          <a:ea typeface="Calibri" panose="020F0502020204030204" pitchFamily="34" charset="0"/>
                          <a:cs typeface="Nyala" panose="02000504070300020003" pitchFamily="2" charset="0"/>
                        </a:rPr>
                        <a:t>መቼ</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50000"/>
                        </a:lnSpc>
                        <a:spcBef>
                          <a:spcPts val="0"/>
                        </a:spcBef>
                        <a:spcAft>
                          <a:spcPts val="0"/>
                        </a:spcAft>
                      </a:pPr>
                      <a:r>
                        <a:rPr lang="en-GB" sz="22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እ</a:t>
                      </a:r>
                      <a:r>
                        <a:rPr lang="am-ET"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.ኤ.አ. </a:t>
                      </a:r>
                      <a:r>
                        <a:rPr lang="en-GB"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291838261"/>
                  </a:ext>
                </a:extLst>
              </a:tr>
              <a:tr h="997705">
                <a:tc>
                  <a:txBody>
                    <a:bodyPr/>
                    <a:lstStyle/>
                    <a:p>
                      <a:pPr marL="0" marR="0">
                        <a:lnSpc>
                          <a:spcPct val="150000"/>
                        </a:lnSpc>
                        <a:spcBef>
                          <a:spcPts val="0"/>
                        </a:spcBef>
                        <a:spcAft>
                          <a:spcPts val="0"/>
                        </a:spcAft>
                      </a:pPr>
                      <a:r>
                        <a:rPr lang="en-US" sz="2200" kern="1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ማን</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50000"/>
                        </a:lnSpc>
                        <a:spcBef>
                          <a:spcPts val="0"/>
                        </a:spcBef>
                        <a:spcAft>
                          <a:spcPts val="0"/>
                        </a:spcAft>
                      </a:pP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የ</a:t>
                      </a:r>
                      <a:r>
                        <a:rPr lang="en-GB"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196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አገራት</a:t>
                      </a: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ተወካዮች</a:t>
                      </a: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ሰነዱን</a:t>
                      </a: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ላይ</a:t>
                      </a:r>
                      <a:r>
                        <a:rPr lang="am-ET"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ተስማምተዋል</a:t>
                      </a: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GB"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185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አገራት</a:t>
                      </a:r>
                      <a:r>
                        <a:rPr lang="en-GB"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ሰነዱ</a:t>
                      </a:r>
                      <a:r>
                        <a:rPr lang="am-ET"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a:t>
                      </a:r>
                      <a:r>
                        <a:rPr lang="en-GB" sz="2200" kern="0" dirty="0" err="1">
                          <a:solidFill>
                            <a:srgbClr val="000000"/>
                          </a:solidFill>
                          <a:effectLst/>
                          <a:latin typeface="Nyala" panose="02000504070300020003" pitchFamily="2" charset="0"/>
                          <a:ea typeface="Calibri" panose="020F0502020204030204" pitchFamily="34" charset="0"/>
                          <a:cs typeface="Calibri" panose="020F0502020204030204" pitchFamily="34" charset="0"/>
                        </a:rPr>
                        <a:t>ተቀብለው</a:t>
                      </a:r>
                      <a:r>
                        <a:rPr lang="am-ET" sz="2200" kern="0" dirty="0">
                          <a:solidFill>
                            <a:srgbClr val="000000"/>
                          </a:solidFill>
                          <a:effectLst/>
                          <a:latin typeface="Nyala" panose="02000504070300020003" pitchFamily="2" charset="0"/>
                          <a:ea typeface="Calibri" panose="020F0502020204030204" pitchFamily="34" charset="0"/>
                          <a:cs typeface="Calibri" panose="020F0502020204030204" pitchFamily="34" charset="0"/>
                        </a:rPr>
                        <a:t> አጽድቀዋል (ኢትዮጵያን ጨምሮ)</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60157752"/>
                  </a:ext>
                </a:extLst>
              </a:tr>
              <a:tr h="1956721">
                <a:tc>
                  <a:txBody>
                    <a:bodyPr/>
                    <a:lstStyle/>
                    <a:p>
                      <a:pPr marL="0" marR="0">
                        <a:lnSpc>
                          <a:spcPct val="150000"/>
                        </a:lnSpc>
                        <a:spcBef>
                          <a:spcPts val="0"/>
                        </a:spcBef>
                        <a:spcAft>
                          <a:spcPts val="0"/>
                        </a:spcAft>
                      </a:pPr>
                      <a:r>
                        <a:rPr lang="en-US" sz="2200" kern="1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እንዴት</a:t>
                      </a:r>
                      <a:r>
                        <a:rPr lang="en-US" sz="2200" kern="1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200" kern="100" dirty="0" err="1">
                          <a:solidFill>
                            <a:srgbClr val="303436"/>
                          </a:solidFill>
                          <a:effectLst/>
                          <a:latin typeface="Nyala" panose="02000504070300020003" pitchFamily="2" charset="0"/>
                          <a:cs typeface="Nyala" panose="02000504070300020003" pitchFamily="2" charset="0"/>
                        </a:rPr>
                        <a:t>እያንዳንዱ</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አገር</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በየጊዜው</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ማቀድ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እና</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ሪፖርት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ማድረግ</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ea typeface="+mn-ea"/>
                          <a:cs typeface="Nyala" panose="02000504070300020003" pitchFamily="2" charset="0"/>
                        </a:rPr>
                        <a:t>አለበት</a:t>
                      </a:r>
                      <a:r>
                        <a:rPr lang="en-US" sz="2200" kern="100" dirty="0">
                          <a:solidFill>
                            <a:srgbClr val="303436"/>
                          </a:solidFill>
                          <a:effectLst/>
                          <a:latin typeface="Nyala" panose="02000504070300020003" pitchFamily="2" charset="0"/>
                          <a:ea typeface="+mn-ea"/>
                          <a:cs typeface="Times New Roman" panose="02020603050405020304" pitchFamily="18" charset="0"/>
                        </a:rPr>
                        <a:t>። </a:t>
                      </a:r>
                      <a:r>
                        <a:rPr lang="en-ZA" sz="2200" kern="100" dirty="0">
                          <a:solidFill>
                            <a:srgbClr val="303436"/>
                          </a:solidFill>
                          <a:effectLst/>
                          <a:latin typeface="Nyala" panose="02000504070300020003" pitchFamily="2" charset="0"/>
                          <a:ea typeface="+mn-ea"/>
                          <a:cs typeface="+mn-cs"/>
                        </a:rPr>
                        <a:t>በፈቃደኝነት </a:t>
                      </a:r>
                      <a:r>
                        <a:rPr lang="en-ZA" sz="2200" kern="100" dirty="0" err="1">
                          <a:solidFill>
                            <a:srgbClr val="303436"/>
                          </a:solidFill>
                          <a:effectLst/>
                          <a:latin typeface="Nyala" panose="02000504070300020003" pitchFamily="2" charset="0"/>
                          <a:ea typeface="+mn-ea"/>
                          <a:cs typeface="+mn-cs"/>
                        </a:rPr>
                        <a:t>ላይ</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የተመሠረተ</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የአየር</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ንብረት</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ለውጥ</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ምላሽ</a:t>
                      </a:r>
                      <a:r>
                        <a:rPr lang="en-ZA" sz="2200" kern="100" dirty="0">
                          <a:solidFill>
                            <a:srgbClr val="303436"/>
                          </a:solidFill>
                          <a:effectLst/>
                          <a:latin typeface="Nyala" panose="02000504070300020003" pitchFamily="2" charset="0"/>
                          <a:ea typeface="+mn-ea"/>
                          <a:cs typeface="+mn-cs"/>
                        </a:rPr>
                        <a:t> </a:t>
                      </a:r>
                      <a:r>
                        <a:rPr lang="en-ZA" sz="2200" kern="100" dirty="0" err="1">
                          <a:solidFill>
                            <a:srgbClr val="303436"/>
                          </a:solidFill>
                          <a:effectLst/>
                          <a:latin typeface="Nyala" panose="02000504070300020003" pitchFamily="2" charset="0"/>
                          <a:ea typeface="+mn-ea"/>
                          <a:cs typeface="+mn-cs"/>
                        </a:rPr>
                        <a:t>ዕቅድ</a:t>
                      </a:r>
                      <a:r>
                        <a:rPr lang="en-GB" sz="2200" kern="100" dirty="0">
                          <a:solidFill>
                            <a:srgbClr val="303436"/>
                          </a:solidFill>
                          <a:effectLst/>
                          <a:latin typeface="Nyala" panose="02000504070300020003" pitchFamily="2" charset="0"/>
                          <a:ea typeface="+mn-ea"/>
                          <a:cs typeface="+mn-cs"/>
                        </a:rPr>
                        <a:t> </a:t>
                      </a:r>
                      <a:r>
                        <a:rPr lang="am-ET" sz="2200" kern="100" dirty="0">
                          <a:solidFill>
                            <a:srgbClr val="303436"/>
                          </a:solidFill>
                          <a:effectLst/>
                          <a:latin typeface="Nyala" panose="02000504070300020003" pitchFamily="2" charset="0"/>
                          <a:ea typeface="+mn-ea"/>
                          <a:cs typeface="+mn-cs"/>
                        </a:rPr>
                        <a:t>(</a:t>
                      </a:r>
                      <a:r>
                        <a:rPr lang="en-ZA" sz="2200" kern="100" dirty="0">
                          <a:solidFill>
                            <a:srgbClr val="303436"/>
                          </a:solidFill>
                          <a:effectLst/>
                          <a:latin typeface="Nyala" panose="02000504070300020003" pitchFamily="2" charset="0"/>
                          <a:ea typeface="+mn-ea"/>
                          <a:cs typeface="+mn-cs"/>
                        </a:rPr>
                        <a:t>NDC</a:t>
                      </a:r>
                      <a:r>
                        <a:rPr lang="am-ET" sz="2200" kern="100" dirty="0">
                          <a:solidFill>
                            <a:srgbClr val="303436"/>
                          </a:solidFill>
                          <a:effectLst/>
                          <a:latin typeface="Nyala" panose="02000504070300020003" pitchFamily="2" charset="0"/>
                          <a:ea typeface="+mn-ea"/>
                          <a:cs typeface="+mn-cs"/>
                        </a:rPr>
                        <a:t>)</a:t>
                      </a:r>
                      <a:r>
                        <a:rPr lang="en-US" sz="2200" kern="100" dirty="0">
                          <a:solidFill>
                            <a:srgbClr val="303436"/>
                          </a:solidFill>
                          <a:effectLst/>
                          <a:latin typeface="Nyala" panose="02000504070300020003" pitchFamily="2" charset="0"/>
                          <a:ea typeface="+mn-ea"/>
                          <a:cs typeface="Times New Roman" panose="02020603050405020304" pitchFamily="18" charset="0"/>
                        </a:rPr>
                        <a:t>(</a:t>
                      </a:r>
                      <a:r>
                        <a:rPr lang="en-US" sz="2200" kern="100" dirty="0" err="1">
                          <a:solidFill>
                            <a:srgbClr val="303436"/>
                          </a:solidFill>
                          <a:effectLst/>
                          <a:latin typeface="Nyala" panose="02000504070300020003" pitchFamily="2" charset="0"/>
                          <a:ea typeface="+mn-ea"/>
                          <a:cs typeface="Nyala" panose="02000504070300020003" pitchFamily="2" charset="0"/>
                        </a:rPr>
                        <a:t>ከፓሪስ</a:t>
                      </a:r>
                      <a:r>
                        <a:rPr lang="en-US" sz="2200" kern="100" dirty="0">
                          <a:solidFill>
                            <a:srgbClr val="303436"/>
                          </a:solidFill>
                          <a:effectLst/>
                          <a:latin typeface="Nyala" panose="02000504070300020003" pitchFamily="2" charset="0"/>
                          <a:ea typeface="+mn-ea"/>
                          <a:cs typeface="Times New Roman" panose="02020603050405020304" pitchFamily="18" charset="0"/>
                        </a:rPr>
                        <a:t> </a:t>
                      </a:r>
                      <a:r>
                        <a:rPr lang="en-US" sz="2200" kern="100" dirty="0" err="1">
                          <a:solidFill>
                            <a:srgbClr val="303436"/>
                          </a:solidFill>
                          <a:effectLst/>
                          <a:latin typeface="Nyala" panose="02000504070300020003" pitchFamily="2" charset="0"/>
                          <a:ea typeface="+mn-ea"/>
                          <a:cs typeface="Nyala" panose="02000504070300020003" pitchFamily="2" charset="0"/>
                        </a:rPr>
                        <a:t>ስምምነት</a:t>
                      </a:r>
                      <a:r>
                        <a:rPr lang="en-US" sz="2200" kern="100" dirty="0">
                          <a:solidFill>
                            <a:srgbClr val="303436"/>
                          </a:solidFill>
                          <a:effectLst/>
                          <a:latin typeface="Nyala" panose="02000504070300020003" pitchFamily="2" charset="0"/>
                          <a:ea typeface="+mn-ea"/>
                          <a:cs typeface="Times New Roman" panose="02020603050405020304" pitchFamily="18" charset="0"/>
                        </a:rPr>
                        <a:t> </a:t>
                      </a:r>
                      <a:r>
                        <a:rPr lang="en-US" sz="2200" kern="100" dirty="0" err="1">
                          <a:solidFill>
                            <a:srgbClr val="303436"/>
                          </a:solidFill>
                          <a:effectLst/>
                          <a:latin typeface="Nyala" panose="02000504070300020003" pitchFamily="2" charset="0"/>
                          <a:ea typeface="+mn-ea"/>
                          <a:cs typeface="Nyala" panose="02000504070300020003" pitchFamily="2" charset="0"/>
                        </a:rPr>
                        <a:t>ጋር</a:t>
                      </a:r>
                      <a:r>
                        <a:rPr lang="en-US" sz="2200" kern="100" dirty="0">
                          <a:solidFill>
                            <a:srgbClr val="303436"/>
                          </a:solidFill>
                          <a:effectLst/>
                          <a:latin typeface="Nyala" panose="02000504070300020003" pitchFamily="2" charset="0"/>
                          <a:ea typeface="+mn-ea"/>
                          <a:cs typeface="Nyala" panose="02000504070300020003" pitchFamily="2" charset="0"/>
                        </a:rPr>
                        <a:t> </a:t>
                      </a:r>
                      <a:r>
                        <a:rPr lang="en-US" sz="2200" kern="100" dirty="0" err="1">
                          <a:solidFill>
                            <a:srgbClr val="303436"/>
                          </a:solidFill>
                          <a:effectLst/>
                          <a:latin typeface="Nyala" panose="02000504070300020003" pitchFamily="2" charset="0"/>
                          <a:cs typeface="Nyala" panose="02000504070300020003" pitchFamily="2" charset="0"/>
                        </a:rPr>
                        <a:t>አባሪ</a:t>
                      </a:r>
                      <a:r>
                        <a:rPr lang="en-US" sz="2200" kern="100" dirty="0">
                          <a:solidFill>
                            <a:srgbClr val="303436"/>
                          </a:solidFill>
                          <a:effectLst/>
                          <a:latin typeface="Nyala" panose="02000504070300020003" pitchFamily="2" charset="0"/>
                          <a:cs typeface="Nyala" panose="02000504070300020003" pitchFamily="2" charset="0"/>
                        </a:rPr>
                        <a:t> </a:t>
                      </a:r>
                      <a:r>
                        <a:rPr lang="en-US" sz="2200" kern="100" dirty="0" err="1">
                          <a:solidFill>
                            <a:srgbClr val="303436"/>
                          </a:solidFill>
                          <a:effectLst/>
                          <a:latin typeface="Nyala" panose="02000504070300020003" pitchFamily="2" charset="0"/>
                          <a:cs typeface="Nyala" panose="02000504070300020003" pitchFamily="2" charset="0"/>
                        </a:rPr>
                        <a:t>የሆነው</a:t>
                      </a:r>
                      <a:r>
                        <a:rPr lang="en-US" sz="2200" kern="100" dirty="0">
                          <a:solidFill>
                            <a:srgbClr val="303436"/>
                          </a:solidFill>
                          <a:effectLst/>
                          <a:latin typeface="Nyala" panose="02000504070300020003" pitchFamily="2" charset="0"/>
                          <a:cs typeface="Nyala" panose="02000504070300020003" pitchFamily="2" charset="0"/>
                        </a:rPr>
                        <a:t> </a:t>
                      </a:r>
                      <a:r>
                        <a:rPr lang="en-US" sz="2200" kern="100" dirty="0" err="1">
                          <a:solidFill>
                            <a:srgbClr val="303436"/>
                          </a:solidFill>
                          <a:effectLst/>
                          <a:latin typeface="Nyala" panose="02000504070300020003" pitchFamily="2" charset="0"/>
                          <a:cs typeface="Nyala" panose="02000504070300020003" pitchFamily="2" charset="0"/>
                        </a:rPr>
                        <a:t>የፈቃደኝነት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Times New Roman" panose="02020603050405020304" pitchFamily="18" charset="0"/>
                        </a:rPr>
                        <a:t>ስምምነት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ሁሉም</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አገሮች</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የሙቀት</a:t>
                      </a:r>
                      <a:r>
                        <a:rPr lang="am-ET" sz="2200" kern="100" dirty="0">
                          <a:solidFill>
                            <a:srgbClr val="303436"/>
                          </a:solidFill>
                          <a:effectLst/>
                          <a:latin typeface="Nyala" panose="02000504070300020003" pitchFamily="2" charset="0"/>
                          <a:cs typeface="Nyala" panose="02000504070300020003" pitchFamily="2" charset="0"/>
                        </a:rPr>
                        <a:t> አማቂ</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ጋዝ</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ልቀትን</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ለመቀነስ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ወይም</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ለማስወገድ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ምን</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እንደሚያደርጉ</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ይዘረዝራል</a:t>
                      </a:r>
                      <a:r>
                        <a:rPr lang="en-US" sz="2200" kern="100" dirty="0">
                          <a:solidFill>
                            <a:srgbClr val="303436"/>
                          </a:solidFill>
                          <a:effectLst/>
                          <a:latin typeface="Nyala" panose="02000504070300020003" pitchFamily="2" charset="0"/>
                          <a:cs typeface="Nyala" panose="02000504070300020003" pitchFamily="2" charset="0"/>
                        </a:rPr>
                        <a:t>።</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ሁሉም</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በማደግ</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ላይ</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ያሉ</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ሀገራት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የአየር</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ንብረት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ለውጥን</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Times New Roman" panose="02020603050405020304" pitchFamily="18" charset="0"/>
                        </a:rPr>
                        <a:t>ለ</a:t>
                      </a:r>
                      <a:r>
                        <a:rPr lang="en-US" sz="2200" kern="100" dirty="0" err="1">
                          <a:solidFill>
                            <a:srgbClr val="303436"/>
                          </a:solidFill>
                          <a:effectLst/>
                          <a:latin typeface="Nyala" panose="02000504070300020003" pitchFamily="2" charset="0"/>
                          <a:cs typeface="Nyala" panose="02000504070300020003" pitchFamily="2" charset="0"/>
                        </a:rPr>
                        <a:t>መላመድ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inherit"/>
                          <a:cs typeface="Times New Roman" panose="02020603050405020304" pitchFamily="18" charset="0"/>
                        </a:rPr>
                        <a:t>የሚያስፈልጋቸው</a:t>
                      </a:r>
                      <a:r>
                        <a:rPr lang="am-ET" sz="2200" kern="100" dirty="0">
                          <a:solidFill>
                            <a:srgbClr val="303436"/>
                          </a:solidFill>
                          <a:effectLst/>
                          <a:latin typeface="inherit"/>
                          <a:cs typeface="Times New Roman" panose="02020603050405020304" pitchFamily="18" charset="0"/>
                        </a:rPr>
                        <a:t> ላይ </a:t>
                      </a:r>
                      <a:r>
                        <a:rPr lang="en-US" sz="2200" kern="100" dirty="0" err="1">
                          <a:solidFill>
                            <a:srgbClr val="303436"/>
                          </a:solidFill>
                          <a:effectLst/>
                          <a:latin typeface="Nyala" panose="02000504070300020003" pitchFamily="2" charset="0"/>
                          <a:cs typeface="Nyala" panose="02000504070300020003" pitchFamily="2" charset="0"/>
                        </a:rPr>
                        <a:t>አፅንዖት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ሰ</a:t>
                      </a:r>
                      <a:r>
                        <a:rPr lang="am-ET" sz="2200" kern="100" dirty="0">
                          <a:solidFill>
                            <a:srgbClr val="303436"/>
                          </a:solidFill>
                          <a:effectLst/>
                          <a:latin typeface="Nyala" panose="02000504070300020003" pitchFamily="2" charset="0"/>
                          <a:cs typeface="Nyala" panose="02000504070300020003" pitchFamily="2" charset="0"/>
                        </a:rPr>
                        <a:t>ጥተ</a:t>
                      </a:r>
                      <a:r>
                        <a:rPr lang="en-US" sz="2200" kern="100" dirty="0" err="1">
                          <a:solidFill>
                            <a:srgbClr val="303436"/>
                          </a:solidFill>
                          <a:effectLst/>
                          <a:latin typeface="Nyala" panose="02000504070300020003" pitchFamily="2" charset="0"/>
                          <a:cs typeface="Nyala" panose="02000504070300020003" pitchFamily="2" charset="0"/>
                        </a:rPr>
                        <a:t>ዋል</a:t>
                      </a:r>
                      <a:r>
                        <a:rPr lang="en-US" sz="2200" kern="100" dirty="0">
                          <a:solidFill>
                            <a:srgbClr val="303436"/>
                          </a:solidFill>
                          <a:effectLst/>
                          <a:latin typeface="Nyala" panose="02000504070300020003" pitchFamily="2" charset="0"/>
                          <a:cs typeface="Nyala" panose="02000504070300020003" pitchFamily="2" charset="0"/>
                        </a:rPr>
                        <a:t>።</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በፈቃደኝነት</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ዒላማዎች</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ላይ</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Times New Roman" panose="02020603050405020304" pitchFamily="18" charset="0"/>
                        </a:rPr>
                        <a:t>ማፈግፈግ</a:t>
                      </a:r>
                      <a:r>
                        <a:rPr lang="en-US" sz="2200" kern="100" dirty="0">
                          <a:solidFill>
                            <a:srgbClr val="303436"/>
                          </a:solidFill>
                          <a:effectLst/>
                          <a:latin typeface="inherit"/>
                          <a:cs typeface="Times New Roman" panose="02020603050405020304" pitchFamily="18" charset="0"/>
                        </a:rPr>
                        <a:t> </a:t>
                      </a:r>
                      <a:r>
                        <a:rPr lang="en-US" sz="2200" kern="100" dirty="0" err="1">
                          <a:solidFill>
                            <a:srgbClr val="303436"/>
                          </a:solidFill>
                          <a:effectLst/>
                          <a:latin typeface="Nyala" panose="02000504070300020003" pitchFamily="2" charset="0"/>
                          <a:cs typeface="Nyala" panose="02000504070300020003" pitchFamily="2" charset="0"/>
                        </a:rPr>
                        <a:t>የለም</a:t>
                      </a:r>
                      <a:r>
                        <a:rPr lang="en-US" sz="2200" kern="100" dirty="0">
                          <a:solidFill>
                            <a:srgbClr val="303436"/>
                          </a:solidFill>
                          <a:effectLst/>
                          <a:latin typeface="Nyala" panose="02000504070300020003" pitchFamily="2" charset="0"/>
                          <a:cs typeface="Nyala" panose="02000504070300020003" pitchFamily="2" charset="0"/>
                        </a:rPr>
                        <a:t>።</a:t>
                      </a:r>
                      <a:endParaRPr lang="en-US" sz="2200" kern="100" dirty="0">
                        <a:effectLst/>
                        <a:latin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7661504"/>
                  </a:ext>
                </a:extLst>
              </a:tr>
            </a:tbl>
          </a:graphicData>
        </a:graphic>
      </p:graphicFrame>
    </p:spTree>
    <p:extLst>
      <p:ext uri="{BB962C8B-B14F-4D97-AF65-F5344CB8AC3E}">
        <p14:creationId xmlns:p14="http://schemas.microsoft.com/office/powerpoint/2010/main" val="3655542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646331"/>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በ</a:t>
            </a:r>
            <a:r>
              <a:rPr lang="en-US" sz="3600" b="1" dirty="0" err="1">
                <a:solidFill>
                  <a:srgbClr val="C00000"/>
                </a:solidFill>
                <a:latin typeface="Arial Unicode MS"/>
              </a:rPr>
              <a:t>ፓሪስ</a:t>
            </a:r>
            <a:r>
              <a:rPr lang="en-US" sz="3600" b="1" dirty="0">
                <a:solidFill>
                  <a:srgbClr val="C00000"/>
                </a:solidFill>
                <a:latin typeface="Arial Unicode MS"/>
              </a:rPr>
              <a:t> </a:t>
            </a:r>
            <a:r>
              <a:rPr lang="en-US" sz="3600" b="1" dirty="0" err="1">
                <a:solidFill>
                  <a:srgbClr val="C00000"/>
                </a:solidFill>
                <a:latin typeface="Arial Unicode MS"/>
              </a:rPr>
              <a:t>ስምምነት</a:t>
            </a:r>
            <a:r>
              <a:rPr lang="en-US" sz="3600" b="1" dirty="0">
                <a:solidFill>
                  <a:srgbClr val="C00000"/>
                </a:solidFill>
                <a:latin typeface="Arial Unicode MS"/>
              </a:rPr>
              <a:t> </a:t>
            </a:r>
            <a:r>
              <a:rPr lang="en-US" sz="3600" b="1" dirty="0" err="1">
                <a:solidFill>
                  <a:srgbClr val="C00000"/>
                </a:solidFill>
                <a:latin typeface="Arial Unicode MS"/>
              </a:rPr>
              <a:t>ውጥስ</a:t>
            </a:r>
            <a:r>
              <a:rPr lang="en-US" sz="3600" b="1" dirty="0">
                <a:solidFill>
                  <a:srgbClr val="C00000"/>
                </a:solidFill>
                <a:latin typeface="Arial Unicode MS"/>
              </a:rPr>
              <a:t> የ</a:t>
            </a:r>
            <a:r>
              <a:rPr lang="en-GB" sz="3600" b="1" dirty="0" err="1">
                <a:solidFill>
                  <a:srgbClr val="C00000"/>
                </a:solidFill>
                <a:latin typeface="Arial Unicode MS"/>
              </a:rPr>
              <a:t>ሥርአተ-ፆታ</a:t>
            </a:r>
            <a:r>
              <a:rPr lang="en-GB" sz="3600" b="1" dirty="0">
                <a:solidFill>
                  <a:srgbClr val="C00000"/>
                </a:solidFill>
                <a:latin typeface="Arial Unicode MS"/>
              </a:rPr>
              <a:t> </a:t>
            </a:r>
            <a:r>
              <a:rPr lang="en-GB" sz="3600" b="1" dirty="0" err="1">
                <a:solidFill>
                  <a:srgbClr val="C00000"/>
                </a:solidFill>
                <a:latin typeface="Arial Unicode MS"/>
              </a:rPr>
              <a:t>እና</a:t>
            </a:r>
            <a:r>
              <a:rPr lang="en-GB" sz="3600" b="1" dirty="0">
                <a:solidFill>
                  <a:srgbClr val="C00000"/>
                </a:solidFill>
                <a:latin typeface="Arial Unicode MS"/>
              </a:rPr>
              <a:t> </a:t>
            </a:r>
            <a:r>
              <a:rPr lang="en-GB" sz="3600" b="1" dirty="0" err="1">
                <a:solidFill>
                  <a:srgbClr val="C00000"/>
                </a:solidFill>
                <a:latin typeface="Arial Unicode MS"/>
              </a:rPr>
              <a:t>ማህበረሰብ</a:t>
            </a:r>
            <a:r>
              <a:rPr lang="en-GB" sz="3600" b="1" dirty="0">
                <a:solidFill>
                  <a:srgbClr val="C00000"/>
                </a:solidFill>
                <a:latin typeface="Arial Unicode MS"/>
              </a:rPr>
              <a:t> </a:t>
            </a:r>
            <a:r>
              <a:rPr lang="en-GB" sz="3600" b="1" dirty="0" err="1">
                <a:solidFill>
                  <a:srgbClr val="C00000"/>
                </a:solidFill>
                <a:latin typeface="Arial Unicode MS"/>
              </a:rPr>
              <a:t>አካታችነት</a:t>
            </a: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242F47A1-8D39-A4D5-1DCE-AE58D842A424}"/>
              </a:ext>
            </a:extLst>
          </p:cNvPr>
          <p:cNvSpPr txBox="1"/>
          <p:nvPr/>
        </p:nvSpPr>
        <p:spPr>
          <a:xfrm>
            <a:off x="1259113" y="1059880"/>
            <a:ext cx="10207173" cy="3903313"/>
          </a:xfrm>
          <a:prstGeom prst="rect">
            <a:avLst/>
          </a:prstGeom>
          <a:noFill/>
        </p:spPr>
        <p:txBody>
          <a:bodyPr wrap="square">
            <a:spAutoFit/>
          </a:bodyPr>
          <a:lstStyle/>
          <a:p>
            <a:pPr>
              <a:lnSpc>
                <a:spcPct val="150000"/>
              </a:lnSpc>
            </a:pP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የሰው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ልጅ</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የጋራ</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ጉዳይ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Courier New" panose="02070309020205020404" pitchFamily="49" charset="0"/>
              </a:rPr>
              <a:t>ሃገራት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ለመቅረፍ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እርምጃ</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ሲወስዱ</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የሰባዊ</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መብቶች፣ </a:t>
            </a:r>
            <a:r>
              <a:rPr lang="am-ET" altLang="en-US" sz="2800" dirty="0">
                <a:solidFill>
                  <a:srgbClr val="303436"/>
                </a:solidFill>
                <a:latin typeface="Arial Unicode MS"/>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ጤና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መብ</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ቶች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ነዋሪዎች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የአካባቢ</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ማህበረሰቦች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ስደተኞች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ህጻናት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አካል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ጉዳተኞችና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በተጋላጭ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ሁኔታዎች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ያሉ</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ሰዎች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መብቶችን</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የመልማት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መብትን</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እንዲሁም</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የፆታ</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ማጎልበት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በ</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ትውልድ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መሃከል</a:t>
            </a:r>
            <a:r>
              <a:rPr kumimoji="0" lang="am-ET"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ያለ ፍትሃዊነት</a:t>
            </a:r>
            <a:r>
              <a:rPr lang="am-ET" altLang="en-US" sz="2800" dirty="0">
                <a:solidFill>
                  <a:srgbClr val="303436"/>
                </a:solidFill>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ያሉባቸውን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ግዴታዎች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ማክበር</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ማስፋፋት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ግምት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ማስገባት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አለባቸው</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UNFCCC, 2015፡ 2)</a:t>
            </a:r>
            <a:r>
              <a:rPr kumimoji="0" lang="en-US" altLang="en-US" sz="2800" b="0" i="0" u="none" strike="noStrike" cap="none" normalizeH="0" baseline="0" dirty="0">
                <a:ln>
                  <a:noFill/>
                </a:ln>
                <a:solidFill>
                  <a:schemeClr val="tx1"/>
                </a:solidFill>
                <a:effectLst/>
              </a:rPr>
              <a:t> </a:t>
            </a:r>
            <a:endParaRPr lang="en-US" sz="2800" dirty="0"/>
          </a:p>
        </p:txBody>
      </p:sp>
    </p:spTree>
    <p:extLst>
      <p:ext uri="{BB962C8B-B14F-4D97-AF65-F5344CB8AC3E}">
        <p14:creationId xmlns:p14="http://schemas.microsoft.com/office/powerpoint/2010/main" val="233261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2"/>
            <a:ext cx="10515600" cy="768389"/>
          </a:xfrm>
        </p:spPr>
        <p:txBody>
          <a:bodyPr>
            <a:normAutofit fontScale="90000"/>
          </a:bodyPr>
          <a:lstStyle/>
          <a:p>
            <a:br>
              <a:rPr kumimoji="1" lang="en-US" altLang="ja-JP" b="1" dirty="0">
                <a:solidFill>
                  <a:srgbClr val="C00000"/>
                </a:solidFill>
              </a:rPr>
            </a:br>
            <a:r>
              <a:rPr kumimoji="1" lang="am-ET" altLang="ja-JP" b="1" dirty="0">
                <a:solidFill>
                  <a:srgbClr val="C00000"/>
                </a:solidFill>
              </a:rPr>
              <a:t>ዘላቂ የልማት ግቦች፦ </a:t>
            </a:r>
            <a:r>
              <a:rPr lang="am-ET" altLang="ja-JP" sz="4400" b="1" dirty="0">
                <a:solidFill>
                  <a:srgbClr val="C00000"/>
                </a:solidFill>
              </a:rPr>
              <a:t>ሥርዓተ-</a:t>
            </a:r>
            <a:r>
              <a:rPr lang="am-ET" altLang="ja-JP" b="1" dirty="0">
                <a:solidFill>
                  <a:srgbClr val="C00000"/>
                </a:solidFill>
              </a:rPr>
              <a:t>ፆታ</a:t>
            </a:r>
            <a:r>
              <a:rPr lang="ja-JP" altLang="ja-JP" b="1" dirty="0">
                <a:solidFill>
                  <a:srgbClr val="C00000"/>
                </a:solidFill>
              </a:rPr>
              <a:t>ን በሁሉም ግቦች ውስ</a:t>
            </a:r>
            <a:r>
              <a:rPr lang="ja-JP" altLang="ja-JP" b="1">
                <a:solidFill>
                  <a:srgbClr val="C00000"/>
                </a:solidFill>
              </a:rPr>
              <a:t>ጥ </a:t>
            </a:r>
            <a:r>
              <a:rPr lang="en-ZA" altLang="ja-JP" b="1" dirty="0" err="1">
                <a:solidFill>
                  <a:srgbClr val="C00000"/>
                </a:solidFill>
              </a:rPr>
              <a:t>አካቶ</a:t>
            </a:r>
            <a:r>
              <a:rPr lang="am-ET" altLang="ja-JP" b="1" dirty="0">
                <a:solidFill>
                  <a:srgbClr val="C00000"/>
                </a:solidFill>
              </a:rPr>
              <a:t> መተግበር</a:t>
            </a:r>
            <a:endParaRPr lang="ja-JP" altLang="en-US"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826003" y="1856704"/>
            <a:ext cx="5931057" cy="3903313"/>
          </a:xfrm>
          <a:prstGeom prst="rect">
            <a:avLst/>
          </a:prstGeom>
          <a:noFill/>
          <a:ln>
            <a:noFill/>
          </a:ln>
        </p:spPr>
        <p:txBody>
          <a:bodyPr wrap="square">
            <a:spAutoFit/>
          </a:bodyPr>
          <a:lstStyle/>
          <a:p>
            <a:pPr>
              <a:lnSpc>
                <a:spcPct val="150000"/>
              </a:lnSpc>
              <a:buClr>
                <a:srgbClr val="000000"/>
              </a:buClr>
              <a:buSzPts val="2200"/>
            </a:pPr>
            <a:r>
              <a:rPr kumimoji="0" lang="ja-JP" altLang="ja-JP" sz="2800" b="0" i="0" u="none" strike="noStrike" cap="none" normalizeH="0" baseline="0" dirty="0">
                <a:ln>
                  <a:noFill/>
                </a:ln>
                <a:effectLst/>
                <a:latin typeface="Arial Unicode MS"/>
                <a:ea typeface="inherit"/>
              </a:rPr>
              <a:t>የሴቶች ሁኔታ </a:t>
            </a:r>
            <a:r>
              <a:rPr lang="ja-JP" altLang="ja-JP" sz="2800" dirty="0">
                <a:latin typeface="Arial Unicode MS"/>
                <a:ea typeface="inherit"/>
              </a:rPr>
              <a:t>ኮሚሽ</a:t>
            </a:r>
            <a:r>
              <a:rPr kumimoji="0" lang="ja-JP" altLang="ja-JP" sz="2800" b="0" i="0" u="none" strike="noStrike" cap="none" normalizeH="0" baseline="0" dirty="0">
                <a:ln>
                  <a:noFill/>
                </a:ln>
                <a:effectLst/>
                <a:latin typeface="Arial Unicode MS"/>
                <a:ea typeface="inherit"/>
              </a:rPr>
              <a:t>ን</a:t>
            </a:r>
            <a:r>
              <a:rPr lang="ja-JP" altLang="ja-JP" sz="2800" dirty="0">
                <a:latin typeface="Arial Unicode MS"/>
                <a:ea typeface="inherit"/>
              </a:rPr>
              <a:t> </a:t>
            </a:r>
            <a:r>
              <a:rPr lang="en-US" altLang="ja-JP" sz="2800" dirty="0" err="1">
                <a:latin typeface="Arial Unicode MS"/>
                <a:ea typeface="inherit"/>
              </a:rPr>
              <a:t>እ</a:t>
            </a:r>
            <a:r>
              <a:rPr lang="am-ET" altLang="ja-JP" sz="2800" dirty="0">
                <a:latin typeface="Arial Unicode MS"/>
                <a:ea typeface="inherit"/>
              </a:rPr>
              <a:t>.ኤ.አ </a:t>
            </a:r>
            <a:r>
              <a:rPr lang="ja-JP" altLang="ja-JP" sz="2800" dirty="0">
                <a:solidFill>
                  <a:srgbClr val="303436"/>
                </a:solidFill>
                <a:latin typeface="Arial Unicode MS"/>
                <a:ea typeface="inherit"/>
              </a:rPr>
              <a:t>በ2016 </a:t>
            </a:r>
            <a:r>
              <a:rPr lang="am-ET" altLang="ja-JP" sz="2800" dirty="0">
                <a:solidFill>
                  <a:srgbClr val="303436"/>
                </a:solidFill>
                <a:latin typeface="Arial Unicode MS"/>
                <a:ea typeface="inherit"/>
              </a:rPr>
              <a:t>ባካሄደው </a:t>
            </a:r>
            <a:r>
              <a:rPr lang="ja-JP" altLang="ja-JP" sz="2800" dirty="0">
                <a:solidFill>
                  <a:srgbClr val="303436"/>
                </a:solidFill>
                <a:latin typeface="Arial Unicode MS"/>
                <a:ea typeface="inherit"/>
              </a:rPr>
              <a:t>ስብሰባ </a:t>
            </a:r>
            <a:r>
              <a:rPr kumimoji="0" lang="ja-JP" altLang="ja-JP" sz="2800" b="0" i="0" u="none" strike="noStrike" cap="none" normalizeH="0" baseline="0">
                <a:ln>
                  <a:noFill/>
                </a:ln>
                <a:solidFill>
                  <a:srgbClr val="303436"/>
                </a:solidFill>
                <a:effectLst/>
                <a:latin typeface="Arial Unicode MS"/>
                <a:ea typeface="inherit"/>
              </a:rPr>
              <a:t>ማንም - </a:t>
            </a:r>
            <a:r>
              <a:rPr kumimoji="0" lang="en-US" altLang="ja-JP" sz="2800" b="0" i="0" u="none" strike="noStrike" cap="none" normalizeH="0" baseline="0" dirty="0" err="1">
                <a:ln>
                  <a:noFill/>
                </a:ln>
                <a:solidFill>
                  <a:srgbClr val="303436"/>
                </a:solidFill>
                <a:effectLst/>
                <a:latin typeface="Arial Unicode MS"/>
                <a:ea typeface="inherit"/>
              </a:rPr>
              <a:t>ሁሉንም</a:t>
            </a:r>
            <a:r>
              <a:rPr kumimoji="0" lang="am-ET" altLang="ja-JP" sz="2800" b="0" i="0" u="none" strike="noStrike" cap="none" normalizeH="0" baseline="0" dirty="0">
                <a:ln>
                  <a:noFill/>
                </a:ln>
                <a:solidFill>
                  <a:srgbClr val="303436"/>
                </a:solidFill>
                <a:effectLst/>
                <a:latin typeface="Arial Unicode MS"/>
                <a:ea typeface="inherit"/>
              </a:rPr>
              <a:t> </a:t>
            </a:r>
            <a:r>
              <a:rPr kumimoji="0" lang="ja-JP" altLang="ja-JP" sz="2800" b="0" i="0" u="none" strike="noStrike" cap="none" normalizeH="0" baseline="0">
                <a:ln>
                  <a:noFill/>
                </a:ln>
                <a:solidFill>
                  <a:srgbClr val="303436"/>
                </a:solidFill>
                <a:effectLst/>
                <a:latin typeface="Arial Unicode MS"/>
                <a:ea typeface="inherit"/>
              </a:rPr>
              <a:t>ሴ</a:t>
            </a:r>
            <a:r>
              <a:rPr lang="en-US" altLang="ja-JP" sz="2800" dirty="0" err="1">
                <a:solidFill>
                  <a:srgbClr val="303436"/>
                </a:solidFill>
                <a:latin typeface="Arial Unicode MS"/>
                <a:ea typeface="inherit"/>
              </a:rPr>
              <a:t>ቶች</a:t>
            </a:r>
            <a:r>
              <a:rPr lang="am-ET" altLang="ja-JP" sz="2800" dirty="0">
                <a:solidFill>
                  <a:srgbClr val="303436"/>
                </a:solidFill>
                <a:latin typeface="Arial Unicode MS"/>
                <a:ea typeface="inherit"/>
              </a:rPr>
              <a:t> እና</a:t>
            </a:r>
            <a:r>
              <a:rPr kumimoji="0" lang="ja-JP" altLang="ja-JP" sz="2800" b="0" i="0" u="none" strike="noStrike" cap="none" normalizeH="0" baseline="0">
                <a:ln>
                  <a:noFill/>
                </a:ln>
                <a:solidFill>
                  <a:srgbClr val="303436"/>
                </a:solidFill>
                <a:effectLst/>
                <a:latin typeface="Arial Unicode MS"/>
                <a:ea typeface="inherit"/>
              </a:rPr>
              <a:t> </a:t>
            </a:r>
            <a:r>
              <a:rPr lang="ja-JP" altLang="ja-JP" sz="2800" dirty="0"/>
              <a:t>ልጃ</a:t>
            </a:r>
            <a:r>
              <a:rPr lang="ja-JP" altLang="ja-JP" sz="2800"/>
              <a:t>ገረ</a:t>
            </a:r>
            <a:r>
              <a:rPr lang="en-US" altLang="ja-JP" sz="2800" dirty="0" err="1"/>
              <a:t>ዶችን</a:t>
            </a:r>
            <a:r>
              <a:rPr lang="am-ET" altLang="ja-JP" sz="2800" dirty="0"/>
              <a:t> ጨምሮ</a:t>
            </a:r>
            <a:r>
              <a:rPr lang="ja-JP" altLang="ja-JP" sz="2800"/>
              <a:t> </a:t>
            </a:r>
            <a:r>
              <a:rPr kumimoji="0" lang="ja-JP" altLang="ja-JP" sz="2800" b="0" i="0" u="none" strike="noStrike" cap="none" normalizeH="0" baseline="0" dirty="0">
                <a:ln>
                  <a:noFill/>
                </a:ln>
                <a:solidFill>
                  <a:srgbClr val="303436"/>
                </a:solidFill>
                <a:effectLst/>
                <a:latin typeface="Arial Unicode MS"/>
                <a:ea typeface="inherit"/>
              </a:rPr>
              <a:t>- </a:t>
            </a:r>
            <a:r>
              <a:rPr kumimoji="0" lang="am-ET" altLang="ja-JP" sz="2800" b="0" i="0" u="none" strike="noStrike" cap="none" normalizeH="0" baseline="0" dirty="0">
                <a:ln>
                  <a:noFill/>
                </a:ln>
                <a:solidFill>
                  <a:srgbClr val="303436"/>
                </a:solidFill>
                <a:effectLst/>
                <a:latin typeface="Arial Unicode MS"/>
                <a:ea typeface="inherit"/>
              </a:rPr>
              <a:t>ወደ </a:t>
            </a:r>
            <a:r>
              <a:rPr kumimoji="0" lang="ja-JP" altLang="ja-JP" sz="2800" b="0" i="0" u="none" strike="noStrike" cap="none" normalizeH="0" baseline="0" dirty="0">
                <a:ln>
                  <a:noFill/>
                </a:ln>
                <a:solidFill>
                  <a:srgbClr val="303436"/>
                </a:solidFill>
                <a:effectLst/>
                <a:latin typeface="Arial Unicode MS"/>
                <a:ea typeface="inherit"/>
              </a:rPr>
              <a:t>ኋላ እ</a:t>
            </a:r>
            <a:r>
              <a:rPr kumimoji="0" lang="ja-JP" altLang="ja-JP" sz="2800" b="0" i="0" u="none" strike="noStrike" cap="none" normalizeH="0" baseline="0">
                <a:ln>
                  <a:noFill/>
                </a:ln>
                <a:solidFill>
                  <a:srgbClr val="303436"/>
                </a:solidFill>
                <a:effectLst/>
                <a:latin typeface="Arial Unicode MS"/>
                <a:ea typeface="inherit"/>
              </a:rPr>
              <a:t>ንዳ</a:t>
            </a:r>
            <a:r>
              <a:rPr kumimoji="0" lang="en-US" altLang="ja-JP" sz="2800" b="0" i="0" u="none" strike="noStrike" cap="none" normalizeH="0" baseline="0" dirty="0">
                <a:ln>
                  <a:noFill/>
                </a:ln>
                <a:solidFill>
                  <a:srgbClr val="303436"/>
                </a:solidFill>
                <a:effectLst/>
                <a:latin typeface="Arial Unicode MS"/>
                <a:ea typeface="inherit"/>
              </a:rPr>
              <a:t>ይ</a:t>
            </a:r>
            <a:r>
              <a:rPr kumimoji="0" lang="ja-JP" altLang="ja-JP" sz="2800" b="0" i="0" u="none" strike="noStrike" cap="none" normalizeH="0" baseline="0">
                <a:ln>
                  <a:noFill/>
                </a:ln>
                <a:solidFill>
                  <a:srgbClr val="303436"/>
                </a:solidFill>
                <a:effectLst/>
                <a:latin typeface="Arial Unicode MS"/>
                <a:ea typeface="inherit"/>
              </a:rPr>
              <a:t>ቀ</a:t>
            </a:r>
            <a:r>
              <a:rPr lang="en-US" altLang="ja-JP" sz="2800" dirty="0" err="1">
                <a:solidFill>
                  <a:srgbClr val="303436"/>
                </a:solidFill>
                <a:latin typeface="Arial Unicode MS"/>
                <a:ea typeface="inherit"/>
              </a:rPr>
              <a:t>ር</a:t>
            </a:r>
            <a:r>
              <a:rPr kumimoji="0" lang="am-ET" altLang="ja-JP" sz="2800" b="0" i="0" u="none" strike="noStrike" cap="none" normalizeH="0" baseline="0" dirty="0">
                <a:ln>
                  <a:noFill/>
                </a:ln>
                <a:solidFill>
                  <a:srgbClr val="303436"/>
                </a:solidFill>
                <a:effectLst/>
                <a:latin typeface="Arial Unicode MS"/>
                <a:ea typeface="inherit"/>
              </a:rPr>
              <a:t> ለማረጋገጥ</a:t>
            </a:r>
            <a:r>
              <a:rPr lang="en-US" altLang="ja-JP" sz="2800" dirty="0">
                <a:solidFill>
                  <a:srgbClr val="303436"/>
                </a:solidFill>
                <a:latin typeface="Arial Unicode MS"/>
                <a:ea typeface="inherit"/>
              </a:rPr>
              <a:t>፣</a:t>
            </a:r>
            <a:r>
              <a:rPr lang="am-ET" altLang="ja-JP" sz="2800" dirty="0">
                <a:solidFill>
                  <a:srgbClr val="303436"/>
                </a:solidFill>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የ2030 የዘላቂ ልማት አጀንዳ ሥርዓተ</a:t>
            </a:r>
            <a:r>
              <a:rPr kumimoji="0" lang="am-ET" altLang="ja-JP" sz="2800" b="0" i="0" u="none" strike="noStrike" cap="none" normalizeH="0" baseline="0" dirty="0">
                <a:ln>
                  <a:noFill/>
                </a:ln>
                <a:solidFill>
                  <a:srgbClr val="303436"/>
                </a:solidFill>
                <a:effectLst/>
                <a:latin typeface="Arial Unicode MS"/>
                <a:ea typeface="inherit"/>
              </a:rPr>
              <a:t>-</a:t>
            </a:r>
            <a:r>
              <a:rPr kumimoji="0" lang="ja-JP" altLang="ja-JP" sz="2800" b="0" i="0" u="none" strike="noStrike" cap="none" normalizeH="0" baseline="0" dirty="0">
                <a:ln>
                  <a:noFill/>
                </a:ln>
                <a:solidFill>
                  <a:srgbClr val="303436"/>
                </a:solidFill>
                <a:effectLst/>
                <a:latin typeface="Arial Unicode MS"/>
                <a:ea typeface="inherit"/>
              </a:rPr>
              <a:t>ፆታን በተላበሰ መልኩ እንዴት ተግባራዊ ማድረግ እንደሚቻል </a:t>
            </a:r>
            <a:r>
              <a:rPr kumimoji="0" lang="ja-JP" altLang="ja-JP" sz="2800" b="1" i="0" u="none" strike="noStrike" cap="none" normalizeH="0" baseline="0" dirty="0">
                <a:ln>
                  <a:noFill/>
                </a:ln>
                <a:solidFill>
                  <a:srgbClr val="303436"/>
                </a:solidFill>
                <a:effectLst/>
                <a:latin typeface="Arial Unicode MS"/>
                <a:ea typeface="inherit"/>
              </a:rPr>
              <a:t>ፍኖተ ካርታ </a:t>
            </a:r>
            <a:r>
              <a:rPr lang="am-ET" altLang="ja-JP" sz="2800" dirty="0">
                <a:solidFill>
                  <a:srgbClr val="303436"/>
                </a:solidFill>
              </a:rPr>
              <a:t>አ</a:t>
            </a:r>
            <a:r>
              <a:rPr lang="ja-JP" altLang="ja-JP" sz="2800" dirty="0">
                <a:solidFill>
                  <a:srgbClr val="303436"/>
                </a:solidFill>
                <a:latin typeface="Arial Unicode MS"/>
              </a:rPr>
              <a:t>ጽ</a:t>
            </a:r>
            <a:r>
              <a:rPr lang="en-US" altLang="ja-JP" sz="2800" dirty="0" err="1">
                <a:solidFill>
                  <a:srgbClr val="303436"/>
                </a:solidFill>
                <a:latin typeface="Arial Unicode MS"/>
              </a:rPr>
              <a:t>ድ</a:t>
            </a:r>
            <a:r>
              <a:rPr lang="en-US" sz="2800" dirty="0" err="1">
                <a:solidFill>
                  <a:srgbClr val="303436"/>
                </a:solidFill>
                <a:latin typeface="Arial Unicode MS"/>
              </a:rPr>
              <a:t>ቋ</a:t>
            </a:r>
            <a:r>
              <a:rPr lang="en-ZA" sz="2800" dirty="0" err="1">
                <a:solidFill>
                  <a:srgbClr val="303436"/>
                </a:solidFill>
                <a:latin typeface="Arial Unicode MS"/>
              </a:rPr>
              <a:t>ል</a:t>
            </a:r>
            <a:r>
              <a:rPr lang="en-ZA" sz="2800" dirty="0">
                <a:solidFill>
                  <a:srgbClr val="303436"/>
                </a:solidFill>
                <a:latin typeface="Arial Unicode MS"/>
              </a:rPr>
              <a:t>።</a:t>
            </a:r>
            <a:endParaRPr lang="pt-BR" altLang="ja-JP" sz="2800" dirty="0">
              <a:solidFill>
                <a:srgbClr val="303436"/>
              </a:solidFill>
              <a:latin typeface="Arial Unicode MS"/>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6" name="Google Shape;58;p9" descr="A person walking down a dirt road&#10;&#10;Description automatically generated">
            <a:extLst>
              <a:ext uri="{FF2B5EF4-FFF2-40B4-BE49-F238E27FC236}">
                <a16:creationId xmlns:a16="http://schemas.microsoft.com/office/drawing/2014/main" id="{2AB36405-BE0A-F256-D2D5-008C3E30FD2E}"/>
              </a:ext>
            </a:extLst>
          </p:cNvPr>
          <p:cNvPicPr preferRelativeResize="0"/>
          <p:nvPr/>
        </p:nvPicPr>
        <p:blipFill rotWithShape="1">
          <a:blip r:embed="rId3">
            <a:alphaModFix/>
          </a:blip>
          <a:srcRect l="26803" t="1975" r="28441"/>
          <a:stretch/>
        </p:blipFill>
        <p:spPr>
          <a:xfrm>
            <a:off x="7131429" y="1684104"/>
            <a:ext cx="3573286" cy="5204719"/>
          </a:xfrm>
          <a:prstGeom prst="rect">
            <a:avLst/>
          </a:prstGeom>
          <a:noFill/>
          <a:ln>
            <a:noFill/>
          </a:ln>
        </p:spPr>
      </p:pic>
      <p:pic>
        <p:nvPicPr>
          <p:cNvPr id="7" name="Picture 6">
            <a:extLst>
              <a:ext uri="{FF2B5EF4-FFF2-40B4-BE49-F238E27FC236}">
                <a16:creationId xmlns:a16="http://schemas.microsoft.com/office/drawing/2014/main" id="{DEA20675-2205-6280-A306-B2B008FCBEB5}"/>
              </a:ext>
            </a:extLst>
          </p:cNvPr>
          <p:cNvPicPr>
            <a:picLocks noChangeAspect="1"/>
          </p:cNvPicPr>
          <p:nvPr/>
        </p:nvPicPr>
        <p:blipFill>
          <a:blip r:embed="rId4"/>
          <a:stretch>
            <a:fillRect/>
          </a:stretch>
        </p:blipFill>
        <p:spPr>
          <a:xfrm>
            <a:off x="6381405" y="802906"/>
            <a:ext cx="4838700" cy="933450"/>
          </a:xfrm>
          <a:prstGeom prst="rect">
            <a:avLst/>
          </a:prstGeom>
        </p:spPr>
      </p:pic>
    </p:spTree>
    <p:extLst>
      <p:ext uri="{BB962C8B-B14F-4D97-AF65-F5344CB8AC3E}">
        <p14:creationId xmlns:p14="http://schemas.microsoft.com/office/powerpoint/2010/main" val="2005246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308C6DB-7FB8-32FA-1228-EEE5292D6406}"/>
              </a:ext>
            </a:extLst>
          </p:cNvPr>
          <p:cNvSpPr txBox="1"/>
          <p:nvPr/>
        </p:nvSpPr>
        <p:spPr>
          <a:xfrm>
            <a:off x="733805" y="295537"/>
            <a:ext cx="10557777" cy="646331"/>
          </a:xfrm>
          <a:prstGeom prst="rect">
            <a:avLst/>
          </a:prstGeom>
          <a:noFill/>
        </p:spPr>
        <p:txBody>
          <a:bodyPr wrap="square">
            <a:spAutoFit/>
          </a:bodyPr>
          <a:lstStyle/>
          <a:p>
            <a:pPr eaLnBrk="0" fontAlgn="base" hangingPunct="0">
              <a:spcBef>
                <a:spcPct val="0"/>
              </a:spcBef>
              <a:spcAft>
                <a:spcPct val="0"/>
              </a:spcAft>
            </a:pPr>
            <a:r>
              <a:rPr lang="en-US" altLang="en-US" sz="3600" b="1" dirty="0" err="1">
                <a:solidFill>
                  <a:srgbClr val="C00000"/>
                </a:solidFill>
                <a:latin typeface="Arial Unicode MS"/>
              </a:rPr>
              <a:t>በ</a:t>
            </a:r>
            <a:r>
              <a:rPr lang="en-US" sz="3600" b="1" dirty="0" err="1">
                <a:solidFill>
                  <a:srgbClr val="C00000"/>
                </a:solidFill>
                <a:latin typeface="Arial Unicode MS"/>
              </a:rPr>
              <a:t>ፓሪስ</a:t>
            </a:r>
            <a:r>
              <a:rPr lang="en-US" sz="3600" b="1" dirty="0">
                <a:solidFill>
                  <a:srgbClr val="C00000"/>
                </a:solidFill>
                <a:latin typeface="Arial Unicode MS"/>
              </a:rPr>
              <a:t> </a:t>
            </a:r>
            <a:r>
              <a:rPr lang="en-US" sz="3600" b="1" dirty="0" err="1">
                <a:solidFill>
                  <a:srgbClr val="C00000"/>
                </a:solidFill>
                <a:latin typeface="Arial Unicode MS"/>
              </a:rPr>
              <a:t>ስምምነት</a:t>
            </a:r>
            <a:r>
              <a:rPr lang="en-US" sz="3600" b="1" dirty="0">
                <a:solidFill>
                  <a:srgbClr val="C00000"/>
                </a:solidFill>
                <a:latin typeface="Arial Unicode MS"/>
              </a:rPr>
              <a:t> </a:t>
            </a:r>
            <a:r>
              <a:rPr lang="en-US" sz="3600" b="1" dirty="0" err="1">
                <a:solidFill>
                  <a:srgbClr val="C00000"/>
                </a:solidFill>
                <a:latin typeface="Arial Unicode MS"/>
              </a:rPr>
              <a:t>ውስጥ</a:t>
            </a:r>
            <a:r>
              <a:rPr lang="en-US" sz="3600" b="1" dirty="0">
                <a:solidFill>
                  <a:srgbClr val="C00000"/>
                </a:solidFill>
                <a:latin typeface="Arial Unicode MS"/>
              </a:rPr>
              <a:t> የ</a:t>
            </a:r>
            <a:r>
              <a:rPr lang="en-GB" sz="3600" b="1" dirty="0" err="1">
                <a:solidFill>
                  <a:srgbClr val="C00000"/>
                </a:solidFill>
                <a:latin typeface="Arial Unicode MS"/>
              </a:rPr>
              <a:t>ሥርአተ-ፆታ</a:t>
            </a:r>
            <a:r>
              <a:rPr lang="en-GB" sz="3600" b="1" dirty="0">
                <a:solidFill>
                  <a:srgbClr val="C00000"/>
                </a:solidFill>
                <a:latin typeface="Arial Unicode MS"/>
              </a:rPr>
              <a:t> </a:t>
            </a:r>
            <a:r>
              <a:rPr lang="en-GB" sz="3600" b="1" dirty="0" err="1">
                <a:solidFill>
                  <a:srgbClr val="C00000"/>
                </a:solidFill>
                <a:latin typeface="Arial Unicode MS"/>
              </a:rPr>
              <a:t>እና</a:t>
            </a:r>
            <a:r>
              <a:rPr lang="en-GB" sz="3600" b="1" dirty="0">
                <a:solidFill>
                  <a:srgbClr val="C00000"/>
                </a:solidFill>
                <a:latin typeface="Arial Unicode MS"/>
              </a:rPr>
              <a:t> </a:t>
            </a:r>
            <a:r>
              <a:rPr lang="en-GB" sz="3600" b="1" dirty="0" err="1">
                <a:solidFill>
                  <a:srgbClr val="C00000"/>
                </a:solidFill>
                <a:latin typeface="Arial Unicode MS"/>
              </a:rPr>
              <a:t>ማህበረሰብ</a:t>
            </a:r>
            <a:r>
              <a:rPr lang="en-GB" sz="3600" b="1" dirty="0">
                <a:solidFill>
                  <a:srgbClr val="C00000"/>
                </a:solidFill>
                <a:latin typeface="Arial Unicode MS"/>
              </a:rPr>
              <a:t> </a:t>
            </a:r>
            <a:r>
              <a:rPr lang="en-GB" sz="3600" b="1" dirty="0" err="1">
                <a:solidFill>
                  <a:srgbClr val="C00000"/>
                </a:solidFill>
                <a:latin typeface="Arial Unicode MS"/>
              </a:rPr>
              <a:t>አካታችነት</a:t>
            </a:r>
            <a:endParaRPr lang="en-US" altLang="en-US" sz="3600" b="1" dirty="0">
              <a:solidFill>
                <a:srgbClr val="C00000"/>
              </a:solidFill>
              <a:latin typeface="Arial Unicode MS"/>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242F47A1-8D39-A4D5-1DCE-AE58D842A424}"/>
              </a:ext>
            </a:extLst>
          </p:cNvPr>
          <p:cNvSpPr txBox="1"/>
          <p:nvPr/>
        </p:nvSpPr>
        <p:spPr>
          <a:xfrm>
            <a:off x="533401" y="1059880"/>
            <a:ext cx="10932886" cy="5198026"/>
          </a:xfrm>
          <a:prstGeom prst="rect">
            <a:avLst/>
          </a:prstGeom>
          <a:noFill/>
        </p:spPr>
        <p:txBody>
          <a:bodyPr wrap="square">
            <a:spAutoFit/>
          </a:bodyPr>
          <a:lstStyle/>
          <a:p>
            <a:pPr>
              <a:lnSpc>
                <a:spcPct val="150000"/>
              </a:lnSpc>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አንቀጽ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7 </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አየር</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ንብረት ለውጥን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መላመድ</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በግልጽ</a:t>
            </a:r>
            <a:r>
              <a:rPr lang="am-ET" altLang="en-US" sz="2800" dirty="0">
                <a:solidFill>
                  <a:srgbClr val="303436"/>
                </a:solidFill>
                <a:latin typeface="Arial Unicode MS"/>
                <a:ea typeface="Times New Roman" panose="02020603050405020304" pitchFamily="18" charset="0"/>
                <a:cs typeface="Courier New" panose="02070309020205020404" pitchFamily="49" charset="0"/>
              </a:rPr>
              <a:t> ያስቀምጣል፦</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a:lnSpc>
                <a:spcPct val="150000"/>
              </a:lnSpc>
            </a:pP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ሃገራት</a:t>
            </a:r>
            <a:r>
              <a:rPr lang="am-ET" altLang="en-US" sz="2800" dirty="0">
                <a:solidFill>
                  <a:srgbClr val="303436"/>
                </a:solidFill>
                <a:latin typeface="Arial Unicode MS"/>
                <a:ea typeface="Times New Roman" panose="02020603050405020304" pitchFamily="18" charset="0"/>
                <a:cs typeface="Courier New" panose="02070309020205020404" pitchFamily="49" charset="0"/>
              </a:rPr>
              <a:t> ለአየር ንብረት ለውጥ</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የመላመድ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እ</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ርምጃ</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በሃገራት</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የሚመራ</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ፆታን</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ያማከለ</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አሳታፊ</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ና</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ግልጽነት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ያለው</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አካሄድ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መሆን</a:t>
            </a:r>
            <a:r>
              <a:rPr kumimoji="0" lang="am-ET"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እንዳለበት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am-ET" sz="2800" dirty="0"/>
              <a:t>ተጋላጭ ቡድኖችን፣ ማህበረሰቦችን እና ስነ-ምህዳሮችን ከግምት ውስጥ ያስገባ እንዲሁም በሳይንስ እና እንደ ተገቢው ሁኔታ በባህላዊ እውቀት፣ በተወላጆች እና አካባቢ ነዋሪዎች የእውቀት ስርዓቶች ላይ ተመስርቶ ሊመራ እንደሚገባ ያምናሉ። ይህም እንዳስፈላጊነቱ ለአየር ንብረት ለውጥ መላመድን አግባብነት ካላቸው ማህበራዊ-ኢኮኖሚያዊ እና አካባቢያዊ ፖሊሲዎች እና መርሃግብሮች ጋር ማቀናጀትን ከግምት ባስገባ መልኩ ይሆናል።</a:t>
            </a:r>
            <a:endPar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606396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Picture 20">
            <a:extLst>
              <a:ext uri="{FF2B5EF4-FFF2-40B4-BE49-F238E27FC236}">
                <a16:creationId xmlns:a16="http://schemas.microsoft.com/office/drawing/2014/main" id="{FB8ED8D0-5C73-6D38-FED3-63F7821E4243}"/>
              </a:ext>
            </a:extLst>
          </p:cNvPr>
          <p:cNvPicPr>
            <a:picLocks noChangeAspect="1"/>
          </p:cNvPicPr>
          <p:nvPr/>
        </p:nvPicPr>
        <p:blipFill>
          <a:blip r:embed="rId3"/>
          <a:stretch>
            <a:fillRect/>
          </a:stretch>
        </p:blipFill>
        <p:spPr>
          <a:xfrm>
            <a:off x="1865579" y="354279"/>
            <a:ext cx="8460841" cy="5970913"/>
          </a:xfrm>
          <a:prstGeom prst="rect">
            <a:avLst/>
          </a:prstGeom>
        </p:spPr>
      </p:pic>
      <p:sp>
        <p:nvSpPr>
          <p:cNvPr id="22" name="TextBox 21">
            <a:extLst>
              <a:ext uri="{FF2B5EF4-FFF2-40B4-BE49-F238E27FC236}">
                <a16:creationId xmlns:a16="http://schemas.microsoft.com/office/drawing/2014/main" id="{BF2F4808-7A70-C05D-3234-2CC48D94BD56}"/>
              </a:ext>
            </a:extLst>
          </p:cNvPr>
          <p:cNvSpPr txBox="1"/>
          <p:nvPr/>
        </p:nvSpPr>
        <p:spPr>
          <a:xfrm rot="4301390">
            <a:off x="8487369" y="2476224"/>
            <a:ext cx="931665" cy="282194"/>
          </a:xfrm>
          <a:prstGeom prst="rect">
            <a:avLst/>
          </a:prstGeom>
          <a:noFill/>
        </p:spPr>
        <p:txBody>
          <a:bodyPr wrap="none" rtlCol="0">
            <a:prstTxWarp prst="textArchUp">
              <a:avLst>
                <a:gd name="adj" fmla="val 10570444"/>
              </a:avLst>
            </a:prstTxWarp>
            <a:spAutoFit/>
          </a:bodyPr>
          <a:lstStyle/>
          <a:p>
            <a:r>
              <a:rPr lang="en-US" sz="1400" b="1" dirty="0">
                <a:solidFill>
                  <a:schemeClr val="bg1"/>
                </a:solidFill>
                <a:effectLst/>
                <a:latin typeface="Nyala" panose="02000504070300020003" pitchFamily="2" charset="0"/>
                <a:ea typeface="Calibri" panose="020F0502020204030204" pitchFamily="34" charset="0"/>
                <a:cs typeface="Nyala" panose="02000504070300020003" pitchFamily="2" charset="0"/>
              </a:rPr>
              <a:t>እ.ኤ.አ. 2019</a:t>
            </a:r>
            <a:endParaRPr lang="en-US" sz="1400" b="1" dirty="0">
              <a:solidFill>
                <a:schemeClr val="bg1"/>
              </a:solidFill>
            </a:endParaRPr>
          </a:p>
        </p:txBody>
      </p:sp>
      <p:sp>
        <p:nvSpPr>
          <p:cNvPr id="23" name="TextBox 22">
            <a:extLst>
              <a:ext uri="{FF2B5EF4-FFF2-40B4-BE49-F238E27FC236}">
                <a16:creationId xmlns:a16="http://schemas.microsoft.com/office/drawing/2014/main" id="{75BEE3E4-9F9C-8DEB-1FFF-739232C56670}"/>
              </a:ext>
            </a:extLst>
          </p:cNvPr>
          <p:cNvSpPr txBox="1"/>
          <p:nvPr/>
        </p:nvSpPr>
        <p:spPr>
          <a:xfrm rot="5400000">
            <a:off x="8727564" y="3216647"/>
            <a:ext cx="838691" cy="261610"/>
          </a:xfrm>
          <a:prstGeom prst="rect">
            <a:avLst/>
          </a:prstGeom>
          <a:noFill/>
        </p:spPr>
        <p:txBody>
          <a:bodyPr wrap="none" rtlCol="0">
            <a:spAutoFit/>
          </a:bodyPr>
          <a:lstStyle/>
          <a:p>
            <a:r>
              <a:rPr lang="en-US" sz="1100" b="1" dirty="0">
                <a:solidFill>
                  <a:schemeClr val="bg1"/>
                </a:solidFill>
                <a:effectLst/>
                <a:latin typeface="Nyala" panose="02000504070300020003" pitchFamily="2" charset="0"/>
                <a:ea typeface="Calibri" panose="020F0502020204030204" pitchFamily="34" charset="0"/>
                <a:cs typeface="Nyala" panose="02000504070300020003" pitchFamily="2" charset="0"/>
              </a:rPr>
              <a:t>እ.ኤ.አ. 2020 </a:t>
            </a:r>
            <a:endParaRPr lang="en-US" sz="1100" b="1" dirty="0">
              <a:solidFill>
                <a:schemeClr val="bg1"/>
              </a:solidFill>
            </a:endParaRPr>
          </a:p>
        </p:txBody>
      </p:sp>
      <p:sp>
        <p:nvSpPr>
          <p:cNvPr id="24" name="TextBox 23">
            <a:extLst>
              <a:ext uri="{FF2B5EF4-FFF2-40B4-BE49-F238E27FC236}">
                <a16:creationId xmlns:a16="http://schemas.microsoft.com/office/drawing/2014/main" id="{6557A439-2EF6-7B78-6858-0349AEC13B0C}"/>
              </a:ext>
            </a:extLst>
          </p:cNvPr>
          <p:cNvSpPr txBox="1"/>
          <p:nvPr/>
        </p:nvSpPr>
        <p:spPr>
          <a:xfrm rot="5689220">
            <a:off x="8683682" y="4077479"/>
            <a:ext cx="1008609" cy="307777"/>
          </a:xfrm>
          <a:prstGeom prst="rect">
            <a:avLst/>
          </a:prstGeom>
          <a:noFill/>
        </p:spPr>
        <p:txBody>
          <a:bodyPr wrap="none" rtlCol="0">
            <a:spAutoFit/>
          </a:bodyPr>
          <a:lstStyle/>
          <a:p>
            <a:r>
              <a:rPr lang="en-US" sz="1400" b="1" dirty="0">
                <a:solidFill>
                  <a:schemeClr val="bg1"/>
                </a:solidFill>
                <a:effectLst/>
                <a:latin typeface="Nyala" panose="02000504070300020003" pitchFamily="2" charset="0"/>
                <a:ea typeface="Calibri" panose="020F0502020204030204" pitchFamily="34" charset="0"/>
                <a:cs typeface="Nyala" panose="02000504070300020003" pitchFamily="2" charset="0"/>
              </a:rPr>
              <a:t>እ.ኤ.አ. 2022 </a:t>
            </a:r>
            <a:endParaRPr lang="en-US" sz="1400" b="1" dirty="0">
              <a:solidFill>
                <a:schemeClr val="bg1"/>
              </a:solidFill>
            </a:endParaRPr>
          </a:p>
        </p:txBody>
      </p:sp>
    </p:spTree>
    <p:extLst>
      <p:ext uri="{BB962C8B-B14F-4D97-AF65-F5344CB8AC3E}">
        <p14:creationId xmlns:p14="http://schemas.microsoft.com/office/powerpoint/2010/main" val="4065744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F1E05FD1-D58E-06E6-B47C-1746DC2091A0}"/>
              </a:ext>
            </a:extLst>
          </p:cNvPr>
          <p:cNvSpPr txBox="1"/>
          <p:nvPr/>
        </p:nvSpPr>
        <p:spPr>
          <a:xfrm>
            <a:off x="167770" y="213358"/>
            <a:ext cx="11856460" cy="892552"/>
          </a:xfrm>
          <a:prstGeom prst="rect">
            <a:avLst/>
          </a:prstGeom>
          <a:noFill/>
        </p:spPr>
        <p:txBody>
          <a:bodyPr wrap="square">
            <a:spAutoFit/>
          </a:bodyPr>
          <a:lstStyle/>
          <a:p>
            <a:pPr eaLnBrk="0" fontAlgn="base" hangingPunct="0">
              <a:spcBef>
                <a:spcPct val="0"/>
              </a:spcBef>
              <a:spcAft>
                <a:spcPct val="0"/>
              </a:spcAft>
            </a:pPr>
            <a:r>
              <a:rPr lang="en-ZA" sz="2800" b="1" dirty="0">
                <a:solidFill>
                  <a:srgbClr val="C00000"/>
                </a:solidFill>
                <a:latin typeface="Calibri"/>
                <a:cs typeface="Calibri"/>
              </a:rPr>
              <a:t>በፈቃደኝነት </a:t>
            </a:r>
            <a:r>
              <a:rPr lang="en-ZA" sz="2800" b="1" dirty="0" err="1">
                <a:solidFill>
                  <a:srgbClr val="C00000"/>
                </a:solidFill>
                <a:latin typeface="Calibri"/>
                <a:cs typeface="Calibri"/>
              </a:rPr>
              <a:t>ላይ</a:t>
            </a:r>
            <a:r>
              <a:rPr lang="en-ZA" sz="2800" b="1" dirty="0">
                <a:solidFill>
                  <a:srgbClr val="C00000"/>
                </a:solidFill>
                <a:latin typeface="Calibri"/>
                <a:cs typeface="Calibri"/>
              </a:rPr>
              <a:t> </a:t>
            </a:r>
            <a:r>
              <a:rPr lang="en-ZA" sz="2800" b="1" dirty="0" err="1">
                <a:solidFill>
                  <a:srgbClr val="C00000"/>
                </a:solidFill>
                <a:latin typeface="Calibri"/>
                <a:cs typeface="Calibri"/>
              </a:rPr>
              <a:t>የተመሠረተ</a:t>
            </a:r>
            <a:r>
              <a:rPr lang="en-ZA" sz="2800" b="1" dirty="0">
                <a:solidFill>
                  <a:srgbClr val="C00000"/>
                </a:solidFill>
                <a:latin typeface="Calibri"/>
                <a:cs typeface="Calibri"/>
              </a:rPr>
              <a:t> </a:t>
            </a:r>
            <a:r>
              <a:rPr lang="en-ZA" sz="2800" b="1" dirty="0" err="1">
                <a:solidFill>
                  <a:srgbClr val="C00000"/>
                </a:solidFill>
                <a:latin typeface="Calibri"/>
                <a:cs typeface="Calibri"/>
              </a:rPr>
              <a:t>የአየር</a:t>
            </a:r>
            <a:r>
              <a:rPr lang="en-ZA" sz="2800" b="1" dirty="0">
                <a:solidFill>
                  <a:srgbClr val="C00000"/>
                </a:solidFill>
                <a:latin typeface="Calibri"/>
                <a:cs typeface="Calibri"/>
              </a:rPr>
              <a:t> </a:t>
            </a:r>
            <a:r>
              <a:rPr lang="en-ZA" sz="2800" b="1" dirty="0" err="1">
                <a:solidFill>
                  <a:srgbClr val="C00000"/>
                </a:solidFill>
                <a:latin typeface="Calibri"/>
                <a:cs typeface="Calibri"/>
              </a:rPr>
              <a:t>ንብረት</a:t>
            </a:r>
            <a:r>
              <a:rPr lang="en-ZA" sz="2800" b="1" dirty="0">
                <a:solidFill>
                  <a:srgbClr val="C00000"/>
                </a:solidFill>
                <a:latin typeface="Calibri"/>
                <a:cs typeface="Calibri"/>
              </a:rPr>
              <a:t> </a:t>
            </a:r>
            <a:r>
              <a:rPr lang="en-ZA" sz="2800" b="1" dirty="0" err="1">
                <a:solidFill>
                  <a:srgbClr val="C00000"/>
                </a:solidFill>
                <a:latin typeface="Calibri"/>
                <a:cs typeface="Calibri"/>
              </a:rPr>
              <a:t>ለውጥ</a:t>
            </a:r>
            <a:r>
              <a:rPr lang="en-ZA" sz="2800" b="1" dirty="0">
                <a:solidFill>
                  <a:srgbClr val="C00000"/>
                </a:solidFill>
                <a:latin typeface="Calibri"/>
                <a:cs typeface="Calibri"/>
              </a:rPr>
              <a:t> </a:t>
            </a:r>
            <a:r>
              <a:rPr lang="en-ZA" sz="2800" b="1" dirty="0" err="1">
                <a:solidFill>
                  <a:srgbClr val="C00000"/>
                </a:solidFill>
                <a:latin typeface="Calibri"/>
                <a:cs typeface="Calibri"/>
              </a:rPr>
              <a:t>ምላሽ</a:t>
            </a:r>
            <a:r>
              <a:rPr lang="en-ZA" sz="2800" b="1" dirty="0">
                <a:solidFill>
                  <a:srgbClr val="C00000"/>
                </a:solidFill>
                <a:latin typeface="Calibri"/>
                <a:cs typeface="Calibri"/>
              </a:rPr>
              <a:t> </a:t>
            </a:r>
            <a:r>
              <a:rPr lang="en-ZA" sz="2800" b="1" dirty="0" err="1">
                <a:solidFill>
                  <a:srgbClr val="C00000"/>
                </a:solidFill>
                <a:latin typeface="Calibri"/>
                <a:cs typeface="Calibri"/>
              </a:rPr>
              <a:t>ዕቅድ</a:t>
            </a:r>
            <a:r>
              <a:rPr lang="en-GB" sz="2800" b="1" dirty="0">
                <a:solidFill>
                  <a:srgbClr val="C00000"/>
                </a:solidFill>
                <a:latin typeface="Calibri"/>
                <a:cs typeface="Calibri"/>
              </a:rPr>
              <a:t> </a:t>
            </a:r>
            <a:r>
              <a:rPr lang="en-US" altLang="en-US" sz="2800" b="1" dirty="0">
                <a:solidFill>
                  <a:srgbClr val="C00000"/>
                </a:solidFill>
                <a:latin typeface="Calibri"/>
                <a:cs typeface="Calibri"/>
              </a:rPr>
              <a:t>(NDC) </a:t>
            </a:r>
            <a:r>
              <a:rPr lang="en-US" altLang="en-US" sz="2800" b="1" dirty="0" err="1">
                <a:solidFill>
                  <a:srgbClr val="C00000"/>
                </a:solidFill>
                <a:latin typeface="Calibri"/>
                <a:cs typeface="Calibri"/>
              </a:rPr>
              <a:t>ላይ</a:t>
            </a:r>
            <a:r>
              <a:rPr lang="en-US" altLang="en-US" sz="2800" b="1" dirty="0">
                <a:solidFill>
                  <a:srgbClr val="C00000"/>
                </a:solidFill>
                <a:latin typeface="Calibri"/>
                <a:cs typeface="Calibri"/>
              </a:rPr>
              <a:t> </a:t>
            </a:r>
            <a:r>
              <a:rPr lang="en-US" altLang="en-US" sz="2800" b="1" dirty="0" err="1">
                <a:solidFill>
                  <a:srgbClr val="C00000"/>
                </a:solidFill>
                <a:latin typeface="Calibri"/>
                <a:cs typeface="Calibri"/>
              </a:rPr>
              <a:t>ግልጽ</a:t>
            </a:r>
            <a:r>
              <a:rPr lang="en-US" altLang="en-US" sz="2800" b="1" dirty="0">
                <a:solidFill>
                  <a:srgbClr val="C00000"/>
                </a:solidFill>
                <a:latin typeface="Calibri"/>
                <a:cs typeface="Calibri"/>
              </a:rPr>
              <a:t> </a:t>
            </a:r>
            <a:r>
              <a:rPr lang="en-US" altLang="en-US" sz="2800" b="1" dirty="0" err="1">
                <a:solidFill>
                  <a:srgbClr val="C00000"/>
                </a:solidFill>
                <a:latin typeface="Calibri"/>
                <a:cs typeface="Calibri"/>
              </a:rPr>
              <a:t>ኢላማ</a:t>
            </a:r>
            <a:r>
              <a:rPr lang="en-US" altLang="en-US" sz="2800" b="1" dirty="0">
                <a:solidFill>
                  <a:srgbClr val="C00000"/>
                </a:solidFill>
                <a:latin typeface="Calibri"/>
                <a:cs typeface="Calibri"/>
              </a:rPr>
              <a:t> </a:t>
            </a:r>
            <a:r>
              <a:rPr lang="en-US" altLang="en-US" sz="2800" b="1" dirty="0" err="1">
                <a:solidFill>
                  <a:srgbClr val="C00000"/>
                </a:solidFill>
                <a:latin typeface="Calibri"/>
                <a:cs typeface="Calibri"/>
              </a:rPr>
              <a:t>አስፈላጊነት</a:t>
            </a:r>
            <a:endParaRPr lang="en-US" altLang="en-US" sz="2800" b="1" dirty="0">
              <a:solidFill>
                <a:srgbClr val="C00000"/>
              </a:solidFill>
              <a:latin typeface="Calibri"/>
              <a:cs typeface="Calibri"/>
            </a:endParaRPr>
          </a:p>
          <a:p>
            <a:pPr eaLnBrk="0" fontAlgn="base" hangingPunct="0">
              <a:spcBef>
                <a:spcPct val="0"/>
              </a:spcBef>
              <a:spcAft>
                <a:spcPct val="0"/>
              </a:spcAft>
            </a:pPr>
            <a:r>
              <a:rPr lang="en-US" altLang="en-US" sz="2400" dirty="0" err="1">
                <a:solidFill>
                  <a:srgbClr val="303436"/>
                </a:solidFill>
                <a:latin typeface="Arial Unicode MS"/>
              </a:rPr>
              <a:t>ሴቶች</a:t>
            </a:r>
            <a:r>
              <a:rPr lang="en-US" altLang="en-US" sz="2400" dirty="0">
                <a:solidFill>
                  <a:srgbClr val="303436"/>
                </a:solidFill>
                <a:latin typeface="Arial Unicode MS"/>
              </a:rPr>
              <a:t> </a:t>
            </a:r>
            <a:r>
              <a:rPr lang="en-ZA" sz="2400" dirty="0">
                <a:solidFill>
                  <a:srgbClr val="303436"/>
                </a:solidFill>
                <a:latin typeface="Arial Unicode MS"/>
              </a:rPr>
              <a:t>በፈቃደኝነት </a:t>
            </a:r>
            <a:r>
              <a:rPr lang="en-ZA" sz="2400" dirty="0" err="1">
                <a:solidFill>
                  <a:srgbClr val="303436"/>
                </a:solidFill>
                <a:latin typeface="Arial Unicode MS"/>
              </a:rPr>
              <a:t>ላይ</a:t>
            </a:r>
            <a:r>
              <a:rPr lang="en-ZA" sz="2400" dirty="0">
                <a:solidFill>
                  <a:srgbClr val="303436"/>
                </a:solidFill>
                <a:latin typeface="Arial Unicode MS"/>
              </a:rPr>
              <a:t> </a:t>
            </a:r>
            <a:r>
              <a:rPr lang="en-ZA" sz="2400" dirty="0" err="1">
                <a:solidFill>
                  <a:srgbClr val="303436"/>
                </a:solidFill>
                <a:latin typeface="Arial Unicode MS"/>
              </a:rPr>
              <a:t>የተመሠረተ</a:t>
            </a:r>
            <a:r>
              <a:rPr lang="en-ZA" sz="2400" dirty="0">
                <a:solidFill>
                  <a:srgbClr val="303436"/>
                </a:solidFill>
                <a:latin typeface="Arial Unicode MS"/>
              </a:rPr>
              <a:t> </a:t>
            </a:r>
            <a:r>
              <a:rPr lang="en-ZA" sz="2400" dirty="0" err="1">
                <a:solidFill>
                  <a:srgbClr val="303436"/>
                </a:solidFill>
                <a:latin typeface="Arial Unicode MS"/>
              </a:rPr>
              <a:t>የአየር</a:t>
            </a:r>
            <a:r>
              <a:rPr lang="en-ZA" sz="2400" dirty="0">
                <a:solidFill>
                  <a:srgbClr val="303436"/>
                </a:solidFill>
                <a:latin typeface="Arial Unicode MS"/>
              </a:rPr>
              <a:t> </a:t>
            </a:r>
            <a:r>
              <a:rPr lang="en-ZA" sz="2400" dirty="0" err="1">
                <a:solidFill>
                  <a:srgbClr val="303436"/>
                </a:solidFill>
                <a:latin typeface="Arial Unicode MS"/>
              </a:rPr>
              <a:t>ንብረት</a:t>
            </a:r>
            <a:r>
              <a:rPr lang="en-ZA" sz="2400" dirty="0">
                <a:solidFill>
                  <a:srgbClr val="303436"/>
                </a:solidFill>
                <a:latin typeface="Arial Unicode MS"/>
              </a:rPr>
              <a:t> </a:t>
            </a:r>
            <a:r>
              <a:rPr lang="en-ZA" sz="2400" dirty="0" err="1">
                <a:solidFill>
                  <a:srgbClr val="303436"/>
                </a:solidFill>
                <a:latin typeface="Arial Unicode MS"/>
              </a:rPr>
              <a:t>ለውጥ</a:t>
            </a:r>
            <a:r>
              <a:rPr lang="en-ZA" sz="2400" dirty="0">
                <a:solidFill>
                  <a:srgbClr val="303436"/>
                </a:solidFill>
                <a:latin typeface="Arial Unicode MS"/>
              </a:rPr>
              <a:t> </a:t>
            </a:r>
            <a:r>
              <a:rPr lang="en-ZA" sz="2400" dirty="0" err="1">
                <a:solidFill>
                  <a:srgbClr val="303436"/>
                </a:solidFill>
                <a:latin typeface="Arial Unicode MS"/>
              </a:rPr>
              <a:t>ምላሽ</a:t>
            </a:r>
            <a:r>
              <a:rPr lang="en-ZA" sz="2400" dirty="0">
                <a:solidFill>
                  <a:srgbClr val="303436"/>
                </a:solidFill>
                <a:latin typeface="Arial Unicode MS"/>
              </a:rPr>
              <a:t> </a:t>
            </a:r>
            <a:r>
              <a:rPr lang="en-ZA" sz="2400" dirty="0" err="1">
                <a:solidFill>
                  <a:srgbClr val="303436"/>
                </a:solidFill>
                <a:latin typeface="Arial Unicode MS"/>
              </a:rPr>
              <a:t>ዕቅዶች</a:t>
            </a:r>
            <a:r>
              <a:rPr lang="am-ET" sz="2400" dirty="0">
                <a:solidFill>
                  <a:srgbClr val="303436"/>
                </a:solidFill>
                <a:latin typeface="Arial Unicode MS"/>
              </a:rPr>
              <a:t> ላይ</a:t>
            </a:r>
            <a:r>
              <a:rPr lang="en-GB" sz="2400" dirty="0">
                <a:solidFill>
                  <a:srgbClr val="303436"/>
                </a:solidFill>
                <a:latin typeface="Arial Unicode MS"/>
              </a:rPr>
              <a:t> </a:t>
            </a:r>
            <a:r>
              <a:rPr lang="en-US" altLang="en-US" sz="2400" dirty="0" err="1">
                <a:solidFill>
                  <a:srgbClr val="303436"/>
                </a:solidFill>
                <a:latin typeface="Arial Unicode MS"/>
              </a:rPr>
              <a:t>የተጠቀሱባቸው</a:t>
            </a:r>
            <a:r>
              <a:rPr lang="en-US" altLang="en-US" sz="2400" dirty="0">
                <a:solidFill>
                  <a:srgbClr val="303436"/>
                </a:solidFill>
                <a:latin typeface="Arial Unicode MS"/>
              </a:rPr>
              <a:t> </a:t>
            </a:r>
            <a:r>
              <a:rPr lang="en-US" altLang="en-US" sz="2400" dirty="0" err="1">
                <a:solidFill>
                  <a:srgbClr val="303436"/>
                </a:solidFill>
                <a:latin typeface="Arial Unicode MS"/>
              </a:rPr>
              <a:t>ቦታዎች</a:t>
            </a:r>
            <a:r>
              <a:rPr lang="en-US" altLang="en-US" sz="2400" dirty="0">
                <a:solidFill>
                  <a:srgbClr val="303436"/>
                </a:solidFill>
                <a:latin typeface="Arial Unicode MS"/>
              </a:rPr>
              <a:t> </a:t>
            </a:r>
            <a:r>
              <a:rPr lang="en-US" altLang="en-US" sz="2400" dirty="0" err="1">
                <a:solidFill>
                  <a:srgbClr val="303436"/>
                </a:solidFill>
                <a:latin typeface="Arial Unicode MS"/>
              </a:rPr>
              <a:t>ወይም</a:t>
            </a:r>
            <a:r>
              <a:rPr lang="en-US" altLang="en-US" sz="2400" dirty="0">
                <a:solidFill>
                  <a:srgbClr val="303436"/>
                </a:solidFill>
                <a:latin typeface="Arial Unicode MS"/>
              </a:rPr>
              <a:t> </a:t>
            </a:r>
            <a:r>
              <a:rPr lang="en-US" altLang="en-US" sz="2400" dirty="0" err="1">
                <a:solidFill>
                  <a:srgbClr val="303436"/>
                </a:solidFill>
                <a:latin typeface="Arial Unicode MS"/>
              </a:rPr>
              <a:t>ዘርፎች</a:t>
            </a:r>
            <a:r>
              <a:rPr lang="en-US" altLang="en-US" sz="2400" dirty="0">
                <a:solidFill>
                  <a:srgbClr val="303436"/>
                </a:solidFill>
                <a:latin typeface="Arial Unicode MS"/>
              </a:rPr>
              <a:t>  </a:t>
            </a:r>
          </a:p>
        </p:txBody>
      </p:sp>
      <p:sp>
        <p:nvSpPr>
          <p:cNvPr id="21" name="TextBox 20">
            <a:extLst>
              <a:ext uri="{FF2B5EF4-FFF2-40B4-BE49-F238E27FC236}">
                <a16:creationId xmlns:a16="http://schemas.microsoft.com/office/drawing/2014/main" id="{1E9113A7-82F5-F5DA-B502-49B322068728}"/>
              </a:ext>
            </a:extLst>
          </p:cNvPr>
          <p:cNvSpPr txBox="1"/>
          <p:nvPr/>
        </p:nvSpPr>
        <p:spPr>
          <a:xfrm>
            <a:off x="4307970" y="6031917"/>
            <a:ext cx="7716260" cy="876971"/>
          </a:xfrm>
          <a:prstGeom prst="rect">
            <a:avLst/>
          </a:prstGeom>
          <a:noFill/>
        </p:spPr>
        <p:txBody>
          <a:bodyPr wrap="square">
            <a:spAutoFit/>
          </a:bodyPr>
          <a:lstStyle/>
          <a:p>
            <a:pPr marL="0" marR="0" algn="r">
              <a:lnSpc>
                <a:spcPct val="107000"/>
              </a:lnSpc>
              <a:spcBef>
                <a:spcPts val="0"/>
              </a:spcBef>
              <a:spcAft>
                <a:spcPts val="800"/>
              </a:spcAft>
            </a:pPr>
            <a:r>
              <a:rPr lang="en-US" sz="1400" kern="100" dirty="0" err="1">
                <a:effectLst/>
                <a:latin typeface="Nyala" panose="02000504070300020003" pitchFamily="2" charset="0"/>
                <a:ea typeface="Calibri" panose="020F0502020204030204" pitchFamily="34" charset="0"/>
                <a:cs typeface="Nyala" panose="02000504070300020003" pitchFamily="2" charset="0"/>
              </a:rPr>
              <a:t>ለ</a:t>
            </a:r>
            <a:r>
              <a:rPr lang="en-US" sz="1400" kern="100" dirty="0" err="1">
                <a:effectLst/>
                <a:latin typeface="Segoe UI" panose="020B0502040204020203" pitchFamily="34" charset="0"/>
                <a:ea typeface="Calibri" panose="020F0502020204030204" pitchFamily="34" charset="0"/>
                <a:cs typeface="Segoe UI" panose="020B0502040204020203" pitchFamily="34" charset="0"/>
              </a:rPr>
              <a:t>UNFCCC</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በፈቃደኝነት</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ላይ</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የተመሠረተ</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የአየር</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ንብረት</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ለውጥ</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ምላሽ</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ዕቅዶችን</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ያስገቡ</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ሃገራት</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ቁጥር</a:t>
            </a:r>
            <a:r>
              <a:rPr lang="en-US" sz="1400" kern="100" dirty="0">
                <a:effectLst/>
                <a:latin typeface="Nyala" panose="02000504070300020003" pitchFamily="2" charset="0"/>
                <a:ea typeface="Calibri" panose="020F0502020204030204" pitchFamily="34" charset="0"/>
                <a:cs typeface="Nyala" panose="02000504070300020003" pitchFamily="2" charset="0"/>
              </a:rPr>
              <a:t>፣</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a:effectLst/>
                <a:latin typeface="Nyala" panose="02000504070300020003" pitchFamily="2" charset="0"/>
                <a:ea typeface="Calibri" panose="020F0502020204030204" pitchFamily="34" charset="0"/>
                <a:cs typeface="Nyala" panose="02000504070300020003" pitchFamily="2" charset="0"/>
              </a:rPr>
              <a:t>እ</a:t>
            </a:r>
            <a:r>
              <a:rPr lang="en-US" sz="1400" kern="100" dirty="0">
                <a:effectLst/>
                <a:latin typeface="Segoe UI" panose="020B0502040204020203" pitchFamily="34" charset="0"/>
                <a:ea typeface="Calibri" panose="020F0502020204030204" pitchFamily="34" charset="0"/>
                <a:cs typeface="Segoe UI" panose="020B0502040204020203" pitchFamily="34" charset="0"/>
              </a:rPr>
              <a:t>.</a:t>
            </a:r>
            <a:r>
              <a:rPr lang="en-US" sz="1400" kern="100" dirty="0">
                <a:effectLst/>
                <a:latin typeface="Nyala" panose="02000504070300020003" pitchFamily="2" charset="0"/>
                <a:ea typeface="Calibri" panose="020F0502020204030204" pitchFamily="34" charset="0"/>
                <a:cs typeface="Nyala" panose="02000504070300020003" pitchFamily="2" charset="0"/>
              </a:rPr>
              <a:t>ኤ</a:t>
            </a:r>
            <a:r>
              <a:rPr lang="en-US" sz="1400" kern="100" dirty="0">
                <a:effectLst/>
                <a:latin typeface="Segoe UI" panose="020B0502040204020203" pitchFamily="34" charset="0"/>
                <a:ea typeface="Calibri" panose="020F0502020204030204" pitchFamily="34" charset="0"/>
                <a:cs typeface="Segoe UI" panose="020B0502040204020203" pitchFamily="34" charset="0"/>
              </a:rPr>
              <a:t>.</a:t>
            </a:r>
            <a:r>
              <a:rPr lang="en-US" sz="1400" kern="100" dirty="0">
                <a:effectLst/>
                <a:latin typeface="Nyala" panose="02000504070300020003" pitchFamily="2" charset="0"/>
                <a:ea typeface="Calibri" panose="020F0502020204030204" pitchFamily="34" charset="0"/>
                <a:cs typeface="Nyala" panose="02000504070300020003" pitchFamily="2" charset="0"/>
              </a:rPr>
              <a:t>አ</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ሚያዚያ</a:t>
            </a:r>
            <a:r>
              <a:rPr lang="en-US" sz="1400" kern="100" dirty="0">
                <a:effectLst/>
                <a:latin typeface="Segoe UI" panose="020B0502040204020203" pitchFamily="34" charset="0"/>
                <a:ea typeface="Calibri" panose="020F0502020204030204" pitchFamily="34" charset="0"/>
                <a:cs typeface="Segoe UI" panose="020B0502040204020203" pitchFamily="34" charset="0"/>
              </a:rPr>
              <a:t> 2016</a:t>
            </a:r>
            <a:br>
              <a:rPr lang="en-US" sz="1400" kern="100" dirty="0">
                <a:effectLst/>
                <a:latin typeface="Segoe UI" panose="020B0502040204020203" pitchFamily="34" charset="0"/>
                <a:ea typeface="Calibri" panose="020F0502020204030204" pitchFamily="34" charset="0"/>
                <a:cs typeface="Times New Roman" panose="02020603050405020304" pitchFamily="18" charset="0"/>
              </a:rPr>
            </a:br>
            <a:r>
              <a:rPr lang="en-US" sz="1400" kern="100" dirty="0" err="1">
                <a:effectLst/>
                <a:latin typeface="Nyala" panose="02000504070300020003" pitchFamily="2" charset="0"/>
                <a:ea typeface="Calibri" panose="020F0502020204030204" pitchFamily="34" charset="0"/>
                <a:cs typeface="Nyala" panose="02000504070300020003" pitchFamily="2" charset="0"/>
              </a:rPr>
              <a:t>የመረጃ</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ምንጭ</a:t>
            </a:r>
            <a:r>
              <a:rPr lang="en-US" sz="1400" kern="100" dirty="0">
                <a:effectLst/>
                <a:latin typeface="Segoe UI" panose="020B0502040204020203" pitchFamily="34" charset="0"/>
                <a:ea typeface="Calibri" panose="020F0502020204030204" pitchFamily="34" charset="0"/>
                <a:cs typeface="Segoe UI" panose="020B0502040204020203" pitchFamily="34" charset="0"/>
              </a:rPr>
              <a:t> - </a:t>
            </a:r>
            <a:r>
              <a:rPr lang="en-US" sz="1400" kern="100" dirty="0" err="1">
                <a:effectLst/>
                <a:latin typeface="Nyala" panose="02000504070300020003" pitchFamily="2" charset="0"/>
                <a:ea typeface="Calibri" panose="020F0502020204030204" pitchFamily="34" charset="0"/>
                <a:cs typeface="Nyala" panose="02000504070300020003" pitchFamily="2" charset="0"/>
              </a:rPr>
              <a:t>የ</a:t>
            </a:r>
            <a:r>
              <a:rPr lang="en-US" sz="14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400" kern="100" dirty="0" err="1">
                <a:effectLst/>
                <a:latin typeface="Nyala" panose="02000504070300020003" pitchFamily="2" charset="0"/>
                <a:ea typeface="Calibri" panose="020F0502020204030204" pitchFamily="34" charset="0"/>
                <a:cs typeface="Nyala" panose="02000504070300020003" pitchFamily="2" charset="0"/>
              </a:rPr>
              <a:t>ተ</a:t>
            </a:r>
            <a:r>
              <a:rPr lang="en-US" sz="1400" kern="100" dirty="0" err="1">
                <a:effectLst/>
                <a:latin typeface="Segoe UI" panose="020B0502040204020203" pitchFamily="34" charset="0"/>
                <a:ea typeface="Calibri" panose="020F0502020204030204" pitchFamily="34" charset="0"/>
                <a:cs typeface="Segoe UI" panose="020B0502040204020203" pitchFamily="34" charset="0"/>
              </a:rPr>
              <a:t>.</a:t>
            </a:r>
            <a:r>
              <a:rPr lang="en-US" sz="1400" kern="100" dirty="0" err="1">
                <a:effectLst/>
                <a:latin typeface="Nyala" panose="02000504070300020003" pitchFamily="2" charset="0"/>
                <a:ea typeface="Calibri" panose="020F0502020204030204" pitchFamily="34" charset="0"/>
                <a:cs typeface="Nyala" panose="02000504070300020003" pitchFamily="2" charset="0"/>
              </a:rPr>
              <a:t>መ</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የልማት</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ፕሮግራም</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a:effectLst/>
                <a:latin typeface="Nyala" panose="02000504070300020003" pitchFamily="2" charset="0"/>
                <a:ea typeface="Calibri" panose="020F0502020204030204" pitchFamily="34" charset="0"/>
                <a:cs typeface="Nyala" panose="02000504070300020003" pitchFamily="2" charset="0"/>
              </a:rPr>
              <a:t>እ</a:t>
            </a:r>
            <a:r>
              <a:rPr lang="en-US" sz="1400" kern="100" dirty="0">
                <a:effectLst/>
                <a:latin typeface="Segoe UI" panose="020B0502040204020203" pitchFamily="34" charset="0"/>
                <a:ea typeface="Calibri" panose="020F0502020204030204" pitchFamily="34" charset="0"/>
                <a:cs typeface="Segoe UI" panose="020B0502040204020203" pitchFamily="34" charset="0"/>
              </a:rPr>
              <a:t>.</a:t>
            </a:r>
            <a:r>
              <a:rPr lang="en-US" sz="1400" kern="100" dirty="0">
                <a:effectLst/>
                <a:latin typeface="Nyala" panose="02000504070300020003" pitchFamily="2" charset="0"/>
                <a:ea typeface="Calibri" panose="020F0502020204030204" pitchFamily="34" charset="0"/>
                <a:cs typeface="Nyala" panose="02000504070300020003" pitchFamily="2" charset="0"/>
              </a:rPr>
              <a:t>ኤ</a:t>
            </a:r>
            <a:r>
              <a:rPr lang="en-US" sz="1400" kern="100" dirty="0">
                <a:effectLst/>
                <a:latin typeface="Segoe UI" panose="020B0502040204020203" pitchFamily="34" charset="0"/>
                <a:ea typeface="Calibri" panose="020F0502020204030204" pitchFamily="34" charset="0"/>
                <a:cs typeface="Segoe UI" panose="020B0502040204020203" pitchFamily="34" charset="0"/>
              </a:rPr>
              <a:t>.</a:t>
            </a:r>
            <a:r>
              <a:rPr lang="en-US" sz="1400" kern="100" dirty="0">
                <a:effectLst/>
                <a:latin typeface="Nyala" panose="02000504070300020003" pitchFamily="2" charset="0"/>
                <a:ea typeface="Calibri" panose="020F0502020204030204" pitchFamily="34" charset="0"/>
                <a:cs typeface="Nyala" panose="02000504070300020003" pitchFamily="2" charset="0"/>
              </a:rPr>
              <a:t>አ</a:t>
            </a:r>
            <a:r>
              <a:rPr lang="en-US" sz="1400" kern="100" dirty="0">
                <a:effectLst/>
                <a:latin typeface="Segoe UI" panose="020B0502040204020203" pitchFamily="34" charset="0"/>
                <a:ea typeface="Calibri" panose="020F0502020204030204" pitchFamily="34" charset="0"/>
                <a:cs typeface="Segoe UI" panose="020B0502040204020203" pitchFamily="34" charset="0"/>
              </a:rPr>
              <a:t>. 2016) </a:t>
            </a:r>
            <a:r>
              <a:rPr lang="en-US" sz="1400" kern="100" dirty="0">
                <a:effectLst/>
                <a:latin typeface="Nyala" panose="02000504070300020003" pitchFamily="2" charset="0"/>
                <a:ea typeface="Calibri" panose="020F0502020204030204" pitchFamily="34" charset="0"/>
                <a:cs typeface="Nyala" panose="02000504070300020003" pitchFamily="2" charset="0"/>
              </a:rPr>
              <a:t>፣</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በብሄራዊ</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የአየር</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ንብረት</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ለውጥ</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እንቅስቃሴ</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የስርዓተ</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ፆታ</a:t>
            </a:r>
            <a:r>
              <a:rPr lang="en-US" sz="1400" kern="100" dirty="0">
                <a:effectLst/>
                <a:latin typeface="Segoe UI" panose="020B0502040204020203" pitchFamily="34" charset="0"/>
                <a:ea typeface="Calibri" panose="020F0502020204030204" pitchFamily="34" charset="0"/>
                <a:cs typeface="Segoe UI" panose="020B0502040204020203" pitchFamily="34" charset="0"/>
              </a:rPr>
              <a:t> </a:t>
            </a:r>
            <a:r>
              <a:rPr lang="en-US" sz="1400" kern="100" dirty="0" err="1">
                <a:effectLst/>
                <a:latin typeface="Nyala" panose="02000504070300020003" pitchFamily="2" charset="0"/>
                <a:ea typeface="Calibri" panose="020F0502020204030204" pitchFamily="34" charset="0"/>
                <a:cs typeface="Nyala" panose="02000504070300020003" pitchFamily="2" charset="0"/>
              </a:rPr>
              <a:t>እኩልነት</a:t>
            </a:r>
            <a:endParaRPr lang="en-US" sz="1400" kern="100" dirty="0">
              <a:effectLst/>
              <a:latin typeface="Nyala" panose="02000504070300020003" pitchFamily="2" charset="0"/>
              <a:ea typeface="Calibri" panose="020F0502020204030204" pitchFamily="34" charset="0"/>
              <a:cs typeface="Nyala" panose="02000504070300020003" pitchFamily="2" charset="0"/>
            </a:endParaRPr>
          </a:p>
          <a:p>
            <a:pPr marL="0" marR="0" algn="r">
              <a:lnSpc>
                <a:spcPct val="107000"/>
              </a:lnSpc>
              <a:spcBef>
                <a:spcPts val="0"/>
              </a:spcBef>
              <a:spcAft>
                <a:spcPts val="800"/>
              </a:spcAft>
            </a:pPr>
            <a:r>
              <a:rPr lang="en-US" sz="1400" kern="100" dirty="0">
                <a:latin typeface="Nyala" panose="02000504070300020003" pitchFamily="2" charset="0"/>
              </a:rPr>
              <a:t>Infographic © CDKN 2020 Creative Commons Attribution-</a:t>
            </a:r>
            <a:r>
              <a:rPr lang="en-US" sz="1400" kern="100" dirty="0" err="1">
                <a:latin typeface="Nyala" panose="02000504070300020003" pitchFamily="2" charset="0"/>
              </a:rPr>
              <a:t>NonCommercial</a:t>
            </a:r>
            <a:r>
              <a:rPr lang="en-US" sz="1400" kern="100" dirty="0">
                <a:latin typeface="Nyala" panose="02000504070300020003" pitchFamily="2" charset="0"/>
              </a:rPr>
              <a:t> 4.0 International</a:t>
            </a:r>
          </a:p>
        </p:txBody>
      </p:sp>
      <p:pic>
        <p:nvPicPr>
          <p:cNvPr id="22" name="Picture 21">
            <a:extLst>
              <a:ext uri="{FF2B5EF4-FFF2-40B4-BE49-F238E27FC236}">
                <a16:creationId xmlns:a16="http://schemas.microsoft.com/office/drawing/2014/main" id="{58BC1650-0FF2-1007-88A5-A4DD313B8FD1}"/>
              </a:ext>
            </a:extLst>
          </p:cNvPr>
          <p:cNvPicPr>
            <a:picLocks noChangeAspect="1"/>
          </p:cNvPicPr>
          <p:nvPr/>
        </p:nvPicPr>
        <p:blipFill>
          <a:blip r:embed="rId3"/>
          <a:stretch>
            <a:fillRect/>
          </a:stretch>
        </p:blipFill>
        <p:spPr>
          <a:xfrm>
            <a:off x="1428750" y="1105853"/>
            <a:ext cx="9334500" cy="4829175"/>
          </a:xfrm>
          <a:prstGeom prst="rect">
            <a:avLst/>
          </a:prstGeom>
        </p:spPr>
      </p:pic>
    </p:spTree>
    <p:extLst>
      <p:ext uri="{BB962C8B-B14F-4D97-AF65-F5344CB8AC3E}">
        <p14:creationId xmlns:p14="http://schemas.microsoft.com/office/powerpoint/2010/main" val="2854184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CC8B69C1-3984-A3D2-BDCD-0F0B2A7D664A}"/>
              </a:ext>
            </a:extLst>
          </p:cNvPr>
          <p:cNvSpPr txBox="1"/>
          <p:nvPr/>
        </p:nvSpPr>
        <p:spPr>
          <a:xfrm>
            <a:off x="841828" y="561592"/>
            <a:ext cx="10508343"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C00000"/>
                </a:solidFill>
                <a:latin typeface="Calibri"/>
                <a:cs typeface="Calibri"/>
                <a:sym typeface="Arial"/>
              </a:rPr>
              <a:t>የተባበሩት </a:t>
            </a:r>
            <a:r>
              <a:rPr lang="en-US" altLang="en-US" sz="2800" b="1" dirty="0" err="1">
                <a:solidFill>
                  <a:srgbClr val="C00000"/>
                </a:solidFill>
                <a:latin typeface="Calibri"/>
                <a:cs typeface="Calibri"/>
                <a:sym typeface="Arial"/>
              </a:rPr>
              <a:t>መንግስታት</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የአየር</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ንብረት</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ለውጥ</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ማዕቀፍ</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ስምምነት</a:t>
            </a:r>
            <a:r>
              <a:rPr lang="en-US" altLang="en-US" sz="2800" b="1" dirty="0">
                <a:solidFill>
                  <a:srgbClr val="C00000"/>
                </a:solidFill>
                <a:latin typeface="Calibri"/>
                <a:cs typeface="Calibri"/>
                <a:sym typeface="Arial"/>
              </a:rPr>
              <a:t> (UNFCCC) </a:t>
            </a:r>
            <a:r>
              <a:rPr lang="en-US" altLang="en-US" sz="2800" b="1" dirty="0" err="1">
                <a:solidFill>
                  <a:srgbClr val="C00000"/>
                </a:solidFill>
                <a:latin typeface="Calibri"/>
                <a:cs typeface="Calibri"/>
                <a:sym typeface="Arial"/>
              </a:rPr>
              <a:t>አባል</a:t>
            </a:r>
            <a:r>
              <a:rPr lang="am-ET" altLang="en-US" sz="2800" b="1" dirty="0">
                <a:solidFill>
                  <a:srgbClr val="C00000"/>
                </a:solidFill>
                <a:latin typeface="Calibri"/>
                <a:cs typeface="Calibri"/>
                <a:sym typeface="Arial"/>
              </a:rPr>
              <a:t> ሃገራት በ</a:t>
            </a:r>
            <a:r>
              <a:rPr lang="en-US" altLang="en-US" sz="2800" b="1" dirty="0" err="1">
                <a:solidFill>
                  <a:srgbClr val="C00000"/>
                </a:solidFill>
                <a:latin typeface="Calibri"/>
                <a:cs typeface="Calibri"/>
                <a:sym typeface="Arial"/>
              </a:rPr>
              <a:t>አምስት</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አመ</a:t>
            </a:r>
            <a:r>
              <a:rPr lang="am-ET" altLang="en-US" sz="2800" b="1" dirty="0">
                <a:solidFill>
                  <a:srgbClr val="C00000"/>
                </a:solidFill>
                <a:latin typeface="Calibri"/>
                <a:cs typeface="Calibri"/>
                <a:sym typeface="Arial"/>
              </a:rPr>
              <a:t>ቱ</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የተሻሻለው</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የሊማ</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ስራ</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ፕሮግራም</a:t>
            </a:r>
            <a:r>
              <a:rPr lang="am-ET"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በሥርዓተ-ፆታ</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እና</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በስርዓተ-ፆታ</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የድርጊት</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መርሃ</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ግብር</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ላይ</a:t>
            </a:r>
            <a:r>
              <a:rPr lang="en-US" altLang="en-US" sz="2800" b="1" dirty="0">
                <a:solidFill>
                  <a:srgbClr val="C00000"/>
                </a:solidFill>
                <a:latin typeface="Calibri"/>
                <a:cs typeface="Calibri"/>
                <a:sym typeface="Arial"/>
              </a:rPr>
              <a:t> </a:t>
            </a:r>
            <a:r>
              <a:rPr lang="en-US" altLang="en-US" sz="2800" b="1" dirty="0" err="1">
                <a:solidFill>
                  <a:srgbClr val="C00000"/>
                </a:solidFill>
                <a:latin typeface="Calibri"/>
                <a:cs typeface="Calibri"/>
                <a:sym typeface="Arial"/>
              </a:rPr>
              <a:t>ተስማምተዋል</a:t>
            </a:r>
            <a:r>
              <a:rPr lang="am-ET" altLang="en-US" sz="2800" b="1" dirty="0">
                <a:solidFill>
                  <a:srgbClr val="C00000"/>
                </a:solidFill>
                <a:latin typeface="Calibri"/>
                <a:cs typeface="Calibri"/>
                <a:sym typeface="Arial"/>
              </a:rPr>
              <a:t> </a:t>
            </a:r>
            <a:r>
              <a:rPr lang="en-US" sz="2800" b="1" dirty="0">
                <a:solidFill>
                  <a:srgbClr val="C00000"/>
                </a:solidFill>
                <a:latin typeface="Calibri"/>
                <a:cs typeface="Calibri"/>
                <a:sym typeface="Arial"/>
              </a:rPr>
              <a:t>(</a:t>
            </a:r>
            <a:r>
              <a:rPr lang="en-US" sz="2800" b="1" dirty="0" err="1">
                <a:solidFill>
                  <a:srgbClr val="C00000"/>
                </a:solidFill>
                <a:latin typeface="Calibri"/>
                <a:cs typeface="Calibri"/>
                <a:sym typeface="Arial"/>
              </a:rPr>
              <a:t>እ</a:t>
            </a:r>
            <a:r>
              <a:rPr lang="am-ET" sz="2800" b="1" dirty="0">
                <a:solidFill>
                  <a:srgbClr val="C00000"/>
                </a:solidFill>
                <a:latin typeface="Calibri"/>
                <a:cs typeface="Calibri"/>
                <a:sym typeface="Arial"/>
              </a:rPr>
              <a:t>.</a:t>
            </a:r>
            <a:r>
              <a:rPr lang="en-US" sz="2800" b="1" dirty="0" err="1">
                <a:solidFill>
                  <a:srgbClr val="C00000"/>
                </a:solidFill>
                <a:latin typeface="Calibri"/>
                <a:cs typeface="Calibri"/>
                <a:sym typeface="Arial"/>
              </a:rPr>
              <a:t>ኤ</a:t>
            </a:r>
            <a:r>
              <a:rPr lang="am-ET" sz="2800" b="1" dirty="0">
                <a:solidFill>
                  <a:srgbClr val="C00000"/>
                </a:solidFill>
                <a:latin typeface="Calibri"/>
                <a:cs typeface="Calibri"/>
                <a:sym typeface="Arial"/>
              </a:rPr>
              <a:t>.አ </a:t>
            </a:r>
            <a:r>
              <a:rPr lang="en-US" sz="2800" b="1" dirty="0">
                <a:solidFill>
                  <a:srgbClr val="C00000"/>
                </a:solidFill>
                <a:latin typeface="Calibri"/>
                <a:cs typeface="Calibri"/>
                <a:sym typeface="Arial"/>
              </a:rPr>
              <a:t>2019-2024)</a:t>
            </a:r>
            <a:r>
              <a:rPr lang="en-US" altLang="en-US" sz="2800" b="1" dirty="0">
                <a:solidFill>
                  <a:srgbClr val="C00000"/>
                </a:solidFill>
                <a:latin typeface="Calibri"/>
                <a:cs typeface="Calibri"/>
                <a:sym typeface="Arial"/>
              </a:rPr>
              <a:t> </a:t>
            </a:r>
            <a:r>
              <a:rPr kumimoji="0" lang="en-US" altLang="en-US" sz="2400" b="1" i="0" u="none" strike="noStrike" cap="none" normalizeH="0" baseline="0" dirty="0">
                <a:ln>
                  <a:noFill/>
                </a:ln>
                <a:solidFill>
                  <a:srgbClr val="2929F3"/>
                </a:solidFill>
                <a:effectLst/>
                <a:latin typeface="Arial Unicode MS"/>
                <a:ea typeface="Times New Roman" panose="02020603050405020304" pitchFamily="18" charset="0"/>
                <a:cs typeface="Nyala" panose="02000504070300020003" pitchFamily="2" charset="0"/>
              </a:rPr>
              <a:t>(</a:t>
            </a:r>
            <a:r>
              <a:rPr kumimoji="0" lang="en-US" altLang="en-US" sz="2400" b="1" i="0" u="none" strike="noStrike" cap="none" normalizeH="0" baseline="0" dirty="0" err="1">
                <a:ln>
                  <a:noFill/>
                </a:ln>
                <a:solidFill>
                  <a:srgbClr val="2929F3"/>
                </a:solidFill>
                <a:effectLst/>
                <a:latin typeface="Arial Unicode MS"/>
                <a:ea typeface="Times New Roman" panose="02020603050405020304" pitchFamily="18" charset="0"/>
                <a:cs typeface="Nyala" panose="02000504070300020003" pitchFamily="2" charset="0"/>
              </a:rPr>
              <a:t>ውሳኔ</a:t>
            </a:r>
            <a:r>
              <a:rPr kumimoji="0" lang="en-US" altLang="en-US" sz="2400" b="1" i="0" u="none" strike="noStrike" cap="none" normalizeH="0" baseline="0" dirty="0">
                <a:ln>
                  <a:noFill/>
                </a:ln>
                <a:solidFill>
                  <a:srgbClr val="2929F3"/>
                </a:solidFill>
                <a:effectLst/>
                <a:latin typeface="Arial Unicode MS"/>
                <a:ea typeface="Times New Roman" panose="02020603050405020304" pitchFamily="18" charset="0"/>
                <a:cs typeface="Nyala" panose="02000504070300020003" pitchFamily="2" charset="0"/>
              </a:rPr>
              <a:t> 3/ሲፒ.25)</a:t>
            </a:r>
            <a:r>
              <a:rPr kumimoji="0" lang="en-US" altLang="en-US" sz="2400" b="1" i="0" u="none" strike="noStrike" cap="none" normalizeH="0" baseline="0" dirty="0">
                <a:ln>
                  <a:noFill/>
                </a:ln>
                <a:solidFill>
                  <a:srgbClr val="2929F3"/>
                </a:solidFill>
                <a:effectLst/>
              </a:rPr>
              <a:t> </a:t>
            </a:r>
            <a:endParaRPr kumimoji="0" lang="en-US" altLang="en-US" sz="2400" b="1" i="0" u="none" strike="noStrike" cap="none" normalizeH="0" baseline="0" dirty="0">
              <a:ln>
                <a:noFill/>
              </a:ln>
              <a:solidFill>
                <a:srgbClr val="2929F3"/>
              </a:solidFill>
              <a:effectLst/>
              <a:latin typeface="Arial" panose="020B0604020202020204" pitchFamily="34" charset="0"/>
            </a:endParaRPr>
          </a:p>
        </p:txBody>
      </p:sp>
      <p:sp>
        <p:nvSpPr>
          <p:cNvPr id="26" name="TextBox 25">
            <a:extLst>
              <a:ext uri="{FF2B5EF4-FFF2-40B4-BE49-F238E27FC236}">
                <a16:creationId xmlns:a16="http://schemas.microsoft.com/office/drawing/2014/main" id="{B64897C9-9995-1A15-12E4-C993CA4030F8}"/>
              </a:ext>
            </a:extLst>
          </p:cNvPr>
          <p:cNvSpPr txBox="1"/>
          <p:nvPr/>
        </p:nvSpPr>
        <p:spPr>
          <a:xfrm>
            <a:off x="502920" y="2470020"/>
            <a:ext cx="5999480" cy="32316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በስርዓተ</a:t>
            </a:r>
            <a:r>
              <a:rPr kumimoji="0" lang="en-US" altLang="en-US" sz="3200" b="1"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32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32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የሊማ</a:t>
            </a:r>
            <a:r>
              <a:rPr kumimoji="0" lang="en-US" altLang="en-US" sz="32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የተሻሻለ</a:t>
            </a:r>
            <a:r>
              <a:rPr kumimoji="0" lang="en-US" altLang="en-US" sz="32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የስራ</a:t>
            </a:r>
            <a:r>
              <a:rPr kumimoji="0" lang="en-US" altLang="en-US" sz="32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ፕሮግራም</a:t>
            </a:r>
            <a:r>
              <a:rPr kumimoji="0" lang="en-US" altLang="en-US" sz="32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የረጅም</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ጊዜ</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ያልተገደበ</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ተግባር</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መደበኛ</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ተግባራት</a:t>
            </a:r>
            <a:r>
              <a:rPr lang="en-US" altLang="en-US" sz="2800" dirty="0" err="1">
                <a:solidFill>
                  <a:srgbClr val="303436"/>
                </a:solidFill>
                <a:latin typeface="Arial Unicode MS"/>
                <a:ea typeface="Times New Roman" panose="02020603050405020304" pitchFamily="18" charset="0"/>
                <a:cs typeface="Nyala" panose="02000504070300020003" pitchFamily="2" charset="0"/>
              </a:rPr>
              <a:t>ን</a:t>
            </a:r>
            <a:r>
              <a:rPr lang="am-ET" altLang="en-US" sz="2800" dirty="0">
                <a:solidFill>
                  <a:srgbClr val="303436"/>
                </a:solidFill>
                <a:latin typeface="Arial Unicode MS"/>
                <a:ea typeface="Times New Roman" panose="02020603050405020304" pitchFamily="18" charset="0"/>
                <a:cs typeface="Nyala" panose="02000504070300020003" pitchFamily="2" charset="0"/>
              </a:rPr>
              <a:t> የሚያከናውን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ጽህፈት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ቤት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የድርጊት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መርሃ</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ግብር</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አባሪ</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የሂደት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ግምገማ</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inherit" charset="0"/>
                <a:cs typeface="Courier New" panose="02070309020205020404" pitchFamily="49" charset="0"/>
              </a:rPr>
              <a:t>ተጨማሪ</a:t>
            </a:r>
            <a:r>
              <a:rPr lang="en-US" altLang="en-US" sz="2800" dirty="0">
                <a:solidFill>
                  <a:srgbClr val="303436"/>
                </a:solidFill>
                <a:latin typeface="inherit" charset="0"/>
                <a:cs typeface="Courier New" panose="02070309020205020404" pitchFamily="49" charset="0"/>
              </a:rPr>
              <a:t> </a:t>
            </a:r>
            <a:r>
              <a:rPr lang="en-US" altLang="en-US" sz="2800" dirty="0" err="1">
                <a:solidFill>
                  <a:srgbClr val="303436"/>
                </a:solidFill>
                <a:latin typeface="inherit" charset="0"/>
                <a:cs typeface="Courier New" panose="02070309020205020404" pitchFamily="49" charset="0"/>
              </a:rPr>
              <a:t>እርምጃዎች</a:t>
            </a:r>
            <a:r>
              <a:rPr lang="am-ET" altLang="en-US" sz="2800" dirty="0">
                <a:solidFill>
                  <a:srgbClr val="303436"/>
                </a:solidFill>
                <a:latin typeface="inherit" charset="0"/>
                <a:cs typeface="Courier New" panose="02070309020205020404" pitchFamily="49" charset="0"/>
              </a:rPr>
              <a:t> ላይ</a:t>
            </a:r>
            <a:r>
              <a:rPr lang="en-US" altLang="en-US" sz="2800" dirty="0">
                <a:solidFill>
                  <a:srgbClr val="303436"/>
                </a:solidFill>
                <a:latin typeface="inherit" charset="0"/>
                <a:cs typeface="Courier New" panose="02070309020205020404" pitchFamily="49" charset="0"/>
              </a:rPr>
              <a:t> </a:t>
            </a:r>
            <a:r>
              <a:rPr lang="en-US" altLang="en-US" sz="2800" dirty="0" err="1">
                <a:solidFill>
                  <a:srgbClr val="303436"/>
                </a:solidFill>
                <a:latin typeface="inherit" charset="0"/>
                <a:cs typeface="Courier New" panose="02070309020205020404" pitchFamily="49" charset="0"/>
              </a:rPr>
              <a:t>ውይይት</a:t>
            </a:r>
            <a:r>
              <a:rPr lang="en-US" altLang="en-US" sz="2800" dirty="0">
                <a:solidFill>
                  <a:srgbClr val="303436"/>
                </a:solidFill>
                <a:latin typeface="inherit" charset="0"/>
                <a:cs typeface="Courier New" panose="02070309020205020404" pitchFamily="49" charset="0"/>
              </a:rPr>
              <a:t> </a:t>
            </a:r>
            <a:r>
              <a:rPr lang="en-US" altLang="en-US" sz="2800" dirty="0" err="1">
                <a:solidFill>
                  <a:srgbClr val="303436"/>
                </a:solidFill>
                <a:latin typeface="inherit" charset="0"/>
                <a:cs typeface="Courier New" panose="02070309020205020404" pitchFamily="49" charset="0"/>
              </a:rPr>
              <a:t>እ</a:t>
            </a:r>
            <a:r>
              <a:rPr lang="am-ET" altLang="en-US" sz="2800" dirty="0">
                <a:solidFill>
                  <a:srgbClr val="303436"/>
                </a:solidFill>
                <a:latin typeface="inherit" charset="0"/>
                <a:cs typeface="Courier New" panose="02070309020205020404" pitchFamily="49" charset="0"/>
              </a:rPr>
              <a:t>.ኤ.አ. በ</a:t>
            </a:r>
            <a:r>
              <a:rPr lang="en-US" altLang="en-US" sz="2800" dirty="0" err="1">
                <a:solidFill>
                  <a:srgbClr val="303436"/>
                </a:solidFill>
                <a:latin typeface="inherit" charset="0"/>
                <a:cs typeface="Courier New" panose="02070309020205020404" pitchFamily="49" charset="0"/>
              </a:rPr>
              <a:t>ህዳር</a:t>
            </a:r>
            <a:r>
              <a:rPr lang="en-US" altLang="en-US" sz="2800" dirty="0">
                <a:solidFill>
                  <a:srgbClr val="303436"/>
                </a:solidFill>
                <a:latin typeface="inherit" charset="0"/>
                <a:cs typeface="Courier New" panose="02070309020205020404" pitchFamily="49" charset="0"/>
              </a:rPr>
              <a:t> 2024 </a:t>
            </a:r>
            <a:r>
              <a:rPr lang="en-US" altLang="en-US" sz="2800" dirty="0" err="1">
                <a:solidFill>
                  <a:srgbClr val="303436"/>
                </a:solidFill>
                <a:latin typeface="inherit" charset="0"/>
                <a:cs typeface="Courier New" panose="02070309020205020404" pitchFamily="49" charset="0"/>
              </a:rPr>
              <a:t>ይካሄዳል</a:t>
            </a:r>
            <a:r>
              <a:rPr lang="en-US" altLang="en-US" sz="2800" dirty="0">
                <a:solidFill>
                  <a:srgbClr val="303436"/>
                </a:solidFill>
                <a:latin typeface="inherit" charset="0"/>
                <a:cs typeface="Courier New" panose="02070309020205020404" pitchFamily="49" charset="0"/>
              </a:rPr>
              <a:t> </a:t>
            </a:r>
          </a:p>
        </p:txBody>
      </p:sp>
      <p:sp>
        <p:nvSpPr>
          <p:cNvPr id="28" name="TextBox 27">
            <a:extLst>
              <a:ext uri="{FF2B5EF4-FFF2-40B4-BE49-F238E27FC236}">
                <a16:creationId xmlns:a16="http://schemas.microsoft.com/office/drawing/2014/main" id="{C94DC192-262E-74DA-02CE-EE7C9FAEE482}"/>
              </a:ext>
            </a:extLst>
          </p:cNvPr>
          <p:cNvSpPr txBox="1"/>
          <p:nvPr/>
        </p:nvSpPr>
        <p:spPr>
          <a:xfrm>
            <a:off x="6937828" y="2321004"/>
            <a:ext cx="4934858" cy="584775"/>
          </a:xfrm>
          <a:prstGeom prst="rect">
            <a:avLst/>
          </a:prstGeom>
          <a:noFill/>
        </p:spPr>
        <p:txBody>
          <a:bodyPr wrap="square">
            <a:spAutoFit/>
          </a:bodyPr>
          <a:lstStyle/>
          <a:p>
            <a:r>
              <a:rPr lang="en-US" altLang="en-US" sz="3200" b="1" dirty="0" err="1">
                <a:solidFill>
                  <a:srgbClr val="303436"/>
                </a:solidFill>
                <a:latin typeface="Arial Unicode MS"/>
              </a:rPr>
              <a:t>የሥርዓተ-ፆታ</a:t>
            </a:r>
            <a:r>
              <a:rPr lang="en-US" altLang="en-US" sz="3200" b="1" dirty="0">
                <a:solidFill>
                  <a:srgbClr val="303436"/>
                </a:solidFill>
                <a:latin typeface="Arial Unicode MS"/>
              </a:rPr>
              <a:t> </a:t>
            </a:r>
            <a:r>
              <a:rPr lang="en-US" altLang="en-US" sz="3200" b="1" dirty="0" err="1">
                <a:solidFill>
                  <a:srgbClr val="303436"/>
                </a:solidFill>
                <a:latin typeface="Arial Unicode MS"/>
              </a:rPr>
              <a:t>የድርጊት</a:t>
            </a:r>
            <a:r>
              <a:rPr lang="en-US" altLang="en-US" sz="3200" b="1" dirty="0">
                <a:solidFill>
                  <a:srgbClr val="303436"/>
                </a:solidFill>
                <a:latin typeface="Arial Unicode MS"/>
              </a:rPr>
              <a:t> </a:t>
            </a:r>
            <a:r>
              <a:rPr lang="en-US" altLang="en-US" sz="3200" b="1" dirty="0" err="1">
                <a:solidFill>
                  <a:srgbClr val="303436"/>
                </a:solidFill>
                <a:latin typeface="Arial Unicode MS"/>
              </a:rPr>
              <a:t>መርሃ</a:t>
            </a:r>
            <a:r>
              <a:rPr lang="en-US" altLang="en-US" sz="3200" b="1" dirty="0">
                <a:solidFill>
                  <a:srgbClr val="303436"/>
                </a:solidFill>
                <a:latin typeface="Arial Unicode MS"/>
              </a:rPr>
              <a:t> </a:t>
            </a:r>
            <a:r>
              <a:rPr lang="en-US" altLang="en-US" sz="3200" b="1" dirty="0" err="1">
                <a:solidFill>
                  <a:srgbClr val="303436"/>
                </a:solidFill>
                <a:latin typeface="Arial Unicode MS"/>
              </a:rPr>
              <a:t>ግብር</a:t>
            </a:r>
            <a:r>
              <a:rPr lang="en-US" altLang="en-US" sz="3200" b="1" dirty="0">
                <a:solidFill>
                  <a:srgbClr val="303436"/>
                </a:solidFill>
                <a:latin typeface="Arial Unicode MS"/>
              </a:rPr>
              <a:t> </a:t>
            </a:r>
            <a:endParaRPr lang="en-US" sz="3200" b="1" dirty="0">
              <a:solidFill>
                <a:srgbClr val="303436"/>
              </a:solidFill>
              <a:latin typeface="Arial Unicode MS"/>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81E95DA0-713F-8E5D-B68E-D29CA42E0F48}"/>
              </a:ext>
            </a:extLst>
          </p:cNvPr>
          <p:cNvSpPr txBox="1"/>
          <p:nvPr/>
        </p:nvSpPr>
        <p:spPr>
          <a:xfrm>
            <a:off x="6937828" y="3429000"/>
            <a:ext cx="4934858" cy="2677656"/>
          </a:xfrm>
          <a:prstGeom prst="rect">
            <a:avLst/>
          </a:prstGeom>
          <a:noFill/>
        </p:spPr>
        <p:txBody>
          <a:bodyPr wrap="square">
            <a:spAutoFit/>
          </a:bodyPr>
          <a:lstStyle/>
          <a:p>
            <a:pPr marL="457200" indent="-457200" eaLnBrk="0" fontAlgn="base" hangingPunct="0">
              <a:spcBef>
                <a:spcPct val="0"/>
              </a:spcBef>
              <a:spcAft>
                <a:spcPct val="0"/>
              </a:spcAft>
              <a:buFont typeface="Arial" panose="020B0604020202020204" pitchFamily="34" charset="0"/>
              <a:buChar char="•"/>
            </a:pPr>
            <a:r>
              <a:rPr lang="en-US" altLang="en-US" sz="2800" dirty="0">
                <a:solidFill>
                  <a:srgbClr val="303436"/>
                </a:solidFill>
                <a:latin typeface="Arial Unicode MS"/>
              </a:rPr>
              <a:t>5 </a:t>
            </a:r>
            <a:r>
              <a:rPr lang="en-US" altLang="en-US" sz="2800" dirty="0" err="1">
                <a:solidFill>
                  <a:srgbClr val="303436"/>
                </a:solidFill>
                <a:latin typeface="Arial Unicode MS"/>
              </a:rPr>
              <a:t>ቅድሚያ</a:t>
            </a:r>
            <a:r>
              <a:rPr lang="en-US" altLang="en-US" sz="2800" dirty="0">
                <a:solidFill>
                  <a:srgbClr val="303436"/>
                </a:solidFill>
                <a:latin typeface="Arial Unicode MS"/>
              </a:rPr>
              <a:t> </a:t>
            </a:r>
            <a:r>
              <a:rPr lang="en-US" altLang="en-US" sz="2800" dirty="0" err="1">
                <a:solidFill>
                  <a:srgbClr val="303436"/>
                </a:solidFill>
                <a:latin typeface="Arial Unicode MS"/>
              </a:rPr>
              <a:t>የሚሰጣቸው</a:t>
            </a:r>
            <a:r>
              <a:rPr lang="en-US" altLang="en-US" sz="2800" dirty="0">
                <a:solidFill>
                  <a:srgbClr val="303436"/>
                </a:solidFill>
                <a:latin typeface="Arial Unicode MS"/>
              </a:rPr>
              <a:t> </a:t>
            </a:r>
            <a:r>
              <a:rPr lang="en-US" altLang="en-US" sz="2800" dirty="0" err="1">
                <a:solidFill>
                  <a:srgbClr val="303436"/>
                </a:solidFill>
                <a:latin typeface="Arial Unicode MS"/>
              </a:rPr>
              <a:t>ጉዳዮች</a:t>
            </a:r>
            <a:r>
              <a:rPr lang="en-US" altLang="en-US" sz="2800" dirty="0">
                <a:solidFill>
                  <a:srgbClr val="303436"/>
                </a:solidFill>
                <a:latin typeface="Arial Unicode MS"/>
              </a:rPr>
              <a:t> </a:t>
            </a:r>
            <a:r>
              <a:rPr lang="en-US" altLang="en-US" sz="2800" dirty="0" err="1">
                <a:solidFill>
                  <a:srgbClr val="303436"/>
                </a:solidFill>
                <a:latin typeface="Arial Unicode MS"/>
              </a:rPr>
              <a:t>ከዓላማዎች</a:t>
            </a:r>
            <a:r>
              <a:rPr lang="en-US" altLang="en-US" sz="2800" dirty="0">
                <a:solidFill>
                  <a:srgbClr val="303436"/>
                </a:solidFill>
                <a:latin typeface="Arial Unicode MS"/>
              </a:rPr>
              <a:t> </a:t>
            </a:r>
            <a:r>
              <a:rPr lang="en-US" altLang="en-US" sz="2800" dirty="0" err="1">
                <a:solidFill>
                  <a:srgbClr val="303436"/>
                </a:solidFill>
                <a:latin typeface="Arial Unicode MS"/>
              </a:rPr>
              <a:t>ጋር</a:t>
            </a:r>
            <a:r>
              <a:rPr lang="en-US" altLang="en-US" sz="2800" dirty="0">
                <a:solidFill>
                  <a:srgbClr val="303436"/>
                </a:solidFill>
                <a:latin typeface="Arial Unicode MS"/>
              </a:rPr>
              <a:t> (</a:t>
            </a:r>
            <a:r>
              <a:rPr lang="en-US" altLang="en-US" sz="2800" dirty="0" err="1">
                <a:solidFill>
                  <a:srgbClr val="303436"/>
                </a:solidFill>
                <a:latin typeface="Arial Unicode MS"/>
              </a:rPr>
              <a:t>ቀጣይ</a:t>
            </a:r>
            <a:r>
              <a:rPr lang="en-US" altLang="en-US" sz="2800" dirty="0">
                <a:solidFill>
                  <a:srgbClr val="303436"/>
                </a:solidFill>
                <a:latin typeface="Arial Unicode MS"/>
              </a:rPr>
              <a:t> </a:t>
            </a:r>
            <a:r>
              <a:rPr lang="en-US" altLang="en-US" sz="2800" dirty="0" err="1">
                <a:solidFill>
                  <a:srgbClr val="303436"/>
                </a:solidFill>
                <a:latin typeface="Arial Unicode MS"/>
              </a:rPr>
              <a:t>ስላይድ</a:t>
            </a:r>
            <a:r>
              <a:rPr lang="en-US" altLang="en-US" sz="2800" dirty="0">
                <a:solidFill>
                  <a:srgbClr val="303436"/>
                </a:solidFill>
                <a:latin typeface="Arial Unicode MS"/>
              </a:rPr>
              <a:t>)</a:t>
            </a:r>
          </a:p>
          <a:p>
            <a:pPr marL="457200" indent="-457200" eaLnBrk="0" fontAlgn="base" hangingPunct="0">
              <a:spcBef>
                <a:spcPct val="0"/>
              </a:spcBef>
              <a:spcAft>
                <a:spcPct val="0"/>
              </a:spcAft>
              <a:buFont typeface="Arial" panose="020B0604020202020204" pitchFamily="34" charset="0"/>
              <a:buChar char="•"/>
            </a:pPr>
            <a:r>
              <a:rPr lang="en-US" altLang="en-US" sz="2800" dirty="0">
                <a:solidFill>
                  <a:srgbClr val="303436"/>
                </a:solidFill>
                <a:latin typeface="Arial Unicode MS"/>
              </a:rPr>
              <a:t>20 </a:t>
            </a:r>
            <a:r>
              <a:rPr lang="en-US" altLang="en-US" sz="2800" dirty="0" err="1">
                <a:solidFill>
                  <a:srgbClr val="303436"/>
                </a:solidFill>
                <a:latin typeface="Arial Unicode MS"/>
              </a:rPr>
              <a:t>ተግ</a:t>
            </a:r>
            <a:r>
              <a:rPr lang="am-ET" altLang="en-US" sz="2800" dirty="0">
                <a:solidFill>
                  <a:srgbClr val="303436"/>
                </a:solidFill>
                <a:latin typeface="Arial Unicode MS"/>
              </a:rPr>
              <a:t>ባ</a:t>
            </a:r>
            <a:r>
              <a:rPr lang="en-US" altLang="en-US" sz="2800" dirty="0" err="1">
                <a:solidFill>
                  <a:srgbClr val="303436"/>
                </a:solidFill>
                <a:latin typeface="Arial Unicode MS"/>
              </a:rPr>
              <a:t>ራት</a:t>
            </a:r>
            <a:endParaRPr lang="en-US" altLang="en-US" sz="2800" dirty="0">
              <a:solidFill>
                <a:srgbClr val="303436"/>
              </a:solidFill>
              <a:latin typeface="Arial Unicode MS"/>
            </a:endParaRPr>
          </a:p>
          <a:p>
            <a:pPr marL="457200" indent="-457200" eaLnBrk="0" fontAlgn="base" hangingPunct="0">
              <a:spcBef>
                <a:spcPct val="0"/>
              </a:spcBef>
              <a:spcAft>
                <a:spcPct val="0"/>
              </a:spcAft>
              <a:buFont typeface="Arial" panose="020B0604020202020204" pitchFamily="34" charset="0"/>
              <a:buChar char="•"/>
            </a:pPr>
            <a:r>
              <a:rPr lang="en-US" altLang="en-US" sz="2800" dirty="0">
                <a:solidFill>
                  <a:srgbClr val="303436"/>
                </a:solidFill>
                <a:latin typeface="Arial Unicode MS"/>
              </a:rPr>
              <a:t>35 </a:t>
            </a:r>
            <a:r>
              <a:rPr lang="en-US" altLang="en-US" sz="2800" dirty="0" err="1">
                <a:solidFill>
                  <a:srgbClr val="303436"/>
                </a:solidFill>
                <a:latin typeface="Arial Unicode MS"/>
              </a:rPr>
              <a:t>ውጤቶች</a:t>
            </a:r>
            <a:r>
              <a:rPr lang="en-US" altLang="en-US" sz="2800" dirty="0">
                <a:solidFill>
                  <a:srgbClr val="303436"/>
                </a:solidFill>
                <a:latin typeface="Arial Unicode MS"/>
              </a:rPr>
              <a:t> </a:t>
            </a:r>
          </a:p>
          <a:p>
            <a:pPr marL="457200" indent="-457200" eaLnBrk="0" fontAlgn="base" hangingPunct="0">
              <a:spcBef>
                <a:spcPct val="0"/>
              </a:spcBef>
              <a:spcAft>
                <a:spcPct val="0"/>
              </a:spcAft>
              <a:buFont typeface="Arial" panose="020B0604020202020204" pitchFamily="34" charset="0"/>
              <a:buChar char="•"/>
            </a:pPr>
            <a:r>
              <a:rPr lang="en-US" altLang="en-US" sz="2800" dirty="0" err="1">
                <a:solidFill>
                  <a:srgbClr val="303436"/>
                </a:solidFill>
                <a:latin typeface="Arial Unicode MS"/>
              </a:rPr>
              <a:t>የግማ</a:t>
            </a:r>
            <a:r>
              <a:rPr lang="en-US" sz="2800" dirty="0" err="1">
                <a:solidFill>
                  <a:srgbClr val="303436"/>
                </a:solidFill>
                <a:latin typeface="Arial Unicode MS"/>
              </a:rPr>
              <a:t>ሽ</a:t>
            </a:r>
            <a:r>
              <a:rPr lang="am-ET" altLang="en-US" sz="2800" dirty="0">
                <a:solidFill>
                  <a:srgbClr val="303436"/>
                </a:solidFill>
              </a:rPr>
              <a:t> የትግበራ ጊዜ</a:t>
            </a:r>
            <a:r>
              <a:rPr lang="en-US" altLang="en-US" sz="2800" dirty="0">
                <a:solidFill>
                  <a:srgbClr val="303436"/>
                </a:solidFill>
                <a:latin typeface="Arial Unicode MS"/>
              </a:rPr>
              <a:t> </a:t>
            </a:r>
            <a:r>
              <a:rPr lang="en-US" altLang="en-US" sz="2800" dirty="0" err="1">
                <a:solidFill>
                  <a:srgbClr val="303436"/>
                </a:solidFill>
                <a:latin typeface="Arial Unicode MS"/>
              </a:rPr>
              <a:t>የአፈፃፀም</a:t>
            </a:r>
            <a:r>
              <a:rPr lang="en-US" altLang="en-US" sz="2800" dirty="0">
                <a:solidFill>
                  <a:srgbClr val="303436"/>
                </a:solidFill>
                <a:latin typeface="Arial Unicode MS"/>
              </a:rPr>
              <a:t> </a:t>
            </a:r>
            <a:r>
              <a:rPr lang="en-US" altLang="en-US" sz="2800" dirty="0" err="1">
                <a:solidFill>
                  <a:srgbClr val="303436"/>
                </a:solidFill>
                <a:latin typeface="Arial Unicode MS"/>
              </a:rPr>
              <a:t>ግምገማ</a:t>
            </a:r>
            <a:r>
              <a:rPr lang="en-US" altLang="en-US" sz="2800" dirty="0">
                <a:solidFill>
                  <a:srgbClr val="303436"/>
                </a:solidFill>
                <a:latin typeface="Arial Unicode MS"/>
              </a:rPr>
              <a:t> </a:t>
            </a:r>
            <a:r>
              <a:rPr lang="en-US" altLang="en-US" sz="2800" dirty="0" err="1">
                <a:solidFill>
                  <a:srgbClr val="303436"/>
                </a:solidFill>
                <a:latin typeface="Arial Unicode MS"/>
              </a:rPr>
              <a:t>እ</a:t>
            </a:r>
            <a:r>
              <a:rPr lang="am-ET" altLang="en-US" sz="2800" dirty="0">
                <a:solidFill>
                  <a:srgbClr val="303436"/>
                </a:solidFill>
                <a:latin typeface="Arial Unicode MS"/>
              </a:rPr>
              <a:t>.ኤ.አ በ</a:t>
            </a:r>
            <a:r>
              <a:rPr lang="en-US" altLang="en-US" sz="2800" dirty="0" err="1">
                <a:solidFill>
                  <a:srgbClr val="303436"/>
                </a:solidFill>
                <a:latin typeface="Arial Unicode MS"/>
              </a:rPr>
              <a:t>ሰኔ</a:t>
            </a:r>
            <a:r>
              <a:rPr lang="en-US" altLang="en-US" sz="2800" dirty="0">
                <a:solidFill>
                  <a:srgbClr val="303436"/>
                </a:solidFill>
                <a:latin typeface="Arial Unicode MS"/>
              </a:rPr>
              <a:t> 2022</a:t>
            </a:r>
          </a:p>
        </p:txBody>
      </p:sp>
    </p:spTree>
    <p:extLst>
      <p:ext uri="{BB962C8B-B14F-4D97-AF65-F5344CB8AC3E}">
        <p14:creationId xmlns:p14="http://schemas.microsoft.com/office/powerpoint/2010/main" val="942267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FFD31C9A-F8A4-648E-7E4F-B7EBBA39A20A}"/>
              </a:ext>
            </a:extLst>
          </p:cNvPr>
          <p:cNvSpPr txBox="1"/>
          <p:nvPr/>
        </p:nvSpPr>
        <p:spPr>
          <a:xfrm>
            <a:off x="1967948" y="6534834"/>
            <a:ext cx="10959548" cy="646331"/>
          </a:xfrm>
          <a:prstGeom prst="rect">
            <a:avLst/>
          </a:prstGeom>
          <a:noFill/>
        </p:spPr>
        <p:txBody>
          <a:bodyPr wrap="square" rtlCol="0">
            <a:spAutoFit/>
          </a:bodyPr>
          <a:lstStyle/>
          <a:p>
            <a:r>
              <a:rPr lang="en-US" altLang="en-US" sz="1800" dirty="0" err="1">
                <a:latin typeface="Calibri"/>
                <a:cs typeface="Calibri"/>
                <a:sym typeface="Arial"/>
              </a:rPr>
              <a:t>ምንጭ</a:t>
            </a:r>
            <a:r>
              <a:rPr lang="en-US" altLang="en-US" sz="1800" dirty="0">
                <a:latin typeface="Calibri"/>
                <a:cs typeface="Calibri"/>
                <a:sym typeface="Arial"/>
              </a:rPr>
              <a:t>፦</a:t>
            </a:r>
            <a:r>
              <a:rPr lang="am-ET" altLang="en-US" sz="1800" dirty="0">
                <a:latin typeface="Calibri"/>
                <a:cs typeface="Calibri"/>
                <a:sym typeface="Arial"/>
              </a:rPr>
              <a:t> </a:t>
            </a:r>
            <a:r>
              <a:rPr lang="en-US" altLang="en-US" sz="1800" dirty="0">
                <a:latin typeface="Calibri"/>
                <a:cs typeface="Calibri"/>
                <a:sym typeface="Arial"/>
              </a:rPr>
              <a:t>የተባበሩት </a:t>
            </a:r>
            <a:r>
              <a:rPr lang="en-US" altLang="en-US" sz="1800" dirty="0" err="1">
                <a:latin typeface="Calibri"/>
                <a:cs typeface="Calibri"/>
                <a:sym typeface="Arial"/>
              </a:rPr>
              <a:t>መንግስታት</a:t>
            </a:r>
            <a:r>
              <a:rPr lang="en-US" altLang="en-US" sz="1800" dirty="0">
                <a:latin typeface="Calibri"/>
                <a:cs typeface="Calibri"/>
                <a:sym typeface="Arial"/>
              </a:rPr>
              <a:t> </a:t>
            </a:r>
            <a:r>
              <a:rPr lang="en-US" altLang="en-US" sz="1800" dirty="0" err="1">
                <a:latin typeface="Calibri"/>
                <a:cs typeface="Calibri"/>
                <a:sym typeface="Arial"/>
              </a:rPr>
              <a:t>የአየር</a:t>
            </a:r>
            <a:r>
              <a:rPr lang="en-US" altLang="en-US" sz="1800" dirty="0">
                <a:latin typeface="Calibri"/>
                <a:cs typeface="Calibri"/>
                <a:sym typeface="Arial"/>
              </a:rPr>
              <a:t> </a:t>
            </a:r>
            <a:r>
              <a:rPr lang="en-US" altLang="en-US" sz="1800" dirty="0" err="1">
                <a:latin typeface="Calibri"/>
                <a:cs typeface="Calibri"/>
                <a:sym typeface="Arial"/>
              </a:rPr>
              <a:t>ንብረት</a:t>
            </a:r>
            <a:r>
              <a:rPr lang="en-US" altLang="en-US" sz="1800" dirty="0">
                <a:latin typeface="Calibri"/>
                <a:cs typeface="Calibri"/>
                <a:sym typeface="Arial"/>
              </a:rPr>
              <a:t> </a:t>
            </a:r>
            <a:r>
              <a:rPr lang="en-US" altLang="en-US" sz="1800" dirty="0" err="1">
                <a:latin typeface="Calibri"/>
                <a:cs typeface="Calibri"/>
                <a:sym typeface="Arial"/>
              </a:rPr>
              <a:t>ለውጥ</a:t>
            </a:r>
            <a:r>
              <a:rPr lang="en-US" altLang="en-US" sz="1800" dirty="0">
                <a:latin typeface="Calibri"/>
                <a:cs typeface="Calibri"/>
                <a:sym typeface="Arial"/>
              </a:rPr>
              <a:t> </a:t>
            </a:r>
            <a:r>
              <a:rPr lang="en-US" altLang="en-US" sz="1800" dirty="0" err="1">
                <a:latin typeface="Calibri"/>
                <a:cs typeface="Calibri"/>
                <a:sym typeface="Arial"/>
              </a:rPr>
              <a:t>ማዕቀፍ</a:t>
            </a:r>
            <a:r>
              <a:rPr lang="en-US" altLang="en-US" sz="1800" dirty="0">
                <a:latin typeface="Calibri"/>
                <a:cs typeface="Calibri"/>
                <a:sym typeface="Arial"/>
              </a:rPr>
              <a:t> </a:t>
            </a:r>
            <a:r>
              <a:rPr lang="en-US" altLang="en-US" sz="1800" dirty="0" err="1">
                <a:latin typeface="Calibri"/>
                <a:cs typeface="Calibri"/>
                <a:sym typeface="Arial"/>
              </a:rPr>
              <a:t>ስምምነት</a:t>
            </a:r>
            <a:r>
              <a:rPr lang="en-US" altLang="en-US" sz="1800" dirty="0">
                <a:latin typeface="Calibri"/>
                <a:cs typeface="Calibri"/>
                <a:sym typeface="Arial"/>
              </a:rPr>
              <a:t> (UNFCCC) </a:t>
            </a:r>
            <a:r>
              <a:rPr lang="en-US" sz="1800" dirty="0">
                <a:latin typeface="Calibri"/>
                <a:cs typeface="Calibri"/>
                <a:sym typeface="Arial"/>
              </a:rPr>
              <a:t>(</a:t>
            </a:r>
            <a:r>
              <a:rPr lang="en-US" sz="1800" dirty="0" err="1">
                <a:latin typeface="Calibri"/>
                <a:cs typeface="Calibri"/>
                <a:sym typeface="Arial"/>
              </a:rPr>
              <a:t>እ</a:t>
            </a:r>
            <a:r>
              <a:rPr lang="am-ET" sz="1800" dirty="0">
                <a:latin typeface="Calibri"/>
                <a:cs typeface="Calibri"/>
                <a:sym typeface="Arial"/>
              </a:rPr>
              <a:t>.</a:t>
            </a:r>
            <a:r>
              <a:rPr lang="en-US" sz="1800" dirty="0" err="1">
                <a:latin typeface="Calibri"/>
                <a:cs typeface="Calibri"/>
                <a:sym typeface="Arial"/>
              </a:rPr>
              <a:t>ኤ</a:t>
            </a:r>
            <a:r>
              <a:rPr lang="am-ET" sz="1800" dirty="0">
                <a:latin typeface="Calibri"/>
                <a:cs typeface="Calibri"/>
                <a:sym typeface="Arial"/>
              </a:rPr>
              <a:t>.አ. </a:t>
            </a:r>
            <a:r>
              <a:rPr lang="en-US" sz="1800" dirty="0">
                <a:latin typeface="Calibri"/>
                <a:cs typeface="Calibri"/>
                <a:sym typeface="Arial"/>
              </a:rPr>
              <a:t>2019)</a:t>
            </a:r>
            <a:r>
              <a:rPr lang="en-US" altLang="en-US" sz="1800" dirty="0">
                <a:latin typeface="Calibri"/>
                <a:cs typeface="Calibri"/>
                <a:sym typeface="Arial"/>
              </a:rPr>
              <a:t> </a:t>
            </a:r>
            <a:r>
              <a:rPr kumimoji="0" lang="en-US" altLang="en-US" sz="1600" i="0" u="none" strike="noStrike" cap="none" normalizeH="0" baseline="0" dirty="0" err="1">
                <a:ln>
                  <a:noFill/>
                </a:ln>
                <a:effectLst/>
                <a:latin typeface="Arial Unicode MS"/>
                <a:ea typeface="Times New Roman" panose="02020603050405020304" pitchFamily="18" charset="0"/>
                <a:cs typeface="Nyala" panose="02000504070300020003" pitchFamily="2" charset="0"/>
              </a:rPr>
              <a:t>ውሳኔ</a:t>
            </a:r>
            <a:r>
              <a:rPr kumimoji="0" lang="en-US" altLang="en-US" sz="1600" i="0" u="none" strike="noStrike" cap="none" normalizeH="0" baseline="0" dirty="0">
                <a:ln>
                  <a:noFill/>
                </a:ln>
                <a:effectLst/>
                <a:latin typeface="Arial Unicode MS"/>
                <a:ea typeface="Times New Roman" panose="02020603050405020304" pitchFamily="18" charset="0"/>
                <a:cs typeface="Nyala" panose="02000504070300020003" pitchFamily="2" charset="0"/>
              </a:rPr>
              <a:t> 3/ሲፒ.25</a:t>
            </a:r>
            <a:endParaRPr kumimoji="0" lang="en-US" altLang="en-US" sz="1600" i="0" u="none" strike="noStrike" cap="none" normalizeH="0" baseline="0" dirty="0">
              <a:ln>
                <a:noFill/>
              </a:ln>
              <a:effectLst/>
              <a:latin typeface="Arial" panose="020B0604020202020204" pitchFamily="34" charset="0"/>
            </a:endParaRPr>
          </a:p>
          <a:p>
            <a:endParaRPr lang="en-US" dirty="0"/>
          </a:p>
        </p:txBody>
      </p:sp>
      <p:pic>
        <p:nvPicPr>
          <p:cNvPr id="21" name="Picture 20">
            <a:extLst>
              <a:ext uri="{FF2B5EF4-FFF2-40B4-BE49-F238E27FC236}">
                <a16:creationId xmlns:a16="http://schemas.microsoft.com/office/drawing/2014/main" id="{E0EF6C0C-F6BC-1F86-2E58-27D14D2B3229}"/>
              </a:ext>
            </a:extLst>
          </p:cNvPr>
          <p:cNvPicPr>
            <a:picLocks noChangeAspect="1"/>
          </p:cNvPicPr>
          <p:nvPr/>
        </p:nvPicPr>
        <p:blipFill>
          <a:blip r:embed="rId3"/>
          <a:stretch>
            <a:fillRect/>
          </a:stretch>
        </p:blipFill>
        <p:spPr>
          <a:xfrm>
            <a:off x="2733675" y="328612"/>
            <a:ext cx="6724650" cy="6200775"/>
          </a:xfrm>
          <a:prstGeom prst="rect">
            <a:avLst/>
          </a:prstGeom>
        </p:spPr>
      </p:pic>
    </p:spTree>
    <p:extLst>
      <p:ext uri="{BB962C8B-B14F-4D97-AF65-F5344CB8AC3E}">
        <p14:creationId xmlns:p14="http://schemas.microsoft.com/office/powerpoint/2010/main" val="4237454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DEA0C4AA-1F47-F8C1-192E-66D3058F7D96}"/>
              </a:ext>
            </a:extLst>
          </p:cNvPr>
          <p:cNvSpPr txBox="1"/>
          <p:nvPr/>
        </p:nvSpPr>
        <p:spPr>
          <a:xfrm>
            <a:off x="238125" y="496892"/>
            <a:ext cx="11496675"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C00000"/>
                </a:solidFill>
                <a:effectLst/>
                <a:latin typeface="inherit"/>
              </a:rPr>
              <a:t>በስርዓተ-ፆታ</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ላይ</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የሚወሰደው</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እርምጃ</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በአለምአቀፍ</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የፖሊሲ</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ማዕቀፎች</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ውስጥ</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እንዴት</a:t>
            </a:r>
            <a:r>
              <a:rPr kumimoji="0" lang="en-US" altLang="en-US" sz="2800" b="1" i="0" u="none" strike="noStrike" cap="none" normalizeH="0" baseline="0" dirty="0">
                <a:ln>
                  <a:noFill/>
                </a:ln>
                <a:solidFill>
                  <a:srgbClr val="C00000"/>
                </a:solidFill>
                <a:effectLst/>
                <a:latin typeface="inherit"/>
              </a:rPr>
              <a:t> </a:t>
            </a:r>
            <a:r>
              <a:rPr kumimoji="0" lang="en-US" altLang="en-US" sz="2800" b="1" i="0" u="none" strike="noStrike" cap="none" normalizeH="0" baseline="0" dirty="0" err="1">
                <a:ln>
                  <a:noFill/>
                </a:ln>
                <a:solidFill>
                  <a:srgbClr val="C00000"/>
                </a:solidFill>
                <a:effectLst/>
                <a:latin typeface="inherit"/>
              </a:rPr>
              <a:t>ተጠቅሷል</a:t>
            </a:r>
            <a:r>
              <a:rPr kumimoji="0" lang="am-ET" altLang="en-US" sz="2800" b="1" i="0" u="none" strike="noStrike" cap="none" normalizeH="0" baseline="0" dirty="0">
                <a:ln>
                  <a:noFill/>
                </a:ln>
                <a:solidFill>
                  <a:srgbClr val="C00000"/>
                </a:solidFill>
                <a:effectLst/>
              </a:rPr>
              <a:t>?</a:t>
            </a:r>
            <a:endParaRPr kumimoji="0" lang="en-US" altLang="en-US" sz="2800" b="1" i="0" u="none" strike="noStrike" cap="none" normalizeH="0" baseline="0" dirty="0">
              <a:ln>
                <a:noFill/>
              </a:ln>
              <a:solidFill>
                <a:srgbClr val="C00000"/>
              </a:solidFill>
              <a:effectLst/>
              <a:latin typeface="Arial" panose="020B0604020202020204" pitchFamily="34" charset="0"/>
            </a:endParaRPr>
          </a:p>
        </p:txBody>
      </p:sp>
      <p:sp>
        <p:nvSpPr>
          <p:cNvPr id="25" name="TextBox 24">
            <a:extLst>
              <a:ext uri="{FF2B5EF4-FFF2-40B4-BE49-F238E27FC236}">
                <a16:creationId xmlns:a16="http://schemas.microsoft.com/office/drawing/2014/main" id="{28B2D308-852F-84FD-21BE-AF166CC6A618}"/>
              </a:ext>
            </a:extLst>
          </p:cNvPr>
          <p:cNvSpPr txBox="1"/>
          <p:nvPr/>
        </p:nvSpPr>
        <p:spPr>
          <a:xfrm>
            <a:off x="457200" y="1450999"/>
            <a:ext cx="11277600" cy="4888646"/>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በአጠቃላይ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በአለምአቀፍ</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የፖሊሲ</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ማዕቀፎች</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በሴቶች</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ልጃገረዶች</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ጾታን</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ያደረገ</a:t>
            </a:r>
            <a:r>
              <a:rPr kumimoji="0" lang="en-US" altLang="en-US" sz="21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መድልዎን</a:t>
            </a:r>
            <a:r>
              <a:rPr kumimoji="0" lang="en-US" altLang="en-US" sz="210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ለመቅረፍ</a:t>
            </a:r>
            <a:r>
              <a:rPr kumimoji="0" lang="en-US" altLang="en-US" sz="210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በጉዳ</a:t>
            </a:r>
            <a:r>
              <a:rPr lang="am-ET" altLang="en-US" sz="21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ዩ</a:t>
            </a:r>
            <a:r>
              <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ላይ</a:t>
            </a:r>
            <a:r>
              <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ያተኮረ</a:t>
            </a:r>
            <a:r>
              <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100" dirty="0" err="1">
                <a:solidFill>
                  <a:srgbClr val="303436"/>
                </a:solidFill>
                <a:latin typeface="Arial Unicode MS"/>
                <a:ea typeface="Times New Roman" panose="02020603050405020304" pitchFamily="18" charset="0"/>
                <a:cs typeface="Courier New" panose="02070309020205020404" pitchFamily="49" charset="0"/>
              </a:rPr>
              <a:t>የተለየ</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እርምጃ</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መወሰድ</a:t>
            </a:r>
            <a:r>
              <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እንዳለበት</a:t>
            </a:r>
            <a:r>
              <a:rPr kumimoji="0" lang="am-ET"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ይታመናል</a:t>
            </a:r>
            <a:endPar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kumimoji="0" lang="en-US" altLang="en-US" sz="2100" b="0" i="0" u="none" strike="noStrike" cap="none" normalizeH="0" baseline="0" dirty="0" err="1">
                <a:ln>
                  <a:noFill/>
                </a:ln>
                <a:solidFill>
                  <a:srgbClr val="303436"/>
                </a:solidFill>
                <a:effectLst/>
                <a:latin typeface="inherit" charset="0"/>
              </a:rPr>
              <a:t>ሴቶችን</a:t>
            </a:r>
            <a:r>
              <a:rPr kumimoji="0" lang="en-US" altLang="en-US" sz="2100" b="0" i="0" u="none" strike="noStrike" cap="none" normalizeH="0" baseline="0" dirty="0">
                <a:ln>
                  <a:noFill/>
                </a:ln>
                <a:solidFill>
                  <a:srgbClr val="303436"/>
                </a:solidFill>
                <a:effectLst/>
                <a:latin typeface="inherit" charset="0"/>
              </a:rPr>
              <a:t> </a:t>
            </a:r>
            <a:r>
              <a:rPr kumimoji="0" lang="en-US" altLang="en-US" sz="2100" b="0" i="0" u="none" strike="noStrike" cap="none" normalizeH="0" baseline="0" dirty="0" err="1">
                <a:ln>
                  <a:noFill/>
                </a:ln>
                <a:solidFill>
                  <a:srgbClr val="303436"/>
                </a:solidFill>
                <a:effectLst/>
                <a:latin typeface="inherit" charset="0"/>
              </a:rPr>
              <a:t>እና</a:t>
            </a:r>
            <a:r>
              <a:rPr kumimoji="0" lang="en-US" altLang="en-US" sz="2100" b="0" i="0" u="none" strike="noStrike" cap="none" normalizeH="0" baseline="0" dirty="0">
                <a:ln>
                  <a:noFill/>
                </a:ln>
                <a:solidFill>
                  <a:srgbClr val="303436"/>
                </a:solidFill>
                <a:effectLst/>
                <a:latin typeface="inherit" charset="0"/>
              </a:rPr>
              <a:t> </a:t>
            </a:r>
            <a:r>
              <a:rPr kumimoji="0" lang="en-US" altLang="en-US" sz="2100" b="0" i="0" u="none" strike="noStrike" cap="none" normalizeH="0" baseline="0" dirty="0" err="1">
                <a:ln>
                  <a:noFill/>
                </a:ln>
                <a:solidFill>
                  <a:srgbClr val="303436"/>
                </a:solidFill>
                <a:effectLst/>
                <a:latin typeface="inherit" charset="0"/>
              </a:rPr>
              <a:t>ልጃገረዶችን</a:t>
            </a:r>
            <a:r>
              <a:rPr kumimoji="0" lang="en-US" altLang="en-US" sz="2100" b="0" i="0" u="none" strike="noStrike" cap="none" normalizeH="0" baseline="0" dirty="0">
                <a:ln>
                  <a:noFill/>
                </a:ln>
                <a:solidFill>
                  <a:srgbClr val="303436"/>
                </a:solidFill>
                <a:effectLst/>
                <a:latin typeface="inherit" charset="0"/>
              </a:rPr>
              <a:t> </a:t>
            </a:r>
            <a:r>
              <a:rPr kumimoji="0" lang="en-US" altLang="en-US" sz="2100" b="0" i="0" u="none" strike="noStrike" cap="none" normalizeH="0" baseline="0" dirty="0" err="1">
                <a:ln>
                  <a:noFill/>
                </a:ln>
                <a:solidFill>
                  <a:srgbClr val="303436"/>
                </a:solidFill>
                <a:effectLst/>
                <a:latin typeface="inherit" charset="0"/>
              </a:rPr>
              <a:t>በቀጥታ</a:t>
            </a:r>
            <a:r>
              <a:rPr kumimoji="0" lang="am-ET" altLang="en-US" sz="2100" b="0" i="0" u="none" strike="noStrike" cap="none" normalizeH="0" baseline="0" dirty="0">
                <a:ln>
                  <a:noFill/>
                </a:ln>
                <a:solidFill>
                  <a:srgbClr val="303436"/>
                </a:solidFill>
                <a:effectLst/>
                <a:latin typeface="inherit" charset="0"/>
              </a:rPr>
              <a:t> </a:t>
            </a:r>
            <a:r>
              <a:rPr kumimoji="0" lang="en-ZA" altLang="en-US" sz="2100" b="0" i="0" u="none" strike="noStrike" cap="none" normalizeH="0" baseline="0" dirty="0" err="1">
                <a:ln>
                  <a:noFill/>
                </a:ln>
                <a:solidFill>
                  <a:srgbClr val="303436"/>
                </a:solidFill>
                <a:effectLst/>
                <a:latin typeface="inherit" charset="0"/>
              </a:rPr>
              <a:t>ይጠቅሳሉ</a:t>
            </a:r>
            <a:endParaRPr kumimoji="0" lang="am-ET" altLang="en-US" sz="2100" b="0" i="0" u="none" strike="noStrike" cap="none" normalizeH="0" baseline="0" dirty="0">
              <a:ln>
                <a:noFill/>
              </a:ln>
              <a:solidFill>
                <a:srgbClr val="303436"/>
              </a:solidFill>
              <a:effectLst/>
              <a:latin typeface="inherit"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en-US" altLang="en-US" sz="2100" dirty="0" err="1">
                <a:solidFill>
                  <a:srgbClr val="303436"/>
                </a:solidFill>
                <a:latin typeface="inherit" charset="0"/>
              </a:rPr>
              <a:t>ስለስርዓተ-ፆታ</a:t>
            </a:r>
            <a:r>
              <a:rPr lang="am-ET" altLang="en-US" sz="2100" dirty="0">
                <a:solidFill>
                  <a:srgbClr val="303436"/>
                </a:solidFill>
                <a:latin typeface="inherit" charset="0"/>
              </a:rPr>
              <a:t> ስንናገር በወንዶች እና ሴቶች መካከል ያለውን ማህበራዊ ግንኙነት ለመግለጽ ነው</a:t>
            </a:r>
            <a:endParaRPr lang="am-ET" altLang="en-US" sz="2100" dirty="0">
              <a:solidFill>
                <a:srgbClr val="303436"/>
              </a:solidFill>
            </a:endParaRPr>
          </a:p>
          <a:p>
            <a:pPr marL="285750" indent="-285750" eaLnBrk="0" fontAlgn="base" hangingPunct="0">
              <a:lnSpc>
                <a:spcPct val="150000"/>
              </a:lnSpc>
              <a:spcBef>
                <a:spcPct val="0"/>
              </a:spcBef>
              <a:spcAft>
                <a:spcPct val="0"/>
              </a:spcAft>
              <a:buFont typeface="Arial" panose="020B0604020202020204" pitchFamily="34" charset="0"/>
              <a:buChar char="•"/>
            </a:pP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የአለም</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አቀፍ</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ፖሊሲ</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ማዕቀፎች</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አሁንም</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Arial" panose="020B0604020202020204" pitchFamily="34" charset="0"/>
              </a:rPr>
              <a:t>ቢሆን</a:t>
            </a:r>
            <a:r>
              <a:rPr kumimoji="0" lang="en-US" altLang="en-US" sz="21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100" b="0" i="0" u="none" strike="noStrike" cap="none" normalizeH="0" baseline="0" dirty="0" err="1">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መ</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ገ</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ለጫዎችን</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በተመለከተ</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በህብረተሰቡ</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እና</a:t>
            </a:r>
            <a:r>
              <a:rPr kumimoji="0" lang="am-ET"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ለልማት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ያላቸውን</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ቦታ</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am-ET"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በ</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እርምጃ</a:t>
            </a:r>
            <a:r>
              <a:rPr lang="am-ET" altLang="en-US" sz="2100" dirty="0">
                <a:solidFill>
                  <a:srgbClr val="303436"/>
                </a:solidFill>
                <a:latin typeface="Arial Unicode MS"/>
                <a:ea typeface="Times New Roman" panose="02020603050405020304" pitchFamily="18" charset="0"/>
                <a:cs typeface="Nyala" panose="02000504070300020003" pitchFamily="2" charset="0"/>
              </a:rPr>
              <a:t> እና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የአደጋ</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ስጋት</a:t>
            </a:r>
            <a:r>
              <a:rPr kumimoji="0" lang="en-US" altLang="en-US" sz="2100" b="0" i="0" u="none" strike="noStrike" cap="none" normalizeH="0" baseline="0" dirty="0">
                <a:ln>
                  <a:noFill/>
                </a:ln>
                <a:solidFill>
                  <a:srgbClr val="303436"/>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ቅነሳ</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ውስጥ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ያላቸውን</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አንድምታ</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100" dirty="0">
                <a:solidFill>
                  <a:srgbClr val="303436"/>
                </a:solidFill>
              </a:rPr>
              <a:t>የተ</a:t>
            </a:r>
            <a:r>
              <a:rPr lang="en-US" sz="2100" dirty="0" err="1">
                <a:solidFill>
                  <a:srgbClr val="303436"/>
                </a:solidFill>
                <a:latin typeface="Arial Unicode MS"/>
              </a:rPr>
              <a:t>ሻ</a:t>
            </a:r>
            <a:r>
              <a:rPr lang="am-ET" altLang="en-US" sz="2100" dirty="0">
                <a:solidFill>
                  <a:srgbClr val="303436"/>
                </a:solidFill>
              </a:rPr>
              <a:t>ለ ፍቺ ማግኘት ይጠበቅባቸዋል</a:t>
            </a:r>
            <a:endParaRPr lang="en-US" altLang="en-US" sz="2100" dirty="0">
              <a:solidFill>
                <a:srgbClr val="303436"/>
              </a:solidFill>
              <a:latin typeface="Arial Unicode MS"/>
            </a:endParaRPr>
          </a:p>
          <a:p>
            <a:pPr marL="285750" indent="-285750" eaLnBrk="0" fontAlgn="base" hangingPunct="0">
              <a:lnSpc>
                <a:spcPct val="150000"/>
              </a:lnSpc>
              <a:spcBef>
                <a:spcPct val="0"/>
              </a:spcBef>
              <a:spcAft>
                <a:spcPct val="0"/>
              </a:spcAft>
              <a:buFont typeface="Arial" panose="020B0604020202020204" pitchFamily="34" charset="0"/>
              <a:buChar char="•"/>
            </a:pP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በአየር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100" dirty="0" err="1">
                <a:solidFill>
                  <a:srgbClr val="303436"/>
                </a:solidFill>
                <a:latin typeface="Arial Unicode MS"/>
                <a:ea typeface="Times New Roman" panose="02020603050405020304" pitchFamily="18" charset="0"/>
                <a:cs typeface="Courier New" panose="02070309020205020404" pitchFamily="49" charset="0"/>
              </a:rPr>
              <a:t>ለውጥ</a:t>
            </a:r>
            <a:r>
              <a:rPr lang="en-US" altLang="en-US" sz="2100" dirty="0">
                <a:solidFill>
                  <a:srgbClr val="303436"/>
                </a:solidFill>
                <a:latin typeface="Arial Unicode MS"/>
                <a:ea typeface="Times New Roman" panose="02020603050405020304" pitchFamily="18" charset="0"/>
                <a:cs typeface="Courier New" panose="02070309020205020404" pitchFamily="49" charset="0"/>
              </a:rPr>
              <a:t>፣</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በልማት</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በአደጋ</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አውድ</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የተለያየ</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የፆታ</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ማንነት</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ባላቸው</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ሰዎች</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am-ET" altLang="en-US" sz="2100" dirty="0">
                <a:solidFill>
                  <a:srgbClr val="303436"/>
                </a:solidFill>
                <a:latin typeface="inherit" charset="0"/>
                <a:ea typeface="Times New Roman" panose="02020603050405020304" pitchFamily="18" charset="0"/>
                <a:cs typeface="Courier New" panose="02070309020205020404" pitchFamily="49" charset="0"/>
              </a:rPr>
              <a:t>የ</a:t>
            </a:r>
            <a:r>
              <a:rPr kumimoji="0" lang="am-ET"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ሚሰበሰበው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መረጃ</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ደካማ</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ነው</a:t>
            </a:r>
            <a:r>
              <a:rPr kumimoji="0" lang="en-US"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ይህንን</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ጉዳይ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በቀጣይ</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ሞጁሎች</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እንደገና</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እንጎበኘዋለን</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1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መረጃዎችን</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መከፋፈል</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የተለያዩ</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ቡድኖችን</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እድገት</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መከታተል</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ለምን</a:t>
            </a:r>
            <a:r>
              <a:rPr kumimoji="0" lang="am-ET"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አስፈላጊ</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እንደሆነም</a:t>
            </a:r>
            <a:r>
              <a:rPr kumimoji="0" lang="en-US" altLang="en-US" sz="21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1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እንረዳለን</a:t>
            </a:r>
            <a:r>
              <a:rPr kumimoji="0" lang="en-US" altLang="en-US" sz="2100" b="0" i="0" u="none" strike="noStrike" cap="none" normalizeH="0" baseline="0" dirty="0">
                <a:ln>
                  <a:noFill/>
                </a:ln>
                <a:solidFill>
                  <a:schemeClr val="tx1"/>
                </a:solidFill>
                <a:effectLst/>
              </a:rPr>
              <a:t> </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32" name="Rectangle 4">
            <a:extLst>
              <a:ext uri="{FF2B5EF4-FFF2-40B4-BE49-F238E27FC236}">
                <a16:creationId xmlns:a16="http://schemas.microsoft.com/office/drawing/2014/main" id="{AD70015F-5F33-50E6-12A8-4648E9C71264}"/>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132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DEA0C4AA-1F47-F8C1-192E-66D3058F7D96}"/>
              </a:ext>
            </a:extLst>
          </p:cNvPr>
          <p:cNvSpPr txBox="1"/>
          <p:nvPr/>
        </p:nvSpPr>
        <p:spPr>
          <a:xfrm>
            <a:off x="856342" y="496892"/>
            <a:ext cx="10319658" cy="523220"/>
          </a:xfrm>
          <a:prstGeom prst="rect">
            <a:avLst/>
          </a:prstGeom>
          <a:noFill/>
        </p:spPr>
        <p:txBody>
          <a:bodyPr wrap="square">
            <a:spAutoFit/>
          </a:bodyPr>
          <a:lstStyle/>
          <a:p>
            <a:pPr eaLnBrk="0" fontAlgn="base" hangingPunct="0">
              <a:spcBef>
                <a:spcPct val="0"/>
              </a:spcBef>
              <a:spcAft>
                <a:spcPct val="0"/>
              </a:spcAft>
            </a:pPr>
            <a:r>
              <a:rPr lang="en-US" altLang="en-US" sz="2800" b="1" dirty="0" err="1">
                <a:solidFill>
                  <a:srgbClr val="C00000"/>
                </a:solidFill>
                <a:latin typeface="inherit"/>
              </a:rPr>
              <a:t>በኢትዮጵያ</a:t>
            </a:r>
            <a:r>
              <a:rPr lang="en-US" altLang="en-US" sz="2800" b="1" dirty="0">
                <a:solidFill>
                  <a:srgbClr val="C00000"/>
                </a:solidFill>
                <a:latin typeface="inherit"/>
              </a:rPr>
              <a:t> </a:t>
            </a:r>
            <a:r>
              <a:rPr lang="en-US" altLang="en-US" sz="2800" b="1" dirty="0" err="1">
                <a:solidFill>
                  <a:srgbClr val="C00000"/>
                </a:solidFill>
                <a:latin typeface="inherit"/>
              </a:rPr>
              <a:t>ለአየር</a:t>
            </a:r>
            <a:r>
              <a:rPr lang="en-US" altLang="en-US" sz="2800" b="1" dirty="0">
                <a:solidFill>
                  <a:srgbClr val="C00000"/>
                </a:solidFill>
                <a:latin typeface="inherit"/>
              </a:rPr>
              <a:t> </a:t>
            </a:r>
            <a:r>
              <a:rPr lang="en-US" altLang="en-US" sz="2800" b="1" dirty="0" err="1">
                <a:solidFill>
                  <a:srgbClr val="C00000"/>
                </a:solidFill>
                <a:latin typeface="inherit"/>
              </a:rPr>
              <a:t>ንብረት</a:t>
            </a:r>
            <a:r>
              <a:rPr lang="en-US" altLang="en-US" sz="2800" b="1" dirty="0">
                <a:solidFill>
                  <a:srgbClr val="C00000"/>
                </a:solidFill>
                <a:latin typeface="inherit"/>
              </a:rPr>
              <a:t> </a:t>
            </a:r>
            <a:r>
              <a:rPr lang="en-US" altLang="en-US" sz="2800" b="1" dirty="0" err="1">
                <a:solidFill>
                  <a:srgbClr val="C00000"/>
                </a:solidFill>
                <a:latin typeface="inherit"/>
              </a:rPr>
              <a:t>ለውጥ</a:t>
            </a:r>
            <a:r>
              <a:rPr lang="en-US" altLang="en-US" sz="2800" b="1" dirty="0">
                <a:solidFill>
                  <a:srgbClr val="C00000"/>
                </a:solidFill>
                <a:latin typeface="inherit"/>
              </a:rPr>
              <a:t> </a:t>
            </a:r>
            <a:r>
              <a:rPr lang="en-US" altLang="en-US" sz="2800" b="1" dirty="0" err="1">
                <a:solidFill>
                  <a:srgbClr val="C00000"/>
                </a:solidFill>
                <a:latin typeface="inherit"/>
              </a:rPr>
              <a:t>የሴቶች</a:t>
            </a:r>
            <a:r>
              <a:rPr lang="en-US" altLang="en-US" sz="2800" b="1" dirty="0">
                <a:solidFill>
                  <a:srgbClr val="C00000"/>
                </a:solidFill>
                <a:latin typeface="inherit"/>
              </a:rPr>
              <a:t> </a:t>
            </a:r>
            <a:r>
              <a:rPr lang="en-US" altLang="en-US" sz="2800" b="1" dirty="0" err="1">
                <a:solidFill>
                  <a:srgbClr val="C00000"/>
                </a:solidFill>
                <a:latin typeface="inherit"/>
              </a:rPr>
              <a:t>ተጋላጭነት</a:t>
            </a:r>
            <a:r>
              <a:rPr lang="en-US" altLang="en-US" sz="2800" b="1" dirty="0">
                <a:solidFill>
                  <a:srgbClr val="C00000"/>
                </a:solidFill>
                <a:latin typeface="inherit"/>
              </a:rPr>
              <a:t> </a:t>
            </a:r>
            <a:r>
              <a:rPr lang="en-US" altLang="en-US" sz="2800" b="1" dirty="0" err="1">
                <a:solidFill>
                  <a:srgbClr val="C00000"/>
                </a:solidFill>
                <a:latin typeface="inherit"/>
              </a:rPr>
              <a:t>አጠቃላይ</a:t>
            </a:r>
            <a:r>
              <a:rPr lang="en-US" altLang="en-US" sz="2800" b="1" dirty="0">
                <a:solidFill>
                  <a:srgbClr val="C00000"/>
                </a:solidFill>
                <a:latin typeface="inherit"/>
              </a:rPr>
              <a:t> </a:t>
            </a:r>
            <a:r>
              <a:rPr lang="en-US" altLang="en-US" sz="2800" b="1" dirty="0" err="1">
                <a:solidFill>
                  <a:srgbClr val="C00000"/>
                </a:solidFill>
                <a:latin typeface="inherit"/>
              </a:rPr>
              <a:t>ሁኔታዎች</a:t>
            </a:r>
            <a:r>
              <a:rPr lang="en-US" altLang="en-US" sz="2800" b="1" dirty="0">
                <a:solidFill>
                  <a:srgbClr val="C00000"/>
                </a:solidFill>
                <a:latin typeface="inherit"/>
              </a:rPr>
              <a:t> </a:t>
            </a:r>
          </a:p>
        </p:txBody>
      </p:sp>
      <p:sp>
        <p:nvSpPr>
          <p:cNvPr id="25" name="TextBox 24">
            <a:extLst>
              <a:ext uri="{FF2B5EF4-FFF2-40B4-BE49-F238E27FC236}">
                <a16:creationId xmlns:a16="http://schemas.microsoft.com/office/drawing/2014/main" id="{28B2D308-852F-84FD-21BE-AF166CC6A618}"/>
              </a:ext>
            </a:extLst>
          </p:cNvPr>
          <p:cNvSpPr txBox="1"/>
          <p:nvPr/>
        </p:nvSpPr>
        <p:spPr>
          <a:xfrm>
            <a:off x="266700" y="1020112"/>
            <a:ext cx="11734799" cy="5573898"/>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መተዳደሪያቸው</a:t>
            </a:r>
            <a:r>
              <a:rPr lang="am-ET" altLang="en-US" sz="2400" dirty="0">
                <a:solidFill>
                  <a:srgbClr val="303436"/>
                </a:solidFill>
                <a:latin typeface="Arial Unicode MS"/>
                <a:ea typeface="Times New Roman" panose="02020603050405020304" pitchFamily="18" charset="0"/>
                <a:cs typeface="Nyala" panose="02000504070300020003" pitchFamily="2" charset="0"/>
              </a:rPr>
              <a:t> በቀጥታ</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ግብርና</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በአካባቢያቸው</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የሚገኝ</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የተፈጥሮ</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ሃብት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ጥገኛ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ነው</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በሁሉም</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ደረጃ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በዋና</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ዋና ጉዳዮች ላይ በሚደረጉ</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የውሳኔ</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አሰጣጥ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ሂደ</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ቶ</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ች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ላይ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የተገለሉ</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ናቸው</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የሆነው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የውሳኔ</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ሰጭነት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ተሳትፎአቸው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የሃብት</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ተደራ</a:t>
            </a:r>
            <a:r>
              <a:rPr lang="en-US" sz="2400" dirty="0" err="1">
                <a:solidFill>
                  <a:srgbClr val="303436"/>
                </a:solidFill>
                <a:latin typeface="Nyala" panose="02000504070300020003" pitchFamily="2" charset="0"/>
                <a:cs typeface="Courier New" panose="02070309020205020404" pitchFamily="49" charset="0"/>
              </a:rPr>
              <a:t>ሽ</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ነት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ለአየር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ተጋላጭነትታቸውን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ያደርገዋል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የገጠር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ሴቶች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ለቤት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ፍጆታ</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የሚውል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ውሃ</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አቅርቦት</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ለምግብ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ማብሰያ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ለሙቀት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የሚሆን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የኃይል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አቅርቦት</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እንዲሁም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ምግብ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ዋስትና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ከፍተኛ</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ኃላፊነት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አለባቸው</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ስለሆነም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ድርቅ፣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የማያስተማምን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ዝናብ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የደን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መመናመን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አሉታዊ</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ተፅእኖ</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ያሳድርባቸዋል</a:t>
            </a:r>
            <a:endPar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በእማዎራ</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የሚመሩ</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ቤተሰቦች</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በአባወራ</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ከ</a:t>
            </a:r>
            <a:r>
              <a:rPr kumimoji="0" lang="am-ET"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ሚ</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መሩት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ይልቅ</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በአየር</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ንብረት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ተለዋዋጭነት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ተፅእኖ</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የበለጠ</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ተጋላጭ</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ናቸው</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በአየር</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ንብረት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ተለዋዋጭነት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ምክንያት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በእማዎራ</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የሚመሩ</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ቤተሰቦች</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ገቢ</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12.4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በመቶ</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ሲቀንስ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በአባወራ</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የሚመሩት</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ገቢ</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የቀነሰው</a:t>
            </a:r>
            <a:r>
              <a:rPr kumimoji="0" lang="en-US" altLang="en-US" sz="2400" b="0" i="0" u="none" strike="noStrike" cap="none" normalizeH="0" baseline="0" dirty="0">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 5.7 </a:t>
            </a:r>
            <a:r>
              <a:rPr kumimoji="0" lang="en-US" altLang="en-US" sz="2400" b="0" i="0" u="none" strike="noStrike" cap="none" normalizeH="0" baseline="0" dirty="0" err="1">
                <a:ln>
                  <a:noFill/>
                </a:ln>
                <a:solidFill>
                  <a:srgbClr val="303436"/>
                </a:solidFill>
                <a:effectLst/>
                <a:latin typeface="Nyala" panose="02000504070300020003" pitchFamily="2" charset="0"/>
                <a:ea typeface="Calibri" panose="020F0502020204030204" pitchFamily="34" charset="0"/>
                <a:cs typeface="Times New Roman" panose="02020603050405020304" pitchFamily="18" charset="0"/>
              </a:rPr>
              <a:t>በመቶ</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ነው</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2" name="Rectangle 4">
            <a:extLst>
              <a:ext uri="{FF2B5EF4-FFF2-40B4-BE49-F238E27FC236}">
                <a16:creationId xmlns:a16="http://schemas.microsoft.com/office/drawing/2014/main" id="{AD70015F-5F33-50E6-12A8-4648E9C71264}"/>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653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DEA0C4AA-1F47-F8C1-192E-66D3058F7D96}"/>
              </a:ext>
            </a:extLst>
          </p:cNvPr>
          <p:cNvSpPr txBox="1"/>
          <p:nvPr/>
        </p:nvSpPr>
        <p:spPr>
          <a:xfrm>
            <a:off x="371475" y="263990"/>
            <a:ext cx="10775950" cy="523220"/>
          </a:xfrm>
          <a:prstGeom prst="rect">
            <a:avLst/>
          </a:prstGeom>
          <a:noFill/>
        </p:spPr>
        <p:txBody>
          <a:bodyPr wrap="square">
            <a:spAutoFit/>
          </a:bodyPr>
          <a:lstStyle/>
          <a:p>
            <a:pPr eaLnBrk="0" fontAlgn="base" hangingPunct="0">
              <a:spcBef>
                <a:spcPct val="0"/>
              </a:spcBef>
              <a:spcAft>
                <a:spcPct val="0"/>
              </a:spcAft>
            </a:pPr>
            <a:r>
              <a:rPr lang="am-ET" altLang="en-US" sz="2800" b="1" dirty="0">
                <a:solidFill>
                  <a:srgbClr val="C00000"/>
                </a:solidFill>
                <a:latin typeface="inherit"/>
              </a:rPr>
              <a:t>ዋና ዋና </a:t>
            </a:r>
            <a:r>
              <a:rPr lang="en-US" altLang="en-US" sz="2800" b="1" dirty="0" err="1">
                <a:solidFill>
                  <a:srgbClr val="C00000"/>
                </a:solidFill>
                <a:latin typeface="inherit"/>
              </a:rPr>
              <a:t>የአየር</a:t>
            </a:r>
            <a:r>
              <a:rPr lang="en-US" altLang="en-US" sz="2800" b="1" dirty="0">
                <a:solidFill>
                  <a:srgbClr val="C00000"/>
                </a:solidFill>
                <a:latin typeface="inherit"/>
              </a:rPr>
              <a:t> </a:t>
            </a:r>
            <a:r>
              <a:rPr lang="en-US" altLang="en-US" sz="2800" b="1" dirty="0" err="1">
                <a:solidFill>
                  <a:srgbClr val="C00000"/>
                </a:solidFill>
                <a:latin typeface="inherit"/>
              </a:rPr>
              <a:t>ንብረት</a:t>
            </a:r>
            <a:r>
              <a:rPr lang="en-US" altLang="en-US" sz="2800" b="1" dirty="0">
                <a:solidFill>
                  <a:srgbClr val="C00000"/>
                </a:solidFill>
                <a:latin typeface="inherit"/>
              </a:rPr>
              <a:t> </a:t>
            </a:r>
            <a:r>
              <a:rPr lang="en-US" altLang="en-US" sz="2800" b="1" dirty="0" err="1">
                <a:solidFill>
                  <a:srgbClr val="C00000"/>
                </a:solidFill>
                <a:latin typeface="inherit"/>
              </a:rPr>
              <a:t>ለውጥን</a:t>
            </a:r>
            <a:r>
              <a:rPr lang="am-ET" altLang="en-US" sz="2800" b="1" dirty="0">
                <a:solidFill>
                  <a:srgbClr val="C00000"/>
                </a:solidFill>
                <a:latin typeface="inherit"/>
              </a:rPr>
              <a:t> </a:t>
            </a:r>
            <a:r>
              <a:rPr lang="am-ET" altLang="en-US" sz="2800" b="1" dirty="0">
                <a:solidFill>
                  <a:srgbClr val="C00000"/>
                </a:solidFill>
              </a:rPr>
              <a:t>የመ</a:t>
            </a:r>
            <a:r>
              <a:rPr lang="en-US" sz="2800" b="1" dirty="0" err="1">
                <a:solidFill>
                  <a:srgbClr val="C00000"/>
                </a:solidFill>
                <a:latin typeface="inherit"/>
              </a:rPr>
              <a:t>ቋቋ</a:t>
            </a:r>
            <a:r>
              <a:rPr lang="am-ET" altLang="en-US" sz="2800" b="1" dirty="0">
                <a:solidFill>
                  <a:srgbClr val="C00000"/>
                </a:solidFill>
                <a:latin typeface="inherit"/>
              </a:rPr>
              <a:t>ሚያ </a:t>
            </a:r>
            <a:r>
              <a:rPr lang="en-US" altLang="en-US" sz="2800" b="1" dirty="0" err="1">
                <a:solidFill>
                  <a:srgbClr val="C00000"/>
                </a:solidFill>
                <a:latin typeface="inherit"/>
              </a:rPr>
              <a:t>እርምጃ</a:t>
            </a:r>
            <a:r>
              <a:rPr lang="en-US" altLang="en-US" sz="2800" b="1" dirty="0">
                <a:solidFill>
                  <a:srgbClr val="C00000"/>
                </a:solidFill>
                <a:latin typeface="inherit"/>
              </a:rPr>
              <a:t> መ</a:t>
            </a:r>
            <a:r>
              <a:rPr lang="am-ET" altLang="en-US" sz="2800" b="1" dirty="0">
                <a:solidFill>
                  <a:srgbClr val="C00000"/>
                </a:solidFill>
                <a:latin typeface="inherit"/>
              </a:rPr>
              <a:t>መ</a:t>
            </a:r>
            <a:r>
              <a:rPr lang="en-US" altLang="en-US" sz="2800" b="1" dirty="0" err="1">
                <a:solidFill>
                  <a:srgbClr val="C00000"/>
                </a:solidFill>
                <a:latin typeface="inherit"/>
              </a:rPr>
              <a:t>ሪያ</a:t>
            </a:r>
            <a:r>
              <a:rPr lang="en-US" altLang="en-US" sz="2800" b="1" dirty="0">
                <a:solidFill>
                  <a:srgbClr val="C00000"/>
                </a:solidFill>
                <a:latin typeface="inherit"/>
              </a:rPr>
              <a:t> </a:t>
            </a:r>
            <a:r>
              <a:rPr lang="am-ET" altLang="en-US" sz="2800" b="1" dirty="0">
                <a:solidFill>
                  <a:srgbClr val="C00000"/>
                </a:solidFill>
                <a:latin typeface="inherit"/>
              </a:rPr>
              <a:t>እ</a:t>
            </a:r>
            <a:r>
              <a:rPr lang="en-US" altLang="en-US" sz="2800" b="1" dirty="0">
                <a:solidFill>
                  <a:srgbClr val="C00000"/>
                </a:solidFill>
                <a:latin typeface="inherit"/>
              </a:rPr>
              <a:t>ና </a:t>
            </a:r>
            <a:r>
              <a:rPr lang="en-US" altLang="en-US" sz="2800" b="1" dirty="0" err="1">
                <a:solidFill>
                  <a:srgbClr val="C00000"/>
                </a:solidFill>
                <a:latin typeface="inherit"/>
              </a:rPr>
              <a:t>ፖሊሲ</a:t>
            </a:r>
            <a:r>
              <a:rPr lang="en-US" altLang="en-US" sz="2800" b="1" dirty="0">
                <a:solidFill>
                  <a:srgbClr val="C00000"/>
                </a:solidFill>
                <a:latin typeface="inherit"/>
              </a:rPr>
              <a:t> </a:t>
            </a:r>
            <a:r>
              <a:rPr lang="en-US" altLang="en-US" sz="2800" b="1" dirty="0" err="1">
                <a:solidFill>
                  <a:srgbClr val="C00000"/>
                </a:solidFill>
                <a:latin typeface="inherit"/>
              </a:rPr>
              <a:t>ሰነዶች</a:t>
            </a:r>
            <a:r>
              <a:rPr lang="en-US" altLang="en-US" sz="2800" b="1" dirty="0">
                <a:solidFill>
                  <a:srgbClr val="C00000"/>
                </a:solidFill>
                <a:latin typeface="inherit"/>
              </a:rPr>
              <a:t> </a:t>
            </a:r>
          </a:p>
        </p:txBody>
      </p:sp>
      <p:sp>
        <p:nvSpPr>
          <p:cNvPr id="25" name="TextBox 24">
            <a:extLst>
              <a:ext uri="{FF2B5EF4-FFF2-40B4-BE49-F238E27FC236}">
                <a16:creationId xmlns:a16="http://schemas.microsoft.com/office/drawing/2014/main" id="{28B2D308-852F-84FD-21BE-AF166CC6A618}"/>
              </a:ext>
            </a:extLst>
          </p:cNvPr>
          <p:cNvSpPr txBox="1"/>
          <p:nvPr/>
        </p:nvSpPr>
        <p:spPr>
          <a:xfrm>
            <a:off x="441814" y="953437"/>
            <a:ext cx="5654186" cy="5016758"/>
          </a:xfrm>
          <a:prstGeom prst="rect">
            <a:avLst/>
          </a:prstGeom>
          <a:noFill/>
        </p:spPr>
        <p:txBody>
          <a:bodyPr wrap="square">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ለአየር</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በ2011</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ይፋ ተደረገ</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800100" lvl="1" indent="-342900" eaLnBrk="0" fontAlgn="base" hangingPunct="0">
              <a:spcBef>
                <a:spcPct val="0"/>
              </a:spcBef>
              <a:spcAft>
                <a:spcPct val="0"/>
              </a:spcAft>
              <a:buFont typeface="Courier New" panose="02070309020205020404" pitchFamily="49" charset="0"/>
              <a:buChar char="o"/>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የአፈፃፀም</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ግምገማ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2019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ተካሄደ</a:t>
            </a:r>
            <a:endPar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lvl="1" eaLnBrk="0" fontAlgn="base" hangingPunct="0">
              <a:spcBef>
                <a:spcPct val="0"/>
              </a:spcBef>
              <a:spcAft>
                <a:spcPct val="0"/>
              </a:spcAft>
            </a:pPr>
            <a:endParaRPr kumimoji="0" lang="am-ET"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indent="-342900"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ብሔራዊ</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ለአየር</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ንብረት ለውጥ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መላመድ</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ዕቅድ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(NAP)</a:t>
            </a:r>
            <a:r>
              <a:rPr lang="am-ET" altLang="en-US" sz="2400" dirty="0">
                <a:solidFill>
                  <a:srgbClr val="303436"/>
                </a:solidFill>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2019 </a:t>
            </a:r>
            <a:endPar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endParaRPr>
          </a:p>
          <a:p>
            <a:pPr eaLnBrk="0" fontAlgn="base" hangingPunct="0">
              <a:spcBef>
                <a:spcPct val="0"/>
              </a:spcBef>
              <a:spcAft>
                <a:spcPct val="0"/>
              </a:spcAft>
            </a:pPr>
            <a:endParaRPr kumimoji="0" lang="en-US" altLang="en-US" sz="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endParaRPr>
          </a:p>
          <a:p>
            <a:pPr marL="342900" indent="-342900" eaLnBrk="0" fontAlgn="base" hangingPunct="0">
              <a:spcBef>
                <a:spcPct val="0"/>
              </a:spcBef>
              <a:spcAft>
                <a:spcPct val="0"/>
              </a:spcAft>
              <a:buFont typeface="Arial" panose="020B0604020202020204" pitchFamily="34" charset="0"/>
              <a:buChar char="•"/>
            </a:pPr>
            <a:r>
              <a:rPr lang="en-ZA" sz="2400" dirty="0" err="1">
                <a:solidFill>
                  <a:srgbClr val="303436"/>
                </a:solidFill>
                <a:latin typeface="Arial Unicode MS"/>
              </a:rPr>
              <a:t>የተሻሻለው</a:t>
            </a:r>
            <a:r>
              <a:rPr lang="en-ZA" sz="2400" dirty="0">
                <a:solidFill>
                  <a:srgbClr val="303436"/>
                </a:solidFill>
                <a:latin typeface="Arial Unicode MS"/>
              </a:rPr>
              <a:t> በፈቃደኝነት </a:t>
            </a:r>
            <a:r>
              <a:rPr lang="en-ZA" sz="2400" dirty="0" err="1">
                <a:solidFill>
                  <a:srgbClr val="303436"/>
                </a:solidFill>
                <a:latin typeface="Arial Unicode MS"/>
              </a:rPr>
              <a:t>ላይ</a:t>
            </a:r>
            <a:r>
              <a:rPr lang="en-ZA" sz="2400" dirty="0">
                <a:solidFill>
                  <a:srgbClr val="303436"/>
                </a:solidFill>
                <a:latin typeface="Arial Unicode MS"/>
              </a:rPr>
              <a:t> </a:t>
            </a:r>
            <a:r>
              <a:rPr lang="en-ZA" sz="2400" dirty="0" err="1">
                <a:solidFill>
                  <a:srgbClr val="303436"/>
                </a:solidFill>
                <a:latin typeface="Arial Unicode MS"/>
              </a:rPr>
              <a:t>የተመሠረተ</a:t>
            </a:r>
            <a:r>
              <a:rPr lang="en-ZA" sz="2400" dirty="0">
                <a:solidFill>
                  <a:srgbClr val="303436"/>
                </a:solidFill>
                <a:latin typeface="Arial Unicode MS"/>
              </a:rPr>
              <a:t> </a:t>
            </a:r>
            <a:r>
              <a:rPr lang="en-ZA" sz="2400" dirty="0" err="1">
                <a:solidFill>
                  <a:srgbClr val="303436"/>
                </a:solidFill>
                <a:latin typeface="Arial Unicode MS"/>
              </a:rPr>
              <a:t>የአየር</a:t>
            </a:r>
            <a:r>
              <a:rPr lang="en-ZA" sz="2400" dirty="0">
                <a:solidFill>
                  <a:srgbClr val="303436"/>
                </a:solidFill>
                <a:latin typeface="Arial Unicode MS"/>
              </a:rPr>
              <a:t> </a:t>
            </a:r>
            <a:r>
              <a:rPr lang="en-ZA" sz="2400" dirty="0" err="1">
                <a:solidFill>
                  <a:srgbClr val="303436"/>
                </a:solidFill>
                <a:latin typeface="Arial Unicode MS"/>
              </a:rPr>
              <a:t>ንብረት</a:t>
            </a:r>
            <a:r>
              <a:rPr lang="en-ZA" sz="2400" dirty="0">
                <a:solidFill>
                  <a:srgbClr val="303436"/>
                </a:solidFill>
                <a:latin typeface="Arial Unicode MS"/>
              </a:rPr>
              <a:t> </a:t>
            </a:r>
            <a:r>
              <a:rPr lang="en-ZA" sz="2400" dirty="0" err="1">
                <a:solidFill>
                  <a:srgbClr val="303436"/>
                </a:solidFill>
                <a:latin typeface="Arial Unicode MS"/>
              </a:rPr>
              <a:t>ለውጥ</a:t>
            </a:r>
            <a:r>
              <a:rPr lang="en-ZA" sz="2400" dirty="0">
                <a:solidFill>
                  <a:srgbClr val="303436"/>
                </a:solidFill>
                <a:latin typeface="Arial Unicode MS"/>
              </a:rPr>
              <a:t> </a:t>
            </a:r>
            <a:r>
              <a:rPr lang="en-ZA" sz="2400" dirty="0" err="1">
                <a:solidFill>
                  <a:srgbClr val="303436"/>
                </a:solidFill>
                <a:latin typeface="Arial Unicode MS"/>
              </a:rPr>
              <a:t>ምላሽ</a:t>
            </a:r>
            <a:r>
              <a:rPr lang="en-ZA" sz="2400" dirty="0">
                <a:solidFill>
                  <a:srgbClr val="303436"/>
                </a:solidFill>
                <a:latin typeface="Arial Unicode MS"/>
              </a:rPr>
              <a:t> </a:t>
            </a:r>
            <a:r>
              <a:rPr lang="en-ZA" sz="2400" dirty="0" err="1">
                <a:solidFill>
                  <a:srgbClr val="303436"/>
                </a:solidFill>
                <a:latin typeface="Arial Unicode MS"/>
              </a:rPr>
              <a:t>ዕቅድ</a:t>
            </a:r>
            <a:r>
              <a:rPr lang="en-ZA" sz="2400" dirty="0">
                <a:solidFill>
                  <a:srgbClr val="303436"/>
                </a:solidFill>
                <a:latin typeface="Arial Unicode MS"/>
              </a:rPr>
              <a:t> (NDC)፣</a:t>
            </a:r>
            <a:r>
              <a:rPr lang="en-GB" sz="2400" dirty="0">
                <a:solidFill>
                  <a:srgbClr val="303436"/>
                </a:solidFill>
                <a:latin typeface="Arial Unicode MS"/>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a:t>
            </a:r>
            <a:r>
              <a:rPr lang="en-ZA" sz="2400" dirty="0">
                <a:solidFill>
                  <a:srgbClr val="303436"/>
                </a:solidFill>
                <a:latin typeface="Arial Unicode MS"/>
              </a:rPr>
              <a:t> </a:t>
            </a:r>
            <a:r>
              <a:rPr lang="en-GB" sz="2400" dirty="0" err="1">
                <a:solidFill>
                  <a:srgbClr val="303436"/>
                </a:solidFill>
                <a:latin typeface="Arial Unicode MS"/>
              </a:rPr>
              <a:t>በ</a:t>
            </a:r>
            <a:r>
              <a:rPr lang="en-US" altLang="en-US" sz="2400" dirty="0">
                <a:solidFill>
                  <a:srgbClr val="303436"/>
                </a:solidFill>
                <a:latin typeface="Arial Unicode MS"/>
              </a:rPr>
              <a:t>2021 </a:t>
            </a:r>
            <a:endParaRPr lang="am-ET" altLang="en-US" sz="2400" dirty="0">
              <a:solidFill>
                <a:srgbClr val="303436"/>
              </a:solidFill>
              <a:latin typeface="Arial Unicode MS"/>
            </a:endParaRPr>
          </a:p>
          <a:p>
            <a:pPr eaLnBrk="0" fontAlgn="base" hangingPunct="0">
              <a:spcBef>
                <a:spcPct val="0"/>
              </a:spcBef>
              <a:spcAft>
                <a:spcPct val="0"/>
              </a:spcAft>
            </a:pPr>
            <a:endParaRPr lang="en-US" altLang="en-US" sz="800" dirty="0">
              <a:solidFill>
                <a:srgbClr val="303436"/>
              </a:solidFill>
              <a:latin typeface="Arial Unicode MS"/>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ብሔራዊ</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የአስር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አመት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የልማት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ዕቅድ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a:t>
            </a:r>
            <a:r>
              <a:rPr lang="en-ZA" sz="2400" dirty="0">
                <a:solidFill>
                  <a:srgbClr val="303436"/>
                </a:solidFill>
                <a:latin typeface="Arial Unicode MS"/>
              </a:rPr>
              <a:t>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2021-2030 </a:t>
            </a:r>
            <a:endPar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R="0" lvl="0" algn="l" defTabSz="914400" rtl="0" eaLnBrk="0" fontAlgn="base" latinLnBrk="0" hangingPunct="0">
              <a:spcBef>
                <a:spcPct val="0"/>
              </a:spcBef>
              <a:spcAft>
                <a:spcPct val="0"/>
              </a:spcAft>
              <a:buClrTx/>
              <a:buSzTx/>
              <a:tabLst/>
            </a:pPr>
            <a:endParaRPr kumimoji="0" lang="en-US" altLang="en-US" sz="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የረጅም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ጊዜ</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ዝቅተኛ</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የበካይ</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ጋስ</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ልቀት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a:t>
            </a:r>
            <a:r>
              <a:rPr lang="en-US" altLang="en-US" sz="2400" dirty="0">
                <a:solidFill>
                  <a:srgbClr val="303436"/>
                </a:solidFill>
                <a:latin typeface="Arial Unicode MS"/>
                <a:ea typeface="Times New Roman" panose="02020603050405020304" pitchFamily="18" charset="0"/>
                <a:cs typeface="Nyala" panose="02000504070300020003" pitchFamily="2" charset="0"/>
              </a:rPr>
              <a:t>፣</a:t>
            </a:r>
            <a:r>
              <a:rPr lang="am-ET" altLang="en-US" sz="24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a:t>
            </a:r>
            <a:r>
              <a:rPr lang="en-ZA" sz="2400" dirty="0">
                <a:solidFill>
                  <a:srgbClr val="303436"/>
                </a:solidFill>
                <a:latin typeface="Arial Unicode MS"/>
              </a:rPr>
              <a:t>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2" name="Rectangle 4">
            <a:extLst>
              <a:ext uri="{FF2B5EF4-FFF2-40B4-BE49-F238E27FC236}">
                <a16:creationId xmlns:a16="http://schemas.microsoft.com/office/drawing/2014/main" id="{AD70015F-5F33-50E6-12A8-4648E9C71264}"/>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Google Shape;414;p57" descr="A person standing in a desert&#10;&#10;Description automatically generated">
            <a:extLst>
              <a:ext uri="{FF2B5EF4-FFF2-40B4-BE49-F238E27FC236}">
                <a16:creationId xmlns:a16="http://schemas.microsoft.com/office/drawing/2014/main" id="{ED04A053-5240-2480-8037-DBA0468F06C4}"/>
              </a:ext>
            </a:extLst>
          </p:cNvPr>
          <p:cNvPicPr preferRelativeResize="0"/>
          <p:nvPr/>
        </p:nvPicPr>
        <p:blipFill rotWithShape="1">
          <a:blip r:embed="rId3">
            <a:alphaModFix/>
          </a:blip>
          <a:srcRect l="6249" r="26748" b="-1"/>
          <a:stretch/>
        </p:blipFill>
        <p:spPr>
          <a:xfrm>
            <a:off x="6510529" y="758502"/>
            <a:ext cx="5495544" cy="5697162"/>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
        <p:nvSpPr>
          <p:cNvPr id="15" name="TextBox 14">
            <a:extLst>
              <a:ext uri="{FF2B5EF4-FFF2-40B4-BE49-F238E27FC236}">
                <a16:creationId xmlns:a16="http://schemas.microsoft.com/office/drawing/2014/main" id="{D5103C54-B947-663B-2E8E-A1B94722F424}"/>
              </a:ext>
            </a:extLst>
          </p:cNvPr>
          <p:cNvSpPr txBox="1"/>
          <p:nvPr/>
        </p:nvSpPr>
        <p:spPr>
          <a:xfrm>
            <a:off x="8087141" y="6076303"/>
            <a:ext cx="4870174" cy="369332"/>
          </a:xfrm>
          <a:prstGeom prst="rect">
            <a:avLst/>
          </a:prstGeom>
          <a:noFill/>
        </p:spPr>
        <p:txBody>
          <a:bodyPr wrap="square" rtlCol="0">
            <a:spAutoFit/>
          </a:bodyPr>
          <a:lstStyle/>
          <a:p>
            <a:r>
              <a:rPr lang="en-US" dirty="0" err="1">
                <a:solidFill>
                  <a:schemeClr val="bg1"/>
                </a:solidFill>
              </a:rPr>
              <a:t>የምስል</a:t>
            </a:r>
            <a:r>
              <a:rPr lang="am-ET" dirty="0">
                <a:solidFill>
                  <a:schemeClr val="bg1"/>
                </a:solidFill>
              </a:rPr>
              <a:t> </a:t>
            </a:r>
            <a:r>
              <a:rPr lang="en-US" dirty="0" err="1">
                <a:solidFill>
                  <a:schemeClr val="bg1"/>
                </a:solidFill>
              </a:rPr>
              <a:t>ምንጭ</a:t>
            </a:r>
            <a:r>
              <a:rPr lang="en-US" dirty="0">
                <a:solidFill>
                  <a:schemeClr val="bg1"/>
                </a:solidFill>
              </a:rPr>
              <a:t>፦</a:t>
            </a:r>
            <a:r>
              <a:rPr lang="am-ET" dirty="0">
                <a:solidFill>
                  <a:schemeClr val="bg1"/>
                </a:solidFill>
              </a:rPr>
              <a:t> የሉተራን አለም አቀፍ ፌደሬ</a:t>
            </a:r>
            <a:r>
              <a:rPr lang="en-US" sz="1800" kern="100" dirty="0" err="1">
                <a:solidFill>
                  <a:schemeClr val="bg1"/>
                </a:solidFill>
                <a:effectLst/>
                <a:latin typeface="Nyala" panose="02000504070300020003" pitchFamily="2" charset="0"/>
                <a:ea typeface="Nyala" panose="02000504070300020003" pitchFamily="2" charset="0"/>
                <a:cs typeface="Nyala" panose="02000504070300020003" pitchFamily="2" charset="0"/>
              </a:rPr>
              <a:t>ሽን</a:t>
            </a:r>
            <a:endParaRPr lang="en-ZA"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239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DEA0C4AA-1F47-F8C1-192E-66D3058F7D96}"/>
              </a:ext>
            </a:extLst>
          </p:cNvPr>
          <p:cNvSpPr txBox="1"/>
          <p:nvPr/>
        </p:nvSpPr>
        <p:spPr>
          <a:xfrm>
            <a:off x="586148" y="284747"/>
            <a:ext cx="10319658" cy="523220"/>
          </a:xfrm>
          <a:prstGeom prst="rect">
            <a:avLst/>
          </a:prstGeom>
          <a:noFill/>
        </p:spPr>
        <p:txBody>
          <a:bodyPr wrap="square">
            <a:spAutoFit/>
          </a:bodyPr>
          <a:lstStyle/>
          <a:p>
            <a:pPr eaLnBrk="0" fontAlgn="base" hangingPunct="0">
              <a:spcBef>
                <a:spcPct val="0"/>
              </a:spcBef>
              <a:spcAft>
                <a:spcPct val="0"/>
              </a:spcAft>
            </a:pP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ሥርዓተ</a:t>
            </a:r>
            <a:r>
              <a:rPr kumimoji="0" lang="en-US" altLang="en-US" sz="2800" b="1" i="0" u="none" strike="noStrike" cap="none" normalizeH="0" baseline="0" dirty="0" err="1">
                <a:ln>
                  <a:noFill/>
                </a:ln>
                <a:solidFill>
                  <a:srgbClr val="C00000"/>
                </a:solidFill>
                <a:effectLst/>
                <a:latin typeface="inherit" charset="0"/>
                <a:ea typeface="Times New Roman" panose="02020603050405020304" pitchFamily="18" charset="0"/>
                <a:cs typeface="Courier New" panose="02070309020205020404" pitchFamily="49" charset="0"/>
              </a:rPr>
              <a:t>-</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ፆታ</a:t>
            </a:r>
            <a:r>
              <a:rPr kumimoji="0" lang="en-US" altLang="en-US" sz="28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28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የአየር</a:t>
            </a:r>
            <a:r>
              <a:rPr kumimoji="0" lang="en-US" altLang="en-US" sz="28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ንብረት</a:t>
            </a:r>
            <a:r>
              <a:rPr kumimoji="0" lang="en-US" altLang="en-US" sz="28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ለውጥ</a:t>
            </a:r>
            <a:r>
              <a:rPr kumimoji="0" lang="en-US" altLang="en-US" sz="28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እርምጃዎች</a:t>
            </a:r>
            <a:endParaRPr lang="en-US" altLang="en-US" sz="2800" b="1" dirty="0">
              <a:solidFill>
                <a:srgbClr val="C00000"/>
              </a:solidFill>
              <a:latin typeface="inherit"/>
            </a:endParaRPr>
          </a:p>
        </p:txBody>
      </p:sp>
      <p:sp>
        <p:nvSpPr>
          <p:cNvPr id="25" name="TextBox 24">
            <a:extLst>
              <a:ext uri="{FF2B5EF4-FFF2-40B4-BE49-F238E27FC236}">
                <a16:creationId xmlns:a16="http://schemas.microsoft.com/office/drawing/2014/main" id="{28B2D308-852F-84FD-21BE-AF166CC6A618}"/>
              </a:ext>
            </a:extLst>
          </p:cNvPr>
          <p:cNvSpPr txBox="1"/>
          <p:nvPr/>
        </p:nvSpPr>
        <p:spPr>
          <a:xfrm>
            <a:off x="91791" y="1020112"/>
            <a:ext cx="6235857" cy="5583580"/>
          </a:xfrm>
          <a:prstGeom prst="rect">
            <a:avLst/>
          </a:prstGeom>
          <a:noFill/>
        </p:spPr>
        <p:txBody>
          <a:bodyPr wrap="square">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ትንተና</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2019)</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Arial Unicode MS"/>
                <a:ea typeface="Times New Roman" panose="02020603050405020304" pitchFamily="18" charset="0"/>
                <a:cs typeface="Courier New" panose="02070309020205020404" pitchFamily="49" charset="0"/>
              </a:rPr>
              <a:t>ዳሰሳ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ጥናት</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2019)</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ፋሲሊቲ</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0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መመሪያዎች</a:t>
            </a:r>
            <a:r>
              <a:rPr lang="am-ET" altLang="en-US" sz="20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እና ቅጾች</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ተንጸባርቀዋል</a:t>
            </a:r>
            <a:endPar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ትንተና</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ለኢትዮጵያ</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ብሔራዊ</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መላመድ</a:t>
            </a:r>
            <a:r>
              <a:rPr lang="am-ET" altLang="en-US" sz="20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ዕቅድ</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NAP)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2019)</a:t>
            </a:r>
            <a:r>
              <a:rPr lang="en-US" altLang="en-US" sz="2000" dirty="0">
                <a:solidFill>
                  <a:srgbClr val="303436"/>
                </a:solidFill>
                <a:latin typeface="Arial Unicode MS"/>
                <a:ea typeface="Times New Roman" panose="02020603050405020304" pitchFamily="18" charset="0"/>
                <a:cs typeface="Nyala" panose="02000504070300020003" pitchFamily="2" charset="0"/>
              </a:rPr>
              <a:t> </a:t>
            </a:r>
            <a:endPar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000" dirty="0" err="1">
                <a:solidFill>
                  <a:srgbClr val="303436"/>
                </a:solidFill>
                <a:latin typeface="Arial Unicode MS"/>
                <a:ea typeface="Times New Roman" panose="02020603050405020304" pitchFamily="18" charset="0"/>
                <a:cs typeface="Nyala" panose="02000504070300020003" pitchFamily="2" charset="0"/>
              </a:rPr>
              <a:t>የ</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ለአየር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የማይበገር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አረንጓዴ</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ፋሲሊቲ</a:t>
            </a:r>
            <a:r>
              <a:rPr lang="en-US" altLang="en-US" sz="2000" dirty="0">
                <a:solidFill>
                  <a:srgbClr val="303436"/>
                </a:solidFill>
                <a:latin typeface="Arial Unicode MS"/>
                <a:ea typeface="Times New Roman" panose="02020603050405020304" pitchFamily="18" charset="0"/>
                <a:cs typeface="Nyala" panose="02000504070300020003" pitchFamily="2" charset="0"/>
              </a:rPr>
              <a:t>፣</a:t>
            </a:r>
            <a:r>
              <a:rPr lang="am-ET" altLang="en-US" sz="2000" dirty="0">
                <a:solidFill>
                  <a:srgbClr val="303436"/>
                </a:solidFill>
                <a:latin typeface="Arial Unicode MS"/>
                <a:ea typeface="Times New Roman" panose="02020603050405020304" pitchFamily="18" charset="0"/>
                <a:cs typeface="Nyala" panose="02000504070300020003" pitchFamily="2" charset="0"/>
              </a:rPr>
              <a:t> </a:t>
            </a:r>
            <a:r>
              <a:rPr lang="en-US" altLang="en-US" sz="2000" dirty="0" err="1">
                <a:solidFill>
                  <a:srgbClr val="303436"/>
                </a:solidFill>
                <a:latin typeface="Arial Unicode MS"/>
                <a:ea typeface="Times New Roman" panose="02020603050405020304" pitchFamily="18" charset="0"/>
                <a:cs typeface="Nyala" panose="02000504070300020003" pitchFamily="2" charset="0"/>
              </a:rPr>
              <a:t>የ</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ማካተቻ</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ስትራቴጂ</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2020-2023)፤ </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0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እኩልነትና</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ማህበረሰብ</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አካታችነት</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የሚሰራ</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የባለሙያዎች</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altLang="en-US" sz="2000" dirty="0" err="1">
                <a:solidFill>
                  <a:srgbClr val="303436"/>
                </a:solidFill>
                <a:latin typeface="Arial Unicode MS"/>
                <a:ea typeface="Times New Roman" panose="02020603050405020304" pitchFamily="18" charset="0"/>
                <a:cs typeface="Nyala" panose="02000504070300020003" pitchFamily="2" charset="0"/>
              </a:rPr>
              <a:t>ኮሚቴ</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(community of practice) </a:t>
            </a:r>
            <a:r>
              <a:rPr lang="en-US" altLang="en-US" sz="2000" dirty="0" err="1">
                <a:solidFill>
                  <a:srgbClr val="303436"/>
                </a:solidFill>
                <a:latin typeface="Arial Unicode MS"/>
                <a:ea typeface="Times New Roman" panose="02020603050405020304" pitchFamily="18" charset="0"/>
                <a:cs typeface="Nyala" panose="02000504070300020003" pitchFamily="2" charset="0"/>
              </a:rPr>
              <a:t>ተመሰረተ</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.ኤ.አ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2021)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2" name="Rectangle 4">
            <a:extLst>
              <a:ext uri="{FF2B5EF4-FFF2-40B4-BE49-F238E27FC236}">
                <a16:creationId xmlns:a16="http://schemas.microsoft.com/office/drawing/2014/main" id="{AD70015F-5F33-50E6-12A8-4648E9C71264}"/>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
            <a:extLst>
              <a:ext uri="{FF2B5EF4-FFF2-40B4-BE49-F238E27FC236}">
                <a16:creationId xmlns:a16="http://schemas.microsoft.com/office/drawing/2014/main" id="{F76CA64D-D4F0-69AD-8E40-BE592334F51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9" name="Google Shape;423;p58" descr="A picture containing outdoor, person, person, young&#10;&#10;Description automatically generated">
            <a:extLst>
              <a:ext uri="{FF2B5EF4-FFF2-40B4-BE49-F238E27FC236}">
                <a16:creationId xmlns:a16="http://schemas.microsoft.com/office/drawing/2014/main" id="{4D7495FA-A9D8-F12D-CB54-314AF18ABB21}"/>
              </a:ext>
            </a:extLst>
          </p:cNvPr>
          <p:cNvPicPr preferRelativeResize="0"/>
          <p:nvPr/>
        </p:nvPicPr>
        <p:blipFill rotWithShape="1">
          <a:blip r:embed="rId3">
            <a:alphaModFix/>
          </a:blip>
          <a:srcRect l="30621" r="2626"/>
          <a:stretch/>
        </p:blipFill>
        <p:spPr>
          <a:xfrm>
            <a:off x="6446024" y="758502"/>
            <a:ext cx="5654185" cy="5779458"/>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
        <p:nvSpPr>
          <p:cNvPr id="21" name="Google Shape;448;p59">
            <a:extLst>
              <a:ext uri="{FF2B5EF4-FFF2-40B4-BE49-F238E27FC236}">
                <a16:creationId xmlns:a16="http://schemas.microsoft.com/office/drawing/2014/main" id="{8B693388-2F14-510F-6DE0-06826842F0B2}"/>
              </a:ext>
            </a:extLst>
          </p:cNvPr>
          <p:cNvSpPr txBox="1"/>
          <p:nvPr/>
        </p:nvSpPr>
        <p:spPr>
          <a:xfrm>
            <a:off x="7972114" y="6204335"/>
            <a:ext cx="4718756" cy="276959"/>
          </a:xfrm>
          <a:prstGeom prst="rect">
            <a:avLst/>
          </a:prstGeom>
          <a:noFill/>
          <a:ln>
            <a:noFill/>
          </a:ln>
        </p:spPr>
        <p:txBody>
          <a:bodyPr spcFirstLastPara="1" wrap="square" lIns="91425" tIns="45700" rIns="91425" bIns="45700" anchor="t" anchorCtr="0">
            <a:spAutoFit/>
          </a:bodyPr>
          <a:lstStyle/>
          <a:p>
            <a:r>
              <a:rPr lang="en-GB" sz="1200" dirty="0" err="1">
                <a:solidFill>
                  <a:schemeClr val="bg1"/>
                </a:solidFill>
                <a:latin typeface="Arial"/>
                <a:ea typeface="Arial"/>
                <a:cs typeface="Arial"/>
                <a:sym typeface="Arial"/>
              </a:rPr>
              <a:t>ምስል</a:t>
            </a:r>
            <a:r>
              <a:rPr lang="en-GB" sz="1200" b="0" i="0" u="none" strike="noStrike" cap="none" dirty="0">
                <a:solidFill>
                  <a:schemeClr val="bg1"/>
                </a:solidFill>
                <a:latin typeface="Arial"/>
                <a:ea typeface="Arial"/>
                <a:cs typeface="Arial"/>
                <a:sym typeface="Arial"/>
              </a:rPr>
              <a:t>: </a:t>
            </a:r>
            <a:r>
              <a:rPr lang="en-GB" sz="1200" b="0" i="0" u="none" strike="noStrike" cap="none" dirty="0" err="1">
                <a:solidFill>
                  <a:schemeClr val="bg1"/>
                </a:solidFill>
                <a:latin typeface="Arial"/>
                <a:ea typeface="Arial"/>
                <a:cs typeface="Arial"/>
                <a:sym typeface="Arial"/>
              </a:rPr>
              <a:t>ሴት</a:t>
            </a:r>
            <a:r>
              <a:rPr lang="am-ET" sz="1200" b="0" i="0" u="none" strike="noStrike" cap="none" dirty="0">
                <a:solidFill>
                  <a:schemeClr val="bg1"/>
                </a:solidFill>
                <a:latin typeface="Arial"/>
                <a:ea typeface="Arial"/>
                <a:cs typeface="Arial"/>
                <a:sym typeface="Arial"/>
              </a:rPr>
              <a:t> ኢትዮጵያውያን </a:t>
            </a:r>
            <a:r>
              <a:rPr lang="am-ET" sz="1200" dirty="0">
                <a:solidFill>
                  <a:schemeClr val="bg1"/>
                </a:solidFill>
                <a:cs typeface="Arial"/>
                <a:sym typeface="Arial"/>
              </a:rPr>
              <a:t>ውሃ ተ</a:t>
            </a:r>
            <a:r>
              <a:rPr lang="en-US" sz="1200" dirty="0" err="1">
                <a:solidFill>
                  <a:schemeClr val="bg1"/>
                </a:solidFill>
                <a:latin typeface="Arial"/>
                <a:cs typeface="Arial"/>
              </a:rPr>
              <a:t>ሸ</a:t>
            </a:r>
            <a:r>
              <a:rPr lang="am-ET" sz="1200" dirty="0">
                <a:solidFill>
                  <a:schemeClr val="bg1"/>
                </a:solidFill>
                <a:cs typeface="Arial"/>
                <a:sym typeface="Arial"/>
              </a:rPr>
              <a:t>ክመው፣ ፍሊከር</a:t>
            </a:r>
            <a:endParaRPr sz="1200" dirty="0">
              <a:solidFill>
                <a:schemeClr val="bg1"/>
              </a:solidFill>
              <a:latin typeface="Arial"/>
              <a:cs typeface="Arial"/>
              <a:sym typeface="Arial"/>
            </a:endParaRPr>
          </a:p>
        </p:txBody>
      </p:sp>
    </p:spTree>
    <p:extLst>
      <p:ext uri="{BB962C8B-B14F-4D97-AF65-F5344CB8AC3E}">
        <p14:creationId xmlns:p14="http://schemas.microsoft.com/office/powerpoint/2010/main" val="3105417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EF46FFE-6D11-8FDE-C4D5-FE837A09B996}"/>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C4FAF95-DF82-5DE5-4D39-F43DA35EDDFC}"/>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3943472B-DF97-6E95-85B5-7A5F5617704E}"/>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C09D50-CD5F-C9EC-A6D4-CEC939B307AA}"/>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61546DA8-C216-E810-2388-84304874CA5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C84685D4-87FA-4CA0-1BC4-AD6E328020F6}"/>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1D6D972-FC25-C34D-6A89-38830C14D3A2}"/>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CC49CBA6-0FD5-3FA1-BA1C-B41CA28A08B7}"/>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5C70416-4D4F-FBC0-836E-C0B8C746651E}"/>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C7F4693B-48EB-4FB8-8740-D10665D1753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4">
            <a:extLst>
              <a:ext uri="{FF2B5EF4-FFF2-40B4-BE49-F238E27FC236}">
                <a16:creationId xmlns:a16="http://schemas.microsoft.com/office/drawing/2014/main" id="{334EA404-7D9F-D520-DE36-1C3BB123DC7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387E8A33-9BDA-3518-960B-8E11F1CF5A99}"/>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04076E0-4530-9B38-9E11-427CE70C72E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
            <a:extLst>
              <a:ext uri="{FF2B5EF4-FFF2-40B4-BE49-F238E27FC236}">
                <a16:creationId xmlns:a16="http://schemas.microsoft.com/office/drawing/2014/main" id="{15CC40B3-03CE-712E-54C9-F09FEE49833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4">
            <a:extLst>
              <a:ext uri="{FF2B5EF4-FFF2-40B4-BE49-F238E27FC236}">
                <a16:creationId xmlns:a16="http://schemas.microsoft.com/office/drawing/2014/main" id="{AD70015F-5F33-50E6-12A8-4648E9C71264}"/>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
            <a:extLst>
              <a:ext uri="{FF2B5EF4-FFF2-40B4-BE49-F238E27FC236}">
                <a16:creationId xmlns:a16="http://schemas.microsoft.com/office/drawing/2014/main" id="{F76CA64D-D4F0-69AD-8E40-BE592334F510}"/>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EDE1D7AE-B871-5F6C-480D-0A4B4C89DFFE}"/>
              </a:ext>
            </a:extLst>
          </p:cNvPr>
          <p:cNvSpPr txBox="1"/>
          <p:nvPr/>
        </p:nvSpPr>
        <p:spPr>
          <a:xfrm>
            <a:off x="0" y="288410"/>
            <a:ext cx="6499357" cy="6459910"/>
          </a:xfrm>
          <a:prstGeom prst="rect">
            <a:avLst/>
          </a:prstGeom>
          <a:noFill/>
        </p:spPr>
        <p:txBody>
          <a:bodyPr wrap="square">
            <a:spAutoFit/>
          </a:bodyPr>
          <a:lstStyle/>
          <a:p>
            <a:pPr algn="ctr" eaLnBrk="0" fontAlgn="base" hangingPunct="0">
              <a:spcBef>
                <a:spcPct val="0"/>
              </a:spcBef>
              <a:spcAft>
                <a:spcPct val="0"/>
              </a:spcAft>
            </a:pPr>
            <a:r>
              <a:rPr lang="en-US" altLang="en-US" sz="3200" b="1" dirty="0" err="1">
                <a:solidFill>
                  <a:srgbClr val="C00000"/>
                </a:solidFill>
                <a:latin typeface="Arial Unicode MS"/>
              </a:rPr>
              <a:t>የቡድን</a:t>
            </a:r>
            <a:r>
              <a:rPr lang="en-US" altLang="en-US" sz="3200" b="1" dirty="0">
                <a:solidFill>
                  <a:srgbClr val="C00000"/>
                </a:solidFill>
                <a:latin typeface="Arial Unicode MS"/>
              </a:rPr>
              <a:t> </a:t>
            </a:r>
            <a:r>
              <a:rPr lang="en-US" altLang="en-US" sz="3200" b="1" dirty="0" err="1">
                <a:solidFill>
                  <a:srgbClr val="C00000"/>
                </a:solidFill>
                <a:latin typeface="Arial Unicode MS"/>
              </a:rPr>
              <a:t>ስራ</a:t>
            </a:r>
            <a:endParaRPr lang="en-US" altLang="en-US" sz="3200" b="1" dirty="0">
              <a:solidFill>
                <a:srgbClr val="C00000"/>
              </a:solidFill>
              <a:latin typeface="Arial Unicode MS"/>
            </a:endParaRPr>
          </a:p>
          <a:p>
            <a:pPr algn="ctr" eaLnBrk="0" fontAlgn="base" hangingPunct="0">
              <a:spcBef>
                <a:spcPct val="0"/>
              </a:spcBef>
              <a:spcAft>
                <a:spcPct val="0"/>
              </a:spcAft>
            </a:pPr>
            <a:endParaRPr lang="en-US" altLang="en-US" sz="800" b="1" dirty="0">
              <a:solidFill>
                <a:srgbClr val="C00000"/>
              </a:solidFill>
              <a:latin typeface="Arial Unicode MS"/>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እስካሁን</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በተሰሩ</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ስራዎች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ተለይተው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በወጡ</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ተግዳሮቶ</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በተወሰዱ</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የፖሊሲ</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እርምጃዎች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8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በአገሪቱ</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ልማት</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እውን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እንዲሆን</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Courier New" panose="02070309020205020404" pitchFamily="49" charset="0"/>
              </a:rPr>
              <a:t>ምን</a:t>
            </a:r>
            <a:r>
              <a:rPr lang="am-ET" altLang="en-US" sz="2800" dirty="0">
                <a:solidFill>
                  <a:srgbClr val="303436"/>
                </a:solidFill>
                <a:latin typeface="Arial Unicode MS"/>
                <a:ea typeface="Times New Roman" panose="02020603050405020304" pitchFamily="18" charset="0"/>
                <a:cs typeface="Courier New" panose="02070309020205020404" pitchFamily="49" charset="0"/>
              </a:rPr>
              <a:t> የ</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አጭርና</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የረጅም</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ጊዜ</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መፍትሄዎች</a:t>
            </a:r>
            <a:r>
              <a:rPr kumimoji="0" lang="en-US" altLang="en-US" sz="28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ታስባላችሁ</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የተለያዩ</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ህጎች እና ፖሊሲዎች በኢትዮጵያ አተገጋበራቸው ምን ይመስላል? አፈጻጸምን የሚገቱ </a:t>
            </a:r>
            <a:r>
              <a:rPr lang="am-ET" altLang="en-US" sz="2800" dirty="0">
                <a:solidFill>
                  <a:srgbClr val="303436"/>
                </a:solidFill>
                <a:latin typeface="Nyala" panose="02000504070300020003" pitchFamily="2" charset="0"/>
                <a:cs typeface="Courier New" panose="02070309020205020404" pitchFamily="49" charset="0"/>
              </a:rPr>
              <a:t>ሁኔታዎች አሉ? አፈጻጸምን ለማጠናከር እርሶ ወይም ድርጅቶ ምን እርምጃ መውሰድ ትችላላችሁ?</a:t>
            </a:r>
            <a:endParaRPr lang="en-US" altLang="en-US" sz="2800" dirty="0">
              <a:solidFill>
                <a:srgbClr val="303436"/>
              </a:solidFill>
              <a:latin typeface="Nyala" panose="02000504070300020003" pitchFamily="2" charset="0"/>
              <a:cs typeface="Courier New" panose="02070309020205020404" pitchFamily="49" charset="0"/>
            </a:endParaRPr>
          </a:p>
        </p:txBody>
      </p:sp>
      <p:pic>
        <p:nvPicPr>
          <p:cNvPr id="23" name="Google Shape;431;p59" descr="A person smiling for the camera&#10;&#10;Description automatically generated">
            <a:extLst>
              <a:ext uri="{FF2B5EF4-FFF2-40B4-BE49-F238E27FC236}">
                <a16:creationId xmlns:a16="http://schemas.microsoft.com/office/drawing/2014/main" id="{2103EE52-FDD8-83AF-FE86-1B158E283DF8}"/>
              </a:ext>
            </a:extLst>
          </p:cNvPr>
          <p:cNvPicPr preferRelativeResize="0"/>
          <p:nvPr/>
        </p:nvPicPr>
        <p:blipFill rotWithShape="1">
          <a:blip r:embed="rId3">
            <a:alphaModFix/>
          </a:blip>
          <a:srcRect l="39023" r="6020"/>
          <a:stretch/>
        </p:blipFill>
        <p:spPr>
          <a:xfrm>
            <a:off x="6648773" y="774915"/>
            <a:ext cx="5393876" cy="5497869"/>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
        <p:nvSpPr>
          <p:cNvPr id="19" name="TextBox 18">
            <a:extLst>
              <a:ext uri="{FF2B5EF4-FFF2-40B4-BE49-F238E27FC236}">
                <a16:creationId xmlns:a16="http://schemas.microsoft.com/office/drawing/2014/main" id="{F06C824F-C2C1-F06E-DC13-C706B3D23FCD}"/>
              </a:ext>
            </a:extLst>
          </p:cNvPr>
          <p:cNvSpPr txBox="1"/>
          <p:nvPr/>
        </p:nvSpPr>
        <p:spPr>
          <a:xfrm>
            <a:off x="7902863" y="6440543"/>
            <a:ext cx="4673601" cy="307777"/>
          </a:xfrm>
          <a:prstGeom prst="rect">
            <a:avLst/>
          </a:prstGeom>
          <a:noFill/>
        </p:spPr>
        <p:txBody>
          <a:bodyPr wrap="square">
            <a:spAutoFit/>
          </a:bodyPr>
          <a:lstStyle/>
          <a:p>
            <a:pPr eaLnBrk="0" fontAlgn="base" hangingPunct="0">
              <a:spcBef>
                <a:spcPct val="0"/>
              </a:spcBef>
              <a:spcAft>
                <a:spcPct val="0"/>
              </a:spcAft>
            </a:pPr>
            <a:r>
              <a:rPr lang="am-ET" altLang="en-US" sz="1400" dirty="0">
                <a:solidFill>
                  <a:srgbClr val="000000"/>
                </a:solidFill>
                <a:latin typeface="Nyala" panose="02000504070300020003" pitchFamily="2" charset="0"/>
                <a:ea typeface="Times New Roman" panose="02020603050405020304" pitchFamily="18" charset="0"/>
                <a:cs typeface="Courier New" panose="02070309020205020404" pitchFamily="49" charset="0"/>
              </a:rPr>
              <a:t>የምስል </a:t>
            </a:r>
            <a:r>
              <a:rPr kumimoji="0" lang="en-US" altLang="en-US" sz="1400" b="0" i="0" u="none" strike="noStrike" cap="none" normalizeH="0" baseline="0" dirty="0" err="1">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ምንጭ</a:t>
            </a:r>
            <a:r>
              <a:rPr kumimoji="0" lang="en-US" altLang="en-US" sz="1400" b="0" i="0" u="none" strike="noStrike" cap="none" normalizeH="0" baseline="0" dirty="0">
                <a:ln>
                  <a:noFill/>
                </a:ln>
                <a:solidFill>
                  <a:srgbClr val="000000"/>
                </a:solidFill>
                <a:effectLst/>
                <a:latin typeface="Nyala" panose="02000504070300020003" pitchFamily="2" charset="0"/>
                <a:ea typeface="Times New Roman" panose="02020603050405020304" pitchFamily="18" charset="0"/>
                <a:cs typeface="Courier New" panose="02070309020205020404" pitchFamily="49" charset="0"/>
              </a:rPr>
              <a:t>፡-</a:t>
            </a:r>
            <a:r>
              <a:rPr lang="en-US" sz="1400" dirty="0" err="1">
                <a:solidFill>
                  <a:srgbClr val="000000"/>
                </a:solidFill>
                <a:latin typeface="Nyala" panose="02000504070300020003" pitchFamily="2" charset="0"/>
                <a:cs typeface="Courier New" panose="02070309020205020404" pitchFamily="49" charset="0"/>
              </a:rPr>
              <a:t>የአሜሪካ</a:t>
            </a:r>
            <a:r>
              <a:rPr lang="en-US" sz="1400" dirty="0">
                <a:solidFill>
                  <a:srgbClr val="000000"/>
                </a:solidFill>
                <a:latin typeface="Nyala" panose="02000504070300020003" pitchFamily="2" charset="0"/>
                <a:cs typeface="Courier New" panose="02070309020205020404" pitchFamily="49" charset="0"/>
              </a:rPr>
              <a:t> </a:t>
            </a:r>
            <a:r>
              <a:rPr lang="en-US" sz="1400" dirty="0" err="1">
                <a:solidFill>
                  <a:srgbClr val="000000"/>
                </a:solidFill>
                <a:latin typeface="Nyala" panose="02000504070300020003" pitchFamily="2" charset="0"/>
                <a:cs typeface="Courier New" panose="02070309020205020404" pitchFamily="49" charset="0"/>
              </a:rPr>
              <a:t>እርዳታ</a:t>
            </a:r>
            <a:r>
              <a:rPr lang="en-US" sz="1400" dirty="0">
                <a:solidFill>
                  <a:srgbClr val="000000"/>
                </a:solidFill>
                <a:latin typeface="Nyala" panose="02000504070300020003" pitchFamily="2" charset="0"/>
                <a:cs typeface="Courier New" panose="02070309020205020404" pitchFamily="49" charset="0"/>
              </a:rPr>
              <a:t> </a:t>
            </a:r>
            <a:r>
              <a:rPr lang="en-US" sz="1400" dirty="0" err="1">
                <a:solidFill>
                  <a:srgbClr val="000000"/>
                </a:solidFill>
                <a:latin typeface="Nyala" panose="02000504070300020003" pitchFamily="2" charset="0"/>
                <a:cs typeface="Courier New" panose="02070309020205020404" pitchFamily="49" charset="0"/>
              </a:rPr>
              <a:t>ድርጅት</a:t>
            </a:r>
            <a:r>
              <a:rPr lang="en-US" sz="1400" dirty="0">
                <a:solidFill>
                  <a:srgbClr val="000000"/>
                </a:solidFill>
                <a:latin typeface="Nyala" panose="02000504070300020003" pitchFamily="2" charset="0"/>
                <a:cs typeface="Courier New" panose="02070309020205020404" pitchFamily="49" charset="0"/>
              </a:rPr>
              <a:t> </a:t>
            </a:r>
          </a:p>
        </p:txBody>
      </p:sp>
    </p:spTree>
    <p:extLst>
      <p:ext uri="{BB962C8B-B14F-4D97-AF65-F5344CB8AC3E}">
        <p14:creationId xmlns:p14="http://schemas.microsoft.com/office/powerpoint/2010/main" val="101569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305145" y="265938"/>
            <a:ext cx="10515600" cy="798657"/>
          </a:xfrm>
        </p:spPr>
        <p:txBody>
          <a:bodyPr>
            <a:normAutofit fontScale="90000"/>
          </a:bodyPr>
          <a:lstStyle/>
          <a:p>
            <a:r>
              <a:rPr kumimoji="1" lang="am-ET" altLang="ja-JP" b="1" dirty="0">
                <a:solidFill>
                  <a:srgbClr val="C00000"/>
                </a:solidFill>
              </a:rPr>
              <a:t>ዘላቂ የልማት ግብ 5፦ የ</a:t>
            </a:r>
            <a:r>
              <a:rPr lang="am-ET" altLang="ja-JP" sz="4400" b="1" dirty="0">
                <a:solidFill>
                  <a:srgbClr val="C00000"/>
                </a:solidFill>
              </a:rPr>
              <a:t>ሥርዓተ-</a:t>
            </a:r>
            <a:r>
              <a:rPr lang="am-ET" altLang="ja-JP" b="1" dirty="0">
                <a:solidFill>
                  <a:srgbClr val="C00000"/>
                </a:solidFill>
              </a:rPr>
              <a:t>ፆታ</a:t>
            </a:r>
            <a:r>
              <a:rPr lang="ja-JP" altLang="ja-JP" b="1" dirty="0">
                <a:solidFill>
                  <a:srgbClr val="C00000"/>
                </a:solidFill>
              </a:rPr>
              <a:t> ግ</a:t>
            </a:r>
            <a:r>
              <a:rPr lang="am-ET" altLang="ja-JP" b="1" dirty="0">
                <a:solidFill>
                  <a:srgbClr val="C00000"/>
                </a:solidFill>
              </a:rPr>
              <a:t>ብ </a:t>
            </a:r>
            <a:r>
              <a:rPr lang="ja-JP" altLang="ja-JP" b="1" dirty="0">
                <a:solidFill>
                  <a:srgbClr val="C00000"/>
                </a:solidFill>
              </a:rPr>
              <a:t>እና ዒላማዎቹ </a:t>
            </a:r>
            <a:endParaRPr lang="ja-JP" altLang="en-US"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1018306" y="1998045"/>
            <a:ext cx="10155387" cy="4401205"/>
          </a:xfrm>
          <a:prstGeom prst="rect">
            <a:avLst/>
          </a:prstGeom>
          <a:noFill/>
          <a:ln>
            <a:noFill/>
          </a:ln>
        </p:spPr>
        <p:txBody>
          <a:bodyPr wrap="square">
            <a:spAutoFit/>
          </a:bodyPr>
          <a:lstStyle/>
          <a:p>
            <a:pPr>
              <a:buClr>
                <a:srgbClr val="000000"/>
              </a:buClr>
              <a:buSzPts val="2200"/>
            </a:pPr>
            <a:r>
              <a:rPr lang="am-ET" altLang="ja-JP" sz="2800" b="1" dirty="0"/>
              <a:t>ዒላማ 5.1</a:t>
            </a:r>
            <a:endParaRPr lang="en-GB" altLang="ja-JP" sz="2800" b="1" dirty="0"/>
          </a:p>
          <a:p>
            <a:pPr marR="0" lvl="0" indent="0" fontAlgn="base">
              <a:lnSpc>
                <a:spcPct val="100000"/>
              </a:lnSpc>
              <a:spcBef>
                <a:spcPct val="0"/>
              </a:spcBef>
              <a:spcAft>
                <a:spcPct val="0"/>
              </a:spcAft>
              <a:buClr>
                <a:srgbClr val="000000"/>
              </a:buClr>
              <a:buSzPts val="2200"/>
              <a:buFontTx/>
              <a:buNone/>
              <a:tabLst/>
            </a:pPr>
            <a:r>
              <a:rPr lang="ja-JP" altLang="ja-JP" sz="2800" dirty="0"/>
              <a:t>በየትኛውም ቦታ በሴቶች እና ልጃገረዶች ላይ የሚደርሰውን ማንኛውንም አይነት </a:t>
            </a:r>
            <a:r>
              <a:rPr lang="ja-JP" altLang="ja-JP" sz="2800" b="1" dirty="0"/>
              <a:t>መድልዎ</a:t>
            </a:r>
            <a:r>
              <a:rPr lang="am-ET" altLang="ja-JP" sz="2800" b="1" dirty="0"/>
              <a:t> </a:t>
            </a:r>
            <a:r>
              <a:rPr lang="am-ET" altLang="ja-JP" sz="2800" dirty="0"/>
              <a:t>ማቆም</a:t>
            </a:r>
            <a:r>
              <a:rPr lang="ja-JP" altLang="ja-JP" sz="2800" dirty="0"/>
              <a:t> </a:t>
            </a:r>
            <a:endParaRPr lang="am-ET" altLang="ja-JP" sz="2800" dirty="0"/>
          </a:p>
          <a:p>
            <a:pPr>
              <a:buClr>
                <a:srgbClr val="000000"/>
              </a:buClr>
              <a:buSzPts val="2200"/>
            </a:pPr>
            <a:r>
              <a:rPr lang="am-ET" altLang="ja-JP" sz="2800" b="1" dirty="0"/>
              <a:t>ዒላማ 5.2</a:t>
            </a:r>
            <a:endParaRPr lang="en-GB" altLang="ja-JP" sz="2800" b="1" dirty="0"/>
          </a:p>
          <a:p>
            <a:pPr fontAlgn="base">
              <a:spcBef>
                <a:spcPct val="0"/>
              </a:spcBef>
              <a:spcAft>
                <a:spcPct val="0"/>
              </a:spcAft>
              <a:buClr>
                <a:srgbClr val="000000"/>
              </a:buClr>
              <a:buSzPts val="2200"/>
            </a:pPr>
            <a:r>
              <a:rPr lang="ja-JP" altLang="ja-JP" sz="2800" dirty="0"/>
              <a:t>በሴቶች እና ልጃገረዶች ላይ </a:t>
            </a:r>
            <a:r>
              <a:rPr lang="en-US" altLang="ja-JP" sz="2800" dirty="0" err="1"/>
              <a:t>በአደባባይ</a:t>
            </a:r>
            <a:r>
              <a:rPr lang="am-ET" altLang="ja-JP" sz="2800" dirty="0"/>
              <a:t>ም ሆነ በግልም </a:t>
            </a:r>
            <a:r>
              <a:rPr lang="ja-JP" altLang="ja-JP" sz="2800" dirty="0"/>
              <a:t>የሚደርሱ</a:t>
            </a:r>
            <a:r>
              <a:rPr lang="en-US" altLang="ja-JP" sz="2800" dirty="0"/>
              <a:t> </a:t>
            </a:r>
            <a:r>
              <a:rPr lang="en-US" altLang="ja-JP" sz="2800" dirty="0" err="1"/>
              <a:t>ማንኛውንም</a:t>
            </a:r>
            <a:r>
              <a:rPr lang="am-ET" altLang="ja-JP" sz="2800" dirty="0"/>
              <a:t> </a:t>
            </a:r>
            <a:r>
              <a:rPr lang="ja-JP" altLang="ja-JP" sz="2800" b="1" dirty="0"/>
              <a:t>ጥቃቶችን</a:t>
            </a:r>
            <a:r>
              <a:rPr lang="en-US" altLang="ja-JP" sz="2800" b="1" dirty="0"/>
              <a:t>፣</a:t>
            </a:r>
            <a:r>
              <a:rPr lang="ja-JP" altLang="ja-JP" sz="2800" dirty="0"/>
              <a:t> </a:t>
            </a:r>
            <a:r>
              <a:rPr lang="am-ET" altLang="ja-JP" sz="2800" dirty="0"/>
              <a:t>የ</a:t>
            </a:r>
            <a:r>
              <a:rPr lang="ja-JP" altLang="ja-JP" sz="2800" dirty="0"/>
              <a:t>ህገወጥ ዝውውር</a:t>
            </a:r>
            <a:r>
              <a:rPr lang="am-ET" altLang="ja-JP" sz="2800" dirty="0"/>
              <a:t>፣ </a:t>
            </a:r>
            <a:r>
              <a:rPr lang="ja-JP" altLang="ja-JP" sz="2800" dirty="0"/>
              <a:t>ወሲባዊ እና ሌሎች ብዝበዛ</a:t>
            </a:r>
            <a:r>
              <a:rPr lang="am-ET" altLang="ja-JP" sz="2800" dirty="0"/>
              <a:t>ዎችን</a:t>
            </a:r>
            <a:r>
              <a:rPr lang="ja-JP" altLang="ja-JP" sz="2800" dirty="0"/>
              <a:t> </a:t>
            </a:r>
            <a:r>
              <a:rPr lang="en-ZA" altLang="ja-JP" sz="2800" dirty="0" err="1"/>
              <a:t>ጨምሮ</a:t>
            </a:r>
            <a:r>
              <a:rPr lang="am-ET" altLang="ja-JP" sz="2800" dirty="0"/>
              <a:t> ሙሉ በሙሉ </a:t>
            </a:r>
            <a:r>
              <a:rPr lang="ja-JP" altLang="ja-JP" sz="2800" dirty="0"/>
              <a:t>ማስወገድ</a:t>
            </a:r>
            <a:r>
              <a:rPr lang="en-US" altLang="ja-JP" sz="2800" dirty="0"/>
              <a:t> </a:t>
            </a:r>
            <a:endParaRPr lang="am-ET" altLang="ja-JP" sz="2800" b="1" dirty="0"/>
          </a:p>
          <a:p>
            <a:pPr fontAlgn="base">
              <a:spcBef>
                <a:spcPct val="0"/>
              </a:spcBef>
              <a:spcAft>
                <a:spcPct val="0"/>
              </a:spcAft>
              <a:buClr>
                <a:srgbClr val="000000"/>
              </a:buClr>
              <a:buSzPts val="2200"/>
            </a:pPr>
            <a:r>
              <a:rPr lang="am-ET" altLang="ja-JP" sz="2800" b="1" dirty="0"/>
              <a:t>ዒላማ 5.3</a:t>
            </a:r>
            <a:endParaRPr lang="en-GB" altLang="ja-JP" sz="3600" b="1" dirty="0"/>
          </a:p>
          <a:p>
            <a:pPr fontAlgn="base">
              <a:spcBef>
                <a:spcPct val="0"/>
              </a:spcBef>
              <a:spcAft>
                <a:spcPct val="0"/>
              </a:spcAft>
              <a:buClr>
                <a:srgbClr val="000000"/>
              </a:buClr>
              <a:buSzPts val="2200"/>
            </a:pPr>
            <a:r>
              <a:rPr lang="en-US" altLang="ja-JP" sz="2800" dirty="0" err="1"/>
              <a:t>ሁሉንም</a:t>
            </a:r>
            <a:r>
              <a:rPr lang="am-ET" altLang="ja-JP" sz="2800" dirty="0"/>
              <a:t> </a:t>
            </a:r>
            <a:r>
              <a:rPr lang="ja-JP" altLang="ja-JP" sz="2800" b="1" dirty="0"/>
              <a:t>ጎጂ ልማዶችን</a:t>
            </a:r>
            <a:r>
              <a:rPr lang="en-US" altLang="ja-JP" sz="2800" b="1" dirty="0"/>
              <a:t>፣</a:t>
            </a:r>
            <a:r>
              <a:rPr lang="ja-JP" altLang="ja-JP" sz="2800" dirty="0"/>
              <a:t> ያለ እድሜ እና አስገዳጅ ጋብቻ</a:t>
            </a:r>
            <a:r>
              <a:rPr lang="en-US" altLang="ja-JP" sz="2800" dirty="0"/>
              <a:t>፣</a:t>
            </a:r>
            <a:r>
              <a:rPr lang="ja-JP" altLang="ja-JP" sz="2800" dirty="0"/>
              <a:t> የሴት ልጅ ግርዛትን የመሳሰሉ</a:t>
            </a:r>
            <a:r>
              <a:rPr lang="en-US" altLang="ja-JP" sz="2800" dirty="0" err="1"/>
              <a:t>ት</a:t>
            </a:r>
            <a:r>
              <a:rPr lang="ja-JP" altLang="ja-JP" sz="2800" dirty="0"/>
              <a:t> ማስወገድ</a:t>
            </a:r>
            <a:endParaRPr lang="am-ET" altLang="ja-JP" sz="2800" dirty="0"/>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FD47997B-A60D-D00F-78D2-95624C4255BF}"/>
              </a:ext>
            </a:extLst>
          </p:cNvPr>
          <p:cNvPicPr>
            <a:picLocks noChangeAspect="1"/>
          </p:cNvPicPr>
          <p:nvPr/>
        </p:nvPicPr>
        <p:blipFill>
          <a:blip r:embed="rId3"/>
          <a:stretch>
            <a:fillRect/>
          </a:stretch>
        </p:blipFill>
        <p:spPr>
          <a:xfrm>
            <a:off x="7200900" y="1064595"/>
            <a:ext cx="4991100" cy="933450"/>
          </a:xfrm>
          <a:prstGeom prst="rect">
            <a:avLst/>
          </a:prstGeom>
        </p:spPr>
      </p:pic>
    </p:spTree>
    <p:extLst>
      <p:ext uri="{BB962C8B-B14F-4D97-AF65-F5344CB8AC3E}">
        <p14:creationId xmlns:p14="http://schemas.microsoft.com/office/powerpoint/2010/main" val="145182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6895998-F409-3E54-6B2A-F883DD041BD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4CD1FC15-F5A5-F3CA-CB8D-6C54BA898288}"/>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5E66911A-1E2B-986E-7115-E8B2A73F1EF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07D3F9-2F6A-3109-7A12-D9349456BA2B}"/>
              </a:ext>
            </a:extLst>
          </p:cNvPr>
          <p:cNvSpPr/>
          <p:nvPr/>
        </p:nvSpPr>
        <p:spPr>
          <a:xfrm>
            <a:off x="0" y="0"/>
            <a:ext cx="12192000" cy="6858000"/>
          </a:xfrm>
          <a:prstGeom prst="rect">
            <a:avLst/>
          </a:prstGeom>
          <a:solidFill>
            <a:srgbClr val="F19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5C44085-75E1-1F6D-EEAC-35DEF4AEE3F5}"/>
              </a:ext>
            </a:extLst>
          </p:cNvPr>
          <p:cNvGrpSpPr/>
          <p:nvPr/>
        </p:nvGrpSpPr>
        <p:grpSpPr>
          <a:xfrm>
            <a:off x="719451" y="5516892"/>
            <a:ext cx="3004203" cy="513080"/>
            <a:chOff x="719451" y="5516892"/>
            <a:chExt cx="3004203" cy="513080"/>
          </a:xfrm>
        </p:grpSpPr>
        <p:sp>
          <p:nvSpPr>
            <p:cNvPr id="4" name="Google Shape;281;p37">
              <a:extLst>
                <a:ext uri="{FF2B5EF4-FFF2-40B4-BE49-F238E27FC236}">
                  <a16:creationId xmlns:a16="http://schemas.microsoft.com/office/drawing/2014/main" id="{1873BA39-E38E-9B75-159E-2479CDBCFE24}"/>
                </a:ext>
              </a:extLst>
            </p:cNvPr>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9" name="Google Shape;282;p37">
              <a:extLst>
                <a:ext uri="{FF2B5EF4-FFF2-40B4-BE49-F238E27FC236}">
                  <a16:creationId xmlns:a16="http://schemas.microsoft.com/office/drawing/2014/main" id="{44457F06-52AF-FEC9-26CB-7E39F4571324}"/>
                </a:ext>
              </a:extLst>
            </p:cNvPr>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dirty="0">
                  <a:solidFill>
                    <a:srgbClr val="FFFFFF"/>
                  </a:solidFill>
                  <a:latin typeface="Calibri"/>
                  <a:ea typeface="Calibri"/>
                  <a:cs typeface="Calibri"/>
                  <a:sym typeface="Calibri"/>
                </a:rPr>
                <a:t>@cdknetwork</a:t>
              </a:r>
              <a:endParaRPr sz="3200" b="0" i="0" u="none" strike="noStrike" cap="none" dirty="0">
                <a:solidFill>
                  <a:schemeClr val="dk1"/>
                </a:solidFill>
                <a:latin typeface="Calibri"/>
                <a:ea typeface="Calibri"/>
                <a:cs typeface="Calibri"/>
                <a:sym typeface="Calibri"/>
              </a:endParaRPr>
            </a:p>
          </p:txBody>
        </p:sp>
      </p:grpSp>
      <p:sp>
        <p:nvSpPr>
          <p:cNvPr id="10" name="Google Shape;283;p37">
            <a:extLst>
              <a:ext uri="{FF2B5EF4-FFF2-40B4-BE49-F238E27FC236}">
                <a16:creationId xmlns:a16="http://schemas.microsoft.com/office/drawing/2014/main" id="{1DDC53D2-5D99-049F-E9EF-106F2B1E7C6D}"/>
              </a:ext>
            </a:extLst>
          </p:cNvPr>
          <p:cNvSpPr txBox="1">
            <a:spLocks/>
          </p:cNvSpPr>
          <p:nvPr/>
        </p:nvSpPr>
        <p:spPr>
          <a:xfrm>
            <a:off x="719451" y="289367"/>
            <a:ext cx="7730068" cy="4114800"/>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chemeClr val="lt1"/>
              </a:buClr>
              <a:buSzPts val="1400"/>
              <a:buFont typeface="Calibri"/>
              <a:buNone/>
            </a:pPr>
            <a:br>
              <a:rPr lang="en-GB" sz="3600" dirty="0">
                <a:solidFill>
                  <a:schemeClr val="lt1"/>
                </a:solidFill>
              </a:rPr>
            </a:br>
            <a:br>
              <a:rPr lang="en-GB" sz="3600" dirty="0">
                <a:solidFill>
                  <a:schemeClr val="lt1"/>
                </a:solidFill>
              </a:rPr>
            </a:br>
            <a:r>
              <a:rPr lang="en-GB" b="1" u="sng" dirty="0">
                <a:solidFill>
                  <a:srgbClr val="2929F3"/>
                </a:solidFill>
                <a:hlinkClick r:id="rId3">
                  <a:extLst>
                    <a:ext uri="{A12FA001-AC4F-418D-AE19-62706E023703}">
                      <ahyp:hlinkClr xmlns:ahyp="http://schemas.microsoft.com/office/drawing/2018/hyperlinkcolor" val="tx"/>
                    </a:ext>
                  </a:extLst>
                </a:hlinkClick>
              </a:rPr>
              <a:t>www.cdkn.org</a:t>
            </a:r>
            <a:br>
              <a:rPr lang="en-GB" dirty="0">
                <a:solidFill>
                  <a:schemeClr val="lt1"/>
                </a:solidFill>
              </a:rPr>
            </a:br>
            <a:br>
              <a:rPr lang="en-GB" dirty="0">
                <a:solidFill>
                  <a:schemeClr val="lt1"/>
                </a:solidFill>
              </a:rPr>
            </a:br>
            <a:br>
              <a:rPr lang="en-GB" dirty="0">
                <a:solidFill>
                  <a:schemeClr val="lt1"/>
                </a:solidFill>
              </a:rPr>
            </a:br>
            <a:endParaRPr lang="en-GB" dirty="0"/>
          </a:p>
        </p:txBody>
      </p:sp>
    </p:spTree>
    <p:extLst>
      <p:ext uri="{BB962C8B-B14F-4D97-AF65-F5344CB8AC3E}">
        <p14:creationId xmlns:p14="http://schemas.microsoft.com/office/powerpoint/2010/main" val="397037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71895" y="248752"/>
            <a:ext cx="10515600" cy="798657"/>
          </a:xfrm>
        </p:spPr>
        <p:txBody>
          <a:bodyPr>
            <a:normAutofit fontScale="90000"/>
          </a:bodyPr>
          <a:lstStyle/>
          <a:p>
            <a:r>
              <a:rPr kumimoji="1" lang="am-ET" altLang="ja-JP" b="1" dirty="0">
                <a:solidFill>
                  <a:srgbClr val="C00000"/>
                </a:solidFill>
              </a:rPr>
              <a:t>ዘላቂ የልማት ግብ 5፦ የ</a:t>
            </a:r>
            <a:r>
              <a:rPr lang="am-ET" altLang="ja-JP" sz="4400" b="1" dirty="0">
                <a:solidFill>
                  <a:srgbClr val="C00000"/>
                </a:solidFill>
              </a:rPr>
              <a:t>ሥርዓተ-</a:t>
            </a:r>
            <a:r>
              <a:rPr lang="am-ET" altLang="ja-JP" b="1" dirty="0">
                <a:solidFill>
                  <a:srgbClr val="C00000"/>
                </a:solidFill>
              </a:rPr>
              <a:t>ፆታ</a:t>
            </a:r>
            <a:r>
              <a:rPr lang="ja-JP" altLang="ja-JP" b="1" dirty="0">
                <a:solidFill>
                  <a:srgbClr val="C00000"/>
                </a:solidFill>
              </a:rPr>
              <a:t> ግ</a:t>
            </a:r>
            <a:r>
              <a:rPr lang="am-ET" altLang="ja-JP" b="1" dirty="0">
                <a:solidFill>
                  <a:srgbClr val="C00000"/>
                </a:solidFill>
              </a:rPr>
              <a:t>ብ </a:t>
            </a:r>
            <a:r>
              <a:rPr lang="ja-JP" altLang="ja-JP" b="1" dirty="0">
                <a:solidFill>
                  <a:srgbClr val="C00000"/>
                </a:solidFill>
              </a:rPr>
              <a:t>እና ዒላማዎቹ </a:t>
            </a:r>
            <a:endParaRPr lang="ja-JP" altLang="en-US"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971895" y="1799506"/>
            <a:ext cx="10784676" cy="4524315"/>
          </a:xfrm>
          <a:prstGeom prst="rect">
            <a:avLst/>
          </a:prstGeom>
          <a:noFill/>
          <a:ln>
            <a:noFill/>
          </a:ln>
        </p:spPr>
        <p:txBody>
          <a:bodyPr wrap="square">
            <a:spAutoFit/>
          </a:bodyPr>
          <a:lstStyle/>
          <a:p>
            <a:pPr>
              <a:buClr>
                <a:srgbClr val="000000"/>
              </a:buClr>
              <a:buSzPts val="2200"/>
            </a:pPr>
            <a:r>
              <a:rPr lang="am-ET" altLang="ja-JP" sz="2800" b="1" dirty="0"/>
              <a:t>ዒላማ 5.4</a:t>
            </a:r>
            <a:r>
              <a:rPr lang="en-GB" altLang="ja-JP" sz="3600" b="1" cap="none" dirty="0"/>
              <a:t> </a:t>
            </a:r>
            <a:endParaRPr lang="en-GB" altLang="ja-JP" sz="3600" b="1" dirty="0"/>
          </a:p>
          <a:p>
            <a:pPr eaLnBrk="0" fontAlgn="base" hangingPunct="0">
              <a:spcBef>
                <a:spcPct val="0"/>
              </a:spcBef>
              <a:spcAft>
                <a:spcPct val="0"/>
              </a:spcAft>
            </a:pPr>
            <a:r>
              <a:rPr lang="en-US" sz="2800" b="1" dirty="0" err="1">
                <a:solidFill>
                  <a:srgbClr val="303436"/>
                </a:solidFill>
                <a:latin typeface="Arial Unicode MS"/>
              </a:rPr>
              <a:t>ክፍያ</a:t>
            </a:r>
            <a:r>
              <a:rPr lang="en-US" sz="2800" b="1" dirty="0">
                <a:solidFill>
                  <a:srgbClr val="303436"/>
                </a:solidFill>
                <a:latin typeface="Arial Unicode MS"/>
              </a:rPr>
              <a:t> </a:t>
            </a:r>
            <a:r>
              <a:rPr lang="en-US" sz="2800" b="1" dirty="0" err="1">
                <a:solidFill>
                  <a:srgbClr val="303436"/>
                </a:solidFill>
                <a:latin typeface="Arial Unicode MS"/>
              </a:rPr>
              <a:t>የሌለው</a:t>
            </a:r>
            <a:r>
              <a:rPr lang="am-ET" sz="2800" b="1" dirty="0">
                <a:solidFill>
                  <a:srgbClr val="303436"/>
                </a:solidFill>
                <a:latin typeface="Arial Unicode MS"/>
              </a:rPr>
              <a:t>ን</a:t>
            </a:r>
            <a:r>
              <a:rPr lang="en-US" sz="2800" b="1" dirty="0">
                <a:solidFill>
                  <a:srgbClr val="303436"/>
                </a:solidFill>
                <a:latin typeface="Arial Unicode MS"/>
              </a:rPr>
              <a:t> </a:t>
            </a:r>
            <a:r>
              <a:rPr lang="am-ET" sz="2800" b="1" dirty="0">
                <a:solidFill>
                  <a:srgbClr val="303436"/>
                </a:solidFill>
                <a:latin typeface="Arial Unicode MS"/>
              </a:rPr>
              <a:t>የ</a:t>
            </a:r>
            <a:r>
              <a:rPr kumimoji="0" lang="ja-JP" altLang="ja-JP" sz="2800" b="1" i="0" u="none" strike="noStrike" cap="none" normalizeH="0" baseline="0" dirty="0">
                <a:ln>
                  <a:noFill/>
                </a:ln>
                <a:solidFill>
                  <a:srgbClr val="303436"/>
                </a:solidFill>
                <a:effectLst/>
                <a:latin typeface="Arial Unicode MS"/>
                <a:ea typeface="inherit"/>
              </a:rPr>
              <a:t>እንክብ</a:t>
            </a:r>
            <a:r>
              <a:rPr kumimoji="0" lang="ja-JP" altLang="ja-JP" sz="2800" b="1" i="0" u="none" strike="noStrike" cap="none" normalizeH="0" baseline="0">
                <a:ln>
                  <a:noFill/>
                </a:ln>
                <a:solidFill>
                  <a:srgbClr val="303436"/>
                </a:solidFill>
                <a:effectLst/>
                <a:latin typeface="Arial Unicode MS"/>
                <a:ea typeface="inherit"/>
              </a:rPr>
              <a:t>ካቤ</a:t>
            </a:r>
            <a:r>
              <a:rPr kumimoji="0" lang="en-US" altLang="ja-JP" sz="2800" b="1" i="0" u="none" strike="noStrike" cap="none" normalizeH="0" baseline="0" dirty="0">
                <a:ln>
                  <a:noFill/>
                </a:ln>
                <a:solidFill>
                  <a:srgbClr val="303436"/>
                </a:solidFill>
                <a:effectLst/>
                <a:latin typeface="Arial Unicode MS"/>
                <a:ea typeface="inherit"/>
              </a:rPr>
              <a:t> </a:t>
            </a:r>
            <a:r>
              <a:rPr kumimoji="0" lang="ja-JP" altLang="ja-JP" sz="2800" b="1" i="0" u="none" strike="noStrike" cap="none" normalizeH="0" baseline="0" dirty="0">
                <a:ln>
                  <a:noFill/>
                </a:ln>
                <a:solidFill>
                  <a:srgbClr val="303436"/>
                </a:solidFill>
                <a:effectLst/>
                <a:latin typeface="Arial Unicode MS"/>
                <a:ea typeface="inherit"/>
              </a:rPr>
              <a:t>እና የቤት ውስጥ ስራን </a:t>
            </a:r>
            <a:r>
              <a:rPr kumimoji="0" lang="ja-JP" altLang="ja-JP" sz="2800" b="0" i="0" u="none" strike="noStrike" cap="none" normalizeH="0" baseline="0" dirty="0">
                <a:ln>
                  <a:noFill/>
                </a:ln>
                <a:solidFill>
                  <a:srgbClr val="303436"/>
                </a:solidFill>
                <a:effectLst/>
                <a:latin typeface="Arial Unicode MS"/>
                <a:ea typeface="inherit"/>
              </a:rPr>
              <a:t>በሕዝብ አገልግሎቶች አቅር</a:t>
            </a:r>
            <a:r>
              <a:rPr kumimoji="0" lang="ja-JP" altLang="ja-JP" sz="2800" b="0" i="0" u="none" strike="noStrike" cap="none" normalizeH="0" baseline="0">
                <a:ln>
                  <a:noFill/>
                </a:ln>
                <a:solidFill>
                  <a:srgbClr val="303436"/>
                </a:solidFill>
                <a:effectLst/>
                <a:latin typeface="Arial Unicode MS"/>
                <a:ea typeface="inherit"/>
              </a:rPr>
              <a:t>ቦት፣ </a:t>
            </a:r>
            <a:r>
              <a:rPr kumimoji="0" lang="am-ET" altLang="ja-JP" sz="2800" b="0" i="0" u="none" strike="noStrike" cap="none" normalizeH="0" baseline="0" dirty="0">
                <a:ln>
                  <a:noFill/>
                </a:ln>
                <a:solidFill>
                  <a:srgbClr val="303436"/>
                </a:solidFill>
                <a:effectLst/>
                <a:latin typeface="Arial Unicode MS"/>
                <a:ea typeface="inherit"/>
              </a:rPr>
              <a:t>የ</a:t>
            </a:r>
            <a:r>
              <a:rPr kumimoji="0" lang="ja-JP" altLang="ja-JP" sz="2800" b="0" i="0" u="none" strike="noStrike" cap="none" normalizeH="0" baseline="0" dirty="0">
                <a:ln>
                  <a:noFill/>
                </a:ln>
                <a:solidFill>
                  <a:srgbClr val="303436"/>
                </a:solidFill>
                <a:effectLst/>
                <a:latin typeface="Arial Unicode MS"/>
                <a:ea typeface="inherit"/>
              </a:rPr>
              <a:t>መሠረተ ልማት እና ማህበራዊ ጥበቃ ፖሊሲዎ</a:t>
            </a:r>
            <a:r>
              <a:rPr kumimoji="0" lang="ja-JP" altLang="ja-JP" sz="2800" b="0" i="0" u="none" strike="noStrike" cap="none" normalizeH="0" baseline="0">
                <a:ln>
                  <a:noFill/>
                </a:ln>
                <a:solidFill>
                  <a:srgbClr val="303436"/>
                </a:solidFill>
                <a:effectLst/>
                <a:latin typeface="Arial Unicode MS"/>
                <a:ea typeface="inherit"/>
              </a:rPr>
              <a:t>ች </a:t>
            </a:r>
            <a:r>
              <a:rPr kumimoji="0" lang="en-US" altLang="ja-JP" sz="2800" b="0" i="0" u="none" strike="noStrike" cap="none" normalizeH="0" baseline="0" dirty="0" err="1">
                <a:ln>
                  <a:noFill/>
                </a:ln>
                <a:solidFill>
                  <a:srgbClr val="303436"/>
                </a:solidFill>
                <a:effectLst/>
                <a:latin typeface="Arial Unicode MS"/>
                <a:ea typeface="inherit"/>
              </a:rPr>
              <a:t>በማውጣት</a:t>
            </a:r>
            <a:r>
              <a:rPr kumimoji="0" lang="am-ET" altLang="ja-JP" sz="2800" b="0" i="0" u="none" strike="noStrike" cap="none" normalizeH="0" baseline="0" dirty="0">
                <a:ln>
                  <a:noFill/>
                </a:ln>
                <a:solidFill>
                  <a:srgbClr val="303436"/>
                </a:solidFill>
                <a:effectLst/>
                <a:latin typeface="Arial Unicode MS"/>
                <a:ea typeface="inherit"/>
              </a:rPr>
              <a:t> </a:t>
            </a:r>
            <a:r>
              <a:rPr kumimoji="0" lang="ja-JP" altLang="ja-JP" sz="2800" b="0" i="0" u="none" strike="noStrike" cap="none" normalizeH="0" baseline="0">
                <a:ln>
                  <a:noFill/>
                </a:ln>
                <a:solidFill>
                  <a:srgbClr val="303436"/>
                </a:solidFill>
                <a:effectLst/>
                <a:latin typeface="Arial Unicode MS"/>
                <a:ea typeface="inherit"/>
              </a:rPr>
              <a:t>እ</a:t>
            </a:r>
            <a:r>
              <a:rPr kumimoji="0" lang="am-ET" altLang="ja-JP" sz="2800" b="0" i="0" u="none" strike="noStrike" cap="none" normalizeH="0" baseline="0" dirty="0">
                <a:ln>
                  <a:noFill/>
                </a:ln>
                <a:solidFill>
                  <a:srgbClr val="303436"/>
                </a:solidFill>
                <a:effectLst/>
                <a:latin typeface="Arial Unicode MS"/>
                <a:ea typeface="inherit"/>
              </a:rPr>
              <a:t>ንዲሁም</a:t>
            </a:r>
            <a:r>
              <a:rPr kumimoji="0" lang="ja-JP" altLang="ja-JP" sz="2800" b="0" i="0" u="none" strike="noStrike" cap="none" normalizeH="0" baseline="0">
                <a:ln>
                  <a:noFill/>
                </a:ln>
                <a:solidFill>
                  <a:srgbClr val="303436"/>
                </a:solidFill>
                <a:effectLst/>
                <a:latin typeface="Arial Unicode MS"/>
                <a:ea typeface="inherit"/>
              </a:rPr>
              <a:t> </a:t>
            </a:r>
            <a:r>
              <a:rPr lang="en-US" altLang="ja-JP" sz="2800" dirty="0" err="1">
                <a:solidFill>
                  <a:srgbClr val="303436"/>
                </a:solidFill>
                <a:latin typeface="Arial Unicode MS"/>
                <a:ea typeface="inherit"/>
              </a:rPr>
              <a:t>የሃገራትን</a:t>
            </a:r>
            <a:r>
              <a:rPr lang="am-ET" altLang="ja-JP" sz="2800" dirty="0">
                <a:solidFill>
                  <a:srgbClr val="303436"/>
                </a:solidFill>
                <a:latin typeface="Arial Unicode MS"/>
                <a:ea typeface="inherit"/>
              </a:rPr>
              <a:t> ነባራዊ ሁኔታ ባገናዘበ መልኩ </a:t>
            </a:r>
            <a:r>
              <a:rPr kumimoji="0" lang="ja-JP" altLang="ja-JP" sz="2800" b="0" i="0" u="none" strike="noStrike" cap="none" normalizeH="0" baseline="0">
                <a:ln>
                  <a:noFill/>
                </a:ln>
                <a:solidFill>
                  <a:srgbClr val="303436"/>
                </a:solidFill>
                <a:effectLst/>
                <a:latin typeface="Arial Unicode MS"/>
                <a:ea typeface="inherit"/>
              </a:rPr>
              <a:t>በ</a:t>
            </a:r>
            <a:r>
              <a:rPr kumimoji="0" lang="ja-JP" altLang="ja-JP" sz="2800" b="0" i="0" u="none" strike="noStrike" cap="none" normalizeH="0" baseline="0" dirty="0">
                <a:ln>
                  <a:noFill/>
                </a:ln>
                <a:solidFill>
                  <a:srgbClr val="303436"/>
                </a:solidFill>
                <a:effectLst/>
                <a:latin typeface="Arial Unicode MS"/>
                <a:ea typeface="inherit"/>
              </a:rPr>
              <a:t>ቤተ</a:t>
            </a:r>
            <a:r>
              <a:rPr kumimoji="0" lang="ja-JP" altLang="ja-JP" sz="2800" b="0" i="0" u="none" strike="noStrike" cap="none" normalizeH="0" baseline="0">
                <a:ln>
                  <a:noFill/>
                </a:ln>
                <a:solidFill>
                  <a:srgbClr val="303436"/>
                </a:solidFill>
                <a:effectLst/>
                <a:latin typeface="Arial Unicode MS"/>
                <a:ea typeface="inherit"/>
              </a:rPr>
              <a:t>ሰብ </a:t>
            </a:r>
            <a:r>
              <a:rPr kumimoji="0" lang="ja-JP" altLang="ja-JP" sz="2800" b="0" i="0" u="none" strike="noStrike" cap="none" normalizeH="0" baseline="0" dirty="0">
                <a:ln>
                  <a:noFill/>
                </a:ln>
                <a:solidFill>
                  <a:srgbClr val="303436"/>
                </a:solidFill>
                <a:effectLst/>
                <a:latin typeface="Arial Unicode MS"/>
                <a:ea typeface="inherit"/>
              </a:rPr>
              <a:t>ውስጥ የጋራ ኃላፊነትን </a:t>
            </a:r>
            <a:r>
              <a:rPr kumimoji="0" lang="ja-JP" altLang="ja-JP" sz="2800" b="0" i="0" u="none" strike="noStrike" cap="none" normalizeH="0" baseline="0">
                <a:ln>
                  <a:noFill/>
                </a:ln>
                <a:solidFill>
                  <a:srgbClr val="303436"/>
                </a:solidFill>
                <a:effectLst/>
                <a:latin typeface="Arial Unicode MS"/>
                <a:ea typeface="inherit"/>
              </a:rPr>
              <a:t>በማ</a:t>
            </a:r>
            <a:r>
              <a:rPr lang="en-US" altLang="ja-JP" sz="2800" dirty="0" err="1">
                <a:solidFill>
                  <a:srgbClr val="303436"/>
                </a:solidFill>
                <a:latin typeface="Arial Unicode MS"/>
                <a:ea typeface="inherit"/>
              </a:rPr>
              <a:t>በረታታት</a:t>
            </a:r>
            <a:r>
              <a:rPr kumimoji="0" lang="ja-JP" altLang="ja-JP" sz="2800" b="0" i="0" u="none" strike="noStrike" cap="none" normalizeH="0" baseline="0">
                <a:ln>
                  <a:noFill/>
                </a:ln>
                <a:solidFill>
                  <a:srgbClr val="303436"/>
                </a:solidFill>
                <a:effectLst/>
                <a:latin typeface="Arial Unicode MS"/>
                <a:ea typeface="inherit"/>
              </a:rPr>
              <a:t> </a:t>
            </a:r>
            <a:r>
              <a:rPr kumimoji="0" lang="ja-JP" altLang="ja-JP" sz="2800" i="0" u="none" strike="noStrike" cap="none" normalizeH="0" baseline="0">
                <a:ln>
                  <a:noFill/>
                </a:ln>
                <a:solidFill>
                  <a:srgbClr val="303436"/>
                </a:solidFill>
                <a:effectLst/>
                <a:latin typeface="Arial Unicode MS"/>
                <a:ea typeface="inherit"/>
              </a:rPr>
              <a:t>እ</a:t>
            </a:r>
            <a:r>
              <a:rPr kumimoji="0" lang="ja-JP" altLang="ja-JP" sz="2800" i="0" u="none" strike="noStrike" cap="none" normalizeH="0" baseline="0" dirty="0">
                <a:ln>
                  <a:noFill/>
                </a:ln>
                <a:solidFill>
                  <a:srgbClr val="303436"/>
                </a:solidFill>
                <a:effectLst/>
                <a:latin typeface="Arial Unicode MS"/>
                <a:ea typeface="inherit"/>
              </a:rPr>
              <a:t>ውቅና እና ዋጋ መስጠት</a:t>
            </a:r>
            <a:r>
              <a:rPr kumimoji="0" lang="ja-JP" altLang="ja-JP" sz="900" i="0" u="none" strike="noStrike" cap="none" normalizeH="0" baseline="0" dirty="0">
                <a:ln>
                  <a:noFill/>
                </a:ln>
                <a:solidFill>
                  <a:schemeClr val="tx1"/>
                </a:solidFill>
                <a:effectLst/>
              </a:rPr>
              <a:t> </a:t>
            </a:r>
            <a:endParaRPr kumimoji="0" lang="ja-JP" altLang="ja-JP" sz="2000" i="0" u="none" strike="noStrike" cap="none" normalizeH="0" baseline="0" dirty="0">
              <a:ln>
                <a:noFill/>
              </a:ln>
              <a:solidFill>
                <a:schemeClr val="tx1"/>
              </a:solidFill>
              <a:effectLst/>
              <a:latin typeface="Arial" panose="020B0604020202020204" pitchFamily="34" charset="0"/>
            </a:endParaRPr>
          </a:p>
          <a:p>
            <a:pPr>
              <a:buClr>
                <a:srgbClr val="000000"/>
              </a:buClr>
              <a:buSzPts val="2200"/>
            </a:pPr>
            <a:r>
              <a:rPr lang="am-ET" altLang="ja-JP" sz="2800" b="1" dirty="0"/>
              <a:t>ዒላማ 5.5</a:t>
            </a:r>
            <a:endParaRPr lang="am-ET" altLang="ja-JP" sz="2800" b="1" cap="none" dirty="0"/>
          </a:p>
          <a:p>
            <a:pPr>
              <a:buClr>
                <a:srgbClr val="000000"/>
              </a:buClr>
              <a:buSzPts val="2200"/>
            </a:pPr>
            <a:r>
              <a:rPr lang="am-ET" altLang="ja-JP" sz="2800" b="0" i="0" dirty="0">
                <a:solidFill>
                  <a:srgbClr val="303436"/>
                </a:solidFill>
                <a:effectLst/>
                <a:latin typeface="arial" panose="020B0604020202020204" pitchFamily="34" charset="0"/>
              </a:rPr>
              <a:t>በፖለቲካዊ፣ ኢኮኖሚያዊ እና ህዝባዊ ህይወት ውስጥ የሴቶችን </a:t>
            </a:r>
            <a:r>
              <a:rPr lang="am-ET" altLang="ja-JP" sz="2800" b="1" i="0" dirty="0">
                <a:solidFill>
                  <a:srgbClr val="303436"/>
                </a:solidFill>
                <a:effectLst/>
                <a:latin typeface="arial" panose="020B0604020202020204" pitchFamily="34" charset="0"/>
              </a:rPr>
              <a:t>ሙሉ እና ውጤታማ ተሳትፎ </a:t>
            </a:r>
            <a:r>
              <a:rPr lang="am-ET" altLang="ja-JP" sz="2800" b="0" i="0" dirty="0">
                <a:solidFill>
                  <a:srgbClr val="303436"/>
                </a:solidFill>
                <a:effectLst/>
                <a:latin typeface="arial" panose="020B0604020202020204" pitchFamily="34" charset="0"/>
              </a:rPr>
              <a:t>እንዲሁም እኩል </a:t>
            </a:r>
            <a:r>
              <a:rPr lang="am-ET" altLang="ja-JP" sz="2800" b="1" i="0" dirty="0">
                <a:solidFill>
                  <a:srgbClr val="303436"/>
                </a:solidFill>
                <a:effectLst/>
                <a:latin typeface="arial" panose="020B0604020202020204" pitchFamily="34" charset="0"/>
              </a:rPr>
              <a:t>የመሪነት</a:t>
            </a:r>
            <a:r>
              <a:rPr lang="am-ET" altLang="ja-JP" sz="2800" b="0" i="0" dirty="0">
                <a:solidFill>
                  <a:srgbClr val="303436"/>
                </a:solidFill>
                <a:effectLst/>
                <a:latin typeface="arial" panose="020B0604020202020204" pitchFamily="34" charset="0"/>
              </a:rPr>
              <a:t> እድሎችን በሁሉም የውሳኔ ሰጭነት ደረጃዎች ማረጋገጥ</a:t>
            </a:r>
          </a:p>
          <a:p>
            <a:pPr>
              <a:buClr>
                <a:srgbClr val="000000"/>
              </a:buClr>
              <a:buSzPts val="2200"/>
            </a:pPr>
            <a:r>
              <a:rPr lang="am-ET" altLang="ja-JP" sz="2800" b="1" dirty="0"/>
              <a:t>ዒላማ 5.6</a:t>
            </a:r>
            <a:endParaRPr lang="am-ET" altLang="ja-JP" sz="2800" b="1" cap="none" dirty="0"/>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303436"/>
                </a:solidFill>
                <a:effectLst/>
                <a:latin typeface="Arial Unicode MS"/>
                <a:ea typeface="inherit"/>
              </a:rPr>
              <a:t>የጾታዊና የስነ ተዋልዶ ጤና እና </a:t>
            </a:r>
            <a:r>
              <a:rPr kumimoji="0" lang="ja-JP" altLang="ja-JP" sz="2800" b="1" i="0" u="none" strike="noStrike" cap="none" normalizeH="0" baseline="0" dirty="0">
                <a:ln>
                  <a:noFill/>
                </a:ln>
                <a:solidFill>
                  <a:srgbClr val="303436"/>
                </a:solidFill>
                <a:effectLst/>
                <a:latin typeface="Arial Unicode MS"/>
                <a:ea typeface="inherit"/>
              </a:rPr>
              <a:t>የስነ ተዋልዶ መብ</a:t>
            </a:r>
            <a:r>
              <a:rPr kumimoji="0" lang="ja-JP" altLang="ja-JP" sz="2800" b="1" i="0" u="none" strike="noStrike" cap="none" normalizeH="0" baseline="0">
                <a:ln>
                  <a:noFill/>
                </a:ln>
                <a:solidFill>
                  <a:srgbClr val="303436"/>
                </a:solidFill>
                <a:effectLst/>
                <a:latin typeface="Arial Unicode MS"/>
                <a:ea typeface="inherit"/>
              </a:rPr>
              <a:t>ቶች</a:t>
            </a:r>
            <a:r>
              <a:rPr kumimoji="0" lang="en-US" altLang="ja-JP" sz="2800" b="1" i="0" u="none" strike="noStrike" cap="none" normalizeH="0" baseline="0" dirty="0" err="1">
                <a:ln>
                  <a:noFill/>
                </a:ln>
                <a:solidFill>
                  <a:srgbClr val="303436"/>
                </a:solidFill>
                <a:effectLst/>
                <a:latin typeface="Arial Unicode MS"/>
                <a:ea typeface="inherit"/>
              </a:rPr>
              <a:t>ን</a:t>
            </a:r>
            <a:r>
              <a:rPr kumimoji="0" lang="ja-JP" altLang="ja-JP" sz="2800" b="1" i="0" u="none" strike="noStrike" cap="none" normalizeH="0" baseline="0">
                <a:ln>
                  <a:noFill/>
                </a:ln>
                <a:solidFill>
                  <a:srgbClr val="303436"/>
                </a:solidFill>
                <a:effectLst/>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ሁለንተናዊ ተደራሽነትን ማረጋገጥ…</a:t>
            </a:r>
            <a:r>
              <a:rPr kumimoji="0" lang="ja-JP" altLang="ja-JP" sz="900" b="0" i="0" u="none" strike="noStrike" cap="none" normalizeH="0" baseline="0" dirty="0">
                <a:ln>
                  <a:noFill/>
                </a:ln>
                <a:solidFill>
                  <a:schemeClr val="tx1"/>
                </a:solidFill>
                <a:effectLst/>
              </a:rPr>
              <a:t> </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3CE9945-663B-B78E-13BF-DDB81714D8F5}"/>
              </a:ext>
            </a:extLst>
          </p:cNvPr>
          <p:cNvPicPr>
            <a:picLocks noChangeAspect="1"/>
          </p:cNvPicPr>
          <p:nvPr/>
        </p:nvPicPr>
        <p:blipFill>
          <a:blip r:embed="rId3"/>
          <a:stretch>
            <a:fillRect/>
          </a:stretch>
        </p:blipFill>
        <p:spPr>
          <a:xfrm>
            <a:off x="7200900" y="1047409"/>
            <a:ext cx="4991100" cy="933450"/>
          </a:xfrm>
          <a:prstGeom prst="rect">
            <a:avLst/>
          </a:prstGeom>
        </p:spPr>
      </p:pic>
    </p:spTree>
    <p:extLst>
      <p:ext uri="{BB962C8B-B14F-4D97-AF65-F5344CB8AC3E}">
        <p14:creationId xmlns:p14="http://schemas.microsoft.com/office/powerpoint/2010/main" val="255973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DC4FA4-C2CD-2C79-45A7-3987F7DD16BE}"/>
              </a:ext>
            </a:extLst>
          </p:cNvPr>
          <p:cNvSpPr txBox="1"/>
          <p:nvPr/>
        </p:nvSpPr>
        <p:spPr>
          <a:xfrm>
            <a:off x="514350" y="1419005"/>
            <a:ext cx="10973145" cy="4832092"/>
          </a:xfrm>
          <a:prstGeom prst="rect">
            <a:avLst/>
          </a:prstGeom>
          <a:noFill/>
          <a:ln>
            <a:noFill/>
          </a:ln>
        </p:spPr>
        <p:txBody>
          <a:bodyPr wrap="square">
            <a:spAutoFit/>
          </a:bodyPr>
          <a:lstStyle/>
          <a:p>
            <a:pPr>
              <a:buClr>
                <a:srgbClr val="000000"/>
              </a:buClr>
              <a:buSzPts val="2200"/>
            </a:pPr>
            <a:r>
              <a:rPr lang="en-GB" altLang="ja-JP" sz="2800" cap="none" dirty="0"/>
              <a:t>5.</a:t>
            </a:r>
            <a:r>
              <a:rPr lang="am-ET" altLang="ja-JP" sz="2800" cap="none" dirty="0"/>
              <a:t> ሀ</a:t>
            </a:r>
            <a:endParaRPr lang="en-GB" altLang="ja-JP" sz="2800" dirty="0"/>
          </a:p>
          <a:p>
            <a:pPr eaLnBrk="0" fontAlgn="base" hangingPunct="0">
              <a:spcBef>
                <a:spcPct val="0"/>
              </a:spcBef>
              <a:spcAft>
                <a:spcPct val="0"/>
              </a:spcAft>
            </a:pPr>
            <a:r>
              <a:rPr kumimoji="0" lang="ja-JP" altLang="ja-JP" sz="2800" b="0" i="0" u="none" strike="noStrike" cap="none" normalizeH="0" baseline="0" dirty="0">
                <a:ln>
                  <a:noFill/>
                </a:ln>
                <a:solidFill>
                  <a:srgbClr val="303436"/>
                </a:solidFill>
                <a:effectLst/>
                <a:latin typeface="Arial Unicode MS"/>
                <a:ea typeface="inherit"/>
              </a:rPr>
              <a:t>በሀገር አቀ</a:t>
            </a:r>
            <a:r>
              <a:rPr kumimoji="0" lang="ja-JP" altLang="ja-JP" sz="2800" b="0" i="0" u="none" strike="noStrike" cap="none" normalizeH="0" baseline="0">
                <a:ln>
                  <a:noFill/>
                </a:ln>
                <a:solidFill>
                  <a:srgbClr val="303436"/>
                </a:solidFill>
                <a:effectLst/>
                <a:latin typeface="Arial Unicode MS"/>
                <a:ea typeface="inherit"/>
              </a:rPr>
              <a:t>ፍ ህ</a:t>
            </a:r>
            <a:r>
              <a:rPr kumimoji="0" lang="en-US" altLang="ja-JP" sz="2800" b="0" i="0" u="none" strike="noStrike" cap="none" normalizeH="0" baseline="0" dirty="0" err="1">
                <a:ln>
                  <a:noFill/>
                </a:ln>
                <a:solidFill>
                  <a:srgbClr val="303436"/>
                </a:solidFill>
                <a:effectLst/>
                <a:latin typeface="Arial Unicode MS"/>
                <a:ea typeface="inherit"/>
              </a:rPr>
              <a:t>ጎች</a:t>
            </a:r>
            <a:r>
              <a:rPr kumimoji="0" lang="ja-JP" altLang="ja-JP" sz="2800" b="0" i="0" u="none" strike="noStrike" cap="none" normalizeH="0" baseline="0">
                <a:ln>
                  <a:noFill/>
                </a:ln>
                <a:solidFill>
                  <a:srgbClr val="303436"/>
                </a:solidFill>
                <a:effectLst/>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መሰረት ሴቶች በ</a:t>
            </a:r>
            <a:r>
              <a:rPr kumimoji="0" lang="ja-JP" altLang="ja-JP" sz="2800" b="1" i="0" u="none" strike="noStrike" cap="none" normalizeH="0" baseline="0" dirty="0">
                <a:ln>
                  <a:noFill/>
                </a:ln>
                <a:solidFill>
                  <a:srgbClr val="303436"/>
                </a:solidFill>
                <a:effectLst/>
                <a:latin typeface="Arial Unicode MS"/>
                <a:ea typeface="inherit"/>
              </a:rPr>
              <a:t>ኢኮኖሚያዊ ሃ</a:t>
            </a:r>
            <a:r>
              <a:rPr kumimoji="0" lang="ja-JP" altLang="ja-JP" sz="2800" b="1" i="0" u="none" strike="noStrike" cap="none" normalizeH="0" baseline="0">
                <a:ln>
                  <a:noFill/>
                </a:ln>
                <a:solidFill>
                  <a:srgbClr val="303436"/>
                </a:solidFill>
                <a:effectLst/>
                <a:latin typeface="Arial Unicode MS"/>
                <a:ea typeface="inherit"/>
              </a:rPr>
              <a:t>ብት </a:t>
            </a:r>
            <a:r>
              <a:rPr kumimoji="0" lang="ja-JP" altLang="ja-JP" sz="2800" b="1" i="0" u="none" strike="noStrike" cap="none" normalizeH="0" baseline="0" dirty="0">
                <a:ln>
                  <a:noFill/>
                </a:ln>
                <a:solidFill>
                  <a:srgbClr val="303436"/>
                </a:solidFill>
                <a:effectLst/>
                <a:latin typeface="Arial Unicode MS"/>
                <a:ea typeface="inherit"/>
              </a:rPr>
              <a:t>እኩል መብት </a:t>
            </a:r>
            <a:r>
              <a:rPr kumimoji="0" lang="ja-JP" altLang="ja-JP" sz="2800" b="0" i="0" u="none" strike="noStrike" cap="none" normalizeH="0" baseline="0" dirty="0">
                <a:ln>
                  <a:noFill/>
                </a:ln>
                <a:solidFill>
                  <a:srgbClr val="303436"/>
                </a:solidFill>
                <a:effectLst/>
                <a:latin typeface="Arial Unicode MS"/>
                <a:ea typeface="inherit"/>
              </a:rPr>
              <a:t>እንዲኖራቸው፣ እንዲሁም </a:t>
            </a:r>
            <a:r>
              <a:rPr kumimoji="0" lang="ja-JP" altLang="ja-JP" sz="2800" b="1" i="0" u="none" strike="noStrike" cap="none" normalizeH="0" baseline="0" dirty="0">
                <a:ln>
                  <a:noFill/>
                </a:ln>
                <a:solidFill>
                  <a:srgbClr val="303436"/>
                </a:solidFill>
                <a:effectLst/>
                <a:latin typeface="Arial Unicode MS"/>
                <a:ea typeface="inherit"/>
              </a:rPr>
              <a:t>የመሬት</a:t>
            </a:r>
            <a:r>
              <a:rPr kumimoji="0" lang="ja-JP" altLang="ja-JP" sz="2800" b="0" i="0" u="none" strike="noStrike" cap="none" normalizeH="0" baseline="0" dirty="0">
                <a:ln>
                  <a:noFill/>
                </a:ln>
                <a:solidFill>
                  <a:srgbClr val="303436"/>
                </a:solidFill>
                <a:effectLst/>
                <a:latin typeface="Arial Unicode MS"/>
                <a:ea typeface="inherit"/>
              </a:rPr>
              <a:t> እና ሌሎ</a:t>
            </a:r>
            <a:r>
              <a:rPr kumimoji="0" lang="ja-JP" altLang="ja-JP" sz="2800" b="0" i="0" u="none" strike="noStrike" cap="none" normalizeH="0" baseline="0">
                <a:ln>
                  <a:noFill/>
                </a:ln>
                <a:solidFill>
                  <a:srgbClr val="303436"/>
                </a:solidFill>
                <a:effectLst/>
                <a:latin typeface="Arial Unicode MS"/>
                <a:ea typeface="inherit"/>
              </a:rPr>
              <a:t>ች ንብረ</a:t>
            </a:r>
            <a:r>
              <a:rPr kumimoji="0" lang="en-US" altLang="ja-JP" sz="2800" b="0" i="0" u="none" strike="noStrike" cap="none" normalizeH="0" baseline="0" dirty="0" err="1">
                <a:ln>
                  <a:noFill/>
                </a:ln>
                <a:solidFill>
                  <a:srgbClr val="303436"/>
                </a:solidFill>
                <a:effectLst/>
                <a:latin typeface="Arial Unicode MS"/>
                <a:ea typeface="inherit"/>
              </a:rPr>
              <a:t>ቶች</a:t>
            </a:r>
            <a:r>
              <a:rPr kumimoji="0" lang="ja-JP" altLang="ja-JP" sz="2800" b="0" i="0" u="none" strike="noStrike" cap="none" normalizeH="0" baseline="0">
                <a:ln>
                  <a:noFill/>
                </a:ln>
                <a:solidFill>
                  <a:srgbClr val="303436"/>
                </a:solidFill>
                <a:effectLst/>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የፋይናንስ አገልግሎቶች፣ </a:t>
            </a:r>
            <a:r>
              <a:rPr kumimoji="0" lang="am-ET" altLang="ja-JP" sz="2800" b="0" i="0" u="none" strike="noStrike" cap="none" normalizeH="0" baseline="0" dirty="0">
                <a:ln>
                  <a:noFill/>
                </a:ln>
                <a:solidFill>
                  <a:srgbClr val="303436"/>
                </a:solidFill>
                <a:effectLst/>
                <a:latin typeface="Arial Unicode MS"/>
                <a:ea typeface="inherit"/>
              </a:rPr>
              <a:t>የ</a:t>
            </a:r>
            <a:r>
              <a:rPr kumimoji="0" lang="ja-JP" altLang="ja-JP" sz="2800" b="0" i="0" u="none" strike="noStrike" cap="none" normalizeH="0" baseline="0" dirty="0">
                <a:ln>
                  <a:noFill/>
                </a:ln>
                <a:solidFill>
                  <a:srgbClr val="303436"/>
                </a:solidFill>
                <a:effectLst/>
                <a:latin typeface="Arial Unicode MS"/>
                <a:ea typeface="inherit"/>
              </a:rPr>
              <a:t>ውርስ እና የተፈጥሮ ሃብት ባለቤትነት እ</a:t>
            </a:r>
            <a:r>
              <a:rPr kumimoji="0" lang="ja-JP" altLang="ja-JP" sz="2800" b="0" i="0" u="none" strike="noStrike" cap="none" normalizeH="0" baseline="0">
                <a:ln>
                  <a:noFill/>
                </a:ln>
                <a:solidFill>
                  <a:srgbClr val="303436"/>
                </a:solidFill>
                <a:effectLst/>
                <a:latin typeface="Arial Unicode MS"/>
                <a:ea typeface="inherit"/>
              </a:rPr>
              <a:t>ና </a:t>
            </a:r>
            <a:r>
              <a:rPr lang="en-US" altLang="ja-JP" sz="2800" dirty="0" err="1">
                <a:solidFill>
                  <a:srgbClr val="303436"/>
                </a:solidFill>
                <a:latin typeface="Arial Unicode MS"/>
                <a:ea typeface="inherit"/>
              </a:rPr>
              <a:t>ሃላፊነት</a:t>
            </a:r>
            <a:r>
              <a:rPr kumimoji="0" lang="ja-JP" altLang="ja-JP" sz="2800" b="0" i="0" u="none" strike="noStrike" cap="none" normalizeH="0" baseline="0">
                <a:ln>
                  <a:noFill/>
                </a:ln>
                <a:solidFill>
                  <a:srgbClr val="303436"/>
                </a:solidFill>
                <a:effectLst/>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እን</a:t>
            </a:r>
            <a:r>
              <a:rPr kumimoji="0" lang="ja-JP" altLang="ja-JP" sz="2800" i="0" u="none" strike="noStrike" cap="none" normalizeH="0" baseline="0" dirty="0">
                <a:ln>
                  <a:noFill/>
                </a:ln>
                <a:solidFill>
                  <a:srgbClr val="303436"/>
                </a:solidFill>
                <a:effectLst/>
                <a:latin typeface="Arial Unicode MS"/>
                <a:ea typeface="inherit"/>
              </a:rPr>
              <a:t>ዲያገኙ ማሻሻያዎች</a:t>
            </a:r>
            <a:r>
              <a:rPr kumimoji="0" lang="ja-JP" altLang="ja-JP" sz="2800" i="0" u="none" strike="noStrike" cap="none" normalizeH="0" baseline="0">
                <a:ln>
                  <a:noFill/>
                </a:ln>
                <a:solidFill>
                  <a:srgbClr val="303436"/>
                </a:solidFill>
                <a:effectLst/>
                <a:latin typeface="Arial Unicode MS"/>
                <a:ea typeface="inherit"/>
              </a:rPr>
              <a:t>ን</a:t>
            </a:r>
            <a:r>
              <a:rPr kumimoji="0" lang="am-ET" altLang="ja-JP" sz="2800" i="0" u="none" strike="noStrike" cap="none" normalizeH="0" baseline="0" dirty="0">
                <a:ln>
                  <a:noFill/>
                </a:ln>
                <a:solidFill>
                  <a:srgbClr val="303436"/>
                </a:solidFill>
                <a:effectLst/>
                <a:latin typeface="Arial Unicode MS"/>
                <a:ea typeface="inherit"/>
              </a:rPr>
              <a:t> </a:t>
            </a:r>
            <a:r>
              <a:rPr kumimoji="0" lang="ja-JP" altLang="ja-JP" sz="2800" i="0" u="none" strike="noStrike" cap="none" normalizeH="0" baseline="0">
                <a:ln>
                  <a:noFill/>
                </a:ln>
                <a:solidFill>
                  <a:srgbClr val="303436"/>
                </a:solidFill>
                <a:effectLst/>
                <a:latin typeface="Arial Unicode MS"/>
                <a:ea typeface="inherit"/>
              </a:rPr>
              <a:t>ማድረ</a:t>
            </a:r>
            <a:r>
              <a:rPr lang="en-US" altLang="ja-JP" sz="2800" dirty="0" err="1">
                <a:solidFill>
                  <a:srgbClr val="303436"/>
                </a:solidFill>
                <a:latin typeface="Arial Unicode MS"/>
                <a:ea typeface="inherit"/>
              </a:rPr>
              <a:t>ግ</a:t>
            </a:r>
            <a:endParaRPr kumimoji="0" lang="ja-JP" altLang="ja-JP" sz="2800" b="0" i="0" u="none" strike="noStrike" cap="none" normalizeH="0" baseline="0" dirty="0">
              <a:ln>
                <a:noFill/>
              </a:ln>
              <a:solidFill>
                <a:schemeClr val="tx1"/>
              </a:solidFill>
              <a:effectLst/>
              <a:latin typeface="Arial" panose="020B0604020202020204" pitchFamily="34" charset="0"/>
            </a:endParaRPr>
          </a:p>
          <a:p>
            <a:pPr>
              <a:buClr>
                <a:srgbClr val="000000"/>
              </a:buClr>
              <a:buSzPts val="2200"/>
            </a:pPr>
            <a:r>
              <a:rPr lang="en-GB" altLang="ja-JP" sz="2800" cap="none" dirty="0"/>
              <a:t>5.</a:t>
            </a:r>
            <a:r>
              <a:rPr lang="am-ET" altLang="ja-JP" sz="2800" cap="none" dirty="0"/>
              <a:t>ለ</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err="1">
                <a:solidFill>
                  <a:srgbClr val="303436"/>
                </a:solidFill>
                <a:latin typeface="Arial Unicode MS"/>
              </a:rPr>
              <a:t>የደጋፊ</a:t>
            </a:r>
            <a:r>
              <a:rPr lang="en-US" sz="2800" b="1" dirty="0">
                <a:solidFill>
                  <a:srgbClr val="303436"/>
                </a:solidFill>
                <a:latin typeface="Arial Unicode MS"/>
              </a:rPr>
              <a:t> </a:t>
            </a:r>
            <a:r>
              <a:rPr lang="ja-JP" altLang="ja-JP" sz="2800" b="1" dirty="0">
                <a:solidFill>
                  <a:srgbClr val="303436"/>
                </a:solidFill>
                <a:latin typeface="Arial Unicode MS"/>
              </a:rPr>
              <a:t>ቴክኖሎጂ</a:t>
            </a:r>
            <a:r>
              <a:rPr lang="ja-JP" altLang="ja-JP" sz="2800" b="1">
                <a:solidFill>
                  <a:srgbClr val="303436"/>
                </a:solidFill>
                <a:latin typeface="Arial Unicode MS"/>
              </a:rPr>
              <a:t>ን</a:t>
            </a:r>
            <a:r>
              <a:rPr lang="ja-JP" altLang="ja-JP" sz="2800">
                <a:solidFill>
                  <a:srgbClr val="303436"/>
                </a:solidFill>
                <a:latin typeface="Arial Unicode MS"/>
              </a:rPr>
              <a:t> </a:t>
            </a:r>
            <a:r>
              <a:rPr lang="en-US" altLang="ja-JP" sz="2800" dirty="0" err="1">
                <a:solidFill>
                  <a:srgbClr val="303436"/>
                </a:solidFill>
                <a:latin typeface="Arial Unicode MS"/>
              </a:rPr>
              <a:t>አጠቃቀም</a:t>
            </a:r>
            <a:r>
              <a:rPr lang="am-ET" altLang="ja-JP" sz="2800" dirty="0">
                <a:solidFill>
                  <a:srgbClr val="303436"/>
                </a:solidFill>
                <a:latin typeface="Arial Unicode MS"/>
              </a:rPr>
              <a:t> </a:t>
            </a:r>
            <a:r>
              <a:rPr lang="ja-JP" altLang="ja-JP" sz="2800">
                <a:solidFill>
                  <a:srgbClr val="303436"/>
                </a:solidFill>
                <a:latin typeface="Arial Unicode MS"/>
              </a:rPr>
              <a:t>በ</a:t>
            </a:r>
            <a:r>
              <a:rPr lang="ja-JP" altLang="ja-JP" sz="2800" dirty="0">
                <a:solidFill>
                  <a:srgbClr val="303436"/>
                </a:solidFill>
                <a:latin typeface="Arial Unicode MS"/>
              </a:rPr>
              <a:t>ተለይ</a:t>
            </a:r>
            <a:r>
              <a:rPr lang="ja-JP" altLang="ja-JP" sz="2800">
                <a:solidFill>
                  <a:srgbClr val="303436"/>
                </a:solidFill>
                <a:latin typeface="Arial Unicode MS"/>
              </a:rPr>
              <a:t>ም የ</a:t>
            </a:r>
            <a:r>
              <a:rPr lang="en-US" altLang="ja-JP" sz="2800" dirty="0" err="1">
                <a:solidFill>
                  <a:srgbClr val="303436"/>
                </a:solidFill>
                <a:latin typeface="Arial Unicode MS"/>
              </a:rPr>
              <a:t>መረጃ</a:t>
            </a:r>
            <a:r>
              <a:rPr lang="am-ET" altLang="ja-JP" sz="2800" dirty="0">
                <a:solidFill>
                  <a:srgbClr val="303436"/>
                </a:solidFill>
                <a:latin typeface="Arial Unicode MS"/>
              </a:rPr>
              <a:t> እና</a:t>
            </a:r>
            <a:r>
              <a:rPr lang="ja-JP" altLang="ja-JP" sz="2800">
                <a:solidFill>
                  <a:srgbClr val="303436"/>
                </a:solidFill>
                <a:latin typeface="Arial Unicode MS"/>
              </a:rPr>
              <a:t> </a:t>
            </a:r>
            <a:r>
              <a:rPr lang="en-US" altLang="ja-JP" sz="2800" dirty="0" err="1">
                <a:solidFill>
                  <a:srgbClr val="303436"/>
                </a:solidFill>
                <a:latin typeface="Arial Unicode MS"/>
              </a:rPr>
              <a:t>መገናኛ</a:t>
            </a:r>
            <a:r>
              <a:rPr lang="ja-JP" altLang="ja-JP" sz="2800">
                <a:solidFill>
                  <a:srgbClr val="303436"/>
                </a:solidFill>
                <a:latin typeface="Arial Unicode MS"/>
              </a:rPr>
              <a:t> </a:t>
            </a:r>
            <a:r>
              <a:rPr lang="ja-JP" altLang="ja-JP" sz="2800" dirty="0">
                <a:solidFill>
                  <a:srgbClr val="303436"/>
                </a:solidFill>
                <a:latin typeface="Arial Unicode MS"/>
              </a:rPr>
              <a:t>ቴክኖ</a:t>
            </a:r>
            <a:r>
              <a:rPr lang="ja-JP" altLang="ja-JP" sz="2800">
                <a:solidFill>
                  <a:srgbClr val="303436"/>
                </a:solidFill>
                <a:latin typeface="Arial Unicode MS"/>
              </a:rPr>
              <a:t>ሎጂን </a:t>
            </a:r>
            <a:r>
              <a:rPr lang="am-ET" altLang="ja-JP" sz="2800" dirty="0">
                <a:solidFill>
                  <a:srgbClr val="303436"/>
                </a:solidFill>
                <a:latin typeface="Arial Unicode MS"/>
              </a:rPr>
              <a:t>በ</a:t>
            </a:r>
            <a:r>
              <a:rPr lang="ja-JP" altLang="ja-JP" sz="2800" dirty="0">
                <a:solidFill>
                  <a:srgbClr val="303436"/>
                </a:solidFill>
                <a:latin typeface="Arial Unicode MS"/>
              </a:rPr>
              <a:t>ማሳ</a:t>
            </a:r>
            <a:r>
              <a:rPr kumimoji="0" lang="ja-JP" altLang="ja-JP" sz="2800" b="0" i="0" u="none" strike="noStrike" cap="none" normalizeH="0" baseline="0" dirty="0">
                <a:ln>
                  <a:noFill/>
                </a:ln>
                <a:solidFill>
                  <a:srgbClr val="303436"/>
                </a:solidFill>
                <a:effectLst/>
                <a:latin typeface="Arial Unicode MS"/>
                <a:ea typeface="inherit"/>
              </a:rPr>
              <a:t>ደ</a:t>
            </a:r>
            <a:r>
              <a:rPr kumimoji="0" lang="ja-JP" altLang="ja-JP" sz="2800" b="0" i="0" u="none" strike="noStrike" cap="none" normalizeH="0" baseline="0">
                <a:ln>
                  <a:noFill/>
                </a:ln>
                <a:solidFill>
                  <a:srgbClr val="303436"/>
                </a:solidFill>
                <a:effectLst/>
                <a:latin typeface="Arial Unicode MS"/>
                <a:ea typeface="inherit"/>
              </a:rPr>
              <a:t>ግ</a:t>
            </a:r>
            <a:r>
              <a:rPr kumimoji="0" lang="ja-JP" altLang="ja-JP" sz="2800" b="0" i="0" u="none" strike="noStrike" cap="none" normalizeH="0" baseline="0">
                <a:ln>
                  <a:noFill/>
                </a:ln>
                <a:solidFill>
                  <a:schemeClr val="tx1"/>
                </a:solidFill>
                <a:effectLst/>
              </a:rPr>
              <a:t> </a:t>
            </a:r>
            <a:r>
              <a:rPr kumimoji="0" lang="ja-JP" altLang="ja-JP" sz="2800" b="0" i="0" u="none" strike="noStrike" kern="1200" cap="none" spc="0" normalizeH="0" baseline="0" noProof="0">
                <a:ln>
                  <a:noFill/>
                </a:ln>
                <a:solidFill>
                  <a:srgbClr val="303436"/>
                </a:solidFill>
                <a:effectLst/>
                <a:uLnTx/>
                <a:uFillTx/>
                <a:latin typeface="Arial Unicode MS"/>
                <a:ea typeface="inherit"/>
                <a:cs typeface="+mn-cs"/>
              </a:rPr>
              <a:t>የ</a:t>
            </a:r>
            <a:r>
              <a:rPr kumimoji="0" lang="ja-JP" altLang="ja-JP" sz="2800" b="0" i="0" u="none" strike="noStrike" kern="1200" cap="none" spc="0" normalizeH="0" baseline="0" noProof="0" dirty="0">
                <a:ln>
                  <a:noFill/>
                </a:ln>
                <a:solidFill>
                  <a:srgbClr val="303436"/>
                </a:solidFill>
                <a:effectLst/>
                <a:uLnTx/>
                <a:uFillTx/>
                <a:latin typeface="Arial Unicode MS"/>
                <a:ea typeface="inherit"/>
                <a:cs typeface="+mn-cs"/>
              </a:rPr>
              <a:t>ሴቶችን አቅም ማጎል</a:t>
            </a:r>
            <a:r>
              <a:rPr kumimoji="0" lang="ja-JP" altLang="ja-JP" sz="2800" b="0" i="0" u="none" strike="noStrike" kern="1200" cap="none" spc="0" normalizeH="0" baseline="0" noProof="0">
                <a:ln>
                  <a:noFill/>
                </a:ln>
                <a:solidFill>
                  <a:srgbClr val="303436"/>
                </a:solidFill>
                <a:effectLst/>
                <a:uLnTx/>
                <a:uFillTx/>
                <a:latin typeface="Arial Unicode MS"/>
                <a:ea typeface="inherit"/>
                <a:cs typeface="+mn-cs"/>
              </a:rPr>
              <a:t>በት</a:t>
            </a:r>
            <a:endParaRPr kumimoji="0" lang="ja-JP" altLang="ja-JP" sz="2800" b="0" i="0" u="none" strike="noStrike" cap="none" normalizeH="0" baseline="0" dirty="0">
              <a:ln>
                <a:noFill/>
              </a:ln>
              <a:solidFill>
                <a:schemeClr val="tx1"/>
              </a:solidFill>
              <a:effectLst/>
              <a:latin typeface="Arial" panose="020B0604020202020204" pitchFamily="34" charset="0"/>
            </a:endParaRPr>
          </a:p>
          <a:p>
            <a:pPr>
              <a:buClr>
                <a:srgbClr val="000000"/>
              </a:buClr>
              <a:buSzPts val="2200"/>
            </a:pPr>
            <a:r>
              <a:rPr lang="en-GB" altLang="ja-JP" sz="2800" cap="none" dirty="0"/>
              <a:t>5.</a:t>
            </a:r>
            <a:r>
              <a:rPr lang="en-GB" altLang="ja-JP" sz="2800" cap="none" dirty="0">
                <a:latin typeface="Angsana New" panose="020B0502040204020203" pitchFamily="18" charset="-34"/>
                <a:cs typeface="Angsana New" panose="020B0502040204020203" pitchFamily="18" charset="-34"/>
              </a:rPr>
              <a:t> </a:t>
            </a:r>
            <a:r>
              <a:rPr lang="am-ET" altLang="ja-JP" sz="2800" cap="none" dirty="0">
                <a:latin typeface="Angsana New" panose="020B0502040204020203" pitchFamily="18" charset="-34"/>
                <a:cs typeface="Angsana New" panose="020B0502040204020203" pitchFamily="18" charset="-34"/>
              </a:rPr>
              <a:t>ሐ</a:t>
            </a:r>
            <a:endParaRPr lang="am-ET" altLang="ja-JP" sz="2800" cap="none" dirty="0"/>
          </a:p>
          <a:p>
            <a:pPr eaLnBrk="0" fontAlgn="base" hangingPunct="0">
              <a:spcBef>
                <a:spcPct val="0"/>
              </a:spcBef>
              <a:spcAft>
                <a:spcPct val="0"/>
              </a:spcAft>
            </a:pPr>
            <a:r>
              <a:rPr kumimoji="0" lang="ja-JP" altLang="ja-JP" sz="2800" b="0" i="0" u="none" strike="noStrike" cap="none" normalizeH="0" baseline="0" dirty="0">
                <a:ln>
                  <a:noFill/>
                </a:ln>
                <a:solidFill>
                  <a:srgbClr val="303436"/>
                </a:solidFill>
                <a:effectLst/>
                <a:latin typeface="Arial Unicode MS"/>
                <a:ea typeface="inherit"/>
              </a:rPr>
              <a:t>የሥርዓተ-ፆታ እኩልነትን ለማጎልበት እ</a:t>
            </a:r>
            <a:r>
              <a:rPr lang="am-ET" altLang="ja-JP" sz="2800" dirty="0">
                <a:solidFill>
                  <a:srgbClr val="303436"/>
                </a:solidFill>
                <a:latin typeface="Arial Unicode MS"/>
                <a:ea typeface="inherit"/>
              </a:rPr>
              <a:t>ን</a:t>
            </a:r>
            <a:r>
              <a:rPr kumimoji="0" lang="am-ET" altLang="ja-JP" sz="2800" b="0" i="0" u="none" strike="noStrike" cap="none" normalizeH="0" baseline="0" dirty="0">
                <a:ln>
                  <a:noFill/>
                </a:ln>
                <a:solidFill>
                  <a:srgbClr val="303436"/>
                </a:solidFill>
                <a:effectLst/>
                <a:latin typeface="Arial Unicode MS"/>
                <a:ea typeface="inherit"/>
              </a:rPr>
              <a:t>ዲሁም</a:t>
            </a:r>
            <a:r>
              <a:rPr kumimoji="0" lang="ja-JP" altLang="ja-JP" sz="2800" b="0" i="0" u="none" strike="noStrike" cap="none" normalizeH="0" baseline="0">
                <a:ln>
                  <a:noFill/>
                </a:ln>
                <a:solidFill>
                  <a:srgbClr val="303436"/>
                </a:solidFill>
                <a:effectLst/>
                <a:latin typeface="Arial Unicode MS"/>
                <a:ea typeface="inherit"/>
              </a:rPr>
              <a:t> </a:t>
            </a:r>
            <a:r>
              <a:rPr kumimoji="0" lang="en-US" altLang="ja-JP" sz="2800" b="0" i="0" u="none" strike="noStrike" cap="none" normalizeH="0" baseline="0" dirty="0" err="1">
                <a:ln>
                  <a:noFill/>
                </a:ln>
                <a:solidFill>
                  <a:srgbClr val="303436"/>
                </a:solidFill>
                <a:effectLst/>
                <a:latin typeface="Arial Unicode MS"/>
                <a:ea typeface="inherit"/>
              </a:rPr>
              <a:t>በሁሉም</a:t>
            </a:r>
            <a:r>
              <a:rPr kumimoji="0" lang="am-ET" altLang="ja-JP" sz="2800" b="0" i="0" u="none" strike="noStrike" cap="none" normalizeH="0" baseline="0" dirty="0">
                <a:ln>
                  <a:noFill/>
                </a:ln>
                <a:solidFill>
                  <a:srgbClr val="303436"/>
                </a:solidFill>
                <a:effectLst/>
                <a:latin typeface="Arial Unicode MS"/>
                <a:ea typeface="inherit"/>
              </a:rPr>
              <a:t> ደረጃ ያሉ </a:t>
            </a:r>
            <a:r>
              <a:rPr kumimoji="0" lang="ja-JP" altLang="ja-JP" sz="2800" b="0" i="0" u="none" strike="noStrike" cap="none" normalizeH="0" baseline="0">
                <a:ln>
                  <a:noFill/>
                </a:ln>
                <a:solidFill>
                  <a:srgbClr val="303436"/>
                </a:solidFill>
                <a:effectLst/>
                <a:latin typeface="Arial Unicode MS"/>
                <a:ea typeface="inherit"/>
              </a:rPr>
              <a:t>ሴ</a:t>
            </a:r>
            <a:r>
              <a:rPr kumimoji="0" lang="ja-JP" altLang="ja-JP" sz="2800" b="0" i="0" u="none" strike="noStrike" cap="none" normalizeH="0" baseline="0" dirty="0">
                <a:ln>
                  <a:noFill/>
                </a:ln>
                <a:solidFill>
                  <a:srgbClr val="303436"/>
                </a:solidFill>
                <a:effectLst/>
                <a:latin typeface="Arial Unicode MS"/>
                <a:ea typeface="inherit"/>
              </a:rPr>
              <a:t>ቶችና ልጃገረዶች</a:t>
            </a:r>
            <a:r>
              <a:rPr kumimoji="0" lang="am-ET" altLang="ja-JP" sz="2800" b="0" i="0" u="none" strike="noStrike" cap="none" normalizeH="0" baseline="0" dirty="0">
                <a:ln>
                  <a:noFill/>
                </a:ln>
                <a:solidFill>
                  <a:srgbClr val="303436"/>
                </a:solidFill>
                <a:effectLst/>
                <a:latin typeface="Arial Unicode MS"/>
                <a:ea typeface="inherit"/>
              </a:rPr>
              <a:t>ን</a:t>
            </a:r>
            <a:r>
              <a:rPr kumimoji="0" lang="ja-JP" altLang="ja-JP" sz="2800" b="0" i="0" u="none" strike="noStrike" cap="none" normalizeH="0" baseline="0" dirty="0">
                <a:ln>
                  <a:noFill/>
                </a:ln>
                <a:solidFill>
                  <a:srgbClr val="303436"/>
                </a:solidFill>
                <a:effectLst/>
                <a:latin typeface="Arial Unicode MS"/>
                <a:ea typeface="inherit"/>
              </a:rPr>
              <a:t> </a:t>
            </a:r>
            <a:r>
              <a:rPr kumimoji="0" lang="en-US" altLang="ja-JP" sz="2800" b="0" i="0" u="none" strike="noStrike" cap="none" normalizeH="0" baseline="0" dirty="0">
                <a:ln>
                  <a:noFill/>
                </a:ln>
                <a:solidFill>
                  <a:srgbClr val="303436"/>
                </a:solidFill>
                <a:effectLst/>
                <a:latin typeface="Arial Unicode MS"/>
                <a:ea typeface="inherit"/>
              </a:rPr>
              <a:t>ለ</a:t>
            </a:r>
            <a:r>
              <a:rPr kumimoji="0" lang="ja-JP" altLang="ja-JP" sz="2800" b="0" i="0" u="none" strike="noStrike" cap="none" normalizeH="0" baseline="0" dirty="0">
                <a:ln>
                  <a:noFill/>
                </a:ln>
                <a:solidFill>
                  <a:srgbClr val="303436"/>
                </a:solidFill>
                <a:effectLst/>
                <a:latin typeface="Arial Unicode MS"/>
                <a:ea typeface="inherit"/>
              </a:rPr>
              <a:t>ማብቃት </a:t>
            </a:r>
            <a:r>
              <a:rPr kumimoji="0" lang="am-ET" altLang="ja-JP" sz="2800" b="0" i="0" u="none" strike="noStrike" cap="none" normalizeH="0" baseline="0" dirty="0">
                <a:ln>
                  <a:noFill/>
                </a:ln>
                <a:solidFill>
                  <a:srgbClr val="303436"/>
                </a:solidFill>
                <a:effectLst/>
                <a:latin typeface="Arial Unicode MS"/>
                <a:ea typeface="inherit"/>
              </a:rPr>
              <a:t>የሚረዱ </a:t>
            </a:r>
            <a:r>
              <a:rPr kumimoji="0" lang="am-ET" altLang="ja-JP" sz="2800" b="1" i="0" u="none" strike="noStrike" cap="none" normalizeH="0" baseline="0" dirty="0">
                <a:ln>
                  <a:noFill/>
                </a:ln>
                <a:solidFill>
                  <a:srgbClr val="303436"/>
                </a:solidFill>
                <a:effectLst/>
                <a:latin typeface="Arial Unicode MS"/>
                <a:ea typeface="inherit"/>
              </a:rPr>
              <a:t>ጠንካራ</a:t>
            </a:r>
            <a:r>
              <a:rPr kumimoji="0" lang="en-US" altLang="ja-JP" sz="2800" b="1" i="0" u="none" strike="noStrike" cap="none" normalizeH="0" baseline="0" dirty="0">
                <a:ln>
                  <a:noFill/>
                </a:ln>
                <a:solidFill>
                  <a:srgbClr val="303436"/>
                </a:solidFill>
                <a:effectLst/>
                <a:latin typeface="Arial Unicode MS"/>
                <a:ea typeface="inherit"/>
              </a:rPr>
              <a:t> </a:t>
            </a:r>
            <a:r>
              <a:rPr kumimoji="0" lang="ja-JP" altLang="ja-JP" sz="2800" b="1" i="0" u="none" strike="noStrike" cap="none" normalizeH="0" baseline="0" dirty="0">
                <a:ln>
                  <a:noFill/>
                </a:ln>
                <a:solidFill>
                  <a:srgbClr val="303436"/>
                </a:solidFill>
                <a:effectLst/>
                <a:latin typeface="Arial Unicode MS"/>
                <a:ea typeface="inherit"/>
              </a:rPr>
              <a:t>ፖሊሲዎችን እና ተፈጻሚነት ያላቸው</a:t>
            </a:r>
            <a:r>
              <a:rPr lang="ja-JP" altLang="ja-JP" sz="2800" b="1" dirty="0">
                <a:solidFill>
                  <a:srgbClr val="303436"/>
                </a:solidFill>
                <a:latin typeface="Arial Unicode MS"/>
              </a:rPr>
              <a:t>ን </a:t>
            </a:r>
            <a:r>
              <a:rPr lang="en-US" sz="2800" b="1" dirty="0" err="1">
                <a:solidFill>
                  <a:srgbClr val="303436"/>
                </a:solidFill>
                <a:latin typeface="Arial Unicode MS"/>
              </a:rPr>
              <a:t>ህጎችን</a:t>
            </a:r>
            <a:r>
              <a:rPr lang="en-US" sz="2800" b="1" dirty="0">
                <a:solidFill>
                  <a:srgbClr val="303436"/>
                </a:solidFill>
                <a:latin typeface="Arial Unicode MS"/>
              </a:rPr>
              <a:t> </a:t>
            </a:r>
            <a:r>
              <a:rPr kumimoji="0" lang="ja-JP" altLang="ja-JP" sz="2800" b="0" i="0" u="none" strike="noStrike" cap="none" normalizeH="0" baseline="0">
                <a:ln>
                  <a:noFill/>
                </a:ln>
                <a:solidFill>
                  <a:srgbClr val="303436"/>
                </a:solidFill>
                <a:effectLst/>
                <a:latin typeface="Arial Unicode MS"/>
                <a:ea typeface="inherit"/>
              </a:rPr>
              <a:t>ማ</a:t>
            </a:r>
            <a:r>
              <a:rPr kumimoji="0" lang="en-US" altLang="ja-JP" sz="2800" b="0" i="0" u="none" strike="noStrike" cap="none" normalizeH="0" baseline="0" dirty="0" err="1">
                <a:ln>
                  <a:noFill/>
                </a:ln>
                <a:solidFill>
                  <a:srgbClr val="303436"/>
                </a:solidFill>
                <a:effectLst/>
                <a:latin typeface="Arial Unicode MS"/>
                <a:ea typeface="inherit"/>
              </a:rPr>
              <a:t>ውጣት</a:t>
            </a:r>
            <a:r>
              <a:rPr lang="am-ET" altLang="ja-JP" sz="2800" dirty="0">
                <a:solidFill>
                  <a:srgbClr val="303436"/>
                </a:solidFill>
                <a:latin typeface="Arial Unicode MS"/>
                <a:ea typeface="inherit"/>
              </a:rPr>
              <a:t> </a:t>
            </a:r>
            <a:r>
              <a:rPr kumimoji="0" lang="ja-JP" altLang="ja-JP" sz="2800" b="0" i="0" u="none" strike="noStrike" cap="none" normalizeH="0" baseline="0" dirty="0">
                <a:ln>
                  <a:noFill/>
                </a:ln>
                <a:solidFill>
                  <a:srgbClr val="303436"/>
                </a:solidFill>
                <a:effectLst/>
                <a:latin typeface="Arial Unicode MS"/>
                <a:ea typeface="inherit"/>
              </a:rPr>
              <a:t>እና ማጠናከር</a:t>
            </a:r>
            <a:r>
              <a:rPr kumimoji="0" lang="ja-JP" altLang="ja-JP" sz="2800" b="0" i="0" u="none" strike="noStrike" cap="none" normalizeH="0" baseline="0" dirty="0">
                <a:ln>
                  <a:noFill/>
                </a:ln>
                <a:solidFill>
                  <a:schemeClr val="tx1"/>
                </a:solidFill>
                <a:effectLst/>
              </a:rPr>
              <a:t> </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02FBF0B-1ED3-A7D4-D4F7-FA711013EBDE}"/>
              </a:ext>
            </a:extLst>
          </p:cNvPr>
          <p:cNvPicPr>
            <a:picLocks noChangeAspect="1"/>
          </p:cNvPicPr>
          <p:nvPr/>
        </p:nvPicPr>
        <p:blipFill>
          <a:blip r:embed="rId3"/>
          <a:stretch>
            <a:fillRect/>
          </a:stretch>
        </p:blipFill>
        <p:spPr>
          <a:xfrm>
            <a:off x="7200900" y="866056"/>
            <a:ext cx="4991100" cy="933450"/>
          </a:xfrm>
          <a:prstGeom prst="rect">
            <a:avLst/>
          </a:prstGeom>
        </p:spPr>
      </p:pic>
      <p:sp>
        <p:nvSpPr>
          <p:cNvPr id="8" name="Title 1">
            <a:extLst>
              <a:ext uri="{FF2B5EF4-FFF2-40B4-BE49-F238E27FC236}">
                <a16:creationId xmlns:a16="http://schemas.microsoft.com/office/drawing/2014/main" id="{47D789DB-6619-1F19-E647-9EC892FFDA4F}"/>
              </a:ext>
            </a:extLst>
          </p:cNvPr>
          <p:cNvSpPr txBox="1">
            <a:spLocks/>
          </p:cNvSpPr>
          <p:nvPr/>
        </p:nvSpPr>
        <p:spPr>
          <a:xfrm>
            <a:off x="971895" y="248752"/>
            <a:ext cx="10515600" cy="7986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am-ET" altLang="ja-JP" b="1" dirty="0">
                <a:solidFill>
                  <a:srgbClr val="C00000"/>
                </a:solidFill>
              </a:rPr>
              <a:t>ዘላቂ የልማት ግብ 5፦ የ</a:t>
            </a:r>
            <a:r>
              <a:rPr lang="am-ET" altLang="ja-JP" b="1" dirty="0">
                <a:solidFill>
                  <a:srgbClr val="C00000"/>
                </a:solidFill>
              </a:rPr>
              <a:t>ሥርዓተ-ፆታ</a:t>
            </a:r>
            <a:r>
              <a:rPr lang="ja-JP" altLang="ja-JP" b="1">
                <a:solidFill>
                  <a:srgbClr val="C00000"/>
                </a:solidFill>
              </a:rPr>
              <a:t> ግ</a:t>
            </a:r>
            <a:r>
              <a:rPr lang="am-ET" altLang="ja-JP" b="1" dirty="0">
                <a:solidFill>
                  <a:srgbClr val="C00000"/>
                </a:solidFill>
              </a:rPr>
              <a:t>ብ </a:t>
            </a:r>
            <a:r>
              <a:rPr lang="ja-JP" altLang="ja-JP" b="1">
                <a:solidFill>
                  <a:srgbClr val="C00000"/>
                </a:solidFill>
              </a:rPr>
              <a:t>እና ዒላማዎቹ </a:t>
            </a:r>
            <a:endParaRPr lang="ja-JP" altLang="en-US" b="1" dirty="0">
              <a:solidFill>
                <a:srgbClr val="C00000"/>
              </a:solidFill>
            </a:endParaRPr>
          </a:p>
        </p:txBody>
      </p:sp>
    </p:spTree>
    <p:extLst>
      <p:ext uri="{BB962C8B-B14F-4D97-AF65-F5344CB8AC3E}">
        <p14:creationId xmlns:p14="http://schemas.microsoft.com/office/powerpoint/2010/main" val="185557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B55-AB51-DB37-3508-5DC4027234AA}"/>
              </a:ext>
            </a:extLst>
          </p:cNvPr>
          <p:cNvSpPr>
            <a:spLocks noGrp="1"/>
          </p:cNvSpPr>
          <p:nvPr>
            <p:ph type="title"/>
          </p:nvPr>
        </p:nvSpPr>
        <p:spPr>
          <a:xfrm>
            <a:off x="914540" y="382012"/>
            <a:ext cx="10515600" cy="575506"/>
          </a:xfrm>
        </p:spPr>
        <p:txBody>
          <a:bodyPr>
            <a:normAutofit fontScale="90000"/>
          </a:bodyPr>
          <a:lstStyle/>
          <a:p>
            <a:r>
              <a:rPr kumimoji="1" lang="am-ET" altLang="ja-JP" b="1" dirty="0">
                <a:solidFill>
                  <a:srgbClr val="C00000"/>
                </a:solidFill>
              </a:rPr>
              <a:t>ዘላቂ የልማት ግብ 5፦ የ</a:t>
            </a:r>
            <a:r>
              <a:rPr lang="am-ET" altLang="ja-JP" sz="4400" b="1" dirty="0">
                <a:solidFill>
                  <a:srgbClr val="C00000"/>
                </a:solidFill>
              </a:rPr>
              <a:t>ሥርዓተ-</a:t>
            </a:r>
            <a:r>
              <a:rPr lang="am-ET" altLang="ja-JP" b="1" dirty="0">
                <a:solidFill>
                  <a:srgbClr val="C00000"/>
                </a:solidFill>
              </a:rPr>
              <a:t>ፆታ</a:t>
            </a:r>
            <a:r>
              <a:rPr lang="ja-JP" altLang="ja-JP" b="1">
                <a:solidFill>
                  <a:srgbClr val="C00000"/>
                </a:solidFill>
              </a:rPr>
              <a:t> </a:t>
            </a:r>
            <a:r>
              <a:rPr lang="ja-JP" altLang="ja-JP" b="1" dirty="0">
                <a:solidFill>
                  <a:srgbClr val="C00000"/>
                </a:solidFill>
              </a:rPr>
              <a:t>ግ</a:t>
            </a:r>
            <a:r>
              <a:rPr lang="am-ET" altLang="ja-JP" b="1" dirty="0">
                <a:solidFill>
                  <a:srgbClr val="C00000"/>
                </a:solidFill>
              </a:rPr>
              <a:t>ብ </a:t>
            </a:r>
            <a:r>
              <a:rPr lang="ja-JP" altLang="ja-JP" b="1" dirty="0">
                <a:solidFill>
                  <a:srgbClr val="C00000"/>
                </a:solidFill>
              </a:rPr>
              <a:t>እና ዒላማ</a:t>
            </a:r>
            <a:r>
              <a:rPr lang="ja-JP" altLang="ja-JP" b="1">
                <a:solidFill>
                  <a:srgbClr val="C00000"/>
                </a:solidFill>
              </a:rPr>
              <a:t>ዎቹ</a:t>
            </a:r>
            <a:endParaRPr lang="ja-JP" altLang="en-US" b="1" dirty="0">
              <a:solidFill>
                <a:srgbClr val="C00000"/>
              </a:solidFill>
            </a:endParaRPr>
          </a:p>
        </p:txBody>
      </p:sp>
      <p:sp>
        <p:nvSpPr>
          <p:cNvPr id="4" name="TextBox 3">
            <a:extLst>
              <a:ext uri="{FF2B5EF4-FFF2-40B4-BE49-F238E27FC236}">
                <a16:creationId xmlns:a16="http://schemas.microsoft.com/office/drawing/2014/main" id="{DDDC4FA4-C2CD-2C79-45A7-3987F7DD16BE}"/>
              </a:ext>
            </a:extLst>
          </p:cNvPr>
          <p:cNvSpPr txBox="1"/>
          <p:nvPr/>
        </p:nvSpPr>
        <p:spPr>
          <a:xfrm>
            <a:off x="761860" y="1674253"/>
            <a:ext cx="10668280" cy="3046988"/>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3200" dirty="0" err="1">
                <a:solidFill>
                  <a:srgbClr val="303436"/>
                </a:solidFill>
                <a:latin typeface="Arial Unicode MS"/>
              </a:rPr>
              <a:t>መልካም</a:t>
            </a:r>
            <a:r>
              <a:rPr lang="en-US" sz="3200" dirty="0">
                <a:solidFill>
                  <a:srgbClr val="303436"/>
                </a:solidFill>
                <a:latin typeface="Arial Unicode MS"/>
              </a:rPr>
              <a:t> </a:t>
            </a:r>
            <a:r>
              <a:rPr kumimoji="0" lang="ja-JP" altLang="ja-JP" sz="3200" i="0" u="none" strike="noStrike" cap="none" normalizeH="0" baseline="0" dirty="0">
                <a:ln>
                  <a:noFill/>
                </a:ln>
                <a:solidFill>
                  <a:srgbClr val="303436"/>
                </a:solidFill>
                <a:effectLst/>
                <a:latin typeface="Arial Unicode MS"/>
                <a:ea typeface="inherit"/>
              </a:rPr>
              <a:t>ዜና</a:t>
            </a:r>
            <a:r>
              <a:rPr lang="en-US" altLang="ja-JP" sz="3200" dirty="0">
                <a:solidFill>
                  <a:srgbClr val="303436"/>
                </a:solidFill>
                <a:latin typeface="Arial Unicode MS"/>
                <a:ea typeface="inherit"/>
              </a:rPr>
              <a:t>፦</a:t>
            </a:r>
            <a:endParaRPr kumimoji="0" lang="en-US" altLang="ja-JP" sz="3200" i="0" u="none" strike="noStrike" cap="none" normalizeH="0" baseline="0" dirty="0">
              <a:ln>
                <a:noFill/>
              </a:ln>
              <a:solidFill>
                <a:srgbClr val="303436"/>
              </a:solidFill>
              <a:effectLst/>
              <a:latin typeface="Arial Unicode MS"/>
              <a:ea typeface="inherit"/>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ja-JP" altLang="ja-JP" sz="3200" b="0" i="0" u="none" strike="noStrike" cap="none" normalizeH="0" baseline="0" dirty="0">
                <a:ln>
                  <a:noFill/>
                </a:ln>
                <a:solidFill>
                  <a:srgbClr val="303436"/>
                </a:solidFill>
                <a:effectLst/>
                <a:latin typeface="Arial Unicode MS"/>
                <a:ea typeface="inherit"/>
              </a:rPr>
              <a:t>ዓለም ካለፉት ጊዜያት ይልቅ ዛሬ ለሴቶች የተሻለች ቦታ </a:t>
            </a:r>
            <a:r>
              <a:rPr kumimoji="0" lang="am-ET" altLang="ja-JP" sz="3200" b="0" i="0" u="none" strike="noStrike" cap="none" normalizeH="0" baseline="0" dirty="0">
                <a:ln>
                  <a:noFill/>
                </a:ln>
                <a:solidFill>
                  <a:srgbClr val="303436"/>
                </a:solidFill>
                <a:effectLst/>
                <a:latin typeface="Arial Unicode MS"/>
                <a:ea typeface="inherit"/>
              </a:rPr>
              <a:t>ሆናለ</a:t>
            </a:r>
            <a:r>
              <a:rPr kumimoji="0" lang="ja-JP" altLang="ja-JP" sz="3200" b="0" i="0" u="none" strike="noStrike" cap="none" normalizeH="0" baseline="0" dirty="0">
                <a:ln>
                  <a:noFill/>
                </a:ln>
                <a:solidFill>
                  <a:srgbClr val="303436"/>
                </a:solidFill>
                <a:effectLst/>
                <a:latin typeface="Arial Unicode MS"/>
                <a:ea typeface="inherit"/>
              </a:rPr>
              <a:t>ች</a:t>
            </a:r>
            <a:r>
              <a:rPr lang="am-ET" altLang="ja-JP" sz="3200" dirty="0">
                <a:solidFill>
                  <a:srgbClr val="303436"/>
                </a:solidFill>
                <a:latin typeface="Arial Unicode MS"/>
                <a:ea typeface="inherit"/>
              </a:rPr>
              <a:t>፤</a:t>
            </a:r>
            <a:r>
              <a:rPr kumimoji="0" lang="ja-JP" altLang="ja-JP" sz="3200" b="0" i="0" u="none" strike="noStrike" cap="none" normalizeH="0" baseline="0" dirty="0">
                <a:ln>
                  <a:noFill/>
                </a:ln>
                <a:solidFill>
                  <a:srgbClr val="303436"/>
                </a:solidFill>
                <a:effectLst/>
                <a:latin typeface="Arial Unicode MS"/>
                <a:ea typeface="inherit"/>
              </a:rPr>
              <a:t> </a:t>
            </a:r>
            <a:endParaRPr kumimoji="0" lang="en-US" altLang="ja-JP" sz="3200" b="0" i="0" u="none" strike="noStrike" cap="none" normalizeH="0" baseline="0" dirty="0">
              <a:ln>
                <a:noFill/>
              </a:ln>
              <a:solidFill>
                <a:srgbClr val="303436"/>
              </a:solidFill>
              <a:effectLst/>
              <a:latin typeface="Arial Unicode MS"/>
              <a:ea typeface="inherit"/>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ja-JP" altLang="ja-JP" sz="3200" b="0" i="0" u="none" strike="noStrike" cap="none" normalizeH="0" baseline="0" dirty="0">
                <a:ln>
                  <a:noFill/>
                </a:ln>
                <a:solidFill>
                  <a:srgbClr val="303436"/>
                </a:solidFill>
                <a:effectLst/>
                <a:latin typeface="Arial Unicode MS"/>
                <a:ea typeface="inherit"/>
              </a:rPr>
              <a:t>ያለ እድሜ ጋብቻ የሚገደዱ ልጃገረዶች </a:t>
            </a:r>
            <a:r>
              <a:rPr kumimoji="0" lang="am-ET" altLang="ja-JP" sz="3200" b="0" i="0" u="none" strike="noStrike" cap="none" normalizeH="0" baseline="0" dirty="0">
                <a:ln>
                  <a:noFill/>
                </a:ln>
                <a:solidFill>
                  <a:srgbClr val="303436"/>
                </a:solidFill>
                <a:effectLst/>
                <a:latin typeface="Arial Unicode MS"/>
                <a:ea typeface="inherit"/>
              </a:rPr>
              <a:t>በቁጥር ያነሱ </a:t>
            </a:r>
            <a:r>
              <a:rPr lang="am-ET" altLang="ja-JP" sz="3200" dirty="0">
                <a:solidFill>
                  <a:srgbClr val="303436"/>
                </a:solidFill>
                <a:latin typeface="Arial Unicode MS"/>
                <a:ea typeface="inherit"/>
              </a:rPr>
              <a:t>ሆነዋል</a:t>
            </a:r>
            <a:r>
              <a:rPr kumimoji="0" lang="am-ET" altLang="ja-JP" sz="3200" b="0" i="0" u="none" strike="noStrike" cap="none" normalizeH="0" baseline="0" dirty="0">
                <a:ln>
                  <a:noFill/>
                </a:ln>
                <a:solidFill>
                  <a:srgbClr val="303436"/>
                </a:solidFill>
                <a:effectLst/>
                <a:latin typeface="Arial Unicode MS"/>
                <a:ea typeface="inherit"/>
              </a:rPr>
              <a:t>፤</a:t>
            </a:r>
            <a:endParaRPr kumimoji="0" lang="en-US" altLang="ja-JP" sz="3200" b="0" i="0" u="none" strike="noStrike" cap="none" normalizeH="0" baseline="0" dirty="0">
              <a:ln>
                <a:noFill/>
              </a:ln>
              <a:solidFill>
                <a:srgbClr val="303436"/>
              </a:solidFill>
              <a:effectLst/>
              <a:latin typeface="Arial Unicode MS"/>
              <a:ea typeface="inherit"/>
            </a:endParaRPr>
          </a:p>
          <a:p>
            <a:pPr marL="457200" lvl="0" indent="-457200" eaLnBrk="0" fontAlgn="base" hangingPunct="0">
              <a:spcBef>
                <a:spcPct val="0"/>
              </a:spcBef>
              <a:spcAft>
                <a:spcPct val="0"/>
              </a:spcAft>
              <a:buFont typeface="Arial" panose="020B0604020202020204" pitchFamily="34" charset="0"/>
              <a:buChar char="•"/>
            </a:pPr>
            <a:r>
              <a:rPr kumimoji="0" lang="ja-JP" altLang="ja-JP" sz="3200" b="0" i="0" u="none" strike="noStrike" cap="none" normalizeH="0" baseline="0" dirty="0">
                <a:ln>
                  <a:noFill/>
                </a:ln>
                <a:solidFill>
                  <a:srgbClr val="303436"/>
                </a:solidFill>
                <a:effectLst/>
                <a:latin typeface="Arial Unicode MS"/>
                <a:ea typeface="inherit"/>
              </a:rPr>
              <a:t>በፓርላማ እና በአመራር ቦታዎች </a:t>
            </a:r>
            <a:r>
              <a:rPr kumimoji="0" lang="am-ET" altLang="ja-JP" sz="3200" b="0" i="0" u="none" strike="noStrike" cap="none" normalizeH="0" baseline="0" dirty="0">
                <a:ln>
                  <a:noFill/>
                </a:ln>
                <a:solidFill>
                  <a:srgbClr val="303436"/>
                </a:solidFill>
                <a:effectLst/>
                <a:latin typeface="Arial Unicode MS"/>
                <a:ea typeface="inherit"/>
              </a:rPr>
              <a:t>ውስጥ </a:t>
            </a:r>
            <a:r>
              <a:rPr kumimoji="0" lang="ja-JP" altLang="ja-JP" sz="3200" b="0" i="0" u="none" strike="noStrike" cap="none" normalizeH="0" baseline="0" dirty="0">
                <a:ln>
                  <a:noFill/>
                </a:ln>
                <a:solidFill>
                  <a:srgbClr val="303436"/>
                </a:solidFill>
                <a:effectLst/>
                <a:latin typeface="Arial Unicode MS"/>
                <a:ea typeface="inherit"/>
              </a:rPr>
              <a:t>በማገልገል ላይ </a:t>
            </a:r>
            <a:r>
              <a:rPr lang="am-ET" altLang="ja-JP" sz="3200" dirty="0">
                <a:solidFill>
                  <a:srgbClr val="303436"/>
                </a:solidFill>
                <a:latin typeface="Arial Unicode MS"/>
                <a:ea typeface="inherit"/>
              </a:rPr>
              <a:t>የሚገኙ የ</a:t>
            </a:r>
            <a:r>
              <a:rPr lang="ja-JP" altLang="ja-JP" sz="3200" dirty="0">
                <a:solidFill>
                  <a:srgbClr val="303436"/>
                </a:solidFill>
                <a:latin typeface="Arial Unicode MS"/>
                <a:ea typeface="inherit"/>
              </a:rPr>
              <a:t>ሴቶች</a:t>
            </a:r>
            <a:r>
              <a:rPr lang="am-ET" altLang="ja-JP" sz="3200" dirty="0">
                <a:solidFill>
                  <a:srgbClr val="303436"/>
                </a:solidFill>
                <a:latin typeface="Arial Unicode MS"/>
                <a:ea typeface="inherit"/>
              </a:rPr>
              <a:t> ቁጥር ጨምሯል</a:t>
            </a:r>
            <a:r>
              <a:rPr kumimoji="0" lang="am-ET" altLang="ja-JP" sz="3200" b="0" i="0" u="none" strike="noStrike" cap="none" normalizeH="0" baseline="0" dirty="0">
                <a:ln>
                  <a:noFill/>
                </a:ln>
                <a:solidFill>
                  <a:srgbClr val="303436"/>
                </a:solidFill>
                <a:effectLst/>
                <a:latin typeface="Arial Unicode MS"/>
                <a:ea typeface="inherit"/>
              </a:rPr>
              <a:t>፤</a:t>
            </a:r>
            <a:endParaRPr kumimoji="0" lang="en-US" altLang="ja-JP" sz="3200" b="0" i="0" u="none" strike="noStrike" cap="none" normalizeH="0" baseline="0" dirty="0">
              <a:ln>
                <a:noFill/>
              </a:ln>
              <a:solidFill>
                <a:srgbClr val="303436"/>
              </a:solidFill>
              <a:effectLst/>
              <a:latin typeface="Arial Unicode MS"/>
              <a:ea typeface="inherit"/>
            </a:endParaRPr>
          </a:p>
          <a:p>
            <a:pPr marL="457200" lvl="0" indent="-457200" eaLnBrk="0" fontAlgn="base" hangingPunct="0">
              <a:spcBef>
                <a:spcPct val="0"/>
              </a:spcBef>
              <a:spcAft>
                <a:spcPct val="0"/>
              </a:spcAft>
              <a:buFont typeface="Arial" panose="020B0604020202020204" pitchFamily="34" charset="0"/>
              <a:buChar char="•"/>
            </a:pPr>
            <a:r>
              <a:rPr lang="ja-JP" altLang="ja-JP" sz="3200" dirty="0">
                <a:solidFill>
                  <a:srgbClr val="303436"/>
                </a:solidFill>
                <a:latin typeface="Arial Unicode MS"/>
                <a:ea typeface="inherit"/>
              </a:rPr>
              <a:t>ህጎች</a:t>
            </a:r>
            <a:r>
              <a:rPr lang="am-ET" altLang="ja-JP" sz="3200" dirty="0">
                <a:solidFill>
                  <a:srgbClr val="303436"/>
                </a:solidFill>
                <a:latin typeface="Arial Unicode MS"/>
                <a:ea typeface="inherit"/>
              </a:rPr>
              <a:t> </a:t>
            </a:r>
            <a:r>
              <a:rPr kumimoji="0" lang="ja-JP" altLang="ja-JP" sz="3200" b="0" i="0" u="none" strike="noStrike" cap="none" normalizeH="0" baseline="0" dirty="0">
                <a:ln>
                  <a:noFill/>
                </a:ln>
                <a:solidFill>
                  <a:srgbClr val="303436"/>
                </a:solidFill>
                <a:effectLst/>
                <a:latin typeface="Arial Unicode MS"/>
                <a:ea typeface="inherit"/>
              </a:rPr>
              <a:t>የሥርዓተ-ፆታ እኩልነትን ለማ</a:t>
            </a:r>
            <a:r>
              <a:rPr kumimoji="0" lang="am-ET" altLang="ja-JP" sz="3200" b="0" i="0" u="none" strike="noStrike" cap="none" normalizeH="0" baseline="0" dirty="0">
                <a:ln>
                  <a:noFill/>
                </a:ln>
                <a:solidFill>
                  <a:srgbClr val="303436"/>
                </a:solidFill>
                <a:effectLst/>
                <a:latin typeface="Arial Unicode MS"/>
                <a:ea typeface="inherit"/>
              </a:rPr>
              <a:t>ምጣት በሚያስችል አኳያ እየተቃኙ ነው።</a:t>
            </a:r>
            <a:r>
              <a:rPr kumimoji="0" lang="ja-JP" altLang="ja-JP" sz="1000" b="0" i="0" u="none" strike="noStrike" cap="none" normalizeH="0" baseline="0" dirty="0">
                <a:ln>
                  <a:noFill/>
                </a:ln>
                <a:solidFill>
                  <a:schemeClr val="tx1"/>
                </a:solidFill>
                <a:effectLst/>
              </a:rPr>
              <a:t> </a:t>
            </a: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68520FE5-5D0D-C33F-A7A6-1082EB984EFF}"/>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D0FCF4-B4E8-DCEE-B4C8-470B90A2071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2C4D500-1C98-0EE5-C3AD-8D41584F8057}"/>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5A55DC75-2722-F81F-06B3-F04DF9533C21}"/>
              </a:ext>
            </a:extLst>
          </p:cNvPr>
          <p:cNvSpPr>
            <a:spLocks noChangeArrowheads="1"/>
          </p:cNvSpPr>
          <p:nvPr/>
        </p:nvSpPr>
        <p:spPr bwMode="auto">
          <a:xfrm>
            <a:off x="0" y="102920"/>
            <a:ext cx="65" cy="25135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D89681D-C2D3-F735-9C92-9771F583890B}"/>
              </a:ext>
            </a:extLst>
          </p:cNvPr>
          <p:cNvSpPr txBox="1"/>
          <p:nvPr/>
        </p:nvSpPr>
        <p:spPr>
          <a:xfrm>
            <a:off x="971830" y="1053069"/>
            <a:ext cx="8502370" cy="646331"/>
          </a:xfrm>
          <a:prstGeom prst="rect">
            <a:avLst/>
          </a:prstGeom>
          <a:noFill/>
        </p:spPr>
        <p:txBody>
          <a:bodyPr wrap="square">
            <a:spAutoFit/>
          </a:bodyPr>
          <a:lstStyle/>
          <a:p>
            <a:r>
              <a:rPr lang="am-ET" altLang="ja-JP" sz="3600" b="1" dirty="0">
                <a:solidFill>
                  <a:srgbClr val="C00000"/>
                </a:solidFill>
              </a:rPr>
              <a:t>በ</a:t>
            </a:r>
            <a:r>
              <a:rPr lang="ja-JP" altLang="ja-JP" sz="3600" b="1">
                <a:solidFill>
                  <a:srgbClr val="C00000"/>
                </a:solidFill>
              </a:rPr>
              <a:t>ዓለም</a:t>
            </a:r>
            <a:r>
              <a:rPr lang="am-ET" altLang="ja-JP" sz="3600" b="1" dirty="0">
                <a:solidFill>
                  <a:srgbClr val="C00000"/>
                </a:solidFill>
              </a:rPr>
              <a:t> አቀፍ ደረጃ ምን ውጤት ተመዝግቧል</a:t>
            </a:r>
            <a:r>
              <a:rPr lang="ja-JP" altLang="ja-JP" sz="3600" b="1">
                <a:solidFill>
                  <a:srgbClr val="C00000"/>
                </a:solidFill>
              </a:rPr>
              <a:t>?</a:t>
            </a:r>
            <a:endParaRPr lang="en-US" sz="3600" dirty="0"/>
          </a:p>
        </p:txBody>
      </p:sp>
      <p:pic>
        <p:nvPicPr>
          <p:cNvPr id="9" name="Picture 8">
            <a:extLst>
              <a:ext uri="{FF2B5EF4-FFF2-40B4-BE49-F238E27FC236}">
                <a16:creationId xmlns:a16="http://schemas.microsoft.com/office/drawing/2014/main" id="{943746DE-8F30-9E46-8877-19782CA6E42C}"/>
              </a:ext>
            </a:extLst>
          </p:cNvPr>
          <p:cNvPicPr>
            <a:picLocks noChangeAspect="1"/>
          </p:cNvPicPr>
          <p:nvPr/>
        </p:nvPicPr>
        <p:blipFill>
          <a:blip r:embed="rId3"/>
          <a:stretch>
            <a:fillRect/>
          </a:stretch>
        </p:blipFill>
        <p:spPr>
          <a:xfrm>
            <a:off x="1390790" y="4847668"/>
            <a:ext cx="9563100" cy="1914525"/>
          </a:xfrm>
          <a:prstGeom prst="rect">
            <a:avLst/>
          </a:prstGeom>
        </p:spPr>
      </p:pic>
    </p:spTree>
    <p:extLst>
      <p:ext uri="{BB962C8B-B14F-4D97-AF65-F5344CB8AC3E}">
        <p14:creationId xmlns:p14="http://schemas.microsoft.com/office/powerpoint/2010/main" val="344798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3053</TotalTime>
  <Words>12992</Words>
  <Application>Microsoft Macintosh PowerPoint</Application>
  <PresentationFormat>Widescreen</PresentationFormat>
  <Paragraphs>808</Paragraphs>
  <Slides>60</Slides>
  <Notes>59</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60</vt:i4>
      </vt:variant>
    </vt:vector>
  </HeadingPairs>
  <TitlesOfParts>
    <vt:vector size="83" baseType="lpstr">
      <vt:lpstr>Arial Unicode MS</vt:lpstr>
      <vt:lpstr>游ゴシック</vt:lpstr>
      <vt:lpstr>Angsana New</vt:lpstr>
      <vt:lpstr>Arial</vt:lpstr>
      <vt:lpstr>Arial</vt:lpstr>
      <vt:lpstr>Arial Narrow</vt:lpstr>
      <vt:lpstr>Calibri</vt:lpstr>
      <vt:lpstr>Calibri Light</vt:lpstr>
      <vt:lpstr>Courier New</vt:lpstr>
      <vt:lpstr>Ebrima</vt:lpstr>
      <vt:lpstr>Georgia</vt:lpstr>
      <vt:lpstr>Helvetica</vt:lpstr>
      <vt:lpstr>inherit</vt:lpstr>
      <vt:lpstr>Kefa</vt:lpstr>
      <vt:lpstr>Nyala</vt:lpstr>
      <vt:lpstr>Open Sans</vt:lpstr>
      <vt:lpstr>Roboto</vt:lpstr>
      <vt:lpstr>Segoe UI</vt:lpstr>
      <vt:lpstr>Times New Roman</vt:lpstr>
      <vt:lpstr>Verdana</vt:lpstr>
      <vt:lpstr>Wingdings</vt:lpstr>
      <vt:lpstr>Yantramanav</vt:lpstr>
      <vt:lpstr>Office Theme</vt:lpstr>
      <vt:lpstr>የሥርዓተ-ፆታ እና ማህበራዊ አካታችነት ስልጠና </vt:lpstr>
      <vt:lpstr>በዚህ የስልጠና ሰነድ ሰልጣኞች የሚከተሉትን ይወያያሉ</vt:lpstr>
      <vt:lpstr>አጀንዳ 2030 እና ዘላቂ የልማት ግቦቸ (እ.ኤ.አ 2015-2030)</vt:lpstr>
      <vt:lpstr>አጀንዳ 2030 እና ዘላቂ የልማት ግቦች (እ.ኤ.አ ከ2015 2030)</vt:lpstr>
      <vt:lpstr> ዘላቂ የልማት ግቦች፦ ሥርዓተ-ፆታን በሁሉም ግቦች ውስጥ አካቶ መተግበር</vt:lpstr>
      <vt:lpstr>ዘላቂ የልማት ግብ 5፦ የሥርዓተ-ፆታ ግብ እና ዒላማዎቹ </vt:lpstr>
      <vt:lpstr>ዘላቂ የልማት ግብ 5፦ የሥርዓተ-ፆታ ግብ እና ዒላማዎቹ </vt:lpstr>
      <vt:lpstr>PowerPoint Presentation</vt:lpstr>
      <vt:lpstr>ዘላቂ የልማት ግብ 5፦ የሥርዓተ-ፆታ ግብ እና ዒላማዎቹ</vt:lpstr>
      <vt:lpstr>ዘላቂ የልማት ግብ 5፦ የሥርዓተ-ፆታ ግብ እና ዒላማዎቹ ኢትዮጵያስ ምን ውጤት አሳይታለች?</vt:lpstr>
      <vt:lpstr>ኢትዮጵያ፡ ከዘላቂ የልማት ግብ 5 ዒላማዎች አንፃር የታዩ ለውጦች    </vt:lpstr>
      <vt:lpstr>ኢትዮጵያ፦ ከግብ 5 ዒላማዎች አንፃር የታዩ ውጤቶች    </vt:lpstr>
      <vt:lpstr>ከግብ 5 ባሻገር የሥርዓተ-ፆታ ኢላማዎችን ለማሳካት ኢትዮጵያ እያስመዘገበች ባለው ሂደት የሚታዩ ከፍተኛ ተግዳሮቶች </vt:lpstr>
      <vt:lpstr>PowerPoint Presentation</vt:lpstr>
      <vt:lpstr>ዘላቂ የልማት ግብ 5፦ የሥርዓተ-ፆታ ግብ እና ዒላማዎቹ በቀጣይነት ምን መደረግ አለበት?  </vt:lpstr>
      <vt:lpstr>PowerPoint Presentation</vt:lpstr>
      <vt:lpstr>ኢትዮጵያ፡- በሴቶች እኩልነት ላይ የተቀመጡ የፖሊሲ አቅጣጫዎች </vt:lpstr>
      <vt:lpstr>ኢትዮጵያ፦ ሴቶችን በተመለከተ የፖሊሲ አቅጣጫዎች </vt:lpstr>
      <vt:lpstr>ኢትዮጵያ፦ የፖሊሲ አቅጣጫዎች (የቀጠለ) </vt:lpstr>
      <vt:lpstr>ኢትዮጵያ፦ ዋና ዋና የስርዓተ-ጾታ ፖሊሲዎች</vt:lpstr>
      <vt:lpstr>የቡድን ሰራ፦ የሥርዓተ-ፆታ ጉዳዮች በምን መልኩ ይገለጻሉ?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የሥርዓተ-ፆታ እና ማህበረሰብ  አካታች ስልጠና  በአየር ንብረት ድርጊት ውስጥ  የስርዓተ-ፆታ ዓለም አቀፍ ማዕቀፍ</dc:title>
  <dc:creator>Demissie, Blen Tilahun</dc:creator>
  <cp:lastModifiedBy>arsema</cp:lastModifiedBy>
  <cp:revision>363</cp:revision>
  <dcterms:created xsi:type="dcterms:W3CDTF">2024-01-04T01:00:33Z</dcterms:created>
  <dcterms:modified xsi:type="dcterms:W3CDTF">2024-11-11T11:52:46Z</dcterms:modified>
</cp:coreProperties>
</file>