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9944100" cy="6805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Sz39SYYKwj+Pza2yp+7eNHxWp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ri Dupar" initials="" lastIdx="1" clrIdx="0"/>
  <p:cmAuthor id="1" name="Microsoft Office User" initials="MOU" lastIdx="4"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005826-BA01-40DA-96D8-C660473789AD}">
  <a:tblStyle styleId="{54005826-BA01-40DA-96D8-C660473789AD}"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7"/>
          </a:solidFill>
        </a:fill>
      </a:tcStyle>
    </a:wholeTbl>
    <a:band1H>
      <a:tcTxStyle b="off" i="off"/>
      <a:tcStyle>
        <a:tcBdr/>
        <a:fill>
          <a:solidFill>
            <a:srgbClr val="FCDCCB"/>
          </a:solidFill>
        </a:fill>
      </a:tcStyle>
    </a:band1H>
    <a:band2H>
      <a:tcTxStyle b="off" i="off"/>
      <a:tcStyle>
        <a:tcBdr/>
      </a:tcStyle>
    </a:band2H>
    <a:band1V>
      <a:tcTxStyle b="off" i="off"/>
      <a:tcStyle>
        <a:tcBdr/>
        <a:fill>
          <a:solidFill>
            <a:srgbClr val="FCDCCB"/>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5"/>
          </a:solidFill>
        </a:fill>
      </a:tcStyle>
    </a:lastCol>
    <a:firstCol>
      <a:tcTxStyle b="on" i="off">
        <a:font>
          <a:latin typeface="Verdana"/>
          <a:ea typeface="Verdana"/>
          <a:cs typeface="Verdana"/>
        </a:font>
        <a:schemeClr val="lt1"/>
      </a:tcTxStyle>
      <a:tcStyle>
        <a:tcBdr/>
        <a:fill>
          <a:solidFill>
            <a:schemeClr val="accent5"/>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61987"/>
  </p:normalViewPr>
  <p:slideViewPr>
    <p:cSldViewPr snapToGrid="0">
      <p:cViewPr varScale="1">
        <p:scale>
          <a:sx n="60" d="100"/>
          <a:sy n="60" d="100"/>
        </p:scale>
        <p:origin x="1584" y="1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21"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800" b="1">
                <a:latin typeface="Calibri"/>
                <a:ea typeface="Calibri"/>
                <a:cs typeface="Calibri"/>
                <a:sym typeface="Calibri"/>
              </a:rPr>
              <a:t>Facilitator: </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The above diagram may also help you to identify all important groups. </a:t>
            </a:r>
            <a:endParaRPr/>
          </a:p>
          <a:p>
            <a:pPr marL="457200" marR="0" lvl="0" indent="-228600" algn="l" rtl="0">
              <a:lnSpc>
                <a:spcPct val="100000"/>
              </a:lnSpc>
              <a:spcBef>
                <a:spcPts val="0"/>
              </a:spcBef>
              <a:spcAft>
                <a:spcPts val="0"/>
              </a:spcAft>
              <a:buClr>
                <a:srgbClr val="000000"/>
              </a:buClr>
              <a:buSzPts val="1100"/>
              <a:buFont typeface="Arial"/>
              <a:buNone/>
            </a:pPr>
            <a:endParaRPr sz="1800" b="1">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Arial"/>
              <a:buChar char="●"/>
            </a:pPr>
            <a:r>
              <a:rPr lang="en-GB" sz="1800">
                <a:latin typeface="Calibri"/>
                <a:ea typeface="Calibri"/>
                <a:cs typeface="Calibri"/>
                <a:sym typeface="Calibri"/>
              </a:rPr>
              <a:t>Trainees may need to be guided to identify key stakeholders in the CRGE implementation in Ethiopia or their specific  implementation area. The terminologies of the diagram maybe adjusted to accommodate commonly used descriptions such as development partners, sectors, regions, CSOs and the private sector. </a:t>
            </a:r>
            <a:endParaRPr/>
          </a:p>
        </p:txBody>
      </p:sp>
      <p:sp>
        <p:nvSpPr>
          <p:cNvPr id="105" name="Google Shape;105;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slide is purely indicative  - showing an example of </a:t>
            </a:r>
            <a:r>
              <a:rPr lang="en-GB" b="1"/>
              <a:t>using information about historic climate variability and change</a:t>
            </a:r>
            <a:r>
              <a:rPr lang="en-GB"/>
              <a:t> (The graph is an example of Variability and Trends of Average Mean Surface Air Temperature across seasonal cycle, 1951-2020; Ethiopia taken from  the World Bank Climate Change Knowledge Portal: https://climateknowledgeportal.worldbank.org/country/ethiopia/trends-variability-historical)</a:t>
            </a:r>
            <a:endParaRPr/>
          </a:p>
          <a:p>
            <a:pPr marL="457200" marR="0" lvl="0" indent="-298450" algn="l" rtl="0">
              <a:lnSpc>
                <a:spcPct val="100000"/>
              </a:lnSpc>
              <a:spcBef>
                <a:spcPts val="0"/>
              </a:spcBef>
              <a:spcAft>
                <a:spcPts val="0"/>
              </a:spcAft>
              <a:buClr>
                <a:srgbClr val="000000"/>
              </a:buClr>
              <a:buSzPts val="1100"/>
              <a:buFont typeface="Arial"/>
              <a:buChar char="●"/>
            </a:pPr>
            <a:r>
              <a:rPr lang="en-GB" b="1"/>
              <a:t>Trying </a:t>
            </a:r>
            <a:r>
              <a:rPr lang="en-GB" sz="1100" b="1">
                <a:latin typeface="Calibri"/>
                <a:ea typeface="Calibri"/>
                <a:cs typeface="Calibri"/>
                <a:sym typeface="Calibri"/>
              </a:rPr>
              <a:t>to gather different regional or national scenarios </a:t>
            </a:r>
            <a:r>
              <a:rPr lang="en-GB" sz="1100" b="0">
                <a:latin typeface="Calibri"/>
                <a:ea typeface="Calibri"/>
                <a:cs typeface="Calibri"/>
                <a:sym typeface="Calibri"/>
              </a:rPr>
              <a:t>could involve using  </a:t>
            </a:r>
            <a:r>
              <a:rPr lang="en-GB"/>
              <a:t> downscaled climate projections or regional aspects of global models to study what is expected to happen at national and regional levels. And, where possible, climate information may be provided that can tell decision makers how future changes in the climate may be expected to impact/affect human populations and different sectors of the economy. </a:t>
            </a:r>
            <a:endParaRPr/>
          </a:p>
          <a:p>
            <a:pPr marL="457200" marR="0" lvl="0" indent="-298450" algn="l" rtl="0">
              <a:lnSpc>
                <a:spcPct val="100000"/>
              </a:lnSpc>
              <a:spcBef>
                <a:spcPts val="0"/>
              </a:spcBef>
              <a:spcAft>
                <a:spcPts val="0"/>
              </a:spcAft>
              <a:buClr>
                <a:srgbClr val="000000"/>
              </a:buClr>
              <a:buSzPts val="1100"/>
              <a:buFont typeface="Arial"/>
              <a:buChar char="●"/>
            </a:pPr>
            <a:r>
              <a:rPr lang="en-GB"/>
              <a:t>The CDKN explainer guides to the IPCC science, available at www.cdkn.org/ar5-toolkit (for the regionalised guides to the Fifth Assessment Report) and www.cdkn.org/landreport and www.cdkn.org/oceanreport (for the explainer guides to the impacts of climate change on land and ocean) can also provide more detail.</a:t>
            </a:r>
            <a:endParaRPr/>
          </a:p>
          <a:p>
            <a:pPr marL="15875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1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a:t>Source: IPCC Fifth Assessment Report (2014)</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sz="1100" i="1">
                <a:latin typeface="Calibri"/>
                <a:ea typeface="Calibri"/>
                <a:cs typeface="Calibri"/>
                <a:sym typeface="Calibri"/>
              </a:rPr>
              <a:t>Other socioeconomic factors and governance/management affect our wellbeing and interaction with the environment, including our exposure to climate hazards: </a:t>
            </a:r>
            <a:endParaRPr/>
          </a:p>
          <a:p>
            <a:pPr marL="457200" lvl="0" indent="-298450" algn="l" rtl="0">
              <a:lnSpc>
                <a:spcPct val="100000"/>
              </a:lnSpc>
              <a:spcBef>
                <a:spcPts val="0"/>
              </a:spcBef>
              <a:spcAft>
                <a:spcPts val="0"/>
              </a:spcAft>
              <a:buSzPts val="1100"/>
              <a:buChar char="●"/>
            </a:pPr>
            <a:r>
              <a:rPr lang="en-GB" sz="1100" i="1">
                <a:latin typeface="Calibri"/>
                <a:ea typeface="Calibri"/>
                <a:cs typeface="Calibri"/>
                <a:sym typeface="Calibri"/>
              </a:rPr>
              <a:t>e.g. Poorest people live in low-lying areas exposed to floods or on steep, degraded hillsides, as land is cheaper there.  (Mis) management of solid waste, irrigation and dam schemes, land zoning, construction, etc, are compounding factors that put people more or less at risk of climate hazards. E.g. On 11 March 2017, a garbage landslide at the Koshe Garbage Dump in Addis Ababa, Ethiopia killed 115 people. </a:t>
            </a:r>
            <a:endParaRPr/>
          </a:p>
          <a:p>
            <a:pPr marL="457200" lvl="0" indent="-228600" algn="l" rtl="0">
              <a:lnSpc>
                <a:spcPct val="100000"/>
              </a:lnSpc>
              <a:spcBef>
                <a:spcPts val="0"/>
              </a:spcBef>
              <a:spcAft>
                <a:spcPts val="0"/>
              </a:spcAft>
              <a:buSzPts val="1100"/>
              <a:buNone/>
            </a:pP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1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
        <p:nvSpPr>
          <p:cNvPr id="142" name="Google Shape;142;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Arial"/>
                <a:ea typeface="Arial"/>
                <a:cs typeface="Arial"/>
                <a:sym typeface="Arial"/>
              </a:rPr>
              <a:t>15</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2" name="Google Shape;152;p1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This first slide into ‘how to’ do a gender analysis to find out how people are differently affected by climate change provides some overarching questions as entry points. (Later slides will provide a more detailed framework that participants could use, which has 36 indicators overall – this is a starting point.)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By doing a robust analysis of gender difference at the start of the project, following the overarching questions outlined in this slide, programme managers can:</a:t>
            </a:r>
            <a:endParaRPr/>
          </a:p>
          <a:p>
            <a:pPr marL="457200" lvl="0" indent="-228600" algn="l" rtl="0">
              <a:lnSpc>
                <a:spcPct val="100000"/>
              </a:lnSpc>
              <a:spcBef>
                <a:spcPts val="0"/>
              </a:spcBef>
              <a:spcAft>
                <a:spcPts val="0"/>
              </a:spcAft>
              <a:buSzPts val="1100"/>
              <a:buNone/>
            </a:pP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Determine the types of activities needed in the implementation stage; </a:t>
            </a: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Assign the budget and resources necessary for building gender expertise, hiring gender experts, fieldwork, workshops and other necessary gender-responsive activities; </a:t>
            </a: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Have data to inform the monitoring and evaluation process. </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158750" lvl="0" indent="0" algn="ctr" rtl="0">
              <a:lnSpc>
                <a:spcPct val="100000"/>
              </a:lnSpc>
              <a:spcBef>
                <a:spcPts val="0"/>
              </a:spcBef>
              <a:spcAft>
                <a:spcPts val="0"/>
              </a:spcAft>
              <a:buSzPts val="1100"/>
              <a:buNone/>
            </a:pPr>
            <a:r>
              <a:rPr lang="en-GB" sz="1100" b="1">
                <a:latin typeface="Calibri"/>
                <a:ea typeface="Calibri"/>
                <a:cs typeface="Calibri"/>
                <a:sym typeface="Calibri"/>
              </a:rPr>
              <a:t>…and ensure that the gaps, barriers and challenges preventing the equitable participation of women as decision-makers and beneficiaries can be overcome rather than reinforced.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A gender analysis also provides an insight into the differential perspectives and circumstances of women and men within the targeted policy/project/programme sector, including, but not limited to: their roles, needs, rights, priorities, access to and control over resources and decision making processes, as well as socioeconomic relationships as impacted by, for example, age, ethnicity, income, class and health. Gender analysis should also clarify the potential of the policy/project/programme to either reinforce or reduce the barriers caused by gender inequalities, while also identifying the various types of knowledge that both women and men can contribute in crafting effective and sustainable solutions.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Classic gender analysis questions are: </a:t>
            </a:r>
            <a:endParaRPr/>
          </a:p>
          <a:p>
            <a:pPr marL="457200" lvl="0" indent="-298450" algn="l" rtl="0">
              <a:lnSpc>
                <a:spcPct val="100000"/>
              </a:lnSpc>
              <a:spcBef>
                <a:spcPts val="0"/>
              </a:spcBef>
              <a:spcAft>
                <a:spcPts val="0"/>
              </a:spcAft>
              <a:buSzPts val="1100"/>
              <a:buChar char="●"/>
            </a:pPr>
            <a:r>
              <a:rPr lang="en-GB"/>
              <a:t>Who does what? How? Where? When? Why? (labour questions)</a:t>
            </a:r>
            <a:endParaRPr/>
          </a:p>
          <a:p>
            <a:pPr marL="457200" lvl="0" indent="-298450" algn="l" rtl="0">
              <a:lnSpc>
                <a:spcPct val="100000"/>
              </a:lnSpc>
              <a:spcBef>
                <a:spcPts val="0"/>
              </a:spcBef>
              <a:spcAft>
                <a:spcPts val="0"/>
              </a:spcAft>
              <a:buSzPts val="1100"/>
              <a:buChar char="●"/>
            </a:pPr>
            <a:r>
              <a:rPr lang="en-GB"/>
              <a:t>Who uses what? How? Where? When? Why? (access to natural resources  questions)</a:t>
            </a:r>
            <a:endParaRPr/>
          </a:p>
          <a:p>
            <a:pPr marL="457200" lvl="0" indent="-298450" algn="l" rtl="0">
              <a:lnSpc>
                <a:spcPct val="100000"/>
              </a:lnSpc>
              <a:spcBef>
                <a:spcPts val="0"/>
              </a:spcBef>
              <a:spcAft>
                <a:spcPts val="0"/>
              </a:spcAft>
              <a:buSzPts val="1100"/>
              <a:buChar char="●"/>
            </a:pPr>
            <a:r>
              <a:rPr lang="en-GB"/>
              <a:t>Who controls what? How? Where? When? Why? (decision-making control and power)</a:t>
            </a:r>
            <a:endParaRPr/>
          </a:p>
          <a:p>
            <a:pPr marL="457200" lvl="0" indent="-298450" algn="l" rtl="0">
              <a:lnSpc>
                <a:spcPct val="100000"/>
              </a:lnSpc>
              <a:spcBef>
                <a:spcPts val="0"/>
              </a:spcBef>
              <a:spcAft>
                <a:spcPts val="0"/>
              </a:spcAft>
              <a:buSzPts val="1100"/>
              <a:buChar char="●"/>
            </a:pPr>
            <a:r>
              <a:rPr lang="en-GB"/>
              <a:t>Who knows what? How? Where? When? Why? (information=power)</a:t>
            </a:r>
            <a:endParaRPr/>
          </a:p>
          <a:p>
            <a:pPr marL="457200" lvl="0" indent="-298450" algn="l" rtl="0">
              <a:lnSpc>
                <a:spcPct val="100000"/>
              </a:lnSpc>
              <a:spcBef>
                <a:spcPts val="0"/>
              </a:spcBef>
              <a:spcAft>
                <a:spcPts val="0"/>
              </a:spcAft>
              <a:buSzPts val="1100"/>
              <a:buChar char="●"/>
            </a:pPr>
            <a:r>
              <a:rPr lang="en-GB"/>
              <a:t>Who benefits from what? How? Where? When? Why? (benefit sharing)</a:t>
            </a:r>
            <a:endParaRPr/>
          </a:p>
          <a:p>
            <a:pPr marL="457200" lvl="0" indent="-298450" algn="l" rtl="0">
              <a:lnSpc>
                <a:spcPct val="100000"/>
              </a:lnSpc>
              <a:spcBef>
                <a:spcPts val="0"/>
              </a:spcBef>
              <a:spcAft>
                <a:spcPts val="0"/>
              </a:spcAft>
              <a:buSzPts val="1100"/>
              <a:buChar char="●"/>
            </a:pPr>
            <a:r>
              <a:rPr lang="en-GB"/>
              <a:t>Who is included in what? How ? Where? When? Why (participation)</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Source: FAO gender and climate change training guide (2011)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158750" lvl="0" indent="0" algn="l" rtl="0">
              <a:lnSpc>
                <a:spcPct val="100000"/>
              </a:lnSpc>
              <a:spcBef>
                <a:spcPts val="0"/>
              </a:spcBef>
              <a:spcAft>
                <a:spcPts val="0"/>
              </a:spcAft>
              <a:buSzPts val="1100"/>
              <a:buNone/>
            </a:pPr>
            <a:r>
              <a:rPr lang="en-GB"/>
              <a:t>Women and men may have different priorities for development. Depending on gender-proscribed roles they have in society and in the local economy, climate change may create greater burdens or opportunities for them.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Facilitator/trainer: This is an example of a gender disaggregated research method – </a:t>
            </a:r>
            <a:r>
              <a:rPr lang="en-GB" sz="1100" b="0" i="0" u="none" strike="noStrike" cap="none">
                <a:solidFill>
                  <a:srgbClr val="000000"/>
                </a:solidFill>
                <a:latin typeface="Arial"/>
                <a:ea typeface="Arial"/>
                <a:cs typeface="Arial"/>
                <a:sym typeface="Arial"/>
              </a:rPr>
              <a:t>a household survey was used to understand women’s and men’s different resilience and the different ways that they valued the productive uses of natural resources. The researchers insisted on speaking to three people in each household, so this way, they spoke to at least one man and one woman (often wife and husband head of household) and one random other member, which also helped capture generational differences. </a:t>
            </a:r>
            <a:r>
              <a:rPr lang="en-GB" sz="1100" b="1" i="0" u="none" strike="noStrike" cap="none">
                <a:solidFill>
                  <a:srgbClr val="000000"/>
                </a:solidFill>
                <a:latin typeface="Arial"/>
                <a:ea typeface="Arial"/>
                <a:cs typeface="Arial"/>
                <a:sym typeface="Arial"/>
              </a:rPr>
              <a:t>The data was gender-disaggregated which allowed the researchers and local communities to understand how women and men benefit from different access to and control over natural resources and what this could mean for their resilience to changes in the natural environment. </a:t>
            </a:r>
            <a:endParaRPr b="1"/>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a:t>
            </a:r>
            <a:r>
              <a:rPr lang="en-GB" b="1"/>
              <a:t>Ecosystem Services for Poverty Alleviation (ESPA) SPACES project:  Sustainable poverty alleviation from coastal ecosystem services</a:t>
            </a:r>
            <a:r>
              <a:rPr lang="en-GB"/>
              <a:t> investigated elasticities, feedbacks and tradeoffs in the use of natural resources.</a:t>
            </a:r>
            <a:endParaRPr/>
          </a:p>
          <a:p>
            <a:pPr marL="158750" lvl="0" indent="-69850" algn="l" rtl="0">
              <a:lnSpc>
                <a:spcPct val="100000"/>
              </a:lnSpc>
              <a:spcBef>
                <a:spcPts val="0"/>
              </a:spcBef>
              <a:spcAft>
                <a:spcPts val="0"/>
              </a:spcAft>
              <a:buSzPts val="1100"/>
              <a:buChar char="●"/>
            </a:pPr>
            <a:r>
              <a:rPr lang="en-GB"/>
              <a:t>It studied the relationship between ecosystem services and the wellbeing of people living in eight villages along the coast in Mozambique and Kenya. </a:t>
            </a:r>
            <a:endParaRPr/>
          </a:p>
          <a:p>
            <a:pPr marL="158750" lvl="0" indent="-69850" algn="l" rtl="0">
              <a:lnSpc>
                <a:spcPct val="100000"/>
              </a:lnSpc>
              <a:spcBef>
                <a:spcPts val="0"/>
              </a:spcBef>
              <a:spcAft>
                <a:spcPts val="0"/>
              </a:spcAft>
              <a:buSzPts val="1100"/>
              <a:buChar char="●"/>
            </a:pPr>
            <a:r>
              <a:rPr lang="en-GB"/>
              <a:t>The research project found that access to and use of natural resources are unequally distributed across social groups in coastal populations. The distribution of benefits is determined by gender, ethnicity/migrant status, wealth/assets and other factors. For example access to, perception of, and aspirations for the use of natural resources are highly gendered. Culture and context influences how benefits are experienced and distributed to different types of people. This distribution can change through time due to social, cultural and economic developments but can also be directed and accelerated by the focus of governance regimes.</a:t>
            </a:r>
            <a:endParaRPr/>
          </a:p>
          <a:p>
            <a:pPr marL="158750" lvl="0" indent="0" algn="l" rtl="0">
              <a:lnSpc>
                <a:spcPct val="100000"/>
              </a:lnSpc>
              <a:spcBef>
                <a:spcPts val="0"/>
              </a:spcBef>
              <a:spcAft>
                <a:spcPts val="0"/>
              </a:spcAft>
              <a:buSzPts val="1100"/>
              <a:buNone/>
            </a:pPr>
            <a:r>
              <a:rPr lang="en-GB"/>
              <a:t> </a:t>
            </a:r>
            <a:endParaRPr/>
          </a:p>
          <a:p>
            <a:pPr marL="158750" lvl="0" indent="-69850" algn="l" rtl="0">
              <a:lnSpc>
                <a:spcPct val="100000"/>
              </a:lnSpc>
              <a:spcBef>
                <a:spcPts val="0"/>
              </a:spcBef>
              <a:spcAft>
                <a:spcPts val="0"/>
              </a:spcAft>
              <a:buSzPts val="1100"/>
              <a:buChar char="●"/>
            </a:pPr>
            <a:r>
              <a:rPr lang="en-GB"/>
              <a:t>Specifically:</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ESPA SPACES team empirically investigated how women and men are able to benefit from natural resources (‘ecosystem services’) across eight communities in coastal Kenya and Mozambique. The results highlight different dimensions of wellbeing affected by the natural resource system, and how these are valued differently by men and women. </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However, it is not just the division of costs and benefits that is gendered. Using a ‘ecosystem-wellbeing chain’, the researchers explain patterns within the primary data as an outcome of gendered knowledge systems, gendered behavioural expectations, gendered access to resources and gendered institutions. They conclude that this holistic, gendered understanding of ecosystem services – the natural resources on which the communities depend - is important not just for how the natural environment is viewed by local people, but also for the development and implementation of sustainable and equitable policy and interventions.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Men are more likely to take part in fishing and women are more likely to take part in seaweed collecting. Culturally defined roles for women and men in coastal tropical regions have led to women being confined to low income opportunities.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 general, both men and women place higher value on items that they have harvested themselves and it’s not just about the economic value. In the mangroves, men form social relations associated with collective pole harvesting and house building, so they value poles highly. Whereas for women collecting firewood in the mangrove is an opportunity for autonomy, while the social interaction allows a space for the discussion of taboo topics between them.</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When it comes to activities that provide income, such as fishing, things are a little different. Despite not being directly involved in fishing, women place very high value on fish, even though men capture most of the benefits. This suggests that both men and women see female work as secondary - gendered asymmetries exist for fish trading and tourism too.</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Traditions and norms create gendered spaces. The sharing of ecological knowledge, for example on medicinal plants, is also gendered with older women teaching girls and older men teaching boys. There are behavioural expectations. For instance, men were constrained from activities like shell collecting, because that was considered as female.</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Access to funds, transportation, skills and knowledge act as barriers in different activities. Formal and informal agreements also play a role in reinforcing gender divides in access. Patron-client relations in trade, for example, are dominated by men.</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Based on their findings, the authors argue that deeper institutional reforms such as rights-based interventions are needed to allow women to benefit from ecosystem services.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“Understanding the role of gender in ecosystem services helps researchers and practitioners to avoid exacerbating biases, or enhancing gendered vulnerabilities, and to identify where interventions can make a difference,” they conclude.</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above summary is excerpted from: https://stockholmresilience.org/research/research-news/2019-03-17-ecosystem-services-for-men-ecosystem-services-for-women.html</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published peer review article is available here: The Gendered Nature of Ecosystem Services, https://www.sciencedirect.com/science/article/pii/S0921800918301836</a:t>
            </a:r>
            <a:endParaRPr/>
          </a:p>
          <a:p>
            <a:pPr marL="1073150" lvl="2"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073150" lvl="2" indent="-69850" algn="l" rtl="0">
              <a:lnSpc>
                <a:spcPct val="100000"/>
              </a:lnSpc>
              <a:spcBef>
                <a:spcPts val="0"/>
              </a:spcBef>
              <a:spcAft>
                <a:spcPts val="0"/>
              </a:spcAft>
              <a:buSzPts val="1100"/>
              <a:buChar char="■"/>
            </a:pPr>
            <a:r>
              <a:rPr lang="en-GB"/>
              <a:t>For more information: www.espa-spaces.org and http://www.espa-spaces.org/spaces-publication-men-and-women-use-experience-and-value-coastal-ecosystem-services-differently/</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module introduces a conceptual overview of why gender responsive (as well as other forms of social differentiation and inclusiveness) are important to identify when we are doing climate vulnerability and risk assessments</a:t>
            </a:r>
            <a:endParaRPr/>
          </a:p>
          <a:p>
            <a:pPr marL="457200" lvl="0" indent="-298450" algn="l" rtl="0">
              <a:lnSpc>
                <a:spcPct val="100000"/>
              </a:lnSpc>
              <a:spcBef>
                <a:spcPts val="0"/>
              </a:spcBef>
              <a:spcAft>
                <a:spcPts val="0"/>
              </a:spcAft>
              <a:buSzPts val="1100"/>
              <a:buChar char="●"/>
            </a:pPr>
            <a:r>
              <a:rPr lang="en-GB"/>
              <a:t>We don’t just think about what makes people vulnerable or gives them risks but also about the capabilities and capacities they have, including honouring and respecting the different forms of knowledge that people have for adapting to and innovating solutions to combat climate change – this is about people’s comparative strengths as well as what could be comparative weaknesses!</a:t>
            </a:r>
            <a:endParaRPr/>
          </a:p>
          <a:p>
            <a:pPr marL="457200" lvl="0" indent="-298450" algn="l" rtl="0">
              <a:lnSpc>
                <a:spcPct val="100000"/>
              </a:lnSpc>
              <a:spcBef>
                <a:spcPts val="0"/>
              </a:spcBef>
              <a:spcAft>
                <a:spcPts val="0"/>
              </a:spcAft>
              <a:buSzPts val="1100"/>
              <a:buChar char="●"/>
            </a:pPr>
            <a:r>
              <a:rPr lang="en-GB"/>
              <a:t>We should also make clear that we do not, in this module, introduce in depth any climate vulnerability and risk assessment tools, because these have been developed in depth by others.</a:t>
            </a:r>
            <a:endParaRPr/>
          </a:p>
          <a:p>
            <a:pPr marL="457200" lvl="0" indent="-298450" algn="l" rtl="0">
              <a:lnSpc>
                <a:spcPct val="100000"/>
              </a:lnSpc>
              <a:spcBef>
                <a:spcPts val="0"/>
              </a:spcBef>
              <a:spcAft>
                <a:spcPts val="0"/>
              </a:spcAft>
              <a:buSzPts val="1100"/>
              <a:buChar char="●"/>
            </a:pPr>
            <a:r>
              <a:rPr lang="en-GB"/>
              <a:t>Rather, we reference here the tools developed by others that the CDKN programme has found particularly useful and which we would recommend that trainees investigate themselves. We offer one or two case studies of the application of vulnerability and risk assessment tools which have had useful gender dimensions.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1">
                <a:latin typeface="Calibri"/>
                <a:ea typeface="Calibri"/>
                <a:cs typeface="Calibri"/>
                <a:sym typeface="Calibri"/>
              </a:rPr>
              <a:t>For the facilitator/trainer: </a:t>
            </a:r>
            <a:r>
              <a:rPr lang="en-GB" sz="1100" b="0">
                <a:latin typeface="Calibri"/>
                <a:ea typeface="Calibri"/>
                <a:cs typeface="Calibri"/>
                <a:sym typeface="Calibri"/>
              </a:rPr>
              <a:t>This optional group exercise could be played as a standalone if the level of knowledge about community affairs and different social groups’ resilience/vulnerability is very high in the trainee group and if people all come from the same geographic place, e.g. they all come from the same city or region where the climate hazards and their social/socioeconomic impacts are well known.</a:t>
            </a:r>
            <a:r>
              <a:rPr lang="en-GB" sz="1100" b="1">
                <a:latin typeface="Calibri"/>
                <a:ea typeface="Calibri"/>
                <a:cs typeface="Calibri"/>
                <a:sym typeface="Calibri"/>
              </a:rPr>
              <a:t> In this case, choose a climate hazard to discuss which is most relevant to that location and to the trainees.</a:t>
            </a:r>
            <a:endParaRPr/>
          </a:p>
          <a:p>
            <a:pPr marL="571500" lvl="0" indent="-342900" algn="l" rtl="0">
              <a:lnSpc>
                <a:spcPct val="100000"/>
              </a:lnSpc>
              <a:spcBef>
                <a:spcPts val="0"/>
              </a:spcBef>
              <a:spcAft>
                <a:spcPts val="0"/>
              </a:spcAft>
              <a:buSzPts val="1100"/>
              <a:buFont typeface="Noto Sans Symbols"/>
              <a:buChar char="✔"/>
            </a:pPr>
            <a:r>
              <a:rPr lang="en-GB"/>
              <a:t>Temperatures</a:t>
            </a:r>
            <a:endParaRPr/>
          </a:p>
          <a:p>
            <a:pPr marL="571500" lvl="0" indent="-342900" algn="l" rtl="0">
              <a:lnSpc>
                <a:spcPct val="100000"/>
              </a:lnSpc>
              <a:spcBef>
                <a:spcPts val="0"/>
              </a:spcBef>
              <a:spcAft>
                <a:spcPts val="0"/>
              </a:spcAft>
              <a:buSzPts val="1100"/>
              <a:buFont typeface="Noto Sans Symbols"/>
              <a:buChar char="✔"/>
            </a:pPr>
            <a:r>
              <a:rPr lang="en-GB"/>
              <a:t>Rainfall</a:t>
            </a:r>
            <a:endParaRPr/>
          </a:p>
          <a:p>
            <a:pPr marL="571500" lvl="0" indent="-342900" algn="l" rtl="0">
              <a:lnSpc>
                <a:spcPct val="100000"/>
              </a:lnSpc>
              <a:spcBef>
                <a:spcPts val="0"/>
              </a:spcBef>
              <a:spcAft>
                <a:spcPts val="0"/>
              </a:spcAft>
              <a:buSzPts val="1100"/>
              <a:buFont typeface="Noto Sans Symbols"/>
              <a:buChar char="✔"/>
            </a:pPr>
            <a:r>
              <a:rPr lang="en-GB"/>
              <a:t>Extreme weather events (droughts, tropical storms, heatwaves, etc)</a:t>
            </a:r>
            <a:endParaRPr/>
          </a:p>
          <a:p>
            <a:pPr marL="571500" lvl="0" indent="-342900" algn="l" rtl="0">
              <a:lnSpc>
                <a:spcPct val="100000"/>
              </a:lnSpc>
              <a:spcBef>
                <a:spcPts val="0"/>
              </a:spcBef>
              <a:spcAft>
                <a:spcPts val="0"/>
              </a:spcAft>
              <a:buSzPts val="1100"/>
              <a:buFont typeface="Noto Sans Symbols"/>
              <a:buChar char="✔"/>
            </a:pPr>
            <a:r>
              <a:rPr lang="en-GB"/>
              <a:t>Sea level rise (slow onset as well as storm surges)</a:t>
            </a:r>
            <a:endParaRPr/>
          </a:p>
          <a:p>
            <a:pPr marL="571500" lvl="0" indent="-342900" algn="l" rtl="0">
              <a:lnSpc>
                <a:spcPct val="100000"/>
              </a:lnSpc>
              <a:spcBef>
                <a:spcPts val="0"/>
              </a:spcBef>
              <a:spcAft>
                <a:spcPts val="0"/>
              </a:spcAft>
              <a:buSzPts val="1100"/>
              <a:buFont typeface="Noto Sans Symbols"/>
              <a:buChar char="✔"/>
            </a:pPr>
            <a:r>
              <a:rPr lang="en-GB"/>
              <a:t>Secondary cascading events, such as floods, landslides, wild fires, etc.</a:t>
            </a:r>
            <a:endParaRPr/>
          </a:p>
          <a:p>
            <a:pPr marL="158750" lvl="0" indent="0" algn="l" rtl="0">
              <a:lnSpc>
                <a:spcPct val="100000"/>
              </a:lnSpc>
              <a:spcBef>
                <a:spcPts val="0"/>
              </a:spcBef>
              <a:spcAft>
                <a:spcPts val="0"/>
              </a:spcAft>
              <a:buSzPts val="1100"/>
              <a:buNone/>
            </a:pPr>
            <a:endParaRPr sz="1100" b="1">
              <a:latin typeface="Calibri"/>
              <a:ea typeface="Calibri"/>
              <a:cs typeface="Calibri"/>
              <a:sym typeface="Calibri"/>
            </a:endParaRPr>
          </a:p>
          <a:p>
            <a:pPr marL="158750" lvl="0" indent="0" algn="l" rtl="0">
              <a:lnSpc>
                <a:spcPct val="100000"/>
              </a:lnSpc>
              <a:spcBef>
                <a:spcPts val="0"/>
              </a:spcBef>
              <a:spcAft>
                <a:spcPts val="0"/>
              </a:spcAft>
              <a:buSzPts val="1100"/>
              <a:buNone/>
            </a:pPr>
            <a:r>
              <a:rPr lang="en-GB" sz="1100" b="0">
                <a:latin typeface="Calibri"/>
                <a:ea typeface="Calibri"/>
                <a:cs typeface="Calibri"/>
                <a:sym typeface="Calibri"/>
              </a:rPr>
              <a:t>If it is a mixed group of trainees from diverse places, then this could be played by handing out the ‘Climate and Social Lottery’ cards from the prepared CDKN sets, and doing a quick round, using these questions as prompts. It is a ‘quick’ version of the game that could take up to 15 minutes. Each person reads their character card and describes to the group ‘who’ they are and how they would answer the above questions in the context of the scenario described (note that playing the full ‘Climate and Social Lottery’ Game, with its full two rounds, would take up to 90 minutes.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2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2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1"/>
              <a:t>Facilitator/trainer: this is one example of a tool that can be used to assess people’s resilience to climate change impacts – and to do so differentially for women and men in an area. There is also the possibility to apply the tool to different social/socioeconomic, ethnic or caste groups or age groups/generations, and then to collect disaggregated data for women and men within those groups.</a:t>
            </a:r>
            <a:endParaRPr b="1"/>
          </a:p>
          <a:p>
            <a:pPr marL="457200" lvl="0" indent="-298450" algn="l" rtl="0">
              <a:lnSpc>
                <a:spcPct val="100000"/>
              </a:lnSpc>
              <a:spcBef>
                <a:spcPts val="0"/>
              </a:spcBef>
              <a:spcAft>
                <a:spcPts val="0"/>
              </a:spcAft>
              <a:buSzPts val="1100"/>
              <a:buChar char="●"/>
            </a:pPr>
            <a:r>
              <a:rPr lang="en-GB" b="1"/>
              <a:t>This is the first of several tools to assess people’s climate risks, their resilience, and to prioritise interventions that effectively reduce risk and build resilience.  </a:t>
            </a:r>
            <a:endParaRPr/>
          </a:p>
          <a:p>
            <a:pPr marL="457200" lvl="0" indent="-22860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GB" b="1"/>
              <a:t>The workbook can be downloaded here: https://www.odi.org/publications/10590-assessing-people-s-resilience</a:t>
            </a:r>
            <a:endParaRPr b="1"/>
          </a:p>
          <a:p>
            <a:pPr marL="457200" lvl="0" indent="-298450" algn="l" rtl="0">
              <a:lnSpc>
                <a:spcPct val="100000"/>
              </a:lnSpc>
              <a:spcBef>
                <a:spcPts val="0"/>
              </a:spcBef>
              <a:spcAft>
                <a:spcPts val="0"/>
              </a:spcAft>
              <a:buSzPts val="1100"/>
              <a:buChar char="●"/>
            </a:pPr>
            <a:r>
              <a:rPr lang="en-GB"/>
              <a:t>Sharing the slides here may be sufficient for purposes of guiding a high-level discussion about gender and social inclusion in climate programmes and projects and showing generally how the tool works. </a:t>
            </a:r>
            <a:endParaRPr/>
          </a:p>
          <a:p>
            <a:pPr marL="457200" lvl="0" indent="-298450" algn="l" rtl="0">
              <a:lnSpc>
                <a:spcPct val="100000"/>
              </a:lnSpc>
              <a:spcBef>
                <a:spcPts val="0"/>
              </a:spcBef>
              <a:spcAft>
                <a:spcPts val="0"/>
              </a:spcAft>
              <a:buSzPts val="1100"/>
              <a:buChar char="●"/>
            </a:pPr>
            <a:r>
              <a:rPr lang="en-GB"/>
              <a:t>Also, using the questionnaire in the workbook and the questions it poses about differential access to and control over economic, social, institutional and infrastructural resources (36 indicators) may – in a qualitative sense - be sufficient to guide project work.</a:t>
            </a:r>
            <a:endParaRPr/>
          </a:p>
          <a:p>
            <a:pPr marL="457200" lvl="0" indent="-298450" algn="l" rtl="0">
              <a:lnSpc>
                <a:spcPct val="100000"/>
              </a:lnSpc>
              <a:spcBef>
                <a:spcPts val="0"/>
              </a:spcBef>
              <a:spcAft>
                <a:spcPts val="0"/>
              </a:spcAft>
              <a:buSzPts val="1100"/>
              <a:buChar char="●"/>
            </a:pPr>
            <a:r>
              <a:rPr lang="en-GB"/>
              <a:t>However, if more in-depth support is needed, eg, access to the underpinning Excel spreadsheet with its formulas which would need to be used to provide the quantitative scores that are mentioned in the workbook, then the Excel spreadsheet and any advisory support in using it can be accessed through ODI or Actionaid. Contact m.dupar@odi.org.uk, e.lovell@odi.org.uk and v.lemasson@odi.org.uk for the spreadsheet and for any Q&amp;A.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1"/>
              <a:t>This is how the tool works:</a:t>
            </a:r>
            <a:endParaRPr/>
          </a:p>
          <a:p>
            <a:pPr marL="457200" lvl="0" indent="-22860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GB" b="0"/>
              <a:t>The objective is to compare women’s and men’s resilience to disaster risks caused by climate change and which are both slow and rapid onset in character.  E.g. the tool is equally valid for assessing preparedness for tropical storm risk or sea level rise or drought.</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It generates a score to measure women’s resilience and a score to measure men’s resilience and these can be combined with case study narratives that are prepared, in parallel, through field research.</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Importantly, the tool can also be used to generate scores for multiple social groups (and the women and men within them) e.g. minority and majority ethnic groups, upper castes and lower castes, and so on. This illuminates how intersectional factors make a difference to people’s resilience.</a:t>
            </a:r>
            <a:endParaRPr sz="1100" b="1"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“Intersectionality is a way of understanding the interaction between categories of social difference and how these affect individuals, social practices, cultures, institutions and power relationships. It provides insights into the ways in which different factors or identities interact, such as gender, age, disability and ethnicity, thereby providing a better understanding of people’s needs, interests, capacities and experiences. Intersectional approaches take historical, social and political contexts into account, recognising that vulnerable and marginalised groups are neither homogenous nor static, and different factors will influence their ability to prepare for, cope with and respond to natural hazards, climate change and climate variability.” – (Source: Emma Lovell, ODI (2019). Read more here: https://www.odi.org/sites/odi.org.uk/files/resource-documents/12696.pdf )</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To help generate the quantitative scores a survey at household level is carried out which populates indicators under the four categories shown. </a:t>
            </a:r>
            <a:endParaRPr/>
          </a:p>
          <a:p>
            <a:pPr marL="457200" lvl="0" indent="-298450" algn="l" rtl="0">
              <a:lnSpc>
                <a:spcPct val="100000"/>
              </a:lnSpc>
              <a:spcBef>
                <a:spcPts val="0"/>
              </a:spcBef>
              <a:spcAft>
                <a:spcPts val="0"/>
              </a:spcAft>
              <a:buSzPts val="1100"/>
              <a:buChar char="●"/>
            </a:pPr>
            <a:r>
              <a:rPr lang="en-GB" b="0"/>
              <a:t>Qualitative data is collected – further – in focus group discussions with different gender groups and interview with key informants.</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The ‘generic’ next step is for project partners, which could include local governments, to identify inequalities between women’s and men’s resilience and ascertain whether any special targeted activities are needed to level everyone up to higher levels of climate resilience. </a:t>
            </a:r>
            <a:endParaRPr/>
          </a:p>
          <a:p>
            <a:pPr marL="457200" lvl="0" indent="-298450" algn="l" rtl="0">
              <a:lnSpc>
                <a:spcPct val="100000"/>
              </a:lnSpc>
              <a:spcBef>
                <a:spcPts val="0"/>
              </a:spcBef>
              <a:spcAft>
                <a:spcPts val="0"/>
              </a:spcAft>
              <a:buSzPts val="1100"/>
              <a:buChar char="●"/>
            </a:pPr>
            <a:r>
              <a:rPr lang="en-GB" b="0"/>
              <a:t>In this training pack, we will be exploring tools for planning climate interventions and prioritising resilience activities in the next module.</a:t>
            </a:r>
            <a:endParaRPr/>
          </a:p>
          <a:p>
            <a:pPr marL="457200" lvl="0" indent="-228600" algn="l" rtl="0">
              <a:lnSpc>
                <a:spcPct val="100000"/>
              </a:lnSpc>
              <a:spcBef>
                <a:spcPts val="0"/>
              </a:spcBef>
              <a:spcAft>
                <a:spcPts val="0"/>
              </a:spcAft>
              <a:buSzPts val="1100"/>
              <a:buNone/>
            </a:pPr>
            <a:endParaRPr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2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2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toolkit is aimed at scoring the gender sensitive resilience of local communities. It uses four categories (as described in the slide above: Economic, Social, Institutional, Infrastructural) with a set of 36 indicators to assess different aspects of people’s resilience at the community level. Practitioners must collect responses from an equal number of women and men for each indicator. This will result in two resilience scores: one for women and one for men, which can then be compared to demonstrate any inequalities that exist.   </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1"/>
              <a:t>The workbook can be downloaded here: https://www.odi.org/publications/10590-assessing-people-s-resilience</a:t>
            </a:r>
            <a:endParaRPr/>
          </a:p>
          <a:p>
            <a:pPr marL="457200" lvl="0" indent="-298450" algn="l" rtl="0">
              <a:lnSpc>
                <a:spcPct val="100000"/>
              </a:lnSpc>
              <a:spcBef>
                <a:spcPts val="0"/>
              </a:spcBef>
              <a:spcAft>
                <a:spcPts val="0"/>
              </a:spcAft>
              <a:buSzPts val="1100"/>
              <a:buChar char="●"/>
            </a:pPr>
            <a:r>
              <a:rPr lang="en-GB"/>
              <a:t>Facilitator/trainer: if you would like to take people through the tool as a guidance for qualitative work, then please distribute copies of the whole workbook to them AND/OR if you would like to contact ODI/Actionaid for the Excel spreadsheet into which people can input the data values shown in the workbook, in order to generate resilience scores for different groups of people in a community, then also please distribute copies of the whole workbook to participants.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1" i="0" u="none" strike="noStrike" cap="none">
                <a:solidFill>
                  <a:srgbClr val="000000"/>
                </a:solidFill>
                <a:latin typeface="Arial"/>
                <a:ea typeface="Arial"/>
                <a:cs typeface="Arial"/>
                <a:sym typeface="Arial"/>
              </a:rPr>
              <a:t>Facilitator/trainer: an example of how the tool has been used.</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‘Measuring people’s resilience’ toolkit described above was used to investigate how intersectional characteristics of groups of people might affect their vulnerability and adaptive capacity to climate change impacts. The </a:t>
            </a:r>
            <a:r>
              <a:rPr lang="en-GB" b="1">
                <a:latin typeface="Calibri"/>
                <a:ea typeface="Calibri"/>
                <a:cs typeface="Calibri"/>
                <a:sym typeface="Calibri"/>
              </a:rPr>
              <a:t>Nepal case study </a:t>
            </a:r>
            <a:r>
              <a:rPr lang="en-GB">
                <a:latin typeface="Calibri"/>
                <a:ea typeface="Calibri"/>
                <a:cs typeface="Calibri"/>
                <a:sym typeface="Calibri"/>
              </a:rPr>
              <a:t> investigated disadvantaged groups and gender differences. It looked at the resilience of women and men from different ethnicities/castes in relation to flooding in Bardiya district.</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In a case study by the BRACED programme in Nepal </a:t>
            </a:r>
            <a:r>
              <a:rPr lang="en-GB" sz="1100" b="0" i="0" u="none" strike="noStrike" cap="none">
                <a:solidFill>
                  <a:srgbClr val="000000"/>
                </a:solidFill>
                <a:latin typeface="Arial"/>
                <a:ea typeface="Arial"/>
                <a:cs typeface="Arial"/>
                <a:sym typeface="Arial"/>
              </a:rPr>
              <a:t>the research focused on two intersecting vulnerability factors and aims to understand the different experiences of men and women within different ethnicities/caste: Disadvantaged groups (Disadvantaged groups are the ethnicity/caste groups which belong to the categories of Dalits, disadvantaged Janjatis and disadvantaged Madheshis) and other groups (All caste/ethnic groups which do not fall under the disadvantaged groups, belong to this category). The fieldwork took place in one location - Bardiya - which is exposed to flooding.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quantitative study indicates that men are more resilient to natural hazards and climate change than women. There is a statistically significant difference between men and women within both disadvantaged and other groups (this is particularly evident in institutional and social components). In general, men have better access to and control over financial resources, as well as higher earning capacity. Women appear to be less able to cope with a disaster or shock. In terms of location and the built environment, there is marginal difference. Men participate more in public decision-making processes, where their views are more likely to be listened to than those of women. The results show no significant difference overall between the resilience scores of the two types of social group. The differences between women and men are larger and more significant within the disadvantaged groups than the other groups (owing mainly to their scores in the social and institutional components of the index), but there are significant differences between women and men in the scores for both types of group.</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Economic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Men appear to have better access to, and control over, financial resources and therefore have more economic capacity to anticipate and smooth the economic impact of a shock. Survey evidence suggests there is a significant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gap between the number of women and the number of men who report having the same type of access to financial resources as other family members. The difference between women and men is substantial in the disadvantaged social group: 71% of women report having similar access to others, compared to 91% of men. Women are also less convinced than men that migration gives them and their families a better income.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findings show that the most important difference between men and women is capacity to earn cash on a daily basis. On average, 43% of the sample earn some cash every day, but the difference between women and men is substantial. In the disadvantaged social group, 12% of women and 63% of men can earn cash daily; in the other social group, 27% of women and 72% of men can earn on a daily basis.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is also a statistically significant difference between women and men in their ability to repay loans on time: 44% of women and 89% of men from the disadvantaged group and 58% of women and 88% of men from the other group can repay loans on time.</a:t>
            </a:r>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Social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results reveal that the difference between women and men in average social resilience is large and statistically significant: women are 10 percentage points (45% compared to 55%) less resilient than men to natural hazards and climate change. In the disadvantaged social group, the difference between women and men is even more pronounced: these percentages are 42% and 57% respectively.</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are far less likely than men to receive information from official sources (e.g. government announcements) in both groups (scores for those stating they receive such information are 26% and 86% respectively in the disadvantaged group, and 42% and 64% in the other group).</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Among women, questions around food security demonstrate differences between social groups. Only 32% of women from the disadvantaged group felt there was enough food in the household to feed everyone adequately throughout the year, against 62% of women from the other group.</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are less convinced than men that migration gives them and their families a better income (29% and 49% respectively from the disadvantaged group, and 38% and 64% from the other group).</a:t>
            </a:r>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Infrastructural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results show that the difference in average infrastructure resilience between men and women is not statistically significant.</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Access to phones and radios and fetching water for the household are the main areas where results differ between women and men. Men have better access to phones than women, which makes them more likely to be the first recipients of early warning messages; 65% of women from the disadvantaged group fetch water for their households, while 46% of women (compared to 32% of men) from the other group do.</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feel much less safe in public shelters during disasters than men: 18% and 34% respectively from the disadvantaged group, and 27% and 56% from the other group. It is noteworthy that men from disadvantaged groups also feel unsafe: this could perhaps be due to fear of discriminatory practices.</a:t>
            </a:r>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(source document: https://www.odi.org/sites/odi.org.uk/files/resource-documents/12930.pdf)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Facilitator/trainer: an example of how the tool has been used.</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The ‘Measuring people’s resilience’ toolkit described above was used to investigate how intersectional characteristics of groups of people might affect their vulnerability and adaptive capacity to climate change impacts. The </a:t>
            </a:r>
            <a:r>
              <a:rPr lang="en-GB" b="1">
                <a:latin typeface="Calibri"/>
                <a:ea typeface="Calibri"/>
                <a:cs typeface="Calibri"/>
                <a:sym typeface="Calibri"/>
              </a:rPr>
              <a:t>Kenya case study </a:t>
            </a:r>
            <a:r>
              <a:rPr lang="en-GB" sz="1100" b="0" i="0" u="none" strike="noStrike" cap="none">
                <a:solidFill>
                  <a:srgbClr val="000000"/>
                </a:solidFill>
                <a:latin typeface="Arial"/>
                <a:ea typeface="Arial"/>
                <a:cs typeface="Arial"/>
                <a:sym typeface="Arial"/>
              </a:rPr>
              <a:t>focused on two intersecting vulnerability factors and aims to understand the different experiences of men and women with and without access to resources and political representation, in the context of recurrent and widespread drought in Wajir County, Kenya.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t>
            </a:r>
            <a:r>
              <a:rPr lang="en-GB" sz="1100" b="1" i="1" u="none" strike="noStrike" cap="none">
                <a:solidFill>
                  <a:srgbClr val="000000"/>
                </a:solidFill>
                <a:latin typeface="Arial"/>
                <a:ea typeface="Arial"/>
                <a:cs typeface="Arial"/>
                <a:sym typeface="Arial"/>
              </a:rPr>
              <a:t>qualitative</a:t>
            </a:r>
            <a:r>
              <a:rPr lang="en-GB" sz="1100" b="0" i="0" u="none" strike="noStrike" cap="none">
                <a:solidFill>
                  <a:srgbClr val="000000"/>
                </a:solidFill>
                <a:latin typeface="Arial"/>
                <a:ea typeface="Arial"/>
                <a:cs typeface="Arial"/>
                <a:sym typeface="Arial"/>
              </a:rPr>
              <a:t> component (interviews, focus groups) shows that gender inequalities are a major constraint facing women in Wajir. They have less access to and control over natural resources; less opportunity to earn an income; less access to education or training; participate less in decision-making processes; they do not enjoy equal rights to inheritance of assets; and their domestic burdens restrict development of other livelihood opportunities. Gender-based violence was identified as a pressing issue, and migration for work was highlighted as a common response to poverty. Ethnic minority groups find it difficult to access assets and political epresentation, particularly in Wajir. There is strong competition for natural resources, leading to disputes and conflict between communities.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t>
            </a:r>
            <a:r>
              <a:rPr lang="en-GB" sz="1100" b="1" i="1" u="none" strike="noStrike" cap="none">
                <a:solidFill>
                  <a:srgbClr val="000000"/>
                </a:solidFill>
                <a:latin typeface="Arial"/>
                <a:ea typeface="Arial"/>
                <a:cs typeface="Arial"/>
                <a:sym typeface="Arial"/>
              </a:rPr>
              <a:t>quantitative</a:t>
            </a:r>
            <a:r>
              <a:rPr lang="en-GB" sz="1100" b="0" i="0" u="none" strike="noStrike" cap="none">
                <a:solidFill>
                  <a:srgbClr val="000000"/>
                </a:solidFill>
                <a:latin typeface="Arial"/>
                <a:ea typeface="Arial"/>
                <a:cs typeface="Arial"/>
                <a:sym typeface="Arial"/>
              </a:rPr>
              <a:t> survey findings were puzzling. Resilience scores (overall and across the four resilience components) do not demonstrate statistically significant differences in average scores between women and men and between the social groups.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This unexpected finding is difficult to explain, especially as a significant proportion of people who participated in the Key Informant Interviews and Focus Group Discussions felt strongly that social inequality (such as clan affiliation, gender and power relations, literacy levels, disability, age, and social ties) was a key factor in adapting to natural hazards and climate change. Men have a slightly higher score regarding social resilience and food security, as well as in terms of access to information through newspapers.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Summary of survey results by components of resilience:</a:t>
            </a:r>
            <a:endParaRPr/>
          </a:p>
          <a:p>
            <a:pPr marL="457200" lvl="0" indent="-22860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Economic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59% of respondents in the survey felt that economic factors were an important consideration in their resilience, and reported experiencing increased risk as a result of poor natural resource management.</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Interviews and focus group discussions linked low adaptive capacity to access to and control of resources. Factors like gender inequalities, lack of diversification of livelihood options, limited political representation.</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Differences in engineered infrastructure are driven mostly by gaps between different villages, and therefore those politically represented or not, as opposed to between women and men.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Social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from the group without political representation (minority ethnic group) reported having problems with food security. Only 18% of women (compared to 24% of men) from this group thought their diet was sufficiently balanced, and only 28% of women (compared to 38% of men) from this group said it had improved in the previous five years.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Nonetheless, the difference between women and men in average social resilience is not statistically significant.</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Infrastructural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is no difference in average infrastructure resilience between women and men.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are some differences between social groups. For example, 14%–18% of respondents (variation depending on sex) from the group without political representation, compared to 24%–43% of respondents from the other social group, reported having access to good quality roads.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Similar differences were found in access to electricity (10%–17% from the group without political representation; 47%–55% from the other social group), environmentally friendly inputs and technologies (10%–17% from the group without political representation; 19%–50% from the other social group) and safe toilets (27%–48% from the group without political representation; 60%–74% from the other social group).</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Institutional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overall level of institutional resilience is 47% for women and 49% for men. This gap is small and not statistically significant, suggesting that both women and men are participating in decision-making and public institution processes.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On average, 73% of respondents reported taking part in community decisions.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Source: </a:t>
            </a:r>
            <a:r>
              <a:rPr lang="en-GB" sz="1100" b="1" i="0" u="none" strike="noStrike" cap="none">
                <a:solidFill>
                  <a:srgbClr val="000000"/>
                </a:solidFill>
                <a:latin typeface="Arial"/>
                <a:ea typeface="Arial"/>
                <a:cs typeface="Arial"/>
                <a:sym typeface="Arial"/>
              </a:rPr>
              <a:t>https://www.odi.org/sites/odi.org.uk/files/resource-documents/12931.pdf</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80000"/>
              </a:lnSpc>
              <a:spcBef>
                <a:spcPts val="0"/>
              </a:spcBef>
              <a:spcAft>
                <a:spcPts val="0"/>
              </a:spcAft>
              <a:buSzPts val="1100"/>
              <a:buChar char="●"/>
            </a:pPr>
            <a:r>
              <a:rPr lang="en-GB" sz="605" b="1" i="0" u="none" strike="noStrike" cap="none" dirty="0">
                <a:solidFill>
                  <a:srgbClr val="000000"/>
                </a:solidFill>
                <a:latin typeface="Arial"/>
                <a:ea typeface="Arial"/>
                <a:cs typeface="Arial"/>
                <a:sym typeface="Arial"/>
              </a:rPr>
              <a:t> This slide recaps the key points and lessons learned from module 2, which was about ‘why gender and social inclusion matter’ for the achievement of development goals, the achievement of climate goals, and the integrated achievement of climate compatible development goals.</a:t>
            </a:r>
            <a:endParaRPr dirty="0"/>
          </a:p>
          <a:p>
            <a:pPr marL="457200" lvl="0" indent="-228600" algn="l" rtl="0">
              <a:lnSpc>
                <a:spcPct val="80000"/>
              </a:lnSpc>
              <a:spcBef>
                <a:spcPts val="0"/>
              </a:spcBef>
              <a:spcAft>
                <a:spcPts val="0"/>
              </a:spcAft>
              <a:buSzPts val="1100"/>
              <a:buNone/>
            </a:pPr>
            <a:endParaRPr sz="605" dirty="0"/>
          </a:p>
        </p:txBody>
      </p:sp>
      <p:sp>
        <p:nvSpPr>
          <p:cNvPr id="59" name="Google Shape;5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Facilitator: insert your name and email/contact here</a:t>
            </a:r>
            <a:endParaRPr/>
          </a:p>
          <a:p>
            <a:pPr marL="0" lvl="0" indent="0" algn="l" rtl="0">
              <a:lnSpc>
                <a:spcPct val="100000"/>
              </a:lnSpc>
              <a:spcBef>
                <a:spcPts val="0"/>
              </a:spcBef>
              <a:spcAft>
                <a:spcPts val="0"/>
              </a:spcAft>
              <a:buSzPts val="1100"/>
              <a:buNone/>
            </a:pPr>
            <a:endParaRPr/>
          </a:p>
        </p:txBody>
      </p:sp>
      <p:sp>
        <p:nvSpPr>
          <p:cNvPr id="266" name="Google Shape;266;p3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two modules that came before this one: about gender in the international climate policy processes (module 1) and about why gender matters (module 2) provided general background.</a:t>
            </a:r>
            <a:endParaRPr/>
          </a:p>
          <a:p>
            <a:pPr marL="457200" lvl="0" indent="-298450" algn="l" rtl="0">
              <a:lnSpc>
                <a:spcPct val="100000"/>
              </a:lnSpc>
              <a:spcBef>
                <a:spcPts val="0"/>
              </a:spcBef>
              <a:spcAft>
                <a:spcPts val="0"/>
              </a:spcAft>
              <a:buSzPts val="1100"/>
              <a:buChar char="●"/>
            </a:pPr>
            <a:r>
              <a:rPr lang="en-GB"/>
              <a:t>This module, and the ones to follow it, track the cycle for climate programme or project development – in line with the best practice guidance for gender integration proposed by the UNFCCC. </a:t>
            </a:r>
            <a:endParaRPr/>
          </a:p>
          <a:p>
            <a:pPr marL="457200" lvl="0" indent="-298450" algn="l" rtl="0">
              <a:lnSpc>
                <a:spcPct val="100000"/>
              </a:lnSpc>
              <a:spcBef>
                <a:spcPts val="0"/>
              </a:spcBef>
              <a:spcAft>
                <a:spcPts val="0"/>
              </a:spcAft>
              <a:buSzPts val="1100"/>
              <a:buChar char="●"/>
            </a:pPr>
            <a:r>
              <a:rPr lang="en-GB"/>
              <a:t>This current module here is about the first step on the journey: understanding people’s needs in the context of climate change. Note that this current training module is generally geared toward </a:t>
            </a:r>
            <a:r>
              <a:rPr lang="en-GB" b="1"/>
              <a:t>climate adaptation and resilience to climate change</a:t>
            </a:r>
            <a:r>
              <a:rPr lang="en-GB"/>
              <a:t>.</a:t>
            </a:r>
            <a:endParaRPr/>
          </a:p>
          <a:p>
            <a:pPr marL="457200" lvl="0" indent="-298450" algn="l" rtl="0">
              <a:lnSpc>
                <a:spcPct val="100000"/>
              </a:lnSpc>
              <a:spcBef>
                <a:spcPts val="0"/>
              </a:spcBef>
              <a:spcAft>
                <a:spcPts val="0"/>
              </a:spcAft>
              <a:buSzPts val="1100"/>
              <a:buChar char="●"/>
            </a:pPr>
            <a:r>
              <a:rPr lang="en-GB"/>
              <a:t>Climate change mitigation / greenhouse gas avoidance projects can also follow these same steps (and should indeed incorporate the climate risks analysis covered in this module even if the focus is more on the low emissions project design aspect).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Key components of gender analysis include: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Social Roles and Responsibilities: Examining the socially constructed roles and responsibilities assigned to individuals based on their gender. This includes understanding traditional and cultural expectations related to caregiving, work, and community involvement.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Access to Resources: Assessing how access to and control over resources—such as education, healthcare, employment, land, and financial assets—vary between genders. Gender analysis explores disparities in resource distribution and its impact on individual well-being.</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Power and Decision-Making: Analyzing the distribution of power and decision-making processes in different spheres of life, including the household, community, and workplace. Understanding who has the authority to make decisions and participate in various activities is crucial in gender analysis.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Constraints and Opportunities: Identifying the constraints and opportunities that individuals face based on their gender. This includes recognizing barriers that may limit one's choices and opportunities for personal and professional development.</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Social Norms and Cultural Practices: Examining prevailing social norms, cultural practices, and stereotypes that shape and reinforce gender roles. This helps in understanding how societal expectations influence individual behavior and choices.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Intersectionality: Recognizing that gender does not exist in isolation and intersects with other social categories such as race, ethnicity, class, and sexual orientation. An intersectional approach in gender analysis acknowledges the multiple and interconnected aspects of an individual's identity.</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Policy Implications: Drawing conclusions about the gender-specific implications of policies, programs, and interventions. Gender analysis aims to inform the development of policies that promote gender equality and address existing disparities.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Differentiated Impacts:</a:t>
            </a:r>
            <a:r>
              <a:rPr lang="en-GB" b="0" i="0">
                <a:latin typeface="Arial"/>
                <a:ea typeface="Arial"/>
                <a:cs typeface="Arial"/>
                <a:sym typeface="Arial"/>
              </a:rPr>
              <a:t> Examining how climate change impacts may vary based on gender. For example, women may be disproportionately affected due to their roles in resource-dependent activities, caregiving responsibilities, and limited access to resources.</a:t>
            </a:r>
            <a:endParaRPr/>
          </a:p>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Access to Resources:</a:t>
            </a:r>
            <a:r>
              <a:rPr lang="en-GB" b="0" i="0">
                <a:latin typeface="Arial"/>
                <a:ea typeface="Arial"/>
                <a:cs typeface="Arial"/>
                <a:sym typeface="Arial"/>
              </a:rPr>
              <a:t> Analyzing how men and women access and control resources such as land, water, and energy, which are critical in the context of climate change adaptation and resilience.</a:t>
            </a:r>
            <a:endParaRPr/>
          </a:p>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Adaptation Strategies:</a:t>
            </a:r>
            <a:r>
              <a:rPr lang="en-GB" b="0" i="0">
                <a:latin typeface="Arial"/>
                <a:ea typeface="Arial"/>
                <a:cs typeface="Arial"/>
                <a:sym typeface="Arial"/>
              </a:rPr>
              <a:t> Understanding how women and men may have different coping mechanisms and adaptation strategies in response to climate change. This includes considering factors such as access to information, decision-making power, and participation in community-based initiatives.</a:t>
            </a:r>
            <a:endParaRPr/>
          </a:p>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Vulnerability and Resilience:</a:t>
            </a:r>
            <a:r>
              <a:rPr lang="en-GB" b="0" i="0">
                <a:latin typeface="Arial"/>
                <a:ea typeface="Arial"/>
                <a:cs typeface="Arial"/>
                <a:sym typeface="Arial"/>
              </a:rPr>
              <a:t> Assessing the vulnerabilities of different gender groups to climate-related risks and identifying factors that contribute to their resilience. This involves recognizing social, economic, and cultural factors that influence vulnerability and adaptive capacity.</a:t>
            </a:r>
            <a:endParaRPr/>
          </a:p>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Participation and Decision-Making:</a:t>
            </a:r>
            <a:r>
              <a:rPr lang="en-GB" b="0" i="0">
                <a:latin typeface="Arial"/>
                <a:ea typeface="Arial"/>
                <a:cs typeface="Arial"/>
                <a:sym typeface="Arial"/>
              </a:rPr>
              <a:t> Examining the roles of women and men in decision-making processes related to climate change at various levels, from the household to community and national levels. Ensuring the active participation of both genders in decision-making is crucial for effective and equitable climate action.</a:t>
            </a:r>
            <a:endParaRPr/>
          </a:p>
          <a:p>
            <a:pPr marL="457200" lvl="0" indent="-298450" algn="l" rtl="0">
              <a:lnSpc>
                <a:spcPct val="100000"/>
              </a:lnSpc>
              <a:spcBef>
                <a:spcPts val="0"/>
              </a:spcBef>
              <a:spcAft>
                <a:spcPts val="0"/>
              </a:spcAft>
              <a:buSzPts val="1100"/>
              <a:buFont typeface="Arial"/>
              <a:buAutoNum type="arabicPeriod"/>
            </a:pPr>
            <a:r>
              <a:rPr lang="en-GB" b="1" i="0">
                <a:latin typeface="Arial"/>
                <a:ea typeface="Arial"/>
                <a:cs typeface="Arial"/>
                <a:sym typeface="Arial"/>
              </a:rPr>
              <a:t>Policy and Program Implications:</a:t>
            </a:r>
            <a:r>
              <a:rPr lang="en-GB" b="0" i="0">
                <a:latin typeface="Arial"/>
                <a:ea typeface="Arial"/>
                <a:cs typeface="Arial"/>
                <a:sym typeface="Arial"/>
              </a:rPr>
              <a:t> Identifying gender-specific considerations that should be integrated into climate policies, programs, and projects. This ensures that interventions are responsive to the needs and priorities of different gender groups.</a:t>
            </a:r>
            <a:endParaRPr/>
          </a:p>
          <a:p>
            <a:pPr marL="457200" lvl="0" indent="-228600" algn="l" rtl="0">
              <a:lnSpc>
                <a:spcPct val="100000"/>
              </a:lnSpc>
              <a:spcBef>
                <a:spcPts val="0"/>
              </a:spcBef>
              <a:spcAft>
                <a:spcPts val="0"/>
              </a:spcAft>
              <a:buSzPts val="1100"/>
              <a:buNone/>
            </a:pPr>
            <a:endParaRPr b="0" i="0">
              <a:latin typeface="Arial"/>
              <a:ea typeface="Arial"/>
              <a:cs typeface="Arial"/>
              <a:sym typeface="Arial"/>
            </a:endParaRPr>
          </a:p>
          <a:p>
            <a:pPr marL="158750" lvl="0" indent="0" algn="l" rtl="0">
              <a:lnSpc>
                <a:spcPct val="100000"/>
              </a:lnSpc>
              <a:spcBef>
                <a:spcPts val="0"/>
              </a:spcBef>
              <a:spcAft>
                <a:spcPts val="0"/>
              </a:spcAft>
              <a:buSzPts val="1100"/>
              <a:buNone/>
            </a:pPr>
            <a:br>
              <a:rPr lang="en-GB" b="0" i="0">
                <a:latin typeface="Arial"/>
                <a:ea typeface="Arial"/>
                <a:cs typeface="Arial"/>
                <a:sym typeface="Arial"/>
              </a:rPr>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0">
                <a:solidFill>
                  <a:schemeClr val="dk1"/>
                </a:solidFill>
              </a:rPr>
              <a:t>There are approaches of varying complexity for developing future climate scenarios and related adaptation actions – with </a:t>
            </a:r>
            <a:br>
              <a:rPr lang="en-GB" sz="1100" b="0">
                <a:solidFill>
                  <a:schemeClr val="dk1"/>
                </a:solidFill>
              </a:rPr>
            </a:br>
            <a:r>
              <a:rPr lang="en-GB" sz="1100" b="0">
                <a:solidFill>
                  <a:schemeClr val="dk1"/>
                </a:solidFill>
              </a:rPr>
              <a:t>gender-smart components</a:t>
            </a:r>
            <a:br>
              <a:rPr lang="en-GB" sz="1100" b="0">
                <a:solidFill>
                  <a:schemeClr val="dk1"/>
                </a:solidFill>
              </a:rPr>
            </a:br>
            <a:br>
              <a:rPr lang="en-GB" sz="1100" b="0">
                <a:solidFill>
                  <a:schemeClr val="dk1"/>
                </a:solidFill>
              </a:rPr>
            </a:br>
            <a:r>
              <a:rPr lang="en-GB" sz="1100" b="0">
                <a:solidFill>
                  <a:schemeClr val="dk1"/>
                </a:solidFill>
              </a:rPr>
              <a:t>In these training modules, we focus more on impact – vulnerability analysis and adaptation (and climate change mitigation) options: first 3 columns.</a:t>
            </a:r>
            <a:endParaRPr/>
          </a:p>
          <a:p>
            <a:pPr marL="158750" lvl="0" indent="0" algn="l" rtl="0">
              <a:lnSpc>
                <a:spcPct val="100000"/>
              </a:lnSpc>
              <a:spcBef>
                <a:spcPts val="0"/>
              </a:spcBef>
              <a:spcAft>
                <a:spcPts val="0"/>
              </a:spcAft>
              <a:buSzPts val="1100"/>
              <a:buNone/>
            </a:pPr>
            <a:endParaRPr sz="1100" b="0">
              <a:solidFill>
                <a:schemeClr val="dk1"/>
              </a:solidFill>
            </a:endParaRPr>
          </a:p>
          <a:p>
            <a:pPr marL="158750" lvl="0" indent="0" algn="l" rtl="0">
              <a:lnSpc>
                <a:spcPct val="100000"/>
              </a:lnSpc>
              <a:spcBef>
                <a:spcPts val="0"/>
              </a:spcBef>
              <a:spcAft>
                <a:spcPts val="0"/>
              </a:spcAft>
              <a:buSzPts val="1100"/>
              <a:buNone/>
            </a:pPr>
            <a:r>
              <a:rPr lang="en-GB" sz="1100" b="0">
                <a:solidFill>
                  <a:schemeClr val="dk1"/>
                </a:solidFill>
              </a:rPr>
              <a:t>We don’t go into integrated assessment modelling here (which takes quite a lot of data input, expertise and resource to do well) but the gender-responsive and socially inclusive methods we describe could also be adapted for use in integrated assessment modelling exercises and stakeholder consultations based on them.</a:t>
            </a:r>
            <a:endParaRPr/>
          </a:p>
          <a:p>
            <a:pPr marL="457200" lvl="0" indent="-228600" algn="l" rtl="0">
              <a:lnSpc>
                <a:spcPct val="100000"/>
              </a:lnSpc>
              <a:spcBef>
                <a:spcPts val="0"/>
              </a:spcBef>
              <a:spcAft>
                <a:spcPts val="0"/>
              </a:spcAft>
              <a:buSzPts val="1100"/>
              <a:buNone/>
            </a:pPr>
            <a:endParaRPr sz="1100" b="0">
              <a:solidFill>
                <a:schemeClr val="dk1"/>
              </a:solidFill>
            </a:endParaRPr>
          </a:p>
          <a:p>
            <a:pPr marL="457200" lvl="0" indent="-298450" algn="l" rtl="0">
              <a:lnSpc>
                <a:spcPct val="100000"/>
              </a:lnSpc>
              <a:spcBef>
                <a:spcPts val="0"/>
              </a:spcBef>
              <a:spcAft>
                <a:spcPts val="0"/>
              </a:spcAft>
              <a:buSzPts val="1100"/>
              <a:buChar char="●"/>
            </a:pPr>
            <a:r>
              <a:rPr lang="en-GB"/>
              <a:t>This table is from GIZ, on behalf of Federal Ministry for Economic Cooperation and Development (Germany) and Potsdam Institute for Climate Impact Research </a:t>
            </a:r>
            <a:endParaRPr/>
          </a:p>
          <a:p>
            <a:pPr marL="457200" lvl="0" indent="-298450" algn="l" rtl="0">
              <a:lnSpc>
                <a:spcPct val="100000"/>
              </a:lnSpc>
              <a:spcBef>
                <a:spcPts val="0"/>
              </a:spcBef>
              <a:spcAft>
                <a:spcPts val="0"/>
              </a:spcAft>
              <a:buSzPts val="1100"/>
              <a:buChar char="●"/>
            </a:pPr>
            <a:r>
              <a:rPr lang="en-GB"/>
              <a:t>‘Climate Change Information for Effective Adaptation – a Practitioner’s Manual’. First published: 2015. Updated: 2017. Berlin: GIZ.</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GIZ work is, in turn, based on:</a:t>
            </a:r>
            <a:endParaRPr/>
          </a:p>
          <a:p>
            <a:pPr marL="158750" lvl="0" indent="0" algn="l" rtl="0">
              <a:lnSpc>
                <a:spcPct val="100000"/>
              </a:lnSpc>
              <a:spcBef>
                <a:spcPts val="0"/>
              </a:spcBef>
              <a:spcAft>
                <a:spcPts val="0"/>
              </a:spcAft>
              <a:buSzPts val="1100"/>
              <a:buNone/>
            </a:pPr>
            <a:r>
              <a:rPr lang="en-GB" i="1"/>
              <a:t>Climate Change 2007: Impacts, Adaptation and Vulnerability. Report of the Working Group II of the Intergovernmental Panel on Climate Change (IPCC); </a:t>
            </a:r>
            <a:r>
              <a:rPr lang="en-GB"/>
              <a:t>edited by M. L. Parry, O. F. Canziani, J. P. Palutikof, P. J. van der Linden and C. E. Hanson, Cambridge University Press, Cambridge, UK.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These are the three key steps we will cover in this module:</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Recommendations for forming a representative stakeholder committee to guide programme and project efforts. </a:t>
            </a:r>
            <a:endParaRPr/>
          </a:p>
          <a:p>
            <a:pPr marL="457200" lvl="0" indent="-298450" algn="l" rtl="0">
              <a:lnSpc>
                <a:spcPct val="100000"/>
              </a:lnSpc>
              <a:spcBef>
                <a:spcPts val="0"/>
              </a:spcBef>
              <a:spcAft>
                <a:spcPts val="0"/>
              </a:spcAft>
              <a:buSzPts val="1100"/>
              <a:buChar char="●"/>
            </a:pPr>
            <a:r>
              <a:rPr lang="en-GB"/>
              <a:t>Assessing climate risk, and specifically, assessing how climate risk could be different for different groups of people in society (the next slide(s) will explain further).</a:t>
            </a:r>
            <a:endParaRPr/>
          </a:p>
          <a:p>
            <a:pPr marL="457200" lvl="0" indent="-298450" algn="l" rtl="0">
              <a:lnSpc>
                <a:spcPct val="100000"/>
              </a:lnSpc>
              <a:spcBef>
                <a:spcPts val="0"/>
              </a:spcBef>
              <a:spcAft>
                <a:spcPts val="0"/>
              </a:spcAft>
              <a:buSzPts val="1100"/>
              <a:buChar char="●"/>
            </a:pPr>
            <a:r>
              <a:rPr lang="en-GB"/>
              <a:t>Consulting with women and men to understand how their development priorities may be different and hence, what this means for devising climate change adaptation and mitigation solutions – which recognise and respect the differences in priorities.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Facilitator/trainer: Please see and distribute the handout ‘Stakeholder consultation’.</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To identify who should be involved, you </a:t>
            </a:r>
            <a:r>
              <a:rPr lang="en-GB" sz="1100" b="0" i="0" u="none" strike="noStrike" cap="none">
                <a:solidFill>
                  <a:srgbClr val="000000"/>
                </a:solidFill>
                <a:latin typeface="Arial"/>
                <a:ea typeface="Arial"/>
                <a:cs typeface="Arial"/>
                <a:sym typeface="Arial"/>
              </a:rPr>
              <a:t>can ask:</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may be able to provide information</a:t>
            </a:r>
            <a:r>
              <a:rPr lang="en-GB" sz="1100" b="0" i="0" u="none" strike="noStrike" cap="none">
                <a:solidFill>
                  <a:srgbClr val="000000"/>
                </a:solidFill>
                <a:latin typeface="Arial"/>
                <a:ea typeface="Arial"/>
                <a:cs typeface="Arial"/>
                <a:sym typeface="Arial"/>
              </a:rPr>
              <a:t> that would contribute to the development of the Climate Action Planning process? (e.g. departments for ground water, transport, fuel supply agencies, meteorological department,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would be involved in the implementation </a:t>
            </a:r>
            <a:r>
              <a:rPr lang="en-GB" sz="1100" b="0" i="0" u="none" strike="noStrike" cap="none">
                <a:solidFill>
                  <a:srgbClr val="000000"/>
                </a:solidFill>
                <a:latin typeface="Arial"/>
                <a:ea typeface="Arial"/>
                <a:cs typeface="Arial"/>
                <a:sym typeface="Arial"/>
              </a:rPr>
              <a:t>of the Climate Action Plan?  (e.g. government entities, CBOs? Women associations?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would be able to support the implementation </a:t>
            </a:r>
            <a:r>
              <a:rPr lang="en-GB" sz="1100" b="0" i="0" u="none" strike="noStrike" cap="none">
                <a:solidFill>
                  <a:srgbClr val="000000"/>
                </a:solidFill>
                <a:latin typeface="Arial"/>
                <a:ea typeface="Arial"/>
                <a:cs typeface="Arial"/>
                <a:sym typeface="Arial"/>
              </a:rPr>
              <a:t>of the Climate Action Plan? (e.g. government entities, CBOs? Women associations, financial institutions, etc.)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are most likely to be affected by the implementation </a:t>
            </a:r>
            <a:r>
              <a:rPr lang="en-GB" sz="1100" b="0" i="0" u="none" strike="noStrike" cap="none">
                <a:solidFill>
                  <a:srgbClr val="000000"/>
                </a:solidFill>
                <a:latin typeface="Arial"/>
                <a:ea typeface="Arial"/>
                <a:cs typeface="Arial"/>
                <a:sym typeface="Arial"/>
              </a:rPr>
              <a:t>of the proposed Climate Action Plan? (e.g. informal sector workers, low income group dwellers along surface water channels, small scale farmers, residents of the target city, region, intermediate public transport service providers, etc.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Is it viable for each major stakeholder group/ interest group to send both a female and a male representative, with a specific Terms of Reference to highlight issues from a gendered perspective</a:t>
            </a:r>
            <a:r>
              <a:rPr lang="en-GB" sz="1100" b="0" i="0" u="none" strike="noStrike" cap="none">
                <a:solidFill>
                  <a:srgbClr val="000000"/>
                </a:solidFill>
                <a:latin typeface="Arial"/>
                <a:ea typeface="Arial"/>
                <a:cs typeface="Arial"/>
                <a:sym typeface="Arial"/>
              </a:rPr>
              <a:t>? Where relevant, representative(s) of minority ethnic groups or religion groups’ or people with disability issues may also need to be represented on the committee in order to account for the diversity of people’s experiences and development needs?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It should be noted that – because of socially- and culturally-differentiated divisions of labour and differentiated benefits from economic activities, according to gender, women and men may have very different views on the positive and negative impacts of development programmes. (Take for instance public transport: women and men may have significantly different views on how accessible and usable different prospective transport options may be, even if they come from the same socioeconomic group and their views on ‘affordability’ are the same; because they may experience personal security and psychological comfort/duress differently depending on their gender; and so discussing the feasibility of alternative options would benefit from having separate gender-specific views.)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C00000"/>
              </a:buClr>
              <a:buSzPts val="1400"/>
              <a:buFont typeface="Calibri"/>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3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chemeClr val="dk1"/>
              </a:buClr>
              <a:buSzPts val="1400"/>
              <a:buNone/>
              <a:defRPr/>
            </a:lvl6pPr>
            <a:lvl7pPr marL="3200400" lvl="6" indent="-228600" algn="l">
              <a:lnSpc>
                <a:spcPct val="100000"/>
              </a:lnSpc>
              <a:spcBef>
                <a:spcPts val="0"/>
              </a:spcBef>
              <a:spcAft>
                <a:spcPts val="0"/>
              </a:spcAft>
              <a:buClr>
                <a:schemeClr val="dk1"/>
              </a:buClr>
              <a:buSzPts val="1400"/>
              <a:buNone/>
              <a:defRPr/>
            </a:lvl7pPr>
            <a:lvl8pPr marL="3657600" lvl="7" indent="-228600" algn="l">
              <a:lnSpc>
                <a:spcPct val="100000"/>
              </a:lnSpc>
              <a:spcBef>
                <a:spcPts val="0"/>
              </a:spcBef>
              <a:spcAft>
                <a:spcPts val="0"/>
              </a:spcAft>
              <a:buClr>
                <a:schemeClr val="dk1"/>
              </a:buClr>
              <a:buSzPts val="1400"/>
              <a:buNone/>
              <a:defRPr/>
            </a:lvl8pPr>
            <a:lvl9pPr marL="4114800" lvl="8" indent="-228600" algn="l">
              <a:lnSpc>
                <a:spcPct val="100000"/>
              </a:lnSpc>
              <a:spcBef>
                <a:spcPts val="0"/>
              </a:spcBef>
              <a:spcAft>
                <a:spcPts val="0"/>
              </a:spcAft>
              <a:buClr>
                <a:schemeClr val="dk1"/>
              </a:buClr>
              <a:buSzPts val="1400"/>
              <a:buNone/>
              <a:defRPr/>
            </a:lvl9pPr>
          </a:lstStyle>
          <a:p>
            <a:endParaRPr/>
          </a:p>
        </p:txBody>
      </p:sp>
      <p:sp>
        <p:nvSpPr>
          <p:cNvPr id="12" name="Google Shape;12;p3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 column">
  <p:cSld name="2 column">
    <p:spTree>
      <p:nvGrpSpPr>
        <p:cNvPr id="1" name="Shape 15"/>
        <p:cNvGrpSpPr/>
        <p:nvPr/>
      </p:nvGrpSpPr>
      <p:grpSpPr>
        <a:xfrm>
          <a:off x="0" y="0"/>
          <a:ext cx="0" cy="0"/>
          <a:chOff x="0" y="0"/>
          <a:chExt cx="0" cy="0"/>
        </a:xfrm>
      </p:grpSpPr>
      <p:sp>
        <p:nvSpPr>
          <p:cNvPr id="16" name="Google Shape;16;p33"/>
          <p:cNvSpPr txBox="1">
            <a:spLocks noGrp="1"/>
          </p:cNvSpPr>
          <p:nvPr>
            <p:ph type="body" idx="1"/>
          </p:nvPr>
        </p:nvSpPr>
        <p:spPr>
          <a:xfrm>
            <a:off x="324438" y="1700213"/>
            <a:ext cx="4187237" cy="106901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33"/>
          <p:cNvSpPr txBox="1">
            <a:spLocks noGrp="1"/>
          </p:cNvSpPr>
          <p:nvPr>
            <p:ph type="title"/>
          </p:nvPr>
        </p:nvSpPr>
        <p:spPr>
          <a:xfrm>
            <a:off x="2051720" y="620688"/>
            <a:ext cx="6624736" cy="50405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body" idx="2"/>
          </p:nvPr>
        </p:nvSpPr>
        <p:spPr>
          <a:xfrm>
            <a:off x="4632913" y="1700213"/>
            <a:ext cx="4187237" cy="106901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Text Slide" type="obj">
  <p:cSld name="OBJEC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2555776" y="692696"/>
            <a:ext cx="6120680" cy="576064"/>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468000" y="2060848"/>
            <a:ext cx="8229600" cy="4065315"/>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6"/>
          <p:cNvSpPr txBox="1">
            <a:spLocks noGrp="1"/>
          </p:cNvSpPr>
          <p:nvPr>
            <p:ph type="sldNum" idx="12"/>
          </p:nvPr>
        </p:nvSpPr>
        <p:spPr>
          <a:xfrm>
            <a:off x="467544" y="6309320"/>
            <a:ext cx="1152128" cy="365125"/>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1pPr>
            <a:lvl2pPr marL="0" marR="0" lvl="1"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2pPr>
            <a:lvl3pPr marL="0" marR="0" lvl="2"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3pPr>
            <a:lvl4pPr marL="0" marR="0" lvl="3"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4pPr>
            <a:lvl5pPr marL="0" marR="0" lvl="4"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5pPr>
            <a:lvl6pPr marL="0" marR="0" lvl="5"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6pPr>
            <a:lvl7pPr marL="0" marR="0" lvl="6"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7pPr>
            <a:lvl8pPr marL="0" marR="0" lvl="7"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8pPr>
            <a:lvl9pPr marL="0" marR="0" lvl="8"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pic>
        <p:nvPicPr>
          <p:cNvPr id="23" name="Google Shape;23;p36"/>
          <p:cNvPicPr preferRelativeResize="0"/>
          <p:nvPr/>
        </p:nvPicPr>
        <p:blipFill rotWithShape="1">
          <a:blip r:embed="rId2">
            <a:alphaModFix/>
          </a:blip>
          <a:srcRect/>
          <a:stretch/>
        </p:blipFill>
        <p:spPr>
          <a:xfrm>
            <a:off x="468000" y="360000"/>
            <a:ext cx="1260000" cy="1260000"/>
          </a:xfrm>
          <a:prstGeom prst="rect">
            <a:avLst/>
          </a:prstGeom>
          <a:noFill/>
          <a:ln>
            <a:noFill/>
          </a:ln>
        </p:spPr>
      </p:pic>
      <p:cxnSp>
        <p:nvCxnSpPr>
          <p:cNvPr id="24" name="Google Shape;24;p36"/>
          <p:cNvCxnSpPr/>
          <p:nvPr/>
        </p:nvCxnSpPr>
        <p:spPr>
          <a:xfrm>
            <a:off x="2577600" y="1268760"/>
            <a:ext cx="6120000" cy="0"/>
          </a:xfrm>
          <a:prstGeom prst="straightConnector1">
            <a:avLst/>
          </a:prstGeom>
          <a:noFill/>
          <a:ln w="38100" cap="flat" cmpd="sng">
            <a:solidFill>
              <a:schemeClr val="dk1"/>
            </a:solidFill>
            <a:prstDash val="dot"/>
            <a:round/>
            <a:headEnd type="none" w="sm" len="sm"/>
            <a:tailEnd type="none" w="sm" len="sm"/>
          </a:ln>
        </p:spPr>
      </p:cxnSp>
      <p:cxnSp>
        <p:nvCxnSpPr>
          <p:cNvPr id="25" name="Google Shape;25;p36"/>
          <p:cNvCxnSpPr/>
          <p:nvPr/>
        </p:nvCxnSpPr>
        <p:spPr>
          <a:xfrm>
            <a:off x="468000" y="6237312"/>
            <a:ext cx="8229600" cy="0"/>
          </a:xfrm>
          <a:prstGeom prst="straightConnector1">
            <a:avLst/>
          </a:prstGeom>
          <a:noFill/>
          <a:ln w="38100" cap="flat" cmpd="sng">
            <a:solidFill>
              <a:schemeClr val="dk1"/>
            </a:solidFill>
            <a:prstDash val="dot"/>
            <a:round/>
            <a:headEnd type="none" w="sm" len="sm"/>
            <a:tailEnd type="none" w="sm" len="sm"/>
          </a:ln>
        </p:spPr>
      </p:cxnSp>
      <p:pic>
        <p:nvPicPr>
          <p:cNvPr id="26" name="Google Shape;26;p36"/>
          <p:cNvPicPr preferRelativeResize="0"/>
          <p:nvPr/>
        </p:nvPicPr>
        <p:blipFill rotWithShape="1">
          <a:blip r:embed="rId2">
            <a:alphaModFix/>
          </a:blip>
          <a:srcRect/>
          <a:stretch/>
        </p:blipFill>
        <p:spPr>
          <a:xfrm>
            <a:off x="468000" y="360000"/>
            <a:ext cx="1260000" cy="1260000"/>
          </a:xfrm>
          <a:prstGeom prst="rect">
            <a:avLst/>
          </a:prstGeom>
          <a:noFill/>
          <a:ln>
            <a:noFill/>
          </a:ln>
        </p:spPr>
      </p:pic>
      <p:cxnSp>
        <p:nvCxnSpPr>
          <p:cNvPr id="27" name="Google Shape;27;p36"/>
          <p:cNvCxnSpPr/>
          <p:nvPr/>
        </p:nvCxnSpPr>
        <p:spPr>
          <a:xfrm>
            <a:off x="2577600" y="1268760"/>
            <a:ext cx="6120000" cy="0"/>
          </a:xfrm>
          <a:prstGeom prst="straightConnector1">
            <a:avLst/>
          </a:prstGeom>
          <a:noFill/>
          <a:ln w="38100" cap="flat" cmpd="sng">
            <a:solidFill>
              <a:schemeClr val="dk1"/>
            </a:solidFill>
            <a:prstDash val="dot"/>
            <a:round/>
            <a:headEnd type="none" w="sm" len="sm"/>
            <a:tailEnd type="none" w="sm" len="sm"/>
          </a:ln>
        </p:spPr>
      </p:cxnSp>
      <p:cxnSp>
        <p:nvCxnSpPr>
          <p:cNvPr id="28" name="Google Shape;28;p36"/>
          <p:cNvCxnSpPr/>
          <p:nvPr/>
        </p:nvCxnSpPr>
        <p:spPr>
          <a:xfrm>
            <a:off x="468000" y="6237312"/>
            <a:ext cx="8229600" cy="0"/>
          </a:xfrm>
          <a:prstGeom prst="straightConnector1">
            <a:avLst/>
          </a:prstGeom>
          <a:noFill/>
          <a:ln w="38100" cap="flat" cmpd="sng">
            <a:solidFill>
              <a:schemeClr val="dk1"/>
            </a:solidFill>
            <a:prstDash val="dot"/>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2051720" y="620688"/>
            <a:ext cx="6624736" cy="50405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accent2"/>
              </a:buClr>
              <a:buSzPts val="2800"/>
              <a:buFont typeface="Trebuchet MS"/>
              <a:buNone/>
              <a:defRPr sz="2800" b="1"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457200" y="2060848"/>
            <a:ext cx="8229600" cy="406531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2pPr>
            <a:lvl3pPr marL="1371600" marR="0" lvl="2"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31"/>
          <p:cNvSpPr txBox="1">
            <a:spLocks noGrp="1"/>
          </p:cNvSpPr>
          <p:nvPr>
            <p:ph type="sldNum" idx="12"/>
          </p:nvPr>
        </p:nvSpPr>
        <p:spPr>
          <a:xfrm>
            <a:off x="467544" y="6309320"/>
            <a:ext cx="1152128" cy="365125"/>
          </a:xfrm>
          <a:prstGeom prst="rect">
            <a:avLst/>
          </a:prstGeom>
          <a:noFill/>
          <a:ln>
            <a:noFill/>
          </a:ln>
        </p:spPr>
        <p:txBody>
          <a:bodyPr spcFirstLastPara="1" wrap="square" lIns="91425" tIns="45700" rIns="91425" bIns="0" anchor="b" anchorCtr="0">
            <a:noAutofit/>
          </a:bodyPr>
          <a:lstStyle>
            <a:lvl1pPr marL="25400" marR="0" lvl="0"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1pPr>
            <a:lvl2pPr marL="25400" marR="0" lvl="1"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2pPr>
            <a:lvl3pPr marL="25400" marR="0" lvl="2"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3pPr>
            <a:lvl4pPr marL="25400" marR="0" lvl="3"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4pPr>
            <a:lvl5pPr marL="25400" marR="0" lvl="4"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5pPr>
            <a:lvl6pPr marL="25400" marR="0" lvl="5"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6pPr>
            <a:lvl7pPr marL="25400" marR="0" lvl="6"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7pPr>
            <a:lvl8pPr marL="25400" marR="0" lvl="7"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8pPr>
            <a:lvl9pPr marL="25400" marR="0" lvl="8"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34"/>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 name="Google Shape;31;p3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3" name="Google Shape;33;p3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34"/>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title"/>
          </p:nvPr>
        </p:nvSpPr>
        <p:spPr>
          <a:xfrm>
            <a:off x="1088218" y="234500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Gender and social inclusion </a:t>
            </a:r>
            <a:br>
              <a:rPr lang="en-GB"/>
            </a:br>
            <a:br>
              <a:rPr lang="en-GB"/>
            </a:br>
            <a:r>
              <a:rPr lang="en-GB"/>
              <a:t>Assessing people’s climate risks and resilience</a:t>
            </a:r>
            <a:br>
              <a:rPr lang="en-GB"/>
            </a:br>
            <a:br>
              <a:rPr lang="en-GB"/>
            </a:br>
            <a:br>
              <a:rPr lang="en-GB"/>
            </a:br>
            <a:br>
              <a:rPr lang="en-GB"/>
            </a:br>
            <a:br>
              <a:rPr lang="en-GB"/>
            </a:br>
            <a:br>
              <a:rPr lang="en-GB"/>
            </a:br>
            <a:r>
              <a:rPr lang="en-GB" sz="1100" b="0" i="1">
                <a:solidFill>
                  <a:schemeClr val="dk1"/>
                </a:solidFill>
              </a:rPr>
              <a:t>Image: Kenya; from ICCAD &amp; CDKN Voices from the Frontline</a:t>
            </a:r>
            <a:br>
              <a:rPr lang="en-GB" b="0"/>
            </a:br>
            <a:br>
              <a:rPr lang="en-GB"/>
            </a:br>
            <a:endParaRPr/>
          </a:p>
        </p:txBody>
      </p:sp>
      <p:pic>
        <p:nvPicPr>
          <p:cNvPr id="47" name="Google Shape;47;p1"/>
          <p:cNvPicPr preferRelativeResize="0"/>
          <p:nvPr/>
        </p:nvPicPr>
        <p:blipFill rotWithShape="1">
          <a:blip r:embed="rId3">
            <a:alphaModFix/>
          </a:blip>
          <a:srcRect/>
          <a:stretch/>
        </p:blipFill>
        <p:spPr>
          <a:xfrm>
            <a:off x="1043021" y="591523"/>
            <a:ext cx="3438144" cy="1496568"/>
          </a:xfrm>
          <a:prstGeom prst="rect">
            <a:avLst/>
          </a:prstGeom>
          <a:noFill/>
          <a:ln>
            <a:noFill/>
          </a:ln>
        </p:spPr>
      </p:pic>
      <p:pic>
        <p:nvPicPr>
          <p:cNvPr id="48" name="Google Shape;48;p1" descr="A picture containing grass, outdoor, sky, field&#10;&#10;Description automatically generated"/>
          <p:cNvPicPr preferRelativeResize="0"/>
          <p:nvPr/>
        </p:nvPicPr>
        <p:blipFill rotWithShape="1">
          <a:blip r:embed="rId4">
            <a:alphaModFix/>
          </a:blip>
          <a:srcRect/>
          <a:stretch/>
        </p:blipFill>
        <p:spPr>
          <a:xfrm>
            <a:off x="4994096" y="3890695"/>
            <a:ext cx="3810000" cy="285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0" descr="A picture containing screenshot&#10;&#10;Description automatically generated"/>
          <p:cNvPicPr preferRelativeResize="0"/>
          <p:nvPr/>
        </p:nvPicPr>
        <p:blipFill rotWithShape="1">
          <a:blip r:embed="rId3">
            <a:alphaModFix/>
          </a:blip>
          <a:srcRect/>
          <a:stretch/>
        </p:blipFill>
        <p:spPr>
          <a:xfrm>
            <a:off x="358139" y="245439"/>
            <a:ext cx="8469928" cy="62642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1"/>
          <p:cNvSpPr txBox="1">
            <a:spLocks noGrp="1"/>
          </p:cNvSpPr>
          <p:nvPr>
            <p:ph type="title"/>
          </p:nvPr>
        </p:nvSpPr>
        <p:spPr>
          <a:xfrm>
            <a:off x="264652" y="257333"/>
            <a:ext cx="8364998" cy="62685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Step II: Gathering Relevant Data</a:t>
            </a:r>
            <a:endParaRPr/>
          </a:p>
        </p:txBody>
      </p:sp>
      <p:sp>
        <p:nvSpPr>
          <p:cNvPr id="113" name="Google Shape;113;p11"/>
          <p:cNvSpPr txBox="1"/>
          <p:nvPr/>
        </p:nvSpPr>
        <p:spPr>
          <a:xfrm>
            <a:off x="264652" y="722688"/>
            <a:ext cx="4956274" cy="715841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Using information about historic climate variability and change (especially extreme events), as well as adaptation experiences as a starting point. </a:t>
            </a:r>
            <a:endParaRPr sz="22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Trying to gather different regional or national scenarios</a:t>
            </a:r>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Seeking and supporting climate change impact research in order to increase the knowledge base on how climate change affects people.</a:t>
            </a:r>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Seeking climate impacts data that is disaggregated by gender (or capture new data on a gender basis) whenever possible.</a:t>
            </a:r>
            <a:endParaRPr sz="22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The IPCC’s risk formula can guide our analysis (following slides).</a:t>
            </a:r>
            <a:endParaRPr/>
          </a:p>
          <a:p>
            <a:pPr marL="285750" marR="0" lvl="0" indent="-146050" algn="l" rtl="0">
              <a:lnSpc>
                <a:spcPct val="100000"/>
              </a:lnSpc>
              <a:spcBef>
                <a:spcPts val="0"/>
              </a:spcBef>
              <a:spcAft>
                <a:spcPts val="0"/>
              </a:spcAft>
              <a:buClr>
                <a:schemeClr val="dk1"/>
              </a:buClr>
              <a:buSzPts val="2200"/>
              <a:buFont typeface="Noto Sans Symbols"/>
              <a:buNone/>
            </a:pPr>
            <a:endParaRPr sz="2000" b="0" i="0" u="none" strike="noStrike" cap="none">
              <a:solidFill>
                <a:schemeClr val="dk1"/>
              </a:solidFill>
              <a:latin typeface="Calibri"/>
              <a:ea typeface="Calibri"/>
              <a:cs typeface="Calibri"/>
              <a:sym typeface="Calibri"/>
            </a:endParaRPr>
          </a:p>
          <a:p>
            <a:pPr marL="285750" marR="0" lvl="0" indent="-146050" algn="l" rtl="0">
              <a:lnSpc>
                <a:spcPct val="100000"/>
              </a:lnSpc>
              <a:spcBef>
                <a:spcPts val="0"/>
              </a:spcBef>
              <a:spcAft>
                <a:spcPts val="0"/>
              </a:spcAft>
              <a:buClr>
                <a:schemeClr val="dk1"/>
              </a:buClr>
              <a:buSzPts val="2200"/>
              <a:buFont typeface="Noto Sans Symbols"/>
              <a:buNone/>
            </a:pPr>
            <a:endParaRPr sz="2200" b="0" i="0" u="none" strike="noStrike" cap="none">
              <a:solidFill>
                <a:schemeClr val="dk1"/>
              </a:solidFill>
              <a:latin typeface="Calibri"/>
              <a:ea typeface="Calibri"/>
              <a:cs typeface="Calibri"/>
              <a:sym typeface="Calibri"/>
            </a:endParaRPr>
          </a:p>
        </p:txBody>
      </p:sp>
      <p:pic>
        <p:nvPicPr>
          <p:cNvPr id="114" name="Google Shape;114;p11"/>
          <p:cNvPicPr preferRelativeResize="0"/>
          <p:nvPr/>
        </p:nvPicPr>
        <p:blipFill rotWithShape="1">
          <a:blip r:embed="rId3">
            <a:alphaModFix/>
          </a:blip>
          <a:srcRect/>
          <a:stretch/>
        </p:blipFill>
        <p:spPr>
          <a:xfrm>
            <a:off x="5269417" y="1148078"/>
            <a:ext cx="3609931" cy="42124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title"/>
          </p:nvPr>
        </p:nvSpPr>
        <p:spPr>
          <a:xfrm>
            <a:off x="1179053" y="255342"/>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Recap: The climate / disaster risk formula:</a:t>
            </a:r>
            <a:br>
              <a:rPr lang="en-GB"/>
            </a:br>
            <a:r>
              <a:rPr lang="en-GB"/>
              <a:t>hazard – exposure - vulnerability</a:t>
            </a:r>
            <a:endParaRPr/>
          </a:p>
        </p:txBody>
      </p:sp>
      <p:sp>
        <p:nvSpPr>
          <p:cNvPr id="120" name="Google Shape;120;p12"/>
          <p:cNvSpPr txBox="1">
            <a:spLocks noGrp="1"/>
          </p:cNvSpPr>
          <p:nvPr>
            <p:ph type="body" idx="1"/>
          </p:nvPr>
        </p:nvSpPr>
        <p:spPr>
          <a:xfrm>
            <a:off x="675084" y="1164336"/>
            <a:ext cx="7793832" cy="2264664"/>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Your risk depends on 1. what the climate hazard is; 2. if you are more or less climate-vulnerable; 3. how exposed you are.</a:t>
            </a:r>
            <a:endParaRPr/>
          </a:p>
        </p:txBody>
      </p:sp>
      <p:pic>
        <p:nvPicPr>
          <p:cNvPr id="121" name="Google Shape;121;p12"/>
          <p:cNvPicPr preferRelativeResize="0"/>
          <p:nvPr/>
        </p:nvPicPr>
        <p:blipFill rotWithShape="1">
          <a:blip r:embed="rId3">
            <a:alphaModFix/>
          </a:blip>
          <a:srcRect t="20847" b="11409"/>
          <a:stretch/>
        </p:blipFill>
        <p:spPr>
          <a:xfrm>
            <a:off x="0" y="1942707"/>
            <a:ext cx="8852571" cy="44977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1. Climate hazard</a:t>
            </a:r>
            <a:br>
              <a:rPr lang="en-GB"/>
            </a:br>
            <a:r>
              <a:rPr lang="en-GB"/>
              <a:t> </a:t>
            </a:r>
            <a:endParaRPr/>
          </a:p>
        </p:txBody>
      </p:sp>
      <p:sp>
        <p:nvSpPr>
          <p:cNvPr id="127" name="Google Shape;127;p13"/>
          <p:cNvSpPr txBox="1">
            <a:spLocks noGrp="1"/>
          </p:cNvSpPr>
          <p:nvPr>
            <p:ph type="body" idx="1"/>
          </p:nvPr>
        </p:nvSpPr>
        <p:spPr>
          <a:xfrm>
            <a:off x="437653" y="1435648"/>
            <a:ext cx="8220572" cy="2372066"/>
          </a:xfrm>
          <a:prstGeom prst="rect">
            <a:avLst/>
          </a:prstGeom>
          <a:noFill/>
          <a:ln>
            <a:noFill/>
          </a:ln>
        </p:spPr>
        <p:txBody>
          <a:bodyPr spcFirstLastPara="1" wrap="square" lIns="0" tIns="0" rIns="0" bIns="0" anchor="t" anchorCtr="0">
            <a:noAutofit/>
          </a:bodyPr>
          <a:lstStyle/>
          <a:p>
            <a:pPr marL="457200" lvl="0" indent="-228600" algn="l" rtl="0">
              <a:lnSpc>
                <a:spcPct val="80000"/>
              </a:lnSpc>
              <a:spcBef>
                <a:spcPts val="0"/>
              </a:spcBef>
              <a:spcAft>
                <a:spcPts val="0"/>
              </a:spcAft>
              <a:buSzPts val="1400"/>
              <a:buNone/>
            </a:pPr>
            <a:r>
              <a:rPr lang="en-GB" sz="2000"/>
              <a:t>Climate hazards are the physical phenomena in our environment (including, how they are expected to change over time):</a:t>
            </a:r>
            <a:endParaRPr sz="2000"/>
          </a:p>
          <a:p>
            <a:pPr marL="571500" lvl="0" indent="-342900" algn="l" rtl="0">
              <a:lnSpc>
                <a:spcPct val="80000"/>
              </a:lnSpc>
              <a:spcBef>
                <a:spcPts val="0"/>
              </a:spcBef>
              <a:spcAft>
                <a:spcPts val="0"/>
              </a:spcAft>
              <a:buSzPts val="1400"/>
              <a:buFont typeface="Arial"/>
              <a:buChar char="•"/>
            </a:pPr>
            <a:r>
              <a:rPr lang="en-GB" sz="2000"/>
              <a:t>Temperatures</a:t>
            </a:r>
            <a:endParaRPr sz="2000"/>
          </a:p>
          <a:p>
            <a:pPr marL="571500" lvl="0" indent="-342900" algn="l" rtl="0">
              <a:lnSpc>
                <a:spcPct val="80000"/>
              </a:lnSpc>
              <a:spcBef>
                <a:spcPts val="0"/>
              </a:spcBef>
              <a:spcAft>
                <a:spcPts val="0"/>
              </a:spcAft>
              <a:buSzPts val="1400"/>
              <a:buFont typeface="Arial"/>
              <a:buChar char="•"/>
            </a:pPr>
            <a:r>
              <a:rPr lang="en-GB" sz="2000"/>
              <a:t>Rainfall</a:t>
            </a:r>
            <a:endParaRPr sz="2000"/>
          </a:p>
          <a:p>
            <a:pPr marL="571500" lvl="0" indent="-342900" algn="l" rtl="0">
              <a:lnSpc>
                <a:spcPct val="80000"/>
              </a:lnSpc>
              <a:spcBef>
                <a:spcPts val="0"/>
              </a:spcBef>
              <a:spcAft>
                <a:spcPts val="0"/>
              </a:spcAft>
              <a:buSzPts val="1400"/>
              <a:buFont typeface="Arial"/>
              <a:buChar char="•"/>
            </a:pPr>
            <a:r>
              <a:rPr lang="en-GB" sz="2000"/>
              <a:t>Extreme weather events (tropical storms, heatwaves, droughts, dust etc)</a:t>
            </a:r>
            <a:endParaRPr sz="2000"/>
          </a:p>
          <a:p>
            <a:pPr marL="571500" lvl="0" indent="-342900" algn="l" rtl="0">
              <a:lnSpc>
                <a:spcPct val="80000"/>
              </a:lnSpc>
              <a:spcBef>
                <a:spcPts val="0"/>
              </a:spcBef>
              <a:spcAft>
                <a:spcPts val="0"/>
              </a:spcAft>
              <a:buSzPts val="1400"/>
              <a:buFont typeface="Arial"/>
              <a:buChar char="•"/>
            </a:pPr>
            <a:r>
              <a:rPr lang="en-GB" sz="2000"/>
              <a:t>Sea level rise (slow onset as well as storm surges)</a:t>
            </a:r>
            <a:endParaRPr sz="2000"/>
          </a:p>
          <a:p>
            <a:pPr marL="571500" lvl="0" indent="-342900" algn="l" rtl="0">
              <a:lnSpc>
                <a:spcPct val="80000"/>
              </a:lnSpc>
              <a:spcBef>
                <a:spcPts val="0"/>
              </a:spcBef>
              <a:spcAft>
                <a:spcPts val="0"/>
              </a:spcAft>
              <a:buSzPts val="1400"/>
              <a:buFont typeface="Arial"/>
              <a:buChar char="•"/>
            </a:pPr>
            <a:r>
              <a:rPr lang="en-GB" sz="2000"/>
              <a:t>Thawing ice, glaciers </a:t>
            </a:r>
            <a:endParaRPr sz="2000"/>
          </a:p>
          <a:p>
            <a:pPr marL="571500" lvl="0" indent="-342900" algn="l" rtl="0">
              <a:lnSpc>
                <a:spcPct val="80000"/>
              </a:lnSpc>
              <a:spcBef>
                <a:spcPts val="0"/>
              </a:spcBef>
              <a:spcAft>
                <a:spcPts val="0"/>
              </a:spcAft>
              <a:buSzPts val="1400"/>
              <a:buFont typeface="Arial"/>
              <a:buChar char="•"/>
            </a:pPr>
            <a:r>
              <a:rPr lang="en-GB" sz="2000"/>
              <a:t>Secondary cascading events, such as glacial lake outburst floods, landslides, wild fires, etc.</a:t>
            </a:r>
            <a:endParaRPr sz="2000"/>
          </a:p>
          <a:p>
            <a:pPr marL="457200" lvl="0" indent="-228600" algn="l" rtl="0">
              <a:lnSpc>
                <a:spcPct val="80000"/>
              </a:lnSpc>
              <a:spcBef>
                <a:spcPts val="0"/>
              </a:spcBef>
              <a:spcAft>
                <a:spcPts val="0"/>
              </a:spcAft>
              <a:buSzPts val="1400"/>
              <a:buNone/>
            </a:pPr>
            <a:r>
              <a:rPr lang="en-GB" sz="1870"/>
              <a:t> </a:t>
            </a:r>
            <a:endParaRPr/>
          </a:p>
        </p:txBody>
      </p:sp>
      <p:pic>
        <p:nvPicPr>
          <p:cNvPr id="128" name="Google Shape;128;p13" descr="A picture containing outdoor, snow, sitting, mountain&#10;&#10;Description automatically generated"/>
          <p:cNvPicPr preferRelativeResize="0"/>
          <p:nvPr/>
        </p:nvPicPr>
        <p:blipFill rotWithShape="1">
          <a:blip r:embed="rId3">
            <a:alphaModFix/>
          </a:blip>
          <a:srcRect/>
          <a:stretch/>
        </p:blipFill>
        <p:spPr>
          <a:xfrm>
            <a:off x="437653" y="3993157"/>
            <a:ext cx="2608287" cy="1734511"/>
          </a:xfrm>
          <a:prstGeom prst="rect">
            <a:avLst/>
          </a:prstGeom>
          <a:noFill/>
          <a:ln>
            <a:noFill/>
          </a:ln>
        </p:spPr>
      </p:pic>
      <p:pic>
        <p:nvPicPr>
          <p:cNvPr id="129" name="Google Shape;129;p13" descr="A picture containing outdoor, dirt, nature, man&#10;&#10;Description automatically generated"/>
          <p:cNvPicPr preferRelativeResize="0"/>
          <p:nvPr/>
        </p:nvPicPr>
        <p:blipFill rotWithShape="1">
          <a:blip r:embed="rId4">
            <a:alphaModFix/>
          </a:blip>
          <a:srcRect/>
          <a:stretch/>
        </p:blipFill>
        <p:spPr>
          <a:xfrm>
            <a:off x="3336095" y="4048893"/>
            <a:ext cx="2595270" cy="1734511"/>
          </a:xfrm>
          <a:prstGeom prst="rect">
            <a:avLst/>
          </a:prstGeom>
          <a:noFill/>
          <a:ln>
            <a:noFill/>
          </a:ln>
        </p:spPr>
      </p:pic>
      <p:pic>
        <p:nvPicPr>
          <p:cNvPr id="130" name="Google Shape;130;p13" descr="A group of people that are standing in the water&#10;&#10;Description automatically generated"/>
          <p:cNvPicPr preferRelativeResize="0"/>
          <p:nvPr/>
        </p:nvPicPr>
        <p:blipFill rotWithShape="1">
          <a:blip r:embed="rId5">
            <a:alphaModFix/>
          </a:blip>
          <a:srcRect/>
          <a:stretch/>
        </p:blipFill>
        <p:spPr>
          <a:xfrm>
            <a:off x="6198066" y="4001792"/>
            <a:ext cx="2375483" cy="1781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2. Exposure  </a:t>
            </a:r>
            <a:endParaRPr/>
          </a:p>
        </p:txBody>
      </p:sp>
      <p:sp>
        <p:nvSpPr>
          <p:cNvPr id="136" name="Google Shape;136;p14"/>
          <p:cNvSpPr txBox="1">
            <a:spLocks noGrp="1"/>
          </p:cNvSpPr>
          <p:nvPr>
            <p:ph type="body" idx="1"/>
          </p:nvPr>
        </p:nvSpPr>
        <p:spPr>
          <a:xfrm>
            <a:off x="99061" y="1388241"/>
            <a:ext cx="4472940" cy="3871656"/>
          </a:xfrm>
          <a:prstGeom prst="rect">
            <a:avLst/>
          </a:prstGeom>
          <a:noFill/>
          <a:ln>
            <a:noFill/>
          </a:ln>
        </p:spPr>
        <p:txBody>
          <a:bodyPr spcFirstLastPara="1" wrap="square" lIns="0" tIns="0" rIns="0" bIns="0" anchor="t" anchorCtr="0">
            <a:noAutofit/>
          </a:bodyPr>
          <a:lstStyle/>
          <a:p>
            <a:pPr marL="457200" lvl="0" indent="0" algn="l" rtl="0">
              <a:lnSpc>
                <a:spcPct val="80000"/>
              </a:lnSpc>
              <a:spcBef>
                <a:spcPts val="0"/>
              </a:spcBef>
              <a:spcAft>
                <a:spcPts val="0"/>
              </a:spcAft>
              <a:buSzPts val="1400"/>
              <a:buNone/>
            </a:pPr>
            <a:r>
              <a:rPr lang="en-GB" sz="2000" b="1">
                <a:latin typeface="Calibri"/>
                <a:ea typeface="Calibri"/>
                <a:cs typeface="Calibri"/>
                <a:sym typeface="Calibri"/>
              </a:rPr>
              <a:t>Where you are affects your climate risk, </a:t>
            </a:r>
            <a:r>
              <a:rPr lang="en-GB" sz="2000">
                <a:latin typeface="Calibri"/>
                <a:ea typeface="Calibri"/>
                <a:cs typeface="Calibri"/>
                <a:sym typeface="Calibri"/>
              </a:rPr>
              <a:t>whether your location is exposed to the climate hazard and its impacts  </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low-lying islands and coasts (exposed to sea level rise)</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flood prone river valley (exposed to glacial outburst floods)</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steep hillsides (exposed to landslides, weather-related erosion)</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certain locations are more exposed to heatwaves or monsoonal changes</a:t>
            </a:r>
            <a:endParaRPr sz="2000"/>
          </a:p>
        </p:txBody>
      </p:sp>
      <p:sp>
        <p:nvSpPr>
          <p:cNvPr id="137" name="Google Shape;137;p14"/>
          <p:cNvSpPr txBox="1"/>
          <p:nvPr/>
        </p:nvSpPr>
        <p:spPr>
          <a:xfrm>
            <a:off x="514350" y="5508077"/>
            <a:ext cx="755808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chemeClr val="dk1"/>
                </a:solidFill>
                <a:latin typeface="Calibri"/>
                <a:ea typeface="Calibri"/>
                <a:cs typeface="Calibri"/>
                <a:sym typeface="Calibri"/>
              </a:rPr>
              <a:t>Also other socioeconomic factors and governance/management affect our wellbeing and interaction with the environment, including our exposure to climate hazards: e.g. poorest people live on degraded land, flood plains, etc</a:t>
            </a:r>
            <a:endParaRPr sz="1600" b="0" i="0" u="none" strike="noStrike" cap="none">
              <a:solidFill>
                <a:schemeClr val="dk1"/>
              </a:solidFill>
              <a:latin typeface="Verdana"/>
              <a:ea typeface="Verdana"/>
              <a:cs typeface="Verdana"/>
              <a:sym typeface="Verdana"/>
            </a:endParaRPr>
          </a:p>
        </p:txBody>
      </p:sp>
      <p:pic>
        <p:nvPicPr>
          <p:cNvPr id="138" name="Google Shape;138;p14"/>
          <p:cNvPicPr preferRelativeResize="0"/>
          <p:nvPr/>
        </p:nvPicPr>
        <p:blipFill rotWithShape="1">
          <a:blip r:embed="rId3">
            <a:alphaModFix/>
          </a:blip>
          <a:srcRect l="21089" r="21433"/>
          <a:stretch/>
        </p:blipFill>
        <p:spPr>
          <a:xfrm>
            <a:off x="4885989" y="1388241"/>
            <a:ext cx="3078957" cy="33791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body" idx="1"/>
          </p:nvPr>
        </p:nvSpPr>
        <p:spPr>
          <a:xfrm>
            <a:off x="301625" y="1247019"/>
            <a:ext cx="8115300" cy="2570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sz="2000"/>
          </a:p>
          <a:p>
            <a:pPr marL="342900" lvl="0" indent="-215900" algn="l" rtl="0">
              <a:lnSpc>
                <a:spcPct val="100000"/>
              </a:lnSpc>
              <a:spcBef>
                <a:spcPts val="400"/>
              </a:spcBef>
              <a:spcAft>
                <a:spcPts val="0"/>
              </a:spcAft>
              <a:buSzPts val="2000"/>
              <a:buNone/>
            </a:pPr>
            <a:endParaRPr sz="2000"/>
          </a:p>
        </p:txBody>
      </p:sp>
      <p:sp>
        <p:nvSpPr>
          <p:cNvPr id="145" name="Google Shape;145;p15"/>
          <p:cNvSpPr txBox="1">
            <a:spLocks noGrp="1"/>
          </p:cNvSpPr>
          <p:nvPr>
            <p:ph type="title"/>
          </p:nvPr>
        </p:nvSpPr>
        <p:spPr>
          <a:xfrm>
            <a:off x="301625" y="309563"/>
            <a:ext cx="8928100" cy="50482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accent5"/>
              </a:buClr>
              <a:buSzPts val="2800"/>
              <a:buFont typeface="Trebuchet MS"/>
              <a:buNone/>
            </a:pPr>
            <a:r>
              <a:rPr lang="en-GB">
                <a:solidFill>
                  <a:schemeClr val="accent5"/>
                </a:solidFill>
              </a:rPr>
              <a:t> </a:t>
            </a:r>
            <a:endParaRPr/>
          </a:p>
        </p:txBody>
      </p:sp>
      <p:sp>
        <p:nvSpPr>
          <p:cNvPr id="146" name="Google Shape;146;p15"/>
          <p:cNvSpPr txBox="1"/>
          <p:nvPr/>
        </p:nvSpPr>
        <p:spPr>
          <a:xfrm>
            <a:off x="491423" y="91889"/>
            <a:ext cx="8161152" cy="63664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800" b="1" i="0" u="none" strike="noStrike" cap="none">
                <a:solidFill>
                  <a:srgbClr val="C00000"/>
                </a:solidFill>
                <a:latin typeface="Calibri"/>
                <a:ea typeface="Calibri"/>
                <a:cs typeface="Calibri"/>
                <a:sym typeface="Calibri"/>
              </a:rPr>
              <a:t>3. Vulnerability</a:t>
            </a:r>
            <a:endParaRPr sz="2800" b="0" i="1" u="none" strike="noStrike" cap="none">
              <a:solidFill>
                <a:srgbClr val="C00000"/>
              </a:solidFill>
              <a:latin typeface="Calibri"/>
              <a:ea typeface="Calibri"/>
              <a:cs typeface="Calibri"/>
              <a:sym typeface="Calibri"/>
            </a:endParaRPr>
          </a:p>
        </p:txBody>
      </p:sp>
      <p:sp>
        <p:nvSpPr>
          <p:cNvPr id="147" name="Google Shape;147;p15"/>
          <p:cNvSpPr txBox="1"/>
          <p:nvPr/>
        </p:nvSpPr>
        <p:spPr>
          <a:xfrm>
            <a:off x="88901" y="598706"/>
            <a:ext cx="8928100" cy="30865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0" u="none" strike="noStrike" cap="none">
                <a:solidFill>
                  <a:schemeClr val="dk1"/>
                </a:solidFill>
                <a:latin typeface="Calibri"/>
                <a:ea typeface="Calibri"/>
                <a:cs typeface="Calibri"/>
                <a:sym typeface="Calibri"/>
              </a:rPr>
              <a:t>Who you are affects your climate risk</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Physical attributes: your age, health, (dis)ability, etc. insofar as they relate to climate action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Socioeconomic status and education: what you can afford to do, what access to information you have; social/cultural attitudes about what you are permitted or expected to do, etc.</a:t>
            </a:r>
            <a:endParaRPr/>
          </a:p>
          <a:p>
            <a:pPr marL="0" marR="0" lvl="0" indent="0" algn="l" rtl="0">
              <a:lnSpc>
                <a:spcPct val="100000"/>
              </a:lnSpc>
              <a:spcBef>
                <a:spcPts val="0"/>
              </a:spcBef>
              <a:spcAft>
                <a:spcPts val="0"/>
              </a:spcAft>
              <a:buClr>
                <a:schemeClr val="accent1"/>
              </a:buClr>
              <a:buSzPts val="1800"/>
              <a:buFont typeface="Arial"/>
              <a:buNone/>
            </a:pPr>
            <a:r>
              <a:rPr lang="en-GB" sz="1800" b="1" i="0" u="none" strike="noStrike" cap="none">
                <a:solidFill>
                  <a:schemeClr val="dk1"/>
                </a:solidFill>
                <a:latin typeface="Calibri"/>
                <a:ea typeface="Calibri"/>
                <a:cs typeface="Calibri"/>
                <a:sym typeface="Calibri"/>
              </a:rPr>
              <a:t>Other aspects of your social-economic circumstances affect your climate risk</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a:t>
            </a:r>
            <a:r>
              <a:rPr lang="en-GB" sz="1600" b="0" i="0" u="none" strike="noStrike" cap="none">
                <a:solidFill>
                  <a:schemeClr val="dk1"/>
                </a:solidFill>
                <a:latin typeface="Calibri"/>
                <a:ea typeface="Calibri"/>
                <a:cs typeface="Calibri"/>
                <a:sym typeface="Calibri"/>
              </a:rPr>
              <a:t>W</a:t>
            </a:r>
            <a:r>
              <a:rPr lang="en-GB" sz="1800" b="0" i="0" u="none" strike="noStrike" cap="none">
                <a:solidFill>
                  <a:schemeClr val="dk1"/>
                </a:solidFill>
                <a:latin typeface="Calibri"/>
                <a:ea typeface="Calibri"/>
                <a:cs typeface="Calibri"/>
                <a:sym typeface="Calibri"/>
              </a:rPr>
              <a:t>omen are not homogenous groups, and the issue of women are different in different circumstances e.g. issues in female headed households’ vs male headed households; women in polygamy vs monogamy etc. </a:t>
            </a:r>
            <a:endParaRPr/>
          </a:p>
          <a:p>
            <a:pPr marL="0" marR="0" lvl="0" indent="114300" algn="l" rtl="0">
              <a:lnSpc>
                <a:spcPct val="120000"/>
              </a:lnSpc>
              <a:spcBef>
                <a:spcPts val="0"/>
              </a:spcBef>
              <a:spcAft>
                <a:spcPts val="0"/>
              </a:spcAft>
              <a:buClr>
                <a:schemeClr val="accent1"/>
              </a:buClr>
              <a:buSzPts val="1800"/>
              <a:buFont typeface="Arial"/>
              <a:buNone/>
            </a:pPr>
            <a:endParaRPr sz="1600" b="0" i="0" u="none" strike="noStrike" cap="none">
              <a:solidFill>
                <a:schemeClr val="dk1"/>
              </a:solidFill>
              <a:latin typeface="Calibri"/>
              <a:ea typeface="Calibri"/>
              <a:cs typeface="Calibri"/>
              <a:sym typeface="Calibri"/>
            </a:endParaRPr>
          </a:p>
        </p:txBody>
      </p:sp>
      <p:pic>
        <p:nvPicPr>
          <p:cNvPr id="148" name="Google Shape;148;p15"/>
          <p:cNvPicPr preferRelativeResize="0"/>
          <p:nvPr/>
        </p:nvPicPr>
        <p:blipFill rotWithShape="1">
          <a:blip r:embed="rId3">
            <a:alphaModFix/>
          </a:blip>
          <a:srcRect/>
          <a:stretch/>
        </p:blipFill>
        <p:spPr>
          <a:xfrm>
            <a:off x="4079631" y="3587262"/>
            <a:ext cx="4975468" cy="3191636"/>
          </a:xfrm>
          <a:prstGeom prst="rect">
            <a:avLst/>
          </a:prstGeom>
          <a:noFill/>
          <a:ln>
            <a:noFill/>
          </a:ln>
        </p:spPr>
      </p:pic>
      <p:pic>
        <p:nvPicPr>
          <p:cNvPr id="149" name="Google Shape;149;p15" descr="A picture containing clock&#10;&#10;Description automatically generated"/>
          <p:cNvPicPr preferRelativeResize="0"/>
          <p:nvPr/>
        </p:nvPicPr>
        <p:blipFill rotWithShape="1">
          <a:blip r:embed="rId4">
            <a:alphaModFix/>
          </a:blip>
          <a:srcRect l="11499" r="12481"/>
          <a:stretch/>
        </p:blipFill>
        <p:spPr>
          <a:xfrm>
            <a:off x="199292" y="3817182"/>
            <a:ext cx="3048000" cy="2948929"/>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818325" y="27041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Group exercise</a:t>
            </a:r>
            <a:endParaRPr/>
          </a:p>
        </p:txBody>
      </p:sp>
      <p:sp>
        <p:nvSpPr>
          <p:cNvPr id="155" name="Google Shape;155;p16"/>
          <p:cNvSpPr txBox="1">
            <a:spLocks noGrp="1"/>
          </p:cNvSpPr>
          <p:nvPr>
            <p:ph type="body" idx="1"/>
          </p:nvPr>
        </p:nvSpPr>
        <p:spPr>
          <a:xfrm>
            <a:off x="536896" y="977186"/>
            <a:ext cx="8349196" cy="2601302"/>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SzPts val="1400"/>
              <a:buFont typeface="Arial"/>
              <a:buChar char="•"/>
            </a:pPr>
            <a:r>
              <a:rPr lang="en-GB"/>
              <a:t>In pairs, pick a climate hazard prevalent in Ethiopia, which has negative impacts on different groups of people. </a:t>
            </a:r>
            <a:endParaRPr/>
          </a:p>
          <a:p>
            <a:pPr marL="0" lvl="0" indent="0" algn="l" rtl="0">
              <a:lnSpc>
                <a:spcPct val="100000"/>
              </a:lnSpc>
              <a:spcBef>
                <a:spcPts val="0"/>
              </a:spcBef>
              <a:spcAft>
                <a:spcPts val="0"/>
              </a:spcAft>
              <a:buSzPts val="1400"/>
              <a:buNone/>
            </a:pPr>
            <a:endParaRPr/>
          </a:p>
          <a:p>
            <a:pPr marL="342900" lvl="0" indent="-342900" algn="l" rtl="0">
              <a:lnSpc>
                <a:spcPct val="100000"/>
              </a:lnSpc>
              <a:spcBef>
                <a:spcPts val="0"/>
              </a:spcBef>
              <a:spcAft>
                <a:spcPts val="0"/>
              </a:spcAft>
              <a:buSzPts val="1400"/>
              <a:buFont typeface="Arial"/>
              <a:buChar char="•"/>
            </a:pPr>
            <a:r>
              <a:rPr lang="en-GB"/>
              <a:t>Discuss what it is about people’s </a:t>
            </a:r>
            <a:r>
              <a:rPr lang="en-GB" b="1"/>
              <a:t>exposure</a:t>
            </a:r>
            <a:r>
              <a:rPr lang="en-GB"/>
              <a:t> to the hazard (where they are) and their </a:t>
            </a:r>
            <a:r>
              <a:rPr lang="en-GB" b="1"/>
              <a:t>vulnerability / ability to adapt </a:t>
            </a:r>
            <a:r>
              <a:rPr lang="en-GB"/>
              <a:t>to the hazard (who they are) that makes a difference to their </a:t>
            </a:r>
            <a:r>
              <a:rPr lang="en-GB" b="1"/>
              <a:t>risk</a:t>
            </a:r>
            <a:r>
              <a:rPr lang="en-GB"/>
              <a:t>.</a:t>
            </a:r>
            <a:endParaRPr/>
          </a:p>
        </p:txBody>
      </p:sp>
      <p:pic>
        <p:nvPicPr>
          <p:cNvPr id="156" name="Google Shape;156;p16"/>
          <p:cNvPicPr preferRelativeResize="0"/>
          <p:nvPr/>
        </p:nvPicPr>
        <p:blipFill rotWithShape="1">
          <a:blip r:embed="rId3">
            <a:alphaModFix/>
          </a:blip>
          <a:srcRect/>
          <a:stretch/>
        </p:blipFill>
        <p:spPr>
          <a:xfrm>
            <a:off x="4646634" y="3578487"/>
            <a:ext cx="4419983" cy="2944623"/>
          </a:xfrm>
          <a:prstGeom prst="rect">
            <a:avLst/>
          </a:prstGeom>
          <a:noFill/>
          <a:ln>
            <a:noFill/>
          </a:ln>
        </p:spPr>
      </p:pic>
      <p:sp>
        <p:nvSpPr>
          <p:cNvPr id="157" name="Google Shape;157;p16"/>
          <p:cNvSpPr txBox="1"/>
          <p:nvPr/>
        </p:nvSpPr>
        <p:spPr>
          <a:xfrm>
            <a:off x="304800" y="3810000"/>
            <a:ext cx="3305908"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2000" b="0" i="0" u="none" strike="noStrike" cap="none">
                <a:solidFill>
                  <a:srgbClr val="000000"/>
                </a:solidFill>
                <a:latin typeface="Calibri"/>
                <a:ea typeface="Calibri"/>
                <a:cs typeface="Calibri"/>
                <a:sym typeface="Calibri"/>
              </a:rPr>
              <a:t>Hazards common in Ethiopia  Drought, Epidemics, Flood, Earthquake, Hailstorm, Pests, Wildfire and Landslide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375139" y="309998"/>
            <a:ext cx="8405446" cy="8733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Step III</a:t>
            </a:r>
            <a:r>
              <a:rPr lang="en-GB">
                <a:latin typeface="Calibri"/>
                <a:ea typeface="Calibri"/>
                <a:cs typeface="Calibri"/>
                <a:sym typeface="Calibri"/>
              </a:rPr>
              <a:t>: Understanding people’s different climate risks – questions to ask</a:t>
            </a:r>
            <a:endParaRPr/>
          </a:p>
        </p:txBody>
      </p:sp>
      <p:sp>
        <p:nvSpPr>
          <p:cNvPr id="163" name="Google Shape;163;p17"/>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164" name="Google Shape;164;p17"/>
          <p:cNvSpPr txBox="1"/>
          <p:nvPr/>
        </p:nvSpPr>
        <p:spPr>
          <a:xfrm>
            <a:off x="363415" y="1307307"/>
            <a:ext cx="6002303" cy="5344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Labour:</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does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Access to productive resources (including natural 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uses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Decision-making and control over productive 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controls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Knowledge: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knows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Benefit sharing: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benefits from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Participation: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is included in what? How? Where? When? Why?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Calibri"/>
                <a:ea typeface="Calibri"/>
                <a:cs typeface="Calibri"/>
                <a:sym typeface="Calibri"/>
              </a:rPr>
              <a:t>Adapted from: FAO, 2011.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17"/>
          <p:cNvSpPr txBox="1"/>
          <p:nvPr/>
        </p:nvSpPr>
        <p:spPr>
          <a:xfrm>
            <a:off x="6330782" y="1307307"/>
            <a:ext cx="2633453" cy="49334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How is each of these affected by…?</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6" name="Google Shape;166;p17" descr="A screenshot of a cell phone&#10;&#10;Description automatically generated"/>
          <p:cNvPicPr preferRelativeResize="0"/>
          <p:nvPr/>
        </p:nvPicPr>
        <p:blipFill rotWithShape="1">
          <a:blip r:embed="rId3">
            <a:alphaModFix/>
          </a:blip>
          <a:srcRect/>
          <a:stretch/>
        </p:blipFill>
        <p:spPr>
          <a:xfrm>
            <a:off x="7114085" y="4052709"/>
            <a:ext cx="1120140" cy="2146935"/>
          </a:xfrm>
          <a:prstGeom prst="rect">
            <a:avLst/>
          </a:prstGeom>
          <a:noFill/>
          <a:ln>
            <a:noFill/>
          </a:ln>
        </p:spPr>
      </p:pic>
      <p:pic>
        <p:nvPicPr>
          <p:cNvPr id="167" name="Google Shape;167;p17" descr="A close up of a logo&#10;&#10;Description automatically generated"/>
          <p:cNvPicPr preferRelativeResize="0"/>
          <p:nvPr/>
        </p:nvPicPr>
        <p:blipFill rotWithShape="1">
          <a:blip r:embed="rId4">
            <a:alphaModFix/>
          </a:blip>
          <a:srcRect/>
          <a:stretch/>
        </p:blipFill>
        <p:spPr>
          <a:xfrm>
            <a:off x="7114085" y="2267386"/>
            <a:ext cx="1120140" cy="1712398"/>
          </a:xfrm>
          <a:prstGeom prst="rect">
            <a:avLst/>
          </a:prstGeom>
          <a:noFill/>
          <a:ln>
            <a:noFill/>
          </a:ln>
        </p:spPr>
      </p:pic>
      <p:sp>
        <p:nvSpPr>
          <p:cNvPr id="168" name="Google Shape;168;p17"/>
          <p:cNvSpPr txBox="1"/>
          <p:nvPr/>
        </p:nvSpPr>
        <p:spPr>
          <a:xfrm>
            <a:off x="6705600" y="6240780"/>
            <a:ext cx="16230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Calibri"/>
                <a:ea typeface="Calibri"/>
                <a:cs typeface="Calibri"/>
                <a:sym typeface="Calibri"/>
              </a:rPr>
              <a:t>from: IPCC, 2014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398203" y="309998"/>
            <a:ext cx="7817110" cy="9973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latin typeface="Calibri"/>
                <a:ea typeface="Calibri"/>
                <a:cs typeface="Calibri"/>
                <a:sym typeface="Calibri"/>
              </a:rPr>
              <a:t>Speaking to women and men in separate groups can bring out differences in perspectives and priorities</a:t>
            </a:r>
            <a:endParaRPr/>
          </a:p>
        </p:txBody>
      </p:sp>
      <p:sp>
        <p:nvSpPr>
          <p:cNvPr id="174" name="Google Shape;174;p18"/>
          <p:cNvSpPr txBox="1">
            <a:spLocks noGrp="1"/>
          </p:cNvSpPr>
          <p:nvPr>
            <p:ph type="body" idx="1"/>
          </p:nvPr>
        </p:nvSpPr>
        <p:spPr>
          <a:xfrm>
            <a:off x="342435" y="1183336"/>
            <a:ext cx="8281919" cy="1847519"/>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175" name="Google Shape;175;p18"/>
          <p:cNvSpPr txBox="1"/>
          <p:nvPr/>
        </p:nvSpPr>
        <p:spPr>
          <a:xfrm>
            <a:off x="342435" y="1307306"/>
            <a:ext cx="8659155"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Calibri"/>
                <a:ea typeface="Calibri"/>
                <a:cs typeface="Calibri"/>
                <a:sym typeface="Calibri"/>
              </a:rPr>
              <a:t>Methods include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Holding separate women’s and men’s focus groups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Interviewing two or three members of each household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GB" sz="2200" b="0" i="0" u="none" strike="noStrike" cap="none">
                <a:solidFill>
                  <a:schemeClr val="dk1"/>
                </a:solidFill>
                <a:latin typeface="Calibri"/>
                <a:ea typeface="Calibri"/>
                <a:cs typeface="Calibri"/>
                <a:sym typeface="Calibri"/>
              </a:rPr>
              <a:t>Enhancing discussion with participatory tools – including mapping / picture exercises (if desired)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8"/>
          <p:cNvSpPr txBox="1"/>
          <p:nvPr/>
        </p:nvSpPr>
        <p:spPr>
          <a:xfrm>
            <a:off x="301146" y="3375611"/>
            <a:ext cx="352901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 the floods affect your ability to secure food for the family? Do you have a coping strategy? </a:t>
            </a:r>
            <a:endParaRPr sz="1400" b="0" i="0" u="none" strike="noStrike" cap="none">
              <a:solidFill>
                <a:srgbClr val="000000"/>
              </a:solidFill>
              <a:latin typeface="Arial"/>
              <a:ea typeface="Arial"/>
              <a:cs typeface="Arial"/>
              <a:sym typeface="Arial"/>
            </a:endParaRPr>
          </a:p>
        </p:txBody>
      </p:sp>
      <p:sp>
        <p:nvSpPr>
          <p:cNvPr id="177" name="Google Shape;177;p18"/>
          <p:cNvSpPr txBox="1"/>
          <p:nvPr/>
        </p:nvSpPr>
        <p:spPr>
          <a:xfrm>
            <a:off x="674852" y="5481102"/>
            <a:ext cx="380854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does the drought affect your ability to access water for irrigation? Do you have a coping strategy?</a:t>
            </a: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161192" y="3307782"/>
            <a:ext cx="3757614" cy="1438606"/>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9" name="Google Shape;179;p18"/>
          <p:cNvSpPr/>
          <p:nvPr/>
        </p:nvSpPr>
        <p:spPr>
          <a:xfrm>
            <a:off x="613439" y="5356905"/>
            <a:ext cx="3958561" cy="1389959"/>
          </a:xfrm>
          <a:prstGeom prst="wedgeRectCallout">
            <a:avLst>
              <a:gd name="adj1" fmla="val -5299"/>
              <a:gd name="adj2" fmla="val -86882"/>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0" name="Google Shape;180;p18"/>
          <p:cNvSpPr txBox="1"/>
          <p:nvPr/>
        </p:nvSpPr>
        <p:spPr>
          <a:xfrm>
            <a:off x="4956037" y="2930435"/>
            <a:ext cx="3529012"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Would you prefer to switch from normal rice to drought-tolerant rice, or switch to millet – which naturally grows better here in higher temperatures?</a:t>
            </a:r>
            <a:endParaRPr sz="1400" b="0" i="0" u="none" strike="noStrike" cap="none">
              <a:solidFill>
                <a:srgbClr val="000000"/>
              </a:solidFill>
              <a:latin typeface="Arial"/>
              <a:ea typeface="Arial"/>
              <a:cs typeface="Arial"/>
              <a:sym typeface="Arial"/>
            </a:endParaRPr>
          </a:p>
        </p:txBody>
      </p:sp>
      <p:sp>
        <p:nvSpPr>
          <p:cNvPr id="181" name="Google Shape;181;p18"/>
          <p:cNvSpPr/>
          <p:nvPr/>
        </p:nvSpPr>
        <p:spPr>
          <a:xfrm>
            <a:off x="4881027" y="2864776"/>
            <a:ext cx="3743327" cy="2057268"/>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2" name="Google Shape;182;p18"/>
          <p:cNvSpPr/>
          <p:nvPr/>
        </p:nvSpPr>
        <p:spPr>
          <a:xfrm>
            <a:off x="4933905" y="5386286"/>
            <a:ext cx="3958561" cy="1389959"/>
          </a:xfrm>
          <a:prstGeom prst="wedgeRectCallout">
            <a:avLst>
              <a:gd name="adj1" fmla="val 24158"/>
              <a:gd name="adj2" fmla="val -66965"/>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3" name="Google Shape;183;p18"/>
          <p:cNvSpPr txBox="1"/>
          <p:nvPr/>
        </p:nvSpPr>
        <p:spPr>
          <a:xfrm>
            <a:off x="5008914" y="5550694"/>
            <a:ext cx="388355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 marine heatwaves affect the availability of animals and seaweed and what you can use in the household or sell?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xfrm>
            <a:off x="519646" y="561036"/>
            <a:ext cx="7831874" cy="103916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How one study unveiled women’s and men’s different values and priorities</a:t>
            </a:r>
            <a:endParaRPr/>
          </a:p>
        </p:txBody>
      </p:sp>
      <p:sp>
        <p:nvSpPr>
          <p:cNvPr id="189" name="Google Shape;189;p19"/>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190" name="Google Shape;190;p19"/>
          <p:cNvSpPr txBox="1"/>
          <p:nvPr/>
        </p:nvSpPr>
        <p:spPr>
          <a:xfrm>
            <a:off x="438760" y="1537429"/>
            <a:ext cx="4309409" cy="50167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Coastal Kenya, Tanzania ESPA study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Culturally defined gender roles mean women are confined to low income opportunities.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Men are more likely to fish, women are more likely to collect seaweed.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Lesser access to funds, transportation (women), skills and knowledge (both women and men) act as barriers in different activities.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Formal and informal agreements reinforce gender divides e.g. trade is dominated by men.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Understanding difference can lead to gender-responsive development proposals.</a:t>
            </a:r>
            <a:endParaRPr sz="2000" b="0" i="0" u="none" strike="noStrike" cap="none">
              <a:solidFill>
                <a:schemeClr val="dk1"/>
              </a:solidFill>
              <a:latin typeface="Calibri"/>
              <a:ea typeface="Calibri"/>
              <a:cs typeface="Calibri"/>
              <a:sym typeface="Calibri"/>
            </a:endParaRPr>
          </a:p>
        </p:txBody>
      </p:sp>
      <p:pic>
        <p:nvPicPr>
          <p:cNvPr id="191" name="Google Shape;191;p19" descr="A person walking across a beach next to the ocean&#10;&#10;Description automatically generated"/>
          <p:cNvPicPr preferRelativeResize="0"/>
          <p:nvPr/>
        </p:nvPicPr>
        <p:blipFill rotWithShape="1">
          <a:blip r:embed="rId3">
            <a:alphaModFix/>
          </a:blip>
          <a:srcRect r="52537"/>
          <a:stretch/>
        </p:blipFill>
        <p:spPr>
          <a:xfrm>
            <a:off x="4959044" y="1805636"/>
            <a:ext cx="3018408" cy="41392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In this module you will learn</a:t>
            </a:r>
            <a:endParaRPr/>
          </a:p>
        </p:txBody>
      </p:sp>
      <p:sp>
        <p:nvSpPr>
          <p:cNvPr id="54" name="Google Shape;54;p2"/>
          <p:cNvSpPr txBox="1">
            <a:spLocks noGrp="1"/>
          </p:cNvSpPr>
          <p:nvPr>
            <p:ph type="body" idx="1"/>
          </p:nvPr>
        </p:nvSpPr>
        <p:spPr>
          <a:xfrm>
            <a:off x="632460" y="1402079"/>
            <a:ext cx="3640947" cy="2445017"/>
          </a:xfrm>
          <a:prstGeom prst="rect">
            <a:avLst/>
          </a:prstGeom>
          <a:noFill/>
          <a:ln>
            <a:noFill/>
          </a:ln>
        </p:spPr>
        <p:txBody>
          <a:bodyPr spcFirstLastPara="1" wrap="square" lIns="0" tIns="0" rIns="0" bIns="0" anchor="t" anchorCtr="0">
            <a:noAutofit/>
          </a:bodyPr>
          <a:lstStyle/>
          <a:p>
            <a:pPr marL="571500" lvl="0" indent="-342900" algn="l" rtl="0">
              <a:lnSpc>
                <a:spcPct val="90000"/>
              </a:lnSpc>
              <a:spcBef>
                <a:spcPts val="0"/>
              </a:spcBef>
              <a:spcAft>
                <a:spcPts val="0"/>
              </a:spcAft>
              <a:buSzPts val="1400"/>
              <a:buFont typeface="Arial"/>
              <a:buChar char="•"/>
            </a:pPr>
            <a:r>
              <a:rPr lang="en-GB" sz="2035" dirty="0"/>
              <a:t>A </a:t>
            </a:r>
            <a:r>
              <a:rPr lang="en-GB" sz="2035" b="1" dirty="0"/>
              <a:t>conceptual overview</a:t>
            </a:r>
            <a:r>
              <a:rPr lang="en-GB" sz="2035" dirty="0"/>
              <a:t> of how we </a:t>
            </a:r>
            <a:r>
              <a:rPr lang="en-GB" sz="2035" b="1" dirty="0"/>
              <a:t>understand</a:t>
            </a:r>
            <a:r>
              <a:rPr lang="en-GB" sz="2035" dirty="0"/>
              <a:t> and </a:t>
            </a:r>
            <a:r>
              <a:rPr lang="en-GB" sz="2035" b="1" dirty="0"/>
              <a:t>measure</a:t>
            </a:r>
            <a:r>
              <a:rPr lang="en-GB" sz="2035" dirty="0"/>
              <a:t> people’s vulnerability,  risks and resilience associated with climate change</a:t>
            </a:r>
            <a:endParaRPr dirty="0"/>
          </a:p>
          <a:p>
            <a:pPr marL="228600" lvl="0" indent="0" algn="l" rtl="0">
              <a:lnSpc>
                <a:spcPct val="90000"/>
              </a:lnSpc>
              <a:spcBef>
                <a:spcPts val="0"/>
              </a:spcBef>
              <a:spcAft>
                <a:spcPts val="0"/>
              </a:spcAft>
              <a:buSzPts val="1400"/>
              <a:buNone/>
            </a:pPr>
            <a:endParaRPr sz="2035" dirty="0"/>
          </a:p>
          <a:p>
            <a:pPr marL="571500" lvl="0" indent="-342900" algn="l" rtl="0">
              <a:lnSpc>
                <a:spcPct val="90000"/>
              </a:lnSpc>
              <a:spcBef>
                <a:spcPts val="0"/>
              </a:spcBef>
              <a:spcAft>
                <a:spcPts val="0"/>
              </a:spcAft>
              <a:buSzPts val="1400"/>
              <a:buFont typeface="Arial"/>
              <a:buChar char="•"/>
            </a:pPr>
            <a:r>
              <a:rPr lang="en-GB" sz="2035" dirty="0"/>
              <a:t>With reference to gender and other forms of social diversity</a:t>
            </a:r>
            <a:endParaRPr dirty="0"/>
          </a:p>
          <a:p>
            <a:pPr marL="228600" lvl="0" indent="0" algn="l" rtl="0">
              <a:lnSpc>
                <a:spcPct val="90000"/>
              </a:lnSpc>
              <a:spcBef>
                <a:spcPts val="0"/>
              </a:spcBef>
              <a:spcAft>
                <a:spcPts val="0"/>
              </a:spcAft>
              <a:buSzPts val="1400"/>
              <a:buNone/>
            </a:pPr>
            <a:endParaRPr dirty="0"/>
          </a:p>
          <a:p>
            <a:pPr marL="571500" lvl="0" indent="-342900" algn="l" rtl="0">
              <a:lnSpc>
                <a:spcPct val="90000"/>
              </a:lnSpc>
              <a:spcBef>
                <a:spcPts val="0"/>
              </a:spcBef>
              <a:spcAft>
                <a:spcPts val="0"/>
              </a:spcAft>
              <a:buSzPts val="1400"/>
              <a:buFont typeface="Arial"/>
              <a:buChar char="•"/>
            </a:pPr>
            <a:r>
              <a:rPr lang="en-GB" sz="2035" dirty="0"/>
              <a:t>Introduction to resilience assessment tools</a:t>
            </a:r>
            <a:endParaRPr dirty="0"/>
          </a:p>
          <a:p>
            <a:pPr marL="457200" lvl="0" indent="-228600" algn="l" rtl="0">
              <a:lnSpc>
                <a:spcPct val="90000"/>
              </a:lnSpc>
              <a:spcBef>
                <a:spcPts val="0"/>
              </a:spcBef>
              <a:spcAft>
                <a:spcPts val="0"/>
              </a:spcAft>
              <a:buSzPts val="1400"/>
              <a:buNone/>
            </a:pPr>
            <a:br>
              <a:rPr lang="en-GB" sz="2035" dirty="0"/>
            </a:br>
            <a:endParaRPr sz="2035" dirty="0"/>
          </a:p>
          <a:p>
            <a:pPr marL="228600" lvl="0" indent="0" algn="l" rtl="0">
              <a:lnSpc>
                <a:spcPct val="90000"/>
              </a:lnSpc>
              <a:spcBef>
                <a:spcPts val="0"/>
              </a:spcBef>
              <a:spcAft>
                <a:spcPts val="0"/>
              </a:spcAft>
              <a:buSzPts val="1400"/>
              <a:buNone/>
            </a:pPr>
            <a:endParaRPr sz="2035" b="1" dirty="0"/>
          </a:p>
          <a:p>
            <a:pPr marL="571500" lvl="0" indent="-254000" algn="l" rtl="0">
              <a:lnSpc>
                <a:spcPct val="90000"/>
              </a:lnSpc>
              <a:spcBef>
                <a:spcPts val="0"/>
              </a:spcBef>
              <a:spcAft>
                <a:spcPts val="0"/>
              </a:spcAft>
              <a:buSzPts val="1400"/>
              <a:buFont typeface="Calibri"/>
              <a:buNone/>
            </a:pPr>
            <a:endParaRPr sz="2035" dirty="0"/>
          </a:p>
        </p:txBody>
      </p:sp>
      <p:pic>
        <p:nvPicPr>
          <p:cNvPr id="55" name="Google Shape;55;p2" descr="A group of people sitting at a table&#10;&#10;Description automatically generated"/>
          <p:cNvPicPr preferRelativeResize="0"/>
          <p:nvPr/>
        </p:nvPicPr>
        <p:blipFill rotWithShape="1">
          <a:blip r:embed="rId3">
            <a:alphaModFix/>
          </a:blip>
          <a:srcRect/>
          <a:stretch/>
        </p:blipFill>
        <p:spPr>
          <a:xfrm>
            <a:off x="4682488" y="1476606"/>
            <a:ext cx="3829050" cy="29658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818324" y="270413"/>
            <a:ext cx="8325675" cy="5144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Group exercise: Climate and </a:t>
            </a: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Social Lottery’ Game </a:t>
            </a:r>
            <a:endParaRPr/>
          </a:p>
        </p:txBody>
      </p:sp>
      <p:sp>
        <p:nvSpPr>
          <p:cNvPr id="197" name="Google Shape;197;p20"/>
          <p:cNvSpPr txBox="1">
            <a:spLocks noGrp="1"/>
          </p:cNvSpPr>
          <p:nvPr>
            <p:ph type="body" idx="1"/>
          </p:nvPr>
        </p:nvSpPr>
        <p:spPr>
          <a:xfrm>
            <a:off x="226500" y="784860"/>
            <a:ext cx="8800269" cy="1106403"/>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SzPts val="1400"/>
              <a:buNone/>
            </a:pPr>
            <a:r>
              <a:rPr lang="en-GB" sz="1800"/>
              <a:t>In small groups, talk again about a climate hazard and how it affects different people in different ways using the gender analysis questions. E.g. imagine a storm is coming, there is an early warning of floods… who is more resilient and why?  Imagine a heatwave is coming, who is more resilient and why?</a:t>
            </a:r>
            <a:endParaRPr sz="2400"/>
          </a:p>
        </p:txBody>
      </p:sp>
      <p:graphicFrame>
        <p:nvGraphicFramePr>
          <p:cNvPr id="198" name="Google Shape;198;p20"/>
          <p:cNvGraphicFramePr/>
          <p:nvPr/>
        </p:nvGraphicFramePr>
        <p:xfrm>
          <a:off x="457201" y="1891263"/>
          <a:ext cx="8460300" cy="4400905"/>
        </p:xfrm>
        <a:graphic>
          <a:graphicData uri="http://schemas.openxmlformats.org/drawingml/2006/table">
            <a:tbl>
              <a:tblPr firstRow="1" bandRow="1">
                <a:noFill/>
                <a:tableStyleId>{54005826-BA01-40DA-96D8-C660473789AD}</a:tableStyleId>
              </a:tblPr>
              <a:tblGrid>
                <a:gridCol w="5647350">
                  <a:extLst>
                    <a:ext uri="{9D8B030D-6E8A-4147-A177-3AD203B41FA5}">
                      <a16:colId xmlns:a16="http://schemas.microsoft.com/office/drawing/2014/main" val="20000"/>
                    </a:ext>
                  </a:extLst>
                </a:gridCol>
                <a:gridCol w="2812950">
                  <a:extLst>
                    <a:ext uri="{9D8B030D-6E8A-4147-A177-3AD203B41FA5}">
                      <a16:colId xmlns:a16="http://schemas.microsoft.com/office/drawing/2014/main" val="20001"/>
                    </a:ext>
                  </a:extLst>
                </a:gridCol>
              </a:tblGrid>
              <a:tr h="704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Questions for gender analysis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How does the climate hazard affect people differently?  Why?</a:t>
                      </a:r>
                      <a:endParaRPr sz="1400" u="none" strike="noStrike" cap="none"/>
                    </a:p>
                  </a:txBody>
                  <a:tcPr marL="91450" marR="91450" marT="45725" marB="45725"/>
                </a:tc>
                <a:extLst>
                  <a:ext uri="{0D108BD9-81ED-4DB2-BD59-A6C34878D82A}">
                    <a16:rowId xmlns:a16="http://schemas.microsoft.com/office/drawing/2014/main" val="10000"/>
                  </a:ext>
                </a:extLst>
              </a:tr>
              <a:tr h="10175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Labour and access to productive economic resources including natural resources – who uses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1"/>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Decision-making and control over productive resources including natural resources – who uses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2"/>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Knowledge: who knows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3"/>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Benefits: who benefits from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4"/>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Participation: who is included in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445477" y="584489"/>
            <a:ext cx="8170985" cy="9043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Next: Introduction to Key Tools to help understand people’s resilience and their needs</a:t>
            </a:r>
            <a:endParaRPr/>
          </a:p>
        </p:txBody>
      </p:sp>
      <p:pic>
        <p:nvPicPr>
          <p:cNvPr id="204" name="Google Shape;204;p21" descr="A group of people sitting in a room&#10;&#10;Description automatically generated"/>
          <p:cNvPicPr preferRelativeResize="0"/>
          <p:nvPr/>
        </p:nvPicPr>
        <p:blipFill rotWithShape="1">
          <a:blip r:embed="rId3">
            <a:alphaModFix/>
          </a:blip>
          <a:srcRect/>
          <a:stretch/>
        </p:blipFill>
        <p:spPr>
          <a:xfrm>
            <a:off x="1640204" y="2280920"/>
            <a:ext cx="5863590" cy="39090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p:txBody>
      </p:sp>
      <p:pic>
        <p:nvPicPr>
          <p:cNvPr id="210" name="Google Shape;210;p22"/>
          <p:cNvPicPr preferRelativeResize="0"/>
          <p:nvPr/>
        </p:nvPicPr>
        <p:blipFill rotWithShape="1">
          <a:blip r:embed="rId3">
            <a:alphaModFix/>
          </a:blip>
          <a:srcRect/>
          <a:stretch/>
        </p:blipFill>
        <p:spPr>
          <a:xfrm>
            <a:off x="-30824" y="-106446"/>
            <a:ext cx="9205645" cy="69042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781050" y="557193"/>
            <a:ext cx="7581900" cy="1476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Assessing resilience: ODI-Actionaid tool</a:t>
            </a:r>
            <a:endParaRPr/>
          </a:p>
        </p:txBody>
      </p:sp>
      <p:sp>
        <p:nvSpPr>
          <p:cNvPr id="216" name="Google Shape;216;p23"/>
          <p:cNvSpPr txBox="1">
            <a:spLocks noGrp="1"/>
          </p:cNvSpPr>
          <p:nvPr>
            <p:ph type="body" idx="1"/>
          </p:nvPr>
        </p:nvSpPr>
        <p:spPr>
          <a:xfrm>
            <a:off x="781050" y="1641042"/>
            <a:ext cx="3586234" cy="45140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2035"/>
              <a:t>The Climate Resilience Index: A tool for measuring people’s resilience and their different vulnerabilities</a:t>
            </a:r>
            <a:endParaRPr/>
          </a:p>
          <a:p>
            <a:pPr marL="0" lvl="0" indent="0" algn="l" rtl="0">
              <a:lnSpc>
                <a:spcPct val="100000"/>
              </a:lnSpc>
              <a:spcBef>
                <a:spcPts val="0"/>
              </a:spcBef>
              <a:spcAft>
                <a:spcPts val="0"/>
              </a:spcAft>
              <a:buSzPts val="1400"/>
              <a:buNone/>
            </a:pPr>
            <a:endParaRPr sz="2035"/>
          </a:p>
          <a:p>
            <a:pPr marL="0" lvl="0" indent="0" algn="l" rtl="0">
              <a:lnSpc>
                <a:spcPct val="100000"/>
              </a:lnSpc>
              <a:spcBef>
                <a:spcPts val="0"/>
              </a:spcBef>
              <a:spcAft>
                <a:spcPts val="0"/>
              </a:spcAft>
              <a:buSzPts val="1400"/>
              <a:buNone/>
            </a:pPr>
            <a:r>
              <a:rPr lang="en-GB" sz="2035"/>
              <a:t>Workbook takes you step-wise through questionnaire, with same questions for women and men but administered separately. Can also be applied to different social / ethnic groups </a:t>
            </a:r>
            <a:endParaRPr/>
          </a:p>
          <a:p>
            <a:pPr marL="0" lvl="0" indent="0" algn="l" rtl="0">
              <a:lnSpc>
                <a:spcPct val="100000"/>
              </a:lnSpc>
              <a:spcBef>
                <a:spcPts val="0"/>
              </a:spcBef>
              <a:spcAft>
                <a:spcPts val="0"/>
              </a:spcAft>
              <a:buSzPts val="1400"/>
              <a:buNone/>
            </a:pPr>
            <a:endParaRPr sz="2035"/>
          </a:p>
          <a:p>
            <a:pPr marL="0" lvl="0" indent="0" algn="l" rtl="0">
              <a:lnSpc>
                <a:spcPct val="100000"/>
              </a:lnSpc>
              <a:spcBef>
                <a:spcPts val="0"/>
              </a:spcBef>
              <a:spcAft>
                <a:spcPts val="0"/>
              </a:spcAft>
              <a:buSzPts val="1400"/>
              <a:buNone/>
            </a:pPr>
            <a:r>
              <a:rPr lang="en-GB" sz="2035"/>
              <a:t>Generates quantitative and qualitative results</a:t>
            </a:r>
            <a:endParaRPr/>
          </a:p>
        </p:txBody>
      </p:sp>
      <p:pic>
        <p:nvPicPr>
          <p:cNvPr id="217" name="Google Shape;217;p23" descr="A close up of text on a white background&#10;&#10;Description automatically generated"/>
          <p:cNvPicPr preferRelativeResize="0"/>
          <p:nvPr/>
        </p:nvPicPr>
        <p:blipFill rotWithShape="1">
          <a:blip r:embed="rId3">
            <a:alphaModFix/>
          </a:blip>
          <a:srcRect/>
          <a:stretch/>
        </p:blipFill>
        <p:spPr>
          <a:xfrm>
            <a:off x="4885899" y="1094308"/>
            <a:ext cx="3790950" cy="53244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781050" y="557193"/>
            <a:ext cx="7242810" cy="13722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Assessing resilience: ODI-Actionaid tool</a:t>
            </a:r>
            <a:endParaRPr/>
          </a:p>
        </p:txBody>
      </p:sp>
      <p:pic>
        <p:nvPicPr>
          <p:cNvPr id="223" name="Google Shape;223;p24" descr="A screenshot of a cell phone&#10;&#10;Description automatically generated"/>
          <p:cNvPicPr preferRelativeResize="0"/>
          <p:nvPr/>
        </p:nvPicPr>
        <p:blipFill rotWithShape="1">
          <a:blip r:embed="rId3">
            <a:alphaModFix/>
          </a:blip>
          <a:srcRect/>
          <a:stretch/>
        </p:blipFill>
        <p:spPr>
          <a:xfrm>
            <a:off x="411480" y="1043939"/>
            <a:ext cx="8622838" cy="53527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041543" y="389876"/>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Understanding resilience: ODI-Actionaid tool</a:t>
            </a:r>
            <a:endParaRPr/>
          </a:p>
        </p:txBody>
      </p:sp>
      <p:sp>
        <p:nvSpPr>
          <p:cNvPr id="229" name="Google Shape;229;p25"/>
          <p:cNvSpPr txBox="1">
            <a:spLocks noGrp="1"/>
          </p:cNvSpPr>
          <p:nvPr>
            <p:ph type="body" idx="1"/>
          </p:nvPr>
        </p:nvSpPr>
        <p:spPr>
          <a:xfrm>
            <a:off x="1041543" y="1012176"/>
            <a:ext cx="7060912" cy="11290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Questionnaire investigates the following four areas, to help populate relevant indicators for women and men (and, if desired, different social / ethnic groups)</a:t>
            </a:r>
            <a:endParaRPr/>
          </a:p>
        </p:txBody>
      </p:sp>
      <p:pic>
        <p:nvPicPr>
          <p:cNvPr id="230" name="Google Shape;230;p25"/>
          <p:cNvPicPr preferRelativeResize="0"/>
          <p:nvPr/>
        </p:nvPicPr>
        <p:blipFill rotWithShape="1">
          <a:blip r:embed="rId3">
            <a:alphaModFix/>
          </a:blip>
          <a:srcRect/>
          <a:stretch/>
        </p:blipFill>
        <p:spPr>
          <a:xfrm>
            <a:off x="236219" y="2199112"/>
            <a:ext cx="8671560" cy="48185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1041543" y="389876"/>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Understanding resilience: Tool</a:t>
            </a:r>
            <a:endParaRPr/>
          </a:p>
        </p:txBody>
      </p:sp>
      <p:sp>
        <p:nvSpPr>
          <p:cNvPr id="236" name="Google Shape;236;p26"/>
          <p:cNvSpPr txBox="1">
            <a:spLocks noGrp="1"/>
          </p:cNvSpPr>
          <p:nvPr>
            <p:ph type="body" idx="1"/>
          </p:nvPr>
        </p:nvSpPr>
        <p:spPr>
          <a:xfrm>
            <a:off x="1041543" y="1012176"/>
            <a:ext cx="7060912"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Sample of simple survey questions from the toolkit</a:t>
            </a:r>
            <a:endParaRPr/>
          </a:p>
        </p:txBody>
      </p:sp>
      <p:pic>
        <p:nvPicPr>
          <p:cNvPr id="237" name="Google Shape;237;p26" descr="A screenshot of a cell phone&#10;&#10;Description automatically generated"/>
          <p:cNvPicPr preferRelativeResize="0"/>
          <p:nvPr/>
        </p:nvPicPr>
        <p:blipFill rotWithShape="1">
          <a:blip r:embed="rId3">
            <a:alphaModFix/>
          </a:blip>
          <a:srcRect/>
          <a:stretch/>
        </p:blipFill>
        <p:spPr>
          <a:xfrm>
            <a:off x="1123631" y="1493520"/>
            <a:ext cx="6896735" cy="49746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519646" y="432088"/>
            <a:ext cx="8323908" cy="13967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Case study: Gender and intersectional vulnerabilities</a:t>
            </a:r>
            <a:endParaRPr/>
          </a:p>
        </p:txBody>
      </p:sp>
      <p:sp>
        <p:nvSpPr>
          <p:cNvPr id="243" name="Google Shape;243;p27"/>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pic>
        <p:nvPicPr>
          <p:cNvPr id="244" name="Google Shape;244;p27" descr="A group of people posing for the camera&#10;&#10;Description automatically generated"/>
          <p:cNvPicPr preferRelativeResize="0"/>
          <p:nvPr/>
        </p:nvPicPr>
        <p:blipFill rotWithShape="1">
          <a:blip r:embed="rId3">
            <a:alphaModFix/>
          </a:blip>
          <a:srcRect/>
          <a:stretch/>
        </p:blipFill>
        <p:spPr>
          <a:xfrm>
            <a:off x="4762" y="1441279"/>
            <a:ext cx="9134475" cy="2952750"/>
          </a:xfrm>
          <a:prstGeom prst="rect">
            <a:avLst/>
          </a:prstGeom>
          <a:noFill/>
          <a:ln>
            <a:noFill/>
          </a:ln>
        </p:spPr>
      </p:pic>
      <p:sp>
        <p:nvSpPr>
          <p:cNvPr id="245" name="Google Shape;245;p27"/>
          <p:cNvSpPr txBox="1"/>
          <p:nvPr/>
        </p:nvSpPr>
        <p:spPr>
          <a:xfrm>
            <a:off x="202474" y="5401491"/>
            <a:ext cx="8882743" cy="1156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46" name="Google Shape;246;p27"/>
          <p:cNvSpPr txBox="1"/>
          <p:nvPr/>
        </p:nvSpPr>
        <p:spPr>
          <a:xfrm>
            <a:off x="-143645" y="4732152"/>
            <a:ext cx="9085171" cy="2482380"/>
          </a:xfrm>
          <a:prstGeom prst="rect">
            <a:avLst/>
          </a:prstGeom>
          <a:noFill/>
          <a:ln>
            <a:noFill/>
          </a:ln>
        </p:spPr>
        <p:txBody>
          <a:bodyPr spcFirstLastPara="1" wrap="square" lIns="0" tIns="0" rIns="0" bIns="0" anchor="t" anchorCtr="0">
            <a:noAutofit/>
          </a:bodyPr>
          <a:lstStyle/>
          <a:p>
            <a:pPr marL="457200" marR="0" lvl="0" indent="0" algn="l" rtl="0">
              <a:lnSpc>
                <a:spcPct val="80000"/>
              </a:lnSpc>
              <a:spcBef>
                <a:spcPts val="0"/>
              </a:spcBef>
              <a:spcAft>
                <a:spcPts val="0"/>
              </a:spcAft>
              <a:buClr>
                <a:schemeClr val="accent1"/>
              </a:buClr>
              <a:buSzPts val="1400"/>
              <a:buFont typeface="Arial"/>
              <a:buNone/>
            </a:pPr>
            <a:r>
              <a:rPr lang="en-GB" sz="2000" b="1" i="0" u="none" strike="noStrike" cap="none">
                <a:solidFill>
                  <a:schemeClr val="dk1"/>
                </a:solidFill>
                <a:latin typeface="Calibri"/>
                <a:ea typeface="Calibri"/>
                <a:cs typeface="Calibri"/>
                <a:sym typeface="Calibri"/>
              </a:rPr>
              <a:t>Nepal case study: </a:t>
            </a:r>
            <a:r>
              <a:rPr lang="en-GB" sz="2000" b="0" i="0" u="none" strike="noStrike" cap="none">
                <a:solidFill>
                  <a:schemeClr val="dk1"/>
                </a:solidFill>
                <a:latin typeface="Calibri"/>
                <a:ea typeface="Calibri"/>
                <a:cs typeface="Calibri"/>
                <a:sym typeface="Calibri"/>
              </a:rPr>
              <a:t>based on the ‘Measuring people’s resilience’ tool, investigated disadvantaged groups and gender differences. It looked at the resilience of women and men from different ethnicities/castes in relation to flooding in Bardiya district.</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Men are more resilient to natural hazards and climate change than women, whichever caste/ethnic group they come from.</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Men have more access to economic resources and to information about climate hazards.</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Women feel less safe in emergency shelters.</a:t>
            </a:r>
            <a:endParaRPr sz="2000" b="0" i="0" u="none" strike="noStrike" cap="none">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Clr>
                <a:schemeClr val="accent1"/>
              </a:buClr>
              <a:buSzPts val="1400"/>
              <a:buFont typeface="Arial"/>
              <a:buNone/>
            </a:pPr>
            <a:endParaRPr sz="88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txBox="1">
            <a:spLocks noGrp="1"/>
          </p:cNvSpPr>
          <p:nvPr>
            <p:ph type="title"/>
          </p:nvPr>
        </p:nvSpPr>
        <p:spPr>
          <a:xfrm>
            <a:off x="519646" y="432088"/>
            <a:ext cx="8323908" cy="13967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Case study: Gender and intersectional vulnerabilities</a:t>
            </a:r>
            <a:endParaRPr/>
          </a:p>
        </p:txBody>
      </p:sp>
      <p:sp>
        <p:nvSpPr>
          <p:cNvPr id="252" name="Google Shape;252;p28"/>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253" name="Google Shape;253;p28"/>
          <p:cNvSpPr txBox="1"/>
          <p:nvPr/>
        </p:nvSpPr>
        <p:spPr>
          <a:xfrm>
            <a:off x="202474" y="5401491"/>
            <a:ext cx="8882743" cy="1156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54" name="Google Shape;254;p28"/>
          <p:cNvSpPr txBox="1"/>
          <p:nvPr/>
        </p:nvSpPr>
        <p:spPr>
          <a:xfrm>
            <a:off x="130652" y="4829249"/>
            <a:ext cx="8568732" cy="1596663"/>
          </a:xfrm>
          <a:prstGeom prst="rect">
            <a:avLst/>
          </a:prstGeom>
          <a:noFill/>
          <a:ln>
            <a:noFill/>
          </a:ln>
        </p:spPr>
        <p:txBody>
          <a:bodyPr spcFirstLastPara="1" wrap="square" lIns="0" tIns="0" rIns="0" bIns="0" anchor="t" anchorCtr="0">
            <a:noAutofit/>
          </a:bodyPr>
          <a:lstStyle/>
          <a:p>
            <a:pPr marL="457200" marR="0" lvl="0" indent="0" algn="l" rtl="0">
              <a:lnSpc>
                <a:spcPct val="80000"/>
              </a:lnSpc>
              <a:spcBef>
                <a:spcPts val="0"/>
              </a:spcBef>
              <a:spcAft>
                <a:spcPts val="0"/>
              </a:spcAft>
              <a:buClr>
                <a:schemeClr val="accent1"/>
              </a:buClr>
              <a:buSzPts val="1400"/>
              <a:buFont typeface="Arial"/>
              <a:buNone/>
            </a:pPr>
            <a:r>
              <a:rPr lang="en-GB" sz="2035" b="1" i="0" u="none" strike="noStrike" cap="none">
                <a:solidFill>
                  <a:schemeClr val="dk1"/>
                </a:solidFill>
                <a:latin typeface="Calibri"/>
                <a:ea typeface="Calibri"/>
                <a:cs typeface="Calibri"/>
                <a:sym typeface="Calibri"/>
              </a:rPr>
              <a:t>Kenya case study: </a:t>
            </a:r>
            <a:r>
              <a:rPr lang="en-GB" sz="2035" b="0" i="0" u="none" strike="noStrike" cap="none">
                <a:solidFill>
                  <a:schemeClr val="dk1"/>
                </a:solidFill>
                <a:latin typeface="Calibri"/>
                <a:ea typeface="Calibri"/>
                <a:cs typeface="Calibri"/>
                <a:sym typeface="Calibri"/>
              </a:rPr>
              <a:t>women and men with and without political representation (majority/minority ethnic groups), in the context of drought in Wajir county.</a:t>
            </a:r>
            <a:endParaRPr sz="1400" b="0" i="0" u="none" strike="noStrike" cap="none">
              <a:solidFill>
                <a:srgbClr val="000000"/>
              </a:solidFill>
              <a:latin typeface="Arial"/>
              <a:ea typeface="Arial"/>
              <a:cs typeface="Arial"/>
              <a:sym typeface="Arial"/>
            </a:endParaRPr>
          </a:p>
          <a:p>
            <a:pPr marL="800100" marR="0" lvl="0" indent="-342900" algn="l" rtl="0">
              <a:lnSpc>
                <a:spcPct val="80000"/>
              </a:lnSpc>
              <a:spcBef>
                <a:spcPts val="0"/>
              </a:spcBef>
              <a:spcAft>
                <a:spcPts val="0"/>
              </a:spcAft>
              <a:buClr>
                <a:schemeClr val="accent1"/>
              </a:buClr>
              <a:buSzPts val="1400"/>
              <a:buFont typeface="Arial"/>
              <a:buChar char="•"/>
            </a:pPr>
            <a:r>
              <a:rPr lang="en-GB" sz="2035" b="0" i="0" u="none" strike="noStrike" cap="none">
                <a:solidFill>
                  <a:schemeClr val="dk1"/>
                </a:solidFill>
                <a:latin typeface="Calibri"/>
                <a:ea typeface="Calibri"/>
                <a:cs typeface="Calibri"/>
                <a:sym typeface="Calibri"/>
              </a:rPr>
              <a:t>Focus group discussions - qualitative study -  highlight gender-based violence, women’s lesser access to economically productive resources.</a:t>
            </a:r>
            <a:endParaRPr sz="1400" b="0" i="0" u="none" strike="noStrike" cap="none">
              <a:solidFill>
                <a:srgbClr val="000000"/>
              </a:solidFill>
              <a:latin typeface="Arial"/>
              <a:ea typeface="Arial"/>
              <a:cs typeface="Arial"/>
              <a:sym typeface="Arial"/>
            </a:endParaRPr>
          </a:p>
          <a:p>
            <a:pPr marL="800100" marR="0" lvl="0" indent="-342900" algn="l" rtl="0">
              <a:lnSpc>
                <a:spcPct val="80000"/>
              </a:lnSpc>
              <a:spcBef>
                <a:spcPts val="0"/>
              </a:spcBef>
              <a:spcAft>
                <a:spcPts val="0"/>
              </a:spcAft>
              <a:buClr>
                <a:schemeClr val="accent1"/>
              </a:buClr>
              <a:buSzPts val="1400"/>
              <a:buFont typeface="Arial"/>
              <a:buChar char="•"/>
            </a:pPr>
            <a:r>
              <a:rPr lang="en-GB" sz="2035" b="0" i="0" u="none" strike="noStrike" cap="none">
                <a:solidFill>
                  <a:schemeClr val="dk1"/>
                </a:solidFill>
                <a:latin typeface="Calibri"/>
                <a:ea typeface="Calibri"/>
                <a:cs typeface="Calibri"/>
                <a:sym typeface="Calibri"/>
              </a:rPr>
              <a:t>However, puzzling quantitative results do not show difference in resilience among groups (ethnically or gender based).</a:t>
            </a:r>
            <a:endParaRPr sz="2035" b="0" i="0" u="none" strike="noStrike" cap="none">
              <a:solidFill>
                <a:schemeClr val="dk1"/>
              </a:solidFill>
              <a:latin typeface="Calibri"/>
              <a:ea typeface="Calibri"/>
              <a:cs typeface="Calibri"/>
              <a:sym typeface="Calibri"/>
            </a:endParaRPr>
          </a:p>
        </p:txBody>
      </p:sp>
      <p:pic>
        <p:nvPicPr>
          <p:cNvPr id="255" name="Google Shape;255;p28" descr="A picture containing woman, standing, people&#10;&#10;Description automatically generated"/>
          <p:cNvPicPr preferRelativeResize="0"/>
          <p:nvPr/>
        </p:nvPicPr>
        <p:blipFill rotWithShape="1">
          <a:blip r:embed="rId3">
            <a:alphaModFix/>
          </a:blip>
          <a:srcRect b="15745"/>
          <a:stretch/>
        </p:blipFill>
        <p:spPr>
          <a:xfrm>
            <a:off x="865413" y="1050570"/>
            <a:ext cx="7556863" cy="35675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9"/>
          <p:cNvSpPr txBox="1">
            <a:spLocks noGrp="1"/>
          </p:cNvSpPr>
          <p:nvPr>
            <p:ph type="title"/>
          </p:nvPr>
        </p:nvSpPr>
        <p:spPr>
          <a:xfrm>
            <a:off x="985613" y="508289"/>
            <a:ext cx="7538932"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The next step in the project or programme cycle</a:t>
            </a:r>
            <a:endParaRPr/>
          </a:p>
        </p:txBody>
      </p:sp>
      <p:sp>
        <p:nvSpPr>
          <p:cNvPr id="261" name="Google Shape;261;p29"/>
          <p:cNvSpPr txBox="1">
            <a:spLocks noGrp="1"/>
          </p:cNvSpPr>
          <p:nvPr>
            <p:ph type="body" idx="1"/>
          </p:nvPr>
        </p:nvSpPr>
        <p:spPr>
          <a:xfrm>
            <a:off x="541020" y="1193315"/>
            <a:ext cx="7880655" cy="478695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…is to assess options and plan for gender-responsive and socially inclusive climate action and set targets. Follow the next module.</a:t>
            </a:r>
            <a:endParaRPr/>
          </a:p>
        </p:txBody>
      </p:sp>
      <p:sp>
        <p:nvSpPr>
          <p:cNvPr id="262" name="Google Shape;262;p29"/>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chemeClr val="dk1"/>
              </a:buClr>
              <a:buSzPts val="1200"/>
              <a:buFont typeface="Calibri"/>
              <a:buNone/>
            </a:pPr>
            <a:fld id="{00000000-1234-1234-1234-123412341234}" type="slidenum">
              <a:rPr lang="en-GB"/>
              <a:t>29</a:t>
            </a:fld>
            <a:endParaRPr/>
          </a:p>
        </p:txBody>
      </p:sp>
      <p:pic>
        <p:nvPicPr>
          <p:cNvPr id="263" name="Google Shape;263;p29"/>
          <p:cNvPicPr preferRelativeResize="0"/>
          <p:nvPr/>
        </p:nvPicPr>
        <p:blipFill rotWithShape="1">
          <a:blip r:embed="rId3">
            <a:alphaModFix/>
          </a:blip>
          <a:srcRect/>
          <a:stretch/>
        </p:blipFill>
        <p:spPr>
          <a:xfrm>
            <a:off x="1516380" y="2071041"/>
            <a:ext cx="6480395" cy="4786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1126635" y="462180"/>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Recap: Why gender and social inclusion matters</a:t>
            </a:r>
            <a:br>
              <a:rPr lang="en-GB"/>
            </a:br>
            <a:r>
              <a:rPr lang="en-GB" sz="2200" b="0" i="1"/>
              <a:t>(Highlights from training module 2)</a:t>
            </a:r>
            <a:endParaRPr sz="2200" b="0" i="1">
              <a:highlight>
                <a:srgbClr val="FFFF00"/>
              </a:highlight>
            </a:endParaRPr>
          </a:p>
        </p:txBody>
      </p:sp>
      <p:sp>
        <p:nvSpPr>
          <p:cNvPr id="62" name="Google Shape;62;p3"/>
          <p:cNvSpPr txBox="1">
            <a:spLocks noGrp="1"/>
          </p:cNvSpPr>
          <p:nvPr>
            <p:ph type="body" idx="1"/>
          </p:nvPr>
        </p:nvSpPr>
        <p:spPr>
          <a:xfrm>
            <a:off x="1049912" y="2286000"/>
            <a:ext cx="7474633" cy="3094892"/>
          </a:xfrm>
          <a:prstGeom prst="rect">
            <a:avLst/>
          </a:prstGeom>
          <a:noFill/>
          <a:ln>
            <a:noFill/>
          </a:ln>
        </p:spPr>
        <p:txBody>
          <a:bodyPr spcFirstLastPara="1" wrap="square" lIns="0" tIns="0" rIns="0" bIns="0" anchor="t" anchorCtr="0">
            <a:noAutofit/>
          </a:bodyPr>
          <a:lstStyle/>
          <a:p>
            <a:pPr marL="457200" lvl="0" indent="-457200" algn="l" rtl="0">
              <a:lnSpc>
                <a:spcPct val="80000"/>
              </a:lnSpc>
              <a:spcBef>
                <a:spcPts val="0"/>
              </a:spcBef>
              <a:spcAft>
                <a:spcPts val="0"/>
              </a:spcAft>
              <a:buSzPts val="1400"/>
              <a:buFont typeface="Arial"/>
              <a:buChar char="•"/>
            </a:pPr>
            <a:r>
              <a:rPr lang="en-GB" sz="2400"/>
              <a:t>Climate change impacts the poorest disproportionately</a:t>
            </a:r>
            <a:endParaRPr sz="2400"/>
          </a:p>
          <a:p>
            <a:pPr marL="457200" lvl="0" indent="-457200" algn="l" rtl="0">
              <a:lnSpc>
                <a:spcPct val="80000"/>
              </a:lnSpc>
              <a:spcBef>
                <a:spcPts val="0"/>
              </a:spcBef>
              <a:spcAft>
                <a:spcPts val="0"/>
              </a:spcAft>
              <a:buSzPts val="1400"/>
              <a:buFont typeface="Arial"/>
              <a:buChar char="•"/>
            </a:pPr>
            <a:r>
              <a:rPr lang="en-GB" sz="2400"/>
              <a:t>The poorest are disproportionately female </a:t>
            </a:r>
            <a:endParaRPr/>
          </a:p>
          <a:p>
            <a:pPr marL="457200" lvl="0" indent="-457200" algn="l" rtl="0">
              <a:lnSpc>
                <a:spcPct val="80000"/>
              </a:lnSpc>
              <a:spcBef>
                <a:spcPts val="0"/>
              </a:spcBef>
              <a:spcAft>
                <a:spcPts val="0"/>
              </a:spcAft>
              <a:buSzPts val="1400"/>
              <a:buFont typeface="Arial"/>
              <a:buChar char="•"/>
            </a:pPr>
            <a:r>
              <a:rPr lang="en-GB" sz="2400"/>
              <a:t>Gender-based forms of discrimination hold back women and girls from contributing their talents fully to society including their knowledge, skills and potential to tackle the climate crisis</a:t>
            </a:r>
            <a:endParaRPr sz="2000" b="1"/>
          </a:p>
          <a:p>
            <a:pPr marL="457200" lvl="0" indent="-457200" algn="l" rtl="0">
              <a:lnSpc>
                <a:spcPct val="80000"/>
              </a:lnSpc>
              <a:spcBef>
                <a:spcPts val="0"/>
              </a:spcBef>
              <a:spcAft>
                <a:spcPts val="0"/>
              </a:spcAft>
              <a:buSzPts val="1400"/>
              <a:buFont typeface="Arial"/>
              <a:buChar char="•"/>
            </a:pPr>
            <a:r>
              <a:rPr lang="en-GB" sz="2400"/>
              <a:t>Empowering women is the right thing to do</a:t>
            </a:r>
            <a:endParaRPr sz="2400"/>
          </a:p>
          <a:p>
            <a:pPr marL="457200" lvl="0" indent="-457200" algn="l" rtl="0">
              <a:lnSpc>
                <a:spcPct val="80000"/>
              </a:lnSpc>
              <a:spcBef>
                <a:spcPts val="0"/>
              </a:spcBef>
              <a:spcAft>
                <a:spcPts val="0"/>
              </a:spcAft>
              <a:buSzPts val="1400"/>
              <a:buFont typeface="Arial"/>
              <a:buChar char="•"/>
            </a:pPr>
            <a:r>
              <a:rPr lang="en-GB" sz="2400"/>
              <a:t>Empowering women is also the way to get better climate results</a:t>
            </a:r>
            <a:endParaRPr sz="2400"/>
          </a:p>
        </p:txBody>
      </p:sp>
      <p:sp>
        <p:nvSpPr>
          <p:cNvPr id="63" name="Google Shape;63;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chemeClr val="dk1"/>
              </a:buClr>
              <a:buSzPts val="1200"/>
              <a:buFont typeface="Calibri"/>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67"/>
        <p:cNvGrpSpPr/>
        <p:nvPr/>
      </p:nvGrpSpPr>
      <p:grpSpPr>
        <a:xfrm>
          <a:off x="0" y="0"/>
          <a:ext cx="0" cy="0"/>
          <a:chOff x="0" y="0"/>
          <a:chExt cx="0" cy="0"/>
        </a:xfrm>
      </p:grpSpPr>
      <p:sp>
        <p:nvSpPr>
          <p:cNvPr id="268" name="Google Shape;268;p30"/>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9" name="Google Shape;269;p30"/>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chemeClr val="dk1"/>
              </a:solidFill>
              <a:latin typeface="Calibri"/>
              <a:ea typeface="Calibri"/>
              <a:cs typeface="Calibri"/>
              <a:sym typeface="Calibri"/>
            </a:endParaRPr>
          </a:p>
        </p:txBody>
      </p:sp>
      <p:sp>
        <p:nvSpPr>
          <p:cNvPr id="270" name="Google Shape;270;p30"/>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400"/>
              <a:buFont typeface="Calibri"/>
              <a:buNone/>
            </a:pPr>
            <a:br>
              <a:rPr lang="en-GB" sz="3600">
                <a:solidFill>
                  <a:schemeClr val="lt1"/>
                </a:solidFill>
              </a:rPr>
            </a:br>
            <a:br>
              <a:rPr lang="en-GB" sz="3600">
                <a:solidFill>
                  <a:schemeClr val="lt1"/>
                </a:solidFill>
              </a:rPr>
            </a:br>
            <a:r>
              <a:rPr lang="en-GB" u="sng">
                <a:solidFill>
                  <a:schemeClr val="hlink"/>
                </a:solidFill>
                <a:hlinkClick r:id="rId3"/>
              </a:rPr>
              <a:t>www.cdkn.org</a:t>
            </a:r>
            <a:br>
              <a:rPr lang="en-GB">
                <a:solidFill>
                  <a:schemeClr val="lt1"/>
                </a:solidFill>
              </a:rPr>
            </a:br>
            <a:br>
              <a:rPr lang="en-GB">
                <a:solidFill>
                  <a:schemeClr val="lt1"/>
                </a:solidFill>
              </a:rPr>
            </a:br>
            <a:br>
              <a:rPr lang="en-GB">
                <a:solidFill>
                  <a:schemeClr val="lt1"/>
                </a:solidFill>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643732" y="384175"/>
            <a:ext cx="7857331"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Getting started: the programme and project cycle</a:t>
            </a:r>
            <a:endParaRPr/>
          </a:p>
        </p:txBody>
      </p:sp>
      <p:sp>
        <p:nvSpPr>
          <p:cNvPr id="69" name="Google Shape;69;p4"/>
          <p:cNvSpPr txBox="1"/>
          <p:nvPr/>
        </p:nvSpPr>
        <p:spPr>
          <a:xfrm>
            <a:off x="643334" y="384175"/>
            <a:ext cx="7857331"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C00000"/>
              </a:buClr>
              <a:buSzPts val="1400"/>
              <a:buFont typeface="Calibri"/>
              <a:buNone/>
            </a:pPr>
            <a:r>
              <a:rPr lang="en-GB" sz="2800" b="1" i="0" u="none" strike="noStrike" cap="none">
                <a:solidFill>
                  <a:srgbClr val="C00000"/>
                </a:solidFill>
                <a:latin typeface="Calibri"/>
                <a:ea typeface="Calibri"/>
                <a:cs typeface="Calibri"/>
                <a:sym typeface="Calibri"/>
              </a:rPr>
              <a:t>Getting started: the programme and project cycle</a:t>
            </a:r>
            <a:endParaRPr sz="2800" b="1" i="0" u="none" strike="noStrike" cap="none">
              <a:solidFill>
                <a:srgbClr val="C00000"/>
              </a:solidFill>
              <a:latin typeface="Calibri"/>
              <a:ea typeface="Calibri"/>
              <a:cs typeface="Calibri"/>
              <a:sym typeface="Calibri"/>
            </a:endParaRPr>
          </a:p>
        </p:txBody>
      </p:sp>
      <p:pic>
        <p:nvPicPr>
          <p:cNvPr id="70" name="Google Shape;70;p4" descr="A close up of a logo&#10;&#10;Description automatically generated"/>
          <p:cNvPicPr preferRelativeResize="0"/>
          <p:nvPr/>
        </p:nvPicPr>
        <p:blipFill rotWithShape="1">
          <a:blip r:embed="rId3">
            <a:alphaModFix/>
          </a:blip>
          <a:srcRect/>
          <a:stretch/>
        </p:blipFill>
        <p:spPr>
          <a:xfrm>
            <a:off x="790574" y="1006475"/>
            <a:ext cx="7562850" cy="5761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620804" y="293077"/>
            <a:ext cx="8101683" cy="7412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What is gender analysis? </a:t>
            </a:r>
            <a:endParaRPr/>
          </a:p>
        </p:txBody>
      </p:sp>
      <p:sp>
        <p:nvSpPr>
          <p:cNvPr id="76" name="Google Shape;76;p5"/>
          <p:cNvSpPr/>
          <p:nvPr/>
        </p:nvSpPr>
        <p:spPr>
          <a:xfrm>
            <a:off x="328246" y="1137138"/>
            <a:ext cx="8686800" cy="5427785"/>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None/>
            </a:pPr>
            <a:r>
              <a:rPr lang="en-GB" sz="2400" b="0" i="0" u="none" strike="noStrike" cap="none">
                <a:solidFill>
                  <a:srgbClr val="000000"/>
                </a:solidFill>
                <a:latin typeface="Calibri"/>
                <a:ea typeface="Calibri"/>
                <a:cs typeface="Calibri"/>
                <a:sym typeface="Calibri"/>
              </a:rPr>
              <a:t>It is a systematic and comprehensive examination of the roles, responsibilities, expectations, constraints, and opportunities of individuals in a society based on their gender</a:t>
            </a:r>
            <a:endParaRPr/>
          </a:p>
          <a:p>
            <a:pPr marL="0" marR="0" lvl="0" indent="0" algn="l" rtl="0">
              <a:lnSpc>
                <a:spcPct val="80000"/>
              </a:lnSpc>
              <a:spcBef>
                <a:spcPts val="0"/>
              </a:spcBef>
              <a:spcAft>
                <a:spcPts val="0"/>
              </a:spcAft>
              <a:buNone/>
            </a:pPr>
            <a:r>
              <a:rPr lang="en-GB" sz="2400" b="0" i="0" u="none" strike="noStrike" cap="none">
                <a:solidFill>
                  <a:srgbClr val="000000"/>
                </a:solidFill>
                <a:latin typeface="Calibri"/>
                <a:ea typeface="Calibri"/>
                <a:cs typeface="Calibri"/>
                <a:sym typeface="Calibri"/>
              </a:rPr>
              <a:t>Aims </a:t>
            </a:r>
            <a:endParaRPr/>
          </a:p>
          <a:p>
            <a:pPr marL="342900" marR="0" lvl="6" indent="-342900" algn="l"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to understand and address the ways in which gender dynamics influence social, economic, and political structures, as well as the experiences of individuals within those structures; and </a:t>
            </a:r>
            <a:endParaRPr/>
          </a:p>
          <a:p>
            <a:pPr marL="342900" marR="0" lvl="2" indent="-342900" algn="l"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to inform the development of policies that promote gender equality and address existing disparities.</a:t>
            </a:r>
            <a:endParaRPr/>
          </a:p>
          <a:p>
            <a:pPr marL="342900" marR="0" lvl="0" indent="-254000" algn="l" rtl="0">
              <a:lnSpc>
                <a:spcPct val="80000"/>
              </a:lnSpc>
              <a:spcBef>
                <a:spcPts val="0"/>
              </a:spcBef>
              <a:spcAft>
                <a:spcPts val="0"/>
              </a:spcAft>
              <a:buClr>
                <a:srgbClr val="000000"/>
              </a:buClr>
              <a:buSzPts val="1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80000"/>
              </a:lnSpc>
              <a:spcBef>
                <a:spcPts val="0"/>
              </a:spcBef>
              <a:spcAft>
                <a:spcPts val="0"/>
              </a:spcAft>
              <a:buNone/>
            </a:pPr>
            <a:r>
              <a:rPr lang="en-GB" sz="2400" b="0" i="0" u="none" strike="noStrike" cap="none">
                <a:solidFill>
                  <a:srgbClr val="000000"/>
                </a:solidFill>
                <a:latin typeface="Calibri"/>
                <a:ea typeface="Calibri"/>
                <a:cs typeface="Calibri"/>
                <a:sym typeface="Calibri"/>
              </a:rPr>
              <a:t>It explores Key components such as: </a:t>
            </a:r>
            <a:endParaRPr/>
          </a:p>
          <a:p>
            <a:pPr marL="342900" marR="0" lvl="2" indent="-342900" algn="l"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Social Roles and Responsibilities, Access to Resources, Power and Decision Making, Constraints and Opportunities, and Social Norms and Cultural Practices</a:t>
            </a:r>
            <a:endParaRPr/>
          </a:p>
          <a:p>
            <a:pPr marL="0" marR="0" lvl="2" indent="0" algn="l" rtl="0">
              <a:lnSpc>
                <a:spcPct val="8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0" marR="0" lvl="2" indent="0" algn="l" rtl="0">
              <a:lnSpc>
                <a:spcPct val="80000"/>
              </a:lnSpc>
              <a:spcBef>
                <a:spcPts val="0"/>
              </a:spcBef>
              <a:spcAft>
                <a:spcPts val="0"/>
              </a:spcAft>
              <a:buNone/>
            </a:pPr>
            <a:r>
              <a:rPr lang="en-GB" sz="2400" b="0" i="0" u="none" strike="noStrike" cap="none">
                <a:solidFill>
                  <a:srgbClr val="000000"/>
                </a:solidFill>
                <a:latin typeface="Calibri"/>
                <a:ea typeface="Calibri"/>
                <a:cs typeface="Calibri"/>
                <a:sym typeface="Calibri"/>
              </a:rPr>
              <a:t>It recognizes the Intersectionality of gender with other social categories </a:t>
            </a:r>
            <a:endParaRPr/>
          </a:p>
          <a:p>
            <a:pPr marL="342900" marR="0" lvl="0" indent="-2540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342900" marR="0" lvl="0" indent="-2540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342900" marR="0" lvl="0" indent="-2540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643732" y="118623"/>
            <a:ext cx="8101683" cy="7412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Gender analysis in the context of climate change </a:t>
            </a:r>
            <a:endParaRPr/>
          </a:p>
        </p:txBody>
      </p:sp>
      <p:sp>
        <p:nvSpPr>
          <p:cNvPr id="82" name="Google Shape;82;p6"/>
          <p:cNvSpPr/>
          <p:nvPr/>
        </p:nvSpPr>
        <p:spPr>
          <a:xfrm>
            <a:off x="328246" y="750277"/>
            <a:ext cx="8663354" cy="5814645"/>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Gender analysis can be applied in climate vulnerability and risk assessment and – as such – is a critical aspect of understanding different people’s needs</a:t>
            </a:r>
            <a:endParaRPr/>
          </a:p>
          <a:p>
            <a:pPr marL="457200" marR="0" lvl="0" indent="-457200" algn="just"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Refers to the examination and understanding of how climate change affects individuals differently based on their gender</a:t>
            </a:r>
            <a:endParaRPr/>
          </a:p>
          <a:p>
            <a:pPr marL="457200" marR="0" lvl="0" indent="-457200" algn="just"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It involves assessing the distinct roles, responsibilities, vulnerabilities, and opportunities of women, and men in the context of climate change impacts, adaptation, and mitigation strategies</a:t>
            </a:r>
            <a:endParaRPr/>
          </a:p>
          <a:p>
            <a:pPr marL="457200" marR="0" lvl="0" indent="-457200" algn="just"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It is essential for developing inclusive and effective strategies that address the diverse needs of all individuals and communities. Recognizing and addressing gender disparities can enhance the overall resilience and sustainability of climate change responses</a:t>
            </a:r>
            <a:endParaRPr sz="2400" b="0" i="0" u="none" strike="noStrike" cap="none">
              <a:solidFill>
                <a:srgbClr val="000000"/>
              </a:solidFill>
              <a:latin typeface="Calibri"/>
              <a:ea typeface="Calibri"/>
              <a:cs typeface="Calibri"/>
              <a:sym typeface="Calibri"/>
            </a:endParaRPr>
          </a:p>
          <a:p>
            <a:pPr marL="457200" marR="0" lvl="0" indent="-457200" algn="just" rtl="0">
              <a:lnSpc>
                <a:spcPct val="80000"/>
              </a:lnSpc>
              <a:spcBef>
                <a:spcPts val="0"/>
              </a:spcBef>
              <a:spcAft>
                <a:spcPts val="0"/>
              </a:spcAft>
              <a:buClr>
                <a:srgbClr val="000000"/>
              </a:buClr>
              <a:buSzPts val="1400"/>
              <a:buFont typeface="Arial"/>
              <a:buChar char="•"/>
            </a:pPr>
            <a:r>
              <a:rPr lang="en-GB" sz="2400" b="0" i="0" u="none" strike="noStrike" cap="none">
                <a:solidFill>
                  <a:srgbClr val="000000"/>
                </a:solidFill>
                <a:latin typeface="Calibri"/>
                <a:ea typeface="Calibri"/>
                <a:cs typeface="Calibri"/>
                <a:sym typeface="Calibri"/>
              </a:rPr>
              <a:t>Key aspects of gender analysis in the context of climate change include: Differentiated Impacts of CC, Access to Resources, Adaptation Strategies, vulnerabilities and Resilience, Participation and Decision making in CC related actions, Policy and Program implications </a:t>
            </a:r>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a:p>
            <a:pPr marL="457200" marR="0" lvl="0" indent="-368300" algn="l" rtl="0">
              <a:lnSpc>
                <a:spcPct val="80000"/>
              </a:lnSpc>
              <a:spcBef>
                <a:spcPts val="0"/>
              </a:spcBef>
              <a:spcAft>
                <a:spcPts val="0"/>
              </a:spcAft>
              <a:buClr>
                <a:srgbClr val="000000"/>
              </a:buClr>
              <a:buSzPts val="14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264652" y="257332"/>
            <a:ext cx="2844308" cy="22953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Scope of this training</a:t>
            </a:r>
            <a:br>
              <a:rPr lang="en-GB"/>
            </a:br>
            <a:br>
              <a:rPr lang="en-GB"/>
            </a:br>
            <a:r>
              <a:rPr lang="en-GB" sz="1800" b="0">
                <a:solidFill>
                  <a:schemeClr val="dk1"/>
                </a:solidFill>
              </a:rPr>
              <a:t>There are approaches of varying complexity to ‘understanding people’s needs’ in the development of climate projects/actions.</a:t>
            </a:r>
            <a:br>
              <a:rPr lang="en-GB" sz="1800" b="0">
                <a:solidFill>
                  <a:schemeClr val="dk1"/>
                </a:solidFill>
              </a:rPr>
            </a:br>
            <a:br>
              <a:rPr lang="en-GB" sz="1800" b="0">
                <a:solidFill>
                  <a:schemeClr val="dk1"/>
                </a:solidFill>
              </a:rPr>
            </a:br>
            <a:r>
              <a:rPr lang="en-GB" sz="1800" b="0">
                <a:solidFill>
                  <a:schemeClr val="dk1"/>
                </a:solidFill>
              </a:rPr>
              <a:t>We focus in this training </a:t>
            </a:r>
            <a:br>
              <a:rPr lang="en-GB" sz="1800" b="0">
                <a:solidFill>
                  <a:schemeClr val="dk1"/>
                </a:solidFill>
              </a:rPr>
            </a:br>
            <a:r>
              <a:rPr lang="en-GB" sz="1800" b="0">
                <a:solidFill>
                  <a:schemeClr val="dk1"/>
                </a:solidFill>
              </a:rPr>
              <a:t>on the first 3 columns:</a:t>
            </a:r>
            <a:br>
              <a:rPr lang="en-GB" sz="1800" b="0">
                <a:solidFill>
                  <a:schemeClr val="dk1"/>
                </a:solidFill>
              </a:rPr>
            </a:br>
            <a:r>
              <a:rPr lang="en-GB" sz="1800" b="0">
                <a:solidFill>
                  <a:schemeClr val="dk1"/>
                </a:solidFill>
              </a:rPr>
              <a:t>-impact assessment</a:t>
            </a:r>
            <a:br>
              <a:rPr lang="en-GB" sz="1800" b="0">
                <a:solidFill>
                  <a:schemeClr val="dk1"/>
                </a:solidFill>
              </a:rPr>
            </a:br>
            <a:r>
              <a:rPr lang="en-GB" sz="1800" b="0">
                <a:solidFill>
                  <a:schemeClr val="dk1"/>
                </a:solidFill>
              </a:rPr>
              <a:t>-vulnerability assessment</a:t>
            </a:r>
            <a:br>
              <a:rPr lang="en-GB" sz="1800" b="0">
                <a:solidFill>
                  <a:schemeClr val="dk1"/>
                </a:solidFill>
              </a:rPr>
            </a:br>
            <a:r>
              <a:rPr lang="en-GB" sz="1800" b="0">
                <a:solidFill>
                  <a:schemeClr val="dk1"/>
                </a:solidFill>
              </a:rPr>
              <a:t>-adaptation / mitigation actions </a:t>
            </a:r>
            <a:br>
              <a:rPr lang="en-GB" sz="1800" b="0">
                <a:solidFill>
                  <a:schemeClr val="dk1"/>
                </a:solidFill>
              </a:rPr>
            </a:br>
            <a:r>
              <a:rPr lang="en-GB" sz="1800" b="0">
                <a:solidFill>
                  <a:schemeClr val="dk1"/>
                </a:solidFill>
              </a:rPr>
              <a:t>rather than on integrated assessment modelling (IAM) but the tools and tactics we suggest could be applied to IAM approaches.</a:t>
            </a:r>
            <a:endParaRPr/>
          </a:p>
        </p:txBody>
      </p:sp>
      <p:pic>
        <p:nvPicPr>
          <p:cNvPr id="88" name="Google Shape;88;p7" descr="A screenshot of text&#10;&#10;Description automatically generated"/>
          <p:cNvPicPr preferRelativeResize="0"/>
          <p:nvPr/>
        </p:nvPicPr>
        <p:blipFill rotWithShape="1">
          <a:blip r:embed="rId3">
            <a:alphaModFix/>
          </a:blip>
          <a:srcRect b="11572"/>
          <a:stretch/>
        </p:blipFill>
        <p:spPr>
          <a:xfrm>
            <a:off x="3429000" y="380913"/>
            <a:ext cx="5800725" cy="5457982"/>
          </a:xfrm>
          <a:prstGeom prst="rect">
            <a:avLst/>
          </a:prstGeom>
          <a:noFill/>
          <a:ln>
            <a:noFill/>
          </a:ln>
        </p:spPr>
      </p:pic>
      <p:sp>
        <p:nvSpPr>
          <p:cNvPr id="89" name="Google Shape;89;p7"/>
          <p:cNvSpPr/>
          <p:nvPr/>
        </p:nvSpPr>
        <p:spPr>
          <a:xfrm>
            <a:off x="3353991" y="0"/>
            <a:ext cx="4722021" cy="606504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659606" y="327314"/>
            <a:ext cx="8255793"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The key steps for ‘understanding people’s needs’ in the context of climate action planning are:</a:t>
            </a:r>
            <a:br>
              <a:rPr lang="en-GB"/>
            </a:br>
            <a:endParaRPr/>
          </a:p>
        </p:txBody>
      </p:sp>
      <p:graphicFrame>
        <p:nvGraphicFramePr>
          <p:cNvPr id="95" name="Google Shape;95;p8"/>
          <p:cNvGraphicFramePr/>
          <p:nvPr/>
        </p:nvGraphicFramePr>
        <p:xfrm>
          <a:off x="540544" y="1644650"/>
          <a:ext cx="8062900" cy="4897000"/>
        </p:xfrm>
        <a:graphic>
          <a:graphicData uri="http://schemas.openxmlformats.org/drawingml/2006/table">
            <a:tbl>
              <a:tblPr firstRow="1" bandRow="1">
                <a:noFill/>
                <a:tableStyleId>{54005826-BA01-40DA-96D8-C660473789AD}</a:tableStyleId>
              </a:tblPr>
              <a:tblGrid>
                <a:gridCol w="3433750">
                  <a:extLst>
                    <a:ext uri="{9D8B030D-6E8A-4147-A177-3AD203B41FA5}">
                      <a16:colId xmlns:a16="http://schemas.microsoft.com/office/drawing/2014/main" val="20000"/>
                    </a:ext>
                  </a:extLst>
                </a:gridCol>
                <a:gridCol w="4629150">
                  <a:extLst>
                    <a:ext uri="{9D8B030D-6E8A-4147-A177-3AD203B41FA5}">
                      <a16:colId xmlns:a16="http://schemas.microsoft.com/office/drawing/2014/main" val="20001"/>
                    </a:ext>
                  </a:extLst>
                </a:gridCol>
              </a:tblGrid>
              <a:tr h="5538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Steps to take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Why do it?</a:t>
                      </a:r>
                      <a:endParaRPr sz="1400" u="none" strike="noStrike" cap="none"/>
                    </a:p>
                  </a:txBody>
                  <a:tcPr marL="91450" marR="91450" marT="45725" marB="45725"/>
                </a:tc>
                <a:extLst>
                  <a:ext uri="{0D108BD9-81ED-4DB2-BD59-A6C34878D82A}">
                    <a16:rowId xmlns:a16="http://schemas.microsoft.com/office/drawing/2014/main" val="10000"/>
                  </a:ext>
                </a:extLst>
              </a:tr>
              <a:tr h="1544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Form a representative stakeholder committee to guide programme and project efforts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ensure that all relevant social groups have a meaningful voice in the data-gathering and situation analysis phase, and input to decision-making. To ensure plans are socially viable.</a:t>
                      </a:r>
                      <a:endParaRPr sz="1400" u="none" strike="noStrike" cap="none"/>
                    </a:p>
                  </a:txBody>
                  <a:tcPr marL="91450" marR="91450" marT="45725" marB="45725"/>
                </a:tc>
                <a:extLst>
                  <a:ext uri="{0D108BD9-81ED-4DB2-BD59-A6C34878D82A}">
                    <a16:rowId xmlns:a16="http://schemas.microsoft.com/office/drawing/2014/main" val="10001"/>
                  </a:ext>
                </a:extLst>
              </a:tr>
              <a:tr h="1544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Gather gender-disaggregated data on how people are and could be impacted by climate change – their risk </a:t>
                      </a:r>
                      <a:endParaRPr sz="1400" u="none" strike="noStrike" cap="none"/>
                    </a:p>
                    <a:p>
                      <a:pPr marL="285750" marR="0" lvl="0" indent="-171450" algn="l" rtl="0">
                        <a:lnSpc>
                          <a:spcPct val="100000"/>
                        </a:lnSpc>
                        <a:spcBef>
                          <a:spcPts val="0"/>
                        </a:spcBef>
                        <a:spcAft>
                          <a:spcPts val="0"/>
                        </a:spcAft>
                        <a:buClr>
                          <a:schemeClr val="dk1"/>
                        </a:buClr>
                        <a:buSzPts val="1800"/>
                        <a:buFont typeface="Noto Sans Symbols"/>
                        <a:buNone/>
                      </a:pPr>
                      <a:endParaRPr sz="18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ascertain whether women and men are differently impacted by climate change at present and which future threats and risks they face and if so, what is the female-male difference.</a:t>
                      </a:r>
                      <a:endParaRPr sz="1400" u="none" strike="noStrike" cap="none"/>
                    </a:p>
                  </a:txBody>
                  <a:tcPr marL="91450" marR="91450" marT="45725" marB="45725"/>
                </a:tc>
                <a:extLst>
                  <a:ext uri="{0D108BD9-81ED-4DB2-BD59-A6C34878D82A}">
                    <a16:rowId xmlns:a16="http://schemas.microsoft.com/office/drawing/2014/main" val="10002"/>
                  </a:ext>
                </a:extLst>
              </a:tr>
              <a:tr h="125470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Understand whether women and men have different development priorities – and what those 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recognise and respect the differences, and point toward diversity of solutions that will work for different groups.</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499783" y="335378"/>
            <a:ext cx="8364998" cy="6141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Step I: Creating a stakeholder committee  </a:t>
            </a:r>
            <a:br>
              <a:rPr lang="en-GB"/>
            </a:br>
            <a:r>
              <a:rPr lang="en-GB" sz="1800" b="0">
                <a:solidFill>
                  <a:schemeClr val="dk1"/>
                </a:solidFill>
              </a:rPr>
              <a:t> </a:t>
            </a:r>
            <a:endParaRPr/>
          </a:p>
        </p:txBody>
      </p:sp>
      <p:sp>
        <p:nvSpPr>
          <p:cNvPr id="101" name="Google Shape;101;p9"/>
          <p:cNvSpPr txBox="1"/>
          <p:nvPr/>
        </p:nvSpPr>
        <p:spPr>
          <a:xfrm>
            <a:off x="395281" y="1125415"/>
            <a:ext cx="8469500" cy="528710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Stakeholders may be individuals and organisations, levels of government, NGOs, research institutions, private sector, community leaders etc. </a:t>
            </a:r>
            <a:endParaRPr/>
          </a:p>
          <a:p>
            <a:pPr marL="285750" marR="0" lvl="0" indent="-285750" algn="l" rtl="0">
              <a:lnSpc>
                <a:spcPct val="10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Stakeholder consultation can </a:t>
            </a:r>
            <a:r>
              <a:rPr lang="en-GB" sz="2000" b="1" i="0" u="none" strike="noStrike" cap="none">
                <a:solidFill>
                  <a:schemeClr val="dk1"/>
                </a:solidFill>
                <a:latin typeface="Calibri"/>
                <a:ea typeface="Calibri"/>
                <a:cs typeface="Calibri"/>
                <a:sym typeface="Calibri"/>
              </a:rPr>
              <a:t>effectively engage different groups</a:t>
            </a:r>
            <a:r>
              <a:rPr lang="en-GB" sz="2000" b="0" i="0" u="none" strike="noStrike" cap="none">
                <a:solidFill>
                  <a:schemeClr val="dk1"/>
                </a:solidFill>
                <a:latin typeface="Calibri"/>
                <a:ea typeface="Calibri"/>
                <a:cs typeface="Calibri"/>
                <a:sym typeface="Calibri"/>
              </a:rPr>
              <a:t> through participatory processes</a:t>
            </a:r>
            <a:endParaRPr sz="20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GB" sz="2000" b="0" i="0" u="none" strike="noStrike" cap="none">
                <a:solidFill>
                  <a:schemeClr val="dk1"/>
                </a:solidFill>
                <a:latin typeface="Calibri"/>
                <a:ea typeface="Calibri"/>
                <a:cs typeface="Calibri"/>
                <a:sym typeface="Calibri"/>
              </a:rPr>
              <a:t>Especially necessary in situations where there is </a:t>
            </a:r>
            <a:r>
              <a:rPr lang="en-GB" sz="2000" b="1" i="0" u="none" strike="noStrike" cap="none">
                <a:solidFill>
                  <a:schemeClr val="dk1"/>
                </a:solidFill>
                <a:latin typeface="Calibri"/>
                <a:ea typeface="Calibri"/>
                <a:cs typeface="Calibri"/>
                <a:sym typeface="Calibri"/>
              </a:rPr>
              <a:t>controversy</a:t>
            </a:r>
            <a:r>
              <a:rPr lang="en-GB" sz="2000" b="0" i="0" u="none" strike="noStrike" cap="none">
                <a:solidFill>
                  <a:schemeClr val="dk1"/>
                </a:solidFill>
                <a:latin typeface="Calibri"/>
                <a:ea typeface="Calibri"/>
                <a:cs typeface="Calibri"/>
                <a:sym typeface="Calibri"/>
              </a:rPr>
              <a:t> or </a:t>
            </a:r>
            <a:r>
              <a:rPr lang="en-GB" sz="2000" b="1" i="0" u="none" strike="noStrike" cap="none">
                <a:solidFill>
                  <a:schemeClr val="dk1"/>
                </a:solidFill>
                <a:latin typeface="Calibri"/>
                <a:ea typeface="Calibri"/>
                <a:cs typeface="Calibri"/>
                <a:sym typeface="Calibri"/>
              </a:rPr>
              <a:t>complexity</a:t>
            </a:r>
            <a:r>
              <a:rPr lang="en-GB" sz="2000" b="0" i="0" u="none" strike="noStrike" cap="none">
                <a:solidFill>
                  <a:schemeClr val="dk1"/>
                </a:solidFill>
                <a:latin typeface="Calibri"/>
                <a:ea typeface="Calibri"/>
                <a:cs typeface="Calibri"/>
                <a:sym typeface="Calibri"/>
              </a:rPr>
              <a:t> and a need to build </a:t>
            </a:r>
            <a:r>
              <a:rPr lang="en-GB" sz="2000" b="1" i="0" u="none" strike="noStrike" cap="none">
                <a:solidFill>
                  <a:schemeClr val="dk1"/>
                </a:solidFill>
                <a:latin typeface="Calibri"/>
                <a:ea typeface="Calibri"/>
                <a:cs typeface="Calibri"/>
                <a:sym typeface="Calibri"/>
              </a:rPr>
              <a:t>consensus</a:t>
            </a:r>
            <a:r>
              <a:rPr lang="en-GB" sz="2000" b="0" i="0" u="none" strike="noStrike" cap="none">
                <a:solidFill>
                  <a:schemeClr val="dk1"/>
                </a:solidFill>
                <a:latin typeface="Calibri"/>
                <a:ea typeface="Calibri"/>
                <a:cs typeface="Calibri"/>
                <a:sym typeface="Calibri"/>
              </a:rPr>
              <a:t> around possible solutions.</a:t>
            </a:r>
            <a:endParaRPr sz="20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GB" sz="2000" b="0" i="0" u="none" strike="noStrike" cap="none">
                <a:solidFill>
                  <a:schemeClr val="dk1"/>
                </a:solidFill>
                <a:latin typeface="Calibri"/>
                <a:ea typeface="Calibri"/>
                <a:cs typeface="Calibri"/>
                <a:sym typeface="Calibri"/>
              </a:rPr>
              <a:t>To identify who should be involved, you </a:t>
            </a:r>
            <a:r>
              <a:rPr lang="en-GB" sz="2000" b="0" i="0" u="none" strike="noStrike" cap="none">
                <a:solidFill>
                  <a:srgbClr val="000000"/>
                </a:solidFill>
                <a:latin typeface="Calibri"/>
                <a:ea typeface="Calibri"/>
                <a:cs typeface="Calibri"/>
                <a:sym typeface="Calibri"/>
              </a:rPr>
              <a:t>can ask:</a:t>
            </a:r>
            <a:endParaRPr sz="2000" b="0" i="0" u="none" strike="noStrike" cap="none">
              <a:solidFill>
                <a:srgbClr val="000000"/>
              </a:solidFill>
              <a:latin typeface="Calibri"/>
              <a:ea typeface="Calibri"/>
              <a:cs typeface="Calibri"/>
              <a:sym typeface="Calibri"/>
            </a:endParaRPr>
          </a:p>
          <a:p>
            <a:pPr marL="558800" marR="0" lvl="0" indent="-171450" algn="l" rtl="0">
              <a:lnSpc>
                <a:spcPct val="100000"/>
              </a:lnSpc>
              <a:spcBef>
                <a:spcPts val="0"/>
              </a:spcBef>
              <a:spcAft>
                <a:spcPts val="0"/>
              </a:spcAft>
              <a:buClr>
                <a:schemeClr val="dk1"/>
              </a:buClr>
              <a:buSzPts val="1800"/>
              <a:buFont typeface="Arial"/>
              <a:buNone/>
            </a:pPr>
            <a:endParaRPr sz="2000" b="0" i="0" u="none" strike="noStrike" cap="none">
              <a:solidFill>
                <a:srgbClr val="000000"/>
              </a:solidFill>
              <a:latin typeface="Calibri"/>
              <a:ea typeface="Calibri"/>
              <a:cs typeface="Calibri"/>
              <a:sym typeface="Calibri"/>
            </a:endParaRPr>
          </a:p>
          <a:p>
            <a:pPr marL="342900" marR="0" lvl="3" indent="-342900" algn="l" rtl="0">
              <a:lnSpc>
                <a:spcPct val="100000"/>
              </a:lnSpc>
              <a:spcBef>
                <a:spcPts val="0"/>
              </a:spcBef>
              <a:spcAft>
                <a:spcPts val="0"/>
              </a:spcAft>
              <a:buClr>
                <a:srgbClr val="000000"/>
              </a:buClr>
              <a:buSzPts val="1800"/>
              <a:buFont typeface="Courier New"/>
              <a:buChar char="o"/>
            </a:pPr>
            <a:r>
              <a:rPr lang="en-GB" sz="2000" b="0" i="0" u="none" strike="noStrike" cap="none">
                <a:solidFill>
                  <a:srgbClr val="000000"/>
                </a:solidFill>
                <a:latin typeface="Calibri"/>
                <a:ea typeface="Calibri"/>
                <a:cs typeface="Calibri"/>
                <a:sym typeface="Calibri"/>
              </a:rPr>
              <a:t>Which groups may be able to </a:t>
            </a:r>
            <a:r>
              <a:rPr lang="en-GB" sz="2000" b="1" i="0" u="none" strike="noStrike" cap="none">
                <a:solidFill>
                  <a:srgbClr val="000000"/>
                </a:solidFill>
                <a:latin typeface="Calibri"/>
                <a:ea typeface="Calibri"/>
                <a:cs typeface="Calibri"/>
                <a:sym typeface="Calibri"/>
              </a:rPr>
              <a:t>provide information</a:t>
            </a:r>
            <a:r>
              <a:rPr lang="en-GB" sz="2000" b="0" i="0" u="none" strike="noStrike" cap="none">
                <a:solidFill>
                  <a:srgbClr val="000000"/>
                </a:solidFill>
                <a:latin typeface="Calibri"/>
                <a:ea typeface="Calibri"/>
                <a:cs typeface="Calibri"/>
                <a:sym typeface="Calibri"/>
              </a:rPr>
              <a:t> that would contribute to the development of the Climate Action Plan?  </a:t>
            </a:r>
            <a:endParaRPr sz="2000" b="0" i="0" u="none" strike="noStrike" cap="none">
              <a:solidFill>
                <a:srgbClr val="000000"/>
              </a:solidFill>
              <a:latin typeface="Calibri"/>
              <a:ea typeface="Calibri"/>
              <a:cs typeface="Calibri"/>
              <a:sym typeface="Calibri"/>
            </a:endParaRPr>
          </a:p>
          <a:p>
            <a:pPr marL="342900" marR="0" lvl="3" indent="-342900" algn="l" rtl="0">
              <a:lnSpc>
                <a:spcPct val="100000"/>
              </a:lnSpc>
              <a:spcBef>
                <a:spcPts val="0"/>
              </a:spcBef>
              <a:spcAft>
                <a:spcPts val="0"/>
              </a:spcAft>
              <a:buClr>
                <a:srgbClr val="000000"/>
              </a:buClr>
              <a:buSzPts val="1800"/>
              <a:buFont typeface="Courier New"/>
              <a:buChar char="o"/>
            </a:pPr>
            <a:r>
              <a:rPr lang="en-GB" sz="2000" b="0" i="0" u="none" strike="noStrike" cap="none">
                <a:solidFill>
                  <a:srgbClr val="000000"/>
                </a:solidFill>
                <a:latin typeface="Calibri"/>
                <a:ea typeface="Calibri"/>
                <a:cs typeface="Calibri"/>
                <a:sym typeface="Calibri"/>
              </a:rPr>
              <a:t>Which groups would be</a:t>
            </a:r>
            <a:r>
              <a:rPr lang="en-GB" sz="2000" b="1" i="0" u="none" strike="noStrike" cap="none">
                <a:solidFill>
                  <a:srgbClr val="000000"/>
                </a:solidFill>
                <a:latin typeface="Calibri"/>
                <a:ea typeface="Calibri"/>
                <a:cs typeface="Calibri"/>
                <a:sym typeface="Calibri"/>
              </a:rPr>
              <a:t> involved in the implementation</a:t>
            </a:r>
            <a:r>
              <a:rPr lang="en-GB"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342900" marR="0" lvl="3" indent="-342900" algn="l" rtl="0">
              <a:lnSpc>
                <a:spcPct val="100000"/>
              </a:lnSpc>
              <a:spcBef>
                <a:spcPts val="0"/>
              </a:spcBef>
              <a:spcAft>
                <a:spcPts val="0"/>
              </a:spcAft>
              <a:buClr>
                <a:srgbClr val="000000"/>
              </a:buClr>
              <a:buSzPts val="1800"/>
              <a:buFont typeface="Courier New"/>
              <a:buChar char="o"/>
            </a:pPr>
            <a:r>
              <a:rPr lang="en-GB" sz="2000" b="0" i="0" u="none" strike="noStrike" cap="none">
                <a:solidFill>
                  <a:srgbClr val="000000"/>
                </a:solidFill>
                <a:latin typeface="Calibri"/>
                <a:ea typeface="Calibri"/>
                <a:cs typeface="Calibri"/>
                <a:sym typeface="Calibri"/>
              </a:rPr>
              <a:t>Which groups would be able to </a:t>
            </a:r>
            <a:r>
              <a:rPr lang="en-GB" sz="2000" b="1" i="0" u="none" strike="noStrike" cap="none">
                <a:solidFill>
                  <a:srgbClr val="000000"/>
                </a:solidFill>
                <a:latin typeface="Calibri"/>
                <a:ea typeface="Calibri"/>
                <a:cs typeface="Calibri"/>
                <a:sym typeface="Calibri"/>
              </a:rPr>
              <a:t>support the implementation</a:t>
            </a:r>
            <a:r>
              <a:rPr lang="en-GB"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342900" marR="0" lvl="3" indent="-342900" algn="l" rtl="0">
              <a:lnSpc>
                <a:spcPct val="100000"/>
              </a:lnSpc>
              <a:spcBef>
                <a:spcPts val="0"/>
              </a:spcBef>
              <a:spcAft>
                <a:spcPts val="0"/>
              </a:spcAft>
              <a:buClr>
                <a:srgbClr val="000000"/>
              </a:buClr>
              <a:buSzPts val="1800"/>
              <a:buFont typeface="Courier New"/>
              <a:buChar char="o"/>
            </a:pPr>
            <a:r>
              <a:rPr lang="en-GB" sz="2000" b="0" i="0" u="none" strike="noStrike" cap="none">
                <a:solidFill>
                  <a:srgbClr val="000000"/>
                </a:solidFill>
                <a:latin typeface="Calibri"/>
                <a:ea typeface="Calibri"/>
                <a:cs typeface="Calibri"/>
                <a:sym typeface="Calibri"/>
              </a:rPr>
              <a:t>Which groups are most likely to be </a:t>
            </a:r>
            <a:r>
              <a:rPr lang="en-GB" sz="2000" b="1" i="0" u="none" strike="noStrike" cap="none">
                <a:solidFill>
                  <a:srgbClr val="000000"/>
                </a:solidFill>
                <a:latin typeface="Calibri"/>
                <a:ea typeface="Calibri"/>
                <a:cs typeface="Calibri"/>
                <a:sym typeface="Calibri"/>
              </a:rPr>
              <a:t>affected by the implementation</a:t>
            </a:r>
            <a:r>
              <a:rPr lang="en-GB" sz="2000" b="0" i="0" u="none" strike="noStrike" cap="none">
                <a:solidFill>
                  <a:srgbClr val="000000"/>
                </a:solidFill>
                <a:latin typeface="Calibri"/>
                <a:ea typeface="Calibri"/>
                <a:cs typeface="Calibri"/>
                <a:sym typeface="Calibri"/>
              </a:rPr>
              <a:t>?  </a:t>
            </a:r>
            <a:endParaRPr sz="2000" b="0" i="0" u="none" strike="noStrike" cap="none">
              <a:solidFill>
                <a:srgbClr val="000000"/>
              </a:solidFill>
              <a:latin typeface="Calibri"/>
              <a:ea typeface="Calibri"/>
              <a:cs typeface="Calibri"/>
              <a:sym typeface="Calibri"/>
            </a:endParaRPr>
          </a:p>
          <a:p>
            <a:pPr marL="342900" marR="0" lvl="3" indent="-342900" algn="l" rtl="0">
              <a:lnSpc>
                <a:spcPct val="100000"/>
              </a:lnSpc>
              <a:spcBef>
                <a:spcPts val="0"/>
              </a:spcBef>
              <a:spcAft>
                <a:spcPts val="0"/>
              </a:spcAft>
              <a:buClr>
                <a:srgbClr val="000000"/>
              </a:buClr>
              <a:buSzPts val="1800"/>
              <a:buFont typeface="Courier New"/>
              <a:buChar char="o"/>
            </a:pPr>
            <a:r>
              <a:rPr lang="en-GB" sz="2000" b="0" i="0" u="none" strike="noStrike" cap="none">
                <a:solidFill>
                  <a:srgbClr val="000000"/>
                </a:solidFill>
                <a:latin typeface="Calibri"/>
                <a:ea typeface="Calibri"/>
                <a:cs typeface="Calibri"/>
                <a:sym typeface="Calibri"/>
              </a:rPr>
              <a:t>Is it viable for each major stakeholder group/ interest group to send both a </a:t>
            </a:r>
            <a:r>
              <a:rPr lang="en-GB" sz="2000" b="1" i="0" u="none" strike="noStrike" cap="none">
                <a:solidFill>
                  <a:srgbClr val="000000"/>
                </a:solidFill>
                <a:latin typeface="Calibri"/>
                <a:ea typeface="Calibri"/>
                <a:cs typeface="Calibri"/>
                <a:sym typeface="Calibri"/>
              </a:rPr>
              <a:t>female and a male representative</a:t>
            </a:r>
            <a:r>
              <a:rPr lang="en-GB" sz="2000" b="0" i="0" u="none" strike="noStrike" cap="none">
                <a:solidFill>
                  <a:srgbClr val="000000"/>
                </a:solidFill>
                <a:latin typeface="Calibri"/>
                <a:ea typeface="Calibri"/>
                <a:cs typeface="Calibri"/>
                <a:sym typeface="Calibri"/>
              </a:rPr>
              <a:t>, with a specific Terms of Reference to highlight issues from a gendered perspective? </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MT pay review options_200212">
  <a:themeElements>
    <a:clrScheme name="ODI">
      <a:dk1>
        <a:srgbClr val="000000"/>
      </a:dk1>
      <a:lt1>
        <a:srgbClr val="FFFFFF"/>
      </a:lt1>
      <a:dk2>
        <a:srgbClr val="6D6E70"/>
      </a:dk2>
      <a:lt2>
        <a:srgbClr val="BCBEC0"/>
      </a:lt2>
      <a:accent1>
        <a:srgbClr val="1E407B"/>
      </a:accent1>
      <a:accent2>
        <a:srgbClr val="5D75A9"/>
      </a:accent2>
      <a:accent3>
        <a:srgbClr val="8998C1"/>
      </a:accent3>
      <a:accent4>
        <a:srgbClr val="BBC3DC"/>
      </a:accent4>
      <a:accent5>
        <a:srgbClr val="F7941E"/>
      </a:accent5>
      <a:accent6>
        <a:srgbClr val="F9A64A"/>
      </a:accent6>
      <a:hlink>
        <a:srgbClr val="FCBB76"/>
      </a:hlink>
      <a:folHlink>
        <a:srgbClr val="FED0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8565</Words>
  <Application>Microsoft Macintosh PowerPoint</Application>
  <PresentationFormat>On-screen Show (4:3)</PresentationFormat>
  <Paragraphs>386</Paragraphs>
  <Slides>30</Slides>
  <Notes>30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Courier New</vt:lpstr>
      <vt:lpstr>Noto Sans Symbols</vt:lpstr>
      <vt:lpstr>Trebuchet MS</vt:lpstr>
      <vt:lpstr>Verdana</vt:lpstr>
      <vt:lpstr>SMT pay review options_200212</vt:lpstr>
      <vt:lpstr>Office Theme</vt:lpstr>
      <vt:lpstr>Gender and social inclusion   Assessing people’s climate risks and resilience      Image: Kenya; from ICCAD &amp; CDKN Voices from the Frontline  </vt:lpstr>
      <vt:lpstr>In this module you will learn</vt:lpstr>
      <vt:lpstr>Recap: Why gender and social inclusion matters (Highlights from training module 2)</vt:lpstr>
      <vt:lpstr>Getting started: the programme and project cycle</vt:lpstr>
      <vt:lpstr>What is gender analysis? </vt:lpstr>
      <vt:lpstr>Gender analysis in the context of climate change </vt:lpstr>
      <vt:lpstr>Scope of this training  There are approaches of varying complexity to ‘understanding people’s needs’ in the development of climate projects/actions.  We focus in this training  on the first 3 columns: -impact assessment -vulnerability assessment -adaptation / mitigation actions  rather than on integrated assessment modelling (IAM) but the tools and tactics we suggest could be applied to IAM approaches.</vt:lpstr>
      <vt:lpstr>The key steps for ‘understanding people’s needs’ in the context of climate action planning are: </vt:lpstr>
      <vt:lpstr>Step I: Creating a stakeholder committee    </vt:lpstr>
      <vt:lpstr>PowerPoint Presentation</vt:lpstr>
      <vt:lpstr>Step II: Gathering Relevant Data</vt:lpstr>
      <vt:lpstr>Recap: The climate / disaster risk formula: hazard – exposure - vulnerability</vt:lpstr>
      <vt:lpstr>1. Climate hazard  </vt:lpstr>
      <vt:lpstr>2. Exposure  </vt:lpstr>
      <vt:lpstr> </vt:lpstr>
      <vt:lpstr>Group exercise</vt:lpstr>
      <vt:lpstr>Step III: Understanding people’s different climate risks – questions to ask</vt:lpstr>
      <vt:lpstr>Speaking to women and men in separate groups can bring out differences in perspectives and priorities</vt:lpstr>
      <vt:lpstr>How one study unveiled women’s and men’s different values and priorities</vt:lpstr>
      <vt:lpstr>Group exercise: Climate and Social Lottery’ Game </vt:lpstr>
      <vt:lpstr>Next: Introduction to Key Tools to help understand people’s resilience and their needs</vt:lpstr>
      <vt:lpstr>PowerPoint Presentation</vt:lpstr>
      <vt:lpstr>Assessing resilience: ODI-Actionaid tool</vt:lpstr>
      <vt:lpstr>Assessing resilience: ODI-Actionaid tool</vt:lpstr>
      <vt:lpstr>Understanding resilience: ODI-Actionaid tool</vt:lpstr>
      <vt:lpstr>Understanding resilience: Tool</vt:lpstr>
      <vt:lpstr>Case study: Gender and intersectional vulnerabilities</vt:lpstr>
      <vt:lpstr>Case study: Gender and intersectional vulnerabilities</vt:lpstr>
      <vt:lpstr>The next step in the project or programme cycle</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Assessing people’s climate risks and resilience      Image: Kenya; from ICCAD &amp; CDKN Voices from the Frontline  </dc:title>
  <dc:creator>Mairi Dupar</dc:creator>
  <cp:lastModifiedBy>Arsema Andargatchew</cp:lastModifiedBy>
  <cp:revision>4</cp:revision>
  <dcterms:modified xsi:type="dcterms:W3CDTF">2024-03-01T07:38:00Z</dcterms:modified>
</cp:coreProperties>
</file>