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 id="2147483664" r:id="rId3"/>
    <p:sldMasterId id="2147483666" r:id="rId4"/>
  </p:sldMasterIdLst>
  <p:notesMasterIdLst>
    <p:notesMasterId r:id="rId5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x="9144000" cy="6858000" type="screen4x3"/>
  <p:notesSz cx="9944100" cy="6805613"/>
  <p:embeddedFontLst>
    <p:embeddedFont>
      <p:font typeface="Calibri" panose="020F0502020204030204" pitchFamily="34" charset="0"/>
      <p:regular r:id="rId57"/>
      <p:bold r:id="rId58"/>
      <p:italic r:id="rId59"/>
      <p:boldItalic r:id="rId60"/>
    </p:embeddedFont>
    <p:embeddedFont>
      <p:font typeface="Helvetica Neue" panose="02000503000000020004" pitchFamily="2" charset="0"/>
      <p:regular r:id="rId61"/>
      <p:bold r:id="rId62"/>
      <p:italic r:id="rId63"/>
      <p:boldItalic r:id="rId64"/>
    </p:embeddedFont>
    <p:embeddedFont>
      <p:font typeface="NTR" pitchFamily="2" charset="0"/>
      <p:regular r:id="rId65"/>
    </p:embeddedFont>
    <p:embeddedFont>
      <p:font typeface="Open Sans" panose="020B0606030504020204" pitchFamily="34" charset="0"/>
      <p:regular r:id="rId66"/>
      <p:bold r:id="rId67"/>
      <p:italic r:id="rId68"/>
      <p:boldItalic r:id="rId69"/>
    </p:embeddedFont>
    <p:embeddedFont>
      <p:font typeface="Open Sans Light" panose="020B0306030504020204" pitchFamily="34" charset="0"/>
      <p:regular r:id="rId70"/>
      <p:bold r:id="rId71"/>
      <p:italic r:id="rId72"/>
      <p:boldItalic r:id="rId73"/>
    </p:embeddedFont>
    <p:embeddedFont>
      <p:font typeface="Roboto" panose="02000000000000000000" pitchFamily="2" charset="0"/>
      <p:regular r:id="rId74"/>
      <p:bold r:id="rId75"/>
      <p:italic r:id="rId76"/>
      <p:boldItalic r:id="rId77"/>
    </p:embeddedFont>
    <p:embeddedFont>
      <p:font typeface="Roboto Slab" pitchFamily="2" charset="0"/>
      <p:regular r:id="rId78"/>
      <p:bold r:id="rId79"/>
    </p:embeddedFont>
    <p:embeddedFont>
      <p:font typeface="Trebuchet MS" panose="020B0703020202090204" pitchFamily="34" charset="0"/>
      <p:regular r:id="rId80"/>
      <p:bold r:id="rId81"/>
      <p:italic r:id="rId82"/>
    </p:embeddedFont>
    <p:embeddedFont>
      <p:font typeface="Verdana" panose="020B060403050404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7" roundtripDataSignature="AMtx7mifDIZhtEf9m2e9+VfhNL29kmHbC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sema" initials="" lastIdx="2" clrIdx="0"/>
  <p:cmAuthor id="1" name="Mairi Dupar" initials="" lastIdx="2" clrIdx="1"/>
  <p:cmAuthor id="2" name="Zahrah Cassiem"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D1A44F-4D8C-45B0-A613-F89DEB8502DD}">
  <a:tblStyle styleId="{C1D1A44F-4D8C-45B0-A613-F89DEB8502D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8"/>
  </p:normalViewPr>
  <p:slideViewPr>
    <p:cSldViewPr snapToGrid="0">
      <p:cViewPr varScale="1">
        <p:scale>
          <a:sx n="101" d="100"/>
          <a:sy n="101" d="100"/>
        </p:scale>
        <p:origin x="664" y="19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font" Target="fonts/font15.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0.fntdata"/><Relationship Id="rId87" Type="http://customschemas.google.com/relationships/presentationmetadata" Target="meta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en-US" sz="2800" b="1" i="0" u="none" strike="noStrike" cap="none" dirty="0">
                <a:solidFill>
                  <a:srgbClr val="C00000"/>
                </a:solidFill>
                <a:latin typeface="Calibri"/>
                <a:ea typeface="Calibri"/>
                <a:cs typeface="Calibri"/>
                <a:sym typeface="Trebuchet MS"/>
              </a:rPr>
              <a:t>Participation of Women in Politics-Ethiopia 2023</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Sheet1!$B$1</c:f>
              <c:strCache>
                <c:ptCount val="1"/>
                <c:pt idx="0">
                  <c:v>Women</c:v>
                </c:pt>
              </c:strCache>
            </c:strRef>
          </c:tx>
          <c:spPr>
            <a:solidFill>
              <a:schemeClr val="accent5">
                <a:tint val="77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Government Ministries</c:v>
                </c:pt>
                <c:pt idx="1">
                  <c:v>Parlamenterians-Lower Level</c:v>
                </c:pt>
                <c:pt idx="2">
                  <c:v>Parlamenterians-Upper level</c:v>
                </c:pt>
              </c:strCache>
            </c:strRef>
          </c:cat>
          <c:val>
            <c:numRef>
              <c:f>Sheet1!$B$2:$B$5</c:f>
              <c:numCache>
                <c:formatCode>General</c:formatCode>
                <c:ptCount val="4"/>
                <c:pt idx="0">
                  <c:v>40.9</c:v>
                </c:pt>
                <c:pt idx="1">
                  <c:v>41.3</c:v>
                </c:pt>
                <c:pt idx="2">
                  <c:v>30.6</c:v>
                </c:pt>
              </c:numCache>
            </c:numRef>
          </c:val>
          <c:extLst>
            <c:ext xmlns:c16="http://schemas.microsoft.com/office/drawing/2014/chart" uri="{C3380CC4-5D6E-409C-BE32-E72D297353CC}">
              <c16:uniqueId val="{00000000-EE62-4653-99EA-C07DCF383872}"/>
            </c:ext>
          </c:extLst>
        </c:ser>
        <c:ser>
          <c:idx val="1"/>
          <c:order val="1"/>
          <c:tx>
            <c:strRef>
              <c:f>Sheet1!$C$1</c:f>
              <c:strCache>
                <c:ptCount val="1"/>
                <c:pt idx="0">
                  <c:v>Men</c:v>
                </c:pt>
              </c:strCache>
            </c:strRef>
          </c:tx>
          <c:spPr>
            <a:solidFill>
              <a:schemeClr val="accent5">
                <a:shade val="76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Government Ministries</c:v>
                </c:pt>
                <c:pt idx="1">
                  <c:v>Parlamenterians-Lower Level</c:v>
                </c:pt>
                <c:pt idx="2">
                  <c:v>Parlamenterians-Upper level</c:v>
                </c:pt>
              </c:strCache>
            </c:strRef>
          </c:cat>
          <c:val>
            <c:numRef>
              <c:f>Sheet1!$C$2:$C$5</c:f>
              <c:numCache>
                <c:formatCode>General</c:formatCode>
                <c:ptCount val="4"/>
                <c:pt idx="0">
                  <c:v>59.1</c:v>
                </c:pt>
                <c:pt idx="1">
                  <c:v>58.7</c:v>
                </c:pt>
                <c:pt idx="2">
                  <c:v>69.400000000000006</c:v>
                </c:pt>
              </c:numCache>
            </c:numRef>
          </c:val>
          <c:extLst>
            <c:ext xmlns:c16="http://schemas.microsoft.com/office/drawing/2014/chart" uri="{C3380CC4-5D6E-409C-BE32-E72D297353CC}">
              <c16:uniqueId val="{00000001-EE62-4653-99EA-C07DCF383872}"/>
            </c:ext>
          </c:extLst>
        </c:ser>
        <c:dLbls>
          <c:showLegendKey val="0"/>
          <c:showVal val="1"/>
          <c:showCatName val="0"/>
          <c:showSerName val="0"/>
          <c:showPercent val="0"/>
          <c:showBubbleSize val="0"/>
        </c:dLbls>
        <c:gapWidth val="150"/>
        <c:shape val="box"/>
        <c:axId val="949856000"/>
        <c:axId val="596031727"/>
        <c:axId val="0"/>
      </c:bar3DChart>
      <c:catAx>
        <c:axId val="94985600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96031727"/>
        <c:crosses val="autoZero"/>
        <c:auto val="1"/>
        <c:lblAlgn val="ctr"/>
        <c:lblOffset val="100"/>
        <c:noMultiLvlLbl val="0"/>
      </c:catAx>
      <c:valAx>
        <c:axId val="59603172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9856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softEdge rad="50800"/>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dr.undp.org/system/files/documents/global-report-document/hdr2021-22pdf_1.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hdr.undp.org/en/content/what-advantage-grouping-countries-five-gdi-groups-instead-ranking-them-according-absolute" TargetMode="External"/><Relationship Id="rId4" Type="http://schemas.openxmlformats.org/officeDocument/2006/relationships/hyperlink" Target="https://hdr.undp.org/data-center/specific-country-data#/countries/ETH"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3.weforum.org/docs/WEF_GGGR_2023.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nwomen.org/sites/default/files/2023-03/Women-in-politics-2023-en.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ata.unwomen.org/country/ethiopi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view.officeapps.live.com/op/view.aspx?src=https%3A%2F%2Fhdr.undp.org%2Fsites%2Fdefault%2Ffiles%2F2021-22_HDR%2FHDR21-22_Statistical_Annex_GII_Table.xlsx&amp;wdOrigin=BROWSELIN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enderdata.worldbank.org/countries/ethiopia/#:~:text=In%20Ethiopia%2C%20women%20spend%202.9,of%20services%20for%20own%20consump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3.weforum.org/docs/WEF_GGGR_2023.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frontieri.com/gender-parity-in-education-in-ethiopia/"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blog.inasp.info/ethiopian-gender-forum-parttwo/" TargetMode="External"/><Relationship Id="rId5" Type="http://schemas.openxmlformats.org/officeDocument/2006/relationships/hyperlink" Target="https://www3.weforum.org/docs/WEF_GGGR_2021.pdf" TargetMode="External"/><Relationship Id="rId4" Type="http://schemas.openxmlformats.org/officeDocument/2006/relationships/hyperlink" Target="https://www3.weforum.org/docs/WEF_GGGR_2023.pdf"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genderdata.worldbank.org/countries/ethiopia/"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dhsprogram.com/pubs/pdf/FR328/FR328.pdf" TargetMode="External"/><Relationship Id="rId5" Type="http://schemas.openxmlformats.org/officeDocument/2006/relationships/hyperlink" Target="https://www.ncbi.nlm.nih.gov/pmc/articles/PMC9692148/" TargetMode="External"/><Relationship Id="rId4" Type="http://schemas.openxmlformats.org/officeDocument/2006/relationships/hyperlink" Target="https://www.unicef.org/esa/media/5996/file/UNICEF-Ethiopia-National-Situation-Analysis-Children-Women-2019.pd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dn.oxfam.org/s3fs-public/file_attachments/oxfam-international-tsunami-evaluation-summary_3.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doi.org/10.17141/iconos.66.2020.4156"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google.com/url?q=https://www.ipcc.ch/report/ar6/syr/downloads/report/IPCC_AR6_SYR_SPM.pdf&amp;sa=D&amp;source=editors&amp;ust=1709292250604422&amp;usg=AOvVaw25bJaDye3jplXNeWzljGSH"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google.com/url?q=https://glowprogramme.org/resource/low-carbon-consumers-climate-leaders&amp;sa=D&amp;source=editors&amp;ust=1709292250557030&amp;usg=AOvVaw1iFvcUWDoTQcgV8vM1oLPQ"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google.com/url?q=https://glowprogramme.org/resource/womens-economic-empowerment-missing-piece-low-carbon-plans-and-actions-eng-fr-sp&amp;sa=D&amp;source=editors&amp;ust=1709292250557150&amp;usg=AOvVaw2KnjdBQctYolCCiSr1rbuo"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xerZgFwZgxo&amp;list=PPSV"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Ulh0DnFUGsk&amp;list=PPSV"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1"/>
              <a:t>Facilitator/Trainer: </a:t>
            </a:r>
            <a:r>
              <a:rPr lang="en-US"/>
              <a:t>We revisit different aspects of poverty and wellbeing, and the different things that make people more resilient or vulnerable to climate change here. We term the slides ‘socially inclusive’ as well as ‘gender responsive’ but the emphasis, overall, in this module is on looking through the gender lens and the ways that women overall, are over-represented among the poorest and most climate vulnerable people, and what can be done specifically to empower women to ‘catch up’ in terms of their personal development and enhanced life chances, within these more vulnerable groups.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1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SzPts val="1100"/>
              <a:buFont typeface="Arial"/>
              <a:buNone/>
            </a:pPr>
            <a:endParaRPr/>
          </a:p>
        </p:txBody>
      </p:sp>
      <p:sp>
        <p:nvSpPr>
          <p:cNvPr id="187" name="Google Shape;187;p1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SzPts val="1100"/>
              <a:buFont typeface="Arial"/>
              <a:buNone/>
            </a:pPr>
            <a:endParaRPr/>
          </a:p>
        </p:txBody>
      </p:sp>
      <p:sp>
        <p:nvSpPr>
          <p:cNvPr id="208" name="Google Shape;208;p1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1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We can acknowledge how everyone has many characteristics and how they are viewed by society (and the opportunities this provides, or discrimination they experience) can be based on the interplay between gender and other forms of discrimination, like race, age, class, socioeconomic status, physical or mental ability, gender, religion, or ethnicity.</a:t>
            </a:r>
            <a:endParaRPr/>
          </a:p>
          <a:p>
            <a:pPr marL="457200" lvl="0" indent="-298450" algn="l" rtl="0">
              <a:lnSpc>
                <a:spcPct val="100000"/>
              </a:lnSpc>
              <a:spcBef>
                <a:spcPts val="0"/>
              </a:spcBef>
              <a:spcAft>
                <a:spcPts val="0"/>
              </a:spcAft>
              <a:buSzPts val="1100"/>
              <a:buChar char="●"/>
            </a:pPr>
            <a:r>
              <a:rPr lang="en-US"/>
              <a:t>The barriers faced by a middle class woman living in Addis Ababa are not the same as those of a poor woman living in rural areas of Gambela or Afar. Or the Challenges faced by women in the managerial position are different than that of women participated in the informal economy.  Women aren’t just exposed to sexism. “Racism, ableism, ageism, and religious persecution are intrinsically linked to how [women] experience inequality.” – International Women’s Development Agency (IWDA), Australia, https://iwda.org.au/3-ways-to-be-an-intersectional-feminist-ally/ </a:t>
            </a:r>
            <a:endParaRPr/>
          </a:p>
          <a:p>
            <a:pPr marL="457200" lvl="0" indent="-228600" algn="l" rtl="0">
              <a:lnSpc>
                <a:spcPct val="100000"/>
              </a:lnSpc>
              <a:spcBef>
                <a:spcPts val="0"/>
              </a:spcBef>
              <a:spcAft>
                <a:spcPts val="0"/>
              </a:spcAft>
              <a:buSzPts val="1100"/>
              <a:buNone/>
            </a:pPr>
            <a:endParaRPr/>
          </a:p>
        </p:txBody>
      </p:sp>
      <p:sp>
        <p:nvSpPr>
          <p:cNvPr id="216" name="Google Shape;216;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13</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SzPts val="1100"/>
              <a:buFont typeface="Arial"/>
              <a:buNone/>
            </a:pPr>
            <a:endParaRPr/>
          </a:p>
        </p:txBody>
      </p:sp>
      <p:sp>
        <p:nvSpPr>
          <p:cNvPr id="224" name="Google Shape;224;p1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285750" marR="0" lvl="0" indent="-21590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 </a:t>
            </a:r>
            <a:endParaRPr sz="1800">
              <a:latin typeface="Arial"/>
              <a:ea typeface="Arial"/>
              <a:cs typeface="Arial"/>
              <a:sym typeface="Arial"/>
            </a:endParaRPr>
          </a:p>
          <a:p>
            <a:pPr marL="285750" lvl="0" indent="-2159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285750" marR="0" lvl="0" indent="-21590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 </a:t>
            </a:r>
            <a:endParaRPr sz="1800">
              <a:latin typeface="Arial"/>
              <a:ea typeface="Arial"/>
              <a:cs typeface="Arial"/>
              <a:sym typeface="Arial"/>
            </a:endParaRPr>
          </a:p>
          <a:p>
            <a:pPr marL="285750" lvl="0" indent="-2159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285750" marR="0" lvl="0" indent="-21590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 </a:t>
            </a:r>
            <a:endParaRPr sz="1800">
              <a:latin typeface="Arial"/>
              <a:ea typeface="Arial"/>
              <a:cs typeface="Arial"/>
              <a:sym typeface="Arial"/>
            </a:endParaRPr>
          </a:p>
          <a:p>
            <a:pPr marL="285750" lvl="0" indent="-21590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a:t>Human Development Report 2021/22: </a:t>
            </a:r>
            <a:r>
              <a:rPr lang="en-US" u="sng">
                <a:solidFill>
                  <a:schemeClr val="hlink"/>
                </a:solidFill>
                <a:hlinkClick r:id="rId3"/>
              </a:rPr>
              <a:t>hdr2021-22pdf_1.pdf (undp.org)</a:t>
            </a:r>
            <a:r>
              <a:rPr lang="en-US"/>
              <a:t>/ </a:t>
            </a:r>
            <a:r>
              <a:rPr lang="en-US" u="sng">
                <a:solidFill>
                  <a:schemeClr val="hlink"/>
                </a:solidFill>
                <a:hlinkClick r:id="rId4"/>
              </a:rPr>
              <a:t>Specific country data | Human Development Reports (undp.org)</a:t>
            </a:r>
            <a:endParaRPr/>
          </a:p>
          <a:p>
            <a:pPr marL="0" lvl="0" indent="0" algn="l" rtl="0">
              <a:lnSpc>
                <a:spcPct val="100000"/>
              </a:lnSpc>
              <a:spcBef>
                <a:spcPts val="0"/>
              </a:spcBef>
              <a:spcAft>
                <a:spcPts val="0"/>
              </a:spcAft>
              <a:buSzPts val="1100"/>
              <a:buFont typeface="Arial"/>
              <a:buNone/>
            </a:pPr>
            <a:endParaRPr/>
          </a:p>
          <a:p>
            <a:pPr marL="0" lvl="0" indent="0" algn="l" rtl="0">
              <a:lnSpc>
                <a:spcPct val="100000"/>
              </a:lnSpc>
              <a:spcBef>
                <a:spcPts val="0"/>
              </a:spcBef>
              <a:spcAft>
                <a:spcPts val="0"/>
              </a:spcAft>
              <a:buSzPts val="1100"/>
              <a:buFont typeface="Arial"/>
              <a:buNone/>
            </a:pPr>
            <a:r>
              <a:rPr lang="en-US"/>
              <a:t>GDI</a:t>
            </a:r>
            <a:endParaRPr/>
          </a:p>
          <a:p>
            <a:pPr marL="171450" lvl="0" indent="-171450" algn="l" rtl="0">
              <a:lnSpc>
                <a:spcPct val="100000"/>
              </a:lnSpc>
              <a:spcBef>
                <a:spcPts val="0"/>
              </a:spcBef>
              <a:spcAft>
                <a:spcPts val="0"/>
              </a:spcAft>
              <a:buSzPts val="1100"/>
              <a:buFont typeface="Arial"/>
              <a:buChar char="•"/>
            </a:pPr>
            <a:r>
              <a:rPr lang="en-US"/>
              <a:t>Group 1 countries have high equality in HDI achievements between women and men: absolute deviation less than 2.5 percent; </a:t>
            </a:r>
            <a:endParaRPr/>
          </a:p>
          <a:p>
            <a:pPr marL="171450" lvl="0" indent="-171450" algn="l" rtl="0">
              <a:lnSpc>
                <a:spcPct val="100000"/>
              </a:lnSpc>
              <a:spcBef>
                <a:spcPts val="0"/>
              </a:spcBef>
              <a:spcAft>
                <a:spcPts val="0"/>
              </a:spcAft>
              <a:buSzPts val="1100"/>
              <a:buFont typeface="Arial"/>
              <a:buChar char="•"/>
            </a:pPr>
            <a:r>
              <a:rPr lang="en-US"/>
              <a:t>Group 2 has medium-high equality in HDI achievements between women and men: absolute deviation between 2.5 percent and 5 percent; </a:t>
            </a:r>
            <a:endParaRPr/>
          </a:p>
          <a:p>
            <a:pPr marL="171450" lvl="0" indent="-171450" algn="l" rtl="0">
              <a:lnSpc>
                <a:spcPct val="100000"/>
              </a:lnSpc>
              <a:spcBef>
                <a:spcPts val="0"/>
              </a:spcBef>
              <a:spcAft>
                <a:spcPts val="0"/>
              </a:spcAft>
              <a:buSzPts val="1100"/>
              <a:buFont typeface="Arial"/>
              <a:buChar char="•"/>
            </a:pPr>
            <a:r>
              <a:rPr lang="en-US"/>
              <a:t>Group 3 has medium equality in HDI achievements between women and men: absolute deviation between 5 percent and 7.5 percent; </a:t>
            </a:r>
            <a:endParaRPr/>
          </a:p>
          <a:p>
            <a:pPr marL="171450" lvl="0" indent="-171450" algn="l" rtl="0">
              <a:lnSpc>
                <a:spcPct val="100000"/>
              </a:lnSpc>
              <a:spcBef>
                <a:spcPts val="0"/>
              </a:spcBef>
              <a:spcAft>
                <a:spcPts val="0"/>
              </a:spcAft>
              <a:buSzPts val="1100"/>
              <a:buFont typeface="Arial"/>
              <a:buChar char="•"/>
            </a:pPr>
            <a:r>
              <a:rPr lang="en-US"/>
              <a:t>Group 4 has medium-low equality in HDI achievements between women and men: absolute deviation between 7.5 percent and 10 percent; and </a:t>
            </a:r>
            <a:endParaRPr/>
          </a:p>
          <a:p>
            <a:pPr marL="171450" lvl="0" indent="-171450" algn="l" rtl="0">
              <a:lnSpc>
                <a:spcPct val="100000"/>
              </a:lnSpc>
              <a:spcBef>
                <a:spcPts val="0"/>
              </a:spcBef>
              <a:spcAft>
                <a:spcPts val="0"/>
              </a:spcAft>
              <a:buSzPts val="1100"/>
              <a:buFont typeface="Arial"/>
              <a:buChar char="•"/>
            </a:pPr>
            <a:r>
              <a:rPr lang="en-US" b="1"/>
              <a:t>Group 5 countries has low equality in HDI achievements between women and men: absolute deviation from gender parity greater than 10 percent</a:t>
            </a:r>
            <a:r>
              <a:rPr lang="en-US"/>
              <a:t>.</a:t>
            </a:r>
            <a:endParaRPr/>
          </a:p>
          <a:p>
            <a:pPr marL="171450" lvl="0" indent="-101600" algn="l" rtl="0">
              <a:lnSpc>
                <a:spcPct val="100000"/>
              </a:lnSpc>
              <a:spcBef>
                <a:spcPts val="0"/>
              </a:spcBef>
              <a:spcAft>
                <a:spcPts val="0"/>
              </a:spcAft>
              <a:buSzPts val="1100"/>
              <a:buFont typeface="Arial"/>
              <a:buNone/>
            </a:pPr>
            <a:endParaRPr/>
          </a:p>
          <a:p>
            <a:pPr marL="0" lvl="0" indent="0" algn="l" rtl="0">
              <a:lnSpc>
                <a:spcPct val="100000"/>
              </a:lnSpc>
              <a:spcBef>
                <a:spcPts val="0"/>
              </a:spcBef>
              <a:spcAft>
                <a:spcPts val="0"/>
              </a:spcAft>
              <a:buSzPts val="1100"/>
              <a:buFont typeface="Arial"/>
              <a:buNone/>
            </a:pPr>
            <a:r>
              <a:rPr lang="en-US" u="sng">
                <a:solidFill>
                  <a:schemeClr val="hlink"/>
                </a:solidFill>
                <a:hlinkClick r:id="rId5"/>
              </a:rPr>
              <a:t>http://hdr.undp.org/en/content/what-advantage-grouping-countries-five-gdi-groups-instead-ranking-them-according-absolute</a:t>
            </a:r>
            <a:endParaRPr/>
          </a:p>
        </p:txBody>
      </p:sp>
      <p:sp>
        <p:nvSpPr>
          <p:cNvPr id="248" name="Google Shape;248;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2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b="1" i="0">
                <a:latin typeface="Calibri"/>
                <a:ea typeface="Calibri"/>
                <a:cs typeface="Calibri"/>
                <a:sym typeface="Calibri"/>
              </a:rPr>
              <a:t>Sources: </a:t>
            </a:r>
            <a:r>
              <a:rPr lang="en-US" b="0" i="0">
                <a:latin typeface="Calibri"/>
                <a:ea typeface="Calibri"/>
                <a:cs typeface="Calibri"/>
                <a:sym typeface="Calibri"/>
              </a:rPr>
              <a:t>Global Gender Gap Report 2023; World Economic Forum; </a:t>
            </a:r>
            <a:r>
              <a:rPr lang="en-US" u="sng">
                <a:solidFill>
                  <a:schemeClr val="hlink"/>
                </a:solidFill>
                <a:latin typeface="Calibri"/>
                <a:ea typeface="Calibri"/>
                <a:cs typeface="Calibri"/>
                <a:sym typeface="Calibri"/>
                <a:hlinkClick r:id="rId3"/>
              </a:rPr>
              <a:t>WEF_GGGR_2023.pdf (weforum.org)</a:t>
            </a:r>
            <a:endParaRPr>
              <a:latin typeface="Calibri"/>
              <a:ea typeface="Calibri"/>
              <a:cs typeface="Calibri"/>
              <a:sym typeface="Calibri"/>
            </a:endParaRPr>
          </a:p>
          <a:p>
            <a:pPr marL="0" lvl="0" indent="0" algn="l" rtl="0">
              <a:lnSpc>
                <a:spcPct val="100000"/>
              </a:lnSpc>
              <a:spcBef>
                <a:spcPts val="0"/>
              </a:spcBef>
              <a:spcAft>
                <a:spcPts val="0"/>
              </a:spcAft>
              <a:buSzPts val="1100"/>
              <a:buFont typeface="Arial"/>
              <a:buNone/>
            </a:pPr>
            <a:r>
              <a:rPr lang="en-US">
                <a:latin typeface="Calibri"/>
                <a:ea typeface="Calibri"/>
                <a:cs typeface="Calibri"/>
                <a:sym typeface="Calibri"/>
              </a:rPr>
              <a:t>https://www3.weforum.org/docs/WEF_GGGR_2023.pdf?_gl=1*3t48le*_up*MQ..&amp;gclid=CjwKCAiA-bmsBhAGEiwAoaQNmpHwbjerdYyUf0hCVU-1VoX9sMZlHmv5jEyToFf4LJl6kErjnJxUXxoCBU8QAvD_BwE</a:t>
            </a:r>
            <a:endParaRPr/>
          </a:p>
          <a:p>
            <a:pPr marL="0" lvl="0" indent="0" algn="l" rtl="0">
              <a:lnSpc>
                <a:spcPct val="100000"/>
              </a:lnSpc>
              <a:spcBef>
                <a:spcPts val="0"/>
              </a:spcBef>
              <a:spcAft>
                <a:spcPts val="0"/>
              </a:spcAft>
              <a:buSzPts val="1100"/>
              <a:buFont typeface="Arial"/>
              <a:buNone/>
            </a:pPr>
            <a:endParaRPr>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u="sng">
                <a:solidFill>
                  <a:schemeClr val="hlink"/>
                </a:solidFill>
                <a:hlinkClick r:id="rId3"/>
              </a:rPr>
              <a:t>Women-in-politics-2023-en.pdf (unwomen.org)</a:t>
            </a:r>
            <a:endParaRPr/>
          </a:p>
          <a:p>
            <a:pPr marL="457200" marR="0" lvl="0" indent="-298450" algn="l" rtl="0">
              <a:lnSpc>
                <a:spcPct val="100000"/>
              </a:lnSpc>
              <a:spcBef>
                <a:spcPts val="0"/>
              </a:spcBef>
              <a:spcAft>
                <a:spcPts val="0"/>
              </a:spcAft>
              <a:buClr>
                <a:srgbClr val="000000"/>
              </a:buClr>
              <a:buSzPts val="1100"/>
              <a:buFont typeface="Arial"/>
              <a:buChar char="●"/>
            </a:pPr>
            <a:r>
              <a:rPr lang="en-US"/>
              <a:t>Out of 22 ministers (including deputy prime minister), 9 were women</a:t>
            </a:r>
            <a:endParaRPr/>
          </a:p>
          <a:p>
            <a:pPr marL="457200" marR="0" lvl="0" indent="-298450" algn="l" rtl="0">
              <a:lnSpc>
                <a:spcPct val="100000"/>
              </a:lnSpc>
              <a:spcBef>
                <a:spcPts val="0"/>
              </a:spcBef>
              <a:spcAft>
                <a:spcPts val="0"/>
              </a:spcAft>
              <a:buClr>
                <a:srgbClr val="000000"/>
              </a:buClr>
              <a:buSzPts val="1100"/>
              <a:buFont typeface="Arial"/>
              <a:buChar char="●"/>
            </a:pPr>
            <a:r>
              <a:rPr lang="en-US"/>
              <a:t>In lower level parliament, out of 472 seats, 195 parliamentarians, and in upper level parliament out of 144 seats 44 were women</a:t>
            </a:r>
            <a:endParaRPr/>
          </a:p>
          <a:p>
            <a:pPr marL="457200" marR="0" lvl="0" indent="-298450" algn="l" rtl="0">
              <a:lnSpc>
                <a:spcPct val="100000"/>
              </a:lnSpc>
              <a:spcBef>
                <a:spcPts val="0"/>
              </a:spcBef>
              <a:spcAft>
                <a:spcPts val="0"/>
              </a:spcAft>
              <a:buClr>
                <a:srgbClr val="000000"/>
              </a:buClr>
              <a:buSzPts val="1100"/>
              <a:buFont typeface="Arial"/>
              <a:buChar char="●"/>
            </a:pPr>
            <a:r>
              <a:rPr lang="en-US"/>
              <a:t>From the legislators, senior officials, and managers’ positions, females and males held 27 percent and 73 percent, respectively</a:t>
            </a:r>
            <a:endParaRPr/>
          </a:p>
          <a:p>
            <a:pPr marL="457200" marR="0" lvl="0" indent="-298450" algn="l" rtl="0">
              <a:lnSpc>
                <a:spcPct val="100000"/>
              </a:lnSpc>
              <a:spcBef>
                <a:spcPts val="0"/>
              </a:spcBef>
              <a:spcAft>
                <a:spcPts val="0"/>
              </a:spcAft>
              <a:buClr>
                <a:srgbClr val="000000"/>
              </a:buClr>
              <a:buSzPts val="1100"/>
              <a:buFont typeface="Arial"/>
              <a:buChar char="●"/>
            </a:pPr>
            <a:r>
              <a:rPr lang="en-US"/>
              <a:t>The share of women in knowledge society decision-making in Ethiopia is low, although the number of Ethiopian women in managerial positions varies by sector. 26% of all managers were women in 2013, but when examining sub-divisions of managers such as chief executives, senior officials, and legislators, women accounted for only 14% and among legislators and senior officials, less than 10%. Unsurprisingly, women fared better in the hospitality and retail sector, making up almost 40% of the managerial employees.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The number of women in technical and professional positions in Ethiopia is low. In 2013 women accounted for a little over 30% of the total professional workers. Women in the health field fared much better, making up almost 47% of health professionals. They even made up approximately 40% of the total number of medical doctors and more than half of the total number of professional paramedics. (Detailed breakdown by profession and sectors given on document).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2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Source: </a:t>
            </a:r>
            <a:r>
              <a:rPr lang="en-US" u="sng">
                <a:solidFill>
                  <a:schemeClr val="hlink"/>
                </a:solidFill>
                <a:hlinkClick r:id="rId3"/>
              </a:rPr>
              <a:t>Country Fact Sheet | UN Women Data Hub</a:t>
            </a:r>
            <a:r>
              <a:rPr lang="en-US"/>
              <a:t>, December 2020</a:t>
            </a:r>
            <a:endParaRPr/>
          </a:p>
          <a:p>
            <a:pPr marL="0" lvl="0" indent="0" algn="l" rtl="0">
              <a:lnSpc>
                <a:spcPct val="100000"/>
              </a:lnSpc>
              <a:spcBef>
                <a:spcPts val="0"/>
              </a:spcBef>
              <a:spcAft>
                <a:spcPts val="0"/>
              </a:spcAft>
              <a:buSzPts val="1100"/>
              <a:buFont typeface="Arial"/>
              <a:buNone/>
            </a:pPr>
            <a:endParaRPr b="0" i="0">
              <a:latin typeface="NTR"/>
              <a:ea typeface="NTR"/>
              <a:cs typeface="NTR"/>
              <a:sym typeface="NT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2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b="0" i="0" baseline="30000">
              <a:latin typeface="NTR"/>
              <a:ea typeface="NTR"/>
              <a:cs typeface="NTR"/>
              <a:sym typeface="NT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3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b="0" i="0" baseline="30000">
              <a:latin typeface="NTR"/>
              <a:ea typeface="NTR"/>
              <a:cs typeface="NTR"/>
              <a:sym typeface="NT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3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b="0" i="0" baseline="30000">
              <a:latin typeface="NTR"/>
              <a:ea typeface="NTR"/>
              <a:cs typeface="NTR"/>
              <a:sym typeface="NT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3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endParaRPr b="0" i="0" baseline="30000">
              <a:latin typeface="NTR"/>
              <a:ea typeface="NTR"/>
              <a:cs typeface="NTR"/>
              <a:sym typeface="NT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2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Helvetica Neue"/>
              <a:buNone/>
            </a:pPr>
            <a:r>
              <a:rPr lang="en-US" b="1">
                <a:solidFill>
                  <a:srgbClr val="3F3F3F"/>
                </a:solidFill>
                <a:latin typeface="Helvetica Neue"/>
                <a:ea typeface="Helvetica Neue"/>
                <a:cs typeface="Helvetica Neue"/>
                <a:sym typeface="Helvetica Neue"/>
              </a:rPr>
              <a:t>Source: </a:t>
            </a:r>
            <a:r>
              <a:rPr lang="en-US">
                <a:solidFill>
                  <a:srgbClr val="3F3F3F"/>
                </a:solidFill>
                <a:latin typeface="Helvetica Neue"/>
                <a:ea typeface="Helvetica Neue"/>
                <a:cs typeface="Helvetica Neue"/>
                <a:sym typeface="Helvetica Neue"/>
              </a:rPr>
              <a:t>AFRICA GENDER INNOVATION LAB, ETHIOPIA GENDER DIAGNOSTIC, BUILDING THE EVIDENCE BASE TO ADDRESS GENDER INEQUALITY IN ETHIOPIA: https://documents1.worldbank.org/curated/en/229441553233523069/pdf/135476-BRI-PUBLIC-EthiopiaDiagnostic.pdf</a:t>
            </a:r>
            <a:endParaRPr/>
          </a:p>
          <a:p>
            <a:pPr marL="158750" marR="0" lvl="0" indent="0" algn="l" rtl="0">
              <a:lnSpc>
                <a:spcPct val="100000"/>
              </a:lnSpc>
              <a:spcBef>
                <a:spcPts val="0"/>
              </a:spcBef>
              <a:spcAft>
                <a:spcPts val="0"/>
              </a:spcAft>
              <a:buClr>
                <a:srgbClr val="000000"/>
              </a:buClr>
              <a:buSzPts val="1100"/>
              <a:buFont typeface="Helvetica Neue"/>
              <a:buNone/>
            </a:pPr>
            <a:endParaRPr>
              <a:solidFill>
                <a:srgbClr val="3F3F3F"/>
              </a:solidFill>
              <a:latin typeface="Helvetica Neue"/>
              <a:ea typeface="Helvetica Neue"/>
              <a:cs typeface="Helvetica Neue"/>
              <a:sym typeface="Helvetica Neue"/>
            </a:endParaRPr>
          </a:p>
          <a:p>
            <a:pPr marL="158750" marR="0" lvl="0" indent="0" algn="l" rtl="0">
              <a:lnSpc>
                <a:spcPct val="100000"/>
              </a:lnSpc>
              <a:spcBef>
                <a:spcPts val="0"/>
              </a:spcBef>
              <a:spcAft>
                <a:spcPts val="0"/>
              </a:spcAft>
              <a:buClr>
                <a:srgbClr val="000000"/>
              </a:buClr>
              <a:buSzPts val="1100"/>
              <a:buFont typeface="Helvetica Neue"/>
              <a:buNone/>
            </a:pPr>
            <a:endParaRPr>
              <a:solidFill>
                <a:srgbClr val="3F3F3F"/>
              </a:solidFill>
              <a:latin typeface="Helvetica Neue"/>
              <a:ea typeface="Helvetica Neue"/>
              <a:cs typeface="Helvetica Neue"/>
              <a:sym typeface="Helvetica Neue"/>
            </a:endParaRPr>
          </a:p>
          <a:p>
            <a:pPr marL="158750" marR="0" lvl="0" indent="0" algn="l" rtl="0">
              <a:lnSpc>
                <a:spcPct val="100000"/>
              </a:lnSpc>
              <a:spcBef>
                <a:spcPts val="0"/>
              </a:spcBef>
              <a:spcAft>
                <a:spcPts val="0"/>
              </a:spcAft>
              <a:buClr>
                <a:srgbClr val="000000"/>
              </a:buClr>
              <a:buSzPts val="1100"/>
              <a:buFont typeface="Helvetica Neue"/>
              <a:buNone/>
            </a:pPr>
            <a:r>
              <a:rPr lang="en-US" sz="1100" b="0" i="0" u="none" strike="noStrike" cap="none">
                <a:solidFill>
                  <a:srgbClr val="000000"/>
                </a:solidFill>
                <a:latin typeface="Calibri"/>
                <a:ea typeface="Calibri"/>
                <a:cs typeface="Calibri"/>
                <a:sym typeface="Calibri"/>
              </a:rPr>
              <a:t>Note: On the last bullet which provides a general statement that women’s agricultural productivity is on average lower than men’s due largely to differences in factors of production – please indicate that this point of ag productivity will be discussed / unpacked on later modules with a focus on climate-smart agriculture with greater evidence on women productivity. </a:t>
            </a:r>
            <a:br>
              <a:rPr lang="en-US"/>
            </a:br>
            <a:endParaRPr/>
          </a:p>
          <a:p>
            <a:pPr marL="158750" marR="0" lvl="0" indent="0" algn="l" rtl="0">
              <a:lnSpc>
                <a:spcPct val="100000"/>
              </a:lnSpc>
              <a:spcBef>
                <a:spcPts val="0"/>
              </a:spcBef>
              <a:spcAft>
                <a:spcPts val="0"/>
              </a:spcAft>
              <a:buClr>
                <a:srgbClr val="000000"/>
              </a:buClr>
              <a:buSzPts val="1100"/>
              <a:buFont typeface="Helvetica Neue"/>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2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1" i="0">
                <a:latin typeface="Calibri"/>
                <a:ea typeface="Calibri"/>
                <a:cs typeface="Calibri"/>
                <a:sym typeface="Calibri"/>
              </a:rPr>
              <a:t>Sources:</a:t>
            </a:r>
            <a:endParaRPr/>
          </a:p>
          <a:p>
            <a:pPr marL="171450" marR="0" lvl="0" indent="-171450" algn="l" rtl="0">
              <a:lnSpc>
                <a:spcPct val="100000"/>
              </a:lnSpc>
              <a:spcBef>
                <a:spcPts val="0"/>
              </a:spcBef>
              <a:spcAft>
                <a:spcPts val="0"/>
              </a:spcAft>
              <a:buClr>
                <a:srgbClr val="000000"/>
              </a:buClr>
              <a:buSzPts val="1100"/>
              <a:buFont typeface="Arial"/>
              <a:buChar char="•"/>
            </a:pPr>
            <a:r>
              <a:rPr lang="en-US" sz="1800" b="0" i="0" baseline="30000">
                <a:latin typeface="Calibri"/>
                <a:ea typeface="Calibri"/>
                <a:cs typeface="Calibri"/>
                <a:sym typeface="Calibri"/>
              </a:rPr>
              <a:t>1 </a:t>
            </a:r>
            <a:r>
              <a:rPr lang="en-US" sz="1800">
                <a:latin typeface="Calibri"/>
                <a:ea typeface="Calibri"/>
                <a:cs typeface="Calibri"/>
                <a:sym typeface="Calibri"/>
              </a:rPr>
              <a:t>AFRICA GENDER INNOVATION LAB ETHIOPIA GENDER DIAGNOSTIC: BUILDING THE EVIDENCE BASE TO ADDRESS GENDER INEQUALITY IN ETHIOPIA: https://openknowledge.worldbank.org/server/api/core/bitstreams/4d3c6a84-1863-5d03-a2bf-7aa39a5f0939/content</a:t>
            </a:r>
            <a:endParaRPr/>
          </a:p>
          <a:p>
            <a:pPr marL="171450" marR="0" lvl="0" indent="-171450" algn="l" rtl="0">
              <a:lnSpc>
                <a:spcPct val="100000"/>
              </a:lnSpc>
              <a:spcBef>
                <a:spcPts val="0"/>
              </a:spcBef>
              <a:spcAft>
                <a:spcPts val="0"/>
              </a:spcAft>
              <a:buClr>
                <a:srgbClr val="000000"/>
              </a:buClr>
              <a:buSzPts val="1100"/>
              <a:buFont typeface="Arial"/>
              <a:buChar char="•"/>
            </a:pPr>
            <a:r>
              <a:rPr lang="en-US" sz="1800" baseline="30000">
                <a:latin typeface="Calibri"/>
                <a:ea typeface="Calibri"/>
                <a:cs typeface="Calibri"/>
                <a:sym typeface="Calibri"/>
              </a:rPr>
              <a:t>2</a:t>
            </a:r>
            <a:r>
              <a:rPr lang="en-US" sz="1800">
                <a:latin typeface="Calibri"/>
                <a:ea typeface="Calibri"/>
                <a:cs typeface="Calibri"/>
                <a:sym typeface="Calibri"/>
              </a:rPr>
              <a:t> </a:t>
            </a:r>
            <a:r>
              <a:rPr lang="en-US" sz="1800" u="sng">
                <a:solidFill>
                  <a:schemeClr val="hlink"/>
                </a:solidFill>
                <a:latin typeface="Calibri"/>
                <a:ea typeface="Calibri"/>
                <a:cs typeface="Calibri"/>
                <a:sym typeface="Calibri"/>
                <a:hlinkClick r:id="rId3"/>
              </a:rPr>
              <a:t>HDR21-22_Statistical_Annex_GII_Table.xlsx (live.com)</a:t>
            </a:r>
            <a:endParaRPr sz="1800">
              <a:latin typeface="Calibri"/>
              <a:ea typeface="Calibri"/>
              <a:cs typeface="Calibri"/>
              <a:sym typeface="Calibri"/>
            </a:endParaRPr>
          </a:p>
          <a:p>
            <a:pPr marL="171450" lvl="0" indent="-101600" algn="l" rtl="0">
              <a:lnSpc>
                <a:spcPct val="100000"/>
              </a:lnSpc>
              <a:spcBef>
                <a:spcPts val="0"/>
              </a:spcBef>
              <a:spcAft>
                <a:spcPts val="0"/>
              </a:spcAft>
              <a:buSzPts val="1100"/>
              <a:buFont typeface="Arial"/>
              <a:buNone/>
            </a:pPr>
            <a:endParaRPr b="0" i="0" baseline="30000">
              <a:latin typeface="NTR"/>
              <a:ea typeface="NTR"/>
              <a:cs typeface="NTR"/>
              <a:sym typeface="NT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2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sz="2000" b="1">
                <a:latin typeface="Calibri"/>
                <a:ea typeface="Calibri"/>
                <a:cs typeface="Calibri"/>
                <a:sym typeface="Calibri"/>
              </a:rPr>
              <a:t>Sources:</a:t>
            </a:r>
            <a:endParaRPr/>
          </a:p>
          <a:p>
            <a:pPr marL="171450" lvl="0" indent="-171450" algn="l" rtl="0">
              <a:lnSpc>
                <a:spcPct val="100000"/>
              </a:lnSpc>
              <a:spcBef>
                <a:spcPts val="0"/>
              </a:spcBef>
              <a:spcAft>
                <a:spcPts val="0"/>
              </a:spcAft>
              <a:buSzPts val="1100"/>
              <a:buFont typeface="Arial"/>
              <a:buChar char="•"/>
            </a:pPr>
            <a:r>
              <a:rPr lang="en-US" sz="1100" baseline="30000">
                <a:latin typeface="Calibri"/>
                <a:ea typeface="Calibri"/>
                <a:cs typeface="Calibri"/>
                <a:sym typeface="Calibri"/>
              </a:rPr>
              <a:t>1</a:t>
            </a:r>
            <a:r>
              <a:rPr lang="en-US" sz="1100">
                <a:latin typeface="Calibri"/>
                <a:ea typeface="Calibri"/>
                <a:cs typeface="Calibri"/>
                <a:sym typeface="Calibri"/>
              </a:rPr>
              <a:t> The World Bank Gender Data Portal: </a:t>
            </a:r>
            <a:r>
              <a:rPr lang="en-US" u="sng">
                <a:solidFill>
                  <a:schemeClr val="hlink"/>
                </a:solidFill>
                <a:latin typeface="Calibri"/>
                <a:ea typeface="Calibri"/>
                <a:cs typeface="Calibri"/>
                <a:sym typeface="Calibri"/>
                <a:hlinkClick r:id="rId3"/>
              </a:rPr>
              <a:t>Ethiopia - World Bank Gender Data Portal</a:t>
            </a:r>
            <a:endParaRPr>
              <a:latin typeface="Calibri"/>
              <a:ea typeface="Calibri"/>
              <a:cs typeface="Calibri"/>
              <a:sym typeface="Calibri"/>
            </a:endParaRPr>
          </a:p>
          <a:p>
            <a:pPr marL="171450" lvl="0" indent="-171450" algn="l" rtl="0">
              <a:lnSpc>
                <a:spcPct val="100000"/>
              </a:lnSpc>
              <a:spcBef>
                <a:spcPts val="0"/>
              </a:spcBef>
              <a:spcAft>
                <a:spcPts val="0"/>
              </a:spcAft>
              <a:buSzPts val="1100"/>
              <a:buFont typeface="Arial"/>
              <a:buChar char="•"/>
            </a:pPr>
            <a:r>
              <a:rPr lang="en-US" baseline="30000">
                <a:latin typeface="Calibri"/>
                <a:ea typeface="Calibri"/>
                <a:cs typeface="Calibri"/>
                <a:sym typeface="Calibri"/>
              </a:rPr>
              <a:t>2 </a:t>
            </a:r>
            <a:r>
              <a:rPr lang="en-US">
                <a:latin typeface="Calibri"/>
                <a:ea typeface="Calibri"/>
                <a:cs typeface="Calibri"/>
                <a:sym typeface="Calibri"/>
              </a:rPr>
              <a:t>Country Gender Assessment Series National Gender Profile of Agriculture and Rural Livelihoods, Ethiopia: FOOD AND AGRICULTURE ORGANIZATION OF THE UNITED NATIONS Addis Ababa, 2019 </a:t>
            </a:r>
            <a:endParaRPr/>
          </a:p>
          <a:p>
            <a:pPr marL="171450" lvl="0" indent="-171450" algn="l" rtl="0">
              <a:lnSpc>
                <a:spcPct val="100000"/>
              </a:lnSpc>
              <a:spcBef>
                <a:spcPts val="0"/>
              </a:spcBef>
              <a:spcAft>
                <a:spcPts val="0"/>
              </a:spcAft>
              <a:buSzPts val="1100"/>
              <a:buFont typeface="Arial"/>
              <a:buChar char="•"/>
            </a:pPr>
            <a:r>
              <a:rPr lang="en-US" sz="1100" baseline="30000">
                <a:latin typeface="Calibri"/>
                <a:ea typeface="Calibri"/>
                <a:cs typeface="Calibri"/>
                <a:sym typeface="Calibri"/>
              </a:rPr>
              <a:t>3</a:t>
            </a:r>
            <a:r>
              <a:rPr lang="en-US" sz="1100">
                <a:latin typeface="Calibri"/>
                <a:ea typeface="Calibri"/>
                <a:cs typeface="Calibri"/>
                <a:sym typeface="Calibri"/>
              </a:rPr>
              <a:t> Global Gender Gap Report: 2023: World Economic Forum </a:t>
            </a:r>
            <a:r>
              <a:rPr lang="en-US" u="sng">
                <a:solidFill>
                  <a:schemeClr val="hlink"/>
                </a:solidFill>
                <a:latin typeface="Calibri"/>
                <a:ea typeface="Calibri"/>
                <a:cs typeface="Calibri"/>
                <a:sym typeface="Calibri"/>
                <a:hlinkClick r:id="rId4"/>
              </a:rPr>
              <a:t>WEF_GGGR_2023.pdf (weforum.org)</a:t>
            </a:r>
            <a:endParaRPr sz="1100">
              <a:latin typeface="Calibri"/>
              <a:ea typeface="Calibri"/>
              <a:cs typeface="Calibri"/>
              <a:sym typeface="Calibri"/>
            </a:endParaRPr>
          </a:p>
          <a:p>
            <a:pPr marL="171450" lvl="0" indent="-171450" algn="l" rtl="0">
              <a:lnSpc>
                <a:spcPct val="100000"/>
              </a:lnSpc>
              <a:spcBef>
                <a:spcPts val="0"/>
              </a:spcBef>
              <a:spcAft>
                <a:spcPts val="0"/>
              </a:spcAft>
              <a:buSzPts val="1100"/>
              <a:buFont typeface="Arial"/>
              <a:buChar char="•"/>
            </a:pPr>
            <a:r>
              <a:rPr lang="en-US" sz="1100">
                <a:latin typeface="Calibri"/>
                <a:ea typeface="Calibri"/>
                <a:cs typeface="Calibri"/>
                <a:sym typeface="Calibri"/>
              </a:rPr>
              <a:t>In 2013, women in Ethiopia spent 19.3% of their day and men spent 6.6% of their day on unpaid work. </a:t>
            </a:r>
            <a:endParaRPr b="0" i="0" baseline="30000">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sz="2000" b="1">
                <a:latin typeface="Calibri"/>
                <a:ea typeface="Calibri"/>
                <a:cs typeface="Calibri"/>
                <a:sym typeface="Calibri"/>
              </a:rPr>
              <a:t>Sources:</a:t>
            </a:r>
            <a:endParaRPr/>
          </a:p>
          <a:p>
            <a:pPr marL="171450" lvl="0" indent="-171450" algn="l" rtl="0">
              <a:lnSpc>
                <a:spcPct val="100000"/>
              </a:lnSpc>
              <a:spcBef>
                <a:spcPts val="0"/>
              </a:spcBef>
              <a:spcAft>
                <a:spcPts val="0"/>
              </a:spcAft>
              <a:buSzPts val="1100"/>
              <a:buFont typeface="Arial"/>
              <a:buChar char="•"/>
            </a:pPr>
            <a:r>
              <a:rPr lang="en-US" sz="1800" baseline="30000">
                <a:latin typeface="Calibri"/>
                <a:ea typeface="Calibri"/>
                <a:cs typeface="Calibri"/>
                <a:sym typeface="Calibri"/>
              </a:rPr>
              <a:t>1</a:t>
            </a:r>
            <a:r>
              <a:rPr lang="en-US" sz="1800">
                <a:latin typeface="Calibri"/>
                <a:ea typeface="Calibri"/>
                <a:cs typeface="Calibri"/>
                <a:sym typeface="Calibri"/>
              </a:rPr>
              <a:t> Levelling the field: Improving Opportunities for Women Farmers in Africa, WB, 2014.</a:t>
            </a:r>
            <a:endParaRPr/>
          </a:p>
          <a:p>
            <a:pPr marL="457200" lvl="1" indent="0" algn="l" rtl="0">
              <a:lnSpc>
                <a:spcPct val="100000"/>
              </a:lnSpc>
              <a:spcBef>
                <a:spcPts val="0"/>
              </a:spcBef>
              <a:spcAft>
                <a:spcPts val="0"/>
              </a:spcAft>
              <a:buSzPts val="1100"/>
              <a:buFont typeface="Arial"/>
              <a:buNone/>
            </a:pPr>
            <a:r>
              <a:rPr lang="en-US" sz="1800">
                <a:latin typeface="Calibri"/>
                <a:ea typeface="Calibri"/>
                <a:cs typeface="Calibri"/>
                <a:sym typeface="Calibri"/>
              </a:rPr>
              <a:t>https://documents1.worldbank.org/curated/en/579161468007198488/pdf/860390WP0WB0ON0osure0date0March0180.pdf </a:t>
            </a:r>
            <a:endParaRPr/>
          </a:p>
          <a:p>
            <a:pPr marL="171450" lvl="0" indent="-171450" algn="l" rtl="0">
              <a:lnSpc>
                <a:spcPct val="100000"/>
              </a:lnSpc>
              <a:spcBef>
                <a:spcPts val="0"/>
              </a:spcBef>
              <a:spcAft>
                <a:spcPts val="0"/>
              </a:spcAft>
              <a:buSzPts val="1100"/>
              <a:buFont typeface="Arial"/>
              <a:buChar char="•"/>
            </a:pPr>
            <a:r>
              <a:rPr lang="en-US" sz="1800" baseline="30000">
                <a:latin typeface="Calibri"/>
                <a:ea typeface="Calibri"/>
                <a:cs typeface="Calibri"/>
                <a:sym typeface="Calibri"/>
              </a:rPr>
              <a:t>2</a:t>
            </a:r>
            <a:r>
              <a:rPr lang="en-US" sz="1800">
                <a:latin typeface="Calibri"/>
                <a:ea typeface="Calibri"/>
                <a:cs typeface="Calibri"/>
                <a:sym typeface="Calibri"/>
              </a:rPr>
              <a:t> </a:t>
            </a:r>
            <a:r>
              <a:rPr lang="en-US"/>
              <a:t>GENDER STATISTICS REPORT 201</a:t>
            </a:r>
            <a:r>
              <a:rPr lang="en-US" sz="1800">
                <a:latin typeface="Calibri"/>
                <a:ea typeface="Calibri"/>
                <a:cs typeface="Calibri"/>
                <a:sym typeface="Calibri"/>
              </a:rPr>
              <a:t>7, </a:t>
            </a:r>
            <a:r>
              <a:rPr lang="en-US"/>
              <a:t>NATIONAL PLANNING COMMISSION CENTRAL STATISTICAL AGENCY OF ETHIOPIA</a:t>
            </a:r>
            <a:r>
              <a:rPr lang="en-US" sz="1800">
                <a:latin typeface="Calibri"/>
                <a:ea typeface="Calibri"/>
                <a:cs typeface="Calibri"/>
                <a:sym typeface="Calibri"/>
              </a:rPr>
              <a:t> and Unwoman</a:t>
            </a:r>
            <a:endParaRPr/>
          </a:p>
          <a:p>
            <a:pPr marL="457200" lvl="1" indent="0" algn="l" rtl="0">
              <a:lnSpc>
                <a:spcPct val="100000"/>
              </a:lnSpc>
              <a:spcBef>
                <a:spcPts val="0"/>
              </a:spcBef>
              <a:spcAft>
                <a:spcPts val="0"/>
              </a:spcAft>
              <a:buSzPts val="1100"/>
              <a:buFont typeface="Arial"/>
              <a:buNone/>
            </a:pPr>
            <a:r>
              <a:rPr lang="en-US" sz="1800">
                <a:latin typeface="Calibri"/>
                <a:ea typeface="Calibri"/>
                <a:cs typeface="Calibri"/>
                <a:sym typeface="Calibri"/>
              </a:rPr>
              <a:t>https://africa.unwomen.org/sites/default/files/Field%20Office%20Africa/Attachments/Publications/2018/12/UN%20Women_Gender%20Statistics%20Report%202017_FINAL-compressed.pdf </a:t>
            </a:r>
            <a:endParaRPr/>
          </a:p>
          <a:p>
            <a:pPr marL="171450" marR="0" lvl="0" indent="-171450" algn="l" rtl="0">
              <a:lnSpc>
                <a:spcPct val="100000"/>
              </a:lnSpc>
              <a:spcBef>
                <a:spcPts val="0"/>
              </a:spcBef>
              <a:spcAft>
                <a:spcPts val="0"/>
              </a:spcAft>
              <a:buClr>
                <a:srgbClr val="000000"/>
              </a:buClr>
              <a:buSzPts val="1100"/>
              <a:buFont typeface="Arial"/>
              <a:buChar char="•"/>
            </a:pPr>
            <a:r>
              <a:rPr lang="en-US" sz="1800" baseline="30000">
                <a:latin typeface="Calibri"/>
                <a:ea typeface="Calibri"/>
                <a:cs typeface="Calibri"/>
                <a:sym typeface="Calibri"/>
              </a:rPr>
              <a:t>3</a:t>
            </a:r>
            <a:r>
              <a:rPr lang="en-US" sz="1800">
                <a:latin typeface="Calibri"/>
                <a:ea typeface="Calibri"/>
                <a:cs typeface="Calibri"/>
                <a:sym typeface="Calibri"/>
              </a:rPr>
              <a:t> </a:t>
            </a:r>
            <a:r>
              <a:rPr lang="en-US" sz="1800" b="0">
                <a:latin typeface="Calibri"/>
                <a:ea typeface="Calibri"/>
                <a:cs typeface="Calibri"/>
                <a:sym typeface="Calibri"/>
              </a:rPr>
              <a:t>Gender Analysis for Ethiopia’s Updated Nationally Determined Contribution, </a:t>
            </a:r>
            <a:r>
              <a:rPr lang="en-US" sz="1800" b="0">
                <a:solidFill>
                  <a:srgbClr val="00B050"/>
                </a:solidFill>
                <a:latin typeface="Calibri"/>
                <a:ea typeface="Calibri"/>
                <a:cs typeface="Calibri"/>
                <a:sym typeface="Calibri"/>
              </a:rPr>
              <a:t>Bedaso Taye, 2021</a:t>
            </a:r>
            <a:endParaRPr/>
          </a:p>
          <a:p>
            <a:pPr marL="457200" marR="0" lvl="1" indent="0" algn="l" rtl="0">
              <a:lnSpc>
                <a:spcPct val="100000"/>
              </a:lnSpc>
              <a:spcBef>
                <a:spcPts val="0"/>
              </a:spcBef>
              <a:spcAft>
                <a:spcPts val="0"/>
              </a:spcAft>
              <a:buClr>
                <a:srgbClr val="000000"/>
              </a:buClr>
              <a:buSzPts val="1100"/>
              <a:buFont typeface="Arial"/>
              <a:buNone/>
            </a:pPr>
            <a:r>
              <a:rPr lang="en-US" sz="1800" b="0">
                <a:latin typeface="Calibri"/>
                <a:ea typeface="Calibri"/>
                <a:cs typeface="Calibri"/>
                <a:sym typeface="Calibri"/>
              </a:rPr>
              <a:t>https://www.undp.org/ethiopia/publications/gender-analysis-ethiopias-updated-nationally-determined-contribution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SzPts val="1100"/>
              <a:buFont typeface="Arial"/>
              <a:buNone/>
            </a:pPr>
            <a:endParaRPr/>
          </a:p>
        </p:txBody>
      </p:sp>
      <p:sp>
        <p:nvSpPr>
          <p:cNvPr id="131" name="Google Shape;131;p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2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Roboto Slab"/>
              <a:buNone/>
            </a:pPr>
            <a:r>
              <a:rPr lang="en-US" sz="2000" b="1" i="0">
                <a:solidFill>
                  <a:srgbClr val="FFFFFF"/>
                </a:solidFill>
                <a:latin typeface="Roboto Slab"/>
                <a:ea typeface="Roboto Slab"/>
                <a:cs typeface="Roboto Slab"/>
                <a:sym typeface="Roboto Slab"/>
              </a:rPr>
              <a:t>Sources:</a:t>
            </a:r>
            <a:endParaRPr/>
          </a:p>
          <a:p>
            <a:pPr marL="171450" marR="0" lvl="0" indent="-171450" algn="l" rtl="0">
              <a:lnSpc>
                <a:spcPct val="100000"/>
              </a:lnSpc>
              <a:spcBef>
                <a:spcPts val="0"/>
              </a:spcBef>
              <a:spcAft>
                <a:spcPts val="0"/>
              </a:spcAft>
              <a:buClr>
                <a:srgbClr val="000000"/>
              </a:buClr>
              <a:buSzPts val="1100"/>
              <a:buFont typeface="Arial"/>
              <a:buChar char="•"/>
            </a:pPr>
            <a:r>
              <a:rPr lang="en-US" b="1" i="0" baseline="30000">
                <a:solidFill>
                  <a:srgbClr val="FFFFFF"/>
                </a:solidFill>
                <a:latin typeface="Calibri"/>
                <a:ea typeface="Calibri"/>
                <a:cs typeface="Calibri"/>
                <a:sym typeface="Calibri"/>
              </a:rPr>
              <a:t>1</a:t>
            </a:r>
            <a:r>
              <a:rPr lang="en-US" b="1" i="0">
                <a:solidFill>
                  <a:srgbClr val="FFFFFF"/>
                </a:solidFill>
                <a:latin typeface="Calibri"/>
                <a:ea typeface="Calibri"/>
                <a:cs typeface="Calibri"/>
                <a:sym typeface="Calibri"/>
              </a:rPr>
              <a:t> </a:t>
            </a:r>
            <a:r>
              <a:rPr lang="en-US" b="0" i="0">
                <a:solidFill>
                  <a:srgbClr val="FFFFFF"/>
                </a:solidFill>
                <a:latin typeface="Calibri"/>
                <a:ea typeface="Calibri"/>
                <a:cs typeface="Calibri"/>
                <a:sym typeface="Calibri"/>
              </a:rPr>
              <a:t>Gender Parity In Education In Ethiopia: </a:t>
            </a:r>
            <a:r>
              <a:rPr lang="en-US" b="0" u="sng">
                <a:solidFill>
                  <a:schemeClr val="hlink"/>
                </a:solidFill>
                <a:latin typeface="Calibri"/>
                <a:ea typeface="Calibri"/>
                <a:cs typeface="Calibri"/>
                <a:sym typeface="Calibri"/>
                <a:hlinkClick r:id="rId3"/>
              </a:rPr>
              <a:t>Gender Parity in Education in Ethiopia - Frontieri Consult</a:t>
            </a:r>
            <a:endParaRPr b="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b="0" i="0" baseline="30000">
                <a:solidFill>
                  <a:srgbClr val="FFFFFF"/>
                </a:solidFill>
                <a:latin typeface="Calibri"/>
                <a:ea typeface="Calibri"/>
                <a:cs typeface="Calibri"/>
                <a:sym typeface="Calibri"/>
              </a:rPr>
              <a:t>2</a:t>
            </a:r>
            <a:r>
              <a:rPr lang="en-US" b="0" i="0">
                <a:solidFill>
                  <a:srgbClr val="FFFFFF"/>
                </a:solidFill>
                <a:latin typeface="Calibri"/>
                <a:ea typeface="Calibri"/>
                <a:cs typeface="Calibri"/>
                <a:sym typeface="Calibri"/>
              </a:rPr>
              <a:t> </a:t>
            </a:r>
            <a:r>
              <a:rPr lang="en-US" b="0">
                <a:latin typeface="Calibri"/>
                <a:ea typeface="Calibri"/>
                <a:cs typeface="Calibri"/>
                <a:sym typeface="Calibri"/>
              </a:rPr>
              <a:t>GENDER ANALYSIS FINAL REPORT EDUCATION SYSTEMS STRENGTHENING PROJECT Ethiopia Performance Monitoring and Evaluation Service, 2019</a:t>
            </a:r>
            <a:endParaRPr/>
          </a:p>
          <a:p>
            <a:pPr marL="171450" marR="0" lvl="0" indent="-171450" algn="l" rtl="0">
              <a:lnSpc>
                <a:spcPct val="100000"/>
              </a:lnSpc>
              <a:spcBef>
                <a:spcPts val="0"/>
              </a:spcBef>
              <a:spcAft>
                <a:spcPts val="0"/>
              </a:spcAft>
              <a:buClr>
                <a:srgbClr val="000000"/>
              </a:buClr>
              <a:buSzPts val="1100"/>
              <a:buFont typeface="Arial"/>
              <a:buChar char="•"/>
            </a:pPr>
            <a:r>
              <a:rPr lang="en-US" b="0" i="0" baseline="30000">
                <a:solidFill>
                  <a:srgbClr val="FFFFFF"/>
                </a:solidFill>
                <a:latin typeface="Calibri"/>
                <a:ea typeface="Calibri"/>
                <a:cs typeface="Calibri"/>
                <a:sym typeface="Calibri"/>
              </a:rPr>
              <a:t>3 </a:t>
            </a:r>
            <a:r>
              <a:rPr lang="en-US" b="0" i="0">
                <a:latin typeface="Calibri"/>
                <a:ea typeface="Calibri"/>
                <a:cs typeface="Calibri"/>
                <a:sym typeface="Calibri"/>
              </a:rPr>
              <a:t>Global Gender Gap Report 2023; World Economic Forum; </a:t>
            </a:r>
            <a:r>
              <a:rPr lang="en-US" b="0" u="sng">
                <a:solidFill>
                  <a:schemeClr val="hlink"/>
                </a:solidFill>
                <a:latin typeface="Calibri"/>
                <a:ea typeface="Calibri"/>
                <a:cs typeface="Calibri"/>
                <a:sym typeface="Calibri"/>
                <a:hlinkClick r:id="rId4"/>
              </a:rPr>
              <a:t>WEF_GGGR_2023.pdf (weforum.org)</a:t>
            </a:r>
            <a:endParaRPr b="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b="0" i="0" baseline="30000">
                <a:solidFill>
                  <a:srgbClr val="FFFFFF"/>
                </a:solidFill>
                <a:latin typeface="Calibri"/>
                <a:ea typeface="Calibri"/>
                <a:cs typeface="Calibri"/>
                <a:sym typeface="Calibri"/>
              </a:rPr>
              <a:t>4</a:t>
            </a:r>
            <a:r>
              <a:rPr lang="en-US" b="0" i="0">
                <a:solidFill>
                  <a:srgbClr val="FFFFFF"/>
                </a:solidFill>
                <a:latin typeface="Calibri"/>
                <a:ea typeface="Calibri"/>
                <a:cs typeface="Calibri"/>
                <a:sym typeface="Calibri"/>
              </a:rPr>
              <a:t> Global Gender Gap Report 2021: </a:t>
            </a:r>
            <a:r>
              <a:rPr lang="en-US" b="0" u="sng">
                <a:solidFill>
                  <a:schemeClr val="hlink"/>
                </a:solidFill>
                <a:latin typeface="Calibri"/>
                <a:ea typeface="Calibri"/>
                <a:cs typeface="Calibri"/>
                <a:sym typeface="Calibri"/>
                <a:hlinkClick r:id="rId5"/>
              </a:rPr>
              <a:t>WEF_GGGR_2021.pdf (weforum.org)</a:t>
            </a:r>
            <a:endParaRPr b="0" i="0">
              <a:solidFill>
                <a:srgbClr val="FFFFFF"/>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b="0" i="0" baseline="30000">
                <a:solidFill>
                  <a:srgbClr val="FFFFFF"/>
                </a:solidFill>
                <a:latin typeface="Calibri"/>
                <a:ea typeface="Calibri"/>
                <a:cs typeface="Calibri"/>
                <a:sym typeface="Calibri"/>
              </a:rPr>
              <a:t>5 </a:t>
            </a:r>
            <a:r>
              <a:rPr lang="en-US" b="0" i="0">
                <a:solidFill>
                  <a:srgbClr val="607D8B"/>
                </a:solidFill>
                <a:latin typeface="Calibri"/>
                <a:ea typeface="Calibri"/>
                <a:cs typeface="Calibri"/>
                <a:sym typeface="Calibri"/>
              </a:rPr>
              <a:t>Addressing gender issues in Ethiopian higher education and research institutions – stories from Ethiopian gender champions (part two): </a:t>
            </a:r>
            <a:r>
              <a:rPr lang="en-US" b="0" u="sng">
                <a:solidFill>
                  <a:schemeClr val="hlink"/>
                </a:solidFill>
                <a:latin typeface="Calibri"/>
                <a:ea typeface="Calibri"/>
                <a:cs typeface="Calibri"/>
                <a:sym typeface="Calibri"/>
                <a:hlinkClick r:id="rId6"/>
              </a:rPr>
              <a:t>Addressing gender issues in Ethiopian higher education and research institutions – stories from Ethiopian gender champions (part two) – INASP Blog</a:t>
            </a:r>
            <a:endParaRPr b="0" i="0">
              <a:solidFill>
                <a:srgbClr val="FFFFFF"/>
              </a:solidFill>
              <a:latin typeface="Calibri"/>
              <a:ea typeface="Calibri"/>
              <a:cs typeface="Calibri"/>
              <a:sym typeface="Calibri"/>
            </a:endParaRPr>
          </a:p>
          <a:p>
            <a:pPr marL="171450" lvl="0" indent="-101600" algn="l" rtl="0">
              <a:lnSpc>
                <a:spcPct val="100000"/>
              </a:lnSpc>
              <a:spcBef>
                <a:spcPts val="0"/>
              </a:spcBef>
              <a:spcAft>
                <a:spcPts val="0"/>
              </a:spcAft>
              <a:buSzPts val="1100"/>
              <a:buFont typeface="Arial"/>
              <a:buNone/>
            </a:pPr>
            <a:endParaRPr b="0" i="0" baseline="30000">
              <a:latin typeface="NTR"/>
              <a:ea typeface="NTR"/>
              <a:cs typeface="NTR"/>
              <a:sym typeface="NT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b="1" i="0">
                <a:latin typeface="Calibri"/>
                <a:ea typeface="Calibri"/>
                <a:cs typeface="Calibri"/>
                <a:sym typeface="Calibri"/>
              </a:rPr>
              <a:t>Sources:</a:t>
            </a:r>
            <a:endParaRPr/>
          </a:p>
          <a:p>
            <a:pPr marL="171450" lvl="0" indent="-171450" algn="l" rtl="0">
              <a:lnSpc>
                <a:spcPct val="100000"/>
              </a:lnSpc>
              <a:spcBef>
                <a:spcPts val="0"/>
              </a:spcBef>
              <a:spcAft>
                <a:spcPts val="0"/>
              </a:spcAft>
              <a:buSzPts val="1100"/>
              <a:buFont typeface="Arial"/>
              <a:buChar char="•"/>
            </a:pPr>
            <a:r>
              <a:rPr lang="en-US" b="0" i="0" baseline="30000">
                <a:latin typeface="Calibri"/>
                <a:ea typeface="Calibri"/>
                <a:cs typeface="Calibri"/>
                <a:sym typeface="Calibri"/>
              </a:rPr>
              <a:t>1 </a:t>
            </a:r>
            <a:r>
              <a:rPr lang="en-US">
                <a:latin typeface="Calibri"/>
                <a:ea typeface="Calibri"/>
                <a:cs typeface="Calibri"/>
                <a:sym typeface="Calibri"/>
              </a:rPr>
              <a:t>Inequality in Skilled Birth Attendance Service Utilization in Ethiopia across Geographic, Residential Differences and Level of Women’s Education Habtamu Alemay Anteneh* Department of Medicine, Addis Ababa University, Addis Ababa, Ethiopia</a:t>
            </a:r>
            <a:endParaRPr/>
          </a:p>
          <a:p>
            <a:pPr marL="171450" lvl="0" indent="-101600" algn="l" rtl="0">
              <a:lnSpc>
                <a:spcPct val="100000"/>
              </a:lnSpc>
              <a:spcBef>
                <a:spcPts val="0"/>
              </a:spcBef>
              <a:spcAft>
                <a:spcPts val="0"/>
              </a:spcAft>
              <a:buSzPts val="1100"/>
              <a:buFont typeface="Arial"/>
              <a:buNone/>
            </a:pPr>
            <a:endParaRPr b="0" i="0" baseline="30000">
              <a:latin typeface="Calibri"/>
              <a:ea typeface="Calibri"/>
              <a:cs typeface="Calibri"/>
              <a:sym typeface="Calibri"/>
            </a:endParaRPr>
          </a:p>
          <a:p>
            <a:pPr marL="171450" lvl="0" indent="-171450" algn="l" rtl="0">
              <a:lnSpc>
                <a:spcPct val="100000"/>
              </a:lnSpc>
              <a:spcBef>
                <a:spcPts val="0"/>
              </a:spcBef>
              <a:spcAft>
                <a:spcPts val="0"/>
              </a:spcAft>
              <a:buSzPts val="1100"/>
              <a:buFont typeface="Arial"/>
              <a:buChar char="•"/>
            </a:pPr>
            <a:r>
              <a:rPr lang="en-US" b="0" i="0" baseline="30000">
                <a:latin typeface="Calibri"/>
                <a:ea typeface="Calibri"/>
                <a:cs typeface="Calibri"/>
                <a:sym typeface="Calibri"/>
              </a:rPr>
              <a:t>2 </a:t>
            </a:r>
            <a:r>
              <a:rPr lang="en-US" b="0" i="0">
                <a:latin typeface="Calibri"/>
                <a:ea typeface="Calibri"/>
                <a:cs typeface="Calibri"/>
                <a:sym typeface="Calibri"/>
              </a:rPr>
              <a:t>The World Bank Gender Data Portal: </a:t>
            </a:r>
            <a:r>
              <a:rPr lang="en-US" u="sng">
                <a:solidFill>
                  <a:schemeClr val="hlink"/>
                </a:solidFill>
                <a:latin typeface="Calibri"/>
                <a:ea typeface="Calibri"/>
                <a:cs typeface="Calibri"/>
                <a:sym typeface="Calibri"/>
                <a:hlinkClick r:id="rId3"/>
              </a:rPr>
              <a:t>Ethiopia - World Bank Gender Data Portal</a:t>
            </a:r>
            <a:endParaRPr>
              <a:latin typeface="Calibri"/>
              <a:ea typeface="Calibri"/>
              <a:cs typeface="Calibri"/>
              <a:sym typeface="Calibri"/>
            </a:endParaRPr>
          </a:p>
          <a:p>
            <a:pPr marL="171450" lvl="0" indent="-101600" algn="l" rtl="0">
              <a:lnSpc>
                <a:spcPct val="100000"/>
              </a:lnSpc>
              <a:spcBef>
                <a:spcPts val="0"/>
              </a:spcBef>
              <a:spcAft>
                <a:spcPts val="0"/>
              </a:spcAft>
              <a:buSzPts val="1100"/>
              <a:buFont typeface="Arial"/>
              <a:buNone/>
            </a:pPr>
            <a:endParaRPr b="0" i="0" baseline="30000">
              <a:latin typeface="Calibri"/>
              <a:ea typeface="Calibri"/>
              <a:cs typeface="Calibri"/>
              <a:sym typeface="Calibri"/>
            </a:endParaRPr>
          </a:p>
          <a:p>
            <a:pPr marL="171450" lvl="0" indent="-171450" algn="l" rtl="0">
              <a:lnSpc>
                <a:spcPct val="100000"/>
              </a:lnSpc>
              <a:spcBef>
                <a:spcPts val="0"/>
              </a:spcBef>
              <a:spcAft>
                <a:spcPts val="0"/>
              </a:spcAft>
              <a:buSzPts val="1100"/>
              <a:buFont typeface="Arial"/>
              <a:buChar char="•"/>
            </a:pPr>
            <a:r>
              <a:rPr lang="en-US" b="0" i="0" baseline="30000">
                <a:latin typeface="Calibri"/>
                <a:ea typeface="Calibri"/>
                <a:cs typeface="Calibri"/>
                <a:sym typeface="Calibri"/>
              </a:rPr>
              <a:t>3 </a:t>
            </a:r>
            <a:r>
              <a:rPr lang="en-US">
                <a:latin typeface="Calibri"/>
                <a:ea typeface="Calibri"/>
                <a:cs typeface="Calibri"/>
                <a:sym typeface="Calibri"/>
              </a:rPr>
              <a:t>National Situation Analysis of Children and Women in Ethiopia 2019 : </a:t>
            </a:r>
            <a:r>
              <a:rPr lang="en-US" u="sng">
                <a:solidFill>
                  <a:schemeClr val="hlink"/>
                </a:solidFill>
                <a:latin typeface="Calibri"/>
                <a:ea typeface="Calibri"/>
                <a:cs typeface="Calibri"/>
                <a:sym typeface="Calibri"/>
                <a:hlinkClick r:id="rId4"/>
              </a:rPr>
              <a:t>UNICEF-Ethiopia-National-Situation-Analysis-Children-Women-2019.pdf</a:t>
            </a:r>
            <a:endParaRPr>
              <a:latin typeface="Calibri"/>
              <a:ea typeface="Calibri"/>
              <a:cs typeface="Calibri"/>
              <a:sym typeface="Calibri"/>
            </a:endParaRPr>
          </a:p>
          <a:p>
            <a:pPr marL="171450" lvl="0" indent="-101600" algn="l" rtl="0">
              <a:lnSpc>
                <a:spcPct val="100000"/>
              </a:lnSpc>
              <a:spcBef>
                <a:spcPts val="0"/>
              </a:spcBef>
              <a:spcAft>
                <a:spcPts val="0"/>
              </a:spcAft>
              <a:buSzPts val="1100"/>
              <a:buFont typeface="Arial"/>
              <a:buNone/>
            </a:pPr>
            <a:endParaRPr b="0" i="0" baseline="30000">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b="0" i="0" baseline="30000">
                <a:latin typeface="Calibri"/>
                <a:ea typeface="Calibri"/>
                <a:cs typeface="Calibri"/>
                <a:sym typeface="Calibri"/>
              </a:rPr>
              <a:t>4 </a:t>
            </a:r>
            <a:r>
              <a:rPr lang="en-US" sz="1800" b="0" i="0">
                <a:solidFill>
                  <a:srgbClr val="000000"/>
                </a:solidFill>
                <a:latin typeface="Calibri"/>
                <a:ea typeface="Calibri"/>
                <a:cs typeface="Calibri"/>
                <a:sym typeface="Calibri"/>
              </a:rPr>
              <a:t>Prevalence and predictors of anemia among pregnant women in Ethiopia: Systematic review and meta-analysis : https://doi.org/10.1371%2Fjournal.pone.0267005</a:t>
            </a:r>
            <a:endParaRPr/>
          </a:p>
          <a:p>
            <a:pPr marL="171450" marR="0" lvl="0" indent="-101600" algn="l" rtl="0">
              <a:lnSpc>
                <a:spcPct val="100000"/>
              </a:lnSpc>
              <a:spcBef>
                <a:spcPts val="0"/>
              </a:spcBef>
              <a:spcAft>
                <a:spcPts val="0"/>
              </a:spcAft>
              <a:buClr>
                <a:srgbClr val="000000"/>
              </a:buClr>
              <a:buSzPts val="1100"/>
              <a:buFont typeface="Arial"/>
              <a:buNone/>
            </a:pPr>
            <a:endParaRPr sz="1800" b="0" i="0">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1800" b="0" i="0" baseline="30000">
                <a:solidFill>
                  <a:srgbClr val="000000"/>
                </a:solidFill>
                <a:latin typeface="Calibri"/>
                <a:ea typeface="Calibri"/>
                <a:cs typeface="Calibri"/>
                <a:sym typeface="Calibri"/>
              </a:rPr>
              <a:t>5</a:t>
            </a:r>
            <a:r>
              <a:rPr lang="en-US" sz="1800" b="0" i="0">
                <a:solidFill>
                  <a:srgbClr val="000000"/>
                </a:solidFill>
                <a:latin typeface="Calibri"/>
                <a:ea typeface="Calibri"/>
                <a:cs typeface="Calibri"/>
                <a:sym typeface="Calibri"/>
              </a:rPr>
              <a:t> Postnatal Care Utilization and Associated Factors among Mothers who gave Birth in the Aysaeta District, Northeast Ethiopia: A Community Based Cross-sectional Study: </a:t>
            </a:r>
            <a:r>
              <a:rPr lang="en-US" sz="3200" u="sng">
                <a:solidFill>
                  <a:schemeClr val="hlink"/>
                </a:solidFill>
                <a:latin typeface="Calibri"/>
                <a:ea typeface="Calibri"/>
                <a:cs typeface="Calibri"/>
                <a:sym typeface="Calibri"/>
                <a:hlinkClick r:id="rId5"/>
              </a:rPr>
              <a:t>Postnatal Care Utilization and Associated Factors among Mothers who gave Birth in the Aysaeta District, Northeast Ethiopia: A Community Based Cross-sectional Study - PMC (nih.gov)</a:t>
            </a:r>
            <a:endParaRPr sz="3200">
              <a:latin typeface="Calibri"/>
              <a:ea typeface="Calibri"/>
              <a:cs typeface="Calibri"/>
              <a:sym typeface="Calibri"/>
            </a:endParaRPr>
          </a:p>
          <a:p>
            <a:pPr marL="171450" marR="0" lvl="0" indent="-101600" algn="l" rtl="0">
              <a:lnSpc>
                <a:spcPct val="100000"/>
              </a:lnSpc>
              <a:spcBef>
                <a:spcPts val="0"/>
              </a:spcBef>
              <a:spcAft>
                <a:spcPts val="0"/>
              </a:spcAft>
              <a:buClr>
                <a:srgbClr val="000000"/>
              </a:buClr>
              <a:buSzPts val="1100"/>
              <a:buFont typeface="Arial"/>
              <a:buNone/>
            </a:pPr>
            <a:endParaRPr sz="3200" b="0" i="0">
              <a:solidFill>
                <a:srgbClr val="000000"/>
              </a:solidFill>
              <a:latin typeface="Calibri"/>
              <a:ea typeface="Calibri"/>
              <a:cs typeface="Calibri"/>
              <a:sym typeface="Calibri"/>
            </a:endParaRPr>
          </a:p>
          <a:p>
            <a:pPr marL="171450" marR="0" lvl="0" indent="-171450" algn="l" rtl="0">
              <a:lnSpc>
                <a:spcPct val="100000"/>
              </a:lnSpc>
              <a:spcBef>
                <a:spcPts val="0"/>
              </a:spcBef>
              <a:spcAft>
                <a:spcPts val="0"/>
              </a:spcAft>
              <a:buClr>
                <a:srgbClr val="000000"/>
              </a:buClr>
              <a:buSzPts val="1100"/>
              <a:buFont typeface="Arial"/>
              <a:buChar char="•"/>
            </a:pPr>
            <a:r>
              <a:rPr lang="en-US" sz="3200" b="0" i="0" baseline="30000">
                <a:solidFill>
                  <a:srgbClr val="000000"/>
                </a:solidFill>
                <a:latin typeface="Calibri"/>
                <a:ea typeface="Calibri"/>
                <a:cs typeface="Calibri"/>
                <a:sym typeface="Calibri"/>
              </a:rPr>
              <a:t>6</a:t>
            </a:r>
            <a:r>
              <a:rPr lang="en-US" sz="3200" b="0" i="0">
                <a:solidFill>
                  <a:srgbClr val="000000"/>
                </a:solidFill>
                <a:latin typeface="Calibri"/>
                <a:ea typeface="Calibri"/>
                <a:cs typeface="Calibri"/>
                <a:sym typeface="Calibri"/>
              </a:rPr>
              <a:t> EDHS 2016, </a:t>
            </a:r>
            <a:r>
              <a:rPr lang="en-US" sz="3200" u="sng">
                <a:solidFill>
                  <a:schemeClr val="hlink"/>
                </a:solidFill>
                <a:latin typeface="Calibri"/>
                <a:ea typeface="Calibri"/>
                <a:cs typeface="Calibri"/>
                <a:sym typeface="Calibri"/>
                <a:hlinkClick r:id="rId6"/>
              </a:rPr>
              <a:t>Ethiopia Demographic and Health Survey 2016 [FR328] (dhsprogram.com)</a:t>
            </a:r>
            <a:endParaRPr sz="1800" b="0" i="0">
              <a:solidFill>
                <a:srgbClr val="000000"/>
              </a:solidFill>
              <a:latin typeface="Calibri"/>
              <a:ea typeface="Calibri"/>
              <a:cs typeface="Calibri"/>
              <a:sym typeface="Calibri"/>
            </a:endParaRPr>
          </a:p>
          <a:p>
            <a:pPr marL="171450" lvl="0" indent="-101600" algn="l" rtl="0">
              <a:lnSpc>
                <a:spcPct val="100000"/>
              </a:lnSpc>
              <a:spcBef>
                <a:spcPts val="0"/>
              </a:spcBef>
              <a:spcAft>
                <a:spcPts val="0"/>
              </a:spcAft>
              <a:buSzPts val="1100"/>
              <a:buFont typeface="Arial"/>
              <a:buNone/>
            </a:pPr>
            <a:endParaRPr b="0" i="0" baseline="30000">
              <a:latin typeface="Calibri"/>
              <a:ea typeface="Calibri"/>
              <a:cs typeface="Calibri"/>
              <a:sym typeface="Calibri"/>
            </a:endParaRPr>
          </a:p>
          <a:p>
            <a:pPr marL="171450" lvl="0" indent="-101600" algn="l" rtl="0">
              <a:lnSpc>
                <a:spcPct val="100000"/>
              </a:lnSpc>
              <a:spcBef>
                <a:spcPts val="0"/>
              </a:spcBef>
              <a:spcAft>
                <a:spcPts val="0"/>
              </a:spcAft>
              <a:buSzPts val="1100"/>
              <a:buFont typeface="Arial"/>
              <a:buNone/>
            </a:pPr>
            <a:endParaRPr b="0" i="0" baseline="30000">
              <a:latin typeface="NTR"/>
              <a:ea typeface="NTR"/>
              <a:cs typeface="NTR"/>
              <a:sym typeface="NT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SzPts val="1100"/>
              <a:buFont typeface="Arial"/>
              <a:buNone/>
            </a:pPr>
            <a:endParaRPr/>
          </a:p>
        </p:txBody>
      </p:sp>
      <p:sp>
        <p:nvSpPr>
          <p:cNvPr id="342" name="Google Shape;342;p3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3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All images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3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Facilitator:</a:t>
            </a:r>
            <a:endParaRPr/>
          </a:p>
          <a:p>
            <a:pPr marL="457200" lvl="0" indent="-298450" algn="l" rtl="0">
              <a:lnSpc>
                <a:spcPct val="100000"/>
              </a:lnSpc>
              <a:spcBef>
                <a:spcPts val="0"/>
              </a:spcBef>
              <a:spcAft>
                <a:spcPts val="0"/>
              </a:spcAft>
              <a:buSzPts val="1100"/>
              <a:buChar char="●"/>
            </a:pPr>
            <a:r>
              <a:rPr lang="en-US"/>
              <a:t>This is a group exercise to get the participants moving and talking.</a:t>
            </a:r>
            <a:endParaRPr/>
          </a:p>
          <a:p>
            <a:pPr marL="457200" lvl="0" indent="-298450" algn="l" rtl="0">
              <a:lnSpc>
                <a:spcPct val="100000"/>
              </a:lnSpc>
              <a:spcBef>
                <a:spcPts val="0"/>
              </a:spcBef>
              <a:spcAft>
                <a:spcPts val="0"/>
              </a:spcAft>
              <a:buSzPts val="1100"/>
              <a:buChar char="●"/>
            </a:pPr>
            <a:r>
              <a:rPr lang="en-US"/>
              <a:t>Distribute the character cards from the ‘Climate and Society Game’ on www.cdkn.org, but excluding the ‘Environmental Management officer’ and/or ‘Disaster management officer’ cards – use the other ones.  There are a total of 20 cards (minus the ‘officer’ cards). They are in three sets: Ethiopia set (8 characters); Ecuador set (6 characters); India set (6 characters). If the workshop is taking place in one of these countries – only distribute cards for that country. If it’s an international workshop with a mix of nationalities/national backgrounds, use them all. </a:t>
            </a:r>
            <a:endParaRPr/>
          </a:p>
          <a:p>
            <a:pPr marL="457200" lvl="0" indent="-298450" algn="l" rtl="0">
              <a:lnSpc>
                <a:spcPct val="100000"/>
              </a:lnSpc>
              <a:spcBef>
                <a:spcPts val="0"/>
              </a:spcBef>
              <a:spcAft>
                <a:spcPts val="0"/>
              </a:spcAft>
              <a:buSzPts val="1100"/>
              <a:buChar char="●"/>
            </a:pPr>
            <a:r>
              <a:rPr lang="en-US"/>
              <a:t>Each participant should read about the character they are assigned and imagine themselves in that character’s shoes.</a:t>
            </a:r>
            <a:endParaRPr/>
          </a:p>
          <a:p>
            <a:pPr marL="457200" lvl="0" indent="-298450" algn="l" rtl="0">
              <a:lnSpc>
                <a:spcPct val="100000"/>
              </a:lnSpc>
              <a:spcBef>
                <a:spcPts val="0"/>
              </a:spcBef>
              <a:spcAft>
                <a:spcPts val="0"/>
              </a:spcAft>
              <a:buSzPts val="1100"/>
              <a:buChar char="●"/>
            </a:pPr>
            <a:r>
              <a:rPr lang="en-US"/>
              <a:t>The participants should make a line down the middle of the room.</a:t>
            </a:r>
            <a:endParaRPr/>
          </a:p>
          <a:p>
            <a:pPr marL="457200" lvl="0" indent="-298450" algn="l" rtl="0">
              <a:lnSpc>
                <a:spcPct val="100000"/>
              </a:lnSpc>
              <a:spcBef>
                <a:spcPts val="0"/>
              </a:spcBef>
              <a:spcAft>
                <a:spcPts val="0"/>
              </a:spcAft>
              <a:buSzPts val="1100"/>
              <a:buChar char="●"/>
            </a:pPr>
            <a:r>
              <a:rPr lang="en-US"/>
              <a:t>They don’t know what the other people’s cards say, they should focus on their own.</a:t>
            </a:r>
            <a:endParaRPr/>
          </a:p>
          <a:p>
            <a:pPr marL="457200" lvl="0" indent="-298450" algn="l" rtl="0">
              <a:lnSpc>
                <a:spcPct val="100000"/>
              </a:lnSpc>
              <a:spcBef>
                <a:spcPts val="0"/>
              </a:spcBef>
              <a:spcAft>
                <a:spcPts val="0"/>
              </a:spcAft>
              <a:buSzPts val="1100"/>
              <a:buChar char="●"/>
            </a:pPr>
            <a:r>
              <a:rPr lang="en-US"/>
              <a:t>Tell the participants that all of them live in a low-income urban neighbourhood and are exposed to climate hazards every year, such as flooding and drought, but some people are better off, and some are relatively worse off. Think about the vulnerabilities and the strengths and skills that their character has, to face the droughts.</a:t>
            </a:r>
            <a:endParaRPr/>
          </a:p>
          <a:p>
            <a:pPr marL="457200" lvl="0" indent="-298450" algn="l" rtl="0">
              <a:lnSpc>
                <a:spcPct val="100000"/>
              </a:lnSpc>
              <a:spcBef>
                <a:spcPts val="0"/>
              </a:spcBef>
              <a:spcAft>
                <a:spcPts val="0"/>
              </a:spcAft>
              <a:buSzPts val="1100"/>
              <a:buChar char="●"/>
            </a:pPr>
            <a:r>
              <a:rPr lang="en-US"/>
              <a:t>Now, each participant should imagine that the middle of the room represents the average status and wellbeing of residents of the fictional low-income neighbourhood.</a:t>
            </a:r>
            <a:endParaRPr/>
          </a:p>
          <a:p>
            <a:pPr marL="457200" lvl="0" indent="-298450" algn="l" rtl="0">
              <a:lnSpc>
                <a:spcPct val="100000"/>
              </a:lnSpc>
              <a:spcBef>
                <a:spcPts val="0"/>
              </a:spcBef>
              <a:spcAft>
                <a:spcPts val="0"/>
              </a:spcAft>
              <a:buSzPts val="1100"/>
              <a:buChar char="●"/>
            </a:pPr>
            <a:r>
              <a:rPr lang="en-US"/>
              <a:t>Call on participants to step towards the front of the room if they have lots of strengths and skills to respond to droughts.</a:t>
            </a:r>
            <a:endParaRPr/>
          </a:p>
          <a:p>
            <a:pPr marL="457200" lvl="0" indent="-298450" algn="l" rtl="0">
              <a:lnSpc>
                <a:spcPct val="100000"/>
              </a:lnSpc>
              <a:spcBef>
                <a:spcPts val="0"/>
              </a:spcBef>
              <a:spcAft>
                <a:spcPts val="0"/>
              </a:spcAft>
              <a:buSzPts val="1100"/>
              <a:buChar char="●"/>
            </a:pPr>
            <a:r>
              <a:rPr lang="en-US"/>
              <a:t>Call on participants to step towards the back of the room if they have fewer strengths and skills to respond to the droughts or they are more discriminated against and they find it more difficult to seek help from others.</a:t>
            </a:r>
            <a:endParaRPr/>
          </a:p>
          <a:p>
            <a:pPr marL="457200" lvl="0" indent="-298450" algn="l" rtl="0">
              <a:lnSpc>
                <a:spcPct val="100000"/>
              </a:lnSpc>
              <a:spcBef>
                <a:spcPts val="0"/>
              </a:spcBef>
              <a:spcAft>
                <a:spcPts val="0"/>
              </a:spcAft>
              <a:buSzPts val="1100"/>
              <a:buChar char="●"/>
            </a:pPr>
            <a:r>
              <a:rPr lang="en-US"/>
              <a:t>Don’t over-analyse it! This is just a warm-up.</a:t>
            </a:r>
            <a:endParaRPr/>
          </a:p>
          <a:p>
            <a:pPr marL="457200" lvl="0" indent="-298450" algn="l" rtl="0">
              <a:lnSpc>
                <a:spcPct val="100000"/>
              </a:lnSpc>
              <a:spcBef>
                <a:spcPts val="0"/>
              </a:spcBef>
              <a:spcAft>
                <a:spcPts val="0"/>
              </a:spcAft>
              <a:buSzPts val="1100"/>
              <a:buChar char="●"/>
            </a:pPr>
            <a:r>
              <a:rPr lang="en-US"/>
              <a:t>Participants move around, stepping forward or backwards.</a:t>
            </a:r>
            <a:endParaRPr/>
          </a:p>
          <a:p>
            <a:pPr marL="457200" lvl="0" indent="-298450" algn="l" rtl="0">
              <a:lnSpc>
                <a:spcPct val="100000"/>
              </a:lnSpc>
              <a:spcBef>
                <a:spcPts val="0"/>
              </a:spcBef>
              <a:spcAft>
                <a:spcPts val="0"/>
              </a:spcAft>
              <a:buSzPts val="1100"/>
              <a:buChar char="●"/>
            </a:pPr>
            <a:r>
              <a:rPr lang="en-US"/>
              <a:t>Now ask for participants to turn to the person next to them. What are their strengths and vulnerabilities in the face of the drought?  Why did they step forward or back? Compare notes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3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3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a:latin typeface="Calibri"/>
                <a:ea typeface="Calibri"/>
                <a:cs typeface="Calibri"/>
                <a:sym typeface="Calibri"/>
              </a:rPr>
              <a:t>Disasters tend to exacerbate social inequalities and existing power dynamics</a:t>
            </a:r>
            <a:endParaRPr sz="1100" b="1">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sz="11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sz="1100">
                <a:latin typeface="Calibri"/>
                <a:ea typeface="Calibri"/>
                <a:cs typeface="Calibri"/>
                <a:sym typeface="Calibri"/>
              </a:rPr>
              <a:t>They constrain people’s ability to escape poverty, and leave those who are poor and the most marginalised at greater risk of being ‘left behind’, and more vulnerable to ongoing and future climate and disaster risks (Diwakar et al., 2018 forthcoming; Lovell and Le Masson, 2014). As more people live and work in areas at risk of natural hazards (including those influenced by climate change), increasing exposure to climate and disaster risk, policies and programmes that aim to build resilience need also to tackle underlying vulnerabilities and intersecting inequalities. </a:t>
            </a:r>
            <a:endParaRPr/>
          </a:p>
          <a:p>
            <a:pPr marL="457200" lvl="0" indent="-298450" algn="l" rtl="0">
              <a:lnSpc>
                <a:spcPct val="100000"/>
              </a:lnSpc>
              <a:spcBef>
                <a:spcPts val="0"/>
              </a:spcBef>
              <a:spcAft>
                <a:spcPts val="0"/>
              </a:spcAft>
              <a:buSzPts val="1100"/>
              <a:buChar char="●"/>
            </a:pPr>
            <a:r>
              <a:rPr lang="en-US"/>
              <a:t>Natural hazard-related disasters can reverse years of development gains (ibid ODI, 2018)</a:t>
            </a:r>
            <a:endParaRPr/>
          </a:p>
          <a:p>
            <a:pPr marL="457200" marR="0" lvl="0" indent="-298450" algn="l" rtl="0">
              <a:lnSpc>
                <a:spcPct val="100000"/>
              </a:lnSpc>
              <a:spcBef>
                <a:spcPts val="0"/>
              </a:spcBef>
              <a:spcAft>
                <a:spcPts val="0"/>
              </a:spcAft>
              <a:buClr>
                <a:srgbClr val="000000"/>
              </a:buClr>
              <a:buSzPts val="1100"/>
              <a:buFont typeface="Arial"/>
              <a:buChar char="●"/>
            </a:pPr>
            <a:r>
              <a:rPr lang="en-US"/>
              <a:t>Disasters tend to exacerbate social inequalities and existing power dynamics: ODI (2018) Leave Noone Behind Index. London: ODI  https://www.odi.org/sites/odi.org.uk/files/resource-documents/12304.pdf (accessed 8 April 2020)</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Women face mobility constraints</a:t>
            </a:r>
            <a:endParaRPr/>
          </a:p>
          <a:p>
            <a:pPr marL="914400" lvl="1" indent="-298450" algn="l" rtl="0">
              <a:lnSpc>
                <a:spcPct val="100000"/>
              </a:lnSpc>
              <a:spcBef>
                <a:spcPts val="0"/>
              </a:spcBef>
              <a:spcAft>
                <a:spcPts val="0"/>
              </a:spcAft>
              <a:buSzPts val="1100"/>
              <a:buChar char="○"/>
            </a:pPr>
            <a:r>
              <a:rPr lang="en-US" sz="6000">
                <a:latin typeface="Calibri"/>
                <a:ea typeface="Calibri"/>
                <a:cs typeface="Calibri"/>
                <a:sym typeface="Calibri"/>
              </a:rPr>
              <a:t>e.g. social norms expressed through dress codes; gendered skills; responsibility for children, elderly &amp; the sick </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Differential vulnerability of men and women to disasters is context-dependent – where women are more empowered they are generally less vulnerable to disaster impacts….</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Potential for long-term impacts – e.g. girls’ participation in education may not recover, may be vulnerable to abuse in aftermath…</a:t>
            </a:r>
            <a:endParaRPr/>
          </a:p>
          <a:p>
            <a:pPr marL="457200" lvl="0" indent="-298450" algn="l" rtl="0">
              <a:lnSpc>
                <a:spcPct val="100000"/>
              </a:lnSpc>
              <a:spcBef>
                <a:spcPts val="0"/>
              </a:spcBef>
              <a:spcAft>
                <a:spcPts val="0"/>
              </a:spcAft>
              <a:buSzPts val="1100"/>
              <a:buChar char="●"/>
            </a:pPr>
            <a:r>
              <a:rPr lang="en-US" sz="6000">
                <a:latin typeface="Calibri"/>
                <a:ea typeface="Calibri"/>
                <a:cs typeface="Calibri"/>
                <a:sym typeface="Calibri"/>
              </a:rPr>
              <a:t>‘micro-disasters’ – e.g. urban flooding may also have unequal impacts….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 </a:t>
            </a:r>
            <a:r>
              <a:rPr lang="en-US" sz="1100" b="0" i="0" u="sng" strike="noStrike" cap="none">
                <a:solidFill>
                  <a:schemeClr val="hlink"/>
                </a:solidFill>
                <a:latin typeface="Arial"/>
                <a:ea typeface="Arial"/>
                <a:cs typeface="Arial"/>
                <a:sym typeface="Arial"/>
                <a:hlinkClick r:id="rId3"/>
              </a:rPr>
              <a:t>study by Oxfam International of the 2004 tsunami in Asia</a:t>
            </a:r>
            <a:r>
              <a:rPr lang="en-US" sz="1100" b="0" i="0" u="none" strike="noStrike" cap="none">
                <a:solidFill>
                  <a:srgbClr val="000000"/>
                </a:solidFill>
                <a:latin typeface="Arial"/>
                <a:ea typeface="Arial"/>
                <a:cs typeface="Arial"/>
                <a:sym typeface="Arial"/>
              </a:rPr>
              <a:t> where 70% more women than men died because they did not know how to swim or climb trees. In addition, women took longer to regain economic independence after the disaster as they took on the resultant rise in unpaid labour. The loss of homes also often translates into the loss of equipment for economic activities such as those for artisans, cooks and seamstresses.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On the other hand, an increase in violence against women after a disaster is a widely documented issue which arises out of unstable living conditions, seeking security from masculine figures, sexual assaults in temporary camps, increased sexual exploitation and maltreatment of women, children and adolescents.</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More recent analysis published in </a:t>
            </a:r>
            <a:r>
              <a:rPr lang="en-US" sz="1100" b="1" i="0" u="none" strike="noStrike" cap="none">
                <a:solidFill>
                  <a:srgbClr val="000000"/>
                </a:solidFill>
                <a:latin typeface="Arial"/>
                <a:ea typeface="Arial"/>
                <a:cs typeface="Arial"/>
                <a:sym typeface="Arial"/>
              </a:rPr>
              <a:t>Presentación del dossier. Comunidad, vulnerabilidad y reproducción en condiciones de desastre. Abordajes desde América Latina y el Caribe </a:t>
            </a:r>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By : Ana Gabriela Fernández, Johannes Waldmüller, Cristina Vega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DOI: </a:t>
            </a:r>
            <a:r>
              <a:rPr lang="en-US" sz="1100" b="0" i="0" u="sng" strike="noStrike" cap="none">
                <a:solidFill>
                  <a:schemeClr val="hlink"/>
                </a:solidFill>
                <a:latin typeface="Arial"/>
                <a:ea typeface="Arial"/>
                <a:cs typeface="Arial"/>
                <a:sym typeface="Arial"/>
                <a:hlinkClick r:id="rId4"/>
              </a:rPr>
              <a:t>https://doi.org/10.17141/iconos.66.2020.4156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Is summarised in a recent article by SciDev.net (see https://revistas.flacsoandes.edu.ec/iconos/article/view/4156 and in English summary, https://cdkn.org/2020/03/opinion-environmental-disasters-widen-the-gender-gap/)</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“Women and children are more likely to die than men during climate disasters according to the UN-Habitat. Also survivors encounter countless social, economic and health assistance inequalities,” says Adriana Noacco, director of the Centre for Education and Environmental Management (CEGA in Spanish) from the University of Buenos Aires.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 research highlights the importance of women’s participation in disaster response teams, as in most cases, they are excluded from the decision-making. It makes reference to experiences such as those of the earthquake in Haiti, Hurricane Katrina in the United States, Hurricane Mitch in Honduras and the 2010 tsunami in Dichato, Chile, where the female leadership was at the forefront of community care and food networks, proving their organisational capacity and specific approach to dealing with situations related to land rights, health, grief and coping with trauma and also their participation in reconstruction processes.</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Fernández, Vega and Waldmüller say that improved approaches to gender equality in one place will improve the capacity to deal with natural disasters. An event itself should become a turning point for creating better conditions in terms of equality.</a:t>
            </a:r>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They say that “it is therefore necessary to revise institutional practices, the social value assigned to community and reproductive activities, and the opportunities created for developing skills for both men and women.”</a:t>
            </a:r>
            <a:endParaRPr/>
          </a:p>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In summary</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 Unequal opportunities render women more vulnerable to climate disasters.</a:t>
            </a:r>
            <a:br>
              <a:rPr lang="en-US" sz="1100" b="0" i="0" u="none" strike="noStrike" cap="none">
                <a:solidFill>
                  <a:srgbClr val="000000"/>
                </a:solidFill>
                <a:latin typeface="Arial"/>
                <a:ea typeface="Arial"/>
                <a:cs typeface="Arial"/>
                <a:sym typeface="Arial"/>
              </a:rPr>
            </a:br>
            <a:r>
              <a:rPr lang="en-US" sz="1100" b="0" i="0" u="none" strike="noStrike" cap="none">
                <a:solidFill>
                  <a:srgbClr val="000000"/>
                </a:solidFill>
                <a:latin typeface="Arial"/>
                <a:ea typeface="Arial"/>
                <a:cs typeface="Arial"/>
                <a:sym typeface="Arial"/>
              </a:rPr>
              <a:t>• Credit should be accessible to women for continuation of their businesses after natural disasters – among other measures targeted at women.</a:t>
            </a:r>
            <a:br>
              <a:rPr lang="en-US" sz="1100" b="0" i="0" u="none" strike="noStrike" cap="none">
                <a:solidFill>
                  <a:srgbClr val="000000"/>
                </a:solidFill>
                <a:latin typeface="Arial"/>
                <a:ea typeface="Arial"/>
                <a:cs typeface="Arial"/>
                <a:sym typeface="Arial"/>
              </a:rPr>
            </a:br>
            <a:r>
              <a:rPr lang="en-US" sz="1100" b="0" i="0" u="none" strike="noStrike" cap="none">
                <a:solidFill>
                  <a:srgbClr val="000000"/>
                </a:solidFill>
                <a:latin typeface="Arial"/>
                <a:ea typeface="Arial"/>
                <a:cs typeface="Arial"/>
                <a:sym typeface="Arial"/>
              </a:rPr>
              <a:t>• This will prevent the relegation of women to socially-imposed roles such as cooking and cleaning and enable them to be more active in the public domain.</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b2cb1f34fb_0_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2b2cb1f34fb_0_5:notes"/>
          <p:cNvSpPr txBox="1">
            <a:spLocks noGrp="1"/>
          </p:cNvSpPr>
          <p:nvPr>
            <p:ph type="body" idx="1"/>
          </p:nvPr>
        </p:nvSpPr>
        <p:spPr>
          <a:xfrm>
            <a:off x="994410" y="3232666"/>
            <a:ext cx="7955400" cy="306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0: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40: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 </a:t>
            </a:r>
            <a:r>
              <a:rPr lang="en-US" sz="1100"/>
              <a:t>IPCC finds that drivers of land degradation, desertification* and their negative  impacts on people in a changing climate include:</a:t>
            </a:r>
            <a:endParaRPr/>
          </a:p>
          <a:p>
            <a:pPr marL="457200" lvl="0" indent="-228600" algn="l" rtl="0">
              <a:lnSpc>
                <a:spcPct val="100000"/>
              </a:lnSpc>
              <a:spcBef>
                <a:spcPts val="0"/>
              </a:spcBef>
              <a:spcAft>
                <a:spcPts val="0"/>
              </a:spcAft>
              <a:buSzPts val="1100"/>
              <a:buNone/>
            </a:pPr>
            <a:endParaRPr sz="1100"/>
          </a:p>
          <a:p>
            <a:pPr marL="285750" lvl="0" indent="-285750" algn="l" rtl="0">
              <a:lnSpc>
                <a:spcPct val="100000"/>
              </a:lnSpc>
              <a:spcBef>
                <a:spcPts val="0"/>
              </a:spcBef>
              <a:spcAft>
                <a:spcPts val="0"/>
              </a:spcAft>
              <a:buSzPts val="1100"/>
              <a:buFont typeface="Arial"/>
              <a:buChar char="-"/>
            </a:pPr>
            <a:r>
              <a:rPr lang="en-US" sz="1100"/>
              <a:t>Land tenure insecurity</a:t>
            </a:r>
            <a:endParaRPr/>
          </a:p>
          <a:p>
            <a:pPr marL="285750" lvl="0" indent="-285750" algn="l" rtl="0">
              <a:lnSpc>
                <a:spcPct val="100000"/>
              </a:lnSpc>
              <a:spcBef>
                <a:spcPts val="0"/>
              </a:spcBef>
              <a:spcAft>
                <a:spcPts val="0"/>
              </a:spcAft>
              <a:buSzPts val="1100"/>
              <a:buFont typeface="Arial"/>
              <a:buChar char="-"/>
            </a:pPr>
            <a:r>
              <a:rPr lang="en-US" sz="1100"/>
              <a:t>Lack of property rights</a:t>
            </a:r>
            <a:endParaRPr/>
          </a:p>
          <a:p>
            <a:pPr marL="285750" lvl="0" indent="-285750" algn="l" rtl="0">
              <a:lnSpc>
                <a:spcPct val="100000"/>
              </a:lnSpc>
              <a:spcBef>
                <a:spcPts val="0"/>
              </a:spcBef>
              <a:spcAft>
                <a:spcPts val="0"/>
              </a:spcAft>
              <a:buSzPts val="1100"/>
              <a:buFont typeface="Arial"/>
              <a:buChar char="-"/>
            </a:pPr>
            <a:r>
              <a:rPr lang="en-US" sz="1100"/>
              <a:t>Lack of access to markets and to agricultural advisory services</a:t>
            </a:r>
            <a:endParaRPr/>
          </a:p>
          <a:p>
            <a:pPr marL="285750" lvl="0" indent="-285750" algn="l" rtl="0">
              <a:lnSpc>
                <a:spcPct val="100000"/>
              </a:lnSpc>
              <a:spcBef>
                <a:spcPts val="0"/>
              </a:spcBef>
              <a:spcAft>
                <a:spcPts val="0"/>
              </a:spcAft>
              <a:buSzPts val="1100"/>
              <a:buFont typeface="Arial"/>
              <a:buChar char="-"/>
            </a:pPr>
            <a:r>
              <a:rPr lang="en-US" sz="1100"/>
              <a:t>Lack of technical knowledge and skills</a:t>
            </a:r>
            <a:endParaRPr/>
          </a:p>
          <a:p>
            <a:pPr marL="285750" lvl="0" indent="-285750" algn="l" rtl="0">
              <a:lnSpc>
                <a:spcPct val="100000"/>
              </a:lnSpc>
              <a:spcBef>
                <a:spcPts val="0"/>
              </a:spcBef>
              <a:spcAft>
                <a:spcPts val="0"/>
              </a:spcAft>
              <a:buSzPts val="1100"/>
              <a:buFont typeface="Arial"/>
              <a:buChar char="-"/>
            </a:pPr>
            <a:r>
              <a:rPr lang="en-US" sz="1100"/>
              <a:t>Poor climate services</a:t>
            </a:r>
            <a:endParaRPr/>
          </a:p>
          <a:p>
            <a:pPr marL="285750" lvl="0" indent="-285750" algn="l" rtl="0">
              <a:lnSpc>
                <a:spcPct val="100000"/>
              </a:lnSpc>
              <a:spcBef>
                <a:spcPts val="0"/>
              </a:spcBef>
              <a:spcAft>
                <a:spcPts val="0"/>
              </a:spcAft>
              <a:buSzPts val="1100"/>
              <a:buFont typeface="Arial"/>
              <a:buChar char="-"/>
            </a:pPr>
            <a:r>
              <a:rPr lang="en-US" sz="1100"/>
              <a:t>(Agriculture price distortions)</a:t>
            </a:r>
            <a:endParaRPr/>
          </a:p>
          <a:p>
            <a:pPr marL="285750" lvl="0" indent="-285750" algn="l" rtl="0">
              <a:lnSpc>
                <a:spcPct val="100000"/>
              </a:lnSpc>
              <a:spcBef>
                <a:spcPts val="0"/>
              </a:spcBef>
              <a:spcAft>
                <a:spcPts val="0"/>
              </a:spcAft>
              <a:buSzPts val="1100"/>
              <a:buFont typeface="Arial"/>
              <a:buChar char="-"/>
            </a:pPr>
            <a:r>
              <a:rPr lang="en-US" sz="1100"/>
              <a:t>(Lack of agricultural subsidies)</a:t>
            </a:r>
            <a:endParaRPr/>
          </a:p>
          <a:p>
            <a:pPr marL="285750" lvl="0" indent="-215900" algn="l" rtl="0">
              <a:lnSpc>
                <a:spcPct val="100000"/>
              </a:lnSpc>
              <a:spcBef>
                <a:spcPts val="0"/>
              </a:spcBef>
              <a:spcAft>
                <a:spcPts val="0"/>
              </a:spcAft>
              <a:buSzPts val="1100"/>
              <a:buFont typeface="Arial"/>
              <a:buNone/>
            </a:pPr>
            <a:endParaRPr sz="1100"/>
          </a:p>
          <a:p>
            <a:pPr marL="285750" lvl="0" indent="-285750" algn="l" rtl="0">
              <a:lnSpc>
                <a:spcPct val="100000"/>
              </a:lnSpc>
              <a:spcBef>
                <a:spcPts val="0"/>
              </a:spcBef>
              <a:spcAft>
                <a:spcPts val="0"/>
              </a:spcAft>
              <a:buSzPts val="1100"/>
              <a:buFont typeface="Arial"/>
              <a:buChar char="-"/>
            </a:pPr>
            <a:r>
              <a:rPr lang="en-US" sz="1100"/>
              <a:t>Several of these have gender dimensions – women face discrimination. </a:t>
            </a:r>
            <a:endParaRPr/>
          </a:p>
          <a:p>
            <a:pPr marL="285750" lvl="0" indent="-215900" algn="l" rtl="0">
              <a:lnSpc>
                <a:spcPct val="100000"/>
              </a:lnSpc>
              <a:spcBef>
                <a:spcPts val="0"/>
              </a:spcBef>
              <a:spcAft>
                <a:spcPts val="0"/>
              </a:spcAft>
              <a:buSzPts val="1100"/>
              <a:buFont typeface="Arial"/>
              <a:buNone/>
            </a:pPr>
            <a:endParaRPr sz="1100"/>
          </a:p>
          <a:p>
            <a:pPr marL="285750" lvl="0" indent="-285750" algn="l" rtl="0">
              <a:lnSpc>
                <a:spcPct val="100000"/>
              </a:lnSpc>
              <a:spcBef>
                <a:spcPts val="0"/>
              </a:spcBef>
              <a:spcAft>
                <a:spcPts val="0"/>
              </a:spcAft>
              <a:buSzPts val="1100"/>
              <a:buFont typeface="Arial"/>
              <a:buChar char="-"/>
            </a:pPr>
            <a:r>
              <a:rPr lang="en-US" sz="1100" b="0" i="1"/>
              <a:t>Facilitator: Following is opportunity for pause and group discussion in whole group or breakout:</a:t>
            </a:r>
            <a:endParaRPr/>
          </a:p>
          <a:p>
            <a:pPr marL="285750" lvl="0" indent="-285750" algn="l" rtl="0">
              <a:lnSpc>
                <a:spcPct val="100000"/>
              </a:lnSpc>
              <a:spcBef>
                <a:spcPts val="0"/>
              </a:spcBef>
              <a:spcAft>
                <a:spcPts val="0"/>
              </a:spcAft>
              <a:buSzPts val="1100"/>
              <a:buFont typeface="Arial"/>
              <a:buChar char="-"/>
            </a:pPr>
            <a:r>
              <a:rPr lang="en-US" sz="1100" b="1"/>
              <a:t>Discussion: in which areas do women face discrimination (of the above drivers of land degradation) and why?</a:t>
            </a:r>
            <a:endParaRPr/>
          </a:p>
          <a:p>
            <a:pPr marL="285750" lvl="0" indent="-215900" algn="l" rtl="0">
              <a:lnSpc>
                <a:spcPct val="100000"/>
              </a:lnSpc>
              <a:spcBef>
                <a:spcPts val="0"/>
              </a:spcBef>
              <a:spcAft>
                <a:spcPts val="0"/>
              </a:spcAft>
              <a:buSzPts val="1100"/>
              <a:buFont typeface="Arial"/>
              <a:buNone/>
            </a:pPr>
            <a:endParaRPr sz="1100"/>
          </a:p>
          <a:p>
            <a:pPr marL="285750" lvl="0" indent="-285750" algn="l" rtl="0">
              <a:lnSpc>
                <a:spcPct val="100000"/>
              </a:lnSpc>
              <a:spcBef>
                <a:spcPts val="0"/>
              </a:spcBef>
              <a:spcAft>
                <a:spcPts val="0"/>
              </a:spcAft>
              <a:buSzPts val="1100"/>
              <a:buFont typeface="Arial"/>
              <a:buChar char="-"/>
            </a:pPr>
            <a:r>
              <a:rPr lang="en-US" sz="1100"/>
              <a:t>Women’s lack of access to land resources, to knowledge/advisory services, to credit can all be addressed through female empowerment</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387" name="Google Shape;387;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38</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1: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41: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sz="1100" b="1">
                <a:highlight>
                  <a:srgbClr val="00FF00"/>
                </a:highlight>
              </a:rPr>
              <a:t>Many societies are missing on significant knowledge and talent by not including women in decision-making more from the individual farm plot to the community to the landscape level – </a:t>
            </a:r>
            <a:endParaRPr/>
          </a:p>
          <a:p>
            <a:pPr marL="457200" lvl="0" indent="-298450" algn="l" rtl="0">
              <a:lnSpc>
                <a:spcPct val="100000"/>
              </a:lnSpc>
              <a:spcBef>
                <a:spcPts val="0"/>
              </a:spcBef>
              <a:spcAft>
                <a:spcPts val="0"/>
              </a:spcAft>
              <a:buSzPts val="1100"/>
              <a:buNone/>
            </a:pPr>
            <a:r>
              <a:rPr lang="en-US" sz="1100" b="1">
                <a:highlight>
                  <a:srgbClr val="00FF00"/>
                </a:highlight>
              </a:rPr>
              <a:t>IPCC findings</a:t>
            </a:r>
            <a:endParaRPr/>
          </a:p>
          <a:p>
            <a:pPr marL="457200" lvl="0" indent="-298450" algn="l" rtl="0">
              <a:lnSpc>
                <a:spcPct val="100000"/>
              </a:lnSpc>
              <a:spcBef>
                <a:spcPts val="0"/>
              </a:spcBef>
              <a:spcAft>
                <a:spcPts val="0"/>
              </a:spcAft>
              <a:buSzPts val="1100"/>
              <a:buChar char="●"/>
            </a:pPr>
            <a:r>
              <a:rPr lang="en-US">
                <a:highlight>
                  <a:srgbClr val="00FF00"/>
                </a:highlight>
              </a:rPr>
              <a:t>“Skills and knowledge of women and marginalised groups are not yet sufficiently recognised” - IPCC</a:t>
            </a:r>
            <a:endParaRPr/>
          </a:p>
          <a:p>
            <a:pPr marL="457200" lvl="0" indent="-228600" algn="l" rtl="0">
              <a:lnSpc>
                <a:spcPct val="100000"/>
              </a:lnSpc>
              <a:spcBef>
                <a:spcPts val="0"/>
              </a:spcBef>
              <a:spcAft>
                <a:spcPts val="0"/>
              </a:spcAft>
              <a:buSzPts val="1100"/>
              <a:buNone/>
            </a:pPr>
            <a:endParaRPr>
              <a:highlight>
                <a:srgbClr val="00FF00"/>
              </a:highlight>
            </a:endParaRPr>
          </a:p>
          <a:p>
            <a:pPr marL="457200" lvl="0" indent="-228600" algn="l" rtl="0">
              <a:lnSpc>
                <a:spcPct val="100000"/>
              </a:lnSpc>
              <a:spcBef>
                <a:spcPts val="0"/>
              </a:spcBef>
              <a:spcAft>
                <a:spcPts val="0"/>
              </a:spcAft>
              <a:buSzPts val="1100"/>
              <a:buNone/>
            </a:pPr>
            <a:r>
              <a:rPr lang="en-US">
                <a:highlight>
                  <a:srgbClr val="00FF00"/>
                </a:highlight>
              </a:rPr>
              <a:t>Points to stress:</a:t>
            </a:r>
            <a:endParaRPr>
              <a:highlight>
                <a:srgbClr val="00FF00"/>
              </a:highlight>
            </a:endParaRPr>
          </a:p>
          <a:p>
            <a:pPr marL="285750" lvl="0" indent="-285750" algn="l" rtl="0">
              <a:lnSpc>
                <a:spcPct val="100000"/>
              </a:lnSpc>
              <a:spcBef>
                <a:spcPts val="0"/>
              </a:spcBef>
              <a:spcAft>
                <a:spcPts val="0"/>
              </a:spcAft>
              <a:buSzPts val="1100"/>
              <a:buFont typeface="Arial"/>
              <a:buChar char="-"/>
            </a:pPr>
            <a:r>
              <a:rPr lang="en-US">
                <a:highlight>
                  <a:srgbClr val="00FF00"/>
                </a:highlight>
              </a:rPr>
              <a:t>Avoid calling people ‘victims’ and falling into victim mentality</a:t>
            </a:r>
            <a:endParaRPr/>
          </a:p>
          <a:p>
            <a:pPr marL="285750" lvl="0" indent="-285750" algn="l" rtl="0">
              <a:lnSpc>
                <a:spcPct val="100000"/>
              </a:lnSpc>
              <a:spcBef>
                <a:spcPts val="0"/>
              </a:spcBef>
              <a:spcAft>
                <a:spcPts val="0"/>
              </a:spcAft>
              <a:buSzPts val="1100"/>
              <a:buFont typeface="Arial"/>
              <a:buChar char="-"/>
            </a:pPr>
            <a:r>
              <a:rPr lang="en-US">
                <a:highlight>
                  <a:srgbClr val="00FF00"/>
                </a:highlight>
              </a:rPr>
              <a:t>This mistake means that decision-makers don’t acknowledge and society doesn’t benefit sufficiently from knowledge, wisdom of: marginalised groups, including indigenous peoples, women, including widows and elderly women</a:t>
            </a:r>
            <a:endParaRPr/>
          </a:p>
          <a:p>
            <a:pPr marL="285750" lvl="0" indent="-215900" algn="l" rtl="0">
              <a:lnSpc>
                <a:spcPct val="100000"/>
              </a:lnSpc>
              <a:spcBef>
                <a:spcPts val="0"/>
              </a:spcBef>
              <a:spcAft>
                <a:spcPts val="0"/>
              </a:spcAft>
              <a:buSzPts val="1100"/>
              <a:buFont typeface="Arial"/>
              <a:buNone/>
            </a:pPr>
            <a:endParaRPr>
              <a:highlight>
                <a:srgbClr val="00FF00"/>
              </a:highlight>
            </a:endParaRPr>
          </a:p>
          <a:p>
            <a:pPr marL="457200" lvl="0" indent="-298450" algn="l" rtl="0">
              <a:lnSpc>
                <a:spcPct val="100000"/>
              </a:lnSpc>
              <a:spcBef>
                <a:spcPts val="0"/>
              </a:spcBef>
              <a:spcAft>
                <a:spcPts val="0"/>
              </a:spcAft>
              <a:buSzPts val="1100"/>
              <a:buChar char="●"/>
            </a:pPr>
            <a:r>
              <a:rPr lang="en-US">
                <a:highlight>
                  <a:srgbClr val="00FF00"/>
                </a:highlight>
              </a:rPr>
              <a:t>Let’s explore how </a:t>
            </a:r>
            <a:r>
              <a:rPr lang="en-US" b="1">
                <a:highlight>
                  <a:srgbClr val="00FF00"/>
                </a:highlight>
              </a:rPr>
              <a:t>inclusive </a:t>
            </a:r>
            <a:r>
              <a:rPr lang="en-US">
                <a:highlight>
                  <a:srgbClr val="00FF00"/>
                </a:highlight>
              </a:rPr>
              <a:t>climate-compatible development is </a:t>
            </a:r>
            <a:r>
              <a:rPr lang="en-US" b="1">
                <a:highlight>
                  <a:srgbClr val="00FF00"/>
                </a:highlight>
              </a:rPr>
              <a:t>more effective </a:t>
            </a:r>
            <a:r>
              <a:rPr lang="en-US">
                <a:highlight>
                  <a:srgbClr val="00FF00"/>
                </a:highlight>
              </a:rPr>
              <a:t>development for everyone….</a:t>
            </a:r>
            <a:endParaRPr/>
          </a:p>
          <a:p>
            <a:pPr marL="457200" lvl="0" indent="-298450" algn="l" rtl="0">
              <a:lnSpc>
                <a:spcPct val="100000"/>
              </a:lnSpc>
              <a:spcBef>
                <a:spcPts val="0"/>
              </a:spcBef>
              <a:spcAft>
                <a:spcPts val="0"/>
              </a:spcAft>
              <a:buSzPts val="1100"/>
              <a:buNone/>
            </a:pPr>
            <a:r>
              <a:rPr lang="en-US" sz="1100" b="1">
                <a:highlight>
                  <a:srgbClr val="00FF00"/>
                </a:highlight>
              </a:rPr>
              <a:t>Next up: case studies showing how climate compatible development works better when women are empowered as part of the process</a:t>
            </a:r>
            <a:endParaRPr/>
          </a:p>
        </p:txBody>
      </p:sp>
      <p:sp>
        <p:nvSpPr>
          <p:cNvPr id="397" name="Google Shape;397;p4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39</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SzPts val="1100"/>
              <a:buFont typeface="Calibri"/>
              <a:buNone/>
            </a:pPr>
            <a:r>
              <a:rPr lang="en-US" sz="1100">
                <a:latin typeface="Calibri"/>
                <a:ea typeface="Calibri"/>
                <a:cs typeface="Calibri"/>
                <a:sym typeface="Calibri"/>
              </a:rPr>
              <a:t>Draw the table on flipchart, and Ask participants to do the following exercise on their notebook. </a:t>
            </a:r>
            <a:endParaRPr/>
          </a:p>
          <a:p>
            <a:pPr marL="214313" lvl="0" indent="-171450" algn="just" rtl="0">
              <a:lnSpc>
                <a:spcPct val="90000"/>
              </a:lnSpc>
              <a:spcBef>
                <a:spcPts val="0"/>
              </a:spcBef>
              <a:spcAft>
                <a:spcPts val="0"/>
              </a:spcAft>
              <a:buSzPts val="1100"/>
              <a:buFont typeface="Arial"/>
              <a:buChar char="•"/>
            </a:pPr>
            <a:r>
              <a:rPr lang="en-US" sz="1100">
                <a:latin typeface="Calibri"/>
                <a:ea typeface="Calibri"/>
                <a:cs typeface="Calibri"/>
                <a:sym typeface="Calibri"/>
              </a:rPr>
              <a:t>Ask participants to write on their notebook, using the template, those characteristics or attributes which they consider to be typically female and typically male without pausing to think too long</a:t>
            </a:r>
            <a:endParaRPr/>
          </a:p>
          <a:p>
            <a:pPr marL="214313" lvl="0" indent="-171450" algn="just" rtl="0">
              <a:lnSpc>
                <a:spcPct val="90000"/>
              </a:lnSpc>
              <a:spcBef>
                <a:spcPts val="0"/>
              </a:spcBef>
              <a:spcAft>
                <a:spcPts val="0"/>
              </a:spcAft>
              <a:buSzPts val="1100"/>
              <a:buFont typeface="Arial"/>
              <a:buChar char="•"/>
            </a:pPr>
            <a:r>
              <a:rPr lang="en-US" sz="1100">
                <a:latin typeface="Calibri"/>
                <a:ea typeface="Calibri"/>
                <a:cs typeface="Calibri"/>
                <a:sym typeface="Calibri"/>
              </a:rPr>
              <a:t>Ask volunteers to share what they wrote on their notebook under each columns-WRITE IT ON FLIPCHART</a:t>
            </a:r>
            <a:endParaRPr/>
          </a:p>
          <a:p>
            <a:pPr marL="214313" lvl="0" indent="-171450" algn="just" rtl="0">
              <a:lnSpc>
                <a:spcPct val="90000"/>
              </a:lnSpc>
              <a:spcBef>
                <a:spcPts val="0"/>
              </a:spcBef>
              <a:spcAft>
                <a:spcPts val="0"/>
              </a:spcAft>
              <a:buSzPts val="1100"/>
              <a:buFont typeface="Arial"/>
              <a:buChar char="•"/>
            </a:pPr>
            <a:r>
              <a:rPr lang="en-US" sz="1100">
                <a:latin typeface="Calibri"/>
                <a:ea typeface="Calibri"/>
                <a:cs typeface="Calibri"/>
                <a:sym typeface="Calibri"/>
              </a:rPr>
              <a:t>Ask them to exchange the title “man” and “woman”. Ask participants to discuss if all the listed words/phrases still apply for the other party one by one. </a:t>
            </a:r>
            <a:endParaRPr/>
          </a:p>
          <a:p>
            <a:pPr marL="214313" lvl="0" indent="-171450" algn="just" rtl="0">
              <a:lnSpc>
                <a:spcPct val="90000"/>
              </a:lnSpc>
              <a:spcBef>
                <a:spcPts val="0"/>
              </a:spcBef>
              <a:spcAft>
                <a:spcPts val="0"/>
              </a:spcAft>
              <a:buSzPts val="1100"/>
              <a:buFont typeface="Arial"/>
              <a:buChar char="•"/>
            </a:pPr>
            <a:r>
              <a:rPr lang="en-US" sz="1100">
                <a:latin typeface="Calibri"/>
                <a:ea typeface="Calibri"/>
                <a:cs typeface="Calibri"/>
                <a:sym typeface="Calibri"/>
              </a:rPr>
              <a:t>Now, discuss on the ones which do not apply for the other party  In most cases these ones tend to be “natural or biological” characteristics of men and women which cannot be changed.</a:t>
            </a:r>
            <a:endParaRPr/>
          </a:p>
        </p:txBody>
      </p:sp>
      <p:sp>
        <p:nvSpPr>
          <p:cNvPr id="136" name="Google Shape;136;p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p4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800">
                <a:solidFill>
                  <a:srgbClr val="444746"/>
                </a:solidFill>
                <a:latin typeface="Roboto"/>
                <a:ea typeface="Roboto"/>
                <a:cs typeface="Roboto"/>
                <a:sym typeface="Roboto"/>
              </a:rPr>
              <a:t>Source: </a:t>
            </a:r>
            <a:r>
              <a:rPr lang="en-US" sz="1800" u="sng">
                <a:solidFill>
                  <a:srgbClr val="0B57D0"/>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https://www.ipcc.ch/report/ar6/syr/downloads/report/IPCC_AR6_SYR_SPM.pdf</a:t>
            </a:r>
            <a:br>
              <a:rPr lang="en-US" sz="1800">
                <a:solidFill>
                  <a:srgbClr val="444746"/>
                </a:solidFill>
                <a:latin typeface="Roboto"/>
                <a:ea typeface="Roboto"/>
                <a:cs typeface="Roboto"/>
                <a:sym typeface="Roboto"/>
              </a:rPr>
            </a:br>
            <a:br>
              <a:rPr lang="en-US" sz="1800">
                <a:solidFill>
                  <a:srgbClr val="444746"/>
                </a:solidFill>
                <a:latin typeface="Roboto"/>
                <a:ea typeface="Roboto"/>
                <a:cs typeface="Roboto"/>
                <a:sym typeface="Roboto"/>
              </a:rPr>
            </a:br>
            <a:r>
              <a:rPr lang="en-US" sz="1800">
                <a:solidFill>
                  <a:srgbClr val="444746"/>
                </a:solidFill>
                <a:latin typeface="Roboto"/>
                <a:ea typeface="Roboto"/>
                <a:cs typeface="Roboto"/>
                <a:sym typeface="Roboto"/>
              </a:rPr>
              <a:t>C.5 Prioritising equity, climate justice, social justice, inclusion and just transition processes can</a:t>
            </a:r>
            <a:br>
              <a:rPr lang="en-US" sz="1800">
                <a:solidFill>
                  <a:srgbClr val="444746"/>
                </a:solidFill>
                <a:latin typeface="Roboto"/>
                <a:ea typeface="Roboto"/>
                <a:cs typeface="Roboto"/>
                <a:sym typeface="Roboto"/>
              </a:rPr>
            </a:br>
            <a:endParaRPr sz="1800">
              <a:latin typeface="Calibri"/>
              <a:ea typeface="Calibri"/>
              <a:cs typeface="Calibri"/>
              <a:sym typeface="Calibri"/>
            </a:endParaRPr>
          </a:p>
          <a:p>
            <a:pPr marL="800100" lvl="1" indent="-342900" algn="l" rtl="0">
              <a:lnSpc>
                <a:spcPct val="100000"/>
              </a:lnSpc>
              <a:spcBef>
                <a:spcPts val="0"/>
              </a:spcBef>
              <a:spcAft>
                <a:spcPts val="0"/>
              </a:spcAft>
              <a:buSzPts val="1100"/>
              <a:buFont typeface="Noto Sans Symbols"/>
              <a:buChar char="∙"/>
            </a:pPr>
            <a:r>
              <a:rPr lang="en-US" sz="1800">
                <a:solidFill>
                  <a:srgbClr val="444746"/>
                </a:solidFill>
                <a:latin typeface="Roboto"/>
                <a:ea typeface="Roboto"/>
                <a:cs typeface="Roboto"/>
                <a:sym typeface="Roboto"/>
              </a:rPr>
              <a:t>enable adaptation and ambitious mitigation actions and climate resilient development. </a:t>
            </a:r>
            <a:endParaRPr sz="1800">
              <a:latin typeface="Calibri"/>
              <a:ea typeface="Calibri"/>
              <a:cs typeface="Calibri"/>
              <a:sym typeface="Calibri"/>
            </a:endParaRPr>
          </a:p>
          <a:p>
            <a:pPr marL="800100" lvl="1" indent="-342900" algn="l" rtl="0">
              <a:lnSpc>
                <a:spcPct val="100000"/>
              </a:lnSpc>
              <a:spcBef>
                <a:spcPts val="0"/>
              </a:spcBef>
              <a:spcAft>
                <a:spcPts val="0"/>
              </a:spcAft>
              <a:buSzPts val="1100"/>
              <a:buFont typeface="Noto Sans Symbols"/>
              <a:buChar char="∙"/>
            </a:pPr>
            <a:r>
              <a:rPr lang="en-US" sz="1800">
                <a:solidFill>
                  <a:srgbClr val="444746"/>
                </a:solidFill>
                <a:latin typeface="Roboto"/>
                <a:ea typeface="Roboto"/>
                <a:cs typeface="Roboto"/>
                <a:sym typeface="Roboto"/>
              </a:rPr>
              <a:t>Adaptation</a:t>
            </a:r>
            <a:r>
              <a:rPr lang="en-US" sz="1800">
                <a:latin typeface="Calibri"/>
                <a:ea typeface="Calibri"/>
                <a:cs typeface="Calibri"/>
                <a:sym typeface="Calibri"/>
              </a:rPr>
              <a:t> outcomes are enhanced by increased support to regions and people with the highest vulnerability to climatic hazards. </a:t>
            </a:r>
            <a:r>
              <a:rPr lang="en-US" sz="1800">
                <a:solidFill>
                  <a:srgbClr val="444746"/>
                </a:solidFill>
                <a:latin typeface="Roboto"/>
                <a:ea typeface="Roboto"/>
                <a:cs typeface="Roboto"/>
                <a:sym typeface="Roboto"/>
              </a:rPr>
              <a:t> </a:t>
            </a:r>
            <a:endParaRPr sz="1800">
              <a:latin typeface="Calibri"/>
              <a:ea typeface="Calibri"/>
              <a:cs typeface="Calibri"/>
              <a:sym typeface="Calibri"/>
            </a:endParaRPr>
          </a:p>
          <a:p>
            <a:pPr marL="800100" lvl="1" indent="-342900" algn="l" rtl="0">
              <a:lnSpc>
                <a:spcPct val="100000"/>
              </a:lnSpc>
              <a:spcBef>
                <a:spcPts val="0"/>
              </a:spcBef>
              <a:spcAft>
                <a:spcPts val="0"/>
              </a:spcAft>
              <a:buSzPts val="1100"/>
              <a:buFont typeface="Noto Sans Symbols"/>
              <a:buChar char="∙"/>
            </a:pPr>
            <a:r>
              <a:rPr lang="en-US" sz="1800">
                <a:solidFill>
                  <a:srgbClr val="444746"/>
                </a:solidFill>
                <a:latin typeface="Roboto"/>
                <a:ea typeface="Roboto"/>
                <a:cs typeface="Roboto"/>
                <a:sym typeface="Roboto"/>
              </a:rPr>
              <a:t>Integrating climate adaptation into social protection programs improves resilience. </a:t>
            </a:r>
            <a:endParaRPr sz="1800">
              <a:latin typeface="Calibri"/>
              <a:ea typeface="Calibri"/>
              <a:cs typeface="Calibri"/>
              <a:sym typeface="Calibri"/>
            </a:endParaRPr>
          </a:p>
          <a:p>
            <a:pPr marL="800100" lvl="1" indent="-342900" algn="l" rtl="0">
              <a:lnSpc>
                <a:spcPct val="100000"/>
              </a:lnSpc>
              <a:spcBef>
                <a:spcPts val="0"/>
              </a:spcBef>
              <a:spcAft>
                <a:spcPts val="0"/>
              </a:spcAft>
              <a:buSzPts val="1100"/>
              <a:buFont typeface="Noto Sans Symbols"/>
              <a:buChar char="∙"/>
            </a:pPr>
            <a:r>
              <a:rPr lang="en-US" sz="1800">
                <a:solidFill>
                  <a:srgbClr val="444746"/>
                </a:solidFill>
                <a:latin typeface="Roboto"/>
                <a:ea typeface="Roboto"/>
                <a:cs typeface="Roboto"/>
                <a:sym typeface="Roboto"/>
              </a:rPr>
              <a:t>Many options are available for reducing emission-intensive consumption, including through</a:t>
            </a:r>
            <a:r>
              <a:rPr lang="en-US" sz="1800">
                <a:latin typeface="Calibri"/>
                <a:ea typeface="Calibri"/>
                <a:cs typeface="Calibri"/>
                <a:sym typeface="Calibri"/>
              </a:rPr>
              <a:t> behavioural and lifestyle changes, with co-benefits for societal well-being.</a:t>
            </a:r>
            <a:endParaRPr/>
          </a:p>
          <a:p>
            <a:pPr marL="342900" lvl="0" indent="-273050" algn="l" rtl="0">
              <a:lnSpc>
                <a:spcPct val="100000"/>
              </a:lnSpc>
              <a:spcBef>
                <a:spcPts val="0"/>
              </a:spcBef>
              <a:spcAft>
                <a:spcPts val="0"/>
              </a:spcAft>
              <a:buSzPts val="1100"/>
              <a:buFont typeface="Noto Sans Symbols"/>
              <a:buNone/>
            </a:pPr>
            <a:endParaRPr sz="1800">
              <a:latin typeface="Calibri"/>
              <a:ea typeface="Calibri"/>
              <a:cs typeface="Calibri"/>
              <a:sym typeface="Calibri"/>
            </a:endParaRPr>
          </a:p>
          <a:p>
            <a:pPr marL="158750" lvl="0" indent="0" algn="l" rtl="0">
              <a:lnSpc>
                <a:spcPct val="100000"/>
              </a:lnSpc>
              <a:spcBef>
                <a:spcPts val="0"/>
              </a:spcBef>
              <a:spcAft>
                <a:spcPts val="0"/>
              </a:spcAft>
              <a:buSzPts val="1100"/>
              <a:buNone/>
            </a:pPr>
            <a:r>
              <a:rPr lang="en-US" sz="1800">
                <a:solidFill>
                  <a:srgbClr val="444746"/>
                </a:solidFill>
                <a:latin typeface="Roboto"/>
                <a:ea typeface="Roboto"/>
                <a:cs typeface="Roboto"/>
                <a:sym typeface="Roboto"/>
              </a:rPr>
              <a:t>C.5.3 Regions and people (3.3 to 3.6 billion in number) with considerable development constraints have high</a:t>
            </a:r>
            <a:r>
              <a:rPr lang="en-US" sz="1800">
                <a:latin typeface="Calibri"/>
                <a:ea typeface="Calibri"/>
                <a:cs typeface="Calibri"/>
                <a:sym typeface="Calibri"/>
              </a:rPr>
              <a:t> vulnerability to climatic hazards. </a:t>
            </a:r>
            <a:endParaRPr/>
          </a:p>
          <a:p>
            <a:pPr marL="800100" marR="0" lvl="1" indent="-342900" algn="l" rtl="0">
              <a:lnSpc>
                <a:spcPct val="100000"/>
              </a:lnSpc>
              <a:spcBef>
                <a:spcPts val="0"/>
              </a:spcBef>
              <a:spcAft>
                <a:spcPts val="0"/>
              </a:spcAft>
              <a:buClr>
                <a:srgbClr val="000000"/>
              </a:buClr>
              <a:buSzPts val="1100"/>
              <a:buFont typeface="Noto Sans Symbols"/>
              <a:buChar char="∙"/>
            </a:pPr>
            <a:r>
              <a:rPr lang="en-US" sz="1800" b="0" i="0" u="none" strike="noStrike" cap="none">
                <a:solidFill>
                  <a:srgbClr val="444746"/>
                </a:solidFill>
                <a:latin typeface="Roboto"/>
                <a:ea typeface="Roboto"/>
                <a:cs typeface="Roboto"/>
                <a:sym typeface="Roboto"/>
              </a:rPr>
              <a:t>Adaptation outcomes for the most vulnerable within and across countries and regions are enhanced through approaches focusing on equity, inclusivity and rights-based approaches. </a:t>
            </a:r>
            <a:endParaRPr/>
          </a:p>
          <a:p>
            <a:pPr marL="800100" marR="0" lvl="1" indent="-342900" algn="l" rtl="0">
              <a:lnSpc>
                <a:spcPct val="100000"/>
              </a:lnSpc>
              <a:spcBef>
                <a:spcPts val="0"/>
              </a:spcBef>
              <a:spcAft>
                <a:spcPts val="0"/>
              </a:spcAft>
              <a:buClr>
                <a:srgbClr val="000000"/>
              </a:buClr>
              <a:buSzPts val="1100"/>
              <a:buFont typeface="Noto Sans Symbols"/>
              <a:buChar char="∙"/>
            </a:pPr>
            <a:r>
              <a:rPr lang="en-US" sz="1800" b="0" i="0" u="none" strike="noStrike" cap="none">
                <a:solidFill>
                  <a:srgbClr val="444746"/>
                </a:solidFill>
                <a:latin typeface="Roboto"/>
                <a:ea typeface="Roboto"/>
                <a:cs typeface="Roboto"/>
                <a:sym typeface="Roboto"/>
              </a:rPr>
              <a:t>Vulnerability is exacerbated by inequity and marginalisation linked to e.g., gender, ethnicity, low incomes, informal settlements, disability, age, and historical and ongoing patterns of inequity such as colonialism, especially for many Indigenous Peoples and local communities.</a:t>
            </a:r>
            <a:br>
              <a:rPr lang="en-US" sz="1800" b="0" i="0" u="none" strike="noStrike" cap="none">
                <a:solidFill>
                  <a:srgbClr val="444746"/>
                </a:solidFill>
                <a:latin typeface="Roboto"/>
                <a:ea typeface="Roboto"/>
                <a:cs typeface="Roboto"/>
                <a:sym typeface="Roboto"/>
              </a:rPr>
            </a:br>
            <a:br>
              <a:rPr lang="en-US" sz="1800" b="0" i="0" u="none" strike="noStrike" cap="none">
                <a:solidFill>
                  <a:srgbClr val="444746"/>
                </a:solidFill>
                <a:latin typeface="Roboto"/>
                <a:ea typeface="Roboto"/>
                <a:cs typeface="Roboto"/>
                <a:sym typeface="Roboto"/>
              </a:rPr>
            </a:br>
            <a:br>
              <a:rPr lang="en-US" sz="1800">
                <a:latin typeface="Calibri"/>
                <a:ea typeface="Calibri"/>
                <a:cs typeface="Calibri"/>
                <a:sym typeface="Calibri"/>
              </a:rPr>
            </a:br>
            <a:endParaRPr sz="18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415" name="Google Shape;415;p4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lvl="0" indent="-298450" algn="just" rtl="0">
              <a:lnSpc>
                <a:spcPct val="90000"/>
              </a:lnSpc>
              <a:spcBef>
                <a:spcPts val="0"/>
              </a:spcBef>
              <a:spcAft>
                <a:spcPts val="0"/>
              </a:spcAft>
              <a:buClr>
                <a:schemeClr val="lt1"/>
              </a:buClr>
              <a:buSzPts val="1700"/>
              <a:buChar char="●"/>
            </a:pPr>
            <a:r>
              <a:rPr lang="en-US" sz="1600">
                <a:solidFill>
                  <a:schemeClr val="dk1"/>
                </a:solidFill>
                <a:latin typeface="Calibri"/>
                <a:ea typeface="Calibri"/>
                <a:cs typeface="Calibri"/>
                <a:sym typeface="Calibri"/>
              </a:rPr>
              <a:t>Gender-responsive and Socially inclusive climate change adaptation strategies recognize and address the different vulnerabilities, needs, and capacities of individuals based on their gender, age, religion, so on</a:t>
            </a:r>
            <a:endParaRPr/>
          </a:p>
          <a:p>
            <a:pPr marL="457200" lvl="0" indent="-190500" algn="just" rtl="0">
              <a:lnSpc>
                <a:spcPct val="90000"/>
              </a:lnSpc>
              <a:spcBef>
                <a:spcPts val="0"/>
              </a:spcBef>
              <a:spcAft>
                <a:spcPts val="0"/>
              </a:spcAft>
              <a:buClr>
                <a:schemeClr val="lt1"/>
              </a:buClr>
              <a:buSzPts val="1700"/>
              <a:buNone/>
            </a:pPr>
            <a:endParaRPr sz="1600">
              <a:solidFill>
                <a:schemeClr val="dk1"/>
              </a:solidFill>
              <a:latin typeface="Calibri"/>
              <a:ea typeface="Calibri"/>
              <a:cs typeface="Calibri"/>
              <a:sym typeface="Calibri"/>
            </a:endParaRPr>
          </a:p>
          <a:p>
            <a:pPr marL="457200" lvl="0" indent="-298450" algn="just" rtl="0">
              <a:lnSpc>
                <a:spcPct val="90000"/>
              </a:lnSpc>
              <a:spcBef>
                <a:spcPts val="0"/>
              </a:spcBef>
              <a:spcAft>
                <a:spcPts val="0"/>
              </a:spcAft>
              <a:buClr>
                <a:schemeClr val="lt1"/>
              </a:buClr>
              <a:buSzPts val="1700"/>
              <a:buChar char="●"/>
            </a:pPr>
            <a:r>
              <a:rPr lang="en-US" sz="1600">
                <a:solidFill>
                  <a:schemeClr val="dk1"/>
                </a:solidFill>
                <a:latin typeface="Calibri"/>
                <a:ea typeface="Calibri"/>
                <a:cs typeface="Calibri"/>
                <a:sym typeface="Calibri"/>
              </a:rPr>
              <a:t>Women, as the managers of household energy and water supplies, must adapt to the changing climate conditions. </a:t>
            </a:r>
            <a:endParaRPr/>
          </a:p>
          <a:p>
            <a:pPr marL="457200" lvl="0" indent="-190500" algn="just" rtl="0">
              <a:lnSpc>
                <a:spcPct val="90000"/>
              </a:lnSpc>
              <a:spcBef>
                <a:spcPts val="0"/>
              </a:spcBef>
              <a:spcAft>
                <a:spcPts val="0"/>
              </a:spcAft>
              <a:buClr>
                <a:schemeClr val="lt1"/>
              </a:buClr>
              <a:buSzPts val="1700"/>
              <a:buNone/>
            </a:pPr>
            <a:endParaRPr sz="1600">
              <a:solidFill>
                <a:schemeClr val="dk1"/>
              </a:solidFill>
              <a:latin typeface="Calibri"/>
              <a:ea typeface="Calibri"/>
              <a:cs typeface="Calibri"/>
              <a:sym typeface="Calibri"/>
            </a:endParaRPr>
          </a:p>
          <a:p>
            <a:pPr marL="457200" lvl="0" indent="-298450" algn="just" rtl="0">
              <a:lnSpc>
                <a:spcPct val="90000"/>
              </a:lnSpc>
              <a:spcBef>
                <a:spcPts val="0"/>
              </a:spcBef>
              <a:spcAft>
                <a:spcPts val="0"/>
              </a:spcAft>
              <a:buClr>
                <a:schemeClr val="lt1"/>
              </a:buClr>
              <a:buSzPts val="1700"/>
              <a:buChar char="●"/>
            </a:pPr>
            <a:r>
              <a:rPr lang="en-US" sz="1600">
                <a:solidFill>
                  <a:schemeClr val="dk1"/>
                </a:solidFill>
                <a:latin typeface="Calibri"/>
                <a:ea typeface="Calibri"/>
                <a:cs typeface="Calibri"/>
                <a:sym typeface="Calibri"/>
              </a:rPr>
              <a:t>Women, as farmers and major producers of food, must also adapt production and growing practices that ensure food security, in spite of climate change.</a:t>
            </a:r>
            <a:endParaRPr/>
          </a:p>
          <a:p>
            <a:pPr marL="457200" lvl="0" indent="-190500" algn="just" rtl="0">
              <a:lnSpc>
                <a:spcPct val="90000"/>
              </a:lnSpc>
              <a:spcBef>
                <a:spcPts val="0"/>
              </a:spcBef>
              <a:spcAft>
                <a:spcPts val="0"/>
              </a:spcAft>
              <a:buClr>
                <a:schemeClr val="lt1"/>
              </a:buClr>
              <a:buSzPts val="1700"/>
              <a:buNone/>
            </a:pPr>
            <a:endParaRPr sz="1600">
              <a:solidFill>
                <a:schemeClr val="dk1"/>
              </a:solidFill>
              <a:latin typeface="Calibri"/>
              <a:ea typeface="Calibri"/>
              <a:cs typeface="Calibri"/>
              <a:sym typeface="Calibri"/>
            </a:endParaRPr>
          </a:p>
          <a:p>
            <a:pPr marL="457200" lvl="0" indent="-298450" algn="just" rtl="0">
              <a:lnSpc>
                <a:spcPct val="90000"/>
              </a:lnSpc>
              <a:spcBef>
                <a:spcPts val="0"/>
              </a:spcBef>
              <a:spcAft>
                <a:spcPts val="0"/>
              </a:spcAft>
              <a:buClr>
                <a:schemeClr val="lt1"/>
              </a:buClr>
              <a:buSzPts val="1700"/>
              <a:buChar char="●"/>
            </a:pPr>
            <a:r>
              <a:rPr lang="en-US" sz="1600">
                <a:solidFill>
                  <a:schemeClr val="dk1"/>
                </a:solidFill>
                <a:latin typeface="Calibri"/>
                <a:ea typeface="Calibri"/>
                <a:cs typeface="Calibri"/>
                <a:sym typeface="Calibri"/>
              </a:rPr>
              <a:t>Yet women in communities continue to have in adequate decision-making with regard to adaptation decision-making at local, sector, national, regional and international levels.</a:t>
            </a:r>
            <a:endParaRPr/>
          </a:p>
          <a:p>
            <a:pPr marL="177800" lvl="0" indent="-69850" algn="just" rtl="0">
              <a:lnSpc>
                <a:spcPct val="90000"/>
              </a:lnSpc>
              <a:spcBef>
                <a:spcPts val="0"/>
              </a:spcBef>
              <a:spcAft>
                <a:spcPts val="0"/>
              </a:spcAft>
              <a:buClr>
                <a:schemeClr val="lt1"/>
              </a:buClr>
              <a:buSzPts val="1700"/>
              <a:buFont typeface="Arial"/>
              <a:buNone/>
            </a:pPr>
            <a:endParaRPr sz="1600"/>
          </a:p>
          <a:p>
            <a:pPr marL="0" lvl="0" indent="0" algn="l" rtl="0">
              <a:lnSpc>
                <a:spcPct val="100000"/>
              </a:lnSpc>
              <a:spcBef>
                <a:spcPts val="0"/>
              </a:spcBef>
              <a:spcAft>
                <a:spcPts val="0"/>
              </a:spcAft>
              <a:buSzPts val="1100"/>
              <a:buNone/>
            </a:pPr>
            <a:endParaRPr sz="1600"/>
          </a:p>
        </p:txBody>
      </p:sp>
      <p:sp>
        <p:nvSpPr>
          <p:cNvPr id="420" name="Google Shape;42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Some mitigation actions, such as the provision of clean and modern energy services, save women’s and men’s time and lives and promote better health. </a:t>
            </a:r>
            <a:endParaRPr/>
          </a:p>
          <a:p>
            <a:pPr marL="0" lvl="0" indent="0" algn="l" rtl="0">
              <a:lnSpc>
                <a:spcPct val="100000"/>
              </a:lnSpc>
              <a:spcBef>
                <a:spcPts val="0"/>
              </a:spcBef>
              <a:spcAft>
                <a:spcPts val="0"/>
              </a:spcAft>
              <a:buSzPts val="1100"/>
              <a:buNone/>
            </a:pPr>
            <a:r>
              <a:rPr lang="en-US"/>
              <a:t>Other mitigation actions such as those implemented to affect land use, and land-use change can shift the balance of economic and social resource distribution between women and men and among different communities and hence can exacerbate inequality.</a:t>
            </a:r>
            <a:endParaRPr/>
          </a:p>
          <a:p>
            <a:pPr marL="0" lvl="0" indent="0" algn="l" rtl="0">
              <a:lnSpc>
                <a:spcPct val="100000"/>
              </a:lnSpc>
              <a:spcBef>
                <a:spcPts val="0"/>
              </a:spcBef>
              <a:spcAft>
                <a:spcPts val="0"/>
              </a:spcAft>
              <a:buSzPts val="1100"/>
              <a:buNone/>
            </a:pPr>
            <a:endParaRPr/>
          </a:p>
        </p:txBody>
      </p:sp>
      <p:sp>
        <p:nvSpPr>
          <p:cNvPr id="426" name="Google Shape;426;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Some mitigation actions, such as the provision of clean and modern energy services, save women’s and men’s time and lives and promote better health. </a:t>
            </a:r>
            <a:endParaRPr/>
          </a:p>
          <a:p>
            <a:pPr marL="0" lvl="0" indent="0" algn="l" rtl="0">
              <a:lnSpc>
                <a:spcPct val="100000"/>
              </a:lnSpc>
              <a:spcBef>
                <a:spcPts val="0"/>
              </a:spcBef>
              <a:spcAft>
                <a:spcPts val="0"/>
              </a:spcAft>
              <a:buSzPts val="1100"/>
              <a:buNone/>
            </a:pPr>
            <a:r>
              <a:rPr lang="en-US"/>
              <a:t>Other mitigation actions such as those implemented to affect land use, and land-use change can shift the balance of economic and social resource distribution between women and men and among different communities and hence can exacerbate inequality.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Further as indicated in above slides:</a:t>
            </a:r>
            <a:endParaRPr/>
          </a:p>
          <a:p>
            <a:pPr marL="158750" lvl="0" indent="0" algn="l" rtl="0">
              <a:lnSpc>
                <a:spcPct val="100000"/>
              </a:lnSpc>
              <a:spcBef>
                <a:spcPts val="0"/>
              </a:spcBef>
              <a:spcAft>
                <a:spcPts val="0"/>
              </a:spcAft>
              <a:buSzPts val="1100"/>
              <a:buNone/>
            </a:pPr>
            <a:endParaRPr b="0" i="0">
              <a:solidFill>
                <a:srgbClr val="444746"/>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b="0" i="0">
                <a:solidFill>
                  <a:srgbClr val="444746"/>
                </a:solidFill>
                <a:latin typeface="Arial"/>
                <a:ea typeface="Arial"/>
                <a:cs typeface="Arial"/>
                <a:sym typeface="Arial"/>
              </a:rPr>
              <a:t>The Gender Equality in a Low Carbon World review with examples from different African countries  states: "Since the signing of the Paris Agreement in 2015, global policy discussions and grey literature have strengthened around the concept of ‘just transitions’. The ‘just transitions’ focus is about compensating workers who are employed in fossil-fuel-extractive or fossil-fuel-dependent industries, by training and redeploying them to more environmentally sustainable jobs. It has tended to be biased toward male-dominated, polluting industries in the Global North. More nuanced analyses have not yet translated adequately into global policy frameworks, such as the UNFCCC decision texts on ‘just transitions’. Hence, until recently, there has been little widespread discussion of how workers who start in the most disadvantaged positions, including women, informal sector, and rural workers in the Global South, can progress into more secure, low-carbon employment. Recently, coalitions of organisations and feminist thinkers based in the Global South have sought to address this gap and reframe the previous biases.”</a:t>
            </a:r>
            <a:endParaRPr/>
          </a:p>
          <a:p>
            <a:pPr marL="457200" lvl="0" indent="-228600" algn="l" rtl="0">
              <a:lnSpc>
                <a:spcPct val="100000"/>
              </a:lnSpc>
              <a:spcBef>
                <a:spcPts val="0"/>
              </a:spcBef>
              <a:spcAft>
                <a:spcPts val="0"/>
              </a:spcAft>
              <a:buSzPts val="1100"/>
              <a:buNone/>
            </a:pPr>
            <a:endParaRPr b="0" i="0">
              <a:solidFill>
                <a:srgbClr val="444746"/>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US"/>
            </a:br>
            <a:r>
              <a:rPr lang="en-US"/>
              <a:t>Source: Full review </a:t>
            </a:r>
            <a:r>
              <a:rPr lang="en-US" b="0" i="0" u="sng" strike="noStrike">
                <a:solidFill>
                  <a:srgbClr val="0B57D0"/>
                </a:solidFill>
                <a:latin typeface="Arial"/>
                <a:ea typeface="Arial"/>
                <a:cs typeface="Arial"/>
                <a:sym typeface="Arial"/>
                <a:hlinkClick r:id="rId3">
                  <a:extLst>
                    <a:ext uri="{A12FA001-AC4F-418D-AE19-62706E023703}">
                      <ahyp:hlinkClr xmlns:ahyp="http://schemas.microsoft.com/office/drawing/2018/hyperlinkcolor" val="tx"/>
                    </a:ext>
                  </a:extLst>
                </a:hlinkClick>
              </a:rPr>
              <a:t>https://glowprogramme.org/resource/low-carbon-consumers-climate-leaders</a:t>
            </a:r>
            <a:br>
              <a:rPr lang="en-US"/>
            </a:br>
            <a:br>
              <a:rPr lang="en-US"/>
            </a:br>
            <a:br>
              <a:rPr lang="en-US"/>
            </a:br>
            <a:r>
              <a:rPr lang="en-US"/>
              <a:t>Policy brief: </a:t>
            </a:r>
            <a:r>
              <a:rPr lang="en-US" b="0" i="0" u="sng" strike="noStrike">
                <a:solidFill>
                  <a:srgbClr val="0B57D0"/>
                </a:solidFill>
                <a:latin typeface="Arial"/>
                <a:ea typeface="Arial"/>
                <a:cs typeface="Arial"/>
                <a:sym typeface="Arial"/>
                <a:hlinkClick r:id="rId4">
                  <a:extLst>
                    <a:ext uri="{A12FA001-AC4F-418D-AE19-62706E023703}">
                      <ahyp:hlinkClr xmlns:ahyp="http://schemas.microsoft.com/office/drawing/2018/hyperlinkcolor" val="tx"/>
                    </a:ext>
                  </a:extLst>
                </a:hlinkClick>
              </a:rPr>
              <a:t>https://glowprogramme.org/resource/womens-economic-empowerment-missing-piece-low-carbon-plans-and-actions-eng-fr-sp</a:t>
            </a:r>
            <a:br>
              <a:rPr lang="en-US"/>
            </a:br>
            <a:br>
              <a:rPr lang="en-US"/>
            </a:b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32" name="Google Shape;432;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2: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52: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This slide summarises the findings of the evidence on why a gender-responsive approach to climate change responses and climate-resilient development planning is more effective than a gender-blind approach.</a:t>
            </a:r>
            <a:endParaRPr/>
          </a:p>
        </p:txBody>
      </p:sp>
      <p:sp>
        <p:nvSpPr>
          <p:cNvPr id="439" name="Google Shape;439;p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Arial"/>
                <a:ea typeface="Arial"/>
                <a:cs typeface="Arial"/>
                <a:sym typeface="Arial"/>
              </a:rPr>
              <a:t>45</a:t>
            </a:fld>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53: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53: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571500" lvl="0" indent="-273050" algn="l" rtl="0">
              <a:lnSpc>
                <a:spcPct val="100000"/>
              </a:lnSpc>
              <a:spcBef>
                <a:spcPts val="0"/>
              </a:spcBef>
              <a:spcAft>
                <a:spcPts val="0"/>
              </a:spcAft>
              <a:buSzPts val="1100"/>
              <a:buFont typeface="Arial"/>
              <a:buNone/>
            </a:pPr>
            <a:endParaRPr/>
          </a:p>
          <a:p>
            <a:pPr marL="571500" lvl="0" indent="-342900" algn="l" rtl="0">
              <a:lnSpc>
                <a:spcPct val="100000"/>
              </a:lnSpc>
              <a:spcBef>
                <a:spcPts val="0"/>
              </a:spcBef>
              <a:spcAft>
                <a:spcPts val="0"/>
              </a:spcAft>
              <a:buSzPts val="1100"/>
              <a:buFont typeface="Arial"/>
              <a:buChar char="•"/>
            </a:pPr>
            <a:r>
              <a:rPr lang="en-US"/>
              <a:t>This slide summarises some overarching global points about how climate change related interventions have the potential to empower women or leave women further behind (closing or widening the gender development gap):</a:t>
            </a:r>
            <a:endParaRPr/>
          </a:p>
          <a:p>
            <a:pPr marL="228600" lvl="0" indent="0" algn="l" rtl="0">
              <a:lnSpc>
                <a:spcPct val="100000"/>
              </a:lnSpc>
              <a:spcBef>
                <a:spcPts val="0"/>
              </a:spcBef>
              <a:spcAft>
                <a:spcPts val="0"/>
              </a:spcAft>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54: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54: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On climate change adaptation specifically, which requires very localised responses in order to be effective, we note the important, relevant knowledge that women hold and which can benefit whole communities – if they are given equal voice in decisions and in implementing projects and systems:</a:t>
            </a:r>
            <a:endParaRPr/>
          </a:p>
          <a:p>
            <a:pPr marL="571500" lvl="0" indent="-342900" algn="l" rtl="0">
              <a:lnSpc>
                <a:spcPct val="100000"/>
              </a:lnSpc>
              <a:spcBef>
                <a:spcPts val="0"/>
              </a:spcBef>
              <a:spcAft>
                <a:spcPts val="0"/>
              </a:spcAft>
              <a:buSzPts val="1100"/>
              <a:buFont typeface="Arial"/>
              <a:buChar char="•"/>
            </a:pPr>
            <a:r>
              <a:rPr lang="en-US"/>
              <a:t>Women have been adapting to swift environmental changes for decades</a:t>
            </a:r>
            <a:endParaRPr/>
          </a:p>
          <a:p>
            <a:pPr marL="571500" lvl="0" indent="-342900" algn="l" rtl="0">
              <a:lnSpc>
                <a:spcPct val="100000"/>
              </a:lnSpc>
              <a:spcBef>
                <a:spcPts val="0"/>
              </a:spcBef>
              <a:spcAft>
                <a:spcPts val="0"/>
              </a:spcAft>
              <a:buSzPts val="1100"/>
              <a:buFont typeface="Arial"/>
              <a:buChar char="•"/>
            </a:pPr>
            <a:r>
              <a:rPr lang="en-US"/>
              <a:t>Women are also first responders to disasters</a:t>
            </a:r>
            <a:endParaRPr/>
          </a:p>
          <a:p>
            <a:pPr marL="571500" lvl="0" indent="-342900" algn="l" rtl="0">
              <a:lnSpc>
                <a:spcPct val="100000"/>
              </a:lnSpc>
              <a:spcBef>
                <a:spcPts val="0"/>
              </a:spcBef>
              <a:spcAft>
                <a:spcPts val="0"/>
              </a:spcAft>
              <a:buSzPts val="1100"/>
              <a:buFont typeface="Arial"/>
              <a:buChar char="•"/>
            </a:pPr>
            <a:r>
              <a:rPr lang="en-US"/>
              <a:t>They hold traditional knowledge on which crops to grow in unpredictable weather and have traditional knowledge on how to store food if they receive early warning</a:t>
            </a:r>
            <a:endParaRPr/>
          </a:p>
          <a:p>
            <a:pPr marL="571500" lvl="0" indent="-342900" algn="l" rtl="0">
              <a:lnSpc>
                <a:spcPct val="100000"/>
              </a:lnSpc>
              <a:spcBef>
                <a:spcPts val="0"/>
              </a:spcBef>
              <a:spcAft>
                <a:spcPts val="0"/>
              </a:spcAft>
              <a:buSzPts val="1100"/>
              <a:buFont typeface="Arial"/>
              <a:buChar char="•"/>
            </a:pPr>
            <a:r>
              <a:rPr lang="en-US"/>
              <a:t>Studies show women are better at disseminating early warning information than men</a:t>
            </a:r>
            <a:endParaRPr/>
          </a:p>
          <a:p>
            <a:pPr marL="571500" lvl="0" indent="-342900" algn="l" rtl="0">
              <a:lnSpc>
                <a:spcPct val="100000"/>
              </a:lnSpc>
              <a:spcBef>
                <a:spcPts val="0"/>
              </a:spcBef>
              <a:spcAft>
                <a:spcPts val="0"/>
              </a:spcAft>
              <a:buSzPts val="1100"/>
              <a:buFont typeface="Arial"/>
              <a:buChar char="•"/>
            </a:pPr>
            <a:r>
              <a:rPr lang="en-US"/>
              <a:t>They can highlight gender-specific needs if included in decision-making processes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(Source: UNDP East Africa (2019))</a:t>
            </a:r>
            <a:endParaRPr/>
          </a:p>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In semi arid regions, research shows that women are not necessarily victims or powerless: they are often diversifying their livelihoods and increasing their agency in response to climatic pressures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Last bullet point on semi-arid regions, ref Adaptation at Scale in Semi-Arid Regions (ASSAR) www.assar.uct.ac.za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5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1"/>
              <a:t>Facilitator: Break participants into smaller discussion groups to do this exercise.</a:t>
            </a:r>
            <a:endParaRPr/>
          </a:p>
          <a:p>
            <a:pPr marL="158750" lvl="0" indent="0" algn="l" rtl="0">
              <a:lnSpc>
                <a:spcPct val="100000"/>
              </a:lnSpc>
              <a:spcBef>
                <a:spcPts val="0"/>
              </a:spcBef>
              <a:spcAft>
                <a:spcPts val="0"/>
              </a:spcAft>
              <a:buSzPts val="1100"/>
              <a:buNone/>
            </a:pPr>
            <a:endParaRPr sz="1100" b="1"/>
          </a:p>
          <a:p>
            <a:pPr marL="158750" lvl="0" indent="0" algn="l" rtl="0">
              <a:lnSpc>
                <a:spcPct val="100000"/>
              </a:lnSpc>
              <a:spcBef>
                <a:spcPts val="0"/>
              </a:spcBef>
              <a:spcAft>
                <a:spcPts val="0"/>
              </a:spcAft>
              <a:buSzPts val="1100"/>
              <a:buNone/>
            </a:pPr>
            <a:r>
              <a:rPr lang="en-US" sz="1100"/>
              <a:t>Show the groups these slides and/or the entire accompanying ASSAR handout (which accompanies this slide pack) and ask them to read the material and, in their groups, answer the accompanying questions on the next slide(s).</a:t>
            </a:r>
            <a:endParaRPr/>
          </a:p>
          <a:p>
            <a:pPr marL="457200" lvl="0" indent="-228600" algn="l" rtl="0">
              <a:lnSpc>
                <a:spcPct val="100000"/>
              </a:lnSpc>
              <a:spcBef>
                <a:spcPts val="0"/>
              </a:spcBef>
              <a:spcAft>
                <a:spcPts val="0"/>
              </a:spcAft>
              <a:buSzPts val="1100"/>
              <a:buNone/>
            </a:pPr>
            <a:endParaRPr sz="1100"/>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p5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b="1"/>
          </a:p>
          <a:p>
            <a:pPr marL="158750" lvl="0" indent="0" algn="l" rtl="0">
              <a:lnSpc>
                <a:spcPct val="100000"/>
              </a:lnSpc>
              <a:spcBef>
                <a:spcPts val="0"/>
              </a:spcBef>
              <a:spcAft>
                <a:spcPts val="0"/>
              </a:spcAft>
              <a:buSzPts val="1100"/>
              <a:buNone/>
            </a:pPr>
            <a:r>
              <a:rPr lang="en-US" sz="1100"/>
              <a:t>Please read the quotes from the individual men and women – how they are changing their lives to respond to climate change impacts. Once you have read the quotes, too, answer the discussion questions.</a:t>
            </a:r>
            <a:endParaRPr/>
          </a:p>
          <a:p>
            <a:pPr marL="158750" lvl="0" indent="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r>
              <a:rPr lang="en-US" sz="1100" b="1"/>
              <a:t>The overarching analysis of changing gender roles and different responses to climate change is:</a:t>
            </a:r>
            <a:endParaRPr/>
          </a:p>
          <a:p>
            <a:pPr marL="158750" lvl="0" indent="0" algn="l" rtl="0">
              <a:lnSpc>
                <a:spcPct val="100000"/>
              </a:lnSpc>
              <a:spcBef>
                <a:spcPts val="0"/>
              </a:spcBef>
              <a:spcAft>
                <a:spcPts val="0"/>
              </a:spcAft>
              <a:buSzPts val="1100"/>
              <a:buNone/>
            </a:pPr>
            <a:r>
              <a:rPr lang="en-US" sz="1100"/>
              <a:t>Gender inequality in rights, resources and voice</a:t>
            </a:r>
            <a:endParaRPr/>
          </a:p>
          <a:p>
            <a:pPr marL="158750" lvl="0" indent="0" algn="l" rtl="0">
              <a:lnSpc>
                <a:spcPct val="100000"/>
              </a:lnSpc>
              <a:spcBef>
                <a:spcPts val="0"/>
              </a:spcBef>
              <a:spcAft>
                <a:spcPts val="0"/>
              </a:spcAft>
              <a:buSzPts val="1100"/>
              <a:buNone/>
            </a:pPr>
            <a:r>
              <a:rPr lang="en-US" sz="1100">
                <a:highlight>
                  <a:srgbClr val="00FF00"/>
                </a:highlight>
              </a:rPr>
              <a:t>Unequal legal status, property rights, education &amp; literacy, health, access to assets</a:t>
            </a:r>
            <a:endParaRPr/>
          </a:p>
          <a:p>
            <a:pPr marL="158750" lvl="0" indent="0" algn="l" rtl="0">
              <a:lnSpc>
                <a:spcPct val="100000"/>
              </a:lnSpc>
              <a:spcBef>
                <a:spcPts val="0"/>
              </a:spcBef>
              <a:spcAft>
                <a:spcPts val="0"/>
              </a:spcAft>
              <a:buSzPts val="1100"/>
              <a:buNone/>
            </a:pPr>
            <a:r>
              <a:rPr lang="en-US" sz="1100"/>
              <a:t>Gender-based differences in economic opportunity </a:t>
            </a:r>
            <a:endParaRPr/>
          </a:p>
          <a:p>
            <a:pPr marL="457200" lvl="0" indent="-298450" algn="l" rtl="0">
              <a:lnSpc>
                <a:spcPct val="100000"/>
              </a:lnSpc>
              <a:spcBef>
                <a:spcPts val="0"/>
              </a:spcBef>
              <a:spcAft>
                <a:spcPts val="0"/>
              </a:spcAft>
              <a:buSzPts val="1100"/>
              <a:buChar char="●"/>
            </a:pPr>
            <a:r>
              <a:rPr lang="en-US" sz="1100"/>
              <a:t>All reduce women’s adaptive capacity in face of climate and other shocks</a:t>
            </a:r>
            <a:endParaRPr/>
          </a:p>
          <a:p>
            <a:pPr marL="457200" lvl="0" indent="-228600" algn="l" rtl="0">
              <a:lnSpc>
                <a:spcPct val="100000"/>
              </a:lnSpc>
              <a:spcBef>
                <a:spcPts val="0"/>
              </a:spcBef>
              <a:spcAft>
                <a:spcPts val="0"/>
              </a:spcAft>
              <a:buSzPts val="1100"/>
              <a:buNone/>
            </a:pPr>
            <a:endParaRPr sz="1100"/>
          </a:p>
          <a:p>
            <a:pPr marL="158750" lvl="0" indent="0" algn="l" rtl="0">
              <a:lnSpc>
                <a:spcPct val="100000"/>
              </a:lnSpc>
              <a:spcBef>
                <a:spcPts val="0"/>
              </a:spcBef>
              <a:spcAft>
                <a:spcPts val="0"/>
              </a:spcAft>
              <a:buSzPts val="1100"/>
              <a:buNone/>
            </a:pPr>
            <a:r>
              <a:rPr lang="en-US" sz="1100" b="1"/>
              <a:t>However, women should not be seen as victims</a:t>
            </a:r>
            <a:endParaRPr/>
          </a:p>
          <a:p>
            <a:pPr marL="457200" lvl="0" indent="-298450" algn="l" rtl="0">
              <a:lnSpc>
                <a:spcPct val="100000"/>
              </a:lnSpc>
              <a:spcBef>
                <a:spcPts val="0"/>
              </a:spcBef>
              <a:spcAft>
                <a:spcPts val="0"/>
              </a:spcAft>
              <a:buSzPts val="1100"/>
              <a:buChar char="●"/>
            </a:pPr>
            <a:r>
              <a:rPr lang="en-US" sz="1100"/>
              <a:t>It’s complicated: they are often diversifying their livelihoods and increasing their agency (control over different aspects of their lives)</a:t>
            </a:r>
            <a:endParaRPr/>
          </a:p>
          <a:p>
            <a:pPr marL="457200" lvl="0" indent="-298450" algn="l" rtl="0">
              <a:lnSpc>
                <a:spcPct val="100000"/>
              </a:lnSpc>
              <a:spcBef>
                <a:spcPts val="0"/>
              </a:spcBef>
              <a:spcAft>
                <a:spcPts val="0"/>
              </a:spcAft>
              <a:buSzPts val="1100"/>
              <a:buChar char="●"/>
            </a:pPr>
            <a:r>
              <a:rPr lang="en-US" sz="1100"/>
              <a:t>Find the full booklet here: http://www.assar.uct.ac.za/sites/default/files/image_tool/images/138/webinar/gender/INFOGRAPHIC%2002%20Small.pdf</a:t>
            </a:r>
            <a:endParaRPr/>
          </a:p>
          <a:p>
            <a:pPr marL="457200" lvl="0" indent="-298450" algn="l" rtl="0">
              <a:lnSpc>
                <a:spcPct val="100000"/>
              </a:lnSpc>
              <a:spcBef>
                <a:spcPts val="0"/>
              </a:spcBef>
              <a:spcAft>
                <a:spcPts val="0"/>
              </a:spcAft>
              <a:buSzPts val="1100"/>
              <a:buChar char="●"/>
            </a:pPr>
            <a:r>
              <a:rPr lang="en-US" sz="1100"/>
              <a:t>The researchers’ made these recommendations, do you agree?</a:t>
            </a:r>
            <a:endParaRPr/>
          </a:p>
          <a:p>
            <a:pPr marL="457200" lvl="0" indent="-228600" algn="l" rtl="0">
              <a:lnSpc>
                <a:spcPct val="100000"/>
              </a:lnSpc>
              <a:spcBef>
                <a:spcPts val="0"/>
              </a:spcBef>
              <a:spcAft>
                <a:spcPts val="0"/>
              </a:spcAft>
              <a:buSzPts val="1100"/>
              <a:buNone/>
            </a:pPr>
            <a:endParaRPr sz="1100" b="1"/>
          </a:p>
          <a:p>
            <a:pPr marL="158750" lvl="0" indent="0" algn="l" rtl="0">
              <a:lnSpc>
                <a:spcPct val="100000"/>
              </a:lnSpc>
              <a:spcBef>
                <a:spcPts val="0"/>
              </a:spcBef>
              <a:spcAft>
                <a:spcPts val="0"/>
              </a:spcAft>
              <a:buSzPts val="1100"/>
              <a:buNone/>
            </a:pPr>
            <a:r>
              <a:rPr lang="en-US" sz="1100" b="1"/>
              <a:t>Recommendations when planning risk management strategies:</a:t>
            </a:r>
            <a:endParaRPr/>
          </a:p>
          <a:p>
            <a:pPr marL="457200" lvl="0" indent="-298450" algn="l" rtl="0">
              <a:lnSpc>
                <a:spcPct val="100000"/>
              </a:lnSpc>
              <a:spcBef>
                <a:spcPts val="0"/>
              </a:spcBef>
              <a:spcAft>
                <a:spcPts val="0"/>
              </a:spcAft>
              <a:buSzPts val="1100"/>
              <a:buChar char="●"/>
            </a:pPr>
            <a:r>
              <a:rPr lang="en-US" sz="1100"/>
              <a:t>Don’t assume all women are victims.</a:t>
            </a:r>
            <a:endParaRPr/>
          </a:p>
          <a:p>
            <a:pPr marL="914400" lvl="1" indent="-298450" algn="l" rtl="0">
              <a:lnSpc>
                <a:spcPct val="100000"/>
              </a:lnSpc>
              <a:spcBef>
                <a:spcPts val="0"/>
              </a:spcBef>
              <a:spcAft>
                <a:spcPts val="0"/>
              </a:spcAft>
              <a:buSzPts val="1100"/>
              <a:buChar char="○"/>
            </a:pPr>
            <a:r>
              <a:rPr lang="en-US" sz="1100"/>
              <a:t>We see that, at times, women are increasing their sense of agency, which makes them critical agents for adaptation.</a:t>
            </a:r>
            <a:endParaRPr/>
          </a:p>
          <a:p>
            <a:pPr marL="457200" marR="0" lvl="0" indent="-298450" algn="l" rtl="0">
              <a:lnSpc>
                <a:spcPct val="100000"/>
              </a:lnSpc>
              <a:spcBef>
                <a:spcPts val="0"/>
              </a:spcBef>
              <a:spcAft>
                <a:spcPts val="0"/>
              </a:spcAft>
              <a:buClr>
                <a:srgbClr val="000000"/>
              </a:buClr>
              <a:buSzPts val="1100"/>
              <a:buFont typeface="Arial"/>
              <a:buChar char="●"/>
            </a:pPr>
            <a:r>
              <a:rPr lang="en-US" sz="1100"/>
              <a:t>Consider power relations explicitly.</a:t>
            </a:r>
            <a:endParaRPr/>
          </a:p>
          <a:p>
            <a:pPr marL="914400" lvl="1" indent="-298450" algn="l" rtl="0">
              <a:lnSpc>
                <a:spcPct val="100000"/>
              </a:lnSpc>
              <a:spcBef>
                <a:spcPts val="0"/>
              </a:spcBef>
              <a:spcAft>
                <a:spcPts val="0"/>
              </a:spcAft>
              <a:buSzPts val="1100"/>
              <a:buChar char="○"/>
            </a:pPr>
            <a:r>
              <a:rPr lang="en-US" sz="1100"/>
              <a:t>Women’s increasing agency can lead to the renegotiation of power relationships which are essential for managing risk and improving wellbeing in a more equitable and inclusive manner.</a:t>
            </a:r>
            <a:endParaRPr/>
          </a:p>
          <a:p>
            <a:pPr marL="158750" lvl="0" indent="0" algn="l" rtl="0">
              <a:lnSpc>
                <a:spcPct val="100000"/>
              </a:lnSpc>
              <a:spcBef>
                <a:spcPts val="0"/>
              </a:spcBef>
              <a:spcAft>
                <a:spcPts val="0"/>
              </a:spcAft>
              <a:buSzPts val="1100"/>
              <a:buNone/>
            </a:pPr>
            <a:r>
              <a:rPr lang="en-US" sz="1100"/>
              <a:t>Support processes that increase agency, capacities and long-term wellbeing by:</a:t>
            </a:r>
            <a:endParaRPr/>
          </a:p>
          <a:p>
            <a:pPr marL="914400" lvl="1" indent="-298450" algn="l" rtl="0">
              <a:lnSpc>
                <a:spcPct val="100000"/>
              </a:lnSpc>
              <a:spcBef>
                <a:spcPts val="0"/>
              </a:spcBef>
              <a:spcAft>
                <a:spcPts val="0"/>
              </a:spcAft>
              <a:buSzPts val="1100"/>
              <a:buChar char="○"/>
            </a:pPr>
            <a:r>
              <a:rPr lang="en-US" sz="1100"/>
              <a:t>Improving access to jobs and resources,    concurrently with other forms of support for  domestic tasks (e.g. childcare, improved access  to water). </a:t>
            </a:r>
            <a:endParaRPr/>
          </a:p>
          <a:p>
            <a:pPr marL="914400" lvl="1" indent="-298450" algn="l" rtl="0">
              <a:lnSpc>
                <a:spcPct val="100000"/>
              </a:lnSpc>
              <a:spcBef>
                <a:spcPts val="0"/>
              </a:spcBef>
              <a:spcAft>
                <a:spcPts val="0"/>
              </a:spcAft>
              <a:buSzPts val="1100"/>
              <a:buChar char="○"/>
            </a:pPr>
            <a:r>
              <a:rPr lang="en-US" sz="1100"/>
              <a:t> Supporting productive assets (e.g. land,  equipment).</a:t>
            </a:r>
            <a:endParaRPr/>
          </a:p>
          <a:p>
            <a:pPr marL="914400" lvl="1" indent="-298450" algn="l" rtl="0">
              <a:lnSpc>
                <a:spcPct val="100000"/>
              </a:lnSpc>
              <a:spcBef>
                <a:spcPts val="0"/>
              </a:spcBef>
              <a:spcAft>
                <a:spcPts val="0"/>
              </a:spcAft>
              <a:buSzPts val="1100"/>
              <a:buChar char="○"/>
            </a:pPr>
            <a:r>
              <a:rPr lang="en-US" sz="1100"/>
              <a:t>Offering support services and mechanisms that  incentivize cooperation.</a:t>
            </a:r>
            <a:endParaRPr/>
          </a:p>
          <a:p>
            <a:pPr marL="914400" lvl="1" indent="-298450" algn="l" rtl="0">
              <a:lnSpc>
                <a:spcPct val="100000"/>
              </a:lnSpc>
              <a:spcBef>
                <a:spcPts val="0"/>
              </a:spcBef>
              <a:spcAft>
                <a:spcPts val="0"/>
              </a:spcAft>
              <a:buSzPts val="1100"/>
              <a:buChar char="○"/>
            </a:pPr>
            <a:r>
              <a:rPr lang="en-US" sz="1100"/>
              <a:t>Providing direct access to information.</a:t>
            </a:r>
            <a:endParaRPr/>
          </a:p>
          <a:p>
            <a:pPr marL="914400" lvl="1" indent="-298450" algn="l" rtl="0">
              <a:lnSpc>
                <a:spcPct val="100000"/>
              </a:lnSpc>
              <a:spcBef>
                <a:spcPts val="0"/>
              </a:spcBef>
              <a:spcAft>
                <a:spcPts val="0"/>
              </a:spcAft>
              <a:buSzPts val="1100"/>
              <a:buChar char="○"/>
            </a:pPr>
            <a:r>
              <a:rPr lang="en-US" sz="1100"/>
              <a:t> Working with men and governments to  challenge social norms.</a:t>
            </a:r>
            <a:endParaRPr/>
          </a:p>
          <a:p>
            <a:pPr marL="457200" lvl="0" indent="-298450" algn="l" rtl="0">
              <a:lnSpc>
                <a:spcPct val="100000"/>
              </a:lnSpc>
              <a:spcBef>
                <a:spcPts val="0"/>
              </a:spcBef>
              <a:spcAft>
                <a:spcPts val="0"/>
              </a:spcAft>
              <a:buSzPts val="1100"/>
              <a:buChar char="●"/>
            </a:pPr>
            <a:r>
              <a:rPr lang="en-US" sz="1100"/>
              <a:t>Support processes that increase agency, capacities and long-term wellbeing by:</a:t>
            </a:r>
            <a:endParaRPr/>
          </a:p>
          <a:p>
            <a:pPr marL="914400" lvl="1" indent="-298450" algn="l" rtl="0">
              <a:lnSpc>
                <a:spcPct val="100000"/>
              </a:lnSpc>
              <a:spcBef>
                <a:spcPts val="0"/>
              </a:spcBef>
              <a:spcAft>
                <a:spcPts val="0"/>
              </a:spcAft>
              <a:buSzPts val="1100"/>
              <a:buChar char="○"/>
            </a:pPr>
            <a:r>
              <a:rPr lang="en-US" sz="1100"/>
              <a:t>Providing better access to social support, education and technical skills, along with alternative sustainable livelihood opportunities.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Calibri"/>
              <a:buNone/>
            </a:pPr>
            <a:r>
              <a:rPr lang="en-US" sz="1100">
                <a:latin typeface="Calibri"/>
                <a:ea typeface="Calibri"/>
                <a:cs typeface="Calibri"/>
                <a:sym typeface="Calibri"/>
              </a:rPr>
              <a:t>Divide participants into groups. </a:t>
            </a:r>
            <a:endParaRPr/>
          </a:p>
          <a:p>
            <a:pPr marL="257175" lvl="0" indent="-257175" algn="l" rtl="0">
              <a:lnSpc>
                <a:spcPct val="100000"/>
              </a:lnSpc>
              <a:spcBef>
                <a:spcPts val="0"/>
              </a:spcBef>
              <a:spcAft>
                <a:spcPts val="0"/>
              </a:spcAft>
              <a:buClr>
                <a:srgbClr val="000000"/>
              </a:buClr>
              <a:buSzPts val="1100"/>
              <a:buFont typeface="Arial"/>
              <a:buChar char="•"/>
            </a:pPr>
            <a:r>
              <a:rPr lang="en-US" sz="1100">
                <a:latin typeface="Calibri"/>
                <a:ea typeface="Calibri"/>
                <a:cs typeface="Calibri"/>
                <a:sym typeface="Calibri"/>
              </a:rPr>
              <a:t>Ask half the groups to brainstorm how gender stereotypes are limiting or restrictive to men.</a:t>
            </a:r>
            <a:endParaRPr/>
          </a:p>
          <a:p>
            <a:pPr marL="257175" lvl="0" indent="-257175" algn="l" rtl="0">
              <a:lnSpc>
                <a:spcPct val="100000"/>
              </a:lnSpc>
              <a:spcBef>
                <a:spcPts val="0"/>
              </a:spcBef>
              <a:spcAft>
                <a:spcPts val="0"/>
              </a:spcAft>
              <a:buClr>
                <a:srgbClr val="000000"/>
              </a:buClr>
              <a:buSzPts val="1100"/>
              <a:buFont typeface="Arial"/>
              <a:buChar char="•"/>
            </a:pPr>
            <a:r>
              <a:rPr lang="en-US" sz="1100">
                <a:latin typeface="Calibri"/>
                <a:ea typeface="Calibri"/>
                <a:cs typeface="Calibri"/>
                <a:sym typeface="Calibri"/>
              </a:rPr>
              <a:t>Ask the other half to brainstorm how gender stereotypes are harmful to women. </a:t>
            </a:r>
            <a:endParaRPr/>
          </a:p>
          <a:p>
            <a:pPr marL="257175" lvl="0" indent="-187325"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lvl="0" indent="0" algn="l" rtl="0">
              <a:lnSpc>
                <a:spcPct val="100000"/>
              </a:lnSpc>
              <a:spcBef>
                <a:spcPts val="0"/>
              </a:spcBef>
              <a:spcAft>
                <a:spcPts val="0"/>
              </a:spcAft>
              <a:buClr>
                <a:srgbClr val="000000"/>
              </a:buClr>
              <a:buSzPts val="1100"/>
              <a:buFont typeface="Calibri"/>
              <a:buNone/>
            </a:pPr>
            <a:r>
              <a:rPr lang="en-US" sz="1100">
                <a:latin typeface="Calibri"/>
                <a:ea typeface="Calibri"/>
                <a:cs typeface="Calibri"/>
                <a:sym typeface="Calibri"/>
              </a:rPr>
              <a:t>Show participants these short videos</a:t>
            </a:r>
            <a:endParaRPr/>
          </a:p>
          <a:p>
            <a:pPr marL="257175" marR="0" lvl="0" indent="-257175" algn="l" rtl="0">
              <a:lnSpc>
                <a:spcPct val="100000"/>
              </a:lnSpc>
              <a:spcBef>
                <a:spcPts val="0"/>
              </a:spcBef>
              <a:spcAft>
                <a:spcPts val="0"/>
              </a:spcAft>
              <a:buClr>
                <a:srgbClr val="000000"/>
              </a:buClr>
              <a:buSzPts val="1100"/>
              <a:buFont typeface="Arial"/>
              <a:buChar char="•"/>
            </a:pPr>
            <a:r>
              <a:rPr lang="en-US" sz="1100" u="sng">
                <a:solidFill>
                  <a:schemeClr val="hlink"/>
                </a:solidFill>
                <a:latin typeface="Arial"/>
                <a:ea typeface="Arial"/>
                <a:cs typeface="Arial"/>
                <a:sym typeface="Arial"/>
                <a:hlinkClick r:id="rId3"/>
              </a:rPr>
              <a:t>https://www.youtube.com/watch?v=xerZgFwZgxo&amp;list=PPSV</a:t>
            </a:r>
            <a:endParaRPr sz="1100">
              <a:latin typeface="Arial"/>
              <a:ea typeface="Arial"/>
              <a:cs typeface="Arial"/>
              <a:sym typeface="Arial"/>
            </a:endParaRPr>
          </a:p>
          <a:p>
            <a:pPr marL="257175" marR="0" lvl="0" indent="-257175" algn="l" rtl="0">
              <a:lnSpc>
                <a:spcPct val="100000"/>
              </a:lnSpc>
              <a:spcBef>
                <a:spcPts val="0"/>
              </a:spcBef>
              <a:spcAft>
                <a:spcPts val="0"/>
              </a:spcAft>
              <a:buClr>
                <a:srgbClr val="000000"/>
              </a:buClr>
              <a:buSzPts val="1100"/>
              <a:buFont typeface="Arial"/>
              <a:buChar char="•"/>
            </a:pPr>
            <a:r>
              <a:rPr lang="en-US" sz="1100" u="sng">
                <a:solidFill>
                  <a:schemeClr val="hlink"/>
                </a:solidFill>
                <a:latin typeface="Arial"/>
                <a:ea typeface="Arial"/>
                <a:cs typeface="Arial"/>
                <a:sym typeface="Arial"/>
                <a:hlinkClick r:id="rId4"/>
              </a:rPr>
              <a:t>https://www.youtube.com/watch?v=Ulh0DnFUGsk&amp;list=PPSV</a:t>
            </a:r>
            <a:endParaRPr sz="1100">
              <a:latin typeface="Arial"/>
              <a:ea typeface="Arial"/>
              <a:cs typeface="Arial"/>
              <a:sym typeface="Arial"/>
            </a:endParaRPr>
          </a:p>
          <a:p>
            <a:pPr marL="257175" marR="0" lvl="0" indent="-187325" algn="l" rtl="0">
              <a:lnSpc>
                <a:spcPct val="100000"/>
              </a:lnSpc>
              <a:spcBef>
                <a:spcPts val="0"/>
              </a:spcBef>
              <a:spcAft>
                <a:spcPts val="0"/>
              </a:spcAft>
              <a:buClr>
                <a:srgbClr val="000000"/>
              </a:buClr>
              <a:buSzPts val="1100"/>
              <a:buFont typeface="Arial"/>
              <a:buNone/>
            </a:pPr>
            <a:endParaRPr sz="1100">
              <a:latin typeface="Arial"/>
              <a:ea typeface="Arial"/>
              <a:cs typeface="Arial"/>
              <a:sym typeface="Arial"/>
            </a:endParaRPr>
          </a:p>
          <a:p>
            <a:pPr marL="257175" lvl="0" indent="-187325" algn="l" rtl="0">
              <a:lnSpc>
                <a:spcPct val="100000"/>
              </a:lnSpc>
              <a:spcBef>
                <a:spcPts val="0"/>
              </a:spcBef>
              <a:spcAft>
                <a:spcPts val="0"/>
              </a:spcAft>
              <a:buClr>
                <a:srgbClr val="000000"/>
              </a:buClr>
              <a:buSzPts val="1100"/>
              <a:buFont typeface="Arial"/>
              <a:buNone/>
            </a:pPr>
            <a:endParaRPr sz="1100">
              <a:latin typeface="Calibri"/>
              <a:ea typeface="Calibri"/>
              <a:cs typeface="Calibri"/>
              <a:sym typeface="Calibri"/>
            </a:endParaRPr>
          </a:p>
          <a:p>
            <a:pPr marL="0" lvl="0" indent="0" algn="just" rtl="0">
              <a:lnSpc>
                <a:spcPct val="90000"/>
              </a:lnSpc>
              <a:spcBef>
                <a:spcPts val="0"/>
              </a:spcBef>
              <a:spcAft>
                <a:spcPts val="0"/>
              </a:spcAft>
              <a:buSzPts val="1100"/>
              <a:buFont typeface="Arial"/>
              <a:buNone/>
            </a:pPr>
            <a:endParaRPr/>
          </a:p>
        </p:txBody>
      </p:sp>
      <p:sp>
        <p:nvSpPr>
          <p:cNvPr id="143" name="Google Shape;143;p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5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5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Facilitator:  Here the facilitator can place their own website url and email address too, if anyone wants to contact them later!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Next after this slide pack, advance to ‘Assessing people’s needs’ module and the ‘Climate and Society Game’ (full game play version)</a:t>
            </a:r>
            <a:endParaRPr/>
          </a:p>
        </p:txBody>
      </p:sp>
      <p:sp>
        <p:nvSpPr>
          <p:cNvPr id="492" name="Google Shape;492;p5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SzPts val="1100"/>
              <a:buFont typeface="Arial"/>
              <a:buNone/>
            </a:pPr>
            <a:endParaRPr/>
          </a:p>
        </p:txBody>
      </p:sp>
      <p:sp>
        <p:nvSpPr>
          <p:cNvPr id="150" name="Google Shape;150;p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r>
              <a:rPr lang="en-US"/>
              <a:t>Key Learnings</a:t>
            </a:r>
            <a:endParaRPr/>
          </a:p>
          <a:p>
            <a:pPr marL="158750" lvl="0" indent="0" algn="l" rtl="0">
              <a:lnSpc>
                <a:spcPct val="100000"/>
              </a:lnSpc>
              <a:spcBef>
                <a:spcPts val="0"/>
              </a:spcBef>
              <a:spcAft>
                <a:spcPts val="0"/>
              </a:spcAft>
              <a:buSzPts val="1100"/>
              <a:buFont typeface="Arial"/>
              <a:buNone/>
            </a:pPr>
            <a:endParaRPr/>
          </a:p>
          <a:p>
            <a:pPr marL="457200" lvl="0" indent="-298450" algn="l" rtl="0">
              <a:lnSpc>
                <a:spcPct val="100000"/>
              </a:lnSpc>
              <a:spcBef>
                <a:spcPts val="0"/>
              </a:spcBef>
              <a:spcAft>
                <a:spcPts val="0"/>
              </a:spcAft>
              <a:buSzPts val="1100"/>
              <a:buChar char="●"/>
            </a:pPr>
            <a:r>
              <a:rPr lang="en-US"/>
              <a:t>There are many factors that affect marginalization e.g. sex, age, location, ethnicity, access to different types of power etc.</a:t>
            </a:r>
            <a:endParaRPr/>
          </a:p>
          <a:p>
            <a:pPr marL="457200" lvl="0" indent="-298450" algn="l" rtl="0">
              <a:lnSpc>
                <a:spcPct val="100000"/>
              </a:lnSpc>
              <a:spcBef>
                <a:spcPts val="0"/>
              </a:spcBef>
              <a:spcAft>
                <a:spcPts val="0"/>
              </a:spcAft>
              <a:buSzPts val="1100"/>
              <a:buChar char="●"/>
            </a:pPr>
            <a:r>
              <a:rPr lang="en-US"/>
              <a:t>Gender is one of the basis of discrimination </a:t>
            </a:r>
            <a:endParaRPr/>
          </a:p>
          <a:p>
            <a:pPr marL="457200" lvl="0" indent="-298450" algn="l" rtl="0">
              <a:lnSpc>
                <a:spcPct val="100000"/>
              </a:lnSpc>
              <a:spcBef>
                <a:spcPts val="0"/>
              </a:spcBef>
              <a:spcAft>
                <a:spcPts val="0"/>
              </a:spcAft>
              <a:buSzPts val="1100"/>
              <a:buChar char="●"/>
            </a:pPr>
            <a:r>
              <a:rPr lang="en-US"/>
              <a:t>Power-relations have a huge impact on who we are, and what we can be, how we access opportunities and realise our potential</a:t>
            </a:r>
            <a:endParaRPr/>
          </a:p>
          <a:p>
            <a:pPr marL="457200" lvl="0" indent="-298450" algn="l" rtl="0">
              <a:lnSpc>
                <a:spcPct val="100000"/>
              </a:lnSpc>
              <a:spcBef>
                <a:spcPts val="0"/>
              </a:spcBef>
              <a:spcAft>
                <a:spcPts val="0"/>
              </a:spcAft>
              <a:buSzPts val="1100"/>
              <a:buChar char="●"/>
            </a:pPr>
            <a:r>
              <a:rPr lang="en-US"/>
              <a:t>For those who are left behind it is impossible to catch up without specific targeted assistance. </a:t>
            </a:r>
            <a:endParaRPr/>
          </a:p>
          <a:p>
            <a:pPr marL="457200" lvl="0" indent="-298450" algn="l" rtl="0">
              <a:lnSpc>
                <a:spcPct val="100000"/>
              </a:lnSpc>
              <a:spcBef>
                <a:spcPts val="0"/>
              </a:spcBef>
              <a:spcAft>
                <a:spcPts val="0"/>
              </a:spcAft>
              <a:buSzPts val="1100"/>
              <a:buChar char="●"/>
            </a:pPr>
            <a:r>
              <a:rPr lang="en-US"/>
              <a:t>If we want to bring about </a:t>
            </a:r>
            <a:r>
              <a:rPr lang="en-US" b="1"/>
              <a:t>EQUALITY</a:t>
            </a:r>
            <a:r>
              <a:rPr lang="en-US"/>
              <a:t> among all men and women, we would have to put into place specific mechanisms such as </a:t>
            </a:r>
            <a:r>
              <a:rPr lang="en-US" b="1"/>
              <a:t>EQUITY MEASURES </a:t>
            </a:r>
            <a:endParaRPr/>
          </a:p>
          <a:p>
            <a:pPr marL="0" lvl="0" indent="0" algn="just" rtl="0">
              <a:lnSpc>
                <a:spcPct val="90000"/>
              </a:lnSpc>
              <a:spcBef>
                <a:spcPts val="0"/>
              </a:spcBef>
              <a:spcAft>
                <a:spcPts val="0"/>
              </a:spcAft>
              <a:buSzPts val="1100"/>
              <a:buFont typeface="Arial"/>
              <a:buNone/>
            </a:pPr>
            <a:endParaRPr/>
          </a:p>
        </p:txBody>
      </p:sp>
      <p:sp>
        <p:nvSpPr>
          <p:cNvPr id="156" name="Google Shape;156;p7: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SzPts val="1100"/>
              <a:buFont typeface="Arial"/>
              <a:buNone/>
            </a:pPr>
            <a:endParaRPr/>
          </a:p>
        </p:txBody>
      </p:sp>
      <p:sp>
        <p:nvSpPr>
          <p:cNvPr id="163" name="Google Shape;163;p8: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SzPts val="1100"/>
              <a:buFont typeface="Arial"/>
              <a:buNone/>
            </a:pPr>
            <a:endParaRPr/>
          </a:p>
        </p:txBody>
      </p:sp>
      <p:sp>
        <p:nvSpPr>
          <p:cNvPr id="170" name="Google Shape;170;p9: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60"/>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12" name="Google Shape;12;p60"/>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60"/>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6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with Quote">
  <p:cSld name="Text with Quote">
    <p:spTree>
      <p:nvGrpSpPr>
        <p:cNvPr id="1" name="Shape 64"/>
        <p:cNvGrpSpPr/>
        <p:nvPr/>
      </p:nvGrpSpPr>
      <p:grpSpPr>
        <a:xfrm>
          <a:off x="0" y="0"/>
          <a:ext cx="0" cy="0"/>
          <a:chOff x="0" y="0"/>
          <a:chExt cx="0" cy="0"/>
        </a:xfrm>
      </p:grpSpPr>
      <p:sp>
        <p:nvSpPr>
          <p:cNvPr id="65" name="Google Shape;65;p74"/>
          <p:cNvSpPr txBox="1">
            <a:spLocks noGrp="1"/>
          </p:cNvSpPr>
          <p:nvPr>
            <p:ph type="body" idx="1"/>
          </p:nvPr>
        </p:nvSpPr>
        <p:spPr>
          <a:xfrm>
            <a:off x="248758" y="1580444"/>
            <a:ext cx="4165201" cy="44318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Clr>
                <a:schemeClr val="dk1"/>
              </a:buClr>
              <a:buSzPts val="1350"/>
              <a:buNone/>
              <a:defRPr sz="1350">
                <a:solidFill>
                  <a:schemeClr val="dk1"/>
                </a:solidFill>
                <a:latin typeface="Open Sans"/>
                <a:ea typeface="Open Sans"/>
                <a:cs typeface="Open Sans"/>
                <a:sym typeface="Open Sans"/>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6" name="Google Shape;66;p74"/>
          <p:cNvSpPr txBox="1">
            <a:spLocks noGrp="1"/>
          </p:cNvSpPr>
          <p:nvPr>
            <p:ph type="title"/>
          </p:nvPr>
        </p:nvSpPr>
        <p:spPr>
          <a:xfrm>
            <a:off x="248759" y="702394"/>
            <a:ext cx="3932951" cy="3483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450"/>
              </a:spcBef>
              <a:spcAft>
                <a:spcPts val="0"/>
              </a:spcAft>
              <a:buClr>
                <a:schemeClr val="accent1"/>
              </a:buClr>
              <a:buSzPts val="2100"/>
              <a:buFont typeface="Open Sans"/>
              <a:buNone/>
              <a:defRPr sz="2100" b="1">
                <a:solidFill>
                  <a:schemeClr val="accen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4"/>
          <p:cNvSpPr/>
          <p:nvPr/>
        </p:nvSpPr>
        <p:spPr>
          <a:xfrm>
            <a:off x="4644000" y="6"/>
            <a:ext cx="4500000" cy="63862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68" name="Google Shape;68;p74"/>
          <p:cNvPicPr preferRelativeResize="0"/>
          <p:nvPr/>
        </p:nvPicPr>
        <p:blipFill rotWithShape="1">
          <a:blip r:embed="rId2">
            <a:alphaModFix/>
          </a:blip>
          <a:srcRect/>
          <a:stretch/>
        </p:blipFill>
        <p:spPr>
          <a:xfrm>
            <a:off x="12657462" y="6231294"/>
            <a:ext cx="348341" cy="348341"/>
          </a:xfrm>
          <a:prstGeom prst="rect">
            <a:avLst/>
          </a:prstGeom>
          <a:noFill/>
          <a:ln>
            <a:noFill/>
          </a:ln>
        </p:spPr>
      </p:pic>
      <p:sp>
        <p:nvSpPr>
          <p:cNvPr id="69" name="Google Shape;69;p74"/>
          <p:cNvSpPr txBox="1"/>
          <p:nvPr/>
        </p:nvSpPr>
        <p:spPr>
          <a:xfrm>
            <a:off x="12658269" y="6284127"/>
            <a:ext cx="348341" cy="21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25"/>
              <a:buFont typeface="Arial"/>
              <a:buNone/>
            </a:pPr>
            <a:r>
              <a:rPr lang="en-US" sz="825" b="1" i="0" u="none" strike="noStrike" cap="none">
                <a:solidFill>
                  <a:schemeClr val="dk2"/>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70" name="Google Shape;70;p74"/>
          <p:cNvSpPr txBox="1"/>
          <p:nvPr/>
        </p:nvSpPr>
        <p:spPr>
          <a:xfrm>
            <a:off x="12657462" y="6282521"/>
            <a:ext cx="348341" cy="26161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888888"/>
                </a:solidFill>
                <a:latin typeface="Open Sans"/>
                <a:ea typeface="Open Sans"/>
                <a:cs typeface="Open Sans"/>
                <a:sym typeface="Open Sans"/>
              </a:rPr>
              <a:t>‹#›</a:t>
            </a:fld>
            <a:endParaRPr sz="900" b="0" i="0" u="none" strike="noStrike" cap="none">
              <a:solidFill>
                <a:srgbClr val="888888"/>
              </a:solidFill>
              <a:latin typeface="Open Sans"/>
              <a:ea typeface="Open Sans"/>
              <a:cs typeface="Open Sans"/>
              <a:sym typeface="Open Sans"/>
            </a:endParaRPr>
          </a:p>
        </p:txBody>
      </p:sp>
      <p:sp>
        <p:nvSpPr>
          <p:cNvPr id="71" name="Google Shape;71;p74"/>
          <p:cNvSpPr txBox="1">
            <a:spLocks noGrp="1"/>
          </p:cNvSpPr>
          <p:nvPr>
            <p:ph type="body" idx="2"/>
          </p:nvPr>
        </p:nvSpPr>
        <p:spPr>
          <a:xfrm>
            <a:off x="4885019" y="768388"/>
            <a:ext cx="4017963" cy="472638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750"/>
              </a:spcBef>
              <a:spcAft>
                <a:spcPts val="0"/>
              </a:spcAft>
              <a:buClr>
                <a:schemeClr val="lt1"/>
              </a:buClr>
              <a:buSzPts val="2100"/>
              <a:buNone/>
              <a:defRPr>
                <a:solidFill>
                  <a:schemeClr val="lt1"/>
                </a:solidFill>
              </a:defRPr>
            </a:lvl1pPr>
            <a:lvl2pPr marL="914400" lvl="1" indent="-228600" algn="ctr">
              <a:lnSpc>
                <a:spcPct val="150000"/>
              </a:lnSpc>
              <a:spcBef>
                <a:spcPts val="1275"/>
              </a:spcBef>
              <a:spcAft>
                <a:spcPts val="0"/>
              </a:spcAft>
              <a:buClr>
                <a:schemeClr val="lt1"/>
              </a:buClr>
              <a:buSzPts val="1350"/>
              <a:buNone/>
              <a:defRPr sz="1350">
                <a:solidFill>
                  <a:schemeClr val="lt1"/>
                </a:solidFill>
              </a:defRPr>
            </a:lvl2pPr>
            <a:lvl3pPr marL="1371600" lvl="2" indent="-228600" algn="l">
              <a:lnSpc>
                <a:spcPct val="90000"/>
              </a:lnSpc>
              <a:spcBef>
                <a:spcPts val="375"/>
              </a:spcBef>
              <a:spcAft>
                <a:spcPts val="0"/>
              </a:spcAft>
              <a:buClr>
                <a:schemeClr val="lt1"/>
              </a:buClr>
              <a:buSzPts val="1500"/>
              <a:buNone/>
              <a:defRPr>
                <a:solidFill>
                  <a:schemeClr val="lt1"/>
                </a:solidFill>
              </a:defRPr>
            </a:lvl3pPr>
            <a:lvl4pPr marL="1828800" lvl="3" indent="-228600" algn="l">
              <a:lnSpc>
                <a:spcPct val="90000"/>
              </a:lnSpc>
              <a:spcBef>
                <a:spcPts val="375"/>
              </a:spcBef>
              <a:spcAft>
                <a:spcPts val="0"/>
              </a:spcAft>
              <a:buClr>
                <a:schemeClr val="lt1"/>
              </a:buClr>
              <a:buSzPts val="1350"/>
              <a:buNone/>
              <a:defRPr>
                <a:solidFill>
                  <a:schemeClr val="lt1"/>
                </a:solidFill>
              </a:defRPr>
            </a:lvl4pPr>
            <a:lvl5pPr marL="2286000" lvl="4" indent="-228600" algn="l">
              <a:lnSpc>
                <a:spcPct val="90000"/>
              </a:lnSpc>
              <a:spcBef>
                <a:spcPts val="375"/>
              </a:spcBef>
              <a:spcAft>
                <a:spcPts val="0"/>
              </a:spcAft>
              <a:buClr>
                <a:schemeClr val="lt1"/>
              </a:buClr>
              <a:buSzPts val="135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72"/>
        <p:cNvGrpSpPr/>
        <p:nvPr/>
      </p:nvGrpSpPr>
      <p:grpSpPr>
        <a:xfrm>
          <a:off x="0" y="0"/>
          <a:ext cx="0" cy="0"/>
          <a:chOff x="0" y="0"/>
          <a:chExt cx="0" cy="0"/>
        </a:xfrm>
      </p:grpSpPr>
      <p:sp>
        <p:nvSpPr>
          <p:cNvPr id="73" name="Google Shape;73;p75"/>
          <p:cNvSpPr txBox="1">
            <a:spLocks noGrp="1"/>
          </p:cNvSpPr>
          <p:nvPr>
            <p:ph type="body" idx="1"/>
          </p:nvPr>
        </p:nvSpPr>
        <p:spPr>
          <a:xfrm>
            <a:off x="203404" y="1701479"/>
            <a:ext cx="4018441" cy="4220938"/>
          </a:xfrm>
          <a:prstGeom prst="rect">
            <a:avLst/>
          </a:prstGeom>
          <a:noFill/>
          <a:ln>
            <a:noFill/>
          </a:ln>
        </p:spPr>
        <p:txBody>
          <a:bodyPr spcFirstLastPara="1" wrap="square" lIns="91425" tIns="45700" rIns="91425" bIns="45700" anchor="t" anchorCtr="0">
            <a:normAutofit/>
          </a:bodyPr>
          <a:lstStyle>
            <a:lvl1pPr marL="457200" lvl="0" indent="-314325" algn="l">
              <a:lnSpc>
                <a:spcPct val="120000"/>
              </a:lnSpc>
              <a:spcBef>
                <a:spcPts val="600"/>
              </a:spcBef>
              <a:spcAft>
                <a:spcPts val="0"/>
              </a:spcAft>
              <a:buClr>
                <a:schemeClr val="accent1"/>
              </a:buClr>
              <a:buSzPts val="1350"/>
              <a:buFont typeface="Arial"/>
              <a:buChar char="•"/>
              <a:defRPr sz="1350">
                <a:solidFill>
                  <a:schemeClr val="dk1"/>
                </a:solidFill>
                <a:latin typeface="Open Sans"/>
                <a:ea typeface="Open Sans"/>
                <a:cs typeface="Open Sans"/>
                <a:sym typeface="Open Sans"/>
              </a:defRPr>
            </a:lvl1pPr>
            <a:lvl2pPr marL="914400" lvl="1" indent="-304800" algn="l">
              <a:lnSpc>
                <a:spcPct val="120000"/>
              </a:lnSpc>
              <a:spcBef>
                <a:spcPts val="600"/>
              </a:spcBef>
              <a:spcAft>
                <a:spcPts val="0"/>
              </a:spcAft>
              <a:buClr>
                <a:schemeClr val="accent1"/>
              </a:buClr>
              <a:buSzPts val="1200"/>
              <a:buFont typeface="Arial"/>
              <a:buChar char="•"/>
              <a:defRPr sz="1200">
                <a:solidFill>
                  <a:schemeClr val="dk1"/>
                </a:solidFill>
                <a:latin typeface="Open Sans"/>
                <a:ea typeface="Open Sans"/>
                <a:cs typeface="Open Sans"/>
                <a:sym typeface="Open Sans"/>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75"/>
          <p:cNvSpPr/>
          <p:nvPr/>
        </p:nvSpPr>
        <p:spPr>
          <a:xfrm>
            <a:off x="0" y="489857"/>
            <a:ext cx="9144000" cy="75111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75" name="Google Shape;75;p75"/>
          <p:cNvSpPr txBox="1">
            <a:spLocks noGrp="1"/>
          </p:cNvSpPr>
          <p:nvPr>
            <p:ph type="title"/>
          </p:nvPr>
        </p:nvSpPr>
        <p:spPr>
          <a:xfrm>
            <a:off x="481894" y="513007"/>
            <a:ext cx="7886700" cy="75111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100"/>
              <a:buFont typeface="Open Sans"/>
              <a:buNone/>
              <a:defRPr sz="2100" b="1">
                <a:solidFill>
                  <a:schemeClr val="l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5"/>
          <p:cNvSpPr txBox="1">
            <a:spLocks noGrp="1"/>
          </p:cNvSpPr>
          <p:nvPr>
            <p:ph type="body" idx="2"/>
          </p:nvPr>
        </p:nvSpPr>
        <p:spPr>
          <a:xfrm>
            <a:off x="4902725" y="1701479"/>
            <a:ext cx="4018441" cy="4220938"/>
          </a:xfrm>
          <a:prstGeom prst="rect">
            <a:avLst/>
          </a:prstGeom>
          <a:noFill/>
          <a:ln>
            <a:noFill/>
          </a:ln>
        </p:spPr>
        <p:txBody>
          <a:bodyPr spcFirstLastPara="1" wrap="square" lIns="91425" tIns="45700" rIns="91425" bIns="45700" anchor="t" anchorCtr="0">
            <a:normAutofit/>
          </a:bodyPr>
          <a:lstStyle>
            <a:lvl1pPr marL="457200" lvl="0" indent="-314325" algn="l">
              <a:lnSpc>
                <a:spcPct val="120000"/>
              </a:lnSpc>
              <a:spcBef>
                <a:spcPts val="600"/>
              </a:spcBef>
              <a:spcAft>
                <a:spcPts val="0"/>
              </a:spcAft>
              <a:buClr>
                <a:schemeClr val="accent3"/>
              </a:buClr>
              <a:buSzPts val="1350"/>
              <a:buFont typeface="Arial"/>
              <a:buChar char="•"/>
              <a:defRPr sz="1350">
                <a:solidFill>
                  <a:schemeClr val="dk1"/>
                </a:solidFill>
                <a:latin typeface="Open Sans"/>
                <a:ea typeface="Open Sans"/>
                <a:cs typeface="Open Sans"/>
                <a:sym typeface="Open Sans"/>
              </a:defRPr>
            </a:lvl1pPr>
            <a:lvl2pPr marL="914400" lvl="1" indent="-304800" algn="l">
              <a:lnSpc>
                <a:spcPct val="120000"/>
              </a:lnSpc>
              <a:spcBef>
                <a:spcPts val="600"/>
              </a:spcBef>
              <a:spcAft>
                <a:spcPts val="0"/>
              </a:spcAft>
              <a:buClr>
                <a:schemeClr val="accent3"/>
              </a:buClr>
              <a:buSzPts val="1200"/>
              <a:buFont typeface="Arial"/>
              <a:buChar char="•"/>
              <a:defRPr sz="1200">
                <a:solidFill>
                  <a:schemeClr val="dk1"/>
                </a:solidFill>
                <a:latin typeface="Open Sans"/>
                <a:ea typeface="Open Sans"/>
                <a:cs typeface="Open Sans"/>
                <a:sym typeface="Open Sans"/>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background slide">
  <p:cSld name="Table background slide">
    <p:spTree>
      <p:nvGrpSpPr>
        <p:cNvPr id="1" name="Shape 77"/>
        <p:cNvGrpSpPr/>
        <p:nvPr/>
      </p:nvGrpSpPr>
      <p:grpSpPr>
        <a:xfrm>
          <a:off x="0" y="0"/>
          <a:ext cx="0" cy="0"/>
          <a:chOff x="0" y="0"/>
          <a:chExt cx="0" cy="0"/>
        </a:xfrm>
      </p:grpSpPr>
      <p:sp>
        <p:nvSpPr>
          <p:cNvPr id="78" name="Google Shape;78;p76"/>
          <p:cNvSpPr/>
          <p:nvPr/>
        </p:nvSpPr>
        <p:spPr>
          <a:xfrm>
            <a:off x="0" y="489857"/>
            <a:ext cx="9144000" cy="75111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79" name="Google Shape;79;p76"/>
          <p:cNvSpPr txBox="1">
            <a:spLocks noGrp="1"/>
          </p:cNvSpPr>
          <p:nvPr>
            <p:ph type="title"/>
          </p:nvPr>
        </p:nvSpPr>
        <p:spPr>
          <a:xfrm>
            <a:off x="628650" y="516751"/>
            <a:ext cx="7886700" cy="75111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100"/>
              <a:buFont typeface="Open Sans"/>
              <a:buNone/>
              <a:defRPr sz="2100" b="1">
                <a:solidFill>
                  <a:schemeClr val="l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80"/>
        <p:cNvGrpSpPr/>
        <p:nvPr/>
      </p:nvGrpSpPr>
      <p:grpSpPr>
        <a:xfrm>
          <a:off x="0" y="0"/>
          <a:ext cx="0" cy="0"/>
          <a:chOff x="0" y="0"/>
          <a:chExt cx="0" cy="0"/>
        </a:xfrm>
      </p:grpSpPr>
      <p:sp>
        <p:nvSpPr>
          <p:cNvPr id="81" name="Google Shape;81;p77"/>
          <p:cNvSpPr/>
          <p:nvPr/>
        </p:nvSpPr>
        <p:spPr>
          <a:xfrm>
            <a:off x="0" y="0"/>
            <a:ext cx="9144000" cy="6858000"/>
          </a:xfrm>
          <a:prstGeom prst="rect">
            <a:avLst/>
          </a:prstGeom>
          <a:solidFill>
            <a:schemeClr val="accent2"/>
          </a:solidFill>
          <a:ln w="12700" cap="flat" cmpd="sng">
            <a:solidFill>
              <a:srgbClr val="8E121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82" name="Google Shape;82;p77"/>
          <p:cNvPicPr preferRelativeResize="0"/>
          <p:nvPr/>
        </p:nvPicPr>
        <p:blipFill rotWithShape="1">
          <a:blip r:embed="rId2">
            <a:alphaModFix/>
          </a:blip>
          <a:srcRect r="10680" b="1559"/>
          <a:stretch/>
        </p:blipFill>
        <p:spPr>
          <a:xfrm rot="10800000" flipH="1">
            <a:off x="2526042" y="-22302"/>
            <a:ext cx="6617959" cy="6880302"/>
          </a:xfrm>
          <a:prstGeom prst="rect">
            <a:avLst/>
          </a:prstGeom>
          <a:noFill/>
          <a:ln>
            <a:noFill/>
          </a:ln>
        </p:spPr>
      </p:pic>
      <p:pic>
        <p:nvPicPr>
          <p:cNvPr id="83" name="Google Shape;83;p77"/>
          <p:cNvPicPr preferRelativeResize="0"/>
          <p:nvPr/>
        </p:nvPicPr>
        <p:blipFill rotWithShape="1">
          <a:blip r:embed="rId3">
            <a:alphaModFix/>
          </a:blip>
          <a:srcRect/>
          <a:stretch/>
        </p:blipFill>
        <p:spPr>
          <a:xfrm>
            <a:off x="552858" y="424213"/>
            <a:ext cx="1888009" cy="107618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d slide_1">
  <p:cSld name="End slide_1">
    <p:spTree>
      <p:nvGrpSpPr>
        <p:cNvPr id="1" name="Shape 84"/>
        <p:cNvGrpSpPr/>
        <p:nvPr/>
      </p:nvGrpSpPr>
      <p:grpSpPr>
        <a:xfrm>
          <a:off x="0" y="0"/>
          <a:ext cx="0" cy="0"/>
          <a:chOff x="0" y="0"/>
          <a:chExt cx="0" cy="0"/>
        </a:xfrm>
      </p:grpSpPr>
      <p:sp>
        <p:nvSpPr>
          <p:cNvPr id="85" name="Google Shape;85;p78"/>
          <p:cNvSpPr/>
          <p:nvPr/>
        </p:nvSpPr>
        <p:spPr>
          <a:xfrm>
            <a:off x="0" y="5"/>
            <a:ext cx="9144000" cy="516365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86" name="Google Shape;86;p78"/>
          <p:cNvSpPr txBox="1">
            <a:spLocks noGrp="1"/>
          </p:cNvSpPr>
          <p:nvPr>
            <p:ph type="ctrTitle"/>
          </p:nvPr>
        </p:nvSpPr>
        <p:spPr>
          <a:xfrm>
            <a:off x="685799" y="2534771"/>
            <a:ext cx="7772400" cy="7790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000"/>
              <a:buFont typeface="Open Sans Light"/>
              <a:buNone/>
              <a:defRPr sz="3000" b="1" i="0">
                <a:solidFill>
                  <a:schemeClr val="lt1"/>
                </a:solidFill>
                <a:latin typeface="Open Sans Light"/>
                <a:ea typeface="Open Sans Light"/>
                <a:cs typeface="Open Sans Light"/>
                <a:sym typeface="Open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7" name="Google Shape;87;p78"/>
          <p:cNvPicPr preferRelativeResize="0"/>
          <p:nvPr/>
        </p:nvPicPr>
        <p:blipFill rotWithShape="1">
          <a:blip r:embed="rId2">
            <a:alphaModFix/>
          </a:blip>
          <a:srcRect/>
          <a:stretch/>
        </p:blipFill>
        <p:spPr>
          <a:xfrm rot="10800000" flipH="1">
            <a:off x="3646449" y="-22302"/>
            <a:ext cx="5497551" cy="5185957"/>
          </a:xfrm>
          <a:prstGeom prst="rect">
            <a:avLst/>
          </a:prstGeom>
          <a:noFill/>
          <a:ln>
            <a:noFill/>
          </a:ln>
        </p:spPr>
      </p:pic>
      <p:pic>
        <p:nvPicPr>
          <p:cNvPr id="88" name="Google Shape;88;p78"/>
          <p:cNvPicPr preferRelativeResize="0"/>
          <p:nvPr/>
        </p:nvPicPr>
        <p:blipFill rotWithShape="1">
          <a:blip r:embed="rId3">
            <a:alphaModFix/>
          </a:blip>
          <a:srcRect/>
          <a:stretch/>
        </p:blipFill>
        <p:spPr>
          <a:xfrm>
            <a:off x="319933" y="387728"/>
            <a:ext cx="1888009" cy="107618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Image">
  <p:cSld name="Title, Text, Image">
    <p:spTree>
      <p:nvGrpSpPr>
        <p:cNvPr id="1" name="Shape 95"/>
        <p:cNvGrpSpPr/>
        <p:nvPr/>
      </p:nvGrpSpPr>
      <p:grpSpPr>
        <a:xfrm>
          <a:off x="0" y="0"/>
          <a:ext cx="0" cy="0"/>
          <a:chOff x="0" y="0"/>
          <a:chExt cx="0" cy="0"/>
        </a:xfrm>
      </p:grpSpPr>
      <p:sp>
        <p:nvSpPr>
          <p:cNvPr id="96" name="Google Shape;96;p66"/>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B61322"/>
              </a:buClr>
              <a:buSzPts val="3200"/>
              <a:buFont typeface="Calibri"/>
              <a:buNone/>
              <a:defRPr>
                <a:solidFill>
                  <a:srgbClr val="B6132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6"/>
          <p:cNvSpPr txBox="1">
            <a:spLocks noGrp="1"/>
          </p:cNvSpPr>
          <p:nvPr>
            <p:ph type="ftr" idx="11"/>
          </p:nvPr>
        </p:nvSpPr>
        <p:spPr>
          <a:xfrm>
            <a:off x="5306553" y="6356350"/>
            <a:ext cx="2895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66"/>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9" name="Google Shape;99;p66"/>
          <p:cNvCxnSpPr/>
          <p:nvPr/>
        </p:nvCxnSpPr>
        <p:spPr>
          <a:xfrm>
            <a:off x="457200" y="6342677"/>
            <a:ext cx="8229600" cy="0"/>
          </a:xfrm>
          <a:prstGeom prst="straightConnector1">
            <a:avLst/>
          </a:prstGeom>
          <a:noFill/>
          <a:ln w="9525" cap="flat" cmpd="sng">
            <a:solidFill>
              <a:srgbClr val="DA2B1C"/>
            </a:solidFill>
            <a:prstDash val="solid"/>
            <a:round/>
            <a:headEnd type="none" w="sm" len="sm"/>
            <a:tailEnd type="none" w="sm" len="sm"/>
          </a:ln>
        </p:spPr>
      </p:cxnSp>
      <p:sp>
        <p:nvSpPr>
          <p:cNvPr id="100" name="Google Shape;100;p66"/>
          <p:cNvSpPr txBox="1">
            <a:spLocks noGrp="1"/>
          </p:cNvSpPr>
          <p:nvPr>
            <p:ph type="body" idx="1"/>
          </p:nvPr>
        </p:nvSpPr>
        <p:spPr>
          <a:xfrm>
            <a:off x="457200" y="1672866"/>
            <a:ext cx="3240000" cy="38923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60"/>
              </a:spcBef>
              <a:spcAft>
                <a:spcPts val="0"/>
              </a:spcAft>
              <a:buClr>
                <a:schemeClr val="dk1"/>
              </a:buClr>
              <a:buSzPts val="1800"/>
              <a:buNone/>
              <a:defRPr/>
            </a:lvl1pPr>
            <a:lvl2pPr marL="914400" lvl="1" indent="-354330" algn="l">
              <a:lnSpc>
                <a:spcPct val="100000"/>
              </a:lnSpc>
              <a:spcBef>
                <a:spcPts val="360"/>
              </a:spcBef>
              <a:spcAft>
                <a:spcPts val="0"/>
              </a:spcAft>
              <a:buSzPts val="198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 name="Google Shape;101;p66"/>
          <p:cNvSpPr>
            <a:spLocks noGrp="1"/>
          </p:cNvSpPr>
          <p:nvPr>
            <p:ph type="pic" idx="2"/>
          </p:nvPr>
        </p:nvSpPr>
        <p:spPr>
          <a:xfrm>
            <a:off x="3971925" y="480813"/>
            <a:ext cx="4714875" cy="5540375"/>
          </a:xfrm>
          <a:prstGeom prst="rect">
            <a:avLst/>
          </a:prstGeom>
          <a:noFill/>
          <a:ln>
            <a:noFill/>
          </a:ln>
        </p:spPr>
      </p:sp>
      <p:sp>
        <p:nvSpPr>
          <p:cNvPr id="102" name="Google Shape;102;p66"/>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10"/>
        <p:cNvGrpSpPr/>
        <p:nvPr/>
      </p:nvGrpSpPr>
      <p:grpSpPr>
        <a:xfrm>
          <a:off x="0" y="0"/>
          <a:ext cx="0" cy="0"/>
          <a:chOff x="0" y="0"/>
          <a:chExt cx="0" cy="0"/>
        </a:xfrm>
      </p:grpSpPr>
      <p:sp>
        <p:nvSpPr>
          <p:cNvPr id="111" name="Google Shape;111;p6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6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3" name="Google Shape;113;p6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114" name="Google Shape;114;p6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888888"/>
              </a:buClr>
              <a:buSzPts val="1400"/>
              <a:buFont typeface="Arial"/>
              <a:buNone/>
              <a:defRPr>
                <a:solidFill>
                  <a:srgbClr val="888888"/>
                </a:solidFill>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115" name="Google Shape;115;p6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
        <p:cNvGrpSpPr/>
        <p:nvPr/>
      </p:nvGrpSpPr>
      <p:grpSpPr>
        <a:xfrm>
          <a:off x="0" y="0"/>
          <a:ext cx="0" cy="0"/>
          <a:chOff x="0" y="0"/>
          <a:chExt cx="0" cy="0"/>
        </a:xfrm>
      </p:grpSpPr>
      <p:sp>
        <p:nvSpPr>
          <p:cNvPr id="16" name="Google Shape;16;p61"/>
          <p:cNvSpPr txBox="1">
            <a:spLocks noGrp="1"/>
          </p:cNvSpPr>
          <p:nvPr>
            <p:ph type="body" idx="1"/>
          </p:nvPr>
        </p:nvSpPr>
        <p:spPr>
          <a:xfrm>
            <a:off x="1179872" y="772478"/>
            <a:ext cx="7506929" cy="5313997"/>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sz="3200" b="1">
                <a:solidFill>
                  <a:schemeClr val="lt1"/>
                </a:solidFil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7"/>
        <p:cNvGrpSpPr/>
        <p:nvPr/>
      </p:nvGrpSpPr>
      <p:grpSpPr>
        <a:xfrm>
          <a:off x="0" y="0"/>
          <a:ext cx="0" cy="0"/>
          <a:chOff x="0" y="0"/>
          <a:chExt cx="0" cy="0"/>
        </a:xfrm>
      </p:grpSpPr>
      <p:sp>
        <p:nvSpPr>
          <p:cNvPr id="18" name="Google Shape;18;p64"/>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4"/>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68300" algn="l">
              <a:lnSpc>
                <a:spcPct val="100000"/>
              </a:lnSpc>
              <a:spcBef>
                <a:spcPts val="440"/>
              </a:spcBef>
              <a:spcAft>
                <a:spcPts val="0"/>
              </a:spcAft>
              <a:buSzPts val="2200"/>
              <a:buChar char="–"/>
              <a:defRPr/>
            </a:lvl2pPr>
            <a:lvl3pPr marL="1371600" lvl="2" indent="-368300" algn="l">
              <a:lnSpc>
                <a:spcPct val="100000"/>
              </a:lnSpc>
              <a:spcBef>
                <a:spcPts val="440"/>
              </a:spcBef>
              <a:spcAft>
                <a:spcPts val="0"/>
              </a:spcAft>
              <a:buSzPts val="22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0" name="Google Shape;20;p6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6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64"/>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Bullet Points">
  <p:cSld name="Title, Text, Bullet Points">
    <p:spTree>
      <p:nvGrpSpPr>
        <p:cNvPr id="1" name="Shape 23"/>
        <p:cNvGrpSpPr/>
        <p:nvPr/>
      </p:nvGrpSpPr>
      <p:grpSpPr>
        <a:xfrm>
          <a:off x="0" y="0"/>
          <a:ext cx="0" cy="0"/>
          <a:chOff x="0" y="0"/>
          <a:chExt cx="0" cy="0"/>
        </a:xfrm>
      </p:grpSpPr>
      <p:sp>
        <p:nvSpPr>
          <p:cNvPr id="24" name="Google Shape;24;p69"/>
          <p:cNvSpPr txBox="1">
            <a:spLocks noGrp="1"/>
          </p:cNvSpPr>
          <p:nvPr>
            <p:ph type="title"/>
          </p:nvPr>
        </p:nvSpPr>
        <p:spPr>
          <a:xfrm>
            <a:off x="457199" y="504308"/>
            <a:ext cx="32400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800"/>
              <a:buFont typeface="Trebuchet MS"/>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9"/>
          <p:cNvSpPr txBox="1">
            <a:spLocks noGrp="1"/>
          </p:cNvSpPr>
          <p:nvPr>
            <p:ph type="body" idx="1"/>
          </p:nvPr>
        </p:nvSpPr>
        <p:spPr>
          <a:xfrm>
            <a:off x="457200" y="1672866"/>
            <a:ext cx="3240000" cy="389233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69"/>
          <p:cNvSpPr txBox="1">
            <a:spLocks noGrp="1"/>
          </p:cNvSpPr>
          <p:nvPr>
            <p:ph type="body" idx="2"/>
          </p:nvPr>
        </p:nvSpPr>
        <p:spPr>
          <a:xfrm>
            <a:off x="4165601" y="504310"/>
            <a:ext cx="4521199" cy="5061467"/>
          </a:xfrm>
          <a:prstGeom prst="rect">
            <a:avLst/>
          </a:prstGeom>
          <a:noFill/>
          <a:ln>
            <a:noFill/>
          </a:ln>
        </p:spPr>
        <p:txBody>
          <a:bodyPr spcFirstLastPara="1" wrap="square" lIns="91425" tIns="45700" rIns="91425" bIns="45700" anchor="t" anchorCtr="0">
            <a:noAutofit/>
          </a:bodyPr>
          <a:lstStyle>
            <a:lvl1pPr marL="457200" lvl="0" indent="-354330" algn="l">
              <a:lnSpc>
                <a:spcPct val="100000"/>
              </a:lnSpc>
              <a:spcBef>
                <a:spcPts val="360"/>
              </a:spcBef>
              <a:spcAft>
                <a:spcPts val="0"/>
              </a:spcAft>
              <a:buClr>
                <a:schemeClr val="accent1"/>
              </a:buClr>
              <a:buSzPts val="1980"/>
              <a:buFont typeface="Arial"/>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69"/>
          <p:cNvSpPr txBox="1">
            <a:spLocks noGrp="1"/>
          </p:cNvSpPr>
          <p:nvPr>
            <p:ph type="ftr" idx="11"/>
          </p:nvPr>
        </p:nvSpPr>
        <p:spPr>
          <a:xfrm>
            <a:off x="457201" y="6356352"/>
            <a:ext cx="774495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accen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28" name="Google Shape;28;p69"/>
          <p:cNvSpPr txBox="1">
            <a:spLocks noGrp="1"/>
          </p:cNvSpPr>
          <p:nvPr>
            <p:ph type="sldNum" idx="12"/>
          </p:nvPr>
        </p:nvSpPr>
        <p:spPr>
          <a:xfrm>
            <a:off x="8202152" y="6356352"/>
            <a:ext cx="484647" cy="365125"/>
          </a:xfrm>
          <a:prstGeom prst="rect">
            <a:avLst/>
          </a:prstGeom>
          <a:noFill/>
          <a:ln>
            <a:noFill/>
          </a:ln>
        </p:spPr>
        <p:txBody>
          <a:bodyPr spcFirstLastPara="1" wrap="square" lIns="91425" tIns="45700" rIns="91425" bIns="0" anchor="b" anchorCtr="0">
            <a:noAutofit/>
          </a:bodyPr>
          <a:lstStyle>
            <a:lvl1pPr marL="0" marR="0" lvl="0"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0" marR="0" lvl="1"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0" marR="0" lvl="2"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0" marR="0" lvl="3"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0" marR="0" lvl="4"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0" marR="0" lvl="5"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0" marR="0" lvl="6"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0" marR="0" lvl="7"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0" marR="0" lvl="8" indent="0" algn="l">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cxnSp>
        <p:nvCxnSpPr>
          <p:cNvPr id="29" name="Google Shape;29;p69"/>
          <p:cNvCxnSpPr/>
          <p:nvPr/>
        </p:nvCxnSpPr>
        <p:spPr>
          <a:xfrm>
            <a:off x="457200" y="6342677"/>
            <a:ext cx="82296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
        <p:cNvGrpSpPr/>
        <p:nvPr/>
      </p:nvGrpSpPr>
      <p:grpSpPr>
        <a:xfrm>
          <a:off x="0" y="0"/>
          <a:ext cx="0" cy="0"/>
          <a:chOff x="0" y="0"/>
          <a:chExt cx="0" cy="0"/>
        </a:xfrm>
      </p:grpSpPr>
      <p:sp>
        <p:nvSpPr>
          <p:cNvPr id="31" name="Google Shape;31;p70"/>
          <p:cNvSpPr>
            <a:spLocks noGrp="1"/>
          </p:cNvSpPr>
          <p:nvPr>
            <p:ph type="pic" idx="2"/>
          </p:nvPr>
        </p:nvSpPr>
        <p:spPr>
          <a:xfrm>
            <a:off x="0" y="0"/>
            <a:ext cx="9144000" cy="6858000"/>
          </a:xfrm>
          <a:prstGeom prst="rect">
            <a:avLst/>
          </a:prstGeom>
          <a:noFill/>
          <a:ln>
            <a:noFill/>
          </a:ln>
        </p:spPr>
      </p:sp>
      <p:sp>
        <p:nvSpPr>
          <p:cNvPr id="32" name="Google Shape;32;p70"/>
          <p:cNvSpPr txBox="1">
            <a:spLocks noGrp="1"/>
          </p:cNvSpPr>
          <p:nvPr>
            <p:ph type="ctrTitle"/>
          </p:nvPr>
        </p:nvSpPr>
        <p:spPr>
          <a:xfrm>
            <a:off x="2629228" y="2865439"/>
            <a:ext cx="5717967" cy="14700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4800"/>
              <a:buFont typeface="Trebuchet MS"/>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0"/>
          <p:cNvSpPr txBox="1">
            <a:spLocks noGrp="1"/>
          </p:cNvSpPr>
          <p:nvPr>
            <p:ph type="subTitle" idx="1"/>
          </p:nvPr>
        </p:nvSpPr>
        <p:spPr>
          <a:xfrm>
            <a:off x="2629228" y="4335462"/>
            <a:ext cx="5717967"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860"/>
              </a:spcBef>
              <a:spcAft>
                <a:spcPts val="0"/>
              </a:spcAft>
              <a:buSzPts val="4300"/>
              <a:buNone/>
              <a:defRPr sz="4300">
                <a:solidFill>
                  <a:srgbClr val="000000"/>
                </a:solidFill>
              </a:defRPr>
            </a:lvl1pPr>
            <a:lvl2pPr lvl="1" algn="ctr">
              <a:lnSpc>
                <a:spcPct val="100000"/>
              </a:lnSpc>
              <a:spcBef>
                <a:spcPts val="440"/>
              </a:spcBef>
              <a:spcAft>
                <a:spcPts val="0"/>
              </a:spcAft>
              <a:buSzPts val="2200"/>
              <a:buNone/>
              <a:defRPr>
                <a:solidFill>
                  <a:srgbClr val="888888"/>
                </a:solidFill>
              </a:defRPr>
            </a:lvl2pPr>
            <a:lvl3pPr lvl="2" algn="ctr">
              <a:lnSpc>
                <a:spcPct val="100000"/>
              </a:lnSpc>
              <a:spcBef>
                <a:spcPts val="440"/>
              </a:spcBef>
              <a:spcAft>
                <a:spcPts val="0"/>
              </a:spcAft>
              <a:buSzPts val="22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4" name="Google Shape;34;p70"/>
          <p:cNvPicPr preferRelativeResize="0"/>
          <p:nvPr/>
        </p:nvPicPr>
        <p:blipFill rotWithShape="1">
          <a:blip r:embed="rId2">
            <a:alphaModFix/>
          </a:blip>
          <a:srcRect/>
          <a:stretch/>
        </p:blipFill>
        <p:spPr>
          <a:xfrm>
            <a:off x="6975594" y="275918"/>
            <a:ext cx="1371600" cy="1460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1"/>
        <p:cNvGrpSpPr/>
        <p:nvPr/>
      </p:nvGrpSpPr>
      <p:grpSpPr>
        <a:xfrm>
          <a:off x="0" y="0"/>
          <a:ext cx="0" cy="0"/>
          <a:chOff x="0" y="0"/>
          <a:chExt cx="0" cy="0"/>
        </a:xfrm>
      </p:grpSpPr>
      <p:sp>
        <p:nvSpPr>
          <p:cNvPr id="42" name="Google Shape;42;p6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3"/>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44" name="Google Shape;44;p63"/>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5" name="Google Shape;45;p63"/>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6" name="Google Shape;46;p6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age break">
  <p:cSld name="Page break">
    <p:spTree>
      <p:nvGrpSpPr>
        <p:cNvPr id="1" name="Shape 47"/>
        <p:cNvGrpSpPr/>
        <p:nvPr/>
      </p:nvGrpSpPr>
      <p:grpSpPr>
        <a:xfrm>
          <a:off x="0" y="0"/>
          <a:ext cx="0" cy="0"/>
          <a:chOff x="0" y="0"/>
          <a:chExt cx="0" cy="0"/>
        </a:xfrm>
      </p:grpSpPr>
      <p:pic>
        <p:nvPicPr>
          <p:cNvPr id="48" name="Google Shape;48;p7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9" name="Google Shape;49;p71"/>
          <p:cNvSpPr/>
          <p:nvPr/>
        </p:nvSpPr>
        <p:spPr>
          <a:xfrm flipH="1">
            <a:off x="-845517" y="-962629"/>
            <a:ext cx="9153268" cy="6870358"/>
          </a:xfrm>
          <a:prstGeom prst="rect">
            <a:avLst/>
          </a:prstGeom>
          <a:solidFill>
            <a:srgbClr val="F37021">
              <a:alpha val="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nvGrpSpPr>
          <p:cNvPr id="50" name="Google Shape;50;p71"/>
          <p:cNvGrpSpPr/>
          <p:nvPr/>
        </p:nvGrpSpPr>
        <p:grpSpPr>
          <a:xfrm rot="3077126">
            <a:off x="-1491201" y="-562481"/>
            <a:ext cx="5713492" cy="4232775"/>
            <a:chOff x="8162129" y="2440872"/>
            <a:chExt cx="1498258" cy="1479957"/>
          </a:xfrm>
        </p:grpSpPr>
        <p:sp>
          <p:nvSpPr>
            <p:cNvPr id="51" name="Google Shape;51;p71"/>
            <p:cNvSpPr/>
            <p:nvPr/>
          </p:nvSpPr>
          <p:spPr>
            <a:xfrm>
              <a:off x="8254871" y="2440872"/>
              <a:ext cx="873827" cy="873827"/>
            </a:xfrm>
            <a:prstGeom prst="ellipse">
              <a:avLst/>
            </a:prstGeom>
            <a:solidFill>
              <a:schemeClr val="accent3">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2" name="Google Shape;52;p71"/>
            <p:cNvSpPr/>
            <p:nvPr/>
          </p:nvSpPr>
          <p:spPr>
            <a:xfrm>
              <a:off x="8402076" y="2662518"/>
              <a:ext cx="1258311" cy="1258311"/>
            </a:xfrm>
            <a:prstGeom prst="ellipse">
              <a:avLst/>
            </a:prstGeom>
            <a:solidFill>
              <a:schemeClr val="accent2">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53" name="Google Shape;53;p71"/>
            <p:cNvSpPr/>
            <p:nvPr/>
          </p:nvSpPr>
          <p:spPr>
            <a:xfrm>
              <a:off x="8162129" y="3060310"/>
              <a:ext cx="737380" cy="737380"/>
            </a:xfrm>
            <a:prstGeom prst="ellipse">
              <a:avLst/>
            </a:prstGeom>
            <a:solidFill>
              <a:schemeClr val="accen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grpSp>
      <p:sp>
        <p:nvSpPr>
          <p:cNvPr id="54" name="Google Shape;54;p71"/>
          <p:cNvSpPr txBox="1"/>
          <p:nvPr/>
        </p:nvSpPr>
        <p:spPr>
          <a:xfrm>
            <a:off x="64727" y="2346453"/>
            <a:ext cx="2536224" cy="576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lt1"/>
                </a:solidFill>
                <a:latin typeface="Open Sans Light"/>
                <a:ea typeface="Open Sans Light"/>
                <a:cs typeface="Open Sans Light"/>
                <a:sym typeface="Open Sans Light"/>
              </a:rPr>
              <a:t>1. Introduction</a:t>
            </a:r>
            <a:endParaRPr sz="1400" b="0" i="0" u="none" strike="noStrike" cap="none">
              <a:solidFill>
                <a:srgbClr val="000000"/>
              </a:solidFill>
              <a:latin typeface="Arial"/>
              <a:ea typeface="Arial"/>
              <a:cs typeface="Arial"/>
              <a:sym typeface="Arial"/>
            </a:endParaRPr>
          </a:p>
        </p:txBody>
      </p:sp>
      <p:sp>
        <p:nvSpPr>
          <p:cNvPr id="55" name="Google Shape;55;p71"/>
          <p:cNvSpPr/>
          <p:nvPr/>
        </p:nvSpPr>
        <p:spPr>
          <a:xfrm>
            <a:off x="6719887" y="6341221"/>
            <a:ext cx="2424113" cy="26911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56" name="Google Shape;56;p71"/>
          <p:cNvSpPr txBox="1">
            <a:spLocks noGrp="1"/>
          </p:cNvSpPr>
          <p:nvPr>
            <p:ph type="body" idx="1"/>
          </p:nvPr>
        </p:nvSpPr>
        <p:spPr>
          <a:xfrm>
            <a:off x="6799609" y="6384351"/>
            <a:ext cx="2277536" cy="2259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750"/>
              <a:buNone/>
              <a:defRPr sz="750">
                <a:solidFill>
                  <a:schemeClr val="lt1"/>
                </a:solidFill>
                <a:latin typeface="Open Sans"/>
                <a:ea typeface="Open Sans"/>
                <a:cs typeface="Open Sans"/>
                <a:sym typeface="Open Sans"/>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72"/>
          <p:cNvSpPr/>
          <p:nvPr/>
        </p:nvSpPr>
        <p:spPr>
          <a:xfrm>
            <a:off x="0" y="489857"/>
            <a:ext cx="6094800" cy="75111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59" name="Google Shape;59;p72"/>
          <p:cNvSpPr txBox="1">
            <a:spLocks noGrp="1"/>
          </p:cNvSpPr>
          <p:nvPr>
            <p:ph type="title"/>
          </p:nvPr>
        </p:nvSpPr>
        <p:spPr>
          <a:xfrm>
            <a:off x="248756" y="702394"/>
            <a:ext cx="5661390" cy="3483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450"/>
              </a:spcBef>
              <a:spcAft>
                <a:spcPts val="0"/>
              </a:spcAft>
              <a:buClr>
                <a:schemeClr val="lt1"/>
              </a:buClr>
              <a:buSzPts val="2100"/>
              <a:buFont typeface="Open Sans"/>
              <a:buNone/>
              <a:defRPr sz="2100" b="1">
                <a:solidFill>
                  <a:schemeClr val="lt1"/>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with caption">
  <p:cSld name="Image with caption">
    <p:spTree>
      <p:nvGrpSpPr>
        <p:cNvPr id="1" name="Shape 60"/>
        <p:cNvGrpSpPr/>
        <p:nvPr/>
      </p:nvGrpSpPr>
      <p:grpSpPr>
        <a:xfrm>
          <a:off x="0" y="0"/>
          <a:ext cx="0" cy="0"/>
          <a:chOff x="0" y="0"/>
          <a:chExt cx="0" cy="0"/>
        </a:xfrm>
      </p:grpSpPr>
      <p:sp>
        <p:nvSpPr>
          <p:cNvPr id="61" name="Google Shape;61;p73"/>
          <p:cNvSpPr/>
          <p:nvPr/>
        </p:nvSpPr>
        <p:spPr>
          <a:xfrm>
            <a:off x="0" y="5211160"/>
            <a:ext cx="9143999" cy="16468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62" name="Google Shape;62;p73"/>
          <p:cNvSpPr>
            <a:spLocks noGrp="1"/>
          </p:cNvSpPr>
          <p:nvPr>
            <p:ph type="pic" idx="2"/>
          </p:nvPr>
        </p:nvSpPr>
        <p:spPr>
          <a:xfrm>
            <a:off x="1" y="1"/>
            <a:ext cx="9144000" cy="5210355"/>
          </a:xfrm>
          <a:prstGeom prst="rect">
            <a:avLst/>
          </a:prstGeom>
          <a:noFill/>
          <a:ln>
            <a:noFill/>
          </a:ln>
        </p:spPr>
      </p:sp>
      <p:sp>
        <p:nvSpPr>
          <p:cNvPr id="63" name="Google Shape;63;p73"/>
          <p:cNvSpPr txBox="1">
            <a:spLocks noGrp="1"/>
          </p:cNvSpPr>
          <p:nvPr>
            <p:ph type="body" idx="1"/>
          </p:nvPr>
        </p:nvSpPr>
        <p:spPr>
          <a:xfrm>
            <a:off x="631625" y="5413868"/>
            <a:ext cx="7880747" cy="12414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lt1"/>
              </a:buClr>
              <a:buSzPts val="1800"/>
              <a:buNone/>
              <a:defRPr sz="1800">
                <a:solidFill>
                  <a:schemeClr val="lt1"/>
                </a:solidFill>
                <a:latin typeface="Open Sans"/>
                <a:ea typeface="Open Sans"/>
                <a:cs typeface="Open Sans"/>
                <a:sym typeface="Open Sans"/>
              </a:defRPr>
            </a:lvl1pPr>
            <a:lvl2pPr marL="914400" lvl="1" indent="-228600" algn="ctr">
              <a:lnSpc>
                <a:spcPct val="90000"/>
              </a:lnSpc>
              <a:spcBef>
                <a:spcPts val="375"/>
              </a:spcBef>
              <a:spcAft>
                <a:spcPts val="0"/>
              </a:spcAft>
              <a:buClr>
                <a:schemeClr val="dk1"/>
              </a:buClr>
              <a:buSzPts val="1800"/>
              <a:buNone/>
              <a:defRPr/>
            </a:lvl2pPr>
            <a:lvl3pPr marL="1371600" lvl="2" indent="-228600" algn="ctr">
              <a:lnSpc>
                <a:spcPct val="90000"/>
              </a:lnSpc>
              <a:spcBef>
                <a:spcPts val="375"/>
              </a:spcBef>
              <a:spcAft>
                <a:spcPts val="0"/>
              </a:spcAft>
              <a:buClr>
                <a:schemeClr val="dk1"/>
              </a:buClr>
              <a:buSzPts val="1500"/>
              <a:buNone/>
              <a:defRPr/>
            </a:lvl3pPr>
            <a:lvl4pPr marL="1828800" lvl="3" indent="-228600" algn="ctr">
              <a:lnSpc>
                <a:spcPct val="90000"/>
              </a:lnSpc>
              <a:spcBef>
                <a:spcPts val="375"/>
              </a:spcBef>
              <a:spcAft>
                <a:spcPts val="0"/>
              </a:spcAft>
              <a:buClr>
                <a:schemeClr val="dk1"/>
              </a:buClr>
              <a:buSzPts val="1350"/>
              <a:buNone/>
              <a:defRPr/>
            </a:lvl4pPr>
            <a:lvl5pPr marL="2286000" lvl="4" indent="-228600" algn="ctr">
              <a:lnSpc>
                <a:spcPct val="90000"/>
              </a:lnSpc>
              <a:spcBef>
                <a:spcPts val="375"/>
              </a:spcBef>
              <a:spcAft>
                <a:spcPts val="0"/>
              </a:spcAft>
              <a:buClr>
                <a:schemeClr val="dk1"/>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9"/>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accent2"/>
              </a:buClr>
              <a:buSzPts val="2800"/>
              <a:buFont typeface="Trebuchet MS"/>
              <a:buNone/>
              <a:defRPr sz="2800" b="1"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9"/>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8" name="Google Shape;8;p59"/>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
        <p:cNvGrpSpPr/>
        <p:nvPr/>
      </p:nvGrpSpPr>
      <p:grpSpPr>
        <a:xfrm>
          <a:off x="0" y="0"/>
          <a:ext cx="0" cy="0"/>
          <a:chOff x="0" y="0"/>
          <a:chExt cx="0" cy="0"/>
        </a:xfrm>
      </p:grpSpPr>
      <p:sp>
        <p:nvSpPr>
          <p:cNvPr id="36" name="Google Shape;36;p6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6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 name="Google Shape;38;p6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65"/>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65"/>
          <p:cNvSpPr txBox="1">
            <a:spLocks noGrp="1"/>
          </p:cNvSpPr>
          <p:nvPr>
            <p:ph type="body" idx="1"/>
          </p:nvPr>
        </p:nvSpPr>
        <p:spPr>
          <a:xfrm>
            <a:off x="457200" y="1600200"/>
            <a:ext cx="8229600" cy="4525963"/>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44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1pPr>
            <a:lvl2pPr marL="914400" marR="0" lvl="1" indent="-382269" algn="l" rtl="0">
              <a:lnSpc>
                <a:spcPct val="100000"/>
              </a:lnSpc>
              <a:spcBef>
                <a:spcPts val="44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Google Shape;92;p65"/>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65"/>
          <p:cNvSpPr txBox="1">
            <a:spLocks noGrp="1"/>
          </p:cNvSpPr>
          <p:nvPr>
            <p:ph type="ftr" idx="11"/>
          </p:nvPr>
        </p:nvSpPr>
        <p:spPr>
          <a:xfrm>
            <a:off x="5306553" y="6356350"/>
            <a:ext cx="2895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65"/>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67"/>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 name="Google Shape;105;p6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6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07" name="Google Shape;107;p67"/>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8" name="Google Shape;108;p67"/>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9" name="Google Shape;109;p67"/>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weforum.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data.unwomen.org/country/ethiopia"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data.unwomen.org/country/ethiopia"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data.unwomen.org/country/ethiopia"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s://data.unwomen.org/country/ethiopia"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
          <p:cNvSpPr txBox="1">
            <a:spLocks noGrp="1"/>
          </p:cNvSpPr>
          <p:nvPr>
            <p:ph type="title"/>
          </p:nvPr>
        </p:nvSpPr>
        <p:spPr>
          <a:xfrm>
            <a:off x="292609" y="2357788"/>
            <a:ext cx="6309359" cy="214242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Climate compatible development: </a:t>
            </a:r>
            <a:br>
              <a:rPr lang="en-US"/>
            </a:br>
            <a:br>
              <a:rPr lang="en-US"/>
            </a:br>
            <a:r>
              <a:rPr lang="en-US"/>
              <a:t>Why is a gender-equitable and socially inclusive approach needed? </a:t>
            </a:r>
            <a:br>
              <a:rPr lang="en-US"/>
            </a:br>
            <a:br>
              <a:rPr lang="en-US"/>
            </a:br>
            <a:br>
              <a:rPr lang="en-US"/>
            </a:br>
            <a:br>
              <a:rPr lang="en-US"/>
            </a:br>
            <a:br>
              <a:rPr lang="en-US"/>
            </a:br>
            <a:r>
              <a:rPr lang="en-US" sz="1100" b="0" i="1">
                <a:solidFill>
                  <a:schemeClr val="dk1"/>
                </a:solidFill>
              </a:rPr>
              <a:t>Image: Un Women </a:t>
            </a:r>
            <a:endParaRPr sz="1100" b="0" i="1">
              <a:solidFill>
                <a:schemeClr val="dk1"/>
              </a:solidFill>
            </a:endParaRPr>
          </a:p>
        </p:txBody>
      </p:sp>
      <p:pic>
        <p:nvPicPr>
          <p:cNvPr id="121" name="Google Shape;121;p1"/>
          <p:cNvPicPr preferRelativeResize="0"/>
          <p:nvPr/>
        </p:nvPicPr>
        <p:blipFill rotWithShape="1">
          <a:blip r:embed="rId3">
            <a:alphaModFix/>
          </a:blip>
          <a:srcRect/>
          <a:stretch/>
        </p:blipFill>
        <p:spPr>
          <a:xfrm>
            <a:off x="1043021" y="591523"/>
            <a:ext cx="3438144" cy="1496568"/>
          </a:xfrm>
          <a:prstGeom prst="rect">
            <a:avLst/>
          </a:prstGeom>
          <a:noFill/>
          <a:ln>
            <a:noFill/>
          </a:ln>
        </p:spPr>
      </p:pic>
      <p:pic>
        <p:nvPicPr>
          <p:cNvPr id="122" name="Google Shape;122;p1"/>
          <p:cNvPicPr preferRelativeResize="0"/>
          <p:nvPr/>
        </p:nvPicPr>
        <p:blipFill rotWithShape="1">
          <a:blip r:embed="rId4">
            <a:alphaModFix/>
          </a:blip>
          <a:srcRect/>
          <a:stretch/>
        </p:blipFill>
        <p:spPr>
          <a:xfrm>
            <a:off x="5504373" y="3706240"/>
            <a:ext cx="3639627" cy="29568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0"/>
          <p:cNvSpPr txBox="1">
            <a:spLocks noGrp="1"/>
          </p:cNvSpPr>
          <p:nvPr>
            <p:ph type="body" idx="1"/>
          </p:nvPr>
        </p:nvSpPr>
        <p:spPr>
          <a:xfrm>
            <a:off x="1179872" y="772478"/>
            <a:ext cx="7506929" cy="5313997"/>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40"/>
              </a:spcBef>
              <a:spcAft>
                <a:spcPts val="0"/>
              </a:spcAft>
              <a:buSzPts val="3200"/>
              <a:buNone/>
            </a:pPr>
            <a:endParaRPr/>
          </a:p>
        </p:txBody>
      </p:sp>
      <p:sp>
        <p:nvSpPr>
          <p:cNvPr id="178" name="Google Shape;178;p10"/>
          <p:cNvSpPr txBox="1">
            <a:spLocks noGrp="1"/>
          </p:cNvSpPr>
          <p:nvPr>
            <p:ph type="title" idx="4294967295"/>
          </p:nvPr>
        </p:nvSpPr>
        <p:spPr>
          <a:xfrm>
            <a:off x="599607" y="2455598"/>
            <a:ext cx="3751862" cy="19558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100000"/>
              </a:lnSpc>
              <a:spcBef>
                <a:spcPts val="0"/>
              </a:spcBef>
              <a:spcAft>
                <a:spcPts val="0"/>
              </a:spcAft>
              <a:buClr>
                <a:srgbClr val="000000"/>
              </a:buClr>
              <a:buSzPct val="97222"/>
              <a:buFont typeface="Arial"/>
              <a:buNone/>
            </a:pPr>
            <a:r>
              <a:rPr lang="en-US" sz="3200">
                <a:solidFill>
                  <a:srgbClr val="C00000"/>
                </a:solidFill>
                <a:latin typeface="Calibri"/>
                <a:ea typeface="Calibri"/>
                <a:cs typeface="Calibri"/>
                <a:sym typeface="Calibri"/>
              </a:rPr>
              <a:t>What do you understand about the concepts of GESI?</a:t>
            </a:r>
            <a:endParaRPr/>
          </a:p>
        </p:txBody>
      </p:sp>
      <p:pic>
        <p:nvPicPr>
          <p:cNvPr id="179" name="Google Shape;179;p10"/>
          <p:cNvPicPr preferRelativeResize="0"/>
          <p:nvPr/>
        </p:nvPicPr>
        <p:blipFill rotWithShape="1">
          <a:blip r:embed="rId3">
            <a:alphaModFix/>
          </a:blip>
          <a:srcRect t="12223" r="2" b="4318"/>
          <a:stretch/>
        </p:blipFill>
        <p:spPr>
          <a:xfrm>
            <a:off x="4792532" y="1096566"/>
            <a:ext cx="3377684" cy="1359032"/>
          </a:xfrm>
          <a:prstGeom prst="rect">
            <a:avLst/>
          </a:prstGeom>
          <a:noFill/>
          <a:ln>
            <a:noFill/>
          </a:ln>
        </p:spPr>
      </p:pic>
      <p:pic>
        <p:nvPicPr>
          <p:cNvPr id="180" name="Google Shape;180;p10"/>
          <p:cNvPicPr preferRelativeResize="0"/>
          <p:nvPr/>
        </p:nvPicPr>
        <p:blipFill rotWithShape="1">
          <a:blip r:embed="rId4">
            <a:alphaModFix/>
          </a:blip>
          <a:srcRect t="35809" r="-1" b="26851"/>
          <a:stretch/>
        </p:blipFill>
        <p:spPr>
          <a:xfrm>
            <a:off x="4903967" y="4542649"/>
            <a:ext cx="3377684" cy="1218785"/>
          </a:xfrm>
          <a:prstGeom prst="rect">
            <a:avLst/>
          </a:prstGeom>
          <a:noFill/>
          <a:ln>
            <a:noFill/>
          </a:ln>
        </p:spPr>
      </p:pic>
      <p:pic>
        <p:nvPicPr>
          <p:cNvPr id="181" name="Google Shape;181;p10"/>
          <p:cNvPicPr preferRelativeResize="0"/>
          <p:nvPr/>
        </p:nvPicPr>
        <p:blipFill rotWithShape="1">
          <a:blip r:embed="rId5">
            <a:alphaModFix/>
          </a:blip>
          <a:srcRect l="14797" r="17308" b="-2"/>
          <a:stretch/>
        </p:blipFill>
        <p:spPr>
          <a:xfrm>
            <a:off x="5030857" y="2599101"/>
            <a:ext cx="3162747" cy="1751051"/>
          </a:xfrm>
          <a:prstGeom prst="rect">
            <a:avLst/>
          </a:prstGeom>
          <a:noFill/>
          <a:ln>
            <a:noFill/>
          </a:ln>
        </p:spPr>
      </p:pic>
      <p:sp>
        <p:nvSpPr>
          <p:cNvPr id="182" name="Google Shape;182;p10"/>
          <p:cNvSpPr txBox="1"/>
          <p:nvPr/>
        </p:nvSpPr>
        <p:spPr>
          <a:xfrm>
            <a:off x="7503460" y="1938394"/>
            <a:ext cx="621254"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000000"/>
                </a:solidFill>
                <a:latin typeface="Calibri"/>
                <a:ea typeface="Calibri"/>
                <a:cs typeface="Calibri"/>
                <a:sym typeface="Calibri"/>
              </a:rPr>
              <a:t>5 min</a:t>
            </a:r>
            <a:endParaRPr sz="1400" b="0" i="0" u="none" strike="noStrike" cap="none">
              <a:solidFill>
                <a:srgbClr val="000000"/>
              </a:solidFill>
              <a:latin typeface="Arial"/>
              <a:ea typeface="Arial"/>
              <a:cs typeface="Arial"/>
              <a:sym typeface="Arial"/>
            </a:endParaRPr>
          </a:p>
        </p:txBody>
      </p:sp>
      <p:sp>
        <p:nvSpPr>
          <p:cNvPr id="183" name="Google Shape;183;p10"/>
          <p:cNvSpPr txBox="1"/>
          <p:nvPr/>
        </p:nvSpPr>
        <p:spPr>
          <a:xfrm>
            <a:off x="6401586" y="3471967"/>
            <a:ext cx="621254"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00B0F0"/>
                </a:solidFill>
                <a:latin typeface="Calibri"/>
                <a:ea typeface="Calibri"/>
                <a:cs typeface="Calibri"/>
                <a:sym typeface="Calibri"/>
              </a:rPr>
              <a:t>5 min</a:t>
            </a:r>
            <a:endParaRPr sz="1400" b="0" i="0" u="none" strike="noStrike" cap="none">
              <a:solidFill>
                <a:srgbClr val="000000"/>
              </a:solidFill>
              <a:latin typeface="Arial"/>
              <a:ea typeface="Arial"/>
              <a:cs typeface="Arial"/>
              <a:sym typeface="Arial"/>
            </a:endParaRPr>
          </a:p>
        </p:txBody>
      </p:sp>
      <p:sp>
        <p:nvSpPr>
          <p:cNvPr id="184" name="Google Shape;184;p10"/>
          <p:cNvSpPr txBox="1"/>
          <p:nvPr/>
        </p:nvSpPr>
        <p:spPr>
          <a:xfrm>
            <a:off x="7618536" y="4675357"/>
            <a:ext cx="621254"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1" i="0" u="none" strike="noStrike" cap="none">
                <a:solidFill>
                  <a:srgbClr val="000000"/>
                </a:solidFill>
                <a:latin typeface="Calibri"/>
                <a:ea typeface="Calibri"/>
                <a:cs typeface="Calibri"/>
                <a:sym typeface="Calibri"/>
              </a:rPr>
              <a:t>5 min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7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2"/>
          <p:cNvPicPr preferRelativeResize="0"/>
          <p:nvPr/>
        </p:nvPicPr>
        <p:blipFill rotWithShape="1">
          <a:blip r:embed="rId3">
            <a:alphaModFix/>
          </a:blip>
          <a:srcRect/>
          <a:stretch/>
        </p:blipFill>
        <p:spPr>
          <a:xfrm>
            <a:off x="4766234" y="1608281"/>
            <a:ext cx="1822851" cy="1767031"/>
          </a:xfrm>
          <a:prstGeom prst="rect">
            <a:avLst/>
          </a:prstGeom>
          <a:noFill/>
          <a:ln>
            <a:noFill/>
          </a:ln>
        </p:spPr>
      </p:pic>
      <p:sp>
        <p:nvSpPr>
          <p:cNvPr id="190" name="Google Shape;190;p12"/>
          <p:cNvSpPr txBox="1">
            <a:spLocks noGrp="1"/>
          </p:cNvSpPr>
          <p:nvPr>
            <p:ph type="title"/>
          </p:nvPr>
        </p:nvSpPr>
        <p:spPr>
          <a:xfrm>
            <a:off x="734517" y="410354"/>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Gender Equity and Social Inclusion (GESI)</a:t>
            </a:r>
            <a:br>
              <a:rPr lang="en-US"/>
            </a:br>
            <a:r>
              <a:rPr lang="en-US"/>
              <a:t> </a:t>
            </a:r>
            <a:endParaRPr/>
          </a:p>
        </p:txBody>
      </p:sp>
      <p:sp>
        <p:nvSpPr>
          <p:cNvPr id="191" name="Google Shape;191;p12"/>
          <p:cNvSpPr txBox="1"/>
          <p:nvPr/>
        </p:nvSpPr>
        <p:spPr>
          <a:xfrm>
            <a:off x="198038" y="1018315"/>
            <a:ext cx="4018441" cy="58996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Gender Equality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C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92" name="Google Shape;192;p12"/>
          <p:cNvSpPr txBox="1"/>
          <p:nvPr/>
        </p:nvSpPr>
        <p:spPr>
          <a:xfrm>
            <a:off x="4350923" y="957981"/>
            <a:ext cx="4058560" cy="4888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a:solidFill>
                  <a:srgbClr val="C00000"/>
                </a:solidFill>
                <a:latin typeface="Calibri"/>
                <a:ea typeface="Calibri"/>
                <a:cs typeface="Calibri"/>
                <a:sym typeface="Calibri"/>
              </a:rPr>
              <a:t>Social Inclusion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a:solidFill>
                  <a:srgbClr val="C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93" name="Google Shape;193;p12"/>
          <p:cNvPicPr preferRelativeResize="0"/>
          <p:nvPr/>
        </p:nvPicPr>
        <p:blipFill rotWithShape="1">
          <a:blip r:embed="rId4">
            <a:alphaModFix/>
          </a:blip>
          <a:srcRect/>
          <a:stretch/>
        </p:blipFill>
        <p:spPr>
          <a:xfrm>
            <a:off x="198038" y="1888707"/>
            <a:ext cx="1953517" cy="1540293"/>
          </a:xfrm>
          <a:prstGeom prst="rect">
            <a:avLst/>
          </a:prstGeom>
          <a:noFill/>
          <a:ln>
            <a:noFill/>
          </a:ln>
        </p:spPr>
      </p:pic>
      <p:grpSp>
        <p:nvGrpSpPr>
          <p:cNvPr id="194" name="Google Shape;194;p12"/>
          <p:cNvGrpSpPr/>
          <p:nvPr/>
        </p:nvGrpSpPr>
        <p:grpSpPr>
          <a:xfrm>
            <a:off x="860505" y="4456427"/>
            <a:ext cx="7422988" cy="1546069"/>
            <a:chOff x="646957" y="253"/>
            <a:chExt cx="7422988" cy="1546069"/>
          </a:xfrm>
        </p:grpSpPr>
        <p:sp>
          <p:nvSpPr>
            <p:cNvPr id="195" name="Google Shape;195;p12"/>
            <p:cNvSpPr/>
            <p:nvPr/>
          </p:nvSpPr>
          <p:spPr>
            <a:xfrm>
              <a:off x="646957" y="253"/>
              <a:ext cx="2087715" cy="1325699"/>
            </a:xfrm>
            <a:prstGeom prst="roundRect">
              <a:avLst>
                <a:gd name="adj" fmla="val 10000"/>
              </a:avLst>
            </a:prstGeom>
            <a:solidFill>
              <a:srgbClr val="F7941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2"/>
            <p:cNvSpPr/>
            <p:nvPr/>
          </p:nvSpPr>
          <p:spPr>
            <a:xfrm>
              <a:off x="878926" y="220623"/>
              <a:ext cx="2087715" cy="1325699"/>
            </a:xfrm>
            <a:prstGeom prst="roundRect">
              <a:avLst>
                <a:gd name="adj" fmla="val 10000"/>
              </a:avLst>
            </a:prstGeom>
            <a:solidFill>
              <a:schemeClr val="lt1">
                <a:alpha val="89019"/>
              </a:schemeClr>
            </a:solidFill>
            <a:ln w="25400" cap="flat" cmpd="sng">
              <a:solidFill>
                <a:srgbClr val="F794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2"/>
            <p:cNvSpPr txBox="1"/>
            <p:nvPr/>
          </p:nvSpPr>
          <p:spPr>
            <a:xfrm>
              <a:off x="917754" y="259451"/>
              <a:ext cx="2010059" cy="1248043"/>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Aims to create enabling environments for all to engage in and benefit equally from development interventions  </a:t>
              </a:r>
              <a:endParaRPr sz="1400" b="0" i="0" u="none" strike="noStrike" cap="none">
                <a:solidFill>
                  <a:srgbClr val="000000"/>
                </a:solidFill>
                <a:latin typeface="Arial"/>
                <a:ea typeface="Arial"/>
                <a:cs typeface="Arial"/>
                <a:sym typeface="Arial"/>
              </a:endParaRPr>
            </a:p>
          </p:txBody>
        </p:sp>
        <p:sp>
          <p:nvSpPr>
            <p:cNvPr id="198" name="Google Shape;198;p12"/>
            <p:cNvSpPr/>
            <p:nvPr/>
          </p:nvSpPr>
          <p:spPr>
            <a:xfrm>
              <a:off x="3198610" y="253"/>
              <a:ext cx="2087715" cy="1325699"/>
            </a:xfrm>
            <a:prstGeom prst="roundRect">
              <a:avLst>
                <a:gd name="adj" fmla="val 10000"/>
              </a:avLst>
            </a:prstGeom>
            <a:solidFill>
              <a:srgbClr val="F7941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2"/>
            <p:cNvSpPr/>
            <p:nvPr/>
          </p:nvSpPr>
          <p:spPr>
            <a:xfrm>
              <a:off x="3430578" y="220623"/>
              <a:ext cx="2087715" cy="1325699"/>
            </a:xfrm>
            <a:prstGeom prst="roundRect">
              <a:avLst>
                <a:gd name="adj" fmla="val 10000"/>
              </a:avLst>
            </a:prstGeom>
            <a:solidFill>
              <a:schemeClr val="lt1">
                <a:alpha val="89019"/>
              </a:schemeClr>
            </a:solidFill>
            <a:ln w="25400" cap="flat" cmpd="sng">
              <a:solidFill>
                <a:srgbClr val="F794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2"/>
            <p:cNvSpPr txBox="1"/>
            <p:nvPr/>
          </p:nvSpPr>
          <p:spPr>
            <a:xfrm>
              <a:off x="3469406" y="259451"/>
              <a:ext cx="2010059" cy="1248043"/>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It is a process of change that addresses the root causes of inequality and exclusion</a:t>
              </a:r>
              <a:endParaRPr sz="1400" b="0" i="0" u="none" strike="noStrike" cap="none">
                <a:solidFill>
                  <a:srgbClr val="000000"/>
                </a:solidFill>
                <a:latin typeface="Arial"/>
                <a:ea typeface="Arial"/>
                <a:cs typeface="Arial"/>
                <a:sym typeface="Arial"/>
              </a:endParaRPr>
            </a:p>
          </p:txBody>
        </p:sp>
        <p:sp>
          <p:nvSpPr>
            <p:cNvPr id="201" name="Google Shape;201;p12"/>
            <p:cNvSpPr/>
            <p:nvPr/>
          </p:nvSpPr>
          <p:spPr>
            <a:xfrm>
              <a:off x="5750262" y="253"/>
              <a:ext cx="2087715" cy="1325699"/>
            </a:xfrm>
            <a:prstGeom prst="roundRect">
              <a:avLst>
                <a:gd name="adj" fmla="val 10000"/>
              </a:avLst>
            </a:prstGeom>
            <a:solidFill>
              <a:srgbClr val="F7941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2"/>
            <p:cNvSpPr/>
            <p:nvPr/>
          </p:nvSpPr>
          <p:spPr>
            <a:xfrm>
              <a:off x="5982230" y="220623"/>
              <a:ext cx="2087715" cy="1325699"/>
            </a:xfrm>
            <a:prstGeom prst="roundRect">
              <a:avLst>
                <a:gd name="adj" fmla="val 10000"/>
              </a:avLst>
            </a:prstGeom>
            <a:solidFill>
              <a:schemeClr val="lt1">
                <a:alpha val="89019"/>
              </a:schemeClr>
            </a:solidFill>
            <a:ln w="25400" cap="flat" cmpd="sng">
              <a:solidFill>
                <a:srgbClr val="F7941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2"/>
            <p:cNvSpPr txBox="1"/>
            <p:nvPr/>
          </p:nvSpPr>
          <p:spPr>
            <a:xfrm>
              <a:off x="6021058" y="259451"/>
              <a:ext cx="2010059" cy="1248043"/>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A process to remove barriers and increase access, decision-making and participation of the most vulnerable groups of the community </a:t>
              </a:r>
              <a:endParaRPr sz="1400" b="0" i="0" u="none" strike="noStrike" cap="none">
                <a:solidFill>
                  <a:srgbClr val="000000"/>
                </a:solidFill>
                <a:latin typeface="Arial"/>
                <a:ea typeface="Arial"/>
                <a:cs typeface="Arial"/>
                <a:sym typeface="Arial"/>
              </a:endParaRPr>
            </a:p>
          </p:txBody>
        </p:sp>
      </p:grpSp>
      <p:sp>
        <p:nvSpPr>
          <p:cNvPr id="204" name="Google Shape;204;p12"/>
          <p:cNvSpPr txBox="1"/>
          <p:nvPr/>
        </p:nvSpPr>
        <p:spPr>
          <a:xfrm>
            <a:off x="2151555" y="2106910"/>
            <a:ext cx="2412950" cy="1553402"/>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C00000"/>
              </a:buClr>
              <a:buSzPts val="1400"/>
              <a:buFont typeface="Calibri"/>
              <a:buNone/>
            </a:pPr>
            <a:r>
              <a:rPr lang="en-US" sz="1800" b="0" i="0" u="none" strike="noStrike" cap="none">
                <a:solidFill>
                  <a:schemeClr val="dk1"/>
                </a:solidFill>
                <a:latin typeface="Calibri"/>
                <a:ea typeface="Calibri"/>
                <a:cs typeface="Calibri"/>
                <a:sym typeface="Calibri"/>
              </a:rPr>
              <a:t>The state or condition that affords women and girls, men and boys, equal enjoyment of human rights, socially valued goods, opportunities, and resources</a:t>
            </a:r>
            <a:endParaRPr sz="1800" b="1" i="0" u="none" strike="noStrike" cap="none">
              <a:solidFill>
                <a:srgbClr val="C00000"/>
              </a:solidFill>
              <a:latin typeface="Calibri"/>
              <a:ea typeface="Calibri"/>
              <a:cs typeface="Calibri"/>
              <a:sym typeface="Calibri"/>
            </a:endParaRPr>
          </a:p>
        </p:txBody>
      </p:sp>
      <p:sp>
        <p:nvSpPr>
          <p:cNvPr id="205" name="Google Shape;205;p12"/>
          <p:cNvSpPr txBox="1"/>
          <p:nvPr/>
        </p:nvSpPr>
        <p:spPr>
          <a:xfrm>
            <a:off x="6518022" y="1386881"/>
            <a:ext cx="2598257"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Seeks to address inequality and/or exclusion of vulnerable populations by improving terms of participation in society and enhancing opportunities, access to resources, voice, and respect for human rights</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3"/>
          <p:cNvSpPr txBox="1">
            <a:spLocks noGrp="1"/>
          </p:cNvSpPr>
          <p:nvPr>
            <p:ph type="title"/>
          </p:nvPr>
        </p:nvSpPr>
        <p:spPr>
          <a:xfrm>
            <a:off x="734517" y="410354"/>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Session Summary – Exercise </a:t>
            </a:r>
            <a:endParaRPr/>
          </a:p>
        </p:txBody>
      </p:sp>
      <p:pic>
        <p:nvPicPr>
          <p:cNvPr id="211" name="Google Shape;211;p13"/>
          <p:cNvPicPr preferRelativeResize="0"/>
          <p:nvPr/>
        </p:nvPicPr>
        <p:blipFill rotWithShape="1">
          <a:blip r:embed="rId3">
            <a:alphaModFix/>
          </a:blip>
          <a:srcRect r="-1" b="12742"/>
          <a:stretch/>
        </p:blipFill>
        <p:spPr>
          <a:xfrm>
            <a:off x="4627881" y="857251"/>
            <a:ext cx="4521238" cy="5143500"/>
          </a:xfrm>
          <a:prstGeom prst="rect">
            <a:avLst/>
          </a:prstGeom>
          <a:noFill/>
          <a:ln>
            <a:noFill/>
          </a:ln>
        </p:spPr>
      </p:pic>
      <p:sp>
        <p:nvSpPr>
          <p:cNvPr id="212" name="Google Shape;212;p13"/>
          <p:cNvSpPr txBox="1"/>
          <p:nvPr/>
        </p:nvSpPr>
        <p:spPr>
          <a:xfrm>
            <a:off x="334780" y="1305703"/>
            <a:ext cx="4436534" cy="4695046"/>
          </a:xfrm>
          <a:prstGeom prst="rect">
            <a:avLst/>
          </a:prstGeom>
          <a:noFill/>
          <a:ln>
            <a:noFill/>
          </a:ln>
        </p:spPr>
        <p:txBody>
          <a:bodyPr spcFirstLastPara="1" wrap="square" lIns="68575" tIns="34275" rIns="68575" bIns="34275" anchor="ctr" anchorCtr="0">
            <a:noAutofit/>
          </a:bodyPr>
          <a:lstStyle/>
          <a:p>
            <a:pPr marL="457200" marR="0" lvl="0" indent="-45720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Each of you will receive a term or definition of what has been discussed so far</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Go around and pair with the person who has the matching word or definition</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Come forward and explain the terms and if you believe t</a:t>
            </a:r>
            <a:r>
              <a:rPr lang="en-US" sz="2800" b="0"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he definition accurately represent the term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Beyond the numbers: we are all individuals</a:t>
            </a:r>
            <a:endParaRPr/>
          </a:p>
        </p:txBody>
      </p:sp>
      <p:sp>
        <p:nvSpPr>
          <p:cNvPr id="219" name="Google Shape;219;p1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13</a:t>
            </a:fld>
            <a:endParaRPr/>
          </a:p>
        </p:txBody>
      </p:sp>
      <p:sp>
        <p:nvSpPr>
          <p:cNvPr id="220" name="Google Shape;220;p14"/>
          <p:cNvSpPr txBox="1">
            <a:spLocks noGrp="1"/>
          </p:cNvSpPr>
          <p:nvPr>
            <p:ph type="body" idx="1"/>
          </p:nvPr>
        </p:nvSpPr>
        <p:spPr>
          <a:xfrm>
            <a:off x="973995" y="5725610"/>
            <a:ext cx="7196008" cy="876199"/>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Clr>
                <a:schemeClr val="dk1"/>
              </a:buClr>
              <a:buSzPts val="1400"/>
              <a:buNone/>
            </a:pPr>
            <a:r>
              <a:rPr lang="en-US" sz="2035"/>
              <a:t> Our diversity makes each of us special and gives us strength – </a:t>
            </a:r>
            <a:br>
              <a:rPr lang="en-US" sz="2035"/>
            </a:br>
            <a:r>
              <a:rPr lang="en-US" sz="2035"/>
              <a:t>as well as influencing how society sees us and treats us.</a:t>
            </a:r>
            <a:endParaRPr/>
          </a:p>
          <a:p>
            <a:pPr marL="457200" lvl="0" indent="-228600" algn="l" rtl="0">
              <a:lnSpc>
                <a:spcPct val="100000"/>
              </a:lnSpc>
              <a:spcBef>
                <a:spcPts val="0"/>
              </a:spcBef>
              <a:spcAft>
                <a:spcPts val="0"/>
              </a:spcAft>
              <a:buClr>
                <a:schemeClr val="dk1"/>
              </a:buClr>
              <a:buSzPts val="1400"/>
              <a:buNone/>
            </a:pPr>
            <a:endParaRPr sz="2035"/>
          </a:p>
        </p:txBody>
      </p:sp>
      <p:pic>
        <p:nvPicPr>
          <p:cNvPr id="221" name="Google Shape;221;p14" descr="A close up of a logo&#10;&#10;Description automatically generated"/>
          <p:cNvPicPr preferRelativeResize="0"/>
          <p:nvPr/>
        </p:nvPicPr>
        <p:blipFill rotWithShape="1">
          <a:blip r:embed="rId3">
            <a:alphaModFix/>
          </a:blip>
          <a:srcRect/>
          <a:stretch/>
        </p:blipFill>
        <p:spPr>
          <a:xfrm>
            <a:off x="1652163" y="964097"/>
            <a:ext cx="5839672" cy="46717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title"/>
          </p:nvPr>
        </p:nvSpPr>
        <p:spPr>
          <a:xfrm>
            <a:off x="1019330" y="2493987"/>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sz="4400"/>
              <a:t>Session II</a:t>
            </a:r>
            <a:br>
              <a:rPr lang="en-US" sz="4400"/>
            </a:br>
            <a:r>
              <a:rPr lang="en-US" sz="4400"/>
              <a:t>The situation of women</a:t>
            </a:r>
            <a:endParaRPr sz="4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6"/>
          <p:cNvSpPr txBox="1">
            <a:spLocks noGrp="1"/>
          </p:cNvSpPr>
          <p:nvPr>
            <p:ph type="title"/>
          </p:nvPr>
        </p:nvSpPr>
        <p:spPr>
          <a:xfrm>
            <a:off x="964366" y="391557"/>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There is a global gender gap in development</a:t>
            </a:r>
            <a:br>
              <a:rPr lang="en-US"/>
            </a:br>
            <a:r>
              <a:rPr lang="en-US" sz="2000" b="0">
                <a:solidFill>
                  <a:schemeClr val="dk1"/>
                </a:solidFill>
              </a:rPr>
              <a:t>World Economic Forum (2023)</a:t>
            </a:r>
            <a:br>
              <a:rPr lang="en-US" sz="2000" b="0">
                <a:solidFill>
                  <a:schemeClr val="dk1"/>
                </a:solidFill>
              </a:rPr>
            </a:br>
            <a:br>
              <a:rPr lang="en-US" sz="2000" b="0">
                <a:solidFill>
                  <a:schemeClr val="dk1"/>
                </a:solidFill>
              </a:rPr>
            </a:br>
            <a:r>
              <a:rPr lang="en-US" sz="2000" b="0">
                <a:solidFill>
                  <a:schemeClr val="dk1"/>
                </a:solidFill>
              </a:rPr>
              <a:t>Gender gap calculated annually as follows, visit </a:t>
            </a:r>
            <a:r>
              <a:rPr lang="en-US" sz="2000" u="sng">
                <a:solidFill>
                  <a:schemeClr val="dk1"/>
                </a:solidFill>
                <a:hlinkClick r:id="rId3">
                  <a:extLst>
                    <a:ext uri="{A12FA001-AC4F-418D-AE19-62706E023703}">
                      <ahyp:hlinkClr xmlns:ahyp="http://schemas.microsoft.com/office/drawing/2018/hyperlinkcolor" val="tx"/>
                    </a:ext>
                  </a:extLst>
                </a:hlinkClick>
              </a:rPr>
              <a:t>www.weforum.org</a:t>
            </a:r>
            <a:r>
              <a:rPr lang="en-US" sz="2000">
                <a:solidFill>
                  <a:schemeClr val="dk1"/>
                </a:solidFill>
              </a:rPr>
              <a:t> </a:t>
            </a:r>
            <a:r>
              <a:rPr lang="en-US" sz="2000" b="0">
                <a:solidFill>
                  <a:schemeClr val="dk1"/>
                </a:solidFill>
              </a:rPr>
              <a:t>: </a:t>
            </a:r>
            <a:endParaRPr sz="2000" b="0">
              <a:solidFill>
                <a:schemeClr val="dk1"/>
              </a:solidFill>
              <a:highlight>
                <a:srgbClr val="00FF00"/>
              </a:highlight>
            </a:endParaRPr>
          </a:p>
        </p:txBody>
      </p:sp>
      <p:pic>
        <p:nvPicPr>
          <p:cNvPr id="232" name="Google Shape;232;p16"/>
          <p:cNvPicPr preferRelativeResize="0"/>
          <p:nvPr/>
        </p:nvPicPr>
        <p:blipFill rotWithShape="1">
          <a:blip r:embed="rId4">
            <a:alphaModFix/>
          </a:blip>
          <a:srcRect/>
          <a:stretch/>
        </p:blipFill>
        <p:spPr>
          <a:xfrm>
            <a:off x="2267712" y="2184480"/>
            <a:ext cx="4674955" cy="42819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7"/>
          <p:cNvSpPr txBox="1">
            <a:spLocks noGrp="1"/>
          </p:cNvSpPr>
          <p:nvPr>
            <p:ph type="title"/>
          </p:nvPr>
        </p:nvSpPr>
        <p:spPr>
          <a:xfrm>
            <a:off x="964366" y="391557"/>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There is a global gender gap in development</a:t>
            </a:r>
            <a:br>
              <a:rPr lang="en-US"/>
            </a:br>
            <a:r>
              <a:rPr lang="en-US" sz="2000" b="0">
                <a:solidFill>
                  <a:schemeClr val="dk1"/>
                </a:solidFill>
              </a:rPr>
              <a:t>World Economic Forum (2023)</a:t>
            </a:r>
            <a:br>
              <a:rPr lang="en-US" sz="2000" b="0">
                <a:solidFill>
                  <a:schemeClr val="dk1"/>
                </a:solidFill>
              </a:rPr>
            </a:br>
            <a:br>
              <a:rPr lang="en-US" sz="2000" b="0">
                <a:solidFill>
                  <a:schemeClr val="dk1"/>
                </a:solidFill>
              </a:rPr>
            </a:br>
            <a:r>
              <a:rPr lang="en-US" sz="2000" b="0">
                <a:solidFill>
                  <a:schemeClr val="dk1"/>
                </a:solidFill>
              </a:rPr>
              <a:t>Gender gap by region</a:t>
            </a:r>
            <a:endParaRPr sz="2000" b="0">
              <a:solidFill>
                <a:schemeClr val="dk1"/>
              </a:solidFill>
              <a:highlight>
                <a:srgbClr val="00FF00"/>
              </a:highlight>
            </a:endParaRPr>
          </a:p>
        </p:txBody>
      </p:sp>
      <p:pic>
        <p:nvPicPr>
          <p:cNvPr id="238" name="Google Shape;238;p17"/>
          <p:cNvPicPr preferRelativeResize="0"/>
          <p:nvPr/>
        </p:nvPicPr>
        <p:blipFill rotWithShape="1">
          <a:blip r:embed="rId3">
            <a:alphaModFix/>
          </a:blip>
          <a:srcRect/>
          <a:stretch/>
        </p:blipFill>
        <p:spPr>
          <a:xfrm>
            <a:off x="0" y="2112330"/>
            <a:ext cx="9144000" cy="48913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8"/>
          <p:cNvSpPr txBox="1">
            <a:spLocks noGrp="1"/>
          </p:cNvSpPr>
          <p:nvPr>
            <p:ph type="title"/>
          </p:nvPr>
        </p:nvSpPr>
        <p:spPr>
          <a:xfrm>
            <a:off x="964366" y="391557"/>
            <a:ext cx="76548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There is a global gender gap in development</a:t>
            </a:r>
            <a:br>
              <a:rPr lang="en-US"/>
            </a:br>
            <a:r>
              <a:rPr lang="en-US" sz="2000" b="0">
                <a:solidFill>
                  <a:schemeClr val="dk1"/>
                </a:solidFill>
              </a:rPr>
              <a:t>World Economic Forum (2023)</a:t>
            </a:r>
            <a:br>
              <a:rPr lang="en-US" sz="2000" b="0">
                <a:solidFill>
                  <a:schemeClr val="dk1"/>
                </a:solidFill>
              </a:rPr>
            </a:br>
            <a:br>
              <a:rPr lang="en-US" sz="2000" b="0">
                <a:solidFill>
                  <a:schemeClr val="dk1"/>
                </a:solidFill>
              </a:rPr>
            </a:br>
            <a:r>
              <a:rPr lang="en-US" sz="2000" b="0">
                <a:solidFill>
                  <a:schemeClr val="dk1"/>
                </a:solidFill>
              </a:rPr>
              <a:t>Gender gap by subindex, globally </a:t>
            </a:r>
            <a:endParaRPr sz="2000" b="0">
              <a:solidFill>
                <a:schemeClr val="dk1"/>
              </a:solidFill>
              <a:highlight>
                <a:srgbClr val="00FF00"/>
              </a:highlight>
            </a:endParaRPr>
          </a:p>
        </p:txBody>
      </p:sp>
      <p:pic>
        <p:nvPicPr>
          <p:cNvPr id="244" name="Google Shape;244;p18"/>
          <p:cNvPicPr preferRelativeResize="0"/>
          <p:nvPr/>
        </p:nvPicPr>
        <p:blipFill rotWithShape="1">
          <a:blip r:embed="rId3">
            <a:alphaModFix/>
          </a:blip>
          <a:srcRect/>
          <a:stretch/>
        </p:blipFill>
        <p:spPr>
          <a:xfrm>
            <a:off x="1" y="2384377"/>
            <a:ext cx="9144000" cy="34889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9"/>
          <p:cNvSpPr txBox="1">
            <a:spLocks noGrp="1"/>
          </p:cNvSpPr>
          <p:nvPr>
            <p:ph type="title"/>
          </p:nvPr>
        </p:nvSpPr>
        <p:spPr>
          <a:xfrm>
            <a:off x="849937" y="646814"/>
            <a:ext cx="6624736" cy="50405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800"/>
              <a:buNone/>
            </a:pPr>
            <a:r>
              <a:rPr lang="en-US">
                <a:solidFill>
                  <a:srgbClr val="C00000"/>
                </a:solidFill>
                <a:latin typeface="Calibri"/>
                <a:ea typeface="Calibri"/>
                <a:cs typeface="Calibri"/>
                <a:sym typeface="Calibri"/>
              </a:rPr>
              <a:t>Ethiopia’s HDI and GDI values, 2021</a:t>
            </a:r>
            <a:endParaRPr>
              <a:solidFill>
                <a:srgbClr val="C00000"/>
              </a:solidFill>
              <a:highlight>
                <a:srgbClr val="FFFF00"/>
              </a:highlight>
              <a:latin typeface="Calibri"/>
              <a:ea typeface="Calibri"/>
              <a:cs typeface="Calibri"/>
              <a:sym typeface="Calibri"/>
            </a:endParaRPr>
          </a:p>
        </p:txBody>
      </p:sp>
      <p:sp>
        <p:nvSpPr>
          <p:cNvPr id="251" name="Google Shape;251;p19"/>
          <p:cNvSpPr txBox="1">
            <a:spLocks noGrp="1"/>
          </p:cNvSpPr>
          <p:nvPr>
            <p:ph type="body" idx="1"/>
          </p:nvPr>
        </p:nvSpPr>
        <p:spPr>
          <a:xfrm>
            <a:off x="628651" y="1458097"/>
            <a:ext cx="7840792" cy="4031876"/>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360"/>
              </a:spcBef>
              <a:spcAft>
                <a:spcPts val="0"/>
              </a:spcAft>
              <a:buSzPts val="1800"/>
              <a:buChar char="•"/>
            </a:pPr>
            <a:r>
              <a:rPr lang="en-US" sz="2550">
                <a:latin typeface="Calibri"/>
                <a:ea typeface="Calibri"/>
                <a:cs typeface="Calibri"/>
                <a:sym typeface="Calibri"/>
              </a:rPr>
              <a:t>Ethiopia’s HDI value for 2021 - 0.498</a:t>
            </a:r>
            <a:endParaRPr/>
          </a:p>
          <a:p>
            <a:pPr marL="914400" lvl="1" indent="-368300" algn="l" rtl="0">
              <a:lnSpc>
                <a:spcPct val="150000"/>
              </a:lnSpc>
              <a:spcBef>
                <a:spcPts val="440"/>
              </a:spcBef>
              <a:spcAft>
                <a:spcPts val="0"/>
              </a:spcAft>
              <a:buSzPts val="2200"/>
              <a:buChar char="–"/>
            </a:pPr>
            <a:r>
              <a:rPr lang="en-US"/>
              <a:t>The 2021 female HDI value for Ethiopia is 0.478 in contrast with 0.519 for males </a:t>
            </a:r>
            <a:endParaRPr/>
          </a:p>
          <a:p>
            <a:pPr marL="457200" lvl="0" indent="-342900" algn="l" rtl="0">
              <a:lnSpc>
                <a:spcPct val="150000"/>
              </a:lnSpc>
              <a:spcBef>
                <a:spcPts val="360"/>
              </a:spcBef>
              <a:spcAft>
                <a:spcPts val="0"/>
              </a:spcAft>
              <a:buSzPts val="1800"/>
              <a:buChar char="•"/>
            </a:pPr>
            <a:r>
              <a:rPr lang="en-US" sz="2550">
                <a:latin typeface="Calibri"/>
                <a:ea typeface="Calibri"/>
                <a:cs typeface="Calibri"/>
                <a:sym typeface="Calibri"/>
              </a:rPr>
              <a:t>Places it in the low human development category</a:t>
            </a:r>
            <a:endParaRPr/>
          </a:p>
          <a:p>
            <a:pPr marL="457200" lvl="0" indent="-342900" algn="l" rtl="0">
              <a:lnSpc>
                <a:spcPct val="150000"/>
              </a:lnSpc>
              <a:spcBef>
                <a:spcPts val="360"/>
              </a:spcBef>
              <a:spcAft>
                <a:spcPts val="0"/>
              </a:spcAft>
              <a:buSzPts val="1800"/>
              <a:buChar char="•"/>
            </a:pPr>
            <a:r>
              <a:rPr lang="en-US" sz="2550">
                <a:latin typeface="Calibri"/>
                <a:ea typeface="Calibri"/>
                <a:cs typeface="Calibri"/>
                <a:sym typeface="Calibri"/>
              </a:rPr>
              <a:t>Positioned at 175 out of 191 countries and territories. </a:t>
            </a:r>
            <a:endParaRPr/>
          </a:p>
          <a:p>
            <a:pPr marL="457200" lvl="0" indent="-342900" algn="l" rtl="0">
              <a:lnSpc>
                <a:spcPct val="150000"/>
              </a:lnSpc>
              <a:spcBef>
                <a:spcPts val="360"/>
              </a:spcBef>
              <a:spcAft>
                <a:spcPts val="0"/>
              </a:spcAft>
              <a:buSzPts val="1800"/>
              <a:buChar char="•"/>
            </a:pPr>
            <a:r>
              <a:rPr lang="en-US" sz="2200"/>
              <a:t>Ethiopia’s GDI value is 0.921, Placing it in group 5</a:t>
            </a:r>
            <a:endParaRPr/>
          </a:p>
          <a:p>
            <a:pPr marL="457200" lvl="0" indent="-342900" algn="l" rtl="0">
              <a:lnSpc>
                <a:spcPct val="150000"/>
              </a:lnSpc>
              <a:spcBef>
                <a:spcPts val="360"/>
              </a:spcBef>
              <a:spcAft>
                <a:spcPts val="0"/>
              </a:spcAft>
              <a:buSzPts val="1800"/>
              <a:buChar char="•"/>
            </a:pPr>
            <a:r>
              <a:rPr lang="en-US" sz="2200"/>
              <a:t>Ethiopia has a GII value of 0.520, ranking it 129 out of 170 countries in 2021</a:t>
            </a:r>
            <a:endParaRPr sz="2200"/>
          </a:p>
          <a:p>
            <a:pPr marL="0" lvl="0" indent="0" algn="l" rtl="0">
              <a:lnSpc>
                <a:spcPct val="150000"/>
              </a:lnSpc>
              <a:spcBef>
                <a:spcPts val="360"/>
              </a:spcBef>
              <a:spcAft>
                <a:spcPts val="0"/>
              </a:spcAft>
              <a:buSzPts val="1800"/>
              <a:buNone/>
            </a:pPr>
            <a:endParaRPr sz="255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4"/>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 situation of women in Ethiopia described in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numbers</a:t>
            </a:r>
            <a:br>
              <a:rPr lang="en-US"/>
            </a:br>
            <a:br>
              <a:rPr lang="en-US" sz="3200">
                <a:solidFill>
                  <a:srgbClr val="DC3122"/>
                </a:solidFill>
              </a:rPr>
            </a:br>
            <a:endParaRPr sz="3200">
              <a:solidFill>
                <a:srgbClr val="DC3122"/>
              </a:solidFill>
            </a:endParaRPr>
          </a:p>
        </p:txBody>
      </p:sp>
      <p:sp>
        <p:nvSpPr>
          <p:cNvPr id="257" name="Google Shape;257;p24"/>
          <p:cNvSpPr txBox="1">
            <a:spLocks noGrp="1"/>
          </p:cNvSpPr>
          <p:nvPr>
            <p:ph type="body" idx="1"/>
          </p:nvPr>
        </p:nvSpPr>
        <p:spPr>
          <a:xfrm>
            <a:off x="534837" y="1777041"/>
            <a:ext cx="8074325" cy="5080957"/>
          </a:xfrm>
          <a:prstGeom prst="rect">
            <a:avLst/>
          </a:prstGeom>
          <a:noFill/>
          <a:ln>
            <a:noFill/>
          </a:ln>
        </p:spPr>
        <p:txBody>
          <a:bodyPr spcFirstLastPara="1" wrap="square" lIns="0" tIns="0" rIns="0" bIns="0" anchor="t" anchorCtr="0">
            <a:noAutofit/>
          </a:bodyPr>
          <a:lstStyle/>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5715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p>
          <a:p>
            <a:pPr marL="342900" lvl="0" indent="-25400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endParaRPr/>
          </a:p>
        </p:txBody>
      </p:sp>
      <p:sp>
        <p:nvSpPr>
          <p:cNvPr id="258" name="Google Shape;258;p24"/>
          <p:cNvSpPr txBox="1"/>
          <p:nvPr/>
        </p:nvSpPr>
        <p:spPr>
          <a:xfrm>
            <a:off x="534836" y="1613139"/>
            <a:ext cx="8074326" cy="5080958"/>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90000"/>
              </a:lnSpc>
              <a:spcBef>
                <a:spcPts val="0"/>
              </a:spcBef>
              <a:spcAft>
                <a:spcPts val="0"/>
              </a:spcAft>
              <a:buClr>
                <a:srgbClr val="000000"/>
              </a:buClr>
              <a:buSzPts val="2600"/>
              <a:buFont typeface="Arial"/>
              <a:buChar char="•"/>
            </a:pPr>
            <a:r>
              <a:rPr lang="en-US" sz="2600" b="1" i="0" u="none" strike="noStrike" cap="none">
                <a:solidFill>
                  <a:schemeClr val="dk1"/>
                </a:solidFill>
                <a:latin typeface="Calibri"/>
                <a:ea typeface="Calibri"/>
                <a:cs typeface="Calibri"/>
                <a:sym typeface="Calibri"/>
              </a:rPr>
              <a:t>Global Gender Gap Index (GGI)  (2023):  </a:t>
            </a:r>
            <a:r>
              <a:rPr lang="en-US" sz="2600" b="0" i="0" u="none" strike="noStrike" cap="none">
                <a:solidFill>
                  <a:schemeClr val="dk1"/>
                </a:solidFill>
                <a:latin typeface="Calibri"/>
                <a:ea typeface="Calibri"/>
                <a:cs typeface="Calibri"/>
                <a:sym typeface="Calibri"/>
              </a:rPr>
              <a:t>ranked 75th  out of 146 countries-HUGE IMPROVEMENT from its 2017 rank but one spot lower than that of 2022. In 2017 it was ranked 115th out of 145 countries. Breaking down this result into sub-indexes, </a:t>
            </a:r>
            <a:endParaRPr sz="1400" b="0" i="0" u="none" strike="noStrike" cap="none">
              <a:solidFill>
                <a:srgbClr val="000000"/>
              </a:solidFill>
              <a:latin typeface="Arial"/>
              <a:ea typeface="Arial"/>
              <a:cs typeface="Arial"/>
              <a:sym typeface="Arial"/>
            </a:endParaRPr>
          </a:p>
          <a:p>
            <a:pPr marL="557213" marR="0" lvl="1" indent="-228600" algn="just" rtl="0">
              <a:lnSpc>
                <a:spcPct val="90000"/>
              </a:lnSpc>
              <a:spcBef>
                <a:spcPts val="375"/>
              </a:spcBef>
              <a:spcAft>
                <a:spcPts val="0"/>
              </a:spcAft>
              <a:buClr>
                <a:srgbClr val="000000"/>
              </a:buClr>
              <a:buSzPts val="2600"/>
              <a:buFont typeface="Arial"/>
              <a:buChar char="•"/>
            </a:pPr>
            <a:r>
              <a:rPr lang="en-US" sz="2600" b="0" i="0" u="none" strike="noStrike" cap="none">
                <a:solidFill>
                  <a:schemeClr val="dk1"/>
                </a:solidFill>
                <a:latin typeface="Calibri"/>
                <a:ea typeface="Calibri"/>
                <a:cs typeface="Calibri"/>
                <a:sym typeface="Calibri"/>
              </a:rPr>
              <a:t>Economic participation and opportunity: ranked 116th; </a:t>
            </a:r>
            <a:endParaRPr sz="1400" b="0" i="0" u="none" strike="noStrike" cap="none">
              <a:solidFill>
                <a:srgbClr val="000000"/>
              </a:solidFill>
              <a:latin typeface="Arial"/>
              <a:ea typeface="Arial"/>
              <a:cs typeface="Arial"/>
              <a:sym typeface="Arial"/>
            </a:endParaRPr>
          </a:p>
          <a:p>
            <a:pPr marL="557213" marR="0" lvl="1" indent="-228600" algn="just" rtl="0">
              <a:lnSpc>
                <a:spcPct val="90000"/>
              </a:lnSpc>
              <a:spcBef>
                <a:spcPts val="375"/>
              </a:spcBef>
              <a:spcAft>
                <a:spcPts val="0"/>
              </a:spcAft>
              <a:buClr>
                <a:srgbClr val="000000"/>
              </a:buClr>
              <a:buSzPts val="2600"/>
              <a:buFont typeface="Arial"/>
              <a:buChar char="•"/>
            </a:pPr>
            <a:r>
              <a:rPr lang="en-US" sz="2600" b="0" i="0" u="none" strike="noStrike" cap="none">
                <a:solidFill>
                  <a:schemeClr val="dk1"/>
                </a:solidFill>
                <a:latin typeface="Calibri"/>
                <a:ea typeface="Calibri"/>
                <a:cs typeface="Calibri"/>
                <a:sym typeface="Calibri"/>
              </a:rPr>
              <a:t>Educational attainment: ranked 135th; </a:t>
            </a:r>
            <a:endParaRPr sz="1400" b="0" i="0" u="none" strike="noStrike" cap="none">
              <a:solidFill>
                <a:srgbClr val="000000"/>
              </a:solidFill>
              <a:latin typeface="Arial"/>
              <a:ea typeface="Arial"/>
              <a:cs typeface="Arial"/>
              <a:sym typeface="Arial"/>
            </a:endParaRPr>
          </a:p>
          <a:p>
            <a:pPr marL="557213" marR="0" lvl="1" indent="-228600" algn="just" rtl="0">
              <a:lnSpc>
                <a:spcPct val="90000"/>
              </a:lnSpc>
              <a:spcBef>
                <a:spcPts val="375"/>
              </a:spcBef>
              <a:spcAft>
                <a:spcPts val="0"/>
              </a:spcAft>
              <a:buClr>
                <a:srgbClr val="000000"/>
              </a:buClr>
              <a:buSzPts val="2600"/>
              <a:buFont typeface="Arial"/>
              <a:buChar char="•"/>
            </a:pPr>
            <a:r>
              <a:rPr lang="en-US" sz="2600" b="0" i="0" u="none" strike="noStrike" cap="none">
                <a:solidFill>
                  <a:schemeClr val="dk1"/>
                </a:solidFill>
                <a:latin typeface="Calibri"/>
                <a:ea typeface="Calibri"/>
                <a:cs typeface="Calibri"/>
                <a:sym typeface="Calibri"/>
              </a:rPr>
              <a:t>Health and survival: ranked 67th and</a:t>
            </a:r>
            <a:endParaRPr sz="1400" b="0" i="0" u="none" strike="noStrike" cap="none">
              <a:solidFill>
                <a:srgbClr val="000000"/>
              </a:solidFill>
              <a:latin typeface="Arial"/>
              <a:ea typeface="Arial"/>
              <a:cs typeface="Arial"/>
              <a:sym typeface="Arial"/>
            </a:endParaRPr>
          </a:p>
          <a:p>
            <a:pPr marL="557213" marR="0" lvl="1" indent="-228600" algn="just" rtl="0">
              <a:lnSpc>
                <a:spcPct val="90000"/>
              </a:lnSpc>
              <a:spcBef>
                <a:spcPts val="375"/>
              </a:spcBef>
              <a:spcAft>
                <a:spcPts val="0"/>
              </a:spcAft>
              <a:buClr>
                <a:srgbClr val="000000"/>
              </a:buClr>
              <a:buSzPts val="2600"/>
              <a:buFont typeface="Arial"/>
              <a:buChar char="•"/>
            </a:pPr>
            <a:r>
              <a:rPr lang="en-US" sz="2600" b="0" i="0" u="none" strike="noStrike" cap="none">
                <a:solidFill>
                  <a:schemeClr val="dk1"/>
                </a:solidFill>
                <a:latin typeface="Calibri"/>
                <a:ea typeface="Calibri"/>
                <a:cs typeface="Calibri"/>
                <a:sym typeface="Calibri"/>
              </a:rPr>
              <a:t>Political empowerment: ranked 25th </a:t>
            </a:r>
            <a:endParaRPr sz="1400" b="0" i="0" u="none" strike="noStrike" cap="none">
              <a:solidFill>
                <a:srgbClr val="000000"/>
              </a:solidFill>
              <a:latin typeface="Arial"/>
              <a:ea typeface="Arial"/>
              <a:cs typeface="Arial"/>
              <a:sym typeface="Arial"/>
            </a:endParaRPr>
          </a:p>
          <a:p>
            <a:pPr marL="157163" marR="0" lvl="1" indent="0" algn="l" rtl="0">
              <a:lnSpc>
                <a:spcPct val="90000"/>
              </a:lnSpc>
              <a:spcBef>
                <a:spcPts val="375"/>
              </a:spcBef>
              <a:spcAft>
                <a:spcPts val="0"/>
              </a:spcAft>
              <a:buClr>
                <a:srgbClr val="000000"/>
              </a:buClr>
              <a:buSzPts val="26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What you will learn from this module</a:t>
            </a:r>
            <a:endParaRPr/>
          </a:p>
        </p:txBody>
      </p:sp>
      <p:sp>
        <p:nvSpPr>
          <p:cNvPr id="128" name="Google Shape;128;p2"/>
          <p:cNvSpPr txBox="1">
            <a:spLocks noGrp="1"/>
          </p:cNvSpPr>
          <p:nvPr>
            <p:ph type="body" idx="1"/>
          </p:nvPr>
        </p:nvSpPr>
        <p:spPr>
          <a:xfrm>
            <a:off x="904034" y="1429680"/>
            <a:ext cx="7060912" cy="4282862"/>
          </a:xfrm>
          <a:prstGeom prst="rect">
            <a:avLst/>
          </a:prstGeom>
          <a:noFill/>
          <a:ln>
            <a:noFill/>
          </a:ln>
        </p:spPr>
        <p:txBody>
          <a:bodyPr spcFirstLastPara="1" wrap="square" lIns="0" tIns="0" rIns="0" bIns="0" anchor="t" anchorCtr="0">
            <a:noAutofit/>
          </a:bodyPr>
          <a:lstStyle/>
          <a:p>
            <a:pPr marL="228600" lvl="0" indent="0" algn="l" rtl="0">
              <a:lnSpc>
                <a:spcPct val="80000"/>
              </a:lnSpc>
              <a:spcBef>
                <a:spcPts val="0"/>
              </a:spcBef>
              <a:spcAft>
                <a:spcPts val="0"/>
              </a:spcAft>
              <a:buSzPts val="1400"/>
              <a:buNone/>
            </a:pPr>
            <a:endParaRPr sz="2590"/>
          </a:p>
          <a:p>
            <a:pPr marL="685800" lvl="0" indent="-368300" algn="l" rtl="0">
              <a:lnSpc>
                <a:spcPct val="80000"/>
              </a:lnSpc>
              <a:spcBef>
                <a:spcPts val="0"/>
              </a:spcBef>
              <a:spcAft>
                <a:spcPts val="0"/>
              </a:spcAft>
              <a:buSzPts val="1400"/>
              <a:buFont typeface="Arial"/>
              <a:buNone/>
            </a:pPr>
            <a:endParaRPr sz="2590"/>
          </a:p>
          <a:p>
            <a:pPr marL="685800" lvl="0" indent="-457200" algn="l" rtl="0">
              <a:lnSpc>
                <a:spcPct val="80000"/>
              </a:lnSpc>
              <a:spcBef>
                <a:spcPts val="0"/>
              </a:spcBef>
              <a:spcAft>
                <a:spcPts val="0"/>
              </a:spcAft>
              <a:buSzPts val="1400"/>
              <a:buFont typeface="Arial"/>
              <a:buChar char="•"/>
            </a:pPr>
            <a:r>
              <a:rPr lang="en-US" sz="2590"/>
              <a:t>Understand the key concept of Gender Equality and Social Inclusion </a:t>
            </a:r>
            <a:endParaRPr/>
          </a:p>
          <a:p>
            <a:pPr marL="685800" lvl="0" indent="-457200" algn="l" rtl="0">
              <a:lnSpc>
                <a:spcPct val="80000"/>
              </a:lnSpc>
              <a:spcBef>
                <a:spcPts val="0"/>
              </a:spcBef>
              <a:spcAft>
                <a:spcPts val="0"/>
              </a:spcAft>
              <a:buSzPts val="1400"/>
              <a:buFont typeface="Arial"/>
              <a:buChar char="•"/>
            </a:pPr>
            <a:r>
              <a:rPr lang="en-US" sz="2590"/>
              <a:t>How people are differently impacted by climate change </a:t>
            </a:r>
            <a:endParaRPr/>
          </a:p>
          <a:p>
            <a:pPr marL="685800" lvl="0" indent="-457200" algn="l" rtl="0">
              <a:lnSpc>
                <a:spcPct val="80000"/>
              </a:lnSpc>
              <a:spcBef>
                <a:spcPts val="0"/>
              </a:spcBef>
              <a:spcAft>
                <a:spcPts val="0"/>
              </a:spcAft>
              <a:buSzPts val="1400"/>
              <a:buFont typeface="Arial"/>
              <a:buChar char="•"/>
            </a:pPr>
            <a:r>
              <a:rPr lang="en-US" sz="2590"/>
              <a:t>Why gender matters in climate change actions– and what it means for effective climate action </a:t>
            </a:r>
            <a:endParaRPr/>
          </a:p>
          <a:p>
            <a:pPr marL="685800" lvl="0" indent="-457200" algn="l" rtl="0">
              <a:lnSpc>
                <a:spcPct val="80000"/>
              </a:lnSpc>
              <a:spcBef>
                <a:spcPts val="0"/>
              </a:spcBef>
              <a:spcAft>
                <a:spcPts val="0"/>
              </a:spcAft>
              <a:buSzPts val="1400"/>
              <a:buFont typeface="Arial"/>
              <a:buChar char="•"/>
            </a:pPr>
            <a:r>
              <a:rPr lang="en-US" sz="2590"/>
              <a:t>How to think about the intersection of gender and other forms of social inclusion or exclusion in relation to climate change action</a:t>
            </a:r>
            <a:endParaRPr sz="259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0"/>
          <p:cNvSpPr txBox="1">
            <a:spLocks noGrp="1"/>
          </p:cNvSpPr>
          <p:nvPr>
            <p:ph type="body" idx="1"/>
          </p:nvPr>
        </p:nvSpPr>
        <p:spPr>
          <a:xfrm>
            <a:off x="1179872" y="772478"/>
            <a:ext cx="7506929" cy="4572001"/>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40"/>
              </a:spcBef>
              <a:spcAft>
                <a:spcPts val="0"/>
              </a:spcAft>
              <a:buSzPts val="3200"/>
              <a:buNone/>
            </a:pPr>
            <a:endParaRPr/>
          </a:p>
        </p:txBody>
      </p:sp>
      <p:graphicFrame>
        <p:nvGraphicFramePr>
          <p:cNvPr id="264" name="Google Shape;264;p20"/>
          <p:cNvGraphicFramePr/>
          <p:nvPr/>
        </p:nvGraphicFramePr>
        <p:xfrm>
          <a:off x="1179873" y="787469"/>
          <a:ext cx="7000566" cy="4572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8"/>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Economic: Inclusive development, shared prosperity and decent work</a:t>
            </a:r>
            <a:br>
              <a:rPr lang="en-US" sz="3200">
                <a:solidFill>
                  <a:srgbClr val="DC3122"/>
                </a:solidFill>
              </a:rPr>
            </a:br>
            <a:br>
              <a:rPr lang="en-US" sz="3200">
                <a:solidFill>
                  <a:srgbClr val="DC3122"/>
                </a:solidFill>
              </a:rPr>
            </a:br>
            <a:br>
              <a:rPr lang="en-US" sz="3200">
                <a:solidFill>
                  <a:srgbClr val="DC3122"/>
                </a:solidFill>
              </a:rPr>
            </a:br>
            <a:br>
              <a:rPr lang="en-US" sz="3200">
                <a:solidFill>
                  <a:srgbClr val="DC3122"/>
                </a:solidFill>
              </a:rPr>
            </a:br>
            <a:endParaRPr sz="3200">
              <a:solidFill>
                <a:srgbClr val="DC3122"/>
              </a:solidFill>
            </a:endParaRPr>
          </a:p>
        </p:txBody>
      </p:sp>
      <p:pic>
        <p:nvPicPr>
          <p:cNvPr id="270" name="Google Shape;270;p28"/>
          <p:cNvPicPr preferRelativeResize="0"/>
          <p:nvPr/>
        </p:nvPicPr>
        <p:blipFill rotWithShape="1">
          <a:blip r:embed="rId3">
            <a:alphaModFix/>
          </a:blip>
          <a:srcRect/>
          <a:stretch/>
        </p:blipFill>
        <p:spPr>
          <a:xfrm>
            <a:off x="200025" y="1752601"/>
            <a:ext cx="8446802" cy="35557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9"/>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Social: Social protection, poverty and freedom from violence, stigma &amp; stereotypes (I)</a:t>
            </a:r>
            <a:br>
              <a:rPr lang="en-US"/>
            </a:br>
            <a:br>
              <a:rPr lang="en-US"/>
            </a:br>
            <a:br>
              <a:rPr lang="en-US" sz="3200">
                <a:solidFill>
                  <a:srgbClr val="DC3122"/>
                </a:solidFill>
              </a:rPr>
            </a:br>
            <a:br>
              <a:rPr lang="en-US" sz="3200">
                <a:solidFill>
                  <a:srgbClr val="DC3122"/>
                </a:solidFill>
              </a:rPr>
            </a:br>
            <a:br>
              <a:rPr lang="en-US" sz="3200">
                <a:solidFill>
                  <a:srgbClr val="DC3122"/>
                </a:solidFill>
              </a:rPr>
            </a:br>
            <a:endParaRPr sz="3200">
              <a:solidFill>
                <a:srgbClr val="DC3122"/>
              </a:solidFill>
            </a:endParaRPr>
          </a:p>
        </p:txBody>
      </p:sp>
      <p:sp>
        <p:nvSpPr>
          <p:cNvPr id="276" name="Google Shape;276;p29"/>
          <p:cNvSpPr txBox="1"/>
          <p:nvPr/>
        </p:nvSpPr>
        <p:spPr>
          <a:xfrm>
            <a:off x="200025" y="6229350"/>
            <a:ext cx="83629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Source: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Country Fact Sheet | UN Women Data Hub</a:t>
            </a:r>
            <a:r>
              <a:rPr lang="en-US" sz="1400" b="0" i="0" u="none" strike="noStrike" cap="none">
                <a:solidFill>
                  <a:srgbClr val="000000"/>
                </a:solidFill>
                <a:latin typeface="Arial"/>
                <a:ea typeface="Arial"/>
                <a:cs typeface="Arial"/>
                <a:sym typeface="Arial"/>
              </a:rPr>
              <a:t>, December 2020</a:t>
            </a:r>
            <a:endParaRPr sz="1400" b="0" i="0" u="none" strike="noStrike" cap="none">
              <a:solidFill>
                <a:srgbClr val="000000"/>
              </a:solidFill>
              <a:latin typeface="Arial"/>
              <a:ea typeface="Arial"/>
              <a:cs typeface="Arial"/>
              <a:sym typeface="Arial"/>
            </a:endParaRPr>
          </a:p>
        </p:txBody>
      </p:sp>
      <p:grpSp>
        <p:nvGrpSpPr>
          <p:cNvPr id="277" name="Google Shape;277;p29"/>
          <p:cNvGrpSpPr/>
          <p:nvPr/>
        </p:nvGrpSpPr>
        <p:grpSpPr>
          <a:xfrm>
            <a:off x="948728" y="1498601"/>
            <a:ext cx="7280872" cy="4048906"/>
            <a:chOff x="1355128" y="1579345"/>
            <a:chExt cx="6588929" cy="4337494"/>
          </a:xfrm>
        </p:grpSpPr>
        <p:pic>
          <p:nvPicPr>
            <p:cNvPr id="278" name="Google Shape;278;p29"/>
            <p:cNvPicPr preferRelativeResize="0"/>
            <p:nvPr/>
          </p:nvPicPr>
          <p:blipFill rotWithShape="1">
            <a:blip r:embed="rId4">
              <a:alphaModFix/>
            </a:blip>
            <a:srcRect/>
            <a:stretch/>
          </p:blipFill>
          <p:spPr>
            <a:xfrm>
              <a:off x="1355128" y="1579345"/>
              <a:ext cx="6588929" cy="4337494"/>
            </a:xfrm>
            <a:prstGeom prst="rect">
              <a:avLst/>
            </a:prstGeom>
            <a:noFill/>
            <a:ln>
              <a:noFill/>
            </a:ln>
          </p:spPr>
        </p:pic>
        <p:sp>
          <p:nvSpPr>
            <p:cNvPr id="279" name="Google Shape;279;p29"/>
            <p:cNvSpPr txBox="1"/>
            <p:nvPr/>
          </p:nvSpPr>
          <p:spPr>
            <a:xfrm>
              <a:off x="4986068" y="5034110"/>
              <a:ext cx="2450306" cy="415498"/>
            </a:xfrm>
            <a:prstGeom prst="rect">
              <a:avLst/>
            </a:prstGeom>
            <a:noFill/>
            <a:ln>
              <a:noFill/>
            </a:ln>
          </p:spPr>
          <p:txBody>
            <a:bodyPr spcFirstLastPara="1" wrap="square" lIns="91425" tIns="45700" rIns="91425" bIns="45700" anchor="t" anchorCtr="0">
              <a:spAutoFit/>
            </a:bodyPr>
            <a:lstStyle/>
            <a:p>
              <a:pPr marL="214313" marR="0" lvl="0" indent="-214313" algn="l" rtl="0">
                <a:lnSpc>
                  <a:spcPct val="100000"/>
                </a:lnSpc>
                <a:spcBef>
                  <a:spcPts val="0"/>
                </a:spcBef>
                <a:spcAft>
                  <a:spcPts val="0"/>
                </a:spcAft>
                <a:buClr>
                  <a:srgbClr val="000000"/>
                </a:buClr>
                <a:buSzPts val="1050"/>
                <a:buFont typeface="Arial"/>
                <a:buChar char="•"/>
              </a:pPr>
              <a:r>
                <a:rPr lang="en-US" sz="1050" b="0" i="0" u="none" strike="noStrike" cap="none">
                  <a:solidFill>
                    <a:srgbClr val="595959"/>
                  </a:solidFill>
                  <a:latin typeface="Arial"/>
                  <a:ea typeface="Arial"/>
                  <a:cs typeface="Arial"/>
                  <a:sym typeface="Arial"/>
                </a:rPr>
                <a:t>It decreased  from 871 per 100,000 in 2000 to 401 per 100,000 in 2017</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0"/>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Social: Social protection, poverty and freedom from violence, stigma &amp; stereotypes (II)</a:t>
            </a:r>
            <a:br>
              <a:rPr lang="en-US" sz="3200">
                <a:solidFill>
                  <a:srgbClr val="DC3122"/>
                </a:solidFill>
              </a:rPr>
            </a:br>
            <a:br>
              <a:rPr lang="en-US" sz="3200">
                <a:solidFill>
                  <a:srgbClr val="DC3122"/>
                </a:solidFill>
              </a:rPr>
            </a:br>
            <a:br>
              <a:rPr lang="en-US" sz="3200">
                <a:solidFill>
                  <a:srgbClr val="DC3122"/>
                </a:solidFill>
              </a:rPr>
            </a:br>
            <a:br>
              <a:rPr lang="en-US" sz="3200">
                <a:solidFill>
                  <a:srgbClr val="DC3122"/>
                </a:solidFill>
              </a:rPr>
            </a:br>
            <a:endParaRPr sz="3200">
              <a:solidFill>
                <a:srgbClr val="DC3122"/>
              </a:solidFill>
            </a:endParaRPr>
          </a:p>
        </p:txBody>
      </p:sp>
      <p:sp>
        <p:nvSpPr>
          <p:cNvPr id="285" name="Google Shape;285;p30"/>
          <p:cNvSpPr txBox="1"/>
          <p:nvPr/>
        </p:nvSpPr>
        <p:spPr>
          <a:xfrm>
            <a:off x="200025" y="6229350"/>
            <a:ext cx="83629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Source: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Country Fact Sheet | UN Women Data Hub</a:t>
            </a:r>
            <a:r>
              <a:rPr lang="en-US" sz="1400" b="0" i="0" u="none" strike="noStrike" cap="none">
                <a:solidFill>
                  <a:srgbClr val="000000"/>
                </a:solidFill>
                <a:latin typeface="Arial"/>
                <a:ea typeface="Arial"/>
                <a:cs typeface="Arial"/>
                <a:sym typeface="Arial"/>
              </a:rPr>
              <a:t>, December 2020</a:t>
            </a:r>
            <a:endParaRPr sz="1400" b="0" i="0" u="none" strike="noStrike" cap="none">
              <a:solidFill>
                <a:srgbClr val="000000"/>
              </a:solidFill>
              <a:latin typeface="Arial"/>
              <a:ea typeface="Arial"/>
              <a:cs typeface="Arial"/>
              <a:sym typeface="Arial"/>
            </a:endParaRPr>
          </a:p>
        </p:txBody>
      </p:sp>
      <p:pic>
        <p:nvPicPr>
          <p:cNvPr id="286" name="Google Shape;286;p30"/>
          <p:cNvPicPr preferRelativeResize="0"/>
          <p:nvPr/>
        </p:nvPicPr>
        <p:blipFill rotWithShape="1">
          <a:blip r:embed="rId4">
            <a:alphaModFix/>
          </a:blip>
          <a:srcRect/>
          <a:stretch/>
        </p:blipFill>
        <p:spPr>
          <a:xfrm>
            <a:off x="40525" y="1816203"/>
            <a:ext cx="9062950" cy="322559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1"/>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Social: Social protection, poverty and freedom from violence, stigma &amp; stereotypes (III)</a:t>
            </a:r>
            <a:br>
              <a:rPr lang="en-US"/>
            </a:br>
            <a:br>
              <a:rPr lang="en-US"/>
            </a:br>
            <a:br>
              <a:rPr lang="en-US"/>
            </a:br>
            <a:endParaRPr/>
          </a:p>
        </p:txBody>
      </p:sp>
      <p:sp>
        <p:nvSpPr>
          <p:cNvPr id="292" name="Google Shape;292;p31"/>
          <p:cNvSpPr txBox="1"/>
          <p:nvPr/>
        </p:nvSpPr>
        <p:spPr>
          <a:xfrm>
            <a:off x="200025" y="6229350"/>
            <a:ext cx="83629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Source: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Country Fact Sheet | UN Women Data Hub</a:t>
            </a:r>
            <a:r>
              <a:rPr lang="en-US" sz="1400" b="0" i="0" u="none" strike="noStrike" cap="none">
                <a:solidFill>
                  <a:srgbClr val="000000"/>
                </a:solidFill>
                <a:latin typeface="Arial"/>
                <a:ea typeface="Arial"/>
                <a:cs typeface="Arial"/>
                <a:sym typeface="Arial"/>
              </a:rPr>
              <a:t>, December 2020</a:t>
            </a:r>
            <a:endParaRPr sz="1400" b="0" i="0" u="none" strike="noStrike" cap="none">
              <a:solidFill>
                <a:srgbClr val="000000"/>
              </a:solidFill>
              <a:latin typeface="Arial"/>
              <a:ea typeface="Arial"/>
              <a:cs typeface="Arial"/>
              <a:sym typeface="Arial"/>
            </a:endParaRPr>
          </a:p>
        </p:txBody>
      </p:sp>
      <p:pic>
        <p:nvPicPr>
          <p:cNvPr id="293" name="Google Shape;293;p31"/>
          <p:cNvPicPr preferRelativeResize="0"/>
          <p:nvPr/>
        </p:nvPicPr>
        <p:blipFill rotWithShape="1">
          <a:blip r:embed="rId4">
            <a:alphaModFix/>
          </a:blip>
          <a:srcRect/>
          <a:stretch/>
        </p:blipFill>
        <p:spPr>
          <a:xfrm>
            <a:off x="145096" y="1782074"/>
            <a:ext cx="8853807" cy="37443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2"/>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Political: Political participation, accountability and gender-responsive institutions</a:t>
            </a:r>
            <a:br>
              <a:rPr lang="en-US"/>
            </a:br>
            <a:br>
              <a:rPr lang="en-US"/>
            </a:br>
            <a:endParaRPr/>
          </a:p>
        </p:txBody>
      </p:sp>
      <p:sp>
        <p:nvSpPr>
          <p:cNvPr id="299" name="Google Shape;299;p32"/>
          <p:cNvSpPr txBox="1"/>
          <p:nvPr/>
        </p:nvSpPr>
        <p:spPr>
          <a:xfrm>
            <a:off x="200025" y="6229350"/>
            <a:ext cx="83629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Source: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Country Fact Sheet | UN Women Data Hub</a:t>
            </a:r>
            <a:r>
              <a:rPr lang="en-US" sz="1400" b="0" i="0" u="none" strike="noStrike" cap="none">
                <a:solidFill>
                  <a:srgbClr val="000000"/>
                </a:solidFill>
                <a:latin typeface="Arial"/>
                <a:ea typeface="Arial"/>
                <a:cs typeface="Arial"/>
                <a:sym typeface="Arial"/>
              </a:rPr>
              <a:t>, December 2020</a:t>
            </a:r>
            <a:endParaRPr sz="1400" b="0" i="0" u="none" strike="noStrike" cap="none">
              <a:solidFill>
                <a:srgbClr val="000000"/>
              </a:solidFill>
              <a:latin typeface="Arial"/>
              <a:ea typeface="Arial"/>
              <a:cs typeface="Arial"/>
              <a:sym typeface="Arial"/>
            </a:endParaRPr>
          </a:p>
        </p:txBody>
      </p:sp>
      <p:pic>
        <p:nvPicPr>
          <p:cNvPr id="300" name="Google Shape;300;p32"/>
          <p:cNvPicPr preferRelativeResize="0"/>
          <p:nvPr/>
        </p:nvPicPr>
        <p:blipFill rotWithShape="1">
          <a:blip r:embed="rId4">
            <a:alphaModFix/>
          </a:blip>
          <a:srcRect/>
          <a:stretch/>
        </p:blipFill>
        <p:spPr>
          <a:xfrm>
            <a:off x="879119" y="1586247"/>
            <a:ext cx="6919160" cy="44482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306238" y="423566"/>
            <a:ext cx="8609163" cy="105375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 situation of women in Ethiopia described in numbers</a:t>
            </a:r>
            <a:endParaRPr/>
          </a:p>
        </p:txBody>
      </p:sp>
      <p:sp>
        <p:nvSpPr>
          <p:cNvPr id="306" name="Google Shape;306;p21"/>
          <p:cNvSpPr txBox="1">
            <a:spLocks noGrp="1"/>
          </p:cNvSpPr>
          <p:nvPr>
            <p:ph type="body" idx="1"/>
          </p:nvPr>
        </p:nvSpPr>
        <p:spPr>
          <a:xfrm>
            <a:off x="534837" y="1777041"/>
            <a:ext cx="8074325" cy="5080957"/>
          </a:xfrm>
          <a:prstGeom prst="rect">
            <a:avLst/>
          </a:prstGeom>
          <a:noFill/>
          <a:ln>
            <a:noFill/>
          </a:ln>
        </p:spPr>
        <p:txBody>
          <a:bodyPr spcFirstLastPara="1" wrap="square" lIns="0" tIns="0" rIns="0" bIns="0" anchor="t" anchorCtr="0">
            <a:noAutofit/>
          </a:bodyPr>
          <a:lstStyle/>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5715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p>
          <a:p>
            <a:pPr marL="342900" lvl="0" indent="-25400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endParaRPr/>
          </a:p>
        </p:txBody>
      </p:sp>
      <p:sp>
        <p:nvSpPr>
          <p:cNvPr id="307" name="Google Shape;307;p21"/>
          <p:cNvSpPr txBox="1"/>
          <p:nvPr/>
        </p:nvSpPr>
        <p:spPr>
          <a:xfrm>
            <a:off x="306238" y="1053759"/>
            <a:ext cx="8531524" cy="552147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Women in Ethiopia are</a:t>
            </a:r>
            <a:r>
              <a:rPr lang="en-US" sz="2800" b="1" i="0" u="none" strike="noStrike" cap="none">
                <a:solidFill>
                  <a:srgbClr val="C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457200" marR="0" lvl="1" indent="-45720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17% less likely than men to participate in the labour force</a:t>
            </a:r>
            <a:endParaRPr sz="14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endParaRPr>
          </a:p>
          <a:p>
            <a:pPr marL="457200" marR="0" lvl="1" indent="-45720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they tend to work 4.4 fewer hours per week when they are employed</a:t>
            </a:r>
            <a:endParaRPr sz="1400" b="0" i="0" u="none" strike="noStrike" cap="none">
              <a:solidFill>
                <a:srgbClr val="000000"/>
              </a:solidFill>
              <a:latin typeface="Arial"/>
              <a:ea typeface="Arial"/>
              <a:cs typeface="Arial"/>
              <a:sym typeface="Arial"/>
            </a:endParaRPr>
          </a:p>
          <a:p>
            <a:pPr marL="457200" marR="0" lvl="1" indent="-45720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less likely than men to work in the wage sector</a:t>
            </a:r>
            <a:endParaRPr sz="1400" b="0" i="0" u="none" strike="noStrike" cap="none">
              <a:solidFill>
                <a:srgbClr val="000000"/>
              </a:solidFill>
              <a:latin typeface="Arial"/>
              <a:ea typeface="Arial"/>
              <a:cs typeface="Arial"/>
              <a:sym typeface="Arial"/>
            </a:endParaRPr>
          </a:p>
          <a:p>
            <a:pPr marL="457200" marR="0" lvl="1" indent="-45720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more likely to work in non-farm enterprise</a:t>
            </a:r>
            <a:endParaRPr sz="1400" b="0" i="0" u="none" strike="noStrike" cap="none">
              <a:solidFill>
                <a:srgbClr val="000000"/>
              </a:solidFill>
              <a:latin typeface="Arial"/>
              <a:ea typeface="Arial"/>
              <a:cs typeface="Arial"/>
              <a:sym typeface="Arial"/>
            </a:endParaRPr>
          </a:p>
          <a:p>
            <a:pPr marL="457200" marR="0" lvl="0" indent="-457200" algn="just"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Women are 20% less likely than men to decide on how to spend their own earnings, 25%  less likely to decide their own health expenditure and </a:t>
            </a:r>
            <a:r>
              <a:rPr lang="en-US" sz="2800" b="0"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31</a:t>
            </a:r>
            <a:r>
              <a:rPr lang="en-US" sz="2800" b="0" i="0" u="none" strike="noStrike" cap="none">
                <a:solidFill>
                  <a:srgbClr val="000000"/>
                </a:solidFill>
                <a:latin typeface="Calibri"/>
                <a:ea typeface="Calibri"/>
                <a:cs typeface="Calibri"/>
                <a:sym typeface="Calibri"/>
              </a:rPr>
              <a:t>%  less likely to decide on major household purchases</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Women’s agricultural productivity is on average lower than men’s due largely to differences in factors of </a:t>
            </a:r>
            <a:r>
              <a:rPr lang="en-US" sz="2800" b="0"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production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3"/>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 situation of women in Ethiopia described in numbers</a:t>
            </a:r>
            <a:br>
              <a:rPr lang="en-US"/>
            </a:br>
            <a:br>
              <a:rPr lang="en-US" sz="3200">
                <a:solidFill>
                  <a:srgbClr val="DC3122"/>
                </a:solidFill>
              </a:rPr>
            </a:br>
            <a:endParaRPr sz="3200">
              <a:solidFill>
                <a:srgbClr val="DC3122"/>
              </a:solidFill>
            </a:endParaRPr>
          </a:p>
        </p:txBody>
      </p:sp>
      <p:sp>
        <p:nvSpPr>
          <p:cNvPr id="313" name="Google Shape;313;p23"/>
          <p:cNvSpPr txBox="1">
            <a:spLocks noGrp="1"/>
          </p:cNvSpPr>
          <p:nvPr>
            <p:ph type="body" idx="1"/>
          </p:nvPr>
        </p:nvSpPr>
        <p:spPr>
          <a:xfrm>
            <a:off x="534837" y="1777041"/>
            <a:ext cx="8074325" cy="5080957"/>
          </a:xfrm>
          <a:prstGeom prst="rect">
            <a:avLst/>
          </a:prstGeom>
          <a:noFill/>
          <a:ln>
            <a:noFill/>
          </a:ln>
        </p:spPr>
        <p:txBody>
          <a:bodyPr spcFirstLastPara="1" wrap="square" lIns="0" tIns="0" rIns="0" bIns="0" anchor="t" anchorCtr="0">
            <a:noAutofit/>
          </a:bodyPr>
          <a:lstStyle/>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5715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p>
          <a:p>
            <a:pPr marL="342900" lvl="0" indent="-25400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endParaRPr/>
          </a:p>
        </p:txBody>
      </p:sp>
      <p:sp>
        <p:nvSpPr>
          <p:cNvPr id="314" name="Google Shape;314;p23"/>
          <p:cNvSpPr txBox="1"/>
          <p:nvPr/>
        </p:nvSpPr>
        <p:spPr>
          <a:xfrm>
            <a:off x="534836" y="1518249"/>
            <a:ext cx="8074326" cy="4882550"/>
          </a:xfrm>
          <a:prstGeom prst="rect">
            <a:avLst/>
          </a:prstGeom>
          <a:noFill/>
          <a:ln>
            <a:noFill/>
          </a:ln>
        </p:spPr>
        <p:txBody>
          <a:bodyPr spcFirstLastPara="1" wrap="square" lIns="91425" tIns="45700" rIns="91425" bIns="45700" anchor="t" anchorCtr="0">
            <a:noAutofit/>
          </a:bodyPr>
          <a:lstStyle/>
          <a:p>
            <a:pPr marL="214313" marR="0" lvl="0" indent="-214313" algn="just" rtl="0">
              <a:lnSpc>
                <a:spcPct val="90000"/>
              </a:lnSpc>
              <a:spcBef>
                <a:spcPts val="0"/>
              </a:spcBef>
              <a:spcAft>
                <a:spcPts val="0"/>
              </a:spcAft>
              <a:buClr>
                <a:srgbClr val="000000"/>
              </a:buClr>
              <a:buSzPts val="2600"/>
              <a:buFont typeface="Arial"/>
              <a:buChar char="•"/>
            </a:pPr>
            <a:r>
              <a:rPr lang="en-US" sz="2600" b="0" i="0" u="none" strike="noStrike" cap="none">
                <a:solidFill>
                  <a:schemeClr val="dk1"/>
                </a:solidFill>
                <a:latin typeface="Calibri"/>
                <a:ea typeface="Calibri"/>
                <a:cs typeface="Calibri"/>
                <a:sym typeface="Calibri"/>
              </a:rPr>
              <a:t>Women’s earnings from self-employment and entrepreneurship are considerably lower than men’s, owing mostly to differences in the levels of inputs they use</a:t>
            </a:r>
            <a:endParaRPr sz="1400" b="0" i="0" u="none" strike="noStrike" cap="none">
              <a:solidFill>
                <a:srgbClr val="000000"/>
              </a:solidFill>
              <a:latin typeface="Arial"/>
              <a:ea typeface="Arial"/>
              <a:cs typeface="Arial"/>
              <a:sym typeface="Arial"/>
            </a:endParaRPr>
          </a:p>
          <a:p>
            <a:pPr marL="557213" marR="0" lvl="1" indent="-228600" algn="just" rtl="0">
              <a:lnSpc>
                <a:spcPct val="90000"/>
              </a:lnSpc>
              <a:spcBef>
                <a:spcPts val="375"/>
              </a:spcBef>
              <a:spcAft>
                <a:spcPts val="0"/>
              </a:spcAft>
              <a:buClr>
                <a:srgbClr val="000000"/>
              </a:buClr>
              <a:buSzPts val="2600"/>
              <a:buFont typeface="Arial"/>
              <a:buChar char="•"/>
            </a:pPr>
            <a:r>
              <a:rPr lang="en-US" sz="2600" b="0" i="0" u="none" strike="noStrike" cap="none">
                <a:solidFill>
                  <a:schemeClr val="dk1"/>
                </a:solidFill>
                <a:latin typeface="Calibri"/>
                <a:ea typeface="Calibri"/>
                <a:cs typeface="Calibri"/>
                <a:sym typeface="Calibri"/>
              </a:rPr>
              <a:t>On average, a female enterprise manager’s monthly revenues are nearly 79 percent lower than a male manager’s revenues, without accounting for differences in the levels of productive factors.</a:t>
            </a:r>
            <a:r>
              <a:rPr lang="en-US" sz="2600" b="0" i="0" u="none" strike="noStrike" cap="none" baseline="30000">
                <a:solidFill>
                  <a:schemeClr val="dk1"/>
                </a:solidFill>
                <a:latin typeface="Calibri"/>
                <a:ea typeface="Calibri"/>
                <a:cs typeface="Calibri"/>
                <a:sym typeface="Calibri"/>
              </a:rPr>
              <a:t>1</a:t>
            </a:r>
            <a:endParaRPr sz="2600" b="0" i="0" u="none" strike="noStrike" cap="none">
              <a:solidFill>
                <a:schemeClr val="dk1"/>
              </a:solidFill>
              <a:latin typeface="Calibri"/>
              <a:ea typeface="Calibri"/>
              <a:cs typeface="Calibri"/>
              <a:sym typeface="Calibri"/>
            </a:endParaRPr>
          </a:p>
          <a:p>
            <a:pPr marL="557213" marR="0" lvl="1" indent="-228600" algn="just" rtl="0">
              <a:lnSpc>
                <a:spcPct val="90000"/>
              </a:lnSpc>
              <a:spcBef>
                <a:spcPts val="375"/>
              </a:spcBef>
              <a:spcAft>
                <a:spcPts val="0"/>
              </a:spcAft>
              <a:buClr>
                <a:srgbClr val="000000"/>
              </a:buClr>
              <a:buSzPts val="2600"/>
              <a:buFont typeface="Arial"/>
              <a:buChar char="•"/>
            </a:pPr>
            <a:r>
              <a:rPr lang="en-US" sz="2600" b="0" i="0" u="none" strike="noStrike" cap="none">
                <a:solidFill>
                  <a:schemeClr val="dk1"/>
                </a:solidFill>
                <a:latin typeface="Calibri"/>
                <a:ea typeface="Calibri"/>
                <a:cs typeface="Calibri"/>
                <a:sym typeface="Calibri"/>
              </a:rPr>
              <a:t>34 percent of women in Ethiopia work in informal wage employment compared to 13 percent of men</a:t>
            </a:r>
            <a:r>
              <a:rPr lang="en-US" sz="2600" b="0" i="0" u="none" strike="noStrike" cap="none" baseline="30000">
                <a:solidFill>
                  <a:schemeClr val="dk1"/>
                </a:solidFill>
                <a:latin typeface="Calibri"/>
                <a:ea typeface="Calibri"/>
                <a:cs typeface="Calibri"/>
                <a:sym typeface="Calibri"/>
              </a:rPr>
              <a:t>1.</a:t>
            </a:r>
            <a:r>
              <a:rPr lang="en-US" sz="2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171450" marR="0" lvl="0" indent="-171450" algn="just" rtl="0">
              <a:lnSpc>
                <a:spcPct val="90000"/>
              </a:lnSpc>
              <a:spcBef>
                <a:spcPts val="750"/>
              </a:spcBef>
              <a:spcAft>
                <a:spcPts val="0"/>
              </a:spcAft>
              <a:buClr>
                <a:srgbClr val="000000"/>
              </a:buClr>
              <a:buSzPts val="2600"/>
              <a:buFont typeface="Arial"/>
              <a:buChar char="•"/>
            </a:pPr>
            <a:r>
              <a:rPr lang="en-US" sz="2600" b="1" i="0" u="none" strike="noStrike" cap="none">
                <a:solidFill>
                  <a:schemeClr val="dk1"/>
                </a:solidFill>
                <a:latin typeface="Calibri"/>
                <a:ea typeface="Calibri"/>
                <a:cs typeface="Calibri"/>
                <a:sym typeface="Calibri"/>
              </a:rPr>
              <a:t>UN Gender Inequality Index  (2021): </a:t>
            </a:r>
            <a:r>
              <a:rPr lang="en-US" sz="2600" b="0" i="0" u="none" strike="noStrike" cap="none">
                <a:solidFill>
                  <a:schemeClr val="dk1"/>
                </a:solidFill>
                <a:latin typeface="Calibri"/>
                <a:ea typeface="Calibri"/>
                <a:cs typeface="Calibri"/>
                <a:sym typeface="Calibri"/>
              </a:rPr>
              <a:t>ranked 129th out of 166 countries</a:t>
            </a:r>
            <a:r>
              <a:rPr lang="en-US" sz="2600" b="0" i="0" u="none" strike="noStrike" cap="none" baseline="30000">
                <a:solidFill>
                  <a:schemeClr val="dk1"/>
                </a:solidFill>
                <a:latin typeface="Calibri"/>
                <a:ea typeface="Calibri"/>
                <a:cs typeface="Calibri"/>
                <a:sym typeface="Calibri"/>
              </a:rPr>
              <a:t>2</a:t>
            </a:r>
            <a:endParaRPr sz="2600" b="0" i="0" u="none" strike="noStrike" cap="none">
              <a:solidFill>
                <a:schemeClr val="dk1"/>
              </a:solidFill>
              <a:latin typeface="Calibri"/>
              <a:ea typeface="Calibri"/>
              <a:cs typeface="Calibri"/>
              <a:sym typeface="Calibri"/>
            </a:endParaRPr>
          </a:p>
          <a:p>
            <a:pPr marL="157163" marR="0" lvl="1" indent="0" algn="l" rtl="0">
              <a:lnSpc>
                <a:spcPct val="90000"/>
              </a:lnSpc>
              <a:spcBef>
                <a:spcPts val="375"/>
              </a:spcBef>
              <a:spcAft>
                <a:spcPts val="0"/>
              </a:spcAft>
              <a:buClr>
                <a:srgbClr val="000000"/>
              </a:buClr>
              <a:buSzPts val="26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5"/>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 situation of women in Ethiopia described in numbers</a:t>
            </a:r>
            <a:br>
              <a:rPr lang="en-US"/>
            </a:br>
            <a:br>
              <a:rPr lang="en-US" sz="3200">
                <a:solidFill>
                  <a:srgbClr val="DC3122"/>
                </a:solidFill>
              </a:rPr>
            </a:br>
            <a:br>
              <a:rPr lang="en-US" sz="3200">
                <a:solidFill>
                  <a:srgbClr val="DC3122"/>
                </a:solidFill>
              </a:rPr>
            </a:br>
            <a:br>
              <a:rPr lang="en-US" sz="3200">
                <a:solidFill>
                  <a:srgbClr val="DC3122"/>
                </a:solidFill>
              </a:rPr>
            </a:br>
            <a:endParaRPr sz="3200">
              <a:solidFill>
                <a:srgbClr val="DC3122"/>
              </a:solidFill>
            </a:endParaRPr>
          </a:p>
        </p:txBody>
      </p:sp>
      <p:sp>
        <p:nvSpPr>
          <p:cNvPr id="320" name="Google Shape;320;p25"/>
          <p:cNvSpPr txBox="1">
            <a:spLocks noGrp="1"/>
          </p:cNvSpPr>
          <p:nvPr>
            <p:ph type="body" idx="1"/>
          </p:nvPr>
        </p:nvSpPr>
        <p:spPr>
          <a:xfrm>
            <a:off x="357037" y="1423000"/>
            <a:ext cx="8609163" cy="5080957"/>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0"/>
              </a:spcBef>
              <a:spcAft>
                <a:spcPts val="0"/>
              </a:spcAft>
              <a:buSzPts val="1400"/>
              <a:buNone/>
            </a:pPr>
            <a:r>
              <a:rPr lang="en-US" sz="2400" b="1">
                <a:latin typeface="Calibri"/>
                <a:ea typeface="Calibri"/>
                <a:cs typeface="Calibri"/>
                <a:sym typeface="Calibri"/>
              </a:rPr>
              <a:t>Economic engagement: </a:t>
            </a:r>
            <a:endParaRPr/>
          </a:p>
          <a:p>
            <a:pPr marL="257175" lvl="0" indent="-228600" algn="l" rtl="0">
              <a:lnSpc>
                <a:spcPct val="90000"/>
              </a:lnSpc>
              <a:spcBef>
                <a:spcPts val="0"/>
              </a:spcBef>
              <a:spcAft>
                <a:spcPts val="0"/>
              </a:spcAft>
              <a:buSzPts val="1400"/>
              <a:buFont typeface="Arial"/>
              <a:buChar char="•"/>
            </a:pPr>
            <a:r>
              <a:rPr lang="en-US" sz="2400">
                <a:latin typeface="Calibri"/>
                <a:ea typeface="Calibri"/>
                <a:cs typeface="Calibri"/>
                <a:sym typeface="Calibri"/>
              </a:rPr>
              <a:t>Women spend 2.9 times as much time on unpaid domestic and care work than men.</a:t>
            </a:r>
            <a:r>
              <a:rPr lang="en-US" sz="2400" baseline="30000">
                <a:latin typeface="Calibri"/>
                <a:ea typeface="Calibri"/>
                <a:cs typeface="Calibri"/>
                <a:sym typeface="Calibri"/>
              </a:rPr>
              <a:t>1</a:t>
            </a:r>
            <a:r>
              <a:rPr lang="en-US" sz="2400">
                <a:latin typeface="Calibri"/>
                <a:ea typeface="Calibri"/>
                <a:cs typeface="Calibri"/>
                <a:sym typeface="Calibri"/>
              </a:rPr>
              <a:t> </a:t>
            </a:r>
            <a:endParaRPr/>
          </a:p>
          <a:p>
            <a:pPr marL="257175" lvl="0" indent="-228600" algn="l" rtl="0">
              <a:lnSpc>
                <a:spcPct val="90000"/>
              </a:lnSpc>
              <a:spcBef>
                <a:spcPts val="0"/>
              </a:spcBef>
              <a:spcAft>
                <a:spcPts val="0"/>
              </a:spcAft>
              <a:buSzPts val="1400"/>
              <a:buFont typeface="Arial"/>
              <a:buChar char="•"/>
            </a:pPr>
            <a:r>
              <a:rPr lang="en-US" sz="2400">
                <a:latin typeface="Calibri"/>
                <a:ea typeface="Calibri"/>
                <a:cs typeface="Calibri"/>
                <a:sym typeface="Calibri"/>
              </a:rPr>
              <a:t>In 2017, 29.1% of women and 40.9% of men in Ethiopia had bank account.</a:t>
            </a:r>
            <a:r>
              <a:rPr lang="en-US" sz="2400" baseline="30000">
                <a:latin typeface="Calibri"/>
                <a:ea typeface="Calibri"/>
                <a:cs typeface="Calibri"/>
                <a:sym typeface="Calibri"/>
              </a:rPr>
              <a:t>1</a:t>
            </a:r>
            <a:endParaRPr sz="2400">
              <a:latin typeface="Calibri"/>
              <a:ea typeface="Calibri"/>
              <a:cs typeface="Calibri"/>
              <a:sym typeface="Calibri"/>
            </a:endParaRPr>
          </a:p>
          <a:p>
            <a:pPr marL="257175" lvl="0" indent="-228600" algn="l" rtl="0">
              <a:lnSpc>
                <a:spcPct val="90000"/>
              </a:lnSpc>
              <a:spcBef>
                <a:spcPts val="0"/>
              </a:spcBef>
              <a:spcAft>
                <a:spcPts val="0"/>
              </a:spcAft>
              <a:buSzPts val="1400"/>
              <a:buFont typeface="Arial"/>
              <a:buChar char="•"/>
            </a:pPr>
            <a:r>
              <a:rPr lang="en-US" sz="2400">
                <a:latin typeface="Calibri"/>
                <a:ea typeface="Calibri"/>
                <a:cs typeface="Calibri"/>
                <a:sym typeface="Calibri"/>
              </a:rPr>
              <a:t>Women represented 27% of those employed in senior and middle management in 2021.</a:t>
            </a:r>
            <a:r>
              <a:rPr lang="en-US" sz="2400" baseline="30000">
                <a:latin typeface="Calibri"/>
                <a:ea typeface="Calibri"/>
                <a:cs typeface="Calibri"/>
                <a:sym typeface="Calibri"/>
              </a:rPr>
              <a:t>1</a:t>
            </a:r>
            <a:endParaRPr sz="2400">
              <a:latin typeface="Calibri"/>
              <a:ea typeface="Calibri"/>
              <a:cs typeface="Calibri"/>
              <a:sym typeface="Calibri"/>
            </a:endParaRPr>
          </a:p>
          <a:p>
            <a:pPr marL="257175" lvl="0" indent="-228600" algn="l" rtl="0">
              <a:lnSpc>
                <a:spcPct val="90000"/>
              </a:lnSpc>
              <a:spcBef>
                <a:spcPts val="0"/>
              </a:spcBef>
              <a:spcAft>
                <a:spcPts val="0"/>
              </a:spcAft>
              <a:buSzPts val="1400"/>
              <a:buFont typeface="Arial"/>
              <a:buChar char="•"/>
            </a:pPr>
            <a:r>
              <a:rPr lang="en-US" sz="2400">
                <a:latin typeface="Calibri"/>
                <a:ea typeface="Calibri"/>
                <a:cs typeface="Calibri"/>
                <a:sym typeface="Calibri"/>
              </a:rPr>
              <a:t>From the professional and technical positions, 33 percent were held by females. Only 25.4% of senior officers and 34.3% of technical positions are held by women.</a:t>
            </a:r>
            <a:r>
              <a:rPr lang="en-US" sz="2400" baseline="30000">
                <a:latin typeface="Calibri"/>
                <a:ea typeface="Calibri"/>
                <a:cs typeface="Calibri"/>
                <a:sym typeface="Calibri"/>
              </a:rPr>
              <a:t>1</a:t>
            </a:r>
            <a:endParaRPr sz="2400">
              <a:latin typeface="Calibri"/>
              <a:ea typeface="Calibri"/>
              <a:cs typeface="Calibri"/>
              <a:sym typeface="Calibri"/>
            </a:endParaRPr>
          </a:p>
          <a:p>
            <a:pPr marL="257175" lvl="0" indent="-228600" algn="l" rtl="0">
              <a:lnSpc>
                <a:spcPct val="90000"/>
              </a:lnSpc>
              <a:spcBef>
                <a:spcPts val="0"/>
              </a:spcBef>
              <a:spcAft>
                <a:spcPts val="0"/>
              </a:spcAft>
              <a:buSzPts val="1400"/>
              <a:buFont typeface="Arial"/>
              <a:buChar char="•"/>
            </a:pPr>
            <a:r>
              <a:rPr lang="en-US" sz="2400">
                <a:latin typeface="Calibri"/>
                <a:ea typeface="Calibri"/>
                <a:cs typeface="Calibri"/>
                <a:sym typeface="Calibri"/>
              </a:rPr>
              <a:t>The estimated earned income (PPP US$) varies with female, 1 139 and males 1 862 (2015).</a:t>
            </a:r>
            <a:r>
              <a:rPr lang="en-US" sz="2400" baseline="30000">
                <a:latin typeface="Calibri"/>
                <a:ea typeface="Calibri"/>
                <a:cs typeface="Calibri"/>
                <a:sym typeface="Calibri"/>
              </a:rPr>
              <a:t>2</a:t>
            </a:r>
            <a:endParaRPr sz="2400">
              <a:latin typeface="Calibri"/>
              <a:ea typeface="Calibri"/>
              <a:cs typeface="Calibri"/>
              <a:sym typeface="Calibri"/>
            </a:endParaRPr>
          </a:p>
          <a:p>
            <a:pPr marL="257175" lvl="0" indent="-228600" algn="l" rtl="0">
              <a:lnSpc>
                <a:spcPct val="90000"/>
              </a:lnSpc>
              <a:spcBef>
                <a:spcPts val="0"/>
              </a:spcBef>
              <a:spcAft>
                <a:spcPts val="0"/>
              </a:spcAft>
              <a:buSzPts val="1400"/>
              <a:buFont typeface="Arial"/>
              <a:buChar char="•"/>
            </a:pPr>
            <a:r>
              <a:rPr lang="en-US" sz="2400">
                <a:latin typeface="Calibri"/>
                <a:ea typeface="Calibri"/>
                <a:cs typeface="Calibri"/>
                <a:sym typeface="Calibri"/>
              </a:rPr>
              <a:t>Parity on Economic Participation and Opportunity is low, at 58.7%.</a:t>
            </a:r>
            <a:r>
              <a:rPr lang="en-US" sz="2400" baseline="30000">
                <a:latin typeface="Calibri"/>
                <a:ea typeface="Calibri"/>
                <a:cs typeface="Calibri"/>
                <a:sym typeface="Calibri"/>
              </a:rPr>
              <a:t>3</a:t>
            </a:r>
            <a:endParaRPr sz="2400">
              <a:latin typeface="Calibri"/>
              <a:ea typeface="Calibri"/>
              <a:cs typeface="Calibri"/>
              <a:sym typeface="Calibri"/>
            </a:endParaRPr>
          </a:p>
          <a:p>
            <a:pPr marL="257175" lvl="0" indent="-228600" algn="l" rtl="0">
              <a:lnSpc>
                <a:spcPct val="90000"/>
              </a:lnSpc>
              <a:spcBef>
                <a:spcPts val="0"/>
              </a:spcBef>
              <a:spcAft>
                <a:spcPts val="0"/>
              </a:spcAft>
              <a:buSzPts val="1400"/>
              <a:buFont typeface="Arial"/>
              <a:buChar char="•"/>
            </a:pPr>
            <a:r>
              <a:rPr lang="en-US" sz="2400">
                <a:latin typeface="Calibri"/>
                <a:ea typeface="Calibri"/>
                <a:cs typeface="Calibri"/>
                <a:sym typeface="Calibri"/>
              </a:rPr>
              <a:t>Labour-force participation parity is at 72.7% and women earn 66.1% of men’s estimated earned income.</a:t>
            </a:r>
            <a:r>
              <a:rPr lang="en-US" sz="2400" baseline="30000">
                <a:latin typeface="Calibri"/>
                <a:ea typeface="Calibri"/>
                <a:cs typeface="Calibri"/>
                <a:sym typeface="Calibri"/>
              </a:rPr>
              <a:t>3</a:t>
            </a:r>
            <a:endParaRPr sz="2400">
              <a:latin typeface="Calibri"/>
              <a:ea typeface="Calibri"/>
              <a:cs typeface="Calibri"/>
              <a:sym typeface="Calibri"/>
            </a:endParaRPr>
          </a:p>
          <a:p>
            <a:pPr marL="342900" lvl="0" indent="-254000" algn="l" rtl="0">
              <a:lnSpc>
                <a:spcPct val="100000"/>
              </a:lnSpc>
              <a:spcBef>
                <a:spcPts val="600"/>
              </a:spcBef>
              <a:spcAft>
                <a:spcPts val="0"/>
              </a:spcAft>
              <a:buSzPts val="1400"/>
              <a:buFont typeface="Arial"/>
              <a:buNone/>
            </a:pPr>
            <a:endParaRPr sz="2400">
              <a:latin typeface="Calibri"/>
              <a:ea typeface="Calibri"/>
              <a:cs typeface="Calibri"/>
              <a:sym typeface="Calibri"/>
            </a:endParaRPr>
          </a:p>
          <a:p>
            <a:pPr marL="342900" lvl="0" indent="-254000" algn="l" rtl="0">
              <a:lnSpc>
                <a:spcPct val="100000"/>
              </a:lnSpc>
              <a:spcBef>
                <a:spcPts val="0"/>
              </a:spcBef>
              <a:spcAft>
                <a:spcPts val="0"/>
              </a:spcAft>
              <a:buSzPts val="1400"/>
              <a:buFont typeface="Arial"/>
              <a:buNone/>
            </a:pPr>
            <a:endParaRPr sz="2400" b="0" i="0">
              <a:latin typeface="Calibri"/>
              <a:ea typeface="Calibri"/>
              <a:cs typeface="Calibri"/>
              <a:sym typeface="Calibri"/>
            </a:endParaRPr>
          </a:p>
          <a:p>
            <a:pPr marL="342900" lvl="0" indent="-254000" algn="l" rtl="0">
              <a:lnSpc>
                <a:spcPct val="100000"/>
              </a:lnSpc>
              <a:spcBef>
                <a:spcPts val="0"/>
              </a:spcBef>
              <a:spcAft>
                <a:spcPts val="0"/>
              </a:spcAft>
              <a:buSzPts val="1400"/>
              <a:buFont typeface="Arial"/>
              <a:buNone/>
            </a:pPr>
            <a:endParaRPr sz="2400">
              <a:latin typeface="Calibri"/>
              <a:ea typeface="Calibri"/>
              <a:cs typeface="Calibri"/>
              <a:sym typeface="Calibri"/>
            </a:endParaRPr>
          </a:p>
          <a:p>
            <a:pPr marL="342900" lvl="0" indent="-254000" algn="l" rtl="0">
              <a:lnSpc>
                <a:spcPct val="100000"/>
              </a:lnSpc>
              <a:spcBef>
                <a:spcPts val="0"/>
              </a:spcBef>
              <a:spcAft>
                <a:spcPts val="0"/>
              </a:spcAft>
              <a:buSzPts val="1400"/>
              <a:buFont typeface="Arial"/>
              <a:buNone/>
            </a:pPr>
            <a:endParaRPr sz="2400" b="0" i="0">
              <a:latin typeface="Calibri"/>
              <a:ea typeface="Calibri"/>
              <a:cs typeface="Calibri"/>
              <a:sym typeface="Calibri"/>
            </a:endParaRPr>
          </a:p>
          <a:p>
            <a:pPr marL="342900" lvl="0" indent="-254000" algn="l" rtl="0">
              <a:lnSpc>
                <a:spcPct val="100000"/>
              </a:lnSpc>
              <a:spcBef>
                <a:spcPts val="0"/>
              </a:spcBef>
              <a:spcAft>
                <a:spcPts val="0"/>
              </a:spcAft>
              <a:buSzPts val="1400"/>
              <a:buFont typeface="Arial"/>
              <a:buNone/>
            </a:pPr>
            <a:endParaRPr sz="2400">
              <a:latin typeface="Calibri"/>
              <a:ea typeface="Calibri"/>
              <a:cs typeface="Calibri"/>
              <a:sym typeface="Calibri"/>
            </a:endParaRPr>
          </a:p>
          <a:p>
            <a:pPr marL="342900" lvl="0" indent="-254000" algn="l" rtl="0">
              <a:lnSpc>
                <a:spcPct val="100000"/>
              </a:lnSpc>
              <a:spcBef>
                <a:spcPts val="0"/>
              </a:spcBef>
              <a:spcAft>
                <a:spcPts val="0"/>
              </a:spcAft>
              <a:buSzPts val="1400"/>
              <a:buFont typeface="Arial"/>
              <a:buNone/>
            </a:pPr>
            <a:endParaRPr sz="2400" b="0" i="0">
              <a:latin typeface="Calibri"/>
              <a:ea typeface="Calibri"/>
              <a:cs typeface="Calibri"/>
              <a:sym typeface="Calibri"/>
            </a:endParaRPr>
          </a:p>
          <a:p>
            <a:pPr marL="342900" lvl="0" indent="-254000" algn="l" rtl="0">
              <a:lnSpc>
                <a:spcPct val="100000"/>
              </a:lnSpc>
              <a:spcBef>
                <a:spcPts val="0"/>
              </a:spcBef>
              <a:spcAft>
                <a:spcPts val="0"/>
              </a:spcAft>
              <a:buSzPts val="1400"/>
              <a:buFont typeface="Arial"/>
              <a:buNone/>
            </a:pPr>
            <a:endParaRPr sz="2400">
              <a:latin typeface="Calibri"/>
              <a:ea typeface="Calibri"/>
              <a:cs typeface="Calibri"/>
              <a:sym typeface="Calibri"/>
            </a:endParaRPr>
          </a:p>
          <a:p>
            <a:pPr marL="342900" lvl="0" indent="-254000" algn="l" rtl="0">
              <a:lnSpc>
                <a:spcPct val="100000"/>
              </a:lnSpc>
              <a:spcBef>
                <a:spcPts val="0"/>
              </a:spcBef>
              <a:spcAft>
                <a:spcPts val="0"/>
              </a:spcAft>
              <a:buSzPts val="1400"/>
              <a:buFont typeface="Arial"/>
              <a:buNone/>
            </a:pPr>
            <a:endParaRPr sz="2400" b="0" i="0">
              <a:latin typeface="Calibri"/>
              <a:ea typeface="Calibri"/>
              <a:cs typeface="Calibri"/>
              <a:sym typeface="Calibri"/>
            </a:endParaRPr>
          </a:p>
          <a:p>
            <a:pPr marL="571500" lvl="0" indent="-254000" algn="l" rtl="0">
              <a:lnSpc>
                <a:spcPct val="100000"/>
              </a:lnSpc>
              <a:spcBef>
                <a:spcPts val="0"/>
              </a:spcBef>
              <a:spcAft>
                <a:spcPts val="0"/>
              </a:spcAft>
              <a:buSzPts val="1400"/>
              <a:buFont typeface="Arial"/>
              <a:buNone/>
            </a:pPr>
            <a:endParaRPr sz="2400" b="0" i="0">
              <a:latin typeface="Calibri"/>
              <a:ea typeface="Calibri"/>
              <a:cs typeface="Calibri"/>
              <a:sym typeface="Calibri"/>
            </a:endParaRPr>
          </a:p>
          <a:p>
            <a:pPr marL="342900" lvl="0" indent="-254000" algn="l" rtl="0">
              <a:lnSpc>
                <a:spcPct val="100000"/>
              </a:lnSpc>
              <a:spcBef>
                <a:spcPts val="0"/>
              </a:spcBef>
              <a:spcAft>
                <a:spcPts val="0"/>
              </a:spcAft>
              <a:buSzPts val="1400"/>
              <a:buFont typeface="Arial"/>
              <a:buNone/>
            </a:pPr>
            <a:endParaRPr sz="2400">
              <a:latin typeface="Calibri"/>
              <a:ea typeface="Calibri"/>
              <a:cs typeface="Calibri"/>
              <a:sym typeface="Calibri"/>
            </a:endParaRPr>
          </a:p>
          <a:p>
            <a:pPr marL="342900" lvl="0" indent="-254000" algn="l" rtl="0">
              <a:lnSpc>
                <a:spcPct val="100000"/>
              </a:lnSpc>
              <a:spcBef>
                <a:spcPts val="0"/>
              </a:spcBef>
              <a:spcAft>
                <a:spcPts val="0"/>
              </a:spcAft>
              <a:buSzPts val="1400"/>
              <a:buFont typeface="Arial"/>
              <a:buNone/>
            </a:pPr>
            <a:endParaRPr sz="2400">
              <a:latin typeface="Calibri"/>
              <a:ea typeface="Calibri"/>
              <a:cs typeface="Calibri"/>
              <a:sym typeface="Calibri"/>
            </a:endParaRPr>
          </a:p>
          <a:p>
            <a:pPr marL="0" lvl="0" indent="0" algn="l" rtl="0">
              <a:lnSpc>
                <a:spcPct val="100000"/>
              </a:lnSpc>
              <a:spcBef>
                <a:spcPts val="0"/>
              </a:spcBef>
              <a:spcAft>
                <a:spcPts val="0"/>
              </a:spcAft>
              <a:buSzPts val="1400"/>
              <a:buNone/>
            </a:pPr>
            <a:endParaRPr sz="24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 situation of women in Ethiopia described in numbers</a:t>
            </a:r>
            <a:endParaRPr/>
          </a:p>
        </p:txBody>
      </p:sp>
      <p:sp>
        <p:nvSpPr>
          <p:cNvPr id="326" name="Google Shape;326;p22"/>
          <p:cNvSpPr txBox="1">
            <a:spLocks noGrp="1"/>
          </p:cNvSpPr>
          <p:nvPr>
            <p:ph type="body" idx="1"/>
          </p:nvPr>
        </p:nvSpPr>
        <p:spPr>
          <a:xfrm>
            <a:off x="534837" y="1777041"/>
            <a:ext cx="8074325" cy="5080957"/>
          </a:xfrm>
          <a:prstGeom prst="rect">
            <a:avLst/>
          </a:prstGeom>
          <a:noFill/>
          <a:ln>
            <a:noFill/>
          </a:ln>
        </p:spPr>
        <p:txBody>
          <a:bodyPr spcFirstLastPara="1" wrap="square" lIns="0" tIns="0" rIns="0" bIns="0" anchor="t" anchorCtr="0">
            <a:noAutofit/>
          </a:bodyPr>
          <a:lstStyle/>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571500" lvl="0" indent="-254000" algn="l" rtl="0">
              <a:lnSpc>
                <a:spcPct val="100000"/>
              </a:lnSpc>
              <a:spcBef>
                <a:spcPts val="0"/>
              </a:spcBef>
              <a:spcAft>
                <a:spcPts val="0"/>
              </a:spcAft>
              <a:buSzPts val="1400"/>
              <a:buFont typeface="Arial"/>
              <a:buNone/>
            </a:pPr>
            <a:endParaRPr b="0" i="0">
              <a:latin typeface="NTR"/>
              <a:ea typeface="NTR"/>
              <a:cs typeface="NTR"/>
              <a:sym typeface="NTR"/>
            </a:endParaRPr>
          </a:p>
          <a:p>
            <a:pPr marL="342900" lvl="0" indent="-254000" algn="l" rtl="0">
              <a:lnSpc>
                <a:spcPct val="100000"/>
              </a:lnSpc>
              <a:spcBef>
                <a:spcPts val="0"/>
              </a:spcBef>
              <a:spcAft>
                <a:spcPts val="0"/>
              </a:spcAft>
              <a:buSzPts val="1400"/>
              <a:buFont typeface="Arial"/>
              <a:buNone/>
            </a:pPr>
            <a:endParaRPr/>
          </a:p>
          <a:p>
            <a:pPr marL="342900" lvl="0" indent="-25400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endParaRPr/>
          </a:p>
        </p:txBody>
      </p:sp>
      <p:sp>
        <p:nvSpPr>
          <p:cNvPr id="327" name="Google Shape;327;p22"/>
          <p:cNvSpPr txBox="1"/>
          <p:nvPr/>
        </p:nvSpPr>
        <p:spPr>
          <a:xfrm>
            <a:off x="370935" y="1414373"/>
            <a:ext cx="8402128" cy="5080957"/>
          </a:xfrm>
          <a:prstGeom prst="rect">
            <a:avLst/>
          </a:prstGeom>
          <a:noFill/>
          <a:ln>
            <a:noFill/>
          </a:ln>
        </p:spPr>
        <p:txBody>
          <a:bodyPr spcFirstLastPara="1" wrap="square" lIns="91425" tIns="45700" rIns="91425" bIns="45700" anchor="t" anchorCtr="0">
            <a:noAutofit/>
          </a:bodyPr>
          <a:lstStyle/>
          <a:p>
            <a:pPr marL="557213" marR="0" lvl="1" indent="-228600" algn="l" rtl="0">
              <a:lnSpc>
                <a:spcPct val="90000"/>
              </a:lnSpc>
              <a:spcBef>
                <a:spcPts val="0"/>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Women produce 23% less per hectare that men farmers</a:t>
            </a:r>
            <a:r>
              <a:rPr lang="en-US" sz="2400" b="0" i="0" u="none" strike="noStrike" cap="none" baseline="30000">
                <a:solidFill>
                  <a:schemeClr val="dk1"/>
                </a:solidFill>
                <a:latin typeface="Calibri"/>
                <a:ea typeface="Calibri"/>
                <a:cs typeface="Calibri"/>
                <a:sym typeface="Calibri"/>
              </a:rPr>
              <a:t>1</a:t>
            </a:r>
            <a:r>
              <a:rPr lang="en-US" sz="2400" b="0" i="0" u="none" strike="noStrike" cap="none">
                <a:solidFill>
                  <a:schemeClr val="dk1"/>
                </a:solidFill>
                <a:latin typeface="Calibri"/>
                <a:ea typeface="Calibri"/>
                <a:cs typeface="Calibri"/>
                <a:sym typeface="Calibri"/>
              </a:rPr>
              <a:t> (2014)</a:t>
            </a:r>
            <a:endParaRPr sz="1400" b="0" i="0" u="none" strike="noStrike" cap="none">
              <a:solidFill>
                <a:srgbClr val="000000"/>
              </a:solidFill>
              <a:latin typeface="Arial"/>
              <a:ea typeface="Arial"/>
              <a:cs typeface="Arial"/>
              <a:sym typeface="Arial"/>
            </a:endParaRPr>
          </a:p>
          <a:p>
            <a:pPr marL="557213" marR="0" lvl="1" indent="-228600" algn="l" rtl="0">
              <a:lnSpc>
                <a:spcPct val="90000"/>
              </a:lnSpc>
              <a:spcBef>
                <a:spcPts val="375"/>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Women have lower access to agricultural extension services and formal credit, they use fewer inputs, and they harvest a narrower range of crops</a:t>
            </a:r>
            <a:endParaRPr sz="1400" b="0" i="0" u="none" strike="noStrike" cap="none">
              <a:solidFill>
                <a:srgbClr val="000000"/>
              </a:solidFill>
              <a:latin typeface="Arial"/>
              <a:ea typeface="Arial"/>
              <a:cs typeface="Arial"/>
              <a:sym typeface="Arial"/>
            </a:endParaRPr>
          </a:p>
          <a:p>
            <a:pPr marL="557213" marR="0" lvl="1" indent="-228600" algn="l" rtl="0">
              <a:lnSpc>
                <a:spcPct val="90000"/>
              </a:lnSpc>
              <a:spcBef>
                <a:spcPts val="375"/>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Only 2% of women farmers and 49% of men farmers have access to agricultural extension services</a:t>
            </a:r>
            <a:r>
              <a:rPr lang="en-US" sz="2400" b="0" i="0" u="none" strike="noStrike" cap="none" baseline="30000">
                <a:solidFill>
                  <a:schemeClr val="dk1"/>
                </a:solidFill>
                <a:latin typeface="Calibri"/>
                <a:ea typeface="Calibri"/>
                <a:cs typeface="Calibri"/>
                <a:sym typeface="Calibri"/>
              </a:rPr>
              <a:t>2</a:t>
            </a:r>
            <a:endParaRPr sz="2400" b="0" i="0" u="none" strike="noStrike" cap="none">
              <a:solidFill>
                <a:schemeClr val="dk1"/>
              </a:solidFill>
              <a:latin typeface="Calibri"/>
              <a:ea typeface="Calibri"/>
              <a:cs typeface="Calibri"/>
              <a:sym typeface="Calibri"/>
            </a:endParaRPr>
          </a:p>
          <a:p>
            <a:pPr marL="557213" marR="0" lvl="1" indent="-228600" algn="l" rtl="0">
              <a:lnSpc>
                <a:spcPct val="90000"/>
              </a:lnSpc>
              <a:spcBef>
                <a:spcPts val="375"/>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About 36% male and 8% of females have access to credit (2017)</a:t>
            </a:r>
            <a:r>
              <a:rPr lang="en-US" sz="2400" b="0" i="0" u="none" strike="noStrike" cap="none" baseline="30000">
                <a:solidFill>
                  <a:schemeClr val="dk1"/>
                </a:solidFill>
                <a:latin typeface="Calibri"/>
                <a:ea typeface="Calibri"/>
                <a:cs typeface="Calibri"/>
                <a:sym typeface="Calibri"/>
              </a:rPr>
              <a:t>2</a:t>
            </a:r>
            <a:endParaRPr sz="2400" b="0" i="0" u="none" strike="noStrike" cap="none">
              <a:solidFill>
                <a:schemeClr val="dk1"/>
              </a:solidFill>
              <a:latin typeface="Calibri"/>
              <a:ea typeface="Calibri"/>
              <a:cs typeface="Calibri"/>
              <a:sym typeface="Calibri"/>
            </a:endParaRPr>
          </a:p>
          <a:p>
            <a:pPr marL="557213" marR="0" lvl="1" indent="-228600" algn="l" rtl="0">
              <a:lnSpc>
                <a:spcPct val="90000"/>
              </a:lnSpc>
              <a:spcBef>
                <a:spcPts val="375"/>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Higher proportion of men farmers use improved seed (86% vs 14%) and irrigation (87% vs 13%)</a:t>
            </a:r>
            <a:r>
              <a:rPr lang="en-US" sz="2400" b="0" i="0" u="none" strike="noStrike" cap="none" baseline="30000">
                <a:solidFill>
                  <a:schemeClr val="dk1"/>
                </a:solidFill>
                <a:latin typeface="Calibri"/>
                <a:ea typeface="Calibri"/>
                <a:cs typeface="Calibri"/>
                <a:sym typeface="Calibri"/>
              </a:rPr>
              <a:t>3</a:t>
            </a:r>
            <a:r>
              <a:rPr lang="en-US" sz="2400" b="0" i="0" u="none" strike="noStrike" cap="none">
                <a:solidFill>
                  <a:schemeClr val="dk1"/>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2018</a:t>
            </a:r>
            <a:r>
              <a:rPr lang="en-US" sz="2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557213" marR="0" lvl="1" indent="-228600" algn="l" rtl="0">
              <a:lnSpc>
                <a:spcPct val="90000"/>
              </a:lnSpc>
              <a:spcBef>
                <a:spcPts val="375"/>
              </a:spcBef>
              <a:spcAft>
                <a:spcPts val="0"/>
              </a:spcAft>
              <a:buClr>
                <a:srgbClr val="000000"/>
              </a:buClr>
              <a:buSzPts val="2400"/>
              <a:buFont typeface="Arial"/>
              <a:buChar char="•"/>
            </a:pPr>
            <a:r>
              <a:rPr lang="en-US" sz="2400" b="0" i="0" u="none" strike="noStrike" cap="none">
                <a:solidFill>
                  <a:schemeClr val="dk1"/>
                </a:solidFill>
                <a:latin typeface="Calibri"/>
                <a:ea typeface="Calibri"/>
                <a:cs typeface="Calibri"/>
                <a:sym typeface="Calibri"/>
              </a:rPr>
              <a:t>Women agricultural holders constitute 19% of the total. Average holding of women farmers is 0.65 hectares and that of men farmers is 1.1 hectares</a:t>
            </a:r>
            <a:r>
              <a:rPr lang="en-US" sz="2400" b="0" i="0" u="none" strike="noStrike" cap="none" baseline="30000">
                <a:solidFill>
                  <a:schemeClr val="dk1"/>
                </a:solidFill>
                <a:latin typeface="Calibri"/>
                <a:ea typeface="Calibri"/>
                <a:cs typeface="Calibri"/>
                <a:sym typeface="Calibri"/>
              </a:rPr>
              <a:t>3</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title"/>
          </p:nvPr>
        </p:nvSpPr>
        <p:spPr>
          <a:xfrm>
            <a:off x="1179053" y="2184400"/>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sz="4400"/>
              <a:t>Session I</a:t>
            </a:r>
            <a:br>
              <a:rPr lang="en-US" sz="4400"/>
            </a:br>
            <a:r>
              <a:rPr lang="en-US" sz="4400"/>
              <a:t>Basic GESI Concepts</a:t>
            </a:r>
            <a:br>
              <a:rPr lang="en-US" sz="4400"/>
            </a:br>
            <a:r>
              <a:rPr lang="en-US" sz="4400"/>
              <a:t> </a:t>
            </a:r>
            <a:endParaRPr sz="4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6"/>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 situation of women in Ethiopia described in Numbers</a:t>
            </a:r>
            <a:br>
              <a:rPr lang="en-US"/>
            </a:br>
            <a:br>
              <a:rPr lang="en-US" sz="3200">
                <a:solidFill>
                  <a:srgbClr val="DC3122"/>
                </a:solidFill>
              </a:rPr>
            </a:br>
            <a:br>
              <a:rPr lang="en-US" sz="3200">
                <a:solidFill>
                  <a:srgbClr val="DC3122"/>
                </a:solidFill>
              </a:rPr>
            </a:br>
            <a:br>
              <a:rPr lang="en-US" sz="3200">
                <a:solidFill>
                  <a:srgbClr val="DC3122"/>
                </a:solidFill>
              </a:rPr>
            </a:br>
            <a:endParaRPr sz="3200">
              <a:solidFill>
                <a:srgbClr val="DC3122"/>
              </a:solidFill>
            </a:endParaRPr>
          </a:p>
        </p:txBody>
      </p:sp>
      <p:sp>
        <p:nvSpPr>
          <p:cNvPr id="333" name="Google Shape;333;p26"/>
          <p:cNvSpPr txBox="1">
            <a:spLocks noGrp="1"/>
          </p:cNvSpPr>
          <p:nvPr>
            <p:ph type="body" idx="1"/>
          </p:nvPr>
        </p:nvSpPr>
        <p:spPr>
          <a:xfrm>
            <a:off x="713738" y="1227746"/>
            <a:ext cx="7774653" cy="5477853"/>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0"/>
              </a:spcBef>
              <a:spcAft>
                <a:spcPts val="0"/>
              </a:spcAft>
              <a:buSzPts val="1400"/>
              <a:buNone/>
            </a:pPr>
            <a:r>
              <a:rPr lang="en-US" sz="2600" b="1">
                <a:latin typeface="Calibri"/>
                <a:ea typeface="Calibri"/>
                <a:cs typeface="Calibri"/>
                <a:sym typeface="Calibri"/>
              </a:rPr>
              <a:t>Education </a:t>
            </a:r>
            <a:endParaRPr sz="2600">
              <a:latin typeface="Calibri"/>
              <a:ea typeface="Calibri"/>
              <a:cs typeface="Calibri"/>
              <a:sym typeface="Calibri"/>
            </a:endParaRPr>
          </a:p>
          <a:p>
            <a:pPr marL="257175" lvl="0" indent="-228600" algn="l" rtl="0">
              <a:lnSpc>
                <a:spcPct val="90000"/>
              </a:lnSpc>
              <a:spcBef>
                <a:spcPts val="600"/>
              </a:spcBef>
              <a:spcAft>
                <a:spcPts val="0"/>
              </a:spcAft>
              <a:buSzPts val="1400"/>
              <a:buFont typeface="Arial"/>
              <a:buChar char="•"/>
            </a:pPr>
            <a:r>
              <a:rPr lang="en-US" sz="2600">
                <a:latin typeface="Calibri"/>
                <a:ea typeface="Calibri"/>
                <a:cs typeface="Calibri"/>
                <a:sym typeface="Calibri"/>
              </a:rPr>
              <a:t>Gender parity at the primary and secondary schools has reached 0.91 and 0.92, respectively</a:t>
            </a:r>
            <a:r>
              <a:rPr lang="en-US" sz="2600" baseline="30000">
                <a:latin typeface="Calibri"/>
                <a:ea typeface="Calibri"/>
                <a:cs typeface="Calibri"/>
                <a:sym typeface="Calibri"/>
              </a:rPr>
              <a:t>1 </a:t>
            </a:r>
            <a:r>
              <a:rPr lang="en-US" sz="2600">
                <a:latin typeface="Calibri"/>
                <a:ea typeface="Calibri"/>
                <a:cs typeface="Calibri"/>
                <a:sym typeface="Calibri"/>
              </a:rPr>
              <a:t>(2020)</a:t>
            </a:r>
            <a:endParaRPr/>
          </a:p>
          <a:p>
            <a:pPr marL="257175" lvl="0" indent="-228600" algn="l" rtl="0">
              <a:lnSpc>
                <a:spcPct val="90000"/>
              </a:lnSpc>
              <a:spcBef>
                <a:spcPts val="0"/>
              </a:spcBef>
              <a:spcAft>
                <a:spcPts val="0"/>
              </a:spcAft>
              <a:buSzPts val="1400"/>
              <a:buFont typeface="Arial"/>
              <a:buChar char="•"/>
            </a:pPr>
            <a:r>
              <a:rPr lang="en-US" sz="2600">
                <a:latin typeface="Calibri"/>
                <a:ea typeface="Calibri"/>
                <a:cs typeface="Calibri"/>
                <a:sym typeface="Calibri"/>
              </a:rPr>
              <a:t>Girls have a higher dropout rate for Grades 1-8 (11.4 per cent) than boys (10.9 per cent) in 2017/18</a:t>
            </a:r>
            <a:r>
              <a:rPr lang="en-US" sz="2600" baseline="30000">
                <a:latin typeface="Calibri"/>
                <a:ea typeface="Calibri"/>
                <a:cs typeface="Calibri"/>
                <a:sym typeface="Calibri"/>
              </a:rPr>
              <a:t>2</a:t>
            </a:r>
            <a:endParaRPr sz="2600">
              <a:latin typeface="Calibri"/>
              <a:ea typeface="Calibri"/>
              <a:cs typeface="Calibri"/>
              <a:sym typeface="Calibri"/>
            </a:endParaRPr>
          </a:p>
          <a:p>
            <a:pPr marL="257175" lvl="0" indent="-228600" algn="l" rtl="0">
              <a:lnSpc>
                <a:spcPct val="90000"/>
              </a:lnSpc>
              <a:spcBef>
                <a:spcPts val="600"/>
              </a:spcBef>
              <a:spcAft>
                <a:spcPts val="0"/>
              </a:spcAft>
              <a:buSzPts val="1400"/>
              <a:buFont typeface="Arial"/>
              <a:buChar char="•"/>
            </a:pPr>
            <a:r>
              <a:rPr lang="en-US" sz="2600">
                <a:latin typeface="Calibri"/>
                <a:ea typeface="Calibri"/>
                <a:cs typeface="Calibri"/>
                <a:sym typeface="Calibri"/>
              </a:rPr>
              <a:t>Though Educational parity across the indicators is gradually improving, Ethiopia has one of the lowest parity levels globally (135th) at 85.4%.</a:t>
            </a:r>
            <a:r>
              <a:rPr lang="en-US" sz="2600" baseline="30000">
                <a:latin typeface="Calibri"/>
                <a:ea typeface="Calibri"/>
                <a:cs typeface="Calibri"/>
                <a:sym typeface="Calibri"/>
              </a:rPr>
              <a:t>3</a:t>
            </a:r>
            <a:endParaRPr sz="2600">
              <a:latin typeface="Calibri"/>
              <a:ea typeface="Calibri"/>
              <a:cs typeface="Calibri"/>
              <a:sym typeface="Calibri"/>
            </a:endParaRPr>
          </a:p>
          <a:p>
            <a:pPr marL="257175" lvl="0" indent="-228600" algn="l" rtl="0">
              <a:lnSpc>
                <a:spcPct val="90000"/>
              </a:lnSpc>
              <a:spcBef>
                <a:spcPts val="600"/>
              </a:spcBef>
              <a:spcAft>
                <a:spcPts val="0"/>
              </a:spcAft>
              <a:buSzPts val="1400"/>
              <a:buFont typeface="Arial"/>
              <a:buChar char="•"/>
            </a:pPr>
            <a:r>
              <a:rPr lang="en-US" sz="2600" b="0" i="0">
                <a:latin typeface="Calibri"/>
                <a:ea typeface="Calibri"/>
                <a:cs typeface="Calibri"/>
                <a:sym typeface="Calibri"/>
              </a:rPr>
              <a:t>5.3% of women are enrolled in higher education in Ethiopia compared with 10.9% of men</a:t>
            </a:r>
            <a:r>
              <a:rPr lang="en-US" sz="2600">
                <a:latin typeface="Calibri"/>
                <a:ea typeface="Calibri"/>
                <a:cs typeface="Calibri"/>
                <a:sym typeface="Calibri"/>
              </a:rPr>
              <a:t>.</a:t>
            </a:r>
            <a:r>
              <a:rPr lang="en-US" sz="2600" baseline="30000">
                <a:latin typeface="Calibri"/>
                <a:ea typeface="Calibri"/>
                <a:cs typeface="Calibri"/>
                <a:sym typeface="Calibri"/>
              </a:rPr>
              <a:t>4</a:t>
            </a:r>
            <a:endParaRPr sz="2600" b="0" i="0">
              <a:latin typeface="Calibri"/>
              <a:ea typeface="Calibri"/>
              <a:cs typeface="Calibri"/>
              <a:sym typeface="Calibri"/>
            </a:endParaRPr>
          </a:p>
          <a:p>
            <a:pPr marL="257175" lvl="0" indent="-228600" algn="l" rtl="0">
              <a:lnSpc>
                <a:spcPct val="90000"/>
              </a:lnSpc>
              <a:spcBef>
                <a:spcPts val="600"/>
              </a:spcBef>
              <a:spcAft>
                <a:spcPts val="600"/>
              </a:spcAft>
              <a:buSzPts val="1400"/>
              <a:buFont typeface="Arial"/>
              <a:buChar char="•"/>
            </a:pPr>
            <a:r>
              <a:rPr lang="en-US" sz="2600">
                <a:latin typeface="Calibri"/>
                <a:ea typeface="Calibri"/>
                <a:cs typeface="Calibri"/>
                <a:sym typeface="Calibri"/>
              </a:rPr>
              <a:t>In 2019-2020 women held only 10.6% of executive management positions across the 45 public universities in Ethiopia, and made up less than 5% of deans and 3% of department heads.</a:t>
            </a:r>
            <a:r>
              <a:rPr lang="en-US" sz="2600" baseline="30000">
                <a:latin typeface="Calibri"/>
                <a:ea typeface="Calibri"/>
                <a:cs typeface="Calibri"/>
                <a:sym typeface="Calibri"/>
              </a:rPr>
              <a:t>5</a:t>
            </a:r>
            <a:endParaRPr sz="26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7"/>
          <p:cNvSpPr txBox="1">
            <a:spLocks noGrp="1"/>
          </p:cNvSpPr>
          <p:nvPr>
            <p:ph type="title"/>
          </p:nvPr>
        </p:nvSpPr>
        <p:spPr>
          <a:xfrm>
            <a:off x="534838" y="354043"/>
            <a:ext cx="8074324" cy="69971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The situation of women in Ethiopia described in Numbers</a:t>
            </a:r>
            <a:br>
              <a:rPr lang="en-US"/>
            </a:br>
            <a:br>
              <a:rPr lang="en-US" sz="3200">
                <a:solidFill>
                  <a:srgbClr val="DC3122"/>
                </a:solidFill>
              </a:rPr>
            </a:br>
            <a:br>
              <a:rPr lang="en-US" sz="3200">
                <a:solidFill>
                  <a:srgbClr val="DC3122"/>
                </a:solidFill>
              </a:rPr>
            </a:br>
            <a:br>
              <a:rPr lang="en-US" sz="3200">
                <a:solidFill>
                  <a:srgbClr val="DC3122"/>
                </a:solidFill>
              </a:rPr>
            </a:br>
            <a:endParaRPr sz="3200">
              <a:solidFill>
                <a:srgbClr val="DC3122"/>
              </a:solidFill>
            </a:endParaRPr>
          </a:p>
        </p:txBody>
      </p:sp>
      <p:sp>
        <p:nvSpPr>
          <p:cNvPr id="339" name="Google Shape;339;p27"/>
          <p:cNvSpPr txBox="1">
            <a:spLocks noGrp="1"/>
          </p:cNvSpPr>
          <p:nvPr>
            <p:ph type="body" idx="1"/>
          </p:nvPr>
        </p:nvSpPr>
        <p:spPr>
          <a:xfrm>
            <a:off x="250371" y="1230086"/>
            <a:ext cx="8697685" cy="5529943"/>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0"/>
              </a:spcBef>
              <a:spcAft>
                <a:spcPts val="0"/>
              </a:spcAft>
              <a:buSzPts val="1400"/>
              <a:buNone/>
            </a:pPr>
            <a:r>
              <a:rPr lang="en-US" sz="2000" b="1">
                <a:latin typeface="Calibri"/>
                <a:ea typeface="Calibri"/>
                <a:cs typeface="Calibri"/>
                <a:sym typeface="Calibri"/>
              </a:rPr>
              <a:t>Health</a:t>
            </a:r>
            <a:endParaRPr/>
          </a:p>
          <a:p>
            <a:pPr marL="257175" lvl="0" indent="-228600" algn="l" rtl="0">
              <a:lnSpc>
                <a:spcPct val="90000"/>
              </a:lnSpc>
              <a:spcBef>
                <a:spcPts val="0"/>
              </a:spcBef>
              <a:spcAft>
                <a:spcPts val="0"/>
              </a:spcAft>
              <a:buSzPts val="1400"/>
              <a:buFont typeface="Arial"/>
              <a:buChar char="•"/>
            </a:pPr>
            <a:r>
              <a:rPr lang="en-US" sz="2000">
                <a:latin typeface="Calibri"/>
                <a:ea typeface="Calibri"/>
                <a:cs typeface="Calibri"/>
                <a:sym typeface="Calibri"/>
              </a:rPr>
              <a:t>Notable increase in the rate of SKILLED DELIVERY: it increased between 2016 and 2019, from 27.7% to 49.8%</a:t>
            </a:r>
            <a:r>
              <a:rPr lang="en-US" sz="2000" baseline="30000">
                <a:latin typeface="Calibri"/>
                <a:ea typeface="Calibri"/>
                <a:cs typeface="Calibri"/>
                <a:sym typeface="Calibri"/>
              </a:rPr>
              <a:t>1</a:t>
            </a:r>
            <a:endParaRPr sz="2000">
              <a:latin typeface="Calibri"/>
              <a:ea typeface="Calibri"/>
              <a:cs typeface="Calibri"/>
              <a:sym typeface="Calibri"/>
            </a:endParaRPr>
          </a:p>
          <a:p>
            <a:pPr marL="257175" lvl="0" indent="-228600" algn="l" rtl="0">
              <a:lnSpc>
                <a:spcPct val="90000"/>
              </a:lnSpc>
              <a:spcBef>
                <a:spcPts val="0"/>
              </a:spcBef>
              <a:spcAft>
                <a:spcPts val="0"/>
              </a:spcAft>
              <a:buSzPts val="1400"/>
              <a:buFont typeface="Arial"/>
              <a:buChar char="•"/>
            </a:pPr>
            <a:r>
              <a:rPr lang="en-US" sz="2000">
                <a:latin typeface="Calibri"/>
                <a:ea typeface="Calibri"/>
                <a:cs typeface="Calibri"/>
                <a:sym typeface="Calibri"/>
              </a:rPr>
              <a:t>Significant improvement in ANC coverage: coverage of at least four antenatal care visits (ANC 4) 12.2 in 2005 to 43 in 2019</a:t>
            </a:r>
            <a:r>
              <a:rPr lang="en-US" sz="2000" baseline="30000">
                <a:latin typeface="Calibri"/>
                <a:ea typeface="Calibri"/>
                <a:cs typeface="Calibri"/>
                <a:sym typeface="Calibri"/>
              </a:rPr>
              <a:t>1</a:t>
            </a:r>
            <a:r>
              <a:rPr lang="en-US" sz="2000">
                <a:latin typeface="Calibri"/>
                <a:ea typeface="Calibri"/>
                <a:cs typeface="Calibri"/>
                <a:sym typeface="Calibri"/>
              </a:rPr>
              <a:t> </a:t>
            </a:r>
            <a:endParaRPr/>
          </a:p>
          <a:p>
            <a:pPr marL="257175" lvl="0" indent="-228600" algn="l" rtl="0">
              <a:lnSpc>
                <a:spcPct val="90000"/>
              </a:lnSpc>
              <a:spcBef>
                <a:spcPts val="0"/>
              </a:spcBef>
              <a:spcAft>
                <a:spcPts val="0"/>
              </a:spcAft>
              <a:buSzPts val="1400"/>
              <a:buFont typeface="Arial"/>
              <a:buChar char="•"/>
            </a:pPr>
            <a:r>
              <a:rPr lang="en-US" sz="2000">
                <a:latin typeface="Calibri"/>
                <a:ea typeface="Calibri"/>
                <a:cs typeface="Calibri"/>
                <a:sym typeface="Calibri"/>
              </a:rPr>
              <a:t>The rate of adolescent fertility has decreased since 2010. 69 of every 1,000 girls ages 15-19 gave birth in 2021</a:t>
            </a:r>
            <a:r>
              <a:rPr lang="en-US" sz="2000" baseline="30000">
                <a:latin typeface="Calibri"/>
                <a:ea typeface="Calibri"/>
                <a:cs typeface="Calibri"/>
                <a:sym typeface="Calibri"/>
              </a:rPr>
              <a:t>2</a:t>
            </a:r>
            <a:r>
              <a:rPr lang="en-US" sz="2000">
                <a:latin typeface="Calibri"/>
                <a:ea typeface="Calibri"/>
                <a:cs typeface="Calibri"/>
                <a:sym typeface="Calibri"/>
              </a:rPr>
              <a:t> </a:t>
            </a:r>
            <a:endParaRPr/>
          </a:p>
          <a:p>
            <a:pPr marL="457200" lvl="0" indent="-228600" algn="l" rtl="0">
              <a:lnSpc>
                <a:spcPct val="90000"/>
              </a:lnSpc>
              <a:spcBef>
                <a:spcPts val="0"/>
              </a:spcBef>
              <a:spcAft>
                <a:spcPts val="0"/>
              </a:spcAft>
              <a:buSzPts val="1400"/>
              <a:buNone/>
            </a:pPr>
            <a:endParaRPr sz="2000" b="1">
              <a:latin typeface="Calibri"/>
              <a:ea typeface="Calibri"/>
              <a:cs typeface="Calibri"/>
              <a:sym typeface="Calibri"/>
            </a:endParaRPr>
          </a:p>
          <a:p>
            <a:pPr marL="457200" lvl="0" indent="-228600" algn="l" rtl="0">
              <a:lnSpc>
                <a:spcPct val="90000"/>
              </a:lnSpc>
              <a:spcBef>
                <a:spcPts val="0"/>
              </a:spcBef>
              <a:spcAft>
                <a:spcPts val="0"/>
              </a:spcAft>
              <a:buSzPts val="1400"/>
              <a:buNone/>
            </a:pPr>
            <a:r>
              <a:rPr lang="en-US" sz="2000" b="1">
                <a:latin typeface="Calibri"/>
                <a:ea typeface="Calibri"/>
                <a:cs typeface="Calibri"/>
                <a:sym typeface="Calibri"/>
              </a:rPr>
              <a:t>HOWEVER, </a:t>
            </a:r>
            <a:endParaRPr/>
          </a:p>
          <a:p>
            <a:pPr marL="257175" lvl="0" indent="-228600" algn="l" rtl="0">
              <a:lnSpc>
                <a:spcPct val="90000"/>
              </a:lnSpc>
              <a:spcBef>
                <a:spcPts val="0"/>
              </a:spcBef>
              <a:spcAft>
                <a:spcPts val="0"/>
              </a:spcAft>
              <a:buSzPts val="1400"/>
              <a:buFont typeface="Arial"/>
              <a:buChar char="•"/>
            </a:pPr>
            <a:r>
              <a:rPr lang="en-US" sz="2000">
                <a:latin typeface="Calibri"/>
                <a:ea typeface="Calibri"/>
                <a:cs typeface="Calibri"/>
                <a:sym typeface="Calibri"/>
              </a:rPr>
              <a:t>One out of every four women aged 15-49 years in Ethiopia is thin (body mass index (BMI)</a:t>
            </a:r>
            <a:r>
              <a:rPr lang="en-US" sz="2000" baseline="30000">
                <a:latin typeface="Calibri"/>
                <a:ea typeface="Calibri"/>
                <a:cs typeface="Calibri"/>
                <a:sym typeface="Calibri"/>
              </a:rPr>
              <a:t>3</a:t>
            </a:r>
            <a:endParaRPr sz="2000">
              <a:latin typeface="Calibri"/>
              <a:ea typeface="Calibri"/>
              <a:cs typeface="Calibri"/>
              <a:sym typeface="Calibri"/>
            </a:endParaRPr>
          </a:p>
          <a:p>
            <a:pPr marL="257175" lvl="0" indent="-228600" algn="l" rtl="0">
              <a:lnSpc>
                <a:spcPct val="90000"/>
              </a:lnSpc>
              <a:spcBef>
                <a:spcPts val="0"/>
              </a:spcBef>
              <a:spcAft>
                <a:spcPts val="0"/>
              </a:spcAft>
              <a:buSzPts val="1400"/>
              <a:buFont typeface="Arial"/>
              <a:buChar char="•"/>
            </a:pPr>
            <a:r>
              <a:rPr lang="en-US" sz="2000">
                <a:latin typeface="Calibri"/>
                <a:ea typeface="Calibri"/>
                <a:cs typeface="Calibri"/>
                <a:sym typeface="Calibri"/>
              </a:rPr>
              <a:t>Anemia affected almost one out of every four women of reproductive age.</a:t>
            </a:r>
            <a:r>
              <a:rPr lang="en-US" sz="2000" baseline="30000">
                <a:latin typeface="Calibri"/>
                <a:ea typeface="Calibri"/>
                <a:cs typeface="Calibri"/>
                <a:sym typeface="Calibri"/>
              </a:rPr>
              <a:t>4</a:t>
            </a:r>
            <a:endParaRPr sz="2000">
              <a:latin typeface="Calibri"/>
              <a:ea typeface="Calibri"/>
              <a:cs typeface="Calibri"/>
              <a:sym typeface="Calibri"/>
            </a:endParaRPr>
          </a:p>
          <a:p>
            <a:pPr marL="257175" lvl="0" indent="-228600" algn="l" rtl="0">
              <a:lnSpc>
                <a:spcPct val="90000"/>
              </a:lnSpc>
              <a:spcBef>
                <a:spcPts val="0"/>
              </a:spcBef>
              <a:spcAft>
                <a:spcPts val="0"/>
              </a:spcAft>
              <a:buSzPts val="1400"/>
              <a:buFont typeface="Arial"/>
              <a:buChar char="•"/>
            </a:pPr>
            <a:r>
              <a:rPr lang="en-US" sz="2000">
                <a:latin typeface="Calibri"/>
                <a:ea typeface="Calibri"/>
                <a:cs typeface="Calibri"/>
                <a:sym typeface="Calibri"/>
              </a:rPr>
              <a:t>PNC a national coverage rate of only 33.8 per cent</a:t>
            </a:r>
            <a:r>
              <a:rPr lang="en-US" sz="2000" baseline="30000">
                <a:latin typeface="Calibri"/>
                <a:ea typeface="Calibri"/>
                <a:cs typeface="Calibri"/>
                <a:sym typeface="Calibri"/>
              </a:rPr>
              <a:t>5</a:t>
            </a:r>
            <a:r>
              <a:rPr lang="en-US" sz="2000">
                <a:latin typeface="Calibri"/>
                <a:ea typeface="Calibri"/>
                <a:cs typeface="Calibri"/>
                <a:sym typeface="Calibri"/>
              </a:rPr>
              <a:t>, albeit twice that of 2016 coverage (16.5 per cent</a:t>
            </a:r>
            <a:r>
              <a:rPr lang="en-US" sz="2000" baseline="30000">
                <a:latin typeface="Calibri"/>
                <a:ea typeface="Calibri"/>
                <a:cs typeface="Calibri"/>
                <a:sym typeface="Calibri"/>
              </a:rPr>
              <a:t>6</a:t>
            </a:r>
            <a:r>
              <a:rPr lang="en-US" sz="2000">
                <a:latin typeface="Calibri"/>
                <a:ea typeface="Calibri"/>
                <a:cs typeface="Calibri"/>
                <a:sym typeface="Calibri"/>
              </a:rPr>
              <a:t>)</a:t>
            </a:r>
            <a:endParaRPr/>
          </a:p>
          <a:p>
            <a:pPr marL="257175" lvl="0" indent="-228600" algn="l" rtl="0">
              <a:lnSpc>
                <a:spcPct val="90000"/>
              </a:lnSpc>
              <a:spcBef>
                <a:spcPts val="0"/>
              </a:spcBef>
              <a:spcAft>
                <a:spcPts val="0"/>
              </a:spcAft>
              <a:buSzPts val="1400"/>
              <a:buFont typeface="Arial"/>
              <a:buChar char="•"/>
            </a:pPr>
            <a:r>
              <a:rPr lang="en-US" sz="2000">
                <a:latin typeface="Calibri"/>
                <a:ea typeface="Calibri"/>
                <a:cs typeface="Calibri"/>
                <a:sym typeface="Calibri"/>
              </a:rPr>
              <a:t>About 35% of women and 27% of men were supportive of conditional wife beating. </a:t>
            </a:r>
            <a:endParaRPr/>
          </a:p>
          <a:p>
            <a:pPr marL="714375" lvl="1" indent="-228600" algn="l" rtl="0">
              <a:lnSpc>
                <a:spcPct val="90000"/>
              </a:lnSpc>
              <a:spcBef>
                <a:spcPts val="0"/>
              </a:spcBef>
              <a:spcAft>
                <a:spcPts val="0"/>
              </a:spcAft>
              <a:buSzPts val="1400"/>
              <a:buFont typeface="Arial"/>
              <a:buChar char="•"/>
            </a:pPr>
            <a:r>
              <a:rPr lang="en-US">
                <a:latin typeface="Calibri"/>
                <a:ea typeface="Calibri"/>
                <a:cs typeface="Calibri"/>
                <a:sym typeface="Calibri"/>
              </a:rPr>
              <a:t>Women are 20% more likely to be supportive of wife beating. </a:t>
            </a:r>
            <a:endParaRPr/>
          </a:p>
          <a:p>
            <a:pPr marL="714375" lvl="1" indent="-228600" algn="l" rtl="0">
              <a:lnSpc>
                <a:spcPct val="90000"/>
              </a:lnSpc>
              <a:spcBef>
                <a:spcPts val="0"/>
              </a:spcBef>
              <a:spcAft>
                <a:spcPts val="0"/>
              </a:spcAft>
              <a:buSzPts val="1400"/>
              <a:buFont typeface="Arial"/>
              <a:buChar char="•"/>
            </a:pPr>
            <a:r>
              <a:rPr lang="en-US">
                <a:latin typeface="Calibri"/>
                <a:ea typeface="Calibri"/>
                <a:cs typeface="Calibri"/>
                <a:sym typeface="Calibri"/>
              </a:rPr>
              <a:t>Asset ownership would reduce the likelihood of women being supportive of wife beating by up to 28%</a:t>
            </a:r>
            <a:endParaRPr/>
          </a:p>
          <a:p>
            <a:pPr marL="457200" lvl="0" indent="-228600" algn="l" rtl="0">
              <a:lnSpc>
                <a:spcPct val="100000"/>
              </a:lnSpc>
              <a:spcBef>
                <a:spcPts val="0"/>
              </a:spcBef>
              <a:spcAft>
                <a:spcPts val="0"/>
              </a:spcAft>
              <a:buSzPts val="1400"/>
              <a:buNone/>
            </a:pPr>
            <a:endParaRPr sz="20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3"/>
          <p:cNvSpPr txBox="1">
            <a:spLocks noGrp="1"/>
          </p:cNvSpPr>
          <p:nvPr>
            <p:ph type="title"/>
          </p:nvPr>
        </p:nvSpPr>
        <p:spPr>
          <a:xfrm>
            <a:off x="1019330" y="2493987"/>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sz="4400"/>
              <a:t>Session III</a:t>
            </a:r>
            <a:br>
              <a:rPr lang="en-US" sz="4400"/>
            </a:br>
            <a:r>
              <a:rPr lang="en-US" sz="4400"/>
              <a:t>GESI and Climate Change</a:t>
            </a:r>
            <a:endParaRPr sz="4400"/>
          </a:p>
        </p:txBody>
      </p:sp>
      <p:sp>
        <p:nvSpPr>
          <p:cNvPr id="345" name="Google Shape;345;p33"/>
          <p:cNvSpPr txBox="1"/>
          <p:nvPr/>
        </p:nvSpPr>
        <p:spPr>
          <a:xfrm>
            <a:off x="1501928" y="4193498"/>
            <a:ext cx="662274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C00000"/>
                </a:solidFill>
                <a:latin typeface="Calibri"/>
                <a:ea typeface="Calibri"/>
                <a:cs typeface="Calibri"/>
                <a:sym typeface="Calibri"/>
              </a:rPr>
              <a:t>Implications of the response to Climate change for women’s empowerment and inclusion</a:t>
            </a:r>
            <a:br>
              <a:rPr lang="en-US" sz="2000" b="1" i="0" u="none" strike="noStrike" cap="none">
                <a:solidFill>
                  <a:srgbClr val="C00000"/>
                </a:solidFill>
                <a:latin typeface="Calibri"/>
                <a:ea typeface="Calibri"/>
                <a:cs typeface="Calibri"/>
                <a:sym typeface="Calibri"/>
              </a:rPr>
            </a:br>
            <a:endParaRPr sz="2000" b="1" i="0" u="none" strike="noStrike" cap="none">
              <a:solidFill>
                <a:srgbClr val="C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4"/>
          <p:cNvSpPr txBox="1">
            <a:spLocks noGrp="1"/>
          </p:cNvSpPr>
          <p:nvPr>
            <p:ph type="title"/>
          </p:nvPr>
        </p:nvSpPr>
        <p:spPr>
          <a:xfrm>
            <a:off x="1179053" y="115691"/>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How are people differently impacted by climate change?</a:t>
            </a:r>
            <a:endParaRPr/>
          </a:p>
        </p:txBody>
      </p:sp>
      <p:pic>
        <p:nvPicPr>
          <p:cNvPr id="351" name="Google Shape;351;p34"/>
          <p:cNvPicPr preferRelativeResize="0"/>
          <p:nvPr/>
        </p:nvPicPr>
        <p:blipFill rotWithShape="1">
          <a:blip r:embed="rId3">
            <a:alphaModFix/>
          </a:blip>
          <a:srcRect/>
          <a:stretch/>
        </p:blipFill>
        <p:spPr>
          <a:xfrm>
            <a:off x="2710667" y="1131716"/>
            <a:ext cx="3878783" cy="2545013"/>
          </a:xfrm>
          <a:prstGeom prst="rect">
            <a:avLst/>
          </a:prstGeom>
          <a:noFill/>
          <a:ln>
            <a:noFill/>
          </a:ln>
        </p:spPr>
      </p:pic>
      <p:pic>
        <p:nvPicPr>
          <p:cNvPr id="352" name="Google Shape;352;p34"/>
          <p:cNvPicPr preferRelativeResize="0"/>
          <p:nvPr/>
        </p:nvPicPr>
        <p:blipFill rotWithShape="1">
          <a:blip r:embed="rId4">
            <a:alphaModFix/>
          </a:blip>
          <a:srcRect/>
          <a:stretch/>
        </p:blipFill>
        <p:spPr>
          <a:xfrm>
            <a:off x="3909363" y="3969295"/>
            <a:ext cx="4754880" cy="2773920"/>
          </a:xfrm>
          <a:prstGeom prst="rect">
            <a:avLst/>
          </a:prstGeom>
          <a:noFill/>
          <a:ln>
            <a:noFill/>
          </a:ln>
        </p:spPr>
      </p:pic>
      <p:pic>
        <p:nvPicPr>
          <p:cNvPr id="353" name="Google Shape;353;p34"/>
          <p:cNvPicPr preferRelativeResize="0"/>
          <p:nvPr/>
        </p:nvPicPr>
        <p:blipFill rotWithShape="1">
          <a:blip r:embed="rId5">
            <a:alphaModFix/>
          </a:blip>
          <a:srcRect l="32056" t="5129" r="8409" b="27011"/>
          <a:stretch/>
        </p:blipFill>
        <p:spPr>
          <a:xfrm>
            <a:off x="479757" y="3635298"/>
            <a:ext cx="3878783" cy="3222702"/>
          </a:xfrm>
          <a:custGeom>
            <a:avLst/>
            <a:gdLst/>
            <a:ahLst/>
            <a:cxnLst/>
            <a:rect l="l" t="t" r="r" b="b"/>
            <a:pathLst>
              <a:path w="6116569" h="6879321" extrusionOk="0">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5"/>
          <p:cNvSpPr txBox="1">
            <a:spLocks noGrp="1"/>
          </p:cNvSpPr>
          <p:nvPr>
            <p:ph type="title"/>
          </p:nvPr>
        </p:nvSpPr>
        <p:spPr>
          <a:xfrm>
            <a:off x="972020" y="344336"/>
            <a:ext cx="7406640" cy="93345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None/>
            </a:pPr>
            <a:r>
              <a:rPr lang="en-US"/>
              <a:t>Group exercise: Take a character card</a:t>
            </a:r>
            <a:endParaRPr>
              <a:highlight>
                <a:srgbClr val="FFFF00"/>
              </a:highlight>
            </a:endParaRPr>
          </a:p>
        </p:txBody>
      </p:sp>
      <p:sp>
        <p:nvSpPr>
          <p:cNvPr id="359" name="Google Shape;359;p35"/>
          <p:cNvSpPr txBox="1">
            <a:spLocks noGrp="1"/>
          </p:cNvSpPr>
          <p:nvPr>
            <p:ph type="body" idx="1"/>
          </p:nvPr>
        </p:nvSpPr>
        <p:spPr>
          <a:xfrm>
            <a:off x="230424" y="1845975"/>
            <a:ext cx="3368042" cy="3311515"/>
          </a:xfrm>
          <a:prstGeom prst="rect">
            <a:avLst/>
          </a:prstGeom>
          <a:noFill/>
          <a:ln>
            <a:noFill/>
          </a:ln>
        </p:spPr>
        <p:txBody>
          <a:bodyPr spcFirstLastPara="1" wrap="square" lIns="0" tIns="0" rIns="0" bIns="0" anchor="t" anchorCtr="0">
            <a:noAutofit/>
          </a:bodyPr>
          <a:lstStyle/>
          <a:p>
            <a:pPr marL="171450" lvl="0" indent="0" algn="l" rtl="0">
              <a:lnSpc>
                <a:spcPct val="80000"/>
              </a:lnSpc>
              <a:spcBef>
                <a:spcPts val="0"/>
              </a:spcBef>
              <a:spcAft>
                <a:spcPts val="0"/>
              </a:spcAft>
              <a:buSzPts val="1400"/>
              <a:buNone/>
            </a:pPr>
            <a:r>
              <a:rPr lang="en-US" sz="1950"/>
              <a:t>Read about how your character is affected by climate hazards (e.g. drought)</a:t>
            </a:r>
            <a:endParaRPr sz="1950"/>
          </a:p>
          <a:p>
            <a:pPr marL="171450" lvl="0" indent="0" algn="l" rtl="0">
              <a:lnSpc>
                <a:spcPct val="80000"/>
              </a:lnSpc>
              <a:spcBef>
                <a:spcPts val="0"/>
              </a:spcBef>
              <a:spcAft>
                <a:spcPts val="0"/>
              </a:spcAft>
              <a:buSzPts val="1400"/>
              <a:buNone/>
            </a:pPr>
            <a:endParaRPr sz="1950"/>
          </a:p>
          <a:p>
            <a:pPr marL="514350" lvl="0" indent="-342900" algn="l" rtl="0">
              <a:lnSpc>
                <a:spcPct val="80000"/>
              </a:lnSpc>
              <a:spcBef>
                <a:spcPts val="0"/>
              </a:spcBef>
              <a:spcAft>
                <a:spcPts val="0"/>
              </a:spcAft>
              <a:buSzPts val="1400"/>
              <a:buFont typeface="Arial"/>
              <a:buChar char="•"/>
            </a:pPr>
            <a:r>
              <a:rPr lang="en-US" sz="1950"/>
              <a:t>If you feel disadvantaged in facing the droughts step back</a:t>
            </a:r>
            <a:endParaRPr sz="1950"/>
          </a:p>
          <a:p>
            <a:pPr marL="514350" lvl="0" indent="-342900" algn="l" rtl="0">
              <a:lnSpc>
                <a:spcPct val="80000"/>
              </a:lnSpc>
              <a:spcBef>
                <a:spcPts val="0"/>
              </a:spcBef>
              <a:spcAft>
                <a:spcPts val="0"/>
              </a:spcAft>
              <a:buSzPts val="1400"/>
              <a:buFont typeface="Arial"/>
              <a:buChar char="•"/>
            </a:pPr>
            <a:r>
              <a:rPr lang="en-US" sz="1950"/>
              <a:t>If you feel strong in facing the droughts, step forward</a:t>
            </a:r>
            <a:endParaRPr sz="1950"/>
          </a:p>
          <a:p>
            <a:pPr marL="514350" lvl="0" indent="-342900" algn="l" rtl="0">
              <a:lnSpc>
                <a:spcPct val="80000"/>
              </a:lnSpc>
              <a:spcBef>
                <a:spcPts val="0"/>
              </a:spcBef>
              <a:spcAft>
                <a:spcPts val="0"/>
              </a:spcAft>
              <a:buSzPts val="1400"/>
              <a:buFont typeface="Arial"/>
              <a:buChar char="•"/>
            </a:pPr>
            <a:r>
              <a:rPr lang="en-US" sz="1950"/>
              <a:t>Why did you step forward or back?</a:t>
            </a:r>
            <a:endParaRPr sz="1950"/>
          </a:p>
        </p:txBody>
      </p:sp>
      <p:pic>
        <p:nvPicPr>
          <p:cNvPr id="360" name="Google Shape;360;p35"/>
          <p:cNvPicPr preferRelativeResize="0"/>
          <p:nvPr/>
        </p:nvPicPr>
        <p:blipFill rotWithShape="1">
          <a:blip r:embed="rId3">
            <a:alphaModFix/>
          </a:blip>
          <a:srcRect/>
          <a:stretch/>
        </p:blipFill>
        <p:spPr>
          <a:xfrm>
            <a:off x="3949903" y="1674472"/>
            <a:ext cx="2250482" cy="3483018"/>
          </a:xfrm>
          <a:prstGeom prst="rect">
            <a:avLst/>
          </a:prstGeom>
          <a:noFill/>
          <a:ln>
            <a:noFill/>
          </a:ln>
        </p:spPr>
      </p:pic>
      <p:pic>
        <p:nvPicPr>
          <p:cNvPr id="361" name="Google Shape;361;p35"/>
          <p:cNvPicPr preferRelativeResize="0"/>
          <p:nvPr/>
        </p:nvPicPr>
        <p:blipFill rotWithShape="1">
          <a:blip r:embed="rId4">
            <a:alphaModFix/>
          </a:blip>
          <a:srcRect/>
          <a:stretch/>
        </p:blipFill>
        <p:spPr>
          <a:xfrm>
            <a:off x="6551822" y="1637042"/>
            <a:ext cx="2355145" cy="35839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36" descr="A picture containing clock&#10;&#10;Description automatically generated"/>
          <p:cNvPicPr preferRelativeResize="0"/>
          <p:nvPr/>
        </p:nvPicPr>
        <p:blipFill rotWithShape="1">
          <a:blip r:embed="rId3">
            <a:alphaModFix/>
          </a:blip>
          <a:srcRect/>
          <a:stretch/>
        </p:blipFill>
        <p:spPr>
          <a:xfrm>
            <a:off x="5568644" y="1206789"/>
            <a:ext cx="3609756" cy="2680365"/>
          </a:xfrm>
          <a:prstGeom prst="rect">
            <a:avLst/>
          </a:prstGeom>
          <a:noFill/>
          <a:ln>
            <a:noFill/>
          </a:ln>
        </p:spPr>
      </p:pic>
      <p:sp>
        <p:nvSpPr>
          <p:cNvPr id="367" name="Google Shape;367;p36"/>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The climate risk formula (IPCC, 2014):</a:t>
            </a:r>
            <a:br>
              <a:rPr lang="en-US"/>
            </a:br>
            <a:r>
              <a:rPr lang="en-US"/>
              <a:t>hazard – exposure - vulnerability</a:t>
            </a:r>
            <a:endParaRPr/>
          </a:p>
        </p:txBody>
      </p:sp>
      <p:sp>
        <p:nvSpPr>
          <p:cNvPr id="368" name="Google Shape;368;p36"/>
          <p:cNvSpPr txBox="1">
            <a:spLocks noGrp="1"/>
          </p:cNvSpPr>
          <p:nvPr>
            <p:ph type="body" idx="1"/>
          </p:nvPr>
        </p:nvSpPr>
        <p:spPr>
          <a:xfrm>
            <a:off x="45720" y="2012863"/>
            <a:ext cx="5714906" cy="2372066"/>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400"/>
              <a:buNone/>
            </a:pPr>
            <a:r>
              <a:rPr lang="en-US" sz="1800"/>
              <a:t>People’s individual characteristics make them more or less climate-vulnerable and may have a bearing on how exposed to the climate hazard they are</a:t>
            </a:r>
            <a:endParaRPr sz="1800"/>
          </a:p>
        </p:txBody>
      </p:sp>
      <p:pic>
        <p:nvPicPr>
          <p:cNvPr id="369" name="Google Shape;369;p36"/>
          <p:cNvPicPr preferRelativeResize="0"/>
          <p:nvPr/>
        </p:nvPicPr>
        <p:blipFill rotWithShape="1">
          <a:blip r:embed="rId4">
            <a:alphaModFix/>
          </a:blip>
          <a:srcRect l="4675" t="22793" r="4089" b="12469"/>
          <a:stretch/>
        </p:blipFill>
        <p:spPr>
          <a:xfrm>
            <a:off x="45720" y="3455125"/>
            <a:ext cx="6394269" cy="3402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8"/>
          <p:cNvSpPr txBox="1">
            <a:spLocks noGrp="1"/>
          </p:cNvSpPr>
          <p:nvPr>
            <p:ph type="title"/>
          </p:nvPr>
        </p:nvSpPr>
        <p:spPr>
          <a:xfrm>
            <a:off x="643978" y="230819"/>
            <a:ext cx="7594500" cy="89664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and girls often have less access to the things that make people more resilient </a:t>
            </a:r>
            <a:endParaRPr/>
          </a:p>
        </p:txBody>
      </p:sp>
      <p:sp>
        <p:nvSpPr>
          <p:cNvPr id="375" name="Google Shape;375;p38"/>
          <p:cNvSpPr txBox="1">
            <a:spLocks noGrp="1"/>
          </p:cNvSpPr>
          <p:nvPr>
            <p:ph type="body" idx="1"/>
          </p:nvPr>
        </p:nvSpPr>
        <p:spPr>
          <a:xfrm>
            <a:off x="643978" y="1223939"/>
            <a:ext cx="7060912" cy="2957444"/>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Calibri"/>
              <a:buChar char="-"/>
            </a:pPr>
            <a:r>
              <a:rPr lang="en-US"/>
              <a:t>A gender gap is especially evident when it comes to the impact of natural hazards (e.g. climate shocks) on different people</a:t>
            </a:r>
            <a:endParaRPr/>
          </a:p>
          <a:p>
            <a:pPr marL="571500" lvl="0" indent="-342900" algn="l" rtl="0">
              <a:lnSpc>
                <a:spcPct val="100000"/>
              </a:lnSpc>
              <a:spcBef>
                <a:spcPts val="0"/>
              </a:spcBef>
              <a:spcAft>
                <a:spcPts val="0"/>
              </a:spcAft>
              <a:buSzPts val="1400"/>
              <a:buFont typeface="Calibri"/>
              <a:buChar char="-"/>
            </a:pPr>
            <a:r>
              <a:rPr lang="en-US"/>
              <a:t>Women are more deeply affected by climate shocks</a:t>
            </a:r>
            <a:endParaRPr/>
          </a:p>
          <a:p>
            <a:pPr marL="571500" lvl="0" indent="-342900" algn="l" rtl="0">
              <a:lnSpc>
                <a:spcPct val="100000"/>
              </a:lnSpc>
              <a:spcBef>
                <a:spcPts val="0"/>
              </a:spcBef>
              <a:spcAft>
                <a:spcPts val="0"/>
              </a:spcAft>
              <a:buSzPts val="1400"/>
              <a:buFont typeface="Calibri"/>
              <a:buChar char="-"/>
            </a:pPr>
            <a:r>
              <a:rPr lang="en-US"/>
              <a:t>It’s harder – on average – for them to bounce back</a:t>
            </a:r>
            <a:endParaRPr/>
          </a:p>
          <a:p>
            <a:pPr marL="571500" lvl="0" indent="-342900" algn="l" rtl="0">
              <a:lnSpc>
                <a:spcPct val="100000"/>
              </a:lnSpc>
              <a:spcBef>
                <a:spcPts val="0"/>
              </a:spcBef>
              <a:spcAft>
                <a:spcPts val="0"/>
              </a:spcAft>
              <a:buSzPts val="1400"/>
              <a:buFont typeface="Calibri"/>
              <a:buChar char="-"/>
            </a:pPr>
            <a:r>
              <a:rPr lang="en-US"/>
              <a:t>Disasters tend to exacerbate social inequalities and existing power divisions</a:t>
            </a:r>
            <a:endParaRPr/>
          </a:p>
          <a:p>
            <a:pPr marL="571500" lvl="0" indent="-254000" algn="l" rtl="0">
              <a:lnSpc>
                <a:spcPct val="100000"/>
              </a:lnSpc>
              <a:spcBef>
                <a:spcPts val="0"/>
              </a:spcBef>
              <a:spcAft>
                <a:spcPts val="0"/>
              </a:spcAft>
              <a:buSzPts val="1400"/>
              <a:buFont typeface="Calibri"/>
              <a:buNone/>
            </a:pP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sz="2400" b="1">
              <a:highlight>
                <a:srgbClr val="00FF00"/>
              </a:highlight>
            </a:endParaRPr>
          </a:p>
          <a:p>
            <a:pPr marL="457200" lvl="0" indent="-228600" algn="l" rtl="0">
              <a:lnSpc>
                <a:spcPct val="100000"/>
              </a:lnSpc>
              <a:spcBef>
                <a:spcPts val="0"/>
              </a:spcBef>
              <a:spcAft>
                <a:spcPts val="0"/>
              </a:spcAft>
              <a:buSzPts val="1400"/>
              <a:buNone/>
            </a:pPr>
            <a:endParaRPr sz="2400">
              <a:highlight>
                <a:srgbClr val="00FF00"/>
              </a:highlight>
            </a:endParaRPr>
          </a:p>
          <a:p>
            <a:pPr marL="457200" lvl="0" indent="-228600" algn="l" rtl="0">
              <a:lnSpc>
                <a:spcPct val="100000"/>
              </a:lnSpc>
              <a:spcBef>
                <a:spcPts val="0"/>
              </a:spcBef>
              <a:spcAft>
                <a:spcPts val="0"/>
              </a:spcAft>
              <a:buSzPts val="1400"/>
              <a:buNone/>
            </a:pPr>
            <a:endParaRPr/>
          </a:p>
        </p:txBody>
      </p:sp>
      <p:sp>
        <p:nvSpPr>
          <p:cNvPr id="376" name="Google Shape;376;p3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36</a:t>
            </a:fld>
            <a:endParaRPr/>
          </a:p>
        </p:txBody>
      </p:sp>
      <p:pic>
        <p:nvPicPr>
          <p:cNvPr id="377" name="Google Shape;377;p38" descr="A picture containing drawing&#10;&#10;Description automatically generated"/>
          <p:cNvPicPr preferRelativeResize="0"/>
          <p:nvPr/>
        </p:nvPicPr>
        <p:blipFill rotWithShape="1">
          <a:blip r:embed="rId3">
            <a:alphaModFix/>
          </a:blip>
          <a:srcRect/>
          <a:stretch/>
        </p:blipFill>
        <p:spPr>
          <a:xfrm>
            <a:off x="3808272" y="3906897"/>
            <a:ext cx="3727448" cy="25351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b2cb1f34fb_0_5"/>
          <p:cNvSpPr txBox="1">
            <a:spLocks noGrp="1"/>
          </p:cNvSpPr>
          <p:nvPr>
            <p:ph type="title"/>
          </p:nvPr>
        </p:nvSpPr>
        <p:spPr>
          <a:xfrm>
            <a:off x="299100" y="485975"/>
            <a:ext cx="8686800" cy="826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US">
                <a:solidFill>
                  <a:srgbClr val="C00000"/>
                </a:solidFill>
                <a:latin typeface="Calibri"/>
                <a:ea typeface="Calibri"/>
                <a:cs typeface="Calibri"/>
                <a:sym typeface="Calibri"/>
              </a:rPr>
              <a:t>Cascading impacts of climate hazards on women and </a:t>
            </a:r>
            <a:r>
              <a:rPr lang="en-US">
                <a:solidFill>
                  <a:srgbClr val="C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girls</a:t>
            </a:r>
            <a:endParaRPr>
              <a:solidFill>
                <a:srgbClr val="C00000"/>
              </a:solidFill>
              <a:latin typeface="Calibri"/>
              <a:ea typeface="Calibri"/>
              <a:cs typeface="Calibri"/>
              <a:sym typeface="Calibri"/>
            </a:endParaRPr>
          </a:p>
        </p:txBody>
      </p:sp>
      <p:pic>
        <p:nvPicPr>
          <p:cNvPr id="383" name="Google Shape;383;g2b2cb1f34fb_0_5"/>
          <p:cNvPicPr preferRelativeResize="0"/>
          <p:nvPr/>
        </p:nvPicPr>
        <p:blipFill rotWithShape="1">
          <a:blip r:embed="rId3">
            <a:alphaModFix/>
          </a:blip>
          <a:srcRect/>
          <a:stretch/>
        </p:blipFill>
        <p:spPr>
          <a:xfrm>
            <a:off x="1093790" y="1610152"/>
            <a:ext cx="7097416" cy="4951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0"/>
          <p:cNvSpPr txBox="1">
            <a:spLocks noGrp="1"/>
          </p:cNvSpPr>
          <p:nvPr>
            <p:ph type="title"/>
          </p:nvPr>
        </p:nvSpPr>
        <p:spPr>
          <a:xfrm>
            <a:off x="470515" y="275322"/>
            <a:ext cx="8366079"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3200"/>
              <a:buFont typeface="Calibri"/>
              <a:buNone/>
            </a:pPr>
            <a:r>
              <a:rPr lang="en-US"/>
              <a:t>The current picture: Women are missing out on key opportunities (1)</a:t>
            </a:r>
            <a:endParaRPr/>
          </a:p>
        </p:txBody>
      </p:sp>
      <p:sp>
        <p:nvSpPr>
          <p:cNvPr id="390" name="Google Shape;390;p40"/>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sp>
        <p:nvSpPr>
          <p:cNvPr id="391" name="Google Shape;391;p40"/>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dk2"/>
                </a:solidFill>
              </a:rPr>
              <a:t>Climate and Development Knowledge Network  |  www.cdkn.org   </a:t>
            </a:r>
            <a:endParaRPr>
              <a:solidFill>
                <a:schemeClr val="dk2"/>
              </a:solidFill>
            </a:endParaRPr>
          </a:p>
        </p:txBody>
      </p:sp>
      <p:sp>
        <p:nvSpPr>
          <p:cNvPr id="392" name="Google Shape;392;p40"/>
          <p:cNvSpPr txBox="1"/>
          <p:nvPr/>
        </p:nvSpPr>
        <p:spPr>
          <a:xfrm>
            <a:off x="457201" y="1418324"/>
            <a:ext cx="4974770" cy="47321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IPCC finds that drivers of land degradation, desertification and their negative impacts on people in a changing climate include: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Land tenure insecurity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property rights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access to markets and to agricultural advisory services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technical knowledge and skills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Poor climate information services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Agriculture price distortions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Lack of agricultural subsidies</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Several of these have gender dimensions. </a:t>
            </a:r>
            <a:r>
              <a:rPr lang="en-US" sz="2000" b="1" i="0" u="sng" strike="noStrike" cap="none">
                <a:solidFill>
                  <a:schemeClr val="dk1"/>
                </a:solidFill>
                <a:latin typeface="Calibri"/>
                <a:ea typeface="Calibri"/>
                <a:cs typeface="Calibri"/>
                <a:sym typeface="Calibri"/>
              </a:rPr>
              <a:t>Discuss</a:t>
            </a:r>
            <a:r>
              <a:rPr lang="en-US" sz="2000" b="0" i="0" u="none" strike="noStrike" cap="none">
                <a:solidFill>
                  <a:schemeClr val="dk1"/>
                </a:solidFill>
                <a:latin typeface="Calibri"/>
                <a:ea typeface="Calibri"/>
                <a:cs typeface="Calibri"/>
                <a:sym typeface="Calibri"/>
              </a:rPr>
              <a:t>: Which dimensions? How/Why?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93" name="Google Shape;393;p40" descr="A person standing in a field&#10;&#10;Description automatically generated"/>
          <p:cNvPicPr preferRelativeResize="0"/>
          <p:nvPr/>
        </p:nvPicPr>
        <p:blipFill rotWithShape="1">
          <a:blip r:embed="rId3">
            <a:alphaModFix/>
          </a:blip>
          <a:srcRect l="45550"/>
          <a:stretch/>
        </p:blipFill>
        <p:spPr>
          <a:xfrm>
            <a:off x="5333504" y="1418322"/>
            <a:ext cx="3245998" cy="39704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1"/>
          <p:cNvSpPr txBox="1">
            <a:spLocks noGrp="1"/>
          </p:cNvSpPr>
          <p:nvPr>
            <p:ph type="title"/>
          </p:nvPr>
        </p:nvSpPr>
        <p:spPr>
          <a:xfrm>
            <a:off x="457198" y="504308"/>
            <a:ext cx="8366079" cy="114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B61322"/>
              </a:buClr>
              <a:buSzPts val="3200"/>
              <a:buFont typeface="Calibri"/>
              <a:buNone/>
            </a:pPr>
            <a:r>
              <a:rPr lang="en-US"/>
              <a:t>The current picture: Women are missing out on key opportunities (2)</a:t>
            </a:r>
            <a:endParaRPr/>
          </a:p>
        </p:txBody>
      </p:sp>
      <p:sp>
        <p:nvSpPr>
          <p:cNvPr id="400" name="Google Shape;400;p41"/>
          <p:cNvSpPr txBox="1">
            <a:spLocks noGrp="1"/>
          </p:cNvSpPr>
          <p:nvPr>
            <p:ph type="sldNum" idx="12"/>
          </p:nvPr>
        </p:nvSpPr>
        <p:spPr>
          <a:xfrm>
            <a:off x="8202152" y="6356350"/>
            <a:ext cx="48464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sp>
        <p:nvSpPr>
          <p:cNvPr id="401" name="Google Shape;401;p41"/>
          <p:cNvSpPr txBox="1">
            <a:spLocks noGrp="1"/>
          </p:cNvSpPr>
          <p:nvPr>
            <p:ph type="dt" idx="10"/>
          </p:nvPr>
        </p:nvSpPr>
        <p:spPr>
          <a:xfrm>
            <a:off x="457200" y="6356350"/>
            <a:ext cx="484935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dk2"/>
                </a:solidFill>
              </a:rPr>
              <a:t>Climate and Development Knowledge Network  |  www.cdkn.org   </a:t>
            </a:r>
            <a:endParaRPr>
              <a:solidFill>
                <a:schemeClr val="dk2"/>
              </a:solidFill>
            </a:endParaRPr>
          </a:p>
        </p:txBody>
      </p:sp>
      <p:sp>
        <p:nvSpPr>
          <p:cNvPr id="402" name="Google Shape;402;p41"/>
          <p:cNvSpPr txBox="1"/>
          <p:nvPr/>
        </p:nvSpPr>
        <p:spPr>
          <a:xfrm>
            <a:off x="510500" y="1899822"/>
            <a:ext cx="4849353" cy="42473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“Skills and knowledge of women and marginalised groups are not yet sufficiently recognised” - IPCC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Avoid calling people ‘victims’ and falling into victim mentality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This mistake means that decision-makers don’t acknowledge and society doesn’t benefit sufficiently from knowledge, wisdom of: marginalised groups, including indigenous peoples, women, including widows and elderly women</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Next, </a:t>
            </a:r>
            <a:r>
              <a:rPr lang="en-US" sz="1800" b="0" i="0" u="none" strike="noStrike" cap="none">
                <a:solidFill>
                  <a:schemeClr val="dk1"/>
                </a:solidFill>
                <a:latin typeface="Calibri"/>
                <a:ea typeface="Calibri"/>
                <a:cs typeface="Calibri"/>
                <a:sym typeface="Calibri"/>
              </a:rPr>
              <a:t>let’s explore how </a:t>
            </a:r>
            <a:r>
              <a:rPr lang="en-US" sz="1800" b="1" i="0" u="none" strike="noStrike" cap="none">
                <a:solidFill>
                  <a:schemeClr val="dk1"/>
                </a:solidFill>
                <a:latin typeface="Calibri"/>
                <a:ea typeface="Calibri"/>
                <a:cs typeface="Calibri"/>
                <a:sym typeface="Calibri"/>
              </a:rPr>
              <a:t>inclusive </a:t>
            </a:r>
            <a:r>
              <a:rPr lang="en-US" sz="1800" b="0" i="0" u="none" strike="noStrike" cap="none">
                <a:solidFill>
                  <a:schemeClr val="dk1"/>
                </a:solidFill>
                <a:latin typeface="Calibri"/>
                <a:ea typeface="Calibri"/>
                <a:cs typeface="Calibri"/>
                <a:sym typeface="Calibri"/>
              </a:rPr>
              <a:t>climate-compatible development in rural areas makes for </a:t>
            </a:r>
            <a:r>
              <a:rPr lang="en-US" sz="1800" b="1" i="0" u="none" strike="noStrike" cap="none">
                <a:solidFill>
                  <a:schemeClr val="dk1"/>
                </a:solidFill>
                <a:latin typeface="Calibri"/>
                <a:ea typeface="Calibri"/>
                <a:cs typeface="Calibri"/>
                <a:sym typeface="Calibri"/>
              </a:rPr>
              <a:t>more effective </a:t>
            </a:r>
            <a:r>
              <a:rPr lang="en-US" sz="1800" b="0" i="0" u="none" strike="noStrike" cap="none">
                <a:solidFill>
                  <a:schemeClr val="dk1"/>
                </a:solidFill>
                <a:latin typeface="Calibri"/>
                <a:ea typeface="Calibri"/>
                <a:cs typeface="Calibri"/>
                <a:sym typeface="Calibri"/>
              </a:rPr>
              <a:t>development for everyone….</a:t>
            </a:r>
            <a:endParaRPr sz="1400" b="0" i="0" u="none" strike="noStrike" cap="none">
              <a:solidFill>
                <a:srgbClr val="000000"/>
              </a:solidFill>
              <a:latin typeface="Arial"/>
              <a:ea typeface="Arial"/>
              <a:cs typeface="Arial"/>
              <a:sym typeface="Arial"/>
            </a:endParaRPr>
          </a:p>
        </p:txBody>
      </p:sp>
      <p:pic>
        <p:nvPicPr>
          <p:cNvPr id="403" name="Google Shape;403;p41" descr="A person sitting on a dirt road&#10;&#10;Description automatically generated"/>
          <p:cNvPicPr preferRelativeResize="0">
            <a:picLocks noGrp="1"/>
          </p:cNvPicPr>
          <p:nvPr>
            <p:ph type="pic" idx="2"/>
          </p:nvPr>
        </p:nvPicPr>
        <p:blipFill rotWithShape="1">
          <a:blip r:embed="rId3">
            <a:alphaModFix/>
          </a:blip>
          <a:srcRect l="21623" r="21622"/>
          <a:stretch/>
        </p:blipFill>
        <p:spPr>
          <a:xfrm>
            <a:off x="5485567" y="1899822"/>
            <a:ext cx="3201232" cy="3761717"/>
          </a:xfrm>
          <a:prstGeom prst="rect">
            <a:avLst/>
          </a:prstGeom>
          <a:noFill/>
          <a:ln>
            <a:noFill/>
          </a:ln>
        </p:spPr>
      </p:pic>
      <p:sp>
        <p:nvSpPr>
          <p:cNvPr id="404" name="Google Shape;404;p41"/>
          <p:cNvSpPr txBox="1"/>
          <p:nvPr/>
        </p:nvSpPr>
        <p:spPr>
          <a:xfrm>
            <a:off x="6667130" y="6010183"/>
            <a:ext cx="1837678"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Image: IIED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a:spLocks noGrp="1"/>
          </p:cNvSpPr>
          <p:nvPr>
            <p:ph type="title"/>
          </p:nvPr>
        </p:nvSpPr>
        <p:spPr>
          <a:xfrm>
            <a:off x="329782" y="467967"/>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Sex vs Gender: </a:t>
            </a:r>
            <a:r>
              <a:rPr lang="en-US" sz="2400"/>
              <a:t>Exercise</a:t>
            </a:r>
            <a:br>
              <a:rPr lang="en-US"/>
            </a:br>
            <a:r>
              <a:rPr lang="en-US"/>
              <a:t> </a:t>
            </a:r>
            <a:endParaRPr/>
          </a:p>
        </p:txBody>
      </p:sp>
      <p:graphicFrame>
        <p:nvGraphicFramePr>
          <p:cNvPr id="139" name="Google Shape;139;p4"/>
          <p:cNvGraphicFramePr/>
          <p:nvPr/>
        </p:nvGraphicFramePr>
        <p:xfrm>
          <a:off x="329782" y="1960300"/>
          <a:ext cx="3732550" cy="2597066"/>
        </p:xfrm>
        <a:graphic>
          <a:graphicData uri="http://schemas.openxmlformats.org/drawingml/2006/table">
            <a:tbl>
              <a:tblPr firstRow="1" firstCol="1" bandRow="1">
                <a:noFill/>
                <a:tableStyleId>{C1D1A44F-4D8C-45B0-A613-F89DEB8502DD}</a:tableStyleId>
              </a:tblPr>
              <a:tblGrid>
                <a:gridCol w="1866275">
                  <a:extLst>
                    <a:ext uri="{9D8B030D-6E8A-4147-A177-3AD203B41FA5}">
                      <a16:colId xmlns:a16="http://schemas.microsoft.com/office/drawing/2014/main" val="20000"/>
                    </a:ext>
                  </a:extLst>
                </a:gridCol>
                <a:gridCol w="1866275">
                  <a:extLst>
                    <a:ext uri="{9D8B030D-6E8A-4147-A177-3AD203B41FA5}">
                      <a16:colId xmlns:a16="http://schemas.microsoft.com/office/drawing/2014/main" val="20001"/>
                    </a:ext>
                  </a:extLst>
                </a:gridCol>
              </a:tblGrid>
              <a:tr h="764525">
                <a:tc>
                  <a:txBody>
                    <a:bodyPr/>
                    <a:lstStyle/>
                    <a:p>
                      <a:pPr marL="0" marR="0" lvl="0" indent="0" algn="l" rtl="0">
                        <a:lnSpc>
                          <a:spcPct val="115000"/>
                        </a:lnSpc>
                        <a:spcBef>
                          <a:spcPts val="0"/>
                        </a:spcBef>
                        <a:spcAft>
                          <a:spcPts val="0"/>
                        </a:spcAft>
                        <a:buClr>
                          <a:srgbClr val="000000"/>
                        </a:buClr>
                        <a:buSzPts val="2600"/>
                        <a:buFont typeface="Arial"/>
                        <a:buNone/>
                      </a:pPr>
                      <a:r>
                        <a:rPr lang="en-US" sz="2600" u="none" strike="noStrike" cap="none"/>
                        <a:t>Typical woman characters </a:t>
                      </a:r>
                      <a:endParaRPr sz="2600" u="none" strike="noStrike" cap="none">
                        <a:latin typeface="Calibri"/>
                        <a:ea typeface="Calibri"/>
                        <a:cs typeface="Calibri"/>
                        <a:sym typeface="Calibri"/>
                      </a:endParaRPr>
                    </a:p>
                  </a:txBody>
                  <a:tcPr marL="89125" marR="89125" marT="0" marB="0"/>
                </a:tc>
                <a:tc>
                  <a:txBody>
                    <a:bodyPr/>
                    <a:lstStyle/>
                    <a:p>
                      <a:pPr marL="0" marR="0" lvl="0" indent="0" algn="l" rtl="0">
                        <a:lnSpc>
                          <a:spcPct val="115000"/>
                        </a:lnSpc>
                        <a:spcBef>
                          <a:spcPts val="0"/>
                        </a:spcBef>
                        <a:spcAft>
                          <a:spcPts val="0"/>
                        </a:spcAft>
                        <a:buClr>
                          <a:srgbClr val="000000"/>
                        </a:buClr>
                        <a:buSzPts val="2600"/>
                        <a:buFont typeface="Arial"/>
                        <a:buNone/>
                      </a:pPr>
                      <a:r>
                        <a:rPr lang="en-US" sz="2600" u="none" strike="noStrike" cap="none"/>
                        <a:t>Typical man characters</a:t>
                      </a:r>
                      <a:endParaRPr sz="2600" u="none" strike="noStrike" cap="none">
                        <a:latin typeface="Calibri"/>
                        <a:ea typeface="Calibri"/>
                        <a:cs typeface="Calibri"/>
                        <a:sym typeface="Calibri"/>
                      </a:endParaRPr>
                    </a:p>
                  </a:txBody>
                  <a:tcPr marL="89125" marR="89125" marT="0" marB="0"/>
                </a:tc>
                <a:extLst>
                  <a:ext uri="{0D108BD9-81ED-4DB2-BD59-A6C34878D82A}">
                    <a16:rowId xmlns:a16="http://schemas.microsoft.com/office/drawing/2014/main" val="10000"/>
                  </a:ext>
                </a:extLst>
              </a:tr>
              <a:tr h="251875">
                <a:tc>
                  <a:txBody>
                    <a:bodyPr/>
                    <a:lstStyle/>
                    <a:p>
                      <a:pPr marL="0" marR="0" lvl="0" indent="0" algn="just" rtl="0">
                        <a:lnSpc>
                          <a:spcPct val="115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89125" marR="89125" marT="0" marB="0"/>
                </a:tc>
                <a:tc>
                  <a:txBody>
                    <a:bodyPr/>
                    <a:lstStyle/>
                    <a:p>
                      <a:pPr marL="0" marR="0" lvl="0" indent="0" algn="just" rtl="0">
                        <a:lnSpc>
                          <a:spcPct val="115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89125" marR="89125" marT="0" marB="0"/>
                </a:tc>
                <a:extLst>
                  <a:ext uri="{0D108BD9-81ED-4DB2-BD59-A6C34878D82A}">
                    <a16:rowId xmlns:a16="http://schemas.microsoft.com/office/drawing/2014/main" val="10001"/>
                  </a:ext>
                </a:extLst>
              </a:tr>
              <a:tr h="251875">
                <a:tc>
                  <a:txBody>
                    <a:bodyPr/>
                    <a:lstStyle/>
                    <a:p>
                      <a:pPr marL="0" marR="0" lvl="0" indent="0" algn="just" rtl="0">
                        <a:lnSpc>
                          <a:spcPct val="115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89125" marR="89125" marT="0" marB="0"/>
                </a:tc>
                <a:tc>
                  <a:txBody>
                    <a:bodyPr/>
                    <a:lstStyle/>
                    <a:p>
                      <a:pPr marL="0" marR="0" lvl="0" indent="0" algn="just" rtl="0">
                        <a:lnSpc>
                          <a:spcPct val="115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89125" marR="89125" marT="0" marB="0"/>
                </a:tc>
                <a:extLst>
                  <a:ext uri="{0D108BD9-81ED-4DB2-BD59-A6C34878D82A}">
                    <a16:rowId xmlns:a16="http://schemas.microsoft.com/office/drawing/2014/main" val="10002"/>
                  </a:ext>
                </a:extLst>
              </a:tr>
              <a:tr h="251875">
                <a:tc>
                  <a:txBody>
                    <a:bodyPr/>
                    <a:lstStyle/>
                    <a:p>
                      <a:pPr marL="0" marR="0" lvl="0" indent="0" algn="just" rtl="0">
                        <a:lnSpc>
                          <a:spcPct val="115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89125" marR="89125" marT="0" marB="0"/>
                </a:tc>
                <a:tc>
                  <a:txBody>
                    <a:bodyPr/>
                    <a:lstStyle/>
                    <a:p>
                      <a:pPr marL="0" marR="0" lvl="0" indent="0" algn="just" rtl="0">
                        <a:lnSpc>
                          <a:spcPct val="115000"/>
                        </a:lnSpc>
                        <a:spcBef>
                          <a:spcPts val="0"/>
                        </a:spcBef>
                        <a:spcAft>
                          <a:spcPts val="0"/>
                        </a:spcAft>
                        <a:buClr>
                          <a:srgbClr val="000000"/>
                        </a:buClr>
                        <a:buSzPts val="1400"/>
                        <a:buFont typeface="Arial"/>
                        <a:buNone/>
                      </a:pPr>
                      <a:endParaRPr sz="1400" u="none" strike="noStrike" cap="none">
                        <a:latin typeface="Calibri"/>
                        <a:ea typeface="Calibri"/>
                        <a:cs typeface="Calibri"/>
                        <a:sym typeface="Calibri"/>
                      </a:endParaRPr>
                    </a:p>
                  </a:txBody>
                  <a:tcPr marL="89125" marR="89125" marT="0" marB="0"/>
                </a:tc>
                <a:extLst>
                  <a:ext uri="{0D108BD9-81ED-4DB2-BD59-A6C34878D82A}">
                    <a16:rowId xmlns:a16="http://schemas.microsoft.com/office/drawing/2014/main" val="10003"/>
                  </a:ext>
                </a:extLst>
              </a:tr>
              <a:tr h="251875">
                <a:tc>
                  <a:txBody>
                    <a:bodyPr/>
                    <a:lstStyle/>
                    <a:p>
                      <a:pPr marL="0" marR="0" lvl="0" indent="0" algn="just" rtl="0">
                        <a:lnSpc>
                          <a:spcPct val="115000"/>
                        </a:lnSpc>
                        <a:spcBef>
                          <a:spcPts val="0"/>
                        </a:spcBef>
                        <a:spcAft>
                          <a:spcPts val="0"/>
                        </a:spcAft>
                        <a:buClr>
                          <a:srgbClr val="000000"/>
                        </a:buClr>
                        <a:buSzPts val="1400"/>
                        <a:buFont typeface="Arial"/>
                        <a:buNone/>
                      </a:pPr>
                      <a:r>
                        <a:rPr lang="en-US" sz="1400" u="none" strike="noStrike" cap="none"/>
                        <a:t> </a:t>
                      </a:r>
                      <a:endParaRPr sz="1400" u="none" strike="noStrike" cap="none">
                        <a:latin typeface="Calibri"/>
                        <a:ea typeface="Calibri"/>
                        <a:cs typeface="Calibri"/>
                        <a:sym typeface="Calibri"/>
                      </a:endParaRPr>
                    </a:p>
                  </a:txBody>
                  <a:tcPr marL="89125" marR="89125" marT="0" marB="0"/>
                </a:tc>
                <a:tc>
                  <a:txBody>
                    <a:bodyPr/>
                    <a:lstStyle/>
                    <a:p>
                      <a:pPr marL="0" marR="0" lvl="0" indent="0" algn="just" rtl="0">
                        <a:lnSpc>
                          <a:spcPct val="115000"/>
                        </a:lnSpc>
                        <a:spcBef>
                          <a:spcPts val="0"/>
                        </a:spcBef>
                        <a:spcAft>
                          <a:spcPts val="0"/>
                        </a:spcAft>
                        <a:buClr>
                          <a:srgbClr val="000000"/>
                        </a:buClr>
                        <a:buSzPts val="1400"/>
                        <a:buFont typeface="Arial"/>
                        <a:buNone/>
                      </a:pPr>
                      <a:r>
                        <a:rPr lang="en-US" sz="1400" u="none" strike="noStrike" cap="none"/>
                        <a:t> </a:t>
                      </a:r>
                      <a:endParaRPr sz="1400" u="none" strike="noStrike" cap="none">
                        <a:latin typeface="Calibri"/>
                        <a:ea typeface="Calibri"/>
                        <a:cs typeface="Calibri"/>
                        <a:sym typeface="Calibri"/>
                      </a:endParaRPr>
                    </a:p>
                  </a:txBody>
                  <a:tcPr marL="89125" marR="89125" marT="0" marB="0"/>
                </a:tc>
                <a:extLst>
                  <a:ext uri="{0D108BD9-81ED-4DB2-BD59-A6C34878D82A}">
                    <a16:rowId xmlns:a16="http://schemas.microsoft.com/office/drawing/2014/main" val="10004"/>
                  </a:ext>
                </a:extLst>
              </a:tr>
              <a:tr h="251875">
                <a:tc>
                  <a:txBody>
                    <a:bodyPr/>
                    <a:lstStyle/>
                    <a:p>
                      <a:pPr marL="0" marR="0" lvl="0" indent="0" algn="just" rtl="0">
                        <a:lnSpc>
                          <a:spcPct val="115000"/>
                        </a:lnSpc>
                        <a:spcBef>
                          <a:spcPts val="0"/>
                        </a:spcBef>
                        <a:spcAft>
                          <a:spcPts val="0"/>
                        </a:spcAft>
                        <a:buClr>
                          <a:srgbClr val="000000"/>
                        </a:buClr>
                        <a:buSzPts val="1400"/>
                        <a:buFont typeface="Arial"/>
                        <a:buNone/>
                      </a:pPr>
                      <a:r>
                        <a:rPr lang="en-US" sz="1400" u="none" strike="noStrike" cap="none"/>
                        <a:t> </a:t>
                      </a:r>
                      <a:endParaRPr sz="1400" u="none" strike="noStrike" cap="none">
                        <a:latin typeface="Calibri"/>
                        <a:ea typeface="Calibri"/>
                        <a:cs typeface="Calibri"/>
                        <a:sym typeface="Calibri"/>
                      </a:endParaRPr>
                    </a:p>
                  </a:txBody>
                  <a:tcPr marL="89125" marR="89125" marT="0" marB="0"/>
                </a:tc>
                <a:tc>
                  <a:txBody>
                    <a:bodyPr/>
                    <a:lstStyle/>
                    <a:p>
                      <a:pPr marL="0" marR="0" lvl="0" indent="0" algn="just" rtl="0">
                        <a:lnSpc>
                          <a:spcPct val="115000"/>
                        </a:lnSpc>
                        <a:spcBef>
                          <a:spcPts val="0"/>
                        </a:spcBef>
                        <a:spcAft>
                          <a:spcPts val="0"/>
                        </a:spcAft>
                        <a:buClr>
                          <a:srgbClr val="000000"/>
                        </a:buClr>
                        <a:buSzPts val="1400"/>
                        <a:buFont typeface="Arial"/>
                        <a:buNone/>
                      </a:pPr>
                      <a:r>
                        <a:rPr lang="en-US" sz="1400" u="none" strike="noStrike" cap="none"/>
                        <a:t> </a:t>
                      </a:r>
                      <a:endParaRPr sz="1400" u="none" strike="noStrike" cap="none">
                        <a:latin typeface="Calibri"/>
                        <a:ea typeface="Calibri"/>
                        <a:cs typeface="Calibri"/>
                        <a:sym typeface="Calibri"/>
                      </a:endParaRPr>
                    </a:p>
                  </a:txBody>
                  <a:tcPr marL="89125" marR="89125" marT="0" marB="0"/>
                </a:tc>
                <a:extLst>
                  <a:ext uri="{0D108BD9-81ED-4DB2-BD59-A6C34878D82A}">
                    <a16:rowId xmlns:a16="http://schemas.microsoft.com/office/drawing/2014/main" val="10005"/>
                  </a:ext>
                </a:extLst>
              </a:tr>
            </a:tbl>
          </a:graphicData>
        </a:graphic>
      </p:graphicFrame>
      <p:sp>
        <p:nvSpPr>
          <p:cNvPr id="140" name="Google Shape;140;p4"/>
          <p:cNvSpPr txBox="1"/>
          <p:nvPr/>
        </p:nvSpPr>
        <p:spPr>
          <a:xfrm>
            <a:off x="4242218" y="1090267"/>
            <a:ext cx="4572000" cy="5078313"/>
          </a:xfrm>
          <a:prstGeom prst="rect">
            <a:avLst/>
          </a:prstGeom>
          <a:noFill/>
          <a:ln>
            <a:noFill/>
          </a:ln>
        </p:spPr>
        <p:txBody>
          <a:bodyPr spcFirstLastPara="1" wrap="square" lIns="91425" tIns="45700" rIns="91425" bIns="45700" anchor="t" anchorCtr="0">
            <a:spAutoFit/>
          </a:bodyPr>
          <a:lstStyle/>
          <a:p>
            <a:pPr marL="214313" marR="0" lvl="0" indent="-171450" algn="l" rtl="0">
              <a:lnSpc>
                <a:spcPct val="9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Write on your notebook, using the template, those characteristics or attributes which you consider to be typically female and typically male without pausing to think too long</a:t>
            </a:r>
            <a:endParaRPr sz="1400" b="0" i="0" u="none" strike="noStrike" cap="none">
              <a:solidFill>
                <a:srgbClr val="000000"/>
              </a:solidFill>
              <a:latin typeface="Arial"/>
              <a:ea typeface="Arial"/>
              <a:cs typeface="Arial"/>
              <a:sym typeface="Arial"/>
            </a:endParaRPr>
          </a:p>
          <a:p>
            <a:pPr marL="214313" marR="0" lvl="0" indent="-171450" algn="l" rtl="0">
              <a:lnSpc>
                <a:spcPct val="9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Share what you wrote on your notebook under each columns</a:t>
            </a:r>
            <a:endParaRPr sz="1400" b="0" i="0" u="none" strike="noStrike" cap="none">
              <a:solidFill>
                <a:srgbClr val="000000"/>
              </a:solidFill>
              <a:latin typeface="Arial"/>
              <a:ea typeface="Arial"/>
              <a:cs typeface="Arial"/>
              <a:sym typeface="Arial"/>
            </a:endParaRPr>
          </a:p>
          <a:p>
            <a:pPr marL="214313" marR="0" lvl="0" indent="-171450" algn="l" rtl="0">
              <a:lnSpc>
                <a:spcPct val="9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Exchange the title “man” and “woman”. Discuss if all the listed words/phrases still apply for the other party one by one</a:t>
            </a:r>
            <a:endParaRPr sz="1400" b="0" i="0" u="none" strike="noStrike" cap="none">
              <a:solidFill>
                <a:srgbClr val="000000"/>
              </a:solidFill>
              <a:latin typeface="Arial"/>
              <a:ea typeface="Arial"/>
              <a:cs typeface="Arial"/>
              <a:sym typeface="Arial"/>
            </a:endParaRPr>
          </a:p>
          <a:p>
            <a:pPr marL="214313" marR="0" lvl="0" indent="-171450" algn="l" rtl="0">
              <a:lnSpc>
                <a:spcPct val="9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Discuss on the ones which do not apply for the other party</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C00000"/>
              </a:buClr>
              <a:buSzPts val="1400"/>
              <a:buFont typeface="Calibri"/>
              <a:buNone/>
            </a:pPr>
            <a:r>
              <a:rPr lang="en-US"/>
              <a:t>What does gender and people’s diversity mean for climate action?</a:t>
            </a:r>
            <a:endParaRPr/>
          </a:p>
        </p:txBody>
      </p:sp>
      <p:sp>
        <p:nvSpPr>
          <p:cNvPr id="410" name="Google Shape;410;p42"/>
          <p:cNvSpPr txBox="1">
            <a:spLocks noGrp="1"/>
          </p:cNvSpPr>
          <p:nvPr>
            <p:ph type="body" idx="1"/>
          </p:nvPr>
        </p:nvSpPr>
        <p:spPr>
          <a:xfrm>
            <a:off x="1041543" y="5651209"/>
            <a:ext cx="6631466" cy="137993"/>
          </a:xfrm>
          <a:prstGeom prst="rect">
            <a:avLst/>
          </a:prstGeom>
          <a:noFill/>
          <a:ln>
            <a:noFill/>
          </a:ln>
        </p:spPr>
        <p:txBody>
          <a:bodyPr spcFirstLastPara="1" wrap="square" lIns="0" tIns="0" rIns="0" bIns="0" anchor="t" anchorCtr="0">
            <a:noAutofit/>
          </a:bodyPr>
          <a:lstStyle/>
          <a:p>
            <a:pPr marL="457200" lvl="0" indent="-228600" algn="l" rtl="0">
              <a:lnSpc>
                <a:spcPct val="80000"/>
              </a:lnSpc>
              <a:spcBef>
                <a:spcPts val="0"/>
              </a:spcBef>
              <a:spcAft>
                <a:spcPts val="0"/>
              </a:spcAft>
              <a:buSzPts val="1400"/>
              <a:buNone/>
            </a:pPr>
            <a:r>
              <a:rPr lang="en-US" sz="1110"/>
              <a:t>Illustrations: © Jorge Martin 2019</a:t>
            </a:r>
            <a:endParaRPr/>
          </a:p>
        </p:txBody>
      </p:sp>
      <p:pic>
        <p:nvPicPr>
          <p:cNvPr id="411" name="Google Shape;411;p42" descr="A close up of a logo&#10;&#10;Description automatically generated"/>
          <p:cNvPicPr preferRelativeResize="0"/>
          <p:nvPr/>
        </p:nvPicPr>
        <p:blipFill rotWithShape="1">
          <a:blip r:embed="rId3">
            <a:alphaModFix/>
          </a:blip>
          <a:srcRect/>
          <a:stretch/>
        </p:blipFill>
        <p:spPr>
          <a:xfrm>
            <a:off x="718131" y="2139984"/>
            <a:ext cx="3853868" cy="2578032"/>
          </a:xfrm>
          <a:prstGeom prst="rect">
            <a:avLst/>
          </a:prstGeom>
          <a:noFill/>
          <a:ln>
            <a:noFill/>
          </a:ln>
        </p:spPr>
      </p:pic>
      <p:pic>
        <p:nvPicPr>
          <p:cNvPr id="412" name="Google Shape;412;p42" descr="A close up of a logo&#10;&#10;Description automatically generated"/>
          <p:cNvPicPr preferRelativeResize="0"/>
          <p:nvPr/>
        </p:nvPicPr>
        <p:blipFill rotWithShape="1">
          <a:blip r:embed="rId4">
            <a:alphaModFix/>
          </a:blip>
          <a:srcRect/>
          <a:stretch/>
        </p:blipFill>
        <p:spPr>
          <a:xfrm>
            <a:off x="4993727" y="2886323"/>
            <a:ext cx="3108728" cy="308245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3"/>
          <p:cNvSpPr txBox="1">
            <a:spLocks noGrp="1"/>
          </p:cNvSpPr>
          <p:nvPr>
            <p:ph type="body" idx="1"/>
          </p:nvPr>
        </p:nvSpPr>
        <p:spPr>
          <a:xfrm>
            <a:off x="1085572" y="543428"/>
            <a:ext cx="7506900" cy="53139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40"/>
              </a:spcBef>
              <a:spcAft>
                <a:spcPts val="0"/>
              </a:spcAft>
              <a:buSzPts val="3200"/>
              <a:buNone/>
            </a:pPr>
            <a:r>
              <a:rPr lang="en-US" sz="2800">
                <a:solidFill>
                  <a:srgbClr val="C00000"/>
                </a:solidFill>
                <a:latin typeface="Calibri"/>
                <a:ea typeface="Calibri"/>
                <a:cs typeface="Calibri"/>
                <a:sym typeface="Calibri"/>
              </a:rPr>
              <a:t>Integrate GESI into Climate Actions</a:t>
            </a:r>
            <a:endParaRPr/>
          </a:p>
          <a:p>
            <a:pPr marL="25400" lvl="0" indent="0" algn="l" rtl="0">
              <a:lnSpc>
                <a:spcPct val="100000"/>
              </a:lnSpc>
              <a:spcBef>
                <a:spcPts val="640"/>
              </a:spcBef>
              <a:spcAft>
                <a:spcPts val="0"/>
              </a:spcAft>
              <a:buSzPts val="3200"/>
              <a:buNone/>
            </a:pPr>
            <a:endParaRPr>
              <a:solidFill>
                <a:schemeClr val="dk1"/>
              </a:solidFill>
            </a:endParaRPr>
          </a:p>
          <a:p>
            <a:pPr marL="342900" lvl="0" indent="-342900" algn="just" rtl="0">
              <a:lnSpc>
                <a:spcPct val="90000"/>
              </a:lnSpc>
              <a:spcBef>
                <a:spcPts val="0"/>
              </a:spcBef>
              <a:spcAft>
                <a:spcPts val="0"/>
              </a:spcAft>
              <a:buClr>
                <a:srgbClr val="000000"/>
              </a:buClr>
              <a:buSzPts val="2800"/>
              <a:buChar char="•"/>
            </a:pPr>
            <a:r>
              <a:rPr lang="en-US" sz="2800" b="0" i="0" u="none" strike="noStrike" cap="none">
                <a:solidFill>
                  <a:srgbClr val="000000"/>
                </a:solidFill>
                <a:latin typeface="Calibri"/>
                <a:ea typeface="Calibri"/>
                <a:cs typeface="Calibri"/>
                <a:sym typeface="Calibri"/>
              </a:rPr>
              <a:t>Human Right </a:t>
            </a:r>
            <a:endParaRPr sz="2800" b="0">
              <a:solidFill>
                <a:srgbClr val="000000"/>
              </a:solidFill>
              <a:latin typeface="Calibri"/>
              <a:ea typeface="Calibri"/>
              <a:cs typeface="Calibri"/>
              <a:sym typeface="Calibri"/>
            </a:endParaRPr>
          </a:p>
          <a:p>
            <a:pPr marL="342900" lvl="0" indent="-342900" algn="just" rtl="0">
              <a:lnSpc>
                <a:spcPct val="90000"/>
              </a:lnSpc>
              <a:spcBef>
                <a:spcPts val="0"/>
              </a:spcBef>
              <a:spcAft>
                <a:spcPts val="0"/>
              </a:spcAft>
              <a:buClr>
                <a:srgbClr val="000000"/>
              </a:buClr>
              <a:buSzPts val="2800"/>
              <a:buChar char="•"/>
            </a:pPr>
            <a:r>
              <a:rPr lang="en-US" sz="2800" b="0" i="0" u="none" strike="noStrike" cap="none">
                <a:solidFill>
                  <a:srgbClr val="000000"/>
                </a:solidFill>
                <a:latin typeface="Calibri"/>
                <a:ea typeface="Calibri"/>
                <a:cs typeface="Calibri"/>
                <a:sym typeface="Calibri"/>
              </a:rPr>
              <a:t>Increase resilience</a:t>
            </a:r>
            <a:endParaRPr/>
          </a:p>
          <a:p>
            <a:pPr marL="342900" lvl="0" indent="-342900" algn="just" rtl="0">
              <a:lnSpc>
                <a:spcPct val="90000"/>
              </a:lnSpc>
              <a:spcBef>
                <a:spcPts val="0"/>
              </a:spcBef>
              <a:spcAft>
                <a:spcPts val="0"/>
              </a:spcAft>
              <a:buClr>
                <a:srgbClr val="000000"/>
              </a:buClr>
              <a:buSzPts val="2800"/>
              <a:buChar char="•"/>
            </a:pPr>
            <a:r>
              <a:rPr lang="en-US" sz="2800" b="0"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Decrease impacts of disasters </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342900" lvl="0" indent="-342900" algn="just" rtl="0">
              <a:lnSpc>
                <a:spcPct val="90000"/>
              </a:lnSpc>
              <a:spcBef>
                <a:spcPts val="0"/>
              </a:spcBef>
              <a:spcAft>
                <a:spcPts val="0"/>
              </a:spcAft>
              <a:buClr>
                <a:srgbClr val="000000"/>
              </a:buClr>
              <a:buSzPts val="2800"/>
              <a:buChar char="•"/>
            </a:pPr>
            <a:r>
              <a:rPr lang="en-US" sz="2800" b="0"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Coping and relief to experience when damage </a:t>
            </a:r>
            <a:r>
              <a:rPr lang="en-US" sz="2800" b="0">
                <a:solidFill>
                  <a:srgbClr val="000000"/>
                </a:solidFill>
                <a:latin typeface="Calibri"/>
                <a:ea typeface="Calibri"/>
                <a:cs typeface="Calibri"/>
                <a:sym typeface="Calibri"/>
              </a:rPr>
              <a:t>occurs</a:t>
            </a:r>
            <a:endParaRPr/>
          </a:p>
          <a:p>
            <a:pPr marL="342900" lvl="0" indent="-342900" algn="just" rtl="0">
              <a:lnSpc>
                <a:spcPct val="90000"/>
              </a:lnSpc>
              <a:spcBef>
                <a:spcPts val="0"/>
              </a:spcBef>
              <a:spcAft>
                <a:spcPts val="0"/>
              </a:spcAft>
              <a:buClr>
                <a:srgbClr val="000000"/>
              </a:buClr>
              <a:buSzPts val="2800"/>
              <a:buChar char="•"/>
            </a:pPr>
            <a:r>
              <a:rPr lang="en-US" sz="2800" b="0">
                <a:solidFill>
                  <a:srgbClr val="000000"/>
                </a:solidFill>
                <a:latin typeface="Calibri"/>
                <a:ea typeface="Calibri"/>
                <a:cs typeface="Calibri"/>
                <a:sym typeface="Calibri"/>
              </a:rPr>
              <a:t>Enhances adaptation outcomes in general</a:t>
            </a:r>
            <a:endParaRPr sz="2800" b="0">
              <a:solidFill>
                <a:srgbClr val="000000"/>
              </a:solidFill>
              <a:latin typeface="Calibri"/>
              <a:ea typeface="Calibri"/>
              <a:cs typeface="Calibri"/>
              <a:sym typeface="Calibri"/>
            </a:endParaRPr>
          </a:p>
          <a:p>
            <a:pPr marL="342900" lvl="0" indent="-165100" algn="just" rtl="0">
              <a:lnSpc>
                <a:spcPct val="90000"/>
              </a:lnSpc>
              <a:spcBef>
                <a:spcPts val="0"/>
              </a:spcBef>
              <a:spcAft>
                <a:spcPts val="0"/>
              </a:spcAft>
              <a:buClr>
                <a:srgbClr val="000000"/>
              </a:buClr>
              <a:buSzPts val="2800"/>
              <a:buNone/>
            </a:pPr>
            <a:endParaRPr sz="2800" b="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4"/>
          <p:cNvSpPr txBox="1">
            <a:spLocks noGrp="1"/>
          </p:cNvSpPr>
          <p:nvPr>
            <p:ph type="title"/>
          </p:nvPr>
        </p:nvSpPr>
        <p:spPr>
          <a:xfrm>
            <a:off x="565180" y="58437"/>
            <a:ext cx="8267699"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None/>
            </a:pPr>
            <a:r>
              <a:rPr lang="en-US"/>
              <a:t>Gender and climate change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adaptation</a:t>
            </a:r>
            <a:endParaRPr/>
          </a:p>
        </p:txBody>
      </p:sp>
      <p:sp>
        <p:nvSpPr>
          <p:cNvPr id="423" name="Google Shape;423;p44"/>
          <p:cNvSpPr txBox="1">
            <a:spLocks noGrp="1"/>
          </p:cNvSpPr>
          <p:nvPr>
            <p:ph type="body" idx="1"/>
          </p:nvPr>
        </p:nvSpPr>
        <p:spPr>
          <a:xfrm>
            <a:off x="311121" y="857737"/>
            <a:ext cx="8267699" cy="5518706"/>
          </a:xfrm>
          <a:prstGeom prst="rect">
            <a:avLst/>
          </a:prstGeom>
          <a:noFill/>
          <a:ln>
            <a:noFill/>
          </a:ln>
        </p:spPr>
        <p:txBody>
          <a:bodyPr spcFirstLastPara="1" wrap="square" lIns="68575" tIns="34275" rIns="68575" bIns="34275" anchor="t" anchorCtr="0">
            <a:normAutofit/>
          </a:bodyPr>
          <a:lstStyle/>
          <a:p>
            <a:pPr marL="177800" lvl="0" indent="-177800" algn="just" rtl="0">
              <a:lnSpc>
                <a:spcPct val="90000"/>
              </a:lnSpc>
              <a:spcBef>
                <a:spcPts val="0"/>
              </a:spcBef>
              <a:spcAft>
                <a:spcPts val="0"/>
              </a:spcAft>
              <a:buClr>
                <a:schemeClr val="lt1"/>
              </a:buClr>
              <a:buSzPts val="1700"/>
              <a:buChar char="•"/>
            </a:pPr>
            <a:r>
              <a:rPr lang="en-US" sz="2800" b="1">
                <a:solidFill>
                  <a:srgbClr val="C00000"/>
                </a:solidFill>
              </a:rPr>
              <a:t>Adaptation:</a:t>
            </a:r>
            <a:r>
              <a:rPr lang="en-US" sz="2800"/>
              <a:t> the process of adjusting and modifying human and natural systems to mitigate the adverse impacts of climate change or to take advantage of emerging opportunities.</a:t>
            </a:r>
            <a:endParaRPr/>
          </a:p>
          <a:p>
            <a:pPr marL="177800" lvl="0" indent="-69850" algn="just" rtl="0">
              <a:lnSpc>
                <a:spcPct val="90000"/>
              </a:lnSpc>
              <a:spcBef>
                <a:spcPts val="0"/>
              </a:spcBef>
              <a:spcAft>
                <a:spcPts val="0"/>
              </a:spcAft>
              <a:buClr>
                <a:schemeClr val="lt1"/>
              </a:buClr>
              <a:buSzPts val="1700"/>
              <a:buNone/>
            </a:pPr>
            <a:endParaRPr sz="2800"/>
          </a:p>
          <a:p>
            <a:pPr marL="177800" lvl="0" indent="-177800" algn="just" rtl="0">
              <a:lnSpc>
                <a:spcPct val="90000"/>
              </a:lnSpc>
              <a:spcBef>
                <a:spcPts val="0"/>
              </a:spcBef>
              <a:spcAft>
                <a:spcPts val="0"/>
              </a:spcAft>
              <a:buClr>
                <a:schemeClr val="lt1"/>
              </a:buClr>
              <a:buSzPts val="1700"/>
              <a:buChar char="•"/>
            </a:pPr>
            <a:r>
              <a:rPr lang="en-US" sz="2800"/>
              <a:t>Reduces vulnerability and enhance resilience to the impacts of climate change. </a:t>
            </a:r>
            <a:endParaRPr/>
          </a:p>
          <a:p>
            <a:pPr marL="177800" lvl="0" indent="-69850" algn="just" rtl="0">
              <a:lnSpc>
                <a:spcPct val="90000"/>
              </a:lnSpc>
              <a:spcBef>
                <a:spcPts val="0"/>
              </a:spcBef>
              <a:spcAft>
                <a:spcPts val="0"/>
              </a:spcAft>
              <a:buClr>
                <a:schemeClr val="lt1"/>
              </a:buClr>
              <a:buSzPts val="1700"/>
              <a:buNone/>
            </a:pPr>
            <a:endParaRPr sz="2800"/>
          </a:p>
          <a:p>
            <a:pPr marL="177800" lvl="0" indent="-177800" algn="just" rtl="0">
              <a:lnSpc>
                <a:spcPct val="90000"/>
              </a:lnSpc>
              <a:spcBef>
                <a:spcPts val="0"/>
              </a:spcBef>
              <a:spcAft>
                <a:spcPts val="0"/>
              </a:spcAft>
              <a:buClr>
                <a:schemeClr val="lt1"/>
              </a:buClr>
              <a:buSzPts val="1700"/>
              <a:buFont typeface="Arial"/>
              <a:buChar char="•"/>
            </a:pPr>
            <a:r>
              <a:rPr lang="en-US" sz="2800"/>
              <a:t>may include changes in land use planning, infrastructure development, water management, agricultural practices, and the promotion of sustainable and climate-resilient technologies</a:t>
            </a:r>
            <a:endParaRPr sz="2800"/>
          </a:p>
          <a:p>
            <a:pPr marL="177800" lvl="0" indent="-88900" algn="l" rtl="0">
              <a:lnSpc>
                <a:spcPct val="90000"/>
              </a:lnSpc>
              <a:spcBef>
                <a:spcPts val="800"/>
              </a:spcBef>
              <a:spcAft>
                <a:spcPts val="0"/>
              </a:spcAft>
              <a:buClr>
                <a:schemeClr val="lt1"/>
              </a:buClr>
              <a:buSzPts val="1400"/>
              <a:buNone/>
            </a:pPr>
            <a:endParaRPr sz="2800"/>
          </a:p>
          <a:p>
            <a:pPr marL="177800" lvl="0" indent="-88900" algn="l" rtl="0">
              <a:lnSpc>
                <a:spcPct val="90000"/>
              </a:lnSpc>
              <a:spcBef>
                <a:spcPts val="800"/>
              </a:spcBef>
              <a:spcAft>
                <a:spcPts val="0"/>
              </a:spcAft>
              <a:buClr>
                <a:schemeClr val="lt1"/>
              </a:buClr>
              <a:buSzPts val="1400"/>
              <a:buNone/>
            </a:pPr>
            <a:endParaRPr sz="2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7"/>
          <p:cNvSpPr txBox="1">
            <a:spLocks noGrp="1"/>
          </p:cNvSpPr>
          <p:nvPr>
            <p:ph type="title"/>
          </p:nvPr>
        </p:nvSpPr>
        <p:spPr>
          <a:xfrm>
            <a:off x="261169" y="197505"/>
            <a:ext cx="8267699"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None/>
            </a:pPr>
            <a:r>
              <a:rPr lang="en-US"/>
              <a:t>Gender and climate change mitigation </a:t>
            </a:r>
            <a:endParaRPr/>
          </a:p>
        </p:txBody>
      </p:sp>
      <p:sp>
        <p:nvSpPr>
          <p:cNvPr id="429" name="Google Shape;429;p47"/>
          <p:cNvSpPr txBox="1">
            <a:spLocks noGrp="1"/>
          </p:cNvSpPr>
          <p:nvPr>
            <p:ph type="body" idx="1"/>
          </p:nvPr>
        </p:nvSpPr>
        <p:spPr>
          <a:xfrm>
            <a:off x="130629" y="1077686"/>
            <a:ext cx="8752201" cy="5224791"/>
          </a:xfrm>
          <a:prstGeom prst="rect">
            <a:avLst/>
          </a:prstGeom>
          <a:noFill/>
          <a:ln>
            <a:noFill/>
          </a:ln>
        </p:spPr>
        <p:txBody>
          <a:bodyPr spcFirstLastPara="1" wrap="square" lIns="68575" tIns="34275" rIns="68575" bIns="34275" anchor="t" anchorCtr="0">
            <a:normAutofit/>
          </a:bodyPr>
          <a:lstStyle/>
          <a:p>
            <a:pPr marL="177800" lvl="0" indent="-177800" algn="just" rtl="0">
              <a:lnSpc>
                <a:spcPct val="90000"/>
              </a:lnSpc>
              <a:spcBef>
                <a:spcPts val="0"/>
              </a:spcBef>
              <a:spcAft>
                <a:spcPts val="0"/>
              </a:spcAft>
              <a:buClr>
                <a:schemeClr val="lt1"/>
              </a:buClr>
              <a:buSzPts val="1700"/>
              <a:buChar char="•"/>
            </a:pPr>
            <a:r>
              <a:rPr lang="en-US" sz="2400"/>
              <a:t>Mitigation actions are efforts and actions taken to reduce or prevent the emission of greenhouse gases and other activities that contribute to the buildup of these gases in the Earth's atmosphere. </a:t>
            </a:r>
            <a:endParaRPr/>
          </a:p>
          <a:p>
            <a:pPr marL="177800" lvl="0" indent="-69850" algn="just" rtl="0">
              <a:lnSpc>
                <a:spcPct val="90000"/>
              </a:lnSpc>
              <a:spcBef>
                <a:spcPts val="0"/>
              </a:spcBef>
              <a:spcAft>
                <a:spcPts val="0"/>
              </a:spcAft>
              <a:buClr>
                <a:schemeClr val="lt1"/>
              </a:buClr>
              <a:buSzPts val="1700"/>
              <a:buNone/>
            </a:pPr>
            <a:endParaRPr sz="2400"/>
          </a:p>
          <a:p>
            <a:pPr marL="177800" lvl="0" indent="-177800" algn="just" rtl="0">
              <a:lnSpc>
                <a:spcPct val="90000"/>
              </a:lnSpc>
              <a:spcBef>
                <a:spcPts val="0"/>
              </a:spcBef>
              <a:spcAft>
                <a:spcPts val="0"/>
              </a:spcAft>
              <a:buClr>
                <a:schemeClr val="lt1"/>
              </a:buClr>
              <a:buSzPts val="1700"/>
              <a:buChar char="•"/>
            </a:pPr>
            <a:r>
              <a:rPr lang="en-US" sz="2400"/>
              <a:t>The primary goal of mitigation is to lessen the extent of global climate change and its associated impacts.</a:t>
            </a:r>
            <a:endParaRPr sz="2400"/>
          </a:p>
          <a:p>
            <a:pPr marL="177800" lvl="0" indent="-69850" algn="just" rtl="0">
              <a:lnSpc>
                <a:spcPct val="90000"/>
              </a:lnSpc>
              <a:spcBef>
                <a:spcPts val="0"/>
              </a:spcBef>
              <a:spcAft>
                <a:spcPts val="0"/>
              </a:spcAft>
              <a:buClr>
                <a:schemeClr val="lt1"/>
              </a:buClr>
              <a:buSzPts val="1700"/>
              <a:buFont typeface="Arial"/>
              <a:buNone/>
            </a:pPr>
            <a:endParaRPr sz="2400"/>
          </a:p>
          <a:p>
            <a:pPr marL="177800" lvl="0" indent="-177800" algn="just" rtl="0">
              <a:lnSpc>
                <a:spcPct val="90000"/>
              </a:lnSpc>
              <a:spcBef>
                <a:spcPts val="0"/>
              </a:spcBef>
              <a:spcAft>
                <a:spcPts val="0"/>
              </a:spcAft>
              <a:buClr>
                <a:schemeClr val="lt1"/>
              </a:buClr>
              <a:buSzPts val="1700"/>
              <a:buFont typeface="Arial"/>
              <a:buChar char="•"/>
            </a:pPr>
            <a:r>
              <a:rPr lang="en-US" sz="2400"/>
              <a:t>It aims to address the root causes of climate change by decreasing the overall concentration of greenhouse gases, which trap heat in the atmosphere and contribute to the warming of the planet.</a:t>
            </a:r>
            <a:endParaRPr/>
          </a:p>
          <a:p>
            <a:pPr marL="177800" lvl="0" indent="-69850" algn="just" rtl="0">
              <a:lnSpc>
                <a:spcPct val="90000"/>
              </a:lnSpc>
              <a:spcBef>
                <a:spcPts val="0"/>
              </a:spcBef>
              <a:spcAft>
                <a:spcPts val="0"/>
              </a:spcAft>
              <a:buClr>
                <a:schemeClr val="lt1"/>
              </a:buClr>
              <a:buSzPts val="1700"/>
              <a:buFont typeface="Arial"/>
              <a:buNone/>
            </a:pPr>
            <a:endParaRPr sz="2400"/>
          </a:p>
          <a:p>
            <a:pPr marL="177800" lvl="0" indent="-177800" algn="just" rtl="0">
              <a:lnSpc>
                <a:spcPct val="90000"/>
              </a:lnSpc>
              <a:spcBef>
                <a:spcPts val="0"/>
              </a:spcBef>
              <a:spcAft>
                <a:spcPts val="0"/>
              </a:spcAft>
              <a:buClr>
                <a:schemeClr val="lt1"/>
              </a:buClr>
              <a:buSzPts val="1700"/>
              <a:buFont typeface="Arial"/>
              <a:buChar char="•"/>
            </a:pPr>
            <a:r>
              <a:rPr lang="en-US" sz="2400"/>
              <a:t>Key components include transition to renewable energy, afforestation and reforestation, and sustainable agriculture.</a:t>
            </a:r>
            <a:endParaRPr sz="2400"/>
          </a:p>
          <a:p>
            <a:pPr marL="177800" lvl="0" indent="-88900" algn="l" rtl="0">
              <a:lnSpc>
                <a:spcPct val="90000"/>
              </a:lnSpc>
              <a:spcBef>
                <a:spcPts val="800"/>
              </a:spcBef>
              <a:spcAft>
                <a:spcPts val="0"/>
              </a:spcAft>
              <a:buClr>
                <a:schemeClr val="lt1"/>
              </a:buClr>
              <a:buSzPts val="1400"/>
              <a:buNone/>
            </a:pPr>
            <a:endParaRPr sz="24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8"/>
          <p:cNvSpPr txBox="1">
            <a:spLocks noGrp="1"/>
          </p:cNvSpPr>
          <p:nvPr>
            <p:ph type="title"/>
          </p:nvPr>
        </p:nvSpPr>
        <p:spPr>
          <a:xfrm>
            <a:off x="261169" y="197505"/>
            <a:ext cx="8267699"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None/>
            </a:pPr>
            <a:r>
              <a:rPr lang="en-US"/>
              <a:t>Gender and climate change mitigation </a:t>
            </a:r>
            <a:endParaRPr/>
          </a:p>
        </p:txBody>
      </p:sp>
      <p:sp>
        <p:nvSpPr>
          <p:cNvPr id="435" name="Google Shape;435;p48"/>
          <p:cNvSpPr txBox="1"/>
          <p:nvPr/>
        </p:nvSpPr>
        <p:spPr>
          <a:xfrm>
            <a:off x="195898" y="967157"/>
            <a:ext cx="8752203" cy="5890843"/>
          </a:xfrm>
          <a:prstGeom prst="rect">
            <a:avLst/>
          </a:prstGeom>
          <a:noFill/>
          <a:ln>
            <a:noFill/>
          </a:ln>
        </p:spPr>
        <p:txBody>
          <a:bodyPr spcFirstLastPara="1" wrap="square" lIns="91425" tIns="45700" rIns="91425" bIns="45700" anchor="t" anchorCtr="0">
            <a:spAutoFit/>
          </a:bodyPr>
          <a:lstStyle/>
          <a:p>
            <a:pPr marL="177800" marR="0" lvl="0" indent="-177800" algn="just" rtl="0">
              <a:lnSpc>
                <a:spcPct val="90000"/>
              </a:lnSpc>
              <a:spcBef>
                <a:spcPts val="0"/>
              </a:spcBef>
              <a:spcAft>
                <a:spcPts val="0"/>
              </a:spcAft>
              <a:buClr>
                <a:schemeClr val="lt1"/>
              </a:buClr>
              <a:buSzPts val="1700"/>
              <a:buFont typeface="Arial"/>
              <a:buChar char="•"/>
            </a:pPr>
            <a:r>
              <a:rPr lang="en-US" sz="2400" b="0" i="0" u="none" strike="noStrike" cap="none">
                <a:solidFill>
                  <a:schemeClr val="dk1"/>
                </a:solidFill>
                <a:latin typeface="Calibri"/>
                <a:ea typeface="Calibri"/>
                <a:cs typeface="Calibri"/>
                <a:sym typeface="Calibri"/>
              </a:rPr>
              <a:t>Mitigation within the context of sustainable development can help to promote gender equality and social inclusion by addressing at least four issues: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Calibri"/>
                <a:ea typeface="Calibri"/>
                <a:cs typeface="Calibri"/>
                <a:sym typeface="Calibri"/>
              </a:rPr>
              <a:t>Address the energy needs and uses of men, women and other vulnerable groups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Promote employment and entrepreneurship to vulnerable community members through identifying and implementing sector specific equity measures—though there are potential challenges and constraints in the agriculture, energy and power sectors;</a:t>
            </a:r>
            <a:r>
              <a:rPr lang="en-US" sz="2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Calibri"/>
                <a:ea typeface="Calibri"/>
                <a:cs typeface="Calibri"/>
                <a:sym typeface="Calibri"/>
              </a:rPr>
              <a:t>Incorporating women’s and men’s traditional knowledge and practices into mitigation strategies and policy frameworks;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0" i="0" u="none" strike="noStrike" cap="none">
                <a:solidFill>
                  <a:srgbClr val="000000"/>
                </a:solidFill>
                <a:latin typeface="Calibri"/>
                <a:ea typeface="Calibri"/>
                <a:cs typeface="Calibri"/>
                <a:sym typeface="Calibri"/>
              </a:rPr>
              <a:t>Paying focused attention on ensuring gender equity and social inclusion interventions in the use, conservation and management of forests.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2"/>
          <p:cNvSpPr txBox="1">
            <a:spLocks noGrp="1"/>
          </p:cNvSpPr>
          <p:nvPr>
            <p:ph type="title"/>
          </p:nvPr>
        </p:nvSpPr>
        <p:spPr>
          <a:xfrm>
            <a:off x="815067" y="238260"/>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Summary: why gender matters and why inclusive climate compatible development is better for everyone</a:t>
            </a:r>
            <a:endParaRPr/>
          </a:p>
        </p:txBody>
      </p:sp>
      <p:sp>
        <p:nvSpPr>
          <p:cNvPr id="442" name="Google Shape;442;p52"/>
          <p:cNvSpPr txBox="1">
            <a:spLocks noGrp="1"/>
          </p:cNvSpPr>
          <p:nvPr>
            <p:ph type="body" idx="1"/>
          </p:nvPr>
        </p:nvSpPr>
        <p:spPr>
          <a:xfrm>
            <a:off x="0" y="1606858"/>
            <a:ext cx="5228947" cy="5584498"/>
          </a:xfrm>
          <a:prstGeom prst="rect">
            <a:avLst/>
          </a:prstGeom>
          <a:noFill/>
          <a:ln>
            <a:noFill/>
          </a:ln>
        </p:spPr>
        <p:txBody>
          <a:bodyPr spcFirstLastPara="1" wrap="square" lIns="0" tIns="0" rIns="0" bIns="0" anchor="t" anchorCtr="0">
            <a:noAutofit/>
          </a:bodyPr>
          <a:lstStyle/>
          <a:p>
            <a:pPr marL="800100" lvl="0" indent="-254000" algn="l" rtl="0">
              <a:lnSpc>
                <a:spcPct val="100000"/>
              </a:lnSpc>
              <a:spcBef>
                <a:spcPts val="0"/>
              </a:spcBef>
              <a:spcAft>
                <a:spcPts val="0"/>
              </a:spcAft>
              <a:buSzPts val="1400"/>
              <a:buFont typeface="Arial"/>
              <a:buNone/>
            </a:pPr>
            <a:endParaRPr b="1"/>
          </a:p>
          <a:p>
            <a:pPr marL="800100" lvl="0" indent="-342900" algn="l" rtl="0">
              <a:lnSpc>
                <a:spcPct val="100000"/>
              </a:lnSpc>
              <a:spcBef>
                <a:spcPts val="0"/>
              </a:spcBef>
              <a:spcAft>
                <a:spcPts val="0"/>
              </a:spcAft>
              <a:buSzPts val="1400"/>
              <a:buFont typeface="Arial"/>
              <a:buChar char="•"/>
            </a:pPr>
            <a:r>
              <a:rPr lang="en-US" sz="2000"/>
              <a:t>Women and men experience climate change differently</a:t>
            </a:r>
            <a:endParaRPr/>
          </a:p>
          <a:p>
            <a:pPr marL="800100" lvl="0" indent="-342900" algn="l" rtl="0">
              <a:lnSpc>
                <a:spcPct val="100000"/>
              </a:lnSpc>
              <a:spcBef>
                <a:spcPts val="0"/>
              </a:spcBef>
              <a:spcAft>
                <a:spcPts val="0"/>
              </a:spcAft>
              <a:buSzPts val="1400"/>
              <a:buFont typeface="Arial"/>
              <a:buChar char="•"/>
            </a:pPr>
            <a:r>
              <a:rPr lang="en-US" sz="2000"/>
              <a:t>Differences in adaptive capacity (ability to adapt to the impacts of climate change)</a:t>
            </a:r>
            <a:endParaRPr/>
          </a:p>
          <a:p>
            <a:pPr marL="800100" lvl="0" indent="-342900" algn="l" rtl="0">
              <a:lnSpc>
                <a:spcPct val="100000"/>
              </a:lnSpc>
              <a:spcBef>
                <a:spcPts val="0"/>
              </a:spcBef>
              <a:spcAft>
                <a:spcPts val="0"/>
              </a:spcAft>
              <a:buSzPts val="1400"/>
              <a:buFont typeface="Arial"/>
              <a:buChar char="•"/>
            </a:pPr>
            <a:r>
              <a:rPr lang="en-US" sz="2000"/>
              <a:t>Differences in voice and power mean that women’s priorities may not be recognised – from local to global climate action</a:t>
            </a:r>
            <a:endParaRPr sz="2000">
              <a:highlight>
                <a:srgbClr val="00FF00"/>
              </a:highlight>
            </a:endParaRPr>
          </a:p>
          <a:p>
            <a:pPr marL="800100" lvl="0" indent="-342900" algn="l" rtl="0">
              <a:lnSpc>
                <a:spcPct val="100000"/>
              </a:lnSpc>
              <a:spcBef>
                <a:spcPts val="0"/>
              </a:spcBef>
              <a:spcAft>
                <a:spcPts val="0"/>
              </a:spcAft>
              <a:buSzPts val="1400"/>
              <a:buFont typeface="Arial"/>
              <a:buChar char="•"/>
            </a:pPr>
            <a:r>
              <a:rPr lang="en-US" sz="2000"/>
              <a:t>We already know that women’s wellbeing, according to standardised development measures, is less than men’s overall</a:t>
            </a:r>
            <a:endParaRPr/>
          </a:p>
          <a:p>
            <a:pPr marL="800100" lvl="0" indent="-342900" algn="l" rtl="0">
              <a:lnSpc>
                <a:spcPct val="100000"/>
              </a:lnSpc>
              <a:spcBef>
                <a:spcPts val="0"/>
              </a:spcBef>
              <a:spcAft>
                <a:spcPts val="0"/>
              </a:spcAft>
              <a:buSzPts val="1400"/>
              <a:buFont typeface="Arial"/>
              <a:buChar char="•"/>
            </a:pPr>
            <a:r>
              <a:rPr lang="en-US" sz="2000"/>
              <a:t>Women may define their wellbeing in different ways than men (‘whose priorities?’)</a:t>
            </a:r>
            <a:endParaRPr/>
          </a:p>
          <a:p>
            <a:pPr marL="457200" lvl="0" indent="-228600" algn="l" rtl="0">
              <a:lnSpc>
                <a:spcPct val="100000"/>
              </a:lnSpc>
              <a:spcBef>
                <a:spcPts val="0"/>
              </a:spcBef>
              <a:spcAft>
                <a:spcPts val="0"/>
              </a:spcAft>
              <a:buSzPts val="1400"/>
              <a:buNone/>
            </a:pPr>
            <a:endParaRPr/>
          </a:p>
        </p:txBody>
      </p:sp>
      <p:sp>
        <p:nvSpPr>
          <p:cNvPr id="443" name="Google Shape;443;p5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45</a:t>
            </a:fld>
            <a:endParaRPr/>
          </a:p>
        </p:txBody>
      </p:sp>
      <p:pic>
        <p:nvPicPr>
          <p:cNvPr id="444" name="Google Shape;444;p52" descr="A person in a garden&#10;&#10;Description automatically generated"/>
          <p:cNvPicPr preferRelativeResize="0"/>
          <p:nvPr/>
        </p:nvPicPr>
        <p:blipFill rotWithShape="1">
          <a:blip r:embed="rId3">
            <a:alphaModFix/>
          </a:blip>
          <a:srcRect l="24563" r="26504"/>
          <a:stretch/>
        </p:blipFill>
        <p:spPr>
          <a:xfrm>
            <a:off x="5751687" y="1837677"/>
            <a:ext cx="2980931" cy="4063863"/>
          </a:xfrm>
          <a:prstGeom prst="rect">
            <a:avLst/>
          </a:prstGeom>
          <a:noFill/>
          <a:ln>
            <a:noFill/>
          </a:ln>
        </p:spPr>
      </p:pic>
      <p:sp>
        <p:nvSpPr>
          <p:cNvPr id="445" name="Google Shape;445;p52"/>
          <p:cNvSpPr txBox="1"/>
          <p:nvPr/>
        </p:nvSpPr>
        <p:spPr>
          <a:xfrm>
            <a:off x="6303146" y="6128318"/>
            <a:ext cx="189094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Ethiopia, CIFOR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3"/>
          <p:cNvSpPr txBox="1">
            <a:spLocks noGrp="1"/>
          </p:cNvSpPr>
          <p:nvPr>
            <p:ph type="title"/>
          </p:nvPr>
        </p:nvSpPr>
        <p:spPr>
          <a:xfrm>
            <a:off x="744046" y="60357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Gender and climate action</a:t>
            </a:r>
            <a:endParaRPr/>
          </a:p>
        </p:txBody>
      </p:sp>
      <p:sp>
        <p:nvSpPr>
          <p:cNvPr id="451" name="Google Shape;451;p53"/>
          <p:cNvSpPr txBox="1">
            <a:spLocks noGrp="1"/>
          </p:cNvSpPr>
          <p:nvPr>
            <p:ph type="body" idx="1"/>
          </p:nvPr>
        </p:nvSpPr>
        <p:spPr>
          <a:xfrm>
            <a:off x="198165" y="1183408"/>
            <a:ext cx="4968639" cy="5071017"/>
          </a:xfrm>
          <a:prstGeom prst="rect">
            <a:avLst/>
          </a:prstGeom>
          <a:noFill/>
          <a:ln>
            <a:noFill/>
          </a:ln>
        </p:spPr>
        <p:txBody>
          <a:bodyPr spcFirstLastPara="1" wrap="square" lIns="0" tIns="0" rIns="0" bIns="0" anchor="t" anchorCtr="0">
            <a:noAutofit/>
          </a:bodyPr>
          <a:lstStyle/>
          <a:p>
            <a:pPr marL="571500" lvl="0" indent="-254000" algn="l" rtl="0">
              <a:lnSpc>
                <a:spcPct val="80000"/>
              </a:lnSpc>
              <a:spcBef>
                <a:spcPts val="0"/>
              </a:spcBef>
              <a:spcAft>
                <a:spcPts val="0"/>
              </a:spcAft>
              <a:buSzPts val="1400"/>
              <a:buFont typeface="Arial"/>
              <a:buNone/>
            </a:pPr>
            <a:endParaRPr sz="2035"/>
          </a:p>
          <a:p>
            <a:pPr marL="571500" lvl="0" indent="-342900" algn="l" rtl="0">
              <a:lnSpc>
                <a:spcPct val="80000"/>
              </a:lnSpc>
              <a:spcBef>
                <a:spcPts val="0"/>
              </a:spcBef>
              <a:spcAft>
                <a:spcPts val="0"/>
              </a:spcAft>
              <a:buSzPts val="1400"/>
              <a:buFont typeface="Arial"/>
              <a:buChar char="•"/>
            </a:pPr>
            <a:r>
              <a:rPr lang="en-US" sz="2035"/>
              <a:t>Countries will need to make choices about how to be competitive in a de-carbonising global economy</a:t>
            </a:r>
            <a:endParaRPr/>
          </a:p>
          <a:p>
            <a:pPr marL="571500" lvl="0" indent="-342900" algn="l" rtl="0">
              <a:lnSpc>
                <a:spcPct val="80000"/>
              </a:lnSpc>
              <a:spcBef>
                <a:spcPts val="0"/>
              </a:spcBef>
              <a:spcAft>
                <a:spcPts val="0"/>
              </a:spcAft>
              <a:buSzPts val="1400"/>
              <a:buFont typeface="Arial"/>
              <a:buChar char="•"/>
            </a:pPr>
            <a:r>
              <a:rPr lang="en-US" sz="2035"/>
              <a:t>Choice of sectors, investments, development paths will all have gendered consequences</a:t>
            </a:r>
            <a:endParaRPr/>
          </a:p>
          <a:p>
            <a:pPr marL="571500" lvl="0" indent="-342900" algn="l" rtl="0">
              <a:lnSpc>
                <a:spcPct val="80000"/>
              </a:lnSpc>
              <a:spcBef>
                <a:spcPts val="0"/>
              </a:spcBef>
              <a:spcAft>
                <a:spcPts val="0"/>
              </a:spcAft>
              <a:buSzPts val="1400"/>
              <a:buFont typeface="Arial"/>
              <a:buChar char="•"/>
            </a:pPr>
            <a:r>
              <a:rPr lang="en-US" sz="2035"/>
              <a:t>Growing scarcity of key natural resources has the potential for highly unequal gender impacts</a:t>
            </a:r>
            <a:endParaRPr/>
          </a:p>
          <a:p>
            <a:pPr marL="571500" lvl="0" indent="-342900" algn="l" rtl="0">
              <a:lnSpc>
                <a:spcPct val="80000"/>
              </a:lnSpc>
              <a:spcBef>
                <a:spcPts val="0"/>
              </a:spcBef>
              <a:spcAft>
                <a:spcPts val="0"/>
              </a:spcAft>
              <a:buSzPts val="1400"/>
              <a:buFont typeface="Arial"/>
              <a:buChar char="•"/>
            </a:pPr>
            <a:r>
              <a:rPr lang="en-US" sz="2035"/>
              <a:t>Climate mitigation may create livelihood opportunities at the local level – but these may be gendered</a:t>
            </a:r>
            <a:endParaRPr/>
          </a:p>
          <a:p>
            <a:pPr marL="571500" lvl="0" indent="-342900" algn="l" rtl="0">
              <a:lnSpc>
                <a:spcPct val="80000"/>
              </a:lnSpc>
              <a:spcBef>
                <a:spcPts val="0"/>
              </a:spcBef>
              <a:spcAft>
                <a:spcPts val="0"/>
              </a:spcAft>
              <a:buSzPts val="1400"/>
              <a:buFont typeface="Arial"/>
              <a:buChar char="•"/>
            </a:pPr>
            <a:r>
              <a:rPr lang="en-US" sz="2035"/>
              <a:t>Some policy wins for climate are great for women – e.g. safer, cleaner, improved public transport?</a:t>
            </a:r>
            <a:endParaRPr/>
          </a:p>
          <a:p>
            <a:pPr marL="571500" lvl="0" indent="-342900" algn="l" rtl="0">
              <a:lnSpc>
                <a:spcPct val="80000"/>
              </a:lnSpc>
              <a:spcBef>
                <a:spcPts val="0"/>
              </a:spcBef>
              <a:spcAft>
                <a:spcPts val="0"/>
              </a:spcAft>
              <a:buSzPts val="1400"/>
              <a:buFont typeface="Arial"/>
              <a:buChar char="•"/>
            </a:pPr>
            <a:r>
              <a:rPr lang="en-US" sz="2035"/>
              <a:t>Some major wins for climate can also be wins for women’s and children’s health (in particular) and reduce drudgery e.g. clean cooking technologies  </a:t>
            </a:r>
            <a:endParaRPr/>
          </a:p>
          <a:p>
            <a:pPr marL="457200" lvl="0" indent="-228600" algn="l" rtl="0">
              <a:lnSpc>
                <a:spcPct val="80000"/>
              </a:lnSpc>
              <a:spcBef>
                <a:spcPts val="0"/>
              </a:spcBef>
              <a:spcAft>
                <a:spcPts val="0"/>
              </a:spcAft>
              <a:buSzPts val="1400"/>
              <a:buNone/>
            </a:pPr>
            <a:endParaRPr sz="2035"/>
          </a:p>
        </p:txBody>
      </p:sp>
      <p:sp>
        <p:nvSpPr>
          <p:cNvPr id="452" name="Google Shape;452;p5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46</a:t>
            </a:fld>
            <a:endParaRPr/>
          </a:p>
        </p:txBody>
      </p:sp>
      <p:pic>
        <p:nvPicPr>
          <p:cNvPr id="453" name="Google Shape;453;p53" descr="A picture containing outdoor, building, man, hydrant&#10;&#10;Description automatically generated"/>
          <p:cNvPicPr preferRelativeResize="0"/>
          <p:nvPr/>
        </p:nvPicPr>
        <p:blipFill rotWithShape="1">
          <a:blip r:embed="rId3">
            <a:alphaModFix/>
          </a:blip>
          <a:srcRect l="32233" r="18348"/>
          <a:stretch/>
        </p:blipFill>
        <p:spPr>
          <a:xfrm>
            <a:off x="5504155" y="1225875"/>
            <a:ext cx="3266983" cy="4406249"/>
          </a:xfrm>
          <a:prstGeom prst="rect">
            <a:avLst/>
          </a:prstGeom>
          <a:noFill/>
          <a:ln>
            <a:noFill/>
          </a:ln>
        </p:spPr>
      </p:pic>
      <p:sp>
        <p:nvSpPr>
          <p:cNvPr id="454" name="Google Shape;454;p53"/>
          <p:cNvSpPr txBox="1"/>
          <p:nvPr/>
        </p:nvSpPr>
        <p:spPr>
          <a:xfrm>
            <a:off x="6320901" y="6010183"/>
            <a:ext cx="189094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Image: clean cookstove, DFID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4"/>
          <p:cNvSpPr txBox="1">
            <a:spLocks noGrp="1"/>
          </p:cNvSpPr>
          <p:nvPr>
            <p:ph type="title"/>
          </p:nvPr>
        </p:nvSpPr>
        <p:spPr>
          <a:xfrm>
            <a:off x="593126" y="73540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Women are adaptation leaders</a:t>
            </a:r>
            <a:endParaRPr/>
          </a:p>
        </p:txBody>
      </p:sp>
      <p:sp>
        <p:nvSpPr>
          <p:cNvPr id="460" name="Google Shape;460;p54"/>
          <p:cNvSpPr txBox="1">
            <a:spLocks noGrp="1"/>
          </p:cNvSpPr>
          <p:nvPr>
            <p:ph type="body" idx="1"/>
          </p:nvPr>
        </p:nvSpPr>
        <p:spPr>
          <a:xfrm>
            <a:off x="322453" y="1446765"/>
            <a:ext cx="5172826" cy="4874800"/>
          </a:xfrm>
          <a:prstGeom prst="rect">
            <a:avLst/>
          </a:prstGeom>
          <a:noFill/>
          <a:ln>
            <a:noFill/>
          </a:ln>
        </p:spPr>
        <p:txBody>
          <a:bodyPr spcFirstLastPara="1" wrap="square" lIns="0" tIns="0" rIns="0" bIns="0" anchor="t" anchorCtr="0">
            <a:noAutofit/>
          </a:bodyPr>
          <a:lstStyle/>
          <a:p>
            <a:pPr marL="571500" lvl="0" indent="-342900" algn="l" rtl="0">
              <a:lnSpc>
                <a:spcPct val="90000"/>
              </a:lnSpc>
              <a:spcBef>
                <a:spcPts val="0"/>
              </a:spcBef>
              <a:spcAft>
                <a:spcPts val="0"/>
              </a:spcAft>
              <a:buSzPts val="1400"/>
              <a:buFont typeface="Arial"/>
              <a:buChar char="•"/>
            </a:pPr>
            <a:r>
              <a:rPr lang="en-US" sz="2035"/>
              <a:t>Women have been adapting to swift environmental changes for decades</a:t>
            </a:r>
            <a:endParaRPr/>
          </a:p>
          <a:p>
            <a:pPr marL="571500" lvl="0" indent="-342900" algn="l" rtl="0">
              <a:lnSpc>
                <a:spcPct val="90000"/>
              </a:lnSpc>
              <a:spcBef>
                <a:spcPts val="0"/>
              </a:spcBef>
              <a:spcAft>
                <a:spcPts val="0"/>
              </a:spcAft>
              <a:buSzPts val="1400"/>
              <a:buFont typeface="Arial"/>
              <a:buChar char="•"/>
            </a:pPr>
            <a:r>
              <a:rPr lang="en-US" sz="2035"/>
              <a:t>Women are also first responders to disasters</a:t>
            </a:r>
            <a:endParaRPr/>
          </a:p>
          <a:p>
            <a:pPr marL="571500" lvl="0" indent="-342900" algn="l" rtl="0">
              <a:lnSpc>
                <a:spcPct val="90000"/>
              </a:lnSpc>
              <a:spcBef>
                <a:spcPts val="0"/>
              </a:spcBef>
              <a:spcAft>
                <a:spcPts val="0"/>
              </a:spcAft>
              <a:buSzPts val="1400"/>
              <a:buFont typeface="Arial"/>
              <a:buChar char="•"/>
            </a:pPr>
            <a:r>
              <a:rPr lang="en-US" sz="2035"/>
              <a:t>They hold traditional knowledge on which crops to grow in unpredictable weather and have traditional knowledge on how to store food if they receive early warning</a:t>
            </a:r>
            <a:endParaRPr/>
          </a:p>
          <a:p>
            <a:pPr marL="571500" lvl="0" indent="-342900" algn="l" rtl="0">
              <a:lnSpc>
                <a:spcPct val="90000"/>
              </a:lnSpc>
              <a:spcBef>
                <a:spcPts val="0"/>
              </a:spcBef>
              <a:spcAft>
                <a:spcPts val="0"/>
              </a:spcAft>
              <a:buSzPts val="1400"/>
              <a:buFont typeface="Arial"/>
              <a:buChar char="•"/>
            </a:pPr>
            <a:r>
              <a:rPr lang="en-US" sz="2035"/>
              <a:t>Studies show women are better at disseminating early warning information than men</a:t>
            </a:r>
            <a:endParaRPr/>
          </a:p>
          <a:p>
            <a:pPr marL="571500" lvl="0" indent="-342900" algn="l" rtl="0">
              <a:lnSpc>
                <a:spcPct val="90000"/>
              </a:lnSpc>
              <a:spcBef>
                <a:spcPts val="0"/>
              </a:spcBef>
              <a:spcAft>
                <a:spcPts val="0"/>
              </a:spcAft>
              <a:buSzPts val="1400"/>
              <a:buFont typeface="Arial"/>
              <a:buChar char="•"/>
            </a:pPr>
            <a:r>
              <a:rPr lang="en-US" sz="2035"/>
              <a:t>They can highlight gender-specific needs if included in decision-making processes</a:t>
            </a:r>
            <a:endParaRPr/>
          </a:p>
          <a:p>
            <a:pPr marL="571500" lvl="0" indent="-342900" algn="l" rtl="0">
              <a:lnSpc>
                <a:spcPct val="90000"/>
              </a:lnSpc>
              <a:spcBef>
                <a:spcPts val="0"/>
              </a:spcBef>
              <a:spcAft>
                <a:spcPts val="0"/>
              </a:spcAft>
              <a:buSzPts val="1400"/>
              <a:buFont typeface="Arial"/>
              <a:buChar char="•"/>
            </a:pPr>
            <a:r>
              <a:rPr lang="en-US" sz="2035"/>
              <a:t>In semi arid regions, research shows that women are not necessarily victims or powerless: they are often diversifying their livelihoods and increasing their agency in response to climatic pressures (ASSAR)</a:t>
            </a:r>
            <a:endParaRPr sz="2035"/>
          </a:p>
        </p:txBody>
      </p:sp>
      <p:pic>
        <p:nvPicPr>
          <p:cNvPr id="461" name="Google Shape;461;p54"/>
          <p:cNvPicPr preferRelativeResize="0"/>
          <p:nvPr/>
        </p:nvPicPr>
        <p:blipFill rotWithShape="1">
          <a:blip r:embed="rId3">
            <a:alphaModFix/>
          </a:blip>
          <a:srcRect/>
          <a:stretch/>
        </p:blipFill>
        <p:spPr>
          <a:xfrm>
            <a:off x="5858281" y="1446765"/>
            <a:ext cx="2771795" cy="4514883"/>
          </a:xfrm>
          <a:prstGeom prst="rect">
            <a:avLst/>
          </a:prstGeom>
          <a:noFill/>
          <a:ln>
            <a:noFill/>
          </a:ln>
        </p:spPr>
      </p:pic>
      <p:sp>
        <p:nvSpPr>
          <p:cNvPr id="462" name="Google Shape;462;p54"/>
          <p:cNvSpPr txBox="1"/>
          <p:nvPr/>
        </p:nvSpPr>
        <p:spPr>
          <a:xfrm>
            <a:off x="6631619" y="6418555"/>
            <a:ext cx="2118907"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Image: credit ASSAR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5"/>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468" name="Google Shape;468;p55"/>
          <p:cNvSpPr txBox="1">
            <a:spLocks noGrp="1"/>
          </p:cNvSpPr>
          <p:nvPr>
            <p:ph type="body" idx="1"/>
          </p:nvPr>
        </p:nvSpPr>
        <p:spPr>
          <a:xfrm>
            <a:off x="904034" y="1169958"/>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469" name="Google Shape;469;p55"/>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48</a:t>
            </a:fld>
            <a:endParaRPr/>
          </a:p>
        </p:txBody>
      </p:sp>
      <p:pic>
        <p:nvPicPr>
          <p:cNvPr id="470" name="Google Shape;470;p55" descr="A picture containing photo, man, holding, young&#10;&#10;Description automatically generated"/>
          <p:cNvPicPr preferRelativeResize="0"/>
          <p:nvPr/>
        </p:nvPicPr>
        <p:blipFill rotWithShape="1">
          <a:blip r:embed="rId3">
            <a:alphaModFix/>
          </a:blip>
          <a:srcRect/>
          <a:stretch/>
        </p:blipFill>
        <p:spPr>
          <a:xfrm>
            <a:off x="-1" y="1767437"/>
            <a:ext cx="9202879" cy="3302000"/>
          </a:xfrm>
          <a:prstGeom prst="rect">
            <a:avLst/>
          </a:prstGeom>
          <a:noFill/>
          <a:ln>
            <a:noFill/>
          </a:ln>
        </p:spPr>
      </p:pic>
      <p:sp>
        <p:nvSpPr>
          <p:cNvPr id="471" name="Google Shape;471;p55"/>
          <p:cNvSpPr txBox="1"/>
          <p:nvPr/>
        </p:nvSpPr>
        <p:spPr>
          <a:xfrm>
            <a:off x="3426781" y="5495278"/>
            <a:ext cx="539762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Consider these findings from the Adaptation at Scale in Semi-Arid Regions programme (www.assar.uct.ac.za)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6"/>
          <p:cNvSpPr txBox="1">
            <a:spLocks noGrp="1"/>
          </p:cNvSpPr>
          <p:nvPr>
            <p:ph type="title"/>
          </p:nvPr>
        </p:nvSpPr>
        <p:spPr>
          <a:xfrm>
            <a:off x="493795" y="254695"/>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477" name="Google Shape;477;p56"/>
          <p:cNvSpPr txBox="1">
            <a:spLocks noGrp="1"/>
          </p:cNvSpPr>
          <p:nvPr>
            <p:ph type="body" idx="1"/>
          </p:nvPr>
        </p:nvSpPr>
        <p:spPr>
          <a:xfrm>
            <a:off x="493795" y="1427411"/>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478" name="Google Shape;478;p56"/>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49</a:t>
            </a:fld>
            <a:endParaRPr/>
          </a:p>
        </p:txBody>
      </p:sp>
      <p:sp>
        <p:nvSpPr>
          <p:cNvPr id="479" name="Google Shape;479;p56"/>
          <p:cNvSpPr txBox="1"/>
          <p:nvPr/>
        </p:nvSpPr>
        <p:spPr>
          <a:xfrm>
            <a:off x="137650" y="5242444"/>
            <a:ext cx="8489765" cy="14312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What surprises you about these findings from semi-arid Sub Saharan African countries and India? What doesn’t surprise you?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How would you design interventions to help people who are struggling to adapt to climatic and other pressures? Brainstorm with your group.</a:t>
            </a:r>
            <a:endParaRPr sz="1400" b="0" i="0" u="none" strike="noStrike" cap="none">
              <a:solidFill>
                <a:srgbClr val="000000"/>
              </a:solidFill>
              <a:latin typeface="Arial"/>
              <a:ea typeface="Arial"/>
              <a:cs typeface="Arial"/>
              <a:sym typeface="Arial"/>
            </a:endParaRPr>
          </a:p>
        </p:txBody>
      </p:sp>
      <p:pic>
        <p:nvPicPr>
          <p:cNvPr id="480" name="Google Shape;480;p56" descr="A screenshot of a social media post&#10;&#10;Description automatically generated"/>
          <p:cNvPicPr preferRelativeResize="0"/>
          <p:nvPr/>
        </p:nvPicPr>
        <p:blipFill rotWithShape="1">
          <a:blip r:embed="rId3">
            <a:alphaModFix/>
          </a:blip>
          <a:srcRect/>
          <a:stretch/>
        </p:blipFill>
        <p:spPr>
          <a:xfrm>
            <a:off x="137650" y="1243761"/>
            <a:ext cx="8935329" cy="399868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a:spLocks noGrp="1"/>
          </p:cNvSpPr>
          <p:nvPr>
            <p:ph type="title"/>
          </p:nvPr>
        </p:nvSpPr>
        <p:spPr>
          <a:xfrm>
            <a:off x="734517" y="410354"/>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Gender Stereotype: Group Exercise </a:t>
            </a:r>
            <a:endParaRPr/>
          </a:p>
        </p:txBody>
      </p:sp>
      <p:sp>
        <p:nvSpPr>
          <p:cNvPr id="146" name="Google Shape;146;p5"/>
          <p:cNvSpPr txBox="1"/>
          <p:nvPr/>
        </p:nvSpPr>
        <p:spPr>
          <a:xfrm>
            <a:off x="5311636" y="1154245"/>
            <a:ext cx="3297837"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Divide into groups. </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Half of the group brainstorm on how gender stereotypes are limiting or restrictive to men</a:t>
            </a:r>
            <a:endParaRPr sz="1400" b="0" i="0" u="none" strike="noStrike" cap="none">
              <a:solidFill>
                <a:srgbClr val="000000"/>
              </a:solidFill>
              <a:latin typeface="Arial"/>
              <a:ea typeface="Arial"/>
              <a:cs typeface="Arial"/>
              <a:sym typeface="Arial"/>
            </a:endParaRPr>
          </a:p>
          <a:p>
            <a:pPr marL="257175" marR="0" lvl="0" indent="-257175"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The other half brainstorm on how gender stereotypes are harmful to women</a:t>
            </a:r>
            <a:endParaRPr sz="1400" b="0" i="0" u="none" strike="noStrike" cap="none">
              <a:solidFill>
                <a:srgbClr val="000000"/>
              </a:solidFill>
              <a:latin typeface="Arial"/>
              <a:ea typeface="Arial"/>
              <a:cs typeface="Arial"/>
              <a:sym typeface="Arial"/>
            </a:endParaRPr>
          </a:p>
          <a:p>
            <a:pPr marL="257175" marR="0" lvl="0" indent="-104775"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47" name="Google Shape;147;p5"/>
          <p:cNvPicPr preferRelativeResize="0"/>
          <p:nvPr/>
        </p:nvPicPr>
        <p:blipFill rotWithShape="1">
          <a:blip r:embed="rId3">
            <a:alphaModFix/>
          </a:blip>
          <a:srcRect l="17066" t="16053" r="17066" b="9000"/>
          <a:stretch/>
        </p:blipFill>
        <p:spPr>
          <a:xfrm>
            <a:off x="844100" y="1452900"/>
            <a:ext cx="3957427" cy="337704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7"/>
          <p:cNvSpPr txBox="1">
            <a:spLocks noGrp="1"/>
          </p:cNvSpPr>
          <p:nvPr>
            <p:ph type="title"/>
          </p:nvPr>
        </p:nvSpPr>
        <p:spPr>
          <a:xfrm>
            <a:off x="109744" y="254695"/>
            <a:ext cx="8729455" cy="81062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Group exercise: How people are dealing with diverse risks and pressures in semi-arid lands</a:t>
            </a:r>
            <a:endParaRPr/>
          </a:p>
        </p:txBody>
      </p:sp>
      <p:sp>
        <p:nvSpPr>
          <p:cNvPr id="486" name="Google Shape;486;p57"/>
          <p:cNvSpPr txBox="1">
            <a:spLocks noGrp="1"/>
          </p:cNvSpPr>
          <p:nvPr>
            <p:ph type="body" idx="1"/>
          </p:nvPr>
        </p:nvSpPr>
        <p:spPr>
          <a:xfrm>
            <a:off x="493795" y="1427411"/>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US"/>
              <a:t> </a:t>
            </a:r>
            <a:endParaRPr/>
          </a:p>
        </p:txBody>
      </p:sp>
      <p:sp>
        <p:nvSpPr>
          <p:cNvPr id="487" name="Google Shape;487;p57"/>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US"/>
              <a:t>50</a:t>
            </a:fld>
            <a:endParaRPr/>
          </a:p>
        </p:txBody>
      </p:sp>
      <p:sp>
        <p:nvSpPr>
          <p:cNvPr id="488" name="Google Shape;488;p57"/>
          <p:cNvSpPr txBox="1"/>
          <p:nvPr/>
        </p:nvSpPr>
        <p:spPr>
          <a:xfrm>
            <a:off x="206476" y="5430589"/>
            <a:ext cx="9104671" cy="12431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What surprises you about these findings from semi-arid Sub Saharan African countries and India? What doesn’t surprise you?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How would you design interventions to help people who are struggling to adapt to climatic and other pressures? Brainstorm with your group.</a:t>
            </a:r>
            <a:endParaRPr sz="1400" b="0" i="0" u="none" strike="noStrike" cap="none">
              <a:solidFill>
                <a:srgbClr val="000000"/>
              </a:solidFill>
              <a:latin typeface="Arial"/>
              <a:ea typeface="Arial"/>
              <a:cs typeface="Arial"/>
              <a:sym typeface="Arial"/>
            </a:endParaRPr>
          </a:p>
        </p:txBody>
      </p:sp>
      <p:pic>
        <p:nvPicPr>
          <p:cNvPr id="489" name="Google Shape;489;p57" descr="A screenshot of a social media post&#10;&#10;Description automatically generated"/>
          <p:cNvPicPr preferRelativeResize="0"/>
          <p:nvPr/>
        </p:nvPicPr>
        <p:blipFill rotWithShape="1">
          <a:blip r:embed="rId3">
            <a:alphaModFix/>
          </a:blip>
          <a:srcRect/>
          <a:stretch/>
        </p:blipFill>
        <p:spPr>
          <a:xfrm>
            <a:off x="109745" y="1032614"/>
            <a:ext cx="9034255" cy="447087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93"/>
        <p:cNvGrpSpPr/>
        <p:nvPr/>
      </p:nvGrpSpPr>
      <p:grpSpPr>
        <a:xfrm>
          <a:off x="0" y="0"/>
          <a:ext cx="0" cy="0"/>
          <a:chOff x="0" y="0"/>
          <a:chExt cx="0" cy="0"/>
        </a:xfrm>
      </p:grpSpPr>
      <p:sp>
        <p:nvSpPr>
          <p:cNvPr id="494" name="Google Shape;494;p58"/>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5" name="Google Shape;495;p58"/>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FFFFFF"/>
              </a:buClr>
              <a:buSzPts val="3200"/>
              <a:buFont typeface="Calibri"/>
              <a:buNone/>
            </a:pPr>
            <a:r>
              <a:rPr lang="en-US" sz="3200" b="0" i="0" u="none" strike="noStrike" cap="none">
                <a:solidFill>
                  <a:srgbClr val="FFFFFF"/>
                </a:solidFill>
                <a:latin typeface="Calibri"/>
                <a:ea typeface="Calibri"/>
                <a:cs typeface="Calibri"/>
                <a:sym typeface="Calibri"/>
              </a:rPr>
              <a:t>@cdknetwork</a:t>
            </a:r>
            <a:endParaRPr sz="3200" b="0" i="0" u="none" strike="noStrike" cap="none">
              <a:solidFill>
                <a:schemeClr val="dk1"/>
              </a:solidFill>
              <a:latin typeface="Calibri"/>
              <a:ea typeface="Calibri"/>
              <a:cs typeface="Calibri"/>
              <a:sym typeface="Calibri"/>
            </a:endParaRPr>
          </a:p>
        </p:txBody>
      </p:sp>
      <p:sp>
        <p:nvSpPr>
          <p:cNvPr id="496" name="Google Shape;496;p58"/>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US" sz="3600">
                <a:solidFill>
                  <a:schemeClr val="lt1"/>
                </a:solidFill>
              </a:rPr>
            </a:br>
            <a:br>
              <a:rPr lang="en-US" sz="3600">
                <a:solidFill>
                  <a:schemeClr val="lt1"/>
                </a:solidFill>
              </a:rPr>
            </a:br>
            <a:br>
              <a:rPr lang="en-US" sz="3600">
                <a:solidFill>
                  <a:schemeClr val="lt1"/>
                </a:solidFill>
              </a:rPr>
            </a:br>
            <a:br>
              <a:rPr lang="en-US" sz="3600">
                <a:solidFill>
                  <a:schemeClr val="lt1"/>
                </a:solidFill>
              </a:rPr>
            </a:br>
            <a:br>
              <a:rPr lang="en-US" sz="3600">
                <a:solidFill>
                  <a:schemeClr val="lt1"/>
                </a:solidFill>
              </a:rPr>
            </a:br>
            <a:r>
              <a:rPr lang="en-US" sz="3600">
                <a:solidFill>
                  <a:schemeClr val="lt1"/>
                </a:solidFill>
              </a:rPr>
              <a:t> </a:t>
            </a:r>
            <a:r>
              <a:rPr lang="en-US" sz="3600" u="sng">
                <a:solidFill>
                  <a:schemeClr val="hlink"/>
                </a:solidFill>
                <a:hlinkClick r:id="rId3"/>
              </a:rPr>
              <a:t>www.cdkn.org</a:t>
            </a:r>
            <a:br>
              <a:rPr lang="en-US">
                <a:solidFill>
                  <a:schemeClr val="lt1"/>
                </a:solidFill>
              </a:rPr>
            </a:br>
            <a:br>
              <a:rPr lang="en-US">
                <a:solidFill>
                  <a:schemeClr val="lt1"/>
                </a:solidFill>
              </a:rPr>
            </a:br>
            <a:r>
              <a:rPr lang="en-US">
                <a:solidFill>
                  <a:schemeClr val="lt1"/>
                </a:solidFill>
              </a:rPr>
              <a:t> </a:t>
            </a:r>
            <a:br>
              <a:rPr lang="en-US">
                <a:solidFill>
                  <a:schemeClr val="lt1"/>
                </a:solidFill>
              </a:rPr>
            </a:b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a:spLocks noGrp="1"/>
          </p:cNvSpPr>
          <p:nvPr>
            <p:ph type="title"/>
          </p:nvPr>
        </p:nvSpPr>
        <p:spPr>
          <a:xfrm>
            <a:off x="734517" y="410354"/>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Intersectionality </a:t>
            </a:r>
            <a:endParaRPr/>
          </a:p>
        </p:txBody>
      </p:sp>
      <p:sp>
        <p:nvSpPr>
          <p:cNvPr id="153" name="Google Shape;153;p6"/>
          <p:cNvSpPr txBox="1"/>
          <p:nvPr/>
        </p:nvSpPr>
        <p:spPr>
          <a:xfrm>
            <a:off x="419726" y="852671"/>
            <a:ext cx="8249740" cy="4055533"/>
          </a:xfrm>
          <a:prstGeom prst="rect">
            <a:avLst/>
          </a:prstGeom>
          <a:noFill/>
          <a:ln>
            <a:noFill/>
          </a:ln>
        </p:spPr>
        <p:txBody>
          <a:bodyPr spcFirstLastPara="1" wrap="square" lIns="91425" tIns="45700" rIns="91425" bIns="45700" anchor="t" anchorCtr="0">
            <a:noAutofit/>
          </a:bodyPr>
          <a:lstStyle/>
          <a:p>
            <a:pPr marL="214313" marR="0" lvl="0" indent="-214313" algn="just"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The</a:t>
            </a:r>
            <a:r>
              <a:rPr lang="en-US" sz="2300" b="0" i="0" u="none" strike="noStrike" cap="none">
                <a:solidFill>
                  <a:srgbClr val="000000"/>
                </a:solidFill>
                <a:latin typeface="Calibri"/>
                <a:ea typeface="Calibri"/>
                <a:cs typeface="Calibri"/>
                <a:sym typeface="Calibri"/>
              </a:rPr>
              <a:t> interplay of multiple social characteristics (such as gender, race, class, disability, marital status, immigration status, geographical location level of education, religion, ethnicity) increases vulnerability and inequality in privilege and power, and further entrenches inequalities and injustice</a:t>
            </a:r>
            <a:endParaRPr sz="1400" b="0" i="0" u="none" strike="noStrike" cap="none">
              <a:solidFill>
                <a:srgbClr val="000000"/>
              </a:solidFill>
              <a:latin typeface="Arial"/>
              <a:ea typeface="Arial"/>
              <a:cs typeface="Arial"/>
              <a:sym typeface="Arial"/>
            </a:endParaRPr>
          </a:p>
          <a:p>
            <a:pPr marL="214313" marR="0" lvl="0" indent="-214313" algn="just"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Not all vulnerable populations are equally disadvantaged or excluded</a:t>
            </a:r>
            <a:endParaRPr sz="1400" b="0" i="0" u="none" strike="noStrike" cap="none">
              <a:solidFill>
                <a:srgbClr val="000000"/>
              </a:solidFill>
              <a:latin typeface="Arial"/>
              <a:ea typeface="Arial"/>
              <a:cs typeface="Arial"/>
              <a:sym typeface="Arial"/>
            </a:endParaRPr>
          </a:p>
          <a:p>
            <a:pPr marL="214313" marR="0" lvl="0" indent="-214313" algn="just"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Some vulnerable populations may face both gender inequality and social exclusion simultaneously, making them more vulnerable than others</a:t>
            </a:r>
            <a:endParaRPr sz="1400" b="0" i="0" u="none" strike="noStrike" cap="none">
              <a:solidFill>
                <a:srgbClr val="000000"/>
              </a:solidFill>
              <a:latin typeface="Arial"/>
              <a:ea typeface="Arial"/>
              <a:cs typeface="Arial"/>
              <a:sym typeface="Arial"/>
            </a:endParaRPr>
          </a:p>
          <a:p>
            <a:pPr marL="557213" marR="0" lvl="1" indent="-214312" algn="just"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Women with disabilities may face double marginalization because of gender norms, stereotypes and stigma towards persons with disabilities</a:t>
            </a:r>
            <a:endParaRPr sz="1400" b="0" i="0" u="none" strike="noStrike" cap="none">
              <a:solidFill>
                <a:srgbClr val="000000"/>
              </a:solidFill>
              <a:latin typeface="Arial"/>
              <a:ea typeface="Arial"/>
              <a:cs typeface="Arial"/>
              <a:sym typeface="Arial"/>
            </a:endParaRPr>
          </a:p>
          <a:p>
            <a:pPr marL="557213" marR="0" lvl="1" indent="-214312" algn="just" rtl="0">
              <a:lnSpc>
                <a:spcPct val="100000"/>
              </a:lnSpc>
              <a:spcBef>
                <a:spcPts val="0"/>
              </a:spcBef>
              <a:spcAft>
                <a:spcPts val="0"/>
              </a:spcAft>
              <a:buClr>
                <a:srgbClr val="000000"/>
              </a:buClr>
              <a:buSzPts val="2300"/>
              <a:buFont typeface="Arial"/>
              <a:buChar char="•"/>
            </a:pPr>
            <a:r>
              <a:rPr lang="en-US" sz="2300" b="0" i="0" u="none" strike="noStrike" cap="none">
                <a:solidFill>
                  <a:srgbClr val="000000"/>
                </a:solidFill>
                <a:latin typeface="Calibri"/>
                <a:ea typeface="Calibri"/>
                <a:cs typeface="Calibri"/>
                <a:sym typeface="Calibri"/>
              </a:rPr>
              <a:t>Adolescent boys living in extreme poverty may be exposed to higher risks of community violence (due to age and socio-economic status)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p:cNvSpPr txBox="1">
            <a:spLocks noGrp="1"/>
          </p:cNvSpPr>
          <p:nvPr>
            <p:ph type="title"/>
          </p:nvPr>
        </p:nvSpPr>
        <p:spPr>
          <a:xfrm>
            <a:off x="734517" y="410354"/>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Intersectionality - CASE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STORY</a:t>
            </a:r>
            <a:r>
              <a:rPr lang="en-US"/>
              <a:t> </a:t>
            </a:r>
            <a:br>
              <a:rPr lang="en-US" sz="2800">
                <a:solidFill>
                  <a:schemeClr val="dk1"/>
                </a:solidFill>
                <a:latin typeface="Open Sans Light"/>
                <a:ea typeface="Open Sans Light"/>
                <a:cs typeface="Open Sans Light"/>
                <a:sym typeface="Open Sans Light"/>
              </a:rPr>
            </a:br>
            <a:r>
              <a:rPr lang="en-US"/>
              <a:t> </a:t>
            </a:r>
            <a:endParaRPr/>
          </a:p>
        </p:txBody>
      </p:sp>
      <p:sp>
        <p:nvSpPr>
          <p:cNvPr id="159" name="Google Shape;159;p7"/>
          <p:cNvSpPr txBox="1"/>
          <p:nvPr/>
        </p:nvSpPr>
        <p:spPr>
          <a:xfrm>
            <a:off x="4122295" y="1032654"/>
            <a:ext cx="4689223" cy="345863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888888"/>
              </a:buClr>
              <a:buSzPts val="1400"/>
              <a:buFont typeface="Verdana"/>
              <a:buNone/>
            </a:pPr>
            <a:r>
              <a:rPr lang="en-US" sz="2400" b="0" i="0" u="none" strike="noStrike" cap="none" dirty="0">
                <a:solidFill>
                  <a:schemeClr val="dk1"/>
                </a:solidFill>
                <a:latin typeface="Calibri"/>
                <a:ea typeface="Calibri"/>
                <a:cs typeface="Calibri"/>
                <a:sym typeface="Calibri"/>
              </a:rPr>
              <a:t>Form small groups and read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888888"/>
              </a:buClr>
              <a:buSzPts val="1400"/>
              <a:buFont typeface="Verdana"/>
              <a:buNone/>
            </a:pPr>
            <a:r>
              <a:rPr lang="en-US" sz="2400" b="0" i="0" u="none" strike="noStrike" cap="none" dirty="0">
                <a:solidFill>
                  <a:schemeClr val="dk1"/>
                </a:solidFill>
                <a:latin typeface="Calibri"/>
                <a:ea typeface="Calibri"/>
                <a:cs typeface="Calibri"/>
                <a:sym typeface="Calibri"/>
              </a:rPr>
              <a:t>case story </a:t>
            </a:r>
            <a:endParaRPr sz="1400" b="0" i="0" u="none" strike="noStrike" cap="none" dirty="0">
              <a:solidFill>
                <a:srgbClr val="000000"/>
              </a:solidFill>
              <a:latin typeface="Arial"/>
              <a:ea typeface="Arial"/>
              <a:cs typeface="Arial"/>
              <a:sym typeface="Arial"/>
            </a:endParaRPr>
          </a:p>
          <a:p>
            <a:pPr marL="257175" marR="0" lvl="0" indent="-257175" algn="l" rtl="0">
              <a:lnSpc>
                <a:spcPct val="100000"/>
              </a:lnSpc>
              <a:spcBef>
                <a:spcPts val="0"/>
              </a:spcBef>
              <a:spcAft>
                <a:spcPts val="0"/>
              </a:spcAft>
              <a:buClr>
                <a:srgbClr val="888888"/>
              </a:buClr>
              <a:buSzPts val="1400"/>
              <a:buFont typeface="Courier New"/>
              <a:buChar char="o"/>
            </a:pPr>
            <a:r>
              <a:rPr lang="en-US" sz="2400" b="0" i="0" u="none" strike="noStrike" cap="none" dirty="0">
                <a:solidFill>
                  <a:schemeClr val="dk1"/>
                </a:solidFill>
                <a:latin typeface="Calibri"/>
                <a:ea typeface="Calibri"/>
                <a:cs typeface="Calibri"/>
                <a:sym typeface="Calibri"/>
              </a:rPr>
              <a:t>Discuss the following:</a:t>
            </a:r>
            <a:endParaRPr sz="1400" b="0" i="0" u="none" strike="noStrike" cap="none" dirty="0">
              <a:solidFill>
                <a:srgbClr val="000000"/>
              </a:solidFill>
              <a:latin typeface="Arial"/>
              <a:ea typeface="Arial"/>
              <a:cs typeface="Arial"/>
              <a:sym typeface="Arial"/>
            </a:endParaRPr>
          </a:p>
          <a:p>
            <a:pPr marL="557213" marR="0" lvl="1" indent="-214312" algn="l" rtl="0">
              <a:lnSpc>
                <a:spcPct val="100000"/>
              </a:lnSpc>
              <a:spcBef>
                <a:spcPts val="750"/>
              </a:spcBef>
              <a:spcAft>
                <a:spcPts val="0"/>
              </a:spcAft>
              <a:buClr>
                <a:schemeClr val="dk1"/>
              </a:buClr>
              <a:buSzPts val="1400"/>
              <a:buFont typeface="Courier New"/>
              <a:buChar char="o"/>
            </a:pPr>
            <a:r>
              <a:rPr lang="en-US" sz="2400" b="0" i="0" u="none" strike="noStrike" cap="none" dirty="0">
                <a:solidFill>
                  <a:schemeClr val="dk1"/>
                </a:solidFill>
                <a:latin typeface="Calibri"/>
                <a:ea typeface="Calibri"/>
                <a:cs typeface="Calibri"/>
                <a:sym typeface="Calibri"/>
              </a:rPr>
              <a:t>What are </a:t>
            </a:r>
            <a:r>
              <a:rPr lang="en-US" sz="2400" b="0" i="0" u="none" strike="noStrike" cap="none" dirty="0" err="1">
                <a:solidFill>
                  <a:schemeClr val="dk1"/>
                </a:solidFill>
                <a:latin typeface="Calibri"/>
                <a:ea typeface="Calibri"/>
                <a:cs typeface="Calibri"/>
                <a:sym typeface="Calibri"/>
              </a:rPr>
              <a:t>Hasab’s</a:t>
            </a:r>
            <a:r>
              <a:rPr lang="en-US" sz="2400" b="0" i="0" u="none" strike="noStrike" cap="none" dirty="0">
                <a:solidFill>
                  <a:schemeClr val="dk1"/>
                </a:solidFill>
                <a:latin typeface="Calibri"/>
                <a:ea typeface="Calibri"/>
                <a:cs typeface="Calibri"/>
                <a:sym typeface="Calibri"/>
              </a:rPr>
              <a:t> vulnerabilities? </a:t>
            </a:r>
            <a:endParaRPr sz="1400" b="0" i="0" u="none" strike="noStrike" cap="none" dirty="0">
              <a:solidFill>
                <a:srgbClr val="000000"/>
              </a:solidFill>
              <a:latin typeface="Arial"/>
              <a:ea typeface="Arial"/>
              <a:cs typeface="Arial"/>
              <a:sym typeface="Arial"/>
            </a:endParaRPr>
          </a:p>
          <a:p>
            <a:pPr marL="557213" marR="0" lvl="1" indent="-214312" algn="l" rtl="0">
              <a:lnSpc>
                <a:spcPct val="100000"/>
              </a:lnSpc>
              <a:spcBef>
                <a:spcPts val="750"/>
              </a:spcBef>
              <a:spcAft>
                <a:spcPts val="0"/>
              </a:spcAft>
              <a:buClr>
                <a:schemeClr val="dk1"/>
              </a:buClr>
              <a:buSzPts val="1400"/>
              <a:buFont typeface="Courier New"/>
              <a:buChar char="o"/>
            </a:pPr>
            <a:r>
              <a:rPr lang="en-US" sz="2400" b="0" i="0" u="none" strike="noStrike" cap="none" dirty="0">
                <a:solidFill>
                  <a:schemeClr val="dk1"/>
                </a:solidFill>
                <a:latin typeface="Calibri"/>
                <a:ea typeface="Calibri"/>
                <a:cs typeface="Calibri"/>
                <a:sym typeface="Calibri"/>
              </a:rPr>
              <a:t>Identify the multiple identities involved and how those impact the inequality and exclusion challenges faced by </a:t>
            </a:r>
            <a:r>
              <a:rPr lang="en-US" sz="2400" b="0" i="0" u="none" strike="noStrike" cap="none" dirty="0" err="1">
                <a:solidFill>
                  <a:schemeClr val="dk1"/>
                </a:solidFill>
                <a:latin typeface="Calibri"/>
                <a:ea typeface="Calibri"/>
                <a:cs typeface="Calibri"/>
                <a:sym typeface="Calibri"/>
              </a:rPr>
              <a:t>Hasab</a:t>
            </a: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557213" marR="0" lvl="1" indent="-214312" algn="l" rtl="0">
              <a:lnSpc>
                <a:spcPct val="100000"/>
              </a:lnSpc>
              <a:spcBef>
                <a:spcPts val="750"/>
              </a:spcBef>
              <a:spcAft>
                <a:spcPts val="0"/>
              </a:spcAft>
              <a:buClr>
                <a:schemeClr val="dk1"/>
              </a:buClr>
              <a:buSzPts val="1400"/>
              <a:buFont typeface="Courier New"/>
              <a:buChar char="o"/>
            </a:pPr>
            <a:r>
              <a:rPr lang="en-US" sz="2400" b="0" i="0" u="none" strike="noStrike" cap="none" dirty="0">
                <a:solidFill>
                  <a:schemeClr val="dk1"/>
                </a:solidFill>
                <a:latin typeface="Calibri"/>
                <a:ea typeface="Calibri"/>
                <a:cs typeface="Calibri"/>
                <a:sym typeface="Calibri"/>
              </a:rPr>
              <a:t>Where does this exclusion come from? </a:t>
            </a:r>
            <a:endParaRPr sz="1400" b="0" i="0" u="none" strike="noStrike" cap="none" dirty="0">
              <a:solidFill>
                <a:srgbClr val="000000"/>
              </a:solidFill>
              <a:latin typeface="Arial"/>
              <a:ea typeface="Arial"/>
              <a:cs typeface="Arial"/>
              <a:sym typeface="Arial"/>
            </a:endParaRPr>
          </a:p>
          <a:p>
            <a:pPr marL="557213" marR="0" lvl="1" indent="-214312" algn="l" rtl="0">
              <a:lnSpc>
                <a:spcPct val="100000"/>
              </a:lnSpc>
              <a:spcBef>
                <a:spcPts val="750"/>
              </a:spcBef>
              <a:spcAft>
                <a:spcPts val="0"/>
              </a:spcAft>
              <a:buClr>
                <a:schemeClr val="dk1"/>
              </a:buClr>
              <a:buSzPts val="1400"/>
              <a:buFont typeface="Courier New"/>
              <a:buChar char="o"/>
            </a:pPr>
            <a:r>
              <a:rPr lang="en-US" sz="2400" b="0" i="0" u="none" strike="noStrike" cap="none" dirty="0">
                <a:solidFill>
                  <a:schemeClr val="dk1"/>
                </a:solidFill>
                <a:latin typeface="Calibri"/>
                <a:ea typeface="Calibri"/>
                <a:cs typeface="Calibri"/>
                <a:sym typeface="Calibri"/>
              </a:rPr>
              <a:t>Present your group’s discussion outcomes and key learnings</a:t>
            </a:r>
            <a:endParaRPr sz="1400" b="0" i="0" u="none" strike="noStrike" cap="none" dirty="0">
              <a:solidFill>
                <a:srgbClr val="000000"/>
              </a:solidFill>
              <a:latin typeface="Arial"/>
              <a:ea typeface="Arial"/>
              <a:cs typeface="Arial"/>
              <a:sym typeface="Arial"/>
            </a:endParaRPr>
          </a:p>
          <a:p>
            <a:pPr marL="342900" marR="0" lvl="1" indent="0" algn="l" rtl="0">
              <a:lnSpc>
                <a:spcPct val="100000"/>
              </a:lnSpc>
              <a:spcBef>
                <a:spcPts val="750"/>
              </a:spcBef>
              <a:spcAft>
                <a:spcPts val="750"/>
              </a:spcAft>
              <a:buClr>
                <a:schemeClr val="dk1"/>
              </a:buClr>
              <a:buSzPts val="1400"/>
              <a:buFont typeface="Verdana"/>
              <a:buNone/>
            </a:pPr>
            <a:endParaRPr sz="2400" b="0" i="0" u="none" strike="noStrike" cap="none" dirty="0">
              <a:solidFill>
                <a:schemeClr val="dk1"/>
              </a:solidFill>
              <a:latin typeface="Calibri"/>
              <a:ea typeface="Calibri"/>
              <a:cs typeface="Calibri"/>
              <a:sym typeface="Calibri"/>
            </a:endParaRPr>
          </a:p>
        </p:txBody>
      </p:sp>
      <p:pic>
        <p:nvPicPr>
          <p:cNvPr id="160" name="Google Shape;160;p7"/>
          <p:cNvPicPr preferRelativeResize="0"/>
          <p:nvPr/>
        </p:nvPicPr>
        <p:blipFill rotWithShape="1">
          <a:blip r:embed="rId3">
            <a:alphaModFix/>
          </a:blip>
          <a:srcRect l="18004" t="8799" r="18619" b="6260"/>
          <a:stretch/>
        </p:blipFill>
        <p:spPr>
          <a:xfrm>
            <a:off x="337450" y="1847188"/>
            <a:ext cx="3584875" cy="36035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8"/>
          <p:cNvSpPr txBox="1">
            <a:spLocks noGrp="1"/>
          </p:cNvSpPr>
          <p:nvPr>
            <p:ph type="title"/>
          </p:nvPr>
        </p:nvSpPr>
        <p:spPr>
          <a:xfrm>
            <a:off x="734517" y="229732"/>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US"/>
              <a:t>Equality and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Equity</a:t>
            </a:r>
            <a:br>
              <a:rPr lang="en-US"/>
            </a:br>
            <a:r>
              <a:rPr lang="en-US"/>
              <a:t> </a:t>
            </a:r>
            <a:endParaRPr/>
          </a:p>
        </p:txBody>
      </p:sp>
      <p:sp>
        <p:nvSpPr>
          <p:cNvPr id="166" name="Google Shape;166;p8"/>
          <p:cNvSpPr txBox="1"/>
          <p:nvPr/>
        </p:nvSpPr>
        <p:spPr>
          <a:xfrm>
            <a:off x="259644" y="886970"/>
            <a:ext cx="4091279" cy="59710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Equality of Opportunity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5569A2"/>
              </a:buClr>
              <a:buSzPts val="1400"/>
              <a:buFont typeface="Arial"/>
              <a:buChar char="•"/>
            </a:pPr>
            <a:r>
              <a:rPr lang="en-US" sz="2000" b="0" i="0" u="none" strike="noStrike" cap="none">
                <a:solidFill>
                  <a:srgbClr val="000000"/>
                </a:solidFill>
                <a:latin typeface="Calibri"/>
                <a:ea typeface="Calibri"/>
                <a:cs typeface="Calibri"/>
                <a:sym typeface="Calibri"/>
              </a:rPr>
              <a:t>Treating everyone the same, regardless of outcomes. E.g.  providing everyone a shoe</a:t>
            </a:r>
            <a:endParaRPr sz="20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5569A2"/>
              </a:buClr>
              <a:buSzPts val="1400"/>
              <a:buFont typeface="Arial"/>
              <a:buChar char="•"/>
            </a:pPr>
            <a:r>
              <a:rPr lang="en-US" sz="2000" b="0" i="0" u="none" strike="noStrike" cap="none">
                <a:solidFill>
                  <a:srgbClr val="000000"/>
                </a:solidFill>
                <a:latin typeface="Calibri"/>
                <a:ea typeface="Calibri"/>
                <a:cs typeface="Calibri"/>
                <a:sym typeface="Calibri"/>
              </a:rPr>
              <a:t>Is about sameness. It promotes fairness and justice by giving everyone the same thing. </a:t>
            </a:r>
            <a:endParaRPr sz="20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5569A2"/>
              </a:buClr>
              <a:buSzPts val="1400"/>
              <a:buFont typeface="Arial"/>
              <a:buChar char="•"/>
            </a:pPr>
            <a:r>
              <a:rPr lang="en-US" sz="2000" b="0" i="0" u="none" strike="noStrike" cap="none">
                <a:solidFill>
                  <a:srgbClr val="000000"/>
                </a:solidFill>
                <a:latin typeface="Calibri"/>
                <a:ea typeface="Calibri"/>
                <a:cs typeface="Calibri"/>
                <a:sym typeface="Calibri"/>
              </a:rPr>
              <a:t>However it can only works if everyone starts from the same place</a:t>
            </a:r>
            <a:endParaRPr sz="20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5569A2"/>
              </a:buClr>
              <a:buSzPts val="1400"/>
              <a:buFont typeface="Arial"/>
              <a:buChar char="•"/>
            </a:pPr>
            <a:r>
              <a:rPr lang="en-US" sz="2000" b="0" i="0" u="none" strike="noStrike" cap="none">
                <a:solidFill>
                  <a:srgbClr val="000000"/>
                </a:solidFill>
                <a:latin typeface="Calibri"/>
                <a:ea typeface="Calibri"/>
                <a:cs typeface="Calibri"/>
                <a:sym typeface="Calibri"/>
              </a:rPr>
              <a:t>This can lead to serious inequalities, for groups that have been disadvantaged by a system that fails to take their situation and perspectives into account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Equality, however, is essential at outcome level in development initiatives</a:t>
            </a:r>
            <a:endParaRPr sz="2000" b="0" i="0" u="none" strike="noStrike" cap="none">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67" name="Google Shape;167;p8"/>
          <p:cNvSpPr txBox="1"/>
          <p:nvPr/>
        </p:nvSpPr>
        <p:spPr>
          <a:xfrm>
            <a:off x="4350923" y="886970"/>
            <a:ext cx="4453467" cy="318313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a:solidFill>
                  <a:srgbClr val="C00000"/>
                </a:solidFill>
                <a:latin typeface="Calibri"/>
                <a:ea typeface="Calibri"/>
                <a:cs typeface="Calibri"/>
                <a:sym typeface="Calibri"/>
              </a:rPr>
              <a:t>Equity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5569A2"/>
              </a:buClr>
              <a:buSzPts val="1400"/>
              <a:buFont typeface="Arial"/>
              <a:buChar char="•"/>
            </a:pPr>
            <a:r>
              <a:rPr lang="en-US" sz="2000" b="0" i="0" u="none" strike="noStrike" cap="none">
                <a:solidFill>
                  <a:srgbClr val="000000"/>
                </a:solidFill>
                <a:latin typeface="Calibri"/>
                <a:ea typeface="Calibri"/>
                <a:cs typeface="Calibri"/>
                <a:sym typeface="Calibri"/>
              </a:rPr>
              <a:t>Refers to fairness which may require different treatment, or special measures, for some persons or groups.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5569A2"/>
              </a:buClr>
              <a:buSzPts val="1400"/>
              <a:buFont typeface="Arial"/>
              <a:buChar char="•"/>
            </a:pPr>
            <a:r>
              <a:rPr lang="en-US" sz="2000" b="0" i="0" u="none" strike="noStrike" cap="none">
                <a:solidFill>
                  <a:srgbClr val="000000"/>
                </a:solidFill>
                <a:latin typeface="Calibri"/>
                <a:ea typeface="Calibri"/>
                <a:cs typeface="Calibri"/>
                <a:sym typeface="Calibri"/>
              </a:rPr>
              <a:t>Is concerned with equality of outcomes; e.g., providing everyone a shoe that it fits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5569A2"/>
              </a:buClr>
              <a:buSzPts val="1400"/>
              <a:buFont typeface="Arial"/>
              <a:buChar char="•"/>
            </a:pPr>
            <a:r>
              <a:rPr lang="en-US" sz="2000" b="0" i="0" u="none" strike="noStrike" cap="none">
                <a:solidFill>
                  <a:srgbClr val="000000"/>
                </a:solidFill>
                <a:latin typeface="Calibri"/>
                <a:ea typeface="Calibri"/>
                <a:cs typeface="Calibri"/>
                <a:sym typeface="Calibri"/>
              </a:rPr>
              <a:t>It is about making sure people get access to the same opportunities by addressing barriers specific to a group through positive discrimination / affirmative action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5569A2"/>
              </a:buClr>
              <a:buSzPts val="1400"/>
              <a:buFont typeface="Arial"/>
              <a:buChar char="•"/>
            </a:pPr>
            <a:r>
              <a:rPr lang="en-US" sz="2000" b="0" i="0" u="none" strike="noStrike" cap="none">
                <a:solidFill>
                  <a:srgbClr val="000000"/>
                </a:solidFill>
                <a:latin typeface="Calibri"/>
                <a:ea typeface="Calibri"/>
                <a:cs typeface="Calibri"/>
                <a:sym typeface="Calibri"/>
              </a:rPr>
              <a:t>The Affirmative action  is not to discriminate by conferring favours, but to achieve equal outcomes for people who have encountered disadvantage in relation to those people who have not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p:cNvPicPr preferRelativeResize="0"/>
          <p:nvPr/>
        </p:nvPicPr>
        <p:blipFill rotWithShape="1">
          <a:blip r:embed="rId3">
            <a:alphaModFix/>
          </a:blip>
          <a:srcRect/>
          <a:stretch/>
        </p:blipFill>
        <p:spPr>
          <a:xfrm>
            <a:off x="0" y="958850"/>
            <a:ext cx="9144000" cy="5041901"/>
          </a:xfrm>
          <a:prstGeom prst="rect">
            <a:avLst/>
          </a:prstGeom>
          <a:noFill/>
          <a:ln>
            <a:noFill/>
          </a:ln>
        </p:spPr>
      </p:pic>
    </p:spTree>
  </p:cSld>
  <p:clrMapOvr>
    <a:masterClrMapping/>
  </p:clrMapOvr>
</p:sld>
</file>

<file path=ppt/theme/theme1.xml><?xml version="1.0" encoding="utf-8"?>
<a:theme xmlns:a="http://schemas.openxmlformats.org/drawingml/2006/main" name="SMT pay review options_200212">
  <a:themeElements>
    <a:clrScheme name="ODI">
      <a:dk1>
        <a:srgbClr val="000000"/>
      </a:dk1>
      <a:lt1>
        <a:srgbClr val="FFFFFF"/>
      </a:lt1>
      <a:dk2>
        <a:srgbClr val="6D6E70"/>
      </a:dk2>
      <a:lt2>
        <a:srgbClr val="BCBEC0"/>
      </a:lt2>
      <a:accent1>
        <a:srgbClr val="1E407B"/>
      </a:accent1>
      <a:accent2>
        <a:srgbClr val="5D75A9"/>
      </a:accent2>
      <a:accent3>
        <a:srgbClr val="8998C1"/>
      </a:accent3>
      <a:accent4>
        <a:srgbClr val="BBC3DC"/>
      </a:accent4>
      <a:accent5>
        <a:srgbClr val="F7941E"/>
      </a:accent5>
      <a:accent6>
        <a:srgbClr val="F9A64A"/>
      </a:accent6>
      <a:hlink>
        <a:srgbClr val="FCBB76"/>
      </a:hlink>
      <a:folHlink>
        <a:srgbClr val="FED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DKN">
      <a:dk1>
        <a:srgbClr val="000000"/>
      </a:dk1>
      <a:lt1>
        <a:srgbClr val="FFFFFF"/>
      </a:lt1>
      <a:dk2>
        <a:srgbClr val="9E1C20"/>
      </a:dk2>
      <a:lt2>
        <a:srgbClr val="ECECEC"/>
      </a:lt2>
      <a:accent1>
        <a:srgbClr val="C31A1D"/>
      </a:accent1>
      <a:accent2>
        <a:srgbClr val="F37020"/>
      </a:accent2>
      <a:accent3>
        <a:srgbClr val="FAB250"/>
      </a:accent3>
      <a:accent4>
        <a:srgbClr val="E84924"/>
      </a:accent4>
      <a:accent5>
        <a:srgbClr val="FD9B28"/>
      </a:accent5>
      <a:accent6>
        <a:srgbClr val="FFE0B3"/>
      </a:accent6>
      <a:hlink>
        <a:srgbClr val="0083CA"/>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5">
      <a:dk1>
        <a:srgbClr val="000000"/>
      </a:dk1>
      <a:lt1>
        <a:srgbClr val="FFFFFF"/>
      </a:lt1>
      <a:dk2>
        <a:srgbClr val="880F1B"/>
      </a:dk2>
      <a:lt2>
        <a:srgbClr val="F7A126"/>
      </a:lt2>
      <a:accent1>
        <a:srgbClr val="EB5925"/>
      </a:accent1>
      <a:accent2>
        <a:srgbClr val="DC3122"/>
      </a:accent2>
      <a:accent3>
        <a:srgbClr val="B61322"/>
      </a:accent3>
      <a:accent4>
        <a:srgbClr val="FEFDFD"/>
      </a:accent4>
      <a:accent5>
        <a:srgbClr val="FEFDFD"/>
      </a:accent5>
      <a:accent6>
        <a:srgbClr val="FEFDFD"/>
      </a:accent6>
      <a:hlink>
        <a:srgbClr val="FEFDFD"/>
      </a:hlink>
      <a:folHlink>
        <a:srgbClr val="FEFD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7828</Words>
  <Application>Microsoft Macintosh PowerPoint</Application>
  <PresentationFormat>On-screen Show (4:3)</PresentationFormat>
  <Paragraphs>548</Paragraphs>
  <Slides>51</Slides>
  <Notes>51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51</vt:i4>
      </vt:variant>
    </vt:vector>
  </HeadingPairs>
  <TitlesOfParts>
    <vt:vector size="67" baseType="lpstr">
      <vt:lpstr>NTR</vt:lpstr>
      <vt:lpstr>Noto Sans Symbols</vt:lpstr>
      <vt:lpstr>Helvetica Neue</vt:lpstr>
      <vt:lpstr>Roboto Slab</vt:lpstr>
      <vt:lpstr>Open Sans Light</vt:lpstr>
      <vt:lpstr>Calibri</vt:lpstr>
      <vt:lpstr>Trebuchet MS</vt:lpstr>
      <vt:lpstr>Open Sans</vt:lpstr>
      <vt:lpstr>Roboto</vt:lpstr>
      <vt:lpstr>Courier New</vt:lpstr>
      <vt:lpstr>Arial</vt:lpstr>
      <vt:lpstr>Verdana</vt:lpstr>
      <vt:lpstr>SMT pay review options_200212</vt:lpstr>
      <vt:lpstr>1_Office Theme</vt:lpstr>
      <vt:lpstr>Office Theme</vt:lpstr>
      <vt:lpstr>Office Theme</vt:lpstr>
      <vt:lpstr>Climate compatible development:   Why is a gender-equitable and socially inclusive approach needed?      Image: Un Women </vt:lpstr>
      <vt:lpstr>What you will learn from this module</vt:lpstr>
      <vt:lpstr>Session I Basic GESI Concepts  </vt:lpstr>
      <vt:lpstr>Sex vs Gender: Exercise  </vt:lpstr>
      <vt:lpstr>Gender Stereotype: Group Exercise </vt:lpstr>
      <vt:lpstr>Intersectionality </vt:lpstr>
      <vt:lpstr>Intersectionality - CASE STORY   </vt:lpstr>
      <vt:lpstr>Equality and Equity  </vt:lpstr>
      <vt:lpstr>PowerPoint Presentation</vt:lpstr>
      <vt:lpstr>What do you understand about the concepts of GESI?</vt:lpstr>
      <vt:lpstr>Gender Equity and Social Inclusion (GESI)  </vt:lpstr>
      <vt:lpstr>Session Summary – Exercise </vt:lpstr>
      <vt:lpstr>Beyond the numbers: we are all individuals</vt:lpstr>
      <vt:lpstr>Session II The situation of women</vt:lpstr>
      <vt:lpstr>There is a global gender gap in development World Economic Forum (2023)  Gender gap calculated annually as follows, visit www.weforum.org : </vt:lpstr>
      <vt:lpstr>There is a global gender gap in development World Economic Forum (2023)  Gender gap by region</vt:lpstr>
      <vt:lpstr>There is a global gender gap in development World Economic Forum (2023)  Gender gap by subindex, globally </vt:lpstr>
      <vt:lpstr>Ethiopia’s HDI and GDI values, 2021</vt:lpstr>
      <vt:lpstr>The situation of women in Ethiopia described in numbers  </vt:lpstr>
      <vt:lpstr>PowerPoint Presentation</vt:lpstr>
      <vt:lpstr>Economic: Inclusive development, shared prosperity and decent work    </vt:lpstr>
      <vt:lpstr>Social: Social protection, poverty and freedom from violence, stigma &amp; stereotypes (I)     </vt:lpstr>
      <vt:lpstr>Social: Social protection, poverty and freedom from violence, stigma &amp; stereotypes (II)    </vt:lpstr>
      <vt:lpstr>Social: Social protection, poverty and freedom from violence, stigma &amp; stereotypes (III)   </vt:lpstr>
      <vt:lpstr>Political: Political participation, accountability and gender-responsive institutions  </vt:lpstr>
      <vt:lpstr>The situation of women in Ethiopia described in numbers</vt:lpstr>
      <vt:lpstr>The situation of women in Ethiopia described in numbers  </vt:lpstr>
      <vt:lpstr>The situation of women in Ethiopia described in numbers    </vt:lpstr>
      <vt:lpstr>The situation of women in Ethiopia described in numbers</vt:lpstr>
      <vt:lpstr>The situation of women in Ethiopia described in Numbers    </vt:lpstr>
      <vt:lpstr>The situation of women in Ethiopia described in Numbers    </vt:lpstr>
      <vt:lpstr>Session III GESI and Climate Change</vt:lpstr>
      <vt:lpstr>How are people differently impacted by climate change?</vt:lpstr>
      <vt:lpstr>Group exercise: Take a character card</vt:lpstr>
      <vt:lpstr>The climate risk formula (IPCC, 2014): hazard – exposure - vulnerability</vt:lpstr>
      <vt:lpstr>Women and girls often have less access to the things that make people more resilient </vt:lpstr>
      <vt:lpstr>Cascading impacts of climate hazards on women and girls</vt:lpstr>
      <vt:lpstr>The current picture: Women are missing out on key opportunities (1)</vt:lpstr>
      <vt:lpstr>The current picture: Women are missing out on key opportunities (2)</vt:lpstr>
      <vt:lpstr>What does gender and people’s diversity mean for climate action?</vt:lpstr>
      <vt:lpstr>PowerPoint Presentation</vt:lpstr>
      <vt:lpstr>Gender and climate change adaptation</vt:lpstr>
      <vt:lpstr>Gender and climate change mitigation </vt:lpstr>
      <vt:lpstr>Gender and climate change mitigation </vt:lpstr>
      <vt:lpstr>Summary: why gender matters and why inclusive climate compatible development is better for everyone</vt:lpstr>
      <vt:lpstr>Gender and climate action</vt:lpstr>
      <vt:lpstr>Women are adaptation leaders</vt:lpstr>
      <vt:lpstr>Group exercise: How people are dealing with diverse risks and pressures in semi-arid lands</vt:lpstr>
      <vt:lpstr>Group exercise: How people are dealing with diverse risks and pressures in semi-arid lands</vt:lpstr>
      <vt:lpstr>Group exercise: How people are dealing with diverse risks and pressures in semi-arid lands</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compatible development:   Why is a gender-equitable and socially inclusive approach needed?      Image: Un Women </dc:title>
  <dc:creator>Mairi Dupar</dc:creator>
  <cp:lastModifiedBy>Arsema Andargatchew</cp:lastModifiedBy>
  <cp:revision>2</cp:revision>
  <dcterms:modified xsi:type="dcterms:W3CDTF">2024-03-07T12:00:31Z</dcterms:modified>
</cp:coreProperties>
</file>