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6858000" cx="9144000"/>
  <p:notesSz cx="9944100" cy="6805600"/>
  <p:embeddedFontLst>
    <p:embeddedFont>
      <p:font typeface="NTR"/>
      <p:regular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68" roundtripDataSignature="AMtx7mh8rGwG/KS1eCst9xDAeQoGRlYp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BEEFA5-FDFC-4C2A-9581-E0CEA1FEB54D}">
  <a:tblStyle styleId="{E0BEEFA5-FDFC-4C2A-9581-E0CEA1FEB54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3006BFD6-EA26-4E59-8CE9-C02354349C95}"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EE8"/>
          </a:solidFill>
        </a:fill>
      </a:tcStyle>
    </a:wholeTbl>
    <a:band1H>
      <a:tcTxStyle b="off" i="off"/>
      <a:tcStyle>
        <a:fill>
          <a:solidFill>
            <a:srgbClr val="FCDCCE"/>
          </a:solidFill>
        </a:fill>
      </a:tcStyle>
    </a:band1H>
    <a:band2H>
      <a:tcTxStyle b="off" i="off"/>
    </a:band2H>
    <a:band1V>
      <a:tcTxStyle b="off" i="off"/>
      <a:tcStyle>
        <a:fill>
          <a:solidFill>
            <a:srgbClr val="FCDCCE"/>
          </a:solidFill>
        </a:fill>
      </a:tcStyle>
    </a:band1V>
    <a:band2V>
      <a:tcTxStyle b="off" i="off"/>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NTR-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shboards.sdgindex.org/profiles/ethiopia/indicator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shboards.sdgindex.org/profiles/ethiopia/indicator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shboards.sdgindex.org/profiles/ethiopia/indicator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docs.org/en/A/HLPF/2019/l.1"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drr.org/news/world-conference-adopts-new-international-framework-disaster-risk-reduction-after-marathon" TargetMode="External"/><Relationship Id="rId3" Type="http://schemas.openxmlformats.org/officeDocument/2006/relationships/hyperlink" Target="https://www.preventionweb.net/files/43291_sendaiframeworkfordrren.pdf" TargetMode="External"/><Relationship Id="rId4" Type="http://schemas.openxmlformats.org/officeDocument/2006/relationships/hyperlink" Target="https://www.unisdr.org/campaign/resilientcities/toolkit/article/the-ten-essentials-for-making-cities-resilient" TargetMode="External"/><Relationship Id="rId5" Type="http://schemas.openxmlformats.org/officeDocument/2006/relationships/hyperlink" Target="https://www.unisdr.org/files/68235_undrrworkprogramme20202021.pdf" TargetMode="External"/><Relationship Id="rId6" Type="http://schemas.openxmlformats.org/officeDocument/2006/relationships/hyperlink" Target="https://www.preventionweb.net/publications/view/61119"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liefweb.int/sites/reliefweb.int/files/resources/ethiopia_low.pdf" TargetMode="External"/><Relationship Id="rId3" Type="http://schemas.openxmlformats.org/officeDocument/2006/relationships/hyperlink" Target="https://media.rff.org/documents/EfD-DP-16-24.pdf" TargetMode="External"/><Relationship Id="rId4" Type="http://schemas.openxmlformats.org/officeDocument/2006/relationships/hyperlink" Target="https://media.rff.org/documents/EfD-DP-16-24.pdf"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ar.undrr.org/sites/default/files/reports/2019-05/full_gar_report.pdf"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liefweb.int/sites/reliefweb.int/files/resources/ethiopia_low.pdf"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fccc.int/documents/204536"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fccc.int/documents/204536"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ofed.gov.et/web/guest/about-us" TargetMode="External"/><Relationship Id="rId3" Type="http://schemas.openxmlformats.org/officeDocument/2006/relationships/hyperlink" Target="https://www4.unfccc.int/sites/ndcstaging/PublishedDocuments/Ethiopia%20First/INDC-Ethiopia-100615.pdf" TargetMode="External"/><Relationship Id="rId4" Type="http://schemas.openxmlformats.org/officeDocument/2006/relationships/hyperlink" Target="https://www4.unfccc.int/sites/NAPC/Documents/Parties/NAP-ETH%20FINAL%20VERSION%20%20Mar%202019.pdf"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 name="Google Shape;27;p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1</a:t>
            </a:r>
            <a:r>
              <a:rPr b="0" i="0" lang="en-GB">
                <a:latin typeface="NTR"/>
                <a:ea typeface="NTR"/>
                <a:cs typeface="NTR"/>
                <a:sym typeface="NTR"/>
              </a:rPr>
              <a:t> The long-term objective for this indicator is a value of 50%.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2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3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4 </a:t>
            </a:r>
            <a:r>
              <a:rPr b="0" i="0" lang="en-GB">
                <a:latin typeface="NTR"/>
                <a:ea typeface="NTR"/>
                <a:cs typeface="NTR"/>
                <a:sym typeface="NTR"/>
              </a:rPr>
              <a:t>The long-term objective for this indicator is a value of 100%.</a:t>
            </a:r>
            <a:endParaRPr/>
          </a:p>
          <a:p>
            <a:pPr indent="0" lvl="0" marL="0" rtl="0" algn="l">
              <a:lnSpc>
                <a:spcPct val="100000"/>
              </a:lnSpc>
              <a:spcBef>
                <a:spcPts val="0"/>
              </a:spcBef>
              <a:spcAft>
                <a:spcPts val="0"/>
              </a:spcAft>
              <a:buSzPts val="1100"/>
              <a:buFont typeface="Arial"/>
              <a:buNone/>
            </a:pPr>
            <a:r>
              <a:rPr b="1" i="0" lang="en-GB">
                <a:latin typeface="NTR"/>
                <a:ea typeface="NTR"/>
                <a:cs typeface="NTR"/>
                <a:sym typeface="NTR"/>
              </a:rPr>
              <a:t>Source: </a:t>
            </a:r>
            <a:r>
              <a:rPr lang="en-GB" u="sng">
                <a:solidFill>
                  <a:schemeClr val="hlink"/>
                </a:solidFill>
                <a:hlinkClick r:id="rId2"/>
              </a:rPr>
              <a:t>Sustainable Development Report: Ethiopia 2023 (sdgindex.org)</a:t>
            </a:r>
            <a:r>
              <a:rPr lang="en-GB"/>
              <a:t> (Sustainable Development Report: Ethiopia): https://dashboards.sdgindex.org/profiles/Ethiopia </a:t>
            </a:r>
            <a:endParaRPr b="0" i="0">
              <a:latin typeface="NTR"/>
              <a:ea typeface="NTR"/>
              <a:cs typeface="NTR"/>
              <a:sym typeface="NT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lang="en-GB" sz="1200">
                <a:solidFill>
                  <a:schemeClr val="dk1"/>
                </a:solidFill>
                <a:latin typeface="Arial"/>
                <a:ea typeface="Arial"/>
                <a:cs typeface="Arial"/>
                <a:sym typeface="Arial"/>
              </a:rPr>
              <a:t>Source: </a:t>
            </a:r>
            <a:r>
              <a:rPr lang="en-GB" sz="1200">
                <a:solidFill>
                  <a:schemeClr val="dk1"/>
                </a:solidFill>
                <a:latin typeface="Arial"/>
                <a:ea typeface="Arial"/>
                <a:cs typeface="Arial"/>
                <a:sym typeface="Arial"/>
              </a:rPr>
              <a:t>Ethiopia Voluntary National Review, 2022, Ministry of Planning and Developmnet </a:t>
            </a:r>
            <a:endParaRPr/>
          </a:p>
          <a:p>
            <a:pPr indent="0" lvl="0" marL="0" marR="0" rtl="0" algn="l">
              <a:lnSpc>
                <a:spcPct val="100000"/>
              </a:lnSpc>
              <a:spcBef>
                <a:spcPts val="0"/>
              </a:spcBef>
              <a:spcAft>
                <a:spcPts val="0"/>
              </a:spcAft>
              <a:buClr>
                <a:srgbClr val="000000"/>
              </a:buClr>
              <a:buSzPts val="1200"/>
              <a:buFont typeface="Arial"/>
              <a:buNone/>
            </a:pPr>
            <a:r>
              <a:rPr lang="en-GB" sz="1200">
                <a:solidFill>
                  <a:schemeClr val="dk1"/>
                </a:solidFill>
                <a:latin typeface="Arial"/>
                <a:ea typeface="Arial"/>
                <a:cs typeface="Arial"/>
                <a:sym typeface="Arial"/>
              </a:rPr>
              <a:t>https://hlpf.un.org/sites/default/files/vnrs/2022/VNR%202022%20Ethiopia%20Report_1.pdf</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7" name="Google Shape;97;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Source: </a:t>
            </a:r>
            <a:r>
              <a:rPr lang="en-GB"/>
              <a:t>Ethiopia Voluntary National Review, 2022, Ministry of Planning and Developmnet </a:t>
            </a:r>
            <a:endParaRPr/>
          </a:p>
          <a:p>
            <a:pPr indent="0" lvl="0" marL="0" rtl="0" algn="l">
              <a:lnSpc>
                <a:spcPct val="100000"/>
              </a:lnSpc>
              <a:spcBef>
                <a:spcPts val="0"/>
              </a:spcBef>
              <a:spcAft>
                <a:spcPts val="0"/>
              </a:spcAft>
              <a:buSzPts val="1100"/>
              <a:buNone/>
            </a:pPr>
            <a:r>
              <a:rPr lang="en-GB"/>
              <a:t>https://hlpf.un.org/sites/default/files/vnrs/2022/VNR%202022%20Ethiopia%20Report_1.pdf</a:t>
            </a:r>
            <a:endParaRPr/>
          </a:p>
          <a:p>
            <a:pPr indent="0" lvl="0" marL="0" rtl="0" algn="l">
              <a:lnSpc>
                <a:spcPct val="100000"/>
              </a:lnSpc>
              <a:spcBef>
                <a:spcPts val="0"/>
              </a:spcBef>
              <a:spcAft>
                <a:spcPts val="0"/>
              </a:spcAft>
              <a:buSzPts val="1100"/>
              <a:buNone/>
            </a:pPr>
            <a:r>
              <a:t/>
            </a:r>
            <a:endParaRPr/>
          </a:p>
        </p:txBody>
      </p:sp>
      <p:sp>
        <p:nvSpPr>
          <p:cNvPr id="103" name="Google Shape;103;p1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1 </a:t>
            </a:r>
            <a:r>
              <a:rPr b="0" i="0" lang="en-GB">
                <a:latin typeface="NTR"/>
                <a:ea typeface="NTR"/>
                <a:cs typeface="NTR"/>
                <a:sym typeface="NTR"/>
              </a:rPr>
              <a:t>The long-term objective for this indicator is a value of 3.4</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2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3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4 </a:t>
            </a:r>
            <a:r>
              <a:rPr b="0" i="0" lang="en-GB">
                <a:latin typeface="NTR"/>
                <a:ea typeface="NTR"/>
                <a:cs typeface="NTR"/>
                <a:sym typeface="NTR"/>
              </a:rPr>
              <a:t>The long-term objective for this indicator is a value of 100%.</a:t>
            </a:r>
            <a:endParaRPr/>
          </a:p>
          <a:p>
            <a:pPr indent="0" lvl="0" marL="0" marR="0" rtl="0" algn="l">
              <a:lnSpc>
                <a:spcPct val="100000"/>
              </a:lnSpc>
              <a:spcBef>
                <a:spcPts val="0"/>
              </a:spcBef>
              <a:spcAft>
                <a:spcPts val="0"/>
              </a:spcAft>
              <a:buClr>
                <a:srgbClr val="000000"/>
              </a:buClr>
              <a:buSzPts val="1100"/>
              <a:buFont typeface="Arial"/>
              <a:buNone/>
            </a:pPr>
            <a:r>
              <a:rPr b="1" i="0" lang="en-GB">
                <a:latin typeface="NTR"/>
                <a:ea typeface="NTR"/>
                <a:cs typeface="NTR"/>
                <a:sym typeface="NTR"/>
              </a:rPr>
              <a:t>Source: </a:t>
            </a:r>
            <a:r>
              <a:rPr lang="en-GB" u="sng">
                <a:solidFill>
                  <a:schemeClr val="hlink"/>
                </a:solidFill>
                <a:hlinkClick r:id="rId2"/>
              </a:rPr>
              <a:t>Sustainable Development Report 2023 (sdgindex.org)</a:t>
            </a:r>
            <a:r>
              <a:rPr lang="en-GB"/>
              <a:t> (Sustainable Development Report: Ethiopia): https://dashboards.sdgindex.org/profiles/Ethiopia </a:t>
            </a:r>
            <a:endParaRPr b="0" i="0">
              <a:latin typeface="NTR"/>
              <a:ea typeface="NTR"/>
              <a:cs typeface="NTR"/>
              <a:sym typeface="NTR"/>
            </a:endParaRPr>
          </a:p>
          <a:p>
            <a:pPr indent="0" lvl="0" marL="0" rtl="0" algn="l">
              <a:lnSpc>
                <a:spcPct val="100000"/>
              </a:lnSpc>
              <a:spcBef>
                <a:spcPts val="0"/>
              </a:spcBef>
              <a:spcAft>
                <a:spcPts val="0"/>
              </a:spcAft>
              <a:buSzPts val="1100"/>
              <a:buFont typeface="Arial"/>
              <a:buNone/>
            </a:pPr>
            <a:r>
              <a:t/>
            </a:r>
            <a:endParaRPr b="0" i="0">
              <a:latin typeface="NTR"/>
              <a:ea typeface="NTR"/>
              <a:cs typeface="NTR"/>
              <a:sym typeface="NT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5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6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7 </a:t>
            </a:r>
            <a:r>
              <a:rPr b="0" i="0" lang="en-GB">
                <a:latin typeface="NTR"/>
                <a:ea typeface="NTR"/>
                <a:cs typeface="NTR"/>
                <a:sym typeface="NTR"/>
              </a:rPr>
              <a:t>The long-term objective for this indicator is a value of 100%</a:t>
            </a:r>
            <a:endParaRPr/>
          </a:p>
          <a:p>
            <a:pPr indent="-171450" lvl="0" marL="171450" rtl="0" algn="l">
              <a:lnSpc>
                <a:spcPct val="100000"/>
              </a:lnSpc>
              <a:spcBef>
                <a:spcPts val="0"/>
              </a:spcBef>
              <a:spcAft>
                <a:spcPts val="0"/>
              </a:spcAft>
              <a:buSzPts val="1100"/>
              <a:buFont typeface="Arial"/>
              <a:buChar char="•"/>
            </a:pPr>
            <a:r>
              <a:rPr b="0" baseline="30000" i="0" lang="en-GB">
                <a:latin typeface="NTR"/>
                <a:ea typeface="NTR"/>
                <a:cs typeface="NTR"/>
                <a:sym typeface="NTR"/>
              </a:rPr>
              <a:t>8 </a:t>
            </a:r>
            <a:r>
              <a:rPr b="0" i="0" lang="en-GB">
                <a:latin typeface="NTR"/>
                <a:ea typeface="NTR"/>
                <a:cs typeface="NTR"/>
                <a:sym typeface="NTR"/>
              </a:rPr>
              <a:t>The long-term objective for this indicator is a value of 2.5</a:t>
            </a:r>
            <a:endParaRPr/>
          </a:p>
          <a:p>
            <a:pPr indent="0" lvl="0" marL="0" marR="0" rtl="0" algn="l">
              <a:lnSpc>
                <a:spcPct val="100000"/>
              </a:lnSpc>
              <a:spcBef>
                <a:spcPts val="0"/>
              </a:spcBef>
              <a:spcAft>
                <a:spcPts val="0"/>
              </a:spcAft>
              <a:buClr>
                <a:srgbClr val="000000"/>
              </a:buClr>
              <a:buSzPts val="1100"/>
              <a:buFont typeface="Arial"/>
              <a:buNone/>
            </a:pPr>
            <a:r>
              <a:rPr b="1" i="0" lang="en-GB">
                <a:latin typeface="NTR"/>
                <a:ea typeface="NTR"/>
                <a:cs typeface="NTR"/>
                <a:sym typeface="NTR"/>
              </a:rPr>
              <a:t>Source: </a:t>
            </a:r>
            <a:r>
              <a:rPr lang="en-GB" u="sng">
                <a:solidFill>
                  <a:schemeClr val="hlink"/>
                </a:solidFill>
                <a:hlinkClick r:id="rId2"/>
              </a:rPr>
              <a:t>Sustainable Development Report 2023 (sdgindex.org)</a:t>
            </a:r>
            <a:r>
              <a:rPr lang="en-GB"/>
              <a:t> (Sustainable Development Report: Ethiopia): https://dashboards.sdgindex.org/profiles/Ethiopia </a:t>
            </a:r>
            <a:endParaRPr b="0" i="0">
              <a:latin typeface="NTR"/>
              <a:ea typeface="NTR"/>
              <a:cs typeface="NTR"/>
              <a:sym typeface="NTR"/>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GB"/>
              <a:t>Data source: UNDP Statistical Update 2018</a:t>
            </a:r>
            <a:endParaRPr/>
          </a:p>
          <a:p>
            <a:pPr indent="-298450" lvl="0" marL="457200" rtl="0" algn="l">
              <a:lnSpc>
                <a:spcPct val="100000"/>
              </a:lnSpc>
              <a:spcBef>
                <a:spcPts val="0"/>
              </a:spcBef>
              <a:spcAft>
                <a:spcPts val="0"/>
              </a:spcAft>
              <a:buSzPts val="1100"/>
              <a:buChar char="●"/>
            </a:pPr>
            <a:r>
              <a:rPr lang="en-GB"/>
              <a:t>Artwork: © CDKN 2020. Creative Commons Licence Attribution Non-Commercial 4.0.</a:t>
            </a:r>
            <a:endParaRPr/>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From the UN Office for Disaster Risk Reduction (UNDRR), 2020: ‘Words into Action: Engaging children and youth in disaster risk reduction and resilience building’ </a:t>
            </a:r>
            <a:endParaRPr/>
          </a:p>
          <a:p>
            <a:pPr indent="0" lvl="0" marL="158750" rtl="0" algn="l">
              <a:lnSpc>
                <a:spcPct val="100000"/>
              </a:lnSpc>
              <a:spcBef>
                <a:spcPts val="0"/>
              </a:spcBef>
              <a:spcAft>
                <a:spcPts val="0"/>
              </a:spcAft>
              <a:buSzPts val="1100"/>
              <a:buNone/>
            </a:pPr>
            <a:r>
              <a:rPr lang="en-GB"/>
              <a:t>https://www.preventionweb.net/files/67704_wiachildyouthdrr202067704undrr.pdf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A companion for implementing the Sendai Framework for Disaster Risk Reduction 2015-2030</a:t>
            </a:r>
            <a:endParaRPr/>
          </a:p>
          <a:p>
            <a:pPr indent="0" lvl="0" marL="158750" marR="0" rtl="0" algn="l">
              <a:lnSpc>
                <a:spcPct val="100000"/>
              </a:lnSpc>
              <a:spcBef>
                <a:spcPts val="0"/>
              </a:spcBef>
              <a:spcAft>
                <a:spcPts val="0"/>
              </a:spcAft>
              <a:buClr>
                <a:srgbClr val="000000"/>
              </a:buClr>
              <a:buSzPts val="1100"/>
              <a:buFont typeface="Arial"/>
              <a:buNone/>
            </a:pPr>
            <a:r>
              <a:rPr lang="en-GB" sz="1100"/>
              <a:t>Sexual and gender-based violence includes sexual violence, forced marriage, sexual exploitation and sex trafficking. SGBV is rooted in gender inequality, and violence against women and girls is one of the most prevalent human rights violations in the world. It knows no social, economic or national boundaries. Worldwide, an estimated one in three women will experience physical or sexual abuse in her lifetime. Sexual and gender-based violence  undermines the health, dignity, security and autonomy of its survivors, yet it remains shrouded in a culture of silence. Survivors of sexual and gender-based violence  can suffer severe sexual and reproductive health and psychological consequences, including forced and unwanted pregnancies, unsafe abortions, traumatic fistula, sexually transmitted infections, including HIV, violent reprisals, stigmatisation and even death. </a:t>
            </a:r>
            <a:endParaRPr sz="110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Facilitator: Choose to show the regional data that is most appropriate for your training group. Note that the UNDP did not include Latin American data because it was incomplete</a:t>
            </a:r>
            <a:endParaRPr/>
          </a:p>
          <a:p>
            <a:pPr indent="-298450" lvl="0" marL="457200" rtl="0" algn="l">
              <a:lnSpc>
                <a:spcPct val="100000"/>
              </a:lnSpc>
              <a:spcBef>
                <a:spcPts val="0"/>
              </a:spcBef>
              <a:spcAft>
                <a:spcPts val="0"/>
              </a:spcAft>
              <a:buSzPts val="1100"/>
              <a:buChar char="●"/>
            </a:pPr>
            <a:r>
              <a:rPr lang="en-GB"/>
              <a:t>Data source: UNDP Statistical Update 2018</a:t>
            </a:r>
            <a:endParaRPr/>
          </a:p>
          <a:p>
            <a:pPr indent="-298450" lvl="0" marL="457200" rtl="0" algn="l">
              <a:lnSpc>
                <a:spcPct val="100000"/>
              </a:lnSpc>
              <a:spcBef>
                <a:spcPts val="0"/>
              </a:spcBef>
              <a:spcAft>
                <a:spcPts val="0"/>
              </a:spcAft>
              <a:buSzPts val="1100"/>
              <a:buChar char="●"/>
            </a:pPr>
            <a:r>
              <a:rPr lang="en-GB"/>
              <a:t>Artwork: © CDKN 2020. Creative Commons Licence Attribution Non-Commercial 4.0.</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158750" rtl="0" algn="l">
              <a:lnSpc>
                <a:spcPct val="100000"/>
              </a:lnSpc>
              <a:spcBef>
                <a:spcPts val="0"/>
              </a:spcBef>
              <a:spcAft>
                <a:spcPts val="0"/>
              </a:spcAft>
              <a:buSzPts val="1100"/>
              <a:buNone/>
            </a:pPr>
            <a:r>
              <a:rPr lang="en-GB"/>
              <a:t>From the UN Office for Disaster Risk Reduction (UNDRR), 2020: ‘Words into Action: Engaging children and youth in disaster risk reduction and resilience building’ </a:t>
            </a:r>
            <a:endParaRPr/>
          </a:p>
          <a:p>
            <a:pPr indent="0" lvl="0" marL="158750" rtl="0" algn="l">
              <a:lnSpc>
                <a:spcPct val="100000"/>
              </a:lnSpc>
              <a:spcBef>
                <a:spcPts val="0"/>
              </a:spcBef>
              <a:spcAft>
                <a:spcPts val="0"/>
              </a:spcAft>
              <a:buSzPts val="1100"/>
              <a:buNone/>
            </a:pPr>
            <a:r>
              <a:rPr lang="en-GB"/>
              <a:t>https://www.preventionweb.net/files/67704_wiachildyouthdrr202067704undrr.pdf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A companion for implementing the Sendai Framework for Disaster Risk Reduction 2015-2030</a:t>
            </a:r>
            <a:endParaRPr/>
          </a:p>
          <a:p>
            <a:pPr indent="0" lvl="0" marL="158750" marR="0" rtl="0" algn="l">
              <a:lnSpc>
                <a:spcPct val="100000"/>
              </a:lnSpc>
              <a:spcBef>
                <a:spcPts val="0"/>
              </a:spcBef>
              <a:spcAft>
                <a:spcPts val="0"/>
              </a:spcAft>
              <a:buClr>
                <a:srgbClr val="000000"/>
              </a:buClr>
              <a:buSzPts val="1100"/>
              <a:buFont typeface="Arial"/>
              <a:buNone/>
            </a:pPr>
            <a:r>
              <a:rPr lang="en-GB" sz="1100"/>
              <a:t>Sexual and gender-based violence includes sexual violence, forced marriage, sexual exploitation and sex trafficking. SGBV is rooted in gender inequality, and violence against women and girls is one of the most prevalent human rights violations in the world. It knows no social, economic or national boundaries. Worldwide, an estimated one in three women will experience physical or sexual abuse in her lifetime and violence against LGBTQI2S and trans youth is on the rise in many countries. Sexual and gender-based violence  undermines the health, dignity, security and autonomy of its survivors, yet it remains shrouded in a culture of silence. Survivors of sexual and gender-based violence  can suffer severe sexual and reproductive health and psychological consequences, including forced and unwanted pregnancies, unsafe abortions, traumatic fistula, sexually transmitted infections, including HIV, violent reprisals, stigmatisation and even death. </a:t>
            </a:r>
            <a:endParaRPr sz="110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rPr>
              <a:t>Source: Proclamation of the Constitution of the Federal Democratic Republic of Ethiopia</a:t>
            </a:r>
            <a:endParaRPr sz="1200">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sz="1200">
                <a:solidFill>
                  <a:schemeClr val="dk1"/>
                </a:solidFill>
              </a:rPr>
              <a:t>https://www.ethiopianembassy.be/wp-content/uploads/Constitution-of-the-FDRE.pdf</a:t>
            </a:r>
            <a:endParaRPr sz="1200">
              <a:solidFill>
                <a:schemeClr val="dk1"/>
              </a:solidFill>
            </a:endParaRPr>
          </a:p>
          <a:p>
            <a:pPr indent="-298450" lvl="0" marL="457200" rtl="0" algn="l">
              <a:lnSpc>
                <a:spcPct val="115000"/>
              </a:lnSpc>
              <a:spcBef>
                <a:spcPts val="0"/>
              </a:spcBef>
              <a:spcAft>
                <a:spcPts val="0"/>
              </a:spcAft>
              <a:buSzPts val="1100"/>
              <a:buChar char="●"/>
            </a:pPr>
            <a:r>
              <a:rPr lang="en-GB" sz="1200">
                <a:solidFill>
                  <a:schemeClr val="dk1"/>
                </a:solidFill>
              </a:rPr>
              <a:t>Source: The National Policy on Women (1993)</a:t>
            </a:r>
            <a:endParaRPr sz="12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SzPts val="1100"/>
              <a:buChar char="●"/>
            </a:pPr>
            <a:r>
              <a:rPr lang="en-GB" sz="1200">
                <a:solidFill>
                  <a:schemeClr val="dk1"/>
                </a:solidFill>
              </a:rPr>
              <a:t>The main objective of the Women Policy is creating an enabling environment for women to participate at all levels in economic, social, and political activities.</a:t>
            </a:r>
            <a:endParaRPr sz="1200">
              <a:solidFill>
                <a:schemeClr val="dk1"/>
              </a:solidFill>
            </a:endParaRPr>
          </a:p>
          <a:p>
            <a:pPr indent="-298450" lvl="0" marL="457200" rtl="0" algn="l">
              <a:lnSpc>
                <a:spcPct val="115000"/>
              </a:lnSpc>
              <a:spcBef>
                <a:spcPts val="0"/>
              </a:spcBef>
              <a:spcAft>
                <a:spcPts val="0"/>
              </a:spcAft>
              <a:buSzPts val="1100"/>
              <a:buChar char="●"/>
            </a:pPr>
            <a:r>
              <a:rPr lang="en-GB" sz="1200">
                <a:solidFill>
                  <a:schemeClr val="dk1"/>
                </a:solidFill>
              </a:rPr>
              <a:t>The youth policy under implementation gives priority to women and provides for youth to benefit from, and to participate in democracy and good governance. It also provides for youth to organize to ensure their rights are observed and to build their capacity through education and various professional/skill trainings.</a:t>
            </a:r>
            <a:endParaRPr sz="1200">
              <a:solidFill>
                <a:schemeClr val="dk1"/>
              </a:solidFill>
            </a:endParaRPr>
          </a:p>
          <a:p>
            <a:pPr indent="-298450" lvl="0" marL="457200" rtl="0" algn="l">
              <a:lnSpc>
                <a:spcPct val="115000"/>
              </a:lnSpc>
              <a:spcBef>
                <a:spcPts val="0"/>
              </a:spcBef>
              <a:spcAft>
                <a:spcPts val="0"/>
              </a:spcAft>
              <a:buSzPts val="1100"/>
              <a:buChar char="●"/>
            </a:pPr>
            <a:r>
              <a:rPr lang="en-GB" sz="1200">
                <a:solidFill>
                  <a:schemeClr val="dk1"/>
                </a:solidFill>
              </a:rPr>
              <a:t>Ethiopia’s Women Policy and Development Package was prepared and approved by the Government in March 2017. The aim of this strategy is to ensure coordinated and organized mobilization, effective participation and adequate benefit of Ethiopian women in the national development process at different levels of Government administration.</a:t>
            </a:r>
            <a:endParaRPr sz="1200">
              <a:solidFill>
                <a:schemeClr val="dk1"/>
              </a:solidFill>
            </a:endParaRPr>
          </a:p>
          <a:p>
            <a:pPr indent="-298450" lvl="0" marL="457200" rtl="0" algn="l">
              <a:lnSpc>
                <a:spcPct val="115000"/>
              </a:lnSpc>
              <a:spcBef>
                <a:spcPts val="0"/>
              </a:spcBef>
              <a:spcAft>
                <a:spcPts val="0"/>
              </a:spcAft>
              <a:buSzPts val="1100"/>
              <a:buChar char="●"/>
            </a:pPr>
            <a:r>
              <a:rPr lang="en-GB" sz="1200">
                <a:solidFill>
                  <a:schemeClr val="dk1"/>
                </a:solidFill>
              </a:rPr>
              <a:t>All policy documents are available in the training package for distribution.</a:t>
            </a:r>
            <a:endParaRPr sz="1200">
              <a:solidFill>
                <a:schemeClr val="dk1"/>
              </a:solidFill>
            </a:endParaRPr>
          </a:p>
        </p:txBody>
      </p:sp>
      <p:sp>
        <p:nvSpPr>
          <p:cNvPr id="137" name="Google Shape;137;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GB" sz="1200">
                <a:solidFill>
                  <a:schemeClr val="dk1"/>
                </a:solidFill>
              </a:rPr>
              <a:t>Source: Proclamation of the Constitution of the Federal Democratic Republic of Ethiopia</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https://www.ethiopianembassy.be/wp-content/uploads/Constitution-of-the-FDRE.pdf</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200">
                <a:solidFill>
                  <a:schemeClr val="dk1"/>
                </a:solidFill>
              </a:rPr>
              <a:t>Source: The National Policy on Women (1993)</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200">
                <a:solidFill>
                  <a:schemeClr val="dk1"/>
                </a:solidFill>
              </a:rPr>
              <a:t>The main objective of the Women Policy is creating an enabling environment for women to participate at all levels in economic, social, and political activities.</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200">
                <a:solidFill>
                  <a:schemeClr val="dk1"/>
                </a:solidFill>
              </a:rPr>
              <a:t>The youth policy under implementation gives priority to women and provides for youth to benefit from, and to participate in democracy and good governance. It also provides for youth to organize to ensure their rights are observed and to build their capacity through education and various professional/skill trainings.</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200">
                <a:solidFill>
                  <a:schemeClr val="dk1"/>
                </a:solidFill>
              </a:rPr>
              <a:t>Ethiopia’s Women Policy and Development Package was prepared and approved by the Government in March 2017. The aim of this strategy is to ensure coordinated and organized mobilization, effective participation and adequate benefit of Ethiopian women in the national development process at different levels of Government administration.</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200">
                <a:solidFill>
                  <a:schemeClr val="dk1"/>
                </a:solidFill>
              </a:rPr>
              <a:t>All policy documents are available in the training package for distribution.</a:t>
            </a:r>
            <a:endParaRPr sz="1200">
              <a:solidFill>
                <a:schemeClr val="dk1"/>
              </a:solidFill>
            </a:endParaRPr>
          </a:p>
        </p:txBody>
      </p:sp>
      <p:sp>
        <p:nvSpPr>
          <p:cNvPr id="144" name="Google Shape;144;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b="1" lang="en-GB" sz="3200"/>
              <a:t>Ministry of Women and Social Affairs </a:t>
            </a:r>
            <a:endParaRPr/>
          </a:p>
          <a:p>
            <a:pPr indent="-228600" lvl="0" marL="457200" marR="0" rtl="0" algn="l">
              <a:lnSpc>
                <a:spcPct val="100000"/>
              </a:lnSpc>
              <a:spcBef>
                <a:spcPts val="0"/>
              </a:spcBef>
              <a:spcAft>
                <a:spcPts val="0"/>
              </a:spcAft>
              <a:buClr>
                <a:srgbClr val="000000"/>
              </a:buClr>
              <a:buSzPts val="1100"/>
              <a:buFont typeface="Arial"/>
              <a:buNone/>
            </a:pPr>
            <a:r>
              <a:t/>
            </a:r>
            <a:endParaRPr sz="6000"/>
          </a:p>
          <a:p>
            <a:pPr indent="-228600" lvl="0" marL="457200" marR="0" rtl="0" algn="l">
              <a:lnSpc>
                <a:spcPct val="100000"/>
              </a:lnSpc>
              <a:spcBef>
                <a:spcPts val="0"/>
              </a:spcBef>
              <a:spcAft>
                <a:spcPts val="0"/>
              </a:spcAft>
              <a:buClr>
                <a:srgbClr val="000000"/>
              </a:buClr>
              <a:buSzPts val="1100"/>
              <a:buFont typeface="Arial"/>
              <a:buNone/>
            </a:pPr>
            <a:r>
              <a:rPr lang="en-GB" sz="1800">
                <a:latin typeface="Arial"/>
                <a:ea typeface="Arial"/>
                <a:cs typeface="Arial"/>
                <a:sym typeface="Arial"/>
              </a:rPr>
              <a:t>The establishment of the Ministry of Women’s Affairs in 2005, with structures at regional, woreda and sector department levels, indicates the government’s commitment to gender equality. The Ministry is charged with the responsibility of overseeing and coordinating the work of sectoral ministries in their efforts to address gender issues (JICA, 2006). Since its inception, it has facilitated the development of various policies. The Ministry has been given different names over the years and, in 2021, it was restructured as the Ministry of Women and Social Affairs. </a:t>
            </a:r>
            <a:endParaRPr sz="18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b="1" sz="3200">
              <a:solidFill>
                <a:srgbClr val="DC3122"/>
              </a:solidFill>
              <a:latin typeface="Calibri"/>
              <a:ea typeface="Calibri"/>
              <a:cs typeface="Calibri"/>
              <a:sym typeface="Calibri"/>
            </a:endParaRPr>
          </a:p>
        </p:txBody>
      </p:sp>
      <p:sp>
        <p:nvSpPr>
          <p:cNvPr id="151" name="Google Shape;151;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 name="Google Shape;34;p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2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lang="en-GB"/>
              <a:t>The policy documents are included in the resource folder and can be handed out to trainees ahead of time.</a:t>
            </a:r>
            <a:endParaRPr/>
          </a:p>
          <a:p>
            <a:pPr indent="0" lvl="0" marL="0" rtl="0" algn="l">
              <a:lnSpc>
                <a:spcPct val="100000"/>
              </a:lnSpc>
              <a:spcBef>
                <a:spcPts val="0"/>
              </a:spcBef>
              <a:spcAft>
                <a:spcPts val="0"/>
              </a:spcAft>
              <a:buSzPts val="1100"/>
              <a:buFont typeface="Arial"/>
              <a:buNone/>
            </a:pPr>
            <a:r>
              <a:t/>
            </a:r>
            <a:endParaRPr/>
          </a:p>
        </p:txBody>
      </p:sp>
      <p:sp>
        <p:nvSpPr>
          <p:cNvPr id="160" name="Google Shape;160;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2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Facilitator: </a:t>
            </a:r>
            <a:endParaRPr/>
          </a:p>
          <a:p>
            <a:pPr indent="-298450" lvl="0" marL="457200" rtl="0" algn="l">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water management. </a:t>
            </a:r>
            <a:endParaRPr/>
          </a:p>
          <a:p>
            <a:pPr indent="-298450" lvl="0" marL="457200" rtl="0" algn="l">
              <a:lnSpc>
                <a:spcPct val="100000"/>
              </a:lnSpc>
              <a:spcBef>
                <a:spcPts val="0"/>
              </a:spcBef>
              <a:spcAft>
                <a:spcPts val="0"/>
              </a:spcAft>
              <a:buSzPts val="1100"/>
              <a:buChar char="●"/>
            </a:pPr>
            <a:r>
              <a:rPr b="1" lang="en-GB"/>
              <a:t>Each small group takes this one sector only, to discuss, not all of them.</a:t>
            </a:r>
            <a:endParaRPr/>
          </a:p>
          <a:p>
            <a:pPr indent="-298450" lvl="0" marL="457200" rtl="0" algn="l">
              <a:lnSpc>
                <a:spcPct val="100000"/>
              </a:lnSpc>
              <a:spcBef>
                <a:spcPts val="0"/>
              </a:spcBef>
              <a:spcAft>
                <a:spcPts val="0"/>
              </a:spcAft>
              <a:buSzPts val="1100"/>
              <a:buChar char="●"/>
            </a:pPr>
            <a:r>
              <a:rPr lang="en-GB"/>
              <a:t>Instruct groups to look first through a gender lens.</a:t>
            </a:r>
            <a:endParaRPr/>
          </a:p>
          <a:p>
            <a:pPr indent="-298450" lvl="0" marL="457200" rtl="0" algn="l">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this sector already, and who experience particular development gaps (lack of decision-making, access and control) in this sector (especially at individual, household and community level).</a:t>
            </a:r>
            <a:endParaRPr/>
          </a:p>
          <a:p>
            <a:pPr indent="-298450" lvl="0" marL="457200" rtl="0" algn="l">
              <a:lnSpc>
                <a:spcPct val="100000"/>
              </a:lnSpc>
              <a:spcBef>
                <a:spcPts val="0"/>
              </a:spcBef>
              <a:spcAft>
                <a:spcPts val="0"/>
              </a:spcAft>
              <a:buSzPts val="1100"/>
              <a:buChar char="●"/>
            </a:pPr>
            <a:r>
              <a:rPr lang="en-GB"/>
              <a:t>At the end of small group discussion, invite each small group to report their key points back to the larger group.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Facilitator: </a:t>
            </a:r>
            <a:endParaRPr/>
          </a:p>
          <a:p>
            <a:pPr indent="-298450" lvl="0" marL="457200" rtl="0" algn="l">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energy. </a:t>
            </a:r>
            <a:endParaRPr/>
          </a:p>
          <a:p>
            <a:pPr indent="-298450" lvl="0" marL="457200" rtl="0" algn="l">
              <a:lnSpc>
                <a:spcPct val="100000"/>
              </a:lnSpc>
              <a:spcBef>
                <a:spcPts val="0"/>
              </a:spcBef>
              <a:spcAft>
                <a:spcPts val="0"/>
              </a:spcAft>
              <a:buSzPts val="1100"/>
              <a:buChar char="●"/>
            </a:pPr>
            <a:r>
              <a:rPr b="1" lang="en-GB"/>
              <a:t>Each small group takes this one sector only, to discuss, not all of them.</a:t>
            </a:r>
            <a:endParaRPr/>
          </a:p>
          <a:p>
            <a:pPr indent="-298450" lvl="0" marL="457200" rtl="0" algn="l">
              <a:lnSpc>
                <a:spcPct val="100000"/>
              </a:lnSpc>
              <a:spcBef>
                <a:spcPts val="0"/>
              </a:spcBef>
              <a:spcAft>
                <a:spcPts val="0"/>
              </a:spcAft>
              <a:buSzPts val="1100"/>
              <a:buChar char="●"/>
            </a:pPr>
            <a:r>
              <a:rPr lang="en-GB"/>
              <a:t>Instruct groups to look first through a gender lens.</a:t>
            </a:r>
            <a:endParaRPr/>
          </a:p>
          <a:p>
            <a:pPr indent="-298450" lvl="0" marL="457200" rtl="0" algn="l">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the energy sector already, and who experience particular development gaps (lack of decision-making, access and control) in this sector (especially at individual, household and community level).</a:t>
            </a:r>
            <a:endParaRPr/>
          </a:p>
          <a:p>
            <a:pPr indent="-298450" lvl="0" marL="457200" marR="0" rtl="0" algn="l">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indent="0" lvl="0" marL="15875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Below are further data from the United Nations 2019 SDG update on populations’ electricity access by region, for information, if desired.</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Proportion of population with access to electricity, 2017:</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Sub-Saharan Africa: 44%</a:t>
            </a:r>
            <a:endParaRPr/>
          </a:p>
          <a:p>
            <a:pPr indent="-298450" lvl="0" marL="457200" rtl="0" algn="l">
              <a:lnSpc>
                <a:spcPct val="100000"/>
              </a:lnSpc>
              <a:spcBef>
                <a:spcPts val="0"/>
              </a:spcBef>
              <a:spcAft>
                <a:spcPts val="0"/>
              </a:spcAft>
              <a:buSzPts val="1100"/>
              <a:buChar char="●"/>
            </a:pPr>
            <a:r>
              <a:rPr lang="en-GB"/>
              <a:t>Oceania except Australia and New Zealand: 63%</a:t>
            </a:r>
            <a:endParaRPr/>
          </a:p>
          <a:p>
            <a:pPr indent="-298450" lvl="0" marL="457200" rtl="0" algn="l">
              <a:lnSpc>
                <a:spcPct val="100000"/>
              </a:lnSpc>
              <a:spcBef>
                <a:spcPts val="0"/>
              </a:spcBef>
              <a:spcAft>
                <a:spcPts val="0"/>
              </a:spcAft>
              <a:buSzPts val="1100"/>
              <a:buChar char="●"/>
            </a:pPr>
            <a:r>
              <a:rPr lang="en-GB"/>
              <a:t>Central and Southern Asia: 91%</a:t>
            </a:r>
            <a:endParaRPr/>
          </a:p>
          <a:p>
            <a:pPr indent="-298450" lvl="0" marL="457200" rtl="0" algn="l">
              <a:lnSpc>
                <a:spcPct val="100000"/>
              </a:lnSpc>
              <a:spcBef>
                <a:spcPts val="0"/>
              </a:spcBef>
              <a:spcAft>
                <a:spcPts val="0"/>
              </a:spcAft>
              <a:buSzPts val="1100"/>
              <a:buChar char="●"/>
            </a:pPr>
            <a:r>
              <a:rPr lang="en-GB"/>
              <a:t>North Africa and West Asia: 95%</a:t>
            </a:r>
            <a:endParaRPr/>
          </a:p>
          <a:p>
            <a:pPr indent="-298450" lvl="0" marL="457200" rtl="0" algn="l">
              <a:lnSpc>
                <a:spcPct val="100000"/>
              </a:lnSpc>
              <a:spcBef>
                <a:spcPts val="0"/>
              </a:spcBef>
              <a:spcAft>
                <a:spcPts val="0"/>
              </a:spcAft>
              <a:buSzPts val="1100"/>
              <a:buChar char="●"/>
            </a:pPr>
            <a:r>
              <a:rPr lang="en-GB"/>
              <a:t>East and Southeast Asia: 98%</a:t>
            </a:r>
            <a:endParaRPr/>
          </a:p>
          <a:p>
            <a:pPr indent="-298450" lvl="0" marL="457200" rtl="0" algn="l">
              <a:lnSpc>
                <a:spcPct val="100000"/>
              </a:lnSpc>
              <a:spcBef>
                <a:spcPts val="0"/>
              </a:spcBef>
              <a:spcAft>
                <a:spcPts val="0"/>
              </a:spcAft>
              <a:buSzPts val="1100"/>
              <a:buChar char="●"/>
            </a:pPr>
            <a:r>
              <a:rPr lang="en-GB"/>
              <a:t>Latin America and Caribbean: 98%</a:t>
            </a:r>
            <a:endParaRPr/>
          </a:p>
          <a:p>
            <a:pPr indent="-298450" lvl="0" marL="457200" rtl="0" algn="l">
              <a:lnSpc>
                <a:spcPct val="100000"/>
              </a:lnSpc>
              <a:spcBef>
                <a:spcPts val="0"/>
              </a:spcBef>
              <a:spcAft>
                <a:spcPts val="0"/>
              </a:spcAft>
              <a:buSzPts val="1100"/>
              <a:buChar char="●"/>
            </a:pPr>
            <a:r>
              <a:rPr lang="en-GB"/>
              <a:t>Europe and North America: 100%</a:t>
            </a:r>
            <a:endParaRPr/>
          </a:p>
          <a:p>
            <a:pPr indent="-298450" lvl="0" marL="457200" rtl="0" algn="l">
              <a:lnSpc>
                <a:spcPct val="100000"/>
              </a:lnSpc>
              <a:spcBef>
                <a:spcPts val="0"/>
              </a:spcBef>
              <a:spcAft>
                <a:spcPts val="0"/>
              </a:spcAft>
              <a:buSzPts val="1100"/>
              <a:buChar char="●"/>
            </a:pPr>
            <a:r>
              <a:rPr lang="en-GB"/>
              <a:t>Australia and New Zealand: 100%</a:t>
            </a:r>
            <a:endParaRPr/>
          </a:p>
          <a:p>
            <a:pPr indent="-298450" lvl="0" marL="457200" rtl="0" algn="l">
              <a:lnSpc>
                <a:spcPct val="100000"/>
              </a:lnSpc>
              <a:spcBef>
                <a:spcPts val="0"/>
              </a:spcBef>
              <a:spcAft>
                <a:spcPts val="0"/>
              </a:spcAft>
              <a:buSzPts val="1100"/>
              <a:buChar char="●"/>
            </a:pPr>
            <a:r>
              <a:rPr lang="en-GB"/>
              <a:t>World: 89%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5: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yFacilitator: </a:t>
            </a:r>
            <a:endParaRPr/>
          </a:p>
          <a:p>
            <a:pPr indent="-298450" lvl="0" marL="457200" rtl="0" algn="l">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experience of living and working in cities.</a:t>
            </a:r>
            <a:endParaRPr/>
          </a:p>
          <a:p>
            <a:pPr indent="-298450" lvl="0" marL="457200" marR="0" rtl="0" algn="l">
              <a:lnSpc>
                <a:spcPct val="100000"/>
              </a:lnSpc>
              <a:spcBef>
                <a:spcPts val="0"/>
              </a:spcBef>
              <a:spcAft>
                <a:spcPts val="0"/>
              </a:spcAft>
              <a:buClr>
                <a:srgbClr val="000000"/>
              </a:buClr>
              <a:buSzPts val="1100"/>
              <a:buFont typeface="Arial"/>
              <a:buChar char="●"/>
            </a:pPr>
            <a:r>
              <a:rPr b="1" lang="en-GB"/>
              <a:t>Each small group takes this one sector only, to discuss, not all of them.</a:t>
            </a:r>
            <a:endParaRPr/>
          </a:p>
          <a:p>
            <a:pPr indent="-298450" lvl="0" marL="457200" rtl="0" algn="l">
              <a:lnSpc>
                <a:spcPct val="100000"/>
              </a:lnSpc>
              <a:spcBef>
                <a:spcPts val="0"/>
              </a:spcBef>
              <a:spcAft>
                <a:spcPts val="0"/>
              </a:spcAft>
              <a:buSzPts val="1100"/>
              <a:buChar char="●"/>
            </a:pPr>
            <a:r>
              <a:rPr lang="en-GB"/>
              <a:t>Instruct groups to look first through a gender lens.</a:t>
            </a:r>
            <a:endParaRPr/>
          </a:p>
          <a:p>
            <a:pPr indent="-298450" lvl="0" marL="457200" rtl="0" algn="l">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and access to municipal services and free and safe use of city spaces, and those who experience particular development gaps (lack of decision-making, access and use of municipal services, city spaces).</a:t>
            </a:r>
            <a:endParaRPr/>
          </a:p>
          <a:p>
            <a:pPr indent="-298450" lvl="0" marL="457200" marR="0" rtl="0" algn="l">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Facilitator: </a:t>
            </a:r>
            <a:endParaRPr/>
          </a:p>
          <a:p>
            <a:pPr indent="-298450" lvl="0" marL="457200" rtl="0" algn="l">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experience of sustainable use of material resources, production and consumption.</a:t>
            </a:r>
            <a:endParaRPr/>
          </a:p>
          <a:p>
            <a:pPr indent="-298450" lvl="0" marL="457200" marR="0" rtl="0" algn="l">
              <a:lnSpc>
                <a:spcPct val="100000"/>
              </a:lnSpc>
              <a:spcBef>
                <a:spcPts val="0"/>
              </a:spcBef>
              <a:spcAft>
                <a:spcPts val="0"/>
              </a:spcAft>
              <a:buClr>
                <a:srgbClr val="000000"/>
              </a:buClr>
              <a:buSzPts val="1100"/>
              <a:buFont typeface="Arial"/>
              <a:buChar char="●"/>
            </a:pPr>
            <a:r>
              <a:rPr b="1" lang="en-GB"/>
              <a:t>Each small group takes this one sector only, to discuss, not all of them.</a:t>
            </a:r>
            <a:endParaRPr/>
          </a:p>
          <a:p>
            <a:pPr indent="-298450" lvl="0" marL="457200" rtl="0" algn="l">
              <a:lnSpc>
                <a:spcPct val="100000"/>
              </a:lnSpc>
              <a:spcBef>
                <a:spcPts val="0"/>
              </a:spcBef>
              <a:spcAft>
                <a:spcPts val="0"/>
              </a:spcAft>
              <a:buSzPts val="1100"/>
              <a:buChar char="●"/>
            </a:pPr>
            <a:r>
              <a:rPr lang="en-GB"/>
              <a:t>Instruct groups to look first through a gender lens.</a:t>
            </a:r>
            <a:endParaRPr/>
          </a:p>
          <a:p>
            <a:pPr indent="-298450" lvl="0" marL="457200" rtl="0" algn="l">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of the use of material resources in the economy, and those who are at the forefront of sustainable production and consumption. Do the spheres of control differ for different groups of women and girls, men and boys? What opportunities for individual choice and for broader leadership are there, among these different groups of people?</a:t>
            </a:r>
            <a:endParaRPr/>
          </a:p>
          <a:p>
            <a:pPr indent="-298450" lvl="0" marL="457200" marR="0" rtl="0" algn="l">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i="1" lang="en-GB"/>
              <a:t>NOTE: for countries where this exercise will take place and there are coastal environments/marine resources, then a further slide and related breakout group could be formed around </a:t>
            </a:r>
            <a:r>
              <a:rPr b="0" i="1" lang="en-GB"/>
              <a:t>SDG14: Life Below Water: Conserve and sustainably use the oceans, sea and marine resources for sustainable development – I will add this to the pack later. It is not relevant for Ethiopia and Nepal, where this pack will first be trialled.</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7: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7: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Facilitator: </a:t>
            </a:r>
            <a:endParaRPr/>
          </a:p>
          <a:p>
            <a:pPr indent="-298450" lvl="0" marL="457200" rtl="0" algn="l">
              <a:lnSpc>
                <a:spcPct val="100000"/>
              </a:lnSpc>
              <a:spcBef>
                <a:spcPts val="0"/>
              </a:spcBef>
              <a:spcAft>
                <a:spcPts val="0"/>
              </a:spcAft>
              <a:buSzPts val="1100"/>
              <a:buChar char="●"/>
            </a:pPr>
            <a:r>
              <a:rPr lang="en-GB"/>
              <a:t>Break the trainees into smaller discussion groups to consider how gendered roles (the different social and cultural expectations of women and girls, men and boys, could affect their relationship to land management, land- and freshwater-based biodiversity and terrestrial ecosystems </a:t>
            </a:r>
            <a:endParaRPr/>
          </a:p>
          <a:p>
            <a:pPr indent="-298450" lvl="0" marL="457200" marR="0" rtl="0" algn="l">
              <a:lnSpc>
                <a:spcPct val="100000"/>
              </a:lnSpc>
              <a:spcBef>
                <a:spcPts val="0"/>
              </a:spcBef>
              <a:spcAft>
                <a:spcPts val="0"/>
              </a:spcAft>
              <a:buClr>
                <a:srgbClr val="000000"/>
              </a:buClr>
              <a:buSzPts val="1100"/>
              <a:buFont typeface="Arial"/>
              <a:buChar char="●"/>
            </a:pPr>
            <a:r>
              <a:rPr b="1" lang="en-GB"/>
              <a:t>Each small group takes this one sector only, to discuss, not all of them.</a:t>
            </a:r>
            <a:endParaRPr/>
          </a:p>
          <a:p>
            <a:pPr indent="-298450" lvl="0" marL="457200" rtl="0" algn="l">
              <a:lnSpc>
                <a:spcPct val="100000"/>
              </a:lnSpc>
              <a:spcBef>
                <a:spcPts val="0"/>
              </a:spcBef>
              <a:spcAft>
                <a:spcPts val="0"/>
              </a:spcAft>
              <a:buSzPts val="1100"/>
              <a:buChar char="●"/>
            </a:pPr>
            <a:r>
              <a:rPr lang="en-GB"/>
              <a:t>Instruct groups to look first through a gender lens.</a:t>
            </a:r>
            <a:endParaRPr/>
          </a:p>
          <a:p>
            <a:pPr indent="-298450" lvl="0" marL="457200" rtl="0" algn="l">
              <a:lnSpc>
                <a:spcPct val="100000"/>
              </a:lnSpc>
              <a:spcBef>
                <a:spcPts val="0"/>
              </a:spcBef>
              <a:spcAft>
                <a:spcPts val="0"/>
              </a:spcAft>
              <a:buSzPts val="1100"/>
              <a:buChar char="●"/>
            </a:pPr>
            <a:r>
              <a:rPr lang="en-GB"/>
              <a:t>Once they have done this, take a few minutes to drill deeper into sub-groups of females and of males who experience particular opportunities for leadership, access and control in the land sector already, and who experience particular development gaps (lack of decision-making, access and control) in this sector (especially at individual, household and community level).</a:t>
            </a:r>
            <a:endParaRPr/>
          </a:p>
          <a:p>
            <a:pPr indent="-298450" lvl="0" marL="457200" marR="0" rtl="0" algn="l">
              <a:lnSpc>
                <a:spcPct val="100000"/>
              </a:lnSpc>
              <a:spcBef>
                <a:spcPts val="0"/>
              </a:spcBef>
              <a:spcAft>
                <a:spcPts val="0"/>
              </a:spcAft>
              <a:buClr>
                <a:srgbClr val="000000"/>
              </a:buClr>
              <a:buSzPts val="1100"/>
              <a:buFont typeface="Arial"/>
              <a:buChar char="●"/>
            </a:pPr>
            <a:r>
              <a:rPr lang="en-GB"/>
              <a:t>At the end of small group discussion, invite each small group to report their key points back to the larger group.</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Climate change also has its own dedicated Sustainable Development Goal: Goal 13</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Like gender (the need for gender responsive approaches), climate change will affect the attainment of many of the SDGs.</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Climate change cuts across many forms of development.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GB"/>
              <a:t>Facilitator: this placeholder slide marks where you should use the appropriate presentational slides and group exercise slides for your region: </a:t>
            </a:r>
            <a:endParaRPr/>
          </a:p>
          <a:p>
            <a:pPr indent="-228600" lvl="0" marL="457200" rtl="0" algn="l">
              <a:lnSpc>
                <a:spcPct val="100000"/>
              </a:lnSpc>
              <a:spcBef>
                <a:spcPts val="0"/>
              </a:spcBef>
              <a:spcAft>
                <a:spcPts val="0"/>
              </a:spcAft>
              <a:buSzPts val="1100"/>
              <a:buNone/>
            </a:pPr>
            <a:r>
              <a:rPr b="1" lang="en-GB"/>
              <a:t>In this case for Ethiopia – see Africa exercise pack (separate slide pack) and use it to guide the group exercise if you have time. </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3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aseline="30000" lang="en-GB"/>
              <a:t>1</a:t>
            </a:r>
            <a:r>
              <a:rPr lang="en-GB"/>
              <a:t> Gezahegn Abebe, Long-term climate data description in Ethiopia, Data in Brief, http://dx.doi.org/10.1016/j.dib.2017.07.052</a:t>
            </a:r>
            <a:endParaRPr/>
          </a:p>
          <a:p>
            <a:pPr indent="-298450" lvl="0" marL="457200" marR="0" rtl="0" algn="l">
              <a:lnSpc>
                <a:spcPct val="100000"/>
              </a:lnSpc>
              <a:spcBef>
                <a:spcPts val="0"/>
              </a:spcBef>
              <a:spcAft>
                <a:spcPts val="0"/>
              </a:spcAft>
              <a:buClr>
                <a:srgbClr val="000000"/>
              </a:buClr>
              <a:buSzPts val="1100"/>
              <a:buFont typeface="Arial"/>
              <a:buChar char="●"/>
            </a:pPr>
            <a:r>
              <a:rPr baseline="30000" lang="en-GB"/>
              <a:t>2</a:t>
            </a:r>
            <a:r>
              <a:rPr lang="en-GB"/>
              <a:t> Ethiopia’s Climate Resilient Green Economy CLIMATE RESILIENCE STRATEGY, AGRICULTURE AND FORESTRY FEDERAL DEMOCRATIC REPUBLIC OF ETHIOPIA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txBox="1"/>
          <p:nvPr>
            <p:ph idx="1" type="body"/>
          </p:nvPr>
        </p:nvSpPr>
        <p:spPr>
          <a:xfrm>
            <a:off x="994410" y="3232666"/>
            <a:ext cx="7955280" cy="3062526"/>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Agenda 2030 was agreed in New York by world leaders in 2015. It is expected to be implemented over 15 years, to 2030.</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It comprises the 17 Goals shown here. These were adopted by all UN Member States.</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Implementation is envisioned to be a ‘whole of society’ affair as shown by the quote here on the slide.</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A stocktake in late 2019 found that there is insufficient progress against the global goals.</a:t>
            </a:r>
            <a:endParaRPr/>
          </a:p>
          <a:p>
            <a:pPr indent="0" lvl="0" marL="158750" rtl="0" algn="l">
              <a:lnSpc>
                <a:spcPct val="100000"/>
              </a:lnSpc>
              <a:spcBef>
                <a:spcPts val="0"/>
              </a:spcBef>
              <a:spcAft>
                <a:spcPts val="0"/>
              </a:spcAft>
              <a:buSzPts val="1100"/>
              <a:buNone/>
            </a:pPr>
            <a:r>
              <a:t/>
            </a:r>
            <a:endParaRPr/>
          </a:p>
          <a:p>
            <a:pPr indent="0" lvl="0" marL="15875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Arial"/>
                <a:ea typeface="Arial"/>
                <a:cs typeface="Arial"/>
                <a:sym typeface="Arial"/>
                <a:hlinkClick r:id="rId2"/>
              </a:rPr>
              <a:t>World leaders</a:t>
            </a:r>
            <a:r>
              <a:rPr b="0" i="0" lang="en-GB" sz="1100" u="none" cap="none" strike="noStrike">
                <a:solidFill>
                  <a:srgbClr val="000000"/>
                </a:solidFill>
                <a:latin typeface="Arial"/>
                <a:ea typeface="Arial"/>
                <a:cs typeface="Arial"/>
                <a:sym typeface="Arial"/>
              </a:rPr>
              <a:t> at the SDG Summit in September 2019 called for a decade of action and delivery for sustainable development, and pledged to mobilise financing, enhance national implementation and strengthen institutions to achieve the Goals by the target date of 2030, leaving no one behind. For more details and links, follow: </a:t>
            </a:r>
            <a:r>
              <a:rPr lang="en-GB"/>
              <a:t>https://www.un.org/sustainabledevelopment/development-agenda/</a:t>
            </a:r>
            <a:endParaRPr/>
          </a:p>
          <a:p>
            <a:pPr indent="0" lvl="0" marL="158750" rtl="0" algn="l">
              <a:lnSpc>
                <a:spcPct val="100000"/>
              </a:lnSpc>
              <a:spcBef>
                <a:spcPts val="0"/>
              </a:spcBef>
              <a:spcAft>
                <a:spcPts val="0"/>
              </a:spcAft>
              <a:buSzPts val="1100"/>
              <a:buNone/>
            </a:pPr>
            <a:r>
              <a:rPr lang="en-GB"/>
              <a:t> </a:t>
            </a:r>
            <a:endParaRPr/>
          </a:p>
          <a:p>
            <a:pPr indent="0" lvl="0" marL="158750" rtl="0" algn="l">
              <a:lnSpc>
                <a:spcPct val="100000"/>
              </a:lnSpc>
              <a:spcBef>
                <a:spcPts val="0"/>
              </a:spcBef>
              <a:spcAft>
                <a:spcPts val="0"/>
              </a:spcAft>
              <a:buSzPts val="1100"/>
              <a:buNone/>
            </a:pPr>
            <a:r>
              <a:rPr lang="en-GB"/>
              <a:t>Gender is a standalone goal, SDG5 for Gender Equality. It is also expected to be integrated across all of the SDGs (see next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3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aseline="30000" lang="en-GB" sz="1100">
                <a:latin typeface="Calibri"/>
                <a:ea typeface="Calibri"/>
                <a:cs typeface="Calibri"/>
                <a:sym typeface="Calibri"/>
              </a:rPr>
              <a:t>1</a:t>
            </a:r>
            <a:r>
              <a:rPr lang="en-GB" sz="1100">
                <a:latin typeface="Calibri"/>
                <a:ea typeface="Calibri"/>
                <a:cs typeface="Calibri"/>
                <a:sym typeface="Calibri"/>
              </a:rPr>
              <a:t> Megan Devonald, Nicola Jones, Abreham Iyasu Gebru &amp; Workneh Yadete (2022) Rethinking climate change through a gender and adolescent lens in Ethiopia, Climate and Development, DOI: 10.1080/17565529.2022.2032568</a:t>
            </a:r>
            <a:endParaRPr/>
          </a:p>
          <a:p>
            <a:pPr indent="-228600" lvl="0" marL="457200" marR="0" rtl="0" algn="l">
              <a:lnSpc>
                <a:spcPct val="100000"/>
              </a:lnSpc>
              <a:spcBef>
                <a:spcPts val="0"/>
              </a:spcBef>
              <a:spcAft>
                <a:spcPts val="0"/>
              </a:spcAft>
              <a:buClr>
                <a:srgbClr val="000000"/>
              </a:buClr>
              <a:buSzPts val="1100"/>
              <a:buFont typeface="Arial"/>
              <a:buNone/>
            </a:pPr>
            <a:r>
              <a:t/>
            </a:r>
            <a:endParaRPr sz="1100">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Arial"/>
              <a:buChar char="●"/>
            </a:pPr>
            <a:r>
              <a:rPr lang="en-GB" sz="1100">
                <a:latin typeface="Calibri"/>
                <a:ea typeface="Calibri"/>
                <a:cs typeface="Calibri"/>
                <a:sym typeface="Calibri"/>
              </a:rPr>
              <a:t>Due to temperature rises in recent years, areas such as the highland regions, which previously had low rates of malaria, are becoming more favourable for the disease</a:t>
            </a:r>
            <a:endParaRPr/>
          </a:p>
          <a:p>
            <a:pPr indent="-298450" lvl="0" marL="457200" marR="0" rtl="0" algn="l">
              <a:lnSpc>
                <a:spcPct val="100000"/>
              </a:lnSpc>
              <a:spcBef>
                <a:spcPts val="0"/>
              </a:spcBef>
              <a:spcAft>
                <a:spcPts val="0"/>
              </a:spcAft>
              <a:buClr>
                <a:srgbClr val="000000"/>
              </a:buClr>
              <a:buSzPts val="1100"/>
              <a:buFont typeface="Arial"/>
              <a:buChar char="●"/>
            </a:pPr>
            <a:r>
              <a:rPr lang="en-GB" sz="1100">
                <a:latin typeface="Calibri"/>
                <a:ea typeface="Calibri"/>
                <a:cs typeface="Calibri"/>
                <a:sym typeface="Calibri"/>
              </a:rPr>
              <a:t>Ethiopia has seen high rates of ethnic violence in recent years, including between communities in different regions (Somali and Oromia, and Oromia and Gambella and Benishangul-Gumuz), with studies suggesting that resource scarcity may have been a contributing factor (Mohamed,2018).</a:t>
            </a:r>
            <a:endParaRPr/>
          </a:p>
          <a:p>
            <a:pPr indent="-298450" lvl="0" marL="457200" marR="0" rtl="0" algn="l">
              <a:lnSpc>
                <a:spcPct val="100000"/>
              </a:lnSpc>
              <a:spcBef>
                <a:spcPts val="0"/>
              </a:spcBef>
              <a:spcAft>
                <a:spcPts val="0"/>
              </a:spcAft>
              <a:buClr>
                <a:srgbClr val="000000"/>
              </a:buClr>
              <a:buSzPts val="1100"/>
              <a:buFont typeface="Arial"/>
              <a:buChar char="●"/>
            </a:pPr>
            <a:r>
              <a:rPr lang="en-GB" sz="1100">
                <a:latin typeface="Calibri"/>
                <a:ea typeface="Calibri"/>
                <a:cs typeface="Calibri"/>
                <a:sym typeface="Calibri"/>
              </a:rPr>
              <a:t>Over 40% of women in Ethiopia were unable to collect water either due to long queues or a lack of water (Stevenson et al.,2012). This can have indirect impacts on girls’ education; the same study found that 18% of women prevented their daughter going to school so that she could help collect water</a:t>
            </a:r>
            <a:endParaRPr/>
          </a:p>
          <a:p>
            <a:pPr indent="-228600" lvl="0" marL="457200" marR="0" rtl="0" algn="l">
              <a:lnSpc>
                <a:spcPct val="100000"/>
              </a:lnSpc>
              <a:spcBef>
                <a:spcPts val="0"/>
              </a:spcBef>
              <a:spcAft>
                <a:spcPts val="0"/>
              </a:spcAft>
              <a:buClr>
                <a:srgbClr val="000000"/>
              </a:buClr>
              <a:buSzPts val="1100"/>
              <a:buFont typeface="Arial"/>
              <a:buNone/>
            </a:pPr>
            <a:r>
              <a:t/>
            </a:r>
            <a:endParaRPr sz="11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3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3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Disasters are commonly defined as ‘a serious disruption of the functioning of a community or a society at any scale due to hazardous events (such as a drought or earthquake) interacting with the underlying vulnerability, exposure and capacity contexts of various groups, and the infrastructure, services and ecosystems they rely on, leading to one or more of the following: human, material, economic and environmental losses and impacts’ (adapted from UNDRR, 2017). It is the intersection of multiple factors that turns a climate-related or other natural hazard into a disaster.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5: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37: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(Note that in this version of the infographic there is a small typo in the bottom right that we will get fixed: it should read</a:t>
            </a:r>
            <a:endParaRPr/>
          </a:p>
          <a:p>
            <a:pPr indent="-298450" lvl="0" marL="457200" rtl="0" algn="l">
              <a:lnSpc>
                <a:spcPct val="100000"/>
              </a:lnSpc>
              <a:spcBef>
                <a:spcPts val="0"/>
              </a:spcBef>
              <a:spcAft>
                <a:spcPts val="0"/>
              </a:spcAft>
              <a:buSzPts val="1100"/>
              <a:buChar char="●"/>
            </a:pPr>
            <a:r>
              <a:rPr lang="en-GB"/>
              <a:t>F. International cooperation…</a:t>
            </a:r>
            <a:endParaRPr/>
          </a:p>
          <a:p>
            <a:pPr indent="-298450" lvl="0" marL="457200" rtl="0" algn="l">
              <a:lnSpc>
                <a:spcPct val="100000"/>
              </a:lnSpc>
              <a:spcBef>
                <a:spcPts val="0"/>
              </a:spcBef>
              <a:spcAft>
                <a:spcPts val="0"/>
              </a:spcAft>
              <a:buSzPts val="1100"/>
              <a:buChar char="●"/>
            </a:pPr>
            <a:r>
              <a:rPr lang="en-GB"/>
              <a:t>G Availability and access…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GB" sz="1100" u="none" cap="none" strike="noStrike">
                <a:solidFill>
                  <a:srgbClr val="000000"/>
                </a:solidFill>
                <a:latin typeface="Arial"/>
                <a:ea typeface="Arial"/>
                <a:cs typeface="Arial"/>
                <a:sym typeface="Arial"/>
              </a:rPr>
              <a:t>Sendai DRR Framework speaking points to accompany the timeline infographic:</a:t>
            </a:r>
            <a:br>
              <a:rPr b="1"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What is the United Nations disaster risk agency called?  </a:t>
            </a:r>
            <a:r>
              <a:rPr b="0" i="0" lang="en-GB" sz="1100" u="none" cap="none" strike="noStrike">
                <a:solidFill>
                  <a:srgbClr val="000000"/>
                </a:solidFill>
                <a:latin typeface="Arial"/>
                <a:ea typeface="Arial"/>
                <a:cs typeface="Arial"/>
                <a:sym typeface="Arial"/>
              </a:rPr>
              <a:t>It has always been called the United Nations Office for Disaster Risk Reduction, but before May 2019 the acronym used was UNISDR (the ‘IS’ stood for a previous reference to the ‘international strategy’; and after May 2019, the more straightforward acronym UNDRR began to be officially used. See www.undrr.org </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What is a disaster? The UNISDR definition of a disaster is: “</a:t>
            </a:r>
            <a:r>
              <a:rPr b="0" i="0" lang="en-GB" sz="1100" u="none" cap="none" strike="noStrike">
                <a:solidFill>
                  <a:srgbClr val="000000"/>
                </a:solidFill>
                <a:latin typeface="Arial"/>
                <a:ea typeface="Arial"/>
                <a:cs typeface="Arial"/>
                <a:sym typeface="Arial"/>
              </a:rPr>
              <a:t>A serious disruption of the functioning of a community or a society involving widespread human, material, economic or environmental losses and impacts, which exceeds the ability of the affected community or society to cope using its own resources.”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From 2012: </a:t>
            </a:r>
            <a:r>
              <a:rPr b="0" i="0" lang="en-GB" sz="1100" u="none" cap="none" strike="noStrike">
                <a:solidFill>
                  <a:srgbClr val="000000"/>
                </a:solidFill>
                <a:latin typeface="Arial"/>
                <a:ea typeface="Arial"/>
                <a:cs typeface="Arial"/>
                <a:sym typeface="Arial"/>
              </a:rPr>
              <a:t>Three years of talks to create global framework for disaster risk reduction that is stronger, more comprehensive than Hyogo Framework (2005-2015). It was thought that the Hyogo Framework had too many shortcomings, by focusing too much on managing disasters, that is, the negative impacts (losses etc) suffered by societies, whereas the new focus should be more on avoiding disasters by reducing risks in the first place.</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March 2015: </a:t>
            </a:r>
            <a:r>
              <a:rPr b="0" i="0" lang="en-GB" sz="1100" u="none" cap="none" strike="noStrike">
                <a:solidFill>
                  <a:srgbClr val="000000"/>
                </a:solidFill>
                <a:latin typeface="Arial"/>
                <a:ea typeface="Arial"/>
                <a:cs typeface="Arial"/>
                <a:sym typeface="Arial"/>
              </a:rPr>
              <a:t>187 countries adopt</a:t>
            </a:r>
            <a:r>
              <a:rPr b="1" i="0" lang="en-GB" sz="11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Sendai Framework for Disaster Risk Reduction (DRR) in Sendai, Japan.   – at the World Conference on DRR (</a:t>
            </a:r>
            <a:r>
              <a:rPr b="0" i="0" lang="en-GB" sz="1100" u="sng" cap="none" strike="noStrike">
                <a:solidFill>
                  <a:schemeClr val="hlink"/>
                </a:solidFill>
                <a:latin typeface="Arial"/>
                <a:ea typeface="Arial"/>
                <a:cs typeface="Arial"/>
                <a:sym typeface="Arial"/>
                <a:hlinkClick r:id="rId2"/>
              </a:rPr>
              <a:t>https://www.undrr.org/news/world-conference-adopts-new-international-framework-disaster-risk-reduction-after-marathon</a:t>
            </a:r>
            <a:r>
              <a:rPr b="0" i="0" lang="en-GB" sz="1100" u="none" cap="none" strike="noStrike">
                <a:solidFill>
                  <a:srgbClr val="000000"/>
                </a:solidFill>
                <a:latin typeface="Arial"/>
                <a:ea typeface="Arial"/>
                <a:cs typeface="Arial"/>
                <a:sym typeface="Arial"/>
              </a:rPr>
              <a:t>) </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The Sendai Framework addresses many different types of hazards that may cause disasters. It includes climate/extreme weather events as one of the hazards with the potential to cause disaster, as follows: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“Addressing climate change as one of the drivers of disaster risk, while respecting the mandate of the United Nations Framework Convention on Climate Change, represents an opportunity to reduce disaster risk in a meaningful and coherent manner throughout the interrelated intergovernmental processes.” – Sendai Framework, point 13, available online at:  </a:t>
            </a:r>
            <a:r>
              <a:rPr b="0" i="0" lang="en-GB" sz="1100" u="sng" cap="none" strike="noStrike">
                <a:solidFill>
                  <a:schemeClr val="hlink"/>
                </a:solidFill>
                <a:latin typeface="Arial"/>
                <a:ea typeface="Arial"/>
                <a:cs typeface="Arial"/>
                <a:sym typeface="Arial"/>
                <a:hlinkClick r:id="rId3"/>
              </a:rPr>
              <a:t>https://www.preventionweb.net/files/43291_sendaiframeworkfordrren.pdf</a:t>
            </a:r>
            <a:r>
              <a:rPr b="0" i="0" lang="en-GB" sz="1100" u="none" cap="none" strike="noStrike">
                <a:solidFill>
                  <a:srgbClr val="000000"/>
                </a:solidFill>
                <a:latin typeface="Arial"/>
                <a:ea typeface="Arial"/>
                <a:cs typeface="Arial"/>
                <a:sym typeface="Arial"/>
              </a:rPr>
              <a:t>  (Other ‘natural hazards’ are, for instance, earthquakes, volcanic eruptions, tsunamis.)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Framework is not legally binding and does not require countries to ratify it. As such, it’s a ‘soft law’ instrument.</a:t>
            </a:r>
            <a:r>
              <a:rPr b="1" i="0" lang="en-GB" sz="11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(This is different from the UNFCCC’s Paris Agreement, the core text of which is a legally binding agreement and was submitted for ratification of the Parties.)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2015: </a:t>
            </a:r>
            <a:r>
              <a:rPr b="0" i="0" lang="en-GB" sz="1100" u="none" cap="none" strike="noStrike">
                <a:solidFill>
                  <a:srgbClr val="000000"/>
                </a:solidFill>
                <a:latin typeface="Arial"/>
                <a:ea typeface="Arial"/>
                <a:cs typeface="Arial"/>
                <a:sym typeface="Arial"/>
              </a:rPr>
              <a:t>UNISDR publishes </a:t>
            </a:r>
            <a:r>
              <a:rPr b="0" i="1" lang="en-GB" sz="1100" u="none" cap="none" strike="noStrike">
                <a:solidFill>
                  <a:srgbClr val="000000"/>
                </a:solidFill>
                <a:latin typeface="Arial"/>
                <a:ea typeface="Arial"/>
                <a:cs typeface="Arial"/>
                <a:sym typeface="Arial"/>
              </a:rPr>
              <a:t>Global Assessment Report </a:t>
            </a:r>
            <a:r>
              <a:rPr b="0" i="0" lang="en-GB" sz="1100" u="none" cap="none" strike="noStrike">
                <a:solidFill>
                  <a:srgbClr val="000000"/>
                </a:solidFill>
                <a:latin typeface="Arial"/>
                <a:ea typeface="Arial"/>
                <a:cs typeface="Arial"/>
                <a:sym typeface="Arial"/>
              </a:rPr>
              <a:t>arguing that focus of DRR should move from “managing disasters to managing risks”. The full title of the report is </a:t>
            </a:r>
            <a:r>
              <a:rPr b="0" i="1" lang="en-GB" sz="1100" u="none" cap="none" strike="noStrike">
                <a:solidFill>
                  <a:srgbClr val="000000"/>
                </a:solidFill>
                <a:latin typeface="Arial"/>
                <a:ea typeface="Arial"/>
                <a:cs typeface="Arial"/>
                <a:sym typeface="Arial"/>
              </a:rPr>
              <a:t>Global Assessment Report: The Future of Disaster Risk Management</a:t>
            </a:r>
            <a:r>
              <a:rPr b="0" i="0" lang="en-GB" sz="1100" u="none" cap="none" strike="noStrike">
                <a:solidFill>
                  <a:srgbClr val="000000"/>
                </a:solidFill>
                <a:latin typeface="Arial"/>
                <a:ea typeface="Arial"/>
                <a:cs typeface="Arial"/>
                <a:sym typeface="Arial"/>
              </a:rPr>
              <a:t>. The </a:t>
            </a:r>
            <a:r>
              <a:rPr b="0" i="1" lang="en-GB" sz="1100" u="none" cap="none" strike="noStrike">
                <a:solidFill>
                  <a:srgbClr val="000000"/>
                </a:solidFill>
                <a:latin typeface="Arial"/>
                <a:ea typeface="Arial"/>
                <a:cs typeface="Arial"/>
                <a:sym typeface="Arial"/>
              </a:rPr>
              <a:t>Global Assessment Reports</a:t>
            </a:r>
            <a:r>
              <a:rPr b="0" i="0" lang="en-GB" sz="1100" u="none" cap="none" strike="noStrike">
                <a:solidFill>
                  <a:srgbClr val="000000"/>
                </a:solidFill>
                <a:latin typeface="Arial"/>
                <a:ea typeface="Arial"/>
                <a:cs typeface="Arial"/>
                <a:sym typeface="Arial"/>
              </a:rPr>
              <a:t> are publications that are issued every two years by the UNISDR/UNDRR.</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2017: </a:t>
            </a:r>
            <a:r>
              <a:rPr b="0" i="0" lang="en-GB" sz="1100" u="none" cap="none" strike="noStrike">
                <a:solidFill>
                  <a:srgbClr val="000000"/>
                </a:solidFill>
                <a:latin typeface="Arial"/>
                <a:ea typeface="Arial"/>
                <a:cs typeface="Arial"/>
                <a:sym typeface="Arial"/>
              </a:rPr>
              <a:t>UNSIDR publishes </a:t>
            </a:r>
            <a:r>
              <a:rPr b="0" i="1" lang="en-GB" sz="1100" u="none" cap="none" strike="noStrike">
                <a:solidFill>
                  <a:srgbClr val="000000"/>
                </a:solidFill>
                <a:latin typeface="Arial"/>
                <a:ea typeface="Arial"/>
                <a:cs typeface="Arial"/>
                <a:sym typeface="Arial"/>
              </a:rPr>
              <a:t>Atlas: Unveiling Global Disaster Risk</a:t>
            </a:r>
            <a:r>
              <a:rPr b="0" i="0" lang="en-GB" sz="1100" u="none" cap="none" strike="noStrike">
                <a:solidFill>
                  <a:srgbClr val="000000"/>
                </a:solidFill>
                <a:latin typeface="Arial"/>
                <a:ea typeface="Arial"/>
                <a:cs typeface="Arial"/>
                <a:sym typeface="Arial"/>
              </a:rPr>
              <a:t>, showing the probability of future disaster losses for earthquakes, tsunamis, riverine floods, winds, storm surge. These show data at global level and the user can drill down to national level resolution data. The Atlas is published online in an interactive format that makes it easy to select or extract and view the data.  (This was the </a:t>
            </a:r>
            <a:r>
              <a:rPr b="0" i="1" lang="en-GB" sz="1100" u="none" cap="none" strike="noStrike">
                <a:solidFill>
                  <a:srgbClr val="000000"/>
                </a:solidFill>
                <a:latin typeface="Arial"/>
                <a:ea typeface="Arial"/>
                <a:cs typeface="Arial"/>
                <a:sym typeface="Arial"/>
              </a:rPr>
              <a:t>Global Assessment Report 2017.)</a:t>
            </a:r>
            <a:br>
              <a:rPr b="0" i="1"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2017</a:t>
            </a:r>
            <a:r>
              <a:rPr b="0" i="0" lang="en-GB" sz="1100" u="none" cap="none" strike="noStrike">
                <a:solidFill>
                  <a:srgbClr val="000000"/>
                </a:solidFill>
                <a:latin typeface="Arial"/>
                <a:ea typeface="Arial"/>
                <a:cs typeface="Arial"/>
                <a:sym typeface="Arial"/>
              </a:rPr>
              <a:t>: UNISDR publishes ‘Essentials’, pointers for cities to implement Sendai Framework locally. For more information about the Resilient Cities ‘Essentials’ guidance, visit </a:t>
            </a:r>
            <a:r>
              <a:rPr b="0" i="0" lang="en-GB" sz="1100" u="sng" cap="none" strike="noStrike">
                <a:solidFill>
                  <a:schemeClr val="hlink"/>
                </a:solidFill>
                <a:latin typeface="Arial"/>
                <a:ea typeface="Arial"/>
                <a:cs typeface="Arial"/>
                <a:sym typeface="Arial"/>
                <a:hlinkClick r:id="rId4"/>
              </a:rPr>
              <a:t>https://www.unisdr.org/campaign/resilientcities/toolkit/article/the-ten-essentials-for-making-cities-resilient</a:t>
            </a:r>
            <a:r>
              <a:rPr b="0" i="0" lang="en-GB" sz="1100" u="sng" cap="none" strike="noStrike">
                <a:solidFill>
                  <a:srgbClr val="000000"/>
                </a:solidFill>
                <a:latin typeface="Arial"/>
                <a:ea typeface="Arial"/>
                <a:cs typeface="Arial"/>
                <a:sym typeface="Arial"/>
              </a:rPr>
              <a:t> </a:t>
            </a:r>
            <a:br>
              <a:rPr b="0" i="0" lang="en-GB" sz="1100" u="sng"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2017 </a:t>
            </a:r>
            <a:r>
              <a:rPr b="0" i="0" lang="en-GB" sz="1100" u="none" cap="none" strike="noStrike">
                <a:solidFill>
                  <a:srgbClr val="000000"/>
                </a:solidFill>
                <a:latin typeface="Arial"/>
                <a:ea typeface="Arial"/>
                <a:cs typeface="Arial"/>
                <a:sym typeface="Arial"/>
              </a:rPr>
              <a:t>UNISDR launches Sendai Framework Monitor, with 38 global indicators to track implementation. Process will also help measure progress on SDG 1(extreme poverty), SDG 11 (sustainable cities) and SDG 13 (climate action).</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The Sendai Framework Monitor was developed in three phases, following recommendations of the Open Ended Intergovernmental Working Group (OEIWG): starting with the ‘Global Targets and Indicators’ launch and the reporting process. The ’Custom Targets and Indicators’ were then rolled out, providing countries a fully adaptable monitoring mechanism to support their respective national disaster risk reduction strategy implementation. Progress is demonstrated by targets and indicators customized for their national and local context. The ‘Analytics’ module was developed in the third phase and enables better data analysis to comprehend how countries are achieving the Sendai Framework targets and indicators.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All 38 indicators track population and country-level data. However, the indicators are </a:t>
            </a:r>
            <a:r>
              <a:rPr b="1" i="0" lang="en-GB" sz="1100" u="sng" cap="none" strike="noStrike">
                <a:solidFill>
                  <a:srgbClr val="000000"/>
                </a:solidFill>
                <a:latin typeface="Arial"/>
                <a:ea typeface="Arial"/>
                <a:cs typeface="Arial"/>
                <a:sym typeface="Arial"/>
              </a:rPr>
              <a:t>not</a:t>
            </a:r>
            <a:r>
              <a:rPr b="1" i="0" lang="en-GB" sz="1100" u="none" cap="none" strike="noStrike">
                <a:solidFill>
                  <a:srgbClr val="000000"/>
                </a:solidFill>
                <a:latin typeface="Arial"/>
                <a:ea typeface="Arial"/>
                <a:cs typeface="Arial"/>
                <a:sym typeface="Arial"/>
              </a:rPr>
              <a:t> gender-disaggregated which means that it falls upon country governments and agencies to themselves commit and follow through on analysing gender-disaggregated data. This is an important point, because – as we will see later in our slides and training module, women tend to suffer greater losses and greater secondary impacts (e.g. gender based violence) from disasters than men and boys do.</a:t>
            </a:r>
            <a:br>
              <a:rPr b="1"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(Information above derived from: 2020-21 Work Programme of UNDRR  </a:t>
            </a:r>
            <a:r>
              <a:rPr b="0" i="0" lang="en-GB" sz="1100" u="sng" cap="none" strike="noStrike">
                <a:solidFill>
                  <a:schemeClr val="hlink"/>
                </a:solidFill>
                <a:latin typeface="Arial"/>
                <a:ea typeface="Arial"/>
                <a:cs typeface="Arial"/>
                <a:sym typeface="Arial"/>
                <a:hlinkClick r:id="rId5"/>
              </a:rPr>
              <a:t>https://www.unisdr.org/files/68235_undrrworkprogramme20202021.pdf</a:t>
            </a:r>
            <a:r>
              <a:rPr b="0" i="0" lang="en-GB" sz="1100" u="sng" cap="none" strike="noStrike">
                <a:solidFill>
                  <a:srgbClr val="000000"/>
                </a:solidFill>
                <a:latin typeface="Arial"/>
                <a:ea typeface="Arial"/>
                <a:cs typeface="Arial"/>
                <a:sym typeface="Arial"/>
              </a:rPr>
              <a:t>)</a:t>
            </a:r>
            <a:br>
              <a:rPr b="0" i="0" lang="en-GB" sz="1100" u="sng"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GB" sz="1100" u="none" cap="none" strike="noStrike">
                <a:solidFill>
                  <a:srgbClr val="000000"/>
                </a:solidFill>
                <a:latin typeface="Arial"/>
                <a:ea typeface="Arial"/>
                <a:cs typeface="Arial"/>
                <a:sym typeface="Arial"/>
              </a:rPr>
              <a:t>A further milestone is the UNISDR 2018 economic study (not shown on the infographic timeline but included in the notes for the sake of completeness) October 2018: UNISDR publishes data showing dramatic rise of 151% in direct economic losses from climate-related disasters over 20 years (compared to previous 20 year period) </a:t>
            </a:r>
            <a:r>
              <a:rPr b="0" i="0" lang="en-GB" sz="1100" u="sng" cap="none" strike="noStrike">
                <a:solidFill>
                  <a:schemeClr val="hlink"/>
                </a:solidFill>
                <a:latin typeface="Arial"/>
                <a:ea typeface="Arial"/>
                <a:cs typeface="Arial"/>
                <a:sym typeface="Arial"/>
                <a:hlinkClick r:id="rId6"/>
              </a:rPr>
              <a:t>https://www.preventionweb.net/publications/view/61119</a:t>
            </a:r>
            <a:br>
              <a:rPr b="0" i="0" lang="en-GB" sz="1100" u="sng"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2019</a:t>
            </a:r>
            <a:r>
              <a:rPr b="0" i="0" lang="en-GB" sz="1100" u="none" cap="none" strike="noStrike">
                <a:solidFill>
                  <a:srgbClr val="000000"/>
                </a:solidFill>
                <a:latin typeface="Arial"/>
                <a:ea typeface="Arial"/>
                <a:cs typeface="Arial"/>
                <a:sym typeface="Arial"/>
              </a:rPr>
              <a:t>: </a:t>
            </a:r>
            <a:r>
              <a:rPr b="0" i="1" lang="en-GB" sz="1100" u="none" cap="none" strike="noStrike">
                <a:solidFill>
                  <a:srgbClr val="000000"/>
                </a:solidFill>
                <a:latin typeface="Arial"/>
                <a:ea typeface="Arial"/>
                <a:cs typeface="Arial"/>
                <a:sym typeface="Arial"/>
              </a:rPr>
              <a:t>Global Assessment Report</a:t>
            </a:r>
            <a:r>
              <a:rPr b="0" i="0" lang="en-GB" sz="1100" u="none" cap="none" strike="noStrike">
                <a:solidFill>
                  <a:srgbClr val="000000"/>
                </a:solidFill>
                <a:latin typeface="Arial"/>
                <a:ea typeface="Arial"/>
                <a:cs typeface="Arial"/>
                <a:sym typeface="Arial"/>
              </a:rPr>
              <a:t> </a:t>
            </a:r>
            <a:r>
              <a:rPr b="0" i="1" lang="en-GB" sz="1100" u="none" cap="none" strike="noStrike">
                <a:solidFill>
                  <a:srgbClr val="000000"/>
                </a:solidFill>
                <a:latin typeface="Arial"/>
                <a:ea typeface="Arial"/>
                <a:cs typeface="Arial"/>
                <a:sym typeface="Arial"/>
              </a:rPr>
              <a:t>2019 </a:t>
            </a:r>
            <a:r>
              <a:rPr b="0" i="0" lang="en-GB" sz="1100" u="none" cap="none" strike="noStrike">
                <a:solidFill>
                  <a:srgbClr val="000000"/>
                </a:solidFill>
                <a:latin typeface="Arial"/>
                <a:ea typeface="Arial"/>
                <a:cs typeface="Arial"/>
                <a:sym typeface="Arial"/>
              </a:rPr>
              <a:t>reports on Sendai Framework implementation and advises on how to recognise, measure and monitor risk, and move towards systemic risk governance. It includes case studies of how countries integrate DRR with climate change adaptation and development planning.</a:t>
            </a:r>
            <a:endParaRPr/>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2020</a:t>
            </a:r>
            <a:r>
              <a:rPr b="0" i="0" lang="en-GB" sz="1100" u="none" cap="none" strike="noStrike">
                <a:solidFill>
                  <a:srgbClr val="000000"/>
                </a:solidFill>
                <a:latin typeface="Arial"/>
                <a:ea typeface="Arial"/>
                <a:cs typeface="Arial"/>
                <a:sym typeface="Arial"/>
              </a:rPr>
              <a:t> </a:t>
            </a:r>
            <a:r>
              <a:rPr b="0" i="1" lang="en-GB" sz="1100" u="none" cap="none" strike="noStrike">
                <a:solidFill>
                  <a:srgbClr val="000000"/>
                </a:solidFill>
                <a:latin typeface="Arial"/>
                <a:ea typeface="Arial"/>
                <a:cs typeface="Arial"/>
                <a:sym typeface="Arial"/>
              </a:rPr>
              <a:t>Sendai Framework Monitor</a:t>
            </a:r>
            <a:r>
              <a:rPr b="0" i="0" lang="en-GB" sz="1100" u="none" cap="none" strike="noStrike">
                <a:solidFill>
                  <a:srgbClr val="000000"/>
                </a:solidFill>
                <a:latin typeface="Arial"/>
                <a:ea typeface="Arial"/>
                <a:cs typeface="Arial"/>
                <a:sym typeface="Arial"/>
              </a:rPr>
              <a:t> is published: the first full insight into how countries are applying the monitoring framework.  As we have noted above, though, the monitoring framework fails to require disaggregation of data by gender.</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2020-2021</a:t>
            </a:r>
            <a:r>
              <a:rPr b="0" i="0" lang="en-GB" sz="1100" u="none" cap="none" strike="noStrike">
                <a:solidFill>
                  <a:srgbClr val="000000"/>
                </a:solidFill>
                <a:latin typeface="Arial"/>
                <a:ea typeface="Arial"/>
                <a:cs typeface="Arial"/>
                <a:sym typeface="Arial"/>
              </a:rPr>
              <a:t>: UNDRR supports countries to provide quality monitoring data against the 38 global indicators and to develop and monitor their own custom targets.</a:t>
            </a:r>
            <a:br>
              <a:rPr b="0" i="0" lang="en-GB"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GB" sz="1100" u="none" cap="none" strike="noStrike">
                <a:solidFill>
                  <a:srgbClr val="000000"/>
                </a:solidFill>
                <a:latin typeface="Arial"/>
                <a:ea typeface="Arial"/>
                <a:cs typeface="Arial"/>
                <a:sym typeface="Arial"/>
              </a:rPr>
              <a:t>2030:</a:t>
            </a:r>
            <a:r>
              <a:rPr b="0" i="0" lang="en-GB" sz="1100" u="none" cap="none" strike="noStrike">
                <a:solidFill>
                  <a:srgbClr val="000000"/>
                </a:solidFill>
                <a:latin typeface="Arial"/>
                <a:ea typeface="Arial"/>
                <a:cs typeface="Arial"/>
                <a:sym typeface="Arial"/>
              </a:rPr>
              <a:t> Sendai Framework period ends</a:t>
            </a:r>
            <a:endParaRPr/>
          </a:p>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4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GB" sz="1100" u="none" cap="none" strike="noStrike">
                <a:solidFill>
                  <a:srgbClr val="000000"/>
                </a:solidFill>
                <a:latin typeface="Arial"/>
                <a:ea typeface="Arial"/>
                <a:cs typeface="Arial"/>
                <a:sym typeface="Arial"/>
              </a:rPr>
              <a:t>Source of this data:</a:t>
            </a:r>
            <a:endParaRPr/>
          </a:p>
          <a:p>
            <a:pPr indent="0" lvl="0" marL="158750" rtl="0" algn="l">
              <a:lnSpc>
                <a:spcPct val="100000"/>
              </a:lnSpc>
              <a:spcBef>
                <a:spcPts val="0"/>
              </a:spcBef>
              <a:spcAft>
                <a:spcPts val="0"/>
              </a:spcAft>
              <a:buSzPts val="1100"/>
              <a:buNone/>
            </a:pPr>
            <a:r>
              <a:rPr b="1" i="0" lang="en-GB" sz="1100" u="none" cap="none" strike="noStrike">
                <a:solidFill>
                  <a:srgbClr val="000000"/>
                </a:solidFill>
                <a:latin typeface="Arial"/>
                <a:ea typeface="Arial"/>
                <a:cs typeface="Arial"/>
                <a:sym typeface="Arial"/>
              </a:rPr>
              <a:t>Cecilia Aipira</a:t>
            </a:r>
            <a:r>
              <a:rPr b="0" i="0" lang="en-GB" sz="1100" u="none" cap="none" strike="noStrike">
                <a:solidFill>
                  <a:srgbClr val="000000"/>
                </a:solidFill>
                <a:latin typeface="Arial"/>
                <a:ea typeface="Arial"/>
                <a:cs typeface="Arial"/>
                <a:sym typeface="Arial"/>
              </a:rPr>
              <a:t> - Disaster Risk Reduction Regional Advisor for Africa – UNDP @ BRACED Winter School, July 2019, Cape Town.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4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GB" sz="1100" u="none" cap="none" strike="noStrike">
                <a:solidFill>
                  <a:srgbClr val="000000"/>
                </a:solidFill>
                <a:latin typeface="Arial"/>
                <a:ea typeface="Arial"/>
                <a:cs typeface="Arial"/>
                <a:sym typeface="Arial"/>
              </a:rPr>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4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sz="1100"/>
              <a:t> </a:t>
            </a:r>
            <a:endParaRPr/>
          </a:p>
          <a:p>
            <a:pPr indent="0" lvl="0" marL="158750" rtl="0" algn="l">
              <a:lnSpc>
                <a:spcPct val="100000"/>
              </a:lnSpc>
              <a:spcBef>
                <a:spcPts val="0"/>
              </a:spcBef>
              <a:spcAft>
                <a:spcPts val="0"/>
              </a:spcAft>
              <a:buSzPts val="1100"/>
              <a:buNone/>
            </a:pPr>
            <a:r>
              <a:rPr lang="en-GB"/>
              <a:t>Sendai Framework, p19</a:t>
            </a:r>
            <a:endParaRPr/>
          </a:p>
          <a:p>
            <a:pPr indent="0" lvl="0" marL="158750" rtl="0" algn="l">
              <a:lnSpc>
                <a:spcPct val="100000"/>
              </a:lnSpc>
              <a:spcBef>
                <a:spcPts val="0"/>
              </a:spcBef>
              <a:spcAft>
                <a:spcPts val="0"/>
              </a:spcAft>
              <a:buSzPts val="1100"/>
              <a:buNone/>
            </a:pPr>
            <a:r>
              <a:rPr b="1" lang="en-GB"/>
              <a:t>https://www.unisdr.org/files/43291_sendaiframeworkfordrren.pdf </a:t>
            </a:r>
            <a:endParaRPr/>
          </a:p>
          <a:p>
            <a:pPr indent="0" lvl="0" marL="158750" rtl="0" algn="l">
              <a:lnSpc>
                <a:spcPct val="100000"/>
              </a:lnSpc>
              <a:spcBef>
                <a:spcPts val="0"/>
              </a:spcBef>
              <a:spcAft>
                <a:spcPts val="0"/>
              </a:spcAft>
              <a:buSzPts val="1100"/>
              <a:buNone/>
            </a:pPr>
            <a:r>
              <a:t/>
            </a:r>
            <a:endParaRPr b="1"/>
          </a:p>
          <a:p>
            <a:pPr indent="0" lvl="0" marL="158750" rtl="0" algn="l">
              <a:lnSpc>
                <a:spcPct val="100000"/>
              </a:lnSpc>
              <a:spcBef>
                <a:spcPts val="0"/>
              </a:spcBef>
              <a:spcAft>
                <a:spcPts val="0"/>
              </a:spcAft>
              <a:buSzPts val="1100"/>
              <a:buNone/>
            </a:pPr>
            <a:r>
              <a:rPr b="1" lang="en-GB"/>
              <a:t>There is also an item, following, under investment, that draws attention to those with chronic disease</a:t>
            </a:r>
            <a:endParaRPr/>
          </a:p>
          <a:p>
            <a:pPr indent="0" lvl="0" marL="158750" rtl="0" algn="l">
              <a:lnSpc>
                <a:spcPct val="100000"/>
              </a:lnSpc>
              <a:spcBef>
                <a:spcPts val="0"/>
              </a:spcBef>
              <a:spcAft>
                <a:spcPts val="0"/>
              </a:spcAft>
              <a:buSzPts val="1100"/>
              <a:buNone/>
            </a:pPr>
            <a:r>
              <a:t/>
            </a:r>
            <a:endParaRPr b="1"/>
          </a:p>
          <a:p>
            <a:pPr indent="0" lvl="0" marL="158750" rtl="0" algn="l">
              <a:lnSpc>
                <a:spcPct val="100000"/>
              </a:lnSpc>
              <a:spcBef>
                <a:spcPts val="0"/>
              </a:spcBef>
              <a:spcAft>
                <a:spcPts val="0"/>
              </a:spcAft>
              <a:buSzPts val="1100"/>
              <a:buNone/>
            </a:pPr>
            <a:r>
              <a:rPr b="1" lang="en-GB"/>
              <a:t> (k) People with life-threatening and chronic disease, due to their particular needs, should be included in the design of policies and plans to manage their risks before, during and after disasters, including having access to life-saving services;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4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Source: </a:t>
            </a:r>
            <a:r>
              <a:rPr lang="en-GB" u="sng">
                <a:solidFill>
                  <a:schemeClr val="hlink"/>
                </a:solidFill>
                <a:hlinkClick r:id="rId2"/>
              </a:rPr>
              <a:t>https://reliefweb.int/sites/reliefweb.int/files/resources/ethiopia_low.pdf</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Gender-Differentiated Impacts of Climate Variability in Ethiopia: A Micro-Simulation Approach , 2016</a:t>
            </a:r>
            <a:endParaRPr u="sng">
              <a:solidFill>
                <a:schemeClr val="hlink"/>
              </a:solidFill>
              <a:hlinkClick r:id="rId3"/>
            </a:endParaRPr>
          </a:p>
          <a:p>
            <a:pPr indent="-298450" lvl="0" marL="457200" marR="0" rtl="0" algn="l">
              <a:lnSpc>
                <a:spcPct val="100000"/>
              </a:lnSpc>
              <a:spcBef>
                <a:spcPts val="0"/>
              </a:spcBef>
              <a:spcAft>
                <a:spcPts val="0"/>
              </a:spcAft>
              <a:buClr>
                <a:srgbClr val="000000"/>
              </a:buClr>
              <a:buSzPts val="1100"/>
              <a:buFont typeface="Arial"/>
              <a:buChar char="●"/>
            </a:pPr>
            <a:r>
              <a:rPr lang="en-GB" u="sng">
                <a:solidFill>
                  <a:schemeClr val="hlink"/>
                </a:solidFill>
                <a:hlinkClick r:id="rId4"/>
              </a:rPr>
              <a:t>https://media.rff.org/documents/EfD-DP-16-24.pdf</a:t>
            </a:r>
            <a:endParaRPr/>
          </a:p>
        </p:txBody>
      </p:sp>
      <p:sp>
        <p:nvSpPr>
          <p:cNvPr id="326" name="Google Shape;326;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4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Case study – Global Assessment Report, 2019. </a:t>
            </a:r>
            <a:r>
              <a:rPr lang="en-GB" u="sng">
                <a:solidFill>
                  <a:schemeClr val="hlink"/>
                </a:solidFill>
                <a:hlinkClick r:id="rId2"/>
              </a:rPr>
              <a:t>https://gar.undrr.org/sites/default/files/reports/2019-05/full_gar_report.pdf</a:t>
            </a:r>
            <a:endParaRPr/>
          </a:p>
          <a:p>
            <a:pPr indent="-298450" lvl="0" marL="457200" marR="0" rtl="0" algn="l">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Special Case Study </a:t>
            </a:r>
            <a:r>
              <a:rPr b="1" lang="en-GB" sz="1200">
                <a:solidFill>
                  <a:schemeClr val="dk1"/>
                </a:solidFill>
                <a:latin typeface="Arial"/>
                <a:ea typeface="Arial"/>
                <a:cs typeface="Arial"/>
                <a:sym typeface="Arial"/>
              </a:rPr>
              <a:t>Local collection of disaster loss data in national risk management systems – from Ethiopia to The Gambia, </a:t>
            </a:r>
            <a:r>
              <a:rPr b="0" lang="en-GB" sz="1200">
                <a:solidFill>
                  <a:schemeClr val="dk1"/>
                </a:solidFill>
                <a:latin typeface="Arial"/>
                <a:ea typeface="Arial"/>
                <a:cs typeface="Arial"/>
                <a:sym typeface="Arial"/>
              </a:rPr>
              <a:t>page 204</a:t>
            </a:r>
            <a:endParaRPr b="0"/>
          </a:p>
        </p:txBody>
      </p:sp>
      <p:sp>
        <p:nvSpPr>
          <p:cNvPr id="333" name="Google Shape;333;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5: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u="sng">
                <a:solidFill>
                  <a:schemeClr val="hlink"/>
                </a:solidFill>
                <a:hlinkClick r:id="rId2"/>
              </a:rPr>
              <a:t>https://reliefweb.int/sites/reliefweb.int/files/resources/ethiopia_low.pdf</a:t>
            </a:r>
            <a:endParaRPr/>
          </a:p>
        </p:txBody>
      </p:sp>
      <p:sp>
        <p:nvSpPr>
          <p:cNvPr id="341" name="Google Shape;341;p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Research Report Policy options for improving drought resilience and its implication for food security: the cases of Ethiopia and Kenya, 2017 - https://www.econstor.eu/bitstream/10419/199223/1/die-study-98.pdf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Page 38 - Evolution of the institutional arrangements for disaster risk management</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The first formal governmental disaster management institution in Ethiopia was established in the wake of the 1973/1974 famine. Accordingly, the then Relief and Rehabilitation Commission (RRC) was given the primary mandate to provide relief supplies to drought victims.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Two decades later, in 1993, a significant review of the disaster management strategy led to the adoption of the National Policy on Disaster Prevention and Management (NPDPM).</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This was followed by the development of the policy implementation guidelines in 1995. In the same year, the government restructured again and created the Disaster Prevention and Preparedness Commission (DPPC) replacing the former RRC.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This brought with it significant changes in mandate, particularly with respect to giving emphasis to linking relief to development. Furthermore, since 1993, policy-making and oversight responsibilities regarding disaster management were vested in the National Disaster Prevention and Preparedness Committee (NDPPC).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As of 2003, key sector offices such as the Ministries of Agriculture and Rural Development, Health and Water Resources also became more involved in disaster management through the establishment of emergency sectoral task forces.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In 2004, the DPPC was split into the Disaster Prevention and Preparedness Agency (DPPA) and the Food Security Coordination Bureau (FSCB), with a revised mandate for the DPPA to focus on emergency response and for the FSCB to focus on responding to chronic food insecurity.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In 2007, following the business process re-engineering (BPR), the rights and obligations of the DPPA were transferred to the Ministry of Agriculture and Rural Development (MOARD), which led to the establishment of the Disaster Risk Management and Food Security Sector (DRMFSS) within the MOARD. This new institutional arrangement brought a significant paradigm shift in the approach to disaster management in terms of moving from a drought and relief-focused approach to a more proactive multi-sectoral and multi-hazard DRM approach.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As of December 2015, a new organisational structure led to the establishment of a commission with a primary mandate for overseeing the 2013 DRM policy, the National Disaster Risk Management Commission (NDRMC), and this was made accountable to the prime minister’s office (MOA, 2013a, 15-16)</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350" name="Google Shape;350;p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7: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47: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4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5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The Paris Agreement acknowledges that: Climate change is a common concern of humankind, Parties should, when taking action to address climate change, respect, promote and consider their respective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 (UNFCCC, 2015: 2). It also recognises the need to take into consideration: Vulnerable groups, communities and ecosystems, and should be based on and guided by the best available science and, as appropriate, traditional knowledge, knowledge of indigenous peoples and local knowledge systems, with a view to integrating adaptation into relevant socioeconomic and environmental policies and actions, where appropriate (UNFCCC, 2015: 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5: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‘Agreed conclusion’ of the 60</a:t>
            </a:r>
            <a:r>
              <a:rPr baseline="30000" lang="en-GB"/>
              <a:t>th</a:t>
            </a:r>
            <a:r>
              <a:rPr lang="en-GB"/>
              <a:t> Session of the Commission on the Status of Women (CSW60) is known as : decision E/2016/27.</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The detailed roadmap reached by the CSW60 is found online here:</a:t>
            </a:r>
            <a:endParaRPr/>
          </a:p>
          <a:p>
            <a:pPr indent="-298450" lvl="0" marL="457200" rtl="0" algn="l">
              <a:lnSpc>
                <a:spcPct val="100000"/>
              </a:lnSpc>
              <a:spcBef>
                <a:spcPts val="0"/>
              </a:spcBef>
              <a:spcAft>
                <a:spcPts val="0"/>
              </a:spcAft>
              <a:buSzPts val="1100"/>
              <a:buChar char="●"/>
            </a:pPr>
            <a:r>
              <a:rPr lang="en-GB"/>
              <a:t>https://www.unwomen.org/-/media/headquarters/attachments/sections/csw/60/csw60%20agreed%20conclusions%20conclusions%20en.pdf?la=en&amp;vs=4409</a:t>
            </a:r>
            <a:endParaRPr/>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The roadmap comprises the follow priority areas for action, which are elaborated in the above document:</a:t>
            </a:r>
            <a:endParaRPr/>
          </a:p>
          <a:p>
            <a:pPr indent="-298450" lvl="0" marL="457200" rtl="0" algn="l">
              <a:lnSpc>
                <a:spcPct val="100000"/>
              </a:lnSpc>
              <a:spcBef>
                <a:spcPts val="0"/>
              </a:spcBef>
              <a:spcAft>
                <a:spcPts val="0"/>
              </a:spcAft>
              <a:buSzPts val="1100"/>
              <a:buChar char="●"/>
            </a:pPr>
            <a:r>
              <a:rPr lang="en-GB"/>
              <a:t>Strengthening normative, legal and policy frameworks (for women’s and girls’ empowerment);</a:t>
            </a:r>
            <a:endParaRPr/>
          </a:p>
          <a:p>
            <a:pPr indent="-298450" lvl="0" marL="457200" rtl="0" algn="l">
              <a:lnSpc>
                <a:spcPct val="100000"/>
              </a:lnSpc>
              <a:spcBef>
                <a:spcPts val="0"/>
              </a:spcBef>
              <a:spcAft>
                <a:spcPts val="0"/>
              </a:spcAft>
              <a:buSzPts val="1100"/>
              <a:buChar char="●"/>
            </a:pPr>
            <a:r>
              <a:rPr lang="en-GB"/>
              <a:t>Fostering enabling environments for financing gender equality and the empowerment of women and girls </a:t>
            </a:r>
            <a:endParaRPr/>
          </a:p>
          <a:p>
            <a:pPr indent="-298450" lvl="0" marL="457200" rtl="0" algn="l">
              <a:lnSpc>
                <a:spcPct val="100000"/>
              </a:lnSpc>
              <a:spcBef>
                <a:spcPts val="0"/>
              </a:spcBef>
              <a:spcAft>
                <a:spcPts val="0"/>
              </a:spcAft>
              <a:buSzPts val="1100"/>
              <a:buChar char="●"/>
            </a:pPr>
            <a:r>
              <a:rPr lang="en-GB"/>
              <a:t>Strengthening women’s leadership and women’s full and equal participation in decision-making in all areas of sustainable development </a:t>
            </a:r>
            <a:endParaRPr/>
          </a:p>
          <a:p>
            <a:pPr indent="-298450" lvl="0" marL="457200" rtl="0" algn="l">
              <a:lnSpc>
                <a:spcPct val="100000"/>
              </a:lnSpc>
              <a:spcBef>
                <a:spcPts val="0"/>
              </a:spcBef>
              <a:spcAft>
                <a:spcPts val="0"/>
              </a:spcAft>
              <a:buSzPts val="1100"/>
              <a:buChar char="●"/>
            </a:pPr>
            <a:r>
              <a:rPr lang="en-GB"/>
              <a:t>Strengthening gender- responsive data collection, follow-up and review processes </a:t>
            </a:r>
            <a:endParaRPr/>
          </a:p>
          <a:p>
            <a:pPr indent="-298450" lvl="0" marL="457200" rtl="0" algn="l">
              <a:lnSpc>
                <a:spcPct val="100000"/>
              </a:lnSpc>
              <a:spcBef>
                <a:spcPts val="0"/>
              </a:spcBef>
              <a:spcAft>
                <a:spcPts val="0"/>
              </a:spcAft>
              <a:buSzPts val="1100"/>
              <a:buChar char="●"/>
            </a:pPr>
            <a:r>
              <a:rPr lang="en-GB"/>
              <a:t>Enhancing national institutional arrangements.</a:t>
            </a:r>
            <a:endParaRPr/>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Background information about the Commission on the Status of Women:</a:t>
            </a:r>
            <a:endParaRPr/>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The Commission on the Status of Women (CSW),  a functional commission of the United Nations Economic and Social Council (ECOSOC), is a global policy-making body dedicated exclusively to promoting gender equality and the empowerment of women. The Commission was established in 1946 with a mandate to prepare recommendations on promoting women’s rights in political, economic, civil, social and educational fields.  It is also responsible for monitoring, reviewing and appraising progress achieved and problems encountered in the implementation of the 1995 Beijing Declaration and Platform for Action at all levels, and to support gender mainstreaming.</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Representatives of Member States, United Nations entities, and non-governmental organizations (NGOs) in consultative status with ECOSOC and other stakeholders participate in the Commission’s annual session at United Nations Headquarters in New York.  The session, which is usually held for ten days in March, provides an opportunity to review progress towards gender equality and the empowerment of women, identify challenges, and set global standards, norms and policies to promote gender equality and women’s empowerment worldwide.  (Please note that an annual session, CSW64, due to incorporate a major review of progress and scheduled for March 2020, had to be cancelled because of the coronavirus outbreak.)</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GB"/>
              <a:t>The session includes plenary meetings, high-level round tables, interactive dialogues and panels, as well as many side events.  Its principal outcome are the “agreed conclusions” on the priority theme, negotiated by all States. UN Women serves as the substantive Secretariat for the Commission and in that capacity, supports all aspects of the Commission’s work.  UN Women prepares policy analysis and recommendations that form the basis for the Commission’s deliberations on the themes selected for each session, as well as for negotiated outcomes.  UN Women reaches out to stakeholders to create awareness and build alliances around the topics under consideration, and also facilitates the participation of civil society representatives in the Commission’s sessions.</a:t>
            </a:r>
            <a:endParaRPr/>
          </a:p>
          <a:p>
            <a:pPr indent="0" lvl="0" marL="1587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Image: Copyright CIFOR</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5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2: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52: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3: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3: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Char char="•"/>
            </a:pPr>
            <a:r>
              <a:rPr lang="en-GB"/>
              <a:t>So why gender equality in NDCs</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214313" lvl="0" marL="214313" rtl="0" algn="l">
              <a:lnSpc>
                <a:spcPct val="100000"/>
              </a:lnSpc>
              <a:spcBef>
                <a:spcPts val="0"/>
              </a:spcBef>
              <a:spcAft>
                <a:spcPts val="0"/>
              </a:spcAft>
              <a:buSzPts val="1100"/>
              <a:buFont typeface="Arial"/>
              <a:buChar char="•"/>
            </a:pPr>
            <a:r>
              <a:rPr lang="en-GB" sz="1100">
                <a:solidFill>
                  <a:schemeClr val="dk1"/>
                </a:solidFill>
              </a:rPr>
              <a:t>Out of 161 NDCs submitted, as of April 2016, 40% countries made at least one reference to gender equality or women.</a:t>
            </a:r>
            <a:endParaRPr/>
          </a:p>
          <a:p>
            <a:pPr indent="-214313" lvl="0" marL="214313" rtl="0" algn="l">
              <a:lnSpc>
                <a:spcPct val="100000"/>
              </a:lnSpc>
              <a:spcBef>
                <a:spcPts val="0"/>
              </a:spcBef>
              <a:spcAft>
                <a:spcPts val="0"/>
              </a:spcAft>
              <a:buSzPts val="1100"/>
              <a:buFont typeface="Arial"/>
              <a:buChar char="•"/>
            </a:pPr>
            <a:r>
              <a:rPr lang="en-GB" sz="1100">
                <a:solidFill>
                  <a:schemeClr val="dk1"/>
                </a:solidFill>
              </a:rPr>
              <a:t>A critical oversight in the INDC process becomes an opportunity for enhancing the NDC by 2020 </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95250" lvl="0" marL="171450" marR="0" rtl="0" algn="l">
              <a:lnSpc>
                <a:spcPct val="100000"/>
              </a:lnSpc>
              <a:spcBef>
                <a:spcPts val="0"/>
              </a:spcBef>
              <a:spcAft>
                <a:spcPts val="0"/>
              </a:spcAft>
              <a:buClr>
                <a:srgbClr val="000000"/>
              </a:buClr>
              <a:buSzPts val="1200"/>
              <a:buFont typeface="Arial"/>
              <a:buNone/>
            </a:pPr>
            <a:r>
              <a:t/>
            </a:r>
            <a:endParaRPr sz="12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Integration of gender equality into climate change policies is critical to successful climate action. We cannot build sustainable and resilient societies without addressing structural constraints to women’s empowerment and gender equality. </a:t>
            </a:r>
            <a:endParaRPr/>
          </a:p>
          <a:p>
            <a:pPr indent="-95250" lvl="0" marL="171450" marR="0" rtl="0" algn="l">
              <a:lnSpc>
                <a:spcPct val="100000"/>
              </a:lnSpc>
              <a:spcBef>
                <a:spcPts val="0"/>
              </a:spcBef>
              <a:spcAft>
                <a:spcPts val="0"/>
              </a:spcAft>
              <a:buClr>
                <a:srgbClr val="000000"/>
              </a:buClr>
              <a:buSzPts val="1200"/>
              <a:buFont typeface="Arial"/>
              <a:buNone/>
            </a:pPr>
            <a:r>
              <a:t/>
            </a:r>
            <a:endParaRPr sz="12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And without taking into account that women play important roles in core sectors affected by climate change and yet are not always actively participating in decision making processes equally as men. For instance, in agriculture, women comprise an average of 43 percent of the agricultural work force in developing countries.</a:t>
            </a:r>
            <a:endParaRPr/>
          </a:p>
          <a:p>
            <a:pPr indent="-95250" lvl="0" marL="171450" marR="0" rtl="0" algn="l">
              <a:lnSpc>
                <a:spcPct val="100000"/>
              </a:lnSpc>
              <a:spcBef>
                <a:spcPts val="0"/>
              </a:spcBef>
              <a:spcAft>
                <a:spcPts val="0"/>
              </a:spcAft>
              <a:buClr>
                <a:srgbClr val="000000"/>
              </a:buClr>
              <a:buSzPts val="1200"/>
              <a:buFont typeface="Arial"/>
              <a:buNone/>
            </a:pPr>
            <a:r>
              <a:t/>
            </a:r>
            <a:endParaRPr sz="12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But g</a:t>
            </a:r>
            <a:r>
              <a:rPr lang="en-GB"/>
              <a:t>lobally, less than 15 percent of all landholders are women. The distribution of women landholders ranges from 5 percent in Middle East and North Africa to 18 percent in Latin America and the Caribbean. </a:t>
            </a:r>
            <a:endParaRPr sz="1200">
              <a:solidFill>
                <a:schemeClr val="dk1"/>
              </a:solidFill>
              <a:latin typeface="Arial"/>
              <a:ea typeface="Arial"/>
              <a:cs typeface="Arial"/>
              <a:sym typeface="Arial"/>
            </a:endParaRPr>
          </a:p>
          <a:p>
            <a:pPr indent="-95250" lvl="0" marL="171450" marR="0" rtl="0" algn="l">
              <a:lnSpc>
                <a:spcPct val="100000"/>
              </a:lnSpc>
              <a:spcBef>
                <a:spcPts val="0"/>
              </a:spcBef>
              <a:spcAft>
                <a:spcPts val="0"/>
              </a:spcAft>
              <a:buClr>
                <a:srgbClr val="000000"/>
              </a:buClr>
              <a:buSzPts val="1200"/>
              <a:buFont typeface="Arial"/>
              <a:buNone/>
            </a:pPr>
            <a:r>
              <a:t/>
            </a:r>
            <a:endParaRPr sz="12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In livestock management, they make up two thirds of the world’s 600 million small livestock managers. In energy, women in Africa are responsible for managing 90% of all household water and fuel-wood needs. </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171450" lvl="0" marL="171450" rtl="0" algn="l">
              <a:lnSpc>
                <a:spcPct val="100000"/>
              </a:lnSpc>
              <a:spcBef>
                <a:spcPts val="0"/>
              </a:spcBef>
              <a:spcAft>
                <a:spcPts val="0"/>
              </a:spcAft>
              <a:buSzPts val="1100"/>
              <a:buFont typeface="Arial"/>
              <a:buChar char="•"/>
            </a:pPr>
            <a:r>
              <a:rPr lang="en-GB"/>
              <a:t>In a study done in 2016, UNDP found that only 40% of countries made at least one reference to gender equality or women in their INDCs. </a:t>
            </a:r>
            <a:endParaRPr/>
          </a:p>
          <a:p>
            <a:pPr indent="-101600" lvl="0" marL="171450" rtl="0" algn="l">
              <a:lnSpc>
                <a:spcPct val="100000"/>
              </a:lnSpc>
              <a:spcBef>
                <a:spcPts val="0"/>
              </a:spcBef>
              <a:spcAft>
                <a:spcPts val="0"/>
              </a:spcAft>
              <a:buSzPts val="1100"/>
              <a:buFont typeface="Arial"/>
              <a:buNone/>
            </a:pPr>
            <a:r>
              <a:t/>
            </a:r>
            <a:endParaRPr/>
          </a:p>
          <a:p>
            <a:pPr indent="-171450" lvl="0" marL="171450" marR="0" rtl="0" algn="l">
              <a:lnSpc>
                <a:spcPct val="100000"/>
              </a:lnSpc>
              <a:spcBef>
                <a:spcPts val="0"/>
              </a:spcBef>
              <a:spcAft>
                <a:spcPts val="0"/>
              </a:spcAft>
              <a:buClr>
                <a:srgbClr val="000000"/>
              </a:buClr>
              <a:buSzPts val="1100"/>
              <a:buFont typeface="Arial"/>
              <a:buChar char="•"/>
            </a:pPr>
            <a:r>
              <a:rPr lang="en-GB"/>
              <a:t>35 countries referred to women’s role in adaptation </a:t>
            </a:r>
            <a:r>
              <a:rPr b="1" lang="en-GB"/>
              <a:t>but without specific mention of key sectors or women’s roles</a:t>
            </a:r>
            <a:r>
              <a:rPr lang="en-GB"/>
              <a:t>, only 18 countries recognized the role of women in mitigation </a:t>
            </a:r>
            <a:r>
              <a:rPr b="1" lang="en-GB"/>
              <a:t>primarily in relation to energy emissions, sustainable or biomass energy, and livestock</a:t>
            </a:r>
            <a:r>
              <a:rPr lang="en-GB"/>
              <a:t>. </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171450" lvl="0" marL="171450" marR="0" rtl="0" algn="l">
              <a:lnSpc>
                <a:spcPct val="100000"/>
              </a:lnSpc>
              <a:spcBef>
                <a:spcPts val="0"/>
              </a:spcBef>
              <a:spcAft>
                <a:spcPts val="0"/>
              </a:spcAft>
              <a:buClr>
                <a:srgbClr val="000000"/>
              </a:buClr>
              <a:buSzPts val="1100"/>
              <a:buFont typeface="Arial"/>
              <a:buChar char="•"/>
            </a:pPr>
            <a:r>
              <a:rPr lang="en-GB"/>
              <a:t>Countries indicated that some of the gaps to better integrate gender were:</a:t>
            </a:r>
            <a:endParaRPr/>
          </a:p>
          <a:p>
            <a:pPr indent="-232943" lvl="1" marL="690143" rtl="0" algn="l">
              <a:lnSpc>
                <a:spcPct val="100000"/>
              </a:lnSpc>
              <a:spcBef>
                <a:spcPts val="0"/>
              </a:spcBef>
              <a:spcAft>
                <a:spcPts val="0"/>
              </a:spcAft>
              <a:buSzPts val="1100"/>
              <a:buFont typeface="Arial"/>
              <a:buAutoNum type="arabicParenR"/>
            </a:pPr>
            <a:r>
              <a:rPr lang="en-GB"/>
              <a:t>the emerging coordination or lack of coordination between climate change units/ ministries of environment and gender institutions</a:t>
            </a:r>
            <a:endParaRPr/>
          </a:p>
          <a:p>
            <a:pPr indent="-232943" lvl="1" marL="690143" rtl="0" algn="l">
              <a:lnSpc>
                <a:spcPct val="100000"/>
              </a:lnSpc>
              <a:spcBef>
                <a:spcPts val="0"/>
              </a:spcBef>
              <a:spcAft>
                <a:spcPts val="0"/>
              </a:spcAft>
              <a:buSzPts val="1100"/>
              <a:buFont typeface="Arial"/>
              <a:buAutoNum type="arabicParenR"/>
            </a:pPr>
            <a:r>
              <a:rPr lang="en-GB"/>
              <a:t>The lack of not readily available gender information during the development of the INDCs </a:t>
            </a:r>
            <a:endParaRPr/>
          </a:p>
          <a:p>
            <a:pPr indent="-232943" lvl="1" marL="690143" rtl="0" algn="l">
              <a:lnSpc>
                <a:spcPct val="100000"/>
              </a:lnSpc>
              <a:spcBef>
                <a:spcPts val="0"/>
              </a:spcBef>
              <a:spcAft>
                <a:spcPts val="0"/>
              </a:spcAft>
              <a:buSzPts val="1100"/>
              <a:buFont typeface="Arial"/>
              <a:buAutoNum type="arabicParenR"/>
            </a:pPr>
            <a:r>
              <a:rPr lang="en-GB"/>
              <a:t>The limited participation of women’s organizations and gender machineries within the climate change process. </a:t>
            </a:r>
            <a:endParaRPr/>
          </a:p>
          <a:p>
            <a:pPr indent="-101600" lvl="0" marL="171450" marR="0" rtl="0" algn="l">
              <a:lnSpc>
                <a:spcPct val="100000"/>
              </a:lnSpc>
              <a:spcBef>
                <a:spcPts val="0"/>
              </a:spcBef>
              <a:spcAft>
                <a:spcPts val="0"/>
              </a:spcAft>
              <a:buClr>
                <a:srgbClr val="000000"/>
              </a:buClr>
              <a:buSzPts val="1100"/>
              <a:buFont typeface="Arial"/>
              <a:buNone/>
            </a:pPr>
            <a:r>
              <a:t/>
            </a:r>
            <a:endParaRPr b="0"/>
          </a:p>
          <a:p>
            <a:pPr indent="-171450" lvl="0" marL="171450" marR="0" rtl="0" algn="l">
              <a:lnSpc>
                <a:spcPct val="100000"/>
              </a:lnSpc>
              <a:spcBef>
                <a:spcPts val="0"/>
              </a:spcBef>
              <a:spcAft>
                <a:spcPts val="0"/>
              </a:spcAft>
              <a:buClr>
                <a:srgbClr val="000000"/>
              </a:buClr>
              <a:buSzPts val="1100"/>
              <a:buFont typeface="Arial"/>
              <a:buChar char="•"/>
            </a:pPr>
            <a:r>
              <a:rPr b="0" lang="en-GB"/>
              <a:t>As a result there was an insufficient, non-specific inclusion of gender equality. </a:t>
            </a:r>
            <a:endParaRPr/>
          </a:p>
          <a:p>
            <a:pPr indent="-101600" lvl="0" marL="171450" marR="0" rtl="0" algn="l">
              <a:lnSpc>
                <a:spcPct val="100000"/>
              </a:lnSpc>
              <a:spcBef>
                <a:spcPts val="0"/>
              </a:spcBef>
              <a:spcAft>
                <a:spcPts val="0"/>
              </a:spcAft>
              <a:buClr>
                <a:srgbClr val="000000"/>
              </a:buClr>
              <a:buSzPts val="1100"/>
              <a:buFont typeface="Arial"/>
              <a:buNone/>
            </a:pPr>
            <a:r>
              <a:t/>
            </a:r>
            <a:endParaRPr b="0"/>
          </a:p>
          <a:p>
            <a:pPr indent="0" lvl="0" marL="0" marR="0" rtl="0" algn="l">
              <a:lnSpc>
                <a:spcPct val="100000"/>
              </a:lnSpc>
              <a:spcBef>
                <a:spcPts val="0"/>
              </a:spcBef>
              <a:spcAft>
                <a:spcPts val="0"/>
              </a:spcAft>
              <a:buClr>
                <a:srgbClr val="000000"/>
              </a:buClr>
              <a:buSzPts val="1100"/>
              <a:buFont typeface="Arial"/>
              <a:buNone/>
            </a:pPr>
            <a:r>
              <a:t/>
            </a:r>
            <a:endParaRPr b="0"/>
          </a:p>
          <a:p>
            <a:pPr indent="-171450" lvl="0" marL="171450" marR="0" rtl="0" algn="l">
              <a:lnSpc>
                <a:spcPct val="100000"/>
              </a:lnSpc>
              <a:spcBef>
                <a:spcPts val="0"/>
              </a:spcBef>
              <a:spcAft>
                <a:spcPts val="0"/>
              </a:spcAft>
              <a:buClr>
                <a:srgbClr val="000000"/>
              </a:buClr>
              <a:buSzPts val="1100"/>
              <a:buFont typeface="Arial"/>
              <a:buChar char="•"/>
            </a:pPr>
            <a:r>
              <a:rPr lang="en-GB"/>
              <a:t>The NDC process, which requires an alignment of climate change efforts at the national level, can open the opportunity for countries to advance gender equality and women’s empowerment into climate action more comprehensively. </a:t>
            </a:r>
            <a:endParaRPr/>
          </a:p>
          <a:p>
            <a:pPr indent="-101600" lvl="0" marL="171450" marR="0" rtl="0" algn="l">
              <a:lnSpc>
                <a:spcPct val="100000"/>
              </a:lnSpc>
              <a:spcBef>
                <a:spcPts val="0"/>
              </a:spcBef>
              <a:spcAft>
                <a:spcPts val="0"/>
              </a:spcAft>
              <a:buClr>
                <a:srgbClr val="000000"/>
              </a:buClr>
              <a:buSzPts val="1100"/>
              <a:buFont typeface="Arial"/>
              <a:buNone/>
            </a:pPr>
            <a:r>
              <a:t/>
            </a:r>
            <a:endParaRPr b="0"/>
          </a:p>
          <a:p>
            <a:pPr indent="-171450" lvl="0" marL="171450" marR="0" rtl="0" algn="l">
              <a:lnSpc>
                <a:spcPct val="100000"/>
              </a:lnSpc>
              <a:spcBef>
                <a:spcPts val="0"/>
              </a:spcBef>
              <a:spcAft>
                <a:spcPts val="0"/>
              </a:spcAft>
              <a:buClr>
                <a:srgbClr val="000000"/>
              </a:buClr>
              <a:buSzPts val="1100"/>
              <a:buFont typeface="Arial"/>
              <a:buChar char="•"/>
            </a:pPr>
            <a:r>
              <a:rPr b="0" lang="en-GB"/>
              <a:t> and to </a:t>
            </a:r>
            <a:r>
              <a:rPr lang="en-GB"/>
              <a:t>improve, embed and start building the blocks to ensure gender integration is well addressed for future enhancement cycles of the NDCs. </a:t>
            </a:r>
            <a:endParaRPr/>
          </a:p>
        </p:txBody>
      </p:sp>
      <p:sp>
        <p:nvSpPr>
          <p:cNvPr id="398" name="Google Shape;398;p5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4: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54: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The Gender Action Plan under the Lima WP on Gender https://unfccc.int/resource/docs/2017/cop23/eng/11a01.pdf#page=13</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1" lang="en-GB">
                <a:highlight>
                  <a:srgbClr val="00FF00"/>
                </a:highlight>
              </a:rPr>
              <a:t>The Gender Action Plan aims for both an equal UNFCCC itself (climate negotiations) and for infusing gender responsive approach through the entire programme to support the Paris Agreement.</a:t>
            </a:r>
            <a:endParaRPr/>
          </a:p>
          <a:p>
            <a:pPr indent="0" lvl="0" marL="158750" rtl="0" algn="l">
              <a:lnSpc>
                <a:spcPct val="100000"/>
              </a:lnSpc>
              <a:spcBef>
                <a:spcPts val="0"/>
              </a:spcBef>
              <a:spcAft>
                <a:spcPts val="0"/>
              </a:spcAft>
              <a:buSzPts val="1100"/>
              <a:buNone/>
            </a:pPr>
            <a:r>
              <a:t/>
            </a:r>
            <a:endParaRPr b="0">
              <a:highlight>
                <a:srgbClr val="00FF00"/>
              </a:highlight>
            </a:endParaRPr>
          </a:p>
          <a:p>
            <a:pPr indent="0" lvl="0" marL="158750" rtl="0" algn="l">
              <a:lnSpc>
                <a:spcPct val="100000"/>
              </a:lnSpc>
              <a:spcBef>
                <a:spcPts val="0"/>
              </a:spcBef>
              <a:spcAft>
                <a:spcPts val="0"/>
              </a:spcAft>
              <a:buSzPts val="1100"/>
              <a:buNone/>
            </a:pPr>
            <a:r>
              <a:rPr b="0" lang="en-GB">
                <a:highlight>
                  <a:srgbClr val="00FF00"/>
                </a:highlight>
              </a:rPr>
              <a:t>Please turn to the next slide for a visual presentation of what is contained in the Gender Action Plan.</a:t>
            </a:r>
            <a:endParaRPr/>
          </a:p>
          <a:p>
            <a:pPr indent="0" lvl="0" marL="158750" rtl="0" algn="l">
              <a:lnSpc>
                <a:spcPct val="100000"/>
              </a:lnSpc>
              <a:spcBef>
                <a:spcPts val="0"/>
              </a:spcBef>
              <a:spcAft>
                <a:spcPts val="0"/>
              </a:spcAft>
              <a:buSzPts val="1100"/>
              <a:buNone/>
            </a:pPr>
            <a:r>
              <a:rPr b="0" lang="en-GB">
                <a:highlight>
                  <a:srgbClr val="00FF00"/>
                </a:highlight>
              </a:rPr>
              <a:t>The Lima Enhanced Work Programme on Gender and Gender Action Plan full texts are available in all United Nations languages, including English, Spanish and French, at: </a:t>
            </a:r>
            <a:r>
              <a:rPr lang="en-GB" u="sng">
                <a:solidFill>
                  <a:schemeClr val="hlink"/>
                </a:solidFill>
                <a:highlight>
                  <a:srgbClr val="00FF00"/>
                </a:highlight>
                <a:hlinkClick r:id="rId2"/>
              </a:rPr>
              <a:t>https://unfccc.int/documents/204536</a:t>
            </a:r>
            <a:r>
              <a:rPr lang="en-GB">
                <a:highlight>
                  <a:srgbClr val="00FF00"/>
                </a:highlight>
              </a:rPr>
              <a:t> </a:t>
            </a:r>
            <a:endParaRPr/>
          </a:p>
          <a:p>
            <a:pPr indent="0" lvl="0" marL="158750" rtl="0" algn="l">
              <a:lnSpc>
                <a:spcPct val="100000"/>
              </a:lnSpc>
              <a:spcBef>
                <a:spcPts val="0"/>
              </a:spcBef>
              <a:spcAft>
                <a:spcPts val="0"/>
              </a:spcAft>
              <a:buSzPts val="1100"/>
              <a:buNone/>
            </a:pPr>
            <a:r>
              <a:rPr b="0" lang="en-GB">
                <a:highlight>
                  <a:srgbClr val="00FF00"/>
                </a:highlight>
              </a:rPr>
              <a:t>In the full text, you can see the 35 outputs listed out.</a:t>
            </a:r>
            <a:endParaRPr b="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5: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55: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highlight>
                <a:srgbClr val="00FF00"/>
              </a:highlight>
            </a:endParaRPr>
          </a:p>
          <a:p>
            <a:pPr indent="0" lvl="0" marL="158750" rtl="0" algn="l">
              <a:lnSpc>
                <a:spcPct val="100000"/>
              </a:lnSpc>
              <a:spcBef>
                <a:spcPts val="0"/>
              </a:spcBef>
              <a:spcAft>
                <a:spcPts val="0"/>
              </a:spcAft>
              <a:buSzPts val="1100"/>
              <a:buNone/>
            </a:pPr>
            <a:r>
              <a:rPr lang="en-GB"/>
              <a:t>The Gender Action Plan 2019-2024 calls for…</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A. Capacity-building, knowledge-sharing and communication  The GAP seeks to enhance the understanding and expertise of stakeholders on the systematic integration of gender considerations and the application of such understanding and expertise in the thematic areas under the Convention and the Paris Agreement and in policies, programmes and projects on the ground. </a:t>
            </a:r>
            <a:endParaRPr/>
          </a:p>
          <a:p>
            <a:pPr indent="-298450" lvl="0" marL="457200" rtl="0" algn="l">
              <a:lnSpc>
                <a:spcPct val="100000"/>
              </a:lnSpc>
              <a:spcBef>
                <a:spcPts val="0"/>
              </a:spcBef>
              <a:spcAft>
                <a:spcPts val="0"/>
              </a:spcAft>
              <a:buSzPts val="1100"/>
              <a:buChar char="●"/>
            </a:pPr>
            <a:r>
              <a:rPr lang="en-GB"/>
              <a:t>B. Gender balance, participation and women’s leadership. The GAP seeks to achieve and sustain the full, equal and meaningful participation of women in the UNFCCC process. </a:t>
            </a:r>
            <a:endParaRPr/>
          </a:p>
          <a:p>
            <a:pPr indent="-298450" lvl="0" marL="457200" rtl="0" algn="l">
              <a:lnSpc>
                <a:spcPct val="100000"/>
              </a:lnSpc>
              <a:spcBef>
                <a:spcPts val="0"/>
              </a:spcBef>
              <a:spcAft>
                <a:spcPts val="0"/>
              </a:spcAft>
              <a:buSzPts val="1100"/>
              <a:buChar char="●"/>
            </a:pPr>
            <a:r>
              <a:rPr lang="en-GB"/>
              <a:t>C. Coherence The GAP seeks to strengthen the integration of gender considerations within the work of UNFCCC bodies, the secretariat and other United Nation entities and stakeholders towards the consistent implementation of gender-related mandates and activities. </a:t>
            </a:r>
            <a:endParaRPr/>
          </a:p>
          <a:p>
            <a:pPr indent="-298450" lvl="0" marL="457200" rtl="0" algn="l">
              <a:lnSpc>
                <a:spcPct val="100000"/>
              </a:lnSpc>
              <a:spcBef>
                <a:spcPts val="0"/>
              </a:spcBef>
              <a:spcAft>
                <a:spcPts val="0"/>
              </a:spcAft>
              <a:buSzPts val="1100"/>
              <a:buChar char="●"/>
            </a:pPr>
            <a:r>
              <a:rPr lang="en-GB"/>
              <a:t>D. Gender-responsive implementation and means of implementation. The GAP aims to ensure the respect, promotion and consideration of gender equality and the empowerment of women in the implementation of the Convention and the Paris Agreement. E. Monitoring and reporting  The GAP seeks to improve tracking in relation to the implementation of and reporting on gender-related mandates under the UNFCCC.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0" lang="en-GB">
                <a:highlight>
                  <a:srgbClr val="00FF00"/>
                </a:highlight>
              </a:rPr>
              <a:t>The Lima Enhanced Work Programme on Gender and Gender Action Plan full texts are available in all United Nations languages, including English, Spanish and French, at: </a:t>
            </a:r>
            <a:r>
              <a:rPr lang="en-GB" u="sng">
                <a:solidFill>
                  <a:schemeClr val="hlink"/>
                </a:solidFill>
                <a:highlight>
                  <a:srgbClr val="00FF00"/>
                </a:highlight>
                <a:hlinkClick r:id="rId2"/>
              </a:rPr>
              <a:t>https://unfccc.int/documents/204536</a:t>
            </a:r>
            <a:r>
              <a:rPr lang="en-GB">
                <a:highlight>
                  <a:srgbClr val="00FF00"/>
                </a:highlight>
              </a:rPr>
              <a:t> </a:t>
            </a:r>
            <a:endParaRPr/>
          </a:p>
          <a:p>
            <a:pPr indent="0" lvl="0" marL="158750" rtl="0" algn="l">
              <a:lnSpc>
                <a:spcPct val="100000"/>
              </a:lnSpc>
              <a:spcBef>
                <a:spcPts val="0"/>
              </a:spcBef>
              <a:spcAft>
                <a:spcPts val="0"/>
              </a:spcAft>
              <a:buSzPts val="1100"/>
              <a:buNone/>
            </a:pPr>
            <a:r>
              <a:rPr b="0" lang="en-GB">
                <a:highlight>
                  <a:srgbClr val="00FF00"/>
                </a:highlight>
              </a:rPr>
              <a:t>In the full text, you can see the 35 outputs listed out – as they pertain to the five action areas, above.</a:t>
            </a:r>
            <a:endParaRPr b="0"/>
          </a:p>
          <a:p>
            <a:pPr indent="0" lvl="0" marL="1587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Also see https://unfccc.int/workshop-on-gender-and-climate-change-june-2019</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p5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7: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57: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Source: </a:t>
            </a:r>
            <a:r>
              <a:rPr lang="en-GB" sz="1800">
                <a:latin typeface="Cambria"/>
                <a:ea typeface="Cambria"/>
                <a:cs typeface="Cambria"/>
                <a:sym typeface="Cambria"/>
              </a:rPr>
              <a:t>Assessing Gender Issues for the CRGE Facility’s Initiative and Develop Framework that Facilitate Gender Integration  (included in pack)</a:t>
            </a:r>
            <a:endParaRPr sz="18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27" name="Google Shape;427;p5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5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CRGE Strategy</a:t>
            </a:r>
            <a:endParaRPr/>
          </a:p>
          <a:p>
            <a:pPr indent="0" lvl="0" marL="0" marR="0" rtl="0" algn="l">
              <a:lnSpc>
                <a:spcPct val="100000"/>
              </a:lnSpc>
              <a:spcBef>
                <a:spcPts val="0"/>
              </a:spcBef>
              <a:spcAft>
                <a:spcPts val="0"/>
              </a:spcAft>
              <a:buClr>
                <a:srgbClr val="000000"/>
              </a:buClr>
              <a:buSzPts val="1100"/>
              <a:buFont typeface="Arial"/>
              <a:buNone/>
            </a:pPr>
            <a:r>
              <a:t/>
            </a:r>
            <a:endParaRPr/>
          </a:p>
          <a:p>
            <a:pPr indent="-171450" lvl="0" marL="171450" marR="0" rtl="0" algn="l">
              <a:lnSpc>
                <a:spcPct val="100000"/>
              </a:lnSpc>
              <a:spcBef>
                <a:spcPts val="0"/>
              </a:spcBef>
              <a:spcAft>
                <a:spcPts val="0"/>
              </a:spcAft>
              <a:buClr>
                <a:srgbClr val="000000"/>
              </a:buClr>
              <a:buSzPts val="1100"/>
              <a:buFont typeface="Arial"/>
              <a:buChar char="•"/>
            </a:pPr>
            <a:r>
              <a:rPr lang="en-GB"/>
              <a:t>CRGE Target - reduce emission by 64% (255 Mt CO</a:t>
            </a:r>
            <a:r>
              <a:rPr baseline="-25000" lang="en-GB"/>
              <a:t>2</a:t>
            </a:r>
            <a:r>
              <a:rPr lang="en-GB"/>
              <a:t>e) below Ethiopia’s projected emissions in 2030 on a business-as-usual trajectory. </a:t>
            </a:r>
            <a:endParaRPr/>
          </a:p>
          <a:p>
            <a:pPr indent="-171450" lvl="0" marL="171450" rtl="0" algn="l">
              <a:lnSpc>
                <a:spcPct val="100000"/>
              </a:lnSpc>
              <a:spcBef>
                <a:spcPts val="0"/>
              </a:spcBef>
              <a:spcAft>
                <a:spcPts val="0"/>
              </a:spcAft>
              <a:buSzPts val="1100"/>
              <a:buFont typeface="Arial"/>
              <a:buChar char="•"/>
            </a:pPr>
            <a:r>
              <a:rPr lang="en-GB"/>
              <a:t>Institutional arrangements put in place, including a CRGE Facility jointly managed by the Ministry of Finance and the Environment, Forest and Climate Change Commission.</a:t>
            </a:r>
            <a:endParaRPr/>
          </a:p>
          <a:p>
            <a:pPr indent="-171450" lvl="0" marL="171450" rtl="0" algn="l">
              <a:lnSpc>
                <a:spcPct val="100000"/>
              </a:lnSpc>
              <a:spcBef>
                <a:spcPts val="0"/>
              </a:spcBef>
              <a:spcAft>
                <a:spcPts val="0"/>
              </a:spcAft>
              <a:buSzPts val="1100"/>
              <a:buFont typeface="Arial"/>
              <a:buChar char="•"/>
            </a:pPr>
            <a:r>
              <a:rPr lang="en-GB"/>
              <a:t>Most relevant line ministries have CRGE directorates, units or bureaus. </a:t>
            </a:r>
            <a:endParaRPr/>
          </a:p>
          <a:p>
            <a:pPr indent="-171450" lvl="0" marL="171450" rtl="0" algn="l">
              <a:lnSpc>
                <a:spcPct val="100000"/>
              </a:lnSpc>
              <a:spcBef>
                <a:spcPts val="0"/>
              </a:spcBef>
              <a:spcAft>
                <a:spcPts val="0"/>
              </a:spcAft>
              <a:buSzPts val="1100"/>
              <a:buFont typeface="Arial"/>
              <a:buChar char="•"/>
            </a:pPr>
            <a:r>
              <a:rPr lang="en-GB"/>
              <a:t>Sector specific resilience policies developed in some sectors</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u="sng">
                <a:solidFill>
                  <a:schemeClr val="hlink"/>
                </a:solidFill>
                <a:hlinkClick r:id="rId2"/>
              </a:rPr>
              <a:t>http://www.mofed.gov.et/web/guest/about-us</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iNDC</a:t>
            </a:r>
            <a:endParaRPr/>
          </a:p>
          <a:p>
            <a:pPr indent="-298450" lvl="0" marL="457200" marR="0" rtl="0" algn="l">
              <a:lnSpc>
                <a:spcPct val="100000"/>
              </a:lnSpc>
              <a:spcBef>
                <a:spcPts val="0"/>
              </a:spcBef>
              <a:spcAft>
                <a:spcPts val="0"/>
              </a:spcAft>
              <a:buClr>
                <a:srgbClr val="000000"/>
              </a:buClr>
              <a:buSzPts val="1100"/>
              <a:buFont typeface="Arial"/>
              <a:buChar char="●"/>
            </a:pPr>
            <a:r>
              <a:rPr lang="en-GB"/>
              <a:t>Ethiopia submitted its iNDC (now NDC) in 2015 with the CRGE strategy as its basis. The NDC will be revised in 2020</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u="sng">
                <a:solidFill>
                  <a:schemeClr val="hlink"/>
                </a:solidFill>
                <a:hlinkClick r:id="rId3"/>
              </a:rPr>
              <a:t>https://www4.unfccc.int/sites/ndcstaging/PublishedDocuments/Ethiopia%20First/INDC-Ethiopia-100615.pdf</a:t>
            </a:r>
            <a:endParaRPr/>
          </a:p>
          <a:p>
            <a:pPr indent="-298450" lvl="0" marL="457200" marR="0" rtl="0" algn="l">
              <a:lnSpc>
                <a:spcPct val="100000"/>
              </a:lnSpc>
              <a:spcBef>
                <a:spcPts val="0"/>
              </a:spcBef>
              <a:spcAft>
                <a:spcPts val="0"/>
              </a:spcAft>
              <a:buClr>
                <a:srgbClr val="000000"/>
              </a:buClr>
              <a:buSzPts val="1100"/>
              <a:buFont typeface="Arial"/>
              <a:buChar char="●"/>
            </a:pPr>
            <a:r>
              <a:rPr lang="en-GB"/>
              <a:t>NAP</a:t>
            </a:r>
            <a:endParaRPr/>
          </a:p>
          <a:p>
            <a:pPr indent="-298450" lvl="0" marL="457200" marR="0" rtl="0" algn="l">
              <a:lnSpc>
                <a:spcPct val="100000"/>
              </a:lnSpc>
              <a:spcBef>
                <a:spcPts val="0"/>
              </a:spcBef>
              <a:spcAft>
                <a:spcPts val="0"/>
              </a:spcAft>
              <a:buClr>
                <a:srgbClr val="000000"/>
              </a:buClr>
              <a:buSzPts val="1100"/>
              <a:buFont typeface="Arial"/>
              <a:buChar char="●"/>
            </a:pPr>
            <a:r>
              <a:rPr lang="en-GB"/>
              <a:t>NAP builds on previous adaptation plans (Pre-CRGE strategy) including Ethiopia’s National Adaptation Plan of Action (NAPA), which identified project with short to medium-term timeframes, for implementation at regional and sectoral levels; Sector adaptation strategies; and Ethiopia’s Programme of Adaptation to Climate Change (EPACC)</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171450" lvl="0" marL="171450" rtl="0" algn="l">
              <a:lnSpc>
                <a:spcPct val="100000"/>
              </a:lnSpc>
              <a:spcBef>
                <a:spcPts val="0"/>
              </a:spcBef>
              <a:spcAft>
                <a:spcPts val="0"/>
              </a:spcAft>
              <a:buSzPts val="1100"/>
              <a:buFont typeface="Arial"/>
              <a:buChar char="•"/>
            </a:pPr>
            <a:r>
              <a:rPr lang="en-GB"/>
              <a:t>Goal - to reduce vulnerability to the impacts of climate change by building adaptive capacity and resilience. </a:t>
            </a:r>
            <a:endParaRPr/>
          </a:p>
          <a:p>
            <a:pPr indent="-171450" lvl="0" marL="171450" rtl="0" algn="l">
              <a:lnSpc>
                <a:spcPct val="100000"/>
              </a:lnSpc>
              <a:spcBef>
                <a:spcPts val="0"/>
              </a:spcBef>
              <a:spcAft>
                <a:spcPts val="0"/>
              </a:spcAft>
              <a:buSzPts val="1100"/>
              <a:buFont typeface="Arial"/>
              <a:buChar char="•"/>
            </a:pPr>
            <a:r>
              <a:rPr lang="en-GB"/>
              <a:t>Focuses on the sectors identified as most vulnerable: agriculture, forestry, health, transport, power, industry, water and urban. </a:t>
            </a:r>
            <a:endParaRPr/>
          </a:p>
          <a:p>
            <a:pPr indent="-171450" lvl="0" marL="171450" rtl="0" algn="l">
              <a:lnSpc>
                <a:spcPct val="100000"/>
              </a:lnSpc>
              <a:spcBef>
                <a:spcPts val="0"/>
              </a:spcBef>
              <a:spcAft>
                <a:spcPts val="0"/>
              </a:spcAft>
              <a:buSzPts val="1100"/>
              <a:buFont typeface="Arial"/>
              <a:buChar char="•"/>
            </a:pPr>
            <a:r>
              <a:rPr lang="en-GB"/>
              <a:t>18 adaptation options have been identified for implementation at all levels and across different development sectors</a:t>
            </a:r>
            <a:endParaRPr/>
          </a:p>
          <a:p>
            <a:pPr indent="0" lvl="0" marL="0" rtl="0" algn="l">
              <a:lnSpc>
                <a:spcPct val="100000"/>
              </a:lnSpc>
              <a:spcBef>
                <a:spcPts val="0"/>
              </a:spcBef>
              <a:spcAft>
                <a:spcPts val="0"/>
              </a:spcAft>
              <a:buSzPts val="1100"/>
              <a:buFont typeface="Arial"/>
              <a:buNone/>
            </a:pPr>
            <a:r>
              <a:t/>
            </a:r>
            <a:endParaRPr/>
          </a:p>
          <a:p>
            <a:pPr indent="0" lvl="0" marL="0" rtl="0" algn="l">
              <a:lnSpc>
                <a:spcPct val="100000"/>
              </a:lnSpc>
              <a:spcBef>
                <a:spcPts val="0"/>
              </a:spcBef>
              <a:spcAft>
                <a:spcPts val="0"/>
              </a:spcAft>
              <a:buSzPts val="1100"/>
              <a:buFont typeface="Arial"/>
              <a:buNone/>
            </a:pPr>
            <a:r>
              <a:rPr lang="en-GB" u="sng">
                <a:solidFill>
                  <a:schemeClr val="hlink"/>
                </a:solidFill>
                <a:hlinkClick r:id="rId4"/>
              </a:rPr>
              <a:t>https://www4.unfccc.int/sites/NAPC/Documents/Parties/NAP-ETH%20FINAL%20VERSION%20%20Mar%202019.pdf</a:t>
            </a:r>
            <a:endParaRPr/>
          </a:p>
          <a:p>
            <a:pPr indent="0" lvl="0" marL="0" rtl="0" algn="l">
              <a:lnSpc>
                <a:spcPct val="100000"/>
              </a:lnSpc>
              <a:spcBef>
                <a:spcPts val="0"/>
              </a:spcBef>
              <a:spcAft>
                <a:spcPts val="0"/>
              </a:spcAft>
              <a:buSzPts val="1100"/>
              <a:buFont typeface="Arial"/>
              <a:buNone/>
            </a:pPr>
            <a:r>
              <a:t/>
            </a:r>
            <a:endParaRPr/>
          </a:p>
        </p:txBody>
      </p:sp>
      <p:sp>
        <p:nvSpPr>
          <p:cNvPr id="434" name="Google Shape;434;p5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5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The policy documents are included in the resource folder and can be handed out to trainees ahead of time.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rPr lang="en-GB" sz="1200"/>
              <a:t>Gender analysis and Gender-CC scoping report commissioned by the CRGE Facility indicated:</a:t>
            </a:r>
            <a:endParaRPr/>
          </a:p>
          <a:p>
            <a:pPr indent="-457200" lvl="0" marL="457200" rtl="0" algn="just">
              <a:lnSpc>
                <a:spcPct val="100000"/>
              </a:lnSpc>
              <a:spcBef>
                <a:spcPts val="0"/>
              </a:spcBef>
              <a:spcAft>
                <a:spcPts val="0"/>
              </a:spcAft>
              <a:buSzPts val="1100"/>
              <a:buFont typeface="Arial"/>
              <a:buAutoNum type="arabicPeriod"/>
            </a:pPr>
            <a:r>
              <a:rPr lang="en-GB" sz="1200"/>
              <a:t>Relevant policies are weak in areas of gender equality integration-mainly due to lack of gender analysis during Program/policy design as well as weak participation of the women machineries in the process. This translates into the lack of identification of clear gender related activities that need to be addressed with sufficient budget</a:t>
            </a:r>
            <a:endParaRPr/>
          </a:p>
          <a:p>
            <a:pPr indent="-457200" lvl="0" marL="457200" rtl="0" algn="just">
              <a:lnSpc>
                <a:spcPct val="100000"/>
              </a:lnSpc>
              <a:spcBef>
                <a:spcPts val="0"/>
              </a:spcBef>
              <a:spcAft>
                <a:spcPts val="0"/>
              </a:spcAft>
              <a:buSzPts val="1100"/>
              <a:buFont typeface="Arial"/>
              <a:buAutoNum type="arabicPeriod"/>
            </a:pPr>
            <a:r>
              <a:rPr lang="en-GB" sz="1200"/>
              <a:t>There is an overall understanding on the need to mainstream gender equality by almost all stakeholders. However, investments neither have their own gender specialist nor use the specialist expertise available in line ministries (WAD) in project design or monitoring</a:t>
            </a:r>
            <a:endParaRPr/>
          </a:p>
          <a:p>
            <a:pPr indent="-457200" lvl="0" marL="457200" rtl="0" algn="just">
              <a:lnSpc>
                <a:spcPct val="100000"/>
              </a:lnSpc>
              <a:spcBef>
                <a:spcPts val="0"/>
              </a:spcBef>
              <a:spcAft>
                <a:spcPts val="0"/>
              </a:spcAft>
              <a:buSzPts val="1100"/>
              <a:buFont typeface="Arial"/>
              <a:buAutoNum type="arabicPeriod"/>
            </a:pPr>
            <a:r>
              <a:rPr lang="en-GB" sz="1200"/>
              <a:t>Limited capacity and understanding on gender issues of the CRGE unit in sector ministries as well as in the Facility  </a:t>
            </a:r>
            <a:endParaRPr/>
          </a:p>
          <a:p>
            <a:pPr indent="-457200" lvl="0" marL="457200" rtl="0" algn="just">
              <a:lnSpc>
                <a:spcPct val="100000"/>
              </a:lnSpc>
              <a:spcBef>
                <a:spcPts val="0"/>
              </a:spcBef>
              <a:spcAft>
                <a:spcPts val="0"/>
              </a:spcAft>
              <a:buSzPts val="1100"/>
              <a:buFont typeface="Arial"/>
              <a:buAutoNum type="arabicPeriod"/>
            </a:pPr>
            <a:r>
              <a:rPr lang="en-GB" sz="1200"/>
              <a:t>Limited technical capacity of the WADs in the area of CRGE </a:t>
            </a:r>
            <a:endParaRPr/>
          </a:p>
          <a:p>
            <a:pPr indent="-457200" lvl="0" marL="457200" rtl="0" algn="just">
              <a:lnSpc>
                <a:spcPct val="100000"/>
              </a:lnSpc>
              <a:spcBef>
                <a:spcPts val="0"/>
              </a:spcBef>
              <a:spcAft>
                <a:spcPts val="0"/>
              </a:spcAft>
              <a:buSzPts val="1100"/>
              <a:buFont typeface="Arial"/>
              <a:buAutoNum type="arabicPeriod"/>
            </a:pPr>
            <a:r>
              <a:rPr lang="en-GB" sz="1200"/>
              <a:t>No specific budget allocation to gender equality related responsibilities of the facility particularly to provide technical support</a:t>
            </a:r>
            <a:endParaRPr/>
          </a:p>
          <a:p>
            <a:pPr indent="-457200" lvl="0" marL="457200" rtl="0" algn="just">
              <a:lnSpc>
                <a:spcPct val="100000"/>
              </a:lnSpc>
              <a:spcBef>
                <a:spcPts val="0"/>
              </a:spcBef>
              <a:spcAft>
                <a:spcPts val="0"/>
              </a:spcAft>
              <a:buSzPts val="1100"/>
              <a:buFont typeface="Arial"/>
              <a:buAutoNum type="arabicPeriod"/>
            </a:pPr>
            <a:r>
              <a:rPr lang="en-GB" sz="1200"/>
              <a:t>Loose accountability of the facility staff to gender equality results /outcomes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43" name="Google Shape;443;p5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0: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60: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Key recommendation from the studies (gender analysis and scoping report) include: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0" rtl="0" algn="just">
              <a:lnSpc>
                <a:spcPct val="100000"/>
              </a:lnSpc>
              <a:spcBef>
                <a:spcPts val="0"/>
              </a:spcBef>
              <a:spcAft>
                <a:spcPts val="0"/>
              </a:spcAft>
              <a:buSzPts val="1100"/>
              <a:buNone/>
            </a:pPr>
            <a:r>
              <a:rPr b="1" lang="en-GB" sz="1200"/>
              <a:t>Short Term </a:t>
            </a:r>
            <a:endParaRPr/>
          </a:p>
          <a:p>
            <a:pPr indent="-171450" lvl="0" marL="171450" rtl="0" algn="just">
              <a:lnSpc>
                <a:spcPct val="100000"/>
              </a:lnSpc>
              <a:spcBef>
                <a:spcPts val="0"/>
              </a:spcBef>
              <a:spcAft>
                <a:spcPts val="0"/>
              </a:spcAft>
              <a:buSzPts val="1100"/>
              <a:buFont typeface="Arial"/>
              <a:buChar char="•"/>
            </a:pPr>
            <a:r>
              <a:rPr lang="en-GB" sz="1200"/>
              <a:t>Develop Gender policy and Action Plan for the Facility</a:t>
            </a:r>
            <a:endParaRPr/>
          </a:p>
          <a:p>
            <a:pPr indent="-171450" lvl="0" marL="171450" rtl="0" algn="just">
              <a:lnSpc>
                <a:spcPct val="100000"/>
              </a:lnSpc>
              <a:spcBef>
                <a:spcPts val="0"/>
              </a:spcBef>
              <a:spcAft>
                <a:spcPts val="0"/>
              </a:spcAft>
              <a:buSzPts val="1100"/>
              <a:buFont typeface="Arial"/>
              <a:buChar char="•"/>
            </a:pPr>
            <a:r>
              <a:rPr lang="en-GB" sz="1200"/>
              <a:t>Develop/Disseminate Gender Mainstreaming Guideline</a:t>
            </a:r>
            <a:endParaRPr/>
          </a:p>
          <a:p>
            <a:pPr indent="-171450" lvl="0" marL="171450" rtl="0" algn="just">
              <a:lnSpc>
                <a:spcPct val="100000"/>
              </a:lnSpc>
              <a:spcBef>
                <a:spcPts val="0"/>
              </a:spcBef>
              <a:spcAft>
                <a:spcPts val="0"/>
              </a:spcAft>
              <a:buSzPts val="1100"/>
              <a:buFont typeface="Arial"/>
              <a:buChar char="•"/>
            </a:pPr>
            <a:r>
              <a:rPr lang="en-GB" sz="1200"/>
              <a:t>Review and update guidelines and template of the facility to articulate gender issues </a:t>
            </a:r>
            <a:endParaRPr/>
          </a:p>
          <a:p>
            <a:pPr indent="-171450" lvl="0" marL="171450" rtl="0" algn="just">
              <a:lnSpc>
                <a:spcPct val="100000"/>
              </a:lnSpc>
              <a:spcBef>
                <a:spcPts val="0"/>
              </a:spcBef>
              <a:spcAft>
                <a:spcPts val="0"/>
              </a:spcAft>
              <a:buSzPts val="1100"/>
              <a:buFont typeface="Arial"/>
              <a:buChar char="•"/>
            </a:pPr>
            <a:r>
              <a:rPr lang="en-GB" sz="1200"/>
              <a:t>Include Gender analysis and action plan as a mandatory criteria as part of eligibility requirement to access funding from and/or through the facility</a:t>
            </a:r>
            <a:endParaRPr/>
          </a:p>
          <a:p>
            <a:pPr indent="-171450" lvl="0" marL="171450" rtl="0" algn="just">
              <a:lnSpc>
                <a:spcPct val="100000"/>
              </a:lnSpc>
              <a:spcBef>
                <a:spcPts val="0"/>
              </a:spcBef>
              <a:spcAft>
                <a:spcPts val="0"/>
              </a:spcAft>
              <a:buSzPts val="1100"/>
              <a:buFont typeface="Arial"/>
              <a:buChar char="•"/>
            </a:pPr>
            <a:r>
              <a:rPr lang="en-GB" sz="1200"/>
              <a:t>Hire gender and climate expert (the facility), and ensure engagement of gender and climate expertise </a:t>
            </a:r>
            <a:endParaRPr/>
          </a:p>
          <a:p>
            <a:pPr indent="-171450" lvl="0" marL="171450" rtl="0" algn="just">
              <a:lnSpc>
                <a:spcPct val="100000"/>
              </a:lnSpc>
              <a:spcBef>
                <a:spcPts val="0"/>
              </a:spcBef>
              <a:spcAft>
                <a:spcPts val="0"/>
              </a:spcAft>
              <a:buSzPts val="1100"/>
              <a:buFont typeface="Arial"/>
              <a:buChar char="•"/>
            </a:pPr>
            <a:r>
              <a:rPr lang="en-GB" sz="1200"/>
              <a:t>Gender Readiness Fund</a:t>
            </a:r>
            <a:endParaRPr/>
          </a:p>
          <a:p>
            <a:pPr indent="-171450" lvl="0" marL="171450" rtl="0" algn="just">
              <a:lnSpc>
                <a:spcPct val="100000"/>
              </a:lnSpc>
              <a:spcBef>
                <a:spcPts val="0"/>
              </a:spcBef>
              <a:spcAft>
                <a:spcPts val="0"/>
              </a:spcAft>
              <a:buSzPts val="1100"/>
              <a:buFont typeface="Arial"/>
              <a:buChar char="•"/>
            </a:pPr>
            <a:r>
              <a:rPr lang="en-GB" sz="1200"/>
              <a:t>Gender in Climate Change Community of Practice</a:t>
            </a:r>
            <a:endParaRPr/>
          </a:p>
          <a:p>
            <a:pPr indent="-171450" lvl="0" marL="171450" rtl="0" algn="just">
              <a:lnSpc>
                <a:spcPct val="100000"/>
              </a:lnSpc>
              <a:spcBef>
                <a:spcPts val="0"/>
              </a:spcBef>
              <a:spcAft>
                <a:spcPts val="0"/>
              </a:spcAft>
              <a:buSzPts val="1100"/>
              <a:buFont typeface="Arial"/>
              <a:buChar char="•"/>
            </a:pPr>
            <a:r>
              <a:rPr lang="en-GB" sz="1200"/>
              <a:t>Revisit performance assessment checklist of the facility staff</a:t>
            </a:r>
            <a:endParaRPr/>
          </a:p>
          <a:p>
            <a:pPr indent="0" lvl="0" marL="0" rtl="0" algn="just">
              <a:lnSpc>
                <a:spcPct val="100000"/>
              </a:lnSpc>
              <a:spcBef>
                <a:spcPts val="0"/>
              </a:spcBef>
              <a:spcAft>
                <a:spcPts val="0"/>
              </a:spcAft>
              <a:buSzPts val="1100"/>
              <a:buFont typeface="Arial"/>
              <a:buNone/>
            </a:pPr>
            <a:r>
              <a:t/>
            </a:r>
            <a:endParaRPr sz="1200"/>
          </a:p>
          <a:p>
            <a:pPr indent="0" lvl="0" marL="0" rtl="0" algn="just">
              <a:lnSpc>
                <a:spcPct val="100000"/>
              </a:lnSpc>
              <a:spcBef>
                <a:spcPts val="0"/>
              </a:spcBef>
              <a:spcAft>
                <a:spcPts val="0"/>
              </a:spcAft>
              <a:buSzPts val="1100"/>
              <a:buNone/>
            </a:pPr>
            <a:r>
              <a:rPr b="1" lang="en-GB" sz="1200"/>
              <a:t>Long Term</a:t>
            </a:r>
            <a:endParaRPr/>
          </a:p>
          <a:p>
            <a:pPr indent="-171450" lvl="0" marL="171450" rtl="0" algn="just">
              <a:lnSpc>
                <a:spcPct val="100000"/>
              </a:lnSpc>
              <a:spcBef>
                <a:spcPts val="0"/>
              </a:spcBef>
              <a:spcAft>
                <a:spcPts val="0"/>
              </a:spcAft>
              <a:buSzPts val="1100"/>
              <a:buFont typeface="Arial"/>
              <a:buChar char="•"/>
            </a:pPr>
            <a:r>
              <a:rPr lang="en-GB" sz="1200"/>
              <a:t>Revise CRGE strategy and sectoral CRSs to improve its gender equality commitments, and improved  representation of women’s machinery in its governance structure</a:t>
            </a:r>
            <a:endParaRPr/>
          </a:p>
          <a:p>
            <a:pPr indent="-171450" lvl="0" marL="171450" rtl="0" algn="just">
              <a:lnSpc>
                <a:spcPct val="100000"/>
              </a:lnSpc>
              <a:spcBef>
                <a:spcPts val="0"/>
              </a:spcBef>
              <a:spcAft>
                <a:spcPts val="0"/>
              </a:spcAft>
              <a:buSzPts val="1100"/>
              <a:buFont typeface="Arial"/>
              <a:buChar char="•"/>
            </a:pPr>
            <a:r>
              <a:rPr lang="en-GB" sz="1200"/>
              <a:t>Establishment of an innovation fund for gender sensitive climate change technologies</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52" name="Google Shape;452;p6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6: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p6: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1: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Facilitator: insert your name and email/contact here</a:t>
            </a:r>
            <a:endParaRPr/>
          </a:p>
          <a:p>
            <a:pPr indent="0" lvl="0" marL="0" rtl="0" algn="l">
              <a:lnSpc>
                <a:spcPct val="100000"/>
              </a:lnSpc>
              <a:spcBef>
                <a:spcPts val="0"/>
              </a:spcBef>
              <a:spcAft>
                <a:spcPts val="0"/>
              </a:spcAft>
              <a:buSzPts val="1100"/>
              <a:buNone/>
            </a:pPr>
            <a:r>
              <a:t/>
            </a:r>
            <a:endParaRPr/>
          </a:p>
        </p:txBody>
      </p:sp>
      <p:sp>
        <p:nvSpPr>
          <p:cNvPr id="460" name="Google Shape;460;p61: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7: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8: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8: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9:notes"/>
          <p:cNvSpPr/>
          <p:nvPr>
            <p:ph idx="2" type="sldImg"/>
          </p:nvPr>
        </p:nvSpPr>
        <p:spPr>
          <a:xfrm>
            <a:off x="3271838" y="511175"/>
            <a:ext cx="3400425" cy="25511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9:notes"/>
          <p:cNvSpPr txBox="1"/>
          <p:nvPr>
            <p:ph idx="1" type="body"/>
          </p:nvPr>
        </p:nvSpPr>
        <p:spPr>
          <a:xfrm>
            <a:off x="994410" y="3232666"/>
            <a:ext cx="7955280" cy="30625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The good news is:</a:t>
            </a:r>
            <a:endParaRPr/>
          </a:p>
          <a:p>
            <a:pPr indent="-69850" lvl="0" marL="0" rtl="0" algn="l">
              <a:lnSpc>
                <a:spcPct val="100000"/>
              </a:lnSpc>
              <a:spcBef>
                <a:spcPts val="0"/>
              </a:spcBef>
              <a:spcAft>
                <a:spcPts val="0"/>
              </a:spcAft>
              <a:buSzPts val="1100"/>
              <a:buChar char="●"/>
            </a:pPr>
            <a:r>
              <a:rPr lang="en-GB"/>
              <a:t>The world is a better place for women today than it was in the past. </a:t>
            </a:r>
            <a:endParaRPr/>
          </a:p>
          <a:p>
            <a:pPr indent="-69850" lvl="0" marL="0" rtl="0" algn="l">
              <a:lnSpc>
                <a:spcPct val="100000"/>
              </a:lnSpc>
              <a:spcBef>
                <a:spcPts val="0"/>
              </a:spcBef>
              <a:spcAft>
                <a:spcPts val="0"/>
              </a:spcAft>
              <a:buSzPts val="1100"/>
              <a:buChar char="●"/>
            </a:pPr>
            <a:r>
              <a:rPr lang="en-GB"/>
              <a:t>Fewer girls are forced into early marriage</a:t>
            </a:r>
            <a:endParaRPr/>
          </a:p>
          <a:p>
            <a:pPr indent="-69850" lvl="0" marL="0" rtl="0" algn="l">
              <a:lnSpc>
                <a:spcPct val="100000"/>
              </a:lnSpc>
              <a:spcBef>
                <a:spcPts val="0"/>
              </a:spcBef>
              <a:spcAft>
                <a:spcPts val="0"/>
              </a:spcAft>
              <a:buSzPts val="1100"/>
              <a:buChar char="●"/>
            </a:pPr>
            <a:r>
              <a:rPr lang="en-GB"/>
              <a:t>More women are serving in parliament and positions of leadership</a:t>
            </a:r>
            <a:endParaRPr/>
          </a:p>
          <a:p>
            <a:pPr indent="-69850" lvl="0" marL="0" rtl="0" algn="l">
              <a:lnSpc>
                <a:spcPct val="100000"/>
              </a:lnSpc>
              <a:spcBef>
                <a:spcPts val="0"/>
              </a:spcBef>
              <a:spcAft>
                <a:spcPts val="0"/>
              </a:spcAft>
              <a:buSzPts val="1100"/>
              <a:buChar char="●"/>
            </a:pPr>
            <a:r>
              <a:rPr lang="en-GB"/>
              <a:t>Laws are being reformed to advance gender equality. </a:t>
            </a:r>
            <a:endParaRPr/>
          </a:p>
          <a:p>
            <a:pPr indent="-298450" lvl="0" marL="457200" rtl="0" algn="l">
              <a:lnSpc>
                <a:spcPct val="100000"/>
              </a:lnSpc>
              <a:spcBef>
                <a:spcPts val="0"/>
              </a:spcBef>
              <a:spcAft>
                <a:spcPts val="0"/>
              </a:spcAft>
              <a:buSzPts val="1100"/>
              <a:buChar char="●"/>
            </a:pPr>
            <a:r>
              <a:rPr lang="en-GB"/>
              <a:t>Source: United Nations (2019), SDG Report 2019. https://unstats.un.org/sdgs/report/2019/The-Sustainable-Development-Goals-Report-2019.pdf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2" name="Shape 12"/>
        <p:cNvGrpSpPr/>
        <p:nvPr/>
      </p:nvGrpSpPr>
      <p:grpSpPr>
        <a:xfrm>
          <a:off x="0" y="0"/>
          <a:ext cx="0" cy="0"/>
          <a:chOff x="0" y="0"/>
          <a:chExt cx="0" cy="0"/>
        </a:xfrm>
      </p:grpSpPr>
      <p:sp>
        <p:nvSpPr>
          <p:cNvPr id="13" name="Google Shape;13;p63"/>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63"/>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sz="22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 name="Google Shape;15;p63"/>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3"/>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3"/>
          <p:cNvSpPr txBox="1"/>
          <p:nvPr>
            <p:ph idx="12" type="sldNum"/>
          </p:nvPr>
        </p:nvSpPr>
        <p:spPr>
          <a:xfrm>
            <a:off x="8421675" y="6442064"/>
            <a:ext cx="205740" cy="211454"/>
          </a:xfrm>
          <a:prstGeom prst="rect">
            <a:avLst/>
          </a:prstGeom>
          <a:noFill/>
          <a:ln>
            <a:noFill/>
          </a:ln>
        </p:spPr>
        <p:txBody>
          <a:bodyPr anchorCtr="0" anchor="t" bIns="0" lIns="0" spcFirstLastPara="1" rIns="0" wrap="square" tIns="0">
            <a:noAutofit/>
          </a:bodyPr>
          <a:lstStyle>
            <a:lvl1pPr indent="0" lvl="0"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2540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howMasterSp="0">
  <p:cSld name="2 column">
    <p:spTree>
      <p:nvGrpSpPr>
        <p:cNvPr id="18" name="Shape 18"/>
        <p:cNvGrpSpPr/>
        <p:nvPr/>
      </p:nvGrpSpPr>
      <p:grpSpPr>
        <a:xfrm>
          <a:off x="0" y="0"/>
          <a:ext cx="0" cy="0"/>
          <a:chOff x="0" y="0"/>
          <a:chExt cx="0" cy="0"/>
        </a:xfrm>
      </p:grpSpPr>
      <p:sp>
        <p:nvSpPr>
          <p:cNvPr id="19" name="Google Shape;19;p64"/>
          <p:cNvSpPr txBox="1"/>
          <p:nvPr>
            <p:ph idx="1" type="body"/>
          </p:nvPr>
        </p:nvSpPr>
        <p:spPr>
          <a:xfrm>
            <a:off x="324438" y="1700213"/>
            <a:ext cx="4187237" cy="10690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 name="Google Shape;20;p64"/>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4"/>
          <p:cNvSpPr txBox="1"/>
          <p:nvPr>
            <p:ph idx="2" type="body"/>
          </p:nvPr>
        </p:nvSpPr>
        <p:spPr>
          <a:xfrm>
            <a:off x="4632913" y="1700213"/>
            <a:ext cx="4187237" cy="10690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2" name="Shape 22"/>
        <p:cNvGrpSpPr/>
        <p:nvPr/>
      </p:nvGrpSpPr>
      <p:grpSpPr>
        <a:xfrm>
          <a:off x="0" y="0"/>
          <a:ext cx="0" cy="0"/>
          <a:chOff x="0" y="0"/>
          <a:chExt cx="0" cy="0"/>
        </a:xfrm>
      </p:grpSpPr>
      <p:sp>
        <p:nvSpPr>
          <p:cNvPr id="23" name="Google Shape;23;p65"/>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5"/>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2"/>
          <p:cNvSpPr/>
          <p:nvPr/>
        </p:nvSpPr>
        <p:spPr>
          <a:xfrm>
            <a:off x="457200" y="6342676"/>
            <a:ext cx="8225790" cy="0"/>
          </a:xfrm>
          <a:custGeom>
            <a:rect b="b" l="l" r="r" t="t"/>
            <a:pathLst>
              <a:path extrusionOk="0" h="120000" w="8225790">
                <a:moveTo>
                  <a:pt x="0" y="0"/>
                </a:moveTo>
                <a:lnTo>
                  <a:pt x="8225403" y="0"/>
                </a:lnTo>
              </a:path>
            </a:pathLst>
          </a:custGeom>
          <a:noFill/>
          <a:ln cap="flat" cmpd="sng" w="9525">
            <a:solidFill>
              <a:srgbClr val="E5432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 name="Google Shape;7;p62"/>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rgbClr val="DC312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62"/>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62"/>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62"/>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2"/>
          <p:cNvSpPr txBox="1"/>
          <p:nvPr>
            <p:ph idx="12" type="sldNum"/>
          </p:nvPr>
        </p:nvSpPr>
        <p:spPr>
          <a:xfrm>
            <a:off x="8421675" y="6442064"/>
            <a:ext cx="205740" cy="211454"/>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25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35.png"/><Relationship Id="rId6"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s://www.un.org/sustainabledevelopment/development-agen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dg-tracker.org/"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3.png"/><Relationship Id="rId4" Type="http://schemas.openxmlformats.org/officeDocument/2006/relationships/image" Target="../media/image51.png"/><Relationship Id="rId5" Type="http://schemas.openxmlformats.org/officeDocument/2006/relationships/hyperlink" Target="https://reliefweb.int/sites/reliefweb.int/files/resources/ethiopia_low.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www.cdkn.org/" TargetMode="External"/><Relationship Id="rId4" Type="http://schemas.openxmlformats.org/officeDocument/2006/relationships/image" Target="../media/image48.png"/><Relationship Id="rId5"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www.undp.org/content/undp/en/home/librarypage/womens-empowerment/gender-equality-in-national-climate-action--planning-for-gender-.html" TargetMode="External"/><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https://unfccc.int/documents/204536"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4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www.cdkn.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ph type="title"/>
          </p:nvPr>
        </p:nvSpPr>
        <p:spPr>
          <a:xfrm>
            <a:off x="1043021" y="2184400"/>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Gender and social inclusion training  </a:t>
            </a:r>
            <a:br>
              <a:rPr lang="en-GB"/>
            </a:br>
            <a:br>
              <a:rPr lang="en-GB"/>
            </a:br>
            <a:r>
              <a:rPr b="0" lang="en-GB">
                <a:solidFill>
                  <a:schemeClr val="dk1"/>
                </a:solidFill>
              </a:rPr>
              <a:t>The international framework for gender in climate action</a:t>
            </a:r>
            <a:br>
              <a:rPr b="0" lang="en-GB">
                <a:solidFill>
                  <a:schemeClr val="dk1"/>
                </a:solidFill>
              </a:rPr>
            </a:br>
            <a:br>
              <a:rPr b="0" lang="en-GB">
                <a:solidFill>
                  <a:schemeClr val="dk1"/>
                </a:solidFill>
              </a:rPr>
            </a:br>
            <a:br>
              <a:rPr b="0" lang="en-GB">
                <a:solidFill>
                  <a:schemeClr val="dk1"/>
                </a:solidFill>
              </a:rPr>
            </a:br>
            <a:br>
              <a:rPr b="0" lang="en-GB">
                <a:solidFill>
                  <a:schemeClr val="dk1"/>
                </a:solidFill>
              </a:rPr>
            </a:br>
            <a:br>
              <a:rPr b="0" lang="en-GB">
                <a:solidFill>
                  <a:schemeClr val="dk1"/>
                </a:solidFill>
              </a:rPr>
            </a:br>
            <a:br>
              <a:rPr b="0" lang="en-GB">
                <a:solidFill>
                  <a:schemeClr val="dk1"/>
                </a:solidFill>
              </a:rPr>
            </a:br>
            <a:r>
              <a:rPr b="0" i="1" lang="en-GB" sz="1100">
                <a:solidFill>
                  <a:schemeClr val="dk1"/>
                </a:solidFill>
              </a:rPr>
              <a:t>Image : World Bank</a:t>
            </a:r>
            <a:endParaRPr i="1" sz="1100"/>
          </a:p>
        </p:txBody>
      </p:sp>
      <p:pic>
        <p:nvPicPr>
          <p:cNvPr id="30" name="Google Shape;30;p1"/>
          <p:cNvPicPr preferRelativeResize="0"/>
          <p:nvPr/>
        </p:nvPicPr>
        <p:blipFill rotWithShape="1">
          <a:blip r:embed="rId3">
            <a:alphaModFix/>
          </a:blip>
          <a:srcRect b="0" l="0" r="0" t="0"/>
          <a:stretch/>
        </p:blipFill>
        <p:spPr>
          <a:xfrm>
            <a:off x="1043021" y="498995"/>
            <a:ext cx="3438144" cy="1496568"/>
          </a:xfrm>
          <a:prstGeom prst="rect">
            <a:avLst/>
          </a:prstGeom>
          <a:noFill/>
          <a:ln>
            <a:noFill/>
          </a:ln>
        </p:spPr>
      </p:pic>
      <p:pic>
        <p:nvPicPr>
          <p:cNvPr descr="A picture containing ground, outdoor, dirt&#10;&#10;Description automatically generated" id="31" name="Google Shape;31;p1"/>
          <p:cNvPicPr preferRelativeResize="0"/>
          <p:nvPr/>
        </p:nvPicPr>
        <p:blipFill rotWithShape="1">
          <a:blip r:embed="rId4">
            <a:alphaModFix/>
          </a:blip>
          <a:srcRect b="0" l="0" r="0" t="0"/>
          <a:stretch/>
        </p:blipFill>
        <p:spPr>
          <a:xfrm>
            <a:off x="4814037" y="3930650"/>
            <a:ext cx="4085035" cy="278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0"/>
          <p:cNvSpPr txBox="1"/>
          <p:nvPr>
            <p:ph type="title"/>
          </p:nvPr>
        </p:nvSpPr>
        <p:spPr>
          <a:xfrm>
            <a:off x="638176" y="395659"/>
            <a:ext cx="8105774" cy="105214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br>
              <a:rPr lang="en-GB"/>
            </a:br>
            <a:r>
              <a:rPr lang="en-GB"/>
              <a:t>What progress has Ethiopia made?</a:t>
            </a:r>
            <a:endParaRPr/>
          </a:p>
        </p:txBody>
      </p:sp>
      <p:sp>
        <p:nvSpPr>
          <p:cNvPr id="93" name="Google Shape;93;p10"/>
          <p:cNvSpPr txBox="1"/>
          <p:nvPr>
            <p:ph idx="1" type="body"/>
          </p:nvPr>
        </p:nvSpPr>
        <p:spPr>
          <a:xfrm>
            <a:off x="638176" y="1447800"/>
            <a:ext cx="7620000" cy="48767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GB"/>
              <a:t>Two SDG 5 indicators are </a:t>
            </a:r>
            <a:r>
              <a:rPr b="1" lang="en-GB">
                <a:latin typeface="NTR"/>
                <a:ea typeface="NTR"/>
                <a:cs typeface="NTR"/>
                <a:sym typeface="NTR"/>
              </a:rPr>
              <a:t>o</a:t>
            </a:r>
            <a:r>
              <a:rPr b="1" i="0" lang="en-GB">
                <a:latin typeface="NTR"/>
                <a:ea typeface="NTR"/>
                <a:cs typeface="NTR"/>
                <a:sym typeface="NTR"/>
              </a:rPr>
              <a:t>n track</a:t>
            </a:r>
            <a:endParaRPr b="1"/>
          </a:p>
          <a:p>
            <a:pPr indent="-342900" lvl="0" marL="342900" rtl="0" algn="just">
              <a:lnSpc>
                <a:spcPct val="100000"/>
              </a:lnSpc>
              <a:spcBef>
                <a:spcPts val="0"/>
              </a:spcBef>
              <a:spcAft>
                <a:spcPts val="0"/>
              </a:spcAft>
              <a:buSzPts val="1400"/>
              <a:buFont typeface="Arial"/>
              <a:buChar char="•"/>
            </a:pPr>
            <a:r>
              <a:rPr lang="en-GB" sz="2400"/>
              <a:t>Seats held by women in national parliament</a:t>
            </a:r>
            <a:r>
              <a:rPr baseline="30000" lang="en-GB" sz="2400"/>
              <a:t>1</a:t>
            </a:r>
            <a:endParaRPr sz="2400"/>
          </a:p>
          <a:p>
            <a:pPr indent="-342900" lvl="1" marL="800100" rtl="0" algn="just">
              <a:lnSpc>
                <a:spcPct val="100000"/>
              </a:lnSpc>
              <a:spcBef>
                <a:spcPts val="0"/>
              </a:spcBef>
              <a:spcAft>
                <a:spcPts val="0"/>
              </a:spcAft>
              <a:buSzPts val="1400"/>
              <a:buFont typeface="Arial"/>
              <a:buChar char="•"/>
            </a:pPr>
            <a:r>
              <a:rPr lang="en-GB" sz="2000"/>
              <a:t>42.59 percent (2021) from 38.76 percent (2015)</a:t>
            </a:r>
            <a:endParaRPr/>
          </a:p>
          <a:p>
            <a:pPr indent="-342900" lvl="0" marL="342900" rtl="0" algn="just">
              <a:lnSpc>
                <a:spcPct val="100000"/>
              </a:lnSpc>
              <a:spcBef>
                <a:spcPts val="0"/>
              </a:spcBef>
              <a:spcAft>
                <a:spcPts val="0"/>
              </a:spcAft>
              <a:buSzPts val="1400"/>
              <a:buFont typeface="Arial"/>
              <a:buChar char="•"/>
            </a:pPr>
            <a:r>
              <a:rPr b="0" i="0" lang="en-GB" sz="2400">
                <a:latin typeface="NTR"/>
                <a:ea typeface="NTR"/>
                <a:cs typeface="NTR"/>
                <a:sym typeface="NTR"/>
              </a:rPr>
              <a:t>Ratio of female-to-male labor force participation rate</a:t>
            </a:r>
            <a:r>
              <a:rPr b="0" baseline="30000" i="0" lang="en-GB" sz="2400">
                <a:latin typeface="NTR"/>
                <a:ea typeface="NTR"/>
                <a:cs typeface="NTR"/>
                <a:sym typeface="NTR"/>
              </a:rPr>
              <a:t>2</a:t>
            </a:r>
            <a:endParaRPr b="0" i="0" sz="2400">
              <a:latin typeface="NTR"/>
              <a:ea typeface="NTR"/>
              <a:cs typeface="NTR"/>
              <a:sym typeface="NTR"/>
            </a:endParaRPr>
          </a:p>
          <a:p>
            <a:pPr indent="-342900" lvl="1" marL="800100" rtl="0" algn="just">
              <a:lnSpc>
                <a:spcPct val="100000"/>
              </a:lnSpc>
              <a:spcBef>
                <a:spcPts val="0"/>
              </a:spcBef>
              <a:spcAft>
                <a:spcPts val="0"/>
              </a:spcAft>
              <a:buSzPts val="1400"/>
              <a:buFont typeface="Arial"/>
              <a:buChar char="•"/>
            </a:pPr>
            <a:r>
              <a:rPr lang="en-GB" sz="2000"/>
              <a:t>87.04 percent (2022) from 84.87 percent (2015)</a:t>
            </a:r>
            <a:endParaRPr/>
          </a:p>
          <a:p>
            <a:pPr indent="0" lvl="0" marL="0" rtl="0" algn="just">
              <a:lnSpc>
                <a:spcPct val="100000"/>
              </a:lnSpc>
              <a:spcBef>
                <a:spcPts val="0"/>
              </a:spcBef>
              <a:spcAft>
                <a:spcPts val="0"/>
              </a:spcAft>
              <a:buSzPts val="1400"/>
              <a:buNone/>
            </a:pPr>
            <a:r>
              <a:rPr b="1" lang="en-GB" sz="2400"/>
              <a:t>Significant challenges remain in one SDG 5 indicator</a:t>
            </a:r>
            <a:endParaRPr/>
          </a:p>
          <a:p>
            <a:pPr indent="-342900" lvl="0" marL="342900" rtl="0" algn="just">
              <a:lnSpc>
                <a:spcPct val="100000"/>
              </a:lnSpc>
              <a:spcBef>
                <a:spcPts val="0"/>
              </a:spcBef>
              <a:spcAft>
                <a:spcPts val="0"/>
              </a:spcAft>
              <a:buSzPts val="1400"/>
              <a:buFont typeface="Arial"/>
              <a:buChar char="•"/>
            </a:pPr>
            <a:r>
              <a:rPr b="0" i="0" lang="en-GB" sz="2400">
                <a:latin typeface="NTR"/>
                <a:ea typeface="NTR"/>
                <a:cs typeface="NTR"/>
                <a:sym typeface="NTR"/>
              </a:rPr>
              <a:t>Demand for family planning satisfied by modern methods % of females aged 15 to 49</a:t>
            </a:r>
            <a:r>
              <a:rPr baseline="30000" lang="en-GB" sz="2400">
                <a:latin typeface="NTR"/>
                <a:ea typeface="NTR"/>
                <a:cs typeface="NTR"/>
                <a:sym typeface="NTR"/>
              </a:rPr>
              <a:t>3</a:t>
            </a:r>
            <a:endParaRPr b="0" i="0" sz="2400">
              <a:latin typeface="NTR"/>
              <a:ea typeface="NTR"/>
              <a:cs typeface="NTR"/>
              <a:sym typeface="NTR"/>
            </a:endParaRPr>
          </a:p>
          <a:p>
            <a:pPr indent="-342900" lvl="1" marL="800100" rtl="0" algn="just">
              <a:lnSpc>
                <a:spcPct val="100000"/>
              </a:lnSpc>
              <a:spcBef>
                <a:spcPts val="0"/>
              </a:spcBef>
              <a:spcAft>
                <a:spcPts val="0"/>
              </a:spcAft>
              <a:buSzPts val="1400"/>
              <a:buFont typeface="Arial"/>
              <a:buChar char="•"/>
            </a:pPr>
            <a:r>
              <a:rPr lang="en-GB" sz="2000">
                <a:latin typeface="NTR"/>
                <a:ea typeface="NTR"/>
                <a:cs typeface="NTR"/>
                <a:sym typeface="NTR"/>
              </a:rPr>
              <a:t>62.60 percent (2020) from 61.2 percent (2015)</a:t>
            </a:r>
            <a:endParaRPr/>
          </a:p>
          <a:p>
            <a:pPr indent="0" lvl="0" marL="0" rtl="0" algn="just">
              <a:lnSpc>
                <a:spcPct val="100000"/>
              </a:lnSpc>
              <a:spcBef>
                <a:spcPts val="0"/>
              </a:spcBef>
              <a:spcAft>
                <a:spcPts val="0"/>
              </a:spcAft>
              <a:buSzPts val="1400"/>
              <a:buNone/>
            </a:pPr>
            <a:r>
              <a:rPr b="1" i="0" lang="en-GB" sz="2400">
                <a:latin typeface="NTR"/>
                <a:ea typeface="NTR"/>
                <a:cs typeface="NTR"/>
                <a:sym typeface="NTR"/>
              </a:rPr>
              <a:t>Major challenges remain in </a:t>
            </a:r>
            <a:r>
              <a:rPr b="1" lang="en-GB" sz="2400">
                <a:latin typeface="NTR"/>
                <a:ea typeface="NTR"/>
                <a:cs typeface="NTR"/>
                <a:sym typeface="NTR"/>
              </a:rPr>
              <a:t>o</a:t>
            </a:r>
            <a:r>
              <a:rPr b="1" i="0" lang="en-GB" sz="2400">
                <a:latin typeface="NTR"/>
                <a:ea typeface="NTR"/>
                <a:cs typeface="NTR"/>
                <a:sym typeface="NTR"/>
              </a:rPr>
              <a:t>ne SDG 5 indicator </a:t>
            </a:r>
            <a:endParaRPr/>
          </a:p>
          <a:p>
            <a:pPr indent="-342900" lvl="0" marL="342900" rtl="0" algn="just">
              <a:lnSpc>
                <a:spcPct val="100000"/>
              </a:lnSpc>
              <a:spcBef>
                <a:spcPts val="0"/>
              </a:spcBef>
              <a:spcAft>
                <a:spcPts val="0"/>
              </a:spcAft>
              <a:buSzPts val="1400"/>
              <a:buFont typeface="Arial"/>
              <a:buChar char="•"/>
            </a:pPr>
            <a:r>
              <a:rPr b="0" i="0" lang="en-GB" sz="2400">
                <a:latin typeface="NTR"/>
                <a:ea typeface="NTR"/>
                <a:cs typeface="NTR"/>
                <a:sym typeface="NTR"/>
              </a:rPr>
              <a:t>Ratio of female-to-male mean years of education received</a:t>
            </a:r>
            <a:r>
              <a:rPr baseline="30000" lang="en-GB" sz="2400">
                <a:latin typeface="NTR"/>
                <a:ea typeface="NTR"/>
                <a:cs typeface="NTR"/>
                <a:sym typeface="NTR"/>
              </a:rPr>
              <a:t>4</a:t>
            </a:r>
            <a:endParaRPr b="0" i="0" sz="2400">
              <a:latin typeface="NTR"/>
              <a:ea typeface="NTR"/>
              <a:cs typeface="NTR"/>
              <a:sym typeface="NTR"/>
            </a:endParaRPr>
          </a:p>
          <a:p>
            <a:pPr indent="-342900" lvl="0" marL="342900" rtl="0" algn="just">
              <a:lnSpc>
                <a:spcPct val="100000"/>
              </a:lnSpc>
              <a:spcBef>
                <a:spcPts val="0"/>
              </a:spcBef>
              <a:spcAft>
                <a:spcPts val="0"/>
              </a:spcAft>
              <a:buSzPts val="1400"/>
              <a:buFont typeface="Arial"/>
              <a:buChar char="•"/>
            </a:pPr>
            <a:r>
              <a:rPr lang="en-GB" sz="2400">
                <a:latin typeface="NTR"/>
                <a:ea typeface="NTR"/>
                <a:cs typeface="NTR"/>
                <a:sym typeface="NTR"/>
              </a:rPr>
              <a:t>51.01 percent (2021) from 46.35 percent (2015)</a:t>
            </a:r>
            <a:endParaRPr/>
          </a:p>
          <a:p>
            <a:pPr indent="-254000" lvl="0" marL="342900" rtl="0" algn="just">
              <a:lnSpc>
                <a:spcPct val="100000"/>
              </a:lnSpc>
              <a:spcBef>
                <a:spcPts val="0"/>
              </a:spcBef>
              <a:spcAft>
                <a:spcPts val="0"/>
              </a:spcAft>
              <a:buSzPts val="1400"/>
              <a:buFont typeface="Arial"/>
              <a:buNone/>
            </a:pPr>
            <a:r>
              <a:t/>
            </a:r>
            <a:endParaRPr b="0" i="0" sz="2400">
              <a:latin typeface="NTR"/>
              <a:ea typeface="NTR"/>
              <a:cs typeface="NTR"/>
              <a:sym typeface="NTR"/>
            </a:endParaRPr>
          </a:p>
          <a:p>
            <a:pPr indent="-228600" lvl="0" marL="457200" rtl="0" algn="just">
              <a:lnSpc>
                <a:spcPct val="100000"/>
              </a:lnSpc>
              <a:spcBef>
                <a:spcPts val="0"/>
              </a:spcBef>
              <a:spcAft>
                <a:spcPts val="0"/>
              </a:spcAft>
              <a:buSzPts val="1400"/>
              <a:buNone/>
            </a:pPr>
            <a:r>
              <a:t/>
            </a:r>
            <a:endParaRPr b="0" i="0" sz="2400">
              <a:latin typeface="NTR"/>
              <a:ea typeface="NTR"/>
              <a:cs typeface="NTR"/>
              <a:sym typeface="NTR"/>
            </a:endParaRPr>
          </a:p>
          <a:p>
            <a:pPr indent="0" lvl="0" marL="0" rtl="0" algn="just">
              <a:lnSpc>
                <a:spcPct val="100000"/>
              </a:lnSpc>
              <a:spcBef>
                <a:spcPts val="0"/>
              </a:spcBef>
              <a:spcAft>
                <a:spcPts val="0"/>
              </a:spcAft>
              <a:buSzPts val="1400"/>
              <a:buNone/>
            </a:pPr>
            <a:r>
              <a:t/>
            </a:r>
            <a:endParaRPr sz="2400"/>
          </a:p>
          <a:p>
            <a:pPr indent="-254000" lvl="0" marL="34290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1"/>
          <p:cNvSpPr txBox="1"/>
          <p:nvPr>
            <p:ph type="title"/>
          </p:nvPr>
        </p:nvSpPr>
        <p:spPr>
          <a:xfrm>
            <a:off x="548239" y="359904"/>
            <a:ext cx="8319314" cy="56355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None/>
            </a:pPr>
            <a:r>
              <a:rPr b="1" lang="en-GB" sz="2800">
                <a:solidFill>
                  <a:srgbClr val="C00000"/>
                </a:solidFill>
                <a:latin typeface="Calibri"/>
                <a:ea typeface="Calibri"/>
                <a:cs typeface="Calibri"/>
                <a:sym typeface="Calibri"/>
              </a:rPr>
              <a:t>Ethiopia: Progress against SDG 5 targets</a:t>
            </a:r>
            <a:endParaRPr b="1" sz="2800">
              <a:solidFill>
                <a:srgbClr val="C00000"/>
              </a:solidFill>
              <a:latin typeface="Calibri"/>
              <a:ea typeface="Calibri"/>
              <a:cs typeface="Calibri"/>
              <a:sym typeface="Calibri"/>
            </a:endParaRPr>
          </a:p>
        </p:txBody>
      </p:sp>
      <p:graphicFrame>
        <p:nvGraphicFramePr>
          <p:cNvPr id="100" name="Google Shape;100;p11"/>
          <p:cNvGraphicFramePr/>
          <p:nvPr/>
        </p:nvGraphicFramePr>
        <p:xfrm>
          <a:off x="548240" y="1099226"/>
          <a:ext cx="3000000" cy="3000000"/>
        </p:xfrm>
        <a:graphic>
          <a:graphicData uri="http://schemas.openxmlformats.org/drawingml/2006/table">
            <a:tbl>
              <a:tblPr bandRow="1" firstCol="1" firstRow="1">
                <a:noFill/>
                <a:tableStyleId>{E0BEEFA5-FDFC-4C2A-9581-E0CEA1FEB54D}</a:tableStyleId>
              </a:tblPr>
              <a:tblGrid>
                <a:gridCol w="3068025"/>
                <a:gridCol w="1049700"/>
                <a:gridCol w="1050400"/>
                <a:gridCol w="663175"/>
                <a:gridCol w="1020725"/>
                <a:gridCol w="1467300"/>
              </a:tblGrid>
              <a:tr h="329200">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none" cap="none" strike="noStrike">
                          <a:solidFill>
                            <a:schemeClr val="dk1"/>
                          </a:solidFill>
                        </a:rPr>
                        <a:t>Indicator</a:t>
                      </a:r>
                      <a:endParaRPr b="1" sz="1800" u="none" cap="none" strike="noStrike">
                        <a:solidFill>
                          <a:schemeClr val="dk1"/>
                        </a:solidFill>
                        <a:latin typeface="Calibri"/>
                        <a:ea typeface="Calibri"/>
                        <a:cs typeface="Calibri"/>
                        <a:sym typeface="Calibri"/>
                      </a:endParaRPr>
                    </a:p>
                  </a:txBody>
                  <a:tcPr marT="0" marB="0" marR="64075" marL="64075"/>
                </a:tc>
                <a:tc gridSpan="2">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chemeClr val="dk1"/>
                          </a:solidFill>
                        </a:rPr>
                        <a:t>Reference</a:t>
                      </a:r>
                      <a:endParaRPr sz="1800" u="none" cap="none" strike="noStrike">
                        <a:solidFill>
                          <a:schemeClr val="dk1"/>
                        </a:solidFill>
                        <a:latin typeface="Calibri"/>
                        <a:ea typeface="Calibri"/>
                        <a:cs typeface="Calibri"/>
                        <a:sym typeface="Calibri"/>
                      </a:endParaRPr>
                    </a:p>
                  </a:txBody>
                  <a:tcPr marT="0" marB="0" marR="64075" marL="64075"/>
                </a:tc>
                <a:tc hMerge="1"/>
                <a:tc gridSpan="2">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chemeClr val="dk1"/>
                          </a:solidFill>
                        </a:rPr>
                        <a:t>Progress</a:t>
                      </a:r>
                      <a:endParaRPr sz="1800" u="none" cap="none" strike="noStrike">
                        <a:solidFill>
                          <a:schemeClr val="dk1"/>
                        </a:solidFill>
                        <a:latin typeface="Calibri"/>
                        <a:ea typeface="Calibri"/>
                        <a:cs typeface="Calibri"/>
                        <a:sym typeface="Calibri"/>
                      </a:endParaRPr>
                    </a:p>
                  </a:txBody>
                  <a:tcPr marT="0" marB="0" marR="64075" marL="64075"/>
                </a:tc>
                <a:tc hMerge="1"/>
                <a:tc>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solidFill>
                            <a:schemeClr val="dk1"/>
                          </a:solidFill>
                        </a:rPr>
                        <a:t>Trend</a:t>
                      </a:r>
                      <a:endParaRPr sz="1800" u="none" cap="none" strike="noStrike">
                        <a:solidFill>
                          <a:schemeClr val="dk1"/>
                        </a:solidFill>
                        <a:latin typeface="Calibri"/>
                        <a:ea typeface="Calibri"/>
                        <a:cs typeface="Calibri"/>
                        <a:sym typeface="Calibri"/>
                      </a:endParaRPr>
                    </a:p>
                  </a:txBody>
                  <a:tcPr marT="0" marB="0" marR="64075" marL="64075"/>
                </a:tc>
              </a:tr>
              <a:tr h="898725">
                <a:tc>
                  <a:txBody>
                    <a:bodyPr/>
                    <a:lstStyle/>
                    <a:p>
                      <a:pPr indent="0" lvl="0" marL="0" marR="0" rtl="0" algn="l">
                        <a:lnSpc>
                          <a:spcPct val="100000"/>
                        </a:lnSpc>
                        <a:spcBef>
                          <a:spcPts val="0"/>
                        </a:spcBef>
                        <a:spcAft>
                          <a:spcPts val="0"/>
                        </a:spcAft>
                        <a:buClr>
                          <a:srgbClr val="000000"/>
                        </a:buClr>
                        <a:buSzPts val="1800"/>
                        <a:buFont typeface="Arial"/>
                        <a:buNone/>
                      </a:pPr>
                      <a:r>
                        <a:rPr b="0" lang="en-GB" sz="1800" u="none" cap="none" strike="noStrike">
                          <a:solidFill>
                            <a:schemeClr val="dk1"/>
                          </a:solidFill>
                        </a:rPr>
                        <a:t>Proportion of seats held by women in national parliament</a:t>
                      </a:r>
                      <a:endParaRPr b="0"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2015/16</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38.7</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42</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2020/21</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increasing</a:t>
                      </a:r>
                      <a:endParaRPr sz="1800" u="none" cap="none" strike="noStrike">
                        <a:solidFill>
                          <a:schemeClr val="dk1"/>
                        </a:solidFill>
                        <a:latin typeface="Calibri"/>
                        <a:ea typeface="Calibri"/>
                        <a:cs typeface="Calibri"/>
                        <a:sym typeface="Calibri"/>
                      </a:endParaRPr>
                    </a:p>
                  </a:txBody>
                  <a:tcPr marT="0" marB="0" marR="64075" marL="64075"/>
                </a:tc>
              </a:tr>
              <a:tr h="898725">
                <a:tc>
                  <a:txBody>
                    <a:bodyPr/>
                    <a:lstStyle/>
                    <a:p>
                      <a:pPr indent="0" lvl="0" marL="0" marR="0" rtl="0" algn="l">
                        <a:lnSpc>
                          <a:spcPct val="100000"/>
                        </a:lnSpc>
                        <a:spcBef>
                          <a:spcPts val="0"/>
                        </a:spcBef>
                        <a:spcAft>
                          <a:spcPts val="0"/>
                        </a:spcAft>
                        <a:buClr>
                          <a:srgbClr val="000000"/>
                        </a:buClr>
                        <a:buSzPts val="1800"/>
                        <a:buFont typeface="Arial"/>
                        <a:buNone/>
                      </a:pPr>
                      <a:r>
                        <a:rPr b="0" lang="en-GB" sz="1800" u="none" cap="none" strike="noStrike">
                          <a:solidFill>
                            <a:schemeClr val="dk1"/>
                          </a:solidFill>
                        </a:rPr>
                        <a:t>Percentage of women participation in the labor force</a:t>
                      </a:r>
                      <a:endParaRPr b="0"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2012/13</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74.6</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56.8</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2020/21</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decreasing</a:t>
                      </a:r>
                      <a:endParaRPr sz="1800" u="none" cap="none" strike="noStrike">
                        <a:solidFill>
                          <a:schemeClr val="dk1"/>
                        </a:solidFill>
                        <a:latin typeface="Calibri"/>
                        <a:ea typeface="Calibri"/>
                        <a:cs typeface="Calibri"/>
                        <a:sym typeface="Calibri"/>
                      </a:endParaRPr>
                    </a:p>
                  </a:txBody>
                  <a:tcPr marT="0" marB="0" marR="64075" marL="64075"/>
                </a:tc>
              </a:tr>
              <a:tr h="1198300">
                <a:tc>
                  <a:txBody>
                    <a:bodyPr/>
                    <a:lstStyle/>
                    <a:p>
                      <a:pPr indent="0" lvl="0" marL="0" marR="0" rtl="0" algn="l">
                        <a:lnSpc>
                          <a:spcPct val="100000"/>
                        </a:lnSpc>
                        <a:spcBef>
                          <a:spcPts val="0"/>
                        </a:spcBef>
                        <a:spcAft>
                          <a:spcPts val="0"/>
                        </a:spcAft>
                        <a:buClr>
                          <a:srgbClr val="000000"/>
                        </a:buClr>
                        <a:buSzPts val="1800"/>
                        <a:buFont typeface="Arial"/>
                        <a:buNone/>
                      </a:pPr>
                      <a:r>
                        <a:rPr b="0" lang="en-GB" sz="1800" u="none" cap="none" strike="noStrike">
                          <a:solidFill>
                            <a:schemeClr val="dk1"/>
                          </a:solidFill>
                        </a:rPr>
                        <a:t>Proportion of girls and women aged 15-49 years who have undergone female genital mutilation</a:t>
                      </a:r>
                      <a:endParaRPr b="0"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2005/6</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74</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65</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2015/16</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decreasing</a:t>
                      </a:r>
                      <a:endParaRPr sz="1800" u="none" cap="none" strike="noStrike">
                        <a:solidFill>
                          <a:schemeClr val="dk1"/>
                        </a:solidFill>
                        <a:latin typeface="Calibri"/>
                        <a:ea typeface="Calibri"/>
                        <a:cs typeface="Calibri"/>
                        <a:sym typeface="Calibri"/>
                      </a:endParaRPr>
                    </a:p>
                  </a:txBody>
                  <a:tcPr marT="0" marB="0" marR="64075" marL="64075"/>
                </a:tc>
              </a:tr>
              <a:tr h="599150">
                <a:tc>
                  <a:txBody>
                    <a:bodyPr/>
                    <a:lstStyle/>
                    <a:p>
                      <a:pPr indent="0" lvl="0" marL="0" marR="0" rtl="0" algn="l">
                        <a:lnSpc>
                          <a:spcPct val="100000"/>
                        </a:lnSpc>
                        <a:spcBef>
                          <a:spcPts val="0"/>
                        </a:spcBef>
                        <a:spcAft>
                          <a:spcPts val="0"/>
                        </a:spcAft>
                        <a:buClr>
                          <a:srgbClr val="000000"/>
                        </a:buClr>
                        <a:buSzPts val="1800"/>
                        <a:buFont typeface="Arial"/>
                        <a:buNone/>
                      </a:pPr>
                      <a:r>
                        <a:rPr b="0" lang="en-GB" sz="1800" u="none" cap="none" strike="noStrike">
                          <a:solidFill>
                            <a:schemeClr val="dk1"/>
                          </a:solidFill>
                        </a:rPr>
                        <a:t>Ethiopia’s rank in gender gap index</a:t>
                      </a:r>
                      <a:endParaRPr b="0"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2015</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124</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97</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2021</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increasing</a:t>
                      </a:r>
                      <a:endParaRPr sz="1800" u="none" cap="none" strike="noStrike">
                        <a:solidFill>
                          <a:schemeClr val="dk1"/>
                        </a:solidFill>
                        <a:latin typeface="Calibri"/>
                        <a:ea typeface="Calibri"/>
                        <a:cs typeface="Calibri"/>
                        <a:sym typeface="Calibri"/>
                      </a:endParaRPr>
                    </a:p>
                  </a:txBody>
                  <a:tcPr marT="0" marB="0" marR="64075" marL="64075"/>
                </a:tc>
              </a:tr>
              <a:tr h="1198300">
                <a:tc>
                  <a:txBody>
                    <a:bodyPr/>
                    <a:lstStyle/>
                    <a:p>
                      <a:pPr indent="0" lvl="0" marL="0" marR="0" rtl="0" algn="l">
                        <a:lnSpc>
                          <a:spcPct val="100000"/>
                        </a:lnSpc>
                        <a:spcBef>
                          <a:spcPts val="0"/>
                        </a:spcBef>
                        <a:spcAft>
                          <a:spcPts val="0"/>
                        </a:spcAft>
                        <a:buClr>
                          <a:srgbClr val="000000"/>
                        </a:buClr>
                        <a:buSzPts val="1800"/>
                        <a:buFont typeface="Arial"/>
                        <a:buNone/>
                      </a:pPr>
                      <a:r>
                        <a:rPr b="0" lang="en-GB" sz="1800" u="none" cap="none" strike="noStrike">
                          <a:solidFill>
                            <a:schemeClr val="dk1"/>
                          </a:solidFill>
                        </a:rPr>
                        <a:t>Proportion of currently married women using modern contraceptive methods</a:t>
                      </a:r>
                      <a:endParaRPr b="0"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2015/16</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35</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41</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2019/20</a:t>
                      </a:r>
                      <a:endParaRPr sz="1800" u="none" cap="none" strike="noStrike">
                        <a:solidFill>
                          <a:schemeClr val="dk1"/>
                        </a:solidFill>
                        <a:latin typeface="Calibri"/>
                        <a:ea typeface="Calibri"/>
                        <a:cs typeface="Calibri"/>
                        <a:sym typeface="Calibri"/>
                      </a:endParaRPr>
                    </a:p>
                  </a:txBody>
                  <a:tcPr marT="0" marB="0" marR="64075" marL="640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Increasing </a:t>
                      </a:r>
                      <a:endParaRPr sz="1800" u="none" cap="none" strike="noStrike">
                        <a:solidFill>
                          <a:schemeClr val="dk1"/>
                        </a:solidFill>
                        <a:latin typeface="Calibri"/>
                        <a:ea typeface="Calibri"/>
                        <a:cs typeface="Calibri"/>
                        <a:sym typeface="Calibri"/>
                      </a:endParaRPr>
                    </a:p>
                  </a:txBody>
                  <a:tcPr marT="0" marB="0" marR="64075" marL="640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2"/>
          <p:cNvSpPr txBox="1"/>
          <p:nvPr/>
        </p:nvSpPr>
        <p:spPr>
          <a:xfrm>
            <a:off x="661359" y="619369"/>
            <a:ext cx="8066569" cy="7805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GB" sz="2800" u="none" cap="none" strike="noStrike">
                <a:solidFill>
                  <a:srgbClr val="C00000"/>
                </a:solidFill>
                <a:latin typeface="Calibri"/>
                <a:ea typeface="Calibri"/>
                <a:cs typeface="Calibri"/>
                <a:sym typeface="Calibri"/>
              </a:rPr>
              <a:t>Ethiopia: Progress against SDG 5 targets</a:t>
            </a:r>
            <a:endParaRPr b="0" i="0" sz="1400" u="none" cap="none" strike="noStrike">
              <a:solidFill>
                <a:srgbClr val="000000"/>
              </a:solidFill>
              <a:latin typeface="Arial"/>
              <a:ea typeface="Arial"/>
              <a:cs typeface="Arial"/>
              <a:sym typeface="Arial"/>
            </a:endParaRPr>
          </a:p>
        </p:txBody>
      </p:sp>
      <p:sp>
        <p:nvSpPr>
          <p:cNvPr id="106" name="Google Shape;106;p12"/>
          <p:cNvSpPr txBox="1"/>
          <p:nvPr/>
        </p:nvSpPr>
        <p:spPr>
          <a:xfrm>
            <a:off x="195263" y="1406539"/>
            <a:ext cx="8753400" cy="48333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Progresses are made in this goal but needs to be accelerated to achieve SDG target by 2030. Key legal </a:t>
            </a:r>
            <a:r>
              <a:rPr b="0" i="0" lang="en-GB" sz="2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framework</a:t>
            </a:r>
            <a:r>
              <a:rPr b="0" i="0" lang="en-GB" sz="2800" u="none" cap="none" strike="noStrike">
                <a:solidFill>
                  <a:srgbClr val="000000"/>
                </a:solidFill>
                <a:latin typeface="Calibri"/>
                <a:ea typeface="Calibri"/>
                <a:cs typeface="Calibri"/>
                <a:sym typeface="Calibri"/>
              </a:rPr>
              <a:t>s developed to achieve targets under this goal include:</a:t>
            </a:r>
            <a:endParaRPr b="0" i="0" sz="2800" u="none" cap="none" strike="noStrike">
              <a:solidFill>
                <a:srgbClr val="000000"/>
              </a:solidFill>
              <a:latin typeface="Calibri"/>
              <a:ea typeface="Calibri"/>
              <a:cs typeface="Calibri"/>
              <a:sym typeface="Calibri"/>
            </a:endParaRPr>
          </a:p>
          <a:p>
            <a:pPr indent="-457200" lvl="1" marL="914400" marR="0" rtl="0" algn="just">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Development of national </a:t>
            </a:r>
            <a:r>
              <a:rPr b="0" i="0" lang="en-GB" sz="2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costed</a:t>
            </a:r>
            <a:r>
              <a:rPr b="0" i="0" lang="en-GB" sz="2800" u="none" cap="none" strike="noStrike">
                <a:solidFill>
                  <a:srgbClr val="000000"/>
                </a:solidFill>
                <a:latin typeface="Calibri"/>
                <a:ea typeface="Calibri"/>
                <a:cs typeface="Calibri"/>
                <a:sym typeface="Calibri"/>
              </a:rPr>
              <a:t> roadmap to end child marriage and FGM/C (2020-2024).</a:t>
            </a:r>
            <a:endParaRPr b="0" i="0" sz="2800" u="none" cap="none" strike="noStrike">
              <a:solidFill>
                <a:srgbClr val="000000"/>
              </a:solidFill>
              <a:latin typeface="Calibri"/>
              <a:ea typeface="Calibri"/>
              <a:cs typeface="Calibri"/>
              <a:sym typeface="Calibri"/>
            </a:endParaRPr>
          </a:p>
          <a:p>
            <a:pPr indent="-457200" lvl="1" marL="914400" marR="0" rtl="0" algn="just">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A strategy on prevention and response to violence against women and children (2021-2026)</a:t>
            </a:r>
            <a:endParaRPr b="0" i="0" sz="2800" u="none" cap="none" strike="noStrike">
              <a:solidFill>
                <a:srgbClr val="000000"/>
              </a:solidFill>
              <a:latin typeface="Calibri"/>
              <a:ea typeface="Calibri"/>
              <a:cs typeface="Calibri"/>
              <a:sym typeface="Calibri"/>
            </a:endParaRPr>
          </a:p>
          <a:p>
            <a:pPr indent="-457200" lvl="1" marL="914400" marR="0" rtl="0" algn="just">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The second national human rights action plan</a:t>
            </a:r>
            <a:endParaRPr b="0" i="0" sz="2800" u="none" cap="none" strike="noStrike">
              <a:solidFill>
                <a:srgbClr val="000000"/>
              </a:solidFill>
              <a:latin typeface="Calibri"/>
              <a:ea typeface="Calibri"/>
              <a:cs typeface="Calibri"/>
              <a:sym typeface="Calibri"/>
            </a:endParaRPr>
          </a:p>
          <a:p>
            <a:pPr indent="-457200" lvl="1" marL="914400" marR="0" rtl="0" algn="just">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National free legal aid strategy and policy on prevention and response to gender-based violence</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3"/>
          <p:cNvSpPr txBox="1"/>
          <p:nvPr>
            <p:ph type="title"/>
          </p:nvPr>
        </p:nvSpPr>
        <p:spPr>
          <a:xfrm>
            <a:off x="638354" y="354042"/>
            <a:ext cx="7901797" cy="6997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Major Challenges remain in Ethiopia’s Progress on Gender targets beyond SDG 5</a:t>
            </a:r>
            <a:endParaRPr/>
          </a:p>
        </p:txBody>
      </p:sp>
      <p:sp>
        <p:nvSpPr>
          <p:cNvPr id="112" name="Google Shape;112;p13"/>
          <p:cNvSpPr txBox="1"/>
          <p:nvPr>
            <p:ph idx="1" type="body"/>
          </p:nvPr>
        </p:nvSpPr>
        <p:spPr>
          <a:xfrm>
            <a:off x="448034" y="1552754"/>
            <a:ext cx="8247931" cy="5149969"/>
          </a:xfrm>
          <a:prstGeom prst="rect">
            <a:avLst/>
          </a:prstGeom>
          <a:noFill/>
          <a:ln>
            <a:noFill/>
          </a:ln>
        </p:spPr>
        <p:txBody>
          <a:bodyPr anchorCtr="0" anchor="t" bIns="0" lIns="0" spcFirstLastPara="1" rIns="0" wrap="square" tIns="0">
            <a:noAutofit/>
          </a:bodyPr>
          <a:lstStyle/>
          <a:p>
            <a:pPr indent="-279400" lvl="0" marL="457200" rtl="0" algn="just">
              <a:lnSpc>
                <a:spcPct val="100000"/>
              </a:lnSpc>
              <a:spcBef>
                <a:spcPts val="0"/>
              </a:spcBef>
              <a:spcAft>
                <a:spcPts val="0"/>
              </a:spcAft>
              <a:buSzPts val="2800"/>
              <a:buFont typeface="Arial"/>
              <a:buNone/>
            </a:pPr>
            <a:r>
              <a:t/>
            </a:r>
            <a:endParaRPr sz="2800">
              <a:solidFill>
                <a:srgbClr val="000000"/>
              </a:solidFill>
              <a:latin typeface="Calibri"/>
              <a:ea typeface="Calibri"/>
              <a:cs typeface="Calibri"/>
              <a:sym typeface="Calibri"/>
            </a:endParaRPr>
          </a:p>
          <a:p>
            <a:pPr indent="-457200" lvl="0" marL="4572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Maternal mortality rate per 100,000 live births</a:t>
            </a:r>
            <a:r>
              <a:rPr baseline="30000" lang="en-GB" sz="2800">
                <a:solidFill>
                  <a:srgbClr val="000000"/>
                </a:solidFill>
                <a:latin typeface="Calibri"/>
                <a:ea typeface="Calibri"/>
                <a:cs typeface="Calibri"/>
                <a:sym typeface="Calibri"/>
              </a:rPr>
              <a:t>1</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266.70 (2020) from 355.7 (2015)</a:t>
            </a:r>
            <a:endParaRPr/>
          </a:p>
          <a:p>
            <a:pPr indent="-457200" lvl="0" marL="4572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Births attended by skilled health personnel</a:t>
            </a:r>
            <a:r>
              <a:rPr baseline="30000" lang="en-GB" sz="2800">
                <a:solidFill>
                  <a:srgbClr val="000000"/>
                </a:solidFill>
                <a:latin typeface="Calibri"/>
                <a:ea typeface="Calibri"/>
                <a:cs typeface="Calibri"/>
                <a:sym typeface="Calibri"/>
              </a:rPr>
              <a:t>2</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49.80 percent (2020) from 27.7 percent (2016)</a:t>
            </a:r>
            <a:endParaRPr/>
          </a:p>
          <a:p>
            <a:pPr indent="-457200" lvl="0" marL="4572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Net primary enrollment rate %</a:t>
            </a:r>
            <a:r>
              <a:rPr baseline="30000" lang="en-GB" sz="2800">
                <a:solidFill>
                  <a:srgbClr val="000000"/>
                </a:solidFill>
                <a:latin typeface="Calibri"/>
                <a:ea typeface="Calibri"/>
                <a:cs typeface="Calibri"/>
                <a:sym typeface="Calibri"/>
              </a:rPr>
              <a:t>3</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77.70 percent (2021) from 85.62 percent (2015)</a:t>
            </a:r>
            <a:endParaRPr/>
          </a:p>
          <a:p>
            <a:pPr indent="-457200" lvl="0" marL="4572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Population using at least basic drinking water services %</a:t>
            </a:r>
            <a:r>
              <a:rPr baseline="30000" lang="en-GB" sz="2800">
                <a:solidFill>
                  <a:srgbClr val="000000"/>
                </a:solidFill>
                <a:latin typeface="Calibri"/>
                <a:ea typeface="Calibri"/>
                <a:cs typeface="Calibri"/>
                <a:sym typeface="Calibri"/>
              </a:rPr>
              <a:t>4</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49.62 percent (2020) from 42.07 percent (2015)</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ph type="title"/>
          </p:nvPr>
        </p:nvSpPr>
        <p:spPr>
          <a:xfrm>
            <a:off x="534838" y="354043"/>
            <a:ext cx="8074324" cy="6997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Major Challenges remain in Ethiopia’s Progress on Gender targets beyond SDG 5</a:t>
            </a:r>
            <a:endParaRPr/>
          </a:p>
        </p:txBody>
      </p:sp>
      <p:sp>
        <p:nvSpPr>
          <p:cNvPr id="118" name="Google Shape;118;p14"/>
          <p:cNvSpPr txBox="1"/>
          <p:nvPr>
            <p:ph idx="1" type="body"/>
          </p:nvPr>
        </p:nvSpPr>
        <p:spPr>
          <a:xfrm>
            <a:off x="534837" y="1777041"/>
            <a:ext cx="8315865" cy="5080957"/>
          </a:xfrm>
          <a:prstGeom prst="rect">
            <a:avLst/>
          </a:prstGeom>
          <a:noFill/>
          <a:ln>
            <a:noFill/>
          </a:ln>
        </p:spPr>
        <p:txBody>
          <a:bodyPr anchorCtr="0" anchor="t" bIns="0" lIns="0" spcFirstLastPara="1" rIns="0" wrap="square" tIns="0">
            <a:noAutofit/>
          </a:bodyPr>
          <a:lstStyle/>
          <a:p>
            <a:pPr indent="-342900" lvl="0" marL="3429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Population with access to clean fuels and technology for cooking %</a:t>
            </a:r>
            <a:r>
              <a:rPr baseline="30000" lang="en-GB" sz="2800">
                <a:solidFill>
                  <a:srgbClr val="000000"/>
                </a:solidFill>
                <a:latin typeface="Calibri"/>
                <a:ea typeface="Calibri"/>
                <a:cs typeface="Calibri"/>
                <a:sym typeface="Calibri"/>
              </a:rPr>
              <a:t>5</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7.8 percent (2020) from 4.3 percent (2015)</a:t>
            </a:r>
            <a:endParaRPr/>
          </a:p>
          <a:p>
            <a:pPr indent="-342900" lvl="0" marL="3429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Population with access to electricity %</a:t>
            </a:r>
            <a:r>
              <a:rPr baseline="30000" lang="en-GB" sz="2800">
                <a:solidFill>
                  <a:srgbClr val="000000"/>
                </a:solidFill>
                <a:latin typeface="Calibri"/>
                <a:ea typeface="Calibri"/>
                <a:cs typeface="Calibri"/>
                <a:sym typeface="Calibri"/>
              </a:rPr>
              <a:t>6</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51.09 percent (2020) from 29 percent (2015)</a:t>
            </a:r>
            <a:endParaRPr/>
          </a:p>
          <a:p>
            <a:pPr indent="-342900" lvl="0" marL="3429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Population using at least basic sanitation services %</a:t>
            </a:r>
            <a:r>
              <a:rPr baseline="30000" lang="en-GB" sz="2800">
                <a:solidFill>
                  <a:srgbClr val="000000"/>
                </a:solidFill>
                <a:latin typeface="Calibri"/>
                <a:ea typeface="Calibri"/>
                <a:cs typeface="Calibri"/>
                <a:sym typeface="Calibri"/>
              </a:rPr>
              <a:t>7</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8.91 percent (2020) from 7.49 percent (2015)</a:t>
            </a:r>
            <a:endParaRPr/>
          </a:p>
          <a:p>
            <a:pPr indent="-342900" lvl="0" marL="3429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Adolescent fertility rate births per 1,000 females aged 15 to 19</a:t>
            </a:r>
            <a:r>
              <a:rPr baseline="30000" lang="en-GB" sz="2800">
                <a:solidFill>
                  <a:srgbClr val="000000"/>
                </a:solidFill>
                <a:latin typeface="Calibri"/>
                <a:ea typeface="Calibri"/>
                <a:cs typeface="Calibri"/>
                <a:sym typeface="Calibri"/>
              </a:rPr>
              <a:t>8</a:t>
            </a:r>
            <a:endParaRPr sz="2800">
              <a:solidFill>
                <a:srgbClr val="000000"/>
              </a:solidFill>
              <a:latin typeface="Calibri"/>
              <a:ea typeface="Calibri"/>
              <a:cs typeface="Calibri"/>
              <a:sym typeface="Calibri"/>
            </a:endParaRPr>
          </a:p>
          <a:p>
            <a:pPr indent="-457200" lvl="1" marL="800100" rtl="0" algn="just">
              <a:lnSpc>
                <a:spcPct val="100000"/>
              </a:lnSpc>
              <a:spcBef>
                <a:spcPts val="0"/>
              </a:spcBef>
              <a:spcAft>
                <a:spcPts val="0"/>
              </a:spcAft>
              <a:buSzPts val="2800"/>
              <a:buFont typeface="Arial"/>
              <a:buChar char="•"/>
            </a:pPr>
            <a:r>
              <a:rPr lang="en-GB" sz="2800">
                <a:solidFill>
                  <a:srgbClr val="000000"/>
                </a:solidFill>
                <a:latin typeface="Calibri"/>
                <a:ea typeface="Calibri"/>
                <a:cs typeface="Calibri"/>
                <a:sym typeface="Calibri"/>
              </a:rPr>
              <a:t>73.50 (2018) from 76.6 (2015)</a:t>
            </a:r>
            <a:endParaRPr/>
          </a:p>
          <a:p>
            <a:pPr indent="-203200" lvl="0" marL="342900" rtl="0" algn="l">
              <a:lnSpc>
                <a:spcPct val="100000"/>
              </a:lnSpc>
              <a:spcBef>
                <a:spcPts val="0"/>
              </a:spcBef>
              <a:spcAft>
                <a:spcPts val="0"/>
              </a:spcAft>
              <a:buSzPts val="2200"/>
              <a:buFont typeface="Arial"/>
              <a:buNone/>
            </a:pPr>
            <a:r>
              <a:t/>
            </a:r>
            <a:endParaRPr b="0" i="0">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b="0" i="0">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b="0" i="0">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b="0" i="0">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b="0" i="0">
              <a:latin typeface="NTR"/>
              <a:ea typeface="NTR"/>
              <a:cs typeface="NTR"/>
              <a:sym typeface="NTR"/>
            </a:endParaRPr>
          </a:p>
          <a:p>
            <a:pPr indent="-254000" lvl="0" marL="571500" rtl="0" algn="l">
              <a:lnSpc>
                <a:spcPct val="100000"/>
              </a:lnSpc>
              <a:spcBef>
                <a:spcPts val="0"/>
              </a:spcBef>
              <a:spcAft>
                <a:spcPts val="0"/>
              </a:spcAft>
              <a:buSzPts val="1400"/>
              <a:buFont typeface="Arial"/>
              <a:buNone/>
            </a:pPr>
            <a:r>
              <a:t/>
            </a:r>
            <a:endParaRPr b="0" i="0">
              <a:latin typeface="NTR"/>
              <a:ea typeface="NTR"/>
              <a:cs typeface="NTR"/>
              <a:sym typeface="NTR"/>
            </a:endParaRPr>
          </a:p>
          <a:p>
            <a:pPr indent="-254000" lvl="0" marL="342900" rtl="0" algn="l">
              <a:lnSpc>
                <a:spcPct val="100000"/>
              </a:lnSpc>
              <a:spcBef>
                <a:spcPts val="0"/>
              </a:spcBef>
              <a:spcAft>
                <a:spcPts val="0"/>
              </a:spcAft>
              <a:buSzPts val="1400"/>
              <a:buFont typeface="Arial"/>
              <a:buNone/>
            </a:pPr>
            <a:r>
              <a:t/>
            </a:r>
            <a:endParaRPr/>
          </a:p>
          <a:p>
            <a:pPr indent="-254000" lvl="0" marL="34290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804297" y="427092"/>
            <a:ext cx="7111793" cy="263614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br>
              <a:rPr lang="en-GB"/>
            </a:br>
            <a:r>
              <a:rPr lang="en-GB"/>
              <a:t>What still must be done?</a:t>
            </a:r>
            <a:br>
              <a:rPr lang="en-GB"/>
            </a:br>
            <a:br>
              <a:rPr lang="en-GB" sz="2000">
                <a:solidFill>
                  <a:schemeClr val="dk1"/>
                </a:solidFill>
              </a:rPr>
            </a:br>
            <a:r>
              <a:rPr lang="en-GB" sz="2000">
                <a:solidFill>
                  <a:schemeClr val="dk1"/>
                </a:solidFill>
              </a:rPr>
              <a:t>“Eliminate all forms of violence against all women and girls in the public and private spheres”</a:t>
            </a:r>
            <a:br>
              <a:rPr lang="en-GB" sz="2000">
                <a:solidFill>
                  <a:schemeClr val="dk1"/>
                </a:solidFill>
              </a:rPr>
            </a:br>
            <a:endParaRPr sz="2000">
              <a:solidFill>
                <a:schemeClr val="dk1"/>
              </a:solidFill>
            </a:endParaRPr>
          </a:p>
        </p:txBody>
      </p:sp>
      <p:sp>
        <p:nvSpPr>
          <p:cNvPr id="124" name="Google Shape;124;p16"/>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descr="A close up of a logo&#10;&#10;Description automatically generated" id="125" name="Google Shape;125;p16"/>
          <p:cNvPicPr preferRelativeResize="0"/>
          <p:nvPr/>
        </p:nvPicPr>
        <p:blipFill rotWithShape="1">
          <a:blip r:embed="rId3">
            <a:alphaModFix/>
          </a:blip>
          <a:srcRect b="0" l="0" r="0" t="0"/>
          <a:stretch/>
        </p:blipFill>
        <p:spPr>
          <a:xfrm>
            <a:off x="58287" y="2244199"/>
            <a:ext cx="8281416" cy="46817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804297" y="427092"/>
            <a:ext cx="7111793" cy="263614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br>
              <a:rPr lang="en-GB"/>
            </a:br>
            <a:r>
              <a:rPr lang="en-GB"/>
              <a:t>What still must be done?</a:t>
            </a:r>
            <a:br>
              <a:rPr lang="en-GB"/>
            </a:br>
            <a:br>
              <a:rPr lang="en-GB" sz="2000">
                <a:solidFill>
                  <a:schemeClr val="dk1"/>
                </a:solidFill>
              </a:rPr>
            </a:br>
            <a:r>
              <a:rPr lang="en-GB" sz="2000">
                <a:solidFill>
                  <a:schemeClr val="dk1"/>
                </a:solidFill>
              </a:rPr>
              <a:t>“Eliminate all forms of violence against all women and girls in the public and private spheres”</a:t>
            </a:r>
            <a:endParaRPr/>
          </a:p>
        </p:txBody>
      </p:sp>
      <p:sp>
        <p:nvSpPr>
          <p:cNvPr id="131" name="Google Shape;131;p18"/>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descr="A picture containing drawing&#10;&#10;Description automatically generated" id="132" name="Google Shape;132;p18"/>
          <p:cNvPicPr preferRelativeResize="0"/>
          <p:nvPr/>
        </p:nvPicPr>
        <p:blipFill rotWithShape="1">
          <a:blip r:embed="rId3">
            <a:alphaModFix/>
          </a:blip>
          <a:srcRect b="0" l="0" r="0" t="0"/>
          <a:stretch/>
        </p:blipFill>
        <p:spPr>
          <a:xfrm>
            <a:off x="0" y="2224604"/>
            <a:ext cx="8284464" cy="4681728"/>
          </a:xfrm>
          <a:prstGeom prst="rect">
            <a:avLst/>
          </a:prstGeom>
          <a:noFill/>
          <a:ln>
            <a:noFill/>
          </a:ln>
        </p:spPr>
      </p:pic>
      <p:sp>
        <p:nvSpPr>
          <p:cNvPr id="133" name="Google Shape;133;p18"/>
          <p:cNvSpPr txBox="1"/>
          <p:nvPr/>
        </p:nvSpPr>
        <p:spPr>
          <a:xfrm>
            <a:off x="4735286" y="6537960"/>
            <a:ext cx="397764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dk1"/>
                </a:solidFill>
                <a:latin typeface="Arial"/>
                <a:ea typeface="Arial"/>
                <a:cs typeface="Arial"/>
                <a:sym typeface="Arial"/>
              </a:rPr>
              <a:t>(incomplete data for Latin America)</a:t>
            </a:r>
            <a:br>
              <a:rPr b="0" i="0" lang="en-GB"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628650" y="338058"/>
            <a:ext cx="7886700" cy="66461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GB" sz="2800">
                <a:solidFill>
                  <a:srgbClr val="C00000"/>
                </a:solidFill>
                <a:latin typeface="Calibri"/>
                <a:ea typeface="Calibri"/>
                <a:cs typeface="Calibri"/>
                <a:sym typeface="Calibri"/>
              </a:rPr>
              <a:t>Ethiopia: policy directions on Women</a:t>
            </a:r>
            <a:endParaRPr b="1" sz="2800">
              <a:solidFill>
                <a:srgbClr val="C00000"/>
              </a:solidFill>
              <a:latin typeface="Calibri"/>
              <a:ea typeface="Calibri"/>
              <a:cs typeface="Calibri"/>
              <a:sym typeface="Calibri"/>
            </a:endParaRPr>
          </a:p>
        </p:txBody>
      </p:sp>
      <p:sp>
        <p:nvSpPr>
          <p:cNvPr id="140" name="Google Shape;140;p19"/>
          <p:cNvSpPr txBox="1"/>
          <p:nvPr>
            <p:ph idx="1" type="body"/>
          </p:nvPr>
        </p:nvSpPr>
        <p:spPr>
          <a:xfrm>
            <a:off x="318406" y="1128433"/>
            <a:ext cx="8196944" cy="5391509"/>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rPr b="1" lang="en-GB" sz="2400">
                <a:solidFill>
                  <a:schemeClr val="dk1"/>
                </a:solidFill>
                <a:latin typeface="Calibri"/>
                <a:ea typeface="Calibri"/>
                <a:cs typeface="Calibri"/>
                <a:sym typeface="Calibri"/>
              </a:rPr>
              <a:t>The constitution </a:t>
            </a:r>
            <a:endParaRPr/>
          </a:p>
          <a:p>
            <a:pPr indent="-342900" lvl="1" marL="914400" rtl="0" algn="l">
              <a:lnSpc>
                <a:spcPct val="100000"/>
              </a:lnSpc>
              <a:spcBef>
                <a:spcPts val="0"/>
              </a:spcBef>
              <a:spcAft>
                <a:spcPts val="0"/>
              </a:spcAft>
              <a:buSzPts val="1400"/>
              <a:buNone/>
            </a:pPr>
            <a:r>
              <a:rPr lang="en-GB" sz="2400">
                <a:solidFill>
                  <a:schemeClr val="dk1"/>
                </a:solidFill>
                <a:latin typeface="Calibri"/>
                <a:ea typeface="Calibri"/>
                <a:cs typeface="Calibri"/>
                <a:sym typeface="Calibri"/>
              </a:rPr>
              <a:t>Article 35 stipulates equality between women and men by eliminating discrimination based on ancestry and ensuring equal pay for employment. It also makes provisions for protecting women and girls from violence, harmful traditional practices, and discrimination in accessing opportunities. </a:t>
            </a:r>
            <a:endParaRPr/>
          </a:p>
          <a:p>
            <a:pPr indent="-342900" lvl="1" marL="914400" rtl="0" algn="l">
              <a:lnSpc>
                <a:spcPct val="100000"/>
              </a:lnSpc>
              <a:spcBef>
                <a:spcPts val="0"/>
              </a:spcBef>
              <a:spcAft>
                <a:spcPts val="0"/>
              </a:spcAft>
              <a:buSzPts val="1400"/>
              <a:buNone/>
            </a:pPr>
            <a:r>
              <a:rPr lang="en-GB" sz="2400">
                <a:solidFill>
                  <a:schemeClr val="dk1"/>
                </a:solidFill>
                <a:latin typeface="Calibri"/>
                <a:ea typeface="Calibri"/>
                <a:cs typeface="Calibri"/>
                <a:sym typeface="Calibri"/>
              </a:rPr>
              <a:t>Article 34 on marital, personal, and family rights, </a:t>
            </a:r>
            <a:endParaRPr/>
          </a:p>
          <a:p>
            <a:pPr indent="-342900" lvl="1" marL="914400" rtl="0" algn="l">
              <a:lnSpc>
                <a:spcPct val="100000"/>
              </a:lnSpc>
              <a:spcBef>
                <a:spcPts val="0"/>
              </a:spcBef>
              <a:spcAft>
                <a:spcPts val="0"/>
              </a:spcAft>
              <a:buSzPts val="1400"/>
              <a:buNone/>
            </a:pPr>
            <a:r>
              <a:rPr lang="en-GB" sz="2400">
                <a:solidFill>
                  <a:schemeClr val="dk1"/>
                </a:solidFill>
                <a:latin typeface="Calibri"/>
                <a:ea typeface="Calibri"/>
                <a:cs typeface="Calibri"/>
                <a:sym typeface="Calibri"/>
              </a:rPr>
              <a:t>Article 42 on labour rights, and </a:t>
            </a:r>
            <a:endParaRPr/>
          </a:p>
          <a:p>
            <a:pPr indent="-342900" lvl="1" marL="914400" rtl="0" algn="l">
              <a:lnSpc>
                <a:spcPct val="100000"/>
              </a:lnSpc>
              <a:spcBef>
                <a:spcPts val="0"/>
              </a:spcBef>
              <a:spcAft>
                <a:spcPts val="0"/>
              </a:spcAft>
              <a:buSzPts val="1400"/>
              <a:buNone/>
            </a:pPr>
            <a:r>
              <a:rPr lang="en-GB" sz="2400">
                <a:solidFill>
                  <a:schemeClr val="dk1"/>
                </a:solidFill>
                <a:latin typeface="Calibri"/>
                <a:ea typeface="Calibri"/>
                <a:cs typeface="Calibri"/>
                <a:sym typeface="Calibri"/>
              </a:rPr>
              <a:t>Article 89 on economic objectives also set out equal provisions for women</a:t>
            </a:r>
            <a:endParaRPr/>
          </a:p>
          <a:p>
            <a:pPr indent="-342900" lvl="0" marL="571500" rtl="0" algn="l">
              <a:lnSpc>
                <a:spcPct val="100000"/>
              </a:lnSpc>
              <a:spcBef>
                <a:spcPts val="0"/>
              </a:spcBef>
              <a:spcAft>
                <a:spcPts val="0"/>
              </a:spcAft>
              <a:buSzPts val="2400"/>
              <a:buNone/>
            </a:pPr>
            <a:r>
              <a:rPr lang="en-GB" sz="2400">
                <a:solidFill>
                  <a:schemeClr val="dk1"/>
                </a:solidFill>
                <a:latin typeface="Calibri"/>
                <a:ea typeface="Calibri"/>
                <a:cs typeface="Calibri"/>
                <a:sym typeface="Calibri"/>
              </a:rPr>
              <a:t>National Policy on Women (1993) -yet to be transformed to Gender and women empowerment</a:t>
            </a:r>
            <a:r>
              <a:rPr lang="en-GB" sz="2400">
                <a:latin typeface="Calibri"/>
                <a:ea typeface="Calibri"/>
                <a:cs typeface="Calibri"/>
                <a:sym typeface="Calibri"/>
              </a:rPr>
              <a:t> </a:t>
            </a:r>
            <a:r>
              <a:rPr lang="en-GB" sz="2400">
                <a:solidFill>
                  <a:schemeClr val="dk1"/>
                </a:solidFill>
                <a:latin typeface="Calibri"/>
                <a:ea typeface="Calibri"/>
                <a:cs typeface="Calibri"/>
                <a:sym typeface="Calibri"/>
              </a:rPr>
              <a:t>Policy.</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628650" y="338058"/>
            <a:ext cx="7886700" cy="66461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GB" sz="2800">
                <a:solidFill>
                  <a:srgbClr val="C00000"/>
                </a:solidFill>
                <a:latin typeface="Calibri"/>
                <a:ea typeface="Calibri"/>
                <a:cs typeface="Calibri"/>
                <a:sym typeface="Calibri"/>
              </a:rPr>
              <a:t>Ethiopia: policy directions </a:t>
            </a:r>
            <a:r>
              <a:rPr lang="en-GB" sz="2800">
                <a:solidFill>
                  <a:srgbClr val="C00000"/>
                </a:solidFill>
              </a:rPr>
              <a:t>concerning </a:t>
            </a:r>
            <a:r>
              <a:rPr lang="en-GB" sz="2800">
                <a:solidFill>
                  <a:srgbClr val="C00000"/>
                </a:solidFill>
                <a:extLst>
                  <a:ext uri="http://customooxmlschemas.google.com/">
                    <go:slidesCustomData xmlns:go="http://customooxmlschemas.google.com/" textRoundtripDataId="2"/>
                  </a:ext>
                </a:extLst>
              </a:rPr>
              <a:t>w</a:t>
            </a:r>
            <a:r>
              <a:rPr b="1" lang="en-GB" sz="2800">
                <a:solidFill>
                  <a:srgbClr val="C00000"/>
                </a:solidFill>
                <a:latin typeface="Calibri"/>
                <a:ea typeface="Calibri"/>
                <a:cs typeface="Calibri"/>
                <a:sym typeface="Calibri"/>
                <a:extLst>
                  <a:ext uri="http://customooxmlschemas.google.com/">
                    <go:slidesCustomData xmlns:go="http://customooxmlschemas.google.com/" textRoundtripDataId="3"/>
                  </a:ext>
                </a:extLst>
              </a:rPr>
              <a:t>omen</a:t>
            </a:r>
            <a:endParaRPr b="1" sz="2800">
              <a:solidFill>
                <a:srgbClr val="C00000"/>
              </a:solidFill>
              <a:latin typeface="Calibri"/>
              <a:ea typeface="Calibri"/>
              <a:cs typeface="Calibri"/>
              <a:sym typeface="Calibri"/>
            </a:endParaRPr>
          </a:p>
        </p:txBody>
      </p:sp>
      <p:sp>
        <p:nvSpPr>
          <p:cNvPr id="147" name="Google Shape;147;p20"/>
          <p:cNvSpPr txBox="1"/>
          <p:nvPr>
            <p:ph idx="1" type="body"/>
          </p:nvPr>
        </p:nvSpPr>
        <p:spPr>
          <a:xfrm>
            <a:off x="236764" y="1128433"/>
            <a:ext cx="8670472" cy="5391509"/>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2200"/>
              <a:buNone/>
            </a:pPr>
            <a:r>
              <a:rPr lang="en-GB" sz="2200">
                <a:solidFill>
                  <a:schemeClr val="dk1"/>
                </a:solidFill>
                <a:latin typeface="Calibri"/>
                <a:ea typeface="Calibri"/>
                <a:cs typeface="Calibri"/>
                <a:sym typeface="Calibri"/>
              </a:rPr>
              <a:t>Definition of Powers and Duties of the executive organs of the FDRE Proclamation</a:t>
            </a:r>
            <a:endParaRPr/>
          </a:p>
          <a:p>
            <a:pPr indent="-342900" lvl="1" marL="914400" rtl="0" algn="l">
              <a:lnSpc>
                <a:spcPct val="100000"/>
              </a:lnSpc>
              <a:spcBef>
                <a:spcPts val="0"/>
              </a:spcBef>
              <a:spcAft>
                <a:spcPts val="0"/>
              </a:spcAft>
              <a:buSzPts val="1400"/>
              <a:buNone/>
            </a:pPr>
            <a:r>
              <a:rPr lang="en-GB" sz="2200">
                <a:solidFill>
                  <a:schemeClr val="dk1"/>
                </a:solidFill>
                <a:latin typeface="Calibri"/>
                <a:ea typeface="Calibri"/>
                <a:cs typeface="Calibri"/>
                <a:sym typeface="Calibri"/>
              </a:rPr>
              <a:t>Mandates all sectors, ministries, government agencies, and government development companies to integrate gender concerns into their powers and responsibilities.</a:t>
            </a:r>
            <a:endParaRPr/>
          </a:p>
          <a:p>
            <a:pPr indent="-342900" lvl="0" marL="571500" rtl="0" algn="l">
              <a:lnSpc>
                <a:spcPct val="100000"/>
              </a:lnSpc>
              <a:spcBef>
                <a:spcPts val="0"/>
              </a:spcBef>
              <a:spcAft>
                <a:spcPts val="0"/>
              </a:spcAft>
              <a:buSzPts val="2200"/>
              <a:buNone/>
            </a:pPr>
            <a:r>
              <a:rPr lang="en-GB" sz="2200">
                <a:solidFill>
                  <a:schemeClr val="dk1"/>
                </a:solidFill>
                <a:latin typeface="Calibri"/>
                <a:ea typeface="Calibri"/>
                <a:cs typeface="Calibri"/>
                <a:sym typeface="Calibri"/>
              </a:rPr>
              <a:t>Women Development and Change Package developed in 2006 and updated in 2017</a:t>
            </a:r>
            <a:endParaRPr sz="2200">
              <a:solidFill>
                <a:schemeClr val="dk1"/>
              </a:solidFill>
              <a:latin typeface="Calibri"/>
              <a:ea typeface="Calibri"/>
              <a:cs typeface="Calibri"/>
              <a:sym typeface="Calibri"/>
            </a:endParaRPr>
          </a:p>
          <a:p>
            <a:pPr indent="-342900" lvl="0" marL="571500" rtl="0" algn="l">
              <a:lnSpc>
                <a:spcPct val="100000"/>
              </a:lnSpc>
              <a:spcBef>
                <a:spcPts val="0"/>
              </a:spcBef>
              <a:spcAft>
                <a:spcPts val="0"/>
              </a:spcAft>
              <a:buSzPts val="2200"/>
              <a:buFont typeface="Arial"/>
              <a:buChar char="•"/>
            </a:pPr>
            <a:r>
              <a:rPr lang="en-GB" sz="2200">
                <a:solidFill>
                  <a:schemeClr val="dk1"/>
                </a:solidFill>
                <a:latin typeface="Calibri"/>
                <a:ea typeface="Calibri"/>
                <a:cs typeface="Calibri"/>
                <a:sym typeface="Calibri"/>
              </a:rPr>
              <a:t>Women Development and Change Strategy developed in 2017</a:t>
            </a:r>
            <a:endParaRPr/>
          </a:p>
          <a:p>
            <a:pPr indent="-342900" lvl="0" marL="571500" rtl="0" algn="l">
              <a:lnSpc>
                <a:spcPct val="100000"/>
              </a:lnSpc>
              <a:spcBef>
                <a:spcPts val="0"/>
              </a:spcBef>
              <a:spcAft>
                <a:spcPts val="0"/>
              </a:spcAft>
              <a:buSzPts val="2200"/>
              <a:buFont typeface="Arial"/>
              <a:buChar char="•"/>
            </a:pPr>
            <a:r>
              <a:rPr lang="en-GB" sz="2200">
                <a:solidFill>
                  <a:schemeClr val="dk1"/>
                </a:solidFill>
                <a:latin typeface="Calibri"/>
                <a:ea typeface="Calibri"/>
                <a:cs typeface="Calibri"/>
                <a:sym typeface="Calibri"/>
              </a:rPr>
              <a:t>Revised family law gave equal rights in the management of the family and in possession and administration of personal property; as well as joint ownership and administration of land and property</a:t>
            </a:r>
            <a:endParaRPr sz="2200">
              <a:solidFill>
                <a:schemeClr val="dk1"/>
              </a:solidFill>
              <a:latin typeface="Calibri"/>
              <a:ea typeface="Calibri"/>
              <a:cs typeface="Calibri"/>
              <a:sym typeface="Calibri"/>
            </a:endParaRPr>
          </a:p>
          <a:p>
            <a:pPr indent="-342900" lvl="0" marL="571500" rtl="0" algn="l">
              <a:lnSpc>
                <a:spcPct val="100000"/>
              </a:lnSpc>
              <a:spcBef>
                <a:spcPts val="0"/>
              </a:spcBef>
              <a:spcAft>
                <a:spcPts val="0"/>
              </a:spcAft>
              <a:buSzPts val="2200"/>
              <a:buFont typeface="Arial"/>
              <a:buChar char="•"/>
            </a:pPr>
            <a:r>
              <a:rPr lang="en-GB" sz="2200">
                <a:solidFill>
                  <a:schemeClr val="dk1"/>
                </a:solidFill>
                <a:latin typeface="Calibri"/>
                <a:ea typeface="Calibri"/>
                <a:cs typeface="Calibri"/>
                <a:sym typeface="Calibri"/>
              </a:rPr>
              <a:t>National and sectoral policies, strategies, plans and programmes, including the ten years development plan (2021-2030) and the 2023 long-term low emissions development strategy (LT-LEDS), have provisions for promoting the rights and benefits of women.</a:t>
            </a:r>
            <a:endParaRPr sz="2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462626" y="91679"/>
            <a:ext cx="5203388" cy="816102"/>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1" lang="en-GB" sz="2800">
                <a:solidFill>
                  <a:srgbClr val="C00000"/>
                </a:solidFill>
                <a:latin typeface="Calibri"/>
                <a:ea typeface="Calibri"/>
                <a:cs typeface="Calibri"/>
                <a:sym typeface="Calibri"/>
              </a:rPr>
              <a:t>Policy directions, continued…</a:t>
            </a:r>
            <a:endParaRPr b="1" sz="2800">
              <a:solidFill>
                <a:srgbClr val="C00000"/>
              </a:solidFill>
              <a:latin typeface="Calibri"/>
              <a:ea typeface="Calibri"/>
              <a:cs typeface="Calibri"/>
              <a:sym typeface="Calibri"/>
            </a:endParaRPr>
          </a:p>
        </p:txBody>
      </p:sp>
      <p:sp>
        <p:nvSpPr>
          <p:cNvPr id="154" name="Google Shape;154;p21"/>
          <p:cNvSpPr txBox="1"/>
          <p:nvPr>
            <p:ph idx="1" type="body"/>
          </p:nvPr>
        </p:nvSpPr>
        <p:spPr>
          <a:xfrm>
            <a:off x="181019" y="1148316"/>
            <a:ext cx="4135799" cy="5227011"/>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SzPts val="1400"/>
              <a:buFont typeface="Arial"/>
              <a:buChar char="•"/>
            </a:pPr>
            <a:r>
              <a:rPr lang="en-GB" sz="2000">
                <a:solidFill>
                  <a:schemeClr val="dk1"/>
                </a:solidFill>
                <a:latin typeface="Calibri"/>
                <a:ea typeface="Calibri"/>
                <a:cs typeface="Calibri"/>
                <a:sym typeface="Calibri"/>
              </a:rPr>
              <a:t>Affirmative action provisions in the labour proclamation No. 1156/2019, civil servants’ proclamation No. 515/2007, higher education proclamation No. 351/2003</a:t>
            </a:r>
            <a:endParaRPr/>
          </a:p>
          <a:p>
            <a:pPr indent="-285750" lvl="0" marL="514350" rtl="0" algn="l">
              <a:lnSpc>
                <a:spcPct val="100000"/>
              </a:lnSpc>
              <a:spcBef>
                <a:spcPts val="0"/>
              </a:spcBef>
              <a:spcAft>
                <a:spcPts val="0"/>
              </a:spcAft>
              <a:buSzPts val="1400"/>
              <a:buFont typeface="Arial"/>
              <a:buChar char="•"/>
            </a:pPr>
            <a:r>
              <a:rPr lang="en-GB" sz="2000">
                <a:solidFill>
                  <a:schemeClr val="dk1"/>
                </a:solidFill>
                <a:latin typeface="Calibri"/>
                <a:ea typeface="Calibri"/>
                <a:cs typeface="Calibri"/>
                <a:sym typeface="Calibri"/>
              </a:rPr>
              <a:t>Ministry of Women and Social Affairs  established</a:t>
            </a:r>
            <a:endParaRPr sz="2000">
              <a:solidFill>
                <a:schemeClr val="dk1"/>
              </a:solidFill>
              <a:latin typeface="Calibri"/>
              <a:ea typeface="Calibri"/>
              <a:cs typeface="Calibri"/>
              <a:sym typeface="Calibri"/>
            </a:endParaRPr>
          </a:p>
          <a:p>
            <a:pPr indent="-285750" lvl="0" marL="514350" rtl="0" algn="l">
              <a:lnSpc>
                <a:spcPct val="100000"/>
              </a:lnSpc>
              <a:spcBef>
                <a:spcPts val="0"/>
              </a:spcBef>
              <a:spcAft>
                <a:spcPts val="0"/>
              </a:spcAft>
              <a:buSzPts val="1400"/>
              <a:buFont typeface="Arial"/>
              <a:buChar char="•"/>
            </a:pPr>
            <a:r>
              <a:rPr lang="en-GB" sz="2000">
                <a:solidFill>
                  <a:schemeClr val="dk1"/>
                </a:solidFill>
                <a:latin typeface="Calibri"/>
                <a:ea typeface="Calibri"/>
                <a:cs typeface="Calibri"/>
                <a:sym typeface="Calibri"/>
              </a:rPr>
              <a:t>Gender instituted in all Government executive organs at the level of departments. </a:t>
            </a:r>
            <a:endParaRPr sz="2000">
              <a:solidFill>
                <a:schemeClr val="dk1"/>
              </a:solidFill>
              <a:latin typeface="Calibri"/>
              <a:ea typeface="Calibri"/>
              <a:cs typeface="Calibri"/>
              <a:sym typeface="Calibri"/>
            </a:endParaRPr>
          </a:p>
          <a:p>
            <a:pPr indent="-285750" lvl="0" marL="514350" rtl="0" algn="l">
              <a:lnSpc>
                <a:spcPct val="100000"/>
              </a:lnSpc>
              <a:spcBef>
                <a:spcPts val="0"/>
              </a:spcBef>
              <a:spcAft>
                <a:spcPts val="0"/>
              </a:spcAft>
              <a:buSzPts val="1400"/>
              <a:buFont typeface="Arial"/>
              <a:buChar char="•"/>
            </a:pPr>
            <a:r>
              <a:rPr lang="en-GB" sz="2000">
                <a:solidFill>
                  <a:schemeClr val="dk1"/>
                </a:solidFill>
                <a:latin typeface="Calibri"/>
                <a:ea typeface="Calibri"/>
                <a:cs typeface="Calibri"/>
                <a:sym typeface="Calibri"/>
              </a:rPr>
              <a:t>Gender incorporated into development plans as cross-cutting sectors. </a:t>
            </a:r>
            <a:endParaRPr sz="2000">
              <a:solidFill>
                <a:schemeClr val="dk1"/>
              </a:solidFill>
              <a:latin typeface="Calibri"/>
              <a:ea typeface="Calibri"/>
              <a:cs typeface="Calibri"/>
              <a:sym typeface="Calibri"/>
            </a:endParaRPr>
          </a:p>
          <a:p>
            <a:pPr indent="-285750" lvl="0" marL="514350" rtl="0" algn="l">
              <a:lnSpc>
                <a:spcPct val="100000"/>
              </a:lnSpc>
              <a:spcBef>
                <a:spcPts val="0"/>
              </a:spcBef>
              <a:spcAft>
                <a:spcPts val="0"/>
              </a:spcAft>
              <a:buSzPts val="1400"/>
              <a:buFont typeface="Arial"/>
              <a:buChar char="•"/>
            </a:pPr>
            <a:r>
              <a:rPr lang="en-GB" sz="2000">
                <a:solidFill>
                  <a:schemeClr val="dk1"/>
                </a:solidFill>
                <a:latin typeface="Calibri"/>
                <a:ea typeface="Calibri"/>
                <a:cs typeface="Calibri"/>
                <a:sym typeface="Calibri"/>
              </a:rPr>
              <a:t>The SDGs integrated in the national ten years development plan (2021-2030)</a:t>
            </a:r>
            <a:endParaRPr sz="2000">
              <a:solidFill>
                <a:schemeClr val="dk1"/>
              </a:solidFill>
              <a:latin typeface="Calibri"/>
              <a:ea typeface="Calibri"/>
              <a:cs typeface="Calibri"/>
              <a:sym typeface="Calibri"/>
            </a:endParaRPr>
          </a:p>
        </p:txBody>
      </p:sp>
      <p:pic>
        <p:nvPicPr>
          <p:cNvPr descr="A picture containing outdoor, water, animal, large&#10;&#10;Description automatically generated" id="155" name="Google Shape;155;p21"/>
          <p:cNvPicPr preferRelativeResize="0"/>
          <p:nvPr/>
        </p:nvPicPr>
        <p:blipFill rotWithShape="1">
          <a:blip r:embed="rId3">
            <a:alphaModFix/>
          </a:blip>
          <a:srcRect b="0" l="3508" r="40025" t="0"/>
          <a:stretch/>
        </p:blipFill>
        <p:spPr>
          <a:xfrm>
            <a:off x="4401879" y="1148316"/>
            <a:ext cx="4742121" cy="4852434"/>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156" name="Google Shape;156;p21"/>
          <p:cNvSpPr txBox="1"/>
          <p:nvPr/>
        </p:nvSpPr>
        <p:spPr>
          <a:xfrm>
            <a:off x="4572000" y="5486401"/>
            <a:ext cx="4572000" cy="514349"/>
          </a:xfrm>
          <a:prstGeom prst="rect">
            <a:avLst/>
          </a:prstGeom>
          <a:solidFill>
            <a:srgbClr val="000000">
              <a:alpha val="4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FFFFFF"/>
                </a:solidFill>
                <a:latin typeface="Arial"/>
                <a:ea typeface="Arial"/>
                <a:cs typeface="Arial"/>
                <a:sym typeface="Arial"/>
              </a:rPr>
              <a:t>Source: wetlands international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
          <p:cNvSpPr txBox="1"/>
          <p:nvPr>
            <p:ph idx="1" type="body"/>
          </p:nvPr>
        </p:nvSpPr>
        <p:spPr>
          <a:xfrm>
            <a:off x="324438" y="1700213"/>
            <a:ext cx="8207312" cy="1069011"/>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lang="en-GB"/>
              <a:t>About international policy frameworks that relate to climate action and women’s and girls’ empowerment:</a:t>
            </a:r>
            <a:endParaRPr/>
          </a:p>
          <a:p>
            <a:pPr indent="-228600" lvl="0" marL="457200" rtl="0" algn="l">
              <a:lnSpc>
                <a:spcPct val="100000"/>
              </a:lnSpc>
              <a:spcBef>
                <a:spcPts val="0"/>
              </a:spcBef>
              <a:spcAft>
                <a:spcPts val="0"/>
              </a:spcAft>
              <a:buSzPts val="1400"/>
              <a:buNone/>
            </a:pPr>
            <a:r>
              <a:t/>
            </a:r>
            <a:endParaRPr/>
          </a:p>
          <a:p>
            <a:pPr indent="-342900" lvl="0" marL="571500" rtl="0" algn="l">
              <a:lnSpc>
                <a:spcPct val="100000"/>
              </a:lnSpc>
              <a:spcBef>
                <a:spcPts val="0"/>
              </a:spcBef>
              <a:spcAft>
                <a:spcPts val="0"/>
              </a:spcAft>
              <a:buSzPts val="1400"/>
              <a:buFont typeface="Calibri"/>
              <a:buChar char="-"/>
            </a:pPr>
            <a:r>
              <a:rPr lang="en-GB"/>
              <a:t>The Sustainable Development Goals</a:t>
            </a:r>
            <a:endParaRPr/>
          </a:p>
          <a:p>
            <a:pPr indent="-342900" lvl="0" marL="571500" rtl="0" algn="l">
              <a:lnSpc>
                <a:spcPct val="100000"/>
              </a:lnSpc>
              <a:spcBef>
                <a:spcPts val="0"/>
              </a:spcBef>
              <a:spcAft>
                <a:spcPts val="0"/>
              </a:spcAft>
              <a:buSzPts val="1400"/>
              <a:buFont typeface="Calibri"/>
              <a:buChar char="-"/>
            </a:pPr>
            <a:r>
              <a:rPr lang="en-GB"/>
              <a:t>The Sendai Agreement on Disaster Risk Reduction (climate-related disasters)</a:t>
            </a:r>
            <a:endParaRPr/>
          </a:p>
          <a:p>
            <a:pPr indent="-342900" lvl="0" marL="571500" rtl="0" algn="l">
              <a:lnSpc>
                <a:spcPct val="100000"/>
              </a:lnSpc>
              <a:spcBef>
                <a:spcPts val="0"/>
              </a:spcBef>
              <a:spcAft>
                <a:spcPts val="0"/>
              </a:spcAft>
              <a:buSzPts val="1400"/>
              <a:buFont typeface="Calibri"/>
              <a:buChar char="-"/>
            </a:pPr>
            <a:r>
              <a:rPr lang="en-GB"/>
              <a:t>The Paris Agreement on Climate Change</a:t>
            </a:r>
            <a:endParaRPr/>
          </a:p>
          <a:p>
            <a:pPr indent="0" lvl="0" marL="228600" rtl="0" algn="l">
              <a:lnSpc>
                <a:spcPct val="100000"/>
              </a:lnSpc>
              <a:spcBef>
                <a:spcPts val="0"/>
              </a:spcBef>
              <a:spcAft>
                <a:spcPts val="0"/>
              </a:spcAft>
              <a:buSzPts val="1400"/>
              <a:buNone/>
            </a:pPr>
            <a:r>
              <a:t/>
            </a:r>
            <a:endParaRPr b="1"/>
          </a:p>
          <a:p>
            <a:pPr indent="-342900" lvl="0" marL="571500" rtl="0" algn="l">
              <a:lnSpc>
                <a:spcPct val="100000"/>
              </a:lnSpc>
              <a:spcBef>
                <a:spcPts val="0"/>
              </a:spcBef>
              <a:spcAft>
                <a:spcPts val="0"/>
              </a:spcAft>
              <a:buSzPts val="1400"/>
              <a:buFont typeface="Calibri"/>
              <a:buChar char="-"/>
            </a:pPr>
            <a:r>
              <a:rPr lang="en-GB"/>
              <a:t>Beijing Platform for Action</a:t>
            </a:r>
            <a:endParaRPr/>
          </a:p>
          <a:p>
            <a:pPr indent="-342900" lvl="0" marL="571500" rtl="0" algn="l">
              <a:lnSpc>
                <a:spcPct val="100000"/>
              </a:lnSpc>
              <a:spcBef>
                <a:spcPts val="0"/>
              </a:spcBef>
              <a:spcAft>
                <a:spcPts val="0"/>
              </a:spcAft>
              <a:buSzPts val="1400"/>
              <a:buFont typeface="Calibri"/>
              <a:buChar char="-"/>
            </a:pPr>
            <a:r>
              <a:rPr lang="en-GB"/>
              <a:t>Commission on the Status of Women</a:t>
            </a:r>
            <a:endParaRPr/>
          </a:p>
        </p:txBody>
      </p:sp>
      <p:sp>
        <p:nvSpPr>
          <p:cNvPr id="37" name="Google Shape;37;p2"/>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In this module you will learn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199753" y="449199"/>
            <a:ext cx="3966508" cy="816102"/>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Key gender equality policy</a:t>
            </a:r>
            <a:endParaRPr sz="2800">
              <a:solidFill>
                <a:srgbClr val="C00000"/>
              </a:solidFill>
            </a:endParaRPr>
          </a:p>
        </p:txBody>
      </p:sp>
      <p:sp>
        <p:nvSpPr>
          <p:cNvPr id="163" name="Google Shape;163;p22"/>
          <p:cNvSpPr txBox="1"/>
          <p:nvPr>
            <p:ph idx="1" type="body"/>
          </p:nvPr>
        </p:nvSpPr>
        <p:spPr>
          <a:xfrm>
            <a:off x="109690" y="1673359"/>
            <a:ext cx="3672428" cy="4327384"/>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1400"/>
              <a:buFont typeface="Arial"/>
              <a:buChar char="•"/>
            </a:pPr>
            <a:r>
              <a:rPr lang="en-GB" sz="2000">
                <a:solidFill>
                  <a:schemeClr val="dk1"/>
                </a:solidFill>
              </a:rPr>
              <a:t>Ethiopia’s Constitution, 1995</a:t>
            </a:r>
            <a:endParaRPr>
              <a:solidFill>
                <a:schemeClr val="dk1"/>
              </a:solidFill>
            </a:endParaRPr>
          </a:p>
          <a:p>
            <a:pPr indent="-342900" lvl="0" marL="571500" rtl="0" algn="l">
              <a:lnSpc>
                <a:spcPct val="100000"/>
              </a:lnSpc>
              <a:spcBef>
                <a:spcPts val="0"/>
              </a:spcBef>
              <a:spcAft>
                <a:spcPts val="0"/>
              </a:spcAft>
              <a:buSzPts val="1400"/>
              <a:buFont typeface="Arial"/>
              <a:buChar char="•"/>
            </a:pPr>
            <a:r>
              <a:rPr lang="en-GB" sz="2000">
                <a:solidFill>
                  <a:schemeClr val="dk1"/>
                </a:solidFill>
              </a:rPr>
              <a:t>National women’s policy, 1993; updated national policy on Gender Equality and Women Empowerment submitted for review to MoPD. </a:t>
            </a:r>
            <a:endParaRPr/>
          </a:p>
          <a:p>
            <a:pPr indent="-342900" lvl="0" marL="571500" rtl="0" algn="l">
              <a:lnSpc>
                <a:spcPct val="100000"/>
              </a:lnSpc>
              <a:spcBef>
                <a:spcPts val="0"/>
              </a:spcBef>
              <a:spcAft>
                <a:spcPts val="0"/>
              </a:spcAft>
              <a:buSzPts val="1400"/>
              <a:buFont typeface="Arial"/>
              <a:buChar char="•"/>
            </a:pPr>
            <a:r>
              <a:rPr lang="en-GB" sz="2000">
                <a:solidFill>
                  <a:schemeClr val="dk1"/>
                </a:solidFill>
              </a:rPr>
              <a:t>National plan of action for gender equality, 2006 </a:t>
            </a:r>
            <a:endParaRPr>
              <a:solidFill>
                <a:schemeClr val="dk1"/>
              </a:solidFill>
            </a:endParaRPr>
          </a:p>
          <a:p>
            <a:pPr indent="-342900" lvl="0" marL="571500" rtl="0" algn="l">
              <a:lnSpc>
                <a:spcPct val="100000"/>
              </a:lnSpc>
              <a:spcBef>
                <a:spcPts val="0"/>
              </a:spcBef>
              <a:spcAft>
                <a:spcPts val="0"/>
              </a:spcAft>
              <a:buSzPts val="1400"/>
              <a:buFont typeface="Arial"/>
              <a:buChar char="•"/>
            </a:pPr>
            <a:r>
              <a:rPr lang="en-GB" sz="2000">
                <a:solidFill>
                  <a:schemeClr val="dk1"/>
                </a:solidFill>
              </a:rPr>
              <a:t>Gender responsive budgeting guidelines, 2012</a:t>
            </a:r>
            <a:endParaRPr>
              <a:solidFill>
                <a:schemeClr val="dk1"/>
              </a:solidFill>
            </a:endParaRPr>
          </a:p>
          <a:p>
            <a:pPr indent="-342900" lvl="0" marL="571500" rtl="0" algn="l">
              <a:lnSpc>
                <a:spcPct val="100000"/>
              </a:lnSpc>
              <a:spcBef>
                <a:spcPts val="0"/>
              </a:spcBef>
              <a:spcAft>
                <a:spcPts val="0"/>
              </a:spcAft>
              <a:buSzPts val="1400"/>
              <a:buFont typeface="Arial"/>
              <a:buChar char="•"/>
            </a:pPr>
            <a:r>
              <a:rPr lang="en-GB" sz="2000">
                <a:solidFill>
                  <a:schemeClr val="dk1"/>
                </a:solidFill>
              </a:rPr>
              <a:t>Gender Mainstreaming guidelines by different sectors</a:t>
            </a:r>
            <a:endParaRPr>
              <a:solidFill>
                <a:schemeClr val="dk1"/>
              </a:solidFill>
            </a:endParaRPr>
          </a:p>
        </p:txBody>
      </p:sp>
      <p:pic>
        <p:nvPicPr>
          <p:cNvPr descr="A group of people posing for the camera&#10;&#10;Description automatically generated" id="164" name="Google Shape;164;p22"/>
          <p:cNvPicPr preferRelativeResize="0"/>
          <p:nvPr/>
        </p:nvPicPr>
        <p:blipFill rotWithShape="1">
          <a:blip r:embed="rId3">
            <a:alphaModFix/>
          </a:blip>
          <a:srcRect b="1" l="21209" r="23333" t="0"/>
          <a:stretch/>
        </p:blipFill>
        <p:spPr>
          <a:xfrm>
            <a:off x="3981039" y="857257"/>
            <a:ext cx="5162961" cy="5143493"/>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165" name="Google Shape;165;p22"/>
          <p:cNvSpPr txBox="1"/>
          <p:nvPr/>
        </p:nvSpPr>
        <p:spPr>
          <a:xfrm>
            <a:off x="4275118" y="5640037"/>
            <a:ext cx="4868883" cy="360706"/>
          </a:xfrm>
          <a:prstGeom prst="rect">
            <a:avLst/>
          </a:prstGeom>
          <a:solidFill>
            <a:srgbClr val="000000">
              <a:alpha val="4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FFFFFF"/>
                </a:solidFill>
                <a:latin typeface="Arial"/>
                <a:ea typeface="Arial"/>
                <a:cs typeface="Arial"/>
                <a:sym typeface="Arial"/>
              </a:rPr>
              <a:t>Source: USAID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631726" y="530939"/>
            <a:ext cx="4278531" cy="94009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 How do gender issues apply ?  </a:t>
            </a:r>
            <a:endParaRPr/>
          </a:p>
        </p:txBody>
      </p:sp>
      <p:sp>
        <p:nvSpPr>
          <p:cNvPr id="171" name="Google Shape;171;p23"/>
          <p:cNvSpPr txBox="1"/>
          <p:nvPr>
            <p:ph idx="1" type="body"/>
          </p:nvPr>
        </p:nvSpPr>
        <p:spPr>
          <a:xfrm>
            <a:off x="1760800" y="6417174"/>
            <a:ext cx="7060912" cy="557636"/>
          </a:xfrm>
          <a:prstGeom prst="rect">
            <a:avLst/>
          </a:prstGeom>
          <a:noFill/>
          <a:ln>
            <a:noFill/>
          </a:ln>
        </p:spPr>
        <p:txBody>
          <a:bodyPr anchorCtr="0" anchor="t" bIns="0" lIns="0" spcFirstLastPara="1" rIns="0" wrap="square" tIns="0">
            <a:noAutofit/>
          </a:bodyPr>
          <a:lstStyle/>
          <a:p>
            <a:pPr indent="-228600" lvl="0" marL="457200" rtl="0" algn="r">
              <a:lnSpc>
                <a:spcPct val="100000"/>
              </a:lnSpc>
              <a:spcBef>
                <a:spcPts val="0"/>
              </a:spcBef>
              <a:spcAft>
                <a:spcPts val="0"/>
              </a:spcAft>
              <a:buSzPts val="1400"/>
              <a:buNone/>
            </a:pPr>
            <a:r>
              <a:rPr i="1" lang="en-GB" sz="1600"/>
              <a:t>Infographics from (UN, 2019) SDG Report 2019</a:t>
            </a:r>
            <a:endParaRPr/>
          </a:p>
        </p:txBody>
      </p:sp>
      <p:pic>
        <p:nvPicPr>
          <p:cNvPr descr="A picture containing table&#10;&#10;Description automatically generated" id="172" name="Google Shape;172;p23"/>
          <p:cNvPicPr preferRelativeResize="0"/>
          <p:nvPr/>
        </p:nvPicPr>
        <p:blipFill rotWithShape="1">
          <a:blip r:embed="rId3">
            <a:alphaModFix/>
          </a:blip>
          <a:srcRect b="0" l="0" r="0" t="0"/>
          <a:stretch/>
        </p:blipFill>
        <p:spPr>
          <a:xfrm>
            <a:off x="5089160" y="503995"/>
            <a:ext cx="3867303" cy="777664"/>
          </a:xfrm>
          <a:prstGeom prst="rect">
            <a:avLst/>
          </a:prstGeom>
          <a:noFill/>
          <a:ln>
            <a:noFill/>
          </a:ln>
        </p:spPr>
      </p:pic>
      <p:sp>
        <p:nvSpPr>
          <p:cNvPr id="173" name="Google Shape;173;p23"/>
          <p:cNvSpPr txBox="1"/>
          <p:nvPr/>
        </p:nvSpPr>
        <p:spPr>
          <a:xfrm>
            <a:off x="0" y="4714771"/>
            <a:ext cx="6842762" cy="1260043"/>
          </a:xfrm>
          <a:prstGeom prst="rect">
            <a:avLst/>
          </a:prstGeom>
          <a:noFill/>
          <a:ln>
            <a:noFill/>
          </a:ln>
        </p:spPr>
        <p:txBody>
          <a:bodyPr anchorCtr="0" anchor="t" bIns="0" lIns="0" spcFirstLastPara="1" rIns="0" wrap="square" tIns="0">
            <a:noAutofit/>
          </a:bodyPr>
          <a:lstStyle/>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Are women’s and men’s, girls’ and boys’ roles different in managing water in the household? In society? How?</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Could there be more equality in the way water resources are managed and how decisions are made? What would be gained from a more equitable situation?</a:t>
            </a:r>
            <a:endParaRPr/>
          </a:p>
        </p:txBody>
      </p:sp>
      <p:pic>
        <p:nvPicPr>
          <p:cNvPr descr="A picture containing screenshot&#10;&#10;Description automatically generated" id="174" name="Google Shape;174;p23"/>
          <p:cNvPicPr preferRelativeResize="0"/>
          <p:nvPr/>
        </p:nvPicPr>
        <p:blipFill rotWithShape="1">
          <a:blip r:embed="rId4">
            <a:alphaModFix/>
          </a:blip>
          <a:srcRect b="0" l="0" r="0" t="0"/>
          <a:stretch/>
        </p:blipFill>
        <p:spPr>
          <a:xfrm>
            <a:off x="3037384" y="1609460"/>
            <a:ext cx="3507204" cy="2820344"/>
          </a:xfrm>
          <a:prstGeom prst="rect">
            <a:avLst/>
          </a:prstGeom>
          <a:noFill/>
          <a:ln>
            <a:noFill/>
          </a:ln>
        </p:spPr>
      </p:pic>
      <p:pic>
        <p:nvPicPr>
          <p:cNvPr descr="A close up of a logo&#10;&#10;Description automatically generated" id="175" name="Google Shape;175;p23"/>
          <p:cNvPicPr preferRelativeResize="0"/>
          <p:nvPr/>
        </p:nvPicPr>
        <p:blipFill rotWithShape="1">
          <a:blip r:embed="rId5">
            <a:alphaModFix/>
          </a:blip>
          <a:srcRect b="0" l="0" r="0" t="0"/>
          <a:stretch/>
        </p:blipFill>
        <p:spPr>
          <a:xfrm>
            <a:off x="7086490" y="1471033"/>
            <a:ext cx="1557349" cy="42815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810630" y="446497"/>
            <a:ext cx="4990563"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 How do</a:t>
            </a:r>
            <a:br>
              <a:rPr lang="en-GB"/>
            </a:br>
            <a:r>
              <a:rPr lang="en-GB"/>
              <a:t>gender issues apply ?</a:t>
            </a:r>
            <a:endParaRPr/>
          </a:p>
        </p:txBody>
      </p:sp>
      <p:pic>
        <p:nvPicPr>
          <p:cNvPr descr="A screenshot of a cell phone&#10;&#10;Description automatically generated" id="181" name="Google Shape;181;p24"/>
          <p:cNvPicPr preferRelativeResize="0"/>
          <p:nvPr/>
        </p:nvPicPr>
        <p:blipFill rotWithShape="1">
          <a:blip r:embed="rId3">
            <a:alphaModFix/>
          </a:blip>
          <a:srcRect b="0" l="0" r="0" t="0"/>
          <a:stretch/>
        </p:blipFill>
        <p:spPr>
          <a:xfrm>
            <a:off x="5050669" y="561937"/>
            <a:ext cx="3762387" cy="749701"/>
          </a:xfrm>
          <a:prstGeom prst="rect">
            <a:avLst/>
          </a:prstGeom>
          <a:noFill/>
          <a:ln>
            <a:noFill/>
          </a:ln>
        </p:spPr>
      </p:pic>
      <p:sp>
        <p:nvSpPr>
          <p:cNvPr id="182" name="Google Shape;182;p24"/>
          <p:cNvSpPr txBox="1"/>
          <p:nvPr/>
        </p:nvSpPr>
        <p:spPr>
          <a:xfrm>
            <a:off x="0" y="4723249"/>
            <a:ext cx="6288833" cy="2013837"/>
          </a:xfrm>
          <a:prstGeom prst="rect">
            <a:avLst/>
          </a:prstGeom>
          <a:noFill/>
          <a:ln>
            <a:noFill/>
          </a:ln>
        </p:spPr>
        <p:txBody>
          <a:bodyPr anchorCtr="0" anchor="t" bIns="0" lIns="0" spcFirstLastPara="1" rIns="0" wrap="square" tIns="0">
            <a:noAutofit/>
          </a:bodyPr>
          <a:lstStyle/>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Are women’s and men’s, girls’ and boys’ roles different in managing energy in the household? In society? How?</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Could there be more equality in the way energy resources are managed and how decisions are made? What would be gained from a more equitable situation?</a:t>
            </a:r>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24"/>
          <p:cNvSpPr txBox="1"/>
          <p:nvPr/>
        </p:nvSpPr>
        <p:spPr>
          <a:xfrm>
            <a:off x="1760800" y="6417174"/>
            <a:ext cx="7060912" cy="557636"/>
          </a:xfrm>
          <a:prstGeom prst="rect">
            <a:avLst/>
          </a:prstGeom>
          <a:noFill/>
          <a:ln>
            <a:noFill/>
          </a:ln>
        </p:spPr>
        <p:txBody>
          <a:bodyPr anchorCtr="0" anchor="t" bIns="0" lIns="0" spcFirstLastPara="1" rIns="0" wrap="square" tIns="0">
            <a:noAutofit/>
          </a:bodyPr>
          <a:lstStyle/>
          <a:p>
            <a:pPr indent="-228600" lvl="0" marL="457200" marR="0" rtl="0" algn="r">
              <a:lnSpc>
                <a:spcPct val="100000"/>
              </a:lnSpc>
              <a:spcBef>
                <a:spcPts val="0"/>
              </a:spcBef>
              <a:spcAft>
                <a:spcPts val="0"/>
              </a:spcAft>
              <a:buClr>
                <a:srgbClr val="000000"/>
              </a:buClr>
              <a:buSzPts val="1400"/>
              <a:buFont typeface="Arial"/>
              <a:buNone/>
            </a:pPr>
            <a:r>
              <a:rPr b="0" i="1" lang="en-GB" sz="1600" u="none" cap="none" strike="noStrike">
                <a:solidFill>
                  <a:schemeClr val="dk1"/>
                </a:solidFill>
                <a:latin typeface="Calibri"/>
                <a:ea typeface="Calibri"/>
                <a:cs typeface="Calibri"/>
                <a:sym typeface="Calibri"/>
              </a:rPr>
              <a:t>Infographics from (UN, 2019) SDG Report 2019g</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184" name="Google Shape;184;p24"/>
          <p:cNvPicPr preferRelativeResize="0"/>
          <p:nvPr/>
        </p:nvPicPr>
        <p:blipFill rotWithShape="1">
          <a:blip r:embed="rId4">
            <a:alphaModFix/>
          </a:blip>
          <a:srcRect b="0" l="0" r="0" t="0"/>
          <a:stretch/>
        </p:blipFill>
        <p:spPr>
          <a:xfrm>
            <a:off x="1760800" y="1781727"/>
            <a:ext cx="4195793" cy="2657494"/>
          </a:xfrm>
          <a:prstGeom prst="rect">
            <a:avLst/>
          </a:prstGeom>
          <a:noFill/>
          <a:ln>
            <a:noFill/>
          </a:ln>
        </p:spPr>
      </p:pic>
      <p:pic>
        <p:nvPicPr>
          <p:cNvPr descr="A picture containing food&#10;&#10;Description automatically generated" id="185" name="Google Shape;185;p24"/>
          <p:cNvPicPr preferRelativeResize="0"/>
          <p:nvPr/>
        </p:nvPicPr>
        <p:blipFill rotWithShape="1">
          <a:blip r:embed="rId5">
            <a:alphaModFix/>
          </a:blip>
          <a:srcRect b="0" l="0" r="0" t="0"/>
          <a:stretch/>
        </p:blipFill>
        <p:spPr>
          <a:xfrm>
            <a:off x="6245291" y="1519426"/>
            <a:ext cx="2486226" cy="42107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810630" y="446497"/>
            <a:ext cx="4008708" cy="12024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 How do gender issues apply ?</a:t>
            </a:r>
            <a:endParaRPr/>
          </a:p>
        </p:txBody>
      </p:sp>
      <p:sp>
        <p:nvSpPr>
          <p:cNvPr id="191" name="Google Shape;191;p25"/>
          <p:cNvSpPr txBox="1"/>
          <p:nvPr/>
        </p:nvSpPr>
        <p:spPr>
          <a:xfrm>
            <a:off x="1760800" y="6417174"/>
            <a:ext cx="7060912" cy="557636"/>
          </a:xfrm>
          <a:prstGeom prst="rect">
            <a:avLst/>
          </a:prstGeom>
          <a:noFill/>
          <a:ln>
            <a:noFill/>
          </a:ln>
        </p:spPr>
        <p:txBody>
          <a:bodyPr anchorCtr="0" anchor="t" bIns="0" lIns="0" spcFirstLastPara="1" rIns="0" wrap="square" tIns="0">
            <a:noAutofit/>
          </a:bodyPr>
          <a:lstStyle/>
          <a:p>
            <a:pPr indent="-228600" lvl="0" marL="457200" marR="0" rtl="0" algn="r">
              <a:lnSpc>
                <a:spcPct val="100000"/>
              </a:lnSpc>
              <a:spcBef>
                <a:spcPts val="0"/>
              </a:spcBef>
              <a:spcAft>
                <a:spcPts val="0"/>
              </a:spcAft>
              <a:buClr>
                <a:srgbClr val="000000"/>
              </a:buClr>
              <a:buSzPts val="1400"/>
              <a:buFont typeface="Arial"/>
              <a:buNone/>
            </a:pPr>
            <a:r>
              <a:rPr b="0" i="1" lang="en-GB" sz="1600" u="none" cap="none" strike="noStrike">
                <a:solidFill>
                  <a:schemeClr val="dk1"/>
                </a:solidFill>
                <a:latin typeface="Calibri"/>
                <a:ea typeface="Calibri"/>
                <a:cs typeface="Calibri"/>
                <a:sym typeface="Calibri"/>
              </a:rPr>
              <a:t>Infographics from (UN, 2019) SDG Report 2019</a:t>
            </a:r>
            <a:endParaRPr b="0" i="0" sz="1400" u="none" cap="none" strike="noStrike">
              <a:solidFill>
                <a:srgbClr val="000000"/>
              </a:solidFill>
              <a:latin typeface="Arial"/>
              <a:ea typeface="Arial"/>
              <a:cs typeface="Arial"/>
              <a:sym typeface="Arial"/>
            </a:endParaRPr>
          </a:p>
        </p:txBody>
      </p:sp>
      <p:pic>
        <p:nvPicPr>
          <p:cNvPr descr="A picture containing flower, bird&#10;&#10;Description automatically generated" id="192" name="Google Shape;192;p25"/>
          <p:cNvPicPr preferRelativeResize="0"/>
          <p:nvPr/>
        </p:nvPicPr>
        <p:blipFill rotWithShape="1">
          <a:blip r:embed="rId3">
            <a:alphaModFix/>
          </a:blip>
          <a:srcRect b="0" l="0" r="0" t="0"/>
          <a:stretch/>
        </p:blipFill>
        <p:spPr>
          <a:xfrm>
            <a:off x="5365785" y="544822"/>
            <a:ext cx="3563133" cy="680599"/>
          </a:xfrm>
          <a:prstGeom prst="rect">
            <a:avLst/>
          </a:prstGeom>
          <a:noFill/>
          <a:ln>
            <a:noFill/>
          </a:ln>
        </p:spPr>
      </p:pic>
      <p:sp>
        <p:nvSpPr>
          <p:cNvPr id="193" name="Google Shape;193;p25"/>
          <p:cNvSpPr txBox="1"/>
          <p:nvPr/>
        </p:nvSpPr>
        <p:spPr>
          <a:xfrm>
            <a:off x="0" y="4656867"/>
            <a:ext cx="6288833" cy="2013837"/>
          </a:xfrm>
          <a:prstGeom prst="rect">
            <a:avLst/>
          </a:prstGeom>
          <a:noFill/>
          <a:ln>
            <a:noFill/>
          </a:ln>
        </p:spPr>
        <p:txBody>
          <a:bodyPr anchorCtr="0" anchor="t" bIns="0" lIns="0" spcFirstLastPara="1" rIns="0" wrap="square" tIns="0">
            <a:noAutofit/>
          </a:bodyPr>
          <a:lstStyle/>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Are women’s and men’s, girls’ and boys’ roles different in decision-making about city planning and municipal services?</a:t>
            </a:r>
            <a:endParaRPr b="0" i="0" sz="16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Could there be more equality in the way cities are managed and how decisions are made? What would be gained from a more equitable situation?</a:t>
            </a:r>
            <a:endParaRPr/>
          </a:p>
          <a:p>
            <a:pPr indent="0" lvl="0" marL="45720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A screenshot of a cell phone&#10;&#10;Description automatically generated" id="194" name="Google Shape;194;p25"/>
          <p:cNvPicPr preferRelativeResize="0"/>
          <p:nvPr/>
        </p:nvPicPr>
        <p:blipFill rotWithShape="1">
          <a:blip r:embed="rId4">
            <a:alphaModFix/>
          </a:blip>
          <a:srcRect b="0" l="0" r="0" t="0"/>
          <a:stretch/>
        </p:blipFill>
        <p:spPr>
          <a:xfrm>
            <a:off x="6393306" y="1469633"/>
            <a:ext cx="2200291" cy="4324382"/>
          </a:xfrm>
          <a:prstGeom prst="rect">
            <a:avLst/>
          </a:prstGeom>
          <a:noFill/>
          <a:ln>
            <a:noFill/>
          </a:ln>
        </p:spPr>
      </p:pic>
      <p:pic>
        <p:nvPicPr>
          <p:cNvPr descr="A screenshot of a cell phone&#10;&#10;Description automatically generated" id="195" name="Google Shape;195;p25"/>
          <p:cNvPicPr preferRelativeResize="0"/>
          <p:nvPr/>
        </p:nvPicPr>
        <p:blipFill rotWithShape="1">
          <a:blip r:embed="rId5">
            <a:alphaModFix/>
          </a:blip>
          <a:srcRect b="0" l="0" r="0" t="0"/>
          <a:stretch/>
        </p:blipFill>
        <p:spPr>
          <a:xfrm>
            <a:off x="2892270" y="1329112"/>
            <a:ext cx="2200292" cy="1410936"/>
          </a:xfrm>
          <a:prstGeom prst="rect">
            <a:avLst/>
          </a:prstGeom>
          <a:noFill/>
          <a:ln>
            <a:noFill/>
          </a:ln>
        </p:spPr>
      </p:pic>
      <p:pic>
        <p:nvPicPr>
          <p:cNvPr descr="A screenshot of a social media post&#10;&#10;Description automatically generated" id="196" name="Google Shape;196;p25"/>
          <p:cNvPicPr preferRelativeResize="0"/>
          <p:nvPr/>
        </p:nvPicPr>
        <p:blipFill rotWithShape="1">
          <a:blip r:embed="rId6">
            <a:alphaModFix/>
          </a:blip>
          <a:srcRect b="0" l="0" r="0" t="0"/>
          <a:stretch/>
        </p:blipFill>
        <p:spPr>
          <a:xfrm>
            <a:off x="1760800" y="2687876"/>
            <a:ext cx="4008708" cy="16683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810630" y="446497"/>
            <a:ext cx="4008708" cy="12024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 How do gender issues apply ?</a:t>
            </a:r>
            <a:endParaRPr/>
          </a:p>
        </p:txBody>
      </p:sp>
      <p:pic>
        <p:nvPicPr>
          <p:cNvPr descr="A picture containing bird, flower&#10;&#10;Description automatically generated" id="202" name="Google Shape;202;p26"/>
          <p:cNvPicPr preferRelativeResize="0"/>
          <p:nvPr/>
        </p:nvPicPr>
        <p:blipFill rotWithShape="1">
          <a:blip r:embed="rId3">
            <a:alphaModFix/>
          </a:blip>
          <a:srcRect b="0" l="0" r="0" t="0"/>
          <a:stretch/>
        </p:blipFill>
        <p:spPr>
          <a:xfrm>
            <a:off x="5352026" y="561928"/>
            <a:ext cx="3400896" cy="644780"/>
          </a:xfrm>
          <a:prstGeom prst="rect">
            <a:avLst/>
          </a:prstGeom>
          <a:noFill/>
          <a:ln>
            <a:noFill/>
          </a:ln>
        </p:spPr>
      </p:pic>
      <p:sp>
        <p:nvSpPr>
          <p:cNvPr id="203" name="Google Shape;203;p26"/>
          <p:cNvSpPr txBox="1"/>
          <p:nvPr/>
        </p:nvSpPr>
        <p:spPr>
          <a:xfrm>
            <a:off x="1760800" y="6417174"/>
            <a:ext cx="7060912" cy="557636"/>
          </a:xfrm>
          <a:prstGeom prst="rect">
            <a:avLst/>
          </a:prstGeom>
          <a:noFill/>
          <a:ln>
            <a:noFill/>
          </a:ln>
        </p:spPr>
        <p:txBody>
          <a:bodyPr anchorCtr="0" anchor="t" bIns="0" lIns="0" spcFirstLastPara="1" rIns="0" wrap="square" tIns="0">
            <a:noAutofit/>
          </a:bodyPr>
          <a:lstStyle/>
          <a:p>
            <a:pPr indent="-228600" lvl="0" marL="457200" marR="0" rtl="0" algn="r">
              <a:lnSpc>
                <a:spcPct val="100000"/>
              </a:lnSpc>
              <a:spcBef>
                <a:spcPts val="0"/>
              </a:spcBef>
              <a:spcAft>
                <a:spcPts val="0"/>
              </a:spcAft>
              <a:buClr>
                <a:srgbClr val="000000"/>
              </a:buClr>
              <a:buSzPts val="1400"/>
              <a:buFont typeface="Arial"/>
              <a:buNone/>
            </a:pPr>
            <a:r>
              <a:rPr b="0" i="1" lang="en-GB" sz="1600" u="none" cap="none" strike="noStrike">
                <a:solidFill>
                  <a:schemeClr val="dk1"/>
                </a:solidFill>
                <a:latin typeface="Calibri"/>
                <a:ea typeface="Calibri"/>
                <a:cs typeface="Calibri"/>
                <a:sym typeface="Calibri"/>
              </a:rPr>
              <a:t>Infographics from (UN, 2019) SDG Report 2019</a:t>
            </a:r>
            <a:endParaRPr b="0" i="0" sz="1400" u="none" cap="none" strike="noStrike">
              <a:solidFill>
                <a:srgbClr val="000000"/>
              </a:solidFill>
              <a:latin typeface="Arial"/>
              <a:ea typeface="Arial"/>
              <a:cs typeface="Arial"/>
              <a:sym typeface="Arial"/>
            </a:endParaRPr>
          </a:p>
        </p:txBody>
      </p:sp>
      <p:sp>
        <p:nvSpPr>
          <p:cNvPr id="204" name="Google Shape;204;p26"/>
          <p:cNvSpPr txBox="1"/>
          <p:nvPr>
            <p:ph idx="1" type="body"/>
          </p:nvPr>
        </p:nvSpPr>
        <p:spPr>
          <a:xfrm>
            <a:off x="109225" y="4396247"/>
            <a:ext cx="6065357" cy="1112681"/>
          </a:xfrm>
          <a:prstGeom prst="rect">
            <a:avLst/>
          </a:prstGeom>
          <a:noFill/>
          <a:ln>
            <a:noFill/>
          </a:ln>
        </p:spPr>
        <p:txBody>
          <a:bodyPr anchorCtr="0" anchor="t" bIns="0" lIns="0" spcFirstLastPara="1" rIns="0" wrap="square" tIns="0">
            <a:noAutofit/>
          </a:bodyPr>
          <a:lstStyle/>
          <a:p>
            <a:pPr indent="-342900" lvl="0" marL="800100" marR="0" rtl="0" algn="l">
              <a:lnSpc>
                <a:spcPct val="100000"/>
              </a:lnSpc>
              <a:spcBef>
                <a:spcPts val="0"/>
              </a:spcBef>
              <a:spcAft>
                <a:spcPts val="0"/>
              </a:spcAft>
              <a:buClr>
                <a:srgbClr val="000000"/>
              </a:buClr>
              <a:buSzPts val="1400"/>
              <a:buFont typeface="Arial"/>
              <a:buChar char="•"/>
            </a:pPr>
            <a:r>
              <a:rPr b="0" i="0" lang="en-GB" sz="1500" u="none" cap="none" strike="noStrike">
                <a:solidFill>
                  <a:schemeClr val="dk1"/>
                </a:solidFill>
                <a:latin typeface="Calibri"/>
                <a:ea typeface="Calibri"/>
                <a:cs typeface="Calibri"/>
                <a:sym typeface="Calibri"/>
              </a:rPr>
              <a:t>Are women’s and men’s, girls’ and boys’ roles different in managing the goods and services consumed by the household? In business, government, supply chains in business – all of which affect societies’ consumption of material resources? How?</a:t>
            </a:r>
            <a:endParaRPr sz="1500"/>
          </a:p>
          <a:p>
            <a:pPr indent="-342900" lvl="0" marL="800100" marR="0" rtl="0" algn="l">
              <a:lnSpc>
                <a:spcPct val="100000"/>
              </a:lnSpc>
              <a:spcBef>
                <a:spcPts val="0"/>
              </a:spcBef>
              <a:spcAft>
                <a:spcPts val="0"/>
              </a:spcAft>
              <a:buClr>
                <a:srgbClr val="000000"/>
              </a:buClr>
              <a:buSzPts val="1400"/>
              <a:buFont typeface="Arial"/>
              <a:buChar char="•"/>
            </a:pPr>
            <a:r>
              <a:rPr b="0" i="0" lang="en-GB" sz="1500" u="none" cap="none" strike="noStrike">
                <a:solidFill>
                  <a:schemeClr val="dk1"/>
                </a:solidFill>
                <a:latin typeface="Calibri"/>
                <a:ea typeface="Calibri"/>
                <a:cs typeface="Calibri"/>
                <a:sym typeface="Calibri"/>
              </a:rPr>
              <a:t>Could there be more equality in the way consumption decisions are made? What would be gained from a more equitable situation?</a:t>
            </a:r>
            <a:endParaRPr/>
          </a:p>
        </p:txBody>
      </p:sp>
      <p:pic>
        <p:nvPicPr>
          <p:cNvPr descr="A screenshot of a cell phone&#10;&#10;Description automatically generated" id="205" name="Google Shape;205;p26"/>
          <p:cNvPicPr preferRelativeResize="0"/>
          <p:nvPr/>
        </p:nvPicPr>
        <p:blipFill rotWithShape="1">
          <a:blip r:embed="rId4">
            <a:alphaModFix/>
          </a:blip>
          <a:srcRect b="42491" l="0" r="0" t="1593"/>
          <a:stretch/>
        </p:blipFill>
        <p:spPr>
          <a:xfrm>
            <a:off x="6294037" y="1398877"/>
            <a:ext cx="2458885" cy="1542942"/>
          </a:xfrm>
          <a:prstGeom prst="rect">
            <a:avLst/>
          </a:prstGeom>
          <a:noFill/>
          <a:ln>
            <a:noFill/>
          </a:ln>
        </p:spPr>
      </p:pic>
      <p:pic>
        <p:nvPicPr>
          <p:cNvPr descr="A close up of a sign&#10;&#10;Description automatically generated" id="206" name="Google Shape;206;p26"/>
          <p:cNvPicPr preferRelativeResize="0"/>
          <p:nvPr/>
        </p:nvPicPr>
        <p:blipFill rotWithShape="1">
          <a:blip r:embed="rId5">
            <a:alphaModFix/>
          </a:blip>
          <a:srcRect b="0" l="0" r="0" t="0"/>
          <a:stretch/>
        </p:blipFill>
        <p:spPr>
          <a:xfrm>
            <a:off x="6543207" y="2823798"/>
            <a:ext cx="1820415" cy="3472274"/>
          </a:xfrm>
          <a:prstGeom prst="rect">
            <a:avLst/>
          </a:prstGeom>
          <a:noFill/>
          <a:ln>
            <a:noFill/>
          </a:ln>
        </p:spPr>
      </p:pic>
      <p:pic>
        <p:nvPicPr>
          <p:cNvPr id="207" name="Google Shape;207;p26"/>
          <p:cNvPicPr preferRelativeResize="0"/>
          <p:nvPr/>
        </p:nvPicPr>
        <p:blipFill rotWithShape="1">
          <a:blip r:embed="rId6">
            <a:alphaModFix/>
          </a:blip>
          <a:srcRect b="-90" l="62" r="-62" t="51167"/>
          <a:stretch/>
        </p:blipFill>
        <p:spPr>
          <a:xfrm>
            <a:off x="1021678" y="1447595"/>
            <a:ext cx="4784279" cy="26260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type="title"/>
          </p:nvPr>
        </p:nvSpPr>
        <p:spPr>
          <a:xfrm>
            <a:off x="810630" y="459197"/>
            <a:ext cx="4143619" cy="105251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 How do gender issues apply ?</a:t>
            </a:r>
            <a:endParaRPr/>
          </a:p>
        </p:txBody>
      </p:sp>
      <p:pic>
        <p:nvPicPr>
          <p:cNvPr descr="A picture containing drawing&#10;&#10;Description automatically generated" id="213" name="Google Shape;213;p27"/>
          <p:cNvPicPr preferRelativeResize="0"/>
          <p:nvPr/>
        </p:nvPicPr>
        <p:blipFill rotWithShape="1">
          <a:blip r:embed="rId3">
            <a:alphaModFix/>
          </a:blip>
          <a:srcRect b="0" l="0" r="0" t="0"/>
          <a:stretch/>
        </p:blipFill>
        <p:spPr>
          <a:xfrm>
            <a:off x="5025595" y="513878"/>
            <a:ext cx="3717421" cy="685335"/>
          </a:xfrm>
          <a:prstGeom prst="rect">
            <a:avLst/>
          </a:prstGeom>
          <a:noFill/>
          <a:ln>
            <a:noFill/>
          </a:ln>
        </p:spPr>
      </p:pic>
      <p:sp>
        <p:nvSpPr>
          <p:cNvPr id="214" name="Google Shape;214;p27"/>
          <p:cNvSpPr txBox="1"/>
          <p:nvPr/>
        </p:nvSpPr>
        <p:spPr>
          <a:xfrm>
            <a:off x="2032166" y="6513467"/>
            <a:ext cx="7060912" cy="557636"/>
          </a:xfrm>
          <a:prstGeom prst="rect">
            <a:avLst/>
          </a:prstGeom>
          <a:noFill/>
          <a:ln>
            <a:noFill/>
          </a:ln>
        </p:spPr>
        <p:txBody>
          <a:bodyPr anchorCtr="0" anchor="t" bIns="0" lIns="0" spcFirstLastPara="1" rIns="0" wrap="square" tIns="0">
            <a:noAutofit/>
          </a:bodyPr>
          <a:lstStyle/>
          <a:p>
            <a:pPr indent="-228600" lvl="0" marL="457200" marR="0" rtl="0" algn="r">
              <a:lnSpc>
                <a:spcPct val="100000"/>
              </a:lnSpc>
              <a:spcBef>
                <a:spcPts val="0"/>
              </a:spcBef>
              <a:spcAft>
                <a:spcPts val="0"/>
              </a:spcAft>
              <a:buClr>
                <a:srgbClr val="000000"/>
              </a:buClr>
              <a:buSzPts val="1400"/>
              <a:buFont typeface="Arial"/>
              <a:buNone/>
            </a:pPr>
            <a:r>
              <a:rPr b="0" i="1" lang="en-GB" sz="1600" u="none" cap="none" strike="noStrike">
                <a:solidFill>
                  <a:schemeClr val="dk1"/>
                </a:solidFill>
                <a:latin typeface="Calibri"/>
                <a:ea typeface="Calibri"/>
                <a:cs typeface="Calibri"/>
                <a:sym typeface="Calibri"/>
              </a:rPr>
              <a:t>Infographics from (UN, 2019) SDG Report 2019</a:t>
            </a:r>
            <a:endParaRPr b="0" i="0" sz="1400" u="none" cap="none" strike="noStrike">
              <a:solidFill>
                <a:srgbClr val="000000"/>
              </a:solidFill>
              <a:latin typeface="Arial"/>
              <a:ea typeface="Arial"/>
              <a:cs typeface="Arial"/>
              <a:sym typeface="Arial"/>
            </a:endParaRPr>
          </a:p>
        </p:txBody>
      </p:sp>
      <p:sp>
        <p:nvSpPr>
          <p:cNvPr id="215" name="Google Shape;215;p27"/>
          <p:cNvSpPr txBox="1"/>
          <p:nvPr/>
        </p:nvSpPr>
        <p:spPr>
          <a:xfrm>
            <a:off x="46129" y="4616905"/>
            <a:ext cx="6288833" cy="2013837"/>
          </a:xfrm>
          <a:prstGeom prst="rect">
            <a:avLst/>
          </a:prstGeom>
          <a:noFill/>
          <a:ln>
            <a:noFill/>
          </a:ln>
        </p:spPr>
        <p:txBody>
          <a:bodyPr anchorCtr="0" anchor="t" bIns="0" lIns="0" spcFirstLastPara="1" rIns="0" wrap="square" tIns="0">
            <a:noAutofit/>
          </a:bodyPr>
          <a:lstStyle/>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Are women’s and men’s, girls’ and boys’ roles different in managing biodiversity and other land- and freshwater-based resources? How?</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rgbClr val="000000"/>
              </a:buClr>
              <a:buSzPts val="1400"/>
              <a:buFont typeface="Arial"/>
              <a:buChar char="•"/>
            </a:pPr>
            <a:r>
              <a:rPr b="0" i="0" lang="en-GB" sz="1600" u="none" cap="none" strike="noStrike">
                <a:solidFill>
                  <a:schemeClr val="dk1"/>
                </a:solidFill>
                <a:latin typeface="Calibri"/>
                <a:ea typeface="Calibri"/>
                <a:cs typeface="Calibri"/>
                <a:sym typeface="Calibri"/>
              </a:rPr>
              <a:t>Could there be more equality in the way these resources are owned/accessed/managed and how decisions are made? What would be gained from a more equitable situation?</a:t>
            </a:r>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216" name="Google Shape;216;p27"/>
          <p:cNvPicPr preferRelativeResize="0"/>
          <p:nvPr/>
        </p:nvPicPr>
        <p:blipFill rotWithShape="1">
          <a:blip r:embed="rId4">
            <a:alphaModFix/>
          </a:blip>
          <a:srcRect b="0" l="0" r="0" t="41035"/>
          <a:stretch/>
        </p:blipFill>
        <p:spPr>
          <a:xfrm>
            <a:off x="6334962" y="1525992"/>
            <a:ext cx="2187263" cy="4714440"/>
          </a:xfrm>
          <a:prstGeom prst="rect">
            <a:avLst/>
          </a:prstGeom>
          <a:noFill/>
          <a:ln>
            <a:noFill/>
          </a:ln>
        </p:spPr>
      </p:pic>
      <p:pic>
        <p:nvPicPr>
          <p:cNvPr descr="A screenshot of a cell phone&#10;&#10;Description automatically generated" id="217" name="Google Shape;217;p27"/>
          <p:cNvPicPr preferRelativeResize="0"/>
          <p:nvPr/>
        </p:nvPicPr>
        <p:blipFill rotWithShape="1">
          <a:blip r:embed="rId5">
            <a:alphaModFix/>
          </a:blip>
          <a:srcRect b="0" l="0" r="0" t="0"/>
          <a:stretch/>
        </p:blipFill>
        <p:spPr>
          <a:xfrm>
            <a:off x="621775" y="1441890"/>
            <a:ext cx="2847996" cy="3038497"/>
          </a:xfrm>
          <a:prstGeom prst="rect">
            <a:avLst/>
          </a:prstGeom>
          <a:noFill/>
          <a:ln>
            <a:noFill/>
          </a:ln>
        </p:spPr>
      </p:pic>
      <p:pic>
        <p:nvPicPr>
          <p:cNvPr id="218" name="Google Shape;218;p27"/>
          <p:cNvPicPr preferRelativeResize="0"/>
          <p:nvPr/>
        </p:nvPicPr>
        <p:blipFill rotWithShape="1">
          <a:blip r:embed="rId6">
            <a:alphaModFix/>
          </a:blip>
          <a:srcRect b="60954" l="0" r="0" t="0"/>
          <a:stretch/>
        </p:blipFill>
        <p:spPr>
          <a:xfrm>
            <a:off x="3612012" y="1572483"/>
            <a:ext cx="1950610" cy="27773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519485" y="487053"/>
            <a:ext cx="3692751" cy="330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lang="en-GB" sz="2400">
                <a:solidFill>
                  <a:schemeClr val="dk1"/>
                </a:solidFill>
              </a:rPr>
              <a:t>If gender issues cut across the SDGs and many sectors and aspects of human development and planetary health…</a:t>
            </a:r>
            <a:br>
              <a:rPr b="0" lang="en-GB" sz="2400">
                <a:solidFill>
                  <a:schemeClr val="dk1"/>
                </a:solidFill>
              </a:rPr>
            </a:br>
            <a:br>
              <a:rPr b="0" lang="en-GB" sz="2400">
                <a:solidFill>
                  <a:schemeClr val="dk1"/>
                </a:solidFill>
              </a:rPr>
            </a:br>
            <a:r>
              <a:rPr b="0" lang="en-GB" sz="2400">
                <a:solidFill>
                  <a:schemeClr val="dk1"/>
                </a:solidFill>
              </a:rPr>
              <a:t>…so also climate change is a cross-cutting issue</a:t>
            </a:r>
            <a:endParaRPr/>
          </a:p>
        </p:txBody>
      </p:sp>
      <p:pic>
        <p:nvPicPr>
          <p:cNvPr descr="A screenshot of text&#10;&#10;Description automatically generated" id="224" name="Google Shape;224;p28"/>
          <p:cNvPicPr preferRelativeResize="0"/>
          <p:nvPr/>
        </p:nvPicPr>
        <p:blipFill rotWithShape="1">
          <a:blip r:embed="rId3">
            <a:alphaModFix/>
          </a:blip>
          <a:srcRect b="0" l="0" r="0" t="0"/>
          <a:stretch/>
        </p:blipFill>
        <p:spPr>
          <a:xfrm>
            <a:off x="4257639" y="0"/>
            <a:ext cx="4886361" cy="683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1246508" y="1461413"/>
            <a:ext cx="6473427" cy="1536619"/>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GB"/>
              <a:t>How climate change is affecting the region and what it means for people’s development prospects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438150" y="774700"/>
            <a:ext cx="8267700" cy="5714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4000"/>
              <a:t>Impact of Climate Change - </a:t>
            </a:r>
            <a:r>
              <a:rPr lang="en-GB" sz="4000">
                <a:extLst>
                  <a:ext uri="http://customooxmlschemas.google.com/">
                    <go:slidesCustomData xmlns:go="http://customooxmlschemas.google.com/" textRoundtripDataId="4"/>
                  </a:ext>
                </a:extLst>
              </a:rPr>
              <a:t>Ethiopia</a:t>
            </a:r>
            <a:endParaRPr sz="4000"/>
          </a:p>
        </p:txBody>
      </p:sp>
      <p:sp>
        <p:nvSpPr>
          <p:cNvPr id="235" name="Google Shape;235;p30"/>
          <p:cNvSpPr txBox="1"/>
          <p:nvPr>
            <p:ph idx="1" type="body"/>
          </p:nvPr>
        </p:nvSpPr>
        <p:spPr>
          <a:xfrm>
            <a:off x="245609" y="2146300"/>
            <a:ext cx="8652782" cy="4711700"/>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SzPts val="2100"/>
              <a:buFont typeface="Arial"/>
              <a:buChar char="•"/>
            </a:pPr>
            <a:r>
              <a:rPr lang="en-GB" sz="2400">
                <a:latin typeface="Calibri"/>
                <a:ea typeface="Calibri"/>
                <a:cs typeface="Calibri"/>
                <a:sym typeface="Calibri"/>
              </a:rPr>
              <a:t>Ethiopia is highly vulnerable to the impacts of climate change due to its strong reliance on agriculture and high prevalence of drought </a:t>
            </a:r>
            <a:endParaRPr sz="2400"/>
          </a:p>
          <a:p>
            <a:pPr indent="-285750" lvl="1" marL="971550" rtl="0" algn="l">
              <a:lnSpc>
                <a:spcPct val="100000"/>
              </a:lnSpc>
              <a:spcBef>
                <a:spcPts val="0"/>
              </a:spcBef>
              <a:spcAft>
                <a:spcPts val="0"/>
              </a:spcAft>
              <a:buSzPts val="2100"/>
              <a:buFont typeface="Arial"/>
              <a:buChar char="•"/>
            </a:pPr>
            <a:r>
              <a:rPr lang="en-GB" sz="2400">
                <a:latin typeface="Calibri"/>
                <a:ea typeface="Calibri"/>
                <a:cs typeface="Calibri"/>
                <a:sym typeface="Calibri"/>
              </a:rPr>
              <a:t>From 1955 to 2015, Ethiopia’s average annual temperature has risen by 1.65°C, which has resulted in increased incidence of drought and other extreme events</a:t>
            </a:r>
            <a:r>
              <a:rPr baseline="30000" lang="en-GB" sz="2400">
                <a:latin typeface="Calibri"/>
                <a:ea typeface="Calibri"/>
                <a:cs typeface="Calibri"/>
                <a:sym typeface="Calibri"/>
              </a:rPr>
              <a:t>1</a:t>
            </a:r>
            <a:endParaRPr sz="2400">
              <a:latin typeface="Calibri"/>
              <a:ea typeface="Calibri"/>
              <a:cs typeface="Calibri"/>
              <a:sym typeface="Calibri"/>
            </a:endParaRPr>
          </a:p>
          <a:p>
            <a:pPr indent="-285750" lvl="0" marL="514350" rtl="0" algn="l">
              <a:lnSpc>
                <a:spcPct val="100000"/>
              </a:lnSpc>
              <a:spcBef>
                <a:spcPts val="0"/>
              </a:spcBef>
              <a:spcAft>
                <a:spcPts val="0"/>
              </a:spcAft>
              <a:buSzPts val="2100"/>
              <a:buFont typeface="Arial"/>
              <a:buChar char="•"/>
            </a:pPr>
            <a:r>
              <a:rPr lang="en-GB" sz="2400">
                <a:latin typeface="Calibri"/>
                <a:ea typeface="Calibri"/>
                <a:cs typeface="Calibri"/>
                <a:sym typeface="Calibri"/>
              </a:rPr>
              <a:t>Climate-related natural hazards are only set to worsen, with climate models predicting that Ethiopia will see a further increase in temperature of between 1.5°C and 2°C by the 2050s</a:t>
            </a:r>
            <a:r>
              <a:rPr baseline="30000" lang="en-GB" sz="2400">
                <a:latin typeface="Calibri"/>
                <a:ea typeface="Calibri"/>
                <a:cs typeface="Calibri"/>
                <a:sym typeface="Calibri"/>
              </a:rPr>
              <a:t>2</a:t>
            </a:r>
            <a:endParaRPr sz="2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723900" y="584489"/>
            <a:ext cx="7670800"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Impact of Climate Change - Ethiopia</a:t>
            </a:r>
            <a:endParaRPr/>
          </a:p>
        </p:txBody>
      </p:sp>
      <p:sp>
        <p:nvSpPr>
          <p:cNvPr id="241" name="Google Shape;241;p15"/>
          <p:cNvSpPr txBox="1"/>
          <p:nvPr/>
        </p:nvSpPr>
        <p:spPr>
          <a:xfrm>
            <a:off x="495300" y="1381760"/>
            <a:ext cx="7772400" cy="4893647"/>
          </a:xfrm>
          <a:prstGeom prst="rect">
            <a:avLst/>
          </a:prstGeom>
          <a:noFill/>
          <a:ln>
            <a:noFill/>
          </a:ln>
        </p:spPr>
        <p:txBody>
          <a:bodyPr anchorCtr="0" anchor="t" bIns="45700" lIns="91425" spcFirstLastPara="1" rIns="91425" wrap="square" tIns="45700">
            <a:spAutoFit/>
          </a:bodyPr>
          <a:lstStyle/>
          <a:p>
            <a:pPr indent="-285750" lvl="0" marL="514350" marR="0" rtl="0" algn="l">
              <a:lnSpc>
                <a:spcPct val="100000"/>
              </a:lnSpc>
              <a:spcBef>
                <a:spcPts val="0"/>
              </a:spcBef>
              <a:spcAft>
                <a:spcPts val="0"/>
              </a:spcAft>
              <a:buClr>
                <a:srgbClr val="000000"/>
              </a:buClr>
              <a:buSzPts val="2100"/>
              <a:buFont typeface="Arial"/>
              <a:buChar char="•"/>
            </a:pPr>
            <a:r>
              <a:rPr b="0" i="0" lang="en-GB" sz="2400" u="none" cap="none" strike="noStrike">
                <a:solidFill>
                  <a:srgbClr val="000000"/>
                </a:solidFill>
                <a:latin typeface="Calibri"/>
                <a:ea typeface="Calibri"/>
                <a:cs typeface="Calibri"/>
                <a:sym typeface="Calibri"/>
              </a:rPr>
              <a:t>Climate-related natural hazards such as drought and flooding present significant challenges </a:t>
            </a:r>
            <a:endParaRPr b="0" i="0" sz="2400" u="none" cap="none" strike="noStrike">
              <a:solidFill>
                <a:srgbClr val="000000"/>
              </a:solidFill>
              <a:latin typeface="Arial"/>
              <a:ea typeface="Arial"/>
              <a:cs typeface="Arial"/>
              <a:sym typeface="Arial"/>
            </a:endParaRPr>
          </a:p>
          <a:p>
            <a:pPr indent="-285750" lvl="1" marL="971550" marR="0" rtl="0" algn="l">
              <a:lnSpc>
                <a:spcPct val="100000"/>
              </a:lnSpc>
              <a:spcBef>
                <a:spcPts val="0"/>
              </a:spcBef>
              <a:spcAft>
                <a:spcPts val="0"/>
              </a:spcAft>
              <a:buClr>
                <a:srgbClr val="000000"/>
              </a:buClr>
              <a:buSzPts val="2100"/>
              <a:buFont typeface="Arial"/>
              <a:buChar char="•"/>
            </a:pPr>
            <a:r>
              <a:rPr b="0" i="0" lang="en-GB" sz="2400" u="none" cap="none" strike="noStrike">
                <a:solidFill>
                  <a:srgbClr val="000000"/>
                </a:solidFill>
                <a:latin typeface="Calibri"/>
                <a:ea typeface="Calibri"/>
                <a:cs typeface="Calibri"/>
                <a:sym typeface="Calibri"/>
              </a:rPr>
              <a:t>In Ethiopia, the 2015/16 El Niño droughts are estimated to have caused food insecurity for 10.2 million people (FAO,2016) and to have reduced food consumption among affected households by 8% (Kasie et al.,2020)</a:t>
            </a:r>
            <a:r>
              <a:rPr b="0" baseline="30000" i="0" lang="en-GB" sz="2400" u="none" cap="none" strike="noStrike">
                <a:solidFill>
                  <a:srgbClr val="000000"/>
                </a:solidFill>
                <a:latin typeface="Calibri"/>
                <a:ea typeface="Calibri"/>
                <a:cs typeface="Calibri"/>
                <a:sym typeface="Calibri"/>
              </a:rPr>
              <a:t>3</a:t>
            </a:r>
            <a:endParaRPr b="0" i="0" sz="2400" u="none" cap="none" strike="noStrike">
              <a:solidFill>
                <a:srgbClr val="000000"/>
              </a:solidFill>
              <a:latin typeface="Calibri"/>
              <a:ea typeface="Calibri"/>
              <a:cs typeface="Calibri"/>
              <a:sym typeface="Calibri"/>
            </a:endParaRPr>
          </a:p>
          <a:p>
            <a:pPr indent="-285750" lvl="0" marL="514350" marR="0" rtl="0" algn="l">
              <a:lnSpc>
                <a:spcPct val="100000"/>
              </a:lnSpc>
              <a:spcBef>
                <a:spcPts val="0"/>
              </a:spcBef>
              <a:spcAft>
                <a:spcPts val="0"/>
              </a:spcAft>
              <a:buClr>
                <a:srgbClr val="000000"/>
              </a:buClr>
              <a:buSzPts val="2100"/>
              <a:buFont typeface="Arial"/>
              <a:buChar char="•"/>
            </a:pPr>
            <a:r>
              <a:rPr b="0" i="0" lang="en-GB" sz="2400" u="none" cap="none" strike="noStrike">
                <a:solidFill>
                  <a:srgbClr val="000000"/>
                </a:solidFill>
                <a:latin typeface="Calibri"/>
                <a:ea typeface="Calibri"/>
                <a:cs typeface="Calibri"/>
                <a:sym typeface="Calibri"/>
              </a:rPr>
              <a:t>Pest outbreaks due to changing weather patterns also affect livelihoods. </a:t>
            </a:r>
            <a:endParaRPr b="0" i="0" sz="2400" u="none" cap="none" strike="noStrike">
              <a:solidFill>
                <a:srgbClr val="000000"/>
              </a:solidFill>
              <a:latin typeface="Arial"/>
              <a:ea typeface="Arial"/>
              <a:cs typeface="Arial"/>
              <a:sym typeface="Arial"/>
            </a:endParaRPr>
          </a:p>
          <a:p>
            <a:pPr indent="-285750" lvl="1" marL="971550" marR="0" rtl="0" algn="l">
              <a:lnSpc>
                <a:spcPct val="100000"/>
              </a:lnSpc>
              <a:spcBef>
                <a:spcPts val="0"/>
              </a:spcBef>
              <a:spcAft>
                <a:spcPts val="0"/>
              </a:spcAft>
              <a:buClr>
                <a:srgbClr val="000000"/>
              </a:buClr>
              <a:buSzPts val="2100"/>
              <a:buFont typeface="Arial"/>
              <a:buChar char="•"/>
            </a:pPr>
            <a:r>
              <a:rPr b="0" i="0" lang="en-GB" sz="2400" u="none" cap="none" strike="noStrike">
                <a:solidFill>
                  <a:srgbClr val="000000"/>
                </a:solidFill>
                <a:latin typeface="Calibri"/>
                <a:ea typeface="Calibri"/>
                <a:cs typeface="Calibri"/>
                <a:sym typeface="Calibri"/>
              </a:rPr>
              <a:t>During 2019 and 2020, Ethiopia faced the worst locust infestations in a quarter of a century, which (since the start of 2020) have destroyed 200,000 hectares of cropland</a:t>
            </a:r>
            <a:r>
              <a:rPr b="0" baseline="30000" i="0" lang="en-GB" sz="2400" u="none" cap="none" strike="noStrike">
                <a:solidFill>
                  <a:srgbClr val="000000"/>
                </a:solidFill>
                <a:latin typeface="Calibri"/>
                <a:ea typeface="Calibri"/>
                <a:cs typeface="Calibri"/>
                <a:sym typeface="Calibri"/>
              </a:rPr>
              <a:t>3</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3"/>
          <p:cNvPicPr preferRelativeResize="0"/>
          <p:nvPr/>
        </p:nvPicPr>
        <p:blipFill rotWithShape="1">
          <a:blip r:embed="rId3">
            <a:alphaModFix/>
          </a:blip>
          <a:srcRect b="0" l="0" r="0" t="0"/>
          <a:stretch/>
        </p:blipFill>
        <p:spPr>
          <a:xfrm>
            <a:off x="1146513" y="1725782"/>
            <a:ext cx="6850974" cy="3406435"/>
          </a:xfrm>
          <a:prstGeom prst="rect">
            <a:avLst/>
          </a:prstGeom>
          <a:noFill/>
          <a:ln>
            <a:noFill/>
          </a:ln>
        </p:spPr>
      </p:pic>
      <p:sp>
        <p:nvSpPr>
          <p:cNvPr id="43" name="Google Shape;43;p3"/>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3200"/>
              <a:t>Agenda 2030 and the Sustainable Development Goals (2015-2030)</a:t>
            </a:r>
            <a:endParaRPr/>
          </a:p>
        </p:txBody>
      </p:sp>
      <p:sp>
        <p:nvSpPr>
          <p:cNvPr id="44" name="Google Shape;44;p3"/>
          <p:cNvSpPr txBox="1"/>
          <p:nvPr/>
        </p:nvSpPr>
        <p:spPr>
          <a:xfrm>
            <a:off x="1179052" y="5284033"/>
            <a:ext cx="7395322" cy="11695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“Implementation and success will rely on countries’ own sustainable development policies, plans and programmes, and will be led by countries. …All stakeholders: governments, civil society, the private sector, and others, are expected to contribute to the realisation of the new agenda.” - </a:t>
            </a:r>
            <a:r>
              <a:rPr b="0" i="0" lang="en-GB" sz="1400" u="sng" cap="none" strike="noStrike">
                <a:solidFill>
                  <a:schemeClr val="hlink"/>
                </a:solidFill>
                <a:latin typeface="Calibri"/>
                <a:ea typeface="Calibri"/>
                <a:cs typeface="Calibri"/>
                <a:sym typeface="Calibri"/>
                <a:hlinkClick r:id="rId4"/>
              </a:rPr>
              <a:t>https://www.un.org/sustainabledevelopment/development-agenda/</a:t>
            </a:r>
            <a:r>
              <a:rPr b="0" i="0" lang="en-GB"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428625" y="114300"/>
            <a:ext cx="8267700" cy="5714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Impact of Climate Change-Ethiopia</a:t>
            </a:r>
            <a:endParaRPr/>
          </a:p>
        </p:txBody>
      </p:sp>
      <p:sp>
        <p:nvSpPr>
          <p:cNvPr id="247" name="Google Shape;247;p31"/>
          <p:cNvSpPr txBox="1"/>
          <p:nvPr>
            <p:ph idx="1" type="body"/>
          </p:nvPr>
        </p:nvSpPr>
        <p:spPr>
          <a:xfrm>
            <a:off x="571501" y="977900"/>
            <a:ext cx="8267700" cy="5765800"/>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SzPts val="2800"/>
              <a:buFont typeface="Arial"/>
              <a:buChar char="•"/>
            </a:pPr>
            <a:r>
              <a:rPr lang="en-GB" sz="2800">
                <a:latin typeface="Calibri"/>
                <a:ea typeface="Calibri"/>
                <a:cs typeface="Calibri"/>
                <a:sym typeface="Calibri"/>
              </a:rPr>
              <a:t>Climate change also affect occurrence of vector-borne and water-borne diseases.</a:t>
            </a:r>
            <a:r>
              <a:rPr baseline="30000" lang="en-GB" sz="2800">
                <a:latin typeface="Calibri"/>
                <a:ea typeface="Calibri"/>
                <a:cs typeface="Calibri"/>
                <a:sym typeface="Calibri"/>
              </a:rPr>
              <a:t>1</a:t>
            </a:r>
            <a:r>
              <a:rPr lang="en-GB" sz="2800">
                <a:latin typeface="Calibri"/>
                <a:ea typeface="Calibri"/>
                <a:cs typeface="Calibri"/>
                <a:sym typeface="Calibri"/>
              </a:rPr>
              <a:t> </a:t>
            </a:r>
            <a:endParaRPr/>
          </a:p>
          <a:p>
            <a:pPr indent="-285750" lvl="0" marL="514350" rtl="0" algn="l">
              <a:lnSpc>
                <a:spcPct val="100000"/>
              </a:lnSpc>
              <a:spcBef>
                <a:spcPts val="0"/>
              </a:spcBef>
              <a:spcAft>
                <a:spcPts val="0"/>
              </a:spcAft>
              <a:buSzPts val="2800"/>
              <a:buFont typeface="Arial"/>
              <a:buChar char="•"/>
            </a:pPr>
            <a:r>
              <a:rPr lang="en-GB" sz="2800">
                <a:latin typeface="Calibri"/>
                <a:ea typeface="Calibri"/>
                <a:cs typeface="Calibri"/>
                <a:sym typeface="Calibri"/>
              </a:rPr>
              <a:t>Although the links between climate change and conflict are complex, research suggests that climate-related factors (such as resource scarcity) can interact with existing stressors and contribute to an increase in violence (Peters et al., 2020).</a:t>
            </a:r>
            <a:r>
              <a:rPr baseline="30000" lang="en-GB" sz="2800">
                <a:latin typeface="Calibri"/>
                <a:ea typeface="Calibri"/>
                <a:cs typeface="Calibri"/>
                <a:sym typeface="Calibri"/>
              </a:rPr>
              <a:t>1</a:t>
            </a:r>
            <a:r>
              <a:rPr lang="en-GB" sz="2800">
                <a:latin typeface="Calibri"/>
                <a:ea typeface="Calibri"/>
                <a:cs typeface="Calibri"/>
                <a:sym typeface="Calibri"/>
              </a:rPr>
              <a:t> </a:t>
            </a:r>
            <a:endParaRPr/>
          </a:p>
          <a:p>
            <a:pPr indent="-285750" lvl="0" marL="514350" rtl="0" algn="l">
              <a:lnSpc>
                <a:spcPct val="100000"/>
              </a:lnSpc>
              <a:spcBef>
                <a:spcPts val="0"/>
              </a:spcBef>
              <a:spcAft>
                <a:spcPts val="0"/>
              </a:spcAft>
              <a:buSzPts val="2800"/>
              <a:buFont typeface="Arial"/>
              <a:buChar char="•"/>
            </a:pPr>
            <a:r>
              <a:rPr lang="en-GB" sz="2800">
                <a:latin typeface="Calibri"/>
                <a:ea typeface="Calibri"/>
                <a:cs typeface="Calibri"/>
                <a:sym typeface="Calibri"/>
              </a:rPr>
              <a:t>Climate change also cause resource and water scarcity, resulting in more time spent collecting water - Due to gendered expectations around household chores, this task primarily falls on girls and women.  (Balehegn &amp;Kelemework, 2013</a:t>
            </a:r>
            <a:r>
              <a:rPr baseline="30000" lang="en-GB" sz="2800">
                <a:latin typeface="Calibri"/>
                <a:ea typeface="Calibri"/>
                <a:cs typeface="Calibri"/>
                <a:sym typeface="Calibri"/>
              </a:rPr>
              <a:t>)1;</a:t>
            </a:r>
            <a:r>
              <a:rPr lang="en-GB" sz="2800">
                <a:latin typeface="Calibri"/>
                <a:ea typeface="Calibri"/>
                <a:cs typeface="Calibri"/>
                <a:sym typeface="Calibri"/>
              </a:rPr>
              <a:t> </a:t>
            </a:r>
            <a:endParaRPr/>
          </a:p>
          <a:p>
            <a:pPr indent="-196850" lvl="1" marL="971550" rtl="0" algn="l">
              <a:lnSpc>
                <a:spcPct val="100000"/>
              </a:lnSpc>
              <a:spcBef>
                <a:spcPts val="0"/>
              </a:spcBef>
              <a:spcAft>
                <a:spcPts val="0"/>
              </a:spcAft>
              <a:buSzPts val="1400"/>
              <a:buFont typeface="Arial"/>
              <a:buNone/>
            </a:pPr>
            <a:r>
              <a:t/>
            </a:r>
            <a:endParaRPr sz="2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695725" y="545448"/>
            <a:ext cx="7468559" cy="1244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GB"/>
              <a:t>Introducing the international framework </a:t>
            </a:r>
            <a:br>
              <a:rPr lang="en-GB"/>
            </a:br>
            <a:r>
              <a:rPr lang="en-GB"/>
              <a:t>for managing disaster risk: the Sendai Framework </a:t>
            </a:r>
            <a:r>
              <a:rPr b="0" lang="en-GB" sz="2400"/>
              <a:t>– and how to think about climate-related risk </a:t>
            </a:r>
            <a:br>
              <a:rPr b="0" lang="en-GB" sz="2400"/>
            </a:br>
            <a:r>
              <a:rPr b="0" lang="en-GB" sz="2400"/>
              <a:t>and different people’s vulnerabilities</a:t>
            </a:r>
            <a:endParaRPr/>
          </a:p>
        </p:txBody>
      </p:sp>
      <p:sp>
        <p:nvSpPr>
          <p:cNvPr id="253" name="Google Shape;253;p32"/>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lang="en-GB"/>
              <a:t> </a:t>
            </a:r>
            <a:endParaRPr/>
          </a:p>
        </p:txBody>
      </p:sp>
      <p:pic>
        <p:nvPicPr>
          <p:cNvPr descr="A large stone building&#10;&#10;Description automatically generated" id="254" name="Google Shape;254;p32"/>
          <p:cNvPicPr preferRelativeResize="0"/>
          <p:nvPr/>
        </p:nvPicPr>
        <p:blipFill rotWithShape="1">
          <a:blip r:embed="rId3">
            <a:alphaModFix/>
          </a:blip>
          <a:srcRect b="0" l="0" r="0" t="0"/>
          <a:stretch/>
        </p:blipFill>
        <p:spPr>
          <a:xfrm>
            <a:off x="1572504" y="2401783"/>
            <a:ext cx="5715000" cy="3810403"/>
          </a:xfrm>
          <a:prstGeom prst="rect">
            <a:avLst/>
          </a:prstGeom>
          <a:noFill/>
          <a:ln>
            <a:noFill/>
          </a:ln>
        </p:spPr>
      </p:pic>
      <p:sp>
        <p:nvSpPr>
          <p:cNvPr id="255" name="Google Shape;255;p32"/>
          <p:cNvSpPr/>
          <p:nvPr/>
        </p:nvSpPr>
        <p:spPr>
          <a:xfrm>
            <a:off x="4225591" y="3275112"/>
            <a:ext cx="69281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Calibri</a:t>
            </a:r>
            <a:endParaRPr b="0" i="0" sz="1400" u="none" cap="none" strike="noStrike">
              <a:solidFill>
                <a:srgbClr val="000000"/>
              </a:solidFill>
              <a:latin typeface="Arial"/>
              <a:ea typeface="Arial"/>
              <a:cs typeface="Arial"/>
              <a:sym typeface="Arial"/>
            </a:endParaRPr>
          </a:p>
        </p:txBody>
      </p:sp>
      <p:sp>
        <p:nvSpPr>
          <p:cNvPr id="256" name="Google Shape;256;p32"/>
          <p:cNvSpPr txBox="1"/>
          <p:nvPr/>
        </p:nvSpPr>
        <p:spPr>
          <a:xfrm>
            <a:off x="5505994" y="6312552"/>
            <a:ext cx="253419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Calibri"/>
                <a:ea typeface="Calibri"/>
                <a:cs typeface="Calibri"/>
                <a:sym typeface="Calibri"/>
              </a:rPr>
              <a:t>Image – Sendai, Albert, flickr</a:t>
            </a:r>
            <a:endParaRPr b="0" i="1" sz="14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441002" y="331948"/>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Hazard, risk and vulnerability</a:t>
            </a:r>
            <a:endParaRPr/>
          </a:p>
        </p:txBody>
      </p:sp>
      <p:sp>
        <p:nvSpPr>
          <p:cNvPr id="262" name="Google Shape;262;p33"/>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id="263" name="Google Shape;263;p33"/>
          <p:cNvPicPr preferRelativeResize="0"/>
          <p:nvPr/>
        </p:nvPicPr>
        <p:blipFill rotWithShape="1">
          <a:blip r:embed="rId3">
            <a:alphaModFix/>
          </a:blip>
          <a:srcRect b="12469" l="4676" r="4089" t="22793"/>
          <a:stretch/>
        </p:blipFill>
        <p:spPr>
          <a:xfrm>
            <a:off x="233317" y="1387929"/>
            <a:ext cx="8677364" cy="46178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89470" y="396904"/>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What turns a ‘hazard’ into a ‘disaster’?</a:t>
            </a:r>
            <a:endParaRPr/>
          </a:p>
        </p:txBody>
      </p:sp>
      <p:sp>
        <p:nvSpPr>
          <p:cNvPr id="269" name="Google Shape;269;p34"/>
          <p:cNvSpPr txBox="1"/>
          <p:nvPr>
            <p:ph idx="1" type="body"/>
          </p:nvPr>
        </p:nvSpPr>
        <p:spPr>
          <a:xfrm>
            <a:off x="389470" y="5838795"/>
            <a:ext cx="6923403" cy="434715"/>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lang="en-GB"/>
              <a:t>Climate is one of the hazards that can drive disaster risk</a:t>
            </a:r>
            <a:endParaRPr/>
          </a:p>
        </p:txBody>
      </p:sp>
      <p:pic>
        <p:nvPicPr>
          <p:cNvPr descr="A close up of a map&#10;&#10;Description automatically generated" id="270" name="Google Shape;270;p34"/>
          <p:cNvPicPr preferRelativeResize="0"/>
          <p:nvPr/>
        </p:nvPicPr>
        <p:blipFill rotWithShape="1">
          <a:blip r:embed="rId3">
            <a:alphaModFix/>
          </a:blip>
          <a:srcRect b="0" l="0" r="0" t="0"/>
          <a:stretch/>
        </p:blipFill>
        <p:spPr>
          <a:xfrm>
            <a:off x="204755" y="1323959"/>
            <a:ext cx="8734489" cy="42100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734914" y="266805"/>
            <a:ext cx="8160891"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Our different characteristics not only create certain vulnerabilities in social and cultural context but give us strengths too  </a:t>
            </a:r>
            <a:r>
              <a:rPr b="0" lang="en-GB" sz="2200">
                <a:solidFill>
                  <a:schemeClr val="dk1"/>
                </a:solidFill>
              </a:rPr>
              <a:t>(skills, talents, knowledge)  </a:t>
            </a:r>
            <a:endParaRPr/>
          </a:p>
        </p:txBody>
      </p:sp>
      <p:pic>
        <p:nvPicPr>
          <p:cNvPr descr="A picture containing clock&#10;&#10;Description automatically generated" id="276" name="Google Shape;276;p35"/>
          <p:cNvPicPr preferRelativeResize="0"/>
          <p:nvPr/>
        </p:nvPicPr>
        <p:blipFill rotWithShape="1">
          <a:blip r:embed="rId3">
            <a:alphaModFix/>
          </a:blip>
          <a:srcRect b="0" l="0" r="0" t="0"/>
          <a:stretch/>
        </p:blipFill>
        <p:spPr>
          <a:xfrm>
            <a:off x="1273586" y="1603948"/>
            <a:ext cx="6888557" cy="51149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ph type="title"/>
          </p:nvPr>
        </p:nvSpPr>
        <p:spPr>
          <a:xfrm>
            <a:off x="533360" y="523411"/>
            <a:ext cx="3614098" cy="21659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Group exercise:</a:t>
            </a:r>
            <a:br>
              <a:rPr lang="en-GB"/>
            </a:br>
            <a:br>
              <a:rPr lang="en-GB"/>
            </a:br>
            <a:r>
              <a:rPr lang="en-GB"/>
              <a:t>Hazard, risk and vulnerability</a:t>
            </a:r>
            <a:endParaRPr/>
          </a:p>
        </p:txBody>
      </p:sp>
      <p:sp>
        <p:nvSpPr>
          <p:cNvPr id="282" name="Google Shape;282;p36"/>
          <p:cNvSpPr txBox="1"/>
          <p:nvPr>
            <p:ph idx="1" type="body"/>
          </p:nvPr>
        </p:nvSpPr>
        <p:spPr>
          <a:xfrm>
            <a:off x="255321" y="2391075"/>
            <a:ext cx="4076977" cy="2474732"/>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rPr lang="en-GB"/>
              <a:t>The climate hazard in this story is drought.</a:t>
            </a:r>
            <a:endParaRPr/>
          </a:p>
          <a:p>
            <a:pPr indent="-228600" lvl="0" marL="457200" rtl="0" algn="l">
              <a:lnSpc>
                <a:spcPct val="100000"/>
              </a:lnSpc>
              <a:spcBef>
                <a:spcPts val="0"/>
              </a:spcBef>
              <a:spcAft>
                <a:spcPts val="0"/>
              </a:spcAft>
              <a:buSzPts val="1400"/>
              <a:buNone/>
            </a:pPr>
            <a:r>
              <a:t/>
            </a:r>
            <a:endParaRPr/>
          </a:p>
          <a:p>
            <a:pPr indent="0" lvl="0" marL="228600" rtl="0" algn="l">
              <a:lnSpc>
                <a:spcPct val="100000"/>
              </a:lnSpc>
              <a:spcBef>
                <a:spcPts val="0"/>
              </a:spcBef>
              <a:spcAft>
                <a:spcPts val="0"/>
              </a:spcAft>
              <a:buSzPts val="1400"/>
              <a:buNone/>
            </a:pPr>
            <a:r>
              <a:rPr lang="en-GB"/>
              <a:t>How might Dureti be exposed to drought?</a:t>
            </a:r>
            <a:endParaRPr/>
          </a:p>
          <a:p>
            <a:pPr indent="-228600" lvl="0" marL="457200" rtl="0" algn="l">
              <a:lnSpc>
                <a:spcPct val="100000"/>
              </a:lnSpc>
              <a:spcBef>
                <a:spcPts val="0"/>
              </a:spcBef>
              <a:spcAft>
                <a:spcPts val="0"/>
              </a:spcAft>
              <a:buSzPts val="1400"/>
              <a:buNone/>
            </a:pPr>
            <a:r>
              <a:t/>
            </a:r>
            <a:endParaRPr/>
          </a:p>
          <a:p>
            <a:pPr indent="0" lvl="0" marL="228600" rtl="0" algn="l">
              <a:lnSpc>
                <a:spcPct val="100000"/>
              </a:lnSpc>
              <a:spcBef>
                <a:spcPts val="0"/>
              </a:spcBef>
              <a:spcAft>
                <a:spcPts val="0"/>
              </a:spcAft>
              <a:buSzPts val="1400"/>
              <a:buNone/>
            </a:pPr>
            <a:r>
              <a:rPr lang="en-GB"/>
              <a:t>How might Dureti be vulnerable to drought?</a:t>
            </a:r>
            <a:endParaRPr/>
          </a:p>
          <a:p>
            <a:pPr indent="-228600" lvl="0" marL="457200" rtl="0" algn="l">
              <a:lnSpc>
                <a:spcPct val="100000"/>
              </a:lnSpc>
              <a:spcBef>
                <a:spcPts val="0"/>
              </a:spcBef>
              <a:spcAft>
                <a:spcPts val="0"/>
              </a:spcAft>
              <a:buSzPts val="1400"/>
              <a:buNone/>
            </a:pPr>
            <a:r>
              <a:t/>
            </a:r>
            <a:endParaRPr/>
          </a:p>
          <a:p>
            <a:pPr indent="2379" lvl="0" marL="169069" rtl="0" algn="l">
              <a:lnSpc>
                <a:spcPct val="100000"/>
              </a:lnSpc>
              <a:spcBef>
                <a:spcPts val="0"/>
              </a:spcBef>
              <a:spcAft>
                <a:spcPts val="0"/>
              </a:spcAft>
              <a:buSzPts val="1400"/>
              <a:buNone/>
            </a:pPr>
            <a:r>
              <a:rPr lang="en-GB"/>
              <a:t>What knowledge, skills, talents might she have to share with others?</a:t>
            </a:r>
            <a:endParaRPr/>
          </a:p>
          <a:p>
            <a:pPr indent="-228600" lvl="0" marL="457200" rtl="0" algn="l">
              <a:lnSpc>
                <a:spcPct val="100000"/>
              </a:lnSpc>
              <a:spcBef>
                <a:spcPts val="0"/>
              </a:spcBef>
              <a:spcAft>
                <a:spcPts val="0"/>
              </a:spcAft>
              <a:buSzPts val="1400"/>
              <a:buNone/>
            </a:pPr>
            <a:r>
              <a:t/>
            </a:r>
            <a:endParaRPr/>
          </a:p>
        </p:txBody>
      </p:sp>
      <p:pic>
        <p:nvPicPr>
          <p:cNvPr id="283" name="Google Shape;283;p36"/>
          <p:cNvPicPr preferRelativeResize="0"/>
          <p:nvPr/>
        </p:nvPicPr>
        <p:blipFill rotWithShape="1">
          <a:blip r:embed="rId3">
            <a:alphaModFix/>
          </a:blip>
          <a:srcRect b="0" l="0" r="0" t="0"/>
          <a:stretch/>
        </p:blipFill>
        <p:spPr>
          <a:xfrm>
            <a:off x="4811703" y="156289"/>
            <a:ext cx="4332297" cy="654542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446568" y="30833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Sendai Framework for Disaster Risk Reduction (2015-2030)</a:t>
            </a:r>
            <a:endParaRPr/>
          </a:p>
        </p:txBody>
      </p:sp>
      <p:graphicFrame>
        <p:nvGraphicFramePr>
          <p:cNvPr id="289" name="Google Shape;289;p37"/>
          <p:cNvGraphicFramePr/>
          <p:nvPr/>
        </p:nvGraphicFramePr>
        <p:xfrm>
          <a:off x="446568" y="1701800"/>
          <a:ext cx="3000000" cy="3000000"/>
        </p:xfrm>
        <a:graphic>
          <a:graphicData uri="http://schemas.openxmlformats.org/drawingml/2006/table">
            <a:tbl>
              <a:tblPr bandRow="1" firstRow="1">
                <a:noFill/>
                <a:tableStyleId>{E0BEEFA5-FDFC-4C2A-9581-E0CEA1FEB54D}</a:tableStyleId>
              </a:tblPr>
              <a:tblGrid>
                <a:gridCol w="1062950"/>
                <a:gridCol w="7353625"/>
              </a:tblGrid>
              <a:tr h="15515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What</a:t>
                      </a:r>
                      <a:endParaRPr sz="1400" u="none" cap="none" strike="noStrike"/>
                    </a:p>
                  </a:txBody>
                  <a:tcPr marT="45725" marB="45725" marR="91450" marL="91450">
                    <a:solidFill>
                      <a:srgbClr val="E36C0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Reduce disaster-related deaths and losses to physical, economic, social, cultural , environmental assets of people, businesses, communities and countries by 2030 through the  implementation of seven targets over four priority areas (next slide)</a:t>
                      </a:r>
                      <a:endParaRPr sz="1400" u="none" cap="none" strike="noStrike"/>
                    </a:p>
                  </a:txBody>
                  <a:tcPr marT="45725" marB="45725" marR="91450" marL="91450">
                    <a:solidFill>
                      <a:srgbClr val="E36C09"/>
                    </a:solidFill>
                  </a:tcPr>
                </a:tc>
              </a:tr>
              <a:tr h="5018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When</a:t>
                      </a:r>
                      <a:endParaRPr sz="1400" u="none" cap="none" strike="noStrike"/>
                    </a:p>
                  </a:txBody>
                  <a:tcPr marT="45725" marB="45725" marR="91450" marL="91450">
                    <a:solidFill>
                      <a:srgbClr val="FABF8E"/>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2015-2030 commitment period</a:t>
                      </a:r>
                      <a:endParaRPr sz="1400" u="none" cap="none" strike="noStrike"/>
                    </a:p>
                  </a:txBody>
                  <a:tcPr marT="45725" marB="45725" marR="91450" marL="91450">
                    <a:solidFill>
                      <a:srgbClr val="FABF8E"/>
                    </a:solidFill>
                  </a:tcPr>
                </a:tc>
              </a:tr>
              <a:tr h="6695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Who</a:t>
                      </a:r>
                      <a:endParaRPr sz="1400" u="none" cap="none" strike="noStrike"/>
                    </a:p>
                  </a:txBody>
                  <a:tcPr marT="45725" marB="45725" marR="91450" marL="91450">
                    <a:solidFill>
                      <a:srgbClr val="FBD4B4"/>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187 country representatives adopted it at the World Conference on DRR</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As a non-legally-binding or ‘soft law’ agreement, there is no ratification process</a:t>
                      </a:r>
                      <a:endParaRPr sz="1400" u="none" cap="none" strike="noStrike"/>
                    </a:p>
                  </a:txBody>
                  <a:tcPr marT="45725" marB="45725" marR="91450" marL="91450">
                    <a:solidFill>
                      <a:srgbClr val="FBD4B4"/>
                    </a:solidFill>
                  </a:tcPr>
                </a:tc>
              </a:tr>
              <a:tr h="15515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How</a:t>
                      </a:r>
                      <a:endParaRPr sz="1400" u="none" cap="none" strike="noStrike"/>
                    </a:p>
                  </a:txBody>
                  <a:tcPr marT="45725" marB="45725" marR="91450" marL="91450">
                    <a:solidFill>
                      <a:srgbClr val="FDE9D8"/>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Countries report on progress against 38 agreed indicators via the Sendai Monitor process (first implementation period for this system was 2018-19). There are also periodic regional meetings where countries and agencies share progress, e.g. biennial Asian Ministerial Conference on DRR, Africa-Arab Platform on DRR, Latin America Regional Platform</a:t>
                      </a:r>
                      <a:endParaRPr sz="1400" u="none" cap="none" strike="noStrike"/>
                    </a:p>
                  </a:txBody>
                  <a:tcPr marT="45725" marB="45725" marR="91450" marL="91450">
                    <a:solidFill>
                      <a:srgbClr val="FDE9D8"/>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idx="1" type="body"/>
          </p:nvPr>
        </p:nvSpPr>
        <p:spPr>
          <a:xfrm>
            <a:off x="324438" y="1700213"/>
            <a:ext cx="4187237" cy="1069011"/>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295" name="Google Shape;295;p38"/>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96" name="Google Shape;296;p38"/>
          <p:cNvSpPr txBox="1"/>
          <p:nvPr>
            <p:ph idx="2" type="body"/>
          </p:nvPr>
        </p:nvSpPr>
        <p:spPr>
          <a:xfrm>
            <a:off x="4632913" y="1700213"/>
            <a:ext cx="4187237" cy="1069011"/>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descr="A screenshot of a cell phone&#10;&#10;Description automatically generated" id="297" name="Google Shape;297;p38"/>
          <p:cNvPicPr preferRelativeResize="0"/>
          <p:nvPr/>
        </p:nvPicPr>
        <p:blipFill rotWithShape="1">
          <a:blip r:embed="rId3">
            <a:alphaModFix/>
          </a:blip>
          <a:srcRect b="0" l="0" r="0" t="0"/>
          <a:stretch/>
        </p:blipFill>
        <p:spPr>
          <a:xfrm>
            <a:off x="33337" y="0"/>
            <a:ext cx="9077325"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1179052" y="704411"/>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Sendai Framework for Disaster Risk Reduction</a:t>
            </a:r>
            <a:endParaRPr/>
          </a:p>
        </p:txBody>
      </p:sp>
      <p:sp>
        <p:nvSpPr>
          <p:cNvPr id="303" name="Google Shape;303;p39"/>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descr="A picture containing screenshot&#10;&#10;Description automatically generated" id="304" name="Google Shape;304;p39"/>
          <p:cNvPicPr preferRelativeResize="0"/>
          <p:nvPr/>
        </p:nvPicPr>
        <p:blipFill rotWithShape="1">
          <a:blip r:embed="rId3">
            <a:alphaModFix/>
          </a:blip>
          <a:srcRect b="0" l="0" r="0" t="0"/>
          <a:stretch/>
        </p:blipFill>
        <p:spPr>
          <a:xfrm>
            <a:off x="-113881" y="28952"/>
            <a:ext cx="9182930" cy="682904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351182" y="345661"/>
            <a:ext cx="8368747"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Natural disasters affect women and men differently</a:t>
            </a:r>
            <a:endParaRPr/>
          </a:p>
        </p:txBody>
      </p:sp>
      <p:graphicFrame>
        <p:nvGraphicFramePr>
          <p:cNvPr id="310" name="Google Shape;310;p40"/>
          <p:cNvGraphicFramePr/>
          <p:nvPr/>
        </p:nvGraphicFramePr>
        <p:xfrm>
          <a:off x="351183" y="1590261"/>
          <a:ext cx="3000000" cy="3000000"/>
        </p:xfrm>
        <a:graphic>
          <a:graphicData uri="http://schemas.openxmlformats.org/drawingml/2006/table">
            <a:tbl>
              <a:tblPr bandRow="1" firstRow="1">
                <a:noFill/>
                <a:tableStyleId>{3006BFD6-EA26-4E59-8CE9-C02354349C95}</a:tableStyleId>
              </a:tblPr>
              <a:tblGrid>
                <a:gridCol w="2872100"/>
                <a:gridCol w="2872100"/>
                <a:gridCol w="2872100"/>
              </a:tblGrid>
              <a:tr h="7398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Year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Event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Proportion of fatalities that were female</a:t>
                      </a:r>
                      <a:endParaRPr sz="1400" u="none" cap="none" strike="noStrike"/>
                    </a:p>
                  </a:txBody>
                  <a:tcPr marT="45725" marB="45725" marR="91450" marL="91450"/>
                </a:tc>
              </a:tr>
              <a:tr h="3871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2004</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Tsunami – Aceh, Indonesia</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77%</a:t>
                      </a:r>
                      <a:endParaRPr sz="1400" u="none" cap="none" strike="noStrike"/>
                    </a:p>
                  </a:txBody>
                  <a:tcPr marT="29325" marB="29325" marR="58650" marL="58650"/>
                </a:tc>
              </a:tr>
              <a:tr h="3540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2004</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Tsunami- Tamil Nadu, India</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73%</a:t>
                      </a:r>
                      <a:endParaRPr sz="1400" u="none" cap="none" strike="noStrike"/>
                    </a:p>
                  </a:txBody>
                  <a:tcPr marT="29325" marB="29325" marR="58650" marL="58650"/>
                </a:tc>
              </a:tr>
              <a:tr h="3336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2008</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Cyclone Nargis - Myanmar</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61%</a:t>
                      </a:r>
                      <a:endParaRPr sz="1400" u="none" cap="none" strike="noStrike"/>
                    </a:p>
                  </a:txBody>
                  <a:tcPr marT="29325" marB="29325" marR="58650" marL="58650"/>
                </a:tc>
              </a:tr>
              <a:tr h="3404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2009</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Tsunami – Tonga and Samoa</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70%</a:t>
                      </a:r>
                      <a:endParaRPr sz="1400" u="none" cap="none" strike="noStrike"/>
                    </a:p>
                  </a:txBody>
                  <a:tcPr marT="29325" marB="29325" marR="58650" marL="58650"/>
                </a:tc>
              </a:tr>
              <a:tr h="3608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2014</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Solomon Islands Floods</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96% &amp; children</a:t>
                      </a:r>
                      <a:endParaRPr sz="1400" u="none" cap="none" strike="noStrike"/>
                    </a:p>
                  </a:txBody>
                  <a:tcPr marT="29325" marB="29325" marR="58650" marL="58650"/>
                </a:tc>
              </a:tr>
              <a:tr h="3744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2014</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Ebola Outbreak (SL, Lb, Guinea)</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55-60%</a:t>
                      </a:r>
                      <a:endParaRPr sz="1400" u="none" cap="none" strike="noStrike"/>
                    </a:p>
                  </a:txBody>
                  <a:tcPr marT="29325" marB="29325" marR="58650" marL="58650"/>
                </a:tc>
              </a:tr>
              <a:tr h="3472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2015</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Nepal Earthquake</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55%</a:t>
                      </a:r>
                      <a:endParaRPr sz="1400" u="none" cap="none" strike="noStrike"/>
                    </a:p>
                  </a:txBody>
                  <a:tcPr marT="29325" marB="29325" marR="58650" marL="58650"/>
                </a:tc>
              </a:tr>
              <a:tr h="3199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2015</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Myanmar Floods</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42%</a:t>
                      </a:r>
                      <a:endParaRPr sz="1400" u="none" cap="none" strike="noStrike"/>
                    </a:p>
                  </a:txBody>
                  <a:tcPr marT="29325" marB="29325" marR="58650" marL="58650"/>
                </a:tc>
              </a:tr>
              <a:tr h="3540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2016</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Fiji Cyclone Winston</a:t>
                      </a:r>
                      <a:endParaRPr sz="1400" u="none" cap="none" strike="noStrike"/>
                    </a:p>
                  </a:txBody>
                  <a:tcPr marT="29325" marB="29325" marR="58650" marL="586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50%  (92% iTaukei)</a:t>
                      </a:r>
                      <a:endParaRPr sz="1400" u="none" cap="none" strike="noStrike"/>
                    </a:p>
                  </a:txBody>
                  <a:tcPr marT="29325" marB="29325" marR="58650" marL="586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4"/>
          <p:cNvSpPr txBox="1"/>
          <p:nvPr>
            <p:ph type="title"/>
          </p:nvPr>
        </p:nvSpPr>
        <p:spPr>
          <a:xfrm>
            <a:off x="841774" y="269695"/>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3200"/>
              <a:t>Agenda 2030 and the Sustainable Development Goals (2015-2030)</a:t>
            </a:r>
            <a:endParaRPr/>
          </a:p>
        </p:txBody>
      </p:sp>
      <p:sp>
        <p:nvSpPr>
          <p:cNvPr id="50" name="Google Shape;50;p4"/>
          <p:cNvSpPr txBox="1"/>
          <p:nvPr/>
        </p:nvSpPr>
        <p:spPr>
          <a:xfrm>
            <a:off x="841775" y="1424356"/>
            <a:ext cx="4284862" cy="48865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Calibri"/>
                <a:ea typeface="Calibri"/>
                <a:cs typeface="Calibri"/>
                <a:sym typeface="Calibri"/>
              </a:rPr>
              <a:t>In numbers: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17 Goals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169 targets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232 indicators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193 UN member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Calibri"/>
                <a:ea typeface="Calibri"/>
                <a:cs typeface="Calibri"/>
                <a:sym typeface="Calibri"/>
              </a:rPr>
              <a:t>Need to know:</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UN High Level Political Forum every year hosts thematic discussions on progress </a:t>
            </a:r>
            <a:br>
              <a:rPr b="0" i="0" lang="en-GB" sz="2200" u="none" cap="none" strike="noStrike">
                <a:solidFill>
                  <a:srgbClr val="000000"/>
                </a:solidFill>
                <a:latin typeface="Calibri"/>
                <a:ea typeface="Calibri"/>
                <a:cs typeface="Calibri"/>
                <a:sym typeface="Calibri"/>
              </a:rPr>
            </a:br>
            <a:r>
              <a:rPr b="0" i="0" lang="en-GB" sz="2200" u="none" cap="none" strike="noStrike">
                <a:solidFill>
                  <a:srgbClr val="000000"/>
                </a:solidFill>
                <a:latin typeface="Calibri"/>
                <a:ea typeface="Calibri"/>
                <a:cs typeface="Calibri"/>
                <a:sym typeface="Calibri"/>
              </a:rPr>
              <a:t>(reports from governments)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rgbClr val="000000"/>
                </a:solidFill>
                <a:latin typeface="Calibri"/>
                <a:ea typeface="Calibri"/>
                <a:cs typeface="Calibri"/>
                <a:sym typeface="Calibri"/>
              </a:rPr>
              <a:t>Independent trackers include </a:t>
            </a:r>
            <a:r>
              <a:rPr b="0" i="0" lang="en-GB" sz="2200" u="sng" cap="none" strike="noStrike">
                <a:solidFill>
                  <a:schemeClr val="hlink"/>
                </a:solidFill>
                <a:latin typeface="Calibri"/>
                <a:ea typeface="Calibri"/>
                <a:cs typeface="Calibri"/>
                <a:sym typeface="Calibri"/>
                <a:hlinkClick r:id="rId3"/>
              </a:rPr>
              <a:t>https://sdg-tracker.org/</a:t>
            </a:r>
            <a:r>
              <a:rPr b="0" i="0" lang="en-GB" sz="2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descr="A picture containing drawing&#10;&#10;Description automatically generated" id="51" name="Google Shape;51;p4"/>
          <p:cNvPicPr preferRelativeResize="0"/>
          <p:nvPr/>
        </p:nvPicPr>
        <p:blipFill rotWithShape="1">
          <a:blip r:embed="rId4">
            <a:alphaModFix/>
          </a:blip>
          <a:srcRect b="0" l="0" r="0" t="0"/>
          <a:stretch/>
        </p:blipFill>
        <p:spPr>
          <a:xfrm>
            <a:off x="5486400" y="2589552"/>
            <a:ext cx="2937531" cy="29375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767572" y="234148"/>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Measuring difference</a:t>
            </a:r>
            <a:endParaRPr/>
          </a:p>
        </p:txBody>
      </p:sp>
      <p:sp>
        <p:nvSpPr>
          <p:cNvPr id="316" name="Google Shape;316;p41"/>
          <p:cNvSpPr txBox="1"/>
          <p:nvPr>
            <p:ph idx="1" type="body"/>
          </p:nvPr>
        </p:nvSpPr>
        <p:spPr>
          <a:xfrm>
            <a:off x="337931" y="1285461"/>
            <a:ext cx="8613912" cy="693562"/>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rPr b="1" lang="en-GB" sz="1800"/>
              <a:t>The Sendai Framework itself mentions the importance of disaggregating data:</a:t>
            </a:r>
            <a:endParaRPr/>
          </a:p>
          <a:p>
            <a:pPr indent="0" lvl="0" marL="457200" rtl="0" algn="l">
              <a:lnSpc>
                <a:spcPct val="100000"/>
              </a:lnSpc>
              <a:spcBef>
                <a:spcPts val="0"/>
              </a:spcBef>
              <a:spcAft>
                <a:spcPts val="0"/>
              </a:spcAft>
              <a:buSzPts val="1400"/>
              <a:buNone/>
            </a:pPr>
            <a:r>
              <a:t/>
            </a:r>
            <a:endParaRPr b="1" sz="1800"/>
          </a:p>
          <a:p>
            <a:pPr indent="0" lvl="0" marL="457200" rtl="0" algn="l">
              <a:lnSpc>
                <a:spcPct val="100000"/>
              </a:lnSpc>
              <a:spcBef>
                <a:spcPts val="0"/>
              </a:spcBef>
              <a:spcAft>
                <a:spcPts val="0"/>
              </a:spcAft>
              <a:buSzPts val="1400"/>
              <a:buNone/>
            </a:pPr>
            <a:r>
              <a:rPr b="1" lang="en-GB" sz="1800"/>
              <a:t>Sendai Framework Priority 1: Understanding disaster risk</a:t>
            </a:r>
            <a:endParaRPr/>
          </a:p>
          <a:p>
            <a:pPr indent="0" lvl="0" marL="45720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SzPts val="1400"/>
              <a:buNone/>
            </a:pPr>
            <a:r>
              <a:rPr lang="en-GB" sz="1800"/>
              <a:t>(Item 24) Nationally and locally, </a:t>
            </a:r>
            <a:r>
              <a:rPr i="1" lang="en-GB" sz="1800"/>
              <a:t>“…it is important:</a:t>
            </a:r>
            <a:endParaRPr/>
          </a:p>
          <a:p>
            <a:pPr indent="0" lvl="0" marL="457200" rtl="0" algn="l">
              <a:lnSpc>
                <a:spcPct val="100000"/>
              </a:lnSpc>
              <a:spcBef>
                <a:spcPts val="0"/>
              </a:spcBef>
              <a:spcAft>
                <a:spcPts val="0"/>
              </a:spcAft>
              <a:buSzPts val="1400"/>
              <a:buNone/>
            </a:pPr>
            <a:r>
              <a:rPr i="1" lang="en-GB" sz="1800"/>
              <a:t>a) To promote the collection, analysis, management and use of relevant data and practical information and ensure its dissemination, taking into account the needs of different categories of users, as appropriate;…..</a:t>
            </a:r>
            <a:endParaRPr/>
          </a:p>
          <a:p>
            <a:pPr indent="0" lvl="0" marL="457200" rtl="0" algn="l">
              <a:lnSpc>
                <a:spcPct val="100000"/>
              </a:lnSpc>
              <a:spcBef>
                <a:spcPts val="0"/>
              </a:spcBef>
              <a:spcAft>
                <a:spcPts val="0"/>
              </a:spcAft>
              <a:buSzPts val="1400"/>
              <a:buNone/>
            </a:pPr>
            <a:r>
              <a:rPr i="1" lang="en-GB" sz="1800"/>
              <a:t>n) To apply risk information in all its dimensions of vulnerability, capacity and exposure of persons, communities, countries and assets, as well as hazard characteristics, to develop and implement disaster risk reduction policies…”</a:t>
            </a:r>
            <a:endParaRPr/>
          </a:p>
          <a:p>
            <a:pPr indent="0" lvl="0" marL="45720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SzPts val="1400"/>
              <a:buNone/>
            </a:pPr>
            <a:r>
              <a:rPr lang="en-GB" sz="1800"/>
              <a:t>However, the 38 indicators of the Sendai Framework Monitor against which governments must report, do not require gender-disaggregated data</a:t>
            </a:r>
            <a:endParaRPr/>
          </a:p>
          <a:p>
            <a:pPr indent="0" lvl="0" marL="45720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SzPts val="1400"/>
              <a:buNone/>
            </a:pPr>
            <a:r>
              <a:rPr lang="en-GB" sz="1800"/>
              <a:t>It is up to individual governments and disaster agencies to collect disaggregated data – for gender and other key variables that influence vulnerability and inclusion/exclusion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975262" y="382702"/>
            <a:ext cx="8168738"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Acting on difference</a:t>
            </a:r>
            <a:endParaRPr b="0">
              <a:solidFill>
                <a:schemeClr val="dk1"/>
              </a:solidFill>
            </a:endParaRPr>
          </a:p>
        </p:txBody>
      </p:sp>
      <p:sp>
        <p:nvSpPr>
          <p:cNvPr id="322" name="Google Shape;322;p42"/>
          <p:cNvSpPr txBox="1"/>
          <p:nvPr>
            <p:ph idx="1" type="body"/>
          </p:nvPr>
        </p:nvSpPr>
        <p:spPr>
          <a:xfrm>
            <a:off x="827835" y="1166402"/>
            <a:ext cx="7723498" cy="3507198"/>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b="1" lang="en-GB" sz="2000"/>
              <a:t>The Sendai Framework text recognises that disaster preparedness and risk reduction efforts should explicitly be geared to empowering and assisting those disproportionately affected by disasters</a:t>
            </a:r>
            <a:endParaRPr/>
          </a:p>
          <a:p>
            <a:pPr indent="-228600" lvl="0" marL="457200" rtl="0" algn="l">
              <a:lnSpc>
                <a:spcPct val="100000"/>
              </a:lnSpc>
              <a:spcBef>
                <a:spcPts val="0"/>
              </a:spcBef>
              <a:spcAft>
                <a:spcPts val="0"/>
              </a:spcAft>
              <a:buSzPts val="1400"/>
              <a:buNone/>
            </a:pPr>
            <a:r>
              <a:t/>
            </a:r>
            <a:endParaRPr b="1" sz="2000"/>
          </a:p>
          <a:p>
            <a:pPr indent="-228600" lvl="0" marL="457200" rtl="0" algn="l">
              <a:lnSpc>
                <a:spcPct val="100000"/>
              </a:lnSpc>
              <a:spcBef>
                <a:spcPts val="0"/>
              </a:spcBef>
              <a:spcAft>
                <a:spcPts val="0"/>
              </a:spcAft>
              <a:buSzPts val="1400"/>
              <a:buNone/>
            </a:pPr>
            <a:r>
              <a:rPr b="1" lang="en-GB" sz="2000"/>
              <a:t>Sendai Framework Priority 3: Investing in disaster risk reduction for resilience</a:t>
            </a:r>
            <a:endParaRPr/>
          </a:p>
          <a:p>
            <a:pPr indent="-228600" lvl="0" marL="457200" rtl="0" algn="l">
              <a:lnSpc>
                <a:spcPct val="100000"/>
              </a:lnSpc>
              <a:spcBef>
                <a:spcPts val="0"/>
              </a:spcBef>
              <a:spcAft>
                <a:spcPts val="0"/>
              </a:spcAft>
              <a:buSzPts val="1400"/>
              <a:buNone/>
            </a:pPr>
            <a:r>
              <a:rPr i="1" lang="en-GB" sz="2000"/>
              <a:t>“(item 30) Nationally and locally…to achieve this, it is important:</a:t>
            </a:r>
            <a:endParaRPr/>
          </a:p>
          <a:p>
            <a:pPr indent="-228600" lvl="0" marL="457200" rtl="0" algn="l">
              <a:lnSpc>
                <a:spcPct val="100000"/>
              </a:lnSpc>
              <a:spcBef>
                <a:spcPts val="0"/>
              </a:spcBef>
              <a:spcAft>
                <a:spcPts val="0"/>
              </a:spcAft>
              <a:buSzPts val="1400"/>
              <a:buNone/>
            </a:pPr>
            <a:r>
              <a:t/>
            </a:r>
            <a:endParaRPr i="1" sz="2000"/>
          </a:p>
          <a:p>
            <a:pPr indent="-228600" lvl="0" marL="457200" rtl="0" algn="l">
              <a:lnSpc>
                <a:spcPct val="100000"/>
              </a:lnSpc>
              <a:spcBef>
                <a:spcPts val="0"/>
              </a:spcBef>
              <a:spcAft>
                <a:spcPts val="0"/>
              </a:spcAft>
              <a:buSzPts val="1400"/>
              <a:buNone/>
            </a:pPr>
            <a:r>
              <a:rPr i="1" lang="en-GB" sz="2000"/>
              <a:t> (j) To strengthen the design and implementation of inclusive policies and social safety-net mechanisms, including through community involvement, integrated with livelihood enhancement programmes, and access to basic health-care services, including maternal, newborn and child health, sexual and reproductive health, food security and nutrition, housing and education, towards the eradication of poverty, to find durable solutions in the post-disaster phase and to empower and assist people disproportionately affected by disasters”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title"/>
          </p:nvPr>
        </p:nvSpPr>
        <p:spPr>
          <a:xfrm>
            <a:off x="1179052" y="910745"/>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Ethiopia: Vulnerability to disaster risks  </a:t>
            </a:r>
            <a:endParaRPr/>
          </a:p>
        </p:txBody>
      </p:sp>
      <p:sp>
        <p:nvSpPr>
          <p:cNvPr id="329" name="Google Shape;329;p43"/>
          <p:cNvSpPr txBox="1"/>
          <p:nvPr>
            <p:ph idx="1" type="body"/>
          </p:nvPr>
        </p:nvSpPr>
        <p:spPr>
          <a:xfrm>
            <a:off x="904034" y="1861834"/>
            <a:ext cx="7060912" cy="3302000"/>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1400"/>
              <a:buFont typeface="Arial"/>
              <a:buChar char="•"/>
            </a:pPr>
            <a:r>
              <a:rPr lang="en-GB" sz="2400"/>
              <a:t>Ethiopia – population of 100 million (2015 census) with 3% annual growth rate</a:t>
            </a:r>
            <a:endParaRPr/>
          </a:p>
          <a:p>
            <a:pPr indent="-342900" lvl="0" marL="571500" rtl="0" algn="l">
              <a:lnSpc>
                <a:spcPct val="100000"/>
              </a:lnSpc>
              <a:spcBef>
                <a:spcPts val="0"/>
              </a:spcBef>
              <a:spcAft>
                <a:spcPts val="0"/>
              </a:spcAft>
              <a:buSzPts val="1400"/>
              <a:buFont typeface="Arial"/>
              <a:buChar char="•"/>
            </a:pPr>
            <a:r>
              <a:rPr lang="en-GB" sz="2400"/>
              <a:t>80% of population in rural areas</a:t>
            </a:r>
            <a:endParaRPr/>
          </a:p>
          <a:p>
            <a:pPr indent="-342900" lvl="0" marL="571500" rtl="0" algn="l">
              <a:lnSpc>
                <a:spcPct val="100000"/>
              </a:lnSpc>
              <a:spcBef>
                <a:spcPts val="0"/>
              </a:spcBef>
              <a:spcAft>
                <a:spcPts val="0"/>
              </a:spcAft>
              <a:buSzPts val="1400"/>
              <a:buFont typeface="Arial"/>
              <a:buChar char="•"/>
            </a:pPr>
            <a:r>
              <a:rPr lang="en-GB" sz="2400"/>
              <a:t>Agriculture sector accounts – 41% of GDP and 85% of employment</a:t>
            </a:r>
            <a:endParaRPr/>
          </a:p>
          <a:p>
            <a:pPr indent="-342900" lvl="0" marL="571500" rtl="0" algn="l">
              <a:lnSpc>
                <a:spcPct val="100000"/>
              </a:lnSpc>
              <a:spcBef>
                <a:spcPts val="0"/>
              </a:spcBef>
              <a:spcAft>
                <a:spcPts val="0"/>
              </a:spcAft>
              <a:buSzPts val="1400"/>
              <a:buFont typeface="Arial"/>
              <a:buChar char="•"/>
            </a:pPr>
            <a:r>
              <a:rPr lang="en-GB" sz="2400"/>
              <a:t>90% cereal crops rain fed and vulnerable to rainfall variability </a:t>
            </a:r>
            <a:endParaRPr/>
          </a:p>
          <a:p>
            <a:pPr indent="-342900" lvl="0" marL="571500" rtl="0" algn="l">
              <a:lnSpc>
                <a:spcPct val="100000"/>
              </a:lnSpc>
              <a:spcBef>
                <a:spcPts val="0"/>
              </a:spcBef>
              <a:spcAft>
                <a:spcPts val="0"/>
              </a:spcAft>
              <a:buSzPts val="1400"/>
              <a:buFont typeface="Arial"/>
              <a:buChar char="•"/>
            </a:pPr>
            <a:r>
              <a:rPr lang="en-GB" sz="2400"/>
              <a:t>Climate change predicted to further increase exposure to climate-related and hydrological hazards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4"/>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Ethiopia’s disaster loss database record of hazard event types, 2018</a:t>
            </a:r>
            <a:endParaRPr sz="2800">
              <a:solidFill>
                <a:srgbClr val="C00000"/>
              </a:solidFill>
            </a:endParaRPr>
          </a:p>
        </p:txBody>
      </p:sp>
      <p:pic>
        <p:nvPicPr>
          <p:cNvPr id="336" name="Google Shape;336;p44"/>
          <p:cNvPicPr preferRelativeResize="0"/>
          <p:nvPr>
            <p:ph idx="1" type="body"/>
          </p:nvPr>
        </p:nvPicPr>
        <p:blipFill rotWithShape="1">
          <a:blip r:embed="rId3">
            <a:alphaModFix/>
          </a:blip>
          <a:srcRect b="0" l="0" r="0" t="0"/>
          <a:stretch/>
        </p:blipFill>
        <p:spPr>
          <a:xfrm>
            <a:off x="2039972" y="2226469"/>
            <a:ext cx="5064057" cy="3263504"/>
          </a:xfrm>
          <a:prstGeom prst="rect">
            <a:avLst/>
          </a:prstGeom>
          <a:noFill/>
          <a:ln>
            <a:noFill/>
          </a:ln>
        </p:spPr>
      </p:pic>
      <p:sp>
        <p:nvSpPr>
          <p:cNvPr id="337" name="Google Shape;337;p44"/>
          <p:cNvSpPr/>
          <p:nvPr/>
        </p:nvSpPr>
        <p:spPr>
          <a:xfrm>
            <a:off x="1121881" y="5179902"/>
            <a:ext cx="2264786" cy="3100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en-GB" sz="1100" u="none" cap="none" strike="noStrike">
                <a:solidFill>
                  <a:srgbClr val="000000"/>
                </a:solidFill>
                <a:latin typeface="Arial"/>
                <a:ea typeface="Arial"/>
                <a:cs typeface="Arial"/>
                <a:sym typeface="Arial"/>
              </a:rPr>
              <a:t>Source: UNDRR, 2019</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5"/>
          <p:cNvSpPr txBox="1"/>
          <p:nvPr>
            <p:ph type="title"/>
          </p:nvPr>
        </p:nvSpPr>
        <p:spPr>
          <a:xfrm>
            <a:off x="370732" y="1150793"/>
            <a:ext cx="8402534" cy="99417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2019 World Bank Disaster Risk Profile - Ethiopia</a:t>
            </a:r>
            <a:endParaRPr sz="2800">
              <a:solidFill>
                <a:srgbClr val="C00000"/>
              </a:solidFill>
            </a:endParaRPr>
          </a:p>
        </p:txBody>
      </p:sp>
      <p:pic>
        <p:nvPicPr>
          <p:cNvPr id="344" name="Google Shape;344;p45"/>
          <p:cNvPicPr preferRelativeResize="0"/>
          <p:nvPr>
            <p:ph idx="1" type="body"/>
          </p:nvPr>
        </p:nvPicPr>
        <p:blipFill rotWithShape="1">
          <a:blip r:embed="rId3">
            <a:alphaModFix/>
          </a:blip>
          <a:srcRect b="0" l="0" r="0" t="0"/>
          <a:stretch/>
        </p:blipFill>
        <p:spPr>
          <a:xfrm>
            <a:off x="3496866" y="4983956"/>
            <a:ext cx="2150269" cy="742950"/>
          </a:xfrm>
          <a:prstGeom prst="rect">
            <a:avLst/>
          </a:prstGeom>
          <a:noFill/>
          <a:ln>
            <a:noFill/>
          </a:ln>
        </p:spPr>
      </p:pic>
      <p:pic>
        <p:nvPicPr>
          <p:cNvPr id="345" name="Google Shape;345;p45"/>
          <p:cNvPicPr preferRelativeResize="0"/>
          <p:nvPr/>
        </p:nvPicPr>
        <p:blipFill rotWithShape="1">
          <a:blip r:embed="rId4">
            <a:alphaModFix/>
          </a:blip>
          <a:srcRect b="0" l="0" r="0" t="0"/>
          <a:stretch/>
        </p:blipFill>
        <p:spPr>
          <a:xfrm>
            <a:off x="119627" y="2144965"/>
            <a:ext cx="8904746" cy="2631143"/>
          </a:xfrm>
          <a:prstGeom prst="rect">
            <a:avLst/>
          </a:prstGeom>
          <a:noFill/>
          <a:ln>
            <a:noFill/>
          </a:ln>
        </p:spPr>
      </p:pic>
      <p:sp>
        <p:nvSpPr>
          <p:cNvPr id="346" name="Google Shape;346;p45"/>
          <p:cNvSpPr txBox="1"/>
          <p:nvPr/>
        </p:nvSpPr>
        <p:spPr>
          <a:xfrm>
            <a:off x="801511" y="6062133"/>
            <a:ext cx="510257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Arial"/>
                <a:ea typeface="Arial"/>
                <a:cs typeface="Arial"/>
                <a:sym typeface="Arial"/>
              </a:rPr>
              <a:t>Source: </a:t>
            </a:r>
            <a:r>
              <a:rPr b="0" i="0" lang="en-GB" sz="1100" u="sng" cap="none" strike="noStrike">
                <a:solidFill>
                  <a:srgbClr val="000000"/>
                </a:solidFill>
                <a:latin typeface="Arial"/>
                <a:ea typeface="Arial"/>
                <a:cs typeface="Arial"/>
                <a:sym typeface="Arial"/>
                <a:hlinkClick r:id="rId5">
                  <a:extLst>
                    <a:ext uri="{A12FA001-AC4F-418D-AE19-62706E023703}">
                      <ahyp:hlinkClr val="tx"/>
                    </a:ext>
                  </a:extLst>
                </a:hlinkClick>
              </a:rPr>
              <a:t>The world Bank, 2019</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type="title"/>
          </p:nvPr>
        </p:nvSpPr>
        <p:spPr>
          <a:xfrm>
            <a:off x="977033" y="508794"/>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Ethiopia: Disaster risk reduction</a:t>
            </a:r>
            <a:endParaRPr sz="2800">
              <a:solidFill>
                <a:srgbClr val="C00000"/>
              </a:solidFill>
            </a:endParaRPr>
          </a:p>
        </p:txBody>
      </p:sp>
      <p:sp>
        <p:nvSpPr>
          <p:cNvPr id="353" name="Google Shape;353;p46"/>
          <p:cNvSpPr txBox="1"/>
          <p:nvPr>
            <p:ph idx="1" type="body"/>
          </p:nvPr>
        </p:nvSpPr>
        <p:spPr>
          <a:xfrm>
            <a:off x="421994" y="1502967"/>
            <a:ext cx="8108621" cy="3601640"/>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1400"/>
              <a:buFont typeface="Arial"/>
              <a:buChar char="•"/>
            </a:pPr>
            <a:r>
              <a:rPr lang="en-GB" sz="1950"/>
              <a:t>The Sendai Framework among the frameworks and initiatives shaping disaster risk management practices in Ethiopia; has an assigned focal point</a:t>
            </a:r>
            <a:endParaRPr/>
          </a:p>
          <a:p>
            <a:pPr indent="-342900" lvl="0" marL="571500" rtl="0" algn="l">
              <a:lnSpc>
                <a:spcPct val="100000"/>
              </a:lnSpc>
              <a:spcBef>
                <a:spcPts val="0"/>
              </a:spcBef>
              <a:spcAft>
                <a:spcPts val="0"/>
              </a:spcAft>
              <a:buSzPts val="1400"/>
              <a:buFont typeface="Arial"/>
              <a:buChar char="•"/>
            </a:pPr>
            <a:r>
              <a:rPr lang="en-GB" sz="1950"/>
              <a:t>Institutional arrangements for Disaster risk management in place since 1974. Currently National Disaster Risk Management Commission (NDRMC). </a:t>
            </a:r>
            <a:endParaRPr/>
          </a:p>
          <a:p>
            <a:pPr indent="-342900" lvl="0" marL="571500" rtl="0" algn="l">
              <a:lnSpc>
                <a:spcPct val="100000"/>
              </a:lnSpc>
              <a:spcBef>
                <a:spcPts val="0"/>
              </a:spcBef>
              <a:spcAft>
                <a:spcPts val="0"/>
              </a:spcAft>
              <a:buSzPts val="1400"/>
              <a:buFont typeface="Arial"/>
              <a:buChar char="•"/>
            </a:pPr>
            <a:r>
              <a:rPr lang="en-GB" sz="1950"/>
              <a:t>DRM working group on mainstreaming gender in disaster risk management, 2012</a:t>
            </a:r>
            <a:endParaRPr/>
          </a:p>
          <a:p>
            <a:pPr indent="-342900" lvl="0" marL="571500" rtl="0" algn="l">
              <a:lnSpc>
                <a:spcPct val="100000"/>
              </a:lnSpc>
              <a:spcBef>
                <a:spcPts val="0"/>
              </a:spcBef>
              <a:spcAft>
                <a:spcPts val="0"/>
              </a:spcAft>
              <a:buSzPts val="1400"/>
              <a:buFont typeface="Arial"/>
              <a:buChar char="•"/>
            </a:pPr>
            <a:r>
              <a:rPr lang="en-GB" sz="1950"/>
              <a:t>National DRM policy and strategy and its implementation manual, 2013</a:t>
            </a:r>
            <a:endParaRPr/>
          </a:p>
          <a:p>
            <a:pPr indent="-342900" lvl="1" marL="1028700" rtl="0" algn="l">
              <a:lnSpc>
                <a:spcPct val="100000"/>
              </a:lnSpc>
              <a:spcBef>
                <a:spcPts val="0"/>
              </a:spcBef>
              <a:spcAft>
                <a:spcPts val="0"/>
              </a:spcAft>
              <a:buSzPts val="1400"/>
              <a:buFont typeface="Arial"/>
              <a:buChar char="•"/>
            </a:pPr>
            <a:r>
              <a:rPr lang="en-GB" sz="1950"/>
              <a:t>Importance of gender within the DRM system recognised but lacks in requiring gender disaggregated data</a:t>
            </a:r>
            <a:endParaRPr/>
          </a:p>
          <a:p>
            <a:pPr indent="-342900" lvl="0" marL="571500" rtl="0" algn="l">
              <a:lnSpc>
                <a:spcPct val="100000"/>
              </a:lnSpc>
              <a:spcBef>
                <a:spcPts val="0"/>
              </a:spcBef>
              <a:spcAft>
                <a:spcPts val="0"/>
              </a:spcAft>
              <a:buSzPts val="1400"/>
              <a:buFont typeface="Arial"/>
              <a:buChar char="•"/>
            </a:pPr>
            <a:r>
              <a:rPr lang="en-GB" sz="1950"/>
              <a:t>Disaster Risk Management Mainstream Guidelines, 2018</a:t>
            </a:r>
            <a:endParaRPr/>
          </a:p>
          <a:p>
            <a:pPr indent="-228600" lvl="0" marL="457200" rtl="0" algn="l">
              <a:lnSpc>
                <a:spcPct val="100000"/>
              </a:lnSpc>
              <a:spcBef>
                <a:spcPts val="0"/>
              </a:spcBef>
              <a:spcAft>
                <a:spcPts val="0"/>
              </a:spcAft>
              <a:buSzPts val="1400"/>
              <a:buNone/>
            </a:pPr>
            <a:r>
              <a:t/>
            </a:r>
            <a:endParaRPr sz="1950"/>
          </a:p>
          <a:p>
            <a:pPr indent="0" lvl="0" marL="0" rtl="0" algn="l">
              <a:lnSpc>
                <a:spcPct val="100000"/>
              </a:lnSpc>
              <a:spcBef>
                <a:spcPts val="0"/>
              </a:spcBef>
              <a:spcAft>
                <a:spcPts val="0"/>
              </a:spcAft>
              <a:buSzPts val="1400"/>
              <a:buNone/>
            </a:pPr>
            <a:r>
              <a:t/>
            </a:r>
            <a:endParaRPr sz="1950"/>
          </a:p>
          <a:p>
            <a:pPr indent="-228600" lvl="0" marL="457200" rtl="0" algn="l">
              <a:lnSpc>
                <a:spcPct val="100000"/>
              </a:lnSpc>
              <a:spcBef>
                <a:spcPts val="0"/>
              </a:spcBef>
              <a:spcAft>
                <a:spcPts val="0"/>
              </a:spcAft>
              <a:buSzPts val="1400"/>
              <a:buNone/>
            </a:pPr>
            <a:r>
              <a:t/>
            </a:r>
            <a:endParaRPr sz="195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7"/>
          <p:cNvSpPr txBox="1"/>
          <p:nvPr>
            <p:ph type="title"/>
          </p:nvPr>
        </p:nvSpPr>
        <p:spPr>
          <a:xfrm>
            <a:off x="308610" y="449206"/>
            <a:ext cx="3364396" cy="816102"/>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Disaster risk reduction – continued </a:t>
            </a:r>
            <a:endParaRPr sz="2800">
              <a:solidFill>
                <a:srgbClr val="C00000"/>
              </a:solidFill>
            </a:endParaRPr>
          </a:p>
        </p:txBody>
      </p:sp>
      <p:sp>
        <p:nvSpPr>
          <p:cNvPr id="359" name="Google Shape;359;p47"/>
          <p:cNvSpPr txBox="1"/>
          <p:nvPr>
            <p:ph idx="1" type="body"/>
          </p:nvPr>
        </p:nvSpPr>
        <p:spPr>
          <a:xfrm>
            <a:off x="223550" y="1426635"/>
            <a:ext cx="3364396" cy="4574108"/>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SzPts val="1400"/>
              <a:buFont typeface="Arial"/>
              <a:buChar char="•"/>
            </a:pPr>
            <a:r>
              <a:rPr lang="en-GB" sz="1572"/>
              <a:t>Since 2008, vulnerability assessments conducted nationally through the Woreda Disaster Risk Profiling (WDRP) programme</a:t>
            </a:r>
            <a:endParaRPr sz="1572"/>
          </a:p>
          <a:p>
            <a:pPr indent="-285750" lvl="0" marL="514350" rtl="0" algn="l">
              <a:lnSpc>
                <a:spcPct val="100000"/>
              </a:lnSpc>
              <a:spcBef>
                <a:spcPts val="0"/>
              </a:spcBef>
              <a:spcAft>
                <a:spcPts val="0"/>
              </a:spcAft>
              <a:buSzPts val="1400"/>
              <a:buFont typeface="Arial"/>
              <a:buChar char="•"/>
            </a:pPr>
            <a:r>
              <a:rPr lang="en-GB" sz="1572"/>
              <a:t>The woreda profiles identify gender-based risks and vulnerabilities to inform risk reduction programmes.</a:t>
            </a:r>
            <a:endParaRPr/>
          </a:p>
          <a:p>
            <a:pPr indent="-285750" lvl="0" marL="514350" rtl="0" algn="l">
              <a:lnSpc>
                <a:spcPct val="100000"/>
              </a:lnSpc>
              <a:spcBef>
                <a:spcPts val="0"/>
              </a:spcBef>
              <a:spcAft>
                <a:spcPts val="0"/>
              </a:spcAft>
              <a:buSzPts val="1400"/>
              <a:buFont typeface="Arial"/>
              <a:buChar char="•"/>
            </a:pPr>
            <a:r>
              <a:rPr lang="en-GB" sz="1572"/>
              <a:t>Ethiopia started recording losses due to disaster events at woreda level (around 700 woredas), 2014</a:t>
            </a:r>
            <a:endParaRPr/>
          </a:p>
          <a:p>
            <a:pPr indent="-285750" lvl="0" marL="514350" rtl="0" algn="l">
              <a:lnSpc>
                <a:spcPct val="100000"/>
              </a:lnSpc>
              <a:spcBef>
                <a:spcPts val="0"/>
              </a:spcBef>
              <a:spcAft>
                <a:spcPts val="0"/>
              </a:spcAft>
              <a:buSzPts val="1400"/>
              <a:buFont typeface="Arial"/>
              <a:buChar char="•"/>
            </a:pPr>
            <a:r>
              <a:rPr lang="en-GB" sz="1572"/>
              <a:t>Ethiopia’s NAP includes aspects of DRR</a:t>
            </a:r>
            <a:endParaRPr/>
          </a:p>
          <a:p>
            <a:pPr indent="-285750" lvl="0" marL="514350" rtl="0" algn="l">
              <a:lnSpc>
                <a:spcPct val="100000"/>
              </a:lnSpc>
              <a:spcBef>
                <a:spcPts val="0"/>
              </a:spcBef>
              <a:spcAft>
                <a:spcPts val="0"/>
              </a:spcAft>
              <a:buSzPts val="1400"/>
              <a:buFont typeface="Arial"/>
              <a:buChar char="•"/>
            </a:pPr>
            <a:r>
              <a:rPr lang="en-GB" sz="1572"/>
              <a:t>Integration of DRR and management and climate change into the Second Growth and Transformation Plan (2016-2020)</a:t>
            </a:r>
            <a:endParaRPr/>
          </a:p>
          <a:p>
            <a:pPr indent="-228600" lvl="0" marL="457200" rtl="0" algn="l">
              <a:lnSpc>
                <a:spcPct val="100000"/>
              </a:lnSpc>
              <a:spcBef>
                <a:spcPts val="0"/>
              </a:spcBef>
              <a:spcAft>
                <a:spcPts val="0"/>
              </a:spcAft>
              <a:buSzPts val="1400"/>
              <a:buNone/>
            </a:pPr>
            <a:r>
              <a:t/>
            </a:r>
            <a:endParaRPr sz="1040"/>
          </a:p>
        </p:txBody>
      </p:sp>
      <p:pic>
        <p:nvPicPr>
          <p:cNvPr descr="A person riding a horse on a dirt road&#10;&#10;Description automatically generated" id="360" name="Google Shape;360;p47"/>
          <p:cNvPicPr preferRelativeResize="0"/>
          <p:nvPr/>
        </p:nvPicPr>
        <p:blipFill rotWithShape="1">
          <a:blip r:embed="rId3">
            <a:alphaModFix/>
          </a:blip>
          <a:srcRect b="-1" l="17169" r="15825" t="0"/>
          <a:stretch/>
        </p:blipFill>
        <p:spPr>
          <a:xfrm>
            <a:off x="3981039" y="857257"/>
            <a:ext cx="5162961" cy="5143493"/>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361" name="Google Shape;361;p47"/>
          <p:cNvSpPr txBox="1"/>
          <p:nvPr/>
        </p:nvSpPr>
        <p:spPr>
          <a:xfrm>
            <a:off x="4275118" y="5640037"/>
            <a:ext cx="4868883" cy="360706"/>
          </a:xfrm>
          <a:prstGeom prst="rect">
            <a:avLst/>
          </a:prstGeom>
          <a:solidFill>
            <a:srgbClr val="000000">
              <a:alpha val="4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FFFFFF"/>
                </a:solidFill>
                <a:latin typeface="Arial"/>
                <a:ea typeface="Arial"/>
                <a:cs typeface="Arial"/>
                <a:sym typeface="Arial"/>
              </a:rPr>
              <a:t>Source: Partners for Resilience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8"/>
          <p:cNvSpPr txBox="1"/>
          <p:nvPr>
            <p:ph type="title"/>
          </p:nvPr>
        </p:nvSpPr>
        <p:spPr>
          <a:xfrm>
            <a:off x="695725" y="545448"/>
            <a:ext cx="7468559" cy="1244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GB"/>
              <a:t>Introducing the international framework </a:t>
            </a:r>
            <a:br>
              <a:rPr lang="en-GB"/>
            </a:br>
            <a:r>
              <a:rPr lang="en-GB"/>
              <a:t>for climate ambition: the Paris Agreement </a:t>
            </a:r>
            <a:br>
              <a:rPr lang="en-GB"/>
            </a:br>
            <a:r>
              <a:rPr b="0" lang="en-GB" sz="2400"/>
              <a:t>– and how it links to gender and social inclusion</a:t>
            </a:r>
            <a:endParaRPr/>
          </a:p>
        </p:txBody>
      </p:sp>
      <p:sp>
        <p:nvSpPr>
          <p:cNvPr id="367" name="Google Shape;367;p48"/>
          <p:cNvSpPr txBox="1"/>
          <p:nvPr>
            <p:ph idx="1" type="body"/>
          </p:nvPr>
        </p:nvSpPr>
        <p:spPr>
          <a:xfrm>
            <a:off x="1443007" y="6312552"/>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lang="en-GB"/>
              <a:t> </a:t>
            </a:r>
            <a:endParaRPr/>
          </a:p>
        </p:txBody>
      </p:sp>
      <p:pic>
        <p:nvPicPr>
          <p:cNvPr descr="A large clock tower on top of a grass covered field&#10;&#10;Description automatically generated" id="368" name="Google Shape;368;p48"/>
          <p:cNvPicPr preferRelativeResize="0"/>
          <p:nvPr/>
        </p:nvPicPr>
        <p:blipFill rotWithShape="1">
          <a:blip r:embed="rId3">
            <a:alphaModFix/>
          </a:blip>
          <a:srcRect b="0" l="0" r="0" t="0"/>
          <a:stretch/>
        </p:blipFill>
        <p:spPr>
          <a:xfrm>
            <a:off x="1873648" y="2221991"/>
            <a:ext cx="5284798" cy="4000057"/>
          </a:xfrm>
          <a:prstGeom prst="rect">
            <a:avLst/>
          </a:prstGeom>
          <a:noFill/>
          <a:ln>
            <a:noFill/>
          </a:ln>
        </p:spPr>
      </p:pic>
      <p:sp>
        <p:nvSpPr>
          <p:cNvPr id="369" name="Google Shape;369;p48"/>
          <p:cNvSpPr txBox="1"/>
          <p:nvPr/>
        </p:nvSpPr>
        <p:spPr>
          <a:xfrm>
            <a:off x="5505994" y="6312552"/>
            <a:ext cx="253419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Calibri"/>
                <a:ea typeface="Calibri"/>
                <a:cs typeface="Calibri"/>
                <a:sym typeface="Calibri"/>
              </a:rPr>
              <a:t>Image – Paris, Alfi Ianni, flickr</a:t>
            </a:r>
            <a:endParaRPr b="0" i="1" sz="14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type="title"/>
          </p:nvPr>
        </p:nvSpPr>
        <p:spPr>
          <a:xfrm>
            <a:off x="446568" y="30833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UN Framework Convention on Climate Change (UNFCCC) Paris Agreement</a:t>
            </a:r>
            <a:endParaRPr/>
          </a:p>
        </p:txBody>
      </p:sp>
      <p:graphicFrame>
        <p:nvGraphicFramePr>
          <p:cNvPr id="375" name="Google Shape;375;p49"/>
          <p:cNvGraphicFramePr/>
          <p:nvPr/>
        </p:nvGraphicFramePr>
        <p:xfrm>
          <a:off x="446568" y="1701800"/>
          <a:ext cx="3000000" cy="3000000"/>
        </p:xfrm>
        <a:graphic>
          <a:graphicData uri="http://schemas.openxmlformats.org/drawingml/2006/table">
            <a:tbl>
              <a:tblPr bandRow="1" firstRow="1">
                <a:noFill/>
                <a:tableStyleId>{E0BEEFA5-FDFC-4C2A-9581-E0CEA1FEB54D}</a:tableStyleId>
              </a:tblPr>
              <a:tblGrid>
                <a:gridCol w="1062950"/>
                <a:gridCol w="7353625"/>
              </a:tblGrid>
              <a:tr h="15515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What</a:t>
                      </a:r>
                      <a:endParaRPr sz="1400" u="none" cap="none" strike="noStrike"/>
                    </a:p>
                  </a:txBody>
                  <a:tcPr marT="45725" marB="45725" marR="91450" marL="91450">
                    <a:solidFill>
                      <a:srgbClr val="E36C0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Climate change mitigation (mitigation of greenhouse gas emissions)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Climate change adaptation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Loss and damage</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Means of implementation: finance, technology transfer, capacity building </a:t>
                      </a:r>
                      <a:endParaRPr sz="1400" u="none" cap="none" strike="noStrike"/>
                    </a:p>
                  </a:txBody>
                  <a:tcPr marT="45725" marB="45725" marR="91450" marL="91450">
                    <a:solidFill>
                      <a:srgbClr val="E36C09"/>
                    </a:solidFill>
                  </a:tcPr>
                </a:tc>
              </a:tr>
              <a:tr h="5018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When</a:t>
                      </a:r>
                      <a:endParaRPr sz="1400" u="none" cap="none" strike="noStrike"/>
                    </a:p>
                  </a:txBody>
                  <a:tcPr marT="45725" marB="45725" marR="91450" marL="91450">
                    <a:solidFill>
                      <a:srgbClr val="FABF8E"/>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2015</a:t>
                      </a:r>
                      <a:endParaRPr sz="1400" u="none" cap="none" strike="noStrike"/>
                    </a:p>
                  </a:txBody>
                  <a:tcPr marT="45725" marB="45725" marR="91450" marL="91450">
                    <a:solidFill>
                      <a:srgbClr val="FABF8E"/>
                    </a:solidFill>
                  </a:tcPr>
                </a:tc>
              </a:tr>
              <a:tr h="6695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Who</a:t>
                      </a:r>
                      <a:endParaRPr sz="1400" u="none" cap="none" strike="noStrike"/>
                    </a:p>
                  </a:txBody>
                  <a:tcPr marT="45725" marB="45725" marR="91450" marL="91450">
                    <a:solidFill>
                      <a:srgbClr val="FBD4B4"/>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196 country representatives approved it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185 have ratified or acceded to it</a:t>
                      </a:r>
                      <a:endParaRPr sz="1400" u="none" cap="none" strike="noStrike"/>
                    </a:p>
                  </a:txBody>
                  <a:tcPr marT="45725" marB="45725" marR="91450" marL="91450">
                    <a:solidFill>
                      <a:srgbClr val="FBD4B4"/>
                    </a:solidFill>
                  </a:tcPr>
                </a:tc>
              </a:tr>
              <a:tr h="15515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How</a:t>
                      </a:r>
                      <a:endParaRPr sz="1400" u="none" cap="none" strike="noStrike"/>
                    </a:p>
                  </a:txBody>
                  <a:tcPr marT="45725" marB="45725" marR="91450" marL="91450">
                    <a:solidFill>
                      <a:srgbClr val="FDE9D8"/>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Calibri"/>
                          <a:ea typeface="Calibri"/>
                          <a:cs typeface="Calibri"/>
                          <a:sym typeface="Calibri"/>
                        </a:rPr>
                        <a:t>Each country must plan and report regularly. Nationally Determined Contributions (voluntary commitments, annex to the Paris Agreement) outline what all countries will do to reduce or avoid greenhouse gas emissions. All developing countries have stressed their climate change adaptation needs as well. No backsliding on voluntary targets.</a:t>
                      </a:r>
                      <a:endParaRPr sz="1400" u="none" cap="none" strike="noStrike"/>
                    </a:p>
                  </a:txBody>
                  <a:tcPr marT="45725" marB="45725" marR="91450" marL="91450">
                    <a:solidFill>
                      <a:srgbClr val="FDE9D8"/>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0"/>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Gender and social inclusion in the Paris Agreement 	</a:t>
            </a:r>
            <a:endParaRPr/>
          </a:p>
        </p:txBody>
      </p:sp>
      <p:sp>
        <p:nvSpPr>
          <p:cNvPr id="381" name="Google Shape;381;p50"/>
          <p:cNvSpPr txBox="1"/>
          <p:nvPr>
            <p:ph idx="1" type="body"/>
          </p:nvPr>
        </p:nvSpPr>
        <p:spPr>
          <a:xfrm>
            <a:off x="1041543" y="1726912"/>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i="1" lang="en-GB"/>
              <a:t>“Climate change is a common concern of humankind, Parties should, when taking action to address climate change, respect, promote and consider their respective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 (UNFCCC, 2015: 2)</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5"/>
          <p:cNvSpPr txBox="1"/>
          <p:nvPr>
            <p:ph idx="1" type="body"/>
          </p:nvPr>
        </p:nvSpPr>
        <p:spPr>
          <a:xfrm>
            <a:off x="442042" y="1620904"/>
            <a:ext cx="3620291" cy="2918426"/>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rPr lang="en-GB"/>
              <a:t>The meeting of the Commission on the Status of Women in 2016 adopted a </a:t>
            </a:r>
            <a:r>
              <a:rPr b="1" lang="en-GB"/>
              <a:t>roadmap </a:t>
            </a:r>
            <a:r>
              <a:rPr lang="en-GB"/>
              <a:t>on how to implement the 2030 Agenda for Sustainable Development in a gender-responsive manner, so as to ensure that no one – no woman or girl – is left behind.</a:t>
            </a:r>
            <a:endParaRPr/>
          </a:p>
          <a:p>
            <a:pPr indent="-228600" lvl="0" marL="457200" rtl="0" algn="l">
              <a:lnSpc>
                <a:spcPct val="100000"/>
              </a:lnSpc>
              <a:spcBef>
                <a:spcPts val="0"/>
              </a:spcBef>
              <a:spcAft>
                <a:spcPts val="0"/>
              </a:spcAft>
              <a:buSzPts val="1400"/>
              <a:buNone/>
            </a:pPr>
            <a:r>
              <a:t/>
            </a:r>
            <a:endParaRPr/>
          </a:p>
        </p:txBody>
      </p:sp>
      <p:pic>
        <p:nvPicPr>
          <p:cNvPr id="57" name="Google Shape;57;p5"/>
          <p:cNvPicPr preferRelativeResize="0"/>
          <p:nvPr/>
        </p:nvPicPr>
        <p:blipFill rotWithShape="1">
          <a:blip r:embed="rId3">
            <a:alphaModFix/>
          </a:blip>
          <a:srcRect b="0" l="0" r="0" t="0"/>
          <a:stretch/>
        </p:blipFill>
        <p:spPr>
          <a:xfrm>
            <a:off x="4173184" y="1008364"/>
            <a:ext cx="5120717" cy="1060279"/>
          </a:xfrm>
          <a:prstGeom prst="rect">
            <a:avLst/>
          </a:prstGeom>
          <a:noFill/>
          <a:ln>
            <a:noFill/>
          </a:ln>
        </p:spPr>
      </p:pic>
      <p:sp>
        <p:nvSpPr>
          <p:cNvPr id="58" name="Google Shape;58;p5"/>
          <p:cNvSpPr txBox="1"/>
          <p:nvPr>
            <p:ph type="title"/>
          </p:nvPr>
        </p:nvSpPr>
        <p:spPr>
          <a:xfrm>
            <a:off x="669386" y="28923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SDGs: Mainstreaming gender across all goals</a:t>
            </a:r>
            <a:endParaRPr/>
          </a:p>
        </p:txBody>
      </p:sp>
      <p:pic>
        <p:nvPicPr>
          <p:cNvPr descr="A person walking down a dirt road&#10;&#10;Description automatically generated" id="59" name="Google Shape;59;p5"/>
          <p:cNvPicPr preferRelativeResize="0"/>
          <p:nvPr/>
        </p:nvPicPr>
        <p:blipFill rotWithShape="1">
          <a:blip r:embed="rId4">
            <a:alphaModFix/>
          </a:blip>
          <a:srcRect b="0" l="26803" r="28441" t="1975"/>
          <a:stretch/>
        </p:blipFill>
        <p:spPr>
          <a:xfrm>
            <a:off x="4369632" y="2185723"/>
            <a:ext cx="3222886" cy="470721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1"/>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Gender and social inclusion in the Paris Agreement 	</a:t>
            </a:r>
            <a:endParaRPr/>
          </a:p>
        </p:txBody>
      </p:sp>
      <p:sp>
        <p:nvSpPr>
          <p:cNvPr id="387" name="Google Shape;387;p51"/>
          <p:cNvSpPr txBox="1"/>
          <p:nvPr>
            <p:ph idx="1" type="body"/>
          </p:nvPr>
        </p:nvSpPr>
        <p:spPr>
          <a:xfrm>
            <a:off x="1041543" y="1726912"/>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lang="en-GB"/>
              <a:t>Article 7 on adaptation is more explicit:</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rPr lang="en-GB"/>
              <a:t>“Parties acknowledge that adaptation action should follow a country-driven, gender-responsive, participatory and fully transparent approach, taking into consideration vulnerable groups, communities and ecosystems, and should be based on and guided by the best available science and, as appropriate, traditional knowledge, knowledge of indigenous peoples and local knowledge systems, with a view to integrating adaptation into relevant socioeconomic and environmental policies and actions, where appropriate.”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2"/>
          <p:cNvSpPr txBox="1"/>
          <p:nvPr>
            <p:ph type="title"/>
          </p:nvPr>
        </p:nvSpPr>
        <p:spPr>
          <a:xfrm>
            <a:off x="498568" y="357660"/>
            <a:ext cx="2591962" cy="293134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Timeframe for ‘global stocktake’ on Paris Agreement and NDC updates</a:t>
            </a:r>
            <a:br>
              <a:rPr lang="en-GB"/>
            </a:br>
            <a:br>
              <a:rPr lang="en-GB"/>
            </a:br>
            <a:r>
              <a:rPr lang="en-GB" u="sng">
                <a:solidFill>
                  <a:schemeClr val="hlink"/>
                </a:solidFill>
                <a:hlinkClick r:id="rId3"/>
              </a:rPr>
              <a:t>www.cdkn.org/</a:t>
            </a:r>
            <a:r>
              <a:rPr lang="en-GB"/>
              <a:t> ndc-guide </a:t>
            </a:r>
            <a:endParaRPr/>
          </a:p>
        </p:txBody>
      </p:sp>
      <p:pic>
        <p:nvPicPr>
          <p:cNvPr id="393" name="Google Shape;393;p52"/>
          <p:cNvPicPr preferRelativeResize="0"/>
          <p:nvPr/>
        </p:nvPicPr>
        <p:blipFill rotWithShape="1">
          <a:blip r:embed="rId4">
            <a:alphaModFix/>
          </a:blip>
          <a:srcRect b="0" l="0" r="0" t="0"/>
          <a:stretch/>
        </p:blipFill>
        <p:spPr>
          <a:xfrm>
            <a:off x="3614215" y="447516"/>
            <a:ext cx="5403048" cy="5825995"/>
          </a:xfrm>
          <a:prstGeom prst="rect">
            <a:avLst/>
          </a:prstGeom>
          <a:noFill/>
          <a:ln>
            <a:noFill/>
          </a:ln>
        </p:spPr>
      </p:pic>
      <p:pic>
        <p:nvPicPr>
          <p:cNvPr descr="A screenshot of a cell phone&#10;&#10;Description automatically generated" id="394" name="Google Shape;394;p52"/>
          <p:cNvPicPr preferRelativeResize="0"/>
          <p:nvPr/>
        </p:nvPicPr>
        <p:blipFill rotWithShape="1">
          <a:blip r:embed="rId5">
            <a:alphaModFix/>
          </a:blip>
          <a:srcRect b="0" l="0" r="0" t="0"/>
          <a:stretch/>
        </p:blipFill>
        <p:spPr>
          <a:xfrm>
            <a:off x="-58783" y="52252"/>
            <a:ext cx="9144000"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3"/>
          <p:cNvSpPr txBox="1"/>
          <p:nvPr>
            <p:ph type="title"/>
          </p:nvPr>
        </p:nvSpPr>
        <p:spPr>
          <a:xfrm>
            <a:off x="299699" y="218651"/>
            <a:ext cx="8161340" cy="623248"/>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GB" sz="2700"/>
              <a:t>Need for more specific targeting in the NDCs </a:t>
            </a:r>
            <a:endParaRPr/>
          </a:p>
        </p:txBody>
      </p:sp>
      <p:sp>
        <p:nvSpPr>
          <p:cNvPr id="401" name="Google Shape;401;p53"/>
          <p:cNvSpPr txBox="1"/>
          <p:nvPr/>
        </p:nvSpPr>
        <p:spPr>
          <a:xfrm>
            <a:off x="206317" y="841899"/>
            <a:ext cx="8534056"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Areas or sectors where women are referenced within NDCs</a:t>
            </a:r>
            <a:endParaRPr b="0" i="0" sz="1400" u="none" cap="none" strike="noStrike">
              <a:solidFill>
                <a:srgbClr val="000000"/>
              </a:solidFill>
              <a:latin typeface="Arial"/>
              <a:ea typeface="Arial"/>
              <a:cs typeface="Arial"/>
              <a:sym typeface="Arial"/>
            </a:endParaRPr>
          </a:p>
        </p:txBody>
      </p:sp>
      <p:sp>
        <p:nvSpPr>
          <p:cNvPr id="402" name="Google Shape;402;p53"/>
          <p:cNvSpPr/>
          <p:nvPr/>
        </p:nvSpPr>
        <p:spPr>
          <a:xfrm>
            <a:off x="403627" y="5959939"/>
            <a:ext cx="8336746" cy="577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rgbClr val="000000"/>
                </a:solidFill>
                <a:latin typeface="Arial"/>
                <a:ea typeface="Arial"/>
                <a:cs typeface="Arial"/>
                <a:sym typeface="Arial"/>
              </a:rPr>
              <a:t>Source: Gender Equality in National Climate Action: Planning for Gender-Responsive Nationally Determined Contributions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sng" cap="none" strike="noStrike">
                <a:solidFill>
                  <a:schemeClr val="hlink"/>
                </a:solidFill>
                <a:latin typeface="Arial"/>
                <a:ea typeface="Arial"/>
                <a:cs typeface="Arial"/>
                <a:sym typeface="Arial"/>
                <a:hlinkClick r:id="rId3"/>
              </a:rPr>
              <a:t>https://www.undp.org/content/undp/en/home/librarypage/womens-empowerment/gender-equality-in-national-climate-action--planning-for-gender-.html</a:t>
            </a:r>
            <a:endParaRPr b="0" i="0" sz="1050" u="none" cap="none" strike="noStrike">
              <a:solidFill>
                <a:srgbClr val="000000"/>
              </a:solidFill>
              <a:latin typeface="Arial"/>
              <a:ea typeface="Arial"/>
              <a:cs typeface="Arial"/>
              <a:sym typeface="Arial"/>
            </a:endParaRPr>
          </a:p>
        </p:txBody>
      </p:sp>
      <p:pic>
        <p:nvPicPr>
          <p:cNvPr descr="A close up of a piece of paper&#10;&#10;Description automatically generated" id="403" name="Google Shape;403;p53"/>
          <p:cNvPicPr preferRelativeResize="0"/>
          <p:nvPr/>
        </p:nvPicPr>
        <p:blipFill rotWithShape="1">
          <a:blip r:embed="rId4">
            <a:alphaModFix/>
          </a:blip>
          <a:srcRect b="0" l="0" r="0" t="12413"/>
          <a:stretch/>
        </p:blipFill>
        <p:spPr>
          <a:xfrm>
            <a:off x="0" y="1506591"/>
            <a:ext cx="9144000" cy="600674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4"/>
          <p:cNvSpPr txBox="1"/>
          <p:nvPr/>
        </p:nvSpPr>
        <p:spPr>
          <a:xfrm>
            <a:off x="536940" y="1806955"/>
            <a:ext cx="4186645" cy="36933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Calibri"/>
                <a:ea typeface="Calibri"/>
                <a:cs typeface="Calibri"/>
                <a:sym typeface="Calibri"/>
              </a:rPr>
              <a:t>Lima Enhanced Work Programme on Gender  </a:t>
            </a:r>
            <a:br>
              <a:rPr b="1" i="0" lang="en-GB" sz="2200" u="none" cap="none" strike="noStrike">
                <a:solidFill>
                  <a:schemeClr val="dk1"/>
                </a:solidFill>
                <a:latin typeface="Calibri"/>
                <a:ea typeface="Calibri"/>
                <a:cs typeface="Calibri"/>
                <a:sym typeface="Calibri"/>
              </a:rPr>
            </a:br>
            <a:endParaRPr b="1" i="0" sz="22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Long-term, open ended action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Secretariat for regular functions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Gender action plan as an annex</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Review of progress and discussion of further actions </a:t>
            </a:r>
            <a:br>
              <a:rPr b="0" i="0" lang="en-GB" sz="2200" u="none" cap="none" strike="noStrike">
                <a:solidFill>
                  <a:schemeClr val="dk1"/>
                </a:solidFill>
                <a:latin typeface="Calibri"/>
                <a:ea typeface="Calibri"/>
                <a:cs typeface="Calibri"/>
                <a:sym typeface="Calibri"/>
              </a:rPr>
            </a:br>
            <a:r>
              <a:rPr b="0" i="0" lang="en-GB" sz="2200" u="none" cap="none" strike="noStrike">
                <a:solidFill>
                  <a:schemeClr val="dk1"/>
                </a:solidFill>
                <a:latin typeface="Calibri"/>
                <a:ea typeface="Calibri"/>
                <a:cs typeface="Calibri"/>
                <a:sym typeface="Calibri"/>
              </a:rPr>
              <a:t>to be undertaken in November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09" name="Google Shape;409;p54"/>
          <p:cNvSpPr txBox="1"/>
          <p:nvPr/>
        </p:nvSpPr>
        <p:spPr>
          <a:xfrm>
            <a:off x="5429971" y="1806955"/>
            <a:ext cx="3241839" cy="38164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Calibri"/>
                <a:ea typeface="Calibri"/>
                <a:cs typeface="Calibri"/>
                <a:sym typeface="Calibri"/>
              </a:rPr>
              <a:t>Gender Action Plan</a:t>
            </a:r>
            <a:br>
              <a:rPr b="1" i="0" lang="en-GB" sz="2200" u="none" cap="none" strike="noStrike">
                <a:solidFill>
                  <a:schemeClr val="dk1"/>
                </a:solidFill>
                <a:latin typeface="Calibri"/>
                <a:ea typeface="Calibri"/>
                <a:cs typeface="Calibri"/>
                <a:sym typeface="Calibri"/>
              </a:rPr>
            </a:br>
            <a:br>
              <a:rPr b="1" i="0" lang="en-GB" sz="2200" u="none" cap="none" strike="noStrike">
                <a:solidFill>
                  <a:schemeClr val="dk1"/>
                </a:solidFill>
                <a:latin typeface="Calibri"/>
                <a:ea typeface="Calibri"/>
                <a:cs typeface="Calibri"/>
                <a:sym typeface="Calibri"/>
              </a:rPr>
            </a:br>
            <a:r>
              <a:rPr b="1" i="0" lang="en-GB" sz="2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5 priority areas with objectives (next slide)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20 activities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35 outputs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200"/>
              <a:buFont typeface="Arial"/>
              <a:buChar char="•"/>
            </a:pPr>
            <a:r>
              <a:rPr b="0" i="0" lang="en-GB" sz="2200" u="none" cap="none" strike="noStrike">
                <a:solidFill>
                  <a:schemeClr val="dk1"/>
                </a:solidFill>
                <a:latin typeface="Calibri"/>
                <a:ea typeface="Calibri"/>
                <a:cs typeface="Calibri"/>
                <a:sym typeface="Calibri"/>
              </a:rPr>
              <a:t>Intermediate review of implementation in June 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410" name="Google Shape;410;p54"/>
          <p:cNvSpPr txBox="1"/>
          <p:nvPr/>
        </p:nvSpPr>
        <p:spPr>
          <a:xfrm>
            <a:off x="487180" y="179882"/>
            <a:ext cx="8184630" cy="13849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C00000"/>
                </a:solidFill>
                <a:latin typeface="Calibri"/>
                <a:ea typeface="Calibri"/>
                <a:cs typeface="Calibri"/>
                <a:sym typeface="Calibri"/>
              </a:rPr>
              <a:t>Parties to the UNFCCC agreed a 5-year</a:t>
            </a:r>
            <a:r>
              <a:rPr b="0" i="0" lang="en-GB" sz="2800" u="none" cap="none" strike="noStrike">
                <a:solidFill>
                  <a:srgbClr val="C00000"/>
                </a:solidFill>
                <a:latin typeface="Calibri"/>
                <a:ea typeface="Calibri"/>
                <a:cs typeface="Calibri"/>
                <a:sym typeface="Calibri"/>
              </a:rPr>
              <a:t> </a:t>
            </a:r>
            <a:r>
              <a:rPr b="1" i="0" lang="en-GB" sz="2800" u="none" cap="none" strike="noStrike">
                <a:solidFill>
                  <a:srgbClr val="C00000"/>
                </a:solidFill>
                <a:latin typeface="Calibri"/>
                <a:ea typeface="Calibri"/>
                <a:cs typeface="Calibri"/>
                <a:sym typeface="Calibri"/>
              </a:rPr>
              <a:t>Enhanced Lima Work Programme on Gender and its Gender Action Plan, 2019-2024</a:t>
            </a:r>
            <a:r>
              <a:rPr b="0" i="0" lang="en-GB" sz="2800" u="none" cap="none" strike="noStrike">
                <a:solidFill>
                  <a:srgbClr val="C00000"/>
                </a:solidFill>
                <a:latin typeface="Calibri"/>
                <a:ea typeface="Calibri"/>
                <a:cs typeface="Calibri"/>
                <a:sym typeface="Calibri"/>
              </a:rPr>
              <a:t> (</a:t>
            </a:r>
            <a:r>
              <a:rPr b="0" i="0" lang="en-GB" sz="2800" u="sng" cap="none" strike="noStrike">
                <a:solidFill>
                  <a:schemeClr val="hlink"/>
                </a:solidFill>
                <a:latin typeface="Calibri"/>
                <a:ea typeface="Calibri"/>
                <a:cs typeface="Calibri"/>
                <a:sym typeface="Calibri"/>
                <a:hlinkClick r:id="rId3"/>
              </a:rPr>
              <a:t>Decision 3/CP.25</a:t>
            </a:r>
            <a:r>
              <a:rPr b="0" i="0" lang="en-GB" sz="2800" u="none" cap="none" strike="noStrike">
                <a:solidFill>
                  <a:srgbClr val="C00000"/>
                </a:solidFill>
                <a:latin typeface="Calibri"/>
                <a:ea typeface="Calibri"/>
                <a:cs typeface="Calibri"/>
                <a:sym typeface="Calibri"/>
              </a:rPr>
              <a:t>) </a:t>
            </a:r>
            <a:endParaRPr b="0" i="0" sz="2800" u="none" cap="none" strike="noStrike">
              <a:solidFill>
                <a:srgbClr val="C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5"/>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16" name="Google Shape;416;p55"/>
          <p:cNvSpPr txBox="1"/>
          <p:nvPr>
            <p:ph idx="1" type="body"/>
          </p:nvPr>
        </p:nvSpPr>
        <p:spPr>
          <a:xfrm>
            <a:off x="1041543" y="2487203"/>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pic>
        <p:nvPicPr>
          <p:cNvPr descr="A close up of a logo&#10;&#10;Description automatically generated" id="417" name="Google Shape;417;p5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6"/>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How action on gender is generally referenced in global policy frameworks</a:t>
            </a:r>
            <a:endParaRPr/>
          </a:p>
        </p:txBody>
      </p:sp>
      <p:sp>
        <p:nvSpPr>
          <p:cNvPr id="423" name="Google Shape;423;p56"/>
          <p:cNvSpPr txBox="1"/>
          <p:nvPr>
            <p:ph idx="1" type="body"/>
          </p:nvPr>
        </p:nvSpPr>
        <p:spPr>
          <a:xfrm>
            <a:off x="675783" y="1829089"/>
            <a:ext cx="7060912" cy="3302000"/>
          </a:xfrm>
          <a:prstGeom prst="rect">
            <a:avLst/>
          </a:prstGeom>
          <a:noFill/>
          <a:ln>
            <a:noFill/>
          </a:ln>
        </p:spPr>
        <p:txBody>
          <a:bodyPr anchorCtr="0" anchor="t" bIns="0" lIns="0" spcFirstLastPara="1" rIns="0" wrap="square" tIns="0">
            <a:noAutofit/>
          </a:bodyPr>
          <a:lstStyle/>
          <a:p>
            <a:pPr indent="-342900" lvl="0" marL="571500" rtl="0" algn="l">
              <a:lnSpc>
                <a:spcPct val="80000"/>
              </a:lnSpc>
              <a:spcBef>
                <a:spcPts val="0"/>
              </a:spcBef>
              <a:spcAft>
                <a:spcPts val="0"/>
              </a:spcAft>
              <a:buSzPts val="1400"/>
              <a:buFont typeface="Calibri"/>
              <a:buChar char="-"/>
            </a:pPr>
            <a:r>
              <a:rPr lang="en-GB" sz="1800"/>
              <a:t>Generally understood in the global policy frameworks to be specific and special action needed to tackle sex-based discrimination against women and girls</a:t>
            </a:r>
            <a:endParaRPr sz="1800"/>
          </a:p>
          <a:p>
            <a:pPr indent="-254000" lvl="0" marL="571500" rtl="0" algn="l">
              <a:lnSpc>
                <a:spcPct val="80000"/>
              </a:lnSpc>
              <a:spcBef>
                <a:spcPts val="0"/>
              </a:spcBef>
              <a:spcAft>
                <a:spcPts val="0"/>
              </a:spcAft>
              <a:buSzPts val="1400"/>
              <a:buFont typeface="Calibri"/>
              <a:buNone/>
            </a:pPr>
            <a:r>
              <a:t/>
            </a:r>
            <a:endParaRPr sz="1800"/>
          </a:p>
          <a:p>
            <a:pPr indent="-342900" lvl="0" marL="571500" rtl="0" algn="l">
              <a:lnSpc>
                <a:spcPct val="80000"/>
              </a:lnSpc>
              <a:spcBef>
                <a:spcPts val="0"/>
              </a:spcBef>
              <a:spcAft>
                <a:spcPts val="0"/>
              </a:spcAft>
              <a:buSzPts val="1400"/>
              <a:buFont typeface="Calibri"/>
              <a:buChar char="-"/>
            </a:pPr>
            <a:r>
              <a:rPr lang="en-GB" sz="1800"/>
              <a:t>- Mention women and girls specifically</a:t>
            </a:r>
            <a:endParaRPr sz="1800"/>
          </a:p>
          <a:p>
            <a:pPr indent="-254000" lvl="0" marL="571500" rtl="0" algn="l">
              <a:lnSpc>
                <a:spcPct val="80000"/>
              </a:lnSpc>
              <a:spcBef>
                <a:spcPts val="0"/>
              </a:spcBef>
              <a:spcAft>
                <a:spcPts val="0"/>
              </a:spcAft>
              <a:buSzPts val="1400"/>
              <a:buFont typeface="Calibri"/>
              <a:buNone/>
            </a:pPr>
            <a:r>
              <a:t/>
            </a:r>
            <a:endParaRPr sz="1800"/>
          </a:p>
          <a:p>
            <a:pPr indent="-342900" lvl="0" marL="571500" rtl="0" algn="l">
              <a:lnSpc>
                <a:spcPct val="80000"/>
              </a:lnSpc>
              <a:spcBef>
                <a:spcPts val="0"/>
              </a:spcBef>
              <a:spcAft>
                <a:spcPts val="0"/>
              </a:spcAft>
              <a:buSzPts val="1400"/>
              <a:buFont typeface="Calibri"/>
              <a:buChar char="-"/>
            </a:pPr>
            <a:r>
              <a:rPr lang="en-GB" sz="1800"/>
              <a:t>- When we talk about ‘gender’ we are talking about the social relations between women and men and people of other gender identities</a:t>
            </a:r>
            <a:endParaRPr sz="1800"/>
          </a:p>
          <a:p>
            <a:pPr indent="-254000" lvl="0" marL="571500" rtl="0" algn="l">
              <a:lnSpc>
                <a:spcPct val="80000"/>
              </a:lnSpc>
              <a:spcBef>
                <a:spcPts val="0"/>
              </a:spcBef>
              <a:spcAft>
                <a:spcPts val="0"/>
              </a:spcAft>
              <a:buSzPts val="1400"/>
              <a:buFont typeface="Calibri"/>
              <a:buNone/>
            </a:pPr>
            <a:r>
              <a:t/>
            </a:r>
            <a:endParaRPr sz="1800"/>
          </a:p>
          <a:p>
            <a:pPr indent="-342900" lvl="0" marL="571500" rtl="0" algn="l">
              <a:lnSpc>
                <a:spcPct val="80000"/>
              </a:lnSpc>
              <a:spcBef>
                <a:spcPts val="0"/>
              </a:spcBef>
              <a:spcAft>
                <a:spcPts val="0"/>
              </a:spcAft>
              <a:buSzPts val="1400"/>
              <a:buFont typeface="Calibri"/>
              <a:buChar char="-"/>
            </a:pPr>
            <a:r>
              <a:rPr lang="en-GB" sz="1800"/>
              <a:t>- The global policy frameworks still need to ‘catch up’ as regards broader definitions of gender and sexual identity, their place in society and implications for development, climate action, disaster risk reduction</a:t>
            </a:r>
            <a:endParaRPr sz="1800"/>
          </a:p>
          <a:p>
            <a:pPr indent="-254000" lvl="0" marL="571500" rtl="0" algn="l">
              <a:lnSpc>
                <a:spcPct val="80000"/>
              </a:lnSpc>
              <a:spcBef>
                <a:spcPts val="0"/>
              </a:spcBef>
              <a:spcAft>
                <a:spcPts val="0"/>
              </a:spcAft>
              <a:buSzPts val="1400"/>
              <a:buFont typeface="Calibri"/>
              <a:buNone/>
            </a:pPr>
            <a:r>
              <a:t/>
            </a:r>
            <a:endParaRPr sz="1800"/>
          </a:p>
          <a:p>
            <a:pPr indent="-342900" lvl="0" marL="571500" rtl="0" algn="l">
              <a:lnSpc>
                <a:spcPct val="80000"/>
              </a:lnSpc>
              <a:spcBef>
                <a:spcPts val="0"/>
              </a:spcBef>
              <a:spcAft>
                <a:spcPts val="0"/>
              </a:spcAft>
              <a:buSzPts val="1400"/>
              <a:buFont typeface="Calibri"/>
              <a:buChar char="-"/>
            </a:pPr>
            <a:r>
              <a:rPr lang="en-GB" sz="1800"/>
              <a:t>- Data is poor on people of different gender identities in a climate and development and disaster context. We will revisit this issue in later modules and understand why it’s important to disaggregate data and monitor the development progress of different groups.</a:t>
            </a:r>
            <a:endParaRPr sz="1800"/>
          </a:p>
          <a:p>
            <a:pPr indent="-254000" lvl="0" marL="571500" rtl="0" algn="l">
              <a:lnSpc>
                <a:spcPct val="80000"/>
              </a:lnSpc>
              <a:spcBef>
                <a:spcPts val="0"/>
              </a:spcBef>
              <a:spcAft>
                <a:spcPts val="0"/>
              </a:spcAft>
              <a:buSzPts val="1400"/>
              <a:buFont typeface="Calibri"/>
              <a:buNone/>
            </a:pPr>
            <a:r>
              <a:t/>
            </a:r>
            <a:endParaRPr sz="154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7"/>
          <p:cNvSpPr txBox="1"/>
          <p:nvPr>
            <p:ph type="title"/>
          </p:nvPr>
        </p:nvSpPr>
        <p:spPr>
          <a:xfrm>
            <a:off x="1179052" y="58448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General facts on  vulnerability of women to climate change in Ethiopia</a:t>
            </a:r>
            <a:endParaRPr sz="2800">
              <a:solidFill>
                <a:srgbClr val="C00000"/>
              </a:solidFill>
            </a:endParaRPr>
          </a:p>
        </p:txBody>
      </p:sp>
      <p:sp>
        <p:nvSpPr>
          <p:cNvPr id="430" name="Google Shape;430;p57"/>
          <p:cNvSpPr txBox="1"/>
          <p:nvPr>
            <p:ph idx="1" type="body"/>
          </p:nvPr>
        </p:nvSpPr>
        <p:spPr>
          <a:xfrm>
            <a:off x="1041543" y="1679944"/>
            <a:ext cx="7060912" cy="4109259"/>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SzPts val="1400"/>
              <a:buFont typeface="Arial"/>
              <a:buChar char="•"/>
            </a:pPr>
            <a:r>
              <a:rPr lang="en-GB" sz="1850"/>
              <a:t>They are directly dependent on agriculture and environmental resources for their livelihoods</a:t>
            </a:r>
            <a:endParaRPr/>
          </a:p>
          <a:p>
            <a:pPr indent="-285750" lvl="0" marL="514350" rtl="0" algn="l">
              <a:lnSpc>
                <a:spcPct val="100000"/>
              </a:lnSpc>
              <a:spcBef>
                <a:spcPts val="0"/>
              </a:spcBef>
              <a:spcAft>
                <a:spcPts val="0"/>
              </a:spcAft>
              <a:buSzPts val="1400"/>
              <a:buFont typeface="Arial"/>
              <a:buChar char="•"/>
            </a:pPr>
            <a:r>
              <a:rPr lang="en-GB" sz="1850"/>
              <a:t>They are marginalised in major decision-making processes at all levels</a:t>
            </a:r>
            <a:endParaRPr/>
          </a:p>
          <a:p>
            <a:pPr indent="-285750" lvl="0" marL="514350" rtl="0" algn="l">
              <a:lnSpc>
                <a:spcPct val="100000"/>
              </a:lnSpc>
              <a:spcBef>
                <a:spcPts val="0"/>
              </a:spcBef>
              <a:spcAft>
                <a:spcPts val="0"/>
              </a:spcAft>
              <a:buSzPts val="1400"/>
              <a:buFont typeface="Arial"/>
              <a:buChar char="•"/>
            </a:pPr>
            <a:r>
              <a:rPr lang="en-GB" sz="1850"/>
              <a:t>Their limited access to resources and decision-making processes increases their vulnerability to climate change</a:t>
            </a:r>
            <a:endParaRPr/>
          </a:p>
          <a:p>
            <a:pPr indent="-285750" lvl="0" marL="514350" rtl="0" algn="l">
              <a:lnSpc>
                <a:spcPct val="100000"/>
              </a:lnSpc>
              <a:spcBef>
                <a:spcPts val="0"/>
              </a:spcBef>
              <a:spcAft>
                <a:spcPts val="0"/>
              </a:spcAft>
              <a:buSzPts val="1400"/>
              <a:buFont typeface="Arial"/>
              <a:buChar char="•"/>
            </a:pPr>
            <a:r>
              <a:rPr lang="en-GB" sz="1850"/>
              <a:t>Rural women have the major responsibility for household water supply and energy for cooking and heating, as well as for food security, and are negatively affected by drought, uncertain rainfall and deforestation </a:t>
            </a:r>
            <a:endParaRPr/>
          </a:p>
          <a:p>
            <a:pPr indent="-285750" lvl="0" marL="514350" rtl="0" algn="l">
              <a:lnSpc>
                <a:spcPct val="100000"/>
              </a:lnSpc>
              <a:spcBef>
                <a:spcPts val="0"/>
              </a:spcBef>
              <a:spcAft>
                <a:spcPts val="0"/>
              </a:spcAft>
              <a:buSzPts val="1400"/>
              <a:buFont typeface="Arial"/>
              <a:buChar char="•"/>
            </a:pPr>
            <a:r>
              <a:rPr lang="en-GB" sz="1850"/>
              <a:t>Female Headed Households (FHHs) are more vulnerable to the impacts of climate variability compared to Male Headed Households (MHHs); household income in FHHs declined by 12.4% due to climate variability, while income declined by 5.7% in MHHs </a:t>
            </a:r>
            <a:endParaRPr/>
          </a:p>
          <a:p>
            <a:pPr indent="-228600" lvl="0" marL="457200" rtl="0" algn="l">
              <a:lnSpc>
                <a:spcPct val="100000"/>
              </a:lnSpc>
              <a:spcBef>
                <a:spcPts val="0"/>
              </a:spcBef>
              <a:spcAft>
                <a:spcPts val="0"/>
              </a:spcAft>
              <a:buSzPts val="1400"/>
              <a:buNone/>
            </a:pPr>
            <a:r>
              <a:t/>
            </a:r>
            <a:endParaRPr sz="1526"/>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8"/>
          <p:cNvSpPr txBox="1"/>
          <p:nvPr>
            <p:ph type="title"/>
          </p:nvPr>
        </p:nvSpPr>
        <p:spPr>
          <a:xfrm>
            <a:off x="286424" y="73029"/>
            <a:ext cx="3792751" cy="1244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Key climate action guiding policy documents</a:t>
            </a:r>
            <a:endParaRPr sz="2800">
              <a:solidFill>
                <a:srgbClr val="C00000"/>
              </a:solidFill>
            </a:endParaRPr>
          </a:p>
        </p:txBody>
      </p:sp>
      <p:sp>
        <p:nvSpPr>
          <p:cNvPr id="437" name="Google Shape;437;p58"/>
          <p:cNvSpPr txBox="1"/>
          <p:nvPr>
            <p:ph idx="1" type="body"/>
          </p:nvPr>
        </p:nvSpPr>
        <p:spPr>
          <a:xfrm>
            <a:off x="286424" y="1484086"/>
            <a:ext cx="3694614" cy="3302000"/>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2000"/>
              <a:buFont typeface="Arial"/>
              <a:buChar char="•"/>
            </a:pPr>
            <a:r>
              <a:rPr lang="en-GB" sz="2000"/>
              <a:t>Climate Resilient Green Economy (CRGE) strategy Launched in 2011</a:t>
            </a:r>
            <a:endParaRPr/>
          </a:p>
          <a:p>
            <a:pPr indent="-342900" lvl="1" marL="1028700" rtl="0" algn="l">
              <a:lnSpc>
                <a:spcPct val="100000"/>
              </a:lnSpc>
              <a:spcBef>
                <a:spcPts val="0"/>
              </a:spcBef>
              <a:spcAft>
                <a:spcPts val="0"/>
              </a:spcAft>
              <a:buSzPts val="2000"/>
              <a:buFont typeface="Arial"/>
              <a:buChar char="•"/>
            </a:pPr>
            <a:r>
              <a:rPr lang="en-GB" sz="2000"/>
              <a:t>Progress Review conducted in 2019</a:t>
            </a:r>
            <a:endParaRPr/>
          </a:p>
          <a:p>
            <a:pPr indent="-342900" lvl="0" marL="571500" rtl="0" algn="l">
              <a:lnSpc>
                <a:spcPct val="100000"/>
              </a:lnSpc>
              <a:spcBef>
                <a:spcPts val="0"/>
              </a:spcBef>
              <a:spcAft>
                <a:spcPts val="0"/>
              </a:spcAft>
              <a:buSzPts val="2000"/>
              <a:buFont typeface="Arial"/>
              <a:buChar char="•"/>
            </a:pPr>
            <a:r>
              <a:rPr lang="en-GB" sz="2000"/>
              <a:t>National Adaptation Plan (NAP), 2019</a:t>
            </a:r>
            <a:endParaRPr/>
          </a:p>
          <a:p>
            <a:pPr indent="-342900" lvl="0" marL="571500" rtl="0" algn="l">
              <a:lnSpc>
                <a:spcPct val="100000"/>
              </a:lnSpc>
              <a:spcBef>
                <a:spcPts val="0"/>
              </a:spcBef>
              <a:spcAft>
                <a:spcPts val="0"/>
              </a:spcAft>
              <a:buSzPts val="2000"/>
              <a:buFont typeface="Arial"/>
              <a:buChar char="•"/>
            </a:pPr>
            <a:r>
              <a:rPr lang="en-GB" sz="2000"/>
              <a:t>Updated NDC, 2021</a:t>
            </a:r>
            <a:endParaRPr/>
          </a:p>
          <a:p>
            <a:pPr indent="-342900" lvl="0" marL="571500" rtl="0" algn="l">
              <a:lnSpc>
                <a:spcPct val="100000"/>
              </a:lnSpc>
              <a:spcBef>
                <a:spcPts val="0"/>
              </a:spcBef>
              <a:spcAft>
                <a:spcPts val="0"/>
              </a:spcAft>
              <a:buSzPts val="2200"/>
              <a:buFont typeface="Arial"/>
              <a:buChar char="•"/>
            </a:pPr>
            <a:r>
              <a:rPr lang="en-GB" sz="2200">
                <a:solidFill>
                  <a:schemeClr val="dk1"/>
                </a:solidFill>
                <a:latin typeface="Calibri"/>
                <a:ea typeface="Calibri"/>
                <a:cs typeface="Calibri"/>
                <a:sym typeface="Calibri"/>
              </a:rPr>
              <a:t>National ten years development plan (2021-2030)</a:t>
            </a:r>
            <a:endParaRPr/>
          </a:p>
          <a:p>
            <a:pPr indent="-342900" lvl="0" marL="571500" rtl="0" algn="l">
              <a:lnSpc>
                <a:spcPct val="100000"/>
              </a:lnSpc>
              <a:spcBef>
                <a:spcPts val="0"/>
              </a:spcBef>
              <a:spcAft>
                <a:spcPts val="0"/>
              </a:spcAft>
              <a:buSzPts val="2200"/>
              <a:buFont typeface="Arial"/>
              <a:buChar char="•"/>
            </a:pPr>
            <a:r>
              <a:rPr lang="en-GB" sz="2200">
                <a:solidFill>
                  <a:schemeClr val="dk1"/>
                </a:solidFill>
                <a:latin typeface="Calibri"/>
                <a:ea typeface="Calibri"/>
                <a:cs typeface="Calibri"/>
                <a:sym typeface="Calibri"/>
              </a:rPr>
              <a:t>LT-LEDS, 2023</a:t>
            </a:r>
            <a:endParaRPr/>
          </a:p>
          <a:p>
            <a:pPr indent="-203200" lvl="0" marL="571500" rtl="0" algn="l">
              <a:lnSpc>
                <a:spcPct val="100000"/>
              </a:lnSpc>
              <a:spcBef>
                <a:spcPts val="0"/>
              </a:spcBef>
              <a:spcAft>
                <a:spcPts val="0"/>
              </a:spcAft>
              <a:buSzPts val="2200"/>
              <a:buFont typeface="Arial"/>
              <a:buNone/>
            </a:pPr>
            <a:r>
              <a:t/>
            </a:r>
            <a:endParaRPr/>
          </a:p>
        </p:txBody>
      </p:sp>
      <p:pic>
        <p:nvPicPr>
          <p:cNvPr descr="A person standing in a desert&#10;&#10;Description automatically generated" id="438" name="Google Shape;438;p58"/>
          <p:cNvPicPr preferRelativeResize="0"/>
          <p:nvPr/>
        </p:nvPicPr>
        <p:blipFill rotWithShape="1">
          <a:blip r:embed="rId3">
            <a:alphaModFix/>
          </a:blip>
          <a:srcRect b="-1" l="6249" r="26748" t="0"/>
          <a:stretch/>
        </p:blipFill>
        <p:spPr>
          <a:xfrm>
            <a:off x="3981039" y="857257"/>
            <a:ext cx="5162961" cy="5143493"/>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439" name="Google Shape;439;p58"/>
          <p:cNvSpPr txBox="1"/>
          <p:nvPr/>
        </p:nvSpPr>
        <p:spPr>
          <a:xfrm>
            <a:off x="4275118" y="5640037"/>
            <a:ext cx="4868883" cy="360706"/>
          </a:xfrm>
          <a:prstGeom prst="rect">
            <a:avLst/>
          </a:prstGeom>
          <a:solidFill>
            <a:srgbClr val="000000">
              <a:alpha val="4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FFFFFF"/>
                </a:solidFill>
                <a:latin typeface="Arial"/>
                <a:ea typeface="Arial"/>
                <a:cs typeface="Arial"/>
                <a:sym typeface="Arial"/>
              </a:rPr>
              <a:t>Source: The Lutheran World Federation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9"/>
          <p:cNvSpPr txBox="1"/>
          <p:nvPr>
            <p:ph type="title"/>
          </p:nvPr>
        </p:nvSpPr>
        <p:spPr>
          <a:xfrm>
            <a:off x="588092" y="234950"/>
            <a:ext cx="3537594" cy="12446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1400"/>
              <a:buNone/>
            </a:pPr>
            <a:r>
              <a:rPr lang="en-GB" sz="2800">
                <a:solidFill>
                  <a:srgbClr val="C00000"/>
                </a:solidFill>
              </a:rPr>
              <a:t>Gender and climate change actions</a:t>
            </a:r>
            <a:endParaRPr sz="2800">
              <a:solidFill>
                <a:srgbClr val="C00000"/>
              </a:solidFill>
            </a:endParaRPr>
          </a:p>
        </p:txBody>
      </p:sp>
      <p:sp>
        <p:nvSpPr>
          <p:cNvPr id="446" name="Google Shape;446;p59"/>
          <p:cNvSpPr txBox="1"/>
          <p:nvPr>
            <p:ph idx="1" type="body"/>
          </p:nvPr>
        </p:nvSpPr>
        <p:spPr>
          <a:xfrm>
            <a:off x="276411" y="1888489"/>
            <a:ext cx="3704628" cy="3870054"/>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0"/>
              </a:spcBef>
              <a:spcAft>
                <a:spcPts val="0"/>
              </a:spcAft>
              <a:buSzPts val="2000"/>
              <a:buFont typeface="Arial"/>
              <a:buChar char="•"/>
            </a:pPr>
            <a:r>
              <a:rPr lang="en-GB" sz="2000"/>
              <a:t>CRGE gender analysis, 2019</a:t>
            </a:r>
            <a:endParaRPr/>
          </a:p>
          <a:p>
            <a:pPr indent="-342900" lvl="0" marL="571500" rtl="0" algn="l">
              <a:lnSpc>
                <a:spcPct val="100000"/>
              </a:lnSpc>
              <a:spcBef>
                <a:spcPts val="0"/>
              </a:spcBef>
              <a:spcAft>
                <a:spcPts val="0"/>
              </a:spcAft>
              <a:buSzPts val="2000"/>
              <a:buFont typeface="Arial"/>
              <a:buChar char="•"/>
            </a:pPr>
            <a:r>
              <a:rPr lang="en-GB" sz="2000"/>
              <a:t>Gender and Climate change scoping study, 2019</a:t>
            </a:r>
            <a:endParaRPr/>
          </a:p>
          <a:p>
            <a:pPr indent="-342900" lvl="0" marL="571500" rtl="0" algn="l">
              <a:lnSpc>
                <a:spcPct val="100000"/>
              </a:lnSpc>
              <a:spcBef>
                <a:spcPts val="0"/>
              </a:spcBef>
              <a:spcAft>
                <a:spcPts val="0"/>
              </a:spcAft>
              <a:buSzPts val="2000"/>
              <a:buFont typeface="Arial"/>
              <a:buChar char="•"/>
            </a:pPr>
            <a:r>
              <a:rPr lang="en-GB" sz="2000"/>
              <a:t>Gender dimensions reflected in the CRGE Facility’s manuals and templates</a:t>
            </a:r>
            <a:endParaRPr/>
          </a:p>
          <a:p>
            <a:pPr indent="-342900" lvl="0" marL="571500" rtl="0" algn="l">
              <a:lnSpc>
                <a:spcPct val="100000"/>
              </a:lnSpc>
              <a:spcBef>
                <a:spcPts val="0"/>
              </a:spcBef>
              <a:spcAft>
                <a:spcPts val="0"/>
              </a:spcAft>
              <a:buSzPts val="2000"/>
              <a:buFont typeface="Arial"/>
              <a:buChar char="•"/>
            </a:pPr>
            <a:r>
              <a:rPr lang="en-GB" sz="2000"/>
              <a:t>Gender analysis for Ethiopia’s NAP, 2019. </a:t>
            </a:r>
            <a:endParaRPr/>
          </a:p>
          <a:p>
            <a:pPr indent="-342900" lvl="0" marL="571500" rtl="0" algn="l">
              <a:lnSpc>
                <a:spcPct val="100000"/>
              </a:lnSpc>
              <a:spcBef>
                <a:spcPts val="0"/>
              </a:spcBef>
              <a:spcAft>
                <a:spcPts val="0"/>
              </a:spcAft>
              <a:buSzPts val="2000"/>
              <a:buFont typeface="Arial"/>
              <a:buChar char="•"/>
            </a:pPr>
            <a:r>
              <a:rPr lang="en-GB" sz="2000"/>
              <a:t>Gender mainstreaming strategy 2020-2023, CRGE Facility </a:t>
            </a:r>
            <a:endParaRPr/>
          </a:p>
          <a:p>
            <a:pPr indent="-342900" lvl="0" marL="571500" rtl="0" algn="l">
              <a:lnSpc>
                <a:spcPct val="100000"/>
              </a:lnSpc>
              <a:spcBef>
                <a:spcPts val="0"/>
              </a:spcBef>
              <a:spcAft>
                <a:spcPts val="0"/>
              </a:spcAft>
              <a:buSzPts val="2000"/>
              <a:buFont typeface="Arial"/>
              <a:buChar char="•"/>
            </a:pPr>
            <a:r>
              <a:rPr lang="en-GB" sz="2000"/>
              <a:t>GESI and CC community of practice formed, 2021</a:t>
            </a:r>
            <a:endParaRPr/>
          </a:p>
        </p:txBody>
      </p:sp>
      <p:pic>
        <p:nvPicPr>
          <p:cNvPr descr="A picture containing outdoor, person, person, young&#10;&#10;Description automatically generated" id="447" name="Google Shape;447;p59"/>
          <p:cNvPicPr preferRelativeResize="0"/>
          <p:nvPr/>
        </p:nvPicPr>
        <p:blipFill rotWithShape="1">
          <a:blip r:embed="rId3">
            <a:alphaModFix/>
          </a:blip>
          <a:srcRect b="0" l="30621" r="2626" t="0"/>
          <a:stretch/>
        </p:blipFill>
        <p:spPr>
          <a:xfrm>
            <a:off x="3981039" y="857257"/>
            <a:ext cx="5162961" cy="5143493"/>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448" name="Google Shape;448;p59"/>
          <p:cNvSpPr txBox="1"/>
          <p:nvPr/>
        </p:nvSpPr>
        <p:spPr>
          <a:xfrm>
            <a:off x="4255912" y="5758543"/>
            <a:ext cx="471875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50" u="none" cap="none" strike="noStrike">
                <a:solidFill>
                  <a:schemeClr val="lt1"/>
                </a:solidFill>
                <a:latin typeface="Arial"/>
                <a:ea typeface="Arial"/>
                <a:cs typeface="Arial"/>
                <a:sym typeface="Arial"/>
              </a:rPr>
              <a:t>Image: Ethiopian girls carrying water, Flickr</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0"/>
          <p:cNvSpPr txBox="1"/>
          <p:nvPr>
            <p:ph type="title"/>
          </p:nvPr>
        </p:nvSpPr>
        <p:spPr>
          <a:xfrm>
            <a:off x="689195" y="374650"/>
            <a:ext cx="6785894" cy="482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GB" sz="2800">
                <a:solidFill>
                  <a:srgbClr val="C00000"/>
                </a:solidFill>
              </a:rPr>
              <a:t>Group exercise</a:t>
            </a:r>
            <a:endParaRPr sz="2800">
              <a:solidFill>
                <a:srgbClr val="C00000"/>
              </a:solidFill>
            </a:endParaRPr>
          </a:p>
        </p:txBody>
      </p:sp>
      <p:sp>
        <p:nvSpPr>
          <p:cNvPr id="455" name="Google Shape;455;p60"/>
          <p:cNvSpPr txBox="1"/>
          <p:nvPr>
            <p:ph idx="1" type="body"/>
          </p:nvPr>
        </p:nvSpPr>
        <p:spPr>
          <a:xfrm>
            <a:off x="511395" y="1001123"/>
            <a:ext cx="3189251" cy="3302000"/>
          </a:xfrm>
          <a:prstGeom prst="rect">
            <a:avLst/>
          </a:prstGeom>
          <a:noFill/>
          <a:ln>
            <a:noFill/>
          </a:ln>
        </p:spPr>
        <p:txBody>
          <a:bodyPr anchorCtr="0" anchor="t" bIns="0" lIns="0" spcFirstLastPara="1" rIns="0" wrap="square" tIns="0">
            <a:noAutofit/>
          </a:bodyPr>
          <a:lstStyle/>
          <a:p>
            <a:pPr indent="-285750" lvl="0" marL="285750" rtl="0" algn="l">
              <a:lnSpc>
                <a:spcPct val="100000"/>
              </a:lnSpc>
              <a:spcBef>
                <a:spcPts val="0"/>
              </a:spcBef>
              <a:spcAft>
                <a:spcPts val="0"/>
              </a:spcAft>
              <a:buSzPts val="1400"/>
              <a:buFont typeface="Arial"/>
              <a:buChar char="•"/>
            </a:pPr>
            <a:r>
              <a:rPr lang="en-GB" sz="1800"/>
              <a:t>Based on the progresses made, challenges identified, and policy actions taken; what are the short and long-term solutions you propose to ensure gender equality is realised in the country’s development?</a:t>
            </a:r>
            <a:endParaRPr/>
          </a:p>
          <a:p>
            <a:pPr indent="0" lvl="0" marL="0" rtl="0" algn="l">
              <a:lnSpc>
                <a:spcPct val="100000"/>
              </a:lnSpc>
              <a:spcBef>
                <a:spcPts val="0"/>
              </a:spcBef>
              <a:spcAft>
                <a:spcPts val="0"/>
              </a:spcAft>
              <a:buSzPts val="1400"/>
              <a:buNone/>
            </a:pPr>
            <a:r>
              <a:t/>
            </a:r>
            <a:endParaRPr sz="1800"/>
          </a:p>
          <a:p>
            <a:pPr indent="-285750" lvl="0" marL="285750" rtl="0" algn="l">
              <a:lnSpc>
                <a:spcPct val="100000"/>
              </a:lnSpc>
              <a:spcBef>
                <a:spcPts val="0"/>
              </a:spcBef>
              <a:spcAft>
                <a:spcPts val="0"/>
              </a:spcAft>
              <a:buSzPts val="1400"/>
              <a:buFont typeface="Arial"/>
              <a:buChar char="•"/>
            </a:pPr>
            <a:r>
              <a:rPr lang="en-GB" sz="1800"/>
              <a:t>How well are the different laws and policies in Ethiopia being implemented? Are there barriers to implementation? What measures could you/your sector take, to strengthen implementation? </a:t>
            </a:r>
            <a:endParaRPr sz="1800"/>
          </a:p>
        </p:txBody>
      </p:sp>
      <p:pic>
        <p:nvPicPr>
          <p:cNvPr descr="A person smiling for the camera&#10;&#10;Description automatically generated" id="456" name="Google Shape;456;p60"/>
          <p:cNvPicPr preferRelativeResize="0"/>
          <p:nvPr/>
        </p:nvPicPr>
        <p:blipFill rotWithShape="1">
          <a:blip r:embed="rId3">
            <a:alphaModFix/>
          </a:blip>
          <a:srcRect b="0" l="39023" r="6020" t="0"/>
          <a:stretch/>
        </p:blipFill>
        <p:spPr>
          <a:xfrm>
            <a:off x="3981039" y="857257"/>
            <a:ext cx="5162961" cy="5143493"/>
          </a:xfrm>
          <a:custGeom>
            <a:rect b="b" l="l" r="r" t="t"/>
            <a:pathLst>
              <a:path extrusionOk="0" h="6858000" w="6883948">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rotWithShape="0" algn="r" dir="10800000" dist="38100">
              <a:srgbClr val="D8D8D8">
                <a:alpha val="29019"/>
              </a:srgbClr>
            </a:outerShdw>
          </a:effectLst>
        </p:spPr>
      </p:pic>
      <p:sp>
        <p:nvSpPr>
          <p:cNvPr id="457" name="Google Shape;457;p60"/>
          <p:cNvSpPr txBox="1"/>
          <p:nvPr/>
        </p:nvSpPr>
        <p:spPr>
          <a:xfrm>
            <a:off x="4275118" y="5757333"/>
            <a:ext cx="4868883" cy="243410"/>
          </a:xfrm>
          <a:prstGeom prst="rect">
            <a:avLst/>
          </a:prstGeom>
          <a:solidFill>
            <a:srgbClr val="000000">
              <a:alpha val="4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FFFFFF"/>
                </a:solidFill>
                <a:latin typeface="Arial"/>
                <a:ea typeface="Arial"/>
                <a:cs typeface="Arial"/>
                <a:sym typeface="Arial"/>
              </a:rPr>
              <a:t>Source: USAID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6"/>
          <p:cNvSpPr txBox="1"/>
          <p:nvPr>
            <p:ph type="title"/>
          </p:nvPr>
        </p:nvSpPr>
        <p:spPr>
          <a:xfrm>
            <a:off x="1179052" y="344647"/>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endParaRPr/>
          </a:p>
        </p:txBody>
      </p:sp>
      <p:sp>
        <p:nvSpPr>
          <p:cNvPr id="65" name="Google Shape;65;p6"/>
          <p:cNvSpPr txBox="1"/>
          <p:nvPr>
            <p:ph idx="1" type="body"/>
          </p:nvPr>
        </p:nvSpPr>
        <p:spPr>
          <a:xfrm>
            <a:off x="989077" y="2209885"/>
            <a:ext cx="7060912" cy="33020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b="1" lang="en-GB" cap="none"/>
              <a:t>5.1 </a:t>
            </a:r>
            <a:endParaRPr/>
          </a:p>
          <a:p>
            <a:pPr indent="-228600" lvl="0" marL="457200" rtl="0" algn="l">
              <a:lnSpc>
                <a:spcPct val="100000"/>
              </a:lnSpc>
              <a:spcBef>
                <a:spcPts val="0"/>
              </a:spcBef>
              <a:spcAft>
                <a:spcPts val="0"/>
              </a:spcAft>
              <a:buSzPts val="1400"/>
              <a:buNone/>
            </a:pPr>
            <a:r>
              <a:rPr lang="en-GB"/>
              <a:t>End all forms of </a:t>
            </a:r>
            <a:r>
              <a:rPr b="1" lang="en-GB"/>
              <a:t>discrimination</a:t>
            </a:r>
            <a:r>
              <a:rPr lang="en-GB"/>
              <a:t> against all women and girls everywhere </a:t>
            </a:r>
            <a:endParaRPr/>
          </a:p>
          <a:p>
            <a:pPr indent="-228600" lvl="0" marL="457200" rtl="0" algn="l">
              <a:lnSpc>
                <a:spcPct val="100000"/>
              </a:lnSpc>
              <a:spcBef>
                <a:spcPts val="0"/>
              </a:spcBef>
              <a:spcAft>
                <a:spcPts val="0"/>
              </a:spcAft>
              <a:buSzPts val="1400"/>
              <a:buNone/>
            </a:pPr>
            <a:r>
              <a:rPr b="1" lang="en-GB" cap="none"/>
              <a:t>5.2 </a:t>
            </a:r>
            <a:endParaRPr/>
          </a:p>
          <a:p>
            <a:pPr indent="-228600" lvl="0" marL="457200" rtl="0" algn="l">
              <a:lnSpc>
                <a:spcPct val="100000"/>
              </a:lnSpc>
              <a:spcBef>
                <a:spcPts val="0"/>
              </a:spcBef>
              <a:spcAft>
                <a:spcPts val="0"/>
              </a:spcAft>
              <a:buSzPts val="1400"/>
              <a:buNone/>
            </a:pPr>
            <a:r>
              <a:rPr lang="en-GB"/>
              <a:t>Eliminate all forms of </a:t>
            </a:r>
            <a:r>
              <a:rPr b="1" lang="en-GB"/>
              <a:t>violence</a:t>
            </a:r>
            <a:r>
              <a:rPr lang="en-GB"/>
              <a:t> against all women and girls in the public and private spheres, including trafficking and sexual and other types of exploitation </a:t>
            </a:r>
            <a:endParaRPr/>
          </a:p>
          <a:p>
            <a:pPr indent="-228600" lvl="0" marL="457200" rtl="0" algn="l">
              <a:lnSpc>
                <a:spcPct val="100000"/>
              </a:lnSpc>
              <a:spcBef>
                <a:spcPts val="0"/>
              </a:spcBef>
              <a:spcAft>
                <a:spcPts val="0"/>
              </a:spcAft>
              <a:buSzPts val="1400"/>
              <a:buNone/>
            </a:pPr>
            <a:r>
              <a:rPr b="1" lang="en-GB" cap="none"/>
              <a:t>5.3 </a:t>
            </a:r>
            <a:endParaRPr/>
          </a:p>
          <a:p>
            <a:pPr indent="-228600" lvl="0" marL="457200" rtl="0" algn="l">
              <a:lnSpc>
                <a:spcPct val="100000"/>
              </a:lnSpc>
              <a:spcBef>
                <a:spcPts val="0"/>
              </a:spcBef>
              <a:spcAft>
                <a:spcPts val="0"/>
              </a:spcAft>
              <a:buSzPts val="1400"/>
              <a:buNone/>
            </a:pPr>
            <a:r>
              <a:rPr lang="en-GB"/>
              <a:t>Eliminate all </a:t>
            </a:r>
            <a:r>
              <a:rPr b="1" lang="en-GB"/>
              <a:t>harmful practices</a:t>
            </a:r>
            <a:r>
              <a:rPr lang="en-GB"/>
              <a:t>, such as child, early and forced marriage and female genital mutilation </a:t>
            </a:r>
            <a:br>
              <a:rPr lang="en-GB"/>
            </a:br>
            <a:endParaRPr/>
          </a:p>
          <a:p>
            <a:pPr indent="-228600" lvl="0" marL="457200" rtl="0" algn="l">
              <a:lnSpc>
                <a:spcPct val="100000"/>
              </a:lnSpc>
              <a:spcBef>
                <a:spcPts val="0"/>
              </a:spcBef>
              <a:spcAft>
                <a:spcPts val="0"/>
              </a:spcAft>
              <a:buSzPts val="1400"/>
              <a:buNone/>
            </a:pPr>
            <a:r>
              <a:t/>
            </a:r>
            <a:endParaRPr/>
          </a:p>
        </p:txBody>
      </p:sp>
      <p:pic>
        <p:nvPicPr>
          <p:cNvPr id="66" name="Google Shape;66;p6"/>
          <p:cNvPicPr preferRelativeResize="0"/>
          <p:nvPr/>
        </p:nvPicPr>
        <p:blipFill rotWithShape="1">
          <a:blip r:embed="rId3">
            <a:alphaModFix/>
          </a:blip>
          <a:srcRect b="0" l="0" r="0" t="0"/>
          <a:stretch/>
        </p:blipFill>
        <p:spPr>
          <a:xfrm>
            <a:off x="4194436" y="1068797"/>
            <a:ext cx="4949564" cy="91884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accent6"/>
        </a:solidFill>
      </p:bgPr>
    </p:bg>
    <p:spTree>
      <p:nvGrpSpPr>
        <p:cNvPr id="461" name="Shape 461"/>
        <p:cNvGrpSpPr/>
        <p:nvPr/>
      </p:nvGrpSpPr>
      <p:grpSpPr>
        <a:xfrm>
          <a:off x="0" y="0"/>
          <a:ext cx="0" cy="0"/>
          <a:chOff x="0" y="0"/>
          <a:chExt cx="0" cy="0"/>
        </a:xfrm>
      </p:grpSpPr>
      <p:sp>
        <p:nvSpPr>
          <p:cNvPr id="462" name="Google Shape;462;p61"/>
          <p:cNvSpPr/>
          <p:nvPr/>
        </p:nvSpPr>
        <p:spPr>
          <a:xfrm>
            <a:off x="719451" y="5617478"/>
            <a:ext cx="469265" cy="383540"/>
          </a:xfrm>
          <a:custGeom>
            <a:rect b="b" l="l" r="r" t="t"/>
            <a:pathLst>
              <a:path extrusionOk="0" h="383539" w="469265">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extrusionOk="0" h="383539" w="469265">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extrusionOk="0" h="383539" w="469265">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extrusionOk="0" h="383539" w="469265">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extrusionOk="0" h="383539" w="469265">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extrusionOk="0" h="383539" w="469265">
                <a:moveTo>
                  <a:pt x="468782" y="45351"/>
                </a:moveTo>
                <a:lnTo>
                  <a:pt x="455594" y="50672"/>
                </a:lnTo>
                <a:lnTo>
                  <a:pt x="441977" y="55011"/>
                </a:lnTo>
                <a:lnTo>
                  <a:pt x="427957" y="58333"/>
                </a:lnTo>
                <a:lnTo>
                  <a:pt x="413562" y="60604"/>
                </a:lnTo>
                <a:lnTo>
                  <a:pt x="457554" y="60604"/>
                </a:lnTo>
                <a:lnTo>
                  <a:pt x="458506" y="59512"/>
                </a:lnTo>
                <a:lnTo>
                  <a:pt x="468782" y="45351"/>
                </a:lnTo>
                <a:close/>
              </a:path>
              <a:path extrusionOk="0" h="383539" w="469265">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61"/>
          <p:cNvSpPr txBox="1"/>
          <p:nvPr/>
        </p:nvSpPr>
        <p:spPr>
          <a:xfrm>
            <a:off x="1380504" y="5516892"/>
            <a:ext cx="2343150" cy="51308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3200"/>
              <a:buFont typeface="Arial"/>
              <a:buNone/>
            </a:pPr>
            <a:r>
              <a:rPr b="0" i="0" lang="en-GB" sz="3200" u="none" cap="none" strike="noStrike">
                <a:solidFill>
                  <a:srgbClr val="FFFFFF"/>
                </a:solidFill>
                <a:latin typeface="Calibri"/>
                <a:ea typeface="Calibri"/>
                <a:cs typeface="Calibri"/>
                <a:sym typeface="Calibri"/>
              </a:rPr>
              <a:t>@cdknetwork</a:t>
            </a:r>
            <a:endParaRPr b="0" i="0" sz="3200" u="none" cap="none" strike="noStrike">
              <a:solidFill>
                <a:srgbClr val="000000"/>
              </a:solidFill>
              <a:latin typeface="Calibri"/>
              <a:ea typeface="Calibri"/>
              <a:cs typeface="Calibri"/>
              <a:sym typeface="Calibri"/>
            </a:endParaRPr>
          </a:p>
        </p:txBody>
      </p:sp>
      <p:sp>
        <p:nvSpPr>
          <p:cNvPr id="464" name="Google Shape;464;p61"/>
          <p:cNvSpPr txBox="1"/>
          <p:nvPr>
            <p:ph type="title"/>
          </p:nvPr>
        </p:nvSpPr>
        <p:spPr>
          <a:xfrm>
            <a:off x="719451" y="289367"/>
            <a:ext cx="7730068"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br>
              <a:rPr lang="en-GB" sz="3600">
                <a:solidFill>
                  <a:schemeClr val="lt1"/>
                </a:solidFill>
              </a:rPr>
            </a:br>
            <a:br>
              <a:rPr lang="en-GB" sz="3600">
                <a:solidFill>
                  <a:schemeClr val="lt1"/>
                </a:solidFill>
              </a:rPr>
            </a:br>
            <a:br>
              <a:rPr lang="en-GB" sz="3600">
                <a:solidFill>
                  <a:schemeClr val="lt1"/>
                </a:solidFill>
              </a:rPr>
            </a:br>
            <a:br>
              <a:rPr lang="en-GB" sz="3600">
                <a:solidFill>
                  <a:schemeClr val="lt1"/>
                </a:solidFill>
              </a:rPr>
            </a:br>
            <a:br>
              <a:rPr lang="en-GB" sz="3600">
                <a:solidFill>
                  <a:schemeClr val="lt1"/>
                </a:solidFill>
              </a:rPr>
            </a:br>
            <a:r>
              <a:rPr lang="en-GB" sz="3600">
                <a:solidFill>
                  <a:schemeClr val="lt1"/>
                </a:solidFill>
              </a:rPr>
              <a:t> </a:t>
            </a:r>
            <a:r>
              <a:rPr lang="en-GB" sz="3600" u="sng">
                <a:solidFill>
                  <a:schemeClr val="hlink"/>
                </a:solidFill>
                <a:hlinkClick r:id="rId3"/>
              </a:rPr>
              <a:t>www.cdkn.org</a:t>
            </a:r>
            <a:br>
              <a:rPr lang="en-GB">
                <a:solidFill>
                  <a:schemeClr val="lt1"/>
                </a:solidFill>
              </a:rPr>
            </a:br>
            <a:br>
              <a:rPr lang="en-GB">
                <a:solidFill>
                  <a:schemeClr val="lt1"/>
                </a:solidFill>
              </a:rPr>
            </a:br>
            <a:r>
              <a:rPr lang="en-GB">
                <a:solidFill>
                  <a:schemeClr val="lt1"/>
                </a:solidFill>
              </a:rPr>
              <a:t> </a:t>
            </a:r>
            <a:br>
              <a:rPr lang="en-GB">
                <a:solidFill>
                  <a:schemeClr val="lt1"/>
                </a:solidFill>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7"/>
          <p:cNvSpPr txBox="1"/>
          <p:nvPr>
            <p:ph idx="1" type="body"/>
          </p:nvPr>
        </p:nvSpPr>
        <p:spPr>
          <a:xfrm>
            <a:off x="532151" y="2224818"/>
            <a:ext cx="8314660" cy="1945759"/>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b="1" lang="en-GB" cap="none"/>
              <a:t>5.4 </a:t>
            </a:r>
            <a:endParaRPr/>
          </a:p>
          <a:p>
            <a:pPr indent="-228600" lvl="0" marL="457200" rtl="0" algn="l">
              <a:lnSpc>
                <a:spcPct val="100000"/>
              </a:lnSpc>
              <a:spcBef>
                <a:spcPts val="0"/>
              </a:spcBef>
              <a:spcAft>
                <a:spcPts val="0"/>
              </a:spcAft>
              <a:buSzPts val="1400"/>
              <a:buNone/>
            </a:pPr>
            <a:r>
              <a:rPr lang="en-GB"/>
              <a:t>Recognise and value </a:t>
            </a:r>
            <a:r>
              <a:rPr b="1" lang="en-GB"/>
              <a:t>unpaid care and domestic work </a:t>
            </a:r>
            <a:r>
              <a:rPr lang="en-GB"/>
              <a:t>through the provision of public services, infrastructure and social protection policies and the promotion of shared responsibility within the household and the family as nationally appropriate </a:t>
            </a:r>
            <a:endParaRPr/>
          </a:p>
          <a:p>
            <a:pPr indent="-228600" lvl="0" marL="457200" rtl="0" algn="l">
              <a:lnSpc>
                <a:spcPct val="100000"/>
              </a:lnSpc>
              <a:spcBef>
                <a:spcPts val="0"/>
              </a:spcBef>
              <a:spcAft>
                <a:spcPts val="0"/>
              </a:spcAft>
              <a:buSzPts val="1400"/>
              <a:buNone/>
            </a:pPr>
            <a:r>
              <a:rPr b="1" lang="en-GB" cap="none"/>
              <a:t>5.5 </a:t>
            </a:r>
            <a:endParaRPr/>
          </a:p>
          <a:p>
            <a:pPr indent="-228600" lvl="0" marL="457200" rtl="0" algn="l">
              <a:lnSpc>
                <a:spcPct val="100000"/>
              </a:lnSpc>
              <a:spcBef>
                <a:spcPts val="0"/>
              </a:spcBef>
              <a:spcAft>
                <a:spcPts val="0"/>
              </a:spcAft>
              <a:buSzPts val="1400"/>
              <a:buNone/>
            </a:pPr>
            <a:r>
              <a:rPr lang="en-GB"/>
              <a:t>Ensure women’s </a:t>
            </a:r>
            <a:r>
              <a:rPr b="1" lang="en-GB"/>
              <a:t>full and effective participation </a:t>
            </a:r>
            <a:r>
              <a:rPr lang="en-GB"/>
              <a:t>and equal opportunities for </a:t>
            </a:r>
            <a:r>
              <a:rPr b="1" lang="en-GB"/>
              <a:t>leadership</a:t>
            </a:r>
            <a:r>
              <a:rPr lang="en-GB"/>
              <a:t> at all levels of decision-making in political, economic and public life </a:t>
            </a:r>
            <a:endParaRPr/>
          </a:p>
          <a:p>
            <a:pPr indent="-228600" lvl="0" marL="457200" rtl="0" algn="l">
              <a:lnSpc>
                <a:spcPct val="100000"/>
              </a:lnSpc>
              <a:spcBef>
                <a:spcPts val="0"/>
              </a:spcBef>
              <a:spcAft>
                <a:spcPts val="0"/>
              </a:spcAft>
              <a:buSzPts val="1400"/>
              <a:buNone/>
            </a:pPr>
            <a:r>
              <a:rPr b="1" lang="en-GB" cap="none"/>
              <a:t>5.6 </a:t>
            </a:r>
            <a:endParaRPr/>
          </a:p>
          <a:p>
            <a:pPr indent="-228600" lvl="0" marL="457200" rtl="0" algn="l">
              <a:lnSpc>
                <a:spcPct val="100000"/>
              </a:lnSpc>
              <a:spcBef>
                <a:spcPts val="0"/>
              </a:spcBef>
              <a:spcAft>
                <a:spcPts val="0"/>
              </a:spcAft>
              <a:buSzPts val="1400"/>
              <a:buNone/>
            </a:pPr>
            <a:r>
              <a:rPr lang="en-GB"/>
              <a:t>Ensure universal access to sexual and reproductive health and </a:t>
            </a:r>
            <a:r>
              <a:rPr b="1" lang="en-GB"/>
              <a:t>reproductive rights </a:t>
            </a:r>
            <a:r>
              <a:rPr lang="en-GB"/>
              <a:t>…</a:t>
            </a:r>
            <a:endParaRPr/>
          </a:p>
        </p:txBody>
      </p:sp>
      <p:sp>
        <p:nvSpPr>
          <p:cNvPr id="72" name="Google Shape;72;p7"/>
          <p:cNvSpPr txBox="1"/>
          <p:nvPr>
            <p:ph type="title"/>
          </p:nvPr>
        </p:nvSpPr>
        <p:spPr>
          <a:xfrm>
            <a:off x="669386" y="28923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endParaRPr/>
          </a:p>
        </p:txBody>
      </p:sp>
      <p:pic>
        <p:nvPicPr>
          <p:cNvPr id="73" name="Google Shape;73;p7"/>
          <p:cNvPicPr preferRelativeResize="0"/>
          <p:nvPr/>
        </p:nvPicPr>
        <p:blipFill rotWithShape="1">
          <a:blip r:embed="rId3">
            <a:alphaModFix/>
          </a:blip>
          <a:srcRect b="0" l="0" r="0" t="0"/>
          <a:stretch/>
        </p:blipFill>
        <p:spPr>
          <a:xfrm>
            <a:off x="4194436" y="1068797"/>
            <a:ext cx="4949564" cy="9188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8"/>
          <p:cNvSpPr txBox="1"/>
          <p:nvPr>
            <p:ph idx="1" type="body"/>
          </p:nvPr>
        </p:nvSpPr>
        <p:spPr>
          <a:xfrm>
            <a:off x="520908" y="1987642"/>
            <a:ext cx="8102184" cy="1779275"/>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rPr b="1" lang="en-GB" cap="none"/>
              <a:t>5.A</a:t>
            </a:r>
            <a:endParaRPr/>
          </a:p>
          <a:p>
            <a:pPr indent="-228600" lvl="0" marL="457200" rtl="0" algn="l">
              <a:lnSpc>
                <a:spcPct val="100000"/>
              </a:lnSpc>
              <a:spcBef>
                <a:spcPts val="0"/>
              </a:spcBef>
              <a:spcAft>
                <a:spcPts val="0"/>
              </a:spcAft>
              <a:buSzPts val="1400"/>
              <a:buNone/>
            </a:pPr>
            <a:r>
              <a:rPr lang="en-GB"/>
              <a:t>Undertake reforms to give women </a:t>
            </a:r>
            <a:r>
              <a:rPr b="1" lang="en-GB"/>
              <a:t>equal rights to economic resources</a:t>
            </a:r>
            <a:r>
              <a:rPr lang="en-GB"/>
              <a:t>, as well as access to ownership and control over </a:t>
            </a:r>
            <a:r>
              <a:rPr b="1" lang="en-GB"/>
              <a:t>land</a:t>
            </a:r>
            <a:r>
              <a:rPr lang="en-GB"/>
              <a:t> and other forms of property, financial services, inheritance and natural resources, in accordance with national laws </a:t>
            </a:r>
            <a:endParaRPr/>
          </a:p>
          <a:p>
            <a:pPr indent="-228600" lvl="0" marL="457200" rtl="0" algn="l">
              <a:lnSpc>
                <a:spcPct val="100000"/>
              </a:lnSpc>
              <a:spcBef>
                <a:spcPts val="0"/>
              </a:spcBef>
              <a:spcAft>
                <a:spcPts val="0"/>
              </a:spcAft>
              <a:buSzPts val="1400"/>
              <a:buNone/>
            </a:pPr>
            <a:r>
              <a:rPr b="1" lang="en-GB" cap="none"/>
              <a:t>5.B</a:t>
            </a:r>
            <a:endParaRPr/>
          </a:p>
          <a:p>
            <a:pPr indent="-228600" lvl="0" marL="457200" rtl="0" algn="l">
              <a:lnSpc>
                <a:spcPct val="100000"/>
              </a:lnSpc>
              <a:spcBef>
                <a:spcPts val="0"/>
              </a:spcBef>
              <a:spcAft>
                <a:spcPts val="0"/>
              </a:spcAft>
              <a:buSzPts val="1400"/>
              <a:buNone/>
            </a:pPr>
            <a:r>
              <a:rPr lang="en-GB"/>
              <a:t>Enhance the use of </a:t>
            </a:r>
            <a:r>
              <a:rPr b="1" lang="en-GB"/>
              <a:t>enabling technology</a:t>
            </a:r>
            <a:r>
              <a:rPr lang="en-GB"/>
              <a:t>, in particular information and communications technology, to promote the empowerment of women </a:t>
            </a:r>
            <a:endParaRPr/>
          </a:p>
          <a:p>
            <a:pPr indent="-228600" lvl="0" marL="457200" rtl="0" algn="l">
              <a:lnSpc>
                <a:spcPct val="100000"/>
              </a:lnSpc>
              <a:spcBef>
                <a:spcPts val="0"/>
              </a:spcBef>
              <a:spcAft>
                <a:spcPts val="0"/>
              </a:spcAft>
              <a:buSzPts val="1400"/>
              <a:buNone/>
            </a:pPr>
            <a:r>
              <a:rPr b="1" lang="en-GB" cap="none"/>
              <a:t>5.C </a:t>
            </a:r>
            <a:endParaRPr/>
          </a:p>
          <a:p>
            <a:pPr indent="-228600" lvl="0" marL="457200" rtl="0" algn="l">
              <a:lnSpc>
                <a:spcPct val="100000"/>
              </a:lnSpc>
              <a:spcBef>
                <a:spcPts val="0"/>
              </a:spcBef>
              <a:spcAft>
                <a:spcPts val="0"/>
              </a:spcAft>
              <a:buSzPts val="1400"/>
              <a:buNone/>
            </a:pPr>
            <a:r>
              <a:rPr lang="en-GB"/>
              <a:t>Adopt and strengthen </a:t>
            </a:r>
            <a:r>
              <a:rPr b="1" lang="en-GB"/>
              <a:t>sound policies and enforceable legislation </a:t>
            </a:r>
            <a:r>
              <a:rPr lang="en-GB"/>
              <a:t>for the promotion of gender equality and the empowerment of all women and girls at all levels </a:t>
            </a:r>
            <a:endParaRPr/>
          </a:p>
        </p:txBody>
      </p:sp>
      <p:sp>
        <p:nvSpPr>
          <p:cNvPr id="79" name="Google Shape;79;p8"/>
          <p:cNvSpPr txBox="1"/>
          <p:nvPr>
            <p:ph type="title"/>
          </p:nvPr>
        </p:nvSpPr>
        <p:spPr>
          <a:xfrm>
            <a:off x="669386" y="28923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endParaRPr/>
          </a:p>
        </p:txBody>
      </p:sp>
      <p:pic>
        <p:nvPicPr>
          <p:cNvPr id="80" name="Google Shape;80;p8"/>
          <p:cNvPicPr preferRelativeResize="0"/>
          <p:nvPr/>
        </p:nvPicPr>
        <p:blipFill rotWithShape="1">
          <a:blip r:embed="rId3">
            <a:alphaModFix/>
          </a:blip>
          <a:srcRect b="0" l="0" r="0" t="0"/>
          <a:stretch/>
        </p:blipFill>
        <p:spPr>
          <a:xfrm>
            <a:off x="4194436" y="1068797"/>
            <a:ext cx="4949564" cy="9188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txBox="1"/>
          <p:nvPr>
            <p:ph type="title"/>
          </p:nvPr>
        </p:nvSpPr>
        <p:spPr>
          <a:xfrm>
            <a:off x="954200" y="395659"/>
            <a:ext cx="6785894" cy="124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GB"/>
              <a:t>SDG5: The gender goal and its targets</a:t>
            </a:r>
            <a:br>
              <a:rPr lang="en-GB"/>
            </a:br>
            <a:r>
              <a:rPr lang="en-GB"/>
              <a:t>What progress has the world made?</a:t>
            </a:r>
            <a:endParaRPr/>
          </a:p>
        </p:txBody>
      </p:sp>
      <p:sp>
        <p:nvSpPr>
          <p:cNvPr id="86" name="Google Shape;86;p9"/>
          <p:cNvSpPr txBox="1"/>
          <p:nvPr>
            <p:ph idx="1" type="body"/>
          </p:nvPr>
        </p:nvSpPr>
        <p:spPr>
          <a:xfrm>
            <a:off x="954200" y="1490357"/>
            <a:ext cx="7060912" cy="330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GB"/>
              <a:t>Good news:</a:t>
            </a:r>
            <a:endParaRPr/>
          </a:p>
          <a:p>
            <a:pPr indent="-342900" lvl="0" marL="342900" rtl="0" algn="l">
              <a:lnSpc>
                <a:spcPct val="100000"/>
              </a:lnSpc>
              <a:spcBef>
                <a:spcPts val="0"/>
              </a:spcBef>
              <a:spcAft>
                <a:spcPts val="0"/>
              </a:spcAft>
              <a:buSzPts val="1400"/>
              <a:buFont typeface="Arial"/>
              <a:buChar char="•"/>
            </a:pPr>
            <a:r>
              <a:rPr lang="en-GB"/>
              <a:t>The world is a better place for women today than it was in the past. </a:t>
            </a:r>
            <a:endParaRPr/>
          </a:p>
          <a:p>
            <a:pPr indent="-342900" lvl="0" marL="342900" rtl="0" algn="l">
              <a:lnSpc>
                <a:spcPct val="100000"/>
              </a:lnSpc>
              <a:spcBef>
                <a:spcPts val="0"/>
              </a:spcBef>
              <a:spcAft>
                <a:spcPts val="0"/>
              </a:spcAft>
              <a:buSzPts val="1400"/>
              <a:buFont typeface="Arial"/>
              <a:buChar char="•"/>
            </a:pPr>
            <a:r>
              <a:rPr lang="en-GB"/>
              <a:t>Fewer girls are forced into early marriage</a:t>
            </a:r>
            <a:endParaRPr/>
          </a:p>
          <a:p>
            <a:pPr indent="-342900" lvl="0" marL="342900" rtl="0" algn="l">
              <a:lnSpc>
                <a:spcPct val="100000"/>
              </a:lnSpc>
              <a:spcBef>
                <a:spcPts val="0"/>
              </a:spcBef>
              <a:spcAft>
                <a:spcPts val="0"/>
              </a:spcAft>
              <a:buSzPts val="1400"/>
              <a:buFont typeface="Arial"/>
              <a:buChar char="•"/>
            </a:pPr>
            <a:r>
              <a:rPr lang="en-GB"/>
              <a:t>More women are serving in parliament and positions of leadership</a:t>
            </a:r>
            <a:endParaRPr/>
          </a:p>
          <a:p>
            <a:pPr indent="-342900" lvl="0" marL="342900" rtl="0" algn="l">
              <a:lnSpc>
                <a:spcPct val="100000"/>
              </a:lnSpc>
              <a:spcBef>
                <a:spcPts val="0"/>
              </a:spcBef>
              <a:spcAft>
                <a:spcPts val="0"/>
              </a:spcAft>
              <a:buSzPts val="1400"/>
              <a:buFont typeface="Arial"/>
              <a:buChar char="•"/>
            </a:pPr>
            <a:r>
              <a:rPr lang="en-GB"/>
              <a:t>Laws are being reformed to advance gender equality. </a:t>
            </a:r>
            <a:endParaRPr/>
          </a:p>
        </p:txBody>
      </p:sp>
      <p:pic>
        <p:nvPicPr>
          <p:cNvPr descr="A close up of a piece of paper&#10;&#10;Description automatically generated" id="87" name="Google Shape;87;p9"/>
          <p:cNvPicPr preferRelativeResize="0"/>
          <p:nvPr/>
        </p:nvPicPr>
        <p:blipFill rotWithShape="1">
          <a:blip r:embed="rId3">
            <a:alphaModFix/>
          </a:blip>
          <a:srcRect b="0" l="0" r="0" t="0"/>
          <a:stretch/>
        </p:blipFill>
        <p:spPr>
          <a:xfrm>
            <a:off x="812231" y="4283503"/>
            <a:ext cx="7519537" cy="1754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Mairi Dupar</dc:creator>
</cp:coreProperties>
</file>