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 id="2147483656" r:id="rId2"/>
    <p:sldMasterId id="2147483657" r:id="rId3"/>
  </p:sldMasterIdLst>
  <p:notesMasterIdLst>
    <p:notesMasterId r:id="rId42"/>
  </p:notesMasterIdLst>
  <p:sldIdLst>
    <p:sldId id="256" r:id="rId4"/>
    <p:sldId id="257" r:id="rId5"/>
    <p:sldId id="258" r:id="rId6"/>
    <p:sldId id="259" r:id="rId7"/>
    <p:sldId id="964" r:id="rId8"/>
    <p:sldId id="965" r:id="rId9"/>
    <p:sldId id="270" r:id="rId10"/>
    <p:sldId id="272" r:id="rId11"/>
    <p:sldId id="273" r:id="rId12"/>
    <p:sldId id="963" r:id="rId13"/>
    <p:sldId id="274" r:id="rId14"/>
    <p:sldId id="277" r:id="rId15"/>
    <p:sldId id="276" r:id="rId16"/>
    <p:sldId id="278" r:id="rId17"/>
    <p:sldId id="966" r:id="rId18"/>
    <p:sldId id="282" r:id="rId19"/>
    <p:sldId id="283" r:id="rId20"/>
    <p:sldId id="284" r:id="rId21"/>
    <p:sldId id="967" r:id="rId22"/>
    <p:sldId id="968" r:id="rId23"/>
    <p:sldId id="285" r:id="rId24"/>
    <p:sldId id="286" r:id="rId25"/>
    <p:sldId id="287" r:id="rId26"/>
    <p:sldId id="969" r:id="rId27"/>
    <p:sldId id="970"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Lst>
  <p:sldSz cx="9144000" cy="6858000" type="screen4x3"/>
  <p:notesSz cx="9944100" cy="6805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000000"/>
          </p15:clr>
        </p15:guide>
        <p15:guide id="2" pos="216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EF80E7-21B2-4A94-B919-16CFE9DFA865}" v="9" dt="2023-07-31T14:36:20.8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53989" autoAdjust="0"/>
  </p:normalViewPr>
  <p:slideViewPr>
    <p:cSldViewPr snapToGrid="0">
      <p:cViewPr varScale="1">
        <p:scale>
          <a:sx n="34" d="100"/>
          <a:sy n="34" d="100"/>
        </p:scale>
        <p:origin x="1876" y="4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ri Dupar" userId="9d2a5aec-73f0-4b04-b051-71270b1dcd44" providerId="ADAL" clId="{55EF80E7-21B2-4A94-B919-16CFE9DFA865}"/>
    <pc:docChg chg="undo custSel addSld delSld modSld sldOrd">
      <pc:chgData name="Mairi Dupar" userId="9d2a5aec-73f0-4b04-b051-71270b1dcd44" providerId="ADAL" clId="{55EF80E7-21B2-4A94-B919-16CFE9DFA865}" dt="2023-07-31T14:40:47.758" v="1778" actId="5793"/>
      <pc:docMkLst>
        <pc:docMk/>
      </pc:docMkLst>
      <pc:sldChg chg="modSp mod">
        <pc:chgData name="Mairi Dupar" userId="9d2a5aec-73f0-4b04-b051-71270b1dcd44" providerId="ADAL" clId="{55EF80E7-21B2-4A94-B919-16CFE9DFA865}" dt="2023-07-31T14:30:52.703" v="1297" actId="20577"/>
        <pc:sldMkLst>
          <pc:docMk/>
          <pc:sldMk cId="0" sldId="256"/>
        </pc:sldMkLst>
        <pc:spChg chg="mod">
          <ac:chgData name="Mairi Dupar" userId="9d2a5aec-73f0-4b04-b051-71270b1dcd44" providerId="ADAL" clId="{55EF80E7-21B2-4A94-B919-16CFE9DFA865}" dt="2023-07-31T14:30:52.703" v="1297" actId="20577"/>
          <ac:spMkLst>
            <pc:docMk/>
            <pc:sldMk cId="0" sldId="256"/>
            <ac:spMk id="66" creationId="{00000000-0000-0000-0000-000000000000}"/>
          </ac:spMkLst>
        </pc:spChg>
      </pc:sldChg>
      <pc:sldChg chg="addSp delSp modSp mod ord modNotesTx">
        <pc:chgData name="Mairi Dupar" userId="9d2a5aec-73f0-4b04-b051-71270b1dcd44" providerId="ADAL" clId="{55EF80E7-21B2-4A94-B919-16CFE9DFA865}" dt="2023-07-31T13:57:06.779" v="226" actId="113"/>
        <pc:sldMkLst>
          <pc:docMk/>
          <pc:sldMk cId="0" sldId="259"/>
        </pc:sldMkLst>
        <pc:spChg chg="add del mod">
          <ac:chgData name="Mairi Dupar" userId="9d2a5aec-73f0-4b04-b051-71270b1dcd44" providerId="ADAL" clId="{55EF80E7-21B2-4A94-B919-16CFE9DFA865}" dt="2023-07-31T13:56:49.151" v="198" actId="478"/>
          <ac:spMkLst>
            <pc:docMk/>
            <pc:sldMk cId="0" sldId="259"/>
            <ac:spMk id="8" creationId="{05A7B645-1C54-8DE0-74C2-B29AAC61A149}"/>
          </ac:spMkLst>
        </pc:spChg>
        <pc:spChg chg="add del mod">
          <ac:chgData name="Mairi Dupar" userId="9d2a5aec-73f0-4b04-b051-71270b1dcd44" providerId="ADAL" clId="{55EF80E7-21B2-4A94-B919-16CFE9DFA865}" dt="2023-07-31T13:57:06.779" v="226" actId="113"/>
          <ac:spMkLst>
            <pc:docMk/>
            <pc:sldMk cId="0" sldId="259"/>
            <ac:spMk id="90" creationId="{00000000-0000-0000-0000-000000000000}"/>
          </ac:spMkLst>
        </pc:spChg>
        <pc:picChg chg="add del mod modCrop">
          <ac:chgData name="Mairi Dupar" userId="9d2a5aec-73f0-4b04-b051-71270b1dcd44" providerId="ADAL" clId="{55EF80E7-21B2-4A94-B919-16CFE9DFA865}" dt="2023-07-31T13:49:15.339" v="68" actId="478"/>
          <ac:picMkLst>
            <pc:docMk/>
            <pc:sldMk cId="0" sldId="259"/>
            <ac:picMk id="2" creationId="{FD2CCA83-DDDC-AF22-5AED-74281AC0C2B2}"/>
          </ac:picMkLst>
        </pc:picChg>
        <pc:picChg chg="add del mod">
          <ac:chgData name="Mairi Dupar" userId="9d2a5aec-73f0-4b04-b051-71270b1dcd44" providerId="ADAL" clId="{55EF80E7-21B2-4A94-B919-16CFE9DFA865}" dt="2023-07-31T13:55:23.275" v="156" actId="478"/>
          <ac:picMkLst>
            <pc:docMk/>
            <pc:sldMk cId="0" sldId="259"/>
            <ac:picMk id="4" creationId="{C59400FB-8FCD-8B2D-D335-FC28BBB8D813}"/>
          </ac:picMkLst>
        </pc:picChg>
        <pc:picChg chg="add mod">
          <ac:chgData name="Mairi Dupar" userId="9d2a5aec-73f0-4b04-b051-71270b1dcd44" providerId="ADAL" clId="{55EF80E7-21B2-4A94-B919-16CFE9DFA865}" dt="2023-07-31T13:56:44.196" v="196" actId="1076"/>
          <ac:picMkLst>
            <pc:docMk/>
            <pc:sldMk cId="0" sldId="259"/>
            <ac:picMk id="6" creationId="{F59CD8DF-469E-5D54-F0D3-5A854982A37E}"/>
          </ac:picMkLst>
        </pc:picChg>
        <pc:picChg chg="del">
          <ac:chgData name="Mairi Dupar" userId="9d2a5aec-73f0-4b04-b051-71270b1dcd44" providerId="ADAL" clId="{55EF80E7-21B2-4A94-B919-16CFE9DFA865}" dt="2023-07-31T13:40:18.506" v="3" actId="478"/>
          <ac:picMkLst>
            <pc:docMk/>
            <pc:sldMk cId="0" sldId="259"/>
            <ac:picMk id="91" creationId="{00000000-0000-0000-0000-000000000000}"/>
          </ac:picMkLst>
        </pc:picChg>
      </pc:sldChg>
      <pc:sldChg chg="del">
        <pc:chgData name="Mairi Dupar" userId="9d2a5aec-73f0-4b04-b051-71270b1dcd44" providerId="ADAL" clId="{55EF80E7-21B2-4A94-B919-16CFE9DFA865}" dt="2023-07-31T13:40:08.474" v="0" actId="47"/>
        <pc:sldMkLst>
          <pc:docMk/>
          <pc:sldMk cId="0" sldId="260"/>
        </pc:sldMkLst>
      </pc:sldChg>
      <pc:sldChg chg="del">
        <pc:chgData name="Mairi Dupar" userId="9d2a5aec-73f0-4b04-b051-71270b1dcd44" providerId="ADAL" clId="{55EF80E7-21B2-4A94-B919-16CFE9DFA865}" dt="2023-07-31T13:43:45.886" v="4" actId="47"/>
        <pc:sldMkLst>
          <pc:docMk/>
          <pc:sldMk cId="0" sldId="261"/>
        </pc:sldMkLst>
      </pc:sldChg>
      <pc:sldChg chg="del">
        <pc:chgData name="Mairi Dupar" userId="9d2a5aec-73f0-4b04-b051-71270b1dcd44" providerId="ADAL" clId="{55EF80E7-21B2-4A94-B919-16CFE9DFA865}" dt="2023-07-31T13:40:12.546" v="1" actId="47"/>
        <pc:sldMkLst>
          <pc:docMk/>
          <pc:sldMk cId="0" sldId="268"/>
        </pc:sldMkLst>
      </pc:sldChg>
      <pc:sldChg chg="del">
        <pc:chgData name="Mairi Dupar" userId="9d2a5aec-73f0-4b04-b051-71270b1dcd44" providerId="ADAL" clId="{55EF80E7-21B2-4A94-B919-16CFE9DFA865}" dt="2023-07-31T13:40:15.598" v="2" actId="47"/>
        <pc:sldMkLst>
          <pc:docMk/>
          <pc:sldMk cId="0" sldId="269"/>
        </pc:sldMkLst>
      </pc:sldChg>
      <pc:sldChg chg="ord modNotesTx">
        <pc:chgData name="Mairi Dupar" userId="9d2a5aec-73f0-4b04-b051-71270b1dcd44" providerId="ADAL" clId="{55EF80E7-21B2-4A94-B919-16CFE9DFA865}" dt="2023-07-31T14:05:18.776" v="248" actId="20577"/>
        <pc:sldMkLst>
          <pc:docMk/>
          <pc:sldMk cId="0" sldId="272"/>
        </pc:sldMkLst>
      </pc:sldChg>
      <pc:sldChg chg="modSp mod ord">
        <pc:chgData name="Mairi Dupar" userId="9d2a5aec-73f0-4b04-b051-71270b1dcd44" providerId="ADAL" clId="{55EF80E7-21B2-4A94-B919-16CFE9DFA865}" dt="2023-07-31T14:06:06.546" v="283"/>
        <pc:sldMkLst>
          <pc:docMk/>
          <pc:sldMk cId="0" sldId="273"/>
        </pc:sldMkLst>
        <pc:spChg chg="mod">
          <ac:chgData name="Mairi Dupar" userId="9d2a5aec-73f0-4b04-b051-71270b1dcd44" providerId="ADAL" clId="{55EF80E7-21B2-4A94-B919-16CFE9DFA865}" dt="2023-07-31T14:05:52.629" v="280" actId="20577"/>
          <ac:spMkLst>
            <pc:docMk/>
            <pc:sldMk cId="0" sldId="273"/>
            <ac:spMk id="192" creationId="{00000000-0000-0000-0000-000000000000}"/>
          </ac:spMkLst>
        </pc:spChg>
        <pc:picChg chg="mod">
          <ac:chgData name="Mairi Dupar" userId="9d2a5aec-73f0-4b04-b051-71270b1dcd44" providerId="ADAL" clId="{55EF80E7-21B2-4A94-B919-16CFE9DFA865}" dt="2023-07-31T14:05:55.869" v="281" actId="1076"/>
          <ac:picMkLst>
            <pc:docMk/>
            <pc:sldMk cId="0" sldId="273"/>
            <ac:picMk id="194" creationId="{00000000-0000-0000-0000-000000000000}"/>
          </ac:picMkLst>
        </pc:picChg>
      </pc:sldChg>
      <pc:sldChg chg="del">
        <pc:chgData name="Mairi Dupar" userId="9d2a5aec-73f0-4b04-b051-71270b1dcd44" providerId="ADAL" clId="{55EF80E7-21B2-4A94-B919-16CFE9DFA865}" dt="2023-07-31T14:06:39.059" v="284" actId="47"/>
        <pc:sldMkLst>
          <pc:docMk/>
          <pc:sldMk cId="0" sldId="275"/>
        </pc:sldMkLst>
      </pc:sldChg>
      <pc:sldChg chg="addSp modSp mod modNotesTx">
        <pc:chgData name="Mairi Dupar" userId="9d2a5aec-73f0-4b04-b051-71270b1dcd44" providerId="ADAL" clId="{55EF80E7-21B2-4A94-B919-16CFE9DFA865}" dt="2023-07-31T14:37:40.786" v="1460" actId="113"/>
        <pc:sldMkLst>
          <pc:docMk/>
          <pc:sldMk cId="0" sldId="276"/>
        </pc:sldMkLst>
        <pc:spChg chg="mod">
          <ac:chgData name="Mairi Dupar" userId="9d2a5aec-73f0-4b04-b051-71270b1dcd44" providerId="ADAL" clId="{55EF80E7-21B2-4A94-B919-16CFE9DFA865}" dt="2023-07-31T14:37:40.786" v="1460" actId="113"/>
          <ac:spMkLst>
            <pc:docMk/>
            <pc:sldMk cId="0" sldId="276"/>
            <ac:spMk id="216" creationId="{00000000-0000-0000-0000-000000000000}"/>
          </ac:spMkLst>
        </pc:spChg>
        <pc:picChg chg="add mod">
          <ac:chgData name="Mairi Dupar" userId="9d2a5aec-73f0-4b04-b051-71270b1dcd44" providerId="ADAL" clId="{55EF80E7-21B2-4A94-B919-16CFE9DFA865}" dt="2023-07-31T14:37:30.575" v="1459" actId="1076"/>
          <ac:picMkLst>
            <pc:docMk/>
            <pc:sldMk cId="0" sldId="276"/>
            <ac:picMk id="3" creationId="{E4E53C67-10C4-C584-EDC8-EE3052F1093F}"/>
          </ac:picMkLst>
        </pc:picChg>
      </pc:sldChg>
      <pc:sldChg chg="ord">
        <pc:chgData name="Mairi Dupar" userId="9d2a5aec-73f0-4b04-b051-71270b1dcd44" providerId="ADAL" clId="{55EF80E7-21B2-4A94-B919-16CFE9DFA865}" dt="2023-07-31T14:34:53.736" v="1365"/>
        <pc:sldMkLst>
          <pc:docMk/>
          <pc:sldMk cId="0" sldId="277"/>
        </pc:sldMkLst>
      </pc:sldChg>
      <pc:sldChg chg="addSp delSp modSp mod">
        <pc:chgData name="Mairi Dupar" userId="9d2a5aec-73f0-4b04-b051-71270b1dcd44" providerId="ADAL" clId="{55EF80E7-21B2-4A94-B919-16CFE9DFA865}" dt="2023-07-31T14:08:04.431" v="330" actId="20577"/>
        <pc:sldMkLst>
          <pc:docMk/>
          <pc:sldMk cId="0" sldId="278"/>
        </pc:sldMkLst>
        <pc:spChg chg="add del mod">
          <ac:chgData name="Mairi Dupar" userId="9d2a5aec-73f0-4b04-b051-71270b1dcd44" providerId="ADAL" clId="{55EF80E7-21B2-4A94-B919-16CFE9DFA865}" dt="2023-07-31T14:07:43.720" v="307" actId="478"/>
          <ac:spMkLst>
            <pc:docMk/>
            <pc:sldMk cId="0" sldId="278"/>
            <ac:spMk id="3" creationId="{4B4F00DE-F939-C9FE-4D8A-CB91103DE42F}"/>
          </ac:spMkLst>
        </pc:spChg>
        <pc:spChg chg="mod">
          <ac:chgData name="Mairi Dupar" userId="9d2a5aec-73f0-4b04-b051-71270b1dcd44" providerId="ADAL" clId="{55EF80E7-21B2-4A94-B919-16CFE9DFA865}" dt="2023-07-31T14:08:04.431" v="330" actId="20577"/>
          <ac:spMkLst>
            <pc:docMk/>
            <pc:sldMk cId="0" sldId="278"/>
            <ac:spMk id="230" creationId="{00000000-0000-0000-0000-000000000000}"/>
          </ac:spMkLst>
        </pc:spChg>
        <pc:spChg chg="del">
          <ac:chgData name="Mairi Dupar" userId="9d2a5aec-73f0-4b04-b051-71270b1dcd44" providerId="ADAL" clId="{55EF80E7-21B2-4A94-B919-16CFE9DFA865}" dt="2023-07-31T14:07:41.143" v="306" actId="478"/>
          <ac:spMkLst>
            <pc:docMk/>
            <pc:sldMk cId="0" sldId="278"/>
            <ac:spMk id="231" creationId="{00000000-0000-0000-0000-000000000000}"/>
          </ac:spMkLst>
        </pc:spChg>
        <pc:picChg chg="mod">
          <ac:chgData name="Mairi Dupar" userId="9d2a5aec-73f0-4b04-b051-71270b1dcd44" providerId="ADAL" clId="{55EF80E7-21B2-4A94-B919-16CFE9DFA865}" dt="2023-07-31T14:07:48.728" v="308" actId="1076"/>
          <ac:picMkLst>
            <pc:docMk/>
            <pc:sldMk cId="0" sldId="278"/>
            <ac:picMk id="233" creationId="{00000000-0000-0000-0000-000000000000}"/>
          </ac:picMkLst>
        </pc:picChg>
      </pc:sldChg>
      <pc:sldChg chg="addSp delSp modSp del mod">
        <pc:chgData name="Mairi Dupar" userId="9d2a5aec-73f0-4b04-b051-71270b1dcd44" providerId="ADAL" clId="{55EF80E7-21B2-4A94-B919-16CFE9DFA865}" dt="2023-07-31T14:17:19.845" v="794" actId="47"/>
        <pc:sldMkLst>
          <pc:docMk/>
          <pc:sldMk cId="0" sldId="279"/>
        </pc:sldMkLst>
        <pc:picChg chg="add mod">
          <ac:chgData name="Mairi Dupar" userId="9d2a5aec-73f0-4b04-b051-71270b1dcd44" providerId="ADAL" clId="{55EF80E7-21B2-4A94-B919-16CFE9DFA865}" dt="2023-07-31T14:15:55.849" v="793" actId="931"/>
          <ac:picMkLst>
            <pc:docMk/>
            <pc:sldMk cId="0" sldId="279"/>
            <ac:picMk id="3" creationId="{32A1F4AE-E866-3F9C-BD4A-438D89128E4A}"/>
          </ac:picMkLst>
        </pc:picChg>
        <pc:picChg chg="del">
          <ac:chgData name="Mairi Dupar" userId="9d2a5aec-73f0-4b04-b051-71270b1dcd44" providerId="ADAL" clId="{55EF80E7-21B2-4A94-B919-16CFE9DFA865}" dt="2023-07-31T14:11:00.405" v="792" actId="478"/>
          <ac:picMkLst>
            <pc:docMk/>
            <pc:sldMk cId="0" sldId="279"/>
            <ac:picMk id="238" creationId="{00000000-0000-0000-0000-000000000000}"/>
          </ac:picMkLst>
        </pc:picChg>
      </pc:sldChg>
      <pc:sldChg chg="del">
        <pc:chgData name="Mairi Dupar" userId="9d2a5aec-73f0-4b04-b051-71270b1dcd44" providerId="ADAL" clId="{55EF80E7-21B2-4A94-B919-16CFE9DFA865}" dt="2023-07-31T14:17:23.620" v="795" actId="47"/>
        <pc:sldMkLst>
          <pc:docMk/>
          <pc:sldMk cId="0" sldId="280"/>
        </pc:sldMkLst>
      </pc:sldChg>
      <pc:sldChg chg="del">
        <pc:chgData name="Mairi Dupar" userId="9d2a5aec-73f0-4b04-b051-71270b1dcd44" providerId="ADAL" clId="{55EF80E7-21B2-4A94-B919-16CFE9DFA865}" dt="2023-07-31T14:17:24.720" v="796" actId="47"/>
        <pc:sldMkLst>
          <pc:docMk/>
          <pc:sldMk cId="0" sldId="281"/>
        </pc:sldMkLst>
      </pc:sldChg>
      <pc:sldChg chg="modSp mod modNotesTx">
        <pc:chgData name="Mairi Dupar" userId="9d2a5aec-73f0-4b04-b051-71270b1dcd44" providerId="ADAL" clId="{55EF80E7-21B2-4A94-B919-16CFE9DFA865}" dt="2023-07-31T14:38:47.825" v="1596" actId="20577"/>
        <pc:sldMkLst>
          <pc:docMk/>
          <pc:sldMk cId="0" sldId="282"/>
        </pc:sldMkLst>
        <pc:spChg chg="mod">
          <ac:chgData name="Mairi Dupar" userId="9d2a5aec-73f0-4b04-b051-71270b1dcd44" providerId="ADAL" clId="{55EF80E7-21B2-4A94-B919-16CFE9DFA865}" dt="2023-07-31T14:22:35.888" v="1028" actId="115"/>
          <ac:spMkLst>
            <pc:docMk/>
            <pc:sldMk cId="0" sldId="282"/>
            <ac:spMk id="257" creationId="{00000000-0000-0000-0000-000000000000}"/>
          </ac:spMkLst>
        </pc:spChg>
      </pc:sldChg>
      <pc:sldChg chg="modNotesTx">
        <pc:chgData name="Mairi Dupar" userId="9d2a5aec-73f0-4b04-b051-71270b1dcd44" providerId="ADAL" clId="{55EF80E7-21B2-4A94-B919-16CFE9DFA865}" dt="2023-07-31T14:39:13.950" v="1614" actId="20577"/>
        <pc:sldMkLst>
          <pc:docMk/>
          <pc:sldMk cId="0" sldId="283"/>
        </pc:sldMkLst>
      </pc:sldChg>
      <pc:sldChg chg="modSp mod modNotesTx">
        <pc:chgData name="Mairi Dupar" userId="9d2a5aec-73f0-4b04-b051-71270b1dcd44" providerId="ADAL" clId="{55EF80E7-21B2-4A94-B919-16CFE9DFA865}" dt="2023-07-31T14:40:18.159" v="1769" actId="20577"/>
        <pc:sldMkLst>
          <pc:docMk/>
          <pc:sldMk cId="0" sldId="284"/>
        </pc:sldMkLst>
        <pc:spChg chg="mod">
          <ac:chgData name="Mairi Dupar" userId="9d2a5aec-73f0-4b04-b051-71270b1dcd44" providerId="ADAL" clId="{55EF80E7-21B2-4A94-B919-16CFE9DFA865}" dt="2023-07-31T14:39:44.364" v="1651" actId="20577"/>
          <ac:spMkLst>
            <pc:docMk/>
            <pc:sldMk cId="0" sldId="284"/>
            <ac:spMk id="275" creationId="{00000000-0000-0000-0000-000000000000}"/>
          </ac:spMkLst>
        </pc:spChg>
      </pc:sldChg>
      <pc:sldChg chg="modSp mod">
        <pc:chgData name="Mairi Dupar" userId="9d2a5aec-73f0-4b04-b051-71270b1dcd44" providerId="ADAL" clId="{55EF80E7-21B2-4A94-B919-16CFE9DFA865}" dt="2023-07-31T14:29:42.138" v="1214" actId="20577"/>
        <pc:sldMkLst>
          <pc:docMk/>
          <pc:sldMk cId="0" sldId="285"/>
        </pc:sldMkLst>
        <pc:spChg chg="mod">
          <ac:chgData name="Mairi Dupar" userId="9d2a5aec-73f0-4b04-b051-71270b1dcd44" providerId="ADAL" clId="{55EF80E7-21B2-4A94-B919-16CFE9DFA865}" dt="2023-07-31T14:29:42.138" v="1214" actId="20577"/>
          <ac:spMkLst>
            <pc:docMk/>
            <pc:sldMk cId="0" sldId="285"/>
            <ac:spMk id="283" creationId="{00000000-0000-0000-0000-000000000000}"/>
          </ac:spMkLst>
        </pc:spChg>
      </pc:sldChg>
      <pc:sldChg chg="modSp mod">
        <pc:chgData name="Mairi Dupar" userId="9d2a5aec-73f0-4b04-b051-71270b1dcd44" providerId="ADAL" clId="{55EF80E7-21B2-4A94-B919-16CFE9DFA865}" dt="2023-07-31T14:29:52.134" v="1231" actId="20577"/>
        <pc:sldMkLst>
          <pc:docMk/>
          <pc:sldMk cId="0" sldId="286"/>
        </pc:sldMkLst>
        <pc:spChg chg="mod">
          <ac:chgData name="Mairi Dupar" userId="9d2a5aec-73f0-4b04-b051-71270b1dcd44" providerId="ADAL" clId="{55EF80E7-21B2-4A94-B919-16CFE9DFA865}" dt="2023-07-31T14:29:52.134" v="1231" actId="20577"/>
          <ac:spMkLst>
            <pc:docMk/>
            <pc:sldMk cId="0" sldId="286"/>
            <ac:spMk id="292" creationId="{00000000-0000-0000-0000-000000000000}"/>
          </ac:spMkLst>
        </pc:spChg>
      </pc:sldChg>
      <pc:sldChg chg="modSp mod modNotesTx">
        <pc:chgData name="Mairi Dupar" userId="9d2a5aec-73f0-4b04-b051-71270b1dcd44" providerId="ADAL" clId="{55EF80E7-21B2-4A94-B919-16CFE9DFA865}" dt="2023-07-31T14:40:47.758" v="1778" actId="5793"/>
        <pc:sldMkLst>
          <pc:docMk/>
          <pc:sldMk cId="0" sldId="287"/>
        </pc:sldMkLst>
        <pc:spChg chg="mod">
          <ac:chgData name="Mairi Dupar" userId="9d2a5aec-73f0-4b04-b051-71270b1dcd44" providerId="ADAL" clId="{55EF80E7-21B2-4A94-B919-16CFE9DFA865}" dt="2023-07-31T14:30:11.290" v="1244" actId="20577"/>
          <ac:spMkLst>
            <pc:docMk/>
            <pc:sldMk cId="0" sldId="287"/>
            <ac:spMk id="298" creationId="{00000000-0000-0000-0000-000000000000}"/>
          </ac:spMkLst>
        </pc:spChg>
        <pc:spChg chg="mod">
          <ac:chgData name="Mairi Dupar" userId="9d2a5aec-73f0-4b04-b051-71270b1dcd44" providerId="ADAL" clId="{55EF80E7-21B2-4A94-B919-16CFE9DFA865}" dt="2023-07-31T14:29:17.849" v="1197" actId="14100"/>
          <ac:spMkLst>
            <pc:docMk/>
            <pc:sldMk cId="0" sldId="287"/>
            <ac:spMk id="299" creationId="{00000000-0000-0000-0000-000000000000}"/>
          </ac:spMkLst>
        </pc:spChg>
      </pc:sldChg>
      <pc:sldChg chg="modSp mod">
        <pc:chgData name="Mairi Dupar" userId="9d2a5aec-73f0-4b04-b051-71270b1dcd44" providerId="ADAL" clId="{55EF80E7-21B2-4A94-B919-16CFE9DFA865}" dt="2023-07-31T14:30:21.381" v="1259" actId="20577"/>
        <pc:sldMkLst>
          <pc:docMk/>
          <pc:sldMk cId="0" sldId="288"/>
        </pc:sldMkLst>
        <pc:spChg chg="mod">
          <ac:chgData name="Mairi Dupar" userId="9d2a5aec-73f0-4b04-b051-71270b1dcd44" providerId="ADAL" clId="{55EF80E7-21B2-4A94-B919-16CFE9DFA865}" dt="2023-07-31T14:27:41.402" v="1109" actId="20577"/>
          <ac:spMkLst>
            <pc:docMk/>
            <pc:sldMk cId="0" sldId="288"/>
            <ac:spMk id="309" creationId="{00000000-0000-0000-0000-000000000000}"/>
          </ac:spMkLst>
        </pc:spChg>
        <pc:spChg chg="mod">
          <ac:chgData name="Mairi Dupar" userId="9d2a5aec-73f0-4b04-b051-71270b1dcd44" providerId="ADAL" clId="{55EF80E7-21B2-4A94-B919-16CFE9DFA865}" dt="2023-07-31T14:30:21.381" v="1259" actId="20577"/>
          <ac:spMkLst>
            <pc:docMk/>
            <pc:sldMk cId="0" sldId="288"/>
            <ac:spMk id="311" creationId="{00000000-0000-0000-0000-000000000000}"/>
          </ac:spMkLst>
        </pc:spChg>
      </pc:sldChg>
      <pc:sldChg chg="modSp mod">
        <pc:chgData name="Mairi Dupar" userId="9d2a5aec-73f0-4b04-b051-71270b1dcd44" providerId="ADAL" clId="{55EF80E7-21B2-4A94-B919-16CFE9DFA865}" dt="2023-07-31T14:30:31.364" v="1278" actId="20577"/>
        <pc:sldMkLst>
          <pc:docMk/>
          <pc:sldMk cId="0" sldId="289"/>
        </pc:sldMkLst>
        <pc:spChg chg="mod">
          <ac:chgData name="Mairi Dupar" userId="9d2a5aec-73f0-4b04-b051-71270b1dcd44" providerId="ADAL" clId="{55EF80E7-21B2-4A94-B919-16CFE9DFA865}" dt="2023-07-31T14:30:31.364" v="1278" actId="20577"/>
          <ac:spMkLst>
            <pc:docMk/>
            <pc:sldMk cId="0" sldId="289"/>
            <ac:spMk id="317" creationId="{00000000-0000-0000-0000-000000000000}"/>
          </ac:spMkLst>
        </pc:spChg>
        <pc:spChg chg="mod">
          <ac:chgData name="Mairi Dupar" userId="9d2a5aec-73f0-4b04-b051-71270b1dcd44" providerId="ADAL" clId="{55EF80E7-21B2-4A94-B919-16CFE9DFA865}" dt="2023-07-31T14:27:47.068" v="1125" actId="20577"/>
          <ac:spMkLst>
            <pc:docMk/>
            <pc:sldMk cId="0" sldId="289"/>
            <ac:spMk id="319" creationId="{00000000-0000-0000-0000-000000000000}"/>
          </ac:spMkLst>
        </pc:spChg>
      </pc:sldChg>
      <pc:sldChg chg="modSp mod">
        <pc:chgData name="Mairi Dupar" userId="9d2a5aec-73f0-4b04-b051-71270b1dcd44" providerId="ADAL" clId="{55EF80E7-21B2-4A94-B919-16CFE9DFA865}" dt="2023-07-31T14:27:55.671" v="1141" actId="20577"/>
        <pc:sldMkLst>
          <pc:docMk/>
          <pc:sldMk cId="0" sldId="290"/>
        </pc:sldMkLst>
        <pc:spChg chg="mod">
          <ac:chgData name="Mairi Dupar" userId="9d2a5aec-73f0-4b04-b051-71270b1dcd44" providerId="ADAL" clId="{55EF80E7-21B2-4A94-B919-16CFE9DFA865}" dt="2023-07-31T14:27:55.671" v="1141" actId="20577"/>
          <ac:spMkLst>
            <pc:docMk/>
            <pc:sldMk cId="0" sldId="290"/>
            <ac:spMk id="324" creationId="{00000000-0000-0000-0000-000000000000}"/>
          </ac:spMkLst>
        </pc:spChg>
      </pc:sldChg>
      <pc:sldChg chg="modSp mod">
        <pc:chgData name="Mairi Dupar" userId="9d2a5aec-73f0-4b04-b051-71270b1dcd44" providerId="ADAL" clId="{55EF80E7-21B2-4A94-B919-16CFE9DFA865}" dt="2023-07-31T14:28:02.480" v="1150" actId="20577"/>
        <pc:sldMkLst>
          <pc:docMk/>
          <pc:sldMk cId="0" sldId="291"/>
        </pc:sldMkLst>
        <pc:spChg chg="mod">
          <ac:chgData name="Mairi Dupar" userId="9d2a5aec-73f0-4b04-b051-71270b1dcd44" providerId="ADAL" clId="{55EF80E7-21B2-4A94-B919-16CFE9DFA865}" dt="2023-07-31T14:28:02.480" v="1150" actId="20577"/>
          <ac:spMkLst>
            <pc:docMk/>
            <pc:sldMk cId="0" sldId="291"/>
            <ac:spMk id="331" creationId="{00000000-0000-0000-0000-000000000000}"/>
          </ac:spMkLst>
        </pc:spChg>
      </pc:sldChg>
      <pc:sldChg chg="modSp mod">
        <pc:chgData name="Mairi Dupar" userId="9d2a5aec-73f0-4b04-b051-71270b1dcd44" providerId="ADAL" clId="{55EF80E7-21B2-4A94-B919-16CFE9DFA865}" dt="2023-07-31T14:28:12.615" v="1159" actId="20577"/>
        <pc:sldMkLst>
          <pc:docMk/>
          <pc:sldMk cId="0" sldId="293"/>
        </pc:sldMkLst>
        <pc:spChg chg="mod">
          <ac:chgData name="Mairi Dupar" userId="9d2a5aec-73f0-4b04-b051-71270b1dcd44" providerId="ADAL" clId="{55EF80E7-21B2-4A94-B919-16CFE9DFA865}" dt="2023-07-31T14:28:12.615" v="1159" actId="20577"/>
          <ac:spMkLst>
            <pc:docMk/>
            <pc:sldMk cId="0" sldId="293"/>
            <ac:spMk id="345" creationId="{00000000-0000-0000-0000-000000000000}"/>
          </ac:spMkLst>
        </pc:spChg>
      </pc:sldChg>
      <pc:sldChg chg="addSp delSp modSp add mod ord modNotesTx">
        <pc:chgData name="Mairi Dupar" userId="9d2a5aec-73f0-4b04-b051-71270b1dcd44" providerId="ADAL" clId="{55EF80E7-21B2-4A94-B919-16CFE9DFA865}" dt="2023-07-31T13:59:48.372" v="234"/>
        <pc:sldMkLst>
          <pc:docMk/>
          <pc:sldMk cId="4202647210" sldId="964"/>
        </pc:sldMkLst>
        <pc:spChg chg="mod">
          <ac:chgData name="Mairi Dupar" userId="9d2a5aec-73f0-4b04-b051-71270b1dcd44" providerId="ADAL" clId="{55EF80E7-21B2-4A94-B919-16CFE9DFA865}" dt="2023-07-31T13:52:40.028" v="151" actId="20577"/>
          <ac:spMkLst>
            <pc:docMk/>
            <pc:sldMk cId="4202647210" sldId="964"/>
            <ac:spMk id="90" creationId="{00000000-0000-0000-0000-000000000000}"/>
          </ac:spMkLst>
        </pc:spChg>
        <pc:picChg chg="add del mod">
          <ac:chgData name="Mairi Dupar" userId="9d2a5aec-73f0-4b04-b051-71270b1dcd44" providerId="ADAL" clId="{55EF80E7-21B2-4A94-B919-16CFE9DFA865}" dt="2023-07-31T13:59:29.217" v="227" actId="478"/>
          <ac:picMkLst>
            <pc:docMk/>
            <pc:sldMk cId="4202647210" sldId="964"/>
            <ac:picMk id="3" creationId="{2EB68236-A59A-1D4D-EB32-AAD5BDD4500D}"/>
          </ac:picMkLst>
        </pc:picChg>
        <pc:picChg chg="add mod">
          <ac:chgData name="Mairi Dupar" userId="9d2a5aec-73f0-4b04-b051-71270b1dcd44" providerId="ADAL" clId="{55EF80E7-21B2-4A94-B919-16CFE9DFA865}" dt="2023-07-31T13:59:40.288" v="232" actId="14100"/>
          <ac:picMkLst>
            <pc:docMk/>
            <pc:sldMk cId="4202647210" sldId="964"/>
            <ac:picMk id="5" creationId="{14CEF478-0776-E145-CF55-9D681D5CB82E}"/>
          </ac:picMkLst>
        </pc:picChg>
      </pc:sldChg>
      <pc:sldChg chg="addSp delSp modSp add mod">
        <pc:chgData name="Mairi Dupar" userId="9d2a5aec-73f0-4b04-b051-71270b1dcd44" providerId="ADAL" clId="{55EF80E7-21B2-4A94-B919-16CFE9DFA865}" dt="2023-07-31T14:03:30.381" v="239" actId="14100"/>
        <pc:sldMkLst>
          <pc:docMk/>
          <pc:sldMk cId="284062442" sldId="965"/>
        </pc:sldMkLst>
        <pc:picChg chg="add mod">
          <ac:chgData name="Mairi Dupar" userId="9d2a5aec-73f0-4b04-b051-71270b1dcd44" providerId="ADAL" clId="{55EF80E7-21B2-4A94-B919-16CFE9DFA865}" dt="2023-07-31T14:03:30.381" v="239" actId="14100"/>
          <ac:picMkLst>
            <pc:docMk/>
            <pc:sldMk cId="284062442" sldId="965"/>
            <ac:picMk id="3" creationId="{637C4FAA-7147-8F44-11CF-CC0741FE75A1}"/>
          </ac:picMkLst>
        </pc:picChg>
        <pc:picChg chg="del">
          <ac:chgData name="Mairi Dupar" userId="9d2a5aec-73f0-4b04-b051-71270b1dcd44" providerId="ADAL" clId="{55EF80E7-21B2-4A94-B919-16CFE9DFA865}" dt="2023-07-31T14:03:18.977" v="235" actId="478"/>
          <ac:picMkLst>
            <pc:docMk/>
            <pc:sldMk cId="284062442" sldId="965"/>
            <ac:picMk id="4" creationId="{C59400FB-8FCD-8B2D-D335-FC28BBB8D813}"/>
          </ac:picMkLst>
        </pc:picChg>
      </pc:sldChg>
      <pc:sldChg chg="delSp add del mod">
        <pc:chgData name="Mairi Dupar" userId="9d2a5aec-73f0-4b04-b051-71270b1dcd44" providerId="ADAL" clId="{55EF80E7-21B2-4A94-B919-16CFE9DFA865}" dt="2023-07-31T13:52:25.682" v="123" actId="47"/>
        <pc:sldMkLst>
          <pc:docMk/>
          <pc:sldMk cId="3657342028" sldId="965"/>
        </pc:sldMkLst>
        <pc:picChg chg="del">
          <ac:chgData name="Mairi Dupar" userId="9d2a5aec-73f0-4b04-b051-71270b1dcd44" providerId="ADAL" clId="{55EF80E7-21B2-4A94-B919-16CFE9DFA865}" dt="2023-07-31T13:49:54.017" v="79" actId="478"/>
          <ac:picMkLst>
            <pc:docMk/>
            <pc:sldMk cId="3657342028" sldId="965"/>
            <ac:picMk id="3" creationId="{2EB68236-A59A-1D4D-EB32-AAD5BDD4500D}"/>
          </ac:picMkLst>
        </pc:picChg>
      </pc:sldChg>
      <pc:sldChg chg="addSp delSp modSp add mod modNotesTx">
        <pc:chgData name="Mairi Dupar" userId="9d2a5aec-73f0-4b04-b051-71270b1dcd44" providerId="ADAL" clId="{55EF80E7-21B2-4A94-B919-16CFE9DFA865}" dt="2023-07-31T14:37:55.955" v="1476" actId="20577"/>
        <pc:sldMkLst>
          <pc:docMk/>
          <pc:sldMk cId="3057498184" sldId="966"/>
        </pc:sldMkLst>
        <pc:spChg chg="mod">
          <ac:chgData name="Mairi Dupar" userId="9d2a5aec-73f0-4b04-b051-71270b1dcd44" providerId="ADAL" clId="{55EF80E7-21B2-4A94-B919-16CFE9DFA865}" dt="2023-07-31T14:22:58.945" v="1057" actId="20577"/>
          <ac:spMkLst>
            <pc:docMk/>
            <pc:sldMk cId="3057498184" sldId="966"/>
            <ac:spMk id="230" creationId="{00000000-0000-0000-0000-000000000000}"/>
          </ac:spMkLst>
        </pc:spChg>
        <pc:spChg chg="mod">
          <ac:chgData name="Mairi Dupar" userId="9d2a5aec-73f0-4b04-b051-71270b1dcd44" providerId="ADAL" clId="{55EF80E7-21B2-4A94-B919-16CFE9DFA865}" dt="2023-07-31T14:21:38.805" v="973" actId="20577"/>
          <ac:spMkLst>
            <pc:docMk/>
            <pc:sldMk cId="3057498184" sldId="966"/>
            <ac:spMk id="231" creationId="{00000000-0000-0000-0000-000000000000}"/>
          </ac:spMkLst>
        </pc:spChg>
        <pc:picChg chg="add del">
          <ac:chgData name="Mairi Dupar" userId="9d2a5aec-73f0-4b04-b051-71270b1dcd44" providerId="ADAL" clId="{55EF80E7-21B2-4A94-B919-16CFE9DFA865}" dt="2023-07-31T14:18:58.635" v="799" actId="478"/>
          <ac:picMkLst>
            <pc:docMk/>
            <pc:sldMk cId="3057498184" sldId="966"/>
            <ac:picMk id="3" creationId="{146C4CE4-CC71-9411-011B-A1D7A71AB03A}"/>
          </ac:picMkLst>
        </pc:picChg>
        <pc:picChg chg="add mod">
          <ac:chgData name="Mairi Dupar" userId="9d2a5aec-73f0-4b04-b051-71270b1dcd44" providerId="ADAL" clId="{55EF80E7-21B2-4A94-B919-16CFE9DFA865}" dt="2023-07-31T14:19:23.303" v="803" actId="1076"/>
          <ac:picMkLst>
            <pc:docMk/>
            <pc:sldMk cId="3057498184" sldId="966"/>
            <ac:picMk id="5" creationId="{9E539998-203A-F040-2E52-8FBCE54F4B54}"/>
          </ac:picMkLst>
        </pc:picChg>
        <pc:picChg chg="del">
          <ac:chgData name="Mairi Dupar" userId="9d2a5aec-73f0-4b04-b051-71270b1dcd44" providerId="ADAL" clId="{55EF80E7-21B2-4A94-B919-16CFE9DFA865}" dt="2023-07-31T14:17:32.185" v="797" actId="478"/>
          <ac:picMkLst>
            <pc:docMk/>
            <pc:sldMk cId="3057498184" sldId="966"/>
            <ac:picMk id="233" creationId="{00000000-0000-0000-0000-000000000000}"/>
          </ac:picMkLst>
        </pc:picChg>
      </pc:sldChg>
      <pc:sldChg chg="addSp delSp modSp add mod modNotesTx">
        <pc:chgData name="Mairi Dupar" userId="9d2a5aec-73f0-4b04-b051-71270b1dcd44" providerId="ADAL" clId="{55EF80E7-21B2-4A94-B919-16CFE9DFA865}" dt="2023-07-31T14:25:53.615" v="1081" actId="20577"/>
        <pc:sldMkLst>
          <pc:docMk/>
          <pc:sldMk cId="977189737" sldId="967"/>
        </pc:sldMkLst>
        <pc:spChg chg="add mod">
          <ac:chgData name="Mairi Dupar" userId="9d2a5aec-73f0-4b04-b051-71270b1dcd44" providerId="ADAL" clId="{55EF80E7-21B2-4A94-B919-16CFE9DFA865}" dt="2023-07-31T14:24:07.074" v="1072" actId="478"/>
          <ac:spMkLst>
            <pc:docMk/>
            <pc:sldMk cId="977189737" sldId="967"/>
            <ac:spMk id="3" creationId="{70E45861-F5A2-D41C-FE88-FA057602FB25}"/>
          </ac:spMkLst>
        </pc:spChg>
        <pc:spChg chg="mod">
          <ac:chgData name="Mairi Dupar" userId="9d2a5aec-73f0-4b04-b051-71270b1dcd44" providerId="ADAL" clId="{55EF80E7-21B2-4A94-B919-16CFE9DFA865}" dt="2023-07-31T14:25:31.997" v="1079" actId="20577"/>
          <ac:spMkLst>
            <pc:docMk/>
            <pc:sldMk cId="977189737" sldId="967"/>
            <ac:spMk id="274" creationId="{00000000-0000-0000-0000-000000000000}"/>
          </ac:spMkLst>
        </pc:spChg>
        <pc:spChg chg="del mod">
          <ac:chgData name="Mairi Dupar" userId="9d2a5aec-73f0-4b04-b051-71270b1dcd44" providerId="ADAL" clId="{55EF80E7-21B2-4A94-B919-16CFE9DFA865}" dt="2023-07-31T14:24:07.074" v="1072" actId="478"/>
          <ac:spMkLst>
            <pc:docMk/>
            <pc:sldMk cId="977189737" sldId="967"/>
            <ac:spMk id="275" creationId="{00000000-0000-0000-0000-000000000000}"/>
          </ac:spMkLst>
        </pc:spChg>
        <pc:picChg chg="add mod">
          <ac:chgData name="Mairi Dupar" userId="9d2a5aec-73f0-4b04-b051-71270b1dcd44" providerId="ADAL" clId="{55EF80E7-21B2-4A94-B919-16CFE9DFA865}" dt="2023-07-31T14:24:43.702" v="1074" actId="931"/>
          <ac:picMkLst>
            <pc:docMk/>
            <pc:sldMk cId="977189737" sldId="967"/>
            <ac:picMk id="5" creationId="{70F6183D-604F-8A31-85DD-FED3E001A525}"/>
          </ac:picMkLst>
        </pc:picChg>
        <pc:picChg chg="del">
          <ac:chgData name="Mairi Dupar" userId="9d2a5aec-73f0-4b04-b051-71270b1dcd44" providerId="ADAL" clId="{55EF80E7-21B2-4A94-B919-16CFE9DFA865}" dt="2023-07-31T14:24:08.817" v="1073" actId="478"/>
          <ac:picMkLst>
            <pc:docMk/>
            <pc:sldMk cId="977189737" sldId="967"/>
            <ac:picMk id="277" creationId="{00000000-0000-0000-0000-000000000000}"/>
          </ac:picMkLst>
        </pc:picChg>
      </pc:sldChg>
      <pc:sldChg chg="addSp delSp modSp add mod modNotesTx">
        <pc:chgData name="Mairi Dupar" userId="9d2a5aec-73f0-4b04-b051-71270b1dcd44" providerId="ADAL" clId="{55EF80E7-21B2-4A94-B919-16CFE9DFA865}" dt="2023-07-31T14:25:57.414" v="1082" actId="20577"/>
        <pc:sldMkLst>
          <pc:docMk/>
          <pc:sldMk cId="3580248145" sldId="968"/>
        </pc:sldMkLst>
        <pc:spChg chg="mod">
          <ac:chgData name="Mairi Dupar" userId="9d2a5aec-73f0-4b04-b051-71270b1dcd44" providerId="ADAL" clId="{55EF80E7-21B2-4A94-B919-16CFE9DFA865}" dt="2023-07-31T14:25:36.188" v="1080" actId="20577"/>
          <ac:spMkLst>
            <pc:docMk/>
            <pc:sldMk cId="3580248145" sldId="968"/>
            <ac:spMk id="274" creationId="{00000000-0000-0000-0000-000000000000}"/>
          </ac:spMkLst>
        </pc:spChg>
        <pc:picChg chg="add mod">
          <ac:chgData name="Mairi Dupar" userId="9d2a5aec-73f0-4b04-b051-71270b1dcd44" providerId="ADAL" clId="{55EF80E7-21B2-4A94-B919-16CFE9DFA865}" dt="2023-07-31T14:25:19.207" v="1078" actId="1076"/>
          <ac:picMkLst>
            <pc:docMk/>
            <pc:sldMk cId="3580248145" sldId="968"/>
            <ac:picMk id="4" creationId="{96590E74-2DEF-FBDC-616D-82792EBBE412}"/>
          </ac:picMkLst>
        </pc:picChg>
        <pc:picChg chg="del">
          <ac:chgData name="Mairi Dupar" userId="9d2a5aec-73f0-4b04-b051-71270b1dcd44" providerId="ADAL" clId="{55EF80E7-21B2-4A94-B919-16CFE9DFA865}" dt="2023-07-31T14:24:55.822" v="1076" actId="478"/>
          <ac:picMkLst>
            <pc:docMk/>
            <pc:sldMk cId="3580248145" sldId="968"/>
            <ac:picMk id="5" creationId="{70F6183D-604F-8A31-85DD-FED3E001A525}"/>
          </ac:picMkLst>
        </pc:picChg>
      </pc:sldChg>
      <pc:sldChg chg="addSp delSp modSp add mod">
        <pc:chgData name="Mairi Dupar" userId="9d2a5aec-73f0-4b04-b051-71270b1dcd44" providerId="ADAL" clId="{55EF80E7-21B2-4A94-B919-16CFE9DFA865}" dt="2023-07-31T14:27:02.670" v="1089" actId="1076"/>
        <pc:sldMkLst>
          <pc:docMk/>
          <pc:sldMk cId="579100862" sldId="969"/>
        </pc:sldMkLst>
        <pc:spChg chg="add mod">
          <ac:chgData name="Mairi Dupar" userId="9d2a5aec-73f0-4b04-b051-71270b1dcd44" providerId="ADAL" clId="{55EF80E7-21B2-4A94-B919-16CFE9DFA865}" dt="2023-07-31T14:26:26.221" v="1084" actId="478"/>
          <ac:spMkLst>
            <pc:docMk/>
            <pc:sldMk cId="579100862" sldId="969"/>
            <ac:spMk id="3" creationId="{790F6AE7-718D-786A-23AD-A277BE810BC8}"/>
          </ac:spMkLst>
        </pc:spChg>
        <pc:spChg chg="mod">
          <ac:chgData name="Mairi Dupar" userId="9d2a5aec-73f0-4b04-b051-71270b1dcd44" providerId="ADAL" clId="{55EF80E7-21B2-4A94-B919-16CFE9DFA865}" dt="2023-07-31T14:26:33.223" v="1087" actId="20577"/>
          <ac:spMkLst>
            <pc:docMk/>
            <pc:sldMk cId="579100862" sldId="969"/>
            <ac:spMk id="298" creationId="{00000000-0000-0000-0000-000000000000}"/>
          </ac:spMkLst>
        </pc:spChg>
        <pc:spChg chg="del">
          <ac:chgData name="Mairi Dupar" userId="9d2a5aec-73f0-4b04-b051-71270b1dcd44" providerId="ADAL" clId="{55EF80E7-21B2-4A94-B919-16CFE9DFA865}" dt="2023-07-31T14:26:26.221" v="1084" actId="478"/>
          <ac:spMkLst>
            <pc:docMk/>
            <pc:sldMk cId="579100862" sldId="969"/>
            <ac:spMk id="299" creationId="{00000000-0000-0000-0000-000000000000}"/>
          </ac:spMkLst>
        </pc:spChg>
        <pc:spChg chg="del">
          <ac:chgData name="Mairi Dupar" userId="9d2a5aec-73f0-4b04-b051-71270b1dcd44" providerId="ADAL" clId="{55EF80E7-21B2-4A94-B919-16CFE9DFA865}" dt="2023-07-31T14:26:29.455" v="1086" actId="478"/>
          <ac:spMkLst>
            <pc:docMk/>
            <pc:sldMk cId="579100862" sldId="969"/>
            <ac:spMk id="302" creationId="{00000000-0000-0000-0000-000000000000}"/>
          </ac:spMkLst>
        </pc:spChg>
        <pc:picChg chg="add mod">
          <ac:chgData name="Mairi Dupar" userId="9d2a5aec-73f0-4b04-b051-71270b1dcd44" providerId="ADAL" clId="{55EF80E7-21B2-4A94-B919-16CFE9DFA865}" dt="2023-07-31T14:27:02.670" v="1089" actId="1076"/>
          <ac:picMkLst>
            <pc:docMk/>
            <pc:sldMk cId="579100862" sldId="969"/>
            <ac:picMk id="5" creationId="{4FC3083D-51A1-CD78-92F1-304F84C0DC48}"/>
          </ac:picMkLst>
        </pc:picChg>
        <pc:picChg chg="del">
          <ac:chgData name="Mairi Dupar" userId="9d2a5aec-73f0-4b04-b051-71270b1dcd44" providerId="ADAL" clId="{55EF80E7-21B2-4A94-B919-16CFE9DFA865}" dt="2023-07-31T14:26:27.399" v="1085" actId="478"/>
          <ac:picMkLst>
            <pc:docMk/>
            <pc:sldMk cId="579100862" sldId="969"/>
            <ac:picMk id="301" creationId="{00000000-0000-0000-0000-000000000000}"/>
          </ac:picMkLst>
        </pc:picChg>
      </pc:sldChg>
      <pc:sldChg chg="addSp delSp modSp add mod">
        <pc:chgData name="Mairi Dupar" userId="9d2a5aec-73f0-4b04-b051-71270b1dcd44" providerId="ADAL" clId="{55EF80E7-21B2-4A94-B919-16CFE9DFA865}" dt="2023-07-31T14:27:25.957" v="1093" actId="1076"/>
        <pc:sldMkLst>
          <pc:docMk/>
          <pc:sldMk cId="2149411985" sldId="970"/>
        </pc:sldMkLst>
        <pc:picChg chg="add mod">
          <ac:chgData name="Mairi Dupar" userId="9d2a5aec-73f0-4b04-b051-71270b1dcd44" providerId="ADAL" clId="{55EF80E7-21B2-4A94-B919-16CFE9DFA865}" dt="2023-07-31T14:27:25.957" v="1093" actId="1076"/>
          <ac:picMkLst>
            <pc:docMk/>
            <pc:sldMk cId="2149411985" sldId="970"/>
            <ac:picMk id="4" creationId="{BA34CE89-A552-4C24-36DA-B9D6F3F7EAF5}"/>
          </ac:picMkLst>
        </pc:picChg>
        <pc:picChg chg="del">
          <ac:chgData name="Mairi Dupar" userId="9d2a5aec-73f0-4b04-b051-71270b1dcd44" providerId="ADAL" clId="{55EF80E7-21B2-4A94-B919-16CFE9DFA865}" dt="2023-07-31T14:27:09.978" v="1091" actId="478"/>
          <ac:picMkLst>
            <pc:docMk/>
            <pc:sldMk cId="2149411985" sldId="970"/>
            <ac:picMk id="5" creationId="{4FC3083D-51A1-CD78-92F1-304F84C0DC4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dn.oxfam.org/s3fs-public/file_attachments/oxfam-international-tsunami-evaluation-summary_3.pdf"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doi.org/10.17141/iconos.66.2020.4156" TargetMode="External"/></Relationships>
</file>

<file path=ppt/notesSlides/_rels/notesSlide13.xml.rels><?xml version="1.0" encoding="UTF-8" standalone="yes"?>
<Relationships xmlns="http://schemas.openxmlformats.org/package/2006/relationships"><Relationship Id="rId13" Type="http://schemas.openxmlformats.org/officeDocument/2006/relationships/hyperlink" Target="https://www.nature.com/articles/s41558-019-0638-y#ref-CR3" TargetMode="External"/><Relationship Id="rId18" Type="http://schemas.openxmlformats.org/officeDocument/2006/relationships/hyperlink" Target="https://www.nature.com/articles/s41558-019-0638-y#ref-CR8" TargetMode="External"/><Relationship Id="rId26" Type="http://schemas.openxmlformats.org/officeDocument/2006/relationships/hyperlink" Target="https://www.nature.com/articles/s41558-019-0638-y#ref-CR16" TargetMode="External"/><Relationship Id="rId39" Type="http://schemas.openxmlformats.org/officeDocument/2006/relationships/hyperlink" Target="https://www.nature.com/articles/s41558-019-0638-y#ref-CR29" TargetMode="External"/><Relationship Id="rId21" Type="http://schemas.openxmlformats.org/officeDocument/2006/relationships/hyperlink" Target="https://www.nature.com/articles/s41558-019-0638-y#ref-CR11" TargetMode="External"/><Relationship Id="rId34" Type="http://schemas.openxmlformats.org/officeDocument/2006/relationships/hyperlink" Target="https://www.nature.com/articles/s41558-019-0638-y#ref-CR24" TargetMode="External"/><Relationship Id="rId42" Type="http://schemas.openxmlformats.org/officeDocument/2006/relationships/hyperlink" Target="https://www.nature.com/articles/s41558-019-0638-y#ref-CR44" TargetMode="External"/><Relationship Id="rId7" Type="http://schemas.openxmlformats.org/officeDocument/2006/relationships/hyperlink" Target="https://www.crclatam.net/proyectos/coyuca-resiliente-al-clima.html" TargetMode="External"/><Relationship Id="rId2" Type="http://schemas.openxmlformats.org/officeDocument/2006/relationships/slide" Target="../slides/slide13.xml"/><Relationship Id="rId16" Type="http://schemas.openxmlformats.org/officeDocument/2006/relationships/hyperlink" Target="https://www.nature.com/articles/s41558-019-0638-y#ref-CR6" TargetMode="External"/><Relationship Id="rId20" Type="http://schemas.openxmlformats.org/officeDocument/2006/relationships/hyperlink" Target="https://www.nature.com/articles/s41558-019-0638-y#ref-CR10" TargetMode="External"/><Relationship Id="rId29" Type="http://schemas.openxmlformats.org/officeDocument/2006/relationships/hyperlink" Target="https://www.nature.com/articles/s41558-019-0638-y#ref-CR19" TargetMode="External"/><Relationship Id="rId41" Type="http://schemas.openxmlformats.org/officeDocument/2006/relationships/hyperlink" Target="https://www.nature.com/articles/s41558-019-0638-y#ref-CR43" TargetMode="External"/><Relationship Id="rId1" Type="http://schemas.openxmlformats.org/officeDocument/2006/relationships/notesMaster" Target="../notesMasters/notesMaster1.xml"/><Relationship Id="rId6" Type="http://schemas.openxmlformats.org/officeDocument/2006/relationships/hyperlink" Target="http://www.idrc.ca/" TargetMode="External"/><Relationship Id="rId11" Type="http://schemas.openxmlformats.org/officeDocument/2006/relationships/hyperlink" Target="https://www.nature.com/articles/s41558-019-0638-y#ref-CR1" TargetMode="External"/><Relationship Id="rId24" Type="http://schemas.openxmlformats.org/officeDocument/2006/relationships/hyperlink" Target="https://www.nature.com/articles/s41558-019-0638-y#ref-CR14" TargetMode="External"/><Relationship Id="rId32" Type="http://schemas.openxmlformats.org/officeDocument/2006/relationships/hyperlink" Target="https://www.nature.com/articles/s41558-019-0638-y#ref-CR22" TargetMode="External"/><Relationship Id="rId37" Type="http://schemas.openxmlformats.org/officeDocument/2006/relationships/hyperlink" Target="https://www.nature.com/articles/s41558-019-0638-y#ref-CR27" TargetMode="External"/><Relationship Id="rId40" Type="http://schemas.openxmlformats.org/officeDocument/2006/relationships/hyperlink" Target="https://www.nature.com/articles/s41558-019-0638-y#ref-CR30" TargetMode="External"/><Relationship Id="rId5" Type="http://schemas.openxmlformats.org/officeDocument/2006/relationships/hyperlink" Target="http://www.ffla.net/" TargetMode="External"/><Relationship Id="rId15" Type="http://schemas.openxmlformats.org/officeDocument/2006/relationships/hyperlink" Target="https://www.nature.com/articles/s41558-019-0638-y#ref-CR5" TargetMode="External"/><Relationship Id="rId23" Type="http://schemas.openxmlformats.org/officeDocument/2006/relationships/hyperlink" Target="https://www.nature.com/articles/s41558-019-0638-y#ref-CR13" TargetMode="External"/><Relationship Id="rId28" Type="http://schemas.openxmlformats.org/officeDocument/2006/relationships/hyperlink" Target="https://www.nature.com/articles/s41558-019-0638-y#ref-CR18" TargetMode="External"/><Relationship Id="rId36" Type="http://schemas.openxmlformats.org/officeDocument/2006/relationships/hyperlink" Target="https://www.nature.com/articles/s41558-019-0638-y#ref-CR26" TargetMode="External"/><Relationship Id="rId10" Type="http://schemas.openxmlformats.org/officeDocument/2006/relationships/hyperlink" Target="https://www.crclatam.net/proyectos/nexo-agua,-energ%C3%ADa-y-alimentaci%C3%B3n.html" TargetMode="External"/><Relationship Id="rId19" Type="http://schemas.openxmlformats.org/officeDocument/2006/relationships/hyperlink" Target="https://www.nature.com/articles/s41558-019-0638-y#ref-CR9" TargetMode="External"/><Relationship Id="rId31" Type="http://schemas.openxmlformats.org/officeDocument/2006/relationships/hyperlink" Target="https://www.nature.com/articles/s41558-019-0638-y#ref-CR21" TargetMode="External"/><Relationship Id="rId44" Type="http://schemas.openxmlformats.org/officeDocument/2006/relationships/hyperlink" Target="https://www.nature.com/articles/s41558-019-0638-y" TargetMode="External"/><Relationship Id="rId4" Type="http://schemas.openxmlformats.org/officeDocument/2006/relationships/hyperlink" Target="http://crclatam.net/" TargetMode="External"/><Relationship Id="rId9" Type="http://schemas.openxmlformats.org/officeDocument/2006/relationships/hyperlink" Target="https://www.crclatam.net/proyectos/medios-de-vida-y-resiliencia.html" TargetMode="External"/><Relationship Id="rId14" Type="http://schemas.openxmlformats.org/officeDocument/2006/relationships/hyperlink" Target="https://www.nature.com/articles/s41558-019-0638-y#ref-CR4" TargetMode="External"/><Relationship Id="rId22" Type="http://schemas.openxmlformats.org/officeDocument/2006/relationships/hyperlink" Target="https://www.nature.com/articles/s41558-019-0638-y#ref-CR12" TargetMode="External"/><Relationship Id="rId27" Type="http://schemas.openxmlformats.org/officeDocument/2006/relationships/hyperlink" Target="https://www.nature.com/articles/s41558-019-0638-y#ref-CR17" TargetMode="External"/><Relationship Id="rId30" Type="http://schemas.openxmlformats.org/officeDocument/2006/relationships/hyperlink" Target="https://www.nature.com/articles/s41558-019-0638-y#ref-CR20" TargetMode="External"/><Relationship Id="rId35" Type="http://schemas.openxmlformats.org/officeDocument/2006/relationships/hyperlink" Target="https://www.nature.com/articles/s41558-019-0638-y#ref-CR25" TargetMode="External"/><Relationship Id="rId43" Type="http://schemas.openxmlformats.org/officeDocument/2006/relationships/hyperlink" Target="https://www.nature.com/articles/s41558-019-0638-y#ref-CR45" TargetMode="External"/><Relationship Id="rId8" Type="http://schemas.openxmlformats.org/officeDocument/2006/relationships/hyperlink" Target="https://www.crclatam.net/proyectos/ciudades-auto-sostenibles-amazonicas.html" TargetMode="External"/><Relationship Id="rId3" Type="http://schemas.openxmlformats.org/officeDocument/2006/relationships/hyperlink" Target="https://www.crclatam.net/documentos/publicaciones/37-revista-medio-ambiente-y-urbanizaci%C3%B3n-fortaleciendo-la-resiliencia-al-clima-en-ciudades-de-am%C3%A9rica-latina.html" TargetMode="External"/><Relationship Id="rId12" Type="http://schemas.openxmlformats.org/officeDocument/2006/relationships/hyperlink" Target="https://www.nature.com/articles/s41558-019-0638-y#ref-CR2" TargetMode="External"/><Relationship Id="rId17" Type="http://schemas.openxmlformats.org/officeDocument/2006/relationships/hyperlink" Target="https://www.nature.com/articles/s41558-019-0638-y#ref-CR7" TargetMode="External"/><Relationship Id="rId25" Type="http://schemas.openxmlformats.org/officeDocument/2006/relationships/hyperlink" Target="https://www.nature.com/articles/s41558-019-0638-y#ref-CR15" TargetMode="External"/><Relationship Id="rId33" Type="http://schemas.openxmlformats.org/officeDocument/2006/relationships/hyperlink" Target="https://www.nature.com/articles/s41558-019-0638-y#ref-CR23" TargetMode="External"/><Relationship Id="rId38" Type="http://schemas.openxmlformats.org/officeDocument/2006/relationships/hyperlink" Target="https://www.nature.com/articles/s41558-019-0638-y#ref-CR28"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b="1"/>
              <a:t>Facilitator/Trainer: </a:t>
            </a:r>
            <a:r>
              <a:rPr lang="en-US"/>
              <a:t>We revisit different aspects of poverty and wellbeing, and the different things that make people more resilient or vulnerable to climate change here. We term the slides ‘socially inclusive’ as well as ‘gender responsive’ but the emphasis, overall, in this module is on looking through the gender lens and the ways that women overall, are over-represented among the poorest and most climate vulnerable people, and what can be done specifically to empower women to ‘catch up’ in terms of their personal development and enhanced life chances, within these more vulnerable groups.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1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dirty="0"/>
              <a:t>Facilitator:</a:t>
            </a:r>
            <a:endParaRPr dirty="0"/>
          </a:p>
          <a:p>
            <a:pPr marL="457200" lvl="0" indent="-298450" algn="l" rtl="0">
              <a:lnSpc>
                <a:spcPct val="100000"/>
              </a:lnSpc>
              <a:spcBef>
                <a:spcPts val="0"/>
              </a:spcBef>
              <a:spcAft>
                <a:spcPts val="0"/>
              </a:spcAft>
              <a:buSzPts val="1100"/>
              <a:buChar char="●"/>
            </a:pPr>
            <a:r>
              <a:rPr lang="en-US" dirty="0"/>
              <a:t>This is a group exercise to get the participants moving and talking.</a:t>
            </a:r>
            <a:endParaRPr dirty="0"/>
          </a:p>
          <a:p>
            <a:pPr marL="457200" lvl="0" indent="-298450" algn="l" rtl="0">
              <a:lnSpc>
                <a:spcPct val="100000"/>
              </a:lnSpc>
              <a:spcBef>
                <a:spcPts val="0"/>
              </a:spcBef>
              <a:spcAft>
                <a:spcPts val="0"/>
              </a:spcAft>
              <a:buSzPts val="1100"/>
              <a:buChar char="●"/>
            </a:pPr>
            <a:r>
              <a:rPr lang="en-US" dirty="0"/>
              <a:t>Distribute the character cards from the ‘Climate and Society Game’ on www.cdkn.org, but excluding the ‘Environmental Management officer’ and/or ‘Disaster management officer’ cards – use the other ones.  There are a total of 20 cards (minus the ‘officer’ cards). They are in three sets: Ethiopia set (8 characters); Ecuador set (6 characters); India set (6 characters). If the workshop is taking place in one of these countries – only distribute cards for that country. If it’s an international workshop with a mix of nationalities/national backgrounds, use them all. </a:t>
            </a:r>
            <a:endParaRPr dirty="0"/>
          </a:p>
          <a:p>
            <a:pPr marL="457200" lvl="0" indent="-298450" algn="l" rtl="0">
              <a:lnSpc>
                <a:spcPct val="100000"/>
              </a:lnSpc>
              <a:spcBef>
                <a:spcPts val="0"/>
              </a:spcBef>
              <a:spcAft>
                <a:spcPts val="0"/>
              </a:spcAft>
              <a:buSzPts val="1100"/>
              <a:buChar char="●"/>
            </a:pPr>
            <a:r>
              <a:rPr lang="en-US" dirty="0"/>
              <a:t>Each participant should read about the character they are assigned and imagine themselves in that character’s shoes.</a:t>
            </a:r>
            <a:endParaRPr dirty="0"/>
          </a:p>
          <a:p>
            <a:pPr marL="457200" lvl="0" indent="-298450" algn="l" rtl="0">
              <a:lnSpc>
                <a:spcPct val="100000"/>
              </a:lnSpc>
              <a:spcBef>
                <a:spcPts val="0"/>
              </a:spcBef>
              <a:spcAft>
                <a:spcPts val="0"/>
              </a:spcAft>
              <a:buSzPts val="1100"/>
              <a:buChar char="●"/>
            </a:pPr>
            <a:r>
              <a:rPr lang="en-US" dirty="0"/>
              <a:t>The participants should make a line down the middle of the room.</a:t>
            </a:r>
            <a:endParaRPr dirty="0"/>
          </a:p>
          <a:p>
            <a:pPr marL="457200" lvl="0" indent="-298450" algn="l" rtl="0">
              <a:lnSpc>
                <a:spcPct val="100000"/>
              </a:lnSpc>
              <a:spcBef>
                <a:spcPts val="0"/>
              </a:spcBef>
              <a:spcAft>
                <a:spcPts val="0"/>
              </a:spcAft>
              <a:buSzPts val="1100"/>
              <a:buChar char="●"/>
            </a:pPr>
            <a:r>
              <a:rPr lang="en-US" dirty="0"/>
              <a:t>They don’t know what the other people’s cards say, they should focus on their own.</a:t>
            </a:r>
            <a:endParaRPr dirty="0"/>
          </a:p>
          <a:p>
            <a:pPr marL="457200" lvl="0" indent="-298450" algn="l" rtl="0">
              <a:lnSpc>
                <a:spcPct val="100000"/>
              </a:lnSpc>
              <a:spcBef>
                <a:spcPts val="0"/>
              </a:spcBef>
              <a:spcAft>
                <a:spcPts val="0"/>
              </a:spcAft>
              <a:buSzPts val="1100"/>
              <a:buChar char="●"/>
            </a:pPr>
            <a:r>
              <a:rPr lang="en-US" dirty="0"/>
              <a:t>Tell the participants that all of them live in a low-income urban </a:t>
            </a:r>
            <a:r>
              <a:rPr lang="en-US" dirty="0" err="1"/>
              <a:t>neighbourhood</a:t>
            </a:r>
            <a:r>
              <a:rPr lang="en-US" dirty="0"/>
              <a:t> and are exposed to climate hazards every year, such as flooding and drought, but some people are better off, and some are relatively worse off. Think about the vulnerabilities and the strengths and skills that their character has, to face the droughts.</a:t>
            </a:r>
            <a:endParaRPr dirty="0"/>
          </a:p>
          <a:p>
            <a:pPr marL="457200" lvl="0" indent="-298450" algn="l" rtl="0">
              <a:lnSpc>
                <a:spcPct val="100000"/>
              </a:lnSpc>
              <a:spcBef>
                <a:spcPts val="0"/>
              </a:spcBef>
              <a:spcAft>
                <a:spcPts val="0"/>
              </a:spcAft>
              <a:buSzPts val="1100"/>
              <a:buChar char="●"/>
            </a:pPr>
            <a:r>
              <a:rPr lang="en-US" dirty="0"/>
              <a:t>Now, each participant should imagine that the middle of the room represents the average status and wellbeing of residents of the fictional low-income </a:t>
            </a:r>
            <a:r>
              <a:rPr lang="en-US" dirty="0" err="1"/>
              <a:t>neighbourhood</a:t>
            </a:r>
            <a:r>
              <a:rPr lang="en-US" dirty="0"/>
              <a:t>.</a:t>
            </a:r>
            <a:endParaRPr dirty="0"/>
          </a:p>
          <a:p>
            <a:pPr marL="457200" lvl="0" indent="-298450" algn="l" rtl="0">
              <a:lnSpc>
                <a:spcPct val="100000"/>
              </a:lnSpc>
              <a:spcBef>
                <a:spcPts val="0"/>
              </a:spcBef>
              <a:spcAft>
                <a:spcPts val="0"/>
              </a:spcAft>
              <a:buSzPts val="1100"/>
              <a:buChar char="●"/>
            </a:pPr>
            <a:r>
              <a:rPr lang="en-US" dirty="0"/>
              <a:t>Call on participants to step towards the front of the room if they have lots of strengths and skills to respond to droughts.</a:t>
            </a:r>
            <a:endParaRPr dirty="0"/>
          </a:p>
          <a:p>
            <a:pPr marL="457200" lvl="0" indent="-298450" algn="l" rtl="0">
              <a:lnSpc>
                <a:spcPct val="100000"/>
              </a:lnSpc>
              <a:spcBef>
                <a:spcPts val="0"/>
              </a:spcBef>
              <a:spcAft>
                <a:spcPts val="0"/>
              </a:spcAft>
              <a:buSzPts val="1100"/>
              <a:buChar char="●"/>
            </a:pPr>
            <a:r>
              <a:rPr lang="en-US" dirty="0"/>
              <a:t>Call on participants to step towards the back of the room if they have fewer strengths and skills to respond to the droughts or they are more discriminated against and they find it more difficult to seek help from others.</a:t>
            </a:r>
            <a:endParaRPr dirty="0"/>
          </a:p>
          <a:p>
            <a:pPr marL="457200" lvl="0" indent="-298450" algn="l" rtl="0">
              <a:lnSpc>
                <a:spcPct val="100000"/>
              </a:lnSpc>
              <a:spcBef>
                <a:spcPts val="0"/>
              </a:spcBef>
              <a:spcAft>
                <a:spcPts val="0"/>
              </a:spcAft>
              <a:buSzPts val="1100"/>
              <a:buChar char="●"/>
            </a:pPr>
            <a:r>
              <a:rPr lang="en-US" dirty="0"/>
              <a:t>Don’t over-</a:t>
            </a:r>
            <a:r>
              <a:rPr lang="en-US" dirty="0" err="1"/>
              <a:t>analyse</a:t>
            </a:r>
            <a:r>
              <a:rPr lang="en-US" dirty="0"/>
              <a:t> it! This is just a warm-up.</a:t>
            </a:r>
            <a:endParaRPr dirty="0"/>
          </a:p>
          <a:p>
            <a:pPr marL="457200" lvl="0" indent="-298450" algn="l" rtl="0">
              <a:lnSpc>
                <a:spcPct val="100000"/>
              </a:lnSpc>
              <a:spcBef>
                <a:spcPts val="0"/>
              </a:spcBef>
              <a:spcAft>
                <a:spcPts val="0"/>
              </a:spcAft>
              <a:buSzPts val="1100"/>
              <a:buChar char="●"/>
            </a:pPr>
            <a:r>
              <a:rPr lang="en-US" dirty="0"/>
              <a:t>Participants move around, stepping forward or backwards.</a:t>
            </a:r>
            <a:endParaRPr dirty="0"/>
          </a:p>
          <a:p>
            <a:pPr marL="457200" lvl="0" indent="-298450" algn="l" rtl="0">
              <a:lnSpc>
                <a:spcPct val="100000"/>
              </a:lnSpc>
              <a:spcBef>
                <a:spcPts val="0"/>
              </a:spcBef>
              <a:spcAft>
                <a:spcPts val="0"/>
              </a:spcAft>
              <a:buSzPts val="1100"/>
              <a:buChar char="●"/>
            </a:pPr>
            <a:r>
              <a:rPr lang="en-US" dirty="0"/>
              <a:t>Now ask for participants to turn to the person next to them. What are their strengths and vulnerabilities in the face of the drought?  Why did they step forward or back? Compare notes</a:t>
            </a:r>
            <a:endParaRPr dirty="0"/>
          </a:p>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39222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9: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19: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2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1">
                <a:latin typeface="Calibri"/>
                <a:ea typeface="Calibri"/>
                <a:cs typeface="Calibri"/>
                <a:sym typeface="Calibri"/>
              </a:rPr>
              <a:t>Disasters tend to exacerbate social inequalities and existing power dynamics</a:t>
            </a:r>
            <a:endParaRPr/>
          </a:p>
          <a:p>
            <a:pPr marL="158750" lvl="0" indent="0" algn="l" rtl="0">
              <a:lnSpc>
                <a:spcPct val="100000"/>
              </a:lnSpc>
              <a:spcBef>
                <a:spcPts val="0"/>
              </a:spcBef>
              <a:spcAft>
                <a:spcPts val="0"/>
              </a:spcAft>
              <a:buSzPts val="1100"/>
              <a:buNone/>
            </a:pPr>
            <a:endParaRPr sz="1100" b="1">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sz="1100">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US" sz="1100">
                <a:latin typeface="Calibri"/>
                <a:ea typeface="Calibri"/>
                <a:cs typeface="Calibri"/>
                <a:sym typeface="Calibri"/>
              </a:rPr>
              <a:t>They constrain people’s ability to escape poverty, and leave those who are poor and the most marginalised at greater risk of being ‘left behind’, and more vulnerable to ongoing and future climate and disaster risks (Diwakar et al., 2018 forthcoming; Lovell and Le Masson, 2014). As more people live and work in areas at risk of natural hazards (including those influenced by climate change), increasing exposure to climate and disaster risk, policies and programmes that aim to build resilience need also to tackle underlying vulnerabilities and intersecting inequalities. </a:t>
            </a:r>
            <a:endParaRPr/>
          </a:p>
          <a:p>
            <a:pPr marL="457200" lvl="0" indent="-298450" algn="l" rtl="0">
              <a:lnSpc>
                <a:spcPct val="100000"/>
              </a:lnSpc>
              <a:spcBef>
                <a:spcPts val="0"/>
              </a:spcBef>
              <a:spcAft>
                <a:spcPts val="0"/>
              </a:spcAft>
              <a:buSzPts val="1100"/>
              <a:buChar char="●"/>
            </a:pPr>
            <a:r>
              <a:rPr lang="en-US"/>
              <a:t> natural hazard-related disasters can reverse years of development gains (ibid ODI, 2018)</a:t>
            </a:r>
            <a:endParaRPr/>
          </a:p>
          <a:p>
            <a:pPr marL="457200" marR="0" lvl="0" indent="-298450" algn="l" rtl="0">
              <a:lnSpc>
                <a:spcPct val="100000"/>
              </a:lnSpc>
              <a:spcBef>
                <a:spcPts val="0"/>
              </a:spcBef>
              <a:spcAft>
                <a:spcPts val="0"/>
              </a:spcAft>
              <a:buClr>
                <a:srgbClr val="000000"/>
              </a:buClr>
              <a:buSzPts val="1100"/>
              <a:buFont typeface="Arial"/>
              <a:buChar char="●"/>
            </a:pPr>
            <a:r>
              <a:rPr lang="en-US"/>
              <a:t>Disasters tend to exacerbate social inequalities and existing power dynamics: ODI (2018) Leave Noone Behind Index. London: ODI  https://www.odi.org/sites/odi.org.uk/files/resource-documents/12304.pdf (accessed 8 April 2020)</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sz="6000">
                <a:latin typeface="Calibri"/>
                <a:ea typeface="Calibri"/>
                <a:cs typeface="Calibri"/>
                <a:sym typeface="Calibri"/>
              </a:rPr>
              <a:t>Women face mobility constraints</a:t>
            </a:r>
            <a:endParaRPr/>
          </a:p>
          <a:p>
            <a:pPr marL="914400" lvl="1" indent="-298450" algn="l" rtl="0">
              <a:lnSpc>
                <a:spcPct val="100000"/>
              </a:lnSpc>
              <a:spcBef>
                <a:spcPts val="0"/>
              </a:spcBef>
              <a:spcAft>
                <a:spcPts val="0"/>
              </a:spcAft>
              <a:buSzPts val="1100"/>
              <a:buChar char="○"/>
            </a:pPr>
            <a:r>
              <a:rPr lang="en-US" sz="6000">
                <a:latin typeface="Calibri"/>
                <a:ea typeface="Calibri"/>
                <a:cs typeface="Calibri"/>
                <a:sym typeface="Calibri"/>
              </a:rPr>
              <a:t>e.g. social norms expressed through dress codes; gendered skills; responsibility for children, elderly &amp; the sick </a:t>
            </a:r>
            <a:endParaRPr/>
          </a:p>
          <a:p>
            <a:pPr marL="457200" lvl="0" indent="-298450" algn="l" rtl="0">
              <a:lnSpc>
                <a:spcPct val="100000"/>
              </a:lnSpc>
              <a:spcBef>
                <a:spcPts val="0"/>
              </a:spcBef>
              <a:spcAft>
                <a:spcPts val="0"/>
              </a:spcAft>
              <a:buSzPts val="1100"/>
              <a:buChar char="●"/>
            </a:pPr>
            <a:r>
              <a:rPr lang="en-US" sz="6000">
                <a:latin typeface="Calibri"/>
                <a:ea typeface="Calibri"/>
                <a:cs typeface="Calibri"/>
                <a:sym typeface="Calibri"/>
              </a:rPr>
              <a:t>Differential vulnerability of men and women to disasters is context-dependent – where women are more empowered they are generally less vulnerable to disaster impacts….</a:t>
            </a:r>
            <a:endParaRPr/>
          </a:p>
          <a:p>
            <a:pPr marL="457200" lvl="0" indent="-298450" algn="l" rtl="0">
              <a:lnSpc>
                <a:spcPct val="100000"/>
              </a:lnSpc>
              <a:spcBef>
                <a:spcPts val="0"/>
              </a:spcBef>
              <a:spcAft>
                <a:spcPts val="0"/>
              </a:spcAft>
              <a:buSzPts val="1100"/>
              <a:buChar char="●"/>
            </a:pPr>
            <a:r>
              <a:rPr lang="en-US" sz="6000">
                <a:latin typeface="Calibri"/>
                <a:ea typeface="Calibri"/>
                <a:cs typeface="Calibri"/>
                <a:sym typeface="Calibri"/>
              </a:rPr>
              <a:t>Potential for long-term impacts – e.g. girls’ participation in education may not recover, may be vulnerable to abuse in aftermath…</a:t>
            </a:r>
            <a:endParaRPr/>
          </a:p>
          <a:p>
            <a:pPr marL="457200" lvl="0" indent="-298450" algn="l" rtl="0">
              <a:lnSpc>
                <a:spcPct val="100000"/>
              </a:lnSpc>
              <a:spcBef>
                <a:spcPts val="0"/>
              </a:spcBef>
              <a:spcAft>
                <a:spcPts val="0"/>
              </a:spcAft>
              <a:buSzPts val="1100"/>
              <a:buChar char="●"/>
            </a:pPr>
            <a:r>
              <a:rPr lang="en-US" sz="6000">
                <a:latin typeface="Calibri"/>
                <a:ea typeface="Calibri"/>
                <a:cs typeface="Calibri"/>
                <a:sym typeface="Calibri"/>
              </a:rPr>
              <a:t>‘micro-disasters’ – e.g. urban flooding may also have unequal impacts….</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A </a:t>
            </a:r>
            <a:r>
              <a:rPr lang="en-US" sz="1100" b="0" i="0" u="sng" strike="noStrike" cap="none">
                <a:solidFill>
                  <a:schemeClr val="hlink"/>
                </a:solidFill>
                <a:latin typeface="Arial"/>
                <a:ea typeface="Arial"/>
                <a:cs typeface="Arial"/>
                <a:sym typeface="Arial"/>
                <a:hlinkClick r:id="rId3"/>
              </a:rPr>
              <a:t>study by Oxfam International of the 2004 tsunami in Asia</a:t>
            </a:r>
            <a:r>
              <a:rPr lang="en-US" sz="1100" b="0" i="0" u="none" strike="noStrike" cap="none">
                <a:solidFill>
                  <a:srgbClr val="000000"/>
                </a:solidFill>
                <a:latin typeface="Arial"/>
                <a:ea typeface="Arial"/>
                <a:cs typeface="Arial"/>
                <a:sym typeface="Arial"/>
              </a:rPr>
              <a:t> where 70% more women than men died because they did not know how to swim or climb trees. In addition, women took longer to regain economic independence after the disaster as they took on the resultant rise in unpaid labour. The loss of homes also often translates into the loss of equipment for economic activities such as those for artisans, cooks and seamstresses.</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On the other hand, an increase in violence against women after a disaster is a widely documented issue which arises out of unstable living conditions, seeking security from masculine figures, sexual assaults in temporary camps, increased sexual exploitation and maltreatment of women, children and adolescents.</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More recent analysis published in </a:t>
            </a:r>
            <a:r>
              <a:rPr lang="en-US" sz="1100" b="1" i="0" u="none" strike="noStrike" cap="none">
                <a:solidFill>
                  <a:srgbClr val="000000"/>
                </a:solidFill>
                <a:latin typeface="Arial"/>
                <a:ea typeface="Arial"/>
                <a:cs typeface="Arial"/>
                <a:sym typeface="Arial"/>
              </a:rPr>
              <a:t>Presentación del dossier. Comunidad, vulnerabilidad y reproducción en condiciones de desastre. Abordajes desde América Latina y el Caribe </a:t>
            </a:r>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By : Ana Gabriela Fernández, Johannes Waldmüller, Cristina Vega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DOI: </a:t>
            </a:r>
            <a:r>
              <a:rPr lang="en-US" sz="1100" b="0" i="0" u="sng" strike="noStrike" cap="none">
                <a:solidFill>
                  <a:schemeClr val="hlink"/>
                </a:solidFill>
                <a:latin typeface="Arial"/>
                <a:ea typeface="Arial"/>
                <a:cs typeface="Arial"/>
                <a:sym typeface="Arial"/>
                <a:hlinkClick r:id="rId4"/>
              </a:rPr>
              <a:t>https://doi.org/10.17141/iconos.66.2020.4156 </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Is summarised in a recent article by SciDev.net (see https://revistas.flacsoandes.edu.ec/iconos/article/view/4156 and in English summary, https://cdkn.org/2020/03/opinion-environmental-disasters-widen-the-gender-gap/)</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“Women and children are more likely to die than men during climate disasters according to the UN-Habitat. Also survivors encounter countless social, economic and health assistance inequalities,” says Adriana Noacco, director of the Centre for Education and Environmental Management (CEGA in Spanish) from the University of Buenos Aires.</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 research highlights the importance of women’s participation in disaster response teams, as in most cases, they are excluded from the decision-making. It makes reference to experiences such as those of the earthquake in Haiti, Hurricane Katrina in the United States, Hurricane Mitch in Honduras and the 2010 tsunami in Dichato, Chile, where the female leadership was at the forefront of community care and food networks, proving their organisational capacity and specific approach to dealing with situations related to land rights, health, grief and coping with trauma and also their participation in reconstruction processes.</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Fernández, Vega and Waldmüller say that improved approaches to gender equality in one place will improve the capacity to deal with natural disasters. An event itself should become a turning point for creating better conditions in terms of equality.</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They say that “it is therefore necessary to revise institutional practices, the social value assigned to community and reproductive activities, and the opportunities created for developing skills for both men and women.”</a:t>
            </a:r>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In summary</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 Unequal opportunities render women more vulnerable to climate disasters.</a:t>
            </a:r>
            <a:br>
              <a:rPr lang="en-US" sz="1100" b="0" i="0" u="none" strike="noStrike" cap="none">
                <a:solidFill>
                  <a:srgbClr val="000000"/>
                </a:solidFill>
                <a:latin typeface="Arial"/>
                <a:ea typeface="Arial"/>
                <a:cs typeface="Arial"/>
                <a:sym typeface="Arial"/>
              </a:rPr>
            </a:br>
            <a:r>
              <a:rPr lang="en-US" sz="1100" b="0" i="0" u="none" strike="noStrike" cap="none">
                <a:solidFill>
                  <a:srgbClr val="000000"/>
                </a:solidFill>
                <a:latin typeface="Arial"/>
                <a:ea typeface="Arial"/>
                <a:cs typeface="Arial"/>
                <a:sym typeface="Arial"/>
              </a:rPr>
              <a:t>• Credit should be accessible to women for continuation of their businesses after natural disasters – among other measures targeted at women.</a:t>
            </a:r>
            <a:br>
              <a:rPr lang="en-US" sz="1100" b="0" i="0" u="none" strike="noStrike" cap="none">
                <a:solidFill>
                  <a:srgbClr val="000000"/>
                </a:solidFill>
                <a:latin typeface="Arial"/>
                <a:ea typeface="Arial"/>
                <a:cs typeface="Arial"/>
                <a:sym typeface="Arial"/>
              </a:rPr>
            </a:br>
            <a:r>
              <a:rPr lang="en-US" sz="1100" b="0" i="0" u="none" strike="noStrike" cap="none">
                <a:solidFill>
                  <a:srgbClr val="000000"/>
                </a:solidFill>
                <a:latin typeface="Arial"/>
                <a:ea typeface="Arial"/>
                <a:cs typeface="Arial"/>
                <a:sym typeface="Arial"/>
              </a:rPr>
              <a:t>• This will prevent the relegation of women to socially-imposed roles such as cooking and cleaning and enable them to be more active in the public domain.</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2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dirty="0">
                <a:solidFill>
                  <a:srgbClr val="000000"/>
                </a:solidFill>
                <a:latin typeface="Arial"/>
                <a:ea typeface="Arial"/>
                <a:cs typeface="Arial"/>
                <a:sym typeface="Arial"/>
              </a:rPr>
              <a:t>Insights from research describe some of the ways in which the gender development gap undermines women’s and girls abilities to be resilient to multiple shocks – including also the economic resources under their command.</a:t>
            </a:r>
            <a:endParaRPr dirty="0"/>
          </a:p>
          <a:p>
            <a:pPr marL="457200" lvl="0" indent="-228600" algn="l" rtl="0">
              <a:lnSpc>
                <a:spcPct val="100000"/>
              </a:lnSpc>
              <a:spcBef>
                <a:spcPts val="0"/>
              </a:spcBef>
              <a:spcAft>
                <a:spcPts val="0"/>
              </a:spcAft>
              <a:buSzPts val="1100"/>
              <a:buNone/>
            </a:pPr>
            <a:endParaRPr sz="1100" dirty="0"/>
          </a:p>
          <a:p>
            <a:pPr marL="457200" lvl="0" indent="-298450" algn="l" rtl="0">
              <a:lnSpc>
                <a:spcPct val="100000"/>
              </a:lnSpc>
              <a:spcBef>
                <a:spcPts val="0"/>
              </a:spcBef>
              <a:spcAft>
                <a:spcPts val="0"/>
              </a:spcAft>
              <a:buSzPts val="1100"/>
              <a:buChar char="●"/>
            </a:pPr>
            <a:r>
              <a:rPr lang="en-US" sz="1100" dirty="0"/>
              <a:t>Vazquez et al (2018) documented this for CDKN – this is in Spanish language only</a:t>
            </a:r>
            <a:endParaRPr dirty="0"/>
          </a:p>
          <a:p>
            <a:pPr marL="457200" lvl="0" indent="-298450" algn="l" rtl="0">
              <a:lnSpc>
                <a:spcPct val="100000"/>
              </a:lnSpc>
              <a:spcBef>
                <a:spcPts val="0"/>
              </a:spcBef>
              <a:spcAft>
                <a:spcPts val="0"/>
              </a:spcAft>
              <a:buSzPts val="1100"/>
              <a:buChar char="●"/>
            </a:pPr>
            <a:r>
              <a:rPr lang="en-US" sz="1100" dirty="0"/>
              <a:t>https://www.crclatam.net/</a:t>
            </a:r>
            <a:r>
              <a:rPr lang="en-US" sz="1100" dirty="0" err="1"/>
              <a:t>documentos</a:t>
            </a:r>
            <a:r>
              <a:rPr lang="en-US" sz="1100" dirty="0"/>
              <a:t>/</a:t>
            </a:r>
            <a:r>
              <a:rPr lang="en-US" sz="1100" dirty="0" err="1"/>
              <a:t>publicaciones</a:t>
            </a:r>
            <a:r>
              <a:rPr lang="en-US" sz="1100" dirty="0"/>
              <a:t>/37-revista-medio-ambiente-y-urbanización-fortaleciendo-la-resiliencia-al-clima-en-ciudades-de-américa-latina.html See : </a:t>
            </a:r>
            <a:r>
              <a:rPr lang="en-US" sz="1100" b="1" dirty="0" err="1"/>
              <a:t>Articulo</a:t>
            </a:r>
            <a:r>
              <a:rPr lang="en-US" sz="1100" b="1" dirty="0"/>
              <a:t> 8. </a:t>
            </a:r>
            <a:r>
              <a:rPr lang="en-US" sz="1100" b="1" i="0" u="none" strike="noStrike" cap="none" dirty="0">
                <a:solidFill>
                  <a:srgbClr val="000000"/>
                </a:solidFill>
                <a:latin typeface="Arial"/>
                <a:ea typeface="Arial"/>
                <a:cs typeface="Arial"/>
                <a:sym typeface="Arial"/>
              </a:rPr>
              <a:t>La </a:t>
            </a:r>
            <a:r>
              <a:rPr lang="en-US" sz="1100" b="1" i="0" u="none" strike="noStrike" cap="none" dirty="0" err="1">
                <a:solidFill>
                  <a:srgbClr val="000000"/>
                </a:solidFill>
                <a:latin typeface="Arial"/>
                <a:ea typeface="Arial"/>
                <a:cs typeface="Arial"/>
                <a:sym typeface="Arial"/>
              </a:rPr>
              <a:t>Perspectiva</a:t>
            </a:r>
            <a:r>
              <a:rPr lang="en-US" sz="1100" b="1" i="0" u="none" strike="noStrike" cap="none" dirty="0">
                <a:solidFill>
                  <a:srgbClr val="000000"/>
                </a:solidFill>
                <a:latin typeface="Arial"/>
                <a:ea typeface="Arial"/>
                <a:cs typeface="Arial"/>
                <a:sym typeface="Arial"/>
              </a:rPr>
              <a:t> de Género1 ¿Una </a:t>
            </a:r>
            <a:r>
              <a:rPr lang="en-US" sz="1100" b="1" i="0" u="none" strike="noStrike" cap="none" dirty="0" err="1">
                <a:solidFill>
                  <a:srgbClr val="000000"/>
                </a:solidFill>
                <a:latin typeface="Arial"/>
                <a:ea typeface="Arial"/>
                <a:cs typeface="Arial"/>
                <a:sym typeface="Arial"/>
              </a:rPr>
              <a:t>consideración</a:t>
            </a:r>
            <a:r>
              <a:rPr lang="en-US" sz="1100" b="1" i="0" u="none" strike="noStrike" cap="none" dirty="0">
                <a:solidFill>
                  <a:srgbClr val="000000"/>
                </a:solidFill>
                <a:latin typeface="Arial"/>
                <a:ea typeface="Arial"/>
                <a:cs typeface="Arial"/>
                <a:sym typeface="Arial"/>
              </a:rPr>
              <a:t> </a:t>
            </a:r>
            <a:r>
              <a:rPr lang="en-US" sz="1100" b="1" i="0" u="none" strike="noStrike" cap="none" dirty="0" err="1">
                <a:solidFill>
                  <a:srgbClr val="000000"/>
                </a:solidFill>
                <a:latin typeface="Arial"/>
                <a:ea typeface="Arial"/>
                <a:cs typeface="Arial"/>
                <a:sym typeface="Arial"/>
              </a:rPr>
              <a:t>necesaria</a:t>
            </a:r>
            <a:r>
              <a:rPr lang="en-US" sz="1100" b="1" i="0" u="none" strike="noStrike" cap="none" dirty="0">
                <a:solidFill>
                  <a:srgbClr val="000000"/>
                </a:solidFill>
                <a:latin typeface="Arial"/>
                <a:ea typeface="Arial"/>
                <a:cs typeface="Arial"/>
                <a:sym typeface="Arial"/>
              </a:rPr>
              <a:t> para </a:t>
            </a:r>
            <a:r>
              <a:rPr lang="en-US" sz="1100" b="1" i="0" u="none" strike="noStrike" cap="none" dirty="0" err="1">
                <a:solidFill>
                  <a:srgbClr val="000000"/>
                </a:solidFill>
                <a:latin typeface="Arial"/>
                <a:ea typeface="Arial"/>
                <a:cs typeface="Arial"/>
                <a:sym typeface="Arial"/>
              </a:rPr>
              <a:t>comprender</a:t>
            </a:r>
            <a:r>
              <a:rPr lang="en-US" sz="1100" b="1" i="0" u="none" strike="noStrike" cap="none" dirty="0">
                <a:solidFill>
                  <a:srgbClr val="000000"/>
                </a:solidFill>
                <a:latin typeface="Arial"/>
                <a:ea typeface="Arial"/>
                <a:cs typeface="Arial"/>
                <a:sym typeface="Arial"/>
              </a:rPr>
              <a:t> y </a:t>
            </a:r>
            <a:r>
              <a:rPr lang="en-US" sz="1100" b="1" i="0" u="none" strike="noStrike" cap="none" dirty="0" err="1">
                <a:solidFill>
                  <a:srgbClr val="000000"/>
                </a:solidFill>
                <a:latin typeface="Arial"/>
                <a:ea typeface="Arial"/>
                <a:cs typeface="Arial"/>
                <a:sym typeface="Arial"/>
              </a:rPr>
              <a:t>transformar</a:t>
            </a:r>
            <a:r>
              <a:rPr lang="en-US" sz="1100" b="1" i="0" u="none" strike="noStrike" cap="none" dirty="0">
                <a:solidFill>
                  <a:srgbClr val="000000"/>
                </a:solidFill>
                <a:latin typeface="Arial"/>
                <a:ea typeface="Arial"/>
                <a:cs typeface="Arial"/>
                <a:sym typeface="Arial"/>
              </a:rPr>
              <a:t> </a:t>
            </a:r>
            <a:r>
              <a:rPr lang="en-US" sz="1100" b="1" i="0" u="none" strike="noStrike" cap="none" dirty="0" err="1">
                <a:solidFill>
                  <a:srgbClr val="000000"/>
                </a:solidFill>
                <a:latin typeface="Arial"/>
                <a:ea typeface="Arial"/>
                <a:cs typeface="Arial"/>
                <a:sym typeface="Arial"/>
              </a:rPr>
              <a:t>estructuras</a:t>
            </a:r>
            <a:r>
              <a:rPr lang="en-US" sz="1100" b="1" i="0" u="none" strike="noStrike" cap="none" dirty="0">
                <a:solidFill>
                  <a:srgbClr val="000000"/>
                </a:solidFill>
                <a:latin typeface="Arial"/>
                <a:ea typeface="Arial"/>
                <a:cs typeface="Arial"/>
                <a:sym typeface="Arial"/>
              </a:rPr>
              <a:t> de </a:t>
            </a:r>
            <a:r>
              <a:rPr lang="en-US" sz="1100" b="1" i="0" u="none" strike="noStrike" cap="none" dirty="0" err="1">
                <a:solidFill>
                  <a:srgbClr val="000000"/>
                </a:solidFill>
                <a:latin typeface="Arial"/>
                <a:ea typeface="Arial"/>
                <a:cs typeface="Arial"/>
                <a:sym typeface="Arial"/>
              </a:rPr>
              <a:t>desigualdad</a:t>
            </a:r>
            <a:r>
              <a:rPr lang="en-US" sz="1100" b="1" i="0" u="none" strike="noStrike" cap="none" dirty="0">
                <a:solidFill>
                  <a:srgbClr val="000000"/>
                </a:solidFill>
                <a:latin typeface="Arial"/>
                <a:ea typeface="Arial"/>
                <a:cs typeface="Arial"/>
                <a:sym typeface="Arial"/>
              </a:rPr>
              <a:t> </a:t>
            </a:r>
            <a:r>
              <a:rPr lang="en-US" sz="1100" b="1" i="0" u="none" strike="noStrike" cap="none" dirty="0" err="1">
                <a:solidFill>
                  <a:srgbClr val="000000"/>
                </a:solidFill>
                <a:latin typeface="Arial"/>
                <a:ea typeface="Arial"/>
                <a:cs typeface="Arial"/>
                <a:sym typeface="Arial"/>
              </a:rPr>
              <a:t>en</a:t>
            </a:r>
            <a:r>
              <a:rPr lang="en-US" sz="1100" b="1" i="0" u="none" strike="noStrike" cap="none" dirty="0">
                <a:solidFill>
                  <a:srgbClr val="000000"/>
                </a:solidFill>
                <a:latin typeface="Arial"/>
                <a:ea typeface="Arial"/>
                <a:cs typeface="Arial"/>
                <a:sym typeface="Arial"/>
              </a:rPr>
              <a:t> </a:t>
            </a:r>
            <a:r>
              <a:rPr lang="en-US" sz="1100" b="1" i="0" u="none" strike="noStrike" cap="none" dirty="0" err="1">
                <a:solidFill>
                  <a:srgbClr val="000000"/>
                </a:solidFill>
                <a:latin typeface="Arial"/>
                <a:ea typeface="Arial"/>
                <a:cs typeface="Arial"/>
                <a:sym typeface="Arial"/>
              </a:rPr>
              <a:t>el</a:t>
            </a:r>
            <a:r>
              <a:rPr lang="en-US" sz="1100" b="1" i="0" u="none" strike="noStrike" cap="none" dirty="0">
                <a:solidFill>
                  <a:srgbClr val="000000"/>
                </a:solidFill>
                <a:latin typeface="Arial"/>
                <a:ea typeface="Arial"/>
                <a:cs typeface="Arial"/>
                <a:sym typeface="Arial"/>
              </a:rPr>
              <a:t> </a:t>
            </a:r>
            <a:r>
              <a:rPr lang="en-US" sz="1100" b="1" i="0" u="none" strike="noStrike" cap="none" dirty="0" err="1">
                <a:solidFill>
                  <a:srgbClr val="000000"/>
                </a:solidFill>
                <a:latin typeface="Arial"/>
                <a:ea typeface="Arial"/>
                <a:cs typeface="Arial"/>
                <a:sym typeface="Arial"/>
              </a:rPr>
              <a:t>contexto</a:t>
            </a:r>
            <a:r>
              <a:rPr lang="en-US" sz="1100" b="1" i="0" u="none" strike="noStrike" cap="none" dirty="0">
                <a:solidFill>
                  <a:srgbClr val="000000"/>
                </a:solidFill>
                <a:latin typeface="Arial"/>
                <a:ea typeface="Arial"/>
                <a:cs typeface="Arial"/>
                <a:sym typeface="Arial"/>
              </a:rPr>
              <a:t> del </a:t>
            </a:r>
            <a:r>
              <a:rPr lang="en-US" sz="1100" b="1" i="0" u="none" strike="noStrike" cap="none" dirty="0" err="1">
                <a:solidFill>
                  <a:srgbClr val="000000"/>
                </a:solidFill>
                <a:latin typeface="Arial"/>
                <a:ea typeface="Arial"/>
                <a:cs typeface="Arial"/>
                <a:sym typeface="Arial"/>
              </a:rPr>
              <a:t>cambio</a:t>
            </a:r>
            <a:r>
              <a:rPr lang="en-US" sz="1100" b="1" i="0" u="none" strike="noStrike" cap="none" dirty="0">
                <a:solidFill>
                  <a:srgbClr val="000000"/>
                </a:solidFill>
                <a:latin typeface="Arial"/>
                <a:ea typeface="Arial"/>
                <a:cs typeface="Arial"/>
                <a:sym typeface="Arial"/>
              </a:rPr>
              <a:t> </a:t>
            </a:r>
            <a:r>
              <a:rPr lang="en-US" sz="1100" b="1" i="0" u="none" strike="noStrike" cap="none" dirty="0" err="1">
                <a:solidFill>
                  <a:srgbClr val="000000"/>
                </a:solidFill>
                <a:latin typeface="Arial"/>
                <a:ea typeface="Arial"/>
                <a:cs typeface="Arial"/>
                <a:sym typeface="Arial"/>
              </a:rPr>
              <a:t>climático</a:t>
            </a:r>
            <a:r>
              <a:rPr lang="en-US" sz="1100" b="1" i="0" u="none" strike="noStrike" cap="none" dirty="0">
                <a:solidFill>
                  <a:srgbClr val="000000"/>
                </a:solidFill>
                <a:latin typeface="Arial"/>
                <a:ea typeface="Arial"/>
                <a:cs typeface="Arial"/>
                <a:sym typeface="Arial"/>
              </a:rPr>
              <a:t>? </a:t>
            </a:r>
            <a:endParaRPr sz="1100" b="1" dirty="0"/>
          </a:p>
          <a:p>
            <a:pPr marL="457200" lvl="0" indent="-298450" algn="l" rtl="0">
              <a:lnSpc>
                <a:spcPct val="100000"/>
              </a:lnSpc>
              <a:spcBef>
                <a:spcPts val="0"/>
              </a:spcBef>
              <a:spcAft>
                <a:spcPts val="0"/>
              </a:spcAft>
              <a:buSzPts val="1100"/>
              <a:buChar char="●"/>
            </a:pPr>
            <a:r>
              <a:rPr lang="en-US" sz="1100" dirty="0"/>
              <a:t>But summarized in English also in the blog :</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dirty="0">
                <a:solidFill>
                  <a:srgbClr val="000000"/>
                </a:solidFill>
                <a:latin typeface="Arial"/>
                <a:ea typeface="Arial"/>
                <a:cs typeface="Arial"/>
                <a:sym typeface="Arial"/>
              </a:rPr>
              <a:t>https://cdkn.org/2018/10/feature-empowerment-of-women-and-girls-could-transform-latin-americas-climate-resilience/?loclang=en_gb</a:t>
            </a:r>
            <a:endParaRPr dirty="0"/>
          </a:p>
          <a:p>
            <a:pPr marL="457200" lvl="0" indent="-298450" algn="l" rtl="0">
              <a:lnSpc>
                <a:spcPct val="100000"/>
              </a:lnSpc>
              <a:spcBef>
                <a:spcPts val="0"/>
              </a:spcBef>
              <a:spcAft>
                <a:spcPts val="0"/>
              </a:spcAft>
              <a:buSzPts val="1100"/>
              <a:buChar char="●"/>
            </a:pPr>
            <a:r>
              <a:rPr lang="en-US" sz="1100" b="0" i="0" u="none" strike="noStrike" cap="none" dirty="0">
                <a:solidFill>
                  <a:srgbClr val="000000"/>
                </a:solidFill>
                <a:latin typeface="Arial"/>
                <a:ea typeface="Arial"/>
                <a:cs typeface="Arial"/>
                <a:sym typeface="Arial"/>
              </a:rPr>
              <a:t>Women’s unequal access to resources, their almost sole responsibility for care of dependents, and the insecurity and precariousness of their paid </a:t>
            </a:r>
            <a:r>
              <a:rPr lang="en-US" sz="1100" b="0" i="0" u="none" strike="noStrike" cap="none" dirty="0" err="1">
                <a:solidFill>
                  <a:srgbClr val="000000"/>
                </a:solidFill>
                <a:latin typeface="Arial"/>
                <a:ea typeface="Arial"/>
                <a:cs typeface="Arial"/>
                <a:sym typeface="Arial"/>
              </a:rPr>
              <a:t>labour</a:t>
            </a:r>
            <a:r>
              <a:rPr lang="en-US" sz="1100" b="0" i="0" u="none" strike="noStrike" cap="none" dirty="0">
                <a:solidFill>
                  <a:srgbClr val="000000"/>
                </a:solidFill>
                <a:latin typeface="Arial"/>
                <a:ea typeface="Arial"/>
                <a:cs typeface="Arial"/>
                <a:sym typeface="Arial"/>
              </a:rPr>
              <a:t> all contribute to the </a:t>
            </a:r>
            <a:r>
              <a:rPr lang="en-US" sz="1100" b="0" i="0" u="none" strike="noStrike" cap="none" dirty="0" err="1">
                <a:solidFill>
                  <a:srgbClr val="000000"/>
                </a:solidFill>
                <a:latin typeface="Arial"/>
                <a:ea typeface="Arial"/>
                <a:cs typeface="Arial"/>
                <a:sym typeface="Arial"/>
              </a:rPr>
              <a:t>feminisation</a:t>
            </a:r>
            <a:r>
              <a:rPr lang="en-US" sz="1100" b="0" i="0" u="none" strike="noStrike" cap="none" dirty="0">
                <a:solidFill>
                  <a:srgbClr val="000000"/>
                </a:solidFill>
                <a:latin typeface="Arial"/>
                <a:ea typeface="Arial"/>
                <a:cs typeface="Arial"/>
                <a:sym typeface="Arial"/>
              </a:rPr>
              <a:t> of poverty in the Latin America – according to Alexandra Vasquez and co-authors in </a:t>
            </a:r>
            <a:r>
              <a:rPr lang="en-US" sz="1100" b="0" i="1" u="none" strike="noStrike" cap="none" dirty="0">
                <a:solidFill>
                  <a:srgbClr val="000000"/>
                </a:solidFill>
                <a:latin typeface="Arial"/>
                <a:ea typeface="Arial"/>
                <a:cs typeface="Arial"/>
                <a:sym typeface="Arial"/>
              </a:rPr>
              <a:t>‘The gender perspective: A necessary consideration to understand and transform structures of inequality in the context of climate change?’</a:t>
            </a:r>
            <a:r>
              <a:rPr lang="en-US" sz="1100" b="0" i="0" u="none" strike="noStrike" cap="none" dirty="0">
                <a:solidFill>
                  <a:srgbClr val="000000"/>
                </a:solidFill>
                <a:latin typeface="Arial"/>
                <a:ea typeface="Arial"/>
                <a:cs typeface="Arial"/>
                <a:sym typeface="Arial"/>
              </a:rPr>
              <a:t> Their original article has recently been published in Spanish (</a:t>
            </a:r>
            <a:r>
              <a:rPr lang="en-US" sz="1100" b="0" i="1" u="sng" strike="noStrike" cap="none" dirty="0">
                <a:solidFill>
                  <a:schemeClr val="hlink"/>
                </a:solidFill>
                <a:latin typeface="Arial"/>
                <a:ea typeface="Arial"/>
                <a:cs typeface="Arial"/>
                <a:sym typeface="Arial"/>
                <a:hlinkClick r:id="rId3"/>
              </a:rPr>
              <a:t>La </a:t>
            </a:r>
            <a:r>
              <a:rPr lang="en-US" sz="1100" b="0" i="1" u="sng" strike="noStrike" cap="none" dirty="0" err="1">
                <a:solidFill>
                  <a:schemeClr val="hlink"/>
                </a:solidFill>
                <a:latin typeface="Arial"/>
                <a:ea typeface="Arial"/>
                <a:cs typeface="Arial"/>
                <a:sym typeface="Arial"/>
                <a:hlinkClick r:id="rId3"/>
              </a:rPr>
              <a:t>Perspectiva</a:t>
            </a:r>
            <a:r>
              <a:rPr lang="en-US" sz="1100" b="0" i="1" u="sng" strike="noStrike" cap="none" dirty="0">
                <a:solidFill>
                  <a:schemeClr val="hlink"/>
                </a:solidFill>
                <a:latin typeface="Arial"/>
                <a:ea typeface="Arial"/>
                <a:cs typeface="Arial"/>
                <a:sym typeface="Arial"/>
                <a:hlinkClick r:id="rId3"/>
              </a:rPr>
              <a:t> de Genero: Una </a:t>
            </a:r>
            <a:r>
              <a:rPr lang="en-US" sz="1100" b="0" i="1" u="sng" strike="noStrike" cap="none" dirty="0" err="1">
                <a:solidFill>
                  <a:schemeClr val="hlink"/>
                </a:solidFill>
                <a:latin typeface="Arial"/>
                <a:ea typeface="Arial"/>
                <a:cs typeface="Arial"/>
                <a:sym typeface="Arial"/>
                <a:hlinkClick r:id="rId3"/>
              </a:rPr>
              <a:t>consideracion</a:t>
            </a:r>
            <a:r>
              <a:rPr lang="en-US" sz="1100" b="0" i="1" u="sng" strike="noStrike" cap="none" dirty="0">
                <a:solidFill>
                  <a:schemeClr val="hlink"/>
                </a:solidFill>
                <a:latin typeface="Arial"/>
                <a:ea typeface="Arial"/>
                <a:cs typeface="Arial"/>
                <a:sym typeface="Arial"/>
                <a:hlinkClick r:id="rId3"/>
              </a:rPr>
              <a:t> </a:t>
            </a:r>
            <a:r>
              <a:rPr lang="en-US" sz="1100" b="0" i="1" u="sng" strike="noStrike" cap="none" dirty="0" err="1">
                <a:solidFill>
                  <a:schemeClr val="hlink"/>
                </a:solidFill>
                <a:latin typeface="Arial"/>
                <a:ea typeface="Arial"/>
                <a:cs typeface="Arial"/>
                <a:sym typeface="Arial"/>
                <a:hlinkClick r:id="rId3"/>
              </a:rPr>
              <a:t>necesaria</a:t>
            </a:r>
            <a:r>
              <a:rPr lang="en-US" sz="1100" b="0" i="1" u="sng" strike="noStrike" cap="none" dirty="0">
                <a:solidFill>
                  <a:schemeClr val="hlink"/>
                </a:solidFill>
                <a:latin typeface="Arial"/>
                <a:ea typeface="Arial"/>
                <a:cs typeface="Arial"/>
                <a:sym typeface="Arial"/>
                <a:hlinkClick r:id="rId3"/>
              </a:rPr>
              <a:t> para </a:t>
            </a:r>
            <a:r>
              <a:rPr lang="en-US" sz="1100" b="0" i="1" u="sng" strike="noStrike" cap="none" dirty="0" err="1">
                <a:solidFill>
                  <a:schemeClr val="hlink"/>
                </a:solidFill>
                <a:latin typeface="Arial"/>
                <a:ea typeface="Arial"/>
                <a:cs typeface="Arial"/>
                <a:sym typeface="Arial"/>
                <a:hlinkClick r:id="rId3"/>
              </a:rPr>
              <a:t>comprender</a:t>
            </a:r>
            <a:r>
              <a:rPr lang="en-US" sz="1100" b="0" i="1" u="sng" strike="noStrike" cap="none" dirty="0">
                <a:solidFill>
                  <a:schemeClr val="hlink"/>
                </a:solidFill>
                <a:latin typeface="Arial"/>
                <a:ea typeface="Arial"/>
                <a:cs typeface="Arial"/>
                <a:sym typeface="Arial"/>
                <a:hlinkClick r:id="rId3"/>
              </a:rPr>
              <a:t> y </a:t>
            </a:r>
            <a:r>
              <a:rPr lang="en-US" sz="1100" b="0" i="1" u="sng" strike="noStrike" cap="none" dirty="0" err="1">
                <a:solidFill>
                  <a:schemeClr val="hlink"/>
                </a:solidFill>
                <a:latin typeface="Arial"/>
                <a:ea typeface="Arial"/>
                <a:cs typeface="Arial"/>
                <a:sym typeface="Arial"/>
                <a:hlinkClick r:id="rId3"/>
              </a:rPr>
              <a:t>transformar</a:t>
            </a:r>
            <a:r>
              <a:rPr lang="en-US" sz="1100" b="0" i="1" u="sng" strike="noStrike" cap="none" dirty="0">
                <a:solidFill>
                  <a:schemeClr val="hlink"/>
                </a:solidFill>
                <a:latin typeface="Arial"/>
                <a:ea typeface="Arial"/>
                <a:cs typeface="Arial"/>
                <a:sym typeface="Arial"/>
                <a:hlinkClick r:id="rId3"/>
              </a:rPr>
              <a:t> </a:t>
            </a:r>
            <a:r>
              <a:rPr lang="en-US" sz="1100" b="0" i="1" u="sng" strike="noStrike" cap="none" dirty="0" err="1">
                <a:solidFill>
                  <a:schemeClr val="hlink"/>
                </a:solidFill>
                <a:latin typeface="Arial"/>
                <a:ea typeface="Arial"/>
                <a:cs typeface="Arial"/>
                <a:sym typeface="Arial"/>
                <a:hlinkClick r:id="rId3"/>
              </a:rPr>
              <a:t>estructuras</a:t>
            </a:r>
            <a:r>
              <a:rPr lang="en-US" sz="1100" b="0" i="1" u="sng" strike="noStrike" cap="none" dirty="0">
                <a:solidFill>
                  <a:schemeClr val="hlink"/>
                </a:solidFill>
                <a:latin typeface="Arial"/>
                <a:ea typeface="Arial"/>
                <a:cs typeface="Arial"/>
                <a:sym typeface="Arial"/>
                <a:hlinkClick r:id="rId3"/>
              </a:rPr>
              <a:t> de </a:t>
            </a:r>
            <a:r>
              <a:rPr lang="en-US" sz="1100" b="0" i="1" u="sng" strike="noStrike" cap="none" dirty="0" err="1">
                <a:solidFill>
                  <a:schemeClr val="hlink"/>
                </a:solidFill>
                <a:latin typeface="Arial"/>
                <a:ea typeface="Arial"/>
                <a:cs typeface="Arial"/>
                <a:sym typeface="Arial"/>
                <a:hlinkClick r:id="rId3"/>
              </a:rPr>
              <a:t>desigualdad</a:t>
            </a:r>
            <a:r>
              <a:rPr lang="en-US" sz="1100" b="0" i="1" u="sng" strike="noStrike" cap="none" dirty="0">
                <a:solidFill>
                  <a:schemeClr val="hlink"/>
                </a:solidFill>
                <a:latin typeface="Arial"/>
                <a:ea typeface="Arial"/>
                <a:cs typeface="Arial"/>
                <a:sym typeface="Arial"/>
                <a:hlinkClick r:id="rId3"/>
              </a:rPr>
              <a:t> </a:t>
            </a:r>
            <a:r>
              <a:rPr lang="en-US" sz="1100" b="0" i="1" u="sng" strike="noStrike" cap="none" dirty="0" err="1">
                <a:solidFill>
                  <a:schemeClr val="hlink"/>
                </a:solidFill>
                <a:latin typeface="Arial"/>
                <a:ea typeface="Arial"/>
                <a:cs typeface="Arial"/>
                <a:sym typeface="Arial"/>
                <a:hlinkClick r:id="rId3"/>
              </a:rPr>
              <a:t>en</a:t>
            </a:r>
            <a:r>
              <a:rPr lang="en-US" sz="1100" b="0" i="1" u="sng" strike="noStrike" cap="none" dirty="0">
                <a:solidFill>
                  <a:schemeClr val="hlink"/>
                </a:solidFill>
                <a:latin typeface="Arial"/>
                <a:ea typeface="Arial"/>
                <a:cs typeface="Arial"/>
                <a:sym typeface="Arial"/>
                <a:hlinkClick r:id="rId3"/>
              </a:rPr>
              <a:t> </a:t>
            </a:r>
            <a:r>
              <a:rPr lang="en-US" sz="1100" b="0" i="1" u="sng" strike="noStrike" cap="none" dirty="0" err="1">
                <a:solidFill>
                  <a:schemeClr val="hlink"/>
                </a:solidFill>
                <a:latin typeface="Arial"/>
                <a:ea typeface="Arial"/>
                <a:cs typeface="Arial"/>
                <a:sym typeface="Arial"/>
                <a:hlinkClick r:id="rId3"/>
              </a:rPr>
              <a:t>el</a:t>
            </a:r>
            <a:r>
              <a:rPr lang="en-US" sz="1100" b="0" i="1" u="sng" strike="noStrike" cap="none" dirty="0">
                <a:solidFill>
                  <a:schemeClr val="hlink"/>
                </a:solidFill>
                <a:latin typeface="Arial"/>
                <a:ea typeface="Arial"/>
                <a:cs typeface="Arial"/>
                <a:sym typeface="Arial"/>
                <a:hlinkClick r:id="rId3"/>
              </a:rPr>
              <a:t> </a:t>
            </a:r>
            <a:r>
              <a:rPr lang="en-US" sz="1100" b="0" i="1" u="sng" strike="noStrike" cap="none" dirty="0" err="1">
                <a:solidFill>
                  <a:schemeClr val="hlink"/>
                </a:solidFill>
                <a:latin typeface="Arial"/>
                <a:ea typeface="Arial"/>
                <a:cs typeface="Arial"/>
                <a:sym typeface="Arial"/>
                <a:hlinkClick r:id="rId3"/>
              </a:rPr>
              <a:t>contexto</a:t>
            </a:r>
            <a:r>
              <a:rPr lang="en-US" sz="1100" b="0" i="1" u="sng" strike="noStrike" cap="none" dirty="0">
                <a:solidFill>
                  <a:schemeClr val="hlink"/>
                </a:solidFill>
                <a:latin typeface="Arial"/>
                <a:ea typeface="Arial"/>
                <a:cs typeface="Arial"/>
                <a:sym typeface="Arial"/>
                <a:hlinkClick r:id="rId3"/>
              </a:rPr>
              <a:t> del </a:t>
            </a:r>
            <a:r>
              <a:rPr lang="en-US" sz="1100" b="0" i="1" u="sng" strike="noStrike" cap="none" dirty="0" err="1">
                <a:solidFill>
                  <a:schemeClr val="hlink"/>
                </a:solidFill>
                <a:latin typeface="Arial"/>
                <a:ea typeface="Arial"/>
                <a:cs typeface="Arial"/>
                <a:sym typeface="Arial"/>
                <a:hlinkClick r:id="rId3"/>
              </a:rPr>
              <a:t>cambio</a:t>
            </a:r>
            <a:r>
              <a:rPr lang="en-US" sz="1100" b="0" i="1" u="sng" strike="noStrike" cap="none" dirty="0">
                <a:solidFill>
                  <a:schemeClr val="hlink"/>
                </a:solidFill>
                <a:latin typeface="Arial"/>
                <a:ea typeface="Arial"/>
                <a:cs typeface="Arial"/>
                <a:sym typeface="Arial"/>
                <a:hlinkClick r:id="rId3"/>
              </a:rPr>
              <a:t> </a:t>
            </a:r>
            <a:r>
              <a:rPr lang="en-US" sz="1100" b="0" i="1" u="sng" strike="noStrike" cap="none" dirty="0" err="1">
                <a:solidFill>
                  <a:schemeClr val="hlink"/>
                </a:solidFill>
                <a:latin typeface="Arial"/>
                <a:ea typeface="Arial"/>
                <a:cs typeface="Arial"/>
                <a:sym typeface="Arial"/>
                <a:hlinkClick r:id="rId3"/>
              </a:rPr>
              <a:t>climatico</a:t>
            </a:r>
            <a:r>
              <a:rPr lang="en-US" sz="1100" b="0" i="1" u="none" strike="noStrike" cap="none" dirty="0">
                <a:solidFill>
                  <a:srgbClr val="000000"/>
                </a:solidFill>
                <a:latin typeface="Arial"/>
                <a:ea typeface="Arial"/>
                <a:cs typeface="Arial"/>
                <a:sym typeface="Arial"/>
              </a:rPr>
              <a:t>?)</a:t>
            </a:r>
            <a:r>
              <a:rPr lang="en-US" sz="1100" b="0" i="0" u="none" strike="noStrike" cap="none" dirty="0">
                <a:solidFill>
                  <a:srgbClr val="000000"/>
                </a:solidFill>
                <a:latin typeface="Arial"/>
                <a:ea typeface="Arial"/>
                <a:cs typeface="Arial"/>
                <a:sym typeface="Arial"/>
              </a:rPr>
              <a:t> in a special edition of the journal </a:t>
            </a:r>
            <a:r>
              <a:rPr lang="en-US" sz="1100" b="0" i="1" u="none" strike="noStrike" cap="none" dirty="0">
                <a:solidFill>
                  <a:srgbClr val="000000"/>
                </a:solidFill>
                <a:latin typeface="Arial"/>
                <a:ea typeface="Arial"/>
                <a:cs typeface="Arial"/>
                <a:sym typeface="Arial"/>
              </a:rPr>
              <a:t>Medio </a:t>
            </a:r>
            <a:r>
              <a:rPr lang="en-US" sz="1100" b="0" i="1" u="none" strike="noStrike" cap="none" dirty="0" err="1">
                <a:solidFill>
                  <a:srgbClr val="000000"/>
                </a:solidFill>
                <a:latin typeface="Arial"/>
                <a:ea typeface="Arial"/>
                <a:cs typeface="Arial"/>
                <a:sym typeface="Arial"/>
              </a:rPr>
              <a:t>Ambiente</a:t>
            </a:r>
            <a:r>
              <a:rPr lang="en-US" sz="1100" b="0" i="1" u="none" strike="noStrike" cap="none" dirty="0">
                <a:solidFill>
                  <a:srgbClr val="000000"/>
                </a:solidFill>
                <a:latin typeface="Arial"/>
                <a:ea typeface="Arial"/>
                <a:cs typeface="Arial"/>
                <a:sym typeface="Arial"/>
              </a:rPr>
              <a:t> y </a:t>
            </a:r>
            <a:r>
              <a:rPr lang="en-US" sz="1100" b="0" i="1" u="none" strike="noStrike" cap="none" dirty="0" err="1">
                <a:solidFill>
                  <a:srgbClr val="000000"/>
                </a:solidFill>
                <a:latin typeface="Arial"/>
                <a:ea typeface="Arial"/>
                <a:cs typeface="Arial"/>
                <a:sym typeface="Arial"/>
              </a:rPr>
              <a:t>Urbanizacion</a:t>
            </a:r>
            <a:r>
              <a:rPr lang="en-US" sz="1100" b="0" i="0" u="none" strike="noStrike" cap="none" dirty="0">
                <a:solidFill>
                  <a:srgbClr val="000000"/>
                </a:solidFill>
                <a:latin typeface="Arial"/>
                <a:ea typeface="Arial"/>
                <a:cs typeface="Arial"/>
                <a:sym typeface="Arial"/>
              </a:rPr>
              <a:t>.</a:t>
            </a:r>
            <a:endParaRPr dirty="0"/>
          </a:p>
          <a:p>
            <a:pPr marL="457200" lvl="0" indent="-298450" algn="l" rtl="0">
              <a:lnSpc>
                <a:spcPct val="100000"/>
              </a:lnSpc>
              <a:spcBef>
                <a:spcPts val="0"/>
              </a:spcBef>
              <a:spcAft>
                <a:spcPts val="0"/>
              </a:spcAft>
              <a:buSzPts val="1100"/>
              <a:buChar char="●"/>
            </a:pPr>
            <a:r>
              <a:rPr lang="en-US" sz="1100" b="0" i="0" u="none" strike="noStrike" cap="none" dirty="0">
                <a:solidFill>
                  <a:srgbClr val="000000"/>
                </a:solidFill>
                <a:latin typeface="Arial"/>
                <a:ea typeface="Arial"/>
                <a:cs typeface="Arial"/>
                <a:sym typeface="Arial"/>
              </a:rPr>
              <a:t>Vasquez </a:t>
            </a:r>
            <a:r>
              <a:rPr lang="en-US" sz="1100" b="0" i="0" u="none" strike="noStrike" cap="none" dirty="0" err="1">
                <a:solidFill>
                  <a:srgbClr val="000000"/>
                </a:solidFill>
                <a:latin typeface="Arial"/>
                <a:ea typeface="Arial"/>
                <a:cs typeface="Arial"/>
                <a:sym typeface="Arial"/>
              </a:rPr>
              <a:t>el</a:t>
            </a:r>
            <a:r>
              <a:rPr lang="en-US" sz="1100" b="0" i="0" u="none" strike="noStrike" cap="none" dirty="0">
                <a:solidFill>
                  <a:srgbClr val="000000"/>
                </a:solidFill>
                <a:latin typeface="Arial"/>
                <a:ea typeface="Arial"/>
                <a:cs typeface="Arial"/>
                <a:sym typeface="Arial"/>
              </a:rPr>
              <a:t> al. draw their sobering conclusions from the </a:t>
            </a:r>
            <a:r>
              <a:rPr lang="en-US" sz="1100" b="0" i="0" u="sng" strike="noStrike" cap="none" dirty="0">
                <a:solidFill>
                  <a:schemeClr val="hlink"/>
                </a:solidFill>
                <a:latin typeface="Arial"/>
                <a:ea typeface="Arial"/>
                <a:cs typeface="Arial"/>
                <a:sym typeface="Arial"/>
                <a:hlinkClick r:id="rId4"/>
              </a:rPr>
              <a:t>Climate Resilient Cities in Latin America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programme</a:t>
            </a:r>
            <a:r>
              <a:rPr lang="en-US" sz="1100" b="0" i="0" u="none" strike="noStrike" cap="none" dirty="0">
                <a:solidFill>
                  <a:srgbClr val="000000"/>
                </a:solidFill>
                <a:latin typeface="Arial"/>
                <a:ea typeface="Arial"/>
                <a:cs typeface="Arial"/>
                <a:sym typeface="Arial"/>
              </a:rPr>
              <a:t>, an initiative of CDKN, </a:t>
            </a:r>
            <a:r>
              <a:rPr lang="en-US" sz="1100" b="0" i="0" u="sng" strike="noStrike" cap="none" dirty="0" err="1">
                <a:solidFill>
                  <a:schemeClr val="hlink"/>
                </a:solidFill>
                <a:latin typeface="Arial"/>
                <a:ea typeface="Arial"/>
                <a:cs typeface="Arial"/>
                <a:sym typeface="Arial"/>
                <a:hlinkClick r:id="rId5"/>
              </a:rPr>
              <a:t>Fundacion</a:t>
            </a:r>
            <a:r>
              <a:rPr lang="en-US" sz="1100" b="0" i="0" u="sng" strike="noStrike" cap="none" dirty="0">
                <a:solidFill>
                  <a:schemeClr val="hlink"/>
                </a:solidFill>
                <a:latin typeface="Arial"/>
                <a:ea typeface="Arial"/>
                <a:cs typeface="Arial"/>
                <a:sym typeface="Arial"/>
                <a:hlinkClick r:id="rId5"/>
              </a:rPr>
              <a:t> </a:t>
            </a:r>
            <a:r>
              <a:rPr lang="en-US" sz="1100" b="0" i="0" u="sng" strike="noStrike" cap="none" dirty="0" err="1">
                <a:solidFill>
                  <a:schemeClr val="hlink"/>
                </a:solidFill>
                <a:latin typeface="Arial"/>
                <a:ea typeface="Arial"/>
                <a:cs typeface="Arial"/>
                <a:sym typeface="Arial"/>
                <a:hlinkClick r:id="rId5"/>
              </a:rPr>
              <a:t>Futuro</a:t>
            </a:r>
            <a:r>
              <a:rPr lang="en-US" sz="1100" b="0" i="0" u="sng" strike="noStrike" cap="none" dirty="0">
                <a:solidFill>
                  <a:schemeClr val="hlink"/>
                </a:solidFill>
                <a:latin typeface="Arial"/>
                <a:ea typeface="Arial"/>
                <a:cs typeface="Arial"/>
                <a:sym typeface="Arial"/>
                <a:hlinkClick r:id="rId5"/>
              </a:rPr>
              <a:t> </a:t>
            </a:r>
            <a:r>
              <a:rPr lang="en-US" sz="1100" b="0" i="0" u="sng" strike="noStrike" cap="none" dirty="0" err="1">
                <a:solidFill>
                  <a:schemeClr val="hlink"/>
                </a:solidFill>
                <a:latin typeface="Arial"/>
                <a:ea typeface="Arial"/>
                <a:cs typeface="Arial"/>
                <a:sym typeface="Arial"/>
                <a:hlinkClick r:id="rId5"/>
              </a:rPr>
              <a:t>Latinoamericano</a:t>
            </a:r>
            <a:r>
              <a:rPr lang="en-US" sz="1100" b="0" i="0" u="none" strike="noStrike" cap="none" dirty="0">
                <a:solidFill>
                  <a:srgbClr val="000000"/>
                </a:solidFill>
                <a:latin typeface="Arial"/>
                <a:ea typeface="Arial"/>
                <a:cs typeface="Arial"/>
                <a:sym typeface="Arial"/>
              </a:rPr>
              <a:t> and the </a:t>
            </a:r>
            <a:r>
              <a:rPr lang="en-US" sz="1100" b="0" i="0" u="sng" strike="noStrike" cap="none" dirty="0">
                <a:solidFill>
                  <a:schemeClr val="hlink"/>
                </a:solidFill>
                <a:latin typeface="Arial"/>
                <a:ea typeface="Arial"/>
                <a:cs typeface="Arial"/>
                <a:sym typeface="Arial"/>
                <a:hlinkClick r:id="rId6"/>
              </a:rPr>
              <a:t>International Development Research Centre</a:t>
            </a:r>
            <a:r>
              <a:rPr lang="en-US" sz="1100" b="0" i="0" u="none" strike="noStrike" cap="none" dirty="0">
                <a:solidFill>
                  <a:srgbClr val="000000"/>
                </a:solidFill>
                <a:latin typeface="Arial"/>
                <a:ea typeface="Arial"/>
                <a:cs typeface="Arial"/>
                <a:sym typeface="Arial"/>
              </a:rPr>
              <a:t> – Canada. Since 2016, the </a:t>
            </a:r>
            <a:r>
              <a:rPr lang="en-US" sz="1100" b="0" i="0" u="none" strike="noStrike" cap="none" dirty="0" err="1">
                <a:solidFill>
                  <a:srgbClr val="000000"/>
                </a:solidFill>
                <a:latin typeface="Arial"/>
                <a:ea typeface="Arial"/>
                <a:cs typeface="Arial"/>
                <a:sym typeface="Arial"/>
              </a:rPr>
              <a:t>programme</a:t>
            </a:r>
            <a:r>
              <a:rPr lang="en-US" sz="1100" b="0" i="0" u="none" strike="noStrike" cap="none" dirty="0">
                <a:solidFill>
                  <a:srgbClr val="000000"/>
                </a:solidFill>
                <a:latin typeface="Arial"/>
                <a:ea typeface="Arial"/>
                <a:cs typeface="Arial"/>
                <a:sym typeface="Arial"/>
              </a:rPr>
              <a:t> has been working to support strategies for more climate-resilient and sustainable growth in intermediate-sized cities of the region. Four of its six research projects have focused explicitly on gender, investigating the questions: what special challenges do women and girls face in building their own climate resilience and contributing their talents to climate resilient development in their communities, as a whole? What opportunities exist to free up women’s and girls’ potential?</a:t>
            </a:r>
            <a:endParaRPr dirty="0"/>
          </a:p>
          <a:p>
            <a:pPr marL="457200" lvl="0" indent="-298450" algn="l" rtl="0">
              <a:lnSpc>
                <a:spcPct val="100000"/>
              </a:lnSpc>
              <a:spcBef>
                <a:spcPts val="0"/>
              </a:spcBef>
              <a:spcAft>
                <a:spcPts val="0"/>
              </a:spcAft>
              <a:buSzPts val="1100"/>
              <a:buChar char="●"/>
            </a:pPr>
            <a:r>
              <a:rPr lang="en-US" sz="1100" b="0" i="0" u="none" strike="noStrike" cap="none" dirty="0">
                <a:solidFill>
                  <a:srgbClr val="000000"/>
                </a:solidFill>
                <a:latin typeface="Arial"/>
                <a:ea typeface="Arial"/>
                <a:cs typeface="Arial"/>
                <a:sym typeface="Arial"/>
              </a:rPr>
              <a:t>The four research projects that explored the gender dimensions of climate resilient development were: Climate resilient </a:t>
            </a:r>
            <a:r>
              <a:rPr lang="en-US" sz="1100" b="0" i="0" u="none" strike="noStrike" cap="none" dirty="0" err="1">
                <a:solidFill>
                  <a:srgbClr val="000000"/>
                </a:solidFill>
                <a:latin typeface="Arial"/>
                <a:ea typeface="Arial"/>
                <a:cs typeface="Arial"/>
                <a:sym typeface="Arial"/>
              </a:rPr>
              <a:t>Coyuca</a:t>
            </a:r>
            <a:r>
              <a:rPr lang="en-US" sz="1100" b="0" i="0" u="none" strike="noStrike" cap="none" dirty="0">
                <a:solidFill>
                  <a:srgbClr val="000000"/>
                </a:solidFill>
                <a:latin typeface="Arial"/>
                <a:ea typeface="Arial"/>
                <a:cs typeface="Arial"/>
                <a:sym typeface="Arial"/>
              </a:rPr>
              <a:t> (</a:t>
            </a:r>
            <a:r>
              <a:rPr lang="en-US" sz="1100" b="0" i="0" u="sng" strike="noStrike" cap="none" dirty="0" err="1">
                <a:solidFill>
                  <a:schemeClr val="hlink"/>
                </a:solidFill>
                <a:latin typeface="Arial"/>
                <a:ea typeface="Arial"/>
                <a:cs typeface="Arial"/>
                <a:sym typeface="Arial"/>
                <a:hlinkClick r:id="rId7"/>
              </a:rPr>
              <a:t>Coyuca</a:t>
            </a:r>
            <a:r>
              <a:rPr lang="en-US" sz="1100" b="0" i="0" u="sng" strike="noStrike" cap="none" dirty="0">
                <a:solidFill>
                  <a:schemeClr val="hlink"/>
                </a:solidFill>
                <a:latin typeface="Arial"/>
                <a:ea typeface="Arial"/>
                <a:cs typeface="Arial"/>
                <a:sym typeface="Arial"/>
                <a:hlinkClick r:id="rId7"/>
              </a:rPr>
              <a:t> </a:t>
            </a:r>
            <a:r>
              <a:rPr lang="en-US" sz="1100" b="0" i="0" u="sng" strike="noStrike" cap="none" dirty="0" err="1">
                <a:solidFill>
                  <a:schemeClr val="hlink"/>
                </a:solidFill>
                <a:latin typeface="Arial"/>
                <a:ea typeface="Arial"/>
                <a:cs typeface="Arial"/>
                <a:sym typeface="Arial"/>
                <a:hlinkClick r:id="rId7"/>
              </a:rPr>
              <a:t>resiliente</a:t>
            </a:r>
            <a:r>
              <a:rPr lang="en-US" sz="1100" b="0" i="0" u="sng" strike="noStrike" cap="none" dirty="0">
                <a:solidFill>
                  <a:schemeClr val="hlink"/>
                </a:solidFill>
                <a:latin typeface="Arial"/>
                <a:ea typeface="Arial"/>
                <a:cs typeface="Arial"/>
                <a:sym typeface="Arial"/>
                <a:hlinkClick r:id="rId7"/>
              </a:rPr>
              <a:t> al </a:t>
            </a:r>
            <a:r>
              <a:rPr lang="en-US" sz="1100" b="0" i="0" u="sng" strike="noStrike" cap="none" dirty="0" err="1">
                <a:solidFill>
                  <a:schemeClr val="hlink"/>
                </a:solidFill>
                <a:latin typeface="Arial"/>
                <a:ea typeface="Arial"/>
                <a:cs typeface="Arial"/>
                <a:sym typeface="Arial"/>
                <a:hlinkClick r:id="rId7"/>
              </a:rPr>
              <a:t>clima</a:t>
            </a:r>
            <a:r>
              <a:rPr lang="en-US" sz="1100" b="0" i="0" u="none" strike="noStrike" cap="none" dirty="0">
                <a:solidFill>
                  <a:srgbClr val="000000"/>
                </a:solidFill>
                <a:latin typeface="Arial"/>
                <a:ea typeface="Arial"/>
                <a:cs typeface="Arial"/>
                <a:sym typeface="Arial"/>
              </a:rPr>
              <a:t>, Guerrero state, Mexico), Self-sustaining Amazonian Cities Project (</a:t>
            </a:r>
            <a:r>
              <a:rPr lang="en-US" sz="1100" b="0" i="0" u="sng" strike="noStrike" cap="none" dirty="0">
                <a:solidFill>
                  <a:schemeClr val="hlink"/>
                </a:solidFill>
                <a:latin typeface="Arial"/>
                <a:ea typeface="Arial"/>
                <a:cs typeface="Arial"/>
                <a:sym typeface="Arial"/>
                <a:hlinkClick r:id="rId8"/>
              </a:rPr>
              <a:t>Proyecto </a:t>
            </a:r>
            <a:r>
              <a:rPr lang="en-US" sz="1100" b="0" i="0" u="sng" strike="noStrike" cap="none" dirty="0" err="1">
                <a:solidFill>
                  <a:schemeClr val="hlink"/>
                </a:solidFill>
                <a:latin typeface="Arial"/>
                <a:ea typeface="Arial"/>
                <a:cs typeface="Arial"/>
                <a:sym typeface="Arial"/>
                <a:hlinkClick r:id="rId8"/>
              </a:rPr>
              <a:t>Cuidades</a:t>
            </a:r>
            <a:r>
              <a:rPr lang="en-US" sz="1100" b="0" i="0" u="sng" strike="noStrike" cap="none" dirty="0">
                <a:solidFill>
                  <a:schemeClr val="hlink"/>
                </a:solidFill>
                <a:latin typeface="Arial"/>
                <a:ea typeface="Arial"/>
                <a:cs typeface="Arial"/>
                <a:sym typeface="Arial"/>
                <a:hlinkClick r:id="rId8"/>
              </a:rPr>
              <a:t> Auto-</a:t>
            </a:r>
            <a:r>
              <a:rPr lang="en-US" sz="1100" b="0" i="0" u="sng" strike="noStrike" cap="none" dirty="0" err="1">
                <a:solidFill>
                  <a:schemeClr val="hlink"/>
                </a:solidFill>
                <a:latin typeface="Arial"/>
                <a:ea typeface="Arial"/>
                <a:cs typeface="Arial"/>
                <a:sym typeface="Arial"/>
                <a:hlinkClick r:id="rId8"/>
              </a:rPr>
              <a:t>Sostenibles</a:t>
            </a:r>
            <a:r>
              <a:rPr lang="en-US" sz="1100" b="0" i="0" u="sng" strike="noStrike" cap="none" dirty="0">
                <a:solidFill>
                  <a:schemeClr val="hlink"/>
                </a:solidFill>
                <a:latin typeface="Arial"/>
                <a:ea typeface="Arial"/>
                <a:cs typeface="Arial"/>
                <a:sym typeface="Arial"/>
                <a:hlinkClick r:id="rId8"/>
              </a:rPr>
              <a:t> </a:t>
            </a:r>
            <a:r>
              <a:rPr lang="en-US" sz="1100" b="0" i="0" u="sng" strike="noStrike" cap="none" dirty="0" err="1">
                <a:solidFill>
                  <a:schemeClr val="hlink"/>
                </a:solidFill>
                <a:latin typeface="Arial"/>
                <a:ea typeface="Arial"/>
                <a:cs typeface="Arial"/>
                <a:sym typeface="Arial"/>
                <a:hlinkClick r:id="rId8"/>
              </a:rPr>
              <a:t>Amazonicas</a:t>
            </a:r>
            <a:r>
              <a:rPr lang="en-US" sz="1100" b="0" i="0" u="sng" strike="noStrike" cap="none" dirty="0">
                <a:solidFill>
                  <a:schemeClr val="hlink"/>
                </a:solidFill>
                <a:latin typeface="Arial"/>
                <a:ea typeface="Arial"/>
                <a:cs typeface="Arial"/>
                <a:sym typeface="Arial"/>
                <a:hlinkClick r:id="rId8"/>
              </a:rPr>
              <a:t> – CASA</a:t>
            </a:r>
            <a:r>
              <a:rPr lang="en-US" sz="1100" b="0" i="0" u="none" strike="noStrike" cap="none" dirty="0">
                <a:solidFill>
                  <a:srgbClr val="000000"/>
                </a:solidFill>
                <a:latin typeface="Arial"/>
                <a:ea typeface="Arial"/>
                <a:cs typeface="Arial"/>
                <a:sym typeface="Arial"/>
              </a:rPr>
              <a:t>, Iquitos, Peru), Livelihoods and Resilience (</a:t>
            </a:r>
            <a:r>
              <a:rPr lang="en-US" sz="1100" b="0" i="0" u="sng" strike="noStrike" cap="none" dirty="0" err="1">
                <a:solidFill>
                  <a:schemeClr val="hlink"/>
                </a:solidFill>
                <a:latin typeface="Arial"/>
                <a:ea typeface="Arial"/>
                <a:cs typeface="Arial"/>
                <a:sym typeface="Arial"/>
                <a:hlinkClick r:id="rId9"/>
              </a:rPr>
              <a:t>Medios</a:t>
            </a:r>
            <a:r>
              <a:rPr lang="en-US" sz="1100" b="0" i="0" u="sng" strike="noStrike" cap="none" dirty="0">
                <a:solidFill>
                  <a:schemeClr val="hlink"/>
                </a:solidFill>
                <a:latin typeface="Arial"/>
                <a:ea typeface="Arial"/>
                <a:cs typeface="Arial"/>
                <a:sym typeface="Arial"/>
                <a:hlinkClick r:id="rId9"/>
              </a:rPr>
              <a:t> de Vida y </a:t>
            </a:r>
            <a:r>
              <a:rPr lang="en-US" sz="1100" b="0" i="0" u="sng" strike="noStrike" cap="none" dirty="0" err="1">
                <a:solidFill>
                  <a:schemeClr val="hlink"/>
                </a:solidFill>
                <a:latin typeface="Arial"/>
                <a:ea typeface="Arial"/>
                <a:cs typeface="Arial"/>
                <a:sym typeface="Arial"/>
                <a:hlinkClick r:id="rId9"/>
              </a:rPr>
              <a:t>Resiliencia</a:t>
            </a:r>
            <a:r>
              <a:rPr lang="en-US" sz="1100" b="0" i="0" u="none" strike="noStrike" cap="none" dirty="0">
                <a:solidFill>
                  <a:srgbClr val="000000"/>
                </a:solidFill>
                <a:latin typeface="Arial"/>
                <a:ea typeface="Arial"/>
                <a:cs typeface="Arial"/>
                <a:sym typeface="Arial"/>
              </a:rPr>
              <a:t>, Amazon delta region), and Climate resilient </a:t>
            </a:r>
            <a:r>
              <a:rPr lang="en-US" sz="1100" b="0" i="0" u="none" strike="noStrike" cap="none" dirty="0" err="1">
                <a:solidFill>
                  <a:srgbClr val="000000"/>
                </a:solidFill>
                <a:latin typeface="Arial"/>
                <a:ea typeface="Arial"/>
                <a:cs typeface="Arial"/>
                <a:sym typeface="Arial"/>
              </a:rPr>
              <a:t>Cumbaza</a:t>
            </a:r>
            <a:r>
              <a:rPr lang="en-US" sz="1100" b="0" i="0" u="none" strike="noStrike" cap="none" dirty="0">
                <a:solidFill>
                  <a:srgbClr val="000000"/>
                </a:solidFill>
                <a:latin typeface="Arial"/>
                <a:ea typeface="Arial"/>
                <a:cs typeface="Arial"/>
                <a:sym typeface="Arial"/>
              </a:rPr>
              <a:t> (</a:t>
            </a:r>
            <a:r>
              <a:rPr lang="en-US" sz="1100" b="0" i="0" u="sng" strike="noStrike" cap="none" dirty="0" err="1">
                <a:solidFill>
                  <a:schemeClr val="hlink"/>
                </a:solidFill>
                <a:latin typeface="Arial"/>
                <a:ea typeface="Arial"/>
                <a:cs typeface="Arial"/>
                <a:sym typeface="Arial"/>
                <a:hlinkClick r:id="rId10"/>
              </a:rPr>
              <a:t>Cumbaza</a:t>
            </a:r>
            <a:r>
              <a:rPr lang="en-US" sz="1100" b="0" i="0" u="sng" strike="noStrike" cap="none" dirty="0">
                <a:solidFill>
                  <a:schemeClr val="hlink"/>
                </a:solidFill>
                <a:latin typeface="Arial"/>
                <a:ea typeface="Arial"/>
                <a:cs typeface="Arial"/>
                <a:sym typeface="Arial"/>
                <a:hlinkClick r:id="rId10"/>
              </a:rPr>
              <a:t> </a:t>
            </a:r>
            <a:r>
              <a:rPr lang="en-US" sz="1100" b="0" i="0" u="sng" strike="noStrike" cap="none" dirty="0" err="1">
                <a:solidFill>
                  <a:schemeClr val="hlink"/>
                </a:solidFill>
                <a:latin typeface="Arial"/>
                <a:ea typeface="Arial"/>
                <a:cs typeface="Arial"/>
                <a:sym typeface="Arial"/>
                <a:hlinkClick r:id="rId10"/>
              </a:rPr>
              <a:t>resiliente</a:t>
            </a:r>
            <a:r>
              <a:rPr lang="en-US" sz="1100" b="0" i="0" u="sng" strike="noStrike" cap="none" dirty="0">
                <a:solidFill>
                  <a:schemeClr val="hlink"/>
                </a:solidFill>
                <a:latin typeface="Arial"/>
                <a:ea typeface="Arial"/>
                <a:cs typeface="Arial"/>
                <a:sym typeface="Arial"/>
                <a:hlinkClick r:id="rId10"/>
              </a:rPr>
              <a:t> al </a:t>
            </a:r>
            <a:r>
              <a:rPr lang="en-US" sz="1100" b="0" i="0" u="sng" strike="noStrike" cap="none" dirty="0" err="1">
                <a:solidFill>
                  <a:schemeClr val="hlink"/>
                </a:solidFill>
                <a:latin typeface="Arial"/>
                <a:ea typeface="Arial"/>
                <a:cs typeface="Arial"/>
                <a:sym typeface="Arial"/>
                <a:hlinkClick r:id="rId10"/>
              </a:rPr>
              <a:t>clima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Cumbaza</a:t>
            </a:r>
            <a:r>
              <a:rPr lang="en-US" sz="1100" b="0" i="0" u="none" strike="noStrike" cap="none" dirty="0">
                <a:solidFill>
                  <a:srgbClr val="000000"/>
                </a:solidFill>
                <a:latin typeface="Arial"/>
                <a:ea typeface="Arial"/>
                <a:cs typeface="Arial"/>
                <a:sym typeface="Arial"/>
              </a:rPr>
              <a:t> basin, Peru).</a:t>
            </a:r>
            <a:endParaRPr dirty="0"/>
          </a:p>
          <a:p>
            <a:pPr marL="457200" lvl="0" indent="-298450" algn="l" rtl="0">
              <a:lnSpc>
                <a:spcPct val="100000"/>
              </a:lnSpc>
              <a:spcBef>
                <a:spcPts val="0"/>
              </a:spcBef>
              <a:spcAft>
                <a:spcPts val="0"/>
              </a:spcAft>
              <a:buSzPts val="1100"/>
              <a:buChar char="●"/>
            </a:pPr>
            <a:r>
              <a:rPr lang="en-US" sz="1100" b="0" i="0" u="none" strike="noStrike" cap="none" dirty="0">
                <a:solidFill>
                  <a:srgbClr val="000000"/>
                </a:solidFill>
                <a:latin typeface="Arial"/>
                <a:ea typeface="Arial"/>
                <a:cs typeface="Arial"/>
                <a:sym typeface="Arial"/>
              </a:rPr>
              <a:t>Capturing lessons from across these projects, Vasquez et al find that a mixture of: gender roles; the use, access and control of resources; and women’s practical needs and strategic interests all shape women’s and girls’ climate-related </a:t>
            </a:r>
            <a:r>
              <a:rPr lang="en-US" sz="1100" b="0" i="1" u="none" strike="noStrike" cap="none" dirty="0">
                <a:solidFill>
                  <a:srgbClr val="000000"/>
                </a:solidFill>
                <a:latin typeface="Arial"/>
                <a:ea typeface="Arial"/>
                <a:cs typeface="Arial"/>
                <a:sym typeface="Arial"/>
              </a:rPr>
              <a:t>vulnerability</a:t>
            </a:r>
            <a:r>
              <a:rPr lang="en-US" sz="1100" b="0" i="0" u="none" strike="noStrike" cap="none" dirty="0">
                <a:solidFill>
                  <a:srgbClr val="000000"/>
                </a:solidFill>
                <a:latin typeface="Arial"/>
                <a:ea typeface="Arial"/>
                <a:cs typeface="Arial"/>
                <a:sym typeface="Arial"/>
              </a:rPr>
              <a:t> and provide the basis for actions to improve their </a:t>
            </a:r>
            <a:r>
              <a:rPr lang="en-US" sz="1100" b="0" i="1" u="none" strike="noStrike" cap="none" dirty="0">
                <a:solidFill>
                  <a:srgbClr val="000000"/>
                </a:solidFill>
                <a:latin typeface="Arial"/>
                <a:ea typeface="Arial"/>
                <a:cs typeface="Arial"/>
                <a:sym typeface="Arial"/>
              </a:rPr>
              <a:t>resilience and wellbeing</a:t>
            </a:r>
            <a:r>
              <a:rPr lang="en-US" sz="1100" b="0" i="0" u="none" strike="noStrike" cap="none" dirty="0">
                <a:solidFill>
                  <a:srgbClr val="000000"/>
                </a:solidFill>
                <a:latin typeface="Arial"/>
                <a:ea typeface="Arial"/>
                <a:cs typeface="Arial"/>
                <a:sym typeface="Arial"/>
              </a:rPr>
              <a:t>.</a:t>
            </a:r>
            <a:endParaRPr dirty="0"/>
          </a:p>
          <a:p>
            <a:pPr marL="457200" lvl="0" indent="-22860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dirty="0"/>
          </a:p>
          <a:p>
            <a:pPr marL="457200" marR="0" lvl="0" indent="-298450" algn="l" rtl="0">
              <a:lnSpc>
                <a:spcPct val="100000"/>
              </a:lnSpc>
              <a:spcBef>
                <a:spcPts val="0"/>
              </a:spcBef>
              <a:spcAft>
                <a:spcPts val="0"/>
              </a:spcAft>
              <a:buClr>
                <a:srgbClr val="000000"/>
              </a:buClr>
              <a:buSzPts val="1100"/>
              <a:buFont typeface="Arial"/>
              <a:buChar char="●"/>
            </a:pPr>
            <a:r>
              <a:rPr lang="en-US" sz="1100" dirty="0"/>
              <a:t>Headlines from Rao et al (2019) </a:t>
            </a:r>
            <a:r>
              <a:rPr lang="en-US" sz="1100" b="1" i="0" u="none" strike="noStrike" cap="none" dirty="0">
                <a:solidFill>
                  <a:srgbClr val="000000"/>
                </a:solidFill>
                <a:latin typeface="Arial"/>
                <a:ea typeface="Arial"/>
                <a:cs typeface="Arial"/>
                <a:sym typeface="Arial"/>
              </a:rPr>
              <a:t>A qualitative comparative analysis of women’s agency and adaptive capacity in climate change hotspots in Asia and Africa</a:t>
            </a:r>
            <a:endParaRPr dirty="0"/>
          </a:p>
          <a:p>
            <a:pPr marL="457200" lvl="0" indent="-298450" algn="l" rtl="0">
              <a:lnSpc>
                <a:spcPct val="100000"/>
              </a:lnSpc>
              <a:spcBef>
                <a:spcPts val="0"/>
              </a:spcBef>
              <a:spcAft>
                <a:spcPts val="0"/>
              </a:spcAft>
              <a:buSzPts val="1100"/>
              <a:buChar char="●"/>
            </a:pPr>
            <a:r>
              <a:rPr lang="en-US" sz="1100" dirty="0"/>
              <a:t>Include (abstract)</a:t>
            </a:r>
            <a:endParaRPr dirty="0"/>
          </a:p>
          <a:p>
            <a:pPr marL="914400" lvl="1" indent="-298450" algn="l" rtl="0">
              <a:lnSpc>
                <a:spcPct val="100000"/>
              </a:lnSpc>
              <a:spcBef>
                <a:spcPts val="0"/>
              </a:spcBef>
              <a:spcAft>
                <a:spcPts val="0"/>
              </a:spcAft>
              <a:buSzPts val="1100"/>
              <a:buChar char="○"/>
            </a:pPr>
            <a:r>
              <a:rPr lang="en-US" sz="1100" b="0" i="0" u="none" strike="noStrike" cap="none" dirty="0">
                <a:solidFill>
                  <a:srgbClr val="000000"/>
                </a:solidFill>
                <a:latin typeface="Arial"/>
                <a:ea typeface="Arial"/>
                <a:cs typeface="Arial"/>
                <a:sym typeface="Arial"/>
              </a:rPr>
              <a:t>There is growing concern about sustainable and equitable adaptation in climate change hotspots, commonly understood as locations that concentrate high climatic variability, societal vulnerability and negative impacts on livelihood systems. Emphasizing gender within these debates highlights how demographic, socioeconomic and </a:t>
            </a:r>
            <a:r>
              <a:rPr lang="en-US" sz="1100" b="0" i="0" u="none" strike="noStrike" cap="none" dirty="0" err="1">
                <a:solidFill>
                  <a:srgbClr val="000000"/>
                </a:solidFill>
                <a:latin typeface="Arial"/>
                <a:ea typeface="Arial"/>
                <a:cs typeface="Arial"/>
                <a:sym typeface="Arial"/>
              </a:rPr>
              <a:t>agro</a:t>
            </a:r>
            <a:r>
              <a:rPr lang="en-US" sz="1100" b="0" i="0" u="none" strike="noStrike" cap="none" dirty="0">
                <a:solidFill>
                  <a:srgbClr val="000000"/>
                </a:solidFill>
                <a:latin typeface="Arial"/>
                <a:ea typeface="Arial"/>
                <a:cs typeface="Arial"/>
                <a:sym typeface="Arial"/>
              </a:rPr>
              <a:t>-ecological contexts mediate the experiences and outcomes of climate change. Drawing on data from 25 qualitative case studies across three hotspots in Africa and Asia, </a:t>
            </a:r>
            <a:r>
              <a:rPr lang="en-US" sz="1100" b="0" i="0" u="none" strike="noStrike" cap="none" dirty="0" err="1">
                <a:solidFill>
                  <a:srgbClr val="000000"/>
                </a:solidFill>
                <a:latin typeface="Arial"/>
                <a:ea typeface="Arial"/>
                <a:cs typeface="Arial"/>
                <a:sym typeface="Arial"/>
              </a:rPr>
              <a:t>analysed</a:t>
            </a:r>
            <a:r>
              <a:rPr lang="en-US" sz="1100" b="0" i="0" u="none" strike="noStrike" cap="none" dirty="0">
                <a:solidFill>
                  <a:srgbClr val="000000"/>
                </a:solidFill>
                <a:latin typeface="Arial"/>
                <a:ea typeface="Arial"/>
                <a:cs typeface="Arial"/>
                <a:sym typeface="Arial"/>
              </a:rPr>
              <a:t> using qualitative comparative analysis, we show how and in what ways women’s agency, or the ability to make meaningful choices and strategic decisions, contributes to adaptation responses. We find that environmental stress is a key depressor of women’s agency even when household structures and social norms are supportive or legal entitlements are available. These findings have implications for the effective implementation of multilateral agreements such as the United Nations Framework Convention on Climate Change, the Sendai Framework on Disaster Risk Reduction and the Sustainable Development Goals.</a:t>
            </a:r>
            <a:endParaRPr dirty="0"/>
          </a:p>
          <a:p>
            <a:pPr marL="457200" lvl="0" indent="-298450" algn="l" rtl="0">
              <a:lnSpc>
                <a:spcPct val="100000"/>
              </a:lnSpc>
              <a:spcBef>
                <a:spcPts val="0"/>
              </a:spcBef>
              <a:spcAft>
                <a:spcPts val="0"/>
              </a:spcAft>
              <a:buSzPts val="1100"/>
              <a:buChar char="●"/>
            </a:pPr>
            <a:r>
              <a:rPr lang="en-US" sz="1100" b="0" i="0" u="none" strike="noStrike" cap="none" dirty="0">
                <a:solidFill>
                  <a:srgbClr val="000000"/>
                </a:solidFill>
                <a:latin typeface="Arial"/>
                <a:ea typeface="Arial"/>
                <a:cs typeface="Arial"/>
                <a:sym typeface="Arial"/>
              </a:rPr>
              <a:t>Where examples of environmental degradation that depress women’s agency are (excerpts):</a:t>
            </a:r>
            <a:endParaRPr dirty="0"/>
          </a:p>
          <a:p>
            <a:pPr marL="914400" lvl="1" indent="-298450" algn="l" rtl="0">
              <a:lnSpc>
                <a:spcPct val="100000"/>
              </a:lnSpc>
              <a:spcBef>
                <a:spcPts val="0"/>
              </a:spcBef>
              <a:spcAft>
                <a:spcPts val="0"/>
              </a:spcAft>
              <a:buSzPts val="1100"/>
              <a:buChar char="○"/>
            </a:pPr>
            <a:r>
              <a:rPr lang="en-US" sz="1100" b="0" i="0" u="none" strike="noStrike" cap="none" dirty="0">
                <a:solidFill>
                  <a:srgbClr val="000000"/>
                </a:solidFill>
                <a:latin typeface="Arial"/>
                <a:ea typeface="Arial"/>
                <a:cs typeface="Arial"/>
                <a:sym typeface="Arial"/>
              </a:rPr>
              <a:t>“Sustainable, equitable and effective adaptation is critical in climate change hotspots, locations where climatic shifts, social structures and livelihood sensitivity converge to exacerbate vulnerability</a:t>
            </a:r>
            <a:r>
              <a:rPr lang="en-US" sz="1100" b="0" i="0" u="sng" strike="noStrike" cap="none" baseline="30000" dirty="0">
                <a:solidFill>
                  <a:schemeClr val="hlink"/>
                </a:solidFill>
                <a:latin typeface="Arial"/>
                <a:ea typeface="Arial"/>
                <a:cs typeface="Arial"/>
                <a:sym typeface="Arial"/>
                <a:hlinkClick r:id="rId11"/>
              </a:rPr>
              <a:t>1</a:t>
            </a:r>
            <a:r>
              <a:rPr lang="en-US" sz="1100" b="0" i="0" u="none" strike="noStrike" cap="none" baseline="30000" dirty="0">
                <a:solidFill>
                  <a:srgbClr val="000000"/>
                </a:solidFill>
                <a:latin typeface="Arial"/>
                <a:ea typeface="Arial"/>
                <a:cs typeface="Arial"/>
                <a:sym typeface="Arial"/>
              </a:rPr>
              <a:t>,</a:t>
            </a:r>
            <a:r>
              <a:rPr lang="en-US" sz="1100" b="0" i="0" u="sng" strike="noStrike" cap="none" baseline="30000" dirty="0">
                <a:solidFill>
                  <a:schemeClr val="hlink"/>
                </a:solidFill>
                <a:latin typeface="Arial"/>
                <a:ea typeface="Arial"/>
                <a:cs typeface="Arial"/>
                <a:sym typeface="Arial"/>
                <a:hlinkClick r:id="rId12"/>
              </a:rPr>
              <a:t>2</a:t>
            </a:r>
            <a:r>
              <a:rPr lang="en-US" sz="1100" b="0" i="0" u="none" strike="noStrike" cap="none" dirty="0">
                <a:solidFill>
                  <a:srgbClr val="000000"/>
                </a:solidFill>
                <a:latin typeface="Arial"/>
                <a:ea typeface="Arial"/>
                <a:cs typeface="Arial"/>
                <a:sym typeface="Arial"/>
              </a:rPr>
              <a:t>. </a:t>
            </a:r>
            <a:r>
              <a:rPr lang="en-US" sz="1100" b="1" i="0" u="none" strike="noStrike" cap="none" dirty="0">
                <a:solidFill>
                  <a:srgbClr val="000000"/>
                </a:solidFill>
                <a:latin typeface="Arial"/>
                <a:ea typeface="Arial"/>
                <a:cs typeface="Arial"/>
                <a:sym typeface="Arial"/>
              </a:rPr>
              <a:t>Entrenched social structures create power relations that shape women’s and men’s experiences of vulnerability through access to resources, divisions of work, and cultural norms around mobility and decision-making, all of which determine adaptive capacity</a:t>
            </a:r>
            <a:r>
              <a:rPr lang="en-US" sz="1100" b="1" i="0" u="sng" strike="noStrike" cap="none" baseline="30000" dirty="0">
                <a:solidFill>
                  <a:schemeClr val="hlink"/>
                </a:solidFill>
                <a:latin typeface="Arial"/>
                <a:ea typeface="Arial"/>
                <a:cs typeface="Arial"/>
                <a:sym typeface="Arial"/>
                <a:hlinkClick r:id="rId13"/>
              </a:rPr>
              <a:t>3</a:t>
            </a:r>
            <a:r>
              <a:rPr lang="en-US" sz="1100" b="1" i="0" u="none" strike="noStrike" cap="none" baseline="30000" dirty="0">
                <a:solidFill>
                  <a:srgbClr val="000000"/>
                </a:solidFill>
                <a:latin typeface="Arial"/>
                <a:ea typeface="Arial"/>
                <a:cs typeface="Arial"/>
                <a:sym typeface="Arial"/>
              </a:rPr>
              <a:t>,</a:t>
            </a:r>
            <a:r>
              <a:rPr lang="en-US" sz="1100" b="1" i="0" u="sng" strike="noStrike" cap="none" baseline="30000" dirty="0">
                <a:solidFill>
                  <a:schemeClr val="hlink"/>
                </a:solidFill>
                <a:latin typeface="Arial"/>
                <a:ea typeface="Arial"/>
                <a:cs typeface="Arial"/>
                <a:sym typeface="Arial"/>
                <a:hlinkClick r:id="rId14"/>
              </a:rPr>
              <a:t>4</a:t>
            </a:r>
            <a:r>
              <a:rPr lang="en-US" sz="1100" b="1" i="0" u="none" strike="noStrike" cap="none" baseline="30000" dirty="0">
                <a:solidFill>
                  <a:srgbClr val="000000"/>
                </a:solidFill>
                <a:latin typeface="Arial"/>
                <a:ea typeface="Arial"/>
                <a:cs typeface="Arial"/>
                <a:sym typeface="Arial"/>
              </a:rPr>
              <a:t>,</a:t>
            </a:r>
            <a:r>
              <a:rPr lang="en-US" sz="1100" b="1" i="0" u="sng" strike="noStrike" cap="none" baseline="30000" dirty="0">
                <a:solidFill>
                  <a:schemeClr val="hlink"/>
                </a:solidFill>
                <a:latin typeface="Arial"/>
                <a:ea typeface="Arial"/>
                <a:cs typeface="Arial"/>
                <a:sym typeface="Arial"/>
                <a:hlinkClick r:id="rId15"/>
              </a:rPr>
              <a:t>5</a:t>
            </a:r>
            <a:r>
              <a:rPr lang="en-US" sz="1100" b="1" i="0" u="none" strike="noStrike" cap="none" baseline="30000" dirty="0">
                <a:solidFill>
                  <a:srgbClr val="000000"/>
                </a:solidFill>
                <a:latin typeface="Arial"/>
                <a:ea typeface="Arial"/>
                <a:cs typeface="Arial"/>
                <a:sym typeface="Arial"/>
              </a:rPr>
              <a:t>,</a:t>
            </a:r>
            <a:r>
              <a:rPr lang="en-US" sz="1100" b="1" i="0" u="sng" strike="noStrike" cap="none" baseline="30000" dirty="0">
                <a:solidFill>
                  <a:schemeClr val="hlink"/>
                </a:solidFill>
                <a:latin typeface="Arial"/>
                <a:ea typeface="Arial"/>
                <a:cs typeface="Arial"/>
                <a:sym typeface="Arial"/>
                <a:hlinkClick r:id="rId16"/>
              </a:rPr>
              <a:t>6</a:t>
            </a:r>
            <a:r>
              <a:rPr lang="en-US" sz="1100" b="1" i="0" u="none" strike="noStrike" cap="none" baseline="30000" dirty="0">
                <a:solidFill>
                  <a:srgbClr val="000000"/>
                </a:solidFill>
                <a:latin typeface="Arial"/>
                <a:ea typeface="Arial"/>
                <a:cs typeface="Arial"/>
                <a:sym typeface="Arial"/>
              </a:rPr>
              <a:t>,</a:t>
            </a:r>
            <a:r>
              <a:rPr lang="en-US" sz="1100" b="1" i="0" u="sng" strike="noStrike" cap="none" baseline="30000" dirty="0">
                <a:solidFill>
                  <a:schemeClr val="hlink"/>
                </a:solidFill>
                <a:latin typeface="Arial"/>
                <a:ea typeface="Arial"/>
                <a:cs typeface="Arial"/>
                <a:sym typeface="Arial"/>
                <a:hlinkClick r:id="rId17"/>
              </a:rPr>
              <a:t>7</a:t>
            </a:r>
            <a:r>
              <a:rPr lang="en-US" sz="1100" b="1" i="0" u="none" strike="noStrike" cap="none" baseline="30000" dirty="0">
                <a:solidFill>
                  <a:srgbClr val="000000"/>
                </a:solidFill>
                <a:latin typeface="Arial"/>
                <a:ea typeface="Arial"/>
                <a:cs typeface="Arial"/>
                <a:sym typeface="Arial"/>
              </a:rPr>
              <a:t>,</a:t>
            </a:r>
            <a:r>
              <a:rPr lang="en-US" sz="1100" b="1" i="0" u="sng" strike="noStrike" cap="none" baseline="30000" dirty="0">
                <a:solidFill>
                  <a:schemeClr val="hlink"/>
                </a:solidFill>
                <a:latin typeface="Arial"/>
                <a:ea typeface="Arial"/>
                <a:cs typeface="Arial"/>
                <a:sym typeface="Arial"/>
                <a:hlinkClick r:id="rId18"/>
              </a:rPr>
              <a:t>8</a:t>
            </a:r>
            <a:r>
              <a:rPr lang="en-US" sz="1100" b="1" i="0" u="none" strike="noStrike" cap="none" baseline="30000" dirty="0">
                <a:solidFill>
                  <a:srgbClr val="000000"/>
                </a:solidFill>
                <a:latin typeface="Arial"/>
                <a:ea typeface="Arial"/>
                <a:cs typeface="Arial"/>
                <a:sym typeface="Arial"/>
              </a:rPr>
              <a:t>,</a:t>
            </a:r>
            <a:r>
              <a:rPr lang="en-US" sz="1100" b="1" i="0" u="sng" strike="noStrike" cap="none" baseline="30000" dirty="0">
                <a:solidFill>
                  <a:schemeClr val="hlink"/>
                </a:solidFill>
                <a:latin typeface="Arial"/>
                <a:ea typeface="Arial"/>
                <a:cs typeface="Arial"/>
                <a:sym typeface="Arial"/>
                <a:hlinkClick r:id="rId19"/>
              </a:rPr>
              <a:t>9</a:t>
            </a:r>
            <a:r>
              <a:rPr lang="en-US" sz="1100" b="1" i="0" u="none" strike="noStrike" cap="none" baseline="30000" dirty="0">
                <a:solidFill>
                  <a:srgbClr val="000000"/>
                </a:solidFill>
                <a:latin typeface="Arial"/>
                <a:ea typeface="Arial"/>
                <a:cs typeface="Arial"/>
                <a:sym typeface="Arial"/>
              </a:rPr>
              <a:t>,</a:t>
            </a:r>
            <a:r>
              <a:rPr lang="en-US" sz="1100" b="1" i="0" u="sng" strike="noStrike" cap="none" baseline="30000" dirty="0">
                <a:solidFill>
                  <a:schemeClr val="hlink"/>
                </a:solidFill>
                <a:latin typeface="Arial"/>
                <a:ea typeface="Arial"/>
                <a:cs typeface="Arial"/>
                <a:sym typeface="Arial"/>
                <a:hlinkClick r:id="rId20"/>
              </a:rPr>
              <a:t>10</a:t>
            </a:r>
            <a:r>
              <a:rPr lang="en-US" sz="1100" b="1" i="0" u="none" strike="noStrike" cap="none" baseline="30000" dirty="0">
                <a:solidFill>
                  <a:srgbClr val="000000"/>
                </a:solidFill>
                <a:latin typeface="Arial"/>
                <a:ea typeface="Arial"/>
                <a:cs typeface="Arial"/>
                <a:sym typeface="Arial"/>
              </a:rPr>
              <a:t>,</a:t>
            </a:r>
            <a:r>
              <a:rPr lang="en-US" sz="1100" b="1" i="0" u="sng" strike="noStrike" cap="none" baseline="30000" dirty="0">
                <a:solidFill>
                  <a:schemeClr val="hlink"/>
                </a:solidFill>
                <a:latin typeface="Arial"/>
                <a:ea typeface="Arial"/>
                <a:cs typeface="Arial"/>
                <a:sym typeface="Arial"/>
                <a:hlinkClick r:id="rId21"/>
              </a:rPr>
              <a:t>11</a:t>
            </a:r>
            <a:r>
              <a:rPr lang="en-US" sz="1100" b="1" i="0" u="none" strike="noStrike" cap="none" baseline="30000" dirty="0">
                <a:solidFill>
                  <a:srgbClr val="000000"/>
                </a:solidFill>
                <a:latin typeface="Arial"/>
                <a:ea typeface="Arial"/>
                <a:cs typeface="Arial"/>
                <a:sym typeface="Arial"/>
              </a:rPr>
              <a:t>,</a:t>
            </a:r>
            <a:r>
              <a:rPr lang="en-US" sz="1100" b="1" i="0" u="sng" strike="noStrike" cap="none" baseline="30000" dirty="0">
                <a:solidFill>
                  <a:schemeClr val="hlink"/>
                </a:solidFill>
                <a:latin typeface="Arial"/>
                <a:ea typeface="Arial"/>
                <a:cs typeface="Arial"/>
                <a:sym typeface="Arial"/>
                <a:hlinkClick r:id="rId22"/>
              </a:rPr>
              <a:t>12</a:t>
            </a:r>
            <a:r>
              <a:rPr lang="en-US" sz="1100" b="1" i="0" u="none" strike="noStrike" cap="none" baseline="30000" dirty="0">
                <a:solidFill>
                  <a:srgbClr val="000000"/>
                </a:solidFill>
                <a:latin typeface="Arial"/>
                <a:ea typeface="Arial"/>
                <a:cs typeface="Arial"/>
                <a:sym typeface="Arial"/>
              </a:rPr>
              <a:t>,</a:t>
            </a:r>
            <a:r>
              <a:rPr lang="en-US" sz="1100" b="1" i="0" u="sng" strike="noStrike" cap="none" baseline="30000" dirty="0">
                <a:solidFill>
                  <a:schemeClr val="hlink"/>
                </a:solidFill>
                <a:latin typeface="Arial"/>
                <a:ea typeface="Arial"/>
                <a:cs typeface="Arial"/>
                <a:sym typeface="Arial"/>
                <a:hlinkClick r:id="rId23"/>
              </a:rPr>
              <a:t>13</a:t>
            </a:r>
            <a:r>
              <a:rPr lang="en-US" sz="1100" b="1" i="0" u="none" strike="noStrike" cap="none" baseline="30000" dirty="0">
                <a:solidFill>
                  <a:srgbClr val="000000"/>
                </a:solidFill>
                <a:latin typeface="Arial"/>
                <a:ea typeface="Arial"/>
                <a:cs typeface="Arial"/>
                <a:sym typeface="Arial"/>
              </a:rPr>
              <a:t>,</a:t>
            </a:r>
            <a:r>
              <a:rPr lang="en-US" sz="1100" b="1" i="0" u="sng" strike="noStrike" cap="none" baseline="30000" dirty="0">
                <a:solidFill>
                  <a:schemeClr val="hlink"/>
                </a:solidFill>
                <a:latin typeface="Arial"/>
                <a:ea typeface="Arial"/>
                <a:cs typeface="Arial"/>
                <a:sym typeface="Arial"/>
                <a:hlinkClick r:id="rId24"/>
              </a:rPr>
              <a:t>14</a:t>
            </a:r>
            <a:r>
              <a:rPr lang="en-US" sz="1100" b="1" i="0" u="none" strike="noStrike" cap="none" baseline="30000" dirty="0">
                <a:solidFill>
                  <a:srgbClr val="000000"/>
                </a:solidFill>
                <a:latin typeface="Arial"/>
                <a:ea typeface="Arial"/>
                <a:cs typeface="Arial"/>
                <a:sym typeface="Arial"/>
              </a:rPr>
              <a:t>,</a:t>
            </a:r>
            <a:r>
              <a:rPr lang="en-US" sz="1100" b="1" i="0" u="sng" strike="noStrike" cap="none" baseline="30000" dirty="0">
                <a:solidFill>
                  <a:schemeClr val="hlink"/>
                </a:solidFill>
                <a:latin typeface="Arial"/>
                <a:ea typeface="Arial"/>
                <a:cs typeface="Arial"/>
                <a:sym typeface="Arial"/>
                <a:hlinkClick r:id="rId25"/>
              </a:rPr>
              <a:t>15</a:t>
            </a:r>
            <a:r>
              <a:rPr lang="en-US" sz="1100" b="0" i="0" u="none" strike="noStrike" cap="none" dirty="0">
                <a:solidFill>
                  <a:srgbClr val="000000"/>
                </a:solidFill>
                <a:latin typeface="Arial"/>
                <a:ea typeface="Arial"/>
                <a:cs typeface="Arial"/>
                <a:sym typeface="Arial"/>
              </a:rPr>
              <a:t>. Involving trade-offs at every level</a:t>
            </a:r>
            <a:r>
              <a:rPr lang="en-US" sz="1100" b="0" i="0" u="sng" strike="noStrike" cap="none" baseline="30000" dirty="0">
                <a:solidFill>
                  <a:schemeClr val="hlink"/>
                </a:solidFill>
                <a:latin typeface="Arial"/>
                <a:ea typeface="Arial"/>
                <a:cs typeface="Arial"/>
                <a:sym typeface="Arial"/>
                <a:hlinkClick r:id="rId16"/>
              </a:rPr>
              <a:t>6</a:t>
            </a:r>
            <a:r>
              <a:rPr lang="en-US" sz="1100" b="0" i="0" u="none" strike="noStrike" cap="none" baseline="30000" dirty="0">
                <a:solidFill>
                  <a:srgbClr val="000000"/>
                </a:solidFill>
                <a:latin typeface="Arial"/>
                <a:ea typeface="Arial"/>
                <a:cs typeface="Arial"/>
                <a:sym typeface="Arial"/>
              </a:rPr>
              <a:t>,</a:t>
            </a:r>
            <a:r>
              <a:rPr lang="en-US" sz="1100" b="0" i="0" u="sng" strike="noStrike" cap="none" baseline="30000" dirty="0">
                <a:solidFill>
                  <a:schemeClr val="hlink"/>
                </a:solidFill>
                <a:latin typeface="Arial"/>
                <a:ea typeface="Arial"/>
                <a:cs typeface="Arial"/>
                <a:sym typeface="Arial"/>
                <a:hlinkClick r:id="rId26"/>
              </a:rPr>
              <a:t>16</a:t>
            </a:r>
            <a:r>
              <a:rPr lang="en-US" sz="1100" b="0" i="0" u="none" strike="noStrike" cap="none" baseline="30000" dirty="0">
                <a:solidFill>
                  <a:srgbClr val="000000"/>
                </a:solidFill>
                <a:latin typeface="Arial"/>
                <a:ea typeface="Arial"/>
                <a:cs typeface="Arial"/>
                <a:sym typeface="Arial"/>
              </a:rPr>
              <a:t>,</a:t>
            </a:r>
            <a:r>
              <a:rPr lang="en-US" sz="1100" b="0" i="0" u="sng" strike="noStrike" cap="none" baseline="30000" dirty="0">
                <a:solidFill>
                  <a:schemeClr val="hlink"/>
                </a:solidFill>
                <a:latin typeface="Arial"/>
                <a:ea typeface="Arial"/>
                <a:cs typeface="Arial"/>
                <a:sym typeface="Arial"/>
                <a:hlinkClick r:id="rId27"/>
              </a:rPr>
              <a:t>17</a:t>
            </a:r>
            <a:r>
              <a:rPr lang="en-US" sz="1100" b="0" i="0" u="none" strike="noStrike" cap="none" baseline="30000" dirty="0">
                <a:solidFill>
                  <a:srgbClr val="000000"/>
                </a:solidFill>
                <a:latin typeface="Arial"/>
                <a:ea typeface="Arial"/>
                <a:cs typeface="Arial"/>
                <a:sym typeface="Arial"/>
              </a:rPr>
              <a:t>,</a:t>
            </a:r>
            <a:r>
              <a:rPr lang="en-US" sz="1100" b="0" i="0" u="sng" strike="noStrike" cap="none" baseline="30000" dirty="0">
                <a:solidFill>
                  <a:schemeClr val="hlink"/>
                </a:solidFill>
                <a:latin typeface="Arial"/>
                <a:ea typeface="Arial"/>
                <a:cs typeface="Arial"/>
                <a:sym typeface="Arial"/>
                <a:hlinkClick r:id="rId28"/>
              </a:rPr>
              <a:t>18</a:t>
            </a:r>
            <a:r>
              <a:rPr lang="en-US" sz="1100" b="0" i="0" u="none" strike="noStrike" cap="none" baseline="30000" dirty="0">
                <a:solidFill>
                  <a:srgbClr val="000000"/>
                </a:solidFill>
                <a:latin typeface="Arial"/>
                <a:ea typeface="Arial"/>
                <a:cs typeface="Arial"/>
                <a:sym typeface="Arial"/>
              </a:rPr>
              <a:t>,</a:t>
            </a:r>
            <a:r>
              <a:rPr lang="en-US" sz="1100" b="0" i="0" u="sng" strike="noStrike" cap="none" baseline="30000" dirty="0">
                <a:solidFill>
                  <a:schemeClr val="hlink"/>
                </a:solidFill>
                <a:latin typeface="Arial"/>
                <a:ea typeface="Arial"/>
                <a:cs typeface="Arial"/>
                <a:sym typeface="Arial"/>
                <a:hlinkClick r:id="rId29"/>
              </a:rPr>
              <a:t>19</a:t>
            </a:r>
            <a:r>
              <a:rPr lang="en-US" sz="1100" b="0" i="0" u="none" strike="noStrike" cap="none" dirty="0">
                <a:solidFill>
                  <a:srgbClr val="000000"/>
                </a:solidFill>
                <a:latin typeface="Arial"/>
                <a:ea typeface="Arial"/>
                <a:cs typeface="Arial"/>
                <a:sym typeface="Arial"/>
              </a:rPr>
              <a:t>, these contextual factors not only shape vulnerabilities but also create possibilities for adaptation</a:t>
            </a:r>
            <a:r>
              <a:rPr lang="en-US" sz="1100" b="0" i="0" u="sng" strike="noStrike" cap="none" baseline="30000" dirty="0">
                <a:solidFill>
                  <a:schemeClr val="hlink"/>
                </a:solidFill>
                <a:latin typeface="Arial"/>
                <a:ea typeface="Arial"/>
                <a:cs typeface="Arial"/>
                <a:sym typeface="Arial"/>
                <a:hlinkClick r:id="rId30"/>
              </a:rPr>
              <a:t>20</a:t>
            </a:r>
            <a:r>
              <a:rPr lang="en-US" sz="1100" b="0" i="0" u="none" strike="noStrike" cap="none" baseline="30000" dirty="0">
                <a:solidFill>
                  <a:srgbClr val="000000"/>
                </a:solidFill>
                <a:latin typeface="Arial"/>
                <a:ea typeface="Arial"/>
                <a:cs typeface="Arial"/>
                <a:sym typeface="Arial"/>
              </a:rPr>
              <a:t>,</a:t>
            </a:r>
            <a:r>
              <a:rPr lang="en-US" sz="1100" b="0" i="0" u="sng" strike="noStrike" cap="none" baseline="30000" dirty="0">
                <a:solidFill>
                  <a:schemeClr val="hlink"/>
                </a:solidFill>
                <a:latin typeface="Arial"/>
                <a:ea typeface="Arial"/>
                <a:cs typeface="Arial"/>
                <a:sym typeface="Arial"/>
                <a:hlinkClick r:id="rId31"/>
              </a:rPr>
              <a:t>21</a:t>
            </a:r>
            <a:r>
              <a:rPr lang="en-US" sz="1100" b="0" i="0" u="none" strike="noStrike" cap="none" dirty="0">
                <a:solidFill>
                  <a:srgbClr val="000000"/>
                </a:solidFill>
                <a:latin typeface="Arial"/>
                <a:ea typeface="Arial"/>
                <a:cs typeface="Arial"/>
                <a:sym typeface="Arial"/>
              </a:rPr>
              <a:t>.”</a:t>
            </a:r>
            <a:endParaRPr dirty="0"/>
          </a:p>
          <a:p>
            <a:pPr marL="914400" lvl="1" indent="-298450" algn="l" rtl="0">
              <a:lnSpc>
                <a:spcPct val="100000"/>
              </a:lnSpc>
              <a:spcBef>
                <a:spcPts val="0"/>
              </a:spcBef>
              <a:spcAft>
                <a:spcPts val="0"/>
              </a:spcAft>
              <a:buSzPts val="1100"/>
              <a:buChar char="○"/>
            </a:pPr>
            <a:r>
              <a:rPr lang="en-US" sz="1100" b="0" i="0" u="none" strike="noStrike" cap="none" dirty="0">
                <a:solidFill>
                  <a:srgbClr val="000000"/>
                </a:solidFill>
                <a:latin typeface="Arial"/>
                <a:ea typeface="Arial"/>
                <a:cs typeface="Arial"/>
                <a:sym typeface="Arial"/>
              </a:rPr>
              <a:t>“When examining gendered vulnerability and the way in which it is manifest in unequal patriarchal systems, women’s agency has emerged as key to realizing adaptive capacity, but remains understudied</a:t>
            </a:r>
            <a:r>
              <a:rPr lang="en-US" sz="1100" b="0" i="0" u="sng" strike="noStrike" cap="none" baseline="30000" dirty="0">
                <a:solidFill>
                  <a:schemeClr val="hlink"/>
                </a:solidFill>
                <a:latin typeface="Arial"/>
                <a:ea typeface="Arial"/>
                <a:cs typeface="Arial"/>
                <a:sym typeface="Arial"/>
                <a:hlinkClick r:id="rId15"/>
              </a:rPr>
              <a:t>5</a:t>
            </a:r>
            <a:r>
              <a:rPr lang="en-US" sz="1100" b="0" i="0" u="none" strike="noStrike" cap="none" dirty="0">
                <a:solidFill>
                  <a:srgbClr val="000000"/>
                </a:solidFill>
                <a:latin typeface="Arial"/>
                <a:ea typeface="Arial"/>
                <a:cs typeface="Arial"/>
                <a:sym typeface="Arial"/>
              </a:rPr>
              <a:t>. Drawing on feminist arguments to move beyond simplistic framings of actors in terms of active or passive, victims or perpetrators</a:t>
            </a:r>
            <a:r>
              <a:rPr lang="en-US" sz="1100" b="0" i="0" u="sng" strike="noStrike" cap="none" baseline="30000" dirty="0">
                <a:solidFill>
                  <a:schemeClr val="hlink"/>
                </a:solidFill>
                <a:latin typeface="Arial"/>
                <a:ea typeface="Arial"/>
                <a:cs typeface="Arial"/>
                <a:sym typeface="Arial"/>
                <a:hlinkClick r:id="rId32"/>
              </a:rPr>
              <a:t>22</a:t>
            </a:r>
            <a:r>
              <a:rPr lang="en-US" sz="1100" b="0" i="0" u="none" strike="noStrike" cap="none" baseline="30000" dirty="0">
                <a:solidFill>
                  <a:srgbClr val="000000"/>
                </a:solidFill>
                <a:latin typeface="Arial"/>
                <a:ea typeface="Arial"/>
                <a:cs typeface="Arial"/>
                <a:sym typeface="Arial"/>
              </a:rPr>
              <a:t>,</a:t>
            </a:r>
            <a:r>
              <a:rPr lang="en-US" sz="1100" b="0" i="0" u="sng" strike="noStrike" cap="none" baseline="30000" dirty="0">
                <a:solidFill>
                  <a:schemeClr val="hlink"/>
                </a:solidFill>
                <a:latin typeface="Arial"/>
                <a:ea typeface="Arial"/>
                <a:cs typeface="Arial"/>
                <a:sym typeface="Arial"/>
                <a:hlinkClick r:id="rId33"/>
              </a:rPr>
              <a:t>23</a:t>
            </a:r>
            <a:r>
              <a:rPr lang="en-US" sz="1100" b="0" i="0" u="none" strike="noStrike" cap="none" baseline="30000" dirty="0">
                <a:solidFill>
                  <a:srgbClr val="000000"/>
                </a:solidFill>
                <a:latin typeface="Arial"/>
                <a:ea typeface="Arial"/>
                <a:cs typeface="Arial"/>
                <a:sym typeface="Arial"/>
              </a:rPr>
              <a:t>,</a:t>
            </a:r>
            <a:r>
              <a:rPr lang="en-US" sz="1100" b="0" i="0" u="sng" strike="noStrike" cap="none" baseline="30000" dirty="0">
                <a:solidFill>
                  <a:schemeClr val="hlink"/>
                </a:solidFill>
                <a:latin typeface="Arial"/>
                <a:ea typeface="Arial"/>
                <a:cs typeface="Arial"/>
                <a:sym typeface="Arial"/>
                <a:hlinkClick r:id="rId34"/>
              </a:rPr>
              <a:t>24</a:t>
            </a:r>
            <a:r>
              <a:rPr lang="en-US" sz="1100" b="0" i="0" u="none" strike="noStrike" cap="none" dirty="0">
                <a:solidFill>
                  <a:srgbClr val="000000"/>
                </a:solidFill>
                <a:latin typeface="Arial"/>
                <a:ea typeface="Arial"/>
                <a:cs typeface="Arial"/>
                <a:sym typeface="Arial"/>
              </a:rPr>
              <a:t>, we conceptualize agency as the ability to make meaningful choices and strategic decisions</a:t>
            </a:r>
            <a:r>
              <a:rPr lang="en-US" sz="1100" b="0" i="0" u="sng" strike="noStrike" cap="none" baseline="30000" dirty="0">
                <a:solidFill>
                  <a:schemeClr val="hlink"/>
                </a:solidFill>
                <a:latin typeface="Arial"/>
                <a:ea typeface="Arial"/>
                <a:cs typeface="Arial"/>
                <a:sym typeface="Arial"/>
                <a:hlinkClick r:id="rId35"/>
              </a:rPr>
              <a:t>25</a:t>
            </a:r>
            <a:r>
              <a:rPr lang="en-US" sz="1100" b="0" i="0" u="none" strike="noStrike" cap="none" dirty="0">
                <a:solidFill>
                  <a:srgbClr val="000000"/>
                </a:solidFill>
                <a:latin typeface="Arial"/>
                <a:ea typeface="Arial"/>
                <a:cs typeface="Arial"/>
                <a:sym typeface="Arial"/>
              </a:rPr>
              <a:t>. It can take multiple forms, from bargaining and negotiation to subversion and resistance</a:t>
            </a:r>
            <a:r>
              <a:rPr lang="en-US" sz="1100" b="0" i="0" u="sng" strike="noStrike" cap="none" baseline="30000" dirty="0">
                <a:solidFill>
                  <a:schemeClr val="hlink"/>
                </a:solidFill>
                <a:latin typeface="Arial"/>
                <a:ea typeface="Arial"/>
                <a:cs typeface="Arial"/>
                <a:sym typeface="Arial"/>
                <a:hlinkClick r:id="rId31"/>
              </a:rPr>
              <a:t>21</a:t>
            </a:r>
            <a:r>
              <a:rPr lang="en-US" sz="1100" b="0" i="0" u="none" strike="noStrike" cap="none" dirty="0">
                <a:solidFill>
                  <a:srgbClr val="000000"/>
                </a:solidFill>
                <a:latin typeface="Arial"/>
                <a:ea typeface="Arial"/>
                <a:cs typeface="Arial"/>
                <a:sym typeface="Arial"/>
              </a:rPr>
              <a:t>, varying across institutional sites and scales, and drawing differentially on available material or social resources</a:t>
            </a:r>
            <a:r>
              <a:rPr lang="en-US" sz="1100" b="0" i="0" u="sng" strike="noStrike" cap="none" baseline="30000" dirty="0">
                <a:solidFill>
                  <a:schemeClr val="hlink"/>
                </a:solidFill>
                <a:latin typeface="Arial"/>
                <a:ea typeface="Arial"/>
                <a:cs typeface="Arial"/>
                <a:sym typeface="Arial"/>
                <a:hlinkClick r:id="rId35"/>
              </a:rPr>
              <a:t>25</a:t>
            </a:r>
            <a:r>
              <a:rPr lang="en-US" sz="1100" b="0" i="0" u="none" strike="noStrike" cap="none" dirty="0">
                <a:solidFill>
                  <a:srgbClr val="000000"/>
                </a:solidFill>
                <a:latin typeface="Arial"/>
                <a:ea typeface="Arial"/>
                <a:cs typeface="Arial"/>
                <a:sym typeface="Arial"/>
              </a:rPr>
              <a:t>. Institutions, ranging from the micro (household) and </a:t>
            </a:r>
            <a:r>
              <a:rPr lang="en-US" sz="1100" b="0" i="0" u="none" strike="noStrike" cap="none" dirty="0" err="1">
                <a:solidFill>
                  <a:srgbClr val="000000"/>
                </a:solidFill>
                <a:latin typeface="Arial"/>
                <a:ea typeface="Arial"/>
                <a:cs typeface="Arial"/>
                <a:sym typeface="Arial"/>
              </a:rPr>
              <a:t>meso</a:t>
            </a:r>
            <a:r>
              <a:rPr lang="en-US" sz="1100" b="0" i="0" u="none" strike="noStrike" cap="none" dirty="0">
                <a:solidFill>
                  <a:srgbClr val="000000"/>
                </a:solidFill>
                <a:latin typeface="Arial"/>
                <a:ea typeface="Arial"/>
                <a:cs typeface="Arial"/>
                <a:sym typeface="Arial"/>
              </a:rPr>
              <a:t> (community) level to the more macro levels of markets and states</a:t>
            </a:r>
            <a:r>
              <a:rPr lang="en-US" sz="1100" b="0" i="0" u="sng" strike="noStrike" cap="none" baseline="30000" dirty="0">
                <a:solidFill>
                  <a:schemeClr val="hlink"/>
                </a:solidFill>
                <a:latin typeface="Arial"/>
                <a:ea typeface="Arial"/>
                <a:cs typeface="Arial"/>
                <a:sym typeface="Arial"/>
                <a:hlinkClick r:id="rId36"/>
              </a:rPr>
              <a:t>26</a:t>
            </a:r>
            <a:r>
              <a:rPr lang="en-US" sz="1100" b="0" i="0" u="none" strike="noStrike" cap="none" dirty="0">
                <a:solidFill>
                  <a:srgbClr val="000000"/>
                </a:solidFill>
                <a:latin typeface="Arial"/>
                <a:ea typeface="Arial"/>
                <a:cs typeface="Arial"/>
                <a:sym typeface="Arial"/>
              </a:rPr>
              <a:t>, interact and intersect with each other, often intensifying or reproducing inequalities. The rules and norms they establish can be formal or informal, complementary or competing</a:t>
            </a:r>
            <a:r>
              <a:rPr lang="en-US" sz="1100" b="0" i="0" u="sng" strike="noStrike" cap="none" baseline="30000" dirty="0">
                <a:solidFill>
                  <a:schemeClr val="hlink"/>
                </a:solidFill>
                <a:latin typeface="Arial"/>
                <a:ea typeface="Arial"/>
                <a:cs typeface="Arial"/>
                <a:sym typeface="Arial"/>
                <a:hlinkClick r:id="rId37"/>
              </a:rPr>
              <a:t>27</a:t>
            </a:r>
            <a:r>
              <a:rPr lang="en-US" sz="1100" b="0" i="0" u="none" strike="noStrike" cap="none" dirty="0">
                <a:solidFill>
                  <a:srgbClr val="000000"/>
                </a:solidFill>
                <a:latin typeface="Arial"/>
                <a:ea typeface="Arial"/>
                <a:cs typeface="Arial"/>
                <a:sym typeface="Arial"/>
              </a:rPr>
              <a:t>, giving specific meaning to particular activities, resources and relationships. In the context of climate action, while some research explores the role of social capital, especially women’s groups, in supporting women’s agency</a:t>
            </a:r>
            <a:r>
              <a:rPr lang="en-US" sz="1100" b="0" i="0" u="sng" strike="noStrike" cap="none" baseline="30000" dirty="0">
                <a:solidFill>
                  <a:schemeClr val="hlink"/>
                </a:solidFill>
                <a:latin typeface="Arial"/>
                <a:ea typeface="Arial"/>
                <a:cs typeface="Arial"/>
                <a:sym typeface="Arial"/>
                <a:hlinkClick r:id="rId38"/>
              </a:rPr>
              <a:t>28</a:t>
            </a:r>
            <a:r>
              <a:rPr lang="en-US" sz="1100" b="0" i="0" u="none" strike="noStrike" cap="none" baseline="30000" dirty="0">
                <a:solidFill>
                  <a:srgbClr val="000000"/>
                </a:solidFill>
                <a:latin typeface="Arial"/>
                <a:ea typeface="Arial"/>
                <a:cs typeface="Arial"/>
                <a:sym typeface="Arial"/>
              </a:rPr>
              <a:t>,</a:t>
            </a:r>
            <a:r>
              <a:rPr lang="en-US" sz="1100" b="0" i="0" u="sng" strike="noStrike" cap="none" baseline="30000" dirty="0">
                <a:solidFill>
                  <a:schemeClr val="hlink"/>
                </a:solidFill>
                <a:latin typeface="Arial"/>
                <a:ea typeface="Arial"/>
                <a:cs typeface="Arial"/>
                <a:sym typeface="Arial"/>
                <a:hlinkClick r:id="rId39"/>
              </a:rPr>
              <a:t>29</a:t>
            </a:r>
            <a:r>
              <a:rPr lang="en-US" sz="1100" b="0" i="0" u="none" strike="noStrike" cap="none" dirty="0">
                <a:solidFill>
                  <a:srgbClr val="000000"/>
                </a:solidFill>
                <a:latin typeface="Arial"/>
                <a:ea typeface="Arial"/>
                <a:cs typeface="Arial"/>
                <a:sym typeface="Arial"/>
              </a:rPr>
              <a:t>, a nuanced institutional analysis, linking women’s agency and its implications for adaptive capacity, remains missing</a:t>
            </a:r>
            <a:r>
              <a:rPr lang="en-US" sz="1100" b="0" i="0" u="sng" strike="noStrike" cap="none" baseline="30000" dirty="0">
                <a:solidFill>
                  <a:schemeClr val="hlink"/>
                </a:solidFill>
                <a:latin typeface="Arial"/>
                <a:ea typeface="Arial"/>
                <a:cs typeface="Arial"/>
                <a:sym typeface="Arial"/>
                <a:hlinkClick r:id="rId15"/>
              </a:rPr>
              <a:t>5</a:t>
            </a:r>
            <a:r>
              <a:rPr lang="en-US" sz="1100" b="0" i="0" u="none" strike="noStrike" cap="none" baseline="30000" dirty="0">
                <a:solidFill>
                  <a:srgbClr val="000000"/>
                </a:solidFill>
                <a:latin typeface="Arial"/>
                <a:ea typeface="Arial"/>
                <a:cs typeface="Arial"/>
                <a:sym typeface="Arial"/>
              </a:rPr>
              <a:t>,</a:t>
            </a:r>
            <a:r>
              <a:rPr lang="en-US" sz="1100" b="0" i="0" u="sng" strike="noStrike" cap="none" baseline="30000" dirty="0">
                <a:solidFill>
                  <a:schemeClr val="hlink"/>
                </a:solidFill>
                <a:latin typeface="Arial"/>
                <a:ea typeface="Arial"/>
                <a:cs typeface="Arial"/>
                <a:sym typeface="Arial"/>
                <a:hlinkClick r:id="rId40"/>
              </a:rPr>
              <a:t>30</a:t>
            </a:r>
            <a:r>
              <a:rPr lang="en-US" sz="1100" b="0" i="0" u="none" strike="noStrike" cap="none" dirty="0">
                <a:solidFill>
                  <a:srgbClr val="000000"/>
                </a:solidFill>
                <a:latin typeface="Arial"/>
                <a:ea typeface="Arial"/>
                <a:cs typeface="Arial"/>
                <a:sym typeface="Arial"/>
              </a:rPr>
              <a:t>. Driven by multiple factors across these institutions, acting in combination with each other</a:t>
            </a:r>
            <a:r>
              <a:rPr lang="en-US" sz="1100" b="0" i="0" u="sng" strike="noStrike" cap="none" baseline="30000" dirty="0">
                <a:solidFill>
                  <a:schemeClr val="hlink"/>
                </a:solidFill>
                <a:latin typeface="Arial"/>
                <a:ea typeface="Arial"/>
                <a:cs typeface="Arial"/>
                <a:sym typeface="Arial"/>
                <a:hlinkClick r:id="rId32"/>
              </a:rPr>
              <a:t>22</a:t>
            </a:r>
            <a:r>
              <a:rPr lang="en-US" sz="1100" b="0" i="0" u="none" strike="noStrike" cap="none" dirty="0">
                <a:solidFill>
                  <a:srgbClr val="000000"/>
                </a:solidFill>
                <a:latin typeface="Arial"/>
                <a:ea typeface="Arial"/>
                <a:cs typeface="Arial"/>
                <a:sym typeface="Arial"/>
              </a:rPr>
              <a:t>, outcomes in terms of women’s agency are not uniform across contexts. </a:t>
            </a:r>
            <a:endParaRPr dirty="0"/>
          </a:p>
          <a:p>
            <a:pPr marL="914400" lvl="1" indent="-298450" algn="l" rtl="0">
              <a:lnSpc>
                <a:spcPct val="100000"/>
              </a:lnSpc>
              <a:spcBef>
                <a:spcPts val="0"/>
              </a:spcBef>
              <a:spcAft>
                <a:spcPts val="0"/>
              </a:spcAft>
              <a:buSzPts val="1100"/>
              <a:buChar char="○"/>
            </a:pPr>
            <a:r>
              <a:rPr lang="en-US" sz="1100" b="0" i="0" u="none" strike="noStrike" cap="none" dirty="0">
                <a:solidFill>
                  <a:srgbClr val="000000"/>
                </a:solidFill>
                <a:latin typeface="Arial"/>
                <a:ea typeface="Arial"/>
                <a:cs typeface="Arial"/>
                <a:sym typeface="Arial"/>
              </a:rPr>
              <a:t>“Environmental degradation is common in all the climate hotspots with increasing rainfall variability and temperature extremes, land degradation and changing land use, soil salinization, waterlogging and water scarcity</a:t>
            </a:r>
            <a:r>
              <a:rPr lang="en-US" sz="1100" b="0" i="0" u="sng" strike="noStrike" cap="none" baseline="30000" dirty="0">
                <a:solidFill>
                  <a:schemeClr val="hlink"/>
                </a:solidFill>
                <a:latin typeface="Arial"/>
                <a:ea typeface="Arial"/>
                <a:cs typeface="Arial"/>
                <a:sym typeface="Arial"/>
                <a:hlinkClick r:id="rId41"/>
              </a:rPr>
              <a:t>43</a:t>
            </a:r>
            <a:r>
              <a:rPr lang="en-US" sz="1100" b="0" i="0" u="none" strike="noStrike" cap="none" baseline="30000" dirty="0">
                <a:solidFill>
                  <a:srgbClr val="000000"/>
                </a:solidFill>
                <a:latin typeface="Arial"/>
                <a:ea typeface="Arial"/>
                <a:cs typeface="Arial"/>
                <a:sym typeface="Arial"/>
              </a:rPr>
              <a:t>,</a:t>
            </a:r>
            <a:r>
              <a:rPr lang="en-US" sz="1100" b="0" i="0" u="sng" strike="noStrike" cap="none" baseline="30000" dirty="0">
                <a:solidFill>
                  <a:schemeClr val="hlink"/>
                </a:solidFill>
                <a:latin typeface="Arial"/>
                <a:ea typeface="Arial"/>
                <a:cs typeface="Arial"/>
                <a:sym typeface="Arial"/>
                <a:hlinkClick r:id="rId42"/>
              </a:rPr>
              <a:t>44</a:t>
            </a:r>
            <a:r>
              <a:rPr lang="en-US" sz="1100" b="0" i="0" u="none" strike="noStrike" cap="none" baseline="30000" dirty="0">
                <a:solidFill>
                  <a:srgbClr val="000000"/>
                </a:solidFill>
                <a:latin typeface="Arial"/>
                <a:ea typeface="Arial"/>
                <a:cs typeface="Arial"/>
                <a:sym typeface="Arial"/>
              </a:rPr>
              <a:t>,</a:t>
            </a:r>
            <a:r>
              <a:rPr lang="en-US" sz="1100" b="0" i="0" u="sng" strike="noStrike" cap="none" baseline="30000" dirty="0">
                <a:solidFill>
                  <a:schemeClr val="hlink"/>
                </a:solidFill>
                <a:latin typeface="Arial"/>
                <a:ea typeface="Arial"/>
                <a:cs typeface="Arial"/>
                <a:sym typeface="Arial"/>
                <a:hlinkClick r:id="rId43"/>
              </a:rPr>
              <a:t>45</a:t>
            </a:r>
            <a:r>
              <a:rPr lang="en-US" sz="1100" b="0" i="0" u="none" strike="noStrike" cap="none" dirty="0">
                <a:solidFill>
                  <a:srgbClr val="000000"/>
                </a:solidFill>
                <a:latin typeface="Arial"/>
                <a:ea typeface="Arial"/>
                <a:cs typeface="Arial"/>
                <a:sym typeface="Arial"/>
              </a:rPr>
              <a:t>. </a:t>
            </a:r>
            <a:r>
              <a:rPr lang="en-US" sz="1100" b="1" i="0" u="none" strike="noStrike" cap="none" dirty="0">
                <a:solidFill>
                  <a:srgbClr val="000000"/>
                </a:solidFill>
                <a:latin typeface="Arial"/>
                <a:ea typeface="Arial"/>
                <a:cs typeface="Arial"/>
                <a:sym typeface="Arial"/>
              </a:rPr>
              <a:t>Given that most rural livelihoods are natural resource-dependent, climate variability and environmental degradation manifest adversely on livelihoods, with second- and third-order impacts on women’s agency. For example, in case A1 (Kolar district, Karnataka, India), water scarcity is driving low agricultural returns and male outmigration.” </a:t>
            </a:r>
            <a:endParaRPr dirty="0"/>
          </a:p>
          <a:p>
            <a:pPr marL="914400" lvl="1" indent="-298450" algn="l" rtl="0">
              <a:lnSpc>
                <a:spcPct val="100000"/>
              </a:lnSpc>
              <a:spcBef>
                <a:spcPts val="0"/>
              </a:spcBef>
              <a:spcAft>
                <a:spcPts val="0"/>
              </a:spcAft>
              <a:buSzPts val="1100"/>
              <a:buChar char="○"/>
            </a:pPr>
            <a:r>
              <a:rPr lang="en-US" sz="1100" b="0" i="0" u="none" strike="noStrike" cap="none" dirty="0">
                <a:solidFill>
                  <a:srgbClr val="000000"/>
                </a:solidFill>
                <a:latin typeface="Arial"/>
                <a:ea typeface="Arial"/>
                <a:cs typeface="Arial"/>
                <a:sym typeface="Arial"/>
              </a:rPr>
              <a:t>Read the full paper in Nature Climate Change (open access – for free) </a:t>
            </a:r>
            <a:r>
              <a:rPr lang="en-US" u="sng" dirty="0">
                <a:solidFill>
                  <a:schemeClr val="hlink"/>
                </a:solidFill>
                <a:hlinkClick r:id="rId44"/>
              </a:rPr>
              <a:t>https://www.nature.com/articles/s41558-019-0638-y</a:t>
            </a:r>
            <a:endParaRPr sz="1100" b="0" i="0" u="none" strike="noStrike" cap="none" dirty="0">
              <a:solidFill>
                <a:srgbClr val="000000"/>
              </a:solidFill>
              <a:latin typeface="Arial"/>
              <a:ea typeface="Arial"/>
              <a:cs typeface="Arial"/>
              <a:sym typeface="Arial"/>
            </a:endParaRPr>
          </a:p>
          <a:p>
            <a:pPr marL="615950" lvl="1" indent="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615950" lvl="1" indent="0" algn="l" rtl="0">
              <a:lnSpc>
                <a:spcPct val="100000"/>
              </a:lnSpc>
              <a:spcBef>
                <a:spcPts val="0"/>
              </a:spcBef>
              <a:spcAft>
                <a:spcPts val="0"/>
              </a:spcAft>
              <a:buSzPts val="1100"/>
              <a:buNone/>
            </a:pPr>
            <a:r>
              <a:rPr lang="en-US" sz="1100" dirty="0"/>
              <a:t>The research shows – overall – that:</a:t>
            </a:r>
            <a:endParaRPr dirty="0"/>
          </a:p>
          <a:p>
            <a:pPr marL="457200" lvl="0" indent="-298450" algn="l" rtl="0">
              <a:lnSpc>
                <a:spcPct val="100000"/>
              </a:lnSpc>
              <a:spcBef>
                <a:spcPts val="0"/>
              </a:spcBef>
              <a:spcAft>
                <a:spcPts val="0"/>
              </a:spcAft>
              <a:buSzPts val="1100"/>
              <a:buChar char="●"/>
            </a:pPr>
            <a:r>
              <a:rPr lang="en-US" sz="1100" dirty="0"/>
              <a:t>Climate change is a multiplier of existing vulnerabilities  </a:t>
            </a:r>
            <a:endParaRPr dirty="0"/>
          </a:p>
          <a:p>
            <a:pPr marL="457200" lvl="0" indent="-298450" algn="l" rtl="0">
              <a:lnSpc>
                <a:spcPct val="100000"/>
              </a:lnSpc>
              <a:spcBef>
                <a:spcPts val="0"/>
              </a:spcBef>
              <a:spcAft>
                <a:spcPts val="0"/>
              </a:spcAft>
              <a:buSzPts val="1100"/>
              <a:buChar char="●"/>
            </a:pPr>
            <a:r>
              <a:rPr lang="en-US" sz="1100" dirty="0"/>
              <a:t>Threatens to reverse hard-earned development gains</a:t>
            </a:r>
            <a:endParaRPr dirty="0"/>
          </a:p>
          <a:p>
            <a:pPr marL="457200" lvl="0" indent="-298450" algn="l" rtl="0">
              <a:lnSpc>
                <a:spcPct val="100000"/>
              </a:lnSpc>
              <a:spcBef>
                <a:spcPts val="0"/>
              </a:spcBef>
              <a:spcAft>
                <a:spcPts val="0"/>
              </a:spcAft>
              <a:buSzPts val="1100"/>
              <a:buChar char="●"/>
            </a:pPr>
            <a:r>
              <a:rPr lang="en-US" sz="1100" dirty="0"/>
              <a:t>Importance of governance, institutions and social accountability for equitable climate action and response measures</a:t>
            </a:r>
            <a:endParaRPr dirty="0"/>
          </a:p>
          <a:p>
            <a:pPr marL="457200" lvl="0" indent="-228600" algn="l" rtl="0">
              <a:lnSpc>
                <a:spcPct val="100000"/>
              </a:lnSpc>
              <a:spcBef>
                <a:spcPts val="0"/>
              </a:spcBef>
              <a:spcAft>
                <a:spcPts val="0"/>
              </a:spcAft>
              <a:buSzPts val="1100"/>
              <a:buNone/>
            </a:pPr>
            <a:endParaRPr sz="1100" dirty="0"/>
          </a:p>
          <a:p>
            <a:pPr marL="914400" lvl="1" indent="-228600" algn="l" rtl="0">
              <a:lnSpc>
                <a:spcPct val="100000"/>
              </a:lnSpc>
              <a:spcBef>
                <a:spcPts val="0"/>
              </a:spcBef>
              <a:spcAft>
                <a:spcPts val="0"/>
              </a:spcAft>
              <a:buSzPts val="1100"/>
              <a:buNone/>
            </a:pPr>
            <a:endParaRPr sz="1100" dirty="0"/>
          </a:p>
          <a:p>
            <a:pPr marL="158750" lvl="0" indent="0" algn="l" rtl="0">
              <a:lnSpc>
                <a:spcPct val="100000"/>
              </a:lnSpc>
              <a:spcBef>
                <a:spcPts val="0"/>
              </a:spcBef>
              <a:spcAft>
                <a:spcPts val="0"/>
              </a:spcAft>
              <a:buSzPts val="1100"/>
              <a:buNone/>
            </a:pPr>
            <a:endParaRPr sz="1100" dirty="0"/>
          </a:p>
          <a:p>
            <a:pPr marL="457200" lvl="0" indent="-22860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2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b="1"/>
          </a:p>
          <a:p>
            <a:pPr marL="457200" lvl="0" indent="0" algn="l" rtl="0">
              <a:lnSpc>
                <a:spcPct val="100000"/>
              </a:lnSpc>
              <a:spcBef>
                <a:spcPts val="0"/>
              </a:spcBef>
              <a:spcAft>
                <a:spcPts val="0"/>
              </a:spcAft>
              <a:buSzPts val="1100"/>
              <a:buNone/>
            </a:pPr>
            <a:r>
              <a:rPr lang="en-US" sz="1100"/>
              <a:t>We know agriculture is being affected by climate change</a:t>
            </a:r>
            <a:endParaRPr/>
          </a:p>
          <a:p>
            <a:pPr marL="457200" lvl="0" indent="0" algn="l" rtl="0">
              <a:lnSpc>
                <a:spcPct val="100000"/>
              </a:lnSpc>
              <a:spcBef>
                <a:spcPts val="0"/>
              </a:spcBef>
              <a:spcAft>
                <a:spcPts val="0"/>
              </a:spcAft>
              <a:buSzPts val="1100"/>
              <a:buNone/>
            </a:pPr>
            <a:endParaRPr sz="1100"/>
          </a:p>
          <a:p>
            <a:pPr marL="457200" lvl="0" indent="0" algn="l" rtl="0">
              <a:lnSpc>
                <a:spcPct val="100000"/>
              </a:lnSpc>
              <a:spcBef>
                <a:spcPts val="0"/>
              </a:spcBef>
              <a:spcAft>
                <a:spcPts val="0"/>
              </a:spcAft>
              <a:buSzPts val="1100"/>
              <a:buNone/>
            </a:pPr>
            <a:r>
              <a:rPr lang="en-US" sz="1100"/>
              <a:t>We know women make up a substantial portion – often half the workforce or even more in some communities</a:t>
            </a:r>
            <a:endParaRPr/>
          </a:p>
          <a:p>
            <a:pPr marL="457200" lvl="0" indent="-228600" algn="l" rtl="0">
              <a:lnSpc>
                <a:spcPct val="100000"/>
              </a:lnSpc>
              <a:spcBef>
                <a:spcPts val="0"/>
              </a:spcBef>
              <a:spcAft>
                <a:spcPts val="0"/>
              </a:spcAft>
              <a:buSzPts val="1100"/>
              <a:buNone/>
            </a:pPr>
            <a:endParaRPr sz="1100"/>
          </a:p>
          <a:p>
            <a:pPr marL="457200" lvl="0" indent="-298450" algn="l" rtl="0">
              <a:lnSpc>
                <a:spcPct val="100000"/>
              </a:lnSpc>
              <a:spcBef>
                <a:spcPts val="0"/>
              </a:spcBef>
              <a:spcAft>
                <a:spcPts val="0"/>
              </a:spcAft>
              <a:buSzPts val="1100"/>
              <a:buChar char="●"/>
            </a:pPr>
            <a:r>
              <a:rPr lang="en-US" sz="1100"/>
              <a:t>Household responsibilities vary – women often responsible for gathering fuel, fetching water</a:t>
            </a:r>
            <a:endParaRPr/>
          </a:p>
          <a:p>
            <a:pPr marL="457200" lvl="0" indent="-298450" algn="l" rtl="0">
              <a:lnSpc>
                <a:spcPct val="100000"/>
              </a:lnSpc>
              <a:spcBef>
                <a:spcPts val="0"/>
              </a:spcBef>
              <a:spcAft>
                <a:spcPts val="0"/>
              </a:spcAft>
              <a:buSzPts val="1100"/>
              <a:buChar char="●"/>
            </a:pPr>
            <a:r>
              <a:rPr lang="en-US" sz="1100"/>
              <a:t>Resource degradation is a challenge for time use – exacerbating time poverty/physical exhaustion</a:t>
            </a:r>
            <a:endParaRPr/>
          </a:p>
          <a:p>
            <a:pPr marL="457200" lvl="0" indent="-298450" algn="l" rtl="0">
              <a:lnSpc>
                <a:spcPct val="100000"/>
              </a:lnSpc>
              <a:spcBef>
                <a:spcPts val="0"/>
              </a:spcBef>
              <a:spcAft>
                <a:spcPts val="0"/>
              </a:spcAft>
              <a:buSzPts val="1100"/>
              <a:buChar char="●"/>
            </a:pPr>
            <a:r>
              <a:rPr lang="en-US" sz="1100"/>
              <a:t>Women also often critical to management of common property resources</a:t>
            </a:r>
            <a:endParaRPr/>
          </a:p>
          <a:p>
            <a:pPr marL="457200" lvl="0" indent="-228600" algn="l" rtl="0">
              <a:lnSpc>
                <a:spcPct val="100000"/>
              </a:lnSpc>
              <a:spcBef>
                <a:spcPts val="0"/>
              </a:spcBef>
              <a:spcAft>
                <a:spcPts val="0"/>
              </a:spcAft>
              <a:buSzPts val="1100"/>
              <a:buNone/>
            </a:pPr>
            <a:endParaRPr sz="1100"/>
          </a:p>
          <a:p>
            <a:pPr marL="457200" lvl="0" indent="-298450" algn="l" rtl="0">
              <a:lnSpc>
                <a:spcPct val="100000"/>
              </a:lnSpc>
              <a:spcBef>
                <a:spcPts val="0"/>
              </a:spcBef>
              <a:spcAft>
                <a:spcPts val="0"/>
              </a:spcAft>
              <a:buSzPts val="1100"/>
              <a:buChar char="●"/>
            </a:pPr>
            <a:r>
              <a:rPr lang="en-US" sz="1100"/>
              <a:t>The following slides will discuss the importance of women in agriculture and land based sectors (facilitator: please select the slides that are relevant to your audience, from the following) and critically, will provide some case studies of how gender-responsive approaches have made a difference to the development – including food security - and climate outcomes for women and the rest of communities.</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2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r>
              <a:rPr lang="en-US" b="1" dirty="0"/>
              <a:t> </a:t>
            </a:r>
            <a:endParaRPr dirty="0"/>
          </a:p>
          <a:p>
            <a:pPr marL="457200" lvl="0" indent="-228600" algn="l" rtl="0">
              <a:lnSpc>
                <a:spcPct val="100000"/>
              </a:lnSpc>
              <a:spcBef>
                <a:spcPts val="0"/>
              </a:spcBef>
              <a:spcAft>
                <a:spcPts val="0"/>
              </a:spcAft>
              <a:buSzPts val="1100"/>
              <a:buNone/>
            </a:pPr>
            <a:endParaRPr sz="1100" dirty="0"/>
          </a:p>
          <a:p>
            <a:pPr marL="457200" lvl="0" indent="-298450" algn="l" rtl="0">
              <a:lnSpc>
                <a:spcPct val="100000"/>
              </a:lnSpc>
              <a:spcBef>
                <a:spcPts val="0"/>
              </a:spcBef>
              <a:spcAft>
                <a:spcPts val="0"/>
              </a:spcAft>
              <a:buSzPts val="1100"/>
              <a:buChar char="●"/>
            </a:pPr>
            <a:r>
              <a:rPr lang="en-US" sz="1100" dirty="0"/>
              <a:t>The following slides will discuss the importance of women in agriculture and land based sectors (facilitator: please select the slides that are relevant to your audience, from the following) and critically, will provide some case studies of how gender-equitable approaches have made a difference to the development – including food security - and climate outcomes for women and the rest of communities.</a:t>
            </a:r>
            <a:endParaRPr dirty="0"/>
          </a:p>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218828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7: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27: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dirty="0"/>
              <a:t> </a:t>
            </a:r>
            <a:r>
              <a:rPr lang="en-US" sz="1100" dirty="0"/>
              <a:t>IPCC finds that drivers of land degradation, desertification* and their negative  impacts on people in a changing climate include:</a:t>
            </a:r>
            <a:endParaRPr dirty="0"/>
          </a:p>
          <a:p>
            <a:pPr marL="457200" lvl="0" indent="-228600" algn="l" rtl="0">
              <a:lnSpc>
                <a:spcPct val="100000"/>
              </a:lnSpc>
              <a:spcBef>
                <a:spcPts val="0"/>
              </a:spcBef>
              <a:spcAft>
                <a:spcPts val="0"/>
              </a:spcAft>
              <a:buSzPts val="1100"/>
              <a:buNone/>
            </a:pPr>
            <a:endParaRPr sz="1100" dirty="0"/>
          </a:p>
          <a:p>
            <a:pPr marL="285750" lvl="0" indent="-285750" algn="l" rtl="0">
              <a:lnSpc>
                <a:spcPct val="100000"/>
              </a:lnSpc>
              <a:spcBef>
                <a:spcPts val="0"/>
              </a:spcBef>
              <a:spcAft>
                <a:spcPts val="0"/>
              </a:spcAft>
              <a:buSzPts val="1100"/>
              <a:buFont typeface="Arial"/>
              <a:buChar char="-"/>
            </a:pPr>
            <a:r>
              <a:rPr lang="en-US" sz="1100" dirty="0"/>
              <a:t>Land tenure insecurity</a:t>
            </a:r>
            <a:endParaRPr dirty="0"/>
          </a:p>
          <a:p>
            <a:pPr marL="285750" lvl="0" indent="-285750" algn="l" rtl="0">
              <a:lnSpc>
                <a:spcPct val="100000"/>
              </a:lnSpc>
              <a:spcBef>
                <a:spcPts val="0"/>
              </a:spcBef>
              <a:spcAft>
                <a:spcPts val="0"/>
              </a:spcAft>
              <a:buSzPts val="1100"/>
              <a:buFont typeface="Arial"/>
              <a:buChar char="-"/>
            </a:pPr>
            <a:r>
              <a:rPr lang="en-US" sz="1100" dirty="0"/>
              <a:t>Lack of property rights</a:t>
            </a:r>
            <a:endParaRPr dirty="0"/>
          </a:p>
          <a:p>
            <a:pPr marL="285750" lvl="0" indent="-285750" algn="l" rtl="0">
              <a:lnSpc>
                <a:spcPct val="100000"/>
              </a:lnSpc>
              <a:spcBef>
                <a:spcPts val="0"/>
              </a:spcBef>
              <a:spcAft>
                <a:spcPts val="0"/>
              </a:spcAft>
              <a:buSzPts val="1100"/>
              <a:buFont typeface="Arial"/>
              <a:buChar char="-"/>
            </a:pPr>
            <a:r>
              <a:rPr lang="en-US" sz="1100" dirty="0"/>
              <a:t>Lack of access to markets and to agricultural advisory services</a:t>
            </a:r>
            <a:endParaRPr dirty="0"/>
          </a:p>
          <a:p>
            <a:pPr marL="285750" lvl="0" indent="-285750" algn="l" rtl="0">
              <a:lnSpc>
                <a:spcPct val="100000"/>
              </a:lnSpc>
              <a:spcBef>
                <a:spcPts val="0"/>
              </a:spcBef>
              <a:spcAft>
                <a:spcPts val="0"/>
              </a:spcAft>
              <a:buSzPts val="1100"/>
              <a:buFont typeface="Arial"/>
              <a:buChar char="-"/>
            </a:pPr>
            <a:r>
              <a:rPr lang="en-US" sz="1100" dirty="0"/>
              <a:t>Lack of technical knowledge and skills</a:t>
            </a:r>
            <a:endParaRPr dirty="0"/>
          </a:p>
          <a:p>
            <a:pPr marL="285750" lvl="0" indent="-285750" algn="l" rtl="0">
              <a:lnSpc>
                <a:spcPct val="100000"/>
              </a:lnSpc>
              <a:spcBef>
                <a:spcPts val="0"/>
              </a:spcBef>
              <a:spcAft>
                <a:spcPts val="0"/>
              </a:spcAft>
              <a:buSzPts val="1100"/>
              <a:buFont typeface="Arial"/>
              <a:buChar char="-"/>
            </a:pPr>
            <a:r>
              <a:rPr lang="en-US" sz="1100" dirty="0"/>
              <a:t>Poor climate services</a:t>
            </a:r>
            <a:endParaRPr dirty="0"/>
          </a:p>
          <a:p>
            <a:pPr marL="285750" lvl="0" indent="-285750" algn="l" rtl="0">
              <a:lnSpc>
                <a:spcPct val="100000"/>
              </a:lnSpc>
              <a:spcBef>
                <a:spcPts val="0"/>
              </a:spcBef>
              <a:spcAft>
                <a:spcPts val="0"/>
              </a:spcAft>
              <a:buSzPts val="1100"/>
              <a:buFont typeface="Arial"/>
              <a:buChar char="-"/>
            </a:pPr>
            <a:r>
              <a:rPr lang="en-US" sz="1100" dirty="0"/>
              <a:t>(Agriculture price distortions)</a:t>
            </a:r>
            <a:endParaRPr dirty="0"/>
          </a:p>
          <a:p>
            <a:pPr marL="285750" lvl="0" indent="-285750" algn="l" rtl="0">
              <a:lnSpc>
                <a:spcPct val="100000"/>
              </a:lnSpc>
              <a:spcBef>
                <a:spcPts val="0"/>
              </a:spcBef>
              <a:spcAft>
                <a:spcPts val="0"/>
              </a:spcAft>
              <a:buSzPts val="1100"/>
              <a:buFont typeface="Arial"/>
              <a:buChar char="-"/>
            </a:pPr>
            <a:r>
              <a:rPr lang="en-US" sz="1100" dirty="0"/>
              <a:t>(Lack of agricultural subsidies)</a:t>
            </a:r>
            <a:endParaRPr dirty="0"/>
          </a:p>
          <a:p>
            <a:pPr marL="285750" lvl="0" indent="-215900" algn="l" rtl="0">
              <a:lnSpc>
                <a:spcPct val="100000"/>
              </a:lnSpc>
              <a:spcBef>
                <a:spcPts val="0"/>
              </a:spcBef>
              <a:spcAft>
                <a:spcPts val="0"/>
              </a:spcAft>
              <a:buSzPts val="1100"/>
              <a:buFont typeface="Arial"/>
              <a:buNone/>
            </a:pPr>
            <a:endParaRPr sz="1100" dirty="0"/>
          </a:p>
          <a:p>
            <a:pPr marL="285750" lvl="0" indent="-285750" algn="l" rtl="0">
              <a:lnSpc>
                <a:spcPct val="100000"/>
              </a:lnSpc>
              <a:spcBef>
                <a:spcPts val="0"/>
              </a:spcBef>
              <a:spcAft>
                <a:spcPts val="0"/>
              </a:spcAft>
              <a:buSzPts val="1100"/>
              <a:buFont typeface="Arial"/>
              <a:buChar char="-"/>
            </a:pPr>
            <a:r>
              <a:rPr lang="en-US" sz="1100" dirty="0"/>
              <a:t>Several of these have gender dimensions – women face discrimination. </a:t>
            </a:r>
            <a:endParaRPr dirty="0"/>
          </a:p>
          <a:p>
            <a:pPr marL="285750" lvl="0" indent="-215900" algn="l" rtl="0">
              <a:lnSpc>
                <a:spcPct val="100000"/>
              </a:lnSpc>
              <a:spcBef>
                <a:spcPts val="0"/>
              </a:spcBef>
              <a:spcAft>
                <a:spcPts val="0"/>
              </a:spcAft>
              <a:buSzPts val="1100"/>
              <a:buFont typeface="Arial"/>
              <a:buNone/>
            </a:pPr>
            <a:endParaRPr sz="1100" dirty="0"/>
          </a:p>
          <a:p>
            <a:pPr marL="285750" lvl="0" indent="-285750" algn="l" rtl="0">
              <a:lnSpc>
                <a:spcPct val="100000"/>
              </a:lnSpc>
              <a:spcBef>
                <a:spcPts val="0"/>
              </a:spcBef>
              <a:spcAft>
                <a:spcPts val="0"/>
              </a:spcAft>
              <a:buSzPts val="1100"/>
              <a:buFont typeface="Arial"/>
              <a:buChar char="-"/>
            </a:pPr>
            <a:r>
              <a:rPr lang="en-US" sz="1100" b="0" i="1" dirty="0"/>
              <a:t>Facilitator: Following is opportunity for pause and group discussion in whole group or breakout:</a:t>
            </a:r>
          </a:p>
          <a:p>
            <a:pPr marL="285750" lvl="0" indent="-285750" algn="l" rtl="0">
              <a:lnSpc>
                <a:spcPct val="100000"/>
              </a:lnSpc>
              <a:spcBef>
                <a:spcPts val="0"/>
              </a:spcBef>
              <a:spcAft>
                <a:spcPts val="0"/>
              </a:spcAft>
              <a:buSzPts val="1100"/>
              <a:buFont typeface="Arial"/>
              <a:buChar char="-"/>
            </a:pPr>
            <a:r>
              <a:rPr lang="en-US" sz="1100" b="1" dirty="0"/>
              <a:t>Discussion: in which areas do women face discrimination (of the above drivers of land degradation) and why?</a:t>
            </a:r>
            <a:endParaRPr dirty="0"/>
          </a:p>
          <a:p>
            <a:pPr marL="285750" lvl="0" indent="-215900" algn="l" rtl="0">
              <a:lnSpc>
                <a:spcPct val="100000"/>
              </a:lnSpc>
              <a:spcBef>
                <a:spcPts val="0"/>
              </a:spcBef>
              <a:spcAft>
                <a:spcPts val="0"/>
              </a:spcAft>
              <a:buSzPts val="1100"/>
              <a:buFont typeface="Arial"/>
              <a:buNone/>
            </a:pPr>
            <a:endParaRPr sz="1100" dirty="0"/>
          </a:p>
          <a:p>
            <a:pPr marL="285750" lvl="0" indent="-285750" algn="l" rtl="0">
              <a:lnSpc>
                <a:spcPct val="100000"/>
              </a:lnSpc>
              <a:spcBef>
                <a:spcPts val="0"/>
              </a:spcBef>
              <a:spcAft>
                <a:spcPts val="0"/>
              </a:spcAft>
              <a:buSzPts val="1100"/>
              <a:buFont typeface="Arial"/>
              <a:buChar char="-"/>
            </a:pPr>
            <a:r>
              <a:rPr lang="en-US" sz="1100" dirty="0"/>
              <a:t>Women’s lack of access to land resources, to knowledge/advisory services, to credit can all be addressed through female empowerment</a:t>
            </a:r>
            <a:endParaRPr dirty="0"/>
          </a:p>
          <a:p>
            <a:pPr marL="457200" lvl="0" indent="-228600" algn="l" rtl="0">
              <a:lnSpc>
                <a:spcPct val="100000"/>
              </a:lnSpc>
              <a:spcBef>
                <a:spcPts val="0"/>
              </a:spcBef>
              <a:spcAft>
                <a:spcPts val="0"/>
              </a:spcAft>
              <a:buSzPts val="1100"/>
              <a:buNone/>
            </a:pPr>
            <a:endParaRPr dirty="0"/>
          </a:p>
          <a:p>
            <a:pPr marL="457200" lvl="0" indent="-228600" algn="l" rtl="0">
              <a:lnSpc>
                <a:spcPct val="100000"/>
              </a:lnSpc>
              <a:spcBef>
                <a:spcPts val="0"/>
              </a:spcBef>
              <a:spcAft>
                <a:spcPts val="0"/>
              </a:spcAft>
              <a:buSzPts val="1100"/>
              <a:buNone/>
            </a:pPr>
            <a:endParaRPr dirty="0"/>
          </a:p>
        </p:txBody>
      </p:sp>
      <p:sp>
        <p:nvSpPr>
          <p:cNvPr id="252" name="Google Shape;252;p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16</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8: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28: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r>
              <a:rPr lang="en-US" sz="1100" b="1" dirty="0">
                <a:highlight>
                  <a:srgbClr val="00FF00"/>
                </a:highlight>
              </a:rPr>
              <a:t>Many societies are missing on significant knowledge and talent by not including women in decision-making more from the individual farm plot to the community to the landscape level – </a:t>
            </a:r>
            <a:endParaRPr dirty="0"/>
          </a:p>
          <a:p>
            <a:pPr marL="457200" lvl="0" indent="-298450" algn="l" rtl="0">
              <a:lnSpc>
                <a:spcPct val="100000"/>
              </a:lnSpc>
              <a:spcBef>
                <a:spcPts val="0"/>
              </a:spcBef>
              <a:spcAft>
                <a:spcPts val="0"/>
              </a:spcAft>
              <a:buSzPts val="1100"/>
              <a:buNone/>
            </a:pPr>
            <a:r>
              <a:rPr lang="en-US" sz="1100" b="1" dirty="0">
                <a:highlight>
                  <a:srgbClr val="00FF00"/>
                </a:highlight>
              </a:rPr>
              <a:t>IPCC findings</a:t>
            </a:r>
            <a:endParaRPr dirty="0"/>
          </a:p>
          <a:p>
            <a:pPr marL="457200" lvl="0" indent="-298450" algn="l" rtl="0">
              <a:lnSpc>
                <a:spcPct val="100000"/>
              </a:lnSpc>
              <a:spcBef>
                <a:spcPts val="0"/>
              </a:spcBef>
              <a:spcAft>
                <a:spcPts val="0"/>
              </a:spcAft>
              <a:buSzPts val="1100"/>
              <a:buChar char="●"/>
            </a:pPr>
            <a:r>
              <a:rPr lang="en-US" dirty="0">
                <a:highlight>
                  <a:srgbClr val="00FF00"/>
                </a:highlight>
              </a:rPr>
              <a:t>“Skills and knowledge of women and </a:t>
            </a:r>
            <a:r>
              <a:rPr lang="en-US" dirty="0" err="1">
                <a:highlight>
                  <a:srgbClr val="00FF00"/>
                </a:highlight>
              </a:rPr>
              <a:t>marginalised</a:t>
            </a:r>
            <a:r>
              <a:rPr lang="en-US" dirty="0">
                <a:highlight>
                  <a:srgbClr val="00FF00"/>
                </a:highlight>
              </a:rPr>
              <a:t> groups are not yet sufficiently </a:t>
            </a:r>
            <a:r>
              <a:rPr lang="en-US" dirty="0" err="1">
                <a:highlight>
                  <a:srgbClr val="00FF00"/>
                </a:highlight>
              </a:rPr>
              <a:t>recognised</a:t>
            </a:r>
            <a:r>
              <a:rPr lang="en-US" dirty="0">
                <a:highlight>
                  <a:srgbClr val="00FF00"/>
                </a:highlight>
              </a:rPr>
              <a:t>” - IPCC</a:t>
            </a:r>
            <a:endParaRPr dirty="0"/>
          </a:p>
          <a:p>
            <a:pPr marL="457200" lvl="0" indent="-228600" algn="l" rtl="0">
              <a:lnSpc>
                <a:spcPct val="100000"/>
              </a:lnSpc>
              <a:spcBef>
                <a:spcPts val="0"/>
              </a:spcBef>
              <a:spcAft>
                <a:spcPts val="0"/>
              </a:spcAft>
              <a:buSzPts val="1100"/>
              <a:buNone/>
            </a:pPr>
            <a:endParaRPr lang="en-US" dirty="0">
              <a:highlight>
                <a:srgbClr val="00FF00"/>
              </a:highlight>
            </a:endParaRPr>
          </a:p>
          <a:p>
            <a:pPr marL="457200" lvl="0" indent="-228600" algn="l" rtl="0">
              <a:lnSpc>
                <a:spcPct val="100000"/>
              </a:lnSpc>
              <a:spcBef>
                <a:spcPts val="0"/>
              </a:spcBef>
              <a:spcAft>
                <a:spcPts val="0"/>
              </a:spcAft>
              <a:buSzPts val="1100"/>
              <a:buNone/>
            </a:pPr>
            <a:r>
              <a:rPr lang="en-GB" dirty="0">
                <a:highlight>
                  <a:srgbClr val="00FF00"/>
                </a:highlight>
              </a:rPr>
              <a:t>Points to stress:</a:t>
            </a:r>
            <a:endParaRPr dirty="0">
              <a:highlight>
                <a:srgbClr val="00FF00"/>
              </a:highlight>
            </a:endParaRPr>
          </a:p>
          <a:p>
            <a:pPr marL="285750" lvl="0" indent="-285750" algn="l" rtl="0">
              <a:lnSpc>
                <a:spcPct val="100000"/>
              </a:lnSpc>
              <a:spcBef>
                <a:spcPts val="0"/>
              </a:spcBef>
              <a:spcAft>
                <a:spcPts val="0"/>
              </a:spcAft>
              <a:buSzPts val="1100"/>
              <a:buFont typeface="Arial"/>
              <a:buChar char="-"/>
            </a:pPr>
            <a:r>
              <a:rPr lang="en-US" dirty="0">
                <a:highlight>
                  <a:srgbClr val="00FF00"/>
                </a:highlight>
              </a:rPr>
              <a:t>Avoid calling people ‘victims’ and falling into victim mentality</a:t>
            </a:r>
            <a:endParaRPr dirty="0"/>
          </a:p>
          <a:p>
            <a:pPr marL="285750" lvl="0" indent="-285750" algn="l" rtl="0">
              <a:lnSpc>
                <a:spcPct val="100000"/>
              </a:lnSpc>
              <a:spcBef>
                <a:spcPts val="0"/>
              </a:spcBef>
              <a:spcAft>
                <a:spcPts val="0"/>
              </a:spcAft>
              <a:buSzPts val="1100"/>
              <a:buFont typeface="Arial"/>
              <a:buChar char="-"/>
            </a:pPr>
            <a:r>
              <a:rPr lang="en-US" dirty="0">
                <a:highlight>
                  <a:srgbClr val="00FF00"/>
                </a:highlight>
              </a:rPr>
              <a:t>This mistake means that decision-makers don’t acknowledge and society doesn’t benefit sufficiently from knowledge, wisdom of:</a:t>
            </a:r>
            <a:endParaRPr dirty="0"/>
          </a:p>
          <a:p>
            <a:pPr marL="285750" lvl="0" indent="-285750" algn="l" rtl="0">
              <a:lnSpc>
                <a:spcPct val="100000"/>
              </a:lnSpc>
              <a:spcBef>
                <a:spcPts val="0"/>
              </a:spcBef>
              <a:spcAft>
                <a:spcPts val="0"/>
              </a:spcAft>
              <a:buSzPts val="1100"/>
              <a:buFont typeface="Arial"/>
              <a:buChar char="-"/>
            </a:pPr>
            <a:r>
              <a:rPr lang="en-US" dirty="0" err="1">
                <a:highlight>
                  <a:srgbClr val="00FF00"/>
                </a:highlight>
              </a:rPr>
              <a:t>marginalised</a:t>
            </a:r>
            <a:r>
              <a:rPr lang="en-US" dirty="0">
                <a:highlight>
                  <a:srgbClr val="00FF00"/>
                </a:highlight>
              </a:rPr>
              <a:t> groups, including indigenous peoples, women, including widows and elderly women</a:t>
            </a:r>
            <a:endParaRPr dirty="0"/>
          </a:p>
          <a:p>
            <a:pPr marL="285750" lvl="0" indent="-215900" algn="l" rtl="0">
              <a:lnSpc>
                <a:spcPct val="100000"/>
              </a:lnSpc>
              <a:spcBef>
                <a:spcPts val="0"/>
              </a:spcBef>
              <a:spcAft>
                <a:spcPts val="0"/>
              </a:spcAft>
              <a:buSzPts val="1100"/>
              <a:buFont typeface="Arial"/>
              <a:buNone/>
            </a:pPr>
            <a:endParaRPr dirty="0">
              <a:highlight>
                <a:srgbClr val="00FF00"/>
              </a:highlight>
            </a:endParaRPr>
          </a:p>
          <a:p>
            <a:pPr marL="457200" lvl="0" indent="-298450" algn="l" rtl="0">
              <a:lnSpc>
                <a:spcPct val="100000"/>
              </a:lnSpc>
              <a:spcBef>
                <a:spcPts val="0"/>
              </a:spcBef>
              <a:spcAft>
                <a:spcPts val="0"/>
              </a:spcAft>
              <a:buSzPts val="1100"/>
              <a:buChar char="●"/>
            </a:pPr>
            <a:r>
              <a:rPr lang="en-US" dirty="0">
                <a:highlight>
                  <a:srgbClr val="00FF00"/>
                </a:highlight>
              </a:rPr>
              <a:t>Let’s explore how </a:t>
            </a:r>
            <a:r>
              <a:rPr lang="en-US" b="1" dirty="0">
                <a:highlight>
                  <a:srgbClr val="00FF00"/>
                </a:highlight>
              </a:rPr>
              <a:t>inclusive </a:t>
            </a:r>
            <a:r>
              <a:rPr lang="en-US" dirty="0">
                <a:highlight>
                  <a:srgbClr val="00FF00"/>
                </a:highlight>
              </a:rPr>
              <a:t>climate-compatible development is </a:t>
            </a:r>
            <a:r>
              <a:rPr lang="en-US" b="1" dirty="0">
                <a:highlight>
                  <a:srgbClr val="00FF00"/>
                </a:highlight>
              </a:rPr>
              <a:t>more effective </a:t>
            </a:r>
            <a:r>
              <a:rPr lang="en-US" dirty="0">
                <a:highlight>
                  <a:srgbClr val="00FF00"/>
                </a:highlight>
              </a:rPr>
              <a:t>development for everyone….</a:t>
            </a:r>
            <a:endParaRPr dirty="0"/>
          </a:p>
          <a:p>
            <a:pPr marL="457200" lvl="0" indent="-298450" algn="l" rtl="0">
              <a:lnSpc>
                <a:spcPct val="100000"/>
              </a:lnSpc>
              <a:spcBef>
                <a:spcPts val="0"/>
              </a:spcBef>
              <a:spcAft>
                <a:spcPts val="0"/>
              </a:spcAft>
              <a:buSzPts val="1100"/>
              <a:buNone/>
            </a:pPr>
            <a:r>
              <a:rPr lang="en-US" sz="1100" b="1" dirty="0">
                <a:highlight>
                  <a:srgbClr val="00FF00"/>
                </a:highlight>
              </a:rPr>
              <a:t>Next up: case studies showing how climate compatible development works better when women are empowered as part of the process</a:t>
            </a:r>
            <a:endParaRPr dirty="0"/>
          </a:p>
        </p:txBody>
      </p:sp>
      <p:sp>
        <p:nvSpPr>
          <p:cNvPr id="262" name="Google Shape;262;p2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17</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9: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29: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1" i="0" u="none" strike="noStrike" cap="none" dirty="0">
                <a:solidFill>
                  <a:srgbClr val="000000"/>
                </a:solidFill>
                <a:latin typeface="Arial"/>
                <a:ea typeface="Arial"/>
                <a:cs typeface="Arial"/>
                <a:sym typeface="Arial"/>
              </a:rPr>
              <a:t>This case study of a rural population when most of the working age men have migrated out to find work and the women are left behind, so most farmers are women, shows how a gender sensitive approach to climate smart agriculture has proven successful.</a:t>
            </a:r>
            <a:endParaRPr dirty="0"/>
          </a:p>
          <a:p>
            <a:pPr marL="457200" lvl="0" indent="-22860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dirty="0">
                <a:solidFill>
                  <a:srgbClr val="000000"/>
                </a:solidFill>
                <a:latin typeface="Arial"/>
                <a:ea typeface="Arial"/>
                <a:cs typeface="Arial"/>
                <a:sym typeface="Arial"/>
              </a:rPr>
              <a:t>There’s an urgent need for climate-smart agriculture (CSA) in Nepal. The negative effects of climate change - mainly drought, intense rainfall and rising temperatures - have affected the livelihoods of 60% of the population, who are engaged in agriculture.</a:t>
            </a:r>
            <a:endParaRPr dirty="0"/>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dirty="0">
                <a:solidFill>
                  <a:srgbClr val="000000"/>
                </a:solidFill>
                <a:latin typeface="Arial"/>
                <a:ea typeface="Arial"/>
                <a:cs typeface="Arial"/>
                <a:sym typeface="Arial"/>
              </a:rPr>
              <a:t>Women are facing structural power inequalities as well as poor access to resources and information that could help to bolster their resilience against climate-induced shocks and stresses. A male exodus for foreign employment has aggravated the situation. This is why a gender-responsive approach to climate-compatible development is vital.</a:t>
            </a:r>
            <a:endParaRPr dirty="0"/>
          </a:p>
          <a:p>
            <a:pPr marL="158750" lvl="0" indent="0" algn="l" rtl="0">
              <a:lnSpc>
                <a:spcPct val="100000"/>
              </a:lnSpc>
              <a:spcBef>
                <a:spcPts val="0"/>
              </a:spcBef>
              <a:spcAft>
                <a:spcPts val="0"/>
              </a:spcAft>
              <a:buSzPts val="1100"/>
              <a:buNone/>
            </a:pPr>
            <a:endParaRPr lang="en-US" sz="1100" b="0" i="0" u="none" strike="noStrike" cap="none" dirty="0">
              <a:solidFill>
                <a:srgbClr val="000000"/>
              </a:solidFill>
              <a:latin typeface="Arial"/>
              <a:cs typeface="Arial"/>
              <a:sym typeface="Arial"/>
            </a:endParaRPr>
          </a:p>
          <a:p>
            <a:pPr marL="158750" lvl="0" indent="0" algn="l" rtl="0">
              <a:lnSpc>
                <a:spcPct val="100000"/>
              </a:lnSpc>
              <a:spcBef>
                <a:spcPts val="0"/>
              </a:spcBef>
              <a:spcAft>
                <a:spcPts val="0"/>
              </a:spcAft>
              <a:buSzPts val="1100"/>
              <a:buNone/>
            </a:pPr>
            <a:r>
              <a:rPr lang="en-US" sz="1100" b="0" i="1" u="none" strike="noStrike" cap="none" dirty="0">
                <a:solidFill>
                  <a:srgbClr val="000000"/>
                </a:solidFill>
                <a:latin typeface="Arial"/>
                <a:cs typeface="Arial"/>
                <a:sym typeface="Arial"/>
              </a:rPr>
              <a:t>Facilitator: optional slides follow on demographic and legal situation</a:t>
            </a:r>
            <a:endParaRPr i="1" dirty="0"/>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9: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29: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926530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 name="Google Shape;70;p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9: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29: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272080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30: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30: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Strategies to overcome key implementation challenges </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Low  capacity of government staff to implement and scale up climate smart agriculture:</a:t>
            </a:r>
            <a:r>
              <a:rPr lang="en-US" sz="1100" b="0" i="0" u="none" strike="noStrike" cap="none">
                <a:solidFill>
                  <a:srgbClr val="000000"/>
                </a:solidFill>
                <a:latin typeface="Arial"/>
                <a:ea typeface="Arial"/>
                <a:cs typeface="Arial"/>
                <a:sym typeface="Arial"/>
              </a:rPr>
              <a:t> Orientations, trainings and exposure visits organised for government staff. Worked jointly to develop guidelines and policies. </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Limited awareness on climate change and CSA among political leaders: ‘</a:t>
            </a:r>
            <a:r>
              <a:rPr lang="en-US" sz="1100" b="0" i="0" u="none" strike="noStrike" cap="none">
                <a:solidFill>
                  <a:srgbClr val="000000"/>
                </a:solidFill>
                <a:latin typeface="Arial"/>
                <a:ea typeface="Arial"/>
                <a:cs typeface="Arial"/>
                <a:sym typeface="Arial"/>
              </a:rPr>
              <a:t>Travelling Seminars; a field visit associated with round table meeting,  have been organized to help local leaders (municipal, provincial and federal) understand CSA. </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In more detail:</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For example, LIBIRD is working with the national ministry and provincial government to improve uptake of the Chief Minister’s Environment Friendly Model Agriculture Village Programme (CMEFMAVP) in Gandaki province. This focuses on implementing climate-compatible agricultural development strategies and techniques. </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Capacity building programmes on climate-smart agriculture– aimed at strengthening the technical knowledge of the CMEFMAVP staff – have raised awareness of locally adaptive agricultural practices among the staff and farmers. The overall methodology has focused on institutional integration, and provided local solutions based on different agro-climatic conditions, women-sensitive agricultural technologies, and techniques to improve communication and dissemination of climate-smart agricultural practices.</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3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3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Strategies to overcome key implementation challenges </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Different locations (agro-climatic and socioeconomic settings) requires a variety of different climate smart agriculture (CSA) approaches and also implementation strategies specific to each location: </a:t>
            </a:r>
            <a:r>
              <a:rPr lang="en-US" sz="1100" b="0" i="0" u="none" strike="noStrike" cap="none">
                <a:solidFill>
                  <a:srgbClr val="000000"/>
                </a:solidFill>
                <a:latin typeface="Arial"/>
                <a:ea typeface="Arial"/>
                <a:cs typeface="Arial"/>
                <a:sym typeface="Arial"/>
              </a:rPr>
              <a:t>The project jointly worked with the local governments to develop a site specific CSA plan integrated within an agricultural development strategy. Hence planning as well as capacity building of local government happened simultaneously. </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Slow pace of CSA technology adoption was slowing implementation </a:t>
            </a:r>
            <a:r>
              <a:rPr lang="en-US" sz="1100" b="0" i="0" u="none" strike="noStrike" cap="none">
                <a:solidFill>
                  <a:srgbClr val="000000"/>
                </a:solidFill>
                <a:latin typeface="Arial"/>
                <a:ea typeface="Arial"/>
                <a:cs typeface="Arial"/>
                <a:sym typeface="Arial"/>
              </a:rPr>
              <a:t>of the</a:t>
            </a:r>
            <a:r>
              <a:rPr lang="en-US" sz="1100" b="1" i="0" u="none" strike="noStrike" cap="none">
                <a:solidFill>
                  <a:srgbClr val="000000"/>
                </a:solidFill>
                <a:latin typeface="Arial"/>
                <a:ea typeface="Arial"/>
                <a:cs typeface="Arial"/>
                <a:sym typeface="Arial"/>
              </a:rPr>
              <a:t> </a:t>
            </a:r>
            <a:r>
              <a:rPr lang="en-US" sz="1100" b="0" i="0" u="none" strike="noStrike" cap="none">
                <a:solidFill>
                  <a:srgbClr val="000000"/>
                </a:solidFill>
                <a:latin typeface="Arial"/>
                <a:ea typeface="Arial"/>
                <a:cs typeface="Arial"/>
                <a:sym typeface="Arial"/>
              </a:rPr>
              <a:t>Chief Minister’s Environment Friendly Model Agriculture Village Programme. </a:t>
            </a:r>
            <a:endParaRPr sz="1100" b="1"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1"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As a result, LIBIRD adopted a  more participatory approach of technology testing and evaluation that  allowed local farmers including female farmers to select technologies for themselves. </a:t>
            </a:r>
            <a:r>
              <a:rPr lang="en-US" sz="1100" b="0" i="0" u="none" strike="noStrike" cap="none">
                <a:solidFill>
                  <a:srgbClr val="000000"/>
                </a:solidFill>
                <a:latin typeface="Arial"/>
                <a:ea typeface="Arial"/>
                <a:cs typeface="Arial"/>
                <a:sym typeface="Arial"/>
              </a:rPr>
              <a:t>This way the selected technologies had higher rate of acceptability to other farmers who were from similar background (ie people from the same village, same gender). Women selected tools that help to reduce their workload (time and energy). These tools include the hand-held corn sheller, jab planter and millet thresher: these reduce the drudgery of women farmers and allow them to work more efficiently and quickly.</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Based on LIBIRD’s experience of the most climate-smart practices and technologies in the agriculture sector and on the preferences shown by female farmers, they have promoted the climate-smart and women-friendly technologies more widely to improve CMEFMAVP implementation in the province. Naturally they also take into account the best practices in agriculture and the livestock sector to suit the agro-climatic/ agro-ecological conditions.</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3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dirty="0"/>
              <a:t>In </a:t>
            </a:r>
            <a:r>
              <a:rPr lang="en-US" sz="1100" dirty="0" err="1"/>
              <a:t>Campierganj</a:t>
            </a:r>
            <a:r>
              <a:rPr lang="en-US" sz="1100" dirty="0"/>
              <a:t> in Uttar Pradesh, northern India there are floods almost every year and villagers plan their farming around them.</a:t>
            </a:r>
            <a:endParaRPr sz="1050" dirty="0"/>
          </a:p>
          <a:p>
            <a:pPr marL="457200" lvl="0" indent="-298450" algn="l" rtl="0">
              <a:lnSpc>
                <a:spcPct val="100000"/>
              </a:lnSpc>
              <a:spcBef>
                <a:spcPts val="1200"/>
              </a:spcBef>
              <a:spcAft>
                <a:spcPts val="0"/>
              </a:spcAft>
              <a:buSzPts val="1100"/>
              <a:buChar char="●"/>
            </a:pPr>
            <a:r>
              <a:rPr lang="en-US" sz="1100" dirty="0"/>
              <a:t>Uttar Pradesh is one of India’s poorest states and is farmers have experienced considerable changes in the climate in recent years -- from longer summers and harsher winters to much more unpredictable rain.</a:t>
            </a:r>
            <a:endParaRPr sz="1050" dirty="0"/>
          </a:p>
          <a:p>
            <a:pPr marL="457200" lvl="0" indent="-298450" algn="l" rtl="0">
              <a:lnSpc>
                <a:spcPct val="100000"/>
              </a:lnSpc>
              <a:spcBef>
                <a:spcPts val="1200"/>
              </a:spcBef>
              <a:spcAft>
                <a:spcPts val="0"/>
              </a:spcAft>
              <a:buSzPts val="1100"/>
              <a:buChar char="●"/>
            </a:pPr>
            <a:r>
              <a:rPr lang="en-US" sz="1100" dirty="0"/>
              <a:t>For instance, now the area is prone to flash floods, when more rain has fallen in fewer days. These sudden events cause more damage than previous rainfall patterns.</a:t>
            </a:r>
            <a:endParaRPr sz="1050" dirty="0"/>
          </a:p>
          <a:p>
            <a:pPr marL="457200" lvl="0" indent="-298450" algn="l" rtl="0">
              <a:lnSpc>
                <a:spcPct val="100000"/>
              </a:lnSpc>
              <a:spcBef>
                <a:spcPts val="1200"/>
              </a:spcBef>
              <a:spcAft>
                <a:spcPts val="0"/>
              </a:spcAft>
              <a:buSzPts val="1100"/>
              <a:buChar char="●"/>
            </a:pPr>
            <a:r>
              <a:rPr lang="en-US" sz="1100" dirty="0"/>
              <a:t>The grandmothers of Janakpur village in Uttar Pradesh had low social status in the past, from the time when they were young women. They married in their teens, bore children soon after and spent much of their lives cooking food and taking care of livestock.</a:t>
            </a:r>
            <a:endParaRPr sz="1050" dirty="0"/>
          </a:p>
          <a:p>
            <a:pPr marL="457200" lvl="0" indent="-298450" algn="l" rtl="0">
              <a:lnSpc>
                <a:spcPct val="100000"/>
              </a:lnSpc>
              <a:spcBef>
                <a:spcPts val="1200"/>
              </a:spcBef>
              <a:spcAft>
                <a:spcPts val="1200"/>
              </a:spcAft>
              <a:buSzPts val="1100"/>
              <a:buChar char="●"/>
            </a:pPr>
            <a:r>
              <a:rPr lang="en-US" sz="1100" dirty="0"/>
              <a:t>This region in India has among the highest child marriage rates and the poorest participation of women in the paid workforce in the country.</a:t>
            </a:r>
          </a:p>
          <a:p>
            <a:pPr marL="457200" lvl="0" indent="-298450" algn="l" rtl="0">
              <a:lnSpc>
                <a:spcPct val="100000"/>
              </a:lnSpc>
              <a:spcBef>
                <a:spcPts val="1200"/>
              </a:spcBef>
              <a:spcAft>
                <a:spcPts val="1200"/>
              </a:spcAft>
              <a:buSzPts val="1100"/>
              <a:buChar char="●"/>
            </a:pPr>
            <a:endParaRPr lang="en-US" sz="1100" dirty="0">
              <a:latin typeface="Georgia"/>
              <a:ea typeface="Georgia"/>
              <a:cs typeface="Georgia"/>
              <a:sym typeface="Georgia"/>
            </a:endParaRPr>
          </a:p>
          <a:p>
            <a:pPr marL="457200" marR="0" lvl="0" indent="-298450" algn="l" defTabSz="914400" rtl="0" eaLnBrk="1" fontAlgn="auto" latinLnBrk="0" hangingPunct="1">
              <a:lnSpc>
                <a:spcPct val="100000"/>
              </a:lnSpc>
              <a:spcBef>
                <a:spcPts val="1200"/>
              </a:spcBef>
              <a:spcAft>
                <a:spcPts val="1200"/>
              </a:spcAft>
              <a:buClr>
                <a:srgbClr val="000000"/>
              </a:buClr>
              <a:buSzPts val="1100"/>
              <a:buFont typeface="Arial"/>
              <a:buChar char="●"/>
              <a:tabLst/>
              <a:defRPr/>
            </a:pPr>
            <a:r>
              <a:rPr lang="en-US" sz="1050" b="0" i="1" u="none" strike="noStrike" cap="none" dirty="0">
                <a:solidFill>
                  <a:srgbClr val="000000"/>
                </a:solidFill>
                <a:latin typeface="Arial"/>
                <a:cs typeface="Arial"/>
                <a:sym typeface="Arial"/>
              </a:rPr>
              <a:t>Facilitator: optional slides follow on demographic and legal situation</a:t>
            </a:r>
            <a:endParaRPr lang="en-US" sz="1050" i="1" dirty="0"/>
          </a:p>
          <a:p>
            <a:pPr marL="158750" lvl="0" indent="0" algn="l" rtl="0">
              <a:lnSpc>
                <a:spcPct val="100000"/>
              </a:lnSpc>
              <a:spcBef>
                <a:spcPts val="1200"/>
              </a:spcBef>
              <a:spcAft>
                <a:spcPts val="1200"/>
              </a:spcAft>
              <a:buSzPts val="1100"/>
              <a:buNone/>
            </a:pPr>
            <a:endParaRPr sz="1050" dirty="0">
              <a:latin typeface="Georgia"/>
              <a:ea typeface="Georgia"/>
              <a:cs typeface="Georgia"/>
              <a:sym typeface="Georgi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3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a:t>In Campierganj in Uttar Pradesh, northern India there are floods almost every year and villagers plan their farming around them.</a:t>
            </a:r>
            <a:endParaRPr sz="1050"/>
          </a:p>
          <a:p>
            <a:pPr marL="457200" lvl="0" indent="-298450" algn="l" rtl="0">
              <a:lnSpc>
                <a:spcPct val="100000"/>
              </a:lnSpc>
              <a:spcBef>
                <a:spcPts val="1200"/>
              </a:spcBef>
              <a:spcAft>
                <a:spcPts val="0"/>
              </a:spcAft>
              <a:buSzPts val="1100"/>
              <a:buChar char="●"/>
            </a:pPr>
            <a:r>
              <a:rPr lang="en-US" sz="1100"/>
              <a:t>Uttar Pradesh is one of India’s poorest states and is farmers have experienced considerable changes in the climate in recent years -- from longer summers and harsher winters to much more unpredictable rain.</a:t>
            </a:r>
            <a:endParaRPr sz="1050"/>
          </a:p>
          <a:p>
            <a:pPr marL="457200" lvl="0" indent="-298450" algn="l" rtl="0">
              <a:lnSpc>
                <a:spcPct val="100000"/>
              </a:lnSpc>
              <a:spcBef>
                <a:spcPts val="1200"/>
              </a:spcBef>
              <a:spcAft>
                <a:spcPts val="0"/>
              </a:spcAft>
              <a:buSzPts val="1100"/>
              <a:buChar char="●"/>
            </a:pPr>
            <a:r>
              <a:rPr lang="en-US" sz="1100"/>
              <a:t>For instance, now the area is prone to flash floods, when more rain has fallen in fewer days. These sudden events cause more damage than previous rainfall patterns.</a:t>
            </a:r>
            <a:endParaRPr sz="1050"/>
          </a:p>
          <a:p>
            <a:pPr marL="457200" lvl="0" indent="-298450" algn="l" rtl="0">
              <a:lnSpc>
                <a:spcPct val="100000"/>
              </a:lnSpc>
              <a:spcBef>
                <a:spcPts val="1200"/>
              </a:spcBef>
              <a:spcAft>
                <a:spcPts val="0"/>
              </a:spcAft>
              <a:buSzPts val="1100"/>
              <a:buChar char="●"/>
            </a:pPr>
            <a:r>
              <a:rPr lang="en-US" sz="1100"/>
              <a:t>The grandmothers of Janakpur village in Uttar Pradesh had low social status in the past, from the time when they were young women. They married in their teens, bore children soon after and spent much of their lives cooking food and taking care of livestock.</a:t>
            </a:r>
            <a:endParaRPr sz="1050"/>
          </a:p>
          <a:p>
            <a:pPr marL="457200" lvl="0" indent="-298450" algn="l" rtl="0">
              <a:lnSpc>
                <a:spcPct val="100000"/>
              </a:lnSpc>
              <a:spcBef>
                <a:spcPts val="1200"/>
              </a:spcBef>
              <a:spcAft>
                <a:spcPts val="1200"/>
              </a:spcAft>
              <a:buSzPts val="1100"/>
              <a:buChar char="●"/>
            </a:pPr>
            <a:r>
              <a:rPr lang="en-US" sz="1100"/>
              <a:t>This region in India has among the highest child marriage rates and the poorest participation of women in the workforce in the country.</a:t>
            </a:r>
            <a:endParaRPr sz="1050">
              <a:latin typeface="Georgia"/>
              <a:ea typeface="Georgia"/>
              <a:cs typeface="Georgia"/>
              <a:sym typeface="Georgia"/>
            </a:endParaRPr>
          </a:p>
        </p:txBody>
      </p:sp>
    </p:spTree>
    <p:extLst>
      <p:ext uri="{BB962C8B-B14F-4D97-AF65-F5344CB8AC3E}">
        <p14:creationId xmlns:p14="http://schemas.microsoft.com/office/powerpoint/2010/main" val="2437521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3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a:t>In Campierganj in Uttar Pradesh, northern India there are floods almost every year and villagers plan their farming around them.</a:t>
            </a:r>
            <a:endParaRPr sz="1050"/>
          </a:p>
          <a:p>
            <a:pPr marL="457200" lvl="0" indent="-298450" algn="l" rtl="0">
              <a:lnSpc>
                <a:spcPct val="100000"/>
              </a:lnSpc>
              <a:spcBef>
                <a:spcPts val="1200"/>
              </a:spcBef>
              <a:spcAft>
                <a:spcPts val="0"/>
              </a:spcAft>
              <a:buSzPts val="1100"/>
              <a:buChar char="●"/>
            </a:pPr>
            <a:r>
              <a:rPr lang="en-US" sz="1100"/>
              <a:t>Uttar Pradesh is one of India’s poorest states and is farmers have experienced considerable changes in the climate in recent years -- from longer summers and harsher winters to much more unpredictable rain.</a:t>
            </a:r>
            <a:endParaRPr sz="1050"/>
          </a:p>
          <a:p>
            <a:pPr marL="457200" lvl="0" indent="-298450" algn="l" rtl="0">
              <a:lnSpc>
                <a:spcPct val="100000"/>
              </a:lnSpc>
              <a:spcBef>
                <a:spcPts val="1200"/>
              </a:spcBef>
              <a:spcAft>
                <a:spcPts val="0"/>
              </a:spcAft>
              <a:buSzPts val="1100"/>
              <a:buChar char="●"/>
            </a:pPr>
            <a:r>
              <a:rPr lang="en-US" sz="1100"/>
              <a:t>For instance, now the area is prone to flash floods, when more rain has fallen in fewer days. These sudden events cause more damage than previous rainfall patterns.</a:t>
            </a:r>
            <a:endParaRPr sz="1050"/>
          </a:p>
          <a:p>
            <a:pPr marL="457200" lvl="0" indent="-298450" algn="l" rtl="0">
              <a:lnSpc>
                <a:spcPct val="100000"/>
              </a:lnSpc>
              <a:spcBef>
                <a:spcPts val="1200"/>
              </a:spcBef>
              <a:spcAft>
                <a:spcPts val="0"/>
              </a:spcAft>
              <a:buSzPts val="1100"/>
              <a:buChar char="●"/>
            </a:pPr>
            <a:r>
              <a:rPr lang="en-US" sz="1100"/>
              <a:t>The grandmothers of Janakpur village in Uttar Pradesh had low social status in the past, from the time when they were young women. They married in their teens, bore children soon after and spent much of their lives cooking food and taking care of livestock.</a:t>
            </a:r>
            <a:endParaRPr sz="1050"/>
          </a:p>
          <a:p>
            <a:pPr marL="457200" lvl="0" indent="-298450" algn="l" rtl="0">
              <a:lnSpc>
                <a:spcPct val="100000"/>
              </a:lnSpc>
              <a:spcBef>
                <a:spcPts val="1200"/>
              </a:spcBef>
              <a:spcAft>
                <a:spcPts val="1200"/>
              </a:spcAft>
              <a:buSzPts val="1100"/>
              <a:buChar char="●"/>
            </a:pPr>
            <a:r>
              <a:rPr lang="en-US" sz="1100"/>
              <a:t>This region in India has among the highest child marriage rates and the poorest participation of women in the workforce in the country.</a:t>
            </a:r>
            <a:endParaRPr sz="1050">
              <a:latin typeface="Georgia"/>
              <a:ea typeface="Georgia"/>
              <a:cs typeface="Georgia"/>
              <a:sym typeface="Georgia"/>
            </a:endParaRPr>
          </a:p>
        </p:txBody>
      </p:sp>
    </p:spTree>
    <p:extLst>
      <p:ext uri="{BB962C8B-B14F-4D97-AF65-F5344CB8AC3E}">
        <p14:creationId xmlns:p14="http://schemas.microsoft.com/office/powerpoint/2010/main" val="699425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3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571500" lvl="0" indent="-342900" algn="l" rtl="0">
              <a:lnSpc>
                <a:spcPct val="100000"/>
              </a:lnSpc>
              <a:spcBef>
                <a:spcPts val="0"/>
              </a:spcBef>
              <a:spcAft>
                <a:spcPts val="0"/>
              </a:spcAft>
              <a:buSzPts val="1100"/>
              <a:buFont typeface="Arial"/>
              <a:buChar char="•"/>
            </a:pPr>
            <a:r>
              <a:rPr lang="en-US" sz="1100"/>
              <a:t>Gorakhpur Environmental Action Group has been offering climate smart agriculture training in Campierganj - administrative centre of about 90 villages, in Uttar Pradesh</a:t>
            </a:r>
            <a:r>
              <a:rPr lang="en-US" sz="1100" i="1"/>
              <a:t>.</a:t>
            </a:r>
            <a:endParaRPr sz="1100"/>
          </a:p>
          <a:p>
            <a:pPr marL="571500" lvl="0" indent="-342900" algn="l" rtl="0">
              <a:lnSpc>
                <a:spcPct val="100000"/>
              </a:lnSpc>
              <a:spcBef>
                <a:spcPts val="0"/>
              </a:spcBef>
              <a:spcAft>
                <a:spcPts val="0"/>
              </a:spcAft>
              <a:buSzPts val="1100"/>
              <a:buFont typeface="Arial"/>
              <a:buChar char="•"/>
            </a:pPr>
            <a:r>
              <a:rPr lang="en-US" sz="1100">
                <a:solidFill>
                  <a:srgbClr val="000000"/>
                </a:solidFill>
                <a:latin typeface="Calibri"/>
                <a:ea typeface="Calibri"/>
                <a:cs typeface="Calibri"/>
                <a:sym typeface="Calibri"/>
              </a:rPr>
              <a:t>Women are invited to climate smart agriculture training but their husbands deride them and even beat them</a:t>
            </a:r>
            <a:endParaRPr/>
          </a:p>
          <a:p>
            <a:pPr marL="571500" lvl="0" indent="-273050" algn="l" rtl="0">
              <a:lnSpc>
                <a:spcPct val="100000"/>
              </a:lnSpc>
              <a:spcBef>
                <a:spcPts val="0"/>
              </a:spcBef>
              <a:spcAft>
                <a:spcPts val="0"/>
              </a:spcAft>
              <a:buSzPts val="1100"/>
              <a:buFont typeface="Arial"/>
              <a:buNone/>
            </a:pPr>
            <a:endParaRPr sz="1100" b="1">
              <a:solidFill>
                <a:srgbClr val="000000"/>
              </a:solidFill>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US" b="1">
                <a:latin typeface="Calibri"/>
                <a:ea typeface="Calibri"/>
                <a:cs typeface="Calibri"/>
                <a:sym typeface="Calibri"/>
              </a:rPr>
              <a:t>Successful strategies</a:t>
            </a:r>
            <a:endParaRPr/>
          </a:p>
          <a:p>
            <a:pPr marL="457200" lvl="0" indent="-298450" algn="l" rtl="0">
              <a:lnSpc>
                <a:spcPct val="100000"/>
              </a:lnSpc>
              <a:spcBef>
                <a:spcPts val="0"/>
              </a:spcBef>
              <a:spcAft>
                <a:spcPts val="0"/>
              </a:spcAft>
              <a:buSzPts val="1100"/>
              <a:buChar char="●"/>
            </a:pPr>
            <a:r>
              <a:rPr lang="en-US">
                <a:latin typeface="Calibri"/>
                <a:ea typeface="Calibri"/>
                <a:cs typeface="Calibri"/>
                <a:sym typeface="Calibri"/>
              </a:rPr>
              <a:t>Women farmers persisted in attended trainings and found strength in numbers</a:t>
            </a:r>
            <a:endParaRPr/>
          </a:p>
          <a:p>
            <a:pPr marL="457200" lvl="0" indent="-298450" algn="l" rtl="0">
              <a:lnSpc>
                <a:spcPct val="100000"/>
              </a:lnSpc>
              <a:spcBef>
                <a:spcPts val="0"/>
              </a:spcBef>
              <a:spcAft>
                <a:spcPts val="0"/>
              </a:spcAft>
              <a:buSzPts val="1100"/>
              <a:buChar char="●"/>
            </a:pPr>
            <a:r>
              <a:rPr lang="en-US">
                <a:latin typeface="Calibri"/>
                <a:ea typeface="Calibri"/>
                <a:cs typeface="Calibri"/>
                <a:sym typeface="Calibri"/>
              </a:rPr>
              <a:t>Women’s knowledge has increased and as they learned techniques for growing crops even in poor weather, they won new respect and clout in their households and communities</a:t>
            </a:r>
            <a:endParaRPr/>
          </a:p>
          <a:p>
            <a:pPr marL="571500" lvl="0" indent="-273050" algn="l" rtl="0">
              <a:lnSpc>
                <a:spcPct val="100000"/>
              </a:lnSpc>
              <a:spcBef>
                <a:spcPts val="0"/>
              </a:spcBef>
              <a:spcAft>
                <a:spcPts val="0"/>
              </a:spcAft>
              <a:buSzPts val="1100"/>
              <a:buFont typeface="Arial"/>
              <a:buNone/>
            </a:pPr>
            <a:endParaRPr sz="1100" b="1">
              <a:solidFill>
                <a:srgbClr val="000000"/>
              </a:solidFill>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3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b="1">
                <a:latin typeface="Calibri"/>
                <a:ea typeface="Calibri"/>
                <a:cs typeface="Calibri"/>
                <a:sym typeface="Calibri"/>
              </a:rPr>
              <a:t>Inclusive steps for more effective climate smart agriculture</a:t>
            </a:r>
            <a:endParaRPr/>
          </a:p>
          <a:p>
            <a:pPr marL="457200" lvl="0" indent="-228600" algn="l" rtl="0">
              <a:lnSpc>
                <a:spcPct val="100000"/>
              </a:lnSpc>
              <a:spcBef>
                <a:spcPts val="0"/>
              </a:spcBef>
              <a:spcAft>
                <a:spcPts val="0"/>
              </a:spcAft>
              <a:buSzPts val="1100"/>
              <a:buNone/>
            </a:pPr>
            <a:endParaRPr>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US" b="1">
                <a:latin typeface="Calibri"/>
                <a:ea typeface="Calibri"/>
                <a:cs typeface="Calibri"/>
                <a:sym typeface="Calibri"/>
              </a:rPr>
              <a:t>Successful strategies</a:t>
            </a:r>
            <a:endParaRPr/>
          </a:p>
          <a:p>
            <a:pPr marL="457200" lvl="0" indent="-298450" algn="l" rtl="0">
              <a:lnSpc>
                <a:spcPct val="100000"/>
              </a:lnSpc>
              <a:spcBef>
                <a:spcPts val="0"/>
              </a:spcBef>
              <a:spcAft>
                <a:spcPts val="0"/>
              </a:spcAft>
              <a:buSzPts val="1100"/>
              <a:buChar char="●"/>
            </a:pPr>
            <a:r>
              <a:rPr lang="en-US">
                <a:latin typeface="Calibri"/>
                <a:ea typeface="Calibri"/>
                <a:cs typeface="Calibri"/>
                <a:sym typeface="Calibri"/>
              </a:rPr>
              <a:t>Women farmers’ income has increased</a:t>
            </a:r>
            <a:endParaRPr/>
          </a:p>
          <a:p>
            <a:pPr marL="457200" lvl="0" indent="-298450" algn="l" rtl="0">
              <a:lnSpc>
                <a:spcPct val="100000"/>
              </a:lnSpc>
              <a:spcBef>
                <a:spcPts val="0"/>
              </a:spcBef>
              <a:spcAft>
                <a:spcPts val="0"/>
              </a:spcAft>
              <a:buSzPts val="1100"/>
              <a:buChar char="●"/>
            </a:pPr>
            <a:r>
              <a:rPr lang="en-US">
                <a:latin typeface="Calibri"/>
                <a:ea typeface="Calibri"/>
                <a:cs typeface="Calibri"/>
                <a:sym typeface="Calibri"/>
              </a:rPr>
              <a:t>Women farmers’ confidence has increased</a:t>
            </a:r>
            <a:endParaRPr/>
          </a:p>
          <a:p>
            <a:pPr marL="457200" lvl="0" indent="-298450" algn="l" rtl="0">
              <a:lnSpc>
                <a:spcPct val="100000"/>
              </a:lnSpc>
              <a:spcBef>
                <a:spcPts val="0"/>
              </a:spcBef>
              <a:spcAft>
                <a:spcPts val="0"/>
              </a:spcAft>
              <a:buSzPts val="1100"/>
              <a:buChar char="●"/>
            </a:pPr>
            <a:r>
              <a:rPr lang="en-US">
                <a:latin typeface="Calibri"/>
                <a:ea typeface="Calibri"/>
                <a:cs typeface="Calibri"/>
                <a:sym typeface="Calibri"/>
              </a:rPr>
              <a:t>There are more women on decision-making committees in the villages</a:t>
            </a:r>
            <a:endParaRPr/>
          </a:p>
          <a:p>
            <a:pPr marL="457200" lvl="0" indent="-298450" algn="l" rtl="0">
              <a:lnSpc>
                <a:spcPct val="100000"/>
              </a:lnSpc>
              <a:spcBef>
                <a:spcPts val="0"/>
              </a:spcBef>
              <a:spcAft>
                <a:spcPts val="0"/>
              </a:spcAft>
              <a:buSzPts val="1100"/>
              <a:buChar char="●"/>
            </a:pPr>
            <a:r>
              <a:rPr lang="en-US">
                <a:latin typeface="Calibri"/>
                <a:ea typeface="Calibri"/>
                <a:cs typeface="Calibri"/>
                <a:sym typeface="Calibri"/>
              </a:rPr>
              <a:t>They help other women get joint land access/ownership</a:t>
            </a:r>
            <a:endParaRPr/>
          </a:p>
          <a:p>
            <a:pPr marL="457200" lvl="0" indent="-228600" algn="l" rtl="0">
              <a:lnSpc>
                <a:spcPct val="100000"/>
              </a:lnSpc>
              <a:spcBef>
                <a:spcPts val="0"/>
              </a:spcBef>
              <a:spcAft>
                <a:spcPts val="0"/>
              </a:spcAft>
              <a:buSzPts val="1100"/>
              <a:buNone/>
            </a:pPr>
            <a:endParaRPr>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US">
                <a:latin typeface="Calibri"/>
                <a:ea typeface="Calibri"/>
                <a:cs typeface="Calibri"/>
                <a:sym typeface="Calibri"/>
              </a:rPr>
              <a:t>Inadvertently, the climate-smart agriculture programmes, by persevering with the inclusion of women farmers (and thanks to women farmers’ own determination and openness to new agricultural approaches – have not just tackled their preparedness for changing weather. They have altered gender relations in the villages and made them more equal.</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2" name="Google Shape;322;p3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6: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p36: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This further evidence of why gender responsive approaches are important – because they recognise people’s different needs, is documented in the CDKN ‘10 Things to Know’ report and its supporting research reports.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All images © UK DFID</a:t>
            </a:r>
            <a:endParaRPr/>
          </a:p>
          <a:p>
            <a:pPr marL="457200" lvl="0" indent="-298450" algn="l" rtl="0">
              <a:lnSpc>
                <a:spcPct val="100000"/>
              </a:lnSpc>
              <a:spcBef>
                <a:spcPts val="0"/>
              </a:spcBef>
              <a:spcAft>
                <a:spcPts val="0"/>
              </a:spcAft>
              <a:buSzPts val="1100"/>
              <a:buChar char="●"/>
            </a:pPr>
            <a:r>
              <a:rPr lang="en-US"/>
              <a:t>Showing people around the world.</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7: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7" name="Google Shape;337;p37: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(Continued) this further evidence of why gender responsive approaches are important – because they recognise people’s different needs – in this cse, related to sanitation requirements during floods - is documented in the CDKN ‘10 Things to Know’ report and its supporting research reports.</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8: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p38: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This graph also summarises a key finding from CDKN’s ‘10 Things to Know’ Report</a:t>
            </a:r>
            <a:endParaRPr/>
          </a:p>
          <a:p>
            <a:pPr marL="457200" lvl="0" indent="-298450" algn="l" rtl="0">
              <a:lnSpc>
                <a:spcPct val="100000"/>
              </a:lnSpc>
              <a:spcBef>
                <a:spcPts val="0"/>
              </a:spcBef>
              <a:spcAft>
                <a:spcPts val="0"/>
              </a:spcAft>
              <a:buSzPts val="1100"/>
              <a:buChar char="●"/>
            </a:pPr>
            <a:r>
              <a:rPr lang="en-US"/>
              <a:t>When women were given more leadership roles as decision-makers in neighbourhood committees, to look at and respond to flooding risk in urban Gorakhpur,  Uttar Pradesh, the committees themselves were more sustainable – lasting for longer.</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9: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p39: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This slide summarises the findings of the evidence on why a gender-responsive approach to climate change responses and climate-resilient development planning is more effective than a gender-blind approach.</a:t>
            </a:r>
            <a:endParaRPr/>
          </a:p>
        </p:txBody>
      </p:sp>
      <p:sp>
        <p:nvSpPr>
          <p:cNvPr id="357" name="Google Shape;357;p3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32</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40: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40: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571500" lvl="0" indent="-273050" algn="l" rtl="0">
              <a:lnSpc>
                <a:spcPct val="100000"/>
              </a:lnSpc>
              <a:spcBef>
                <a:spcPts val="0"/>
              </a:spcBef>
              <a:spcAft>
                <a:spcPts val="0"/>
              </a:spcAft>
              <a:buSzPts val="1100"/>
              <a:buFont typeface="Arial"/>
              <a:buNone/>
            </a:pPr>
            <a:endParaRPr/>
          </a:p>
          <a:p>
            <a:pPr marL="571500" lvl="0" indent="-342900" algn="l" rtl="0">
              <a:lnSpc>
                <a:spcPct val="100000"/>
              </a:lnSpc>
              <a:spcBef>
                <a:spcPts val="0"/>
              </a:spcBef>
              <a:spcAft>
                <a:spcPts val="0"/>
              </a:spcAft>
              <a:buSzPts val="1100"/>
              <a:buFont typeface="Arial"/>
              <a:buChar char="•"/>
            </a:pPr>
            <a:r>
              <a:rPr lang="en-US"/>
              <a:t>This slide summarises some overarching global points about how climate change related interventions have the potential to empower women or leave women further behind (closing or widening the gender development gap):</a:t>
            </a:r>
            <a:endParaRPr/>
          </a:p>
          <a:p>
            <a:pPr marL="228600" lvl="0" indent="0" algn="l" rtl="0">
              <a:lnSpc>
                <a:spcPct val="100000"/>
              </a:lnSpc>
              <a:spcBef>
                <a:spcPts val="0"/>
              </a:spcBef>
              <a:spcAft>
                <a:spcPts val="0"/>
              </a:spcAft>
              <a:buSzPts val="1100"/>
              <a:buFont typeface="Arial"/>
              <a:buNone/>
            </a:pPr>
            <a:endParaRPr/>
          </a:p>
          <a:p>
            <a:pPr marL="571500" lvl="0" indent="-342900" algn="l" rtl="0">
              <a:lnSpc>
                <a:spcPct val="100000"/>
              </a:lnSpc>
              <a:spcBef>
                <a:spcPts val="0"/>
              </a:spcBef>
              <a:spcAft>
                <a:spcPts val="0"/>
              </a:spcAft>
              <a:buSzPts val="1100"/>
              <a:buFont typeface="Arial"/>
              <a:buChar char="•"/>
            </a:pPr>
            <a:r>
              <a:rPr lang="en-US"/>
              <a:t>Countries will need to make choices about how to be competitive in a de-carbonising global economy</a:t>
            </a:r>
            <a:endParaRPr/>
          </a:p>
          <a:p>
            <a:pPr marL="571500" lvl="0" indent="-342900" algn="l" rtl="0">
              <a:lnSpc>
                <a:spcPct val="100000"/>
              </a:lnSpc>
              <a:spcBef>
                <a:spcPts val="0"/>
              </a:spcBef>
              <a:spcAft>
                <a:spcPts val="0"/>
              </a:spcAft>
              <a:buSzPts val="1100"/>
              <a:buFont typeface="Arial"/>
              <a:buChar char="•"/>
            </a:pPr>
            <a:r>
              <a:rPr lang="en-US"/>
              <a:t>Choice of sectors, investments, development paths will all have gendered consequences</a:t>
            </a:r>
            <a:endParaRPr/>
          </a:p>
          <a:p>
            <a:pPr marL="571500" lvl="0" indent="-342900" algn="l" rtl="0">
              <a:lnSpc>
                <a:spcPct val="100000"/>
              </a:lnSpc>
              <a:spcBef>
                <a:spcPts val="0"/>
              </a:spcBef>
              <a:spcAft>
                <a:spcPts val="0"/>
              </a:spcAft>
              <a:buSzPts val="1100"/>
              <a:buFont typeface="Arial"/>
              <a:buChar char="•"/>
            </a:pPr>
            <a:r>
              <a:rPr lang="en-US"/>
              <a:t>Growing scarcity of key natural resources has the potential for highly unequal gender impacts</a:t>
            </a:r>
            <a:endParaRPr/>
          </a:p>
          <a:p>
            <a:pPr marL="571500" lvl="0" indent="-342900" algn="l" rtl="0">
              <a:lnSpc>
                <a:spcPct val="100000"/>
              </a:lnSpc>
              <a:spcBef>
                <a:spcPts val="0"/>
              </a:spcBef>
              <a:spcAft>
                <a:spcPts val="0"/>
              </a:spcAft>
              <a:buSzPts val="1100"/>
              <a:buFont typeface="Arial"/>
              <a:buChar char="•"/>
            </a:pPr>
            <a:r>
              <a:rPr lang="en-US"/>
              <a:t>Climate mitigation may create livelihood opportunities at the local level – but these may be gendered</a:t>
            </a:r>
            <a:endParaRPr/>
          </a:p>
          <a:p>
            <a:pPr marL="571500" lvl="0" indent="-342900" algn="l" rtl="0">
              <a:lnSpc>
                <a:spcPct val="100000"/>
              </a:lnSpc>
              <a:spcBef>
                <a:spcPts val="0"/>
              </a:spcBef>
              <a:spcAft>
                <a:spcPts val="0"/>
              </a:spcAft>
              <a:buSzPts val="1100"/>
              <a:buFont typeface="Arial"/>
              <a:buChar char="•"/>
            </a:pPr>
            <a:r>
              <a:rPr lang="en-US"/>
              <a:t>Some policy wins for climate are great for women – e.g. safer, cleaner, improved public transport?</a:t>
            </a:r>
            <a:endParaRPr/>
          </a:p>
          <a:p>
            <a:pPr marL="571500" lvl="0" indent="-342900" algn="l" rtl="0">
              <a:lnSpc>
                <a:spcPct val="100000"/>
              </a:lnSpc>
              <a:spcBef>
                <a:spcPts val="0"/>
              </a:spcBef>
              <a:spcAft>
                <a:spcPts val="0"/>
              </a:spcAft>
              <a:buSzPts val="1100"/>
              <a:buFont typeface="Arial"/>
              <a:buChar char="•"/>
            </a:pPr>
            <a:r>
              <a:rPr lang="en-US"/>
              <a:t>Some major wins for climate can also be wins for women’s and children’s health (in particular) and reduce drudgery e.g. clean cooking technologies  </a:t>
            </a:r>
            <a:endParaRPr/>
          </a:p>
          <a:p>
            <a:pPr marL="457200" lvl="0" indent="-29845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4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p4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On climate change adaptation specifically, which requires very localised responses in order to be effective, we note the important, relevant knowledge that women hold and which can benefit whole communities – if they are given equal voice in decisions and in implementing projects and systems:</a:t>
            </a:r>
            <a:endParaRPr/>
          </a:p>
          <a:p>
            <a:pPr marL="571500" lvl="0" indent="-342900" algn="l" rtl="0">
              <a:lnSpc>
                <a:spcPct val="100000"/>
              </a:lnSpc>
              <a:spcBef>
                <a:spcPts val="0"/>
              </a:spcBef>
              <a:spcAft>
                <a:spcPts val="0"/>
              </a:spcAft>
              <a:buSzPts val="1100"/>
              <a:buFont typeface="Arial"/>
              <a:buChar char="•"/>
            </a:pPr>
            <a:r>
              <a:rPr lang="en-US"/>
              <a:t>Women have been adapting to swift environmental changes for decades</a:t>
            </a:r>
            <a:endParaRPr/>
          </a:p>
          <a:p>
            <a:pPr marL="571500" lvl="0" indent="-342900" algn="l" rtl="0">
              <a:lnSpc>
                <a:spcPct val="100000"/>
              </a:lnSpc>
              <a:spcBef>
                <a:spcPts val="0"/>
              </a:spcBef>
              <a:spcAft>
                <a:spcPts val="0"/>
              </a:spcAft>
              <a:buSzPts val="1100"/>
              <a:buFont typeface="Arial"/>
              <a:buChar char="•"/>
            </a:pPr>
            <a:r>
              <a:rPr lang="en-US"/>
              <a:t>Women are also first responders to disasters</a:t>
            </a:r>
            <a:endParaRPr/>
          </a:p>
          <a:p>
            <a:pPr marL="571500" lvl="0" indent="-342900" algn="l" rtl="0">
              <a:lnSpc>
                <a:spcPct val="100000"/>
              </a:lnSpc>
              <a:spcBef>
                <a:spcPts val="0"/>
              </a:spcBef>
              <a:spcAft>
                <a:spcPts val="0"/>
              </a:spcAft>
              <a:buSzPts val="1100"/>
              <a:buFont typeface="Arial"/>
              <a:buChar char="•"/>
            </a:pPr>
            <a:r>
              <a:rPr lang="en-US"/>
              <a:t>They hold traditional knowledge on which crops to grow in unpredictable weather and have traditional knowledge on how to store food if they receive early warning</a:t>
            </a:r>
            <a:endParaRPr/>
          </a:p>
          <a:p>
            <a:pPr marL="571500" lvl="0" indent="-342900" algn="l" rtl="0">
              <a:lnSpc>
                <a:spcPct val="100000"/>
              </a:lnSpc>
              <a:spcBef>
                <a:spcPts val="0"/>
              </a:spcBef>
              <a:spcAft>
                <a:spcPts val="0"/>
              </a:spcAft>
              <a:buSzPts val="1100"/>
              <a:buFont typeface="Arial"/>
              <a:buChar char="•"/>
            </a:pPr>
            <a:r>
              <a:rPr lang="en-US"/>
              <a:t>Studies show women are better at disseminating early warning information than men</a:t>
            </a:r>
            <a:endParaRPr/>
          </a:p>
          <a:p>
            <a:pPr marL="571500" lvl="0" indent="-342900" algn="l" rtl="0">
              <a:lnSpc>
                <a:spcPct val="100000"/>
              </a:lnSpc>
              <a:spcBef>
                <a:spcPts val="0"/>
              </a:spcBef>
              <a:spcAft>
                <a:spcPts val="0"/>
              </a:spcAft>
              <a:buSzPts val="1100"/>
              <a:buFont typeface="Arial"/>
              <a:buChar char="•"/>
            </a:pPr>
            <a:r>
              <a:rPr lang="en-US"/>
              <a:t>They can highlight gender-specific needs if included in decision-making processes</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(Source: UNDP East Africa (2019))</a:t>
            </a:r>
            <a:endParaRPr/>
          </a:p>
          <a:p>
            <a:pPr marL="457200" lvl="0" indent="-228600" algn="l" rtl="0">
              <a:lnSpc>
                <a:spcPct val="100000"/>
              </a:lnSpc>
              <a:spcBef>
                <a:spcPts val="0"/>
              </a:spcBef>
              <a:spcAft>
                <a:spcPts val="0"/>
              </a:spcAft>
              <a:buSzPts val="1100"/>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In semi arid regions, research shows that women are not necessarily victims or powerless: they are often diversifying their livelihoods and increasing their agency in response to climatic pressures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Last bullet point on semi-arid regions, ref Adaptation at Scale in Semi-Arid Regions (ASSAR) www.assar.uct.ac.za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p4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100" b="1"/>
              <a:t>Facilitator: Break participants into smaller discussion groups to do this exercise.</a:t>
            </a:r>
            <a:endParaRPr/>
          </a:p>
          <a:p>
            <a:pPr marL="158750" lvl="0" indent="0" algn="l" rtl="0">
              <a:lnSpc>
                <a:spcPct val="100000"/>
              </a:lnSpc>
              <a:spcBef>
                <a:spcPts val="0"/>
              </a:spcBef>
              <a:spcAft>
                <a:spcPts val="0"/>
              </a:spcAft>
              <a:buSzPts val="1100"/>
              <a:buNone/>
            </a:pPr>
            <a:endParaRPr sz="1100" b="1"/>
          </a:p>
          <a:p>
            <a:pPr marL="158750" lvl="0" indent="0" algn="l" rtl="0">
              <a:lnSpc>
                <a:spcPct val="100000"/>
              </a:lnSpc>
              <a:spcBef>
                <a:spcPts val="0"/>
              </a:spcBef>
              <a:spcAft>
                <a:spcPts val="0"/>
              </a:spcAft>
              <a:buSzPts val="1100"/>
              <a:buNone/>
            </a:pPr>
            <a:r>
              <a:rPr lang="en-US" sz="1100"/>
              <a:t>Show the groups these slides and/or the entire accompanying ASSAR handout (which accompanies this slide pack) and ask them to read the material and, in their groups, answer the accompanying questions on the next slide(s).</a:t>
            </a:r>
            <a:endParaRPr/>
          </a:p>
          <a:p>
            <a:pPr marL="457200" lvl="0" indent="-228600" algn="l" rtl="0">
              <a:lnSpc>
                <a:spcPct val="100000"/>
              </a:lnSpc>
              <a:spcBef>
                <a:spcPts val="0"/>
              </a:spcBef>
              <a:spcAft>
                <a:spcPts val="0"/>
              </a:spcAft>
              <a:buSzPts val="1100"/>
              <a:buNone/>
            </a:pPr>
            <a:endParaRPr sz="1100"/>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p4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b="1"/>
          </a:p>
          <a:p>
            <a:pPr marL="158750" lvl="0" indent="0" algn="l" rtl="0">
              <a:lnSpc>
                <a:spcPct val="100000"/>
              </a:lnSpc>
              <a:spcBef>
                <a:spcPts val="0"/>
              </a:spcBef>
              <a:spcAft>
                <a:spcPts val="0"/>
              </a:spcAft>
              <a:buSzPts val="1100"/>
              <a:buNone/>
            </a:pPr>
            <a:r>
              <a:rPr lang="en-US" sz="1100"/>
              <a:t>The overarching analysis which describes what’s going on in these slides is as follows (from the ASSAR project). Then, please read the quotes from the individual men and women – how they are changing their lives to respond to climate change impacts. Once you have read the quotes, too, answer the discussion questions.</a:t>
            </a:r>
            <a:endParaRPr/>
          </a:p>
          <a:p>
            <a:pPr marL="158750" lvl="0" indent="0" algn="l" rtl="0">
              <a:lnSpc>
                <a:spcPct val="100000"/>
              </a:lnSpc>
              <a:spcBef>
                <a:spcPts val="0"/>
              </a:spcBef>
              <a:spcAft>
                <a:spcPts val="0"/>
              </a:spcAft>
              <a:buSzPts val="1100"/>
              <a:buNone/>
            </a:pPr>
            <a:endParaRPr sz="1100"/>
          </a:p>
          <a:p>
            <a:pPr marL="158750" lvl="0" indent="0" algn="l" rtl="0">
              <a:lnSpc>
                <a:spcPct val="100000"/>
              </a:lnSpc>
              <a:spcBef>
                <a:spcPts val="0"/>
              </a:spcBef>
              <a:spcAft>
                <a:spcPts val="0"/>
              </a:spcAft>
              <a:buSzPts val="1100"/>
              <a:buNone/>
            </a:pPr>
            <a:r>
              <a:rPr lang="en-US" sz="1100" b="1"/>
              <a:t>The overarching analysis of changing gender roles and different responses to climate change is:</a:t>
            </a:r>
            <a:endParaRPr/>
          </a:p>
          <a:p>
            <a:pPr marL="158750" lvl="0" indent="0" algn="l" rtl="0">
              <a:lnSpc>
                <a:spcPct val="100000"/>
              </a:lnSpc>
              <a:spcBef>
                <a:spcPts val="0"/>
              </a:spcBef>
              <a:spcAft>
                <a:spcPts val="0"/>
              </a:spcAft>
              <a:buSzPts val="1100"/>
              <a:buNone/>
            </a:pPr>
            <a:r>
              <a:rPr lang="en-US" sz="1100"/>
              <a:t>Gender inequality in rights, resources and voice</a:t>
            </a:r>
            <a:endParaRPr/>
          </a:p>
          <a:p>
            <a:pPr marL="158750" lvl="0" indent="0" algn="l" rtl="0">
              <a:lnSpc>
                <a:spcPct val="100000"/>
              </a:lnSpc>
              <a:spcBef>
                <a:spcPts val="0"/>
              </a:spcBef>
              <a:spcAft>
                <a:spcPts val="0"/>
              </a:spcAft>
              <a:buSzPts val="1100"/>
              <a:buNone/>
            </a:pPr>
            <a:r>
              <a:rPr lang="en-US" sz="1100">
                <a:highlight>
                  <a:srgbClr val="00FF00"/>
                </a:highlight>
              </a:rPr>
              <a:t>Unequal legal status, property rights, education &amp; literacy, health, access to assets</a:t>
            </a:r>
            <a:endParaRPr/>
          </a:p>
          <a:p>
            <a:pPr marL="158750" lvl="0" indent="0" algn="l" rtl="0">
              <a:lnSpc>
                <a:spcPct val="100000"/>
              </a:lnSpc>
              <a:spcBef>
                <a:spcPts val="0"/>
              </a:spcBef>
              <a:spcAft>
                <a:spcPts val="0"/>
              </a:spcAft>
              <a:buSzPts val="1100"/>
              <a:buNone/>
            </a:pPr>
            <a:r>
              <a:rPr lang="en-US" sz="1100"/>
              <a:t>Gender-based differences in economic opportunity </a:t>
            </a:r>
            <a:endParaRPr/>
          </a:p>
          <a:p>
            <a:pPr marL="158750" lvl="0" indent="0" algn="l" rtl="0">
              <a:lnSpc>
                <a:spcPct val="100000"/>
              </a:lnSpc>
              <a:spcBef>
                <a:spcPts val="0"/>
              </a:spcBef>
              <a:spcAft>
                <a:spcPts val="0"/>
              </a:spcAft>
              <a:buSzPts val="1100"/>
              <a:buNone/>
            </a:pPr>
            <a:r>
              <a:rPr lang="en-US" sz="1100"/>
              <a:t>- all reduce women’s adaptive capacity in face of climate and other shocks</a:t>
            </a:r>
            <a:endParaRPr/>
          </a:p>
          <a:p>
            <a:pPr marL="457200" lvl="0" indent="-228600" algn="l" rtl="0">
              <a:lnSpc>
                <a:spcPct val="100000"/>
              </a:lnSpc>
              <a:spcBef>
                <a:spcPts val="0"/>
              </a:spcBef>
              <a:spcAft>
                <a:spcPts val="0"/>
              </a:spcAft>
              <a:buSzPts val="1100"/>
              <a:buNone/>
            </a:pPr>
            <a:endParaRPr sz="1100"/>
          </a:p>
          <a:p>
            <a:pPr marL="158750" lvl="0" indent="0" algn="l" rtl="0">
              <a:lnSpc>
                <a:spcPct val="100000"/>
              </a:lnSpc>
              <a:spcBef>
                <a:spcPts val="0"/>
              </a:spcBef>
              <a:spcAft>
                <a:spcPts val="0"/>
              </a:spcAft>
              <a:buSzPts val="1100"/>
              <a:buNone/>
            </a:pPr>
            <a:r>
              <a:rPr lang="en-US" sz="1100" b="1"/>
              <a:t>However, women should not be seen as victims</a:t>
            </a:r>
            <a:endParaRPr/>
          </a:p>
          <a:p>
            <a:pPr marL="457200" lvl="0" indent="-298450" algn="l" rtl="0">
              <a:lnSpc>
                <a:spcPct val="100000"/>
              </a:lnSpc>
              <a:spcBef>
                <a:spcPts val="0"/>
              </a:spcBef>
              <a:spcAft>
                <a:spcPts val="0"/>
              </a:spcAft>
              <a:buSzPts val="1100"/>
              <a:buChar char="●"/>
            </a:pPr>
            <a:r>
              <a:rPr lang="en-US" sz="1100"/>
              <a:t>It’s complicated: they are often diversifying their livelihoods and increasing their agency (control over different aspects of their lives)</a:t>
            </a:r>
            <a:endParaRPr/>
          </a:p>
          <a:p>
            <a:pPr marL="457200" lvl="0" indent="-298450" algn="l" rtl="0">
              <a:lnSpc>
                <a:spcPct val="100000"/>
              </a:lnSpc>
              <a:spcBef>
                <a:spcPts val="0"/>
              </a:spcBef>
              <a:spcAft>
                <a:spcPts val="0"/>
              </a:spcAft>
              <a:buSzPts val="1100"/>
              <a:buChar char="●"/>
            </a:pPr>
            <a:r>
              <a:rPr lang="en-US" sz="1100"/>
              <a:t>Find the full booklet here: http://www.assar.uct.ac.za/sites/default/files/image_tool/images/138/webinar/gender/INFOGRAPHIC%2002%20Small.pdf</a:t>
            </a:r>
            <a:endParaRPr/>
          </a:p>
          <a:p>
            <a:pPr marL="457200" lvl="0" indent="-298450" algn="l" rtl="0">
              <a:lnSpc>
                <a:spcPct val="100000"/>
              </a:lnSpc>
              <a:spcBef>
                <a:spcPts val="0"/>
              </a:spcBef>
              <a:spcAft>
                <a:spcPts val="0"/>
              </a:spcAft>
              <a:buSzPts val="1100"/>
              <a:buChar char="●"/>
            </a:pPr>
            <a:r>
              <a:rPr lang="en-US" sz="1100"/>
              <a:t>The researchers’ made these recommendations, do you agree?</a:t>
            </a:r>
            <a:endParaRPr/>
          </a:p>
          <a:p>
            <a:pPr marL="457200" lvl="0" indent="-228600" algn="l" rtl="0">
              <a:lnSpc>
                <a:spcPct val="100000"/>
              </a:lnSpc>
              <a:spcBef>
                <a:spcPts val="0"/>
              </a:spcBef>
              <a:spcAft>
                <a:spcPts val="0"/>
              </a:spcAft>
              <a:buSzPts val="1100"/>
              <a:buNone/>
            </a:pPr>
            <a:endParaRPr sz="1100" b="1"/>
          </a:p>
          <a:p>
            <a:pPr marL="158750" lvl="0" indent="0" algn="l" rtl="0">
              <a:lnSpc>
                <a:spcPct val="100000"/>
              </a:lnSpc>
              <a:spcBef>
                <a:spcPts val="0"/>
              </a:spcBef>
              <a:spcAft>
                <a:spcPts val="0"/>
              </a:spcAft>
              <a:buSzPts val="1100"/>
              <a:buNone/>
            </a:pPr>
            <a:r>
              <a:rPr lang="en-US" sz="1100" b="1"/>
              <a:t>Recommendations when planning risk management strategies:</a:t>
            </a:r>
            <a:endParaRPr/>
          </a:p>
          <a:p>
            <a:pPr marL="457200" lvl="0" indent="-298450" algn="l" rtl="0">
              <a:lnSpc>
                <a:spcPct val="100000"/>
              </a:lnSpc>
              <a:spcBef>
                <a:spcPts val="0"/>
              </a:spcBef>
              <a:spcAft>
                <a:spcPts val="0"/>
              </a:spcAft>
              <a:buSzPts val="1100"/>
              <a:buChar char="●"/>
            </a:pPr>
            <a:r>
              <a:rPr lang="en-US" sz="1100"/>
              <a:t>Don’t assume all women are victims.</a:t>
            </a:r>
            <a:endParaRPr/>
          </a:p>
          <a:p>
            <a:pPr marL="615950" lvl="1" indent="0" algn="l" rtl="0">
              <a:lnSpc>
                <a:spcPct val="100000"/>
              </a:lnSpc>
              <a:spcBef>
                <a:spcPts val="0"/>
              </a:spcBef>
              <a:spcAft>
                <a:spcPts val="0"/>
              </a:spcAft>
              <a:buSzPts val="1100"/>
              <a:buNone/>
            </a:pPr>
            <a:r>
              <a:rPr lang="en-US" sz="1100"/>
              <a:t>	🡪We see that, at times, women are increasing their sense of agency, which makes them critical agents for adaptation.</a:t>
            </a:r>
            <a:endParaRPr/>
          </a:p>
          <a:p>
            <a:pPr marL="457200" marR="0" lvl="0" indent="-298450" algn="l" rtl="0">
              <a:lnSpc>
                <a:spcPct val="100000"/>
              </a:lnSpc>
              <a:spcBef>
                <a:spcPts val="0"/>
              </a:spcBef>
              <a:spcAft>
                <a:spcPts val="0"/>
              </a:spcAft>
              <a:buClr>
                <a:srgbClr val="000000"/>
              </a:buClr>
              <a:buSzPts val="1100"/>
              <a:buFont typeface="Arial"/>
              <a:buChar char="●"/>
            </a:pPr>
            <a:r>
              <a:rPr lang="en-US" sz="1100"/>
              <a:t>Consider power relations explicitly.</a:t>
            </a:r>
            <a:endParaRPr/>
          </a:p>
          <a:p>
            <a:pPr marL="158750" lvl="0" indent="0" algn="l" rtl="0">
              <a:lnSpc>
                <a:spcPct val="100000"/>
              </a:lnSpc>
              <a:spcBef>
                <a:spcPts val="0"/>
              </a:spcBef>
              <a:spcAft>
                <a:spcPts val="0"/>
              </a:spcAft>
              <a:buSzPts val="1100"/>
              <a:buNone/>
            </a:pPr>
            <a:r>
              <a:rPr lang="en-US" sz="1100"/>
              <a:t>	🡪Women’s increasing agency can lead to the renegotiation of power relationships which are essential for managing risk and improving wellbeing in a more equitable and inclusive manner.</a:t>
            </a:r>
            <a:endParaRPr/>
          </a:p>
          <a:p>
            <a:pPr marL="158750" lvl="0" indent="0" algn="l" rtl="0">
              <a:lnSpc>
                <a:spcPct val="100000"/>
              </a:lnSpc>
              <a:spcBef>
                <a:spcPts val="0"/>
              </a:spcBef>
              <a:spcAft>
                <a:spcPts val="0"/>
              </a:spcAft>
              <a:buSzPts val="1100"/>
              <a:buNone/>
            </a:pPr>
            <a:r>
              <a:rPr lang="en-US" sz="1100"/>
              <a:t>Support processes that increase agency, capacities and long-term wellbeing by:</a:t>
            </a:r>
            <a:endParaRPr/>
          </a:p>
          <a:p>
            <a:pPr marL="158750" lvl="0" indent="0" algn="l" rtl="0">
              <a:lnSpc>
                <a:spcPct val="100000"/>
              </a:lnSpc>
              <a:spcBef>
                <a:spcPts val="0"/>
              </a:spcBef>
              <a:spcAft>
                <a:spcPts val="0"/>
              </a:spcAft>
              <a:buSzPts val="1100"/>
              <a:buNone/>
            </a:pPr>
            <a:r>
              <a:rPr lang="en-US" sz="1100"/>
              <a:t>	🡪 Improving access to jobs and resources,    concurrently with other forms of support for  domestic tasks (e.g. childcare, improved access  to water). </a:t>
            </a:r>
            <a:endParaRPr/>
          </a:p>
          <a:p>
            <a:pPr marL="158750" lvl="0" indent="0" algn="l" rtl="0">
              <a:lnSpc>
                <a:spcPct val="100000"/>
              </a:lnSpc>
              <a:spcBef>
                <a:spcPts val="0"/>
              </a:spcBef>
              <a:spcAft>
                <a:spcPts val="0"/>
              </a:spcAft>
              <a:buSzPts val="1100"/>
              <a:buNone/>
            </a:pPr>
            <a:r>
              <a:rPr lang="en-US" sz="1100"/>
              <a:t>	🡪 Supporting productive assets (e.g. land,  equipment).</a:t>
            </a:r>
            <a:endParaRPr/>
          </a:p>
          <a:p>
            <a:pPr marL="158750" lvl="0" indent="0" algn="l" rtl="0">
              <a:lnSpc>
                <a:spcPct val="100000"/>
              </a:lnSpc>
              <a:spcBef>
                <a:spcPts val="0"/>
              </a:spcBef>
              <a:spcAft>
                <a:spcPts val="0"/>
              </a:spcAft>
              <a:buSzPts val="1100"/>
              <a:buNone/>
            </a:pPr>
            <a:r>
              <a:rPr lang="en-US" sz="1100"/>
              <a:t>	🡪 Offering support services and mechanisms that  incentivise cooperation.</a:t>
            </a:r>
            <a:endParaRPr/>
          </a:p>
          <a:p>
            <a:pPr marL="158750" lvl="0" indent="0" algn="l" rtl="0">
              <a:lnSpc>
                <a:spcPct val="100000"/>
              </a:lnSpc>
              <a:spcBef>
                <a:spcPts val="0"/>
              </a:spcBef>
              <a:spcAft>
                <a:spcPts val="0"/>
              </a:spcAft>
              <a:buSzPts val="1100"/>
              <a:buNone/>
            </a:pPr>
            <a:r>
              <a:rPr lang="en-US" sz="1100"/>
              <a:t>	🡪 Providing direct access to information.</a:t>
            </a:r>
            <a:endParaRPr/>
          </a:p>
          <a:p>
            <a:pPr marL="158750" lvl="0" indent="0" algn="l" rtl="0">
              <a:lnSpc>
                <a:spcPct val="100000"/>
              </a:lnSpc>
              <a:spcBef>
                <a:spcPts val="0"/>
              </a:spcBef>
              <a:spcAft>
                <a:spcPts val="0"/>
              </a:spcAft>
              <a:buSzPts val="1100"/>
              <a:buNone/>
            </a:pPr>
            <a:r>
              <a:rPr lang="en-US" sz="1100"/>
              <a:t>	🡪 Working with men and governments to  challenge social norms.</a:t>
            </a:r>
            <a:endParaRPr/>
          </a:p>
          <a:p>
            <a:pPr marL="457200" lvl="0" indent="-298450" algn="l" rtl="0">
              <a:lnSpc>
                <a:spcPct val="100000"/>
              </a:lnSpc>
              <a:spcBef>
                <a:spcPts val="0"/>
              </a:spcBef>
              <a:spcAft>
                <a:spcPts val="0"/>
              </a:spcAft>
              <a:buSzPts val="1100"/>
              <a:buChar char="●"/>
            </a:pPr>
            <a:r>
              <a:rPr lang="en-US" sz="1100"/>
              <a:t>Support processes that increase agency, capacities and long-term wellbeing by:</a:t>
            </a:r>
            <a:endParaRPr/>
          </a:p>
          <a:p>
            <a:pPr marL="158750" lvl="0" indent="0" algn="l" rtl="0">
              <a:lnSpc>
                <a:spcPct val="100000"/>
              </a:lnSpc>
              <a:spcBef>
                <a:spcPts val="0"/>
              </a:spcBef>
              <a:spcAft>
                <a:spcPts val="0"/>
              </a:spcAft>
              <a:buSzPts val="1100"/>
              <a:buNone/>
            </a:pPr>
            <a:r>
              <a:rPr lang="en-US" sz="1100"/>
              <a:t>	🡪Providing better access to social support, education and technical skills, along with alternative sustainable livelihood opportunities.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p4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Facilitator:  Here the facilitator can place their own website </a:t>
            </a:r>
            <a:r>
              <a:rPr lang="en-US" b="1" dirty="0" err="1"/>
              <a:t>url</a:t>
            </a:r>
            <a:r>
              <a:rPr lang="en-US" b="1" dirty="0"/>
              <a:t> and email address too, if anyone wants to contact them later!</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Next after this slide pack, advance to ‘Assessing people’s needs’ module and the ‘Climate and Society Game’ (full game </a:t>
            </a:r>
            <a:r>
              <a:rPr lang="en-US"/>
              <a:t>play version)</a:t>
            </a:r>
            <a:endParaRPr dirty="0"/>
          </a:p>
        </p:txBody>
      </p:sp>
      <p:sp>
        <p:nvSpPr>
          <p:cNvPr id="410" name="Google Shape;410;p4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285750" marR="0" lvl="0" indent="-21590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Calibri"/>
                <a:ea typeface="Calibri"/>
                <a:cs typeface="Calibri"/>
                <a:sym typeface="Calibri"/>
              </a:rPr>
              <a:t> </a:t>
            </a:r>
            <a:endParaRPr lang="en-GB" sz="1800" dirty="0">
              <a:effectLst/>
              <a:latin typeface="Arial" panose="020B0604020202020204" pitchFamily="34" charset="0"/>
              <a:ea typeface="Arial" panose="020B0604020202020204" pitchFamily="34" charset="0"/>
            </a:endParaRPr>
          </a:p>
          <a:p>
            <a:pPr marL="285750" lvl="0" indent="-215900" algn="l" rtl="0">
              <a:lnSpc>
                <a:spcPct val="100000"/>
              </a:lnSpc>
              <a:spcBef>
                <a:spcPts val="0"/>
              </a:spcBef>
              <a:spcAft>
                <a:spcPts val="0"/>
              </a:spcAft>
              <a:buSzPts val="11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285750" marR="0" lvl="0" indent="-21590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Calibri"/>
                <a:ea typeface="Calibri"/>
                <a:cs typeface="Calibri"/>
                <a:sym typeface="Calibri"/>
              </a:rPr>
              <a:t> </a:t>
            </a:r>
            <a:endParaRPr lang="en-GB" sz="1800" dirty="0">
              <a:effectLst/>
              <a:latin typeface="Arial" panose="020B0604020202020204" pitchFamily="34" charset="0"/>
              <a:ea typeface="Arial" panose="020B0604020202020204" pitchFamily="34" charset="0"/>
            </a:endParaRPr>
          </a:p>
          <a:p>
            <a:pPr marL="285750" lvl="0" indent="-215900" algn="l" rtl="0">
              <a:lnSpc>
                <a:spcPct val="100000"/>
              </a:lnSpc>
              <a:spcBef>
                <a:spcPts val="0"/>
              </a:spcBef>
              <a:spcAft>
                <a:spcPts val="0"/>
              </a:spcAft>
              <a:buSzPts val="1100"/>
              <a:buFont typeface="Arial"/>
              <a:buNone/>
            </a:pPr>
            <a:endParaRPr dirty="0"/>
          </a:p>
        </p:txBody>
      </p:sp>
    </p:spTree>
    <p:extLst>
      <p:ext uri="{BB962C8B-B14F-4D97-AF65-F5344CB8AC3E}">
        <p14:creationId xmlns:p14="http://schemas.microsoft.com/office/powerpoint/2010/main" val="3860560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285750" marR="0" lvl="0" indent="-21590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Calibri"/>
                <a:ea typeface="Calibri"/>
                <a:cs typeface="Calibri"/>
                <a:sym typeface="Calibri"/>
              </a:rPr>
              <a:t> </a:t>
            </a:r>
            <a:endParaRPr lang="en-GB" sz="1800" dirty="0">
              <a:effectLst/>
              <a:latin typeface="Arial" panose="020B0604020202020204" pitchFamily="34" charset="0"/>
              <a:ea typeface="Arial" panose="020B0604020202020204" pitchFamily="34" charset="0"/>
            </a:endParaRPr>
          </a:p>
          <a:p>
            <a:pPr marL="285750" lvl="0" indent="-215900" algn="l" rtl="0">
              <a:lnSpc>
                <a:spcPct val="100000"/>
              </a:lnSpc>
              <a:spcBef>
                <a:spcPts val="0"/>
              </a:spcBef>
              <a:spcAft>
                <a:spcPts val="0"/>
              </a:spcAft>
              <a:buSzPts val="1100"/>
              <a:buFont typeface="Arial"/>
              <a:buNone/>
            </a:pPr>
            <a:endParaRPr dirty="0"/>
          </a:p>
        </p:txBody>
      </p:sp>
    </p:spTree>
    <p:extLst>
      <p:ext uri="{BB962C8B-B14F-4D97-AF65-F5344CB8AC3E}">
        <p14:creationId xmlns:p14="http://schemas.microsoft.com/office/powerpoint/2010/main" val="1548544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6" name="Google Shape;166;p1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7: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17: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dirty="0"/>
              <a:t>We can acknowledge how everyone has many characteristics and how they are viewed by society (and the opportunities this provides, or discrimination they experience) can be based on the interplay between gender and other forms of discrimination, like race, age, class, socioeconomic status, physical or mental ability, gender, religion, or ethnicity.</a:t>
            </a:r>
          </a:p>
          <a:p>
            <a:pPr marL="457200" lvl="0" indent="-298450" algn="l" rtl="0">
              <a:lnSpc>
                <a:spcPct val="100000"/>
              </a:lnSpc>
              <a:spcBef>
                <a:spcPts val="0"/>
              </a:spcBef>
              <a:spcAft>
                <a:spcPts val="0"/>
              </a:spcAft>
              <a:buSzPts val="1100"/>
              <a:buChar char="●"/>
            </a:pPr>
            <a:r>
              <a:rPr lang="en-US" dirty="0"/>
              <a:t>The barriers faced by a middle class woman living in Melbourne or New York are not the same as those of a poor woman living in rural Fiji or Uganda. Women aren’t just exposed to sexism. “Racism, ableism, ageism, and religious persecution are intrinsically linked to how [women] experience inequality.” – International Women’s Development Agency (IWDA), Australia, https://iwda.org.au/3-ways-to-be-an-intersectional-feminist-ally/ </a:t>
            </a:r>
          </a:p>
          <a:p>
            <a:pPr marL="457200" lvl="0" indent="-228600" algn="l" rtl="0">
              <a:lnSpc>
                <a:spcPct val="100000"/>
              </a:lnSpc>
              <a:spcBef>
                <a:spcPts val="0"/>
              </a:spcBef>
              <a:spcAft>
                <a:spcPts val="0"/>
              </a:spcAft>
              <a:buSzPts val="1100"/>
              <a:buNone/>
            </a:pPr>
            <a:endParaRPr dirty="0"/>
          </a:p>
        </p:txBody>
      </p:sp>
      <p:sp>
        <p:nvSpPr>
          <p:cNvPr id="182" name="Google Shape;182;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8</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8: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18: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C00000"/>
              </a:buClr>
              <a:buSzPts val="1400"/>
              <a:buFont typeface="Calibri"/>
              <a:buNone/>
              <a:defRPr sz="2800" b="1" i="0">
                <a:solidFill>
                  <a:srgbClr val="C0000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 name="Google Shape;11;p2"/>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Clr>
                <a:schemeClr val="dk1"/>
              </a:buClr>
              <a:buSzPts val="1400"/>
              <a:buNone/>
              <a:defRPr/>
            </a:lvl6pPr>
            <a:lvl7pPr marL="3200400" lvl="6" indent="-228600" algn="l">
              <a:lnSpc>
                <a:spcPct val="100000"/>
              </a:lnSpc>
              <a:spcBef>
                <a:spcPts val="0"/>
              </a:spcBef>
              <a:spcAft>
                <a:spcPts val="0"/>
              </a:spcAft>
              <a:buClr>
                <a:schemeClr val="dk1"/>
              </a:buClr>
              <a:buSzPts val="1400"/>
              <a:buNone/>
              <a:defRPr/>
            </a:lvl7pPr>
            <a:lvl8pPr marL="3657600" lvl="7" indent="-228600" algn="l">
              <a:lnSpc>
                <a:spcPct val="100000"/>
              </a:lnSpc>
              <a:spcBef>
                <a:spcPts val="0"/>
              </a:spcBef>
              <a:spcAft>
                <a:spcPts val="0"/>
              </a:spcAft>
              <a:buClr>
                <a:schemeClr val="dk1"/>
              </a:buClr>
              <a:buSzPts val="1400"/>
              <a:buNone/>
              <a:defRPr/>
            </a:lvl8pPr>
            <a:lvl9pPr marL="4114800" lvl="8" indent="-228600" algn="l">
              <a:lnSpc>
                <a:spcPct val="100000"/>
              </a:lnSpc>
              <a:spcBef>
                <a:spcPts val="0"/>
              </a:spcBef>
              <a:spcAft>
                <a:spcPts val="0"/>
              </a:spcAft>
              <a:buClr>
                <a:schemeClr val="dk1"/>
              </a:buClr>
              <a:buSzPts val="1400"/>
              <a:buNone/>
              <a:defRPr/>
            </a:lvl9pPr>
          </a:lstStyle>
          <a:p>
            <a:endParaRPr/>
          </a:p>
        </p:txBody>
      </p:sp>
      <p:sp>
        <p:nvSpPr>
          <p:cNvPr id="12" name="Google Shape;12;p2"/>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888888"/>
              </a:buClr>
              <a:buSzPts val="1400"/>
              <a:buFont typeface="Verdana"/>
              <a:buNone/>
              <a:defRPr sz="18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2"/>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888888"/>
              </a:buClr>
              <a:buSzPts val="1400"/>
              <a:buFont typeface="Verdana"/>
              <a:buNone/>
              <a:defRPr sz="18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2"/>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
        <p:cNvGrpSpPr/>
        <p:nvPr/>
      </p:nvGrpSpPr>
      <p:grpSpPr>
        <a:xfrm>
          <a:off x="0" y="0"/>
          <a:ext cx="0" cy="0"/>
          <a:chOff x="0" y="0"/>
          <a:chExt cx="0" cy="0"/>
        </a:xfrm>
      </p:grpSpPr>
      <p:sp>
        <p:nvSpPr>
          <p:cNvPr id="22" name="Google Shape;22;p4"/>
          <p:cNvSpPr txBox="1">
            <a:spLocks noGrp="1"/>
          </p:cNvSpPr>
          <p:nvPr>
            <p:ph type="body" idx="1"/>
          </p:nvPr>
        </p:nvSpPr>
        <p:spPr>
          <a:xfrm>
            <a:off x="1179872" y="772478"/>
            <a:ext cx="7506929" cy="5313997"/>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sz="3200" b="1">
                <a:solidFill>
                  <a:schemeClr val="lt1"/>
                </a:solidFill>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ext, Bullet Points">
  <p:cSld name="Title, Text, Bullet Point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457199" y="504308"/>
            <a:ext cx="3240000" cy="1143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2800"/>
              <a:buFont typeface="Trebuchet MS"/>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457200" y="1672866"/>
            <a:ext cx="3240000" cy="3892334"/>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5"/>
          <p:cNvSpPr txBox="1">
            <a:spLocks noGrp="1"/>
          </p:cNvSpPr>
          <p:nvPr>
            <p:ph type="body" idx="2"/>
          </p:nvPr>
        </p:nvSpPr>
        <p:spPr>
          <a:xfrm>
            <a:off x="4165601" y="504310"/>
            <a:ext cx="4521199" cy="5061467"/>
          </a:xfrm>
          <a:prstGeom prst="rect">
            <a:avLst/>
          </a:prstGeom>
          <a:noFill/>
          <a:ln>
            <a:noFill/>
          </a:ln>
        </p:spPr>
        <p:txBody>
          <a:bodyPr spcFirstLastPara="1" wrap="square" lIns="91425" tIns="45700" rIns="91425" bIns="45700" anchor="t" anchorCtr="0">
            <a:noAutofit/>
          </a:bodyPr>
          <a:lstStyle>
            <a:lvl1pPr marL="457200" lvl="0" indent="-354330" algn="l">
              <a:lnSpc>
                <a:spcPct val="100000"/>
              </a:lnSpc>
              <a:spcBef>
                <a:spcPts val="360"/>
              </a:spcBef>
              <a:spcAft>
                <a:spcPts val="0"/>
              </a:spcAft>
              <a:buClr>
                <a:schemeClr val="accent1"/>
              </a:buClr>
              <a:buSzPts val="1980"/>
              <a:buFont typeface="Arial"/>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 name="Google Shape;27;p5"/>
          <p:cNvSpPr txBox="1">
            <a:spLocks noGrp="1"/>
          </p:cNvSpPr>
          <p:nvPr>
            <p:ph type="ftr" idx="11"/>
          </p:nvPr>
        </p:nvSpPr>
        <p:spPr>
          <a:xfrm>
            <a:off x="457201" y="6356352"/>
            <a:ext cx="7744953"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accent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28" name="Google Shape;28;p5"/>
          <p:cNvSpPr txBox="1">
            <a:spLocks noGrp="1"/>
          </p:cNvSpPr>
          <p:nvPr>
            <p:ph type="sldNum" idx="12"/>
          </p:nvPr>
        </p:nvSpPr>
        <p:spPr>
          <a:xfrm>
            <a:off x="8202152" y="6356352"/>
            <a:ext cx="484647" cy="365125"/>
          </a:xfrm>
          <a:prstGeom prst="rect">
            <a:avLst/>
          </a:prstGeom>
          <a:noFill/>
          <a:ln>
            <a:noFill/>
          </a:ln>
        </p:spPr>
        <p:txBody>
          <a:bodyPr spcFirstLastPara="1" wrap="square" lIns="91425" tIns="45700" rIns="91425" bIns="0" anchor="b" anchorCtr="0">
            <a:noAutofit/>
          </a:bodyPr>
          <a:lstStyle>
            <a:lvl1pPr marL="0" marR="0" lvl="0"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1pPr>
            <a:lvl2pPr marL="0" marR="0" lvl="1"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2pPr>
            <a:lvl3pPr marL="0" marR="0" lvl="2"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3pPr>
            <a:lvl4pPr marL="0" marR="0" lvl="3"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4pPr>
            <a:lvl5pPr marL="0" marR="0" lvl="4"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5pPr>
            <a:lvl6pPr marL="0" marR="0" lvl="5"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6pPr>
            <a:lvl7pPr marL="0" marR="0" lvl="6"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7pPr>
            <a:lvl8pPr marL="0" marR="0" lvl="7"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8pPr>
            <a:lvl9pPr marL="0" marR="0" lvl="8"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cxnSp>
        <p:nvCxnSpPr>
          <p:cNvPr id="29" name="Google Shape;29;p5"/>
          <p:cNvCxnSpPr/>
          <p:nvPr/>
        </p:nvCxnSpPr>
        <p:spPr>
          <a:xfrm>
            <a:off x="457200" y="6342677"/>
            <a:ext cx="8229600" cy="0"/>
          </a:xfrm>
          <a:prstGeom prst="straightConnector1">
            <a:avLst/>
          </a:prstGeom>
          <a:noFill/>
          <a:ln w="9525" cap="flat" cmpd="sng">
            <a:solidFill>
              <a:schemeClr val="accent1"/>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0"/>
        <p:cNvGrpSpPr/>
        <p:nvPr/>
      </p:nvGrpSpPr>
      <p:grpSpPr>
        <a:xfrm>
          <a:off x="0" y="0"/>
          <a:ext cx="0" cy="0"/>
          <a:chOff x="0" y="0"/>
          <a:chExt cx="0" cy="0"/>
        </a:xfrm>
      </p:grpSpPr>
      <p:sp>
        <p:nvSpPr>
          <p:cNvPr id="31" name="Google Shape;31;p6"/>
          <p:cNvSpPr>
            <a:spLocks noGrp="1"/>
          </p:cNvSpPr>
          <p:nvPr>
            <p:ph type="pic" idx="2"/>
          </p:nvPr>
        </p:nvSpPr>
        <p:spPr>
          <a:xfrm>
            <a:off x="0" y="0"/>
            <a:ext cx="91440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Verdana"/>
                <a:ea typeface="Verdana"/>
                <a:cs typeface="Verdana"/>
                <a:sym typeface="Verdana"/>
              </a:defRPr>
            </a:lvl1pPr>
            <a:lvl2pPr marR="0" lvl="1"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2pPr>
            <a:lvl3pPr marR="0" lvl="2"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3pPr>
            <a:lvl4pPr marR="0" lvl="3"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4pPr>
            <a:lvl5pPr marR="0" lvl="4"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32" name="Google Shape;32;p6"/>
          <p:cNvSpPr txBox="1">
            <a:spLocks noGrp="1"/>
          </p:cNvSpPr>
          <p:nvPr>
            <p:ph type="ctrTitle"/>
          </p:nvPr>
        </p:nvSpPr>
        <p:spPr>
          <a:xfrm>
            <a:off x="2629228" y="2865439"/>
            <a:ext cx="5717967" cy="14700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2"/>
              </a:buClr>
              <a:buSzPts val="4800"/>
              <a:buFont typeface="Trebuchet MS"/>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
          <p:cNvSpPr txBox="1">
            <a:spLocks noGrp="1"/>
          </p:cNvSpPr>
          <p:nvPr>
            <p:ph type="subTitle" idx="1"/>
          </p:nvPr>
        </p:nvSpPr>
        <p:spPr>
          <a:xfrm>
            <a:off x="2629228" y="4335462"/>
            <a:ext cx="5717967" cy="1752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860"/>
              </a:spcBef>
              <a:spcAft>
                <a:spcPts val="0"/>
              </a:spcAft>
              <a:buSzPts val="4300"/>
              <a:buNone/>
              <a:defRPr sz="4300">
                <a:solidFill>
                  <a:srgbClr val="000000"/>
                </a:solidFill>
              </a:defRPr>
            </a:lvl1pPr>
            <a:lvl2pPr lvl="1" algn="ctr">
              <a:lnSpc>
                <a:spcPct val="100000"/>
              </a:lnSpc>
              <a:spcBef>
                <a:spcPts val="440"/>
              </a:spcBef>
              <a:spcAft>
                <a:spcPts val="0"/>
              </a:spcAft>
              <a:buSzPts val="2200"/>
              <a:buNone/>
              <a:defRPr>
                <a:solidFill>
                  <a:srgbClr val="888888"/>
                </a:solidFill>
              </a:defRPr>
            </a:lvl2pPr>
            <a:lvl3pPr lvl="2" algn="ctr">
              <a:lnSpc>
                <a:spcPct val="100000"/>
              </a:lnSpc>
              <a:spcBef>
                <a:spcPts val="440"/>
              </a:spcBef>
              <a:spcAft>
                <a:spcPts val="0"/>
              </a:spcAft>
              <a:buSzPts val="22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34" name="Google Shape;34;p6"/>
          <p:cNvPicPr preferRelativeResize="0"/>
          <p:nvPr/>
        </p:nvPicPr>
        <p:blipFill rotWithShape="1">
          <a:blip r:embed="rId2">
            <a:alphaModFix/>
          </a:blip>
          <a:srcRect/>
          <a:stretch/>
        </p:blipFill>
        <p:spPr>
          <a:xfrm>
            <a:off x="6975594" y="275918"/>
            <a:ext cx="1371600" cy="14605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2800" b="1" i="0">
                <a:solidFill>
                  <a:srgbClr val="C0000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8"/>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5" name="Google Shape;45;p8"/>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rgbClr val="888888"/>
              </a:buClr>
              <a:buSzPts val="1400"/>
              <a:buFont typeface="Arial"/>
              <a:buNone/>
              <a:defRPr>
                <a:solidFill>
                  <a:srgbClr val="888888"/>
                </a:solidFill>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46" name="Google Shape;46;p8"/>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888888"/>
              </a:buClr>
              <a:buSzPts val="1400"/>
              <a:buFont typeface="Arial"/>
              <a:buNone/>
              <a:defRPr>
                <a:solidFill>
                  <a:srgbClr val="888888"/>
                </a:solidFill>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47" name="Google Shape;47;p8"/>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Text, Image">
  <p:cSld name="Title, Text, Image">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457199" y="504308"/>
            <a:ext cx="3240000" cy="1143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B61322"/>
              </a:buClr>
              <a:buSzPts val="3200"/>
              <a:buFont typeface="Calibri"/>
              <a:buNone/>
              <a:defRPr>
                <a:solidFill>
                  <a:srgbClr val="B6132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
          <p:cNvSpPr txBox="1">
            <a:spLocks noGrp="1"/>
          </p:cNvSpPr>
          <p:nvPr>
            <p:ph type="ftr" idx="11"/>
          </p:nvPr>
        </p:nvSpPr>
        <p:spPr>
          <a:xfrm>
            <a:off x="5306553" y="6356350"/>
            <a:ext cx="2895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0"/>
          <p:cNvSpPr txBox="1">
            <a:spLocks noGrp="1"/>
          </p:cNvSpPr>
          <p:nvPr>
            <p:ph type="sldNum" idx="12"/>
          </p:nvPr>
        </p:nvSpPr>
        <p:spPr>
          <a:xfrm>
            <a:off x="8202152" y="6356350"/>
            <a:ext cx="48464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8" name="Google Shape;58;p10"/>
          <p:cNvCxnSpPr/>
          <p:nvPr/>
        </p:nvCxnSpPr>
        <p:spPr>
          <a:xfrm>
            <a:off x="457200" y="6342677"/>
            <a:ext cx="8229600" cy="0"/>
          </a:xfrm>
          <a:prstGeom prst="straightConnector1">
            <a:avLst/>
          </a:prstGeom>
          <a:noFill/>
          <a:ln w="9525" cap="flat" cmpd="sng">
            <a:solidFill>
              <a:srgbClr val="DA2B1C"/>
            </a:solidFill>
            <a:prstDash val="solid"/>
            <a:round/>
            <a:headEnd type="none" w="sm" len="sm"/>
            <a:tailEnd type="none" w="sm" len="sm"/>
          </a:ln>
        </p:spPr>
      </p:cxnSp>
      <p:sp>
        <p:nvSpPr>
          <p:cNvPr id="59" name="Google Shape;59;p10"/>
          <p:cNvSpPr txBox="1">
            <a:spLocks noGrp="1"/>
          </p:cNvSpPr>
          <p:nvPr>
            <p:ph type="body" idx="1"/>
          </p:nvPr>
        </p:nvSpPr>
        <p:spPr>
          <a:xfrm>
            <a:off x="457200" y="1672866"/>
            <a:ext cx="3240000" cy="389233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360"/>
              </a:spcBef>
              <a:spcAft>
                <a:spcPts val="0"/>
              </a:spcAft>
              <a:buClr>
                <a:schemeClr val="dk1"/>
              </a:buClr>
              <a:buSzPts val="1800"/>
              <a:buNone/>
              <a:defRPr/>
            </a:lvl1pPr>
            <a:lvl2pPr marL="914400" lvl="1" indent="-354330" algn="l">
              <a:lnSpc>
                <a:spcPct val="100000"/>
              </a:lnSpc>
              <a:spcBef>
                <a:spcPts val="360"/>
              </a:spcBef>
              <a:spcAft>
                <a:spcPts val="0"/>
              </a:spcAft>
              <a:buSzPts val="198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0" name="Google Shape;60;p10"/>
          <p:cNvSpPr>
            <a:spLocks noGrp="1"/>
          </p:cNvSpPr>
          <p:nvPr>
            <p:ph type="pic" idx="2"/>
          </p:nvPr>
        </p:nvSpPr>
        <p:spPr>
          <a:xfrm>
            <a:off x="3971925" y="480813"/>
            <a:ext cx="4714875" cy="5540375"/>
          </a:xfrm>
          <a:prstGeom prst="rect">
            <a:avLst/>
          </a:prstGeom>
          <a:noFill/>
          <a:ln>
            <a:noFill/>
          </a:ln>
        </p:spPr>
        <p:txBody>
          <a:bodyPr spcFirstLastPara="1" wrap="square" lIns="0" tIns="0" rIns="0" bIns="0" anchor="t" anchorCtr="0">
            <a:noAutofit/>
          </a:bodyPr>
          <a:lstStyle>
            <a:lvl1pPr marR="0" lvl="0" algn="l" rtl="0">
              <a:lnSpc>
                <a:spcPct val="100000"/>
              </a:lnSpc>
              <a:spcBef>
                <a:spcPts val="440"/>
              </a:spcBef>
              <a:spcAft>
                <a:spcPts val="0"/>
              </a:spcAft>
              <a:buClr>
                <a:schemeClr val="dk1"/>
              </a:buClr>
              <a:buSzPts val="2200"/>
              <a:buFont typeface="Arial"/>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440"/>
              </a:spcBef>
              <a:spcAft>
                <a:spcPts val="0"/>
              </a:spcAft>
              <a:buClr>
                <a:schemeClr val="accent1"/>
              </a:buClr>
              <a:buSzPts val="2420"/>
              <a:buFont typeface="Arial"/>
              <a:buChar char="•"/>
              <a:defRPr sz="22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10"/>
          <p:cNvSpPr txBox="1">
            <a:spLocks noGrp="1"/>
          </p:cNvSpPr>
          <p:nvPr>
            <p:ph type="dt" idx="10"/>
          </p:nvPr>
        </p:nvSpPr>
        <p:spPr>
          <a:xfrm>
            <a:off x="457200" y="6356350"/>
            <a:ext cx="484935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051720" y="620688"/>
            <a:ext cx="6624736" cy="504055"/>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chemeClr val="accent2"/>
              </a:buClr>
              <a:buSzPts val="2800"/>
              <a:buFont typeface="Trebuchet MS"/>
              <a:buNone/>
              <a:defRPr sz="2800" b="1" i="0" u="none" strike="noStrike" cap="none">
                <a:solidFill>
                  <a:schemeClr val="accent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2060848"/>
            <a:ext cx="8229600" cy="4065315"/>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Verdana"/>
                <a:ea typeface="Verdana"/>
                <a:cs typeface="Verdana"/>
                <a:sym typeface="Verdana"/>
              </a:defRPr>
            </a:lvl1pPr>
            <a:lvl2pPr marL="914400" marR="0" lvl="1"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8" name="Google Shape;8;p1"/>
          <p:cNvSpPr txBox="1">
            <a:spLocks noGrp="1"/>
          </p:cNvSpPr>
          <p:nvPr>
            <p:ph type="sldNum" idx="12"/>
          </p:nvPr>
        </p:nvSpPr>
        <p:spPr>
          <a:xfrm>
            <a:off x="467544" y="6309320"/>
            <a:ext cx="1152128" cy="365125"/>
          </a:xfrm>
          <a:prstGeom prst="rect">
            <a:avLst/>
          </a:prstGeom>
          <a:noFill/>
          <a:ln>
            <a:noFill/>
          </a:ln>
        </p:spPr>
        <p:txBody>
          <a:bodyPr spcFirstLastPara="1" wrap="square" lIns="91425" tIns="45700" rIns="91425" bIns="0" anchor="b" anchorCtr="0">
            <a:noAutofit/>
          </a:bodyPr>
          <a:lstStyle>
            <a:lvl1pPr marL="25400" marR="0" lvl="0"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1pPr>
            <a:lvl2pPr marL="25400" marR="0" lvl="1"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2pPr>
            <a:lvl3pPr marL="25400" marR="0" lvl="2"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3pPr>
            <a:lvl4pPr marL="25400" marR="0" lvl="3"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4pPr>
            <a:lvl5pPr marL="25400" marR="0" lvl="4"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5pPr>
            <a:lvl6pPr marL="25400" marR="0" lvl="5"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6pPr>
            <a:lvl7pPr marL="25400" marR="0" lvl="6"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7pPr>
            <a:lvl8pPr marL="25400" marR="0" lvl="7"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8pPr>
            <a:lvl9pPr marL="25400" marR="0" lvl="8"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9pPr>
          </a:lstStyle>
          <a:p>
            <a:pPr marL="25400" lvl="0" indent="0" algn="l"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
        <p:cNvGrpSpPr/>
        <p:nvPr/>
      </p:nvGrpSpPr>
      <p:grpSpPr>
        <a:xfrm>
          <a:off x="0" y="0"/>
          <a:ext cx="0" cy="0"/>
          <a:chOff x="0" y="0"/>
          <a:chExt cx="0" cy="0"/>
        </a:xfrm>
      </p:grpSpPr>
      <p:sp>
        <p:nvSpPr>
          <p:cNvPr id="36" name="Google Shape;36;p7"/>
          <p:cNvSpPr/>
          <p:nvPr/>
        </p:nvSpPr>
        <p:spPr>
          <a:xfrm>
            <a:off x="457200" y="6342676"/>
            <a:ext cx="8225790" cy="0"/>
          </a:xfrm>
          <a:custGeom>
            <a:avLst/>
            <a:gdLst/>
            <a:ahLst/>
            <a:cxnLst/>
            <a:rect l="l" t="t" r="r" b="b"/>
            <a:pathLst>
              <a:path w="8225790" h="120000" extrusionOk="0">
                <a:moveTo>
                  <a:pt x="0" y="0"/>
                </a:moveTo>
                <a:lnTo>
                  <a:pt x="8225403" y="0"/>
                </a:lnTo>
              </a:path>
            </a:pathLst>
          </a:custGeom>
          <a:noFill/>
          <a:ln w="9525" cap="flat" cmpd="sng">
            <a:solidFill>
              <a:srgbClr val="E5432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 name="Google Shape;37;p7"/>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rgbClr val="DC312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 name="Google Shape;38;p7"/>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39" name="Google Shape;39;p7"/>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0" name="Google Shape;40;p7"/>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1" name="Google Shape;41;p7"/>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25400" marR="0" lvl="1"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25400" marR="0" lvl="2"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25400" marR="0" lvl="3"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5400" marR="0" lvl="4"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5400" marR="0" lvl="5"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25400" marR="0" lvl="6"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25400" marR="0" lvl="7"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25400" marR="0" lvl="8"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457200" y="274638"/>
            <a:ext cx="8229600" cy="11430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1"/>
              </a:buClr>
              <a:buSzPts val="3200"/>
              <a:buFont typeface="Calibri"/>
              <a:buNone/>
              <a:defRPr sz="32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 name="Google Shape;50;p9"/>
          <p:cNvSpPr txBox="1">
            <a:spLocks noGrp="1"/>
          </p:cNvSpPr>
          <p:nvPr>
            <p:ph type="body" idx="1"/>
          </p:nvPr>
        </p:nvSpPr>
        <p:spPr>
          <a:xfrm>
            <a:off x="457200" y="1600200"/>
            <a:ext cx="8229600" cy="4525963"/>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440"/>
              </a:spcBef>
              <a:spcAft>
                <a:spcPts val="0"/>
              </a:spcAft>
              <a:buClr>
                <a:schemeClr val="dk1"/>
              </a:buClr>
              <a:buSzPts val="2200"/>
              <a:buFont typeface="Arial"/>
              <a:buNone/>
              <a:defRPr sz="2200" b="0" i="0" u="none" strike="noStrike" cap="none">
                <a:solidFill>
                  <a:schemeClr val="dk1"/>
                </a:solidFill>
                <a:latin typeface="Calibri"/>
                <a:ea typeface="Calibri"/>
                <a:cs typeface="Calibri"/>
                <a:sym typeface="Calibri"/>
              </a:defRPr>
            </a:lvl1pPr>
            <a:lvl2pPr marL="914400" marR="0" lvl="1" indent="-382269" algn="l" rtl="0">
              <a:lnSpc>
                <a:spcPct val="100000"/>
              </a:lnSpc>
              <a:spcBef>
                <a:spcPts val="440"/>
              </a:spcBef>
              <a:spcAft>
                <a:spcPts val="0"/>
              </a:spcAft>
              <a:buClr>
                <a:schemeClr val="accent1"/>
              </a:buClr>
              <a:buSzPts val="2420"/>
              <a:buFont typeface="Arial"/>
              <a:buChar char="•"/>
              <a:defRPr sz="22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9"/>
          <p:cNvSpPr txBox="1">
            <a:spLocks noGrp="1"/>
          </p:cNvSpPr>
          <p:nvPr>
            <p:ph type="dt" idx="10"/>
          </p:nvPr>
        </p:nvSpPr>
        <p:spPr>
          <a:xfrm>
            <a:off x="457200" y="6356350"/>
            <a:ext cx="4849353"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9"/>
          <p:cNvSpPr txBox="1">
            <a:spLocks noGrp="1"/>
          </p:cNvSpPr>
          <p:nvPr>
            <p:ph type="ftr" idx="11"/>
          </p:nvPr>
        </p:nvSpPr>
        <p:spPr>
          <a:xfrm>
            <a:off x="5306553" y="6356350"/>
            <a:ext cx="28956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9"/>
          <p:cNvSpPr txBox="1">
            <a:spLocks noGrp="1"/>
          </p:cNvSpPr>
          <p:nvPr>
            <p:ph type="sldNum" idx="12"/>
          </p:nvPr>
        </p:nvSpPr>
        <p:spPr>
          <a:xfrm>
            <a:off x="8202152" y="6356350"/>
            <a:ext cx="48464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www.cdkn.org/"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www.weforum.org/"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1093471" y="2357788"/>
            <a:ext cx="6414222" cy="214242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dirty="0"/>
              <a:t>Climate compatible development: </a:t>
            </a:r>
            <a:br>
              <a:rPr lang="en-US" dirty="0"/>
            </a:br>
            <a:br>
              <a:rPr lang="en-US" dirty="0"/>
            </a:br>
            <a:r>
              <a:rPr lang="en-US" dirty="0"/>
              <a:t>Why is a gender-equitable and socially inclusive approach needed? </a:t>
            </a:r>
            <a:br>
              <a:rPr lang="en-US" dirty="0"/>
            </a:br>
            <a:br>
              <a:rPr lang="en-US" dirty="0"/>
            </a:br>
            <a:br>
              <a:rPr lang="en-US" dirty="0"/>
            </a:br>
            <a:br>
              <a:rPr lang="en-US" dirty="0"/>
            </a:br>
            <a:br>
              <a:rPr lang="en-US" dirty="0"/>
            </a:br>
            <a:r>
              <a:rPr lang="en-US" sz="1100" b="0" i="1" dirty="0">
                <a:solidFill>
                  <a:schemeClr val="tx1"/>
                </a:solidFill>
              </a:rPr>
              <a:t>Image: ICCCAD and CDKN,</a:t>
            </a:r>
            <a:br>
              <a:rPr lang="en-US" sz="1100" b="0" i="1" dirty="0">
                <a:solidFill>
                  <a:schemeClr val="tx1"/>
                </a:solidFill>
              </a:rPr>
            </a:br>
            <a:r>
              <a:rPr lang="en-US" sz="1100" b="0" i="1" dirty="0">
                <a:solidFill>
                  <a:schemeClr val="tx1"/>
                </a:solidFill>
              </a:rPr>
              <a:t>Voices from the Frontline </a:t>
            </a:r>
            <a:endParaRPr sz="1100" b="0" i="1" dirty="0">
              <a:solidFill>
                <a:schemeClr val="tx1"/>
              </a:solidFill>
            </a:endParaRPr>
          </a:p>
        </p:txBody>
      </p:sp>
      <p:pic>
        <p:nvPicPr>
          <p:cNvPr id="67" name="Google Shape;67;p11"/>
          <p:cNvPicPr preferRelativeResize="0"/>
          <p:nvPr/>
        </p:nvPicPr>
        <p:blipFill rotWithShape="1">
          <a:blip r:embed="rId3">
            <a:alphaModFix/>
          </a:blip>
          <a:srcRect/>
          <a:stretch/>
        </p:blipFill>
        <p:spPr>
          <a:xfrm>
            <a:off x="1043021" y="591523"/>
            <a:ext cx="3438144" cy="1496568"/>
          </a:xfrm>
          <a:prstGeom prst="rect">
            <a:avLst/>
          </a:prstGeom>
          <a:noFill/>
          <a:ln>
            <a:noFill/>
          </a:ln>
        </p:spPr>
      </p:pic>
      <p:pic>
        <p:nvPicPr>
          <p:cNvPr id="3" name="Picture 2" descr="A picture containing tree, person, outdoor, smiling&#10;&#10;Description automatically generated">
            <a:extLst>
              <a:ext uri="{FF2B5EF4-FFF2-40B4-BE49-F238E27FC236}">
                <a16:creationId xmlns:a16="http://schemas.microsoft.com/office/drawing/2014/main" id="{3A9B675F-221D-45C9-A5BF-ACE0829F0EB3}"/>
              </a:ext>
            </a:extLst>
          </p:cNvPr>
          <p:cNvPicPr>
            <a:picLocks noChangeAspect="1"/>
          </p:cNvPicPr>
          <p:nvPr/>
        </p:nvPicPr>
        <p:blipFill>
          <a:blip r:embed="rId4"/>
          <a:stretch>
            <a:fillRect/>
          </a:stretch>
        </p:blipFill>
        <p:spPr>
          <a:xfrm>
            <a:off x="4572000" y="4243683"/>
            <a:ext cx="4406636" cy="247873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972020" y="344336"/>
            <a:ext cx="7406640" cy="933450"/>
          </a:xfrm>
          <a:prstGeom prst="rect">
            <a:avLst/>
          </a:prstGeom>
          <a:noFill/>
          <a:ln>
            <a:noFill/>
          </a:ln>
        </p:spPr>
        <p:txBody>
          <a:bodyPr spcFirstLastPara="1" vert="horz" wrap="square" lIns="0" tIns="0" rIns="0" bIns="0" rtlCol="0" anchor="t" anchorCtr="0">
            <a:noAutofit/>
          </a:bodyPr>
          <a:lstStyle/>
          <a:p>
            <a:pPr algn="ctr">
              <a:buClr>
                <a:srgbClr val="C00000"/>
              </a:buClr>
            </a:pPr>
            <a:r>
              <a:rPr lang="en-US" dirty="0"/>
              <a:t>Group exercise: Take a character card</a:t>
            </a:r>
            <a:endParaRPr dirty="0">
              <a:highlight>
                <a:srgbClr val="FFFF00"/>
              </a:highlight>
            </a:endParaRPr>
          </a:p>
        </p:txBody>
      </p:sp>
      <p:sp>
        <p:nvSpPr>
          <p:cNvPr id="132" name="Google Shape;132;p20"/>
          <p:cNvSpPr txBox="1">
            <a:spLocks noGrp="1"/>
          </p:cNvSpPr>
          <p:nvPr>
            <p:ph type="body" idx="1"/>
          </p:nvPr>
        </p:nvSpPr>
        <p:spPr>
          <a:xfrm>
            <a:off x="230424" y="1845975"/>
            <a:ext cx="3368042" cy="3311515"/>
          </a:xfrm>
          <a:prstGeom prst="rect">
            <a:avLst/>
          </a:prstGeom>
          <a:noFill/>
          <a:ln>
            <a:noFill/>
          </a:ln>
        </p:spPr>
        <p:txBody>
          <a:bodyPr spcFirstLastPara="1" vert="horz" wrap="square" lIns="0" tIns="0" rIns="0" bIns="0" rtlCol="0" anchor="t" anchorCtr="0">
            <a:noAutofit/>
          </a:bodyPr>
          <a:lstStyle/>
          <a:p>
            <a:pPr marL="171450" indent="0">
              <a:lnSpc>
                <a:spcPct val="80000"/>
              </a:lnSpc>
            </a:pPr>
            <a:r>
              <a:rPr lang="en-US" sz="1950" dirty="0"/>
              <a:t>Read about how your character is affected by climate hazards (e.g. drought)</a:t>
            </a:r>
            <a:endParaRPr sz="1950" dirty="0"/>
          </a:p>
          <a:p>
            <a:pPr marL="171450" indent="0">
              <a:lnSpc>
                <a:spcPct val="80000"/>
              </a:lnSpc>
            </a:pPr>
            <a:endParaRPr sz="1950" dirty="0"/>
          </a:p>
          <a:p>
            <a:pPr marL="514350" indent="-342900">
              <a:lnSpc>
                <a:spcPct val="80000"/>
              </a:lnSpc>
              <a:buFont typeface="Arial"/>
              <a:buChar char="•"/>
            </a:pPr>
            <a:r>
              <a:rPr lang="en-US" sz="1950" dirty="0"/>
              <a:t>If you feel disadvantaged in facing the droughts step back</a:t>
            </a:r>
            <a:endParaRPr sz="1950" dirty="0"/>
          </a:p>
          <a:p>
            <a:pPr marL="514350" indent="-342900">
              <a:lnSpc>
                <a:spcPct val="80000"/>
              </a:lnSpc>
              <a:buFont typeface="Arial"/>
              <a:buChar char="•"/>
            </a:pPr>
            <a:r>
              <a:rPr lang="en-US" sz="1950" dirty="0"/>
              <a:t>If you feel strong in facing the droughts, step forward</a:t>
            </a:r>
            <a:endParaRPr sz="1950" dirty="0"/>
          </a:p>
          <a:p>
            <a:pPr marL="514350" indent="-342900">
              <a:lnSpc>
                <a:spcPct val="80000"/>
              </a:lnSpc>
              <a:buFont typeface="Arial"/>
              <a:buChar char="•"/>
            </a:pPr>
            <a:r>
              <a:rPr lang="en-US" sz="1950" dirty="0"/>
              <a:t>Why did you step forward or back?</a:t>
            </a:r>
            <a:endParaRPr sz="1950" dirty="0"/>
          </a:p>
        </p:txBody>
      </p:sp>
      <p:pic>
        <p:nvPicPr>
          <p:cNvPr id="2" name="Picture 1">
            <a:extLst>
              <a:ext uri="{FF2B5EF4-FFF2-40B4-BE49-F238E27FC236}">
                <a16:creationId xmlns:a16="http://schemas.microsoft.com/office/drawing/2014/main" id="{B4450702-535D-4307-94C8-871CF8BB83A1}"/>
              </a:ext>
            </a:extLst>
          </p:cNvPr>
          <p:cNvPicPr>
            <a:picLocks noChangeAspect="1"/>
          </p:cNvPicPr>
          <p:nvPr/>
        </p:nvPicPr>
        <p:blipFill>
          <a:blip r:embed="rId3"/>
          <a:stretch>
            <a:fillRect/>
          </a:stretch>
        </p:blipFill>
        <p:spPr>
          <a:xfrm>
            <a:off x="3949903" y="1674472"/>
            <a:ext cx="2250482" cy="3483018"/>
          </a:xfrm>
          <a:prstGeom prst="rect">
            <a:avLst/>
          </a:prstGeom>
        </p:spPr>
      </p:pic>
      <p:pic>
        <p:nvPicPr>
          <p:cNvPr id="3" name="Picture 2">
            <a:extLst>
              <a:ext uri="{FF2B5EF4-FFF2-40B4-BE49-F238E27FC236}">
                <a16:creationId xmlns:a16="http://schemas.microsoft.com/office/drawing/2014/main" id="{4BABA0BE-7B2B-4797-9438-D1AB759FA94E}"/>
              </a:ext>
            </a:extLst>
          </p:cNvPr>
          <p:cNvPicPr>
            <a:picLocks noChangeAspect="1"/>
          </p:cNvPicPr>
          <p:nvPr/>
        </p:nvPicPr>
        <p:blipFill>
          <a:blip r:embed="rId4"/>
          <a:stretch>
            <a:fillRect/>
          </a:stretch>
        </p:blipFill>
        <p:spPr>
          <a:xfrm>
            <a:off x="6551822" y="1637042"/>
            <a:ext cx="2355145" cy="3583916"/>
          </a:xfrm>
          <a:prstGeom prst="rect">
            <a:avLst/>
          </a:prstGeom>
        </p:spPr>
      </p:pic>
    </p:spTree>
    <p:extLst>
      <p:ext uri="{BB962C8B-B14F-4D97-AF65-F5344CB8AC3E}">
        <p14:creationId xmlns:p14="http://schemas.microsoft.com/office/powerpoint/2010/main" val="727659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29" descr="A picture containing clock&#10;&#10;Description automatically generated"/>
          <p:cNvPicPr preferRelativeResize="0"/>
          <p:nvPr/>
        </p:nvPicPr>
        <p:blipFill rotWithShape="1">
          <a:blip r:embed="rId3">
            <a:alphaModFix/>
          </a:blip>
          <a:srcRect/>
          <a:stretch/>
        </p:blipFill>
        <p:spPr>
          <a:xfrm>
            <a:off x="5534244" y="1399115"/>
            <a:ext cx="3609756" cy="2680365"/>
          </a:xfrm>
          <a:prstGeom prst="rect">
            <a:avLst/>
          </a:prstGeom>
          <a:noFill/>
          <a:ln>
            <a:noFill/>
          </a:ln>
        </p:spPr>
      </p:pic>
      <p:sp>
        <p:nvSpPr>
          <p:cNvPr id="201" name="Google Shape;201;p29"/>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1400"/>
              <a:buFont typeface="Calibri"/>
              <a:buNone/>
            </a:pPr>
            <a:r>
              <a:rPr lang="en-US"/>
              <a:t>The climate risk formula (IPCC, 2014):</a:t>
            </a:r>
            <a:br>
              <a:rPr lang="en-US"/>
            </a:br>
            <a:r>
              <a:rPr lang="en-US"/>
              <a:t>hazard – exposure - vulnerability</a:t>
            </a:r>
            <a:endParaRPr/>
          </a:p>
        </p:txBody>
      </p:sp>
      <p:sp>
        <p:nvSpPr>
          <p:cNvPr id="202" name="Google Shape;202;p29"/>
          <p:cNvSpPr txBox="1">
            <a:spLocks noGrp="1"/>
          </p:cNvSpPr>
          <p:nvPr>
            <p:ph type="body" idx="1"/>
          </p:nvPr>
        </p:nvSpPr>
        <p:spPr>
          <a:xfrm>
            <a:off x="45720" y="2012863"/>
            <a:ext cx="5714906" cy="2372066"/>
          </a:xfrm>
          <a:prstGeom prst="rect">
            <a:avLst/>
          </a:prstGeom>
          <a:noFill/>
          <a:ln>
            <a:noFill/>
          </a:ln>
        </p:spPr>
        <p:txBody>
          <a:bodyPr spcFirstLastPara="1" wrap="square" lIns="0" tIns="0" rIns="0" bIns="0" anchor="t" anchorCtr="0">
            <a:noAutofit/>
          </a:bodyPr>
          <a:lstStyle/>
          <a:p>
            <a:pPr marL="457200" lvl="0" indent="0" algn="l" rtl="0">
              <a:lnSpc>
                <a:spcPct val="100000"/>
              </a:lnSpc>
              <a:spcBef>
                <a:spcPts val="0"/>
              </a:spcBef>
              <a:spcAft>
                <a:spcPts val="0"/>
              </a:spcAft>
              <a:buSzPts val="1400"/>
              <a:buNone/>
            </a:pPr>
            <a:r>
              <a:rPr lang="en-US" sz="1800"/>
              <a:t>People’s individual characteristics make them more or less climate-vulnerable and may have a bearing on how exposed to the climate hazard they are</a:t>
            </a:r>
            <a:endParaRPr sz="1800"/>
          </a:p>
        </p:txBody>
      </p:sp>
      <p:pic>
        <p:nvPicPr>
          <p:cNvPr id="203" name="Google Shape;203;p29"/>
          <p:cNvPicPr preferRelativeResize="0"/>
          <p:nvPr/>
        </p:nvPicPr>
        <p:blipFill rotWithShape="1">
          <a:blip r:embed="rId4">
            <a:alphaModFix/>
          </a:blip>
          <a:srcRect l="4676" t="22793" r="4091" b="12471"/>
          <a:stretch/>
        </p:blipFill>
        <p:spPr>
          <a:xfrm>
            <a:off x="45720" y="3836288"/>
            <a:ext cx="6394269" cy="3402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2"/>
          <p:cNvSpPr txBox="1">
            <a:spLocks noGrp="1"/>
          </p:cNvSpPr>
          <p:nvPr>
            <p:ph type="title"/>
          </p:nvPr>
        </p:nvSpPr>
        <p:spPr>
          <a:xfrm>
            <a:off x="643978" y="230819"/>
            <a:ext cx="7594500" cy="89664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Women and girls often have less access to the things that make people more resilient </a:t>
            </a:r>
            <a:endParaRPr/>
          </a:p>
        </p:txBody>
      </p:sp>
      <p:sp>
        <p:nvSpPr>
          <p:cNvPr id="223" name="Google Shape;223;p32"/>
          <p:cNvSpPr txBox="1">
            <a:spLocks noGrp="1"/>
          </p:cNvSpPr>
          <p:nvPr>
            <p:ph type="body" idx="1"/>
          </p:nvPr>
        </p:nvSpPr>
        <p:spPr>
          <a:xfrm>
            <a:off x="643978" y="1223939"/>
            <a:ext cx="7060912" cy="2957444"/>
          </a:xfrm>
          <a:prstGeom prst="rect">
            <a:avLst/>
          </a:prstGeom>
          <a:noFill/>
          <a:ln>
            <a:noFill/>
          </a:ln>
        </p:spPr>
        <p:txBody>
          <a:bodyPr spcFirstLastPara="1" wrap="square" lIns="0" tIns="0" rIns="0" bIns="0" anchor="t" anchorCtr="0">
            <a:noAutofit/>
          </a:bodyPr>
          <a:lstStyle/>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Calibri"/>
              <a:buChar char="-"/>
            </a:pPr>
            <a:r>
              <a:rPr lang="en-US"/>
              <a:t>A gender gap is especially evident when it comes to the impact of natural hazards (e.g. climate shocks) on different people</a:t>
            </a:r>
            <a:endParaRPr/>
          </a:p>
          <a:p>
            <a:pPr marL="571500" lvl="0" indent="-342900" algn="l" rtl="0">
              <a:lnSpc>
                <a:spcPct val="100000"/>
              </a:lnSpc>
              <a:spcBef>
                <a:spcPts val="0"/>
              </a:spcBef>
              <a:spcAft>
                <a:spcPts val="0"/>
              </a:spcAft>
              <a:buSzPts val="1400"/>
              <a:buFont typeface="Calibri"/>
              <a:buChar char="-"/>
            </a:pPr>
            <a:r>
              <a:rPr lang="en-US"/>
              <a:t>Women are more deeply affected by climate shocks</a:t>
            </a:r>
            <a:endParaRPr/>
          </a:p>
          <a:p>
            <a:pPr marL="571500" lvl="0" indent="-342900" algn="l" rtl="0">
              <a:lnSpc>
                <a:spcPct val="100000"/>
              </a:lnSpc>
              <a:spcBef>
                <a:spcPts val="0"/>
              </a:spcBef>
              <a:spcAft>
                <a:spcPts val="0"/>
              </a:spcAft>
              <a:buSzPts val="1400"/>
              <a:buFont typeface="Calibri"/>
              <a:buChar char="-"/>
            </a:pPr>
            <a:r>
              <a:rPr lang="en-US"/>
              <a:t>It’s harder – on average – for them to bounce back</a:t>
            </a:r>
            <a:endParaRPr/>
          </a:p>
          <a:p>
            <a:pPr marL="571500" lvl="0" indent="-342900" algn="l" rtl="0">
              <a:lnSpc>
                <a:spcPct val="100000"/>
              </a:lnSpc>
              <a:spcBef>
                <a:spcPts val="0"/>
              </a:spcBef>
              <a:spcAft>
                <a:spcPts val="0"/>
              </a:spcAft>
              <a:buSzPts val="1400"/>
              <a:buFont typeface="Calibri"/>
              <a:buChar char="-"/>
            </a:pPr>
            <a:r>
              <a:rPr lang="en-US"/>
              <a:t>Disasters tend to exacerbate social inequalities and existing power divisions</a:t>
            </a:r>
            <a:endParaRPr/>
          </a:p>
          <a:p>
            <a:pPr marL="571500" lvl="0" indent="-254000" algn="l" rtl="0">
              <a:lnSpc>
                <a:spcPct val="100000"/>
              </a:lnSpc>
              <a:spcBef>
                <a:spcPts val="0"/>
              </a:spcBef>
              <a:spcAft>
                <a:spcPts val="0"/>
              </a:spcAft>
              <a:buSzPts val="1400"/>
              <a:buFont typeface="Calibri"/>
              <a:buNone/>
            </a:pP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sz="2400" b="1">
              <a:highlight>
                <a:srgbClr val="00FF00"/>
              </a:highlight>
            </a:endParaRPr>
          </a:p>
          <a:p>
            <a:pPr marL="457200" lvl="0" indent="-228600" algn="l" rtl="0">
              <a:lnSpc>
                <a:spcPct val="100000"/>
              </a:lnSpc>
              <a:spcBef>
                <a:spcPts val="0"/>
              </a:spcBef>
              <a:spcAft>
                <a:spcPts val="0"/>
              </a:spcAft>
              <a:buSzPts val="1400"/>
              <a:buNone/>
            </a:pPr>
            <a:endParaRPr sz="2400">
              <a:highlight>
                <a:srgbClr val="00FF00"/>
              </a:highlight>
            </a:endParaRPr>
          </a:p>
          <a:p>
            <a:pPr marL="457200" lvl="0" indent="-228600" algn="l" rtl="0">
              <a:lnSpc>
                <a:spcPct val="100000"/>
              </a:lnSpc>
              <a:spcBef>
                <a:spcPts val="0"/>
              </a:spcBef>
              <a:spcAft>
                <a:spcPts val="0"/>
              </a:spcAft>
              <a:buSzPts val="1400"/>
              <a:buNone/>
            </a:pPr>
            <a:endParaRPr/>
          </a:p>
        </p:txBody>
      </p:sp>
      <p:sp>
        <p:nvSpPr>
          <p:cNvPr id="224" name="Google Shape;224;p32"/>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12</a:t>
            </a:fld>
            <a:endParaRPr/>
          </a:p>
        </p:txBody>
      </p:sp>
      <p:pic>
        <p:nvPicPr>
          <p:cNvPr id="225" name="Google Shape;225;p32" descr="A picture containing drawing&#10;&#10;Description automatically generated"/>
          <p:cNvPicPr preferRelativeResize="0"/>
          <p:nvPr/>
        </p:nvPicPr>
        <p:blipFill rotWithShape="1">
          <a:blip r:embed="rId3">
            <a:alphaModFix/>
          </a:blip>
          <a:srcRect/>
          <a:stretch/>
        </p:blipFill>
        <p:spPr>
          <a:xfrm>
            <a:off x="3808272" y="3906897"/>
            <a:ext cx="3727448" cy="253516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1"/>
          <p:cNvSpPr txBox="1">
            <a:spLocks noGrp="1"/>
          </p:cNvSpPr>
          <p:nvPr>
            <p:ph type="title"/>
          </p:nvPr>
        </p:nvSpPr>
        <p:spPr>
          <a:xfrm>
            <a:off x="643978" y="230819"/>
            <a:ext cx="7594500" cy="89664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Women and girls often have less access to the things that make people more resilient </a:t>
            </a:r>
            <a:endParaRPr/>
          </a:p>
        </p:txBody>
      </p:sp>
      <p:sp>
        <p:nvSpPr>
          <p:cNvPr id="216" name="Google Shape;216;p31"/>
          <p:cNvSpPr txBox="1">
            <a:spLocks noGrp="1"/>
          </p:cNvSpPr>
          <p:nvPr>
            <p:ph type="body" idx="1"/>
          </p:nvPr>
        </p:nvSpPr>
        <p:spPr>
          <a:xfrm>
            <a:off x="643977" y="1223938"/>
            <a:ext cx="4251873" cy="5218126"/>
          </a:xfrm>
          <a:prstGeom prst="rect">
            <a:avLst/>
          </a:prstGeom>
          <a:noFill/>
          <a:ln>
            <a:noFill/>
          </a:ln>
        </p:spPr>
        <p:txBody>
          <a:bodyPr spcFirstLastPara="1" wrap="square" lIns="0" tIns="0" rIns="0" bIns="0" anchor="t" anchorCtr="0">
            <a:noAutofit/>
          </a:bodyPr>
          <a:lstStyle/>
          <a:p>
            <a:pPr marL="571500" lvl="0" indent="-254000" algn="l" rtl="0">
              <a:lnSpc>
                <a:spcPct val="80000"/>
              </a:lnSpc>
              <a:spcBef>
                <a:spcPts val="0"/>
              </a:spcBef>
              <a:spcAft>
                <a:spcPts val="0"/>
              </a:spcAft>
              <a:buSzPts val="1400"/>
              <a:buFont typeface="Calibri"/>
              <a:buNone/>
            </a:pPr>
            <a:endParaRPr sz="2400" dirty="0"/>
          </a:p>
          <a:p>
            <a:pPr marL="228600" lvl="0" indent="0" algn="l" rtl="0">
              <a:lnSpc>
                <a:spcPct val="80000"/>
              </a:lnSpc>
              <a:spcBef>
                <a:spcPts val="0"/>
              </a:spcBef>
              <a:spcAft>
                <a:spcPts val="0"/>
              </a:spcAft>
              <a:buSzPts val="1400"/>
            </a:pPr>
            <a:r>
              <a:rPr lang="en-US" sz="2400" b="1" dirty="0"/>
              <a:t>Research finds: </a:t>
            </a:r>
          </a:p>
          <a:p>
            <a:pPr marL="228600" lvl="0" indent="0" algn="l" rtl="0">
              <a:lnSpc>
                <a:spcPct val="80000"/>
              </a:lnSpc>
              <a:spcBef>
                <a:spcPts val="0"/>
              </a:spcBef>
              <a:spcAft>
                <a:spcPts val="0"/>
              </a:spcAft>
              <a:buSzPts val="1400"/>
            </a:pPr>
            <a:r>
              <a:rPr lang="en-US" sz="2400" dirty="0"/>
              <a:t>Latin America – women have less formal waged employment, less access to social safety nets such as healthcare, pensions (Vazquez et al, 2018)</a:t>
            </a:r>
            <a:endParaRPr sz="2400" dirty="0"/>
          </a:p>
          <a:p>
            <a:pPr marL="228600" lvl="0" indent="0" algn="l" rtl="0">
              <a:lnSpc>
                <a:spcPct val="80000"/>
              </a:lnSpc>
              <a:spcBef>
                <a:spcPts val="0"/>
              </a:spcBef>
              <a:spcAft>
                <a:spcPts val="0"/>
              </a:spcAft>
              <a:buSzPts val="1400"/>
            </a:pPr>
            <a:endParaRPr lang="en-US" sz="2400" dirty="0"/>
          </a:p>
          <a:p>
            <a:pPr marL="228600" lvl="0" indent="0" algn="l" rtl="0">
              <a:lnSpc>
                <a:spcPct val="80000"/>
              </a:lnSpc>
              <a:spcBef>
                <a:spcPts val="0"/>
              </a:spcBef>
              <a:spcAft>
                <a:spcPts val="0"/>
              </a:spcAft>
              <a:buSzPts val="1400"/>
            </a:pPr>
            <a:r>
              <a:rPr lang="en-US" sz="2400" dirty="0"/>
              <a:t>Africa and Asia – extensive evidence from the CARIAA </a:t>
            </a:r>
            <a:r>
              <a:rPr lang="en-US" sz="2400" dirty="0" err="1"/>
              <a:t>programme</a:t>
            </a:r>
            <a:r>
              <a:rPr lang="en-US" sz="2400" dirty="0"/>
              <a:t> that climate change and more frequent extreme weather events affect women more than men (Rao et al, 2019)</a:t>
            </a:r>
            <a:endParaRPr sz="2400" dirty="0"/>
          </a:p>
          <a:p>
            <a:pPr marL="571500" lvl="0" indent="-254000" algn="l" rtl="0">
              <a:lnSpc>
                <a:spcPct val="80000"/>
              </a:lnSpc>
              <a:spcBef>
                <a:spcPts val="0"/>
              </a:spcBef>
              <a:spcAft>
                <a:spcPts val="0"/>
              </a:spcAft>
              <a:buSzPts val="1400"/>
              <a:buFont typeface="Calibri"/>
              <a:buNone/>
            </a:pPr>
            <a:endParaRPr sz="2400" dirty="0"/>
          </a:p>
          <a:p>
            <a:pPr marL="228600" lvl="0" indent="0" algn="l" rtl="0">
              <a:lnSpc>
                <a:spcPct val="80000"/>
              </a:lnSpc>
              <a:spcBef>
                <a:spcPts val="0"/>
              </a:spcBef>
              <a:spcAft>
                <a:spcPts val="0"/>
              </a:spcAft>
              <a:buSzPts val="1400"/>
            </a:pPr>
            <a:r>
              <a:rPr lang="en-US" sz="2400" dirty="0"/>
              <a:t>Climate change is a multiplier of existing vulnerabilities</a:t>
            </a:r>
          </a:p>
          <a:p>
            <a:pPr marL="228600" lvl="0" indent="0" algn="l" rtl="0">
              <a:lnSpc>
                <a:spcPct val="80000"/>
              </a:lnSpc>
              <a:spcBef>
                <a:spcPts val="0"/>
              </a:spcBef>
              <a:spcAft>
                <a:spcPts val="0"/>
              </a:spcAft>
              <a:buSzPts val="1400"/>
            </a:pPr>
            <a:r>
              <a:rPr lang="en-US" sz="1600" dirty="0"/>
              <a:t>[Image: Mozambique, Red Cross]</a:t>
            </a:r>
            <a:endParaRPr sz="1600" dirty="0"/>
          </a:p>
          <a:p>
            <a:pPr marL="228600" lvl="0" indent="0" algn="l" rtl="0">
              <a:lnSpc>
                <a:spcPct val="80000"/>
              </a:lnSpc>
              <a:spcBef>
                <a:spcPts val="0"/>
              </a:spcBef>
              <a:spcAft>
                <a:spcPts val="0"/>
              </a:spcAft>
              <a:buSzPts val="1400"/>
              <a:buNone/>
            </a:pPr>
            <a:endParaRPr sz="1870" dirty="0"/>
          </a:p>
          <a:p>
            <a:pPr marL="457200" lvl="0" indent="-228600" algn="l" rtl="0">
              <a:lnSpc>
                <a:spcPct val="80000"/>
              </a:lnSpc>
              <a:spcBef>
                <a:spcPts val="0"/>
              </a:spcBef>
              <a:spcAft>
                <a:spcPts val="0"/>
              </a:spcAft>
              <a:buSzPts val="1400"/>
              <a:buNone/>
            </a:pPr>
            <a:endParaRPr sz="1870" dirty="0"/>
          </a:p>
          <a:p>
            <a:pPr marL="457200" lvl="0" indent="-228600" algn="l" rtl="0">
              <a:lnSpc>
                <a:spcPct val="80000"/>
              </a:lnSpc>
              <a:spcBef>
                <a:spcPts val="0"/>
              </a:spcBef>
              <a:spcAft>
                <a:spcPts val="0"/>
              </a:spcAft>
              <a:buSzPts val="1400"/>
              <a:buNone/>
            </a:pPr>
            <a:endParaRPr sz="2040" b="1" dirty="0">
              <a:highlight>
                <a:srgbClr val="00FF00"/>
              </a:highlight>
            </a:endParaRPr>
          </a:p>
          <a:p>
            <a:pPr marL="457200" lvl="0" indent="-228600" algn="l" rtl="0">
              <a:lnSpc>
                <a:spcPct val="80000"/>
              </a:lnSpc>
              <a:spcBef>
                <a:spcPts val="0"/>
              </a:spcBef>
              <a:spcAft>
                <a:spcPts val="0"/>
              </a:spcAft>
              <a:buSzPts val="1400"/>
              <a:buNone/>
            </a:pPr>
            <a:endParaRPr sz="2040" dirty="0">
              <a:highlight>
                <a:srgbClr val="00FF00"/>
              </a:highlight>
            </a:endParaRPr>
          </a:p>
          <a:p>
            <a:pPr marL="457200" lvl="0" indent="-228600" algn="l" rtl="0">
              <a:lnSpc>
                <a:spcPct val="80000"/>
              </a:lnSpc>
              <a:spcBef>
                <a:spcPts val="0"/>
              </a:spcBef>
              <a:spcAft>
                <a:spcPts val="0"/>
              </a:spcAft>
              <a:buSzPts val="1400"/>
              <a:buNone/>
            </a:pPr>
            <a:endParaRPr sz="1870" dirty="0"/>
          </a:p>
        </p:txBody>
      </p:sp>
      <p:sp>
        <p:nvSpPr>
          <p:cNvPr id="217" name="Google Shape;217;p31"/>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13</a:t>
            </a:fld>
            <a:endParaRPr/>
          </a:p>
        </p:txBody>
      </p:sp>
      <p:pic>
        <p:nvPicPr>
          <p:cNvPr id="3" name="Picture 2" descr="A flooded area with houses and trees&#10;&#10;Description automatically generated">
            <a:extLst>
              <a:ext uri="{FF2B5EF4-FFF2-40B4-BE49-F238E27FC236}">
                <a16:creationId xmlns:a16="http://schemas.microsoft.com/office/drawing/2014/main" id="{E4E53C67-10C4-C584-EDC8-EE3052F1093F}"/>
              </a:ext>
            </a:extLst>
          </p:cNvPr>
          <p:cNvPicPr>
            <a:picLocks noChangeAspect="1"/>
          </p:cNvPicPr>
          <p:nvPr/>
        </p:nvPicPr>
        <p:blipFill>
          <a:blip r:embed="rId3"/>
          <a:stretch>
            <a:fillRect/>
          </a:stretch>
        </p:blipFill>
        <p:spPr>
          <a:xfrm>
            <a:off x="5181892" y="1690687"/>
            <a:ext cx="3476625" cy="34766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1151235" y="598627"/>
            <a:ext cx="7594248" cy="12239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dirty="0"/>
              <a:t>Case study: How gender-equitable approaches are making climate-smart agriculture succeed</a:t>
            </a:r>
            <a:endParaRPr dirty="0"/>
          </a:p>
        </p:txBody>
      </p:sp>
      <p:sp>
        <p:nvSpPr>
          <p:cNvPr id="232" name="Google Shape;232;p33"/>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14</a:t>
            </a:fld>
            <a:endParaRPr/>
          </a:p>
        </p:txBody>
      </p:sp>
      <p:pic>
        <p:nvPicPr>
          <p:cNvPr id="233" name="Google Shape;233;p33" descr="A person holding a flower&#10;&#10;Description automatically generated"/>
          <p:cNvPicPr preferRelativeResize="0"/>
          <p:nvPr/>
        </p:nvPicPr>
        <p:blipFill rotWithShape="1">
          <a:blip r:embed="rId3">
            <a:alphaModFix/>
          </a:blip>
          <a:srcRect/>
          <a:stretch/>
        </p:blipFill>
        <p:spPr>
          <a:xfrm>
            <a:off x="2608198" y="2069948"/>
            <a:ext cx="3927603" cy="415555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774876" y="168676"/>
            <a:ext cx="7594248" cy="12239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dirty="0"/>
              <a:t>Case study: How gender-equitable approaches are critical to the success of climate-smart agriculture</a:t>
            </a:r>
            <a:endParaRPr dirty="0"/>
          </a:p>
        </p:txBody>
      </p:sp>
      <p:sp>
        <p:nvSpPr>
          <p:cNvPr id="231" name="Google Shape;231;p33"/>
          <p:cNvSpPr txBox="1">
            <a:spLocks noGrp="1"/>
          </p:cNvSpPr>
          <p:nvPr>
            <p:ph type="body" idx="1"/>
          </p:nvPr>
        </p:nvSpPr>
        <p:spPr>
          <a:xfrm>
            <a:off x="324381" y="1392615"/>
            <a:ext cx="5074933" cy="4540099"/>
          </a:xfrm>
          <a:prstGeom prst="rect">
            <a:avLst/>
          </a:prstGeom>
          <a:noFill/>
          <a:ln>
            <a:noFill/>
          </a:ln>
        </p:spPr>
        <p:txBody>
          <a:bodyPr spcFirstLastPara="1" wrap="square" lIns="0" tIns="0" rIns="0" bIns="0" anchor="t" anchorCtr="0">
            <a:noAutofit/>
          </a:bodyPr>
          <a:lstStyle/>
          <a:p>
            <a:pPr marL="457200" lvl="0" indent="0" algn="l" rtl="0">
              <a:lnSpc>
                <a:spcPct val="80000"/>
              </a:lnSpc>
              <a:spcBef>
                <a:spcPts val="0"/>
              </a:spcBef>
              <a:spcAft>
                <a:spcPts val="0"/>
              </a:spcAft>
              <a:buSzPts val="1400"/>
              <a:buNone/>
            </a:pPr>
            <a:r>
              <a:rPr lang="en-US" dirty="0"/>
              <a:t>Agriculture is a highly climate-exposed and climate-vulnerable sector</a:t>
            </a:r>
          </a:p>
          <a:p>
            <a:pPr marL="457200" lvl="0" indent="0" algn="l" rtl="0">
              <a:lnSpc>
                <a:spcPct val="80000"/>
              </a:lnSpc>
              <a:spcBef>
                <a:spcPts val="0"/>
              </a:spcBef>
              <a:spcAft>
                <a:spcPts val="0"/>
              </a:spcAft>
              <a:buSzPts val="1400"/>
              <a:buNone/>
            </a:pPr>
            <a:endParaRPr lang="en-US" dirty="0"/>
          </a:p>
          <a:p>
            <a:pPr marL="457200" lvl="0" indent="0" algn="l" rtl="0">
              <a:lnSpc>
                <a:spcPct val="80000"/>
              </a:lnSpc>
              <a:spcBef>
                <a:spcPts val="0"/>
              </a:spcBef>
              <a:spcAft>
                <a:spcPts val="0"/>
              </a:spcAft>
              <a:buSzPts val="1400"/>
              <a:buNone/>
            </a:pPr>
            <a:r>
              <a:rPr lang="en-GB" dirty="0"/>
              <a:t>Women can have significant paid employment in agriculture</a:t>
            </a:r>
          </a:p>
          <a:p>
            <a:pPr marL="457200" lvl="0" indent="0" algn="l" rtl="0">
              <a:lnSpc>
                <a:spcPct val="80000"/>
              </a:lnSpc>
              <a:spcBef>
                <a:spcPts val="0"/>
              </a:spcBef>
              <a:spcAft>
                <a:spcPts val="0"/>
              </a:spcAft>
              <a:buSzPts val="1400"/>
              <a:buNone/>
            </a:pPr>
            <a:endParaRPr lang="en-GB" dirty="0"/>
          </a:p>
          <a:p>
            <a:pPr marL="457200" lvl="0" indent="0" algn="l" rtl="0">
              <a:lnSpc>
                <a:spcPct val="80000"/>
              </a:lnSpc>
              <a:spcBef>
                <a:spcPts val="0"/>
              </a:spcBef>
              <a:spcAft>
                <a:spcPts val="0"/>
              </a:spcAft>
              <a:buSzPts val="1400"/>
              <a:buNone/>
            </a:pPr>
            <a:r>
              <a:rPr lang="en-GB" dirty="0"/>
              <a:t>As well as significant </a:t>
            </a:r>
            <a:r>
              <a:rPr lang="en-GB" b="1" dirty="0"/>
              <a:t>unpaid</a:t>
            </a:r>
            <a:r>
              <a:rPr lang="en-GB" dirty="0"/>
              <a:t> roles in agricultural production (planting, weeding, harvesting, animal husbandry)</a:t>
            </a:r>
            <a:endParaRPr dirty="0"/>
          </a:p>
          <a:p>
            <a:pPr marL="457200" lvl="0" indent="0" algn="l" rtl="0">
              <a:lnSpc>
                <a:spcPct val="80000"/>
              </a:lnSpc>
              <a:spcBef>
                <a:spcPts val="0"/>
              </a:spcBef>
              <a:spcAft>
                <a:spcPts val="0"/>
              </a:spcAft>
              <a:buSzPts val="1400"/>
              <a:buNone/>
            </a:pPr>
            <a:endParaRPr lang="en-US" sz="1704" dirty="0"/>
          </a:p>
          <a:p>
            <a:pPr marL="457200" lvl="0" indent="0" algn="l" rtl="0">
              <a:lnSpc>
                <a:spcPct val="80000"/>
              </a:lnSpc>
              <a:spcBef>
                <a:spcPts val="0"/>
              </a:spcBef>
              <a:spcAft>
                <a:spcPts val="0"/>
              </a:spcAft>
              <a:buSzPts val="1400"/>
              <a:buNone/>
            </a:pPr>
            <a:r>
              <a:rPr lang="en-GB" dirty="0"/>
              <a:t>The picture is highly locally, context-specific </a:t>
            </a:r>
          </a:p>
          <a:p>
            <a:pPr marL="457200" lvl="0" indent="0" algn="l" rtl="0">
              <a:lnSpc>
                <a:spcPct val="80000"/>
              </a:lnSpc>
              <a:spcBef>
                <a:spcPts val="0"/>
              </a:spcBef>
              <a:spcAft>
                <a:spcPts val="0"/>
              </a:spcAft>
              <a:buSzPts val="1400"/>
              <a:buNone/>
            </a:pPr>
            <a:endParaRPr lang="en-GB" dirty="0"/>
          </a:p>
          <a:p>
            <a:pPr marL="457200" lvl="0" indent="0" algn="l" rtl="0">
              <a:lnSpc>
                <a:spcPct val="80000"/>
              </a:lnSpc>
              <a:spcBef>
                <a:spcPts val="0"/>
              </a:spcBef>
              <a:spcAft>
                <a:spcPts val="0"/>
              </a:spcAft>
              <a:buSzPts val="1400"/>
              <a:buNone/>
            </a:pPr>
            <a:r>
              <a:rPr lang="en-GB" dirty="0"/>
              <a:t>Nonetheless, it is critical to engaging women in their agricultural roles to achieve climate-smart agriculture</a:t>
            </a:r>
          </a:p>
          <a:p>
            <a:pPr marL="457200" lvl="0" indent="0" algn="l" rtl="0">
              <a:lnSpc>
                <a:spcPct val="80000"/>
              </a:lnSpc>
              <a:spcBef>
                <a:spcPts val="0"/>
              </a:spcBef>
              <a:spcAft>
                <a:spcPts val="0"/>
              </a:spcAft>
              <a:buSzPts val="1400"/>
              <a:buNone/>
            </a:pPr>
            <a:endParaRPr lang="en-GB" dirty="0"/>
          </a:p>
          <a:p>
            <a:pPr marL="457200" lvl="0" indent="0" algn="l" rtl="0">
              <a:lnSpc>
                <a:spcPct val="80000"/>
              </a:lnSpc>
              <a:spcBef>
                <a:spcPts val="0"/>
              </a:spcBef>
              <a:spcAft>
                <a:spcPts val="0"/>
              </a:spcAft>
              <a:buSzPts val="1400"/>
              <a:buNone/>
            </a:pPr>
            <a:r>
              <a:rPr lang="en-GB" sz="1600" dirty="0"/>
              <a:t>Image (right) Srijana Baral, Forest Action Nepal</a:t>
            </a:r>
            <a:endParaRPr sz="1600" dirty="0"/>
          </a:p>
          <a:p>
            <a:pPr marL="457200" lvl="0" indent="0" algn="l" rtl="0">
              <a:lnSpc>
                <a:spcPct val="80000"/>
              </a:lnSpc>
              <a:spcBef>
                <a:spcPts val="0"/>
              </a:spcBef>
              <a:spcAft>
                <a:spcPts val="0"/>
              </a:spcAft>
              <a:buSzPts val="1400"/>
              <a:buNone/>
            </a:pPr>
            <a:endParaRPr sz="1860" b="1" dirty="0">
              <a:highlight>
                <a:srgbClr val="00FF00"/>
              </a:highlight>
            </a:endParaRPr>
          </a:p>
          <a:p>
            <a:pPr marL="457200" lvl="0" indent="0" algn="l" rtl="0">
              <a:lnSpc>
                <a:spcPct val="80000"/>
              </a:lnSpc>
              <a:spcBef>
                <a:spcPts val="0"/>
              </a:spcBef>
              <a:spcAft>
                <a:spcPts val="0"/>
              </a:spcAft>
              <a:buSzPts val="1400"/>
              <a:buNone/>
            </a:pPr>
            <a:endParaRPr sz="1860" dirty="0">
              <a:highlight>
                <a:srgbClr val="00FF00"/>
              </a:highlight>
            </a:endParaRPr>
          </a:p>
          <a:p>
            <a:pPr marL="457200" lvl="0" indent="0" algn="l" rtl="0">
              <a:lnSpc>
                <a:spcPct val="80000"/>
              </a:lnSpc>
              <a:spcBef>
                <a:spcPts val="0"/>
              </a:spcBef>
              <a:spcAft>
                <a:spcPts val="0"/>
              </a:spcAft>
              <a:buSzPts val="1400"/>
              <a:buNone/>
            </a:pPr>
            <a:endParaRPr sz="1704" dirty="0"/>
          </a:p>
        </p:txBody>
      </p:sp>
      <p:sp>
        <p:nvSpPr>
          <p:cNvPr id="232" name="Google Shape;232;p33"/>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15</a:t>
            </a:fld>
            <a:endParaRPr/>
          </a:p>
        </p:txBody>
      </p:sp>
      <p:pic>
        <p:nvPicPr>
          <p:cNvPr id="5" name="Picture 4" descr="A person holding a tree&#10;&#10;Description automatically generated">
            <a:extLst>
              <a:ext uri="{FF2B5EF4-FFF2-40B4-BE49-F238E27FC236}">
                <a16:creationId xmlns:a16="http://schemas.microsoft.com/office/drawing/2014/main" id="{9E539998-203A-F040-2E52-8FBCE54F4B54}"/>
              </a:ext>
            </a:extLst>
          </p:cNvPr>
          <p:cNvPicPr>
            <a:picLocks noChangeAspect="1"/>
          </p:cNvPicPr>
          <p:nvPr/>
        </p:nvPicPr>
        <p:blipFill>
          <a:blip r:embed="rId3"/>
          <a:stretch>
            <a:fillRect/>
          </a:stretch>
        </p:blipFill>
        <p:spPr>
          <a:xfrm>
            <a:off x="6108807" y="1600199"/>
            <a:ext cx="1844424" cy="4125686"/>
          </a:xfrm>
          <a:prstGeom prst="rect">
            <a:avLst/>
          </a:prstGeom>
        </p:spPr>
      </p:pic>
    </p:spTree>
    <p:extLst>
      <p:ext uri="{BB962C8B-B14F-4D97-AF65-F5344CB8AC3E}">
        <p14:creationId xmlns:p14="http://schemas.microsoft.com/office/powerpoint/2010/main" val="3057498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7"/>
          <p:cNvSpPr txBox="1">
            <a:spLocks noGrp="1"/>
          </p:cNvSpPr>
          <p:nvPr>
            <p:ph type="title"/>
          </p:nvPr>
        </p:nvSpPr>
        <p:spPr>
          <a:xfrm>
            <a:off x="470515" y="275322"/>
            <a:ext cx="8366079" cy="1143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B61322"/>
              </a:buClr>
              <a:buSzPts val="3200"/>
              <a:buFont typeface="Calibri"/>
              <a:buNone/>
            </a:pPr>
            <a:r>
              <a:rPr lang="en-US"/>
              <a:t>The current picture: Women are missing out on key opportunities (1)</a:t>
            </a:r>
            <a:endParaRPr/>
          </a:p>
        </p:txBody>
      </p:sp>
      <p:sp>
        <p:nvSpPr>
          <p:cNvPr id="255" name="Google Shape;255;p37"/>
          <p:cNvSpPr txBox="1">
            <a:spLocks noGrp="1"/>
          </p:cNvSpPr>
          <p:nvPr>
            <p:ph type="sldNum" idx="12"/>
          </p:nvPr>
        </p:nvSpPr>
        <p:spPr>
          <a:xfrm>
            <a:off x="8202152" y="6356350"/>
            <a:ext cx="48464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sp>
        <p:nvSpPr>
          <p:cNvPr id="256" name="Google Shape;256;p37"/>
          <p:cNvSpPr txBox="1">
            <a:spLocks noGrp="1"/>
          </p:cNvSpPr>
          <p:nvPr>
            <p:ph type="dt" idx="10"/>
          </p:nvPr>
        </p:nvSpPr>
        <p:spPr>
          <a:xfrm>
            <a:off x="457200" y="6356350"/>
            <a:ext cx="4849353"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solidFill>
                  <a:schemeClr val="dk2"/>
                </a:solidFill>
              </a:rPr>
              <a:t>Climate and Development Knowledge Network  |  www.cdkn.org   </a:t>
            </a:r>
            <a:endParaRPr>
              <a:solidFill>
                <a:schemeClr val="dk2"/>
              </a:solidFill>
            </a:endParaRPr>
          </a:p>
        </p:txBody>
      </p:sp>
      <p:sp>
        <p:nvSpPr>
          <p:cNvPr id="257" name="Google Shape;257;p37"/>
          <p:cNvSpPr txBox="1"/>
          <p:nvPr/>
        </p:nvSpPr>
        <p:spPr>
          <a:xfrm>
            <a:off x="457201" y="1418324"/>
            <a:ext cx="4974770" cy="473210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IPCC finds that drivers of land degradation, desertification and their negative impacts on people in a changing climate include: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dirty="0">
                <a:solidFill>
                  <a:schemeClr val="dk1"/>
                </a:solidFill>
                <a:latin typeface="Calibri"/>
                <a:ea typeface="Calibri"/>
                <a:cs typeface="Calibri"/>
                <a:sym typeface="Calibri"/>
              </a:rPr>
              <a:t>Land tenure insecurity</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dirty="0">
                <a:solidFill>
                  <a:schemeClr val="dk1"/>
                </a:solidFill>
                <a:latin typeface="Calibri"/>
                <a:ea typeface="Calibri"/>
                <a:cs typeface="Calibri"/>
                <a:sym typeface="Calibri"/>
              </a:rPr>
              <a:t>Lack of property rights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dirty="0">
                <a:solidFill>
                  <a:schemeClr val="dk1"/>
                </a:solidFill>
                <a:latin typeface="Calibri"/>
                <a:ea typeface="Calibri"/>
                <a:cs typeface="Calibri"/>
                <a:sym typeface="Calibri"/>
              </a:rPr>
              <a:t>Lack of access to markets and to agricultural advisory services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dirty="0">
                <a:solidFill>
                  <a:schemeClr val="dk1"/>
                </a:solidFill>
                <a:latin typeface="Calibri"/>
                <a:ea typeface="Calibri"/>
                <a:cs typeface="Calibri"/>
                <a:sym typeface="Calibri"/>
              </a:rPr>
              <a:t>Lack of technical knowledge and skills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dirty="0">
                <a:solidFill>
                  <a:schemeClr val="dk1"/>
                </a:solidFill>
                <a:latin typeface="Calibri"/>
                <a:ea typeface="Calibri"/>
                <a:cs typeface="Calibri"/>
                <a:sym typeface="Calibri"/>
              </a:rPr>
              <a:t>Poor climate information services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dirty="0">
                <a:solidFill>
                  <a:schemeClr val="dk1"/>
                </a:solidFill>
                <a:latin typeface="Calibri"/>
                <a:ea typeface="Calibri"/>
                <a:cs typeface="Calibri"/>
                <a:sym typeface="Calibri"/>
              </a:rPr>
              <a:t>Agriculture price distortions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dirty="0">
                <a:solidFill>
                  <a:schemeClr val="dk1"/>
                </a:solidFill>
                <a:latin typeface="Calibri"/>
                <a:ea typeface="Calibri"/>
                <a:cs typeface="Calibri"/>
                <a:sym typeface="Calibri"/>
              </a:rPr>
              <a:t>Lack of agricultural subsidies</a:t>
            </a:r>
            <a:endParaRPr sz="1400" b="0" i="0" u="none" strike="noStrike" cap="none" dirty="0">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chemeClr val="dk1"/>
              </a:buClr>
              <a:buSzPts val="2000"/>
              <a:buFont typeface="Calibri"/>
              <a:buNone/>
            </a:pPr>
            <a:endParaRPr sz="20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dirty="0">
                <a:solidFill>
                  <a:schemeClr val="dk1"/>
                </a:solidFill>
                <a:latin typeface="Calibri"/>
                <a:ea typeface="Calibri"/>
                <a:cs typeface="Calibri"/>
                <a:sym typeface="Calibri"/>
              </a:rPr>
              <a:t>Several of these have gender dimensions. </a:t>
            </a:r>
            <a:r>
              <a:rPr lang="en-US" sz="2000" b="1" i="0" u="sng" strike="noStrike" cap="none" dirty="0">
                <a:solidFill>
                  <a:schemeClr val="dk1"/>
                </a:solidFill>
                <a:latin typeface="Calibri"/>
                <a:ea typeface="Calibri"/>
                <a:cs typeface="Calibri"/>
                <a:sym typeface="Calibri"/>
              </a:rPr>
              <a:t>Discuss</a:t>
            </a:r>
            <a:r>
              <a:rPr lang="en-US" sz="2000" b="0" i="0" u="none" strike="noStrike" cap="none" dirty="0">
                <a:solidFill>
                  <a:schemeClr val="dk1"/>
                </a:solidFill>
                <a:latin typeface="Calibri"/>
                <a:ea typeface="Calibri"/>
                <a:cs typeface="Calibri"/>
                <a:sym typeface="Calibri"/>
              </a:rPr>
              <a:t>: Which dimensions? How/Why?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258" name="Google Shape;258;p37" descr="A person standing in a field&#10;&#10;Description automatically generated"/>
          <p:cNvPicPr preferRelativeResize="0"/>
          <p:nvPr/>
        </p:nvPicPr>
        <p:blipFill rotWithShape="1">
          <a:blip r:embed="rId3">
            <a:alphaModFix/>
          </a:blip>
          <a:srcRect l="45550"/>
          <a:stretch/>
        </p:blipFill>
        <p:spPr>
          <a:xfrm>
            <a:off x="5333504" y="1418322"/>
            <a:ext cx="3245998" cy="39704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8"/>
          <p:cNvSpPr txBox="1">
            <a:spLocks noGrp="1"/>
          </p:cNvSpPr>
          <p:nvPr>
            <p:ph type="title"/>
          </p:nvPr>
        </p:nvSpPr>
        <p:spPr>
          <a:xfrm>
            <a:off x="457198" y="504308"/>
            <a:ext cx="8366079" cy="1143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B61322"/>
              </a:buClr>
              <a:buSzPts val="3200"/>
              <a:buFont typeface="Calibri"/>
              <a:buNone/>
            </a:pPr>
            <a:r>
              <a:rPr lang="en-US"/>
              <a:t>The current picture: Women are missing out on key opportunities (2)</a:t>
            </a:r>
            <a:endParaRPr/>
          </a:p>
        </p:txBody>
      </p:sp>
      <p:sp>
        <p:nvSpPr>
          <p:cNvPr id="265" name="Google Shape;265;p38"/>
          <p:cNvSpPr txBox="1">
            <a:spLocks noGrp="1"/>
          </p:cNvSpPr>
          <p:nvPr>
            <p:ph type="sldNum" idx="12"/>
          </p:nvPr>
        </p:nvSpPr>
        <p:spPr>
          <a:xfrm>
            <a:off x="8202152" y="6356350"/>
            <a:ext cx="48464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
        <p:nvSpPr>
          <p:cNvPr id="266" name="Google Shape;266;p38"/>
          <p:cNvSpPr txBox="1">
            <a:spLocks noGrp="1"/>
          </p:cNvSpPr>
          <p:nvPr>
            <p:ph type="dt" idx="10"/>
          </p:nvPr>
        </p:nvSpPr>
        <p:spPr>
          <a:xfrm>
            <a:off x="457200" y="6356350"/>
            <a:ext cx="4849353"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solidFill>
                  <a:schemeClr val="dk2"/>
                </a:solidFill>
              </a:rPr>
              <a:t>Climate and Development Knowledge Network  |  www.cdkn.org   </a:t>
            </a:r>
            <a:endParaRPr>
              <a:solidFill>
                <a:schemeClr val="dk2"/>
              </a:solidFill>
            </a:endParaRPr>
          </a:p>
        </p:txBody>
      </p:sp>
      <p:sp>
        <p:nvSpPr>
          <p:cNvPr id="267" name="Google Shape;267;p38"/>
          <p:cNvSpPr txBox="1"/>
          <p:nvPr/>
        </p:nvSpPr>
        <p:spPr>
          <a:xfrm>
            <a:off x="510500" y="1899822"/>
            <a:ext cx="4849353" cy="42473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“Skills and knowledge of women and marginalised groups are not yet sufficiently recognised” - IPCC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Avoid calling people ‘victims’ and falling into victim mentality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This mistake means that decision-makers don’t acknowledge and society doesn’t benefit sufficiently from knowledge, wisdom of: marginalised groups, including indigenous peoples, women, including widows and elderly women</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Next, </a:t>
            </a:r>
            <a:r>
              <a:rPr lang="en-US" sz="1800" b="0" i="0" u="none" strike="noStrike" cap="none">
                <a:solidFill>
                  <a:schemeClr val="dk1"/>
                </a:solidFill>
                <a:latin typeface="Calibri"/>
                <a:ea typeface="Calibri"/>
                <a:cs typeface="Calibri"/>
                <a:sym typeface="Calibri"/>
              </a:rPr>
              <a:t>let’s explore how </a:t>
            </a:r>
            <a:r>
              <a:rPr lang="en-US" sz="1800" b="1" i="0" u="none" strike="noStrike" cap="none">
                <a:solidFill>
                  <a:schemeClr val="dk1"/>
                </a:solidFill>
                <a:latin typeface="Calibri"/>
                <a:ea typeface="Calibri"/>
                <a:cs typeface="Calibri"/>
                <a:sym typeface="Calibri"/>
              </a:rPr>
              <a:t>inclusive </a:t>
            </a:r>
            <a:r>
              <a:rPr lang="en-US" sz="1800" b="0" i="0" u="none" strike="noStrike" cap="none">
                <a:solidFill>
                  <a:schemeClr val="dk1"/>
                </a:solidFill>
                <a:latin typeface="Calibri"/>
                <a:ea typeface="Calibri"/>
                <a:cs typeface="Calibri"/>
                <a:sym typeface="Calibri"/>
              </a:rPr>
              <a:t>climate-compatible development in rural areas makes for </a:t>
            </a:r>
            <a:r>
              <a:rPr lang="en-US" sz="1800" b="1" i="0" u="none" strike="noStrike" cap="none">
                <a:solidFill>
                  <a:schemeClr val="dk1"/>
                </a:solidFill>
                <a:latin typeface="Calibri"/>
                <a:ea typeface="Calibri"/>
                <a:cs typeface="Calibri"/>
                <a:sym typeface="Calibri"/>
              </a:rPr>
              <a:t>more effective </a:t>
            </a:r>
            <a:r>
              <a:rPr lang="en-US" sz="1800" b="0" i="0" u="none" strike="noStrike" cap="none">
                <a:solidFill>
                  <a:schemeClr val="dk1"/>
                </a:solidFill>
                <a:latin typeface="Calibri"/>
                <a:ea typeface="Calibri"/>
                <a:cs typeface="Calibri"/>
                <a:sym typeface="Calibri"/>
              </a:rPr>
              <a:t>development for everyone….</a:t>
            </a:r>
            <a:endParaRPr sz="1400" b="0" i="0" u="none" strike="noStrike" cap="none">
              <a:solidFill>
                <a:srgbClr val="000000"/>
              </a:solidFill>
              <a:latin typeface="Arial"/>
              <a:ea typeface="Arial"/>
              <a:cs typeface="Arial"/>
              <a:sym typeface="Arial"/>
            </a:endParaRPr>
          </a:p>
        </p:txBody>
      </p:sp>
      <p:pic>
        <p:nvPicPr>
          <p:cNvPr id="268" name="Google Shape;268;p38" descr="A person sitting on a dirt road&#10;&#10;Description automatically generated"/>
          <p:cNvPicPr preferRelativeResize="0">
            <a:picLocks noGrp="1"/>
          </p:cNvPicPr>
          <p:nvPr>
            <p:ph type="pic" idx="2"/>
          </p:nvPr>
        </p:nvPicPr>
        <p:blipFill rotWithShape="1">
          <a:blip r:embed="rId3">
            <a:alphaModFix/>
          </a:blip>
          <a:srcRect l="21623" r="21622"/>
          <a:stretch/>
        </p:blipFill>
        <p:spPr>
          <a:xfrm>
            <a:off x="5485567" y="1899822"/>
            <a:ext cx="3201232" cy="3761717"/>
          </a:xfrm>
          <a:prstGeom prst="rect">
            <a:avLst/>
          </a:prstGeom>
          <a:noFill/>
          <a:ln>
            <a:noFill/>
          </a:ln>
        </p:spPr>
      </p:pic>
      <p:sp>
        <p:nvSpPr>
          <p:cNvPr id="269" name="Google Shape;269;p38"/>
          <p:cNvSpPr txBox="1"/>
          <p:nvPr/>
        </p:nvSpPr>
        <p:spPr>
          <a:xfrm>
            <a:off x="6667130" y="6010183"/>
            <a:ext cx="1837678" cy="2769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Image: IIED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9"/>
          <p:cNvSpPr txBox="1">
            <a:spLocks noGrp="1"/>
          </p:cNvSpPr>
          <p:nvPr>
            <p:ph type="title"/>
          </p:nvPr>
        </p:nvSpPr>
        <p:spPr>
          <a:xfrm>
            <a:off x="697243" y="119406"/>
            <a:ext cx="8340223" cy="12239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Case study: Climate-smart agriculture, Nepal</a:t>
            </a:r>
            <a:endParaRPr/>
          </a:p>
        </p:txBody>
      </p:sp>
      <p:sp>
        <p:nvSpPr>
          <p:cNvPr id="275" name="Google Shape;275;p39"/>
          <p:cNvSpPr txBox="1">
            <a:spLocks noGrp="1"/>
          </p:cNvSpPr>
          <p:nvPr>
            <p:ph type="body" idx="1"/>
          </p:nvPr>
        </p:nvSpPr>
        <p:spPr>
          <a:xfrm>
            <a:off x="516585" y="731376"/>
            <a:ext cx="8340224" cy="5395248"/>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sz="2400" b="1" dirty="0"/>
              <a:t>Case study of predominantly women farmers</a:t>
            </a:r>
            <a:endParaRPr sz="2400" dirty="0"/>
          </a:p>
          <a:p>
            <a:pPr marL="571500" lvl="0" indent="-342900" algn="l" rtl="0">
              <a:lnSpc>
                <a:spcPct val="100000"/>
              </a:lnSpc>
              <a:spcBef>
                <a:spcPts val="0"/>
              </a:spcBef>
              <a:spcAft>
                <a:spcPts val="0"/>
              </a:spcAft>
              <a:buSzPts val="1400"/>
              <a:buFont typeface="Arial"/>
              <a:buChar char="•"/>
            </a:pPr>
            <a:r>
              <a:rPr lang="en-US" dirty="0"/>
              <a:t>Farming community is predominantly female due to male out-migration </a:t>
            </a:r>
            <a:endParaRPr dirty="0"/>
          </a:p>
          <a:p>
            <a:pPr marL="571500" lvl="0" indent="-342900" algn="l" rtl="0">
              <a:lnSpc>
                <a:spcPct val="100000"/>
              </a:lnSpc>
              <a:spcBef>
                <a:spcPts val="0"/>
              </a:spcBef>
              <a:spcAft>
                <a:spcPts val="0"/>
              </a:spcAft>
              <a:buSzPts val="1400"/>
              <a:buFont typeface="Arial"/>
              <a:buChar char="•"/>
            </a:pPr>
            <a:r>
              <a:rPr lang="en-US" dirty="0"/>
              <a:t>Climate change causes rising temperature, drought, intense rainfall</a:t>
            </a:r>
            <a:endParaRPr dirty="0"/>
          </a:p>
          <a:p>
            <a:pPr marL="571500" lvl="0" indent="-342900" algn="l" rtl="0">
              <a:lnSpc>
                <a:spcPct val="100000"/>
              </a:lnSpc>
              <a:spcBef>
                <a:spcPts val="0"/>
              </a:spcBef>
              <a:spcAft>
                <a:spcPts val="0"/>
              </a:spcAft>
              <a:buSzPts val="1400"/>
              <a:buFont typeface="Arial"/>
              <a:buChar char="•"/>
            </a:pPr>
            <a:r>
              <a:rPr lang="en-US" dirty="0"/>
              <a:t>66% of Nepali population involved in agriculture are deeply affected</a:t>
            </a:r>
            <a:endParaRPr dirty="0"/>
          </a:p>
          <a:p>
            <a:pPr marL="571500" lvl="0" indent="-342900" algn="l" rtl="0">
              <a:lnSpc>
                <a:spcPct val="100000"/>
              </a:lnSpc>
              <a:spcBef>
                <a:spcPts val="0"/>
              </a:spcBef>
              <a:spcAft>
                <a:spcPts val="0"/>
              </a:spcAft>
              <a:buSzPts val="1400"/>
              <a:buFont typeface="Arial"/>
              <a:buChar char="•"/>
            </a:pPr>
            <a:r>
              <a:rPr lang="en-US" dirty="0"/>
              <a:t>Woman-focused, climate compatible agriculture is essential!</a:t>
            </a:r>
            <a:endParaRPr dirty="0"/>
          </a:p>
        </p:txBody>
      </p:sp>
      <p:sp>
        <p:nvSpPr>
          <p:cNvPr id="276" name="Google Shape;276;p39"/>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18</a:t>
            </a:fld>
            <a:endParaRPr/>
          </a:p>
        </p:txBody>
      </p:sp>
      <p:pic>
        <p:nvPicPr>
          <p:cNvPr id="277" name="Google Shape;277;p39" descr="A group of people in a garden&#10;&#10;Description automatically generated"/>
          <p:cNvPicPr preferRelativeResize="0"/>
          <p:nvPr/>
        </p:nvPicPr>
        <p:blipFill rotWithShape="1">
          <a:blip r:embed="rId3">
            <a:alphaModFix/>
          </a:blip>
          <a:srcRect/>
          <a:stretch/>
        </p:blipFill>
        <p:spPr>
          <a:xfrm>
            <a:off x="0" y="3494432"/>
            <a:ext cx="9144000" cy="343796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9"/>
          <p:cNvSpPr txBox="1">
            <a:spLocks noGrp="1"/>
          </p:cNvSpPr>
          <p:nvPr>
            <p:ph type="title"/>
          </p:nvPr>
        </p:nvSpPr>
        <p:spPr>
          <a:xfrm>
            <a:off x="697243" y="119406"/>
            <a:ext cx="8340223" cy="12239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dirty="0"/>
              <a:t>Case study:</a:t>
            </a:r>
            <a:endParaRPr dirty="0"/>
          </a:p>
        </p:txBody>
      </p:sp>
      <p:sp>
        <p:nvSpPr>
          <p:cNvPr id="276" name="Google Shape;276;p39"/>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19</a:t>
            </a:fld>
            <a:endParaRPr/>
          </a:p>
        </p:txBody>
      </p:sp>
      <p:sp>
        <p:nvSpPr>
          <p:cNvPr id="3" name="Text Placeholder 2">
            <a:extLst>
              <a:ext uri="{FF2B5EF4-FFF2-40B4-BE49-F238E27FC236}">
                <a16:creationId xmlns:a16="http://schemas.microsoft.com/office/drawing/2014/main" id="{70E45861-F5A2-D41C-FE88-FA057602FB25}"/>
              </a:ext>
            </a:extLst>
          </p:cNvPr>
          <p:cNvSpPr>
            <a:spLocks noGrp="1"/>
          </p:cNvSpPr>
          <p:nvPr>
            <p:ph type="body" idx="1"/>
          </p:nvPr>
        </p:nvSpPr>
        <p:spPr/>
        <p:txBody>
          <a:bodyPr/>
          <a:lstStyle/>
          <a:p>
            <a:endParaRPr lang="en-GB"/>
          </a:p>
        </p:txBody>
      </p:sp>
      <p:pic>
        <p:nvPicPr>
          <p:cNvPr id="5" name="Picture 4" descr="A diagram of animals in a field&#10;&#10;Description automatically generated">
            <a:extLst>
              <a:ext uri="{FF2B5EF4-FFF2-40B4-BE49-F238E27FC236}">
                <a16:creationId xmlns:a16="http://schemas.microsoft.com/office/drawing/2014/main" id="{70F6183D-604F-8A31-85DD-FED3E001A525}"/>
              </a:ext>
            </a:extLst>
          </p:cNvPr>
          <p:cNvPicPr>
            <a:picLocks noChangeAspect="1"/>
          </p:cNvPicPr>
          <p:nvPr/>
        </p:nvPicPr>
        <p:blipFill>
          <a:blip r:embed="rId3"/>
          <a:stretch>
            <a:fillRect/>
          </a:stretch>
        </p:blipFill>
        <p:spPr>
          <a:xfrm>
            <a:off x="308967" y="823549"/>
            <a:ext cx="8526065" cy="5210902"/>
          </a:xfrm>
          <a:prstGeom prst="rect">
            <a:avLst/>
          </a:prstGeom>
        </p:spPr>
      </p:pic>
    </p:spTree>
    <p:extLst>
      <p:ext uri="{BB962C8B-B14F-4D97-AF65-F5344CB8AC3E}">
        <p14:creationId xmlns:p14="http://schemas.microsoft.com/office/powerpoint/2010/main" val="977189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What you will learn from this module</a:t>
            </a:r>
            <a:endParaRPr/>
          </a:p>
        </p:txBody>
      </p:sp>
      <p:sp>
        <p:nvSpPr>
          <p:cNvPr id="73" name="Google Shape;73;p12"/>
          <p:cNvSpPr txBox="1">
            <a:spLocks noGrp="1"/>
          </p:cNvSpPr>
          <p:nvPr>
            <p:ph type="body" idx="1"/>
          </p:nvPr>
        </p:nvSpPr>
        <p:spPr>
          <a:xfrm>
            <a:off x="904034" y="1429680"/>
            <a:ext cx="7060912" cy="3302000"/>
          </a:xfrm>
          <a:prstGeom prst="rect">
            <a:avLst/>
          </a:prstGeom>
          <a:noFill/>
          <a:ln>
            <a:noFill/>
          </a:ln>
        </p:spPr>
        <p:txBody>
          <a:bodyPr spcFirstLastPara="1" wrap="square" lIns="0" tIns="0" rIns="0" bIns="0" anchor="t" anchorCtr="0">
            <a:noAutofit/>
          </a:bodyPr>
          <a:lstStyle/>
          <a:p>
            <a:pPr marL="228600" lvl="0" indent="0" algn="l" rtl="0">
              <a:lnSpc>
                <a:spcPct val="80000"/>
              </a:lnSpc>
              <a:spcBef>
                <a:spcPts val="0"/>
              </a:spcBef>
              <a:spcAft>
                <a:spcPts val="0"/>
              </a:spcAft>
              <a:buSzPts val="1400"/>
              <a:buNone/>
            </a:pPr>
            <a:endParaRPr sz="2590" dirty="0"/>
          </a:p>
          <a:p>
            <a:pPr marL="685800" lvl="0" indent="-457200" algn="l" rtl="0">
              <a:lnSpc>
                <a:spcPct val="80000"/>
              </a:lnSpc>
              <a:spcBef>
                <a:spcPts val="0"/>
              </a:spcBef>
              <a:spcAft>
                <a:spcPts val="0"/>
              </a:spcAft>
              <a:buSzPts val="1400"/>
              <a:buFont typeface="Arial"/>
              <a:buChar char="•"/>
            </a:pPr>
            <a:r>
              <a:rPr lang="en-US" sz="2590" dirty="0"/>
              <a:t>How people are differently impacted by climate change </a:t>
            </a:r>
            <a:endParaRPr dirty="0"/>
          </a:p>
          <a:p>
            <a:pPr marL="685800" lvl="0" indent="-457200" algn="l" rtl="0">
              <a:lnSpc>
                <a:spcPct val="80000"/>
              </a:lnSpc>
              <a:spcBef>
                <a:spcPts val="0"/>
              </a:spcBef>
              <a:spcAft>
                <a:spcPts val="0"/>
              </a:spcAft>
              <a:buSzPts val="1400"/>
              <a:buFont typeface="Arial"/>
              <a:buChar char="•"/>
            </a:pPr>
            <a:r>
              <a:rPr lang="en-US" sz="2590" dirty="0"/>
              <a:t>Why gender matters and how to think about the intersection of gender and other forms of social inclusion or exclusion – and what it means for effective climate action</a:t>
            </a:r>
            <a:endParaRPr dirty="0"/>
          </a:p>
          <a:p>
            <a:pPr marL="685800" lvl="0" indent="-457200" algn="l" rtl="0">
              <a:lnSpc>
                <a:spcPct val="80000"/>
              </a:lnSpc>
              <a:spcBef>
                <a:spcPts val="0"/>
              </a:spcBef>
              <a:spcAft>
                <a:spcPts val="0"/>
              </a:spcAft>
              <a:buSzPts val="1400"/>
              <a:buFont typeface="Arial"/>
              <a:buChar char="•"/>
            </a:pPr>
            <a:r>
              <a:rPr lang="en-US" sz="2590" dirty="0"/>
              <a:t>How involving women in climate action includes all people’s skills and knowledge improves outcomes</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9"/>
          <p:cNvSpPr txBox="1">
            <a:spLocks noGrp="1"/>
          </p:cNvSpPr>
          <p:nvPr>
            <p:ph type="title"/>
          </p:nvPr>
        </p:nvSpPr>
        <p:spPr>
          <a:xfrm>
            <a:off x="697243" y="119406"/>
            <a:ext cx="8340223" cy="12239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dirty="0"/>
              <a:t>Case study:</a:t>
            </a:r>
            <a:endParaRPr dirty="0"/>
          </a:p>
        </p:txBody>
      </p:sp>
      <p:sp>
        <p:nvSpPr>
          <p:cNvPr id="276" name="Google Shape;276;p39"/>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20</a:t>
            </a:fld>
            <a:endParaRPr/>
          </a:p>
        </p:txBody>
      </p:sp>
      <p:sp>
        <p:nvSpPr>
          <p:cNvPr id="3" name="Text Placeholder 2">
            <a:extLst>
              <a:ext uri="{FF2B5EF4-FFF2-40B4-BE49-F238E27FC236}">
                <a16:creationId xmlns:a16="http://schemas.microsoft.com/office/drawing/2014/main" id="{70E45861-F5A2-D41C-FE88-FA057602FB25}"/>
              </a:ext>
            </a:extLst>
          </p:cNvPr>
          <p:cNvSpPr>
            <a:spLocks noGrp="1"/>
          </p:cNvSpPr>
          <p:nvPr>
            <p:ph type="body" idx="1"/>
          </p:nvPr>
        </p:nvSpPr>
        <p:spPr/>
        <p:txBody>
          <a:bodyPr/>
          <a:lstStyle/>
          <a:p>
            <a:endParaRPr lang="en-GB"/>
          </a:p>
        </p:txBody>
      </p:sp>
      <p:pic>
        <p:nvPicPr>
          <p:cNvPr id="4" name="Picture 3" descr="A graph of a person with a hat&#10;&#10;Description automatically generated">
            <a:extLst>
              <a:ext uri="{FF2B5EF4-FFF2-40B4-BE49-F238E27FC236}">
                <a16:creationId xmlns:a16="http://schemas.microsoft.com/office/drawing/2014/main" id="{96590E74-2DEF-FBDC-616D-82792EBBE412}"/>
              </a:ext>
            </a:extLst>
          </p:cNvPr>
          <p:cNvPicPr>
            <a:picLocks noChangeAspect="1"/>
          </p:cNvPicPr>
          <p:nvPr/>
        </p:nvPicPr>
        <p:blipFill>
          <a:blip r:embed="rId3"/>
          <a:stretch>
            <a:fillRect/>
          </a:stretch>
        </p:blipFill>
        <p:spPr>
          <a:xfrm>
            <a:off x="180361" y="1068797"/>
            <a:ext cx="8783276" cy="5115639"/>
          </a:xfrm>
          <a:prstGeom prst="rect">
            <a:avLst/>
          </a:prstGeom>
        </p:spPr>
      </p:pic>
    </p:spTree>
    <p:extLst>
      <p:ext uri="{BB962C8B-B14F-4D97-AF65-F5344CB8AC3E}">
        <p14:creationId xmlns:p14="http://schemas.microsoft.com/office/powerpoint/2010/main" val="3580248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0"/>
          <p:cNvSpPr txBox="1">
            <a:spLocks noGrp="1"/>
          </p:cNvSpPr>
          <p:nvPr>
            <p:ph type="title"/>
          </p:nvPr>
        </p:nvSpPr>
        <p:spPr>
          <a:xfrm>
            <a:off x="555201" y="160979"/>
            <a:ext cx="8340224" cy="12239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Case study: Climate-smart agriculture, Nepal</a:t>
            </a:r>
            <a:endParaRPr/>
          </a:p>
        </p:txBody>
      </p:sp>
      <p:sp>
        <p:nvSpPr>
          <p:cNvPr id="283" name="Google Shape;283;p40"/>
          <p:cNvSpPr txBox="1">
            <a:spLocks noGrp="1"/>
          </p:cNvSpPr>
          <p:nvPr>
            <p:ph type="body" idx="1"/>
          </p:nvPr>
        </p:nvSpPr>
        <p:spPr>
          <a:xfrm>
            <a:off x="413159" y="731376"/>
            <a:ext cx="4558336" cy="5395248"/>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sz="2400" b="1" dirty="0"/>
              <a:t>Gender-equitable approach is more effective</a:t>
            </a:r>
            <a:endParaRPr dirty="0"/>
          </a:p>
          <a:p>
            <a:pPr marL="457200" lvl="0" indent="-228600" algn="l" rtl="0">
              <a:lnSpc>
                <a:spcPct val="100000"/>
              </a:lnSpc>
              <a:spcBef>
                <a:spcPts val="0"/>
              </a:spcBef>
              <a:spcAft>
                <a:spcPts val="0"/>
              </a:spcAft>
              <a:buSzPts val="1400"/>
              <a:buNone/>
            </a:pPr>
            <a:endParaRPr sz="2400" b="1" dirty="0"/>
          </a:p>
          <a:p>
            <a:pPr marL="457200" lvl="0" indent="-228600" algn="l" rtl="0">
              <a:lnSpc>
                <a:spcPct val="100000"/>
              </a:lnSpc>
              <a:spcBef>
                <a:spcPts val="0"/>
              </a:spcBef>
              <a:spcAft>
                <a:spcPts val="0"/>
              </a:spcAft>
              <a:buSzPts val="1400"/>
              <a:buNone/>
            </a:pPr>
            <a:r>
              <a:rPr lang="en-US" b="1" dirty="0">
                <a:latin typeface="Calibri"/>
                <a:ea typeface="Calibri"/>
                <a:cs typeface="Calibri"/>
                <a:sym typeface="Calibri"/>
              </a:rPr>
              <a:t>Challenges</a:t>
            </a:r>
            <a:endParaRPr dirty="0"/>
          </a:p>
          <a:p>
            <a:pPr marL="571500" lvl="0" indent="-342900" algn="l" rtl="0">
              <a:lnSpc>
                <a:spcPct val="100000"/>
              </a:lnSpc>
              <a:spcBef>
                <a:spcPts val="0"/>
              </a:spcBef>
              <a:spcAft>
                <a:spcPts val="0"/>
              </a:spcAft>
              <a:buSzPts val="1400"/>
              <a:buFont typeface="Arial"/>
              <a:buChar char="•"/>
            </a:pPr>
            <a:r>
              <a:rPr lang="en-US" dirty="0">
                <a:solidFill>
                  <a:srgbClr val="000000"/>
                </a:solidFill>
                <a:latin typeface="Calibri"/>
                <a:ea typeface="Calibri"/>
                <a:cs typeface="Calibri"/>
                <a:sym typeface="Calibri"/>
              </a:rPr>
              <a:t>Low capacity of government staff to implement and scale up climate smart agriculture (CSA); limited awareness among political leaders </a:t>
            </a:r>
            <a:endParaRPr dirty="0"/>
          </a:p>
          <a:p>
            <a:pPr marL="228600" lvl="0" indent="0" algn="l" rtl="0">
              <a:lnSpc>
                <a:spcPct val="100000"/>
              </a:lnSpc>
              <a:spcBef>
                <a:spcPts val="0"/>
              </a:spcBef>
              <a:spcAft>
                <a:spcPts val="0"/>
              </a:spcAft>
              <a:buSzPts val="1400"/>
              <a:buNone/>
            </a:pPr>
            <a:r>
              <a:rPr lang="en-US" b="1" dirty="0">
                <a:solidFill>
                  <a:srgbClr val="000000"/>
                </a:solidFill>
                <a:latin typeface="Calibri"/>
                <a:ea typeface="Calibri"/>
                <a:cs typeface="Calibri"/>
                <a:sym typeface="Calibri"/>
              </a:rPr>
              <a:t>Successful strategies</a:t>
            </a:r>
            <a:endParaRPr dirty="0"/>
          </a:p>
          <a:p>
            <a:pPr marL="571500" lvl="0" indent="-342900" algn="l" rtl="0">
              <a:lnSpc>
                <a:spcPct val="100000"/>
              </a:lnSpc>
              <a:spcBef>
                <a:spcPts val="0"/>
              </a:spcBef>
              <a:spcAft>
                <a:spcPts val="0"/>
              </a:spcAft>
              <a:buSzPts val="1400"/>
              <a:buFont typeface="Arial"/>
              <a:buChar char="•"/>
            </a:pPr>
            <a:r>
              <a:rPr lang="en-US" dirty="0">
                <a:solidFill>
                  <a:srgbClr val="000000"/>
                </a:solidFill>
                <a:latin typeface="Calibri"/>
                <a:ea typeface="Calibri"/>
                <a:cs typeface="Calibri"/>
                <a:sym typeface="Calibri"/>
              </a:rPr>
              <a:t>Orientations, trainings and exposure visits </a:t>
            </a:r>
            <a:r>
              <a:rPr lang="en-US" dirty="0" err="1">
                <a:solidFill>
                  <a:srgbClr val="000000"/>
                </a:solidFill>
                <a:latin typeface="Calibri"/>
                <a:ea typeface="Calibri"/>
                <a:cs typeface="Calibri"/>
                <a:sym typeface="Calibri"/>
              </a:rPr>
              <a:t>organised</a:t>
            </a:r>
            <a:r>
              <a:rPr lang="en-US" dirty="0">
                <a:solidFill>
                  <a:srgbClr val="000000"/>
                </a:solidFill>
                <a:latin typeface="Calibri"/>
                <a:ea typeface="Calibri"/>
                <a:cs typeface="Calibri"/>
                <a:sym typeface="Calibri"/>
              </a:rPr>
              <a:t> for government staff. Travelling Seminars.</a:t>
            </a:r>
            <a:endParaRPr dirty="0"/>
          </a:p>
          <a:p>
            <a:pPr marL="571500" lvl="0" indent="-342900" algn="l" rtl="0">
              <a:lnSpc>
                <a:spcPct val="100000"/>
              </a:lnSpc>
              <a:spcBef>
                <a:spcPts val="0"/>
              </a:spcBef>
              <a:spcAft>
                <a:spcPts val="0"/>
              </a:spcAft>
              <a:buSzPts val="1400"/>
              <a:buFont typeface="Arial"/>
              <a:buChar char="•"/>
            </a:pPr>
            <a:r>
              <a:rPr lang="en-US" dirty="0">
                <a:latin typeface="Calibri"/>
                <a:ea typeface="Calibri"/>
                <a:cs typeface="Calibri"/>
                <a:sym typeface="Calibri"/>
              </a:rPr>
              <a:t>Engage women political leaders in the process.</a:t>
            </a:r>
            <a:endParaRPr dirty="0"/>
          </a:p>
        </p:txBody>
      </p:sp>
      <p:sp>
        <p:nvSpPr>
          <p:cNvPr id="284" name="Google Shape;284;p40"/>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21</a:t>
            </a:fld>
            <a:endParaRPr/>
          </a:p>
        </p:txBody>
      </p:sp>
      <p:pic>
        <p:nvPicPr>
          <p:cNvPr id="285" name="Google Shape;285;p40"/>
          <p:cNvPicPr preferRelativeResize="0"/>
          <p:nvPr/>
        </p:nvPicPr>
        <p:blipFill rotWithShape="1">
          <a:blip r:embed="rId3">
            <a:alphaModFix/>
          </a:blip>
          <a:srcRect l="12523" t="9793" r="39161"/>
          <a:stretch/>
        </p:blipFill>
        <p:spPr>
          <a:xfrm>
            <a:off x="5507121" y="1384918"/>
            <a:ext cx="3223720" cy="451429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xfrm>
            <a:off x="643978" y="186431"/>
            <a:ext cx="7594248" cy="122393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Case study: Climate-smart agriculture, Nepal</a:t>
            </a:r>
            <a:endParaRPr/>
          </a:p>
        </p:txBody>
      </p:sp>
      <p:sp>
        <p:nvSpPr>
          <p:cNvPr id="291" name="Google Shape;291;p41"/>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22</a:t>
            </a:fld>
            <a:endParaRPr/>
          </a:p>
        </p:txBody>
      </p:sp>
      <p:sp>
        <p:nvSpPr>
          <p:cNvPr id="292" name="Google Shape;292;p41"/>
          <p:cNvSpPr txBox="1"/>
          <p:nvPr/>
        </p:nvSpPr>
        <p:spPr>
          <a:xfrm>
            <a:off x="441272" y="731375"/>
            <a:ext cx="4574611" cy="5710689"/>
          </a:xfrm>
          <a:prstGeom prst="rect">
            <a:avLst/>
          </a:prstGeom>
          <a:noFill/>
          <a:ln>
            <a:noFill/>
          </a:ln>
        </p:spPr>
        <p:txBody>
          <a:bodyPr spcFirstLastPara="1" wrap="square" lIns="0" tIns="0" rIns="0" bIns="0" anchor="t" anchorCtr="0">
            <a:noAutofit/>
          </a:bodyPr>
          <a:lstStyle/>
          <a:p>
            <a:pPr marL="457200" marR="0" lvl="0" indent="-228600" algn="l" rtl="0">
              <a:lnSpc>
                <a:spcPct val="90000"/>
              </a:lnSpc>
              <a:spcBef>
                <a:spcPts val="0"/>
              </a:spcBef>
              <a:spcAft>
                <a:spcPts val="0"/>
              </a:spcAft>
              <a:buClr>
                <a:schemeClr val="accent1"/>
              </a:buClr>
              <a:buSzPts val="1400"/>
              <a:buFont typeface="Arial"/>
              <a:buNone/>
            </a:pPr>
            <a:r>
              <a:rPr lang="en-US" sz="2400" b="1" i="0" u="none" strike="noStrike" cap="none" dirty="0">
                <a:solidFill>
                  <a:schemeClr val="dk1"/>
                </a:solidFill>
                <a:latin typeface="Calibri"/>
                <a:ea typeface="Calibri"/>
                <a:cs typeface="Calibri"/>
                <a:sym typeface="Calibri"/>
              </a:rPr>
              <a:t>Gender-equitable approach is more effective</a:t>
            </a:r>
            <a:endParaRPr sz="1400" b="0" i="0" u="none" strike="noStrike" cap="none" dirty="0">
              <a:solidFill>
                <a:srgbClr val="000000"/>
              </a:solidFill>
              <a:latin typeface="Arial"/>
              <a:ea typeface="Arial"/>
              <a:cs typeface="Arial"/>
              <a:sym typeface="Arial"/>
            </a:endParaRPr>
          </a:p>
          <a:p>
            <a:pPr marL="457200" marR="0" lvl="0" indent="-228600" algn="l" rtl="0">
              <a:lnSpc>
                <a:spcPct val="90000"/>
              </a:lnSpc>
              <a:spcBef>
                <a:spcPts val="0"/>
              </a:spcBef>
              <a:spcAft>
                <a:spcPts val="0"/>
              </a:spcAft>
              <a:buClr>
                <a:schemeClr val="accent1"/>
              </a:buClr>
              <a:buSzPts val="1400"/>
              <a:buFont typeface="Arial"/>
              <a:buNone/>
            </a:pPr>
            <a:endParaRPr sz="2400" b="1" i="0" u="none" strike="noStrike" cap="none" dirty="0">
              <a:solidFill>
                <a:schemeClr val="dk1"/>
              </a:solidFill>
              <a:latin typeface="Calibri"/>
              <a:ea typeface="Calibri"/>
              <a:cs typeface="Calibri"/>
              <a:sym typeface="Calibri"/>
            </a:endParaRPr>
          </a:p>
          <a:p>
            <a:pPr marL="457200" marR="0" lvl="0" indent="-228600" algn="l" rtl="0">
              <a:lnSpc>
                <a:spcPct val="90000"/>
              </a:lnSpc>
              <a:spcBef>
                <a:spcPts val="0"/>
              </a:spcBef>
              <a:spcAft>
                <a:spcPts val="0"/>
              </a:spcAft>
              <a:buClr>
                <a:schemeClr val="accent1"/>
              </a:buClr>
              <a:buSzPts val="1400"/>
              <a:buFont typeface="Arial"/>
              <a:buNone/>
            </a:pPr>
            <a:r>
              <a:rPr lang="en-US" sz="2200" b="1" i="0" u="none" strike="noStrike" cap="none" dirty="0">
                <a:solidFill>
                  <a:schemeClr val="dk1"/>
                </a:solidFill>
                <a:latin typeface="Calibri"/>
                <a:ea typeface="Calibri"/>
                <a:cs typeface="Calibri"/>
                <a:sym typeface="Calibri"/>
              </a:rPr>
              <a:t>Challenges</a:t>
            </a:r>
            <a:endParaRPr sz="1400" b="0" i="0" u="none" strike="noStrike" cap="none" dirty="0">
              <a:solidFill>
                <a:srgbClr val="000000"/>
              </a:solidFill>
              <a:latin typeface="Arial"/>
              <a:ea typeface="Arial"/>
              <a:cs typeface="Arial"/>
              <a:sym typeface="Arial"/>
            </a:endParaRPr>
          </a:p>
          <a:p>
            <a:pPr marL="571500" marR="0" lvl="0" indent="-342900" algn="l" rtl="0">
              <a:lnSpc>
                <a:spcPct val="90000"/>
              </a:lnSpc>
              <a:spcBef>
                <a:spcPts val="0"/>
              </a:spcBef>
              <a:spcAft>
                <a:spcPts val="0"/>
              </a:spcAft>
              <a:buClr>
                <a:schemeClr val="accent1"/>
              </a:buClr>
              <a:buSzPts val="1400"/>
              <a:buFont typeface="Arial"/>
              <a:buChar char="•"/>
            </a:pPr>
            <a:r>
              <a:rPr lang="en-US" sz="2200" b="0" i="0" u="none" strike="noStrike" cap="none" dirty="0">
                <a:solidFill>
                  <a:srgbClr val="000000"/>
                </a:solidFill>
                <a:latin typeface="Calibri"/>
                <a:ea typeface="Calibri"/>
                <a:cs typeface="Calibri"/>
                <a:sym typeface="Calibri"/>
              </a:rPr>
              <a:t>Different locations (</a:t>
            </a:r>
            <a:r>
              <a:rPr lang="en-US" sz="2200" b="0" i="0" u="none" strike="noStrike" cap="none" dirty="0" err="1">
                <a:solidFill>
                  <a:srgbClr val="000000"/>
                </a:solidFill>
                <a:latin typeface="Calibri"/>
                <a:ea typeface="Calibri"/>
                <a:cs typeface="Calibri"/>
                <a:sym typeface="Calibri"/>
              </a:rPr>
              <a:t>agro</a:t>
            </a:r>
            <a:r>
              <a:rPr lang="en-US" sz="2200" b="0" i="0" u="none" strike="noStrike" cap="none" dirty="0">
                <a:solidFill>
                  <a:srgbClr val="000000"/>
                </a:solidFill>
                <a:latin typeface="Calibri"/>
                <a:ea typeface="Calibri"/>
                <a:cs typeface="Calibri"/>
                <a:sym typeface="Calibri"/>
              </a:rPr>
              <a:t>-climatic and socioeconomic settings) required a different set of CSA approaches and also a specific implementation strategy</a:t>
            </a:r>
            <a:r>
              <a:rPr lang="en-US" sz="2200" b="1"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571500" marR="0" lvl="0" indent="-342900" algn="l" rtl="0">
              <a:lnSpc>
                <a:spcPct val="90000"/>
              </a:lnSpc>
              <a:spcBef>
                <a:spcPts val="0"/>
              </a:spcBef>
              <a:spcAft>
                <a:spcPts val="0"/>
              </a:spcAft>
              <a:buClr>
                <a:schemeClr val="accent1"/>
              </a:buClr>
              <a:buSzPts val="1400"/>
              <a:buFont typeface="Arial"/>
              <a:buChar char="•"/>
            </a:pPr>
            <a:r>
              <a:rPr lang="en-US" sz="2200" b="0" i="0" u="none" strike="noStrike" cap="none" dirty="0">
                <a:solidFill>
                  <a:srgbClr val="000000"/>
                </a:solidFill>
                <a:latin typeface="Calibri"/>
                <a:ea typeface="Calibri"/>
                <a:cs typeface="Calibri"/>
                <a:sym typeface="Calibri"/>
              </a:rPr>
              <a:t>Slow pace of CSA technology adoption</a:t>
            </a:r>
            <a:endParaRPr sz="2200" b="1" i="0" u="none" strike="noStrike" cap="none" dirty="0">
              <a:solidFill>
                <a:srgbClr val="000000"/>
              </a:solidFill>
              <a:latin typeface="Calibri"/>
              <a:ea typeface="Calibri"/>
              <a:cs typeface="Calibri"/>
              <a:sym typeface="Calibri"/>
            </a:endParaRPr>
          </a:p>
          <a:p>
            <a:pPr marL="228600" marR="0" lvl="0" indent="0" algn="l" rtl="0">
              <a:lnSpc>
                <a:spcPct val="90000"/>
              </a:lnSpc>
              <a:spcBef>
                <a:spcPts val="0"/>
              </a:spcBef>
              <a:spcAft>
                <a:spcPts val="0"/>
              </a:spcAft>
              <a:buClr>
                <a:schemeClr val="accent1"/>
              </a:buClr>
              <a:buSzPts val="1400"/>
              <a:buFont typeface="Arial"/>
              <a:buNone/>
            </a:pPr>
            <a:r>
              <a:rPr lang="en-US" sz="2200" b="1" i="0" u="none" strike="noStrike" cap="none" dirty="0">
                <a:solidFill>
                  <a:srgbClr val="000000"/>
                </a:solidFill>
                <a:latin typeface="Calibri"/>
                <a:ea typeface="Calibri"/>
                <a:cs typeface="Calibri"/>
                <a:sym typeface="Calibri"/>
              </a:rPr>
              <a:t>Successful strategies  </a:t>
            </a:r>
            <a:endParaRPr sz="1400" b="0" i="0" u="none" strike="noStrike" cap="none" dirty="0">
              <a:solidFill>
                <a:srgbClr val="000000"/>
              </a:solidFill>
              <a:latin typeface="Arial"/>
              <a:ea typeface="Arial"/>
              <a:cs typeface="Arial"/>
              <a:sym typeface="Arial"/>
            </a:endParaRPr>
          </a:p>
          <a:p>
            <a:pPr marL="571500" marR="0" lvl="0" indent="-342900" algn="l" rtl="0">
              <a:lnSpc>
                <a:spcPct val="90000"/>
              </a:lnSpc>
              <a:spcBef>
                <a:spcPts val="0"/>
              </a:spcBef>
              <a:spcAft>
                <a:spcPts val="0"/>
              </a:spcAft>
              <a:buClr>
                <a:schemeClr val="accent1"/>
              </a:buClr>
              <a:buSzPts val="1400"/>
              <a:buFont typeface="Arial"/>
              <a:buChar char="•"/>
            </a:pPr>
            <a:r>
              <a:rPr lang="en-US" sz="2200" b="0" i="0" u="none" strike="noStrike" cap="none" dirty="0">
                <a:solidFill>
                  <a:srgbClr val="000000"/>
                </a:solidFill>
                <a:latin typeface="Calibri"/>
                <a:ea typeface="Calibri"/>
                <a:cs typeface="Calibri"/>
                <a:sym typeface="Calibri"/>
              </a:rPr>
              <a:t>Allow local farmers – women and men -  to select technologies for themselves. E.g. women </a:t>
            </a:r>
            <a:r>
              <a:rPr lang="en-US" sz="2200" b="0" i="0" u="none" strike="noStrike" cap="none" dirty="0" err="1">
                <a:solidFill>
                  <a:srgbClr val="000000"/>
                </a:solidFill>
                <a:latin typeface="Calibri"/>
                <a:ea typeface="Calibri"/>
                <a:cs typeface="Calibri"/>
                <a:sym typeface="Calibri"/>
              </a:rPr>
              <a:t>prioritise</a:t>
            </a:r>
            <a:r>
              <a:rPr lang="en-US" sz="2200" b="0" i="0" u="none" strike="noStrike" cap="none" dirty="0">
                <a:solidFill>
                  <a:srgbClr val="000000"/>
                </a:solidFill>
                <a:latin typeface="Calibri"/>
                <a:ea typeface="Calibri"/>
                <a:cs typeface="Calibri"/>
                <a:sym typeface="Calibri"/>
              </a:rPr>
              <a:t> tools that reduce their drudgery (hand-held corn sheller, jab planter, millet thresher)</a:t>
            </a:r>
            <a:r>
              <a:rPr lang="en-US" sz="2200" b="1"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pic>
        <p:nvPicPr>
          <p:cNvPr id="293" name="Google Shape;293;p41"/>
          <p:cNvPicPr preferRelativeResize="0"/>
          <p:nvPr/>
        </p:nvPicPr>
        <p:blipFill rotWithShape="1">
          <a:blip r:embed="rId3">
            <a:alphaModFix/>
          </a:blip>
          <a:srcRect l="16408" r="34369"/>
          <a:stretch/>
        </p:blipFill>
        <p:spPr>
          <a:xfrm>
            <a:off x="5596263" y="1223939"/>
            <a:ext cx="3308289" cy="504073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2"/>
          <p:cNvSpPr txBox="1">
            <a:spLocks noGrp="1"/>
          </p:cNvSpPr>
          <p:nvPr>
            <p:ph type="title"/>
          </p:nvPr>
        </p:nvSpPr>
        <p:spPr>
          <a:xfrm>
            <a:off x="643977" y="355107"/>
            <a:ext cx="8047262" cy="53266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dirty="0"/>
              <a:t>Case study: Climate-smart agriculture, Uttar Pradesh, India</a:t>
            </a:r>
            <a:endParaRPr dirty="0"/>
          </a:p>
        </p:txBody>
      </p:sp>
      <p:sp>
        <p:nvSpPr>
          <p:cNvPr id="299" name="Google Shape;299;p42"/>
          <p:cNvSpPr txBox="1">
            <a:spLocks noGrp="1"/>
          </p:cNvSpPr>
          <p:nvPr>
            <p:ph type="body" idx="1"/>
          </p:nvPr>
        </p:nvSpPr>
        <p:spPr>
          <a:xfrm>
            <a:off x="452761" y="1453634"/>
            <a:ext cx="4750610" cy="5321124"/>
          </a:xfrm>
          <a:prstGeom prst="rect">
            <a:avLst/>
          </a:prstGeom>
          <a:noFill/>
          <a:ln>
            <a:noFill/>
          </a:ln>
        </p:spPr>
        <p:txBody>
          <a:bodyPr spcFirstLastPara="1" wrap="square" lIns="0" tIns="0" rIns="0" bIns="0" anchor="t" anchorCtr="0">
            <a:noAutofit/>
          </a:bodyPr>
          <a:lstStyle/>
          <a:p>
            <a:pPr marL="0" lvl="0" indent="-228600" algn="l" rtl="0">
              <a:lnSpc>
                <a:spcPct val="100000"/>
              </a:lnSpc>
              <a:spcBef>
                <a:spcPts val="0"/>
              </a:spcBef>
              <a:spcAft>
                <a:spcPts val="0"/>
              </a:spcAft>
              <a:buSzPts val="1400"/>
              <a:buNone/>
            </a:pPr>
            <a:r>
              <a:rPr lang="en-US" b="1" dirty="0"/>
              <a:t>Case study of different male-female farmer profile (more male farmers)</a:t>
            </a:r>
            <a:endParaRPr dirty="0"/>
          </a:p>
          <a:p>
            <a:pPr marL="0" lvl="0" indent="-228600" algn="l" rtl="0">
              <a:lnSpc>
                <a:spcPct val="100000"/>
              </a:lnSpc>
              <a:spcBef>
                <a:spcPts val="0"/>
              </a:spcBef>
              <a:spcAft>
                <a:spcPts val="0"/>
              </a:spcAft>
              <a:buSzPts val="1400"/>
              <a:buNone/>
            </a:pPr>
            <a:endParaRPr b="1" dirty="0"/>
          </a:p>
          <a:p>
            <a:pPr marL="0" lvl="0" indent="-228600" algn="l" rtl="0">
              <a:lnSpc>
                <a:spcPct val="100000"/>
              </a:lnSpc>
              <a:spcBef>
                <a:spcPts val="0"/>
              </a:spcBef>
              <a:spcAft>
                <a:spcPts val="0"/>
              </a:spcAft>
              <a:buSzPts val="1400"/>
              <a:buNone/>
            </a:pPr>
            <a:r>
              <a:rPr lang="en-US" sz="2000" dirty="0"/>
              <a:t>In </a:t>
            </a:r>
            <a:r>
              <a:rPr lang="en-US" sz="2000" dirty="0" err="1"/>
              <a:t>Campierganj</a:t>
            </a:r>
            <a:r>
              <a:rPr lang="en-US" sz="2000" dirty="0"/>
              <a:t>, Uttar Pradesh farmers have experienced climate change: longer summers, harsher winters, unpredictable rain.</a:t>
            </a:r>
            <a:endParaRPr sz="1800" dirty="0"/>
          </a:p>
          <a:p>
            <a:pPr marL="0" lvl="0" indent="-228600" algn="l" rtl="0">
              <a:lnSpc>
                <a:spcPct val="100000"/>
              </a:lnSpc>
              <a:spcBef>
                <a:spcPts val="1200"/>
              </a:spcBef>
              <a:spcAft>
                <a:spcPts val="0"/>
              </a:spcAft>
              <a:buSzPts val="1400"/>
              <a:buNone/>
            </a:pPr>
            <a:r>
              <a:rPr lang="en-US" sz="2000" dirty="0"/>
              <a:t>Area is now prone to damaging flash floods.</a:t>
            </a:r>
            <a:endParaRPr dirty="0"/>
          </a:p>
          <a:p>
            <a:pPr marL="0" lvl="0" indent="-228600" algn="l" rtl="0">
              <a:lnSpc>
                <a:spcPct val="100000"/>
              </a:lnSpc>
              <a:spcBef>
                <a:spcPts val="1200"/>
              </a:spcBef>
              <a:spcAft>
                <a:spcPts val="0"/>
              </a:spcAft>
              <a:buSzPts val="1400"/>
              <a:buNone/>
            </a:pPr>
            <a:r>
              <a:rPr lang="en-US" sz="2000" dirty="0"/>
              <a:t>Older women, the ‘grandmothers’ had low social status in the past.</a:t>
            </a:r>
            <a:endParaRPr sz="1800" dirty="0"/>
          </a:p>
          <a:p>
            <a:pPr marL="0" lvl="0" indent="-228600" algn="l" rtl="0">
              <a:lnSpc>
                <a:spcPct val="100000"/>
              </a:lnSpc>
              <a:spcBef>
                <a:spcPts val="1200"/>
              </a:spcBef>
              <a:spcAft>
                <a:spcPts val="1200"/>
              </a:spcAft>
              <a:buSzPts val="1400"/>
              <a:buNone/>
            </a:pPr>
            <a:r>
              <a:rPr lang="en-US" sz="2000" dirty="0"/>
              <a:t>This region in India has among the highest child marriage rates and the poorest participation of women in the workforce in the country.</a:t>
            </a:r>
            <a:endParaRPr sz="1800" dirty="0">
              <a:latin typeface="Georgia"/>
              <a:ea typeface="Georgia"/>
              <a:cs typeface="Georgia"/>
              <a:sym typeface="Georgia"/>
            </a:endParaRPr>
          </a:p>
        </p:txBody>
      </p:sp>
      <p:sp>
        <p:nvSpPr>
          <p:cNvPr id="300" name="Google Shape;300;p42"/>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23</a:t>
            </a:fld>
            <a:endParaRPr/>
          </a:p>
        </p:txBody>
      </p:sp>
      <p:pic>
        <p:nvPicPr>
          <p:cNvPr id="301" name="Google Shape;301;p42" descr="A picture containing grass, outdoor, little, standing&#10;&#10;Description automatically generated"/>
          <p:cNvPicPr preferRelativeResize="0"/>
          <p:nvPr/>
        </p:nvPicPr>
        <p:blipFill rotWithShape="1">
          <a:blip r:embed="rId3">
            <a:alphaModFix/>
          </a:blip>
          <a:srcRect l="21746" r="22330"/>
          <a:stretch/>
        </p:blipFill>
        <p:spPr>
          <a:xfrm>
            <a:off x="5474289" y="1453634"/>
            <a:ext cx="2947386" cy="3950732"/>
          </a:xfrm>
          <a:prstGeom prst="rect">
            <a:avLst/>
          </a:prstGeom>
          <a:noFill/>
          <a:ln>
            <a:noFill/>
          </a:ln>
        </p:spPr>
      </p:pic>
      <p:sp>
        <p:nvSpPr>
          <p:cNvPr id="302" name="Google Shape;302;p42"/>
          <p:cNvSpPr txBox="1"/>
          <p:nvPr/>
        </p:nvSpPr>
        <p:spPr>
          <a:xfrm>
            <a:off x="6001305" y="5992427"/>
            <a:ext cx="268993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Image: Thomson Reuters Foundation, Campierganj</a:t>
            </a:r>
            <a:endParaRPr sz="1200" b="0" i="0" u="none" strike="noStrike" cap="none">
              <a:solidFill>
                <a:schemeClr val="dk1"/>
              </a:solidFill>
              <a:latin typeface="Verdana"/>
              <a:ea typeface="Verdana"/>
              <a:cs typeface="Verdana"/>
              <a:sym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2"/>
          <p:cNvSpPr txBox="1">
            <a:spLocks noGrp="1"/>
          </p:cNvSpPr>
          <p:nvPr>
            <p:ph type="title"/>
          </p:nvPr>
        </p:nvSpPr>
        <p:spPr>
          <a:xfrm>
            <a:off x="643977" y="355107"/>
            <a:ext cx="8047262" cy="53266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dirty="0"/>
              <a:t>Case study:  </a:t>
            </a:r>
            <a:endParaRPr dirty="0"/>
          </a:p>
        </p:txBody>
      </p:sp>
      <p:sp>
        <p:nvSpPr>
          <p:cNvPr id="300" name="Google Shape;300;p42"/>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24</a:t>
            </a:fld>
            <a:endParaRPr/>
          </a:p>
        </p:txBody>
      </p:sp>
      <p:sp>
        <p:nvSpPr>
          <p:cNvPr id="3" name="Text Placeholder 2">
            <a:extLst>
              <a:ext uri="{FF2B5EF4-FFF2-40B4-BE49-F238E27FC236}">
                <a16:creationId xmlns:a16="http://schemas.microsoft.com/office/drawing/2014/main" id="{790F6AE7-718D-786A-23AD-A277BE810BC8}"/>
              </a:ext>
            </a:extLst>
          </p:cNvPr>
          <p:cNvSpPr>
            <a:spLocks noGrp="1"/>
          </p:cNvSpPr>
          <p:nvPr>
            <p:ph type="body" idx="1"/>
          </p:nvPr>
        </p:nvSpPr>
        <p:spPr/>
        <p:txBody>
          <a:bodyPr/>
          <a:lstStyle/>
          <a:p>
            <a:endParaRPr lang="en-GB" dirty="0"/>
          </a:p>
        </p:txBody>
      </p:sp>
      <p:pic>
        <p:nvPicPr>
          <p:cNvPr id="5" name="Picture 4" descr="A diagram of a farm&#10;&#10;Description automatically generated">
            <a:extLst>
              <a:ext uri="{FF2B5EF4-FFF2-40B4-BE49-F238E27FC236}">
                <a16:creationId xmlns:a16="http://schemas.microsoft.com/office/drawing/2014/main" id="{4FC3083D-51A1-CD78-92F1-304F84C0DC48}"/>
              </a:ext>
            </a:extLst>
          </p:cNvPr>
          <p:cNvPicPr>
            <a:picLocks noChangeAspect="1"/>
          </p:cNvPicPr>
          <p:nvPr/>
        </p:nvPicPr>
        <p:blipFill>
          <a:blip r:embed="rId3"/>
          <a:stretch>
            <a:fillRect/>
          </a:stretch>
        </p:blipFill>
        <p:spPr>
          <a:xfrm>
            <a:off x="-1" y="1068797"/>
            <a:ext cx="9144000" cy="5179979"/>
          </a:xfrm>
          <a:prstGeom prst="rect">
            <a:avLst/>
          </a:prstGeom>
        </p:spPr>
      </p:pic>
    </p:spTree>
    <p:extLst>
      <p:ext uri="{BB962C8B-B14F-4D97-AF65-F5344CB8AC3E}">
        <p14:creationId xmlns:p14="http://schemas.microsoft.com/office/powerpoint/2010/main" val="579100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2"/>
          <p:cNvSpPr txBox="1">
            <a:spLocks noGrp="1"/>
          </p:cNvSpPr>
          <p:nvPr>
            <p:ph type="title"/>
          </p:nvPr>
        </p:nvSpPr>
        <p:spPr>
          <a:xfrm>
            <a:off x="643977" y="355107"/>
            <a:ext cx="8047262" cy="53266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dirty="0"/>
              <a:t>Case study:  </a:t>
            </a:r>
            <a:endParaRPr dirty="0"/>
          </a:p>
        </p:txBody>
      </p:sp>
      <p:sp>
        <p:nvSpPr>
          <p:cNvPr id="300" name="Google Shape;300;p42"/>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25</a:t>
            </a:fld>
            <a:endParaRPr/>
          </a:p>
        </p:txBody>
      </p:sp>
      <p:sp>
        <p:nvSpPr>
          <p:cNvPr id="3" name="Text Placeholder 2">
            <a:extLst>
              <a:ext uri="{FF2B5EF4-FFF2-40B4-BE49-F238E27FC236}">
                <a16:creationId xmlns:a16="http://schemas.microsoft.com/office/drawing/2014/main" id="{790F6AE7-718D-786A-23AD-A277BE810BC8}"/>
              </a:ext>
            </a:extLst>
          </p:cNvPr>
          <p:cNvSpPr>
            <a:spLocks noGrp="1"/>
          </p:cNvSpPr>
          <p:nvPr>
            <p:ph type="body" idx="1"/>
          </p:nvPr>
        </p:nvSpPr>
        <p:spPr/>
        <p:txBody>
          <a:bodyPr/>
          <a:lstStyle/>
          <a:p>
            <a:endParaRPr lang="en-GB" dirty="0"/>
          </a:p>
        </p:txBody>
      </p:sp>
      <p:pic>
        <p:nvPicPr>
          <p:cNvPr id="4" name="Picture 3" descr="A graph of two people&#10;&#10;Description automatically generated">
            <a:extLst>
              <a:ext uri="{FF2B5EF4-FFF2-40B4-BE49-F238E27FC236}">
                <a16:creationId xmlns:a16="http://schemas.microsoft.com/office/drawing/2014/main" id="{BA34CE89-A552-4C24-36DA-B9D6F3F7EAF5}"/>
              </a:ext>
            </a:extLst>
          </p:cNvPr>
          <p:cNvPicPr>
            <a:picLocks noChangeAspect="1"/>
          </p:cNvPicPr>
          <p:nvPr/>
        </p:nvPicPr>
        <p:blipFill>
          <a:blip r:embed="rId3"/>
          <a:stretch>
            <a:fillRect/>
          </a:stretch>
        </p:blipFill>
        <p:spPr>
          <a:xfrm>
            <a:off x="180361" y="1130912"/>
            <a:ext cx="8783276" cy="5068007"/>
          </a:xfrm>
          <a:prstGeom prst="rect">
            <a:avLst/>
          </a:prstGeom>
        </p:spPr>
      </p:pic>
    </p:spTree>
    <p:extLst>
      <p:ext uri="{BB962C8B-B14F-4D97-AF65-F5344CB8AC3E}">
        <p14:creationId xmlns:p14="http://schemas.microsoft.com/office/powerpoint/2010/main" val="2149411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3"/>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26</a:t>
            </a:fld>
            <a:endParaRPr/>
          </a:p>
        </p:txBody>
      </p:sp>
      <p:pic>
        <p:nvPicPr>
          <p:cNvPr id="308" name="Google Shape;308;p43" descr="A group of people standing in a field&#10;&#10;Description automatically generated"/>
          <p:cNvPicPr preferRelativeResize="0"/>
          <p:nvPr/>
        </p:nvPicPr>
        <p:blipFill rotWithShape="1">
          <a:blip r:embed="rId3">
            <a:alphaModFix/>
          </a:blip>
          <a:srcRect/>
          <a:stretch/>
        </p:blipFill>
        <p:spPr>
          <a:xfrm>
            <a:off x="5370990" y="1836783"/>
            <a:ext cx="3476625" cy="3476625"/>
          </a:xfrm>
          <a:prstGeom prst="rect">
            <a:avLst/>
          </a:prstGeom>
          <a:noFill/>
          <a:ln>
            <a:noFill/>
          </a:ln>
        </p:spPr>
      </p:pic>
      <p:sp>
        <p:nvSpPr>
          <p:cNvPr id="309" name="Google Shape;309;p43"/>
          <p:cNvSpPr txBox="1"/>
          <p:nvPr/>
        </p:nvSpPr>
        <p:spPr>
          <a:xfrm>
            <a:off x="452761" y="1363751"/>
            <a:ext cx="4752166" cy="50783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Gender-equitable approach is more effective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Challenges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Gorakhpur Environmental Action Group (GEAG) has been offering climate smart agriculture training to women farmers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Women are open to new farming methods to increase yields in changing climate but their husbands are derided and even beat them for attending the trainings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Successful strategies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Women farmers persisted in attended trainings and found strength in numbers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Women’s knowledge has increased and as they learned techniques for growing crops even in poor weather, they won new respect and clout in their households and communities</a:t>
            </a:r>
            <a:endParaRPr sz="1400" b="0" i="0" u="none" strike="noStrike" cap="none" dirty="0">
              <a:solidFill>
                <a:srgbClr val="000000"/>
              </a:solidFill>
              <a:latin typeface="Arial"/>
              <a:ea typeface="Arial"/>
              <a:cs typeface="Arial"/>
              <a:sym typeface="Arial"/>
            </a:endParaRPr>
          </a:p>
        </p:txBody>
      </p:sp>
      <p:sp>
        <p:nvSpPr>
          <p:cNvPr id="310" name="Google Shape;310;p43"/>
          <p:cNvSpPr txBox="1"/>
          <p:nvPr/>
        </p:nvSpPr>
        <p:spPr>
          <a:xfrm>
            <a:off x="6001305" y="5992427"/>
            <a:ext cx="268993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Image: Thomson Reuters Foundation, Campierganj</a:t>
            </a:r>
            <a:endParaRPr sz="1200" b="0" i="0" u="none" strike="noStrike" cap="none">
              <a:solidFill>
                <a:schemeClr val="dk1"/>
              </a:solidFill>
              <a:latin typeface="Verdana"/>
              <a:ea typeface="Verdana"/>
              <a:cs typeface="Verdana"/>
              <a:sym typeface="Verdana"/>
            </a:endParaRPr>
          </a:p>
        </p:txBody>
      </p:sp>
      <p:sp>
        <p:nvSpPr>
          <p:cNvPr id="311" name="Google Shape;311;p43"/>
          <p:cNvSpPr txBox="1"/>
          <p:nvPr/>
        </p:nvSpPr>
        <p:spPr>
          <a:xfrm>
            <a:off x="643977" y="355107"/>
            <a:ext cx="8047262" cy="53266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C00000"/>
              </a:buClr>
              <a:buSzPts val="1400"/>
              <a:buFont typeface="Calibri"/>
              <a:buNone/>
            </a:pPr>
            <a:r>
              <a:rPr lang="en-US" sz="2800" b="1" i="0" u="none" strike="noStrike" cap="none" dirty="0">
                <a:solidFill>
                  <a:srgbClr val="C00000"/>
                </a:solidFill>
                <a:latin typeface="Calibri"/>
                <a:ea typeface="Calibri"/>
                <a:cs typeface="Calibri"/>
                <a:sym typeface="Calibri"/>
              </a:rPr>
              <a:t>Case study: Climate-smart agriculture, Uttar Pradesh, India</a:t>
            </a:r>
            <a:endParaRPr sz="2800" b="1" i="0" u="none" strike="noStrike" cap="none" dirty="0">
              <a:solidFill>
                <a:srgbClr val="C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4"/>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27</a:t>
            </a:fld>
            <a:endParaRPr/>
          </a:p>
        </p:txBody>
      </p:sp>
      <p:sp>
        <p:nvSpPr>
          <p:cNvPr id="317" name="Google Shape;317;p44"/>
          <p:cNvSpPr txBox="1"/>
          <p:nvPr/>
        </p:nvSpPr>
        <p:spPr>
          <a:xfrm>
            <a:off x="643977" y="413119"/>
            <a:ext cx="8047262" cy="53266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C00000"/>
              </a:buClr>
              <a:buSzPts val="1400"/>
              <a:buFont typeface="Calibri"/>
              <a:buNone/>
            </a:pPr>
            <a:r>
              <a:rPr lang="en-US" sz="2800" b="1" i="0" u="none" strike="noStrike" cap="none" dirty="0">
                <a:solidFill>
                  <a:srgbClr val="C00000"/>
                </a:solidFill>
                <a:latin typeface="Calibri"/>
                <a:ea typeface="Calibri"/>
                <a:cs typeface="Calibri"/>
                <a:sym typeface="Calibri"/>
              </a:rPr>
              <a:t>Case study: Climate-smart agriculture, Uttar Pradesh, India</a:t>
            </a:r>
            <a:endParaRPr sz="2800" b="1" i="0" u="none" strike="noStrike" cap="none" dirty="0">
              <a:solidFill>
                <a:srgbClr val="C00000"/>
              </a:solidFill>
              <a:latin typeface="Calibri"/>
              <a:ea typeface="Calibri"/>
              <a:cs typeface="Calibri"/>
              <a:sym typeface="Calibri"/>
            </a:endParaRPr>
          </a:p>
        </p:txBody>
      </p:sp>
      <p:pic>
        <p:nvPicPr>
          <p:cNvPr id="318" name="Google Shape;318;p44" descr="A group of people sitting on a bed&#10;&#10;Description automatically generated"/>
          <p:cNvPicPr preferRelativeResize="0"/>
          <p:nvPr/>
        </p:nvPicPr>
        <p:blipFill rotWithShape="1">
          <a:blip r:embed="rId3">
            <a:alphaModFix/>
          </a:blip>
          <a:srcRect l="12718" r="12233"/>
          <a:stretch/>
        </p:blipFill>
        <p:spPr>
          <a:xfrm>
            <a:off x="4897824" y="1322182"/>
            <a:ext cx="3793415" cy="3788906"/>
          </a:xfrm>
          <a:prstGeom prst="rect">
            <a:avLst/>
          </a:prstGeom>
          <a:noFill/>
          <a:ln>
            <a:noFill/>
          </a:ln>
        </p:spPr>
      </p:pic>
      <p:sp>
        <p:nvSpPr>
          <p:cNvPr id="319" name="Google Shape;319;p44"/>
          <p:cNvSpPr txBox="1"/>
          <p:nvPr/>
        </p:nvSpPr>
        <p:spPr>
          <a:xfrm>
            <a:off x="539492" y="1363751"/>
            <a:ext cx="4128116" cy="50783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Gender-equitable approach is more effective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Successful strategies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Women farmers’ income has increased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Women farmers’ confidence has increased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There are more women on decision-making committees in the villages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They help other women get joint land access/ownership</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Inadvertently, the climate-smart agriculture </a:t>
            </a:r>
            <a:r>
              <a:rPr lang="en-US" sz="1800" b="0" i="0" u="none" strike="noStrike" cap="none" dirty="0" err="1">
                <a:solidFill>
                  <a:schemeClr val="dk1"/>
                </a:solidFill>
                <a:latin typeface="Calibri"/>
                <a:ea typeface="Calibri"/>
                <a:cs typeface="Calibri"/>
                <a:sym typeface="Calibri"/>
              </a:rPr>
              <a:t>programmes</a:t>
            </a:r>
            <a:r>
              <a:rPr lang="en-US" sz="1800" b="0" i="0" u="none" strike="noStrike" cap="none" dirty="0">
                <a:solidFill>
                  <a:schemeClr val="dk1"/>
                </a:solidFill>
                <a:latin typeface="Calibri"/>
                <a:ea typeface="Calibri"/>
                <a:cs typeface="Calibri"/>
                <a:sym typeface="Calibri"/>
              </a:rPr>
              <a:t> have not just tackled their preparedness for changing weather. They have also altered gender relations in the villages and made them more equal.</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5"/>
          <p:cNvSpPr txBox="1">
            <a:spLocks noGrp="1"/>
          </p:cNvSpPr>
          <p:nvPr>
            <p:ph type="title"/>
          </p:nvPr>
        </p:nvSpPr>
        <p:spPr>
          <a:xfrm>
            <a:off x="457199" y="504308"/>
            <a:ext cx="3240000" cy="1143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3200"/>
              <a:buFont typeface="Calibri"/>
              <a:buNone/>
            </a:pPr>
            <a:r>
              <a:rPr lang="en-US" dirty="0">
                <a:solidFill>
                  <a:srgbClr val="C00000"/>
                </a:solidFill>
              </a:rPr>
              <a:t>Further evidence</a:t>
            </a:r>
            <a:br>
              <a:rPr lang="en-US" sz="4500" dirty="0">
                <a:solidFill>
                  <a:srgbClr val="C00000"/>
                </a:solidFill>
              </a:rPr>
            </a:br>
            <a:r>
              <a:rPr lang="en-US" sz="2200" dirty="0">
                <a:solidFill>
                  <a:schemeClr val="dk1"/>
                </a:solidFill>
              </a:rPr>
              <a:t>on the effectiveness of gender-equitable approaches</a:t>
            </a:r>
            <a:endParaRPr sz="2200" b="0" dirty="0">
              <a:solidFill>
                <a:schemeClr val="dk1"/>
              </a:solidFill>
            </a:endParaRPr>
          </a:p>
        </p:txBody>
      </p:sp>
      <p:sp>
        <p:nvSpPr>
          <p:cNvPr id="325" name="Google Shape;325;p45"/>
          <p:cNvSpPr txBox="1">
            <a:spLocks noGrp="1"/>
          </p:cNvSpPr>
          <p:nvPr>
            <p:ph type="body" idx="1"/>
          </p:nvPr>
        </p:nvSpPr>
        <p:spPr>
          <a:xfrm>
            <a:off x="457199" y="2148396"/>
            <a:ext cx="4114800" cy="400273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000"/>
              <a:buNone/>
            </a:pPr>
            <a:r>
              <a:rPr lang="en-US" sz="2000">
                <a:latin typeface="Calibri"/>
                <a:ea typeface="Calibri"/>
                <a:cs typeface="Calibri"/>
                <a:sym typeface="Calibri"/>
              </a:rPr>
              <a:t>Results from an independent qualitative research study elsewhere in northern India had similar findings (CDKN and Practical Action, 2016)</a:t>
            </a:r>
            <a:endParaRPr/>
          </a:p>
          <a:p>
            <a:pPr marL="0" lvl="0" indent="0" algn="l" rtl="0">
              <a:lnSpc>
                <a:spcPct val="100000"/>
              </a:lnSpc>
              <a:spcBef>
                <a:spcPts val="400"/>
              </a:spcBef>
              <a:spcAft>
                <a:spcPts val="0"/>
              </a:spcAft>
              <a:buClr>
                <a:schemeClr val="dk1"/>
              </a:buClr>
              <a:buSzPts val="2000"/>
              <a:buNone/>
            </a:pPr>
            <a:r>
              <a:rPr lang="en-US" sz="2000" b="1" i="1">
                <a:latin typeface="Calibri"/>
                <a:ea typeface="Calibri"/>
                <a:cs typeface="Calibri"/>
                <a:sym typeface="Calibri"/>
              </a:rPr>
              <a:t>10 Things to Know: Gender equality and achieving climate goals</a:t>
            </a:r>
            <a:br>
              <a:rPr lang="en-US" sz="2000">
                <a:solidFill>
                  <a:srgbClr val="C00000"/>
                </a:solidFill>
                <a:latin typeface="Calibri"/>
                <a:ea typeface="Calibri"/>
                <a:cs typeface="Calibri"/>
                <a:sym typeface="Calibri"/>
              </a:rPr>
            </a:br>
            <a:endParaRPr sz="2000" b="1">
              <a:latin typeface="Calibri"/>
              <a:ea typeface="Calibri"/>
              <a:cs typeface="Calibri"/>
              <a:sym typeface="Calibri"/>
            </a:endParaRPr>
          </a:p>
          <a:p>
            <a:pPr marL="0" lvl="0" indent="0" algn="l" rtl="0">
              <a:lnSpc>
                <a:spcPct val="100000"/>
              </a:lnSpc>
              <a:spcBef>
                <a:spcPts val="400"/>
              </a:spcBef>
              <a:spcAft>
                <a:spcPts val="0"/>
              </a:spcAft>
              <a:buClr>
                <a:schemeClr val="dk1"/>
              </a:buClr>
              <a:buSzPts val="2000"/>
              <a:buNone/>
            </a:pPr>
            <a:r>
              <a:rPr lang="en-US" sz="2000" i="1">
                <a:latin typeface="Calibri"/>
                <a:ea typeface="Calibri"/>
                <a:cs typeface="Calibri"/>
                <a:sym typeface="Calibri"/>
              </a:rPr>
              <a:t>www.cdkn.org/resource/report-10-things-know-gender-equality-achieving-climate-goals</a:t>
            </a:r>
            <a:endParaRPr/>
          </a:p>
          <a:p>
            <a:pPr marL="0" lvl="0" indent="0" algn="l" rtl="0">
              <a:lnSpc>
                <a:spcPct val="100000"/>
              </a:lnSpc>
              <a:spcBef>
                <a:spcPts val="400"/>
              </a:spcBef>
              <a:spcAft>
                <a:spcPts val="0"/>
              </a:spcAft>
              <a:buClr>
                <a:schemeClr val="dk1"/>
              </a:buClr>
              <a:buSzPts val="2000"/>
              <a:buNone/>
            </a:pPr>
            <a:endParaRPr sz="2000">
              <a:latin typeface="Calibri"/>
              <a:ea typeface="Calibri"/>
              <a:cs typeface="Calibri"/>
              <a:sym typeface="Calibri"/>
            </a:endParaRPr>
          </a:p>
        </p:txBody>
      </p:sp>
      <p:pic>
        <p:nvPicPr>
          <p:cNvPr id="326" name="Google Shape;326;p45" descr="A picture containing curtain, building, red, colorful&#10;&#10;Description automatically generated"/>
          <p:cNvPicPr preferRelativeResize="0"/>
          <p:nvPr/>
        </p:nvPicPr>
        <p:blipFill rotWithShape="1">
          <a:blip r:embed="rId3">
            <a:alphaModFix/>
          </a:blip>
          <a:srcRect/>
          <a:stretch/>
        </p:blipFill>
        <p:spPr>
          <a:xfrm>
            <a:off x="5193613" y="775577"/>
            <a:ext cx="3328949" cy="469306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6"/>
          <p:cNvSpPr txBox="1">
            <a:spLocks noGrp="1"/>
          </p:cNvSpPr>
          <p:nvPr>
            <p:ph type="title"/>
          </p:nvPr>
        </p:nvSpPr>
        <p:spPr>
          <a:xfrm>
            <a:off x="457199" y="504308"/>
            <a:ext cx="3240000" cy="1143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B61322"/>
              </a:buClr>
              <a:buSzPts val="2800"/>
              <a:buFont typeface="Calibri"/>
              <a:buNone/>
            </a:pPr>
            <a:br>
              <a:rPr lang="en-US" sz="2800" dirty="0"/>
            </a:br>
            <a:r>
              <a:rPr lang="en-US" sz="2800" dirty="0"/>
              <a:t>It matters: </a:t>
            </a:r>
            <a:br>
              <a:rPr lang="en-US" sz="2800" dirty="0"/>
            </a:br>
            <a:r>
              <a:rPr lang="en-US" sz="2800" dirty="0"/>
              <a:t>gender-equitable approaches </a:t>
            </a:r>
            <a:r>
              <a:rPr lang="en-US" sz="2800" dirty="0" err="1"/>
              <a:t>recognise</a:t>
            </a:r>
            <a:r>
              <a:rPr lang="en-US" sz="2800" dirty="0"/>
              <a:t> people’s different needs</a:t>
            </a:r>
            <a:endParaRPr dirty="0"/>
          </a:p>
        </p:txBody>
      </p:sp>
      <p:sp>
        <p:nvSpPr>
          <p:cNvPr id="332" name="Google Shape;332;p46"/>
          <p:cNvSpPr txBox="1">
            <a:spLocks noGrp="1"/>
          </p:cNvSpPr>
          <p:nvPr>
            <p:ph type="sldNum" idx="12"/>
          </p:nvPr>
        </p:nvSpPr>
        <p:spPr>
          <a:xfrm>
            <a:off x="8202152" y="6356350"/>
            <a:ext cx="48464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pic>
        <p:nvPicPr>
          <p:cNvPr id="333" name="Google Shape;333;p46"/>
          <p:cNvPicPr preferRelativeResize="0"/>
          <p:nvPr/>
        </p:nvPicPr>
        <p:blipFill rotWithShape="1">
          <a:blip r:embed="rId3">
            <a:alphaModFix/>
          </a:blip>
          <a:srcRect l="13831" t="6671" r="40077"/>
          <a:stretch/>
        </p:blipFill>
        <p:spPr>
          <a:xfrm>
            <a:off x="5086992" y="918816"/>
            <a:ext cx="3357483" cy="4586620"/>
          </a:xfrm>
          <a:prstGeom prst="rect">
            <a:avLst/>
          </a:prstGeom>
          <a:noFill/>
          <a:ln>
            <a:noFill/>
          </a:ln>
        </p:spPr>
      </p:pic>
      <p:sp>
        <p:nvSpPr>
          <p:cNvPr id="334" name="Google Shape;334;p46"/>
          <p:cNvSpPr txBox="1"/>
          <p:nvPr/>
        </p:nvSpPr>
        <p:spPr>
          <a:xfrm>
            <a:off x="317873" y="3197112"/>
            <a:ext cx="4128116" cy="23083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Separate urban flood risk management project in northern India (Uttar Pradesh) found: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Floods affected women quite differently and their coping strategies involved greater hardship compared to men and boys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3"/>
          <p:cNvSpPr txBox="1">
            <a:spLocks noGrp="1"/>
          </p:cNvSpPr>
          <p:nvPr>
            <p:ph type="title"/>
          </p:nvPr>
        </p:nvSpPr>
        <p:spPr>
          <a:xfrm>
            <a:off x="1179053" y="115691"/>
            <a:ext cx="6785894" cy="1244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1400"/>
              <a:buFont typeface="Calibri"/>
              <a:buNone/>
            </a:pPr>
            <a:r>
              <a:rPr lang="en-US"/>
              <a:t>How are people differently impacted by climate change?</a:t>
            </a:r>
            <a:endParaRPr/>
          </a:p>
        </p:txBody>
      </p:sp>
      <p:pic>
        <p:nvPicPr>
          <p:cNvPr id="79" name="Google Shape;79;p13" descr="A person holding a child&#10;&#10;Description automatically generated"/>
          <p:cNvPicPr preferRelativeResize="0"/>
          <p:nvPr/>
        </p:nvPicPr>
        <p:blipFill rotWithShape="1">
          <a:blip r:embed="rId3">
            <a:alphaModFix/>
          </a:blip>
          <a:srcRect/>
          <a:stretch/>
        </p:blipFill>
        <p:spPr>
          <a:xfrm>
            <a:off x="6219528" y="1360291"/>
            <a:ext cx="2910381" cy="1950865"/>
          </a:xfrm>
          <a:prstGeom prst="rect">
            <a:avLst/>
          </a:prstGeom>
          <a:noFill/>
          <a:ln>
            <a:noFill/>
          </a:ln>
        </p:spPr>
      </p:pic>
      <p:sp>
        <p:nvSpPr>
          <p:cNvPr id="80" name="Google Shape;80;p13"/>
          <p:cNvSpPr txBox="1"/>
          <p:nvPr/>
        </p:nvSpPr>
        <p:spPr>
          <a:xfrm>
            <a:off x="7953318" y="6596390"/>
            <a:ext cx="1438536"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Verdana"/>
                <a:ea typeface="Verdana"/>
                <a:cs typeface="Verdana"/>
                <a:sym typeface="Verdana"/>
              </a:rPr>
              <a:t>Image © DFID</a:t>
            </a:r>
            <a:endParaRPr sz="1400" b="0" i="0" u="none" strike="noStrike" cap="none">
              <a:solidFill>
                <a:srgbClr val="000000"/>
              </a:solidFill>
              <a:latin typeface="Arial"/>
              <a:ea typeface="Arial"/>
              <a:cs typeface="Arial"/>
              <a:sym typeface="Arial"/>
            </a:endParaRPr>
          </a:p>
        </p:txBody>
      </p:sp>
      <p:pic>
        <p:nvPicPr>
          <p:cNvPr id="81" name="Google Shape;81;p13" descr="A person wearing a hat&#10;&#10;Description automatically generated"/>
          <p:cNvPicPr preferRelativeResize="0"/>
          <p:nvPr/>
        </p:nvPicPr>
        <p:blipFill rotWithShape="1">
          <a:blip r:embed="rId4">
            <a:alphaModFix/>
          </a:blip>
          <a:srcRect/>
          <a:stretch/>
        </p:blipFill>
        <p:spPr>
          <a:xfrm>
            <a:off x="2195119" y="1360291"/>
            <a:ext cx="3232853" cy="2156584"/>
          </a:xfrm>
          <a:prstGeom prst="rect">
            <a:avLst/>
          </a:prstGeom>
          <a:noFill/>
          <a:ln>
            <a:noFill/>
          </a:ln>
        </p:spPr>
      </p:pic>
      <p:pic>
        <p:nvPicPr>
          <p:cNvPr id="82" name="Google Shape;82;p13" descr="A person standing posing for the camera&#10;&#10;Description automatically generated"/>
          <p:cNvPicPr preferRelativeResize="0"/>
          <p:nvPr/>
        </p:nvPicPr>
        <p:blipFill rotWithShape="1">
          <a:blip r:embed="rId5">
            <a:alphaModFix/>
          </a:blip>
          <a:srcRect/>
          <a:stretch/>
        </p:blipFill>
        <p:spPr>
          <a:xfrm>
            <a:off x="14091" y="4900955"/>
            <a:ext cx="3137482" cy="2092964"/>
          </a:xfrm>
          <a:prstGeom prst="rect">
            <a:avLst/>
          </a:prstGeom>
          <a:noFill/>
          <a:ln>
            <a:noFill/>
          </a:ln>
        </p:spPr>
      </p:pic>
      <p:pic>
        <p:nvPicPr>
          <p:cNvPr id="83" name="Google Shape;83;p13" descr="A picture containing outdoor, person, nature, young&#10;&#10;Description automatically generated"/>
          <p:cNvPicPr preferRelativeResize="0"/>
          <p:nvPr/>
        </p:nvPicPr>
        <p:blipFill rotWithShape="1">
          <a:blip r:embed="rId6">
            <a:alphaModFix/>
          </a:blip>
          <a:srcRect/>
          <a:stretch/>
        </p:blipFill>
        <p:spPr>
          <a:xfrm>
            <a:off x="1688424" y="3065436"/>
            <a:ext cx="2926297" cy="1952086"/>
          </a:xfrm>
          <a:prstGeom prst="rect">
            <a:avLst/>
          </a:prstGeom>
          <a:noFill/>
          <a:ln>
            <a:noFill/>
          </a:ln>
        </p:spPr>
      </p:pic>
      <p:pic>
        <p:nvPicPr>
          <p:cNvPr id="84" name="Google Shape;84;p13" descr="A picture containing person, indoor, young, table&#10;&#10;Description automatically generated"/>
          <p:cNvPicPr preferRelativeResize="0"/>
          <p:nvPr/>
        </p:nvPicPr>
        <p:blipFill rotWithShape="1">
          <a:blip r:embed="rId7">
            <a:alphaModFix/>
          </a:blip>
          <a:srcRect/>
          <a:stretch/>
        </p:blipFill>
        <p:spPr>
          <a:xfrm>
            <a:off x="4976508" y="3066658"/>
            <a:ext cx="2926297" cy="1950864"/>
          </a:xfrm>
          <a:prstGeom prst="rect">
            <a:avLst/>
          </a:prstGeom>
          <a:noFill/>
          <a:ln>
            <a:noFill/>
          </a:ln>
        </p:spPr>
      </p:pic>
      <p:pic>
        <p:nvPicPr>
          <p:cNvPr id="85" name="Google Shape;85;p13" descr="A person smiling for the camera&#10;&#10;Description automatically generated"/>
          <p:cNvPicPr preferRelativeResize="0"/>
          <p:nvPr/>
        </p:nvPicPr>
        <p:blipFill rotWithShape="1">
          <a:blip r:embed="rId8">
            <a:alphaModFix/>
          </a:blip>
          <a:srcRect/>
          <a:stretch/>
        </p:blipFill>
        <p:spPr>
          <a:xfrm>
            <a:off x="6130421" y="4847689"/>
            <a:ext cx="3013579" cy="2010311"/>
          </a:xfrm>
          <a:prstGeom prst="rect">
            <a:avLst/>
          </a:prstGeom>
          <a:noFill/>
          <a:ln>
            <a:noFill/>
          </a:ln>
          <a:effectLst>
            <a:outerShdw blurRad="50800" dist="50800" dir="5400000" sx="1000" sy="1000" algn="ctr" rotWithShape="0">
              <a:srgbClr val="000000"/>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47" descr="http://cdn.fablefeed.com/wp-content/uploads/2015/05/india_water_woman-1024x702.jpg"/>
          <p:cNvPicPr preferRelativeResize="0"/>
          <p:nvPr/>
        </p:nvPicPr>
        <p:blipFill rotWithShape="1">
          <a:blip r:embed="rId3">
            <a:alphaModFix/>
          </a:blip>
          <a:srcRect/>
          <a:stretch/>
        </p:blipFill>
        <p:spPr>
          <a:xfrm>
            <a:off x="-1" y="0"/>
            <a:ext cx="9143999" cy="6268640"/>
          </a:xfrm>
          <a:prstGeom prst="rect">
            <a:avLst/>
          </a:prstGeom>
          <a:noFill/>
          <a:ln>
            <a:noFill/>
          </a:ln>
        </p:spPr>
      </p:pic>
      <p:sp>
        <p:nvSpPr>
          <p:cNvPr id="340" name="Google Shape;340;p47"/>
          <p:cNvSpPr/>
          <p:nvPr/>
        </p:nvSpPr>
        <p:spPr>
          <a:xfrm>
            <a:off x="0" y="511265"/>
            <a:ext cx="9143999" cy="5268432"/>
          </a:xfrm>
          <a:prstGeom prst="rect">
            <a:avLst/>
          </a:prstGeom>
          <a:solidFill>
            <a:srgbClr val="16305C">
              <a:alpha val="35294"/>
            </a:srgbClr>
          </a:solid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During floods women have great difficulty going to the toilet due to inadequate sanitation infrastructure.</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4400"/>
              <a:buFont typeface="Arial"/>
              <a:buNone/>
            </a:pPr>
            <a:r>
              <a:rPr lang="en-US" sz="4400" b="0" i="1" u="none" strike="noStrike" cap="none">
                <a:solidFill>
                  <a:schemeClr val="lt1"/>
                </a:solidFill>
                <a:latin typeface="Calibri"/>
                <a:ea typeface="Calibri"/>
                <a:cs typeface="Calibri"/>
                <a:sym typeface="Calibri"/>
              </a:rPr>
              <a:t>One of their coping strategies is to avoid drinking and eating too much.</a:t>
            </a:r>
            <a:endParaRPr sz="2400" b="0" i="1" u="none" strike="noStrike" cap="none">
              <a:solidFill>
                <a:schemeClr val="lt1"/>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2400"/>
              <a:buFont typeface="Arial"/>
              <a:buNone/>
            </a:pPr>
            <a:r>
              <a:rPr lang="en-US" sz="2400" b="0" i="1" u="none" strike="noStrike" cap="none">
                <a:solidFill>
                  <a:schemeClr val="lt1"/>
                </a:solidFill>
                <a:latin typeface="Calibri"/>
                <a:ea typeface="Calibri"/>
                <a:cs typeface="Calibri"/>
                <a:sym typeface="Calibri"/>
              </a:rPr>
              <a:t>Group discussion, Gorakhpur, India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10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8"/>
          <p:cNvSpPr txBox="1">
            <a:spLocks noGrp="1"/>
          </p:cNvSpPr>
          <p:nvPr>
            <p:ph type="title"/>
          </p:nvPr>
        </p:nvSpPr>
        <p:spPr>
          <a:xfrm>
            <a:off x="457200" y="603682"/>
            <a:ext cx="2734132" cy="402158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br>
              <a:rPr lang="en-US" sz="2800" dirty="0"/>
            </a:br>
            <a:r>
              <a:rPr lang="en-US" sz="2800" dirty="0"/>
              <a:t>Gender equitable approaches work: </a:t>
            </a:r>
            <a:br>
              <a:rPr lang="en-US" sz="2800" dirty="0"/>
            </a:br>
            <a:r>
              <a:rPr lang="en-US" sz="2800" dirty="0"/>
              <a:t>they lead </a:t>
            </a:r>
            <a:br>
              <a:rPr lang="en-US" sz="2800" dirty="0"/>
            </a:br>
            <a:r>
              <a:rPr lang="en-US" sz="2800" dirty="0"/>
              <a:t>to more sustainable outcomes for climate compatible development</a:t>
            </a:r>
            <a:endParaRPr dirty="0"/>
          </a:p>
        </p:txBody>
      </p:sp>
      <p:sp>
        <p:nvSpPr>
          <p:cNvPr id="346" name="Google Shape;346;p48"/>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31</a:t>
            </a:fld>
            <a:endParaRPr/>
          </a:p>
        </p:txBody>
      </p:sp>
      <p:grpSp>
        <p:nvGrpSpPr>
          <p:cNvPr id="347" name="Google Shape;347;p48"/>
          <p:cNvGrpSpPr/>
          <p:nvPr/>
        </p:nvGrpSpPr>
        <p:grpSpPr>
          <a:xfrm>
            <a:off x="1451860" y="-43094"/>
            <a:ext cx="7234941" cy="5750550"/>
            <a:chOff x="4026312" y="-1651819"/>
            <a:chExt cx="7610163" cy="6046838"/>
          </a:xfrm>
        </p:grpSpPr>
        <p:sp>
          <p:nvSpPr>
            <p:cNvPr id="348" name="Google Shape;348;p48"/>
            <p:cNvSpPr/>
            <p:nvPr/>
          </p:nvSpPr>
          <p:spPr>
            <a:xfrm rot="5400000">
              <a:off x="4726860" y="-2352367"/>
              <a:ext cx="5515895" cy="6916991"/>
            </a:xfrm>
            <a:prstGeom prst="arc">
              <a:avLst>
                <a:gd name="adj1" fmla="val 17410694"/>
                <a:gd name="adj2" fmla="val 178686"/>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cxnSp>
          <p:nvCxnSpPr>
            <p:cNvPr id="349" name="Google Shape;349;p48"/>
            <p:cNvCxnSpPr/>
            <p:nvPr/>
          </p:nvCxnSpPr>
          <p:spPr>
            <a:xfrm>
              <a:off x="6902245" y="1858297"/>
              <a:ext cx="0" cy="2536722"/>
            </a:xfrm>
            <a:prstGeom prst="straightConnector1">
              <a:avLst/>
            </a:prstGeom>
            <a:noFill/>
            <a:ln w="28575" cap="flat" cmpd="sng">
              <a:solidFill>
                <a:srgbClr val="2D3A55"/>
              </a:solidFill>
              <a:prstDash val="solid"/>
              <a:round/>
              <a:headEnd type="stealth" w="med" len="med"/>
              <a:tailEnd type="none" w="sm" len="sm"/>
            </a:ln>
          </p:spPr>
        </p:cxnSp>
        <p:cxnSp>
          <p:nvCxnSpPr>
            <p:cNvPr id="350" name="Google Shape;350;p48"/>
            <p:cNvCxnSpPr/>
            <p:nvPr/>
          </p:nvCxnSpPr>
          <p:spPr>
            <a:xfrm rot="10800000">
              <a:off x="6582698" y="4070556"/>
              <a:ext cx="5053777" cy="0"/>
            </a:xfrm>
            <a:prstGeom prst="straightConnector1">
              <a:avLst/>
            </a:prstGeom>
            <a:noFill/>
            <a:ln w="28575" cap="flat" cmpd="sng">
              <a:solidFill>
                <a:srgbClr val="2D3A55"/>
              </a:solidFill>
              <a:prstDash val="solid"/>
              <a:round/>
              <a:headEnd type="stealth" w="med" len="med"/>
              <a:tailEnd type="none" w="sm" len="sm"/>
            </a:ln>
          </p:spPr>
        </p:cxnSp>
      </p:grpSp>
      <p:sp>
        <p:nvSpPr>
          <p:cNvPr id="351" name="Google Shape;351;p48"/>
          <p:cNvSpPr txBox="1"/>
          <p:nvPr/>
        </p:nvSpPr>
        <p:spPr>
          <a:xfrm>
            <a:off x="3527284" y="744640"/>
            <a:ext cx="5010171"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Impacts of women’s involvement on the sustainability of neighbourhood committees in Gorakhpur, India </a:t>
            </a:r>
            <a:endParaRPr sz="1400" b="0" i="0" u="none" strike="noStrike" cap="none">
              <a:solidFill>
                <a:srgbClr val="000000"/>
              </a:solidFill>
              <a:latin typeface="Arial"/>
              <a:ea typeface="Arial"/>
              <a:cs typeface="Arial"/>
              <a:sym typeface="Arial"/>
            </a:endParaRPr>
          </a:p>
        </p:txBody>
      </p:sp>
      <p:sp>
        <p:nvSpPr>
          <p:cNvPr id="352" name="Google Shape;352;p48"/>
          <p:cNvSpPr txBox="1"/>
          <p:nvPr/>
        </p:nvSpPr>
        <p:spPr>
          <a:xfrm>
            <a:off x="6032370" y="5690749"/>
            <a:ext cx="2990095"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Number of committees still functioning</a:t>
            </a:r>
            <a:endParaRPr sz="1400" b="0" i="0" u="none" strike="noStrike" cap="none">
              <a:solidFill>
                <a:srgbClr val="000000"/>
              </a:solidFill>
              <a:latin typeface="Arial"/>
              <a:ea typeface="Arial"/>
              <a:cs typeface="Arial"/>
              <a:sym typeface="Arial"/>
            </a:endParaRPr>
          </a:p>
        </p:txBody>
      </p:sp>
      <p:sp>
        <p:nvSpPr>
          <p:cNvPr id="353" name="Google Shape;353;p48"/>
          <p:cNvSpPr txBox="1"/>
          <p:nvPr/>
        </p:nvSpPr>
        <p:spPr>
          <a:xfrm>
            <a:off x="3626069" y="2302656"/>
            <a:ext cx="2990095"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Number of women participating in local committees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9"/>
          <p:cNvSpPr txBox="1">
            <a:spLocks noGrp="1"/>
          </p:cNvSpPr>
          <p:nvPr>
            <p:ph type="title"/>
          </p:nvPr>
        </p:nvSpPr>
        <p:spPr>
          <a:xfrm>
            <a:off x="815067" y="238260"/>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Summary: why gender matters and why inclusive climate compatible development is better for everyone</a:t>
            </a:r>
            <a:endParaRPr/>
          </a:p>
        </p:txBody>
      </p:sp>
      <p:sp>
        <p:nvSpPr>
          <p:cNvPr id="360" name="Google Shape;360;p49"/>
          <p:cNvSpPr txBox="1">
            <a:spLocks noGrp="1"/>
          </p:cNvSpPr>
          <p:nvPr>
            <p:ph type="body" idx="1"/>
          </p:nvPr>
        </p:nvSpPr>
        <p:spPr>
          <a:xfrm>
            <a:off x="0" y="1606858"/>
            <a:ext cx="5228947" cy="5584498"/>
          </a:xfrm>
          <a:prstGeom prst="rect">
            <a:avLst/>
          </a:prstGeom>
          <a:noFill/>
          <a:ln>
            <a:noFill/>
          </a:ln>
        </p:spPr>
        <p:txBody>
          <a:bodyPr spcFirstLastPara="1" wrap="square" lIns="0" tIns="0" rIns="0" bIns="0" anchor="t" anchorCtr="0">
            <a:noAutofit/>
          </a:bodyPr>
          <a:lstStyle/>
          <a:p>
            <a:pPr marL="800100" lvl="0" indent="-254000" algn="l" rtl="0">
              <a:lnSpc>
                <a:spcPct val="100000"/>
              </a:lnSpc>
              <a:spcBef>
                <a:spcPts val="0"/>
              </a:spcBef>
              <a:spcAft>
                <a:spcPts val="0"/>
              </a:spcAft>
              <a:buSzPts val="1400"/>
              <a:buFont typeface="Arial"/>
              <a:buNone/>
            </a:pPr>
            <a:endParaRPr b="1"/>
          </a:p>
          <a:p>
            <a:pPr marL="800100" lvl="0" indent="-342900" algn="l" rtl="0">
              <a:lnSpc>
                <a:spcPct val="100000"/>
              </a:lnSpc>
              <a:spcBef>
                <a:spcPts val="0"/>
              </a:spcBef>
              <a:spcAft>
                <a:spcPts val="0"/>
              </a:spcAft>
              <a:buSzPts val="1400"/>
              <a:buFont typeface="Arial"/>
              <a:buChar char="•"/>
            </a:pPr>
            <a:r>
              <a:rPr lang="en-US" sz="2000"/>
              <a:t>Women and men experience climate change differently</a:t>
            </a:r>
            <a:endParaRPr/>
          </a:p>
          <a:p>
            <a:pPr marL="800100" lvl="0" indent="-342900" algn="l" rtl="0">
              <a:lnSpc>
                <a:spcPct val="100000"/>
              </a:lnSpc>
              <a:spcBef>
                <a:spcPts val="0"/>
              </a:spcBef>
              <a:spcAft>
                <a:spcPts val="0"/>
              </a:spcAft>
              <a:buSzPts val="1400"/>
              <a:buFont typeface="Arial"/>
              <a:buChar char="•"/>
            </a:pPr>
            <a:r>
              <a:rPr lang="en-US" sz="2000"/>
              <a:t>Differences in adaptive capacity (ability to adapt to the impacts of climate change)</a:t>
            </a:r>
            <a:endParaRPr/>
          </a:p>
          <a:p>
            <a:pPr marL="800100" lvl="0" indent="-342900" algn="l" rtl="0">
              <a:lnSpc>
                <a:spcPct val="100000"/>
              </a:lnSpc>
              <a:spcBef>
                <a:spcPts val="0"/>
              </a:spcBef>
              <a:spcAft>
                <a:spcPts val="0"/>
              </a:spcAft>
              <a:buSzPts val="1400"/>
              <a:buFont typeface="Arial"/>
              <a:buChar char="•"/>
            </a:pPr>
            <a:r>
              <a:rPr lang="en-US" sz="2000"/>
              <a:t>Differences in voice and power mean that women’s priorities may not be recognised – from local to global climate action</a:t>
            </a:r>
            <a:endParaRPr sz="2000">
              <a:highlight>
                <a:srgbClr val="00FF00"/>
              </a:highlight>
            </a:endParaRPr>
          </a:p>
          <a:p>
            <a:pPr marL="800100" lvl="0" indent="-342900" algn="l" rtl="0">
              <a:lnSpc>
                <a:spcPct val="100000"/>
              </a:lnSpc>
              <a:spcBef>
                <a:spcPts val="0"/>
              </a:spcBef>
              <a:spcAft>
                <a:spcPts val="0"/>
              </a:spcAft>
              <a:buSzPts val="1400"/>
              <a:buFont typeface="Arial"/>
              <a:buChar char="•"/>
            </a:pPr>
            <a:r>
              <a:rPr lang="en-US" sz="2000"/>
              <a:t>We already know that women’s wellbeing, according to standardised development measures, is less than men’s overall</a:t>
            </a:r>
            <a:endParaRPr/>
          </a:p>
          <a:p>
            <a:pPr marL="800100" lvl="0" indent="-342900" algn="l" rtl="0">
              <a:lnSpc>
                <a:spcPct val="100000"/>
              </a:lnSpc>
              <a:spcBef>
                <a:spcPts val="0"/>
              </a:spcBef>
              <a:spcAft>
                <a:spcPts val="0"/>
              </a:spcAft>
              <a:buSzPts val="1400"/>
              <a:buFont typeface="Arial"/>
              <a:buChar char="•"/>
            </a:pPr>
            <a:r>
              <a:rPr lang="en-US" sz="2000"/>
              <a:t>Women may define their wellbeing in different ways than men (‘whose priorities?’)</a:t>
            </a:r>
            <a:endParaRPr/>
          </a:p>
          <a:p>
            <a:pPr marL="457200" lvl="0" indent="-228600" algn="l" rtl="0">
              <a:lnSpc>
                <a:spcPct val="100000"/>
              </a:lnSpc>
              <a:spcBef>
                <a:spcPts val="0"/>
              </a:spcBef>
              <a:spcAft>
                <a:spcPts val="0"/>
              </a:spcAft>
              <a:buSzPts val="1400"/>
              <a:buNone/>
            </a:pPr>
            <a:endParaRPr/>
          </a:p>
        </p:txBody>
      </p:sp>
      <p:sp>
        <p:nvSpPr>
          <p:cNvPr id="361" name="Google Shape;361;p49"/>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32</a:t>
            </a:fld>
            <a:endParaRPr/>
          </a:p>
        </p:txBody>
      </p:sp>
      <p:pic>
        <p:nvPicPr>
          <p:cNvPr id="362" name="Google Shape;362;p49" descr="A person in a garden&#10;&#10;Description automatically generated"/>
          <p:cNvPicPr preferRelativeResize="0"/>
          <p:nvPr/>
        </p:nvPicPr>
        <p:blipFill rotWithShape="1">
          <a:blip r:embed="rId3">
            <a:alphaModFix/>
          </a:blip>
          <a:srcRect l="24563" r="26504"/>
          <a:stretch/>
        </p:blipFill>
        <p:spPr>
          <a:xfrm>
            <a:off x="5751687" y="1837677"/>
            <a:ext cx="2980931" cy="4063863"/>
          </a:xfrm>
          <a:prstGeom prst="rect">
            <a:avLst/>
          </a:prstGeom>
          <a:noFill/>
          <a:ln>
            <a:noFill/>
          </a:ln>
        </p:spPr>
      </p:pic>
      <p:sp>
        <p:nvSpPr>
          <p:cNvPr id="363" name="Google Shape;363;p49"/>
          <p:cNvSpPr txBox="1"/>
          <p:nvPr/>
        </p:nvSpPr>
        <p:spPr>
          <a:xfrm>
            <a:off x="6303146" y="6128318"/>
            <a:ext cx="189094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Image: Ethiopia, CIFOR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0"/>
          <p:cNvSpPr txBox="1">
            <a:spLocks noGrp="1"/>
          </p:cNvSpPr>
          <p:nvPr>
            <p:ph type="title"/>
          </p:nvPr>
        </p:nvSpPr>
        <p:spPr>
          <a:xfrm>
            <a:off x="744046" y="603575"/>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Gender and climate action</a:t>
            </a:r>
            <a:endParaRPr/>
          </a:p>
        </p:txBody>
      </p:sp>
      <p:sp>
        <p:nvSpPr>
          <p:cNvPr id="369" name="Google Shape;369;p50"/>
          <p:cNvSpPr txBox="1">
            <a:spLocks noGrp="1"/>
          </p:cNvSpPr>
          <p:nvPr>
            <p:ph type="body" idx="1"/>
          </p:nvPr>
        </p:nvSpPr>
        <p:spPr>
          <a:xfrm>
            <a:off x="198165" y="1183408"/>
            <a:ext cx="4968639" cy="5071017"/>
          </a:xfrm>
          <a:prstGeom prst="rect">
            <a:avLst/>
          </a:prstGeom>
          <a:noFill/>
          <a:ln>
            <a:noFill/>
          </a:ln>
        </p:spPr>
        <p:txBody>
          <a:bodyPr spcFirstLastPara="1" wrap="square" lIns="0" tIns="0" rIns="0" bIns="0" anchor="t" anchorCtr="0">
            <a:noAutofit/>
          </a:bodyPr>
          <a:lstStyle/>
          <a:p>
            <a:pPr marL="571500" lvl="0" indent="-254000" algn="l" rtl="0">
              <a:lnSpc>
                <a:spcPct val="80000"/>
              </a:lnSpc>
              <a:spcBef>
                <a:spcPts val="0"/>
              </a:spcBef>
              <a:spcAft>
                <a:spcPts val="0"/>
              </a:spcAft>
              <a:buSzPts val="1400"/>
              <a:buFont typeface="Arial"/>
              <a:buNone/>
            </a:pPr>
            <a:endParaRPr sz="2035"/>
          </a:p>
          <a:p>
            <a:pPr marL="571500" lvl="0" indent="-342900" algn="l" rtl="0">
              <a:lnSpc>
                <a:spcPct val="80000"/>
              </a:lnSpc>
              <a:spcBef>
                <a:spcPts val="0"/>
              </a:spcBef>
              <a:spcAft>
                <a:spcPts val="0"/>
              </a:spcAft>
              <a:buSzPts val="1400"/>
              <a:buFont typeface="Arial"/>
              <a:buChar char="•"/>
            </a:pPr>
            <a:r>
              <a:rPr lang="en-US" sz="2035"/>
              <a:t>Countries will need to make choices about how to be competitive in a de-carbonising global economy</a:t>
            </a:r>
            <a:endParaRPr/>
          </a:p>
          <a:p>
            <a:pPr marL="571500" lvl="0" indent="-342900" algn="l" rtl="0">
              <a:lnSpc>
                <a:spcPct val="80000"/>
              </a:lnSpc>
              <a:spcBef>
                <a:spcPts val="0"/>
              </a:spcBef>
              <a:spcAft>
                <a:spcPts val="0"/>
              </a:spcAft>
              <a:buSzPts val="1400"/>
              <a:buFont typeface="Arial"/>
              <a:buChar char="•"/>
            </a:pPr>
            <a:r>
              <a:rPr lang="en-US" sz="2035"/>
              <a:t>Choice of sectors, investments, development paths will all have gendered consequences</a:t>
            </a:r>
            <a:endParaRPr/>
          </a:p>
          <a:p>
            <a:pPr marL="571500" lvl="0" indent="-342900" algn="l" rtl="0">
              <a:lnSpc>
                <a:spcPct val="80000"/>
              </a:lnSpc>
              <a:spcBef>
                <a:spcPts val="0"/>
              </a:spcBef>
              <a:spcAft>
                <a:spcPts val="0"/>
              </a:spcAft>
              <a:buSzPts val="1400"/>
              <a:buFont typeface="Arial"/>
              <a:buChar char="•"/>
            </a:pPr>
            <a:r>
              <a:rPr lang="en-US" sz="2035"/>
              <a:t>Growing scarcity of key natural resources has the potential for highly unequal gender impacts</a:t>
            </a:r>
            <a:endParaRPr/>
          </a:p>
          <a:p>
            <a:pPr marL="571500" lvl="0" indent="-342900" algn="l" rtl="0">
              <a:lnSpc>
                <a:spcPct val="80000"/>
              </a:lnSpc>
              <a:spcBef>
                <a:spcPts val="0"/>
              </a:spcBef>
              <a:spcAft>
                <a:spcPts val="0"/>
              </a:spcAft>
              <a:buSzPts val="1400"/>
              <a:buFont typeface="Arial"/>
              <a:buChar char="•"/>
            </a:pPr>
            <a:r>
              <a:rPr lang="en-US" sz="2035"/>
              <a:t>Climate mitigation may create livelihood opportunities at the local level – but these may be gendered</a:t>
            </a:r>
            <a:endParaRPr/>
          </a:p>
          <a:p>
            <a:pPr marL="571500" lvl="0" indent="-342900" algn="l" rtl="0">
              <a:lnSpc>
                <a:spcPct val="80000"/>
              </a:lnSpc>
              <a:spcBef>
                <a:spcPts val="0"/>
              </a:spcBef>
              <a:spcAft>
                <a:spcPts val="0"/>
              </a:spcAft>
              <a:buSzPts val="1400"/>
              <a:buFont typeface="Arial"/>
              <a:buChar char="•"/>
            </a:pPr>
            <a:r>
              <a:rPr lang="en-US" sz="2035"/>
              <a:t>Some policy wins for climate are great for women – e.g. safer, cleaner, improved public transport?</a:t>
            </a:r>
            <a:endParaRPr/>
          </a:p>
          <a:p>
            <a:pPr marL="571500" lvl="0" indent="-342900" algn="l" rtl="0">
              <a:lnSpc>
                <a:spcPct val="80000"/>
              </a:lnSpc>
              <a:spcBef>
                <a:spcPts val="0"/>
              </a:spcBef>
              <a:spcAft>
                <a:spcPts val="0"/>
              </a:spcAft>
              <a:buSzPts val="1400"/>
              <a:buFont typeface="Arial"/>
              <a:buChar char="•"/>
            </a:pPr>
            <a:r>
              <a:rPr lang="en-US" sz="2035"/>
              <a:t>Some major wins for climate can also be wins for women’s and children’s health (in particular) and reduce drudgery e.g. clean cooking technologies  </a:t>
            </a:r>
            <a:endParaRPr/>
          </a:p>
          <a:p>
            <a:pPr marL="457200" lvl="0" indent="-228600" algn="l" rtl="0">
              <a:lnSpc>
                <a:spcPct val="80000"/>
              </a:lnSpc>
              <a:spcBef>
                <a:spcPts val="0"/>
              </a:spcBef>
              <a:spcAft>
                <a:spcPts val="0"/>
              </a:spcAft>
              <a:buSzPts val="1400"/>
              <a:buNone/>
            </a:pPr>
            <a:endParaRPr sz="2035"/>
          </a:p>
        </p:txBody>
      </p:sp>
      <p:sp>
        <p:nvSpPr>
          <p:cNvPr id="370" name="Google Shape;370;p50"/>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33</a:t>
            </a:fld>
            <a:endParaRPr/>
          </a:p>
        </p:txBody>
      </p:sp>
      <p:pic>
        <p:nvPicPr>
          <p:cNvPr id="371" name="Google Shape;371;p50" descr="A picture containing outdoor, building, man, hydrant&#10;&#10;Description automatically generated"/>
          <p:cNvPicPr preferRelativeResize="0"/>
          <p:nvPr/>
        </p:nvPicPr>
        <p:blipFill rotWithShape="1">
          <a:blip r:embed="rId3">
            <a:alphaModFix/>
          </a:blip>
          <a:srcRect l="32233" r="18348"/>
          <a:stretch/>
        </p:blipFill>
        <p:spPr>
          <a:xfrm>
            <a:off x="5504155" y="1225875"/>
            <a:ext cx="3266983" cy="4406249"/>
          </a:xfrm>
          <a:prstGeom prst="rect">
            <a:avLst/>
          </a:prstGeom>
          <a:noFill/>
          <a:ln>
            <a:noFill/>
          </a:ln>
        </p:spPr>
      </p:pic>
      <p:sp>
        <p:nvSpPr>
          <p:cNvPr id="372" name="Google Shape;372;p50"/>
          <p:cNvSpPr txBox="1"/>
          <p:nvPr/>
        </p:nvSpPr>
        <p:spPr>
          <a:xfrm>
            <a:off x="6320901" y="6010183"/>
            <a:ext cx="189094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Image: clean cookstove, DFID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1"/>
          <p:cNvSpPr txBox="1">
            <a:spLocks noGrp="1"/>
          </p:cNvSpPr>
          <p:nvPr>
            <p:ph type="title"/>
          </p:nvPr>
        </p:nvSpPr>
        <p:spPr>
          <a:xfrm>
            <a:off x="593126" y="73540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Women are adaptation leaders</a:t>
            </a:r>
            <a:endParaRPr/>
          </a:p>
        </p:txBody>
      </p:sp>
      <p:sp>
        <p:nvSpPr>
          <p:cNvPr id="378" name="Google Shape;378;p51"/>
          <p:cNvSpPr txBox="1">
            <a:spLocks noGrp="1"/>
          </p:cNvSpPr>
          <p:nvPr>
            <p:ph type="body" idx="1"/>
          </p:nvPr>
        </p:nvSpPr>
        <p:spPr>
          <a:xfrm>
            <a:off x="322453" y="1446765"/>
            <a:ext cx="5172826" cy="4874800"/>
          </a:xfrm>
          <a:prstGeom prst="rect">
            <a:avLst/>
          </a:prstGeom>
          <a:noFill/>
          <a:ln>
            <a:noFill/>
          </a:ln>
        </p:spPr>
        <p:txBody>
          <a:bodyPr spcFirstLastPara="1" wrap="square" lIns="0" tIns="0" rIns="0" bIns="0" anchor="t" anchorCtr="0">
            <a:noAutofit/>
          </a:bodyPr>
          <a:lstStyle/>
          <a:p>
            <a:pPr marL="571500" lvl="0" indent="-342900" algn="l" rtl="0">
              <a:lnSpc>
                <a:spcPct val="90000"/>
              </a:lnSpc>
              <a:spcBef>
                <a:spcPts val="0"/>
              </a:spcBef>
              <a:spcAft>
                <a:spcPts val="0"/>
              </a:spcAft>
              <a:buSzPts val="1400"/>
              <a:buFont typeface="Arial"/>
              <a:buChar char="•"/>
            </a:pPr>
            <a:r>
              <a:rPr lang="en-US" sz="2035"/>
              <a:t>Women have been adapting to swift environmental changes for decades</a:t>
            </a:r>
            <a:endParaRPr/>
          </a:p>
          <a:p>
            <a:pPr marL="571500" lvl="0" indent="-342900" algn="l" rtl="0">
              <a:lnSpc>
                <a:spcPct val="90000"/>
              </a:lnSpc>
              <a:spcBef>
                <a:spcPts val="0"/>
              </a:spcBef>
              <a:spcAft>
                <a:spcPts val="0"/>
              </a:spcAft>
              <a:buSzPts val="1400"/>
              <a:buFont typeface="Arial"/>
              <a:buChar char="•"/>
            </a:pPr>
            <a:r>
              <a:rPr lang="en-US" sz="2035"/>
              <a:t>Women are also first responders to disasters</a:t>
            </a:r>
            <a:endParaRPr/>
          </a:p>
          <a:p>
            <a:pPr marL="571500" lvl="0" indent="-342900" algn="l" rtl="0">
              <a:lnSpc>
                <a:spcPct val="90000"/>
              </a:lnSpc>
              <a:spcBef>
                <a:spcPts val="0"/>
              </a:spcBef>
              <a:spcAft>
                <a:spcPts val="0"/>
              </a:spcAft>
              <a:buSzPts val="1400"/>
              <a:buFont typeface="Arial"/>
              <a:buChar char="•"/>
            </a:pPr>
            <a:r>
              <a:rPr lang="en-US" sz="2035"/>
              <a:t>They hold traditional knowledge on which crops to grow in unpredictable weather and have traditional knowledge on how to store food if they receive early warning</a:t>
            </a:r>
            <a:endParaRPr/>
          </a:p>
          <a:p>
            <a:pPr marL="571500" lvl="0" indent="-342900" algn="l" rtl="0">
              <a:lnSpc>
                <a:spcPct val="90000"/>
              </a:lnSpc>
              <a:spcBef>
                <a:spcPts val="0"/>
              </a:spcBef>
              <a:spcAft>
                <a:spcPts val="0"/>
              </a:spcAft>
              <a:buSzPts val="1400"/>
              <a:buFont typeface="Arial"/>
              <a:buChar char="•"/>
            </a:pPr>
            <a:r>
              <a:rPr lang="en-US" sz="2035"/>
              <a:t>Studies show women are better at disseminating early warning information than men</a:t>
            </a:r>
            <a:endParaRPr/>
          </a:p>
          <a:p>
            <a:pPr marL="571500" lvl="0" indent="-342900" algn="l" rtl="0">
              <a:lnSpc>
                <a:spcPct val="90000"/>
              </a:lnSpc>
              <a:spcBef>
                <a:spcPts val="0"/>
              </a:spcBef>
              <a:spcAft>
                <a:spcPts val="0"/>
              </a:spcAft>
              <a:buSzPts val="1400"/>
              <a:buFont typeface="Arial"/>
              <a:buChar char="•"/>
            </a:pPr>
            <a:r>
              <a:rPr lang="en-US" sz="2035"/>
              <a:t>They can highlight gender-specific needs if included in decision-making processes</a:t>
            </a:r>
            <a:endParaRPr/>
          </a:p>
          <a:p>
            <a:pPr marL="571500" lvl="0" indent="-342900" algn="l" rtl="0">
              <a:lnSpc>
                <a:spcPct val="90000"/>
              </a:lnSpc>
              <a:spcBef>
                <a:spcPts val="0"/>
              </a:spcBef>
              <a:spcAft>
                <a:spcPts val="0"/>
              </a:spcAft>
              <a:buSzPts val="1400"/>
              <a:buFont typeface="Arial"/>
              <a:buChar char="•"/>
            </a:pPr>
            <a:r>
              <a:rPr lang="en-US" sz="2035"/>
              <a:t>In semi arid regions, research shows that women are not necessarily victims or powerless: they are often diversifying their livelihoods and increasing their agency in response to climatic pressures (ASSAR)</a:t>
            </a:r>
            <a:endParaRPr sz="2035"/>
          </a:p>
        </p:txBody>
      </p:sp>
      <p:pic>
        <p:nvPicPr>
          <p:cNvPr id="379" name="Google Shape;379;p51"/>
          <p:cNvPicPr preferRelativeResize="0"/>
          <p:nvPr/>
        </p:nvPicPr>
        <p:blipFill rotWithShape="1">
          <a:blip r:embed="rId3">
            <a:alphaModFix/>
          </a:blip>
          <a:srcRect/>
          <a:stretch/>
        </p:blipFill>
        <p:spPr>
          <a:xfrm>
            <a:off x="5858281" y="1446765"/>
            <a:ext cx="2771795" cy="4514883"/>
          </a:xfrm>
          <a:prstGeom prst="rect">
            <a:avLst/>
          </a:prstGeom>
          <a:noFill/>
          <a:ln>
            <a:noFill/>
          </a:ln>
        </p:spPr>
      </p:pic>
      <p:sp>
        <p:nvSpPr>
          <p:cNvPr id="380" name="Google Shape;380;p51"/>
          <p:cNvSpPr txBox="1"/>
          <p:nvPr/>
        </p:nvSpPr>
        <p:spPr>
          <a:xfrm>
            <a:off x="6631619" y="6418555"/>
            <a:ext cx="2118907" cy="2616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Image: credit ASSAR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2"/>
          <p:cNvSpPr txBox="1">
            <a:spLocks noGrp="1"/>
          </p:cNvSpPr>
          <p:nvPr>
            <p:ph type="title"/>
          </p:nvPr>
        </p:nvSpPr>
        <p:spPr>
          <a:xfrm>
            <a:off x="493795" y="254695"/>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Group exercise: How people are dealing with diverse risks and pressures in semi-arid lands</a:t>
            </a:r>
            <a:endParaRPr/>
          </a:p>
        </p:txBody>
      </p:sp>
      <p:sp>
        <p:nvSpPr>
          <p:cNvPr id="386" name="Google Shape;386;p52"/>
          <p:cNvSpPr txBox="1">
            <a:spLocks noGrp="1"/>
          </p:cNvSpPr>
          <p:nvPr>
            <p:ph type="body" idx="1"/>
          </p:nvPr>
        </p:nvSpPr>
        <p:spPr>
          <a:xfrm>
            <a:off x="904034" y="1169958"/>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a:t> </a:t>
            </a:r>
            <a:endParaRPr/>
          </a:p>
        </p:txBody>
      </p:sp>
      <p:sp>
        <p:nvSpPr>
          <p:cNvPr id="387" name="Google Shape;387;p52"/>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35</a:t>
            </a:fld>
            <a:endParaRPr/>
          </a:p>
        </p:txBody>
      </p:sp>
      <p:pic>
        <p:nvPicPr>
          <p:cNvPr id="388" name="Google Shape;388;p52" descr="A picture containing photo, man, holding, young&#10;&#10;Description automatically generated"/>
          <p:cNvPicPr preferRelativeResize="0"/>
          <p:nvPr/>
        </p:nvPicPr>
        <p:blipFill rotWithShape="1">
          <a:blip r:embed="rId3">
            <a:alphaModFix/>
          </a:blip>
          <a:srcRect/>
          <a:stretch/>
        </p:blipFill>
        <p:spPr>
          <a:xfrm>
            <a:off x="-1" y="1767437"/>
            <a:ext cx="9202879" cy="3302000"/>
          </a:xfrm>
          <a:prstGeom prst="rect">
            <a:avLst/>
          </a:prstGeom>
          <a:noFill/>
          <a:ln>
            <a:noFill/>
          </a:ln>
        </p:spPr>
      </p:pic>
      <p:sp>
        <p:nvSpPr>
          <p:cNvPr id="389" name="Google Shape;389;p52"/>
          <p:cNvSpPr txBox="1"/>
          <p:nvPr/>
        </p:nvSpPr>
        <p:spPr>
          <a:xfrm>
            <a:off x="3426781" y="5495278"/>
            <a:ext cx="5397623"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Consider these findings from the Adaptation at Scale in Semi-Arid Regions programme (www.assar.uct.ac.za)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3"/>
          <p:cNvSpPr txBox="1">
            <a:spLocks noGrp="1"/>
          </p:cNvSpPr>
          <p:nvPr>
            <p:ph type="title"/>
          </p:nvPr>
        </p:nvSpPr>
        <p:spPr>
          <a:xfrm>
            <a:off x="493795" y="254695"/>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Group exercise: How people are dealing with diverse risks and pressures in semi-arid lands</a:t>
            </a:r>
            <a:endParaRPr/>
          </a:p>
        </p:txBody>
      </p:sp>
      <p:sp>
        <p:nvSpPr>
          <p:cNvPr id="395" name="Google Shape;395;p53"/>
          <p:cNvSpPr txBox="1">
            <a:spLocks noGrp="1"/>
          </p:cNvSpPr>
          <p:nvPr>
            <p:ph type="body" idx="1"/>
          </p:nvPr>
        </p:nvSpPr>
        <p:spPr>
          <a:xfrm>
            <a:off x="493795" y="1427411"/>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a:t> </a:t>
            </a:r>
            <a:endParaRPr/>
          </a:p>
        </p:txBody>
      </p:sp>
      <p:sp>
        <p:nvSpPr>
          <p:cNvPr id="396" name="Google Shape;396;p53"/>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36</a:t>
            </a:fld>
            <a:endParaRPr/>
          </a:p>
        </p:txBody>
      </p:sp>
      <p:sp>
        <p:nvSpPr>
          <p:cNvPr id="397" name="Google Shape;397;p53"/>
          <p:cNvSpPr txBox="1"/>
          <p:nvPr/>
        </p:nvSpPr>
        <p:spPr>
          <a:xfrm>
            <a:off x="493795" y="5473361"/>
            <a:ext cx="7554897"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What surprises you about these findings from semi-arid Sub Saharan African countries and India? What doesn’t surprise you?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How would you design interventions to help people who are struggling to adapt to climatic and other pressures? Brainstorm with your group.</a:t>
            </a:r>
            <a:endParaRPr sz="1400" b="0" i="0" u="none" strike="noStrike" cap="none">
              <a:solidFill>
                <a:srgbClr val="000000"/>
              </a:solidFill>
              <a:latin typeface="Arial"/>
              <a:ea typeface="Arial"/>
              <a:cs typeface="Arial"/>
              <a:sym typeface="Arial"/>
            </a:endParaRPr>
          </a:p>
        </p:txBody>
      </p:sp>
      <p:pic>
        <p:nvPicPr>
          <p:cNvPr id="398" name="Google Shape;398;p53" descr="A screenshot of a social media post&#10;&#10;Description automatically generated"/>
          <p:cNvPicPr preferRelativeResize="0"/>
          <p:nvPr/>
        </p:nvPicPr>
        <p:blipFill rotWithShape="1">
          <a:blip r:embed="rId3">
            <a:alphaModFix/>
          </a:blip>
          <a:srcRect/>
          <a:stretch/>
        </p:blipFill>
        <p:spPr>
          <a:xfrm>
            <a:off x="137650" y="1243761"/>
            <a:ext cx="8935329" cy="399868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4"/>
          <p:cNvSpPr txBox="1">
            <a:spLocks noGrp="1"/>
          </p:cNvSpPr>
          <p:nvPr>
            <p:ph type="title"/>
          </p:nvPr>
        </p:nvSpPr>
        <p:spPr>
          <a:xfrm>
            <a:off x="493795" y="254695"/>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Group exercise: How people are dealing with diverse risks and pressures in semi-arid lands</a:t>
            </a:r>
            <a:endParaRPr/>
          </a:p>
        </p:txBody>
      </p:sp>
      <p:sp>
        <p:nvSpPr>
          <p:cNvPr id="404" name="Google Shape;404;p54"/>
          <p:cNvSpPr txBox="1">
            <a:spLocks noGrp="1"/>
          </p:cNvSpPr>
          <p:nvPr>
            <p:ph type="body" idx="1"/>
          </p:nvPr>
        </p:nvSpPr>
        <p:spPr>
          <a:xfrm>
            <a:off x="493795" y="1427411"/>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a:t> </a:t>
            </a:r>
            <a:endParaRPr/>
          </a:p>
        </p:txBody>
      </p:sp>
      <p:sp>
        <p:nvSpPr>
          <p:cNvPr id="405" name="Google Shape;405;p54"/>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37</a:t>
            </a:fld>
            <a:endParaRPr/>
          </a:p>
        </p:txBody>
      </p:sp>
      <p:sp>
        <p:nvSpPr>
          <p:cNvPr id="406" name="Google Shape;406;p54"/>
          <p:cNvSpPr txBox="1"/>
          <p:nvPr/>
        </p:nvSpPr>
        <p:spPr>
          <a:xfrm>
            <a:off x="493795" y="5473361"/>
            <a:ext cx="7554897"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What surprises you about these findings from semi-arid Sub Saharan African countries and India? What doesn’t surprise you?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How would you design interventions to help people who are struggling to adapt to climatic and other pressures? Brainstorm with your group.</a:t>
            </a:r>
            <a:endParaRPr sz="1400" b="0" i="0" u="none" strike="noStrike" cap="none">
              <a:solidFill>
                <a:srgbClr val="000000"/>
              </a:solidFill>
              <a:latin typeface="Arial"/>
              <a:ea typeface="Arial"/>
              <a:cs typeface="Arial"/>
              <a:sym typeface="Arial"/>
            </a:endParaRPr>
          </a:p>
        </p:txBody>
      </p:sp>
      <p:pic>
        <p:nvPicPr>
          <p:cNvPr id="407" name="Google Shape;407;p54" descr="A screenshot of a social media post&#10;&#10;Description automatically generated"/>
          <p:cNvPicPr preferRelativeResize="0"/>
          <p:nvPr/>
        </p:nvPicPr>
        <p:blipFill rotWithShape="1">
          <a:blip r:embed="rId3">
            <a:alphaModFix/>
          </a:blip>
          <a:srcRect/>
          <a:stretch/>
        </p:blipFill>
        <p:spPr>
          <a:xfrm>
            <a:off x="109745" y="1065318"/>
            <a:ext cx="9034255" cy="447087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411"/>
        <p:cNvGrpSpPr/>
        <p:nvPr/>
      </p:nvGrpSpPr>
      <p:grpSpPr>
        <a:xfrm>
          <a:off x="0" y="0"/>
          <a:ext cx="0" cy="0"/>
          <a:chOff x="0" y="0"/>
          <a:chExt cx="0" cy="0"/>
        </a:xfrm>
      </p:grpSpPr>
      <p:sp>
        <p:nvSpPr>
          <p:cNvPr id="412" name="Google Shape;412;p55"/>
          <p:cNvSpPr/>
          <p:nvPr/>
        </p:nvSpPr>
        <p:spPr>
          <a:xfrm>
            <a:off x="719451" y="5617478"/>
            <a:ext cx="469265" cy="383540"/>
          </a:xfrm>
          <a:custGeom>
            <a:avLst/>
            <a:gdLst/>
            <a:ahLst/>
            <a:cxnLst/>
            <a:rect l="l" t="t" r="r" b="b"/>
            <a:pathLst>
              <a:path w="469265" h="383539" extrusionOk="0">
                <a:moveTo>
                  <a:pt x="0" y="340055"/>
                </a:moveTo>
                <a:lnTo>
                  <a:pt x="33374" y="358438"/>
                </a:lnTo>
                <a:lnTo>
                  <a:pt x="69338" y="372098"/>
                </a:lnTo>
                <a:lnTo>
                  <a:pt x="107499" y="380608"/>
                </a:lnTo>
                <a:lnTo>
                  <a:pt x="147459" y="383539"/>
                </a:lnTo>
                <a:lnTo>
                  <a:pt x="203438" y="378305"/>
                </a:lnTo>
                <a:lnTo>
                  <a:pt x="253342" y="363520"/>
                </a:lnTo>
                <a:lnTo>
                  <a:pt x="295406" y="341414"/>
                </a:lnTo>
                <a:lnTo>
                  <a:pt x="15189" y="341414"/>
                </a:lnTo>
                <a:lnTo>
                  <a:pt x="7492" y="340880"/>
                </a:lnTo>
                <a:lnTo>
                  <a:pt x="0" y="340055"/>
                </a:lnTo>
                <a:close/>
              </a:path>
              <a:path w="469265" h="383539" extrusionOk="0">
                <a:moveTo>
                  <a:pt x="52539" y="232702"/>
                </a:moveTo>
                <a:lnTo>
                  <a:pt x="65827" y="259325"/>
                </a:lnTo>
                <a:lnTo>
                  <a:pt x="86272" y="280458"/>
                </a:lnTo>
                <a:lnTo>
                  <a:pt x="112320" y="294522"/>
                </a:lnTo>
                <a:lnTo>
                  <a:pt x="142417" y="299935"/>
                </a:lnTo>
                <a:lnTo>
                  <a:pt x="116190" y="317378"/>
                </a:lnTo>
                <a:lnTo>
                  <a:pt x="87231" y="330419"/>
                </a:lnTo>
                <a:lnTo>
                  <a:pt x="55998" y="338587"/>
                </a:lnTo>
                <a:lnTo>
                  <a:pt x="22948" y="341414"/>
                </a:lnTo>
                <a:lnTo>
                  <a:pt x="295406" y="341414"/>
                </a:lnTo>
                <a:lnTo>
                  <a:pt x="334381" y="310794"/>
                </a:lnTo>
                <a:lnTo>
                  <a:pt x="365242" y="275605"/>
                </a:lnTo>
                <a:lnTo>
                  <a:pt x="389484" y="236364"/>
                </a:lnTo>
                <a:lnTo>
                  <a:pt x="390275" y="234467"/>
                </a:lnTo>
                <a:lnTo>
                  <a:pt x="64452" y="234467"/>
                </a:lnTo>
                <a:lnTo>
                  <a:pt x="58419" y="233832"/>
                </a:lnTo>
                <a:lnTo>
                  <a:pt x="52539" y="232702"/>
                </a:lnTo>
                <a:close/>
              </a:path>
              <a:path w="469265" h="383539" extrusionOk="0">
                <a:moveTo>
                  <a:pt x="18770" y="134873"/>
                </a:moveTo>
                <a:lnTo>
                  <a:pt x="18770" y="136093"/>
                </a:lnTo>
                <a:lnTo>
                  <a:pt x="24641" y="169482"/>
                </a:lnTo>
                <a:lnTo>
                  <a:pt x="40857" y="197832"/>
                </a:lnTo>
                <a:lnTo>
                  <a:pt x="65324" y="219055"/>
                </a:lnTo>
                <a:lnTo>
                  <a:pt x="95948" y="231063"/>
                </a:lnTo>
                <a:lnTo>
                  <a:pt x="89826" y="232522"/>
                </a:lnTo>
                <a:lnTo>
                  <a:pt x="83548" y="233589"/>
                </a:lnTo>
                <a:lnTo>
                  <a:pt x="77130" y="234244"/>
                </a:lnTo>
                <a:lnTo>
                  <a:pt x="70586" y="234467"/>
                </a:lnTo>
                <a:lnTo>
                  <a:pt x="390275" y="234467"/>
                </a:lnTo>
                <a:lnTo>
                  <a:pt x="406968" y="194448"/>
                </a:lnTo>
                <a:lnTo>
                  <a:pt x="417558" y="151231"/>
                </a:lnTo>
                <a:lnTo>
                  <a:pt x="417910" y="146964"/>
                </a:lnTo>
                <a:lnTo>
                  <a:pt x="62344" y="146964"/>
                </a:lnTo>
                <a:lnTo>
                  <a:pt x="50712" y="145884"/>
                </a:lnTo>
                <a:lnTo>
                  <a:pt x="39514" y="143448"/>
                </a:lnTo>
                <a:lnTo>
                  <a:pt x="28838" y="139747"/>
                </a:lnTo>
                <a:lnTo>
                  <a:pt x="18770" y="134873"/>
                </a:lnTo>
                <a:close/>
              </a:path>
              <a:path w="469265" h="383539" extrusionOk="0">
                <a:moveTo>
                  <a:pt x="32613" y="17716"/>
                </a:moveTo>
                <a:lnTo>
                  <a:pt x="27084" y="28856"/>
                </a:lnTo>
                <a:lnTo>
                  <a:pt x="22993" y="40751"/>
                </a:lnTo>
                <a:lnTo>
                  <a:pt x="20454" y="53288"/>
                </a:lnTo>
                <a:lnTo>
                  <a:pt x="19583" y="66357"/>
                </a:lnTo>
                <a:lnTo>
                  <a:pt x="22637" y="90675"/>
                </a:lnTo>
                <a:lnTo>
                  <a:pt x="31291" y="112737"/>
                </a:lnTo>
                <a:lnTo>
                  <a:pt x="44781" y="131762"/>
                </a:lnTo>
                <a:lnTo>
                  <a:pt x="62344" y="146964"/>
                </a:lnTo>
                <a:lnTo>
                  <a:pt x="417910" y="146964"/>
                </a:lnTo>
                <a:lnTo>
                  <a:pt x="420231" y="118846"/>
                </a:lnTo>
                <a:lnTo>
                  <a:pt x="230847" y="118846"/>
                </a:lnTo>
                <a:lnTo>
                  <a:pt x="184087" y="112401"/>
                </a:lnTo>
                <a:lnTo>
                  <a:pt x="140188" y="98372"/>
                </a:lnTo>
                <a:lnTo>
                  <a:pt x="99846" y="77454"/>
                </a:lnTo>
                <a:lnTo>
                  <a:pt x="63756" y="50338"/>
                </a:lnTo>
                <a:lnTo>
                  <a:pt x="32613" y="17716"/>
                </a:lnTo>
                <a:close/>
              </a:path>
              <a:path w="469265" h="383539" extrusionOk="0">
                <a:moveTo>
                  <a:pt x="324535" y="0"/>
                </a:moveTo>
                <a:lnTo>
                  <a:pt x="287111" y="7607"/>
                </a:lnTo>
                <a:lnTo>
                  <a:pt x="256547" y="28351"/>
                </a:lnTo>
                <a:lnTo>
                  <a:pt x="235940" y="59112"/>
                </a:lnTo>
                <a:lnTo>
                  <a:pt x="228384" y="96773"/>
                </a:lnTo>
                <a:lnTo>
                  <a:pt x="228384" y="104355"/>
                </a:lnTo>
                <a:lnTo>
                  <a:pt x="229196" y="111785"/>
                </a:lnTo>
                <a:lnTo>
                  <a:pt x="230847" y="118846"/>
                </a:lnTo>
                <a:lnTo>
                  <a:pt x="420231" y="118846"/>
                </a:lnTo>
                <a:lnTo>
                  <a:pt x="421119" y="108089"/>
                </a:lnTo>
                <a:lnTo>
                  <a:pt x="421030" y="99707"/>
                </a:lnTo>
                <a:lnTo>
                  <a:pt x="420814" y="95567"/>
                </a:lnTo>
                <a:lnTo>
                  <a:pt x="434440" y="84706"/>
                </a:lnTo>
                <a:lnTo>
                  <a:pt x="447032" y="72659"/>
                </a:lnTo>
                <a:lnTo>
                  <a:pt x="457554" y="60604"/>
                </a:lnTo>
                <a:lnTo>
                  <a:pt x="413562" y="60604"/>
                </a:lnTo>
                <a:lnTo>
                  <a:pt x="427543" y="50338"/>
                </a:lnTo>
                <a:lnTo>
                  <a:pt x="439435" y="37814"/>
                </a:lnTo>
                <a:lnTo>
                  <a:pt x="444211" y="30543"/>
                </a:lnTo>
                <a:lnTo>
                  <a:pt x="394766" y="30543"/>
                </a:lnTo>
                <a:lnTo>
                  <a:pt x="380287" y="17846"/>
                </a:lnTo>
                <a:lnTo>
                  <a:pt x="363456" y="8228"/>
                </a:lnTo>
                <a:lnTo>
                  <a:pt x="344723" y="2131"/>
                </a:lnTo>
                <a:lnTo>
                  <a:pt x="324535" y="0"/>
                </a:lnTo>
                <a:close/>
              </a:path>
              <a:path w="469265" h="383539" extrusionOk="0">
                <a:moveTo>
                  <a:pt x="468782" y="45351"/>
                </a:moveTo>
                <a:lnTo>
                  <a:pt x="455594" y="50672"/>
                </a:lnTo>
                <a:lnTo>
                  <a:pt x="441977" y="55011"/>
                </a:lnTo>
                <a:lnTo>
                  <a:pt x="427957" y="58333"/>
                </a:lnTo>
                <a:lnTo>
                  <a:pt x="413562" y="60604"/>
                </a:lnTo>
                <a:lnTo>
                  <a:pt x="457554" y="60604"/>
                </a:lnTo>
                <a:lnTo>
                  <a:pt x="458506" y="59512"/>
                </a:lnTo>
                <a:lnTo>
                  <a:pt x="468782" y="45351"/>
                </a:lnTo>
                <a:close/>
              </a:path>
              <a:path w="469265" h="383539" extrusionOk="0">
                <a:moveTo>
                  <a:pt x="455841" y="7061"/>
                </a:moveTo>
                <a:lnTo>
                  <a:pt x="441536" y="14811"/>
                </a:lnTo>
                <a:lnTo>
                  <a:pt x="426542" y="21350"/>
                </a:lnTo>
                <a:lnTo>
                  <a:pt x="410928" y="26615"/>
                </a:lnTo>
                <a:lnTo>
                  <a:pt x="394766" y="30543"/>
                </a:lnTo>
                <a:lnTo>
                  <a:pt x="444211" y="30543"/>
                </a:lnTo>
                <a:lnTo>
                  <a:pt x="448985" y="23274"/>
                </a:lnTo>
                <a:lnTo>
                  <a:pt x="455841" y="7061"/>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3" name="Google Shape;413;p55"/>
          <p:cNvSpPr txBox="1"/>
          <p:nvPr/>
        </p:nvSpPr>
        <p:spPr>
          <a:xfrm>
            <a:off x="1380504" y="5516892"/>
            <a:ext cx="2343150" cy="513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rgbClr val="FFFFFF"/>
              </a:buClr>
              <a:buSzPts val="3200"/>
              <a:buFont typeface="Calibri"/>
              <a:buNone/>
            </a:pPr>
            <a:r>
              <a:rPr lang="en-US" sz="3200" b="0" i="0" u="none" strike="noStrike" cap="none">
                <a:solidFill>
                  <a:srgbClr val="FFFFFF"/>
                </a:solidFill>
                <a:latin typeface="Calibri"/>
                <a:ea typeface="Calibri"/>
                <a:cs typeface="Calibri"/>
                <a:sym typeface="Calibri"/>
              </a:rPr>
              <a:t>@cdknetwork</a:t>
            </a:r>
            <a:endParaRPr sz="3200" b="0" i="0" u="none" strike="noStrike" cap="none">
              <a:solidFill>
                <a:schemeClr val="dk1"/>
              </a:solidFill>
              <a:latin typeface="Calibri"/>
              <a:ea typeface="Calibri"/>
              <a:cs typeface="Calibri"/>
              <a:sym typeface="Calibri"/>
            </a:endParaRPr>
          </a:p>
        </p:txBody>
      </p:sp>
      <p:sp>
        <p:nvSpPr>
          <p:cNvPr id="414" name="Google Shape;414;p55"/>
          <p:cNvSpPr txBox="1">
            <a:spLocks noGrp="1"/>
          </p:cNvSpPr>
          <p:nvPr>
            <p:ph type="title"/>
          </p:nvPr>
        </p:nvSpPr>
        <p:spPr>
          <a:xfrm>
            <a:off x="719451" y="289367"/>
            <a:ext cx="7730068" cy="4114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br>
              <a:rPr lang="en-US" sz="3600">
                <a:solidFill>
                  <a:schemeClr val="lt1"/>
                </a:solidFill>
              </a:rPr>
            </a:br>
            <a:br>
              <a:rPr lang="en-US" sz="3600">
                <a:solidFill>
                  <a:schemeClr val="lt1"/>
                </a:solidFill>
              </a:rPr>
            </a:br>
            <a:br>
              <a:rPr lang="en-US" sz="3600">
                <a:solidFill>
                  <a:schemeClr val="lt1"/>
                </a:solidFill>
              </a:rPr>
            </a:br>
            <a:br>
              <a:rPr lang="en-US" sz="3600">
                <a:solidFill>
                  <a:schemeClr val="lt1"/>
                </a:solidFill>
              </a:rPr>
            </a:br>
            <a:br>
              <a:rPr lang="en-US" sz="3600">
                <a:solidFill>
                  <a:schemeClr val="lt1"/>
                </a:solidFill>
              </a:rPr>
            </a:br>
            <a:r>
              <a:rPr lang="en-US" sz="3600">
                <a:solidFill>
                  <a:schemeClr val="lt1"/>
                </a:solidFill>
              </a:rPr>
              <a:t> </a:t>
            </a:r>
            <a:r>
              <a:rPr lang="en-US" sz="3600" u="sng">
                <a:solidFill>
                  <a:schemeClr val="hlink"/>
                </a:solidFill>
                <a:hlinkClick r:id="rId3"/>
              </a:rPr>
              <a:t>www.cdkn.org</a:t>
            </a:r>
            <a:br>
              <a:rPr lang="en-US">
                <a:solidFill>
                  <a:schemeClr val="lt1"/>
                </a:solidFill>
              </a:rPr>
            </a:br>
            <a:br>
              <a:rPr lang="en-US">
                <a:solidFill>
                  <a:schemeClr val="lt1"/>
                </a:solidFill>
              </a:rPr>
            </a:br>
            <a:r>
              <a:rPr lang="en-US">
                <a:solidFill>
                  <a:schemeClr val="lt1"/>
                </a:solidFill>
              </a:rPr>
              <a:t> </a:t>
            </a:r>
            <a:br>
              <a:rPr lang="en-US">
                <a:solidFill>
                  <a:schemeClr val="lt1"/>
                </a:solidFill>
              </a:rPr>
            </a:b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964366" y="391557"/>
            <a:ext cx="765484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dirty="0"/>
              <a:t>There is a global gender gap in development</a:t>
            </a:r>
            <a:br>
              <a:rPr lang="en-US" dirty="0"/>
            </a:br>
            <a:r>
              <a:rPr lang="en-US" sz="2000" b="0" dirty="0">
                <a:solidFill>
                  <a:schemeClr val="tx1"/>
                </a:solidFill>
              </a:rPr>
              <a:t>World Economic Forum (2023)</a:t>
            </a:r>
            <a:br>
              <a:rPr lang="en-US" sz="2000" b="0" dirty="0">
                <a:solidFill>
                  <a:schemeClr val="tx1"/>
                </a:solidFill>
              </a:rPr>
            </a:br>
            <a:br>
              <a:rPr lang="en-US" sz="2000" b="0" dirty="0">
                <a:solidFill>
                  <a:schemeClr val="tx1"/>
                </a:solidFill>
              </a:rPr>
            </a:br>
            <a:r>
              <a:rPr lang="en-US" sz="2000" b="0" dirty="0">
                <a:solidFill>
                  <a:schemeClr val="tx1"/>
                </a:solidFill>
              </a:rPr>
              <a:t>Gender gap calculated annually as follows, visit </a:t>
            </a:r>
            <a:r>
              <a:rPr lang="en-US" sz="2000" dirty="0">
                <a:solidFill>
                  <a:schemeClr val="tx1"/>
                </a:solidFill>
                <a:hlinkClick r:id="rId3">
                  <a:extLst>
                    <a:ext uri="{A12FA001-AC4F-418D-AE19-62706E023703}">
                      <ahyp:hlinkClr xmlns:ahyp="http://schemas.microsoft.com/office/drawing/2018/hyperlinkcolor" val="tx"/>
                    </a:ext>
                  </a:extLst>
                </a:hlinkClick>
              </a:rPr>
              <a:t>www.weforum.org</a:t>
            </a:r>
            <a:r>
              <a:rPr lang="en-US" sz="2000" dirty="0">
                <a:solidFill>
                  <a:schemeClr val="tx1"/>
                </a:solidFill>
              </a:rPr>
              <a:t> </a:t>
            </a:r>
            <a:r>
              <a:rPr lang="en-US" sz="2000" b="0" dirty="0">
                <a:solidFill>
                  <a:schemeClr val="tx1"/>
                </a:solidFill>
              </a:rPr>
              <a:t>: </a:t>
            </a:r>
            <a:endParaRPr sz="2000" b="0" dirty="0">
              <a:solidFill>
                <a:schemeClr val="tx1"/>
              </a:solidFill>
              <a:highlight>
                <a:srgbClr val="00FF00"/>
              </a:highlight>
            </a:endParaRPr>
          </a:p>
        </p:txBody>
      </p:sp>
      <p:pic>
        <p:nvPicPr>
          <p:cNvPr id="6" name="Picture 5">
            <a:extLst>
              <a:ext uri="{FF2B5EF4-FFF2-40B4-BE49-F238E27FC236}">
                <a16:creationId xmlns:a16="http://schemas.microsoft.com/office/drawing/2014/main" id="{F59CD8DF-469E-5D54-F0D3-5A854982A37E}"/>
              </a:ext>
            </a:extLst>
          </p:cNvPr>
          <p:cNvPicPr>
            <a:picLocks noChangeAspect="1"/>
          </p:cNvPicPr>
          <p:nvPr/>
        </p:nvPicPr>
        <p:blipFill>
          <a:blip r:embed="rId4"/>
          <a:stretch>
            <a:fillRect/>
          </a:stretch>
        </p:blipFill>
        <p:spPr>
          <a:xfrm>
            <a:off x="2558972" y="2184480"/>
            <a:ext cx="4383695" cy="428196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964366" y="391557"/>
            <a:ext cx="765484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dirty="0"/>
              <a:t>There is a global gender gap in development</a:t>
            </a:r>
            <a:br>
              <a:rPr lang="en-US" dirty="0"/>
            </a:br>
            <a:r>
              <a:rPr lang="en-US" sz="2000" b="0" dirty="0">
                <a:solidFill>
                  <a:schemeClr val="tx1"/>
                </a:solidFill>
              </a:rPr>
              <a:t>World Economic Forum (2023)</a:t>
            </a:r>
            <a:br>
              <a:rPr lang="en-US" sz="2000" b="0" dirty="0">
                <a:solidFill>
                  <a:schemeClr val="tx1"/>
                </a:solidFill>
              </a:rPr>
            </a:br>
            <a:br>
              <a:rPr lang="en-US" sz="2000" b="0" dirty="0">
                <a:solidFill>
                  <a:schemeClr val="tx1"/>
                </a:solidFill>
              </a:rPr>
            </a:br>
            <a:r>
              <a:rPr lang="en-US" sz="2000" b="0" dirty="0">
                <a:solidFill>
                  <a:schemeClr val="tx1"/>
                </a:solidFill>
              </a:rPr>
              <a:t>Gender gap by region</a:t>
            </a:r>
            <a:endParaRPr sz="2000" b="0" dirty="0">
              <a:solidFill>
                <a:schemeClr val="tx1"/>
              </a:solidFill>
              <a:highlight>
                <a:srgbClr val="00FF00"/>
              </a:highlight>
            </a:endParaRPr>
          </a:p>
        </p:txBody>
      </p:sp>
      <p:pic>
        <p:nvPicPr>
          <p:cNvPr id="5" name="Picture 4">
            <a:extLst>
              <a:ext uri="{FF2B5EF4-FFF2-40B4-BE49-F238E27FC236}">
                <a16:creationId xmlns:a16="http://schemas.microsoft.com/office/drawing/2014/main" id="{14CEF478-0776-E145-CF55-9D681D5CB82E}"/>
              </a:ext>
            </a:extLst>
          </p:cNvPr>
          <p:cNvPicPr>
            <a:picLocks noChangeAspect="1"/>
          </p:cNvPicPr>
          <p:nvPr/>
        </p:nvPicPr>
        <p:blipFill>
          <a:blip r:embed="rId3"/>
          <a:stretch>
            <a:fillRect/>
          </a:stretch>
        </p:blipFill>
        <p:spPr>
          <a:xfrm>
            <a:off x="0" y="2112330"/>
            <a:ext cx="9144000" cy="4891339"/>
          </a:xfrm>
          <a:prstGeom prst="rect">
            <a:avLst/>
          </a:prstGeom>
        </p:spPr>
      </p:pic>
    </p:spTree>
    <p:extLst>
      <p:ext uri="{BB962C8B-B14F-4D97-AF65-F5344CB8AC3E}">
        <p14:creationId xmlns:p14="http://schemas.microsoft.com/office/powerpoint/2010/main" val="4202647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964366" y="391557"/>
            <a:ext cx="765484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dirty="0"/>
              <a:t>There is a global gender gap in development</a:t>
            </a:r>
            <a:br>
              <a:rPr lang="en-US" dirty="0"/>
            </a:br>
            <a:r>
              <a:rPr lang="en-US" sz="2000" b="0" dirty="0">
                <a:solidFill>
                  <a:schemeClr val="tx1"/>
                </a:solidFill>
              </a:rPr>
              <a:t>World Economic Forum (2023)</a:t>
            </a:r>
            <a:br>
              <a:rPr lang="en-US" sz="2000" b="0" dirty="0">
                <a:solidFill>
                  <a:schemeClr val="tx1"/>
                </a:solidFill>
              </a:rPr>
            </a:br>
            <a:br>
              <a:rPr lang="en-US" sz="2000" b="0" dirty="0">
                <a:solidFill>
                  <a:schemeClr val="tx1"/>
                </a:solidFill>
              </a:rPr>
            </a:br>
            <a:r>
              <a:rPr lang="en-US" sz="2000" b="0" dirty="0">
                <a:solidFill>
                  <a:schemeClr val="tx1"/>
                </a:solidFill>
              </a:rPr>
              <a:t>Gender gap by subindex, globally </a:t>
            </a:r>
            <a:endParaRPr sz="2000" b="0" dirty="0">
              <a:solidFill>
                <a:schemeClr val="tx1"/>
              </a:solidFill>
              <a:highlight>
                <a:srgbClr val="00FF00"/>
              </a:highlight>
            </a:endParaRPr>
          </a:p>
        </p:txBody>
      </p:sp>
      <p:pic>
        <p:nvPicPr>
          <p:cNvPr id="3" name="Picture 2">
            <a:extLst>
              <a:ext uri="{FF2B5EF4-FFF2-40B4-BE49-F238E27FC236}">
                <a16:creationId xmlns:a16="http://schemas.microsoft.com/office/drawing/2014/main" id="{637C4FAA-7147-8F44-11CF-CC0741FE75A1}"/>
              </a:ext>
            </a:extLst>
          </p:cNvPr>
          <p:cNvPicPr>
            <a:picLocks noChangeAspect="1"/>
          </p:cNvPicPr>
          <p:nvPr/>
        </p:nvPicPr>
        <p:blipFill>
          <a:blip r:embed="rId3"/>
          <a:stretch>
            <a:fillRect/>
          </a:stretch>
        </p:blipFill>
        <p:spPr>
          <a:xfrm>
            <a:off x="1" y="2384377"/>
            <a:ext cx="9144000" cy="3488954"/>
          </a:xfrm>
          <a:prstGeom prst="rect">
            <a:avLst/>
          </a:prstGeom>
        </p:spPr>
      </p:pic>
    </p:spTree>
    <p:extLst>
      <p:ext uri="{BB962C8B-B14F-4D97-AF65-F5344CB8AC3E}">
        <p14:creationId xmlns:p14="http://schemas.microsoft.com/office/powerpoint/2010/main" val="284062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What is gender identity and why does it matter?</a:t>
            </a:r>
            <a:endParaRPr/>
          </a:p>
        </p:txBody>
      </p:sp>
      <p:sp>
        <p:nvSpPr>
          <p:cNvPr id="169" name="Google Shape;169;p25"/>
          <p:cNvSpPr txBox="1">
            <a:spLocks noGrp="1"/>
          </p:cNvSpPr>
          <p:nvPr>
            <p:ph type="body" idx="1"/>
          </p:nvPr>
        </p:nvSpPr>
        <p:spPr>
          <a:xfrm>
            <a:off x="1041543" y="1778000"/>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Gender is normally understood as a ‘social construct’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It looks at differential power, well-being, life-chances of different people based on gender</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Gender analysis is a key element of good development practice and it focuses on social institutions that promote gender discrimination</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7"/>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Beyond the numbers: we are all individuals</a:t>
            </a:r>
            <a:endParaRPr/>
          </a:p>
        </p:txBody>
      </p:sp>
      <p:sp>
        <p:nvSpPr>
          <p:cNvPr id="185" name="Google Shape;185;p27"/>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8</a:t>
            </a:fld>
            <a:endParaRPr/>
          </a:p>
        </p:txBody>
      </p:sp>
      <p:sp>
        <p:nvSpPr>
          <p:cNvPr id="186" name="Google Shape;186;p27"/>
          <p:cNvSpPr txBox="1">
            <a:spLocks noGrp="1"/>
          </p:cNvSpPr>
          <p:nvPr>
            <p:ph type="body" idx="1"/>
          </p:nvPr>
        </p:nvSpPr>
        <p:spPr>
          <a:xfrm>
            <a:off x="973995" y="5725610"/>
            <a:ext cx="7196008" cy="876199"/>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sz="2035"/>
              <a:t> Our diversity makes each of us special and gives us strength – </a:t>
            </a:r>
            <a:br>
              <a:rPr lang="en-US" sz="2035"/>
            </a:br>
            <a:r>
              <a:rPr lang="en-US" sz="2035"/>
              <a:t>as well as influencing how society sees us and treats us.</a:t>
            </a:r>
            <a:endParaRPr/>
          </a:p>
          <a:p>
            <a:pPr marL="457200" lvl="0" indent="-228600" algn="l" rtl="0">
              <a:lnSpc>
                <a:spcPct val="100000"/>
              </a:lnSpc>
              <a:spcBef>
                <a:spcPts val="0"/>
              </a:spcBef>
              <a:spcAft>
                <a:spcPts val="0"/>
              </a:spcAft>
              <a:buSzPts val="1400"/>
              <a:buNone/>
            </a:pPr>
            <a:endParaRPr sz="2035"/>
          </a:p>
        </p:txBody>
      </p:sp>
      <p:pic>
        <p:nvPicPr>
          <p:cNvPr id="187" name="Google Shape;187;p27" descr="A close up of a logo&#10;&#10;Description automatically generated"/>
          <p:cNvPicPr preferRelativeResize="0"/>
          <p:nvPr/>
        </p:nvPicPr>
        <p:blipFill rotWithShape="1">
          <a:blip r:embed="rId3">
            <a:alphaModFix/>
          </a:blip>
          <a:srcRect/>
          <a:stretch/>
        </p:blipFill>
        <p:spPr>
          <a:xfrm>
            <a:off x="1652163" y="964097"/>
            <a:ext cx="5839672" cy="467173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1400"/>
              <a:buFont typeface="Calibri"/>
              <a:buNone/>
            </a:pPr>
            <a:r>
              <a:rPr lang="en-US" dirty="0"/>
              <a:t>What does gender and people’s diversity mean for climate action?</a:t>
            </a:r>
            <a:endParaRPr dirty="0"/>
          </a:p>
        </p:txBody>
      </p:sp>
      <p:sp>
        <p:nvSpPr>
          <p:cNvPr id="193" name="Google Shape;193;p28"/>
          <p:cNvSpPr txBox="1">
            <a:spLocks noGrp="1"/>
          </p:cNvSpPr>
          <p:nvPr>
            <p:ph type="body" idx="1"/>
          </p:nvPr>
        </p:nvSpPr>
        <p:spPr>
          <a:xfrm>
            <a:off x="1041543" y="5651209"/>
            <a:ext cx="6631466" cy="137993"/>
          </a:xfrm>
          <a:prstGeom prst="rect">
            <a:avLst/>
          </a:prstGeom>
          <a:noFill/>
          <a:ln>
            <a:noFill/>
          </a:ln>
        </p:spPr>
        <p:txBody>
          <a:bodyPr spcFirstLastPara="1" wrap="square" lIns="0" tIns="0" rIns="0" bIns="0" anchor="t" anchorCtr="0">
            <a:noAutofit/>
          </a:bodyPr>
          <a:lstStyle/>
          <a:p>
            <a:pPr marL="457200" lvl="0" indent="-228600" algn="l" rtl="0">
              <a:lnSpc>
                <a:spcPct val="80000"/>
              </a:lnSpc>
              <a:spcBef>
                <a:spcPts val="0"/>
              </a:spcBef>
              <a:spcAft>
                <a:spcPts val="0"/>
              </a:spcAft>
              <a:buSzPts val="1400"/>
              <a:buNone/>
            </a:pPr>
            <a:r>
              <a:rPr lang="en-US" sz="1110"/>
              <a:t>Illustrations: © Jorge Martin 2019</a:t>
            </a:r>
            <a:endParaRPr/>
          </a:p>
        </p:txBody>
      </p:sp>
      <p:pic>
        <p:nvPicPr>
          <p:cNvPr id="194" name="Google Shape;194;p28" descr="A close up of a logo&#10;&#10;Description automatically generated"/>
          <p:cNvPicPr preferRelativeResize="0"/>
          <p:nvPr/>
        </p:nvPicPr>
        <p:blipFill rotWithShape="1">
          <a:blip r:embed="rId3">
            <a:alphaModFix/>
          </a:blip>
          <a:srcRect/>
          <a:stretch/>
        </p:blipFill>
        <p:spPr>
          <a:xfrm>
            <a:off x="718131" y="2139984"/>
            <a:ext cx="3853868" cy="2578032"/>
          </a:xfrm>
          <a:prstGeom prst="rect">
            <a:avLst/>
          </a:prstGeom>
          <a:noFill/>
          <a:ln>
            <a:noFill/>
          </a:ln>
        </p:spPr>
      </p:pic>
      <p:pic>
        <p:nvPicPr>
          <p:cNvPr id="195" name="Google Shape;195;p28" descr="A close up of a logo&#10;&#10;Description automatically generated"/>
          <p:cNvPicPr preferRelativeResize="0"/>
          <p:nvPr/>
        </p:nvPicPr>
        <p:blipFill rotWithShape="1">
          <a:blip r:embed="rId4">
            <a:alphaModFix/>
          </a:blip>
          <a:srcRect/>
          <a:stretch/>
        </p:blipFill>
        <p:spPr>
          <a:xfrm>
            <a:off x="4993727" y="2886323"/>
            <a:ext cx="3108728" cy="3082456"/>
          </a:xfrm>
          <a:prstGeom prst="rect">
            <a:avLst/>
          </a:prstGeom>
          <a:noFill/>
          <a:ln>
            <a:noFill/>
          </a:ln>
        </p:spPr>
      </p:pic>
    </p:spTree>
  </p:cSld>
  <p:clrMapOvr>
    <a:masterClrMapping/>
  </p:clrMapOvr>
</p:sld>
</file>

<file path=ppt/theme/theme1.xml><?xml version="1.0" encoding="utf-8"?>
<a:theme xmlns:a="http://schemas.openxmlformats.org/drawingml/2006/main" name="SMT pay review options_200212">
  <a:themeElements>
    <a:clrScheme name="ODI">
      <a:dk1>
        <a:srgbClr val="000000"/>
      </a:dk1>
      <a:lt1>
        <a:srgbClr val="FFFFFF"/>
      </a:lt1>
      <a:dk2>
        <a:srgbClr val="6D6E70"/>
      </a:dk2>
      <a:lt2>
        <a:srgbClr val="BCBEC0"/>
      </a:lt2>
      <a:accent1>
        <a:srgbClr val="1E407B"/>
      </a:accent1>
      <a:accent2>
        <a:srgbClr val="5D75A9"/>
      </a:accent2>
      <a:accent3>
        <a:srgbClr val="8998C1"/>
      </a:accent3>
      <a:accent4>
        <a:srgbClr val="BBC3DC"/>
      </a:accent4>
      <a:accent5>
        <a:srgbClr val="F7941E"/>
      </a:accent5>
      <a:accent6>
        <a:srgbClr val="F9A64A"/>
      </a:accent6>
      <a:hlink>
        <a:srgbClr val="FCBB76"/>
      </a:hlink>
      <a:folHlink>
        <a:srgbClr val="FED09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5">
      <a:dk1>
        <a:srgbClr val="000000"/>
      </a:dk1>
      <a:lt1>
        <a:srgbClr val="FFFFFF"/>
      </a:lt1>
      <a:dk2>
        <a:srgbClr val="880F1B"/>
      </a:dk2>
      <a:lt2>
        <a:srgbClr val="F7A126"/>
      </a:lt2>
      <a:accent1>
        <a:srgbClr val="EB5925"/>
      </a:accent1>
      <a:accent2>
        <a:srgbClr val="DC3122"/>
      </a:accent2>
      <a:accent3>
        <a:srgbClr val="B61322"/>
      </a:accent3>
      <a:accent4>
        <a:srgbClr val="FEFDFD"/>
      </a:accent4>
      <a:accent5>
        <a:srgbClr val="FEFDFD"/>
      </a:accent5>
      <a:accent6>
        <a:srgbClr val="FEFDFD"/>
      </a:accent6>
      <a:hlink>
        <a:srgbClr val="FEFDFD"/>
      </a:hlink>
      <a:folHlink>
        <a:srgbClr val="FEFD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7362</Words>
  <Application>Microsoft Office PowerPoint</Application>
  <PresentationFormat>On-screen Show (4:3)</PresentationFormat>
  <Paragraphs>463</Paragraphs>
  <Slides>38</Slides>
  <Notes>38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38</vt:i4>
      </vt:variant>
    </vt:vector>
  </HeadingPairs>
  <TitlesOfParts>
    <vt:vector size="46" baseType="lpstr">
      <vt:lpstr>Arial</vt:lpstr>
      <vt:lpstr>Calibri</vt:lpstr>
      <vt:lpstr>Georgia</vt:lpstr>
      <vt:lpstr>Trebuchet MS</vt:lpstr>
      <vt:lpstr>Verdana</vt:lpstr>
      <vt:lpstr>SMT pay review options_200212</vt:lpstr>
      <vt:lpstr>Office Theme</vt:lpstr>
      <vt:lpstr>Office Theme</vt:lpstr>
      <vt:lpstr>Climate compatible development:   Why is a gender-equitable and socially inclusive approach needed?      Image: ICCCAD and CDKN, Voices from the Frontline </vt:lpstr>
      <vt:lpstr>What you will learn from this module</vt:lpstr>
      <vt:lpstr>How are people differently impacted by climate change?</vt:lpstr>
      <vt:lpstr>There is a global gender gap in development World Economic Forum (2023)  Gender gap calculated annually as follows, visit www.weforum.org : </vt:lpstr>
      <vt:lpstr>There is a global gender gap in development World Economic Forum (2023)  Gender gap by region</vt:lpstr>
      <vt:lpstr>There is a global gender gap in development World Economic Forum (2023)  Gender gap by subindex, globally </vt:lpstr>
      <vt:lpstr>What is gender identity and why does it matter?</vt:lpstr>
      <vt:lpstr>Beyond the numbers: we are all individuals</vt:lpstr>
      <vt:lpstr>What does gender and people’s diversity mean for climate action?</vt:lpstr>
      <vt:lpstr>Group exercise: Take a character card</vt:lpstr>
      <vt:lpstr>The climate risk formula (IPCC, 2014): hazard – exposure - vulnerability</vt:lpstr>
      <vt:lpstr>Women and girls often have less access to the things that make people more resilient </vt:lpstr>
      <vt:lpstr>Women and girls often have less access to the things that make people more resilient </vt:lpstr>
      <vt:lpstr>Case study: How gender-equitable approaches are making climate-smart agriculture succeed</vt:lpstr>
      <vt:lpstr>Case study: How gender-equitable approaches are critical to the success of climate-smart agriculture</vt:lpstr>
      <vt:lpstr>The current picture: Women are missing out on key opportunities (1)</vt:lpstr>
      <vt:lpstr>The current picture: Women are missing out on key opportunities (2)</vt:lpstr>
      <vt:lpstr>Case study: Climate-smart agriculture, Nepal</vt:lpstr>
      <vt:lpstr>Case study:</vt:lpstr>
      <vt:lpstr>Case study:</vt:lpstr>
      <vt:lpstr>Case study: Climate-smart agriculture, Nepal</vt:lpstr>
      <vt:lpstr>Case study: Climate-smart agriculture, Nepal</vt:lpstr>
      <vt:lpstr>Case study: Climate-smart agriculture, Uttar Pradesh, India</vt:lpstr>
      <vt:lpstr>Case study:  </vt:lpstr>
      <vt:lpstr>Case study:  </vt:lpstr>
      <vt:lpstr>PowerPoint Presentation</vt:lpstr>
      <vt:lpstr>PowerPoint Presentation</vt:lpstr>
      <vt:lpstr>Further evidence on the effectiveness of gender-equitable approaches</vt:lpstr>
      <vt:lpstr> It matters:  gender-equitable approaches recognise people’s different needs</vt:lpstr>
      <vt:lpstr>PowerPoint Presentation</vt:lpstr>
      <vt:lpstr> Gender equitable approaches work:  they lead  to more sustainable outcomes for climate compatible development</vt:lpstr>
      <vt:lpstr>Summary: why gender matters and why inclusive climate compatible development is better for everyone</vt:lpstr>
      <vt:lpstr>Gender and climate action</vt:lpstr>
      <vt:lpstr>Women are adaptation leaders</vt:lpstr>
      <vt:lpstr>Group exercise: How people are dealing with diverse risks and pressures in semi-arid lands</vt:lpstr>
      <vt:lpstr>Group exercise: How people are dealing with diverse risks and pressures in semi-arid lands</vt:lpstr>
      <vt:lpstr>Group exercise: How people are dealing with diverse risks and pressures in semi-arid lands</vt:lpstr>
      <vt:lpstr>      www.cdkn.org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compatible development:   Why is a gender-responsive and socially inclusive approach needed?</dc:title>
  <dc:creator>Mairi Dupar</dc:creator>
  <cp:lastModifiedBy>Mairi Dupar</cp:lastModifiedBy>
  <cp:revision>5</cp:revision>
  <dcterms:modified xsi:type="dcterms:W3CDTF">2023-07-31T14:40:52Z</dcterms:modified>
</cp:coreProperties>
</file>