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8" r:id="rId2"/>
    <p:sldId id="263" r:id="rId3"/>
    <p:sldId id="264" r:id="rId4"/>
    <p:sldId id="260" r:id="rId5"/>
    <p:sldId id="259" r:id="rId6"/>
    <p:sldId id="261" r:id="rId7"/>
    <p:sldId id="26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49" autoAdjust="0"/>
    <p:restoredTop sz="94660"/>
  </p:normalViewPr>
  <p:slideViewPr>
    <p:cSldViewPr snapToGrid="0">
      <p:cViewPr varScale="1">
        <p:scale>
          <a:sx n="83" d="100"/>
          <a:sy n="83" d="100"/>
        </p:scale>
        <p:origin x="3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71B073-09D0-43D5-8A2A-1B6E948111F9}" type="datetimeFigureOut">
              <a:rPr lang="en-GB" smtClean="0"/>
              <a:t>24/03/2022</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48DC76-6842-403C-8FC3-63CA283249AB}" type="slidenum">
              <a:rPr lang="en-GB" smtClean="0"/>
              <a:t>‹#›</a:t>
            </a:fld>
            <a:endParaRPr lang="en-GB"/>
          </a:p>
        </p:txBody>
      </p:sp>
    </p:spTree>
    <p:extLst>
      <p:ext uri="{BB962C8B-B14F-4D97-AF65-F5344CB8AC3E}">
        <p14:creationId xmlns:p14="http://schemas.microsoft.com/office/powerpoint/2010/main" val="1760438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altLang="en-US" b="1" i="1" dirty="0"/>
              <a:t>Social challenges</a:t>
            </a:r>
            <a:endParaRPr lang="fr-FR" altLang="en-US" i="1" dirty="0"/>
          </a:p>
          <a:p>
            <a:pPr lvl="1"/>
            <a:r>
              <a:rPr lang="en-GB" dirty="0"/>
              <a:t>the social role of women leads to their exclusion in one way or another from the </a:t>
            </a:r>
            <a:r>
              <a:rPr lang="en-GB" dirty="0" err="1"/>
              <a:t>labor</a:t>
            </a:r>
            <a:r>
              <a:rPr lang="en-GB" dirty="0"/>
              <a:t> market</a:t>
            </a:r>
          </a:p>
          <a:p>
            <a:pPr marL="0" indent="0">
              <a:buNone/>
            </a:pPr>
            <a:r>
              <a:rPr lang="fr-FR" altLang="en-US" b="1" i="1" dirty="0"/>
              <a:t>Education</a:t>
            </a:r>
            <a:endParaRPr lang="fr-FR" altLang="en-US" i="1" dirty="0"/>
          </a:p>
          <a:p>
            <a:pPr lvl="1"/>
            <a:r>
              <a:rPr lang="en-GB" dirty="0"/>
              <a:t>Illiteracy rate in sub-Saharan Africa is the highest in the world, and the proportion of women represents about two-thirds of the illiterate in Africa</a:t>
            </a:r>
          </a:p>
          <a:p>
            <a:pPr marL="0" indent="0">
              <a:buNone/>
            </a:pPr>
            <a:r>
              <a:rPr lang="fr-FR" altLang="en-US" b="1" i="1" dirty="0"/>
              <a:t>Land and </a:t>
            </a:r>
            <a:r>
              <a:rPr lang="fr-FR" altLang="en-US" b="1" i="1" dirty="0" err="1"/>
              <a:t>property</a:t>
            </a:r>
            <a:r>
              <a:rPr lang="fr-FR" altLang="en-US" i="1" dirty="0"/>
              <a:t> </a:t>
            </a:r>
          </a:p>
          <a:p>
            <a:pPr lvl="1"/>
            <a:r>
              <a:rPr lang="en-GB" altLang="en-US" dirty="0"/>
              <a:t>Women own less than 2% of land in Africa</a:t>
            </a:r>
          </a:p>
          <a:p>
            <a:pPr marL="0" indent="0">
              <a:buNone/>
            </a:pPr>
            <a:r>
              <a:rPr lang="fr-FR" altLang="en-US" b="1" i="1" dirty="0" err="1"/>
              <a:t>Employment</a:t>
            </a:r>
            <a:endParaRPr lang="fr-FR" altLang="en-US" i="1" dirty="0"/>
          </a:p>
          <a:p>
            <a:pPr lvl="1"/>
            <a:r>
              <a:rPr lang="en-GB" dirty="0"/>
              <a:t>In Africa, economic implications of gender disparities amounts  $ 95 billion/year </a:t>
            </a:r>
          </a:p>
          <a:p>
            <a:pPr lvl="1"/>
            <a:r>
              <a:rPr lang="fr-FR" altLang="en-US" i="1" dirty="0"/>
              <a:t>In Senegal, </a:t>
            </a:r>
            <a:r>
              <a:rPr lang="en-GB" dirty="0"/>
              <a:t> women earn 66% of men's work.</a:t>
            </a:r>
          </a:p>
          <a:p>
            <a:pPr lvl="1"/>
            <a:endParaRPr lang="en-GB" altLang="en-US" dirty="0"/>
          </a:p>
          <a:p>
            <a:pPr lvl="1"/>
            <a:endParaRPr lang="en-GB" altLang="en-US" dirty="0"/>
          </a:p>
          <a:p>
            <a:pPr lvl="1"/>
            <a:endParaRPr lang="en-GB" altLang="en-US" dirty="0"/>
          </a:p>
          <a:p>
            <a:endParaRPr lang="en-GB" dirty="0"/>
          </a:p>
        </p:txBody>
      </p:sp>
      <p:sp>
        <p:nvSpPr>
          <p:cNvPr id="4" name="Espace réservé du numéro de diapositive 3"/>
          <p:cNvSpPr>
            <a:spLocks noGrp="1"/>
          </p:cNvSpPr>
          <p:nvPr>
            <p:ph type="sldNum" sz="quarter" idx="10"/>
          </p:nvPr>
        </p:nvSpPr>
        <p:spPr/>
        <p:txBody>
          <a:bodyPr/>
          <a:lstStyle/>
          <a:p>
            <a:fld id="{AC48DC76-6842-403C-8FC3-63CA283249AB}" type="slidenum">
              <a:rPr lang="en-GB" smtClean="0"/>
              <a:t>2</a:t>
            </a:fld>
            <a:endParaRPr lang="en-GB"/>
          </a:p>
        </p:txBody>
      </p:sp>
    </p:spTree>
    <p:extLst>
      <p:ext uri="{BB962C8B-B14F-4D97-AF65-F5344CB8AC3E}">
        <p14:creationId xmlns:p14="http://schemas.microsoft.com/office/powerpoint/2010/main" val="4131505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maintain the same growth rate as previous years, the Senegal government implemented major fiscal policies for more than $2B (1000 B CFA) injected directly to trigger the overall economy, in particular reduce the budget deficit, cut taxes, pay the government debt to the local companies, maintain wages, boost tourism, health sector, agriculture and export. Similarly, the BCEAO introduced major monetary policies that kept inflation low, cash flow in banks, and low interest rate among other measures</a:t>
            </a:r>
            <a:endParaRPr lang="en-GB" altLang="en-US" b="1" i="1" dirty="0"/>
          </a:p>
          <a:p>
            <a:endParaRPr lang="en-GB" dirty="0"/>
          </a:p>
        </p:txBody>
      </p:sp>
      <p:sp>
        <p:nvSpPr>
          <p:cNvPr id="4" name="Espace réservé du numéro de diapositive 3"/>
          <p:cNvSpPr>
            <a:spLocks noGrp="1"/>
          </p:cNvSpPr>
          <p:nvPr>
            <p:ph type="sldNum" sz="quarter" idx="10"/>
          </p:nvPr>
        </p:nvSpPr>
        <p:spPr/>
        <p:txBody>
          <a:bodyPr/>
          <a:lstStyle/>
          <a:p>
            <a:fld id="{AC48DC76-6842-403C-8FC3-63CA283249AB}" type="slidenum">
              <a:rPr lang="en-GB" smtClean="0"/>
              <a:t>3</a:t>
            </a:fld>
            <a:endParaRPr lang="en-GB"/>
          </a:p>
        </p:txBody>
      </p:sp>
    </p:spTree>
    <p:extLst>
      <p:ext uri="{BB962C8B-B14F-4D97-AF65-F5344CB8AC3E}">
        <p14:creationId xmlns:p14="http://schemas.microsoft.com/office/powerpoint/2010/main" val="3247080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E66EB2-B97F-4A7E-9E66-8DCBF7B481E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GB"/>
          </a:p>
        </p:txBody>
      </p:sp>
      <p:sp>
        <p:nvSpPr>
          <p:cNvPr id="3" name="Sous-titre 2">
            <a:extLst>
              <a:ext uri="{FF2B5EF4-FFF2-40B4-BE49-F238E27FC236}">
                <a16:creationId xmlns:a16="http://schemas.microsoft.com/office/drawing/2014/main" id="{FEE0A449-4097-4E11-8FF6-F270FE6926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Espace réservé de la date 3">
            <a:extLst>
              <a:ext uri="{FF2B5EF4-FFF2-40B4-BE49-F238E27FC236}">
                <a16:creationId xmlns:a16="http://schemas.microsoft.com/office/drawing/2014/main" id="{CC12D7AD-758D-415F-ABD4-D34100449EA1}"/>
              </a:ext>
            </a:extLst>
          </p:cNvPr>
          <p:cNvSpPr>
            <a:spLocks noGrp="1"/>
          </p:cNvSpPr>
          <p:nvPr>
            <p:ph type="dt" sz="half" idx="10"/>
          </p:nvPr>
        </p:nvSpPr>
        <p:spPr/>
        <p:txBody>
          <a:bodyPr/>
          <a:lstStyle/>
          <a:p>
            <a:fld id="{15EEAC00-949A-4E26-8DE9-5624DE8F69D8}" type="datetimeFigureOut">
              <a:rPr lang="en-GB" smtClean="0"/>
              <a:t>24/03/2022</a:t>
            </a:fld>
            <a:endParaRPr lang="en-GB"/>
          </a:p>
        </p:txBody>
      </p:sp>
      <p:sp>
        <p:nvSpPr>
          <p:cNvPr id="5" name="Espace réservé du pied de page 4">
            <a:extLst>
              <a:ext uri="{FF2B5EF4-FFF2-40B4-BE49-F238E27FC236}">
                <a16:creationId xmlns:a16="http://schemas.microsoft.com/office/drawing/2014/main" id="{EF2D7EE2-1A81-436B-8CC0-0DA33A8A2263}"/>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E7C466EF-6F5F-4067-BACB-423591E48045}"/>
              </a:ext>
            </a:extLst>
          </p:cNvPr>
          <p:cNvSpPr>
            <a:spLocks noGrp="1"/>
          </p:cNvSpPr>
          <p:nvPr>
            <p:ph type="sldNum" sz="quarter" idx="12"/>
          </p:nvPr>
        </p:nvSpPr>
        <p:spPr/>
        <p:txBody>
          <a:bodyPr/>
          <a:lstStyle/>
          <a:p>
            <a:fld id="{07DBD513-D082-4623-A731-DA65D944908E}" type="slidenum">
              <a:rPr lang="en-GB" smtClean="0"/>
              <a:t>‹#›</a:t>
            </a:fld>
            <a:endParaRPr lang="en-GB"/>
          </a:p>
        </p:txBody>
      </p:sp>
    </p:spTree>
    <p:extLst>
      <p:ext uri="{BB962C8B-B14F-4D97-AF65-F5344CB8AC3E}">
        <p14:creationId xmlns:p14="http://schemas.microsoft.com/office/powerpoint/2010/main" val="3267552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A0544E-B3A3-4D4D-9828-0EF5BF83C509}"/>
              </a:ext>
            </a:extLst>
          </p:cNvPr>
          <p:cNvSpPr>
            <a:spLocks noGrp="1"/>
          </p:cNvSpPr>
          <p:nvPr>
            <p:ph type="title"/>
          </p:nvPr>
        </p:nvSpPr>
        <p:spPr/>
        <p:txBody>
          <a:bodyPr/>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41AD0462-CF48-46A7-819C-DA17A8A01E31}"/>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92035E80-36BF-4AE6-BCC0-468DF1D6702E}"/>
              </a:ext>
            </a:extLst>
          </p:cNvPr>
          <p:cNvSpPr>
            <a:spLocks noGrp="1"/>
          </p:cNvSpPr>
          <p:nvPr>
            <p:ph type="dt" sz="half" idx="10"/>
          </p:nvPr>
        </p:nvSpPr>
        <p:spPr/>
        <p:txBody>
          <a:bodyPr/>
          <a:lstStyle/>
          <a:p>
            <a:fld id="{15EEAC00-949A-4E26-8DE9-5624DE8F69D8}" type="datetimeFigureOut">
              <a:rPr lang="en-GB" smtClean="0"/>
              <a:t>24/03/2022</a:t>
            </a:fld>
            <a:endParaRPr lang="en-GB"/>
          </a:p>
        </p:txBody>
      </p:sp>
      <p:sp>
        <p:nvSpPr>
          <p:cNvPr id="5" name="Espace réservé du pied de page 4">
            <a:extLst>
              <a:ext uri="{FF2B5EF4-FFF2-40B4-BE49-F238E27FC236}">
                <a16:creationId xmlns:a16="http://schemas.microsoft.com/office/drawing/2014/main" id="{A5A14B18-5E9F-4553-B3B1-3F69731C2309}"/>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DCFBB90C-65A0-43B4-9770-6EE66C9A9687}"/>
              </a:ext>
            </a:extLst>
          </p:cNvPr>
          <p:cNvSpPr>
            <a:spLocks noGrp="1"/>
          </p:cNvSpPr>
          <p:nvPr>
            <p:ph type="sldNum" sz="quarter" idx="12"/>
          </p:nvPr>
        </p:nvSpPr>
        <p:spPr/>
        <p:txBody>
          <a:bodyPr/>
          <a:lstStyle/>
          <a:p>
            <a:fld id="{07DBD513-D082-4623-A731-DA65D944908E}" type="slidenum">
              <a:rPr lang="en-GB" smtClean="0"/>
              <a:t>‹#›</a:t>
            </a:fld>
            <a:endParaRPr lang="en-GB"/>
          </a:p>
        </p:txBody>
      </p:sp>
    </p:spTree>
    <p:extLst>
      <p:ext uri="{BB962C8B-B14F-4D97-AF65-F5344CB8AC3E}">
        <p14:creationId xmlns:p14="http://schemas.microsoft.com/office/powerpoint/2010/main" val="1692459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60109D6-B5DD-4387-BB15-3761C7651C36}"/>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00093C7B-9AED-42C3-B44B-3D72BAFFB466}"/>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B98A6D38-873B-460F-B987-0E6C4C2D99DF}"/>
              </a:ext>
            </a:extLst>
          </p:cNvPr>
          <p:cNvSpPr>
            <a:spLocks noGrp="1"/>
          </p:cNvSpPr>
          <p:nvPr>
            <p:ph type="dt" sz="half" idx="10"/>
          </p:nvPr>
        </p:nvSpPr>
        <p:spPr/>
        <p:txBody>
          <a:bodyPr/>
          <a:lstStyle/>
          <a:p>
            <a:fld id="{15EEAC00-949A-4E26-8DE9-5624DE8F69D8}" type="datetimeFigureOut">
              <a:rPr lang="en-GB" smtClean="0"/>
              <a:t>24/03/2022</a:t>
            </a:fld>
            <a:endParaRPr lang="en-GB"/>
          </a:p>
        </p:txBody>
      </p:sp>
      <p:sp>
        <p:nvSpPr>
          <p:cNvPr id="5" name="Espace réservé du pied de page 4">
            <a:extLst>
              <a:ext uri="{FF2B5EF4-FFF2-40B4-BE49-F238E27FC236}">
                <a16:creationId xmlns:a16="http://schemas.microsoft.com/office/drawing/2014/main" id="{A039608C-5290-4859-B079-7BD7658A6554}"/>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61302C26-3301-468A-8F2A-AE2DABBF6D7B}"/>
              </a:ext>
            </a:extLst>
          </p:cNvPr>
          <p:cNvSpPr>
            <a:spLocks noGrp="1"/>
          </p:cNvSpPr>
          <p:nvPr>
            <p:ph type="sldNum" sz="quarter" idx="12"/>
          </p:nvPr>
        </p:nvSpPr>
        <p:spPr/>
        <p:txBody>
          <a:bodyPr/>
          <a:lstStyle/>
          <a:p>
            <a:fld id="{07DBD513-D082-4623-A731-DA65D944908E}" type="slidenum">
              <a:rPr lang="en-GB" smtClean="0"/>
              <a:t>‹#›</a:t>
            </a:fld>
            <a:endParaRPr lang="en-GB"/>
          </a:p>
        </p:txBody>
      </p:sp>
    </p:spTree>
    <p:extLst>
      <p:ext uri="{BB962C8B-B14F-4D97-AF65-F5344CB8AC3E}">
        <p14:creationId xmlns:p14="http://schemas.microsoft.com/office/powerpoint/2010/main" val="3303634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53243"/>
            <a:ext cx="10515600" cy="47237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itle 1"/>
          <p:cNvSpPr>
            <a:spLocks noGrp="1"/>
          </p:cNvSpPr>
          <p:nvPr>
            <p:ph type="title"/>
          </p:nvPr>
        </p:nvSpPr>
        <p:spPr>
          <a:xfrm>
            <a:off x="838200" y="169183"/>
            <a:ext cx="10515600" cy="713867"/>
          </a:xfrm>
        </p:spPr>
        <p:txBody>
          <a:bodyPr>
            <a:normAutofit/>
          </a:bodyPr>
          <a:lstStyle>
            <a:lvl1pPr>
              <a:defRPr>
                <a:solidFill>
                  <a:schemeClr val="bg1"/>
                </a:solidFill>
              </a:defRPr>
            </a:lvl1pPr>
          </a:lstStyle>
          <a:p>
            <a:r>
              <a:rPr lang="fr-FR"/>
              <a:t>Modifiez le style du titre</a:t>
            </a:r>
            <a:endParaRPr lang="en-CA" dirty="0"/>
          </a:p>
        </p:txBody>
      </p:sp>
      <p:sp>
        <p:nvSpPr>
          <p:cNvPr id="4" name="Date Placeholder 3">
            <a:extLst>
              <a:ext uri="{FF2B5EF4-FFF2-40B4-BE49-F238E27FC236}">
                <a16:creationId xmlns:a16="http://schemas.microsoft.com/office/drawing/2014/main" id="{39237975-EDDD-4726-BCEB-7B17C060867A}"/>
              </a:ext>
            </a:extLst>
          </p:cNvPr>
          <p:cNvSpPr>
            <a:spLocks noGrp="1"/>
          </p:cNvSpPr>
          <p:nvPr>
            <p:ph type="dt" sz="half" idx="10"/>
          </p:nvPr>
        </p:nvSpPr>
        <p:spPr/>
        <p:txBody>
          <a:bodyPr/>
          <a:lstStyle>
            <a:lvl1pPr>
              <a:defRPr/>
            </a:lvl1pPr>
          </a:lstStyle>
          <a:p>
            <a:pPr>
              <a:defRPr/>
            </a:pPr>
            <a:fld id="{6A9F0690-B37C-4114-985A-6E43ECAEF329}" type="datetime1">
              <a:rPr lang="en-CA"/>
              <a:pPr>
                <a:defRPr/>
              </a:pPr>
              <a:t>2022-03-24</a:t>
            </a:fld>
            <a:endParaRPr lang="en-CA"/>
          </a:p>
        </p:txBody>
      </p:sp>
      <p:sp>
        <p:nvSpPr>
          <p:cNvPr id="5" name="Footer Placeholder 4">
            <a:extLst>
              <a:ext uri="{FF2B5EF4-FFF2-40B4-BE49-F238E27FC236}">
                <a16:creationId xmlns:a16="http://schemas.microsoft.com/office/drawing/2014/main" id="{6E0BC946-4F63-4D28-8DF5-5C95F8E87162}"/>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F6854AA8-9940-411F-AD7E-CA455A836A9B}"/>
              </a:ext>
            </a:extLst>
          </p:cNvPr>
          <p:cNvSpPr>
            <a:spLocks noGrp="1"/>
          </p:cNvSpPr>
          <p:nvPr>
            <p:ph type="sldNum" sz="quarter" idx="12"/>
          </p:nvPr>
        </p:nvSpPr>
        <p:spPr/>
        <p:txBody>
          <a:bodyPr/>
          <a:lstStyle>
            <a:lvl1pPr>
              <a:defRPr/>
            </a:lvl1pPr>
          </a:lstStyle>
          <a:p>
            <a:pPr>
              <a:defRPr/>
            </a:pPr>
            <a:fld id="{F509AE4B-DA29-4E28-8576-D1EBFC03FA58}" type="slidenum">
              <a:rPr lang="en-CA" altLang="en-US"/>
              <a:pPr>
                <a:defRPr/>
              </a:pPr>
              <a:t>‹#›</a:t>
            </a:fld>
            <a:endParaRPr lang="en-CA" altLang="en-US"/>
          </a:p>
        </p:txBody>
      </p:sp>
    </p:spTree>
    <p:extLst>
      <p:ext uri="{BB962C8B-B14F-4D97-AF65-F5344CB8AC3E}">
        <p14:creationId xmlns:p14="http://schemas.microsoft.com/office/powerpoint/2010/main" val="1661012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C3643F-6647-4966-823D-6AC0B5EB700E}"/>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988BDC75-0E82-4030-B028-320351BB5472}"/>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1A54E493-BC5C-4190-A6A1-3F55C7024224}"/>
              </a:ext>
            </a:extLst>
          </p:cNvPr>
          <p:cNvSpPr>
            <a:spLocks noGrp="1"/>
          </p:cNvSpPr>
          <p:nvPr>
            <p:ph type="dt" sz="half" idx="10"/>
          </p:nvPr>
        </p:nvSpPr>
        <p:spPr/>
        <p:txBody>
          <a:bodyPr/>
          <a:lstStyle/>
          <a:p>
            <a:fld id="{15EEAC00-949A-4E26-8DE9-5624DE8F69D8}" type="datetimeFigureOut">
              <a:rPr lang="en-GB" smtClean="0"/>
              <a:t>24/03/2022</a:t>
            </a:fld>
            <a:endParaRPr lang="en-GB"/>
          </a:p>
        </p:txBody>
      </p:sp>
      <p:sp>
        <p:nvSpPr>
          <p:cNvPr id="5" name="Espace réservé du pied de page 4">
            <a:extLst>
              <a:ext uri="{FF2B5EF4-FFF2-40B4-BE49-F238E27FC236}">
                <a16:creationId xmlns:a16="http://schemas.microsoft.com/office/drawing/2014/main" id="{BC75DB84-2101-40A7-8D41-E1D5B21155A2}"/>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8419C2BC-C630-4EC6-991D-2CC18AF31576}"/>
              </a:ext>
            </a:extLst>
          </p:cNvPr>
          <p:cNvSpPr>
            <a:spLocks noGrp="1"/>
          </p:cNvSpPr>
          <p:nvPr>
            <p:ph type="sldNum" sz="quarter" idx="12"/>
          </p:nvPr>
        </p:nvSpPr>
        <p:spPr/>
        <p:txBody>
          <a:bodyPr/>
          <a:lstStyle/>
          <a:p>
            <a:fld id="{07DBD513-D082-4623-A731-DA65D944908E}" type="slidenum">
              <a:rPr lang="en-GB" smtClean="0"/>
              <a:t>‹#›</a:t>
            </a:fld>
            <a:endParaRPr lang="en-GB"/>
          </a:p>
        </p:txBody>
      </p:sp>
    </p:spTree>
    <p:extLst>
      <p:ext uri="{BB962C8B-B14F-4D97-AF65-F5344CB8AC3E}">
        <p14:creationId xmlns:p14="http://schemas.microsoft.com/office/powerpoint/2010/main" val="1292383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2FF38B-816F-438D-BF16-3A3F91A3ECE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Espace réservé du texte 2">
            <a:extLst>
              <a:ext uri="{FF2B5EF4-FFF2-40B4-BE49-F238E27FC236}">
                <a16:creationId xmlns:a16="http://schemas.microsoft.com/office/drawing/2014/main" id="{1918C56C-6EBD-4491-93DB-C88D0FAFEB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94105079-B970-4AFA-9302-306BF1F64673}"/>
              </a:ext>
            </a:extLst>
          </p:cNvPr>
          <p:cNvSpPr>
            <a:spLocks noGrp="1"/>
          </p:cNvSpPr>
          <p:nvPr>
            <p:ph type="dt" sz="half" idx="10"/>
          </p:nvPr>
        </p:nvSpPr>
        <p:spPr/>
        <p:txBody>
          <a:bodyPr/>
          <a:lstStyle/>
          <a:p>
            <a:fld id="{15EEAC00-949A-4E26-8DE9-5624DE8F69D8}" type="datetimeFigureOut">
              <a:rPr lang="en-GB" smtClean="0"/>
              <a:t>24/03/2022</a:t>
            </a:fld>
            <a:endParaRPr lang="en-GB"/>
          </a:p>
        </p:txBody>
      </p:sp>
      <p:sp>
        <p:nvSpPr>
          <p:cNvPr id="5" name="Espace réservé du pied de page 4">
            <a:extLst>
              <a:ext uri="{FF2B5EF4-FFF2-40B4-BE49-F238E27FC236}">
                <a16:creationId xmlns:a16="http://schemas.microsoft.com/office/drawing/2014/main" id="{EF79313D-76CB-4CB5-A9E9-2D28EDD2E2DD}"/>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65DF5BAE-ED6A-4CED-B5EB-D2779CFAE180}"/>
              </a:ext>
            </a:extLst>
          </p:cNvPr>
          <p:cNvSpPr>
            <a:spLocks noGrp="1"/>
          </p:cNvSpPr>
          <p:nvPr>
            <p:ph type="sldNum" sz="quarter" idx="12"/>
          </p:nvPr>
        </p:nvSpPr>
        <p:spPr/>
        <p:txBody>
          <a:bodyPr/>
          <a:lstStyle/>
          <a:p>
            <a:fld id="{07DBD513-D082-4623-A731-DA65D944908E}" type="slidenum">
              <a:rPr lang="en-GB" smtClean="0"/>
              <a:t>‹#›</a:t>
            </a:fld>
            <a:endParaRPr lang="en-GB"/>
          </a:p>
        </p:txBody>
      </p:sp>
    </p:spTree>
    <p:extLst>
      <p:ext uri="{BB962C8B-B14F-4D97-AF65-F5344CB8AC3E}">
        <p14:creationId xmlns:p14="http://schemas.microsoft.com/office/powerpoint/2010/main" val="2781906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FBBDE2-041F-4C65-8B58-2595B2B80DCC}"/>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C528B7A8-3858-4B5F-9876-70D1E1D2E16B}"/>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a:extLst>
              <a:ext uri="{FF2B5EF4-FFF2-40B4-BE49-F238E27FC236}">
                <a16:creationId xmlns:a16="http://schemas.microsoft.com/office/drawing/2014/main" id="{72EEBBF0-A387-45E8-8955-3B48CD5967EA}"/>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a:extLst>
              <a:ext uri="{FF2B5EF4-FFF2-40B4-BE49-F238E27FC236}">
                <a16:creationId xmlns:a16="http://schemas.microsoft.com/office/drawing/2014/main" id="{9037F792-96FF-45F1-BEB3-25A302F70AB1}"/>
              </a:ext>
            </a:extLst>
          </p:cNvPr>
          <p:cNvSpPr>
            <a:spLocks noGrp="1"/>
          </p:cNvSpPr>
          <p:nvPr>
            <p:ph type="dt" sz="half" idx="10"/>
          </p:nvPr>
        </p:nvSpPr>
        <p:spPr/>
        <p:txBody>
          <a:bodyPr/>
          <a:lstStyle/>
          <a:p>
            <a:fld id="{15EEAC00-949A-4E26-8DE9-5624DE8F69D8}" type="datetimeFigureOut">
              <a:rPr lang="en-GB" smtClean="0"/>
              <a:t>24/03/2022</a:t>
            </a:fld>
            <a:endParaRPr lang="en-GB"/>
          </a:p>
        </p:txBody>
      </p:sp>
      <p:sp>
        <p:nvSpPr>
          <p:cNvPr id="6" name="Espace réservé du pied de page 5">
            <a:extLst>
              <a:ext uri="{FF2B5EF4-FFF2-40B4-BE49-F238E27FC236}">
                <a16:creationId xmlns:a16="http://schemas.microsoft.com/office/drawing/2014/main" id="{07F4F8E9-272F-4C4F-AA3B-13F93681199C}"/>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C3F3DEC5-E51B-45D7-AFE2-BB25A96CB497}"/>
              </a:ext>
            </a:extLst>
          </p:cNvPr>
          <p:cNvSpPr>
            <a:spLocks noGrp="1"/>
          </p:cNvSpPr>
          <p:nvPr>
            <p:ph type="sldNum" sz="quarter" idx="12"/>
          </p:nvPr>
        </p:nvSpPr>
        <p:spPr/>
        <p:txBody>
          <a:bodyPr/>
          <a:lstStyle/>
          <a:p>
            <a:fld id="{07DBD513-D082-4623-A731-DA65D944908E}" type="slidenum">
              <a:rPr lang="en-GB" smtClean="0"/>
              <a:t>‹#›</a:t>
            </a:fld>
            <a:endParaRPr lang="en-GB"/>
          </a:p>
        </p:txBody>
      </p:sp>
    </p:spTree>
    <p:extLst>
      <p:ext uri="{BB962C8B-B14F-4D97-AF65-F5344CB8AC3E}">
        <p14:creationId xmlns:p14="http://schemas.microsoft.com/office/powerpoint/2010/main" val="1046245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8893E1-E211-458B-9DCD-F1B1298C3152}"/>
              </a:ext>
            </a:extLst>
          </p:cNvPr>
          <p:cNvSpPr>
            <a:spLocks noGrp="1"/>
          </p:cNvSpPr>
          <p:nvPr>
            <p:ph type="title"/>
          </p:nvPr>
        </p:nvSpPr>
        <p:spPr>
          <a:xfrm>
            <a:off x="839788" y="365125"/>
            <a:ext cx="10515600" cy="1325563"/>
          </a:xfrm>
        </p:spPr>
        <p:txBody>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4933D0A0-2CDD-4308-840D-899E47AA93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FAC618B3-2820-4402-932F-E30F59E3B4FF}"/>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a:extLst>
              <a:ext uri="{FF2B5EF4-FFF2-40B4-BE49-F238E27FC236}">
                <a16:creationId xmlns:a16="http://schemas.microsoft.com/office/drawing/2014/main" id="{FF942721-A969-4FDC-85C5-3BA50D650B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6D07C501-E19B-42DE-81B1-E018ECC87404}"/>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a:extLst>
              <a:ext uri="{FF2B5EF4-FFF2-40B4-BE49-F238E27FC236}">
                <a16:creationId xmlns:a16="http://schemas.microsoft.com/office/drawing/2014/main" id="{0C43DFDF-EE0D-4AFB-960A-C521D9604C15}"/>
              </a:ext>
            </a:extLst>
          </p:cNvPr>
          <p:cNvSpPr>
            <a:spLocks noGrp="1"/>
          </p:cNvSpPr>
          <p:nvPr>
            <p:ph type="dt" sz="half" idx="10"/>
          </p:nvPr>
        </p:nvSpPr>
        <p:spPr/>
        <p:txBody>
          <a:bodyPr/>
          <a:lstStyle/>
          <a:p>
            <a:fld id="{15EEAC00-949A-4E26-8DE9-5624DE8F69D8}" type="datetimeFigureOut">
              <a:rPr lang="en-GB" smtClean="0"/>
              <a:t>24/03/2022</a:t>
            </a:fld>
            <a:endParaRPr lang="en-GB"/>
          </a:p>
        </p:txBody>
      </p:sp>
      <p:sp>
        <p:nvSpPr>
          <p:cNvPr id="8" name="Espace réservé du pied de page 7">
            <a:extLst>
              <a:ext uri="{FF2B5EF4-FFF2-40B4-BE49-F238E27FC236}">
                <a16:creationId xmlns:a16="http://schemas.microsoft.com/office/drawing/2014/main" id="{460047F4-D189-404F-AB7E-FE6AA9AA5FEC}"/>
              </a:ext>
            </a:extLst>
          </p:cNvPr>
          <p:cNvSpPr>
            <a:spLocks noGrp="1"/>
          </p:cNvSpPr>
          <p:nvPr>
            <p:ph type="ftr" sz="quarter" idx="11"/>
          </p:nvPr>
        </p:nvSpPr>
        <p:spPr/>
        <p:txBody>
          <a:bodyPr/>
          <a:lstStyle/>
          <a:p>
            <a:endParaRPr lang="en-GB"/>
          </a:p>
        </p:txBody>
      </p:sp>
      <p:sp>
        <p:nvSpPr>
          <p:cNvPr id="9" name="Espace réservé du numéro de diapositive 8">
            <a:extLst>
              <a:ext uri="{FF2B5EF4-FFF2-40B4-BE49-F238E27FC236}">
                <a16:creationId xmlns:a16="http://schemas.microsoft.com/office/drawing/2014/main" id="{9034E03F-62E2-4D23-B412-183FDB172135}"/>
              </a:ext>
            </a:extLst>
          </p:cNvPr>
          <p:cNvSpPr>
            <a:spLocks noGrp="1"/>
          </p:cNvSpPr>
          <p:nvPr>
            <p:ph type="sldNum" sz="quarter" idx="12"/>
          </p:nvPr>
        </p:nvSpPr>
        <p:spPr/>
        <p:txBody>
          <a:bodyPr/>
          <a:lstStyle/>
          <a:p>
            <a:fld id="{07DBD513-D082-4623-A731-DA65D944908E}" type="slidenum">
              <a:rPr lang="en-GB" smtClean="0"/>
              <a:t>‹#›</a:t>
            </a:fld>
            <a:endParaRPr lang="en-GB"/>
          </a:p>
        </p:txBody>
      </p:sp>
    </p:spTree>
    <p:extLst>
      <p:ext uri="{BB962C8B-B14F-4D97-AF65-F5344CB8AC3E}">
        <p14:creationId xmlns:p14="http://schemas.microsoft.com/office/powerpoint/2010/main" val="352356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0264DB-AC82-4CCC-8D2C-62F3B946B8FC}"/>
              </a:ext>
            </a:extLst>
          </p:cNvPr>
          <p:cNvSpPr>
            <a:spLocks noGrp="1"/>
          </p:cNvSpPr>
          <p:nvPr>
            <p:ph type="title"/>
          </p:nvPr>
        </p:nvSpPr>
        <p:spPr/>
        <p:txBody>
          <a:bodyPr/>
          <a:lstStyle/>
          <a:p>
            <a:r>
              <a:rPr lang="fr-FR"/>
              <a:t>Modifiez le style du titre</a:t>
            </a:r>
            <a:endParaRPr lang="en-GB"/>
          </a:p>
        </p:txBody>
      </p:sp>
      <p:sp>
        <p:nvSpPr>
          <p:cNvPr id="3" name="Espace réservé de la date 2">
            <a:extLst>
              <a:ext uri="{FF2B5EF4-FFF2-40B4-BE49-F238E27FC236}">
                <a16:creationId xmlns:a16="http://schemas.microsoft.com/office/drawing/2014/main" id="{30157449-1C0D-4869-A43B-8C5DE0730CF1}"/>
              </a:ext>
            </a:extLst>
          </p:cNvPr>
          <p:cNvSpPr>
            <a:spLocks noGrp="1"/>
          </p:cNvSpPr>
          <p:nvPr>
            <p:ph type="dt" sz="half" idx="10"/>
          </p:nvPr>
        </p:nvSpPr>
        <p:spPr/>
        <p:txBody>
          <a:bodyPr/>
          <a:lstStyle/>
          <a:p>
            <a:fld id="{15EEAC00-949A-4E26-8DE9-5624DE8F69D8}" type="datetimeFigureOut">
              <a:rPr lang="en-GB" smtClean="0"/>
              <a:t>24/03/2022</a:t>
            </a:fld>
            <a:endParaRPr lang="en-GB"/>
          </a:p>
        </p:txBody>
      </p:sp>
      <p:sp>
        <p:nvSpPr>
          <p:cNvPr id="4" name="Espace réservé du pied de page 3">
            <a:extLst>
              <a:ext uri="{FF2B5EF4-FFF2-40B4-BE49-F238E27FC236}">
                <a16:creationId xmlns:a16="http://schemas.microsoft.com/office/drawing/2014/main" id="{C1AAD1DA-9029-4F2D-98E7-9F8AF5E1496D}"/>
              </a:ext>
            </a:extLst>
          </p:cNvPr>
          <p:cNvSpPr>
            <a:spLocks noGrp="1"/>
          </p:cNvSpPr>
          <p:nvPr>
            <p:ph type="ftr" sz="quarter" idx="11"/>
          </p:nvPr>
        </p:nvSpPr>
        <p:spPr/>
        <p:txBody>
          <a:bodyPr/>
          <a:lstStyle/>
          <a:p>
            <a:endParaRPr lang="en-GB"/>
          </a:p>
        </p:txBody>
      </p:sp>
      <p:sp>
        <p:nvSpPr>
          <p:cNvPr id="5" name="Espace réservé du numéro de diapositive 4">
            <a:extLst>
              <a:ext uri="{FF2B5EF4-FFF2-40B4-BE49-F238E27FC236}">
                <a16:creationId xmlns:a16="http://schemas.microsoft.com/office/drawing/2014/main" id="{184F43B0-F3EE-426C-90B2-A7E3AD09B5A4}"/>
              </a:ext>
            </a:extLst>
          </p:cNvPr>
          <p:cNvSpPr>
            <a:spLocks noGrp="1"/>
          </p:cNvSpPr>
          <p:nvPr>
            <p:ph type="sldNum" sz="quarter" idx="12"/>
          </p:nvPr>
        </p:nvSpPr>
        <p:spPr/>
        <p:txBody>
          <a:bodyPr/>
          <a:lstStyle/>
          <a:p>
            <a:fld id="{07DBD513-D082-4623-A731-DA65D944908E}" type="slidenum">
              <a:rPr lang="en-GB" smtClean="0"/>
              <a:t>‹#›</a:t>
            </a:fld>
            <a:endParaRPr lang="en-GB"/>
          </a:p>
        </p:txBody>
      </p:sp>
    </p:spTree>
    <p:extLst>
      <p:ext uri="{BB962C8B-B14F-4D97-AF65-F5344CB8AC3E}">
        <p14:creationId xmlns:p14="http://schemas.microsoft.com/office/powerpoint/2010/main" val="1133890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F529CC1-DCBF-4F85-8D66-32DEBE2D03C7}"/>
              </a:ext>
            </a:extLst>
          </p:cNvPr>
          <p:cNvSpPr>
            <a:spLocks noGrp="1"/>
          </p:cNvSpPr>
          <p:nvPr>
            <p:ph type="dt" sz="half" idx="10"/>
          </p:nvPr>
        </p:nvSpPr>
        <p:spPr/>
        <p:txBody>
          <a:bodyPr/>
          <a:lstStyle/>
          <a:p>
            <a:fld id="{15EEAC00-949A-4E26-8DE9-5624DE8F69D8}" type="datetimeFigureOut">
              <a:rPr lang="en-GB" smtClean="0"/>
              <a:t>24/03/2022</a:t>
            </a:fld>
            <a:endParaRPr lang="en-GB"/>
          </a:p>
        </p:txBody>
      </p:sp>
      <p:sp>
        <p:nvSpPr>
          <p:cNvPr id="3" name="Espace réservé du pied de page 2">
            <a:extLst>
              <a:ext uri="{FF2B5EF4-FFF2-40B4-BE49-F238E27FC236}">
                <a16:creationId xmlns:a16="http://schemas.microsoft.com/office/drawing/2014/main" id="{ABF61C31-0FAC-4B02-9937-662DAB459317}"/>
              </a:ext>
            </a:extLst>
          </p:cNvPr>
          <p:cNvSpPr>
            <a:spLocks noGrp="1"/>
          </p:cNvSpPr>
          <p:nvPr>
            <p:ph type="ftr" sz="quarter" idx="11"/>
          </p:nvPr>
        </p:nvSpPr>
        <p:spPr/>
        <p:txBody>
          <a:bodyPr/>
          <a:lstStyle/>
          <a:p>
            <a:endParaRPr lang="en-GB"/>
          </a:p>
        </p:txBody>
      </p:sp>
      <p:sp>
        <p:nvSpPr>
          <p:cNvPr id="4" name="Espace réservé du numéro de diapositive 3">
            <a:extLst>
              <a:ext uri="{FF2B5EF4-FFF2-40B4-BE49-F238E27FC236}">
                <a16:creationId xmlns:a16="http://schemas.microsoft.com/office/drawing/2014/main" id="{8DAD4CBD-0567-42F7-B7EF-5D7A4549166C}"/>
              </a:ext>
            </a:extLst>
          </p:cNvPr>
          <p:cNvSpPr>
            <a:spLocks noGrp="1"/>
          </p:cNvSpPr>
          <p:nvPr>
            <p:ph type="sldNum" sz="quarter" idx="12"/>
          </p:nvPr>
        </p:nvSpPr>
        <p:spPr/>
        <p:txBody>
          <a:bodyPr/>
          <a:lstStyle/>
          <a:p>
            <a:fld id="{07DBD513-D082-4623-A731-DA65D944908E}" type="slidenum">
              <a:rPr lang="en-GB" smtClean="0"/>
              <a:t>‹#›</a:t>
            </a:fld>
            <a:endParaRPr lang="en-GB"/>
          </a:p>
        </p:txBody>
      </p:sp>
    </p:spTree>
    <p:extLst>
      <p:ext uri="{BB962C8B-B14F-4D97-AF65-F5344CB8AC3E}">
        <p14:creationId xmlns:p14="http://schemas.microsoft.com/office/powerpoint/2010/main" val="4169105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76E511-7923-4829-A546-71813146B5A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du contenu 2">
            <a:extLst>
              <a:ext uri="{FF2B5EF4-FFF2-40B4-BE49-F238E27FC236}">
                <a16:creationId xmlns:a16="http://schemas.microsoft.com/office/drawing/2014/main" id="{0574BB6D-F9B8-489F-AE24-B1BD324AB0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a:extLst>
              <a:ext uri="{FF2B5EF4-FFF2-40B4-BE49-F238E27FC236}">
                <a16:creationId xmlns:a16="http://schemas.microsoft.com/office/drawing/2014/main" id="{C27095D9-BA77-44EF-A785-AB1533E90C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B852757A-D171-4C1C-8A84-385D9D9972F2}"/>
              </a:ext>
            </a:extLst>
          </p:cNvPr>
          <p:cNvSpPr>
            <a:spLocks noGrp="1"/>
          </p:cNvSpPr>
          <p:nvPr>
            <p:ph type="dt" sz="half" idx="10"/>
          </p:nvPr>
        </p:nvSpPr>
        <p:spPr/>
        <p:txBody>
          <a:bodyPr/>
          <a:lstStyle/>
          <a:p>
            <a:fld id="{15EEAC00-949A-4E26-8DE9-5624DE8F69D8}" type="datetimeFigureOut">
              <a:rPr lang="en-GB" smtClean="0"/>
              <a:t>24/03/2022</a:t>
            </a:fld>
            <a:endParaRPr lang="en-GB"/>
          </a:p>
        </p:txBody>
      </p:sp>
      <p:sp>
        <p:nvSpPr>
          <p:cNvPr id="6" name="Espace réservé du pied de page 5">
            <a:extLst>
              <a:ext uri="{FF2B5EF4-FFF2-40B4-BE49-F238E27FC236}">
                <a16:creationId xmlns:a16="http://schemas.microsoft.com/office/drawing/2014/main" id="{50D9C328-D749-4066-9505-4D828F89C36F}"/>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427770DA-3CDB-4111-9BBC-3F3A6DDFB896}"/>
              </a:ext>
            </a:extLst>
          </p:cNvPr>
          <p:cNvSpPr>
            <a:spLocks noGrp="1"/>
          </p:cNvSpPr>
          <p:nvPr>
            <p:ph type="sldNum" sz="quarter" idx="12"/>
          </p:nvPr>
        </p:nvSpPr>
        <p:spPr/>
        <p:txBody>
          <a:bodyPr/>
          <a:lstStyle/>
          <a:p>
            <a:fld id="{07DBD513-D082-4623-A731-DA65D944908E}" type="slidenum">
              <a:rPr lang="en-GB" smtClean="0"/>
              <a:t>‹#›</a:t>
            </a:fld>
            <a:endParaRPr lang="en-GB"/>
          </a:p>
        </p:txBody>
      </p:sp>
    </p:spTree>
    <p:extLst>
      <p:ext uri="{BB962C8B-B14F-4D97-AF65-F5344CB8AC3E}">
        <p14:creationId xmlns:p14="http://schemas.microsoft.com/office/powerpoint/2010/main" val="416720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C96E9E-597B-4622-8CB0-9E832659628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pour une image  2">
            <a:extLst>
              <a:ext uri="{FF2B5EF4-FFF2-40B4-BE49-F238E27FC236}">
                <a16:creationId xmlns:a16="http://schemas.microsoft.com/office/drawing/2014/main" id="{4286AE76-0596-43D8-90D6-6A545A1FB5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a:extLst>
              <a:ext uri="{FF2B5EF4-FFF2-40B4-BE49-F238E27FC236}">
                <a16:creationId xmlns:a16="http://schemas.microsoft.com/office/drawing/2014/main" id="{2E3329E6-BF5A-480E-BB4B-1838136E77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F0C04912-0C81-4B66-94C2-53F2E905081E}"/>
              </a:ext>
            </a:extLst>
          </p:cNvPr>
          <p:cNvSpPr>
            <a:spLocks noGrp="1"/>
          </p:cNvSpPr>
          <p:nvPr>
            <p:ph type="dt" sz="half" idx="10"/>
          </p:nvPr>
        </p:nvSpPr>
        <p:spPr/>
        <p:txBody>
          <a:bodyPr/>
          <a:lstStyle/>
          <a:p>
            <a:fld id="{15EEAC00-949A-4E26-8DE9-5624DE8F69D8}" type="datetimeFigureOut">
              <a:rPr lang="en-GB" smtClean="0"/>
              <a:t>24/03/2022</a:t>
            </a:fld>
            <a:endParaRPr lang="en-GB"/>
          </a:p>
        </p:txBody>
      </p:sp>
      <p:sp>
        <p:nvSpPr>
          <p:cNvPr id="6" name="Espace réservé du pied de page 5">
            <a:extLst>
              <a:ext uri="{FF2B5EF4-FFF2-40B4-BE49-F238E27FC236}">
                <a16:creationId xmlns:a16="http://schemas.microsoft.com/office/drawing/2014/main" id="{B7C93DDA-156B-44A5-833C-7AE5F3C3654B}"/>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404F048A-F6A3-4619-BD60-0A35CAA39A12}"/>
              </a:ext>
            </a:extLst>
          </p:cNvPr>
          <p:cNvSpPr>
            <a:spLocks noGrp="1"/>
          </p:cNvSpPr>
          <p:nvPr>
            <p:ph type="sldNum" sz="quarter" idx="12"/>
          </p:nvPr>
        </p:nvSpPr>
        <p:spPr/>
        <p:txBody>
          <a:bodyPr/>
          <a:lstStyle/>
          <a:p>
            <a:fld id="{07DBD513-D082-4623-A731-DA65D944908E}" type="slidenum">
              <a:rPr lang="en-GB" smtClean="0"/>
              <a:t>‹#›</a:t>
            </a:fld>
            <a:endParaRPr lang="en-GB"/>
          </a:p>
        </p:txBody>
      </p:sp>
    </p:spTree>
    <p:extLst>
      <p:ext uri="{BB962C8B-B14F-4D97-AF65-F5344CB8AC3E}">
        <p14:creationId xmlns:p14="http://schemas.microsoft.com/office/powerpoint/2010/main" val="763569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BF4B165-DDDC-4FD4-8A9F-A7CAFEDDD3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7D704B2C-6724-46D4-8E4B-3D7D735FC2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824E30ED-F7C5-4103-999E-8F02E1D7AC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EEAC00-949A-4E26-8DE9-5624DE8F69D8}" type="datetimeFigureOut">
              <a:rPr lang="en-GB" smtClean="0"/>
              <a:t>24/03/2022</a:t>
            </a:fld>
            <a:endParaRPr lang="en-GB"/>
          </a:p>
        </p:txBody>
      </p:sp>
      <p:sp>
        <p:nvSpPr>
          <p:cNvPr id="5" name="Espace réservé du pied de page 4">
            <a:extLst>
              <a:ext uri="{FF2B5EF4-FFF2-40B4-BE49-F238E27FC236}">
                <a16:creationId xmlns:a16="http://schemas.microsoft.com/office/drawing/2014/main" id="{D8ABFC62-543B-49C5-8AE1-F1FC80CC18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a:extLst>
              <a:ext uri="{FF2B5EF4-FFF2-40B4-BE49-F238E27FC236}">
                <a16:creationId xmlns:a16="http://schemas.microsoft.com/office/drawing/2014/main" id="{0D4115CE-43FB-41F7-AB14-89245D5702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BD513-D082-4623-A731-DA65D944908E}" type="slidenum">
              <a:rPr lang="en-GB" smtClean="0"/>
              <a:t>‹#›</a:t>
            </a:fld>
            <a:endParaRPr lang="en-GB"/>
          </a:p>
        </p:txBody>
      </p:sp>
    </p:spTree>
    <p:extLst>
      <p:ext uri="{BB962C8B-B14F-4D97-AF65-F5344CB8AC3E}">
        <p14:creationId xmlns:p14="http://schemas.microsoft.com/office/powerpoint/2010/main" val="574262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8" descr="Logo&#10;&#10;Description automatically generated">
            <a:extLst>
              <a:ext uri="{FF2B5EF4-FFF2-40B4-BE49-F238E27FC236}">
                <a16:creationId xmlns:a16="http://schemas.microsoft.com/office/drawing/2014/main" id="{B1EC1448-7990-475F-AB86-15B6D6FF78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2775" y="394445"/>
            <a:ext cx="12350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9">
            <a:extLst>
              <a:ext uri="{FF2B5EF4-FFF2-40B4-BE49-F238E27FC236}">
                <a16:creationId xmlns:a16="http://schemas.microsoft.com/office/drawing/2014/main" id="{68F1D8EF-83E3-405E-BCC7-FB581E24A2A1}"/>
              </a:ext>
            </a:extLst>
          </p:cNvPr>
          <p:cNvSpPr>
            <a:spLocks noChangeArrowheads="1"/>
          </p:cNvSpPr>
          <p:nvPr/>
        </p:nvSpPr>
        <p:spPr bwMode="auto">
          <a:xfrm>
            <a:off x="2720975" y="-79375"/>
            <a:ext cx="66913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200000"/>
              </a:lnSpc>
              <a:spcBef>
                <a:spcPct val="0"/>
              </a:spcBef>
              <a:buFontTx/>
              <a:buNone/>
            </a:pPr>
            <a:r>
              <a:rPr lang="en-CA" altLang="fr-FR">
                <a:solidFill>
                  <a:schemeClr val="bg1"/>
                </a:solidFill>
                <a:latin typeface="Segoe UI Semibold" panose="020B0702040204020203" pitchFamily="34" charset="0"/>
                <a:cs typeface="Segoe UI Semibold" panose="020B0702040204020203" pitchFamily="34" charset="0"/>
              </a:rPr>
              <a:t>ATELIER METHODOLOGIQUE IPAR /CECI</a:t>
            </a:r>
            <a:endParaRPr lang="en-CA" altLang="fr-FR" sz="1800">
              <a:solidFill>
                <a:schemeClr val="bg1"/>
              </a:solidFill>
              <a:latin typeface="Segoe UI Semibold" panose="020B0702040204020203" pitchFamily="34" charset="0"/>
              <a:cs typeface="Segoe UI Semibold" panose="020B0702040204020203" pitchFamily="34" charset="0"/>
            </a:endParaRPr>
          </a:p>
        </p:txBody>
      </p:sp>
      <p:pic>
        <p:nvPicPr>
          <p:cNvPr id="37892" name="Picture 9">
            <a:extLst>
              <a:ext uri="{FF2B5EF4-FFF2-40B4-BE49-F238E27FC236}">
                <a16:creationId xmlns:a16="http://schemas.microsoft.com/office/drawing/2014/main" id="{6391FF35-CC2B-46D9-BC09-9D462261F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57895"/>
            <a:ext cx="30273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Rectangle 14">
            <a:extLst>
              <a:ext uri="{FF2B5EF4-FFF2-40B4-BE49-F238E27FC236}">
                <a16:creationId xmlns:a16="http://schemas.microsoft.com/office/drawing/2014/main" id="{A483BBBE-B355-4FE2-BA94-BAC601B9919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37894" name="Rectangle 15">
            <a:extLst>
              <a:ext uri="{FF2B5EF4-FFF2-40B4-BE49-F238E27FC236}">
                <a16:creationId xmlns:a16="http://schemas.microsoft.com/office/drawing/2014/main" id="{1EEFE84F-4730-45C8-8BFA-1EA0458D09EB}"/>
              </a:ext>
            </a:extLst>
          </p:cNvPr>
          <p:cNvSpPr>
            <a:spLocks noChangeArrowheads="1"/>
          </p:cNvSpPr>
          <p:nvPr/>
        </p:nvSpPr>
        <p:spPr bwMode="auto">
          <a:xfrm>
            <a:off x="0" y="1238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en-US" sz="1100">
                <a:ea typeface="Calibri" panose="020F0502020204030204" pitchFamily="34" charset="0"/>
                <a:cs typeface="Times New Roman" panose="02020603050405020304" pitchFamily="18" charset="0"/>
              </a:rPr>
              <a:t>     </a:t>
            </a:r>
            <a:endParaRPr lang="fr-FR" altLang="en-US" sz="1800">
              <a:ea typeface="Calibri" panose="020F0502020204030204" pitchFamily="34" charset="0"/>
              <a:cs typeface="Times New Roman" panose="02020603050405020304" pitchFamily="18" charset="0"/>
            </a:endParaRPr>
          </a:p>
        </p:txBody>
      </p:sp>
      <p:sp>
        <p:nvSpPr>
          <p:cNvPr id="37895" name="Rectangle 16">
            <a:extLst>
              <a:ext uri="{FF2B5EF4-FFF2-40B4-BE49-F238E27FC236}">
                <a16:creationId xmlns:a16="http://schemas.microsoft.com/office/drawing/2014/main" id="{585D1F4C-6030-43CB-AA93-99E395D6ABF7}"/>
              </a:ext>
            </a:extLst>
          </p:cNvPr>
          <p:cNvSpPr>
            <a:spLocks noChangeArrowheads="1"/>
          </p:cNvSpPr>
          <p:nvPr/>
        </p:nvSpPr>
        <p:spPr bwMode="auto">
          <a:xfrm>
            <a:off x="0" y="1790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en-US" sz="1100">
                <a:ea typeface="Calibri" panose="020F0502020204030204" pitchFamily="34" charset="0"/>
                <a:cs typeface="Times New Roman" panose="02020603050405020304" pitchFamily="18" charset="0"/>
              </a:rPr>
              <a:t>     </a:t>
            </a:r>
            <a:endParaRPr lang="fr-FR" altLang="en-US" sz="1800">
              <a:ea typeface="Calibri" panose="020F0502020204030204" pitchFamily="34" charset="0"/>
              <a:cs typeface="Times New Roman" panose="02020603050405020304" pitchFamily="18" charset="0"/>
            </a:endParaRPr>
          </a:p>
        </p:txBody>
      </p:sp>
      <p:sp>
        <p:nvSpPr>
          <p:cNvPr id="37896" name="Rectangle 17">
            <a:extLst>
              <a:ext uri="{FF2B5EF4-FFF2-40B4-BE49-F238E27FC236}">
                <a16:creationId xmlns:a16="http://schemas.microsoft.com/office/drawing/2014/main" id="{93C4B829-D847-43BD-8E7B-D56C348DADDC}"/>
              </a:ext>
            </a:extLst>
          </p:cNvPr>
          <p:cNvSpPr>
            <a:spLocks noChangeArrowheads="1"/>
          </p:cNvSpPr>
          <p:nvPr/>
        </p:nvSpPr>
        <p:spPr bwMode="auto">
          <a:xfrm>
            <a:off x="0" y="232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en-US" sz="1100">
                <a:ea typeface="Calibri" panose="020F0502020204030204" pitchFamily="34" charset="0"/>
                <a:cs typeface="Times New Roman" panose="02020603050405020304" pitchFamily="18" charset="0"/>
              </a:rPr>
              <a:t>   </a:t>
            </a:r>
            <a:endParaRPr lang="fr-FR" altLang="en-US" sz="1800">
              <a:ea typeface="Calibri" panose="020F0502020204030204" pitchFamily="34" charset="0"/>
              <a:cs typeface="Times New Roman" panose="02020603050405020304" pitchFamily="18" charset="0"/>
            </a:endParaRPr>
          </a:p>
        </p:txBody>
      </p:sp>
      <p:sp>
        <p:nvSpPr>
          <p:cNvPr id="37897" name="Rectangle 18">
            <a:extLst>
              <a:ext uri="{FF2B5EF4-FFF2-40B4-BE49-F238E27FC236}">
                <a16:creationId xmlns:a16="http://schemas.microsoft.com/office/drawing/2014/main" id="{8AB2D0DE-D286-4846-8A56-F9520A5C63B7}"/>
              </a:ext>
            </a:extLst>
          </p:cNvPr>
          <p:cNvSpPr>
            <a:spLocks noChangeArrowheads="1"/>
          </p:cNvSpPr>
          <p:nvPr/>
        </p:nvSpPr>
        <p:spPr bwMode="auto">
          <a:xfrm>
            <a:off x="0" y="3041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10" name="Rectangle à coins arrondis 9">
            <a:extLst>
              <a:ext uri="{FF2B5EF4-FFF2-40B4-BE49-F238E27FC236}">
                <a16:creationId xmlns:a16="http://schemas.microsoft.com/office/drawing/2014/main" id="{4BDCEAE6-65D6-4744-AA63-7885CD35809E}"/>
              </a:ext>
            </a:extLst>
          </p:cNvPr>
          <p:cNvSpPr/>
          <p:nvPr/>
        </p:nvSpPr>
        <p:spPr>
          <a:xfrm>
            <a:off x="238125" y="1509713"/>
            <a:ext cx="11640109" cy="212351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n-GB" altLang="en-US" sz="3200" b="1" dirty="0">
                <a:solidFill>
                  <a:schemeClr val="accent1"/>
                </a:solidFill>
              </a:rPr>
              <a:t>Energy transition for women's economic empowerment in the horticultural value in West Africa (Senegal, Guinea)</a:t>
            </a:r>
            <a:endParaRPr lang="en-CA" altLang="fr-FR" sz="3200" b="1" dirty="0">
              <a:solidFill>
                <a:schemeClr val="accent1"/>
              </a:solidFill>
              <a:latin typeface="Segoe UI" panose="020B0502040204020203" pitchFamily="34" charset="0"/>
              <a:cs typeface="Segoe UI" panose="020B0502040204020203" pitchFamily="34" charset="0"/>
            </a:endParaRPr>
          </a:p>
        </p:txBody>
      </p:sp>
      <p:sp>
        <p:nvSpPr>
          <p:cNvPr id="37900" name="Rectangle 2">
            <a:extLst>
              <a:ext uri="{FF2B5EF4-FFF2-40B4-BE49-F238E27FC236}">
                <a16:creationId xmlns:a16="http://schemas.microsoft.com/office/drawing/2014/main" id="{F3E9F2AE-5BC2-4D41-BE41-C62822355269}"/>
              </a:ext>
            </a:extLst>
          </p:cNvPr>
          <p:cNvSpPr>
            <a:spLocks noChangeArrowheads="1"/>
          </p:cNvSpPr>
          <p:nvPr/>
        </p:nvSpPr>
        <p:spPr bwMode="auto">
          <a:xfrm>
            <a:off x="3010179" y="3699723"/>
            <a:ext cx="6096000" cy="134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FontTx/>
              <a:buNone/>
            </a:pPr>
            <a:r>
              <a:rPr lang="fr-FR" altLang="en-US" sz="2400" b="1" dirty="0">
                <a:solidFill>
                  <a:srgbClr val="000000"/>
                </a:solidFill>
              </a:rPr>
              <a:t>Laure TALL</a:t>
            </a:r>
          </a:p>
          <a:p>
            <a:pPr algn="ctr">
              <a:buFontTx/>
              <a:buNone/>
            </a:pPr>
            <a:r>
              <a:rPr lang="fr-FR" altLang="en-US" sz="2400" dirty="0" err="1">
                <a:solidFill>
                  <a:srgbClr val="000000"/>
                </a:solidFill>
              </a:rPr>
              <a:t>Research</a:t>
            </a:r>
            <a:r>
              <a:rPr lang="fr-FR" altLang="en-US" sz="2400" dirty="0">
                <a:solidFill>
                  <a:srgbClr val="000000"/>
                </a:solidFill>
              </a:rPr>
              <a:t> </a:t>
            </a:r>
            <a:r>
              <a:rPr lang="fr-FR" altLang="en-US" sz="2400" dirty="0" err="1">
                <a:solidFill>
                  <a:srgbClr val="000000"/>
                </a:solidFill>
              </a:rPr>
              <a:t>Director</a:t>
            </a:r>
            <a:endParaRPr lang="fr-FR" altLang="en-US" sz="2400" dirty="0">
              <a:solidFill>
                <a:srgbClr val="000000"/>
              </a:solidFill>
            </a:endParaRPr>
          </a:p>
          <a:p>
            <a:pPr algn="ctr">
              <a:buFontTx/>
              <a:buNone/>
            </a:pPr>
            <a:r>
              <a:rPr lang="fr-FR" altLang="en-US" sz="2400" dirty="0">
                <a:solidFill>
                  <a:srgbClr val="000000"/>
                </a:solidFill>
              </a:rPr>
              <a:t>IPAR </a:t>
            </a:r>
            <a:r>
              <a:rPr lang="fr-FR" altLang="en-US" sz="2400" dirty="0" err="1">
                <a:solidFill>
                  <a:srgbClr val="000000"/>
                </a:solidFill>
              </a:rPr>
              <a:t>think</a:t>
            </a:r>
            <a:r>
              <a:rPr lang="fr-FR" altLang="en-US" sz="2400" dirty="0">
                <a:solidFill>
                  <a:srgbClr val="000000"/>
                </a:solidFill>
              </a:rPr>
              <a:t> tank</a:t>
            </a:r>
          </a:p>
        </p:txBody>
      </p:sp>
      <p:pic>
        <p:nvPicPr>
          <p:cNvPr id="13" name="Espace réservé du contenu 1">
            <a:extLst>
              <a:ext uri="{FF2B5EF4-FFF2-40B4-BE49-F238E27FC236}">
                <a16:creationId xmlns:a16="http://schemas.microsoft.com/office/drawing/2014/main" id="{FA3E0AF1-F78F-4004-93D3-CCA8E99CAB25}"/>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4095026" y="5729287"/>
            <a:ext cx="2333625" cy="904875"/>
          </a:xfrm>
        </p:spPr>
      </p:pic>
      <p:pic>
        <p:nvPicPr>
          <p:cNvPr id="14" name="Image 2">
            <a:extLst>
              <a:ext uri="{FF2B5EF4-FFF2-40B4-BE49-F238E27FC236}">
                <a16:creationId xmlns:a16="http://schemas.microsoft.com/office/drawing/2014/main" id="{ADF0806A-23F2-44C4-947E-12B44F2A42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5324" y="5672138"/>
            <a:ext cx="138112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1731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u numéro de diapositive 2">
            <a:extLst>
              <a:ext uri="{FF2B5EF4-FFF2-40B4-BE49-F238E27FC236}">
                <a16:creationId xmlns:a16="http://schemas.microsoft.com/office/drawing/2014/main" id="{9C7D5A77-475C-4EDE-9764-FAD09826A48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B26E31B-8B5A-49DA-AC87-97A7E5091AB7}" type="slidenum">
              <a:rPr lang="en-CA" altLang="en-US" sz="1200" smtClean="0">
                <a:solidFill>
                  <a:srgbClr val="898989"/>
                </a:solidFill>
              </a:rPr>
              <a:pPr>
                <a:lnSpc>
                  <a:spcPct val="100000"/>
                </a:lnSpc>
                <a:spcBef>
                  <a:spcPct val="0"/>
                </a:spcBef>
                <a:buFontTx/>
                <a:buNone/>
              </a:pPr>
              <a:t>2</a:t>
            </a:fld>
            <a:endParaRPr lang="en-CA" altLang="en-US" sz="1200">
              <a:solidFill>
                <a:srgbClr val="898989"/>
              </a:solidFill>
            </a:endParaRPr>
          </a:p>
        </p:txBody>
      </p:sp>
      <p:sp>
        <p:nvSpPr>
          <p:cNvPr id="43012" name="Titre 3">
            <a:extLst>
              <a:ext uri="{FF2B5EF4-FFF2-40B4-BE49-F238E27FC236}">
                <a16:creationId xmlns:a16="http://schemas.microsoft.com/office/drawing/2014/main" id="{A8CF4053-2274-425A-A6B1-6C5FC5C23BCE}"/>
              </a:ext>
            </a:extLst>
          </p:cNvPr>
          <p:cNvSpPr>
            <a:spLocks noGrp="1" noChangeArrowheads="1"/>
          </p:cNvSpPr>
          <p:nvPr>
            <p:ph type="title"/>
          </p:nvPr>
        </p:nvSpPr>
        <p:spPr>
          <a:xfrm>
            <a:off x="446881" y="111965"/>
            <a:ext cx="10630694" cy="712788"/>
          </a:xfrm>
        </p:spPr>
        <p:txBody>
          <a:bodyPr>
            <a:normAutofit/>
          </a:bodyPr>
          <a:lstStyle/>
          <a:p>
            <a:pPr>
              <a:defRPr/>
            </a:pPr>
            <a:r>
              <a:rPr lang="en-GB" altLang="fr-FR" sz="2800" dirty="0">
                <a:solidFill>
                  <a:schemeClr val="accent1"/>
                </a:solidFill>
                <a:latin typeface="Segoe UI Semibold" panose="020B0702040204020203" pitchFamily="34" charset="0"/>
                <a:cs typeface="Segoe UI Semibold" panose="020B0702040204020203" pitchFamily="34" charset="0"/>
              </a:rPr>
              <a:t>The challenges of African women in the economic development</a:t>
            </a:r>
            <a:endParaRPr lang="fr-FR" altLang="fr-FR" sz="2800" dirty="0">
              <a:solidFill>
                <a:schemeClr val="accent1"/>
              </a:solidFill>
              <a:latin typeface="Segoe UI Semibold" panose="020B0702040204020203" pitchFamily="34" charset="0"/>
              <a:ea typeface="+mn-ea"/>
              <a:cs typeface="Segoe UI Semibold" panose="020B0702040204020203" pitchFamily="34" charset="0"/>
            </a:endParaRPr>
          </a:p>
        </p:txBody>
      </p:sp>
      <p:pic>
        <p:nvPicPr>
          <p:cNvPr id="38916" name="Picture 28" descr="Logo&#10;&#10;Description automatically generated">
            <a:extLst>
              <a:ext uri="{FF2B5EF4-FFF2-40B4-BE49-F238E27FC236}">
                <a16:creationId xmlns:a16="http://schemas.microsoft.com/office/drawing/2014/main" id="{CBFC867A-4E12-4AEC-BA75-A94A091CD0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2775" y="6096000"/>
            <a:ext cx="12350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9">
            <a:extLst>
              <a:ext uri="{FF2B5EF4-FFF2-40B4-BE49-F238E27FC236}">
                <a16:creationId xmlns:a16="http://schemas.microsoft.com/office/drawing/2014/main" id="{86464623-44FF-4335-99A4-A2493B573F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25" y="5759450"/>
            <a:ext cx="30273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Espace réservé du contenu 1">
            <a:extLst>
              <a:ext uri="{FF2B5EF4-FFF2-40B4-BE49-F238E27FC236}">
                <a16:creationId xmlns:a16="http://schemas.microsoft.com/office/drawing/2014/main" id="{A1AAE215-807C-46A8-B343-57699B9F8564}"/>
              </a:ext>
            </a:extLst>
          </p:cNvPr>
          <p:cNvSpPr>
            <a:spLocks noGrp="1" noChangeArrowheads="1"/>
          </p:cNvSpPr>
          <p:nvPr>
            <p:ph idx="1"/>
          </p:nvPr>
        </p:nvSpPr>
        <p:spPr>
          <a:xfrm>
            <a:off x="400270" y="4297362"/>
            <a:ext cx="1994661" cy="547715"/>
          </a:xfrm>
          <a:solidFill>
            <a:schemeClr val="accent5">
              <a:lumMod val="20000"/>
              <a:lumOff val="80000"/>
            </a:schemeClr>
          </a:solidFill>
        </p:spPr>
        <p:txBody>
          <a:bodyPr>
            <a:normAutofit fontScale="92500"/>
          </a:bodyPr>
          <a:lstStyle/>
          <a:p>
            <a:pPr marL="0" indent="0">
              <a:buNone/>
            </a:pPr>
            <a:r>
              <a:rPr lang="fr-FR" altLang="en-US" b="1" i="1" dirty="0" err="1"/>
              <a:t>Employment</a:t>
            </a:r>
            <a:endParaRPr lang="fr-FR" altLang="en-US" i="1" dirty="0"/>
          </a:p>
        </p:txBody>
      </p:sp>
      <p:sp>
        <p:nvSpPr>
          <p:cNvPr id="11" name="Rectangle 10">
            <a:extLst>
              <a:ext uri="{FF2B5EF4-FFF2-40B4-BE49-F238E27FC236}">
                <a16:creationId xmlns:a16="http://schemas.microsoft.com/office/drawing/2014/main" id="{DCDA7455-DE52-47E8-8931-7EC430D13AD2}"/>
              </a:ext>
            </a:extLst>
          </p:cNvPr>
          <p:cNvSpPr/>
          <p:nvPr/>
        </p:nvSpPr>
        <p:spPr>
          <a:xfrm>
            <a:off x="4606925" y="628650"/>
            <a:ext cx="8007350" cy="254000"/>
          </a:xfrm>
          <a:prstGeom prst="rect">
            <a:avLst/>
          </a:prstGeom>
        </p:spPr>
        <p:txBody>
          <a:bodyPr>
            <a:spAutoFit/>
          </a:bodyPr>
          <a:lstStyle/>
          <a:p>
            <a:pPr>
              <a:defRPr/>
            </a:pPr>
            <a:r>
              <a:rPr lang="fr-FR" sz="1050" dirty="0">
                <a:solidFill>
                  <a:schemeClr val="bg1"/>
                </a:solidFill>
              </a:rPr>
              <a:t>La transition énergétique pour l’autonomisation économique des femmes à travers la chaîne de valeur horticole en Guinée et au Sénégal </a:t>
            </a:r>
            <a:endParaRPr lang="en-GB" sz="1050" dirty="0">
              <a:solidFill>
                <a:schemeClr val="bg1"/>
              </a:solidFill>
            </a:endParaRPr>
          </a:p>
        </p:txBody>
      </p:sp>
      <p:sp>
        <p:nvSpPr>
          <p:cNvPr id="8" name="Espace réservé du contenu 1">
            <a:extLst>
              <a:ext uri="{FF2B5EF4-FFF2-40B4-BE49-F238E27FC236}">
                <a16:creationId xmlns:a16="http://schemas.microsoft.com/office/drawing/2014/main" id="{3AFFAC8F-7E7A-4B93-AE35-2C32127B2AAF}"/>
              </a:ext>
            </a:extLst>
          </p:cNvPr>
          <p:cNvSpPr txBox="1">
            <a:spLocks noChangeArrowheads="1"/>
          </p:cNvSpPr>
          <p:nvPr/>
        </p:nvSpPr>
        <p:spPr>
          <a:xfrm>
            <a:off x="446881" y="3377606"/>
            <a:ext cx="3043140" cy="547715"/>
          </a:xfrm>
          <a:prstGeom prst="rect">
            <a:avLst/>
          </a:prstGeom>
          <a:solidFill>
            <a:schemeClr val="accent5">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altLang="en-US" b="1" i="1" dirty="0"/>
              <a:t>Land and </a:t>
            </a:r>
            <a:r>
              <a:rPr lang="fr-FR" altLang="en-US" b="1" i="1" dirty="0" err="1"/>
              <a:t>property</a:t>
            </a:r>
            <a:r>
              <a:rPr lang="fr-FR" altLang="en-US" i="1" dirty="0"/>
              <a:t> </a:t>
            </a:r>
          </a:p>
        </p:txBody>
      </p:sp>
      <p:sp>
        <p:nvSpPr>
          <p:cNvPr id="9" name="Espace réservé du contenu 1">
            <a:extLst>
              <a:ext uri="{FF2B5EF4-FFF2-40B4-BE49-F238E27FC236}">
                <a16:creationId xmlns:a16="http://schemas.microsoft.com/office/drawing/2014/main" id="{DB6ED9B2-77A9-4739-A05B-489724637CFB}"/>
              </a:ext>
            </a:extLst>
          </p:cNvPr>
          <p:cNvSpPr txBox="1">
            <a:spLocks noChangeArrowheads="1"/>
          </p:cNvSpPr>
          <p:nvPr/>
        </p:nvSpPr>
        <p:spPr>
          <a:xfrm>
            <a:off x="446881" y="1469628"/>
            <a:ext cx="2818608" cy="547715"/>
          </a:xfrm>
          <a:prstGeom prst="rect">
            <a:avLst/>
          </a:prstGeom>
          <a:solidFill>
            <a:schemeClr val="accent5">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altLang="en-US" b="1" i="1" dirty="0"/>
              <a:t>Social challenges</a:t>
            </a:r>
            <a:endParaRPr lang="fr-FR" altLang="en-US" i="1" dirty="0"/>
          </a:p>
        </p:txBody>
      </p:sp>
      <p:sp>
        <p:nvSpPr>
          <p:cNvPr id="10" name="Espace réservé du contenu 1">
            <a:extLst>
              <a:ext uri="{FF2B5EF4-FFF2-40B4-BE49-F238E27FC236}">
                <a16:creationId xmlns:a16="http://schemas.microsoft.com/office/drawing/2014/main" id="{043B2AEF-2F97-4367-8DF6-8BB2683F12ED}"/>
              </a:ext>
            </a:extLst>
          </p:cNvPr>
          <p:cNvSpPr txBox="1">
            <a:spLocks noChangeArrowheads="1"/>
          </p:cNvSpPr>
          <p:nvPr/>
        </p:nvSpPr>
        <p:spPr>
          <a:xfrm>
            <a:off x="446881" y="2389384"/>
            <a:ext cx="1994661" cy="547715"/>
          </a:xfrm>
          <a:prstGeom prst="rect">
            <a:avLst/>
          </a:prstGeom>
          <a:solidFill>
            <a:schemeClr val="accent5">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altLang="en-US" b="1" i="1" dirty="0"/>
              <a:t>Education</a:t>
            </a:r>
            <a:endParaRPr lang="fr-FR" altLang="en-US" i="1" dirty="0"/>
          </a:p>
        </p:txBody>
      </p:sp>
      <p:pic>
        <p:nvPicPr>
          <p:cNvPr id="2" name="Image 1">
            <a:extLst>
              <a:ext uri="{FF2B5EF4-FFF2-40B4-BE49-F238E27FC236}">
                <a16:creationId xmlns:a16="http://schemas.microsoft.com/office/drawing/2014/main" id="{FCB3FFCE-AF6F-41B3-B87D-27FD6B77381C}"/>
              </a:ext>
            </a:extLst>
          </p:cNvPr>
          <p:cNvPicPr>
            <a:picLocks noChangeAspect="1"/>
          </p:cNvPicPr>
          <p:nvPr/>
        </p:nvPicPr>
        <p:blipFill>
          <a:blip r:embed="rId5"/>
          <a:stretch>
            <a:fillRect/>
          </a:stretch>
        </p:blipFill>
        <p:spPr>
          <a:xfrm>
            <a:off x="4606925" y="1045415"/>
            <a:ext cx="6339142" cy="4748960"/>
          </a:xfrm>
          <a:prstGeom prst="rect">
            <a:avLst/>
          </a:prstGeom>
        </p:spPr>
      </p:pic>
    </p:spTree>
    <p:extLst>
      <p:ext uri="{BB962C8B-B14F-4D97-AF65-F5344CB8AC3E}">
        <p14:creationId xmlns:p14="http://schemas.microsoft.com/office/powerpoint/2010/main" val="4016499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u numéro de diapositive 2">
            <a:extLst>
              <a:ext uri="{FF2B5EF4-FFF2-40B4-BE49-F238E27FC236}">
                <a16:creationId xmlns:a16="http://schemas.microsoft.com/office/drawing/2014/main" id="{9C7D5A77-475C-4EDE-9764-FAD09826A48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B26E31B-8B5A-49DA-AC87-97A7E5091AB7}" type="slidenum">
              <a:rPr lang="en-CA" altLang="en-US" sz="1200" smtClean="0">
                <a:solidFill>
                  <a:srgbClr val="898989"/>
                </a:solidFill>
              </a:rPr>
              <a:pPr>
                <a:lnSpc>
                  <a:spcPct val="100000"/>
                </a:lnSpc>
                <a:spcBef>
                  <a:spcPct val="0"/>
                </a:spcBef>
                <a:buFontTx/>
                <a:buNone/>
              </a:pPr>
              <a:t>3</a:t>
            </a:fld>
            <a:endParaRPr lang="en-CA" altLang="en-US" sz="1200">
              <a:solidFill>
                <a:srgbClr val="898989"/>
              </a:solidFill>
            </a:endParaRPr>
          </a:p>
        </p:txBody>
      </p:sp>
      <p:sp>
        <p:nvSpPr>
          <p:cNvPr id="43012" name="Titre 3">
            <a:extLst>
              <a:ext uri="{FF2B5EF4-FFF2-40B4-BE49-F238E27FC236}">
                <a16:creationId xmlns:a16="http://schemas.microsoft.com/office/drawing/2014/main" id="{A8CF4053-2274-425A-A6B1-6C5FC5C23BCE}"/>
              </a:ext>
            </a:extLst>
          </p:cNvPr>
          <p:cNvSpPr>
            <a:spLocks noGrp="1" noChangeArrowheads="1"/>
          </p:cNvSpPr>
          <p:nvPr>
            <p:ph type="title"/>
          </p:nvPr>
        </p:nvSpPr>
        <p:spPr>
          <a:xfrm>
            <a:off x="446881" y="111965"/>
            <a:ext cx="10630694" cy="712788"/>
          </a:xfrm>
        </p:spPr>
        <p:txBody>
          <a:bodyPr>
            <a:normAutofit/>
          </a:bodyPr>
          <a:lstStyle/>
          <a:p>
            <a:pPr>
              <a:defRPr/>
            </a:pPr>
            <a:r>
              <a:rPr lang="en-GB" altLang="fr-FR" sz="2800" dirty="0">
                <a:solidFill>
                  <a:schemeClr val="accent1"/>
                </a:solidFill>
                <a:latin typeface="Segoe UI Semibold" panose="020B0702040204020203" pitchFamily="34" charset="0"/>
                <a:cs typeface="Segoe UI Semibold" panose="020B0702040204020203" pitchFamily="34" charset="0"/>
              </a:rPr>
              <a:t>The COVID-effect , the case of Senegal</a:t>
            </a:r>
            <a:endParaRPr lang="fr-FR" altLang="fr-FR" sz="2800" dirty="0">
              <a:solidFill>
                <a:schemeClr val="accent1"/>
              </a:solidFill>
              <a:latin typeface="Segoe UI Semibold" panose="020B0702040204020203" pitchFamily="34" charset="0"/>
              <a:ea typeface="+mn-ea"/>
              <a:cs typeface="Segoe UI Semibold" panose="020B0702040204020203" pitchFamily="34" charset="0"/>
            </a:endParaRPr>
          </a:p>
        </p:txBody>
      </p:sp>
      <p:pic>
        <p:nvPicPr>
          <p:cNvPr id="38916" name="Picture 28" descr="Logo&#10;&#10;Description automatically generated">
            <a:extLst>
              <a:ext uri="{FF2B5EF4-FFF2-40B4-BE49-F238E27FC236}">
                <a16:creationId xmlns:a16="http://schemas.microsoft.com/office/drawing/2014/main" id="{CBFC867A-4E12-4AEC-BA75-A94A091CD0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2775" y="6096000"/>
            <a:ext cx="12350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9">
            <a:extLst>
              <a:ext uri="{FF2B5EF4-FFF2-40B4-BE49-F238E27FC236}">
                <a16:creationId xmlns:a16="http://schemas.microsoft.com/office/drawing/2014/main" id="{86464623-44FF-4335-99A4-A2493B573F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25" y="5759450"/>
            <a:ext cx="30273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Espace réservé du contenu 1">
            <a:extLst>
              <a:ext uri="{FF2B5EF4-FFF2-40B4-BE49-F238E27FC236}">
                <a16:creationId xmlns:a16="http://schemas.microsoft.com/office/drawing/2014/main" id="{A1AAE215-807C-46A8-B343-57699B9F8564}"/>
              </a:ext>
            </a:extLst>
          </p:cNvPr>
          <p:cNvSpPr>
            <a:spLocks noGrp="1" noChangeArrowheads="1"/>
          </p:cNvSpPr>
          <p:nvPr>
            <p:ph idx="1"/>
          </p:nvPr>
        </p:nvSpPr>
        <p:spPr>
          <a:xfrm>
            <a:off x="446882" y="947831"/>
            <a:ext cx="5237482" cy="5019336"/>
          </a:xfrm>
        </p:spPr>
        <p:txBody>
          <a:bodyPr>
            <a:normAutofit/>
          </a:bodyPr>
          <a:lstStyle/>
          <a:p>
            <a:pPr marL="0" indent="0">
              <a:buNone/>
            </a:pPr>
            <a:r>
              <a:rPr lang="en-GB" sz="2000" b="1" dirty="0"/>
              <a:t>Macroeconomic measures</a:t>
            </a:r>
          </a:p>
          <a:p>
            <a:pPr lvl="1"/>
            <a:r>
              <a:rPr lang="en-GB" sz="1800" dirty="0"/>
              <a:t>Fiscal policies (&gt;US$2B) injected directly to reduce the budget deficit, cut taxes, pay the government debt to the local companies, maintain wages, boost tourism, health sector, agriculture and export. </a:t>
            </a:r>
          </a:p>
          <a:p>
            <a:pPr lvl="1"/>
            <a:r>
              <a:rPr lang="en-GB" sz="1800" dirty="0"/>
              <a:t>BCEAO introduced major monetary policies that kept inflation low, cash flow in banks, and low interest rate in the regio</a:t>
            </a:r>
            <a:r>
              <a:rPr lang="en-GB" sz="1800" b="1" i="1" dirty="0"/>
              <a:t>n</a:t>
            </a:r>
          </a:p>
          <a:p>
            <a:pPr lvl="1"/>
            <a:endParaRPr lang="fr-FR" sz="1800" b="1" i="1" dirty="0"/>
          </a:p>
          <a:p>
            <a:pPr marL="0" indent="0">
              <a:buNone/>
            </a:pPr>
            <a:r>
              <a:rPr lang="fr-FR" sz="2000" b="1" dirty="0"/>
              <a:t>S</a:t>
            </a:r>
            <a:r>
              <a:rPr lang="en-GB" sz="2000" b="1" dirty="0" err="1"/>
              <a:t>ocial</a:t>
            </a:r>
            <a:r>
              <a:rPr lang="en-GB" sz="2000" b="1" dirty="0"/>
              <a:t> protection</a:t>
            </a:r>
          </a:p>
          <a:p>
            <a:pPr lvl="1"/>
            <a:r>
              <a:rPr lang="en-GB" sz="1800" dirty="0"/>
              <a:t> Emergency food aid program of the State of Senegal for &gt;100 millions US$ to help 100 millions households</a:t>
            </a:r>
          </a:p>
          <a:p>
            <a:endParaRPr lang="en-GB" sz="2000" b="1" dirty="0"/>
          </a:p>
        </p:txBody>
      </p:sp>
      <p:sp>
        <p:nvSpPr>
          <p:cNvPr id="11" name="Rectangle 10">
            <a:extLst>
              <a:ext uri="{FF2B5EF4-FFF2-40B4-BE49-F238E27FC236}">
                <a16:creationId xmlns:a16="http://schemas.microsoft.com/office/drawing/2014/main" id="{DCDA7455-DE52-47E8-8931-7EC430D13AD2}"/>
              </a:ext>
            </a:extLst>
          </p:cNvPr>
          <p:cNvSpPr/>
          <p:nvPr/>
        </p:nvSpPr>
        <p:spPr>
          <a:xfrm>
            <a:off x="4606925" y="628650"/>
            <a:ext cx="8007350" cy="254000"/>
          </a:xfrm>
          <a:prstGeom prst="rect">
            <a:avLst/>
          </a:prstGeom>
        </p:spPr>
        <p:txBody>
          <a:bodyPr>
            <a:spAutoFit/>
          </a:bodyPr>
          <a:lstStyle/>
          <a:p>
            <a:pPr>
              <a:defRPr/>
            </a:pPr>
            <a:r>
              <a:rPr lang="fr-FR" sz="1050" dirty="0">
                <a:solidFill>
                  <a:schemeClr val="bg1"/>
                </a:solidFill>
              </a:rPr>
              <a:t>La transition énergétique pour l’autonomisation économique des femmes à travers la chaîne de valeur horticole en Guinée et au Sénégal </a:t>
            </a:r>
            <a:endParaRPr lang="en-GB" sz="1050" dirty="0">
              <a:solidFill>
                <a:schemeClr val="bg1"/>
              </a:solidFill>
            </a:endParaRPr>
          </a:p>
        </p:txBody>
      </p:sp>
      <p:sp>
        <p:nvSpPr>
          <p:cNvPr id="8" name="Espace réservé du contenu 1">
            <a:extLst>
              <a:ext uri="{FF2B5EF4-FFF2-40B4-BE49-F238E27FC236}">
                <a16:creationId xmlns:a16="http://schemas.microsoft.com/office/drawing/2014/main" id="{D62CEDF8-4CCE-497C-9973-B149643B273C}"/>
              </a:ext>
            </a:extLst>
          </p:cNvPr>
          <p:cNvSpPr txBox="1">
            <a:spLocks noChangeArrowheads="1"/>
          </p:cNvSpPr>
          <p:nvPr/>
        </p:nvSpPr>
        <p:spPr>
          <a:xfrm>
            <a:off x="6116426" y="946489"/>
            <a:ext cx="5237482" cy="50193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t>Agriculture and women</a:t>
            </a:r>
          </a:p>
          <a:p>
            <a:pPr lvl="1"/>
            <a:r>
              <a:rPr lang="en-GB" sz="1600" dirty="0"/>
              <a:t>Despite these efforts, large parts of the primary sector have suffered specially the horticultural sub-sector due to the mobility restrictions and a sharp decline in demand. </a:t>
            </a:r>
          </a:p>
          <a:p>
            <a:pPr lvl="1"/>
            <a:endParaRPr lang="en-GB" sz="1600" dirty="0"/>
          </a:p>
          <a:p>
            <a:pPr lvl="1"/>
            <a:r>
              <a:rPr lang="en-GB" sz="1600" dirty="0"/>
              <a:t>Difficulties in the market and supply sector, with considerable loss of income and significant debt as immediate consequences. </a:t>
            </a:r>
          </a:p>
          <a:p>
            <a:pPr lvl="1"/>
            <a:endParaRPr lang="en-GB" sz="1600" dirty="0"/>
          </a:p>
          <a:p>
            <a:pPr lvl="1"/>
            <a:r>
              <a:rPr lang="fr-FR" sz="1600" dirty="0"/>
              <a:t>W</a:t>
            </a:r>
            <a:r>
              <a:rPr lang="en-GB" sz="1600" dirty="0"/>
              <a:t>omen in the agricultural sector affected by Covid (IPAR, 2021):</a:t>
            </a:r>
          </a:p>
          <a:p>
            <a:pPr lvl="2"/>
            <a:r>
              <a:rPr lang="en-GB" sz="1400" dirty="0"/>
              <a:t>100% of female horticultural producers </a:t>
            </a:r>
          </a:p>
          <a:p>
            <a:pPr lvl="2"/>
            <a:r>
              <a:rPr lang="en-GB" sz="1400" dirty="0"/>
              <a:t>100% fish processors, </a:t>
            </a:r>
          </a:p>
          <a:p>
            <a:pPr lvl="2"/>
            <a:r>
              <a:rPr lang="en-GB" sz="1400" dirty="0"/>
              <a:t>95% of micro fishers, </a:t>
            </a:r>
          </a:p>
          <a:p>
            <a:pPr lvl="2"/>
            <a:r>
              <a:rPr lang="en-GB" sz="1400" dirty="0"/>
              <a:t>92.3% of horticultural traders, </a:t>
            </a:r>
          </a:p>
          <a:p>
            <a:pPr lvl="2"/>
            <a:r>
              <a:rPr lang="en-GB" sz="1400" dirty="0"/>
              <a:t>80% of poultry farmers </a:t>
            </a:r>
          </a:p>
        </p:txBody>
      </p:sp>
    </p:spTree>
    <p:extLst>
      <p:ext uri="{BB962C8B-B14F-4D97-AF65-F5344CB8AC3E}">
        <p14:creationId xmlns:p14="http://schemas.microsoft.com/office/powerpoint/2010/main" val="520810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u numéro de diapositive 2">
            <a:extLst>
              <a:ext uri="{FF2B5EF4-FFF2-40B4-BE49-F238E27FC236}">
                <a16:creationId xmlns:a16="http://schemas.microsoft.com/office/drawing/2014/main" id="{647F32FC-A496-44D1-91B2-CC33984187F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C4BF1B9-4D84-4DF8-9AD3-BCEDEA73E132}" type="slidenum">
              <a:rPr lang="en-CA" altLang="en-US" sz="1200" smtClean="0">
                <a:solidFill>
                  <a:srgbClr val="898989"/>
                </a:solidFill>
              </a:rPr>
              <a:pPr>
                <a:lnSpc>
                  <a:spcPct val="100000"/>
                </a:lnSpc>
                <a:spcBef>
                  <a:spcPct val="0"/>
                </a:spcBef>
                <a:buFontTx/>
                <a:buNone/>
              </a:pPr>
              <a:t>4</a:t>
            </a:fld>
            <a:endParaRPr lang="en-CA" altLang="en-US" sz="1200">
              <a:solidFill>
                <a:srgbClr val="898989"/>
              </a:solidFill>
            </a:endParaRPr>
          </a:p>
        </p:txBody>
      </p:sp>
      <p:sp>
        <p:nvSpPr>
          <p:cNvPr id="43012" name="Titre 3">
            <a:extLst>
              <a:ext uri="{FF2B5EF4-FFF2-40B4-BE49-F238E27FC236}">
                <a16:creationId xmlns:a16="http://schemas.microsoft.com/office/drawing/2014/main" id="{9747AD18-36D4-497E-83E9-5338B3AEE19E}"/>
              </a:ext>
            </a:extLst>
          </p:cNvPr>
          <p:cNvSpPr>
            <a:spLocks noGrp="1" noChangeArrowheads="1"/>
          </p:cNvSpPr>
          <p:nvPr>
            <p:ph type="title"/>
          </p:nvPr>
        </p:nvSpPr>
        <p:spPr>
          <a:xfrm>
            <a:off x="385763" y="-12700"/>
            <a:ext cx="10691812" cy="712788"/>
          </a:xfrm>
        </p:spPr>
        <p:txBody>
          <a:bodyPr>
            <a:normAutofit/>
          </a:bodyPr>
          <a:lstStyle/>
          <a:p>
            <a:pPr>
              <a:defRPr/>
            </a:pPr>
            <a:r>
              <a:rPr lang="en-GB" altLang="fr-FR" sz="2800" dirty="0">
                <a:solidFill>
                  <a:schemeClr val="accent1"/>
                </a:solidFill>
                <a:latin typeface="Segoe UI Semibold" panose="020B0702040204020203" pitchFamily="34" charset="0"/>
                <a:cs typeface="Segoe UI Semibold" panose="020B0702040204020203" pitchFamily="34" charset="0"/>
              </a:rPr>
              <a:t>Agriculture, an engine of development</a:t>
            </a:r>
          </a:p>
        </p:txBody>
      </p:sp>
      <p:pic>
        <p:nvPicPr>
          <p:cNvPr id="39940" name="Picture 28" descr="Logo&#10;&#10;Description automatically generated">
            <a:extLst>
              <a:ext uri="{FF2B5EF4-FFF2-40B4-BE49-F238E27FC236}">
                <a16:creationId xmlns:a16="http://schemas.microsoft.com/office/drawing/2014/main" id="{C9D1185F-BCA9-42A1-8ACC-C3A4F2F64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2775" y="6096000"/>
            <a:ext cx="12350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9">
            <a:extLst>
              <a:ext uri="{FF2B5EF4-FFF2-40B4-BE49-F238E27FC236}">
                <a16:creationId xmlns:a16="http://schemas.microsoft.com/office/drawing/2014/main" id="{4F2A92D1-F044-4D69-91CF-DFEDC69042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5759450"/>
            <a:ext cx="30273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0" name="Espace réservé du contenu 1">
            <a:extLst>
              <a:ext uri="{FF2B5EF4-FFF2-40B4-BE49-F238E27FC236}">
                <a16:creationId xmlns:a16="http://schemas.microsoft.com/office/drawing/2014/main" id="{7D987CE3-5F75-4723-8D28-D5434F516A03}"/>
              </a:ext>
            </a:extLst>
          </p:cNvPr>
          <p:cNvSpPr>
            <a:spLocks noGrp="1"/>
          </p:cNvSpPr>
          <p:nvPr>
            <p:ph idx="1"/>
          </p:nvPr>
        </p:nvSpPr>
        <p:spPr>
          <a:xfrm>
            <a:off x="385763" y="974725"/>
            <a:ext cx="4893247" cy="4724400"/>
          </a:xfrm>
        </p:spPr>
        <p:txBody>
          <a:bodyPr>
            <a:normAutofit fontScale="92500" lnSpcReduction="10000"/>
          </a:bodyPr>
          <a:lstStyle/>
          <a:p>
            <a:pPr marL="0" indent="0">
              <a:buNone/>
              <a:defRPr/>
            </a:pPr>
            <a:r>
              <a:rPr lang="en-GB" sz="2000" dirty="0"/>
              <a:t>The horticultural sector is growing:</a:t>
            </a:r>
          </a:p>
          <a:p>
            <a:pPr>
              <a:defRPr/>
            </a:pPr>
            <a:r>
              <a:rPr lang="en-GB" sz="2000" dirty="0"/>
              <a:t>16% of GDP in Senegal, 5% in Guinea</a:t>
            </a:r>
          </a:p>
          <a:p>
            <a:pPr>
              <a:defRPr/>
            </a:pPr>
            <a:r>
              <a:rPr lang="en-GB" sz="2000" dirty="0"/>
              <a:t>A majority of women in the horticultural value chain</a:t>
            </a:r>
          </a:p>
          <a:p>
            <a:pPr marL="0" indent="0">
              <a:buNone/>
              <a:defRPr/>
            </a:pPr>
            <a:endParaRPr lang="en-GB" sz="2000" dirty="0"/>
          </a:p>
          <a:p>
            <a:pPr marL="0" indent="0">
              <a:buNone/>
              <a:defRPr/>
            </a:pPr>
            <a:r>
              <a:rPr lang="en-GB" sz="2000" dirty="0"/>
              <a:t>Irrigation costs are the first item of expenditure for horticulturists </a:t>
            </a:r>
          </a:p>
          <a:p>
            <a:pPr>
              <a:defRPr/>
            </a:pPr>
            <a:r>
              <a:rPr lang="en-GB" sz="2000" dirty="0"/>
              <a:t>between 45 and 20% of the costs depending on the speculation</a:t>
            </a:r>
          </a:p>
          <a:p>
            <a:pPr>
              <a:defRPr/>
            </a:pPr>
            <a:r>
              <a:rPr lang="en-GB" sz="2000" dirty="0"/>
              <a:t>women are the most vulnerable to this increased work</a:t>
            </a:r>
          </a:p>
          <a:p>
            <a:pPr>
              <a:defRPr/>
            </a:pPr>
            <a:endParaRPr lang="fr-FR" sz="2000" dirty="0"/>
          </a:p>
          <a:p>
            <a:pPr marL="0" indent="0" algn="r">
              <a:buNone/>
              <a:defRPr/>
            </a:pPr>
            <a:r>
              <a:rPr lang="en-GB" altLang="fr-FR" sz="2000" i="1" dirty="0">
                <a:solidFill>
                  <a:schemeClr val="accent1"/>
                </a:solidFill>
                <a:latin typeface="Segoe UI Semibold" panose="020B0702040204020203" pitchFamily="34" charset="0"/>
                <a:cs typeface="Segoe UI Semibold" panose="020B0702040204020203" pitchFamily="34" charset="0"/>
              </a:rPr>
              <a:t>Opportunities for greener, more inclusive economies…</a:t>
            </a:r>
            <a:endParaRPr lang="fr-FR" sz="2000" i="1" dirty="0"/>
          </a:p>
        </p:txBody>
      </p:sp>
      <p:sp>
        <p:nvSpPr>
          <p:cNvPr id="11" name="Rectangle 10">
            <a:extLst>
              <a:ext uri="{FF2B5EF4-FFF2-40B4-BE49-F238E27FC236}">
                <a16:creationId xmlns:a16="http://schemas.microsoft.com/office/drawing/2014/main" id="{758332FF-5D63-4F74-8820-5969A7F87351}"/>
              </a:ext>
            </a:extLst>
          </p:cNvPr>
          <p:cNvSpPr/>
          <p:nvPr/>
        </p:nvSpPr>
        <p:spPr>
          <a:xfrm>
            <a:off x="4606925" y="628650"/>
            <a:ext cx="8007350" cy="254000"/>
          </a:xfrm>
          <a:prstGeom prst="rect">
            <a:avLst/>
          </a:prstGeom>
        </p:spPr>
        <p:txBody>
          <a:bodyPr>
            <a:spAutoFit/>
          </a:bodyPr>
          <a:lstStyle/>
          <a:p>
            <a:pPr>
              <a:defRPr/>
            </a:pPr>
            <a:r>
              <a:rPr lang="fr-FR" sz="1050" dirty="0">
                <a:solidFill>
                  <a:schemeClr val="bg1"/>
                </a:solidFill>
              </a:rPr>
              <a:t>La transition énergétique pour l’autonomisation économique des femmes à travers la chaîne de valeur horticole en Guinée et au Sénégal </a:t>
            </a:r>
            <a:endParaRPr lang="en-GB" sz="1050" dirty="0">
              <a:solidFill>
                <a:schemeClr val="bg1"/>
              </a:solidFill>
            </a:endParaRPr>
          </a:p>
        </p:txBody>
      </p:sp>
      <p:pic>
        <p:nvPicPr>
          <p:cNvPr id="2" name="Image 1">
            <a:extLst>
              <a:ext uri="{FF2B5EF4-FFF2-40B4-BE49-F238E27FC236}">
                <a16:creationId xmlns:a16="http://schemas.microsoft.com/office/drawing/2014/main" id="{3E7F3D47-A93F-49EE-A4EB-086159EA5C17}"/>
              </a:ext>
            </a:extLst>
          </p:cNvPr>
          <p:cNvPicPr>
            <a:picLocks noChangeAspect="1"/>
          </p:cNvPicPr>
          <p:nvPr/>
        </p:nvPicPr>
        <p:blipFill>
          <a:blip r:embed="rId4"/>
          <a:stretch>
            <a:fillRect/>
          </a:stretch>
        </p:blipFill>
        <p:spPr>
          <a:xfrm>
            <a:off x="5607982" y="1050140"/>
            <a:ext cx="6399868" cy="4266578"/>
          </a:xfrm>
          <a:prstGeom prst="rect">
            <a:avLst/>
          </a:prstGeom>
        </p:spPr>
      </p:pic>
    </p:spTree>
    <p:extLst>
      <p:ext uri="{BB962C8B-B14F-4D97-AF65-F5344CB8AC3E}">
        <p14:creationId xmlns:p14="http://schemas.microsoft.com/office/powerpoint/2010/main" val="3357488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u numéro de diapositive 2">
            <a:extLst>
              <a:ext uri="{FF2B5EF4-FFF2-40B4-BE49-F238E27FC236}">
                <a16:creationId xmlns:a16="http://schemas.microsoft.com/office/drawing/2014/main" id="{9C7D5A77-475C-4EDE-9764-FAD09826A48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B26E31B-8B5A-49DA-AC87-97A7E5091AB7}" type="slidenum">
              <a:rPr lang="en-CA" altLang="en-US" sz="1200" smtClean="0">
                <a:solidFill>
                  <a:srgbClr val="898989"/>
                </a:solidFill>
              </a:rPr>
              <a:pPr>
                <a:lnSpc>
                  <a:spcPct val="100000"/>
                </a:lnSpc>
                <a:spcBef>
                  <a:spcPct val="0"/>
                </a:spcBef>
                <a:buFontTx/>
                <a:buNone/>
              </a:pPr>
              <a:t>5</a:t>
            </a:fld>
            <a:endParaRPr lang="en-CA" altLang="en-US" sz="1200">
              <a:solidFill>
                <a:srgbClr val="898989"/>
              </a:solidFill>
            </a:endParaRPr>
          </a:p>
        </p:txBody>
      </p:sp>
      <p:sp>
        <p:nvSpPr>
          <p:cNvPr id="43012" name="Titre 3">
            <a:extLst>
              <a:ext uri="{FF2B5EF4-FFF2-40B4-BE49-F238E27FC236}">
                <a16:creationId xmlns:a16="http://schemas.microsoft.com/office/drawing/2014/main" id="{A8CF4053-2274-425A-A6B1-6C5FC5C23BCE}"/>
              </a:ext>
            </a:extLst>
          </p:cNvPr>
          <p:cNvSpPr>
            <a:spLocks noGrp="1" noChangeArrowheads="1"/>
          </p:cNvSpPr>
          <p:nvPr>
            <p:ph type="title"/>
          </p:nvPr>
        </p:nvSpPr>
        <p:spPr>
          <a:xfrm>
            <a:off x="446881" y="0"/>
            <a:ext cx="10630694" cy="712788"/>
          </a:xfrm>
        </p:spPr>
        <p:txBody>
          <a:bodyPr/>
          <a:lstStyle/>
          <a:p>
            <a:pPr eaLnBrk="1" hangingPunct="1">
              <a:defRPr/>
            </a:pPr>
            <a:r>
              <a:rPr lang="fr-FR" altLang="fr-FR" sz="2800" dirty="0">
                <a:solidFill>
                  <a:schemeClr val="accent1"/>
                </a:solidFill>
                <a:latin typeface="Segoe UI Semibold" panose="020B0702040204020203" pitchFamily="34" charset="0"/>
                <a:cs typeface="Segoe UI Semibold" panose="020B0702040204020203" pitchFamily="34" charset="0"/>
              </a:rPr>
              <a:t>Energy transition</a:t>
            </a:r>
            <a:endParaRPr lang="fr-FR" altLang="fr-FR" sz="2800" dirty="0">
              <a:solidFill>
                <a:schemeClr val="accent1"/>
              </a:solidFill>
              <a:latin typeface="Segoe UI Semibold" panose="020B0702040204020203" pitchFamily="34" charset="0"/>
              <a:ea typeface="+mn-ea"/>
              <a:cs typeface="Segoe UI Semibold" panose="020B0702040204020203" pitchFamily="34" charset="0"/>
            </a:endParaRPr>
          </a:p>
        </p:txBody>
      </p:sp>
      <p:pic>
        <p:nvPicPr>
          <p:cNvPr id="38916" name="Picture 28" descr="Logo&#10;&#10;Description automatically generated">
            <a:extLst>
              <a:ext uri="{FF2B5EF4-FFF2-40B4-BE49-F238E27FC236}">
                <a16:creationId xmlns:a16="http://schemas.microsoft.com/office/drawing/2014/main" id="{CBFC867A-4E12-4AEC-BA75-A94A091CD0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2775" y="6096000"/>
            <a:ext cx="12350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9">
            <a:extLst>
              <a:ext uri="{FF2B5EF4-FFF2-40B4-BE49-F238E27FC236}">
                <a16:creationId xmlns:a16="http://schemas.microsoft.com/office/drawing/2014/main" id="{86464623-44FF-4335-99A4-A2493B573F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5759450"/>
            <a:ext cx="30273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Espace réservé du contenu 1">
            <a:extLst>
              <a:ext uri="{FF2B5EF4-FFF2-40B4-BE49-F238E27FC236}">
                <a16:creationId xmlns:a16="http://schemas.microsoft.com/office/drawing/2014/main" id="{A1AAE215-807C-46A8-B343-57699B9F8564}"/>
              </a:ext>
            </a:extLst>
          </p:cNvPr>
          <p:cNvSpPr>
            <a:spLocks noGrp="1" noChangeArrowheads="1"/>
          </p:cNvSpPr>
          <p:nvPr>
            <p:ph idx="1"/>
          </p:nvPr>
        </p:nvSpPr>
        <p:spPr>
          <a:xfrm>
            <a:off x="446881" y="947831"/>
            <a:ext cx="11298237" cy="5085416"/>
          </a:xfrm>
        </p:spPr>
        <p:txBody>
          <a:bodyPr>
            <a:normAutofit lnSpcReduction="10000"/>
          </a:bodyPr>
          <a:lstStyle/>
          <a:p>
            <a:r>
              <a:rPr lang="en-GB" altLang="en-US" dirty="0"/>
              <a:t>Energy poverty is a major obstacle to economic growth and poverty reduction. </a:t>
            </a:r>
          </a:p>
          <a:p>
            <a:pPr lvl="1"/>
            <a:r>
              <a:rPr lang="en-GB" altLang="en-US" dirty="0"/>
              <a:t>In sub-Saharan Africa, 680 million people, the majority of whom live in rural areas, would not have access to electricity</a:t>
            </a:r>
          </a:p>
          <a:p>
            <a:pPr lvl="1"/>
            <a:endParaRPr lang="en-GB" altLang="en-US" dirty="0"/>
          </a:p>
          <a:p>
            <a:r>
              <a:rPr lang="en-GB" altLang="en-US" dirty="0"/>
              <a:t>Need to build more shock-resilient and sustainable economic models</a:t>
            </a:r>
          </a:p>
          <a:p>
            <a:pPr lvl="1"/>
            <a:r>
              <a:rPr lang="en-GB" altLang="en-US" dirty="0"/>
              <a:t>In Senegal, the National Rural Electrification Program (PNER) 22% in renewable energy</a:t>
            </a:r>
          </a:p>
          <a:p>
            <a:pPr lvl="1"/>
            <a:r>
              <a:rPr lang="en-GB" altLang="en-US" dirty="0"/>
              <a:t>Guinea is aiming for an energy transition in its Nationally Determined Contributions (NDC) by 2030 for about 30,000 households in hydropower and solar. </a:t>
            </a:r>
          </a:p>
          <a:p>
            <a:pPr lvl="1"/>
            <a:endParaRPr lang="fr-FR" altLang="en-US" dirty="0"/>
          </a:p>
          <a:p>
            <a:pPr lvl="1"/>
            <a:endParaRPr lang="fr-FR" altLang="en-US" dirty="0"/>
          </a:p>
          <a:p>
            <a:pPr marL="457200" lvl="1" indent="0" algn="r">
              <a:buNone/>
            </a:pPr>
            <a:r>
              <a:rPr lang="fr-FR" altLang="en-US" b="1" i="1" dirty="0"/>
              <a:t>Is </a:t>
            </a:r>
            <a:r>
              <a:rPr lang="fr-FR" altLang="en-US" b="1" i="1" dirty="0" err="1"/>
              <a:t>there</a:t>
            </a:r>
            <a:r>
              <a:rPr lang="fr-FR" altLang="en-US" b="1" i="1" dirty="0"/>
              <a:t> a discussion on the </a:t>
            </a:r>
            <a:r>
              <a:rPr lang="fr-FR" altLang="en-US" b="1" i="1" dirty="0" err="1"/>
              <a:t>access</a:t>
            </a:r>
            <a:r>
              <a:rPr lang="fr-FR" altLang="en-US" b="1" i="1" dirty="0"/>
              <a:t> to </a:t>
            </a:r>
            <a:r>
              <a:rPr lang="fr-FR" altLang="en-US" b="1" i="1" dirty="0" err="1"/>
              <a:t>energy</a:t>
            </a:r>
            <a:r>
              <a:rPr lang="fr-FR" altLang="en-US" b="1" i="1" dirty="0"/>
              <a:t> for </a:t>
            </a:r>
            <a:r>
              <a:rPr lang="fr-FR" altLang="en-US" b="1" i="1" dirty="0" err="1"/>
              <a:t>women</a:t>
            </a:r>
            <a:r>
              <a:rPr lang="fr-FR" altLang="en-US" b="1" i="1" dirty="0"/>
              <a:t>?</a:t>
            </a:r>
            <a:endParaRPr lang="en-GB" altLang="en-US" b="1" i="1" dirty="0"/>
          </a:p>
        </p:txBody>
      </p:sp>
      <p:sp>
        <p:nvSpPr>
          <p:cNvPr id="11" name="Rectangle 10">
            <a:extLst>
              <a:ext uri="{FF2B5EF4-FFF2-40B4-BE49-F238E27FC236}">
                <a16:creationId xmlns:a16="http://schemas.microsoft.com/office/drawing/2014/main" id="{DCDA7455-DE52-47E8-8931-7EC430D13AD2}"/>
              </a:ext>
            </a:extLst>
          </p:cNvPr>
          <p:cNvSpPr/>
          <p:nvPr/>
        </p:nvSpPr>
        <p:spPr>
          <a:xfrm>
            <a:off x="4606925" y="628650"/>
            <a:ext cx="8007350" cy="254000"/>
          </a:xfrm>
          <a:prstGeom prst="rect">
            <a:avLst/>
          </a:prstGeom>
        </p:spPr>
        <p:txBody>
          <a:bodyPr>
            <a:spAutoFit/>
          </a:bodyPr>
          <a:lstStyle/>
          <a:p>
            <a:pPr>
              <a:defRPr/>
            </a:pPr>
            <a:r>
              <a:rPr lang="fr-FR" sz="1050" dirty="0">
                <a:solidFill>
                  <a:schemeClr val="bg1"/>
                </a:solidFill>
              </a:rPr>
              <a:t>La transition énergétique pour l’autonomisation économique des femmes à travers la chaîne de valeur horticole en Guinée et au Sénégal </a:t>
            </a:r>
            <a:endParaRPr lang="en-GB" sz="1050" dirty="0">
              <a:solidFill>
                <a:schemeClr val="bg1"/>
              </a:solidFill>
            </a:endParaRPr>
          </a:p>
        </p:txBody>
      </p:sp>
    </p:spTree>
    <p:extLst>
      <p:ext uri="{BB962C8B-B14F-4D97-AF65-F5344CB8AC3E}">
        <p14:creationId xmlns:p14="http://schemas.microsoft.com/office/powerpoint/2010/main" val="2867500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u numéro de diapositive 2">
            <a:extLst>
              <a:ext uri="{FF2B5EF4-FFF2-40B4-BE49-F238E27FC236}">
                <a16:creationId xmlns:a16="http://schemas.microsoft.com/office/drawing/2014/main" id="{B23D28B2-3581-4B77-8654-BDF519B86C3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F4B2D028-7E28-408F-9872-71287D7EE00E}" type="slidenum">
              <a:rPr lang="en-CA" altLang="en-US" sz="1200" smtClean="0">
                <a:solidFill>
                  <a:srgbClr val="898989"/>
                </a:solidFill>
              </a:rPr>
              <a:pPr>
                <a:lnSpc>
                  <a:spcPct val="100000"/>
                </a:lnSpc>
                <a:spcBef>
                  <a:spcPct val="0"/>
                </a:spcBef>
                <a:buFontTx/>
                <a:buNone/>
              </a:pPr>
              <a:t>6</a:t>
            </a:fld>
            <a:endParaRPr lang="en-CA" altLang="en-US" sz="1200">
              <a:solidFill>
                <a:srgbClr val="898989"/>
              </a:solidFill>
            </a:endParaRPr>
          </a:p>
        </p:txBody>
      </p:sp>
      <p:sp>
        <p:nvSpPr>
          <p:cNvPr id="43012" name="Titre 3">
            <a:extLst>
              <a:ext uri="{FF2B5EF4-FFF2-40B4-BE49-F238E27FC236}">
                <a16:creationId xmlns:a16="http://schemas.microsoft.com/office/drawing/2014/main" id="{B05F1048-4C79-485C-87BF-A4B281461A86}"/>
              </a:ext>
            </a:extLst>
          </p:cNvPr>
          <p:cNvSpPr>
            <a:spLocks noGrp="1" noChangeArrowheads="1"/>
          </p:cNvSpPr>
          <p:nvPr>
            <p:ph type="title"/>
          </p:nvPr>
        </p:nvSpPr>
        <p:spPr>
          <a:xfrm>
            <a:off x="0" y="-12700"/>
            <a:ext cx="11077575" cy="712788"/>
          </a:xfrm>
        </p:spPr>
        <p:txBody>
          <a:bodyPr>
            <a:normAutofit/>
          </a:bodyPr>
          <a:lstStyle/>
          <a:p>
            <a:pPr>
              <a:defRPr/>
            </a:pPr>
            <a:r>
              <a:rPr lang="en-GB" altLang="fr-FR" sz="2800" dirty="0">
                <a:solidFill>
                  <a:schemeClr val="accent1"/>
                </a:solidFill>
                <a:latin typeface="Segoe UI Semibold" panose="020B0702040204020203" pitchFamily="34" charset="0"/>
                <a:ea typeface="+mn-ea"/>
                <a:cs typeface="Segoe UI Semibold" panose="020B0702040204020203" pitchFamily="34" charset="0"/>
              </a:rPr>
              <a:t>Energy and women's economic empowerment</a:t>
            </a:r>
          </a:p>
        </p:txBody>
      </p:sp>
      <p:pic>
        <p:nvPicPr>
          <p:cNvPr id="40964" name="Picture 28" descr="Logo&#10;&#10;Description automatically generated">
            <a:extLst>
              <a:ext uri="{FF2B5EF4-FFF2-40B4-BE49-F238E27FC236}">
                <a16:creationId xmlns:a16="http://schemas.microsoft.com/office/drawing/2014/main" id="{6E493E8D-D42F-41CE-B606-013FE8C3F0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2775" y="6096000"/>
            <a:ext cx="12350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9">
            <a:extLst>
              <a:ext uri="{FF2B5EF4-FFF2-40B4-BE49-F238E27FC236}">
                <a16:creationId xmlns:a16="http://schemas.microsoft.com/office/drawing/2014/main" id="{5CE5DA05-1C1A-4CE7-8C6C-251DA9C35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5759450"/>
            <a:ext cx="30273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0" name="Espace réservé du contenu 1">
            <a:extLst>
              <a:ext uri="{FF2B5EF4-FFF2-40B4-BE49-F238E27FC236}">
                <a16:creationId xmlns:a16="http://schemas.microsoft.com/office/drawing/2014/main" id="{90E8CD28-7CED-45AF-8089-54B3888527A0}"/>
              </a:ext>
            </a:extLst>
          </p:cNvPr>
          <p:cNvSpPr>
            <a:spLocks noGrp="1"/>
          </p:cNvSpPr>
          <p:nvPr>
            <p:ph idx="1"/>
          </p:nvPr>
        </p:nvSpPr>
        <p:spPr>
          <a:xfrm>
            <a:off x="385763" y="974725"/>
            <a:ext cx="11298237" cy="4724400"/>
          </a:xfrm>
        </p:spPr>
        <p:txBody>
          <a:bodyPr/>
          <a:lstStyle/>
          <a:p>
            <a:pPr marL="0" indent="0">
              <a:buNone/>
              <a:defRPr/>
            </a:pPr>
            <a:r>
              <a:rPr lang="en-GB" dirty="0"/>
              <a:t>Access to electricity can increase women's participation in the labour market, human capital development and income-generating activities.</a:t>
            </a:r>
          </a:p>
          <a:p>
            <a:pPr marL="0" indent="0">
              <a:buFont typeface="Arial" panose="020B0604020202020204" pitchFamily="34" charset="0"/>
              <a:buNone/>
              <a:defRPr/>
            </a:pPr>
            <a:endParaRPr lang="fr-FR" dirty="0"/>
          </a:p>
          <a:p>
            <a:pPr marL="0" indent="0">
              <a:buNone/>
              <a:defRPr/>
            </a:pPr>
            <a:r>
              <a:rPr lang="en-GB" dirty="0"/>
              <a:t>The use of solar energy for agricultural production, especially horticultural watering (</a:t>
            </a:r>
            <a:r>
              <a:rPr lang="en-GB" dirty="0" err="1"/>
              <a:t>exhaure</a:t>
            </a:r>
            <a:r>
              <a:rPr lang="en-GB" dirty="0"/>
              <a:t> and irrigation), can:</a:t>
            </a:r>
          </a:p>
          <a:p>
            <a:pPr>
              <a:defRPr/>
            </a:pPr>
            <a:r>
              <a:rPr lang="en-GB" dirty="0"/>
              <a:t>Reduce women’s </a:t>
            </a:r>
            <a:r>
              <a:rPr lang="en-GB" dirty="0" err="1"/>
              <a:t>penibility</a:t>
            </a:r>
            <a:r>
              <a:rPr lang="en-GB" dirty="0"/>
              <a:t> and working time compared to manual work;</a:t>
            </a:r>
          </a:p>
          <a:p>
            <a:pPr>
              <a:defRPr/>
            </a:pPr>
            <a:r>
              <a:rPr lang="en-GB" dirty="0"/>
              <a:t>Increase energy efficiency compared to gas pumps;</a:t>
            </a:r>
          </a:p>
          <a:p>
            <a:pPr>
              <a:defRPr/>
            </a:pPr>
            <a:r>
              <a:rPr lang="en-GB" dirty="0"/>
              <a:t>Increase farm incomes;</a:t>
            </a:r>
          </a:p>
          <a:p>
            <a:pPr>
              <a:defRPr/>
            </a:pPr>
            <a:r>
              <a:rPr lang="en-GB" dirty="0"/>
              <a:t>Reduce greenhouse gas emissions from petrol/diesel pumps by 95%.</a:t>
            </a:r>
          </a:p>
          <a:p>
            <a:pPr marL="0" indent="0">
              <a:buNone/>
              <a:defRPr/>
            </a:pPr>
            <a:endParaRPr lang="en-GB" dirty="0"/>
          </a:p>
          <a:p>
            <a:pPr marL="0" indent="0">
              <a:buFont typeface="Arial" panose="020B0604020202020204" pitchFamily="34" charset="0"/>
              <a:buNone/>
              <a:defRPr/>
            </a:pPr>
            <a:endParaRPr lang="fr-FR" dirty="0"/>
          </a:p>
        </p:txBody>
      </p:sp>
      <p:sp>
        <p:nvSpPr>
          <p:cNvPr id="11" name="Rectangle 10">
            <a:extLst>
              <a:ext uri="{FF2B5EF4-FFF2-40B4-BE49-F238E27FC236}">
                <a16:creationId xmlns:a16="http://schemas.microsoft.com/office/drawing/2014/main" id="{281A74C9-F805-4CAA-B609-EC41354D1B5F}"/>
              </a:ext>
            </a:extLst>
          </p:cNvPr>
          <p:cNvSpPr/>
          <p:nvPr/>
        </p:nvSpPr>
        <p:spPr>
          <a:xfrm>
            <a:off x="4606925" y="628650"/>
            <a:ext cx="8007350" cy="254000"/>
          </a:xfrm>
          <a:prstGeom prst="rect">
            <a:avLst/>
          </a:prstGeom>
        </p:spPr>
        <p:txBody>
          <a:bodyPr>
            <a:spAutoFit/>
          </a:bodyPr>
          <a:lstStyle/>
          <a:p>
            <a:pPr>
              <a:defRPr/>
            </a:pPr>
            <a:r>
              <a:rPr lang="fr-FR" sz="1050" dirty="0">
                <a:solidFill>
                  <a:schemeClr val="bg1"/>
                </a:solidFill>
              </a:rPr>
              <a:t>La transition énergétique pour l’autonomisation économique des femmes à travers la chaîne de valeur horticole en Guinée et au Sénégal </a:t>
            </a:r>
            <a:endParaRPr lang="en-GB" sz="1050" dirty="0">
              <a:solidFill>
                <a:schemeClr val="bg1"/>
              </a:solidFill>
            </a:endParaRPr>
          </a:p>
        </p:txBody>
      </p:sp>
    </p:spTree>
    <p:extLst>
      <p:ext uri="{BB962C8B-B14F-4D97-AF65-F5344CB8AC3E}">
        <p14:creationId xmlns:p14="http://schemas.microsoft.com/office/powerpoint/2010/main" val="3603206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63993D4-6113-442B-BB37-7B4BF626E0D6}"/>
              </a:ext>
            </a:extLst>
          </p:cNvPr>
          <p:cNvPicPr>
            <a:picLocks noChangeAspect="1"/>
          </p:cNvPicPr>
          <p:nvPr/>
        </p:nvPicPr>
        <p:blipFill rotWithShape="1">
          <a:blip r:embed="rId2"/>
          <a:srcRect r="16335"/>
          <a:stretch/>
        </p:blipFill>
        <p:spPr>
          <a:xfrm>
            <a:off x="0" y="57895"/>
            <a:ext cx="8606672" cy="6858000"/>
          </a:xfrm>
          <a:prstGeom prst="rect">
            <a:avLst/>
          </a:prstGeom>
        </p:spPr>
      </p:pic>
      <p:sp>
        <p:nvSpPr>
          <p:cNvPr id="37894" name="Rectangle 15">
            <a:extLst>
              <a:ext uri="{FF2B5EF4-FFF2-40B4-BE49-F238E27FC236}">
                <a16:creationId xmlns:a16="http://schemas.microsoft.com/office/drawing/2014/main" id="{1EEFE84F-4730-45C8-8BFA-1EA0458D09EB}"/>
              </a:ext>
            </a:extLst>
          </p:cNvPr>
          <p:cNvSpPr>
            <a:spLocks noChangeArrowheads="1"/>
          </p:cNvSpPr>
          <p:nvPr/>
        </p:nvSpPr>
        <p:spPr bwMode="auto">
          <a:xfrm>
            <a:off x="0" y="1238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en-US" sz="1100">
                <a:ea typeface="Calibri" panose="020F0502020204030204" pitchFamily="34" charset="0"/>
                <a:cs typeface="Times New Roman" panose="02020603050405020304" pitchFamily="18" charset="0"/>
              </a:rPr>
              <a:t>     </a:t>
            </a:r>
            <a:endParaRPr lang="fr-FR" altLang="en-US" sz="1800">
              <a:ea typeface="Calibri" panose="020F0502020204030204" pitchFamily="34" charset="0"/>
              <a:cs typeface="Times New Roman" panose="02020603050405020304" pitchFamily="18" charset="0"/>
            </a:endParaRPr>
          </a:p>
        </p:txBody>
      </p:sp>
      <p:sp>
        <p:nvSpPr>
          <p:cNvPr id="37895" name="Rectangle 16">
            <a:extLst>
              <a:ext uri="{FF2B5EF4-FFF2-40B4-BE49-F238E27FC236}">
                <a16:creationId xmlns:a16="http://schemas.microsoft.com/office/drawing/2014/main" id="{585D1F4C-6030-43CB-AA93-99E395D6ABF7}"/>
              </a:ext>
            </a:extLst>
          </p:cNvPr>
          <p:cNvSpPr>
            <a:spLocks noChangeArrowheads="1"/>
          </p:cNvSpPr>
          <p:nvPr/>
        </p:nvSpPr>
        <p:spPr bwMode="auto">
          <a:xfrm>
            <a:off x="0" y="1790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en-US" sz="1100">
                <a:ea typeface="Calibri" panose="020F0502020204030204" pitchFamily="34" charset="0"/>
                <a:cs typeface="Times New Roman" panose="02020603050405020304" pitchFamily="18" charset="0"/>
              </a:rPr>
              <a:t>     </a:t>
            </a:r>
            <a:endParaRPr lang="fr-FR" altLang="en-US" sz="1800">
              <a:ea typeface="Calibri" panose="020F0502020204030204" pitchFamily="34" charset="0"/>
              <a:cs typeface="Times New Roman" panose="02020603050405020304" pitchFamily="18" charset="0"/>
            </a:endParaRPr>
          </a:p>
        </p:txBody>
      </p:sp>
      <p:sp>
        <p:nvSpPr>
          <p:cNvPr id="37896" name="Rectangle 17">
            <a:extLst>
              <a:ext uri="{FF2B5EF4-FFF2-40B4-BE49-F238E27FC236}">
                <a16:creationId xmlns:a16="http://schemas.microsoft.com/office/drawing/2014/main" id="{93C4B829-D847-43BD-8E7B-D56C348DADDC}"/>
              </a:ext>
            </a:extLst>
          </p:cNvPr>
          <p:cNvSpPr>
            <a:spLocks noChangeArrowheads="1"/>
          </p:cNvSpPr>
          <p:nvPr/>
        </p:nvSpPr>
        <p:spPr bwMode="auto">
          <a:xfrm>
            <a:off x="0" y="232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en-US" sz="1100">
                <a:ea typeface="Calibri" panose="020F0502020204030204" pitchFamily="34" charset="0"/>
                <a:cs typeface="Times New Roman" panose="02020603050405020304" pitchFamily="18" charset="0"/>
              </a:rPr>
              <a:t>   </a:t>
            </a:r>
            <a:endParaRPr lang="fr-FR" altLang="en-US" sz="1800">
              <a:ea typeface="Calibri" panose="020F0502020204030204" pitchFamily="34" charset="0"/>
              <a:cs typeface="Times New Roman" panose="02020603050405020304" pitchFamily="18" charset="0"/>
            </a:endParaRPr>
          </a:p>
        </p:txBody>
      </p:sp>
      <p:sp>
        <p:nvSpPr>
          <p:cNvPr id="37897" name="Rectangle 18">
            <a:extLst>
              <a:ext uri="{FF2B5EF4-FFF2-40B4-BE49-F238E27FC236}">
                <a16:creationId xmlns:a16="http://schemas.microsoft.com/office/drawing/2014/main" id="{8AB2D0DE-D286-4846-8A56-F9520A5C63B7}"/>
              </a:ext>
            </a:extLst>
          </p:cNvPr>
          <p:cNvSpPr>
            <a:spLocks noChangeArrowheads="1"/>
          </p:cNvSpPr>
          <p:nvPr/>
        </p:nvSpPr>
        <p:spPr bwMode="auto">
          <a:xfrm>
            <a:off x="0" y="3041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2" name="Rectangle 1">
            <a:extLst>
              <a:ext uri="{FF2B5EF4-FFF2-40B4-BE49-F238E27FC236}">
                <a16:creationId xmlns:a16="http://schemas.microsoft.com/office/drawing/2014/main" id="{3D10614A-FAB4-4ECD-ADA6-CCB5982CCA99}"/>
              </a:ext>
            </a:extLst>
          </p:cNvPr>
          <p:cNvSpPr/>
          <p:nvPr/>
        </p:nvSpPr>
        <p:spPr>
          <a:xfrm>
            <a:off x="8682087" y="2353755"/>
            <a:ext cx="3280527" cy="1631216"/>
          </a:xfrm>
          <a:prstGeom prst="rect">
            <a:avLst/>
          </a:prstGeom>
        </p:spPr>
        <p:txBody>
          <a:bodyPr wrap="square">
            <a:spAutoFit/>
          </a:bodyPr>
          <a:lstStyle/>
          <a:p>
            <a:pPr algn="ctr"/>
            <a:r>
              <a:rPr lang="en-GB" sz="2000" dirty="0">
                <a:solidFill>
                  <a:schemeClr val="accent1"/>
                </a:solidFill>
              </a:rPr>
              <a:t>For more information please contact:</a:t>
            </a:r>
          </a:p>
          <a:p>
            <a:pPr algn="ctr"/>
            <a:endParaRPr lang="en-GB" sz="2000" dirty="0">
              <a:solidFill>
                <a:schemeClr val="accent1"/>
              </a:solidFill>
            </a:endParaRPr>
          </a:p>
          <a:p>
            <a:pPr algn="ctr"/>
            <a:r>
              <a:rPr lang="en-GB" sz="2000" dirty="0">
                <a:solidFill>
                  <a:schemeClr val="accent1"/>
                </a:solidFill>
              </a:rPr>
              <a:t>laure.tall@ipar.sn</a:t>
            </a:r>
          </a:p>
          <a:p>
            <a:pPr algn="ctr"/>
            <a:r>
              <a:rPr lang="en-GB" sz="2000" dirty="0">
                <a:solidFill>
                  <a:schemeClr val="accent1"/>
                </a:solidFill>
              </a:rPr>
              <a:t>maramecisse@ipar.sn</a:t>
            </a:r>
          </a:p>
        </p:txBody>
      </p:sp>
    </p:spTree>
    <p:extLst>
      <p:ext uri="{BB962C8B-B14F-4D97-AF65-F5344CB8AC3E}">
        <p14:creationId xmlns:p14="http://schemas.microsoft.com/office/powerpoint/2010/main" val="391307944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792</Words>
  <Application>Microsoft Office PowerPoint</Application>
  <PresentationFormat>Widescreen</PresentationFormat>
  <Paragraphs>90</Paragraphs>
  <Slides>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Segoe UI</vt:lpstr>
      <vt:lpstr>Segoe UI Semibold</vt:lpstr>
      <vt:lpstr>Thème Office</vt:lpstr>
      <vt:lpstr>PowerPoint Presentation</vt:lpstr>
      <vt:lpstr>The challenges of African women in the economic development</vt:lpstr>
      <vt:lpstr>The COVID-effect , the case of Senegal</vt:lpstr>
      <vt:lpstr>Agriculture, an engine of development</vt:lpstr>
      <vt:lpstr>Energy transition</vt:lpstr>
      <vt:lpstr>Energy and women's economic empowerment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Mairi Dupar</cp:lastModifiedBy>
  <cp:revision>13</cp:revision>
  <dcterms:created xsi:type="dcterms:W3CDTF">2022-03-21T11:53:18Z</dcterms:created>
  <dcterms:modified xsi:type="dcterms:W3CDTF">2022-03-24T13:40:32Z</dcterms:modified>
</cp:coreProperties>
</file>