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92" r:id="rId2"/>
    <p:sldId id="257" r:id="rId3"/>
    <p:sldId id="303" r:id="rId4"/>
    <p:sldId id="295" r:id="rId5"/>
    <p:sldId id="296" r:id="rId6"/>
    <p:sldId id="305" r:id="rId7"/>
    <p:sldId id="304" r:id="rId8"/>
    <p:sldId id="306" r:id="rId9"/>
    <p:sldId id="297" r:id="rId10"/>
    <p:sldId id="307" r:id="rId11"/>
    <p:sldId id="298" r:id="rId12"/>
    <p:sldId id="308" r:id="rId13"/>
    <p:sldId id="309" r:id="rId14"/>
    <p:sldId id="299" r:id="rId15"/>
    <p:sldId id="300" r:id="rId16"/>
    <p:sldId id="310" r:id="rId17"/>
    <p:sldId id="301" r:id="rId18"/>
    <p:sldId id="311" r:id="rId19"/>
    <p:sldId id="302" r:id="rId20"/>
    <p:sldId id="33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enta Microsoft" initials="CM" lastIdx="1" clrIdx="0">
    <p:extLst/>
  </p:cmAuthor>
  <p:cmAuthor id="2" name="Cuenta Microsoft" initials="CM [2]" lastIdx="1" clrIdx="1">
    <p:extLst/>
  </p:cmAuthor>
  <p:cmAuthor id="3" name="Cuenta Microsoft" initials="CM [3]" lastIdx="1" clrIdx="2">
    <p:extLst/>
  </p:cmAuthor>
  <p:cmAuthor id="4" name="Cuenta Microsoft" initials="CM [4]" lastIdx="1" clrIdx="3">
    <p:extLst/>
  </p:cmAuthor>
  <p:cmAuthor id="5" name="Maria Jose Pacha" initials="MJP"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1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79" autoAdjust="0"/>
    <p:restoredTop sz="81165" autoAdjust="0"/>
  </p:normalViewPr>
  <p:slideViewPr>
    <p:cSldViewPr snapToGrid="0" snapToObjects="1">
      <p:cViewPr>
        <p:scale>
          <a:sx n="96" d="100"/>
          <a:sy n="96" d="100"/>
        </p:scale>
        <p:origin x="-1048" y="2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C9ED89-28C5-EB43-87C2-D39600715465}" type="datetimeFigureOut">
              <a:rPr lang="en-US" smtClean="0"/>
              <a:t>28/4/20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3F58C6-9ED8-5B45-9BBB-AE8BE8888C8D}" type="slidenum">
              <a:rPr lang="en-US" smtClean="0"/>
              <a:t>‹#›</a:t>
            </a:fld>
            <a:endParaRPr lang="en-US"/>
          </a:p>
        </p:txBody>
      </p:sp>
    </p:spTree>
    <p:extLst>
      <p:ext uri="{BB962C8B-B14F-4D97-AF65-F5344CB8AC3E}">
        <p14:creationId xmlns:p14="http://schemas.microsoft.com/office/powerpoint/2010/main" val="2055012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41583-ECC9-954A-92D4-2357EB73EA32}" type="datetimeFigureOut">
              <a:rPr lang="en-US" smtClean="0"/>
              <a:t>28/4/20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432E1-03CE-EB4F-B07A-653BD0E4AC67}" type="slidenum">
              <a:rPr lang="en-US" smtClean="0"/>
              <a:t>‹#›</a:t>
            </a:fld>
            <a:endParaRPr lang="en-US"/>
          </a:p>
        </p:txBody>
      </p:sp>
    </p:spTree>
    <p:extLst>
      <p:ext uri="{BB962C8B-B14F-4D97-AF65-F5344CB8AC3E}">
        <p14:creationId xmlns:p14="http://schemas.microsoft.com/office/powerpoint/2010/main" val="39142021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a:t>
            </a:fld>
            <a:endParaRPr lang="en-US"/>
          </a:p>
        </p:txBody>
      </p:sp>
    </p:spTree>
    <p:extLst>
      <p:ext uri="{BB962C8B-B14F-4D97-AF65-F5344CB8AC3E}">
        <p14:creationId xmlns:p14="http://schemas.microsoft.com/office/powerpoint/2010/main" val="88318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dirty="0" smtClean="0">
                <a:solidFill>
                  <a:schemeClr val="tx1"/>
                </a:solidFill>
                <a:latin typeface="+mn-lt"/>
                <a:ea typeface="+mn-ea"/>
                <a:cs typeface="+mn-cs"/>
              </a:rPr>
              <a:t>Es bien sabido que las personas se ven afectadas de manera</a:t>
            </a:r>
          </a:p>
          <a:p>
            <a:r>
              <a:rPr lang="es-ES_tradnl" sz="1200" b="0" i="0" u="none" strike="noStrike" kern="1200" baseline="0" dirty="0" smtClean="0">
                <a:solidFill>
                  <a:schemeClr val="tx1"/>
                </a:solidFill>
                <a:latin typeface="+mn-lt"/>
                <a:ea typeface="+mn-ea"/>
                <a:cs typeface="+mn-cs"/>
              </a:rPr>
              <a:t>diferente por los impactos del cambio climático y por las</a:t>
            </a:r>
          </a:p>
          <a:p>
            <a:r>
              <a:rPr lang="es-ES_tradnl" sz="1200" b="0" i="0" u="none" strike="noStrike" kern="1200" baseline="0" dirty="0" smtClean="0">
                <a:solidFill>
                  <a:schemeClr val="tx1"/>
                </a:solidFill>
                <a:latin typeface="+mn-lt"/>
                <a:ea typeface="+mn-ea"/>
                <a:cs typeface="+mn-cs"/>
              </a:rPr>
              <a:t>respuestas de la sociedad hacia este, y también, que las mujeres</a:t>
            </a:r>
          </a:p>
          <a:p>
            <a:r>
              <a:rPr lang="es-ES_tradnl" sz="1200" b="0" i="0" u="none" strike="noStrike" kern="1200" baseline="0" dirty="0" smtClean="0">
                <a:solidFill>
                  <a:schemeClr val="tx1"/>
                </a:solidFill>
                <a:latin typeface="+mn-lt"/>
                <a:ea typeface="+mn-ea"/>
                <a:cs typeface="+mn-cs"/>
              </a:rPr>
              <a:t>pueden verse particularmente afectadas. Las mujeres, los pueblos</a:t>
            </a:r>
          </a:p>
          <a:p>
            <a:r>
              <a:rPr lang="es-ES_tradnl" sz="1200" b="0" i="0" u="none" strike="noStrike" kern="1200" baseline="0" dirty="0" smtClean="0">
                <a:solidFill>
                  <a:schemeClr val="tx1"/>
                </a:solidFill>
                <a:latin typeface="+mn-lt"/>
                <a:ea typeface="+mn-ea"/>
                <a:cs typeface="+mn-cs"/>
              </a:rPr>
              <a:t>indígenas y otros grupos típicamente marginados tienen un</a:t>
            </a:r>
          </a:p>
          <a:p>
            <a:r>
              <a:rPr lang="es-ES_tradnl" sz="1200" b="0" i="0" u="none" strike="noStrike" kern="1200" baseline="0" dirty="0" smtClean="0">
                <a:solidFill>
                  <a:schemeClr val="tx1"/>
                </a:solidFill>
                <a:latin typeface="+mn-lt"/>
                <a:ea typeface="+mn-ea"/>
                <a:cs typeface="+mn-cs"/>
              </a:rPr>
              <a:t>conocimiento vital y están demostrando ingenio en las prácticas</a:t>
            </a:r>
          </a:p>
          <a:p>
            <a:r>
              <a:rPr lang="es-ES_tradnl" sz="1200" b="0" i="0" u="none" strike="noStrike" kern="1200" baseline="0" dirty="0" smtClean="0">
                <a:solidFill>
                  <a:schemeClr val="tx1"/>
                </a:solidFill>
                <a:latin typeface="+mn-lt"/>
                <a:ea typeface="+mn-ea"/>
                <a:cs typeface="+mn-cs"/>
              </a:rPr>
              <a:t>de gestión de la tierra para adaptarse al cambio climático.</a:t>
            </a:r>
          </a:p>
          <a:p>
            <a:endParaRPr lang="en-GB" sz="1200" b="0" i="0" u="none" strike="noStrike" kern="1200" baseline="0" dirty="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La mayor parte de la literatura se centra en la mayor</a:t>
            </a:r>
          </a:p>
          <a:p>
            <a:r>
              <a:rPr lang="es-ES_tradnl" sz="1200" b="0" i="0" u="none" strike="noStrike" kern="1200" baseline="0" dirty="0" smtClean="0">
                <a:solidFill>
                  <a:schemeClr val="tx1"/>
                </a:solidFill>
                <a:latin typeface="+mn-lt"/>
                <a:ea typeface="+mn-ea"/>
                <a:cs typeface="+mn-cs"/>
              </a:rPr>
              <a:t>vulnerabilidad de las mujeres y otros grupos socialmente</a:t>
            </a:r>
          </a:p>
          <a:p>
            <a:r>
              <a:rPr lang="es-ES_tradnl" sz="1200" b="0" i="0" u="none" strike="noStrike" kern="1200" baseline="0" dirty="0" smtClean="0">
                <a:solidFill>
                  <a:schemeClr val="tx1"/>
                </a:solidFill>
                <a:latin typeface="+mn-lt"/>
                <a:ea typeface="+mn-ea"/>
                <a:cs typeface="+mn-cs"/>
              </a:rPr>
              <a:t>marginados frente a los impactos negativos del cambio</a:t>
            </a:r>
          </a:p>
          <a:p>
            <a:r>
              <a:rPr lang="es-ES_tradnl" sz="1200" b="0" i="0" u="none" strike="noStrike" kern="1200" baseline="0" dirty="0" smtClean="0">
                <a:solidFill>
                  <a:schemeClr val="tx1"/>
                </a:solidFill>
                <a:latin typeface="+mn-lt"/>
                <a:ea typeface="+mn-ea"/>
                <a:cs typeface="+mn-cs"/>
              </a:rPr>
              <a:t>climático. Sin embargo, es importante no encuadrar a las</a:t>
            </a:r>
          </a:p>
          <a:p>
            <a:r>
              <a:rPr lang="es-ES_tradnl" sz="1200" b="0" i="0" u="none" strike="noStrike" kern="1200" baseline="0" dirty="0" smtClean="0">
                <a:solidFill>
                  <a:schemeClr val="tx1"/>
                </a:solidFill>
                <a:latin typeface="+mn-lt"/>
                <a:ea typeface="+mn-ea"/>
                <a:cs typeface="+mn-cs"/>
              </a:rPr>
              <a:t>personas como ‘víctimas’. Las narrativas deben reconocer</a:t>
            </a:r>
          </a:p>
          <a:p>
            <a:r>
              <a:rPr lang="es-ES_tradnl" sz="1200" b="0" i="0" u="none" strike="noStrike" kern="1200" baseline="0" dirty="0" smtClean="0">
                <a:solidFill>
                  <a:schemeClr val="tx1"/>
                </a:solidFill>
                <a:latin typeface="+mn-lt"/>
                <a:ea typeface="+mn-ea"/>
                <a:cs typeface="+mn-cs"/>
              </a:rPr>
              <a:t>las fortalezas reales y el ingenio de las mujeres, los pueblos</a:t>
            </a:r>
          </a:p>
          <a:p>
            <a:r>
              <a:rPr lang="es-ES_tradnl" sz="1200" b="0" i="0" u="none" strike="noStrike" kern="1200" baseline="0" dirty="0" smtClean="0">
                <a:solidFill>
                  <a:schemeClr val="tx1"/>
                </a:solidFill>
                <a:latin typeface="+mn-lt"/>
                <a:ea typeface="+mn-ea"/>
                <a:cs typeface="+mn-cs"/>
              </a:rPr>
              <a:t>indígenas y otros grupos marginados, particularmente, en la</a:t>
            </a:r>
          </a:p>
          <a:p>
            <a:r>
              <a:rPr lang="es-ES_tradnl" sz="1200" b="0" i="0" u="none" strike="noStrike" kern="1200" baseline="0" dirty="0" smtClean="0">
                <a:solidFill>
                  <a:schemeClr val="tx1"/>
                </a:solidFill>
                <a:latin typeface="+mn-lt"/>
                <a:ea typeface="+mn-ea"/>
                <a:cs typeface="+mn-cs"/>
              </a:rPr>
              <a:t>adaptación al cambio climático. Además, debe reconocerse</a:t>
            </a:r>
          </a:p>
          <a:p>
            <a:r>
              <a:rPr lang="es-ES_tradnl" sz="1200" b="0" i="0" u="none" strike="noStrike" kern="1200" baseline="0" dirty="0" smtClean="0">
                <a:solidFill>
                  <a:schemeClr val="tx1"/>
                </a:solidFill>
                <a:latin typeface="+mn-lt"/>
                <a:ea typeface="+mn-ea"/>
                <a:cs typeface="+mn-cs"/>
              </a:rPr>
              <a:t>que las mujeres a menudo asumen nuevos roles de liderazgo</a:t>
            </a:r>
          </a:p>
          <a:p>
            <a:r>
              <a:rPr lang="es-ES_tradnl" sz="1200" b="0" i="0" u="none" strike="noStrike" kern="1200" baseline="0" dirty="0" smtClean="0">
                <a:solidFill>
                  <a:schemeClr val="tx1"/>
                </a:solidFill>
                <a:latin typeface="+mn-lt"/>
                <a:ea typeface="+mn-ea"/>
                <a:cs typeface="+mn-cs"/>
              </a:rPr>
              <a:t>cuando se adaptan a los impactos del cambio climático que ya</a:t>
            </a:r>
          </a:p>
          <a:p>
            <a:r>
              <a:rPr lang="es-ES_tradnl" sz="1200" b="0" i="0" u="none" strike="noStrike" kern="1200" baseline="0" dirty="0" smtClean="0">
                <a:solidFill>
                  <a:schemeClr val="tx1"/>
                </a:solidFill>
                <a:latin typeface="+mn-lt"/>
                <a:ea typeface="+mn-ea"/>
                <a:cs typeface="+mn-cs"/>
              </a:rPr>
              <a:t>se sienten actualmente.</a:t>
            </a:r>
          </a:p>
          <a:p>
            <a:endParaRPr lang="en-US" sz="1200" b="0" i="0" u="none" strike="noStrike" kern="1200" baseline="0" dirty="0">
              <a:solidFill>
                <a:schemeClr val="tx1"/>
              </a:solidFill>
              <a:latin typeface="+mn-lt"/>
              <a:ea typeface="+mn-ea"/>
              <a:cs typeface="+mn-cs"/>
            </a:endParaRPr>
          </a:p>
          <a:p>
            <a:r>
              <a:rPr lang="es-ES_tradnl" sz="1200" b="1" i="0" u="none" strike="noStrike" kern="1200" baseline="0" dirty="0" smtClean="0">
                <a:solidFill>
                  <a:schemeClr val="tx1"/>
                </a:solidFill>
                <a:latin typeface="+mn-lt"/>
                <a:ea typeface="+mn-ea"/>
                <a:cs typeface="+mn-cs"/>
              </a:rPr>
              <a:t>Un enfoque amplio para los temas de género</a:t>
            </a:r>
          </a:p>
          <a:p>
            <a:endParaRPr lang="es-ES_tradnl" sz="1200" b="1"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Hasta la fecha, no existe suficiente evidencia sobre cómo las</a:t>
            </a:r>
          </a:p>
          <a:p>
            <a:r>
              <a:rPr lang="es-ES_tradnl" sz="1200" b="0" i="0" u="none" strike="noStrike" kern="1200" baseline="0" dirty="0" smtClean="0">
                <a:solidFill>
                  <a:schemeClr val="tx1"/>
                </a:solidFill>
                <a:latin typeface="+mn-lt"/>
                <a:ea typeface="+mn-ea"/>
                <a:cs typeface="+mn-cs"/>
              </a:rPr>
              <a:t>actividades de mitigación climática están empoderando o</a:t>
            </a:r>
          </a:p>
          <a:p>
            <a:r>
              <a:rPr lang="es-ES_tradnl" sz="1200" b="0" i="0" u="none" strike="noStrike" kern="1200" baseline="0" dirty="0" err="1" smtClean="0">
                <a:solidFill>
                  <a:schemeClr val="tx1"/>
                </a:solidFill>
                <a:latin typeface="+mn-lt"/>
                <a:ea typeface="+mn-ea"/>
                <a:cs typeface="+mn-cs"/>
              </a:rPr>
              <a:t>desempoderando</a:t>
            </a:r>
            <a:r>
              <a:rPr lang="es-ES_tradnl" sz="1200" b="0" i="0" u="none" strike="noStrike" kern="1200" baseline="0" dirty="0" smtClean="0">
                <a:solidFill>
                  <a:schemeClr val="tx1"/>
                </a:solidFill>
                <a:latin typeface="+mn-lt"/>
                <a:ea typeface="+mn-ea"/>
                <a:cs typeface="+mn-cs"/>
              </a:rPr>
              <a:t> a las mujeres y cómo afectan el bienestar de</a:t>
            </a:r>
          </a:p>
          <a:p>
            <a:r>
              <a:rPr lang="es-ES_tradnl" sz="1200" b="0" i="0" u="none" strike="noStrike" kern="1200" baseline="0" dirty="0" smtClean="0">
                <a:solidFill>
                  <a:schemeClr val="tx1"/>
                </a:solidFill>
                <a:latin typeface="+mn-lt"/>
                <a:ea typeface="+mn-ea"/>
                <a:cs typeface="+mn-cs"/>
              </a:rPr>
              <a:t>las mujeres y las niñas. Esta es un .rea prioritaria para futuras</a:t>
            </a:r>
          </a:p>
          <a:p>
            <a:r>
              <a:rPr lang="es-ES_tradnl" sz="1200" b="0" i="0" u="none" strike="noStrike" kern="1200" baseline="0" dirty="0" smtClean="0">
                <a:solidFill>
                  <a:schemeClr val="tx1"/>
                </a:solidFill>
                <a:latin typeface="+mn-lt"/>
                <a:ea typeface="+mn-ea"/>
                <a:cs typeface="+mn-cs"/>
              </a:rPr>
              <a:t>investigaciones. Para la mitigación climática basada en la tierra,</a:t>
            </a:r>
          </a:p>
          <a:p>
            <a:r>
              <a:rPr lang="es-ES_tradnl" sz="1200" b="0" i="0" u="none" strike="noStrike" kern="1200" baseline="0" dirty="0" smtClean="0">
                <a:solidFill>
                  <a:schemeClr val="tx1"/>
                </a:solidFill>
                <a:latin typeface="+mn-lt"/>
                <a:ea typeface="+mn-ea"/>
                <a:cs typeface="+mn-cs"/>
              </a:rPr>
              <a:t>existe alguna evidencia de que estas actividades ‘pueden</a:t>
            </a:r>
          </a:p>
          <a:p>
            <a:r>
              <a:rPr lang="es-ES_tradnl" sz="1200" b="0" i="0" u="none" strike="noStrike" kern="1200" baseline="0" dirty="0" smtClean="0">
                <a:solidFill>
                  <a:schemeClr val="tx1"/>
                </a:solidFill>
                <a:latin typeface="+mn-lt"/>
                <a:ea typeface="+mn-ea"/>
                <a:cs typeface="+mn-cs"/>
              </a:rPr>
              <a:t>interferir con los medios de vida tradicionales en las zonas rurales,</a:t>
            </a:r>
          </a:p>
          <a:p>
            <a:r>
              <a:rPr lang="es-ES_tradnl" sz="1200" b="0" i="0" u="none" strike="noStrike" kern="1200" baseline="0" dirty="0" smtClean="0">
                <a:solidFill>
                  <a:schemeClr val="tx1"/>
                </a:solidFill>
                <a:latin typeface="+mn-lt"/>
                <a:ea typeface="+mn-ea"/>
                <a:cs typeface="+mn-cs"/>
              </a:rPr>
              <a:t>causar conflictos, provocar una disminución de los medios de</a:t>
            </a:r>
          </a:p>
          <a:p>
            <a:r>
              <a:rPr lang="es-ES_tradnl" sz="1200" b="0" i="0" u="none" strike="noStrike" kern="1200" baseline="0" dirty="0" smtClean="0">
                <a:solidFill>
                  <a:schemeClr val="tx1"/>
                </a:solidFill>
                <a:latin typeface="+mn-lt"/>
                <a:ea typeface="+mn-ea"/>
                <a:cs typeface="+mn-cs"/>
              </a:rPr>
              <a:t>vida de las mujeres y reforzar las desigualdades y exclusiones</a:t>
            </a:r>
          </a:p>
          <a:p>
            <a:r>
              <a:rPr lang="es-ES_tradnl" sz="1200" b="0" i="0" u="none" strike="noStrike" kern="1200" baseline="0" dirty="0" smtClean="0">
                <a:solidFill>
                  <a:schemeClr val="tx1"/>
                </a:solidFill>
                <a:latin typeface="+mn-lt"/>
                <a:ea typeface="+mn-ea"/>
                <a:cs typeface="+mn-cs"/>
              </a:rPr>
              <a:t>sociales existentes si no se evita que sean capturadas por y para</a:t>
            </a:r>
          </a:p>
          <a:p>
            <a:r>
              <a:rPr lang="es-ES_tradnl" sz="1200" b="0" i="0" u="none" strike="noStrike" kern="1200" baseline="0" dirty="0" smtClean="0">
                <a:solidFill>
                  <a:schemeClr val="tx1"/>
                </a:solidFill>
                <a:latin typeface="+mn-lt"/>
                <a:ea typeface="+mn-ea"/>
                <a:cs typeface="+mn-cs"/>
              </a:rPr>
              <a:t>beneficio de las .lites’.93 Estas medidas incluyen el cultivo de</a:t>
            </a:r>
          </a:p>
          <a:p>
            <a:r>
              <a:rPr lang="es-ES_tradnl" sz="1200" b="0" i="0" u="none" strike="noStrike" kern="1200" baseline="0" dirty="0" smtClean="0">
                <a:solidFill>
                  <a:schemeClr val="tx1"/>
                </a:solidFill>
                <a:latin typeface="+mn-lt"/>
                <a:ea typeface="+mn-ea"/>
                <a:cs typeface="+mn-cs"/>
              </a:rPr>
              <a:t>biocombustibles, las Emisiones Reducidas de la Deforestación</a:t>
            </a:r>
          </a:p>
          <a:p>
            <a:r>
              <a:rPr lang="es-ES_tradnl" sz="1200" b="0" i="0" u="none" strike="noStrike" kern="1200" baseline="0" dirty="0" smtClean="0">
                <a:solidFill>
                  <a:schemeClr val="tx1"/>
                </a:solidFill>
                <a:latin typeface="+mn-lt"/>
                <a:ea typeface="+mn-ea"/>
                <a:cs typeface="+mn-cs"/>
              </a:rPr>
              <a:t>y la Degradación de los Bosques (REED+)y las actividades de</a:t>
            </a:r>
          </a:p>
          <a:p>
            <a:r>
              <a:rPr lang="es-ES_tradnl" sz="1200" b="0" i="0" u="none" strike="noStrike" kern="1200" baseline="0" dirty="0" smtClean="0">
                <a:solidFill>
                  <a:schemeClr val="tx1"/>
                </a:solidFill>
                <a:latin typeface="+mn-lt"/>
                <a:ea typeface="+mn-ea"/>
                <a:cs typeface="+mn-cs"/>
              </a:rPr>
              <a:t>conservación forestal relacionadas para su financiamiento en</a:t>
            </a:r>
          </a:p>
          <a:p>
            <a:r>
              <a:rPr lang="es-ES_tradnl" sz="1200" b="0" i="0" u="none" strike="noStrike" kern="1200" baseline="0" dirty="0" smtClean="0">
                <a:solidFill>
                  <a:schemeClr val="tx1"/>
                </a:solidFill>
                <a:latin typeface="+mn-lt"/>
                <a:ea typeface="+mn-ea"/>
                <a:cs typeface="+mn-cs"/>
              </a:rPr>
              <a:t>los mercados mundiales (por ejemplo mecanismos REDD+) y</a:t>
            </a:r>
          </a:p>
          <a:p>
            <a:r>
              <a:rPr lang="es-ES_tradnl" sz="1200" b="0" i="0" u="none" strike="noStrike" kern="1200" baseline="0" dirty="0" smtClean="0">
                <a:solidFill>
                  <a:schemeClr val="tx1"/>
                </a:solidFill>
                <a:latin typeface="+mn-lt"/>
                <a:ea typeface="+mn-ea"/>
                <a:cs typeface="+mn-cs"/>
              </a:rPr>
              <a:t>otras políticas como el desarrollo de grandes granjas solares que</a:t>
            </a:r>
          </a:p>
          <a:p>
            <a:r>
              <a:rPr lang="es-ES_tradnl" sz="1200" b="0" i="0" u="none" strike="noStrike" kern="1200" baseline="0" dirty="0" smtClean="0">
                <a:solidFill>
                  <a:schemeClr val="tx1"/>
                </a:solidFill>
                <a:latin typeface="+mn-lt"/>
                <a:ea typeface="+mn-ea"/>
                <a:cs typeface="+mn-cs"/>
              </a:rPr>
              <a:t>requieren grandes extensiones de tierra.</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Aunque las necesidades de las mujeres en un clima cambiante</a:t>
            </a:r>
          </a:p>
          <a:p>
            <a:r>
              <a:rPr lang="es-ES_tradnl" sz="1200" b="0" i="0" u="none" strike="noStrike" kern="1200" baseline="0" dirty="0" smtClean="0">
                <a:solidFill>
                  <a:schemeClr val="tx1"/>
                </a:solidFill>
                <a:latin typeface="+mn-lt"/>
                <a:ea typeface="+mn-ea"/>
                <a:cs typeface="+mn-cs"/>
              </a:rPr>
              <a:t>a menudo requieren una atención especial para garantizar que</a:t>
            </a:r>
          </a:p>
          <a:p>
            <a:r>
              <a:rPr lang="es-ES_tradnl" sz="1200" b="0" i="0" u="none" strike="noStrike" kern="1200" baseline="0" dirty="0" smtClean="0">
                <a:solidFill>
                  <a:schemeClr val="tx1"/>
                </a:solidFill>
                <a:latin typeface="+mn-lt"/>
                <a:ea typeface="+mn-ea"/>
                <a:cs typeface="+mn-cs"/>
              </a:rPr>
              <a:t>las políticas y programas climáticos no están diseñados para el</a:t>
            </a:r>
          </a:p>
          <a:p>
            <a:r>
              <a:rPr lang="es-ES_tradnl" sz="1200" b="0" i="0" u="none" strike="noStrike" kern="1200" baseline="0" dirty="0" smtClean="0">
                <a:solidFill>
                  <a:schemeClr val="tx1"/>
                </a:solidFill>
                <a:latin typeface="+mn-lt"/>
                <a:ea typeface="+mn-ea"/>
                <a:cs typeface="+mn-cs"/>
              </a:rPr>
              <a:t>‘mundo de los hombres’, es útil comprender los problemas a</a:t>
            </a:r>
          </a:p>
          <a:p>
            <a:r>
              <a:rPr lang="es-ES_tradnl" sz="1200" b="0" i="0" u="none" strike="noStrike" kern="1200" baseline="0" dirty="0" smtClean="0">
                <a:solidFill>
                  <a:schemeClr val="tx1"/>
                </a:solidFill>
                <a:latin typeface="+mn-lt"/>
                <a:ea typeface="+mn-ea"/>
                <a:cs typeface="+mn-cs"/>
              </a:rPr>
              <a:t>través del lente del género en general. Los enfoques de género</a:t>
            </a:r>
          </a:p>
          <a:p>
            <a:r>
              <a:rPr lang="es-ES_tradnl" sz="1200" b="0" i="0" u="none" strike="noStrike" kern="1200" baseline="0" dirty="0" smtClean="0">
                <a:solidFill>
                  <a:schemeClr val="tx1"/>
                </a:solidFill>
                <a:latin typeface="+mn-lt"/>
                <a:ea typeface="+mn-ea"/>
                <a:cs typeface="+mn-cs"/>
              </a:rPr>
              <a:t>reconocen que algunos impactos del cambio climático y las</a:t>
            </a:r>
          </a:p>
          <a:p>
            <a:r>
              <a:rPr lang="es-ES_tradnl" sz="1200" b="0" i="0" u="none" strike="noStrike" kern="1200" baseline="0" dirty="0" smtClean="0">
                <a:solidFill>
                  <a:schemeClr val="tx1"/>
                </a:solidFill>
                <a:latin typeface="+mn-lt"/>
                <a:ea typeface="+mn-ea"/>
                <a:cs typeface="+mn-cs"/>
              </a:rPr>
              <a:t>respuestas a este afectan a los hombres y la masculinidad de</a:t>
            </a:r>
          </a:p>
          <a:p>
            <a:r>
              <a:rPr lang="es-ES_tradnl" sz="1200" b="0" i="0" u="none" strike="noStrike" kern="1200" baseline="0" dirty="0" smtClean="0">
                <a:solidFill>
                  <a:schemeClr val="tx1"/>
                </a:solidFill>
                <a:latin typeface="+mn-lt"/>
                <a:ea typeface="+mn-ea"/>
                <a:cs typeface="+mn-cs"/>
              </a:rPr>
              <a:t>maneras que deben entenderse mejor.</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A pesar de las diferencias conocidas entre mujeres y hombres,</a:t>
            </a:r>
          </a:p>
          <a:p>
            <a:r>
              <a:rPr lang="es-ES_tradnl" sz="1200" b="0" i="0" u="none" strike="noStrike" kern="1200" baseline="0" dirty="0" smtClean="0">
                <a:solidFill>
                  <a:schemeClr val="tx1"/>
                </a:solidFill>
                <a:latin typeface="+mn-lt"/>
                <a:ea typeface="+mn-ea"/>
                <a:cs typeface="+mn-cs"/>
              </a:rPr>
              <a:t>los esfuerzos de restauración y rehabilitación de la tierra han</a:t>
            </a:r>
          </a:p>
          <a:p>
            <a:r>
              <a:rPr lang="es-ES_tradnl" sz="1200" b="0" i="0" u="none" strike="noStrike" kern="1200" baseline="0" dirty="0" smtClean="0">
                <a:solidFill>
                  <a:schemeClr val="tx1"/>
                </a:solidFill>
                <a:latin typeface="+mn-lt"/>
                <a:ea typeface="+mn-ea"/>
                <a:cs typeface="+mn-cs"/>
              </a:rPr>
              <a:t>tendido a ser ‘ciegos al género’.</a:t>
            </a:r>
            <a:endParaRPr lang="en-US" sz="1200" b="1" i="0" u="none" strike="noStrike" kern="1200" baseline="0" dirty="0">
              <a:solidFill>
                <a:schemeClr val="tx1"/>
              </a:solidFill>
              <a:latin typeface="+mn-lt"/>
              <a:ea typeface="+mn-ea"/>
              <a:cs typeface="+mn-cs"/>
            </a:endParaRPr>
          </a:p>
          <a:p>
            <a:endParaRPr lang="en-GB" sz="1200" b="1" i="0" u="none" strike="noStrike" kern="1200" baseline="0" dirty="0">
              <a:solidFill>
                <a:schemeClr val="tx1"/>
              </a:solidFill>
              <a:latin typeface="+mn-lt"/>
              <a:ea typeface="+mn-ea"/>
              <a:cs typeface="+mn-cs"/>
            </a:endParaRPr>
          </a:p>
          <a:p>
            <a:r>
              <a:rPr lang="es-ES_tradnl" sz="1200" b="1" i="0" u="none" strike="noStrike" kern="1200" baseline="0" dirty="0" smtClean="0">
                <a:solidFill>
                  <a:schemeClr val="tx1"/>
                </a:solidFill>
                <a:latin typeface="+mn-lt"/>
                <a:ea typeface="+mn-ea"/>
                <a:cs typeface="+mn-cs"/>
              </a:rPr>
              <a:t>Enfrentar la desigualdad</a:t>
            </a:r>
          </a:p>
          <a:p>
            <a:endParaRPr lang="es-ES_tradnl" sz="1200" b="1"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La desigualdad es uno de los mayores desafíos generales en</a:t>
            </a:r>
          </a:p>
          <a:p>
            <a:r>
              <a:rPr lang="es-ES_tradnl" sz="1200" b="0" i="0" u="none" strike="noStrike" kern="1200" baseline="0" dirty="0" smtClean="0">
                <a:solidFill>
                  <a:schemeClr val="tx1"/>
                </a:solidFill>
                <a:latin typeface="+mn-lt"/>
                <a:ea typeface="+mn-ea"/>
                <a:cs typeface="+mn-cs"/>
              </a:rPr>
              <a:t>el contexto de la gestión de la tierra y el desarrollo sostenible</a:t>
            </a:r>
          </a:p>
          <a:p>
            <a:r>
              <a:rPr lang="es-ES_tradnl" sz="1200" b="0" i="0" u="none" strike="noStrike" kern="1200" baseline="0" dirty="0" smtClean="0">
                <a:solidFill>
                  <a:schemeClr val="tx1"/>
                </a:solidFill>
                <a:latin typeface="+mn-lt"/>
                <a:ea typeface="+mn-ea"/>
                <a:cs typeface="+mn-cs"/>
              </a:rPr>
              <a:t>en un clima cambiante. Se requieren redes de seguridad social</a:t>
            </a:r>
          </a:p>
          <a:p>
            <a:r>
              <a:rPr lang="es-ES_tradnl" sz="1200" b="0" i="0" u="none" strike="noStrike" kern="1200" baseline="0" dirty="0" smtClean="0">
                <a:solidFill>
                  <a:schemeClr val="tx1"/>
                </a:solidFill>
                <a:latin typeface="+mn-lt"/>
                <a:ea typeface="+mn-ea"/>
                <a:cs typeface="+mn-cs"/>
              </a:rPr>
              <a:t>efectivas y confiables para abordar los impactos del cambio</a:t>
            </a:r>
          </a:p>
          <a:p>
            <a:r>
              <a:rPr lang="es-ES_tradnl" sz="1200" b="0" i="0" u="none" strike="noStrike" kern="1200" baseline="0" dirty="0" smtClean="0">
                <a:solidFill>
                  <a:schemeClr val="tx1"/>
                </a:solidFill>
                <a:latin typeface="+mn-lt"/>
                <a:ea typeface="+mn-ea"/>
                <a:cs typeface="+mn-cs"/>
              </a:rPr>
              <a:t>climático en los más pobres. Actualmente, la cobertura de la</a:t>
            </a:r>
          </a:p>
          <a:p>
            <a:r>
              <a:rPr lang="es-ES_tradnl" sz="1200" b="0" i="0" u="none" strike="noStrike" kern="1200" baseline="0" dirty="0" smtClean="0">
                <a:solidFill>
                  <a:schemeClr val="tx1"/>
                </a:solidFill>
                <a:latin typeface="+mn-lt"/>
                <a:ea typeface="+mn-ea"/>
                <a:cs typeface="+mn-cs"/>
              </a:rPr>
              <a:t>protección social es baja, especialmente para la población</a:t>
            </a:r>
          </a:p>
          <a:p>
            <a:r>
              <a:rPr lang="es-ES_tradnl" sz="1200" b="0" i="0" u="none" strike="noStrike" kern="1200" baseline="0" dirty="0" smtClean="0">
                <a:solidFill>
                  <a:schemeClr val="tx1"/>
                </a:solidFill>
                <a:latin typeface="+mn-lt"/>
                <a:ea typeface="+mn-ea"/>
                <a:cs typeface="+mn-cs"/>
              </a:rPr>
              <a:t>rural pobre. Aquí., la protección social se refiere a políticas y</a:t>
            </a:r>
          </a:p>
          <a:p>
            <a:r>
              <a:rPr lang="es-ES_tradnl" sz="1200" b="0" i="0" u="none" strike="noStrike" kern="1200" baseline="0" dirty="0" smtClean="0">
                <a:solidFill>
                  <a:schemeClr val="tx1"/>
                </a:solidFill>
                <a:latin typeface="+mn-lt"/>
                <a:ea typeface="+mn-ea"/>
                <a:cs typeface="+mn-cs"/>
              </a:rPr>
              <a:t>programas para disminuir la pobreza y la vulnerabilidad de</a:t>
            </a:r>
          </a:p>
          <a:p>
            <a:r>
              <a:rPr lang="es-ES_tradnl" sz="1200" b="0" i="0" u="none" strike="noStrike" kern="1200" baseline="0" dirty="0" smtClean="0">
                <a:solidFill>
                  <a:schemeClr val="tx1"/>
                </a:solidFill>
                <a:latin typeface="+mn-lt"/>
                <a:ea typeface="+mn-ea"/>
                <a:cs typeface="+mn-cs"/>
              </a:rPr>
              <a:t>las poblaciones meta, como lo es la asistencia estatal para</a:t>
            </a:r>
          </a:p>
          <a:p>
            <a:r>
              <a:rPr lang="es-ES_tradnl" sz="1200" b="0" i="0" u="none" strike="noStrike" kern="1200" baseline="0" dirty="0" smtClean="0">
                <a:solidFill>
                  <a:schemeClr val="tx1"/>
                </a:solidFill>
                <a:latin typeface="+mn-lt"/>
                <a:ea typeface="+mn-ea"/>
                <a:cs typeface="+mn-cs"/>
              </a:rPr>
              <a:t>personas embarazadas, ancianos, desempleados o que sufren</a:t>
            </a:r>
          </a:p>
          <a:p>
            <a:r>
              <a:rPr lang="es-ES_tradnl" sz="1200" b="0" i="0" u="none" strike="noStrike" kern="1200" baseline="0" dirty="0" smtClean="0">
                <a:solidFill>
                  <a:schemeClr val="tx1"/>
                </a:solidFill>
                <a:latin typeface="+mn-lt"/>
                <a:ea typeface="+mn-ea"/>
                <a:cs typeface="+mn-cs"/>
              </a:rPr>
              <a:t>una enfermedad o discapacidad de largo plazo. Es necesario</a:t>
            </a:r>
          </a:p>
          <a:p>
            <a:r>
              <a:rPr lang="es-ES_tradnl" sz="1200" b="0" i="0" u="none" strike="noStrike" kern="1200" baseline="0" dirty="0" smtClean="0">
                <a:solidFill>
                  <a:schemeClr val="tx1"/>
                </a:solidFill>
                <a:latin typeface="+mn-lt"/>
                <a:ea typeface="+mn-ea"/>
                <a:cs typeface="+mn-cs"/>
              </a:rPr>
              <a:t>explorar cómo se podrán fortalecer las instituciones de apoyo</a:t>
            </a:r>
          </a:p>
          <a:p>
            <a:r>
              <a:rPr lang="es-ES_tradnl" sz="1200" b="0" i="0" u="none" strike="noStrike" kern="1200" baseline="0" dirty="0" smtClean="0">
                <a:solidFill>
                  <a:schemeClr val="tx1"/>
                </a:solidFill>
                <a:latin typeface="+mn-lt"/>
                <a:ea typeface="+mn-ea"/>
                <a:cs typeface="+mn-cs"/>
              </a:rPr>
              <a:t>local para extender la protección social.</a:t>
            </a:r>
          </a:p>
          <a:p>
            <a:endParaRPr lang="en-GB" sz="1200" b="0" i="0" u="none" strike="noStrike" kern="1200" baseline="0" dirty="0">
              <a:solidFill>
                <a:schemeClr val="tx1"/>
              </a:solidFill>
              <a:latin typeface="+mn-lt"/>
              <a:ea typeface="+mn-ea"/>
              <a:cs typeface="+mn-cs"/>
            </a:endParaRPr>
          </a:p>
          <a:p>
            <a:r>
              <a:rPr lang="es-ES_tradnl" sz="1200" b="1" i="0" u="none" strike="noStrike" kern="1200" baseline="0" dirty="0" smtClean="0">
                <a:solidFill>
                  <a:schemeClr val="tx1"/>
                </a:solidFill>
                <a:latin typeface="+mn-lt"/>
                <a:ea typeface="+mn-ea"/>
                <a:cs typeface="+mn-cs"/>
              </a:rPr>
              <a:t>Las diversas necesidades y talentos de las personas</a:t>
            </a:r>
          </a:p>
          <a:p>
            <a:endParaRPr lang="es-ES_tradnl" sz="1200" b="1"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Los enfoques </a:t>
            </a:r>
            <a:r>
              <a:rPr lang="es-ES_tradnl" sz="1200" b="0" i="0" u="none" strike="noStrike" kern="1200" baseline="0" dirty="0" err="1" smtClean="0">
                <a:solidFill>
                  <a:schemeClr val="tx1"/>
                </a:solidFill>
                <a:latin typeface="+mn-lt"/>
                <a:ea typeface="+mn-ea"/>
                <a:cs typeface="+mn-cs"/>
              </a:rPr>
              <a:t>interseccionales</a:t>
            </a:r>
            <a:r>
              <a:rPr lang="es-ES_tradnl" sz="1200" b="0" i="0" u="none" strike="noStrike" kern="1200" baseline="0" dirty="0" smtClean="0">
                <a:solidFill>
                  <a:schemeClr val="tx1"/>
                </a:solidFill>
                <a:latin typeface="+mn-lt"/>
                <a:ea typeface="+mn-ea"/>
                <a:cs typeface="+mn-cs"/>
              </a:rPr>
              <a:t> están ganando importancia como</a:t>
            </a:r>
          </a:p>
          <a:p>
            <a:r>
              <a:rPr lang="es-ES_tradnl" sz="1200" b="0" i="0" u="none" strike="noStrike" kern="1200" baseline="0" dirty="0" smtClean="0">
                <a:solidFill>
                  <a:schemeClr val="tx1"/>
                </a:solidFill>
                <a:latin typeface="+mn-lt"/>
                <a:ea typeface="+mn-ea"/>
                <a:cs typeface="+mn-cs"/>
              </a:rPr>
              <a:t>una forma matizada de ver como las políticas y programas</a:t>
            </a:r>
          </a:p>
          <a:p>
            <a:r>
              <a:rPr lang="es-ES_tradnl" sz="1200" b="0" i="0" u="none" strike="noStrike" kern="1200" baseline="0" dirty="0" smtClean="0">
                <a:solidFill>
                  <a:schemeClr val="tx1"/>
                </a:solidFill>
                <a:latin typeface="+mn-lt"/>
                <a:ea typeface="+mn-ea"/>
                <a:cs typeface="+mn-cs"/>
              </a:rPr>
              <a:t>climáticos afectan la agencia y el bienestar de diferentes grupos</a:t>
            </a:r>
          </a:p>
          <a:p>
            <a:r>
              <a:rPr lang="es-ES_tradnl" sz="1200" b="0" i="0" u="none" strike="noStrike" kern="1200" baseline="0" dirty="0" smtClean="0">
                <a:solidFill>
                  <a:schemeClr val="tx1"/>
                </a:solidFill>
                <a:latin typeface="+mn-lt"/>
                <a:ea typeface="+mn-ea"/>
                <a:cs typeface="+mn-cs"/>
              </a:rPr>
              <a:t>de personas. Esto significa examinar las múltiples formas en</a:t>
            </a:r>
          </a:p>
          <a:p>
            <a:r>
              <a:rPr lang="es-ES_tradnl" sz="1200" b="0" i="0" u="none" strike="noStrike" kern="1200" baseline="0" dirty="0" smtClean="0">
                <a:solidFill>
                  <a:schemeClr val="tx1"/>
                </a:solidFill>
                <a:latin typeface="+mn-lt"/>
                <a:ea typeface="+mn-ea"/>
                <a:cs typeface="+mn-cs"/>
              </a:rPr>
              <a:t>que las personas podrán ser vulnerables al cambio climático y</a:t>
            </a:r>
          </a:p>
          <a:p>
            <a:r>
              <a:rPr lang="es-ES_tradnl" sz="1200" b="0" i="0" u="none" strike="noStrike" kern="1200" baseline="0" dirty="0" smtClean="0">
                <a:solidFill>
                  <a:schemeClr val="tx1"/>
                </a:solidFill>
                <a:latin typeface="+mn-lt"/>
                <a:ea typeface="+mn-ea"/>
                <a:cs typeface="+mn-cs"/>
              </a:rPr>
              <a:t>cómo son capaces de responder de manera efectiva, no solo en</a:t>
            </a:r>
          </a:p>
          <a:p>
            <a:r>
              <a:rPr lang="es-ES_tradnl" sz="1200" b="0" i="0" u="none" strike="noStrike" kern="1200" baseline="0" dirty="0" smtClean="0">
                <a:solidFill>
                  <a:schemeClr val="tx1"/>
                </a:solidFill>
                <a:latin typeface="+mn-lt"/>
                <a:ea typeface="+mn-ea"/>
                <a:cs typeface="+mn-cs"/>
              </a:rPr>
              <a:t>función del género sino también en ingresos, edad, etnia, (</a:t>
            </a:r>
            <a:r>
              <a:rPr lang="es-ES_tradnl" sz="1200" b="0" i="0" u="none" strike="noStrike" kern="1200" baseline="0" dirty="0" err="1" smtClean="0">
                <a:solidFill>
                  <a:schemeClr val="tx1"/>
                </a:solidFill>
                <a:latin typeface="+mn-lt"/>
                <a:ea typeface="+mn-ea"/>
                <a:cs typeface="+mn-cs"/>
              </a:rPr>
              <a:t>dis</a:t>
            </a:r>
            <a:r>
              <a:rPr lang="es-ES_tradnl" sz="1200" b="0" i="0" u="none" strike="noStrike" kern="1200" baseline="0" dirty="0" smtClean="0">
                <a:solidFill>
                  <a:schemeClr val="tx1"/>
                </a:solidFill>
                <a:latin typeface="+mn-lt"/>
                <a:ea typeface="+mn-ea"/>
                <a:cs typeface="+mn-cs"/>
              </a:rPr>
              <a:t>)</a:t>
            </a:r>
          </a:p>
          <a:p>
            <a:r>
              <a:rPr lang="es-ES_tradnl" sz="1200" b="0" i="0" u="none" strike="noStrike" kern="1200" baseline="0" dirty="0" smtClean="0">
                <a:solidFill>
                  <a:schemeClr val="tx1"/>
                </a:solidFill>
                <a:latin typeface="+mn-lt"/>
                <a:ea typeface="+mn-ea"/>
                <a:cs typeface="+mn-cs"/>
              </a:rPr>
              <a:t>capacidad y otros atributos sociales y físicos.</a:t>
            </a:r>
            <a:endParaRPr lang="es-ES_tradnl"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15</a:t>
            </a:fld>
            <a:endParaRPr lang="en-US"/>
          </a:p>
        </p:txBody>
      </p:sp>
    </p:spTree>
    <p:extLst>
      <p:ext uri="{BB962C8B-B14F-4D97-AF65-F5344CB8AC3E}">
        <p14:creationId xmlns:p14="http://schemas.microsoft.com/office/powerpoint/2010/main" val="229805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16</a:t>
            </a:fld>
            <a:endParaRPr lang="en-US"/>
          </a:p>
        </p:txBody>
      </p:sp>
    </p:spTree>
    <p:extLst>
      <p:ext uri="{BB962C8B-B14F-4D97-AF65-F5344CB8AC3E}">
        <p14:creationId xmlns:p14="http://schemas.microsoft.com/office/powerpoint/2010/main" val="4155506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dirty="0" smtClean="0">
                <a:solidFill>
                  <a:schemeClr val="tx1"/>
                </a:solidFill>
                <a:latin typeface="+mn-lt"/>
                <a:ea typeface="+mn-ea"/>
                <a:cs typeface="+mn-cs"/>
              </a:rPr>
              <a:t>Una combinación de políticas coherentes ayuda a lograr un</a:t>
            </a:r>
          </a:p>
          <a:p>
            <a:r>
              <a:rPr lang="es-ES_tradnl" sz="1200" b="0" i="0" u="none" strike="noStrike" kern="1200" baseline="0" dirty="0" smtClean="0">
                <a:solidFill>
                  <a:schemeClr val="tx1"/>
                </a:solidFill>
                <a:latin typeface="+mn-lt"/>
                <a:ea typeface="+mn-ea"/>
                <a:cs typeface="+mn-cs"/>
              </a:rPr>
              <a:t>desarrollo sostenible en el contexto de las presiones a los</a:t>
            </a:r>
          </a:p>
          <a:p>
            <a:r>
              <a:rPr lang="es-ES_tradnl" sz="1200" b="0" i="0" u="none" strike="noStrike" kern="1200" baseline="0" dirty="0" smtClean="0">
                <a:solidFill>
                  <a:schemeClr val="tx1"/>
                </a:solidFill>
                <a:latin typeface="+mn-lt"/>
                <a:ea typeface="+mn-ea"/>
                <a:cs typeface="+mn-cs"/>
              </a:rPr>
              <a:t>recursos naturales y un clima cambiante. La importancia de</a:t>
            </a:r>
          </a:p>
          <a:p>
            <a:r>
              <a:rPr lang="es-ES_tradnl" sz="1200" b="0" i="0" u="none" strike="noStrike" kern="1200" baseline="0" dirty="0" smtClean="0">
                <a:solidFill>
                  <a:schemeClr val="tx1"/>
                </a:solidFill>
                <a:latin typeface="+mn-lt"/>
                <a:ea typeface="+mn-ea"/>
                <a:cs typeface="+mn-cs"/>
              </a:rPr>
              <a:t>una combinación de políticas coherentes se muestra cuando</a:t>
            </a:r>
          </a:p>
          <a:p>
            <a:r>
              <a:rPr lang="es-ES_tradnl" sz="1200" b="0" i="0" u="none" strike="noStrike" kern="1200" baseline="0" dirty="0" smtClean="0">
                <a:solidFill>
                  <a:schemeClr val="tx1"/>
                </a:solidFill>
                <a:latin typeface="+mn-lt"/>
                <a:ea typeface="+mn-ea"/>
                <a:cs typeface="+mn-cs"/>
              </a:rPr>
              <a:t>se ayuda a los agricultores a responder a la sequía. Una</a:t>
            </a:r>
          </a:p>
          <a:p>
            <a:r>
              <a:rPr lang="es-ES_tradnl" sz="1200" b="0" i="0" u="none" strike="noStrike" kern="1200" baseline="0" dirty="0" smtClean="0">
                <a:solidFill>
                  <a:schemeClr val="tx1"/>
                </a:solidFill>
                <a:latin typeface="+mn-lt"/>
                <a:ea typeface="+mn-ea"/>
                <a:cs typeface="+mn-cs"/>
              </a:rPr>
              <a:t>combinación de seguros para cultivos, prácticas sostenibles de</a:t>
            </a:r>
          </a:p>
          <a:p>
            <a:r>
              <a:rPr lang="es-ES_tradnl" sz="1200" b="0" i="0" u="none" strike="noStrike" kern="1200" baseline="0" dirty="0" smtClean="0">
                <a:solidFill>
                  <a:schemeClr val="tx1"/>
                </a:solidFill>
                <a:latin typeface="+mn-lt"/>
                <a:ea typeface="+mn-ea"/>
                <a:cs typeface="+mn-cs"/>
              </a:rPr>
              <a:t>manejo de la tierra, medidas respecto a la quiebra e insolvencia,</a:t>
            </a:r>
          </a:p>
          <a:p>
            <a:r>
              <a:rPr lang="es-ES_tradnl" sz="1200" b="0" i="0" u="none" strike="noStrike" kern="1200" baseline="0" dirty="0" smtClean="0">
                <a:solidFill>
                  <a:schemeClr val="tx1"/>
                </a:solidFill>
                <a:latin typeface="+mn-lt"/>
                <a:ea typeface="+mn-ea"/>
                <a:cs typeface="+mn-cs"/>
              </a:rPr>
              <a:t>cogestión de las comunidades para la planificación hídrica y</a:t>
            </a:r>
          </a:p>
          <a:p>
            <a:r>
              <a:rPr lang="es-ES_tradnl" sz="1200" b="0" i="0" u="none" strike="noStrike" kern="1200" baseline="0" dirty="0" smtClean="0">
                <a:solidFill>
                  <a:schemeClr val="tx1"/>
                </a:solidFill>
                <a:latin typeface="+mn-lt"/>
                <a:ea typeface="+mn-ea"/>
                <a:cs typeface="+mn-cs"/>
              </a:rPr>
              <a:t>de desastres, y los programas de infraestructura hídrica han</a:t>
            </a:r>
          </a:p>
          <a:p>
            <a:r>
              <a:rPr lang="es-ES_tradnl" sz="1200" b="0" i="0" u="none" strike="noStrike" kern="1200" baseline="0" dirty="0" smtClean="0">
                <a:solidFill>
                  <a:schemeClr val="tx1"/>
                </a:solidFill>
                <a:latin typeface="+mn-lt"/>
                <a:ea typeface="+mn-ea"/>
                <a:cs typeface="+mn-cs"/>
              </a:rPr>
              <a:t>demostrado ser eficaces cuando se los combina.</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Del mismo modo, se hall. que una combinación de políticas</a:t>
            </a:r>
          </a:p>
          <a:p>
            <a:r>
              <a:rPr lang="es-ES_tradnl" sz="1200" b="0" i="0" u="none" strike="noStrike" kern="1200" baseline="0" dirty="0" smtClean="0">
                <a:solidFill>
                  <a:schemeClr val="tx1"/>
                </a:solidFill>
                <a:latin typeface="+mn-lt"/>
                <a:ea typeface="+mn-ea"/>
                <a:cs typeface="+mn-cs"/>
              </a:rPr>
              <a:t>coherentes es efectiva para responder a las inundaciones:</a:t>
            </a:r>
          </a:p>
          <a:p>
            <a:r>
              <a:rPr lang="es-ES_tradnl" sz="1200" b="0" i="0" u="none" strike="noStrike" kern="1200" baseline="0" dirty="0" smtClean="0">
                <a:solidFill>
                  <a:schemeClr val="tx1"/>
                </a:solidFill>
                <a:latin typeface="+mn-lt"/>
                <a:ea typeface="+mn-ea"/>
                <a:cs typeface="+mn-cs"/>
              </a:rPr>
              <a:t>mapeo de zonas de inundación, planificación del uso de la</a:t>
            </a:r>
          </a:p>
          <a:p>
            <a:r>
              <a:rPr lang="es-ES_tradnl" sz="1200" b="0" i="0" u="none" strike="noStrike" kern="1200" baseline="0" dirty="0" smtClean="0">
                <a:solidFill>
                  <a:schemeClr val="tx1"/>
                </a:solidFill>
                <a:latin typeface="+mn-lt"/>
                <a:ea typeface="+mn-ea"/>
                <a:cs typeface="+mn-cs"/>
              </a:rPr>
              <a:t>tierra, restricciones de construcción en zonas de inundación,</a:t>
            </a:r>
          </a:p>
          <a:p>
            <a:r>
              <a:rPr lang="es-ES_tradnl" sz="1200" b="0" i="0" u="none" strike="noStrike" kern="1200" baseline="0" dirty="0" smtClean="0">
                <a:solidFill>
                  <a:schemeClr val="tx1"/>
                </a:solidFill>
                <a:latin typeface="+mn-lt"/>
                <a:ea typeface="+mn-ea"/>
                <a:cs typeface="+mn-cs"/>
              </a:rPr>
              <a:t>seguro comercial y de cultivos, pagos de asistencia por desastre,</a:t>
            </a:r>
          </a:p>
          <a:p>
            <a:r>
              <a:rPr lang="es-ES_tradnl" sz="1200" b="0" i="0" u="none" strike="noStrike" kern="1200" baseline="0" dirty="0" smtClean="0">
                <a:solidFill>
                  <a:schemeClr val="tx1"/>
                </a:solidFill>
                <a:latin typeface="+mn-lt"/>
                <a:ea typeface="+mn-ea"/>
                <a:cs typeface="+mn-cs"/>
              </a:rPr>
              <a:t>instrumentos preventivos como medidas de manejo del suelo</a:t>
            </a:r>
          </a:p>
          <a:p>
            <a:r>
              <a:rPr lang="es-ES_tradnl" sz="1200" b="0" i="0" u="none" strike="noStrike" kern="1200" baseline="0" dirty="0" smtClean="0">
                <a:solidFill>
                  <a:schemeClr val="tx1"/>
                </a:solidFill>
                <a:latin typeface="+mn-lt"/>
                <a:ea typeface="+mn-ea"/>
                <a:cs typeface="+mn-cs"/>
              </a:rPr>
              <a:t>y agua para granjas y proyectos de infraestructura agrícola, y</a:t>
            </a:r>
          </a:p>
          <a:p>
            <a:r>
              <a:rPr lang="es-ES_tradnl" sz="1200" b="0" i="0" u="none" strike="noStrike" kern="1200" baseline="0" dirty="0" smtClean="0">
                <a:solidFill>
                  <a:schemeClr val="tx1"/>
                </a:solidFill>
                <a:latin typeface="+mn-lt"/>
                <a:ea typeface="+mn-ea"/>
                <a:cs typeface="+mn-cs"/>
              </a:rPr>
              <a:t>medidas, en caso de quiebra, para ayudar a los agricultores a</a:t>
            </a:r>
          </a:p>
          <a:p>
            <a:r>
              <a:rPr lang="es-ES_tradnl" sz="1200" b="0" i="0" u="none" strike="noStrike" kern="1200" baseline="0" dirty="0" smtClean="0">
                <a:solidFill>
                  <a:schemeClr val="tx1"/>
                </a:solidFill>
                <a:latin typeface="+mn-lt"/>
                <a:ea typeface="+mn-ea"/>
                <a:cs typeface="+mn-cs"/>
              </a:rPr>
              <a:t>recuperarse de las perdidas económicas debilitantes.</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La toma de decisiones adaptativas e iterativas se usa cada vez</a:t>
            </a:r>
          </a:p>
          <a:p>
            <a:r>
              <a:rPr lang="es-ES_tradnl" sz="1200" b="0" i="0" u="none" strike="noStrike" kern="1200" baseline="0" dirty="0" smtClean="0">
                <a:solidFill>
                  <a:schemeClr val="tx1"/>
                </a:solidFill>
                <a:latin typeface="+mn-lt"/>
                <a:ea typeface="+mn-ea"/>
                <a:cs typeface="+mn-cs"/>
              </a:rPr>
              <a:t>más para explorar sinergias y el equilibrio entre objetivos y</a:t>
            </a:r>
          </a:p>
          <a:p>
            <a:r>
              <a:rPr lang="es-ES_tradnl" sz="1200" b="0" i="0" u="none" strike="noStrike" kern="1200" baseline="0" dirty="0" smtClean="0">
                <a:solidFill>
                  <a:schemeClr val="tx1"/>
                </a:solidFill>
                <a:latin typeface="+mn-lt"/>
                <a:ea typeface="+mn-ea"/>
                <a:cs typeface="+mn-cs"/>
              </a:rPr>
              <a:t>Metas. Los enfoques adaptativos pueden ayudar a abordar los</a:t>
            </a:r>
          </a:p>
          <a:p>
            <a:r>
              <a:rPr lang="es-ES_tradnl" sz="1200" b="0" i="0" u="none" strike="noStrike" kern="1200" baseline="0" dirty="0" smtClean="0">
                <a:solidFill>
                  <a:schemeClr val="tx1"/>
                </a:solidFill>
                <a:latin typeface="+mn-lt"/>
                <a:ea typeface="+mn-ea"/>
                <a:cs typeface="+mn-cs"/>
              </a:rPr>
              <a:t>impactos negativos del cambio en el uso del suelo y el cambio</a:t>
            </a:r>
          </a:p>
          <a:p>
            <a:r>
              <a:rPr lang="es-ES_tradnl" sz="1200" b="0" i="0" u="none" strike="noStrike" kern="1200" baseline="0" dirty="0" smtClean="0">
                <a:solidFill>
                  <a:schemeClr val="tx1"/>
                </a:solidFill>
                <a:latin typeface="+mn-lt"/>
                <a:ea typeface="+mn-ea"/>
                <a:cs typeface="+mn-cs"/>
              </a:rPr>
              <a:t>climático</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17</a:t>
            </a:fld>
            <a:endParaRPr lang="en-US"/>
          </a:p>
        </p:txBody>
      </p:sp>
    </p:spTree>
    <p:extLst>
      <p:ext uri="{BB962C8B-B14F-4D97-AF65-F5344CB8AC3E}">
        <p14:creationId xmlns:p14="http://schemas.microsoft.com/office/powerpoint/2010/main" val="394348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18</a:t>
            </a:fld>
            <a:endParaRPr lang="en-US"/>
          </a:p>
        </p:txBody>
      </p:sp>
    </p:spTree>
    <p:extLst>
      <p:ext uri="{BB962C8B-B14F-4D97-AF65-F5344CB8AC3E}">
        <p14:creationId xmlns:p14="http://schemas.microsoft.com/office/powerpoint/2010/main" val="1074537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dirty="0" smtClean="0">
                <a:solidFill>
                  <a:schemeClr val="tx1"/>
                </a:solidFill>
                <a:latin typeface="+mn-lt"/>
                <a:ea typeface="+mn-ea"/>
                <a:cs typeface="+mn-cs"/>
              </a:rPr>
              <a:t>Se debe manejar la tierra para proporcionar seguridad</a:t>
            </a:r>
          </a:p>
          <a:p>
            <a:r>
              <a:rPr lang="es-ES_tradnl" sz="1200" b="0" i="0" u="none" strike="noStrike" kern="1200" baseline="0" dirty="0" smtClean="0">
                <a:solidFill>
                  <a:schemeClr val="tx1"/>
                </a:solidFill>
                <a:latin typeface="+mn-lt"/>
                <a:ea typeface="+mn-ea"/>
                <a:cs typeface="+mn-cs"/>
              </a:rPr>
              <a:t>alimentaria a medida que aumenta la población mundial, y</a:t>
            </a:r>
          </a:p>
          <a:p>
            <a:r>
              <a:rPr lang="es-ES_tradnl" sz="1200" b="0" i="0" u="none" strike="noStrike" kern="1200" baseline="0" dirty="0" smtClean="0">
                <a:solidFill>
                  <a:schemeClr val="tx1"/>
                </a:solidFill>
                <a:latin typeface="+mn-lt"/>
                <a:ea typeface="+mn-ea"/>
                <a:cs typeface="+mn-cs"/>
              </a:rPr>
              <a:t>además, para apoyar otros objetivos de desarrollo sostenible.</a:t>
            </a:r>
          </a:p>
          <a:p>
            <a:r>
              <a:rPr lang="es-ES_tradnl" sz="1200" b="0" i="0" u="none" strike="noStrike" kern="1200" baseline="0" dirty="0" smtClean="0">
                <a:solidFill>
                  <a:schemeClr val="tx1"/>
                </a:solidFill>
                <a:latin typeface="+mn-lt"/>
                <a:ea typeface="+mn-ea"/>
                <a:cs typeface="+mn-cs"/>
              </a:rPr>
              <a:t>Esto significa que hay límites a la contribución que brinda la</a:t>
            </a:r>
          </a:p>
          <a:p>
            <a:r>
              <a:rPr lang="es-ES_tradnl" sz="1200" b="0" i="0" u="none" strike="noStrike" kern="1200" baseline="0" dirty="0" smtClean="0">
                <a:solidFill>
                  <a:schemeClr val="tx1"/>
                </a:solidFill>
                <a:latin typeface="+mn-lt"/>
                <a:ea typeface="+mn-ea"/>
                <a:cs typeface="+mn-cs"/>
              </a:rPr>
              <a:t>tierra en la mitigación del cambio climático, por ejemplo, en la</a:t>
            </a:r>
          </a:p>
          <a:p>
            <a:r>
              <a:rPr lang="es-ES_tradnl" sz="1200" b="0" i="0" u="none" strike="noStrike" kern="1200" baseline="0" dirty="0" smtClean="0">
                <a:solidFill>
                  <a:schemeClr val="tx1"/>
                </a:solidFill>
                <a:latin typeface="+mn-lt"/>
                <a:ea typeface="+mn-ea"/>
                <a:cs typeface="+mn-cs"/>
              </a:rPr>
              <a:t>siembra de cultivos bioenergéticas y la forestación de la tierra</a:t>
            </a:r>
          </a:p>
          <a:p>
            <a:r>
              <a:rPr lang="es-ES_tradnl" sz="1200" b="0" i="0" u="none" strike="noStrike" kern="1200" baseline="0" dirty="0" smtClean="0">
                <a:solidFill>
                  <a:schemeClr val="tx1"/>
                </a:solidFill>
                <a:latin typeface="+mn-lt"/>
                <a:ea typeface="+mn-ea"/>
                <a:cs typeface="+mn-cs"/>
              </a:rPr>
              <a:t>para secuestrar dióxido de carbono de la atmósfera. También,</a:t>
            </a:r>
          </a:p>
          <a:p>
            <a:r>
              <a:rPr lang="es-ES_tradnl" sz="1200" b="0" i="0" u="none" strike="noStrike" kern="1200" baseline="0" dirty="0" smtClean="0">
                <a:solidFill>
                  <a:schemeClr val="tx1"/>
                </a:solidFill>
                <a:latin typeface="+mn-lt"/>
                <a:ea typeface="+mn-ea"/>
                <a:cs typeface="+mn-cs"/>
              </a:rPr>
              <a:t>lleva tiempo que los .árboles y los suelos almacenen carbono de</a:t>
            </a:r>
          </a:p>
          <a:p>
            <a:r>
              <a:rPr lang="es-ES_tradnl" sz="1200" b="0" i="0" u="none" strike="noStrike" kern="1200" baseline="0" dirty="0" smtClean="0">
                <a:solidFill>
                  <a:schemeClr val="tx1"/>
                </a:solidFill>
                <a:latin typeface="+mn-lt"/>
                <a:ea typeface="+mn-ea"/>
                <a:cs typeface="+mn-cs"/>
              </a:rPr>
              <a:t>manera efectiva.</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Si los cultivos y árboles de bioenergía se plantasen en</a:t>
            </a:r>
          </a:p>
          <a:p>
            <a:r>
              <a:rPr lang="es-ES_tradnl" sz="1200" b="0" i="0" u="none" strike="noStrike" kern="1200" baseline="0" dirty="0" smtClean="0">
                <a:solidFill>
                  <a:schemeClr val="tx1"/>
                </a:solidFill>
                <a:latin typeface="+mn-lt"/>
                <a:ea typeface="+mn-ea"/>
                <a:cs typeface="+mn-cs"/>
              </a:rPr>
              <a:t>una escala que genere millones de giga-toneladas por</a:t>
            </a:r>
          </a:p>
          <a:p>
            <a:r>
              <a:rPr lang="es-ES_tradnl" sz="1200" b="0" i="0" u="none" strike="noStrike" kern="1200" baseline="0" dirty="0" smtClean="0">
                <a:solidFill>
                  <a:schemeClr val="tx1"/>
                </a:solidFill>
                <a:latin typeface="+mn-lt"/>
                <a:ea typeface="+mn-ea"/>
                <a:cs typeface="+mn-cs"/>
              </a:rPr>
              <a:t>año o de secuestro de carbono, la conversión de la tierra</a:t>
            </a:r>
          </a:p>
          <a:p>
            <a:r>
              <a:rPr lang="es-ES_tradnl" sz="1200" b="0" i="0" u="none" strike="noStrike" kern="1200" baseline="0" dirty="0" smtClean="0">
                <a:solidFill>
                  <a:schemeClr val="tx1"/>
                </a:solidFill>
                <a:latin typeface="+mn-lt"/>
                <a:ea typeface="+mn-ea"/>
                <a:cs typeface="+mn-cs"/>
              </a:rPr>
              <a:t>aumentará enormemente. Esto podrá conducir efectos</a:t>
            </a:r>
          </a:p>
          <a:p>
            <a:r>
              <a:rPr lang="es-ES_tradnl" sz="1200" b="0" i="0" u="none" strike="noStrike" kern="1200" baseline="0" dirty="0" smtClean="0">
                <a:solidFill>
                  <a:schemeClr val="tx1"/>
                </a:solidFill>
                <a:latin typeface="+mn-lt"/>
                <a:ea typeface="+mn-ea"/>
                <a:cs typeface="+mn-cs"/>
              </a:rPr>
              <a:t>secundarios adversos para la adaptación al cambio climático,</a:t>
            </a:r>
          </a:p>
          <a:p>
            <a:r>
              <a:rPr lang="es-ES_tradnl" sz="1200" b="0" i="0" u="none" strike="noStrike" kern="1200" baseline="0" dirty="0" smtClean="0">
                <a:solidFill>
                  <a:schemeClr val="tx1"/>
                </a:solidFill>
                <a:latin typeface="+mn-lt"/>
                <a:ea typeface="+mn-ea"/>
                <a:cs typeface="+mn-cs"/>
              </a:rPr>
              <a:t>la desertificación, la degradación de la tierra y la seguridad</a:t>
            </a:r>
          </a:p>
          <a:p>
            <a:r>
              <a:rPr lang="es-ES_tradnl" sz="1200" b="0" i="0" u="none" strike="noStrike" kern="1200" baseline="0" dirty="0" smtClean="0">
                <a:solidFill>
                  <a:schemeClr val="tx1"/>
                </a:solidFill>
                <a:latin typeface="+mn-lt"/>
                <a:ea typeface="+mn-ea"/>
                <a:cs typeface="+mn-cs"/>
              </a:rPr>
              <a:t>Alimentaria</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Sin una adopción generalizada de la gestión sostenible de la</a:t>
            </a:r>
          </a:p>
          <a:p>
            <a:r>
              <a:rPr lang="es-ES_tradnl" sz="1200" b="0" i="0" u="none" strike="noStrike" kern="1200" baseline="0" dirty="0" smtClean="0">
                <a:solidFill>
                  <a:schemeClr val="tx1"/>
                </a:solidFill>
                <a:latin typeface="+mn-lt"/>
                <a:ea typeface="+mn-ea"/>
                <a:cs typeface="+mn-cs"/>
              </a:rPr>
              <a:t>tierra, el despliegue de cultivos bioenergéticas y plantaciones</a:t>
            </a:r>
          </a:p>
          <a:p>
            <a:r>
              <a:rPr lang="es-ES_tradnl" sz="1200" b="0" i="0" u="none" strike="noStrike" kern="1200" baseline="0" dirty="0" smtClean="0">
                <a:solidFill>
                  <a:schemeClr val="tx1"/>
                </a:solidFill>
                <a:latin typeface="+mn-lt"/>
                <a:ea typeface="+mn-ea"/>
                <a:cs typeface="+mn-cs"/>
              </a:rPr>
              <a:t>De árboles a esta escala, se podrá poner en peligro el logro de</a:t>
            </a:r>
          </a:p>
          <a:p>
            <a:r>
              <a:rPr lang="es-ES_tradnl" sz="1200" b="0" i="0" u="none" strike="noStrike" kern="1200" baseline="0" dirty="0" smtClean="0">
                <a:solidFill>
                  <a:schemeClr val="tx1"/>
                </a:solidFill>
                <a:latin typeface="+mn-lt"/>
                <a:ea typeface="+mn-ea"/>
                <a:cs typeface="+mn-cs"/>
              </a:rPr>
              <a:t>los Objetivos de Desarrollo Sostenible (ODS) que dependen de</a:t>
            </a:r>
          </a:p>
          <a:p>
            <a:r>
              <a:rPr lang="es-ES_tradnl" sz="1200" b="0" i="0" u="none" strike="noStrike" kern="1200" baseline="0" dirty="0" smtClean="0">
                <a:solidFill>
                  <a:schemeClr val="tx1"/>
                </a:solidFill>
                <a:latin typeface="+mn-lt"/>
                <a:ea typeface="+mn-ea"/>
                <a:cs typeface="+mn-cs"/>
              </a:rPr>
              <a:t>los servicios ecosistémicos basados en la tierra.</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La bioenergía y la forestación deben gestionarse</a:t>
            </a:r>
          </a:p>
          <a:p>
            <a:r>
              <a:rPr lang="es-ES_tradnl" sz="1200" b="0" i="0" u="none" strike="noStrike" kern="1200" baseline="0" dirty="0" smtClean="0">
                <a:solidFill>
                  <a:schemeClr val="tx1"/>
                </a:solidFill>
                <a:latin typeface="+mn-lt"/>
                <a:ea typeface="+mn-ea"/>
                <a:cs typeface="+mn-cs"/>
              </a:rPr>
              <a:t>cuidadosamente para evitar estos riesgos. Los resultados</a:t>
            </a:r>
          </a:p>
          <a:p>
            <a:r>
              <a:rPr lang="es-ES_tradnl" sz="1200" b="0" i="0" u="none" strike="noStrike" kern="1200" baseline="0" dirty="0" smtClean="0">
                <a:solidFill>
                  <a:schemeClr val="tx1"/>
                </a:solidFill>
                <a:latin typeface="+mn-lt"/>
                <a:ea typeface="+mn-ea"/>
                <a:cs typeface="+mn-cs"/>
              </a:rPr>
              <a:t>deseables dependerán de políticas y sistemas de gobernanza</a:t>
            </a:r>
          </a:p>
          <a:p>
            <a:r>
              <a:rPr lang="es-ES_tradnl" sz="1200" b="0" i="0" u="none" strike="noStrike" kern="1200" baseline="0" dirty="0" smtClean="0">
                <a:solidFill>
                  <a:schemeClr val="tx1"/>
                </a:solidFill>
                <a:latin typeface="+mn-lt"/>
                <a:ea typeface="+mn-ea"/>
                <a:cs typeface="+mn-cs"/>
              </a:rPr>
              <a:t>localmente apropiados. Reducir las emisiones de</a:t>
            </a:r>
          </a:p>
          <a:p>
            <a:r>
              <a:rPr lang="es-ES_tradnl" sz="1200" b="0" i="0" u="none" strike="noStrike" kern="1200" baseline="0" dirty="0" smtClean="0">
                <a:solidFill>
                  <a:schemeClr val="tx1"/>
                </a:solidFill>
                <a:latin typeface="+mn-lt"/>
                <a:ea typeface="+mn-ea"/>
                <a:cs typeface="+mn-cs"/>
              </a:rPr>
              <a:t>gases de efecto invernadero en otros sectores y áreas del</a:t>
            </a:r>
          </a:p>
          <a:p>
            <a:r>
              <a:rPr lang="es-ES_tradnl" sz="1200" b="0" i="0" u="none" strike="noStrike" kern="1200" baseline="0" dirty="0" smtClean="0">
                <a:solidFill>
                  <a:schemeClr val="tx1"/>
                </a:solidFill>
                <a:latin typeface="+mn-lt"/>
                <a:ea typeface="+mn-ea"/>
                <a:cs typeface="+mn-cs"/>
              </a:rPr>
              <a:t>comportamiento humano puede aliviar la presión sobre la</a:t>
            </a:r>
          </a:p>
          <a:p>
            <a:r>
              <a:rPr lang="es-ES_tradnl" sz="1200" b="0" i="0" u="none" strike="noStrike" kern="1200" baseline="0" dirty="0" smtClean="0">
                <a:solidFill>
                  <a:schemeClr val="tx1"/>
                </a:solidFill>
                <a:latin typeface="+mn-lt"/>
                <a:ea typeface="+mn-ea"/>
                <a:cs typeface="+mn-cs"/>
              </a:rPr>
              <a:t>Tierra.</a:t>
            </a:r>
          </a:p>
          <a:p>
            <a:endParaRPr lang="es-ES_tradnl" sz="1200" b="0" i="0" u="none" strike="noStrike" kern="1200" baseline="0" dirty="0" smtClean="0">
              <a:solidFill>
                <a:schemeClr val="tx1"/>
              </a:solidFill>
              <a:latin typeface="+mn-lt"/>
              <a:ea typeface="+mn-ea"/>
              <a:cs typeface="+mn-cs"/>
            </a:endParaRPr>
          </a:p>
          <a:p>
            <a:r>
              <a:rPr lang="es-ES_tradnl" sz="1200" b="1" i="0" u="none" strike="noStrike" kern="1200" baseline="0" dirty="0" smtClean="0">
                <a:solidFill>
                  <a:schemeClr val="tx1"/>
                </a:solidFill>
                <a:latin typeface="+mn-lt"/>
                <a:ea typeface="+mn-ea"/>
                <a:cs typeface="+mn-cs"/>
              </a:rPr>
              <a:t>La tierra no puede hacerlo todo”.</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19</a:t>
            </a:fld>
            <a:endParaRPr lang="en-US"/>
          </a:p>
        </p:txBody>
      </p:sp>
    </p:spTree>
    <p:extLst>
      <p:ext uri="{BB962C8B-B14F-4D97-AF65-F5344CB8AC3E}">
        <p14:creationId xmlns:p14="http://schemas.microsoft.com/office/powerpoint/2010/main" val="297128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85:notes"/>
          <p:cNvSpPr txBox="1">
            <a:spLocks noGrp="1"/>
          </p:cNvSpPr>
          <p:nvPr>
            <p:ph type="body" idx="1"/>
          </p:nvPr>
        </p:nvSpPr>
        <p:spPr>
          <a:xfrm>
            <a:off x="680562" y="4723646"/>
            <a:ext cx="5444490" cy="4474448"/>
          </a:xfrm>
          <a:prstGeom prst="rect">
            <a:avLst/>
          </a:prstGeom>
        </p:spPr>
        <p:txBody>
          <a:bodyPr spcFirstLastPara="1" wrap="square" lIns="91125" tIns="45550" rIns="91125" bIns="45550" anchor="t" anchorCtr="0">
            <a:noAutofit/>
          </a:bodyPr>
          <a:lstStyle/>
          <a:p>
            <a:pPr marL="0" lvl="0" indent="0" algn="l" rtl="0">
              <a:spcBef>
                <a:spcPts val="330"/>
              </a:spcBef>
              <a:spcAft>
                <a:spcPts val="0"/>
              </a:spcAft>
              <a:buNone/>
            </a:pPr>
            <a:endParaRPr dirty="0"/>
          </a:p>
        </p:txBody>
      </p:sp>
      <p:sp>
        <p:nvSpPr>
          <p:cNvPr id="849" name="Google Shape;849;p85:notes"/>
          <p:cNvSpPr>
            <a:spLocks noGrp="1" noRot="1" noChangeAspect="1"/>
          </p:cNvSpPr>
          <p:nvPr>
            <p:ph type="sldImg" idx="2"/>
          </p:nvPr>
        </p:nvSpPr>
        <p:spPr>
          <a:xfrm>
            <a:off x="917575" y="746125"/>
            <a:ext cx="4970463"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49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US" sz="1200" b="0" i="0" u="none" strike="noStrike" kern="1200" baseline="0" dirty="0">
                <a:solidFill>
                  <a:schemeClr val="tx1"/>
                </a:solidFill>
                <a:latin typeface="+mn-lt"/>
                <a:ea typeface="+mn-ea"/>
                <a:cs typeface="+mn-cs"/>
              </a:rPr>
              <a:t>The Intergovernmental Panel on Climate Change (IPCC) published its </a:t>
            </a:r>
            <a:r>
              <a:rPr lang="en-US" sz="1200" b="0" i="1" u="none" strike="noStrike" kern="1200" baseline="0" dirty="0">
                <a:solidFill>
                  <a:schemeClr val="tx1"/>
                </a:solidFill>
                <a:latin typeface="+mn-lt"/>
                <a:ea typeface="+mn-ea"/>
                <a:cs typeface="+mn-cs"/>
              </a:rPr>
              <a:t>Climate</a:t>
            </a:r>
          </a:p>
          <a:p>
            <a:r>
              <a:rPr lang="en-US" sz="1200" b="0" i="1" u="none" strike="noStrike" kern="1200" baseline="0" dirty="0">
                <a:solidFill>
                  <a:schemeClr val="tx1"/>
                </a:solidFill>
                <a:latin typeface="+mn-lt"/>
                <a:ea typeface="+mn-ea"/>
                <a:cs typeface="+mn-cs"/>
              </a:rPr>
              <a:t>Change and Land: An IPCC Special Report on climate change, desertification, land</a:t>
            </a:r>
          </a:p>
          <a:p>
            <a:r>
              <a:rPr lang="en-US" sz="1200" b="0" i="1" u="none" strike="noStrike" kern="1200" baseline="0" dirty="0">
                <a:solidFill>
                  <a:schemeClr val="tx1"/>
                </a:solidFill>
                <a:latin typeface="+mn-lt"/>
                <a:ea typeface="+mn-ea"/>
                <a:cs typeface="+mn-cs"/>
              </a:rPr>
              <a:t>degradation, sustainable land management, food security, and greenhouse gas fluxes</a:t>
            </a:r>
          </a:p>
          <a:p>
            <a:r>
              <a:rPr lang="en-US" sz="1200" b="0" i="1" u="none" strike="noStrike" kern="1200" baseline="0" dirty="0">
                <a:solidFill>
                  <a:schemeClr val="tx1"/>
                </a:solidFill>
                <a:latin typeface="+mn-lt"/>
                <a:ea typeface="+mn-ea"/>
                <a:cs typeface="+mn-cs"/>
              </a:rPr>
              <a:t>in terrestrial ecosystems </a:t>
            </a:r>
            <a:r>
              <a:rPr lang="en-US" sz="1200" b="0" i="0" u="none" strike="noStrike" kern="1200" baseline="0" dirty="0">
                <a:solidFill>
                  <a:schemeClr val="tx1"/>
                </a:solidFill>
                <a:latin typeface="+mn-lt"/>
                <a:ea typeface="+mn-ea"/>
                <a:cs typeface="+mn-cs"/>
              </a:rPr>
              <a:t>in 2019 (www.ipcc.ch/srccl).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Special Report was a response to proposals from governments and observer </a:t>
            </a:r>
            <a:r>
              <a:rPr lang="en-US" sz="1200" b="0" i="0" u="none" strike="noStrike" kern="1200" baseline="0" dirty="0" err="1">
                <a:solidFill>
                  <a:schemeClr val="tx1"/>
                </a:solidFill>
                <a:latin typeface="+mn-lt"/>
                <a:ea typeface="+mn-ea"/>
                <a:cs typeface="+mn-cs"/>
              </a:rPr>
              <a:t>organisations</a:t>
            </a:r>
            <a:r>
              <a:rPr lang="en-US" sz="1200" b="0" i="0" u="none" strike="noStrike" kern="1200" baseline="0" dirty="0">
                <a:solidFill>
                  <a:schemeClr val="tx1"/>
                </a:solidFill>
                <a:latin typeface="+mn-lt"/>
                <a:ea typeface="+mn-ea"/>
                <a:cs typeface="+mn-cs"/>
              </a:rPr>
              <a:t> to</a:t>
            </a:r>
          </a:p>
          <a:p>
            <a:r>
              <a:rPr lang="en-US" sz="1200" b="0" i="0" u="none" strike="noStrike" kern="1200" baseline="0" dirty="0">
                <a:solidFill>
                  <a:schemeClr val="tx1"/>
                </a:solidFill>
                <a:latin typeface="+mn-lt"/>
                <a:ea typeface="+mn-ea"/>
                <a:cs typeface="+mn-cs"/>
              </a:rPr>
              <a:t>the IPCC.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assesses the existing science to date on how greenhouse gases are</a:t>
            </a:r>
          </a:p>
          <a:p>
            <a:r>
              <a:rPr lang="en-US" sz="1200" b="0" i="0" u="none" strike="noStrike" kern="1200" baseline="0" dirty="0">
                <a:solidFill>
                  <a:schemeClr val="tx1"/>
                </a:solidFill>
                <a:latin typeface="+mn-lt"/>
                <a:ea typeface="+mn-ea"/>
                <a:cs typeface="+mn-cs"/>
              </a:rPr>
              <a:t>released and absorbed by land-based ecosystems, and the science on land use</a:t>
            </a:r>
          </a:p>
          <a:p>
            <a:r>
              <a:rPr lang="en-US" sz="1200" b="0" i="0" u="none" strike="noStrike" kern="1200" baseline="0" dirty="0">
                <a:solidFill>
                  <a:schemeClr val="tx1"/>
                </a:solidFill>
                <a:latin typeface="+mn-lt"/>
                <a:ea typeface="+mn-ea"/>
                <a:cs typeface="+mn-cs"/>
              </a:rPr>
              <a:t>and sustainable land management in relation to climate change adaptation and</a:t>
            </a:r>
          </a:p>
          <a:p>
            <a:r>
              <a:rPr lang="en-US" sz="1200" b="0" i="0" u="none" strike="noStrike" kern="1200" baseline="0" dirty="0">
                <a:solidFill>
                  <a:schemeClr val="tx1"/>
                </a:solidFill>
                <a:latin typeface="+mn-lt"/>
                <a:ea typeface="+mn-ea"/>
                <a:cs typeface="+mn-cs"/>
              </a:rPr>
              <a:t>mitigation, desertification, land degradation and food security.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not an </a:t>
            </a:r>
            <a:r>
              <a:rPr lang="en-GB" sz="1200" b="0" i="0" u="none" strike="noStrike" kern="1200" baseline="0" dirty="0">
                <a:solidFill>
                  <a:schemeClr val="tx1"/>
                </a:solidFill>
                <a:latin typeface="+mn-lt"/>
                <a:ea typeface="+mn-ea"/>
                <a:cs typeface="+mn-cs"/>
              </a:rPr>
              <a:t>official IPCC publication. This is CDKN’s guide to some key headlines in the IPCC’s report, which may be useful for Latin American audiences.</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IPCC’s own </a:t>
            </a:r>
            <a:r>
              <a:rPr lang="en-US" sz="1200" b="0" i="1" u="none" strike="noStrike" kern="1200" baseline="0" dirty="0">
                <a:solidFill>
                  <a:schemeClr val="tx1"/>
                </a:solidFill>
                <a:latin typeface="+mn-lt"/>
                <a:ea typeface="+mn-ea"/>
                <a:cs typeface="+mn-cs"/>
              </a:rPr>
              <a:t>Summary for Policy-Makers</a:t>
            </a:r>
            <a:r>
              <a:rPr lang="en-US" sz="1200" b="0" i="0" u="none" strike="noStrike" kern="1200" baseline="0" dirty="0">
                <a:solidFill>
                  <a:schemeClr val="tx1"/>
                </a:solidFill>
                <a:latin typeface="+mn-lt"/>
                <a:ea typeface="+mn-ea"/>
                <a:cs typeface="+mn-cs"/>
              </a:rPr>
              <a:t>, www.ipcc.ch/srccl, focuses principally</a:t>
            </a:r>
          </a:p>
          <a:p>
            <a:r>
              <a:rPr lang="en-US" sz="1200" b="0" i="0" u="none" strike="noStrike" kern="1200" baseline="0" dirty="0">
                <a:solidFill>
                  <a:schemeClr val="tx1"/>
                </a:solidFill>
                <a:latin typeface="+mn-lt"/>
                <a:ea typeface="+mn-ea"/>
                <a:cs typeface="+mn-cs"/>
              </a:rPr>
              <a:t>on global issues and trends</a:t>
            </a:r>
            <a:r>
              <a:rPr lang="en-GB" sz="1200" b="0" i="0" u="none" strike="noStrike" kern="1200" baseline="0" dirty="0">
                <a:solidFill>
                  <a:schemeClr val="tx1"/>
                </a:solidFill>
                <a:latin typeface="+mn-lt"/>
                <a:ea typeface="+mn-ea"/>
                <a:cs typeface="+mn-cs"/>
              </a:rPr>
              <a:t>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EB432E1-03CE-EB4F-B07A-653BD0E4AC67}" type="slidenum">
              <a:rPr lang="en-US" smtClean="0"/>
              <a:t>2</a:t>
            </a:fld>
            <a:endParaRPr lang="en-US"/>
          </a:p>
        </p:txBody>
      </p:sp>
    </p:spTree>
    <p:extLst>
      <p:ext uri="{BB962C8B-B14F-4D97-AF65-F5344CB8AC3E}">
        <p14:creationId xmlns:p14="http://schemas.microsoft.com/office/powerpoint/2010/main" val="376825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US" sz="1200" b="0" i="0" u="none" strike="noStrike" kern="1200" baseline="0" dirty="0">
                <a:solidFill>
                  <a:schemeClr val="tx1"/>
                </a:solidFill>
                <a:latin typeface="+mn-lt"/>
                <a:ea typeface="+mn-ea"/>
                <a:cs typeface="+mn-cs"/>
              </a:rPr>
              <a:t>The Intergovernmental Panel on Climate Change (IPCC) published its </a:t>
            </a:r>
            <a:r>
              <a:rPr lang="en-US" sz="1200" b="0" i="1" u="none" strike="noStrike" kern="1200" baseline="0" dirty="0">
                <a:solidFill>
                  <a:schemeClr val="tx1"/>
                </a:solidFill>
                <a:latin typeface="+mn-lt"/>
                <a:ea typeface="+mn-ea"/>
                <a:cs typeface="+mn-cs"/>
              </a:rPr>
              <a:t>Climate</a:t>
            </a:r>
          </a:p>
          <a:p>
            <a:r>
              <a:rPr lang="en-US" sz="1200" b="0" i="1" u="none" strike="noStrike" kern="1200" baseline="0" dirty="0">
                <a:solidFill>
                  <a:schemeClr val="tx1"/>
                </a:solidFill>
                <a:latin typeface="+mn-lt"/>
                <a:ea typeface="+mn-ea"/>
                <a:cs typeface="+mn-cs"/>
              </a:rPr>
              <a:t>Change and Land: An IPCC Special Report on climate change, desertification, land</a:t>
            </a:r>
          </a:p>
          <a:p>
            <a:r>
              <a:rPr lang="en-US" sz="1200" b="0" i="1" u="none" strike="noStrike" kern="1200" baseline="0" dirty="0">
                <a:solidFill>
                  <a:schemeClr val="tx1"/>
                </a:solidFill>
                <a:latin typeface="+mn-lt"/>
                <a:ea typeface="+mn-ea"/>
                <a:cs typeface="+mn-cs"/>
              </a:rPr>
              <a:t>degradation, sustainable land management, food security, and greenhouse gas fluxes</a:t>
            </a:r>
          </a:p>
          <a:p>
            <a:r>
              <a:rPr lang="en-US" sz="1200" b="0" i="1" u="none" strike="noStrike" kern="1200" baseline="0" dirty="0">
                <a:solidFill>
                  <a:schemeClr val="tx1"/>
                </a:solidFill>
                <a:latin typeface="+mn-lt"/>
                <a:ea typeface="+mn-ea"/>
                <a:cs typeface="+mn-cs"/>
              </a:rPr>
              <a:t>in terrestrial ecosystems </a:t>
            </a:r>
            <a:r>
              <a:rPr lang="en-US" sz="1200" b="0" i="0" u="none" strike="noStrike" kern="1200" baseline="0" dirty="0">
                <a:solidFill>
                  <a:schemeClr val="tx1"/>
                </a:solidFill>
                <a:latin typeface="+mn-lt"/>
                <a:ea typeface="+mn-ea"/>
                <a:cs typeface="+mn-cs"/>
              </a:rPr>
              <a:t>in 2019 (www.ipcc.ch/srccl).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Special Report was a response to proposals from governments and observer </a:t>
            </a:r>
            <a:r>
              <a:rPr lang="en-US" sz="1200" b="0" i="0" u="none" strike="noStrike" kern="1200" baseline="0" dirty="0" err="1">
                <a:solidFill>
                  <a:schemeClr val="tx1"/>
                </a:solidFill>
                <a:latin typeface="+mn-lt"/>
                <a:ea typeface="+mn-ea"/>
                <a:cs typeface="+mn-cs"/>
              </a:rPr>
              <a:t>organisations</a:t>
            </a:r>
            <a:r>
              <a:rPr lang="en-US" sz="1200" b="0" i="0" u="none" strike="noStrike" kern="1200" baseline="0" dirty="0">
                <a:solidFill>
                  <a:schemeClr val="tx1"/>
                </a:solidFill>
                <a:latin typeface="+mn-lt"/>
                <a:ea typeface="+mn-ea"/>
                <a:cs typeface="+mn-cs"/>
              </a:rPr>
              <a:t> to</a:t>
            </a:r>
          </a:p>
          <a:p>
            <a:r>
              <a:rPr lang="en-US" sz="1200" b="0" i="0" u="none" strike="noStrike" kern="1200" baseline="0" dirty="0">
                <a:solidFill>
                  <a:schemeClr val="tx1"/>
                </a:solidFill>
                <a:latin typeface="+mn-lt"/>
                <a:ea typeface="+mn-ea"/>
                <a:cs typeface="+mn-cs"/>
              </a:rPr>
              <a:t>the IPCC.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assesses the existing science to date on how greenhouse gases are</a:t>
            </a:r>
          </a:p>
          <a:p>
            <a:r>
              <a:rPr lang="en-US" sz="1200" b="0" i="0" u="none" strike="noStrike" kern="1200" baseline="0" dirty="0">
                <a:solidFill>
                  <a:schemeClr val="tx1"/>
                </a:solidFill>
                <a:latin typeface="+mn-lt"/>
                <a:ea typeface="+mn-ea"/>
                <a:cs typeface="+mn-cs"/>
              </a:rPr>
              <a:t>released and absorbed by land-based ecosystems, and the science on land use</a:t>
            </a:r>
          </a:p>
          <a:p>
            <a:r>
              <a:rPr lang="en-US" sz="1200" b="0" i="0" u="none" strike="noStrike" kern="1200" baseline="0" dirty="0">
                <a:solidFill>
                  <a:schemeClr val="tx1"/>
                </a:solidFill>
                <a:latin typeface="+mn-lt"/>
                <a:ea typeface="+mn-ea"/>
                <a:cs typeface="+mn-cs"/>
              </a:rPr>
              <a:t>and sustainable land management in relation to climate change adaptation and</a:t>
            </a:r>
          </a:p>
          <a:p>
            <a:r>
              <a:rPr lang="en-US" sz="1200" b="0" i="0" u="none" strike="noStrike" kern="1200" baseline="0" dirty="0">
                <a:solidFill>
                  <a:schemeClr val="tx1"/>
                </a:solidFill>
                <a:latin typeface="+mn-lt"/>
                <a:ea typeface="+mn-ea"/>
                <a:cs typeface="+mn-cs"/>
              </a:rPr>
              <a:t>mitigation, desertification, land degradation and food security.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is not an </a:t>
            </a:r>
            <a:r>
              <a:rPr lang="en-GB" sz="1200" b="0" i="0" u="none" strike="noStrike" kern="1200" baseline="0" dirty="0">
                <a:solidFill>
                  <a:schemeClr val="tx1"/>
                </a:solidFill>
                <a:latin typeface="+mn-lt"/>
                <a:ea typeface="+mn-ea"/>
                <a:cs typeface="+mn-cs"/>
              </a:rPr>
              <a:t>official IPCC publication. This is CDKN’s guide to some key headlines in the IPCC’s report, which may be useful for Latin American audiences.</a:t>
            </a:r>
          </a:p>
          <a:p>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IPCC’s own </a:t>
            </a:r>
            <a:r>
              <a:rPr lang="en-US" sz="1200" b="0" i="1" u="none" strike="noStrike" kern="1200" baseline="0" dirty="0">
                <a:solidFill>
                  <a:schemeClr val="tx1"/>
                </a:solidFill>
                <a:latin typeface="+mn-lt"/>
                <a:ea typeface="+mn-ea"/>
                <a:cs typeface="+mn-cs"/>
              </a:rPr>
              <a:t>Summary for Policy-Makers</a:t>
            </a:r>
            <a:r>
              <a:rPr lang="en-US" sz="1200" b="0" i="0" u="none" strike="noStrike" kern="1200" baseline="0" dirty="0">
                <a:solidFill>
                  <a:schemeClr val="tx1"/>
                </a:solidFill>
                <a:latin typeface="+mn-lt"/>
                <a:ea typeface="+mn-ea"/>
                <a:cs typeface="+mn-cs"/>
              </a:rPr>
              <a:t>, www.ipcc.ch/srccl, focuses principally</a:t>
            </a:r>
          </a:p>
          <a:p>
            <a:r>
              <a:rPr lang="en-US" sz="1200" b="0" i="0" u="none" strike="noStrike" kern="1200" baseline="0" dirty="0">
                <a:solidFill>
                  <a:schemeClr val="tx1"/>
                </a:solidFill>
                <a:latin typeface="+mn-lt"/>
                <a:ea typeface="+mn-ea"/>
                <a:cs typeface="+mn-cs"/>
              </a:rPr>
              <a:t>on global issues and trends</a:t>
            </a:r>
            <a:r>
              <a:rPr lang="en-GB" sz="1200" b="0" i="0" u="none" strike="noStrike" kern="1200" baseline="0" dirty="0">
                <a:solidFill>
                  <a:schemeClr val="tx1"/>
                </a:solidFill>
                <a:latin typeface="+mn-lt"/>
                <a:ea typeface="+mn-ea"/>
                <a:cs typeface="+mn-cs"/>
              </a:rPr>
              <a:t>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EB432E1-03CE-EB4F-B07A-653BD0E4AC67}" type="slidenum">
              <a:rPr lang="en-US" smtClean="0"/>
              <a:t>3</a:t>
            </a:fld>
            <a:endParaRPr lang="en-US"/>
          </a:p>
        </p:txBody>
      </p:sp>
    </p:spTree>
    <p:extLst>
      <p:ext uri="{BB962C8B-B14F-4D97-AF65-F5344CB8AC3E}">
        <p14:creationId xmlns:p14="http://schemas.microsoft.com/office/powerpoint/2010/main" val="162792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dirty="0" smtClean="0">
                <a:solidFill>
                  <a:schemeClr val="tx1"/>
                </a:solidFill>
                <a:latin typeface="+mn-lt"/>
                <a:ea typeface="+mn-ea"/>
                <a:cs typeface="+mn-cs"/>
              </a:rPr>
              <a:t>La desertificación es la degradación de la tierra en las zonas</a:t>
            </a:r>
          </a:p>
          <a:p>
            <a:r>
              <a:rPr lang="es-ES_tradnl" sz="1200" b="0" i="0" u="none" strike="noStrike" kern="1200" baseline="0" dirty="0" smtClean="0">
                <a:solidFill>
                  <a:schemeClr val="tx1"/>
                </a:solidFill>
                <a:latin typeface="+mn-lt"/>
                <a:ea typeface="+mn-ea"/>
                <a:cs typeface="+mn-cs"/>
              </a:rPr>
              <a:t>áridas.</a:t>
            </a:r>
          </a:p>
          <a:p>
            <a:r>
              <a:rPr lang="es-ES_tradnl" sz="1200" b="0" i="0" u="none" strike="noStrike" kern="1200" baseline="0" dirty="0" smtClean="0">
                <a:solidFill>
                  <a:schemeClr val="tx1"/>
                </a:solidFill>
                <a:latin typeface="+mn-lt"/>
                <a:ea typeface="+mn-ea"/>
                <a:cs typeface="+mn-cs"/>
              </a:rPr>
              <a:t>La desertificación se produce como resultado de procesos</a:t>
            </a:r>
          </a:p>
          <a:p>
            <a:r>
              <a:rPr lang="es-ES_tradnl" sz="1200" b="0" i="0" u="none" strike="noStrike" kern="1200" baseline="0" dirty="0" smtClean="0">
                <a:solidFill>
                  <a:schemeClr val="tx1"/>
                </a:solidFill>
                <a:latin typeface="+mn-lt"/>
                <a:ea typeface="+mn-ea"/>
                <a:cs typeface="+mn-cs"/>
              </a:rPr>
              <a:t>que involucran a seres vivos, como de procesos que no</a:t>
            </a:r>
          </a:p>
          <a:p>
            <a:r>
              <a:rPr lang="es-ES_tradnl" sz="1200" b="0" i="0" u="none" strike="noStrike" kern="1200" baseline="0" dirty="0" smtClean="0">
                <a:solidFill>
                  <a:schemeClr val="tx1"/>
                </a:solidFill>
                <a:latin typeface="+mn-lt"/>
                <a:ea typeface="+mn-ea"/>
                <a:cs typeface="+mn-cs"/>
              </a:rPr>
              <a:t>involucran a seres vivos. Los procesos biológicos incluyen</a:t>
            </a:r>
          </a:p>
          <a:p>
            <a:r>
              <a:rPr lang="es-ES_tradnl" sz="1200" b="0" i="0" u="none" strike="noStrike" kern="1200" baseline="0" dirty="0" smtClean="0">
                <a:solidFill>
                  <a:schemeClr val="tx1"/>
                </a:solidFill>
                <a:latin typeface="+mn-lt"/>
                <a:ea typeface="+mn-ea"/>
                <a:cs typeface="+mn-cs"/>
              </a:rPr>
              <a:t>cambios en la cobertura y composición de la vegetación,</a:t>
            </a:r>
          </a:p>
          <a:p>
            <a:r>
              <a:rPr lang="es-ES_tradnl" sz="1200" b="0" i="0" u="none" strike="noStrike" kern="1200" baseline="0" dirty="0" smtClean="0">
                <a:solidFill>
                  <a:schemeClr val="tx1"/>
                </a:solidFill>
                <a:latin typeface="+mn-lt"/>
                <a:ea typeface="+mn-ea"/>
                <a:cs typeface="+mn-cs"/>
              </a:rPr>
              <a:t>incluyendo el sobrepastoreo y </a:t>
            </a:r>
            <a:r>
              <a:rPr lang="es-ES_tradnl" sz="1200" b="0" i="0" u="none" strike="noStrike" kern="1200" baseline="0" dirty="0" err="1" smtClean="0">
                <a:solidFill>
                  <a:schemeClr val="tx1"/>
                </a:solidFill>
                <a:latin typeface="+mn-lt"/>
                <a:ea typeface="+mn-ea"/>
                <a:cs typeface="+mn-cs"/>
              </a:rPr>
              <a:t>subpastoreo</a:t>
            </a:r>
            <a:r>
              <a:rPr lang="es-ES_tradnl" sz="1200" b="0" i="0" u="none" strike="noStrike" kern="1200" baseline="0" dirty="0" smtClean="0">
                <a:solidFill>
                  <a:schemeClr val="tx1"/>
                </a:solidFill>
                <a:latin typeface="+mn-lt"/>
                <a:ea typeface="+mn-ea"/>
                <a:cs typeface="+mn-cs"/>
              </a:rPr>
              <a:t>, la deforestación,</a:t>
            </a:r>
          </a:p>
          <a:p>
            <a:r>
              <a:rPr lang="es-ES_tradnl" sz="1200" b="0" i="0" u="none" strike="noStrike" kern="1200" baseline="0" dirty="0" smtClean="0">
                <a:solidFill>
                  <a:schemeClr val="tx1"/>
                </a:solidFill>
                <a:latin typeface="+mn-lt"/>
                <a:ea typeface="+mn-ea"/>
                <a:cs typeface="+mn-cs"/>
              </a:rPr>
              <a:t>pérdida de biodiversidad y degradación de las estructuras</a:t>
            </a:r>
          </a:p>
          <a:p>
            <a:r>
              <a:rPr lang="es-ES_tradnl" sz="1200" b="0" i="0" u="none" strike="noStrike" kern="1200" baseline="0" dirty="0" smtClean="0">
                <a:solidFill>
                  <a:schemeClr val="tx1"/>
                </a:solidFill>
                <a:latin typeface="+mn-lt"/>
                <a:ea typeface="+mn-ea"/>
                <a:cs typeface="+mn-cs"/>
              </a:rPr>
              <a:t>del suelo.</a:t>
            </a:r>
          </a:p>
          <a:p>
            <a:r>
              <a:rPr lang="es-ES_tradnl" sz="1200" b="0" i="0" u="none" strike="noStrike" kern="1200" baseline="0" dirty="0" smtClean="0">
                <a:solidFill>
                  <a:schemeClr val="tx1"/>
                </a:solidFill>
                <a:latin typeface="+mn-lt"/>
                <a:ea typeface="+mn-ea"/>
                <a:cs typeface="+mn-cs"/>
              </a:rPr>
              <a:t>La desertificación también puede ocurrir a través de</a:t>
            </a:r>
          </a:p>
          <a:p>
            <a:r>
              <a:rPr lang="es-ES_tradnl" sz="1200" b="0" i="0" u="none" strike="noStrike" kern="1200" baseline="0" dirty="0" smtClean="0">
                <a:solidFill>
                  <a:schemeClr val="tx1"/>
                </a:solidFill>
                <a:latin typeface="+mn-lt"/>
                <a:ea typeface="+mn-ea"/>
                <a:cs typeface="+mn-cs"/>
              </a:rPr>
              <a:t>procesos físicos, incluyendo la erosión del suelo por el</a:t>
            </a:r>
          </a:p>
          <a:p>
            <a:r>
              <a:rPr lang="es-ES_tradnl" sz="1200" b="0" i="0" u="none" strike="noStrike" kern="1200" baseline="0" dirty="0" smtClean="0">
                <a:solidFill>
                  <a:schemeClr val="tx1"/>
                </a:solidFill>
                <a:latin typeface="+mn-lt"/>
                <a:ea typeface="+mn-ea"/>
                <a:cs typeface="+mn-cs"/>
              </a:rPr>
              <a:t>agua y el viento, y la degradación de la estructura del</a:t>
            </a:r>
          </a:p>
          <a:p>
            <a:r>
              <a:rPr lang="es-ES_tradnl" sz="1200" b="0" i="0" u="none" strike="noStrike" kern="1200" baseline="0" dirty="0" smtClean="0">
                <a:solidFill>
                  <a:schemeClr val="tx1"/>
                </a:solidFill>
                <a:latin typeface="+mn-lt"/>
                <a:ea typeface="+mn-ea"/>
                <a:cs typeface="+mn-cs"/>
              </a:rPr>
              <a:t>suelo; y procesos químicos, que incluyen la salinización y el</a:t>
            </a:r>
          </a:p>
          <a:p>
            <a:r>
              <a:rPr lang="es-ES_tradnl" sz="1200" b="0" i="0" u="none" strike="noStrike" kern="1200" baseline="0" dirty="0" smtClean="0">
                <a:solidFill>
                  <a:schemeClr val="tx1"/>
                </a:solidFill>
                <a:latin typeface="+mn-lt"/>
                <a:ea typeface="+mn-ea"/>
                <a:cs typeface="+mn-cs"/>
              </a:rPr>
              <a:t>agotamiento de nutrientes.</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La desertificación puede ser causada directamente por una</a:t>
            </a:r>
          </a:p>
          <a:p>
            <a:r>
              <a:rPr lang="es-ES_tradnl" sz="1200" b="0" i="0" u="none" strike="noStrike" kern="1200" baseline="0" dirty="0" smtClean="0">
                <a:solidFill>
                  <a:schemeClr val="tx1"/>
                </a:solidFill>
                <a:latin typeface="+mn-lt"/>
                <a:ea typeface="+mn-ea"/>
                <a:cs typeface="+mn-cs"/>
              </a:rPr>
              <a:t>mala gestión humana y también por el clima. </a:t>
            </a:r>
          </a:p>
          <a:p>
            <a:endParaRPr lang="en-US" sz="1200" b="0" i="0" u="none" strike="noStrike" kern="1200" baseline="0" dirty="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América Latina ya esta. afectada por la desertificación:</a:t>
            </a: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La desertificación cuesta entre 8% y 14% del producto</a:t>
            </a:r>
          </a:p>
          <a:p>
            <a:r>
              <a:rPr lang="es-ES_tradnl" sz="1200" b="0" i="0" u="none" strike="noStrike" kern="1200" baseline="0" dirty="0" smtClean="0">
                <a:solidFill>
                  <a:schemeClr val="tx1"/>
                </a:solidFill>
                <a:latin typeface="+mn-lt"/>
                <a:ea typeface="+mn-ea"/>
                <a:cs typeface="+mn-cs"/>
              </a:rPr>
              <a:t>agrícola bruto en muchos países de América Central y</a:t>
            </a:r>
          </a:p>
          <a:p>
            <a:r>
              <a:rPr lang="es-ES_tradnl" sz="1200" b="0" i="0" u="none" strike="noStrike" kern="1200" baseline="0" dirty="0" smtClean="0">
                <a:solidFill>
                  <a:schemeClr val="tx1"/>
                </a:solidFill>
                <a:latin typeface="+mn-lt"/>
                <a:ea typeface="+mn-ea"/>
                <a:cs typeface="+mn-cs"/>
              </a:rPr>
              <a:t>del Sur.</a:t>
            </a:r>
          </a:p>
          <a:p>
            <a:r>
              <a:rPr lang="es-ES_tradnl" sz="1200" b="0" i="0" u="none" strike="noStrike" kern="1200" baseline="0" dirty="0" smtClean="0">
                <a:solidFill>
                  <a:schemeClr val="tx1"/>
                </a:solidFill>
                <a:latin typeface="+mn-lt"/>
                <a:ea typeface="+mn-ea"/>
                <a:cs typeface="+mn-cs"/>
              </a:rPr>
              <a:t> </a:t>
            </a:r>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Partes de las regiones secas de Chaco y </a:t>
            </a:r>
            <a:r>
              <a:rPr lang="es-ES_tradnl" sz="1200" b="0" i="0" u="none" strike="noStrike" kern="1200" baseline="0" dirty="0" err="1" smtClean="0">
                <a:solidFill>
                  <a:schemeClr val="tx1"/>
                </a:solidFill>
                <a:latin typeface="+mn-lt"/>
                <a:ea typeface="+mn-ea"/>
                <a:cs typeface="+mn-cs"/>
              </a:rPr>
              <a:t>Caldenal</a:t>
            </a:r>
            <a:r>
              <a:rPr lang="es-ES_tradnl" sz="1200" b="0" i="0" u="none" strike="noStrike" kern="1200" baseline="0" dirty="0" smtClean="0">
                <a:solidFill>
                  <a:schemeClr val="tx1"/>
                </a:solidFill>
                <a:latin typeface="+mn-lt"/>
                <a:ea typeface="+mn-ea"/>
                <a:cs typeface="+mn-cs"/>
              </a:rPr>
              <a:t> de</a:t>
            </a:r>
          </a:p>
          <a:p>
            <a:r>
              <a:rPr lang="es-ES_tradnl" sz="1200" b="0" i="0" u="none" strike="noStrike" kern="1200" baseline="0" dirty="0" smtClean="0">
                <a:solidFill>
                  <a:schemeClr val="tx1"/>
                </a:solidFill>
                <a:latin typeface="+mn-lt"/>
                <a:ea typeface="+mn-ea"/>
                <a:cs typeface="+mn-cs"/>
              </a:rPr>
              <a:t>Argentina han sufrido una degradación generalizada</a:t>
            </a:r>
          </a:p>
          <a:p>
            <a:r>
              <a:rPr lang="es-ES_tradnl" sz="1200" b="0" i="0" u="none" strike="noStrike" kern="1200" baseline="0" dirty="0" smtClean="0">
                <a:solidFill>
                  <a:schemeClr val="tx1"/>
                </a:solidFill>
                <a:latin typeface="+mn-lt"/>
                <a:ea typeface="+mn-ea"/>
                <a:cs typeface="+mn-cs"/>
              </a:rPr>
              <a:t>durante el .último siglo.</a:t>
            </a:r>
          </a:p>
          <a:p>
            <a:endParaRPr lang="es-ES_tradnl" sz="1200" b="0" i="0" u="none" strike="noStrike" kern="1200" baseline="0" dirty="0" smtClean="0">
              <a:solidFill>
                <a:schemeClr val="tx1"/>
              </a:solidFill>
              <a:latin typeface="+mn-lt"/>
              <a:ea typeface="+mn-ea"/>
              <a:cs typeface="+mn-cs"/>
            </a:endParaRP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Vieira et al hallaron que el 94% de las tierras secas del</a:t>
            </a:r>
          </a:p>
          <a:p>
            <a:r>
              <a:rPr lang="es-ES_tradnl" sz="1200" b="0" i="0" u="none" strike="noStrike" kern="1200" baseline="0" dirty="0" smtClean="0">
                <a:solidFill>
                  <a:schemeClr val="tx1"/>
                </a:solidFill>
                <a:latin typeface="+mn-lt"/>
                <a:ea typeface="+mn-ea"/>
                <a:cs typeface="+mn-cs"/>
              </a:rPr>
              <a:t>noreste de Brasil eran susceptibles a la desertificación. Se</a:t>
            </a:r>
          </a:p>
          <a:p>
            <a:r>
              <a:rPr lang="es-ES_tradnl" sz="1200" b="0" i="0" u="none" strike="noStrike" kern="1200" baseline="0" dirty="0" smtClean="0">
                <a:solidFill>
                  <a:schemeClr val="tx1"/>
                </a:solidFill>
                <a:latin typeface="+mn-lt"/>
                <a:ea typeface="+mn-ea"/>
                <a:cs typeface="+mn-cs"/>
              </a:rPr>
              <a:t>estima que hasta el 50% del .rea se ha degradado debido a</a:t>
            </a:r>
          </a:p>
          <a:p>
            <a:r>
              <a:rPr lang="es-ES_tradnl" sz="1200" b="0" i="0" u="none" strike="noStrike" kern="1200" baseline="0" dirty="0" smtClean="0">
                <a:solidFill>
                  <a:schemeClr val="tx1"/>
                </a:solidFill>
                <a:latin typeface="+mn-lt"/>
                <a:ea typeface="+mn-ea"/>
                <a:cs typeface="+mn-cs"/>
              </a:rPr>
              <a:t>las frecuentes sequías prolongadas y la tala de bosques para</a:t>
            </a:r>
          </a:p>
          <a:p>
            <a:r>
              <a:rPr lang="es-ES_tradnl" sz="1200" b="0" i="0" u="none" strike="noStrike" kern="1200" baseline="0" dirty="0" smtClean="0">
                <a:solidFill>
                  <a:schemeClr val="tx1"/>
                </a:solidFill>
                <a:latin typeface="+mn-lt"/>
                <a:ea typeface="+mn-ea"/>
                <a:cs typeface="+mn-cs"/>
              </a:rPr>
              <a:t>la agricultura.</a:t>
            </a:r>
          </a:p>
          <a:p>
            <a:r>
              <a:rPr lang="es-ES_tradnl" sz="1200" b="0" i="0" u="none" strike="noStrike" kern="1200" baseline="0" dirty="0" smtClean="0">
                <a:solidFill>
                  <a:schemeClr val="tx1"/>
                </a:solidFill>
                <a:latin typeface="+mn-lt"/>
                <a:ea typeface="+mn-ea"/>
                <a:cs typeface="+mn-cs"/>
              </a:rPr>
              <a:t> </a:t>
            </a:r>
          </a:p>
          <a:p>
            <a:r>
              <a:rPr lang="es-ES_tradnl" sz="1200" b="0" i="0" u="none" strike="noStrike" kern="1200" baseline="0" dirty="0" smtClean="0">
                <a:solidFill>
                  <a:schemeClr val="tx1"/>
                </a:solidFill>
                <a:latin typeface="+mn-lt"/>
                <a:ea typeface="+mn-ea"/>
                <a:cs typeface="+mn-cs"/>
              </a:rPr>
              <a:t>Este cambio en el uso de la tierra amenaza</a:t>
            </a:r>
          </a:p>
          <a:p>
            <a:r>
              <a:rPr lang="es-ES_tradnl" sz="1200" b="0" i="0" u="none" strike="noStrike" kern="1200" baseline="0" dirty="0" smtClean="0">
                <a:solidFill>
                  <a:schemeClr val="tx1"/>
                </a:solidFill>
                <a:latin typeface="+mn-lt"/>
                <a:ea typeface="+mn-ea"/>
                <a:cs typeface="+mn-cs"/>
              </a:rPr>
              <a:t>con extinguir alrededor de 28 especies nativas.</a:t>
            </a:r>
          </a:p>
          <a:p>
            <a:endParaRPr lang="en-GB" sz="1200" b="0" i="0" u="none" strike="noStrike" kern="1200" baseline="0" dirty="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El cambio climático en el futuro aumentar. la frecuencia,</a:t>
            </a:r>
          </a:p>
          <a:p>
            <a:r>
              <a:rPr lang="es-ES_tradnl" sz="1200" b="0" i="0" u="none" strike="noStrike" kern="1200" baseline="0" dirty="0" smtClean="0">
                <a:solidFill>
                  <a:schemeClr val="tx1"/>
                </a:solidFill>
                <a:latin typeface="+mn-lt"/>
                <a:ea typeface="+mn-ea"/>
                <a:cs typeface="+mn-cs"/>
              </a:rPr>
              <a:t>intensidad y escala de los fenómenos meteorológicos</a:t>
            </a:r>
          </a:p>
          <a:p>
            <a:r>
              <a:rPr lang="es-ES_tradnl" sz="1200" b="0" i="0" u="none" strike="noStrike" kern="1200" baseline="0" dirty="0" smtClean="0">
                <a:solidFill>
                  <a:schemeClr val="tx1"/>
                </a:solidFill>
                <a:latin typeface="+mn-lt"/>
                <a:ea typeface="+mn-ea"/>
                <a:cs typeface="+mn-cs"/>
              </a:rPr>
              <a:t>extremos, como las sequias y las olas de calor. Esto empeorar.</a:t>
            </a:r>
          </a:p>
          <a:p>
            <a:r>
              <a:rPr lang="es-ES_tradnl" sz="1200" b="0" i="0" u="none" strike="noStrike" kern="1200" baseline="0" dirty="0" smtClean="0">
                <a:solidFill>
                  <a:schemeClr val="tx1"/>
                </a:solidFill>
                <a:latin typeface="+mn-lt"/>
                <a:ea typeface="+mn-ea"/>
                <a:cs typeface="+mn-cs"/>
              </a:rPr>
              <a:t>la vulnerabilidad de las personas y los ecosistemas a la</a:t>
            </a:r>
          </a:p>
          <a:p>
            <a:r>
              <a:rPr lang="es-ES_tradnl" sz="1200" b="0" i="0" u="none" strike="noStrike" kern="1200" baseline="0" dirty="0" smtClean="0">
                <a:solidFill>
                  <a:schemeClr val="tx1"/>
                </a:solidFill>
                <a:latin typeface="+mn-lt"/>
                <a:ea typeface="+mn-ea"/>
                <a:cs typeface="+mn-cs"/>
              </a:rPr>
              <a:t>desertificación. Se pronostica que la sequía y la aridez</a:t>
            </a:r>
          </a:p>
          <a:p>
            <a:r>
              <a:rPr lang="es-ES_tradnl" sz="1200" b="0" i="0" u="none" strike="noStrike" kern="1200" baseline="0" dirty="0" smtClean="0">
                <a:solidFill>
                  <a:schemeClr val="tx1"/>
                </a:solidFill>
                <a:latin typeface="+mn-lt"/>
                <a:ea typeface="+mn-ea"/>
                <a:cs typeface="+mn-cs"/>
              </a:rPr>
              <a:t>aumentaron en un mundo donde el calentamiento global</a:t>
            </a:r>
          </a:p>
          <a:p>
            <a:r>
              <a:rPr lang="es-ES_tradnl" sz="1200" b="0" i="0" u="none" strike="noStrike" kern="1200" baseline="0" dirty="0" smtClean="0">
                <a:solidFill>
                  <a:schemeClr val="tx1"/>
                </a:solidFill>
                <a:latin typeface="+mn-lt"/>
                <a:ea typeface="+mn-ea"/>
                <a:cs typeface="+mn-cs"/>
              </a:rPr>
              <a:t>promedio es de 1.5 C a 2 C</a:t>
            </a:r>
            <a:r>
              <a:rPr lang="es-ES_tradnl" sz="1200" b="0"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En todos los escenarios climáticos</a:t>
            </a:r>
          </a:p>
          <a:p>
            <a:r>
              <a:rPr lang="es-ES_tradnl" sz="1200" b="0" i="0" u="none" strike="noStrike" kern="1200" baseline="0" dirty="0" smtClean="0">
                <a:solidFill>
                  <a:schemeClr val="tx1"/>
                </a:solidFill>
                <a:latin typeface="+mn-lt"/>
                <a:ea typeface="+mn-ea"/>
                <a:cs typeface="+mn-cs"/>
              </a:rPr>
              <a:t>futuros de la región amazónica existe el riesgo de un aumento</a:t>
            </a:r>
          </a:p>
          <a:p>
            <a:r>
              <a:rPr lang="es-ES_tradnl" sz="1200" b="0" i="0" u="none" strike="noStrike" kern="1200" baseline="0" dirty="0" smtClean="0">
                <a:solidFill>
                  <a:schemeClr val="tx1"/>
                </a:solidFill>
                <a:latin typeface="+mn-lt"/>
                <a:ea typeface="+mn-ea"/>
                <a:cs typeface="+mn-cs"/>
              </a:rPr>
              <a:t>de los peligros de sequía.</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5</a:t>
            </a:fld>
            <a:endParaRPr lang="en-US"/>
          </a:p>
        </p:txBody>
      </p:sp>
    </p:spTree>
    <p:extLst>
      <p:ext uri="{BB962C8B-B14F-4D97-AF65-F5344CB8AC3E}">
        <p14:creationId xmlns:p14="http://schemas.microsoft.com/office/powerpoint/2010/main" val="37312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6</a:t>
            </a:fld>
            <a:endParaRPr lang="en-US"/>
          </a:p>
        </p:txBody>
      </p:sp>
    </p:spTree>
    <p:extLst>
      <p:ext uri="{BB962C8B-B14F-4D97-AF65-F5344CB8AC3E}">
        <p14:creationId xmlns:p14="http://schemas.microsoft.com/office/powerpoint/2010/main" val="109395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dirty="0" smtClean="0">
                <a:solidFill>
                  <a:schemeClr val="tx1"/>
                </a:solidFill>
                <a:latin typeface="+mn-lt"/>
                <a:ea typeface="+mn-ea"/>
                <a:cs typeface="+mn-cs"/>
              </a:rPr>
              <a:t>La degradación de la tierra y el cambio climático, tanto</a:t>
            </a:r>
          </a:p>
          <a:p>
            <a:r>
              <a:rPr lang="es-ES_tradnl" sz="1200" b="0" i="0" u="none" strike="noStrike" kern="1200" baseline="0" dirty="0" smtClean="0">
                <a:solidFill>
                  <a:schemeClr val="tx1"/>
                </a:solidFill>
                <a:latin typeface="+mn-lt"/>
                <a:ea typeface="+mn-ea"/>
                <a:cs typeface="+mn-cs"/>
              </a:rPr>
              <a:t>individualmente como combinados, tienen profundas</a:t>
            </a:r>
          </a:p>
          <a:p>
            <a:r>
              <a:rPr lang="es-ES_tradnl" sz="1200" b="0" i="0" u="none" strike="noStrike" kern="1200" baseline="0" dirty="0" smtClean="0">
                <a:solidFill>
                  <a:schemeClr val="tx1"/>
                </a:solidFill>
                <a:latin typeface="+mn-lt"/>
                <a:ea typeface="+mn-ea"/>
                <a:cs typeface="+mn-cs"/>
              </a:rPr>
              <a:t>implicaciones para las personas que dependen de los recursos</a:t>
            </a:r>
          </a:p>
          <a:p>
            <a:r>
              <a:rPr lang="es-ES_tradnl" sz="1200" b="0" i="0" u="none" strike="noStrike" kern="1200" baseline="0" dirty="0" smtClean="0">
                <a:solidFill>
                  <a:schemeClr val="tx1"/>
                </a:solidFill>
                <a:latin typeface="+mn-lt"/>
                <a:ea typeface="+mn-ea"/>
                <a:cs typeface="+mn-cs"/>
              </a:rPr>
              <a:t>naturales para su subsistencia.</a:t>
            </a:r>
          </a:p>
          <a:p>
            <a:endParaRPr lang="en-US" sz="1200" b="0" i="0" u="none" strike="noStrike" kern="1200" baseline="0" dirty="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Las personas que dependen directamente de los recursos</a:t>
            </a:r>
          </a:p>
          <a:p>
            <a:r>
              <a:rPr lang="es-ES_tradnl" sz="1200" b="0" i="0" u="none" strike="noStrike" kern="1200" baseline="0" dirty="0" smtClean="0">
                <a:solidFill>
                  <a:schemeClr val="tx1"/>
                </a:solidFill>
                <a:latin typeface="+mn-lt"/>
                <a:ea typeface="+mn-ea"/>
                <a:cs typeface="+mn-cs"/>
              </a:rPr>
              <a:t>naturales para la subsistencia, la seguridad alimentaria y los</a:t>
            </a:r>
          </a:p>
          <a:p>
            <a:r>
              <a:rPr lang="es-ES_tradnl" sz="1200" b="0" i="0" u="none" strike="noStrike" kern="1200" baseline="0" dirty="0" smtClean="0">
                <a:solidFill>
                  <a:schemeClr val="tx1"/>
                </a:solidFill>
                <a:latin typeface="+mn-lt"/>
                <a:ea typeface="+mn-ea"/>
                <a:cs typeface="+mn-cs"/>
              </a:rPr>
              <a:t>ingresos, incluidas las mujeres y los jóvenes con opciones</a:t>
            </a:r>
          </a:p>
          <a:p>
            <a:r>
              <a:rPr lang="es-ES_tradnl" sz="1200" b="0" i="0" u="none" strike="noStrike" kern="1200" baseline="0" dirty="0" smtClean="0">
                <a:solidFill>
                  <a:schemeClr val="tx1"/>
                </a:solidFill>
                <a:latin typeface="+mn-lt"/>
                <a:ea typeface="+mn-ea"/>
                <a:cs typeface="+mn-cs"/>
              </a:rPr>
              <a:t>de adaptación limitadas, son especialmente vulnerables</a:t>
            </a:r>
          </a:p>
          <a:p>
            <a:r>
              <a:rPr lang="es-ES_tradnl" sz="1200" b="0" i="0" u="none" strike="noStrike" kern="1200" baseline="0" dirty="0" smtClean="0">
                <a:solidFill>
                  <a:schemeClr val="tx1"/>
                </a:solidFill>
                <a:latin typeface="+mn-lt"/>
                <a:ea typeface="+mn-ea"/>
                <a:cs typeface="+mn-cs"/>
              </a:rPr>
              <a:t>a la degradación de la tierra y al cambio climático.</a:t>
            </a:r>
          </a:p>
          <a:p>
            <a:endParaRPr lang="es-ES_tradnl"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 Dado que la degradación de la tierra reduce la productividad de</a:t>
            </a:r>
          </a:p>
          <a:p>
            <a:r>
              <a:rPr lang="es-ES_tradnl" sz="1200" b="0" i="0" u="none" strike="noStrike" kern="1200" baseline="0" dirty="0" smtClean="0">
                <a:solidFill>
                  <a:schemeClr val="tx1"/>
                </a:solidFill>
                <a:latin typeface="+mn-lt"/>
                <a:ea typeface="+mn-ea"/>
                <a:cs typeface="+mn-cs"/>
              </a:rPr>
              <a:t>la tierra, cuando la tierra se degrada, aumenta la carga de</a:t>
            </a:r>
          </a:p>
          <a:p>
            <a:r>
              <a:rPr lang="es-ES_tradnl" sz="1200" b="0" i="0" u="none" strike="noStrike" kern="1200" baseline="0" dirty="0" smtClean="0">
                <a:solidFill>
                  <a:schemeClr val="tx1"/>
                </a:solidFill>
                <a:latin typeface="+mn-lt"/>
                <a:ea typeface="+mn-ea"/>
                <a:cs typeface="+mn-cs"/>
              </a:rPr>
              <a:t>trabajo para manejarla. Esto afecta a las mujeres de manera</a:t>
            </a:r>
          </a:p>
          <a:p>
            <a:r>
              <a:rPr lang="es-ES_tradnl" sz="1200" b="0" i="0" u="none" strike="noStrike" kern="1200" baseline="0" dirty="0" smtClean="0">
                <a:solidFill>
                  <a:schemeClr val="tx1"/>
                </a:solidFill>
                <a:latin typeface="+mn-lt"/>
                <a:ea typeface="+mn-ea"/>
                <a:cs typeface="+mn-cs"/>
              </a:rPr>
              <a:t>desproporcionada en muchos lugares.</a:t>
            </a:r>
          </a:p>
          <a:p>
            <a:endParaRPr lang="en-GB" sz="1200" b="0" i="0" u="none" strike="noStrike" kern="1200" baseline="0" dirty="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La degradación de la tierra como resultado del aumento del</a:t>
            </a:r>
          </a:p>
          <a:p>
            <a:r>
              <a:rPr lang="es-ES_tradnl" sz="1200" b="0" i="0" u="none" strike="noStrike" kern="1200" baseline="0" dirty="0" smtClean="0">
                <a:solidFill>
                  <a:schemeClr val="tx1"/>
                </a:solidFill>
                <a:latin typeface="+mn-lt"/>
                <a:ea typeface="+mn-ea"/>
                <a:cs typeface="+mn-cs"/>
              </a:rPr>
              <a:t>nivel del mar y ciclones más intensos, a los que contribuye el</a:t>
            </a:r>
          </a:p>
          <a:p>
            <a:r>
              <a:rPr lang="es-ES_tradnl" sz="1200" b="0" i="0" u="none" strike="noStrike" kern="1200" baseline="0" dirty="0" smtClean="0">
                <a:solidFill>
                  <a:schemeClr val="tx1"/>
                </a:solidFill>
                <a:latin typeface="+mn-lt"/>
                <a:ea typeface="+mn-ea"/>
                <a:cs typeface="+mn-cs"/>
              </a:rPr>
              <a:t>cambio climático, esta. poniendo en peligro las vidas y medios</a:t>
            </a:r>
          </a:p>
          <a:p>
            <a:r>
              <a:rPr lang="es-ES_tradnl" sz="1200" b="0" i="0" u="none" strike="noStrike" kern="1200" baseline="0" dirty="0" smtClean="0">
                <a:solidFill>
                  <a:schemeClr val="tx1"/>
                </a:solidFill>
                <a:latin typeface="+mn-lt"/>
                <a:ea typeface="+mn-ea"/>
                <a:cs typeface="+mn-cs"/>
              </a:rPr>
              <a:t>de subsistencia en áreas propensas a los ciclones. Los climas</a:t>
            </a:r>
          </a:p>
          <a:p>
            <a:r>
              <a:rPr lang="es-ES_tradnl" sz="1200" b="0" i="0" u="none" strike="noStrike" kern="1200" baseline="0" dirty="0" smtClean="0">
                <a:solidFill>
                  <a:schemeClr val="tx1"/>
                </a:solidFill>
                <a:latin typeface="+mn-lt"/>
                <a:ea typeface="+mn-ea"/>
                <a:cs typeface="+mn-cs"/>
              </a:rPr>
              <a:t>extremos, incluidos los cambios climáticos de inicio lento, como</a:t>
            </a:r>
          </a:p>
          <a:p>
            <a:r>
              <a:rPr lang="es-ES_tradnl" sz="1200" b="0" i="0" u="none" strike="noStrike" kern="1200" baseline="0" dirty="0" smtClean="0">
                <a:solidFill>
                  <a:schemeClr val="tx1"/>
                </a:solidFill>
                <a:latin typeface="+mn-lt"/>
                <a:ea typeface="+mn-ea"/>
                <a:cs typeface="+mn-cs"/>
              </a:rPr>
              <a:t>el aumento del nivel del mar, podrán amenazar los medios de</a:t>
            </a:r>
          </a:p>
          <a:p>
            <a:r>
              <a:rPr lang="es-ES_tradnl" sz="1200" b="0" i="0" u="none" strike="noStrike" kern="1200" baseline="0" dirty="0" smtClean="0">
                <a:solidFill>
                  <a:schemeClr val="tx1"/>
                </a:solidFill>
                <a:latin typeface="+mn-lt"/>
                <a:ea typeface="+mn-ea"/>
                <a:cs typeface="+mn-cs"/>
              </a:rPr>
              <a:t>vida y provocar un mayor desplazamiento de personas.</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Donde los medios de vida ya son precarios, la degradación de</a:t>
            </a:r>
          </a:p>
          <a:p>
            <a:r>
              <a:rPr lang="es-ES_tradnl" sz="1200" b="0" i="0" u="none" strike="noStrike" kern="1200" baseline="0" dirty="0" smtClean="0">
                <a:solidFill>
                  <a:schemeClr val="tx1"/>
                </a:solidFill>
                <a:latin typeface="+mn-lt"/>
                <a:ea typeface="+mn-ea"/>
                <a:cs typeface="+mn-cs"/>
              </a:rPr>
              <a:t>la tierra y el cambio climático actúan como ‘multiplicadores</a:t>
            </a:r>
          </a:p>
          <a:p>
            <a:r>
              <a:rPr lang="es-ES_tradnl" sz="1200" b="0" i="0" u="none" strike="noStrike" kern="1200" baseline="0" dirty="0" smtClean="0">
                <a:solidFill>
                  <a:schemeClr val="tx1"/>
                </a:solidFill>
                <a:latin typeface="+mn-lt"/>
                <a:ea typeface="+mn-ea"/>
                <a:cs typeface="+mn-cs"/>
              </a:rPr>
              <a:t>de amenazas’. Las personas ya vulnerables son muy sensibles</a:t>
            </a:r>
          </a:p>
          <a:p>
            <a:r>
              <a:rPr lang="es-ES_tradnl" sz="1200" b="0" i="0" u="none" strike="noStrike" kern="1200" baseline="0" dirty="0" smtClean="0">
                <a:solidFill>
                  <a:schemeClr val="tx1"/>
                </a:solidFill>
                <a:latin typeface="+mn-lt"/>
                <a:ea typeface="+mn-ea"/>
                <a:cs typeface="+mn-cs"/>
              </a:rPr>
              <a:t>a los fenómenos meteorológicos y climáticos extremos,</a:t>
            </a:r>
          </a:p>
          <a:p>
            <a:r>
              <a:rPr lang="es-ES_tradnl" sz="1200" b="0" i="0" u="none" strike="noStrike" kern="1200" baseline="0" dirty="0" smtClean="0">
                <a:solidFill>
                  <a:schemeClr val="tx1"/>
                </a:solidFill>
                <a:latin typeface="+mn-lt"/>
                <a:ea typeface="+mn-ea"/>
                <a:cs typeface="+mn-cs"/>
              </a:rPr>
              <a:t>que probablemente los conducirán a una mayor pobreza e</a:t>
            </a:r>
          </a:p>
          <a:p>
            <a:r>
              <a:rPr lang="es-ES_tradnl" sz="1200" b="0" i="0" u="none" strike="noStrike" kern="1200" baseline="0" dirty="0" smtClean="0">
                <a:solidFill>
                  <a:schemeClr val="tx1"/>
                </a:solidFill>
                <a:latin typeface="+mn-lt"/>
                <a:ea typeface="+mn-ea"/>
                <a:cs typeface="+mn-cs"/>
              </a:rPr>
              <a:t>inseguridad alimentaria.</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7</a:t>
            </a:fld>
            <a:endParaRPr lang="en-US"/>
          </a:p>
        </p:txBody>
      </p:sp>
    </p:spTree>
    <p:extLst>
      <p:ext uri="{BB962C8B-B14F-4D97-AF65-F5344CB8AC3E}">
        <p14:creationId xmlns:p14="http://schemas.microsoft.com/office/powerpoint/2010/main" val="376454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dirty="0" smtClean="0">
                <a:solidFill>
                  <a:schemeClr val="tx1"/>
                </a:solidFill>
                <a:latin typeface="+mn-lt"/>
                <a:ea typeface="+mn-ea"/>
                <a:cs typeface="+mn-cs"/>
              </a:rPr>
              <a:t>El Banco Mundial proyecta que el cambio climático reducirá</a:t>
            </a:r>
          </a:p>
          <a:p>
            <a:r>
              <a:rPr lang="es-ES_tradnl" sz="1200" b="0" i="0" u="none" strike="noStrike" kern="1200" baseline="0" dirty="0" smtClean="0">
                <a:solidFill>
                  <a:schemeClr val="tx1"/>
                </a:solidFill>
                <a:latin typeface="+mn-lt"/>
                <a:ea typeface="+mn-ea"/>
                <a:cs typeface="+mn-cs"/>
              </a:rPr>
              <a:t>los rendimientos medios de 11 cultivos mundiales principales:</a:t>
            </a:r>
          </a:p>
          <a:p>
            <a:r>
              <a:rPr lang="es-ES_tradnl" sz="1200" b="0" i="0" u="none" strike="noStrike" kern="1200" baseline="0" dirty="0" smtClean="0">
                <a:solidFill>
                  <a:schemeClr val="tx1"/>
                </a:solidFill>
                <a:latin typeface="+mn-lt"/>
                <a:ea typeface="+mn-ea"/>
                <a:cs typeface="+mn-cs"/>
              </a:rPr>
              <a:t>mijo, arveja, remolacha azucarera, batata, trigo, arroz, maíz, soja,</a:t>
            </a:r>
          </a:p>
          <a:p>
            <a:r>
              <a:rPr lang="es-ES_tradnl" sz="1200" b="0" i="0" u="none" strike="noStrike" kern="1200" baseline="0" dirty="0" smtClean="0">
                <a:solidFill>
                  <a:schemeClr val="tx1"/>
                </a:solidFill>
                <a:latin typeface="+mn-lt"/>
                <a:ea typeface="+mn-ea"/>
                <a:cs typeface="+mn-cs"/>
              </a:rPr>
              <a:t>maní, girasol y canola, en un 6% en América Latina y el Caribe</a:t>
            </a:r>
          </a:p>
          <a:p>
            <a:r>
              <a:rPr lang="es-ES_tradnl" sz="1200" b="0" i="0" u="none" strike="noStrike" kern="1200" baseline="0" dirty="0" smtClean="0">
                <a:solidFill>
                  <a:schemeClr val="tx1"/>
                </a:solidFill>
                <a:latin typeface="+mn-lt"/>
                <a:ea typeface="+mn-ea"/>
                <a:cs typeface="+mn-cs"/>
              </a:rPr>
              <a:t>para 2046 – 2055 en comparación con 1996–2005.</a:t>
            </a:r>
          </a:p>
          <a:p>
            <a:endParaRPr lang="en-GB" sz="1200" b="0" i="0" u="none" strike="noStrike" kern="1200" baseline="0" dirty="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Los impactos específicos del cambio climático sobre la</a:t>
            </a:r>
          </a:p>
          <a:p>
            <a:r>
              <a:rPr lang="es-ES_tradnl" sz="1200" b="0" i="0" u="none" strike="noStrike" kern="1200" baseline="0" dirty="0" smtClean="0">
                <a:solidFill>
                  <a:schemeClr val="tx1"/>
                </a:solidFill>
                <a:latin typeface="+mn-lt"/>
                <a:ea typeface="+mn-ea"/>
                <a:cs typeface="+mn-cs"/>
              </a:rPr>
              <a:t>pobreza y la seguridad alimentaria varían significativamente,</a:t>
            </a:r>
          </a:p>
          <a:p>
            <a:r>
              <a:rPr lang="es-ES_tradnl" sz="1200" b="0" i="0" u="none" strike="noStrike" kern="1200" baseline="0" dirty="0" smtClean="0">
                <a:solidFill>
                  <a:schemeClr val="tx1"/>
                </a:solidFill>
                <a:latin typeface="+mn-lt"/>
                <a:ea typeface="+mn-ea"/>
                <a:cs typeface="+mn-cs"/>
              </a:rPr>
              <a:t>dependiendo de si el hogar es comprador o vendedor agrícola</a:t>
            </a:r>
          </a:p>
          <a:p>
            <a:r>
              <a:rPr lang="es-ES_tradnl" sz="1200" b="0" i="0" u="none" strike="noStrike" kern="1200" baseline="0" dirty="0" smtClean="0">
                <a:solidFill>
                  <a:schemeClr val="tx1"/>
                </a:solidFill>
                <a:latin typeface="+mn-lt"/>
                <a:ea typeface="+mn-ea"/>
                <a:cs typeface="+mn-cs"/>
              </a:rPr>
              <a:t>neto. A medida que la disminución de los rendimientos de los</a:t>
            </a:r>
          </a:p>
          <a:p>
            <a:r>
              <a:rPr lang="es-ES_tradnl" sz="1200" b="0" i="0" u="none" strike="noStrike" kern="1200" baseline="0" dirty="0" smtClean="0">
                <a:solidFill>
                  <a:schemeClr val="tx1"/>
                </a:solidFill>
                <a:latin typeface="+mn-lt"/>
                <a:ea typeface="+mn-ea"/>
                <a:cs typeface="+mn-cs"/>
              </a:rPr>
              <a:t>cultivos aumenta los precios agrícolas, los habitantes urbanos</a:t>
            </a:r>
          </a:p>
          <a:p>
            <a:r>
              <a:rPr lang="es-ES_tradnl" sz="1200" b="0" i="0" u="none" strike="noStrike" kern="1200" baseline="0" dirty="0" smtClean="0">
                <a:solidFill>
                  <a:schemeClr val="tx1"/>
                </a:solidFill>
                <a:latin typeface="+mn-lt"/>
                <a:ea typeface="+mn-ea"/>
                <a:cs typeface="+mn-cs"/>
              </a:rPr>
              <a:t>y los hogares rurales que son ‘compradores netos de alimentos’</a:t>
            </a:r>
          </a:p>
          <a:p>
            <a:r>
              <a:rPr lang="es-ES_tradnl" sz="1200" b="0" i="0" u="none" strike="noStrike" kern="1200" baseline="0" dirty="0" smtClean="0">
                <a:solidFill>
                  <a:schemeClr val="tx1"/>
                </a:solidFill>
                <a:latin typeface="+mn-lt"/>
                <a:ea typeface="+mn-ea"/>
                <a:cs typeface="+mn-cs"/>
              </a:rPr>
              <a:t>sufren las mayores pérdidas en seguridad alimentaria. Aquellos</a:t>
            </a:r>
          </a:p>
          <a:p>
            <a:r>
              <a:rPr lang="es-ES_tradnl" sz="1200" b="0" i="0" u="none" strike="noStrike" kern="1200" baseline="0" dirty="0" smtClean="0">
                <a:solidFill>
                  <a:schemeClr val="tx1"/>
                </a:solidFill>
                <a:latin typeface="+mn-lt"/>
                <a:ea typeface="+mn-ea"/>
                <a:cs typeface="+mn-cs"/>
              </a:rPr>
              <a:t>que son ‘productores netos de alimentos’ se encuentran en una</a:t>
            </a:r>
          </a:p>
          <a:p>
            <a:r>
              <a:rPr lang="es-ES_tradnl" sz="1200" b="0" i="0" u="none" strike="noStrike" kern="1200" baseline="0" dirty="0" smtClean="0">
                <a:solidFill>
                  <a:schemeClr val="tx1"/>
                </a:solidFill>
                <a:latin typeface="+mn-lt"/>
                <a:ea typeface="+mn-ea"/>
                <a:cs typeface="+mn-cs"/>
              </a:rPr>
              <a:t>situación menos grave.</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8</a:t>
            </a:fld>
            <a:endParaRPr lang="en-US"/>
          </a:p>
        </p:txBody>
      </p:sp>
    </p:spTree>
    <p:extLst>
      <p:ext uri="{BB962C8B-B14F-4D97-AF65-F5344CB8AC3E}">
        <p14:creationId xmlns:p14="http://schemas.microsoft.com/office/powerpoint/2010/main" val="573117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Los </a:t>
            </a:r>
            <a:r>
              <a:rPr lang="en-US" sz="1200" dirty="0" err="1" smtClean="0"/>
              <a:t>bosques</a:t>
            </a:r>
            <a:r>
              <a:rPr lang="en-US" sz="1200" dirty="0" smtClean="0"/>
              <a:t> </a:t>
            </a:r>
            <a:r>
              <a:rPr lang="en-US" sz="1200" dirty="0" err="1" smtClean="0"/>
              <a:t>primarios</a:t>
            </a:r>
            <a:r>
              <a:rPr lang="en-US" sz="1200" dirty="0" smtClean="0"/>
              <a:t> (</a:t>
            </a:r>
            <a:r>
              <a:rPr lang="en-US" sz="1200" dirty="0" err="1" smtClean="0"/>
              <a:t>naturales</a:t>
            </a:r>
            <a:r>
              <a:rPr lang="en-US" sz="1200" dirty="0" smtClean="0"/>
              <a:t>, no </a:t>
            </a:r>
            <a:r>
              <a:rPr lang="en-US" sz="1200" dirty="0" err="1" smtClean="0"/>
              <a:t>alterados</a:t>
            </a:r>
            <a:r>
              <a:rPr lang="en-US" sz="1200" dirty="0" smtClean="0"/>
              <a:t>) se </a:t>
            </a:r>
            <a:r>
              <a:rPr lang="en-US" sz="1200" dirty="0" err="1" smtClean="0"/>
              <a:t>pueden</a:t>
            </a:r>
            <a:r>
              <a:rPr lang="en-US" sz="1200" dirty="0" smtClean="0"/>
              <a:t> </a:t>
            </a:r>
            <a:r>
              <a:rPr lang="en-US" sz="1200" dirty="0" err="1" smtClean="0"/>
              <a:t>convertir</a:t>
            </a:r>
            <a:r>
              <a:rPr lang="en-US" sz="1200" dirty="0" smtClean="0"/>
              <a:t> en </a:t>
            </a:r>
            <a:r>
              <a:rPr lang="en-US" sz="1200" dirty="0" err="1" smtClean="0"/>
              <a:t>ecosistemas</a:t>
            </a:r>
            <a:r>
              <a:rPr lang="en-US" sz="1200" dirty="0" smtClean="0"/>
              <a:t> </a:t>
            </a:r>
            <a:r>
              <a:rPr lang="en-US" sz="1200" dirty="0" err="1" smtClean="0"/>
              <a:t>forestales</a:t>
            </a:r>
            <a:r>
              <a:rPr lang="en-US" sz="1200" dirty="0" smtClean="0"/>
              <a:t> </a:t>
            </a:r>
            <a:r>
              <a:rPr lang="en-US" sz="1200" dirty="0" err="1" smtClean="0"/>
              <a:t>gestionados</a:t>
            </a:r>
            <a:r>
              <a:rPr lang="en-US" sz="1200" dirty="0" smtClean="0"/>
              <a:t> de </a:t>
            </a:r>
            <a:r>
              <a:rPr lang="en-US" sz="1200" dirty="0" err="1" smtClean="0"/>
              <a:t>manera</a:t>
            </a:r>
            <a:r>
              <a:rPr lang="en-US" sz="1200" dirty="0" smtClean="0"/>
              <a:t> </a:t>
            </a:r>
            <a:r>
              <a:rPr lang="en-US" sz="1200" dirty="0" err="1" smtClean="0"/>
              <a:t>sostenible</a:t>
            </a:r>
            <a:r>
              <a:rPr lang="en-US" sz="1200" dirty="0" smtClean="0"/>
              <a:t> </a:t>
            </a:r>
            <a:r>
              <a:rPr lang="en-US" sz="1200" dirty="0" err="1" smtClean="0"/>
              <a:t>que</a:t>
            </a:r>
            <a:r>
              <a:rPr lang="en-US" sz="1200" dirty="0" smtClean="0"/>
              <a:t> </a:t>
            </a:r>
            <a:r>
              <a:rPr lang="en-US" sz="1200" dirty="0" err="1" smtClean="0"/>
              <a:t>brindan</a:t>
            </a:r>
            <a:r>
              <a:rPr lang="en-US" sz="1200" dirty="0" smtClean="0"/>
              <a:t> </a:t>
            </a:r>
            <a:r>
              <a:rPr lang="en-US" sz="1200" dirty="0" err="1" smtClean="0"/>
              <a:t>más</a:t>
            </a:r>
            <a:r>
              <a:rPr lang="en-US" sz="1200" dirty="0" smtClean="0"/>
              <a:t> </a:t>
            </a:r>
            <a:r>
              <a:rPr lang="en-US" sz="1200" dirty="0" err="1" smtClean="0"/>
              <a:t>beneficios</a:t>
            </a:r>
            <a:r>
              <a:rPr lang="en-US" sz="1200" dirty="0" smtClean="0"/>
              <a:t> </a:t>
            </a:r>
            <a:r>
              <a:rPr lang="en-US" sz="1200" dirty="0" err="1" smtClean="0"/>
              <a:t>económicos</a:t>
            </a:r>
            <a:r>
              <a:rPr lang="en-US" sz="1200" dirty="0" smtClean="0"/>
              <a:t> y </a:t>
            </a:r>
            <a:r>
              <a:rPr lang="en-US" sz="1200" dirty="0" err="1" smtClean="0"/>
              <a:t>sociales</a:t>
            </a:r>
            <a:r>
              <a:rPr lang="en-US" sz="1200" dirty="0" smtClean="0"/>
              <a:t> a </a:t>
            </a:r>
            <a:r>
              <a:rPr lang="en-US" sz="1200" dirty="0" err="1" smtClean="0"/>
              <a:t>las</a:t>
            </a:r>
            <a:r>
              <a:rPr lang="en-US" sz="1200" dirty="0" smtClean="0"/>
              <a:t> personas. Sin embargo, </a:t>
            </a:r>
            <a:r>
              <a:rPr lang="en-US" sz="1200" dirty="0" err="1" smtClean="0"/>
              <a:t>algunas</a:t>
            </a:r>
            <a:r>
              <a:rPr lang="en-US" sz="1200" dirty="0" smtClean="0"/>
              <a:t> </a:t>
            </a:r>
            <a:r>
              <a:rPr lang="en-US" sz="1200" dirty="0" err="1" smtClean="0"/>
              <a:t>emisiones</a:t>
            </a:r>
            <a:r>
              <a:rPr lang="en-US" sz="1200" dirty="0" smtClean="0"/>
              <a:t> de </a:t>
            </a:r>
            <a:r>
              <a:rPr lang="en-US" sz="1200" dirty="0" err="1" smtClean="0"/>
              <a:t>carbono</a:t>
            </a:r>
            <a:r>
              <a:rPr lang="en-US" sz="1200" dirty="0" smtClean="0"/>
              <a:t> se </a:t>
            </a:r>
            <a:r>
              <a:rPr lang="en-US" sz="1200" dirty="0" err="1" smtClean="0"/>
              <a:t>liberan</a:t>
            </a:r>
            <a:r>
              <a:rPr lang="en-US" sz="1200" dirty="0" smtClean="0"/>
              <a:t> en la </a:t>
            </a:r>
            <a:r>
              <a:rPr lang="en-US" sz="1200" dirty="0" err="1" smtClean="0"/>
              <a:t>transición</a:t>
            </a:r>
            <a:r>
              <a:rPr lang="en-US" sz="1200" dirty="0" smtClean="0"/>
              <a:t> y la </a:t>
            </a:r>
            <a:r>
              <a:rPr lang="en-US" sz="1200" dirty="0" err="1" smtClean="0"/>
              <a:t>transición</a:t>
            </a:r>
            <a:r>
              <a:rPr lang="en-US" sz="1200" dirty="0" smtClean="0"/>
              <a:t> a menudo se produce a </a:t>
            </a:r>
            <a:r>
              <a:rPr lang="en-US" sz="1200" dirty="0" err="1" smtClean="0"/>
              <a:t>expensas</a:t>
            </a:r>
            <a:r>
              <a:rPr lang="en-US" sz="1200" dirty="0" smtClean="0"/>
              <a:t> de la </a:t>
            </a:r>
            <a:r>
              <a:rPr lang="en-US" sz="1200" dirty="0" err="1" smtClean="0"/>
              <a:t>biodiversidad</a:t>
            </a:r>
            <a:r>
              <a:rPr lang="en-US" sz="1200" dirty="0" smtClean="0"/>
              <a:t>.</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9</a:t>
            </a:fld>
            <a:endParaRPr lang="en-US"/>
          </a:p>
        </p:txBody>
      </p:sp>
    </p:spTree>
    <p:extLst>
      <p:ext uri="{BB962C8B-B14F-4D97-AF65-F5344CB8AC3E}">
        <p14:creationId xmlns:p14="http://schemas.microsoft.com/office/powerpoint/2010/main" val="1309037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0" i="0" u="none" strike="noStrike" kern="1200" baseline="0" dirty="0" smtClean="0">
                <a:solidFill>
                  <a:schemeClr val="tx1"/>
                </a:solidFill>
                <a:latin typeface="+mn-lt"/>
                <a:ea typeface="+mn-ea"/>
                <a:cs typeface="+mn-cs"/>
              </a:rPr>
              <a:t>La inseguridad en la tenencia de la tierra, la falta de derechos</a:t>
            </a:r>
          </a:p>
          <a:p>
            <a:r>
              <a:rPr lang="es-ES_tradnl" sz="1200" b="0" i="0" u="none" strike="noStrike" kern="1200" baseline="0" dirty="0" smtClean="0">
                <a:solidFill>
                  <a:schemeClr val="tx1"/>
                </a:solidFill>
                <a:latin typeface="+mn-lt"/>
                <a:ea typeface="+mn-ea"/>
                <a:cs typeface="+mn-cs"/>
              </a:rPr>
              <a:t>de propiedad, la falta de acceso a los mercados y a los servicios</a:t>
            </a:r>
          </a:p>
          <a:p>
            <a:r>
              <a:rPr lang="es-ES_tradnl" sz="1200" b="0" i="0" u="none" strike="noStrike" kern="1200" baseline="0" dirty="0" smtClean="0">
                <a:solidFill>
                  <a:schemeClr val="tx1"/>
                </a:solidFill>
                <a:latin typeface="+mn-lt"/>
                <a:ea typeface="+mn-ea"/>
                <a:cs typeface="+mn-cs"/>
              </a:rPr>
              <a:t>de asesoramiento agrícola, la falta de conocimientos técnicos y</a:t>
            </a:r>
          </a:p>
          <a:p>
            <a:r>
              <a:rPr lang="es-ES_tradnl" sz="1200" b="0" i="0" u="none" strike="noStrike" kern="1200" baseline="0" dirty="0" smtClean="0">
                <a:solidFill>
                  <a:schemeClr val="tx1"/>
                </a:solidFill>
                <a:latin typeface="+mn-lt"/>
                <a:ea typeface="+mn-ea"/>
                <a:cs typeface="+mn-cs"/>
              </a:rPr>
              <a:t>habilidades, las distorsiones de los precios agrícolas y la falta de</a:t>
            </a:r>
          </a:p>
          <a:p>
            <a:r>
              <a:rPr lang="es-ES_tradnl" sz="1200" b="0" i="0" u="none" strike="noStrike" kern="1200" baseline="0" dirty="0" smtClean="0">
                <a:solidFill>
                  <a:schemeClr val="tx1"/>
                </a:solidFill>
                <a:latin typeface="+mn-lt"/>
                <a:ea typeface="+mn-ea"/>
                <a:cs typeface="+mn-cs"/>
              </a:rPr>
              <a:t>apoyo y subsidios agrícolas contribuyen a la desertificación e</a:t>
            </a:r>
          </a:p>
          <a:p>
            <a:r>
              <a:rPr lang="es-ES_tradnl" sz="1200" b="0" i="0" u="none" strike="noStrike" kern="1200" baseline="0" dirty="0" smtClean="0">
                <a:solidFill>
                  <a:schemeClr val="tx1"/>
                </a:solidFill>
                <a:latin typeface="+mn-lt"/>
                <a:ea typeface="+mn-ea"/>
                <a:cs typeface="+mn-cs"/>
              </a:rPr>
              <a:t>impulsan la gestión insostenible de la tierra.</a:t>
            </a:r>
          </a:p>
          <a:p>
            <a:endParaRPr lang="en-GB"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Abordar esta gama de brechas de conocimiento y políticas distorsionadoras</a:t>
            </a:r>
          </a:p>
          <a:p>
            <a:r>
              <a:rPr lang="es-ES_tradnl" sz="1200" b="0" i="0" u="none" strike="noStrike" kern="1200" baseline="0" dirty="0" smtClean="0">
                <a:solidFill>
                  <a:schemeClr val="tx1"/>
                </a:solidFill>
                <a:latin typeface="+mn-lt"/>
                <a:ea typeface="+mn-ea"/>
                <a:cs typeface="+mn-cs"/>
              </a:rPr>
              <a:t>será crucial para la administración sostenible de la tierra, que</a:t>
            </a:r>
          </a:p>
          <a:p>
            <a:r>
              <a:rPr lang="es-ES_tradnl" sz="1200" b="0" i="0" u="none" strike="noStrike" kern="1200" baseline="0" dirty="0" smtClean="0">
                <a:solidFill>
                  <a:schemeClr val="tx1"/>
                </a:solidFill>
                <a:latin typeface="+mn-lt"/>
                <a:ea typeface="+mn-ea"/>
                <a:cs typeface="+mn-cs"/>
              </a:rPr>
              <a:t>a su vez ser clave para una adaptación y mitigación climática</a:t>
            </a:r>
          </a:p>
          <a:p>
            <a:r>
              <a:rPr lang="es-ES_tradnl" sz="1200" b="0" i="0" u="none" strike="noStrike" kern="1200" baseline="0" dirty="0" smtClean="0">
                <a:solidFill>
                  <a:schemeClr val="tx1"/>
                </a:solidFill>
                <a:latin typeface="+mn-lt"/>
                <a:ea typeface="+mn-ea"/>
                <a:cs typeface="+mn-cs"/>
              </a:rPr>
              <a:t>exitosa.</a:t>
            </a:r>
          </a:p>
          <a:p>
            <a:endParaRPr lang="en-GB" sz="1200" b="0" i="0" u="none" strike="noStrike" kern="1200" baseline="0" dirty="0" smtClean="0">
              <a:solidFill>
                <a:schemeClr val="tx1"/>
              </a:solidFill>
              <a:latin typeface="+mn-lt"/>
              <a:ea typeface="+mn-ea"/>
              <a:cs typeface="+mn-cs"/>
            </a:endParaRPr>
          </a:p>
          <a:p>
            <a:r>
              <a:rPr lang="es-ES_tradnl" sz="1200" b="0" i="0" u="none" strike="noStrike" kern="1200" baseline="0" dirty="0" smtClean="0">
                <a:solidFill>
                  <a:schemeClr val="tx1"/>
                </a:solidFill>
                <a:latin typeface="+mn-lt"/>
                <a:ea typeface="+mn-ea"/>
                <a:cs typeface="+mn-cs"/>
              </a:rPr>
              <a:t>Las respuestas de políticas para la degradación de la tierra, que</a:t>
            </a:r>
          </a:p>
          <a:p>
            <a:r>
              <a:rPr lang="es-ES_tradnl" sz="1200" b="0" i="0" u="none" strike="noStrike" kern="1200" baseline="0" dirty="0" smtClean="0">
                <a:solidFill>
                  <a:schemeClr val="tx1"/>
                </a:solidFill>
                <a:latin typeface="+mn-lt"/>
                <a:ea typeface="+mn-ea"/>
                <a:cs typeface="+mn-cs"/>
              </a:rPr>
              <a:t>se discuten ampliamente en la literatura, particularmente en el</a:t>
            </a:r>
          </a:p>
          <a:p>
            <a:r>
              <a:rPr lang="es-ES_tradnl" sz="1200" b="0" i="0" u="none" strike="noStrike" kern="1200" baseline="0" dirty="0" smtClean="0">
                <a:solidFill>
                  <a:schemeClr val="tx1"/>
                </a:solidFill>
                <a:latin typeface="+mn-lt"/>
                <a:ea typeface="+mn-ea"/>
                <a:cs typeface="+mn-cs"/>
              </a:rPr>
              <a:t>contexto del cambio climático, son:</a:t>
            </a:r>
          </a:p>
          <a:p>
            <a:endParaRPr lang="es-ES_tradnl" sz="1200" b="0" i="0" u="none" strike="noStrike" kern="1200" baseline="0" dirty="0" smtClean="0">
              <a:solidFill>
                <a:schemeClr val="tx1"/>
              </a:solidFill>
              <a:latin typeface="+mn-lt"/>
              <a:ea typeface="+mn-ea"/>
              <a:cs typeface="+mn-cs"/>
            </a:endParaRP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mejorar el acceso al mercado</a:t>
            </a: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aumentar el empoderamiento de género</a:t>
            </a: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ampliar el acceso a los servicios de asesoramiento rural</a:t>
            </a: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fortalecer la seguridad de la tenencia de la tierra</a:t>
            </a: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pagos por servicios ecosistèmicos89</a:t>
            </a: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descentralizar el manejo de los recursos naturales, pero solo</a:t>
            </a:r>
          </a:p>
          <a:p>
            <a:r>
              <a:rPr lang="es-ES_tradnl" sz="1200" b="0" i="0" u="none" strike="noStrike" kern="1200" baseline="0" dirty="0" smtClean="0">
                <a:solidFill>
                  <a:schemeClr val="tx1"/>
                </a:solidFill>
                <a:latin typeface="+mn-lt"/>
                <a:ea typeface="+mn-ea"/>
                <a:cs typeface="+mn-cs"/>
              </a:rPr>
              <a:t>cuando se lo hace de forma democrática para que no se</a:t>
            </a:r>
          </a:p>
          <a:p>
            <a:r>
              <a:rPr lang="es-ES_tradnl" sz="1200" b="0" i="0" u="none" strike="noStrike" kern="1200" baseline="0" dirty="0" smtClean="0">
                <a:solidFill>
                  <a:schemeClr val="tx1"/>
                </a:solidFill>
                <a:latin typeface="+mn-lt"/>
                <a:ea typeface="+mn-ea"/>
                <a:cs typeface="+mn-cs"/>
              </a:rPr>
              <a:t>concentre el poder en manos de las .lites locales</a:t>
            </a: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invertir en investigación y desarrollo</a:t>
            </a: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invertir en el monitoreo de la desertificación y las tormentas</a:t>
            </a:r>
          </a:p>
          <a:p>
            <a:r>
              <a:rPr lang="es-ES_tradnl" sz="1200" b="0" i="0" u="none" strike="noStrike" kern="1200" baseline="0" dirty="0" smtClean="0">
                <a:solidFill>
                  <a:schemeClr val="tx1"/>
                </a:solidFill>
                <a:latin typeface="+mn-lt"/>
                <a:ea typeface="+mn-ea"/>
                <a:cs typeface="+mn-cs"/>
              </a:rPr>
              <a:t>del desierto</a:t>
            </a: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desarrollar fuentes modernas de energía renovable</a:t>
            </a:r>
          </a:p>
          <a:p>
            <a:r>
              <a:rPr lang="es-ES_tradnl" sz="1200" b="0" i="0" u="none" strike="noStrike" kern="1200" baseline="0" dirty="0" smtClean="0">
                <a:solidFill>
                  <a:schemeClr val="tx1"/>
                </a:solidFill>
                <a:latin typeface="+mn-lt"/>
                <a:ea typeface="+mn-ea"/>
                <a:cs typeface="+mn-cs"/>
              </a:rPr>
              <a:t>(especialmente aquellas que reemplazan la leña</a:t>
            </a:r>
          </a:p>
          <a:p>
            <a:r>
              <a:rPr lang="es-ES_tradnl" sz="1200" b="0" i="0" u="none" strike="noStrike" kern="1200" baseline="0" dirty="0" smtClean="0">
                <a:solidFill>
                  <a:schemeClr val="tx1"/>
                </a:solidFill>
                <a:latin typeface="+mn-lt"/>
                <a:ea typeface="+mn-ea"/>
                <a:cs typeface="+mn-cs"/>
              </a:rPr>
              <a:t>combustible/biomasa) y,</a:t>
            </a:r>
          </a:p>
          <a:p>
            <a:r>
              <a:rPr lang="es-ES_tradnl" sz="1200" b="1" i="0" u="none" strike="noStrike" kern="1200" baseline="0" dirty="0" smtClean="0">
                <a:solidFill>
                  <a:schemeClr val="tx1"/>
                </a:solidFill>
                <a:latin typeface="+mn-lt"/>
                <a:ea typeface="+mn-ea"/>
                <a:cs typeface="+mn-cs"/>
              </a:rPr>
              <a:t>● </a:t>
            </a:r>
            <a:r>
              <a:rPr lang="es-ES_tradnl" sz="1200" b="0" i="0" u="none" strike="noStrike" kern="1200" baseline="0" dirty="0" smtClean="0">
                <a:solidFill>
                  <a:schemeClr val="tx1"/>
                </a:solidFill>
                <a:latin typeface="+mn-lt"/>
                <a:ea typeface="+mn-ea"/>
                <a:cs typeface="+mn-cs"/>
              </a:rPr>
              <a:t>diversificar las economías de las tierras secas; incluyendo</a:t>
            </a:r>
          </a:p>
          <a:p>
            <a:r>
              <a:rPr lang="es-ES_tradnl" sz="1200" b="0" i="0" u="none" strike="noStrike" kern="1200" baseline="0" dirty="0" smtClean="0">
                <a:solidFill>
                  <a:schemeClr val="tx1"/>
                </a:solidFill>
                <a:latin typeface="+mn-lt"/>
                <a:ea typeface="+mn-ea"/>
                <a:cs typeface="+mn-cs"/>
              </a:rPr>
              <a:t>la inversión en riego, comercialización agrícola y</a:t>
            </a:r>
          </a:p>
          <a:p>
            <a:r>
              <a:rPr lang="es-ES_tradnl" sz="1200" b="0" i="0" u="none" strike="noStrike" kern="1200" baseline="0" dirty="0" smtClean="0">
                <a:solidFill>
                  <a:schemeClr val="tx1"/>
                </a:solidFill>
                <a:latin typeface="+mn-lt"/>
                <a:ea typeface="+mn-ea"/>
                <a:cs typeface="+mn-cs"/>
              </a:rPr>
              <a:t>transformaciones estructurales</a:t>
            </a:r>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14</a:t>
            </a:fld>
            <a:endParaRPr lang="en-US"/>
          </a:p>
        </p:txBody>
      </p:sp>
    </p:spTree>
    <p:extLst>
      <p:ext uri="{BB962C8B-B14F-4D97-AF65-F5344CB8AC3E}">
        <p14:creationId xmlns:p14="http://schemas.microsoft.com/office/powerpoint/2010/main" val="406286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p>
            <a:endParaRPr lang="en-US"/>
          </a:p>
        </p:txBody>
      </p:sp>
      <p:sp>
        <p:nvSpPr>
          <p:cNvPr id="2" name="Title 1"/>
          <p:cNvSpPr>
            <a:spLocks noGrp="1"/>
          </p:cNvSpPr>
          <p:nvPr>
            <p:ph type="ctrTitle"/>
          </p:nvPr>
        </p:nvSpPr>
        <p:spPr>
          <a:xfrm>
            <a:off x="2629227" y="2865437"/>
            <a:ext cx="5717967" cy="1470025"/>
          </a:xfrm>
        </p:spPr>
        <p:txBody>
          <a:bodyPr anchor="t">
            <a:noAutofit/>
          </a:bodyPr>
          <a:lstStyle>
            <a:lvl1pPr algn="l">
              <a:defRPr sz="4800"/>
            </a:lvl1pPr>
          </a:lstStyle>
          <a:p>
            <a:r>
              <a:rPr lang="en-GB" dirty="0"/>
              <a:t>Click to edit Master title style</a:t>
            </a:r>
            <a:endParaRPr lang="en-US" dirty="0"/>
          </a:p>
        </p:txBody>
      </p:sp>
      <p:sp>
        <p:nvSpPr>
          <p:cNvPr id="3" name="Subtitle 2"/>
          <p:cNvSpPr>
            <a:spLocks noGrp="1"/>
          </p:cNvSpPr>
          <p:nvPr>
            <p:ph type="subTitle" idx="1"/>
          </p:nvPr>
        </p:nvSpPr>
        <p:spPr>
          <a:xfrm>
            <a:off x="2629227" y="4335462"/>
            <a:ext cx="5717967" cy="1752600"/>
          </a:xfrm>
        </p:spPr>
        <p:txBody>
          <a:bodyPr anchor="t">
            <a:noAutofit/>
          </a:bodyPr>
          <a:lstStyle>
            <a:lvl1pPr marL="0" indent="0" algn="l">
              <a:buNone/>
              <a:defRPr sz="43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9" name="Picture 8"/>
          <p:cNvPicPr>
            <a:picLocks noChangeAspect="1"/>
          </p:cNvPicPr>
          <p:nvPr userDrawn="1"/>
        </p:nvPicPr>
        <p:blipFill>
          <a:blip r:embed="rId2"/>
          <a:stretch>
            <a:fillRect/>
          </a:stretch>
        </p:blipFill>
        <p:spPr>
          <a:xfrm>
            <a:off x="6975594" y="275918"/>
            <a:ext cx="1371600" cy="1460500"/>
          </a:xfrm>
          <a:prstGeom prst="rect">
            <a:avLst/>
          </a:prstGeom>
        </p:spPr>
      </p:pic>
    </p:spTree>
    <p:extLst>
      <p:ext uri="{BB962C8B-B14F-4D97-AF65-F5344CB8AC3E}">
        <p14:creationId xmlns:p14="http://schemas.microsoft.com/office/powerpoint/2010/main" val="40951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F7A126"/>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Date Placeholder 7"/>
          <p:cNvSpPr>
            <a:spLocks noGrp="1"/>
          </p:cNvSpPr>
          <p:nvPr>
            <p:ph type="dt" sz="half" idx="13"/>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43707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143125" y="772478"/>
            <a:ext cx="6543675" cy="5313997"/>
          </a:xfrm>
        </p:spPr>
        <p:txBody>
          <a:bodyPr>
            <a:normAutofit/>
          </a:bodyPr>
          <a:lstStyle>
            <a:lvl1pPr>
              <a:defRPr sz="3200" b="1">
                <a:solidFill>
                  <a:schemeClr val="bg1"/>
                </a:solidFill>
              </a:defRPr>
            </a:lvl1pPr>
          </a:lstStyle>
          <a:p>
            <a:pPr lvl="0"/>
            <a:r>
              <a:rPr lang="en-GB" dirty="0"/>
              <a:t>Click to edit Master text styles</a:t>
            </a:r>
          </a:p>
        </p:txBody>
      </p:sp>
      <p:sp>
        <p:nvSpPr>
          <p:cNvPr id="11" name="Picture Placeholder 10"/>
          <p:cNvSpPr>
            <a:spLocks noGrp="1"/>
          </p:cNvSpPr>
          <p:nvPr>
            <p:ph type="pic" sz="quarter" idx="14"/>
          </p:nvPr>
        </p:nvSpPr>
        <p:spPr>
          <a:xfrm>
            <a:off x="457200" y="772478"/>
            <a:ext cx="1365250" cy="1319212"/>
          </a:xfrm>
        </p:spPr>
        <p:txBody>
          <a:bodyPr/>
          <a:lstStyle/>
          <a:p>
            <a:endParaRPr lang="en-US"/>
          </a:p>
        </p:txBody>
      </p:sp>
      <p:sp>
        <p:nvSpPr>
          <p:cNvPr id="13" name="Text Placeholder 12"/>
          <p:cNvSpPr>
            <a:spLocks noGrp="1"/>
          </p:cNvSpPr>
          <p:nvPr>
            <p:ph type="body" sz="quarter" idx="15"/>
          </p:nvPr>
        </p:nvSpPr>
        <p:spPr>
          <a:xfrm>
            <a:off x="457200" y="2205038"/>
            <a:ext cx="1365250" cy="528637"/>
          </a:xfrm>
        </p:spPr>
        <p:txBody>
          <a:bodyPr>
            <a:noAutofit/>
          </a:bodyPr>
          <a:lstStyle>
            <a:lvl1pPr>
              <a:defRPr sz="1400">
                <a:solidFill>
                  <a:schemeClr val="accent3"/>
                </a:solidFill>
              </a:defRPr>
            </a:lvl1pPr>
          </a:lstStyle>
          <a:p>
            <a:pPr lvl="0"/>
            <a:r>
              <a:rPr lang="en-GB" dirty="0"/>
              <a:t>Click to edit Master text styles</a:t>
            </a:r>
          </a:p>
        </p:txBody>
      </p:sp>
    </p:spTree>
    <p:extLst>
      <p:ext uri="{BB962C8B-B14F-4D97-AF65-F5344CB8AC3E}">
        <p14:creationId xmlns:p14="http://schemas.microsoft.com/office/powerpoint/2010/main" val="181134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S Title, Bullet Points, Image">
    <p:bg>
      <p:bgPr>
        <a:solidFill>
          <a:schemeClr val="bg2">
            <a:alpha val="2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3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3962400" y="504308"/>
            <a:ext cx="4724400" cy="3892334"/>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9" name="Rectangle 8"/>
          <p:cNvSpPr/>
          <p:nvPr userDrawn="1"/>
        </p:nvSpPr>
        <p:spPr>
          <a:xfrm>
            <a:off x="0" y="0"/>
            <a:ext cx="294640" cy="1463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4"/>
          </p:nvPr>
        </p:nvSpPr>
        <p:spPr>
          <a:xfrm>
            <a:off x="457200" y="3800475"/>
            <a:ext cx="3505200" cy="2300288"/>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184781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gn off">
    <p:bg>
      <p:bgPr>
        <a:solidFill>
          <a:schemeClr val="tx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01675" y="1300163"/>
            <a:ext cx="3270250" cy="4572000"/>
          </a:xfrm>
        </p:spPr>
        <p:txBody>
          <a:bodyPr/>
          <a:lstStyle>
            <a:lvl1pPr>
              <a:defRPr>
                <a:solidFill>
                  <a:srgbClr val="FFFFFF"/>
                </a:solidFill>
              </a:defRPr>
            </a:lvl1pPr>
          </a:lstStyle>
          <a:p>
            <a:pPr lvl="0"/>
            <a:r>
              <a:rPr lang="en-GB" dirty="0"/>
              <a:t>Click to edit Master text styles</a:t>
            </a:r>
          </a:p>
        </p:txBody>
      </p:sp>
    </p:spTree>
    <p:extLst>
      <p:ext uri="{BB962C8B-B14F-4D97-AF65-F5344CB8AC3E}">
        <p14:creationId xmlns:p14="http://schemas.microsoft.com/office/powerpoint/2010/main" val="130391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ack Cover_Full_Disclaimer">
  <p:cSld name="Back Cover_Full_Disclaimer">
    <p:spTree>
      <p:nvGrpSpPr>
        <p:cNvPr id="1" name="Shape 52"/>
        <p:cNvGrpSpPr/>
        <p:nvPr/>
      </p:nvGrpSpPr>
      <p:grpSpPr>
        <a:xfrm>
          <a:off x="0" y="0"/>
          <a:ext cx="0" cy="0"/>
          <a:chOff x="0" y="0"/>
          <a:chExt cx="0" cy="0"/>
        </a:xfrm>
      </p:grpSpPr>
      <p:grpSp>
        <p:nvGrpSpPr>
          <p:cNvPr id="53" name="Google Shape;53;p9"/>
          <p:cNvGrpSpPr/>
          <p:nvPr/>
        </p:nvGrpSpPr>
        <p:grpSpPr>
          <a:xfrm flipH="1">
            <a:off x="169863" y="163513"/>
            <a:ext cx="8804275" cy="6532562"/>
            <a:chOff x="198404" y="180631"/>
            <a:chExt cx="10296592" cy="7202832"/>
          </a:xfrm>
        </p:grpSpPr>
        <p:sp>
          <p:nvSpPr>
            <p:cNvPr id="54" name="Google Shape;54;p9"/>
            <p:cNvSpPr/>
            <p:nvPr/>
          </p:nvSpPr>
          <p:spPr>
            <a:xfrm>
              <a:off x="198404" y="180631"/>
              <a:ext cx="10296592" cy="7199331"/>
            </a:xfrm>
            <a:prstGeom prst="rect">
              <a:avLst/>
            </a:prstGeom>
            <a:solidFill>
              <a:srgbClr val="F3702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5" name="Google Shape;55;p9"/>
            <p:cNvGrpSpPr/>
            <p:nvPr/>
          </p:nvGrpSpPr>
          <p:grpSpPr>
            <a:xfrm>
              <a:off x="198404" y="184132"/>
              <a:ext cx="4064054" cy="7199331"/>
              <a:chOff x="11903075" y="184132"/>
              <a:chExt cx="4064054" cy="7199331"/>
            </a:xfrm>
          </p:grpSpPr>
          <p:sp>
            <p:nvSpPr>
              <p:cNvPr id="56" name="Google Shape;56;p9"/>
              <p:cNvSpPr/>
              <p:nvPr/>
            </p:nvSpPr>
            <p:spPr>
              <a:xfrm>
                <a:off x="11903075" y="184132"/>
                <a:ext cx="3620331" cy="2005941"/>
              </a:xfrm>
              <a:custGeom>
                <a:avLst/>
                <a:gdLst/>
                <a:ahLst/>
                <a:cxnLst/>
                <a:rect l="l" t="t" r="r" b="b"/>
                <a:pathLst>
                  <a:path w="1140" h="632" extrusionOk="0">
                    <a:moveTo>
                      <a:pt x="0" y="632"/>
                    </a:moveTo>
                    <a:cubicBezTo>
                      <a:pt x="221" y="254"/>
                      <a:pt x="629" y="1"/>
                      <a:pt x="1097" y="1"/>
                    </a:cubicBezTo>
                    <a:cubicBezTo>
                      <a:pt x="1112" y="1"/>
                      <a:pt x="1126" y="1"/>
                      <a:pt x="1140" y="1"/>
                    </a:cubicBezTo>
                    <a:cubicBezTo>
                      <a:pt x="1140" y="1"/>
                      <a:pt x="1140" y="1"/>
                      <a:pt x="1140" y="0"/>
                    </a:cubicBezTo>
                    <a:cubicBezTo>
                      <a:pt x="0" y="0"/>
                      <a:pt x="0" y="0"/>
                      <a:pt x="0" y="0"/>
                    </a:cubicBezTo>
                    <a:lnTo>
                      <a:pt x="0" y="632"/>
                    </a:lnTo>
                    <a:close/>
                  </a:path>
                </a:pathLst>
              </a:custGeom>
              <a:solidFill>
                <a:srgbClr val="FCB1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9"/>
              <p:cNvSpPr/>
              <p:nvPr/>
            </p:nvSpPr>
            <p:spPr>
              <a:xfrm>
                <a:off x="11903075" y="187633"/>
                <a:ext cx="4064054" cy="3982124"/>
              </a:xfrm>
              <a:custGeom>
                <a:avLst/>
                <a:gdLst/>
                <a:ahLst/>
                <a:cxnLst/>
                <a:rect l="l" t="t" r="r" b="b"/>
                <a:pathLst>
                  <a:path w="1280" h="1255" extrusionOk="0">
                    <a:moveTo>
                      <a:pt x="0" y="631"/>
                    </a:moveTo>
                    <a:cubicBezTo>
                      <a:pt x="0" y="772"/>
                      <a:pt x="0" y="772"/>
                      <a:pt x="0" y="772"/>
                    </a:cubicBezTo>
                    <a:cubicBezTo>
                      <a:pt x="44" y="764"/>
                      <a:pt x="89" y="760"/>
                      <a:pt x="135" y="760"/>
                    </a:cubicBezTo>
                    <a:cubicBezTo>
                      <a:pt x="460" y="760"/>
                      <a:pt x="737" y="966"/>
                      <a:pt x="844" y="1255"/>
                    </a:cubicBezTo>
                    <a:cubicBezTo>
                      <a:pt x="1105" y="1099"/>
                      <a:pt x="1280" y="812"/>
                      <a:pt x="1280" y="483"/>
                    </a:cubicBezTo>
                    <a:cubicBezTo>
                      <a:pt x="1280" y="306"/>
                      <a:pt x="1229" y="140"/>
                      <a:pt x="1140" y="0"/>
                    </a:cubicBezTo>
                    <a:cubicBezTo>
                      <a:pt x="1126" y="0"/>
                      <a:pt x="1112" y="0"/>
                      <a:pt x="1097" y="0"/>
                    </a:cubicBezTo>
                    <a:cubicBezTo>
                      <a:pt x="629" y="0"/>
                      <a:pt x="221" y="253"/>
                      <a:pt x="0" y="631"/>
                    </a:cubicBezTo>
                    <a:close/>
                  </a:path>
                </a:pathLst>
              </a:custGeom>
              <a:solidFill>
                <a:srgbClr val="E8472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9"/>
              <p:cNvSpPr/>
              <p:nvPr/>
            </p:nvSpPr>
            <p:spPr>
              <a:xfrm>
                <a:off x="11903075" y="6298225"/>
                <a:ext cx="915294" cy="1085238"/>
              </a:xfrm>
              <a:custGeom>
                <a:avLst/>
                <a:gdLst/>
                <a:ahLst/>
                <a:cxnLst/>
                <a:rect l="l" t="t" r="r" b="b"/>
                <a:pathLst>
                  <a:path w="288" h="342" extrusionOk="0">
                    <a:moveTo>
                      <a:pt x="0" y="0"/>
                    </a:moveTo>
                    <a:cubicBezTo>
                      <a:pt x="0" y="342"/>
                      <a:pt x="0" y="342"/>
                      <a:pt x="0" y="342"/>
                    </a:cubicBezTo>
                    <a:cubicBezTo>
                      <a:pt x="274" y="342"/>
                      <a:pt x="274" y="342"/>
                      <a:pt x="274" y="342"/>
                    </a:cubicBezTo>
                    <a:cubicBezTo>
                      <a:pt x="279" y="341"/>
                      <a:pt x="283" y="340"/>
                      <a:pt x="288" y="339"/>
                    </a:cubicBezTo>
                    <a:cubicBezTo>
                      <a:pt x="173" y="244"/>
                      <a:pt x="76" y="129"/>
                      <a:pt x="0" y="0"/>
                    </a:cubicBezTo>
                    <a:close/>
                  </a:path>
                </a:pathLst>
              </a:custGeom>
              <a:solidFill>
                <a:srgbClr val="C4161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9"/>
              <p:cNvSpPr/>
              <p:nvPr/>
            </p:nvSpPr>
            <p:spPr>
              <a:xfrm>
                <a:off x="11903075" y="4169757"/>
                <a:ext cx="2829428" cy="3204955"/>
              </a:xfrm>
              <a:custGeom>
                <a:avLst/>
                <a:gdLst/>
                <a:ahLst/>
                <a:cxnLst/>
                <a:rect l="l" t="t" r="r" b="b"/>
                <a:pathLst>
                  <a:path w="891" h="1009" extrusionOk="0">
                    <a:moveTo>
                      <a:pt x="0" y="38"/>
                    </a:moveTo>
                    <a:cubicBezTo>
                      <a:pt x="0" y="670"/>
                      <a:pt x="0" y="670"/>
                      <a:pt x="0" y="670"/>
                    </a:cubicBezTo>
                    <a:cubicBezTo>
                      <a:pt x="76" y="799"/>
                      <a:pt x="173" y="914"/>
                      <a:pt x="288" y="1009"/>
                    </a:cubicBezTo>
                    <a:cubicBezTo>
                      <a:pt x="632" y="938"/>
                      <a:pt x="891" y="632"/>
                      <a:pt x="891" y="265"/>
                    </a:cubicBezTo>
                    <a:cubicBezTo>
                      <a:pt x="891" y="172"/>
                      <a:pt x="874" y="83"/>
                      <a:pt x="844" y="0"/>
                    </a:cubicBezTo>
                    <a:cubicBezTo>
                      <a:pt x="710" y="80"/>
                      <a:pt x="554" y="127"/>
                      <a:pt x="387" y="127"/>
                    </a:cubicBezTo>
                    <a:cubicBezTo>
                      <a:pt x="248" y="127"/>
                      <a:pt x="117" y="95"/>
                      <a:pt x="0" y="38"/>
                    </a:cubicBezTo>
                    <a:close/>
                  </a:path>
                </a:pathLst>
              </a:custGeom>
              <a:solidFill>
                <a:srgbClr val="9F1D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9"/>
              <p:cNvSpPr/>
              <p:nvPr/>
            </p:nvSpPr>
            <p:spPr>
              <a:xfrm>
                <a:off x="11903075" y="2599663"/>
                <a:ext cx="2679045" cy="1974434"/>
              </a:xfrm>
              <a:custGeom>
                <a:avLst/>
                <a:gdLst/>
                <a:ahLst/>
                <a:cxnLst/>
                <a:rect l="l" t="t" r="r" b="b"/>
                <a:pathLst>
                  <a:path w="844" h="622" extrusionOk="0">
                    <a:moveTo>
                      <a:pt x="135" y="0"/>
                    </a:moveTo>
                    <a:cubicBezTo>
                      <a:pt x="89" y="0"/>
                      <a:pt x="44" y="4"/>
                      <a:pt x="0" y="12"/>
                    </a:cubicBezTo>
                    <a:cubicBezTo>
                      <a:pt x="0" y="533"/>
                      <a:pt x="0" y="533"/>
                      <a:pt x="0" y="533"/>
                    </a:cubicBezTo>
                    <a:cubicBezTo>
                      <a:pt x="117" y="590"/>
                      <a:pt x="248" y="622"/>
                      <a:pt x="387" y="622"/>
                    </a:cubicBezTo>
                    <a:cubicBezTo>
                      <a:pt x="554" y="622"/>
                      <a:pt x="710" y="575"/>
                      <a:pt x="844" y="495"/>
                    </a:cubicBezTo>
                    <a:cubicBezTo>
                      <a:pt x="737" y="206"/>
                      <a:pt x="460" y="0"/>
                      <a:pt x="135" y="0"/>
                    </a:cubicBezTo>
                    <a:close/>
                  </a:path>
                </a:pathLst>
              </a:custGeom>
              <a:solidFill>
                <a:srgbClr val="C723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1" name="Google Shape;61;p9"/>
          <p:cNvSpPr/>
          <p:nvPr/>
        </p:nvSpPr>
        <p:spPr>
          <a:xfrm>
            <a:off x="323850" y="4310063"/>
            <a:ext cx="6230938" cy="2205037"/>
          </a:xfrm>
          <a:prstGeom prst="rect">
            <a:avLst/>
          </a:prstGeom>
          <a:noFill/>
          <a:ln>
            <a:noFill/>
          </a:ln>
        </p:spPr>
        <p:txBody>
          <a:bodyPr spcFirstLastPara="1" wrap="square" lIns="0" tIns="0" rIns="0" bIns="0" anchor="b" anchorCtr="0">
            <a:noAutofit/>
          </a:bodyPr>
          <a:lstStyle/>
          <a:p>
            <a:pPr marL="0" marR="0" lvl="1" indent="0" algn="l" rtl="0">
              <a:lnSpc>
                <a:spcPct val="110000"/>
              </a:lnSpc>
              <a:spcBef>
                <a:spcPts val="0"/>
              </a:spcBef>
              <a:spcAft>
                <a:spcPts val="0"/>
              </a:spcAft>
              <a:buNone/>
            </a:pPr>
            <a:r>
              <a:rPr lang="en-GB" sz="1000" b="0" i="0" u="none" strike="noStrike" cap="none">
                <a:solidFill>
                  <a:schemeClr val="lt1"/>
                </a:solidFill>
                <a:latin typeface="Calibri"/>
                <a:ea typeface="Calibri"/>
                <a:cs typeface="Calibri"/>
                <a:sym typeface="Calibri"/>
              </a:rPr>
              <a:t>This document is an output from a project funded by the UK Department for International Development (DFID) for the benefit of developing countries. However, the views expressed and information contained in it are not necessarily those of or endorsed by DFID, which can accept no responsibility for such views or information or for any reliance placed on them. This publication has been prepared for general guidance on matters of interest only, and does not constitute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the Climate and Development Knowledge Network’s members, the UK Department for International Development (‘DFID’), their advisors and the authors and distributors of this publication do not accept or assume any liability, responsibility or duty of care for any consequences of you or anyone else acting, or refraining to act, in reliance on the information contained in this publication or for any decision based on it.</a:t>
            </a:r>
            <a:endParaRPr/>
          </a:p>
          <a:p>
            <a:pPr marL="0" marR="0" lvl="1" indent="0" algn="l" rtl="0">
              <a:lnSpc>
                <a:spcPct val="110000"/>
              </a:lnSpc>
              <a:spcBef>
                <a:spcPts val="500"/>
              </a:spcBef>
              <a:spcAft>
                <a:spcPts val="0"/>
              </a:spcAft>
              <a:buNone/>
            </a:pPr>
            <a:r>
              <a:rPr lang="en-GB" sz="1000" b="0" i="0" u="none" strike="noStrike" cap="none">
                <a:solidFill>
                  <a:schemeClr val="lt1"/>
                </a:solidFill>
                <a:latin typeface="Calibri"/>
                <a:ea typeface="Calibri"/>
                <a:cs typeface="Calibri"/>
                <a:sym typeface="Calibri"/>
              </a:rPr>
              <a:t>Copyright © 2010, Climate and Development Knowledge Network. All rights reserved.</a:t>
            </a:r>
            <a:endParaRPr/>
          </a:p>
        </p:txBody>
      </p:sp>
      <p:sp>
        <p:nvSpPr>
          <p:cNvPr id="62" name="Google Shape;62;p9"/>
          <p:cNvSpPr txBox="1"/>
          <p:nvPr/>
        </p:nvSpPr>
        <p:spPr>
          <a:xfrm>
            <a:off x="323850" y="3695700"/>
            <a:ext cx="2703513" cy="55403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600">
                <a:solidFill>
                  <a:schemeClr val="lt1"/>
                </a:solidFill>
                <a:latin typeface="Calibri"/>
                <a:ea typeface="Calibri"/>
                <a:cs typeface="Calibri"/>
                <a:sym typeface="Calibri"/>
              </a:rPr>
              <a:t>www.cdkn.org</a:t>
            </a:r>
            <a:endParaRPr/>
          </a:p>
        </p:txBody>
      </p:sp>
    </p:spTree>
    <p:extLst>
      <p:ext uri="{BB962C8B-B14F-4D97-AF65-F5344CB8AC3E}">
        <p14:creationId xmlns:p14="http://schemas.microsoft.com/office/powerpoint/2010/main" val="1665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ne paragraph">
    <p:spTree>
      <p:nvGrpSpPr>
        <p:cNvPr id="1" name=""/>
        <p:cNvGrpSpPr/>
        <p:nvPr/>
      </p:nvGrpSpPr>
      <p:grpSpPr>
        <a:xfrm>
          <a:off x="0" y="0"/>
          <a:ext cx="0" cy="0"/>
          <a:chOff x="0" y="0"/>
          <a:chExt cx="0" cy="0"/>
        </a:xfrm>
      </p:grpSpPr>
      <p:sp>
        <p:nvSpPr>
          <p:cNvPr id="2" name="Title 1"/>
          <p:cNvSpPr>
            <a:spLocks noGrp="1"/>
          </p:cNvSpPr>
          <p:nvPr>
            <p:ph type="title"/>
          </p:nvPr>
        </p:nvSpPr>
        <p:spPr>
          <a:xfrm>
            <a:off x="457199" y="374368"/>
            <a:ext cx="8229600" cy="1143000"/>
          </a:xfrm>
        </p:spPr>
        <p:txBody>
          <a:bodyPr anchor="t">
            <a:noAutofit/>
          </a:bodyPr>
          <a:lstStyle>
            <a:lvl1pPr algn="l">
              <a:defRPr sz="2800">
                <a:solidFill>
                  <a:schemeClr val="accent3"/>
                </a:solidFill>
              </a:defRPr>
            </a:lvl1pPr>
          </a:lstStyle>
          <a:p>
            <a:r>
              <a:rPr lang="en-GB" dirty="0"/>
              <a:t>Click to edit Master title style</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8" name="Straight Connector 7"/>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 Placeholder 10"/>
          <p:cNvSpPr>
            <a:spLocks noGrp="1"/>
          </p:cNvSpPr>
          <p:nvPr>
            <p:ph type="body" sz="quarter" idx="13"/>
          </p:nvPr>
        </p:nvSpPr>
        <p:spPr>
          <a:xfrm>
            <a:off x="457200" y="1531634"/>
            <a:ext cx="7010399" cy="2577524"/>
          </a:xfrm>
        </p:spPr>
        <p:txBody>
          <a:bodyPr/>
          <a:lstStyle>
            <a:lvl1pPr marL="0" indent="0">
              <a:buClr>
                <a:schemeClr val="accent1"/>
              </a:buClr>
              <a:buSzPct val="110000"/>
              <a:buFont typeface="Arial"/>
              <a:buNone/>
              <a:defRPr sz="2800"/>
            </a:lvl1pPr>
            <a:lvl2pPr>
              <a:defRPr sz="3200"/>
            </a:lvl2pPr>
          </a:lstStyle>
          <a:p>
            <a:pPr lvl="0"/>
            <a:r>
              <a:rPr lang="en-GB" dirty="0"/>
              <a:t>Click to edit Master text styles</a:t>
            </a:r>
          </a:p>
        </p:txBody>
      </p:sp>
      <p:sp>
        <p:nvSpPr>
          <p:cNvPr id="6" name="Date Placeholder 5"/>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312089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1191753" y="1168689"/>
            <a:ext cx="8229600" cy="1143000"/>
          </a:xfrm>
        </p:spPr>
        <p:txBody>
          <a:bodyPr anchor="t">
            <a:noAutofit/>
          </a:bodyPr>
          <a:lstStyle>
            <a:lvl1pPr algn="l">
              <a:defRPr sz="4400">
                <a:solidFill>
                  <a:schemeClr val="accent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8" name="Straight Connector 7"/>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 Placeholder 10"/>
          <p:cNvSpPr>
            <a:spLocks noGrp="1"/>
          </p:cNvSpPr>
          <p:nvPr>
            <p:ph type="body" sz="quarter" idx="13"/>
          </p:nvPr>
        </p:nvSpPr>
        <p:spPr>
          <a:xfrm>
            <a:off x="1191752" y="2499903"/>
            <a:ext cx="7010399" cy="2577524"/>
          </a:xfrm>
        </p:spPr>
        <p:txBody>
          <a:bodyPr/>
          <a:lstStyle>
            <a:lvl1pPr marL="457200" indent="-457200">
              <a:buClr>
                <a:schemeClr val="accent1"/>
              </a:buClr>
              <a:buSzPct val="110000"/>
              <a:buFont typeface="Arial"/>
              <a:buChar char="•"/>
              <a:defRPr sz="3200"/>
            </a:lvl1pPr>
            <a:lvl2pPr>
              <a:defRPr sz="3200"/>
            </a:lvl2pPr>
          </a:lstStyle>
          <a:p>
            <a:pPr lvl="0"/>
            <a:r>
              <a:rPr lang="en-GB" dirty="0"/>
              <a:t>Click to edit Master text styles</a:t>
            </a:r>
          </a:p>
        </p:txBody>
      </p:sp>
      <p:sp>
        <p:nvSpPr>
          <p:cNvPr id="6" name="Date Placeholder 5"/>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27238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lvl1pPr>
              <a:lnSpc>
                <a:spcPct val="100000"/>
              </a:lnSpc>
              <a:defRPr/>
            </a:lvl1pPr>
          </a:lstStyle>
          <a:p>
            <a:pPr lvl="0"/>
            <a:r>
              <a:rPr lang="en-GB" dirty="0"/>
              <a:t>Click to edit Master text styles</a:t>
            </a:r>
          </a:p>
        </p:txBody>
      </p:sp>
      <p:sp>
        <p:nvSpPr>
          <p:cNvPr id="10" name="Text Placeholder 9"/>
          <p:cNvSpPr>
            <a:spLocks noGrp="1"/>
          </p:cNvSpPr>
          <p:nvPr>
            <p:ph type="body" sz="quarter" idx="14"/>
          </p:nvPr>
        </p:nvSpPr>
        <p:spPr>
          <a:xfrm>
            <a:off x="4165600" y="504308"/>
            <a:ext cx="4521199" cy="5061467"/>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65000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lines, Text, Bullet Points">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p>
            <a:pPr lvl="0"/>
            <a:r>
              <a:rPr lang="en-GB" dirty="0"/>
              <a:t>Click to edit Master text styles</a:t>
            </a:r>
          </a:p>
        </p:txBody>
      </p:sp>
      <p:sp>
        <p:nvSpPr>
          <p:cNvPr id="10" name="Text Placeholder 9"/>
          <p:cNvSpPr>
            <a:spLocks noGrp="1"/>
          </p:cNvSpPr>
          <p:nvPr>
            <p:ph type="body" sz="quarter" idx="14"/>
          </p:nvPr>
        </p:nvSpPr>
        <p:spPr>
          <a:xfrm>
            <a:off x="4165600" y="504308"/>
            <a:ext cx="4521199" cy="5061467"/>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391592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p>
            <a:pPr lvl="0"/>
            <a:r>
              <a:rPr lang="en-GB" dirty="0"/>
              <a:t>Click to edit Master text styles</a:t>
            </a:r>
          </a:p>
        </p:txBody>
      </p:sp>
      <p:sp>
        <p:nvSpPr>
          <p:cNvPr id="10"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43898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wo lines, Text,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p>
            <a:pPr lvl="0"/>
            <a:r>
              <a:rPr lang="en-GB" dirty="0"/>
              <a:t>Click to edit Master text styles</a:t>
            </a:r>
          </a:p>
        </p:txBody>
      </p:sp>
      <p:sp>
        <p:nvSpPr>
          <p:cNvPr id="9"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44840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Bullets,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1672866"/>
            <a:ext cx="3240000" cy="3892334"/>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10"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206085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hree lines, Bullets, Image">
    <p:spTree>
      <p:nvGrpSpPr>
        <p:cNvPr id="1" name=""/>
        <p:cNvGrpSpPr/>
        <p:nvPr/>
      </p:nvGrpSpPr>
      <p:grpSpPr>
        <a:xfrm>
          <a:off x="0" y="0"/>
          <a:ext cx="0" cy="0"/>
          <a:chOff x="0" y="0"/>
          <a:chExt cx="0" cy="0"/>
        </a:xfrm>
      </p:grpSpPr>
      <p:sp>
        <p:nvSpPr>
          <p:cNvPr id="2" name="Title 1"/>
          <p:cNvSpPr>
            <a:spLocks noGrp="1"/>
          </p:cNvSpPr>
          <p:nvPr>
            <p:ph type="title"/>
          </p:nvPr>
        </p:nvSpPr>
        <p:spPr>
          <a:xfrm>
            <a:off x="457199" y="504308"/>
            <a:ext cx="3240000" cy="1143000"/>
          </a:xfrm>
        </p:spPr>
        <p:txBody>
          <a:bodyPr anchor="t"/>
          <a:lstStyle>
            <a:lvl1pPr algn="l">
              <a:defRPr>
                <a:solidFill>
                  <a:srgbClr val="B61322"/>
                </a:solidFill>
              </a:defRPr>
            </a:lvl1pPr>
          </a:lstStyle>
          <a:p>
            <a:r>
              <a:rPr lang="en-GB" dirty="0"/>
              <a:t>Click to edit Master title style</a:t>
            </a:r>
            <a:endParaRPr lang="en-US" dirty="0"/>
          </a:p>
        </p:txBody>
      </p:sp>
      <p:sp>
        <p:nvSpPr>
          <p:cNvPr id="4" name="Footer Placeholder 3"/>
          <p:cNvSpPr>
            <a:spLocks noGrp="1"/>
          </p:cNvSpPr>
          <p:nvPr>
            <p:ph type="ftr" sz="quarter" idx="11"/>
          </p:nvPr>
        </p:nvSpPr>
        <p:spPr/>
        <p:txBody>
          <a:bodyPr/>
          <a:lstStyle/>
          <a:p>
            <a:r>
              <a:rPr lang="en-US"/>
              <a:t>CDKN Annual Report 2014</a:t>
            </a:r>
            <a:endParaRPr lang="en-US" dirty="0"/>
          </a:p>
        </p:txBody>
      </p:sp>
      <p:sp>
        <p:nvSpPr>
          <p:cNvPr id="5" name="Slide Number Placeholder 4"/>
          <p:cNvSpPr>
            <a:spLocks noGrp="1"/>
          </p:cNvSpPr>
          <p:nvPr>
            <p:ph type="sldNum" sz="quarter" idx="12"/>
          </p:nvPr>
        </p:nvSpPr>
        <p:spPr/>
        <p:txBody>
          <a:bodyPr/>
          <a:lstStyle/>
          <a:p>
            <a:fld id="{FDA1B1DD-D828-6341-9371-DC2F43F08BC0}" type="slidenum">
              <a:rPr lang="en-US" smtClean="0"/>
              <a:pPr/>
              <a:t>‹#›</a:t>
            </a:fld>
            <a:endParaRPr lang="en-US" dirty="0"/>
          </a:p>
        </p:txBody>
      </p:sp>
      <p:cxnSp>
        <p:nvCxnSpPr>
          <p:cNvPr id="6" name="Straight Connector 5"/>
          <p:cNvCxnSpPr/>
          <p:nvPr userDrawn="1"/>
        </p:nvCxnSpPr>
        <p:spPr>
          <a:xfrm>
            <a:off x="457200" y="6342677"/>
            <a:ext cx="8229600" cy="0"/>
          </a:xfrm>
          <a:prstGeom prst="line">
            <a:avLst/>
          </a:prstGeom>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3"/>
          </p:nvPr>
        </p:nvSpPr>
        <p:spPr>
          <a:xfrm>
            <a:off x="457200" y="2233449"/>
            <a:ext cx="3240000" cy="3332326"/>
          </a:xfrm>
        </p:spPr>
        <p:txBody>
          <a:bodyPr/>
          <a:lstStyle>
            <a:lvl1pPr marL="342900" indent="-342900">
              <a:buClr>
                <a:schemeClr val="accent1"/>
              </a:buClr>
              <a:buSzPct val="110000"/>
              <a:buFont typeface="Arial"/>
              <a:buChar char="•"/>
              <a:defRPr/>
            </a:lvl1pPr>
          </a:lstStyle>
          <a:p>
            <a:pPr lvl="0"/>
            <a:r>
              <a:rPr lang="en-GB" dirty="0"/>
              <a:t>Click to edit Master text styles</a:t>
            </a:r>
          </a:p>
        </p:txBody>
      </p:sp>
      <p:sp>
        <p:nvSpPr>
          <p:cNvPr id="9" name="Picture Placeholder 9"/>
          <p:cNvSpPr>
            <a:spLocks noGrp="1"/>
          </p:cNvSpPr>
          <p:nvPr>
            <p:ph type="pic" sz="quarter" idx="14"/>
          </p:nvPr>
        </p:nvSpPr>
        <p:spPr>
          <a:xfrm>
            <a:off x="3971925" y="480813"/>
            <a:ext cx="4714875" cy="5540375"/>
          </a:xfrm>
        </p:spPr>
        <p:txBody>
          <a:bodyPr/>
          <a:lstStyle/>
          <a:p>
            <a:endParaRPr lang="en-US" dirty="0"/>
          </a:p>
        </p:txBody>
      </p:sp>
      <p:sp>
        <p:nvSpPr>
          <p:cNvPr id="7" name="Date Placeholder 6"/>
          <p:cNvSpPr>
            <a:spLocks noGrp="1"/>
          </p:cNvSpPr>
          <p:nvPr>
            <p:ph type="dt" sz="half" idx="15"/>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Tree>
    <p:extLst>
      <p:ext uri="{BB962C8B-B14F-4D97-AF65-F5344CB8AC3E}">
        <p14:creationId xmlns:p14="http://schemas.microsoft.com/office/powerpoint/2010/main" val="1777348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4" name="Date Placeholder 3"/>
          <p:cNvSpPr>
            <a:spLocks noGrp="1"/>
          </p:cNvSpPr>
          <p:nvPr>
            <p:ph type="dt" sz="half" idx="2"/>
          </p:nvPr>
        </p:nvSpPr>
        <p:spPr>
          <a:xfrm>
            <a:off x="457200" y="6356350"/>
            <a:ext cx="484935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sp>
        <p:nvSpPr>
          <p:cNvPr id="5" name="Footer Placeholder 4"/>
          <p:cNvSpPr>
            <a:spLocks noGrp="1"/>
          </p:cNvSpPr>
          <p:nvPr>
            <p:ph type="ftr" sz="quarter" idx="3"/>
          </p:nvPr>
        </p:nvSpPr>
        <p:spPr>
          <a:xfrm>
            <a:off x="5306553" y="6356350"/>
            <a:ext cx="2895600" cy="365125"/>
          </a:xfrm>
          <a:prstGeom prst="rect">
            <a:avLst/>
          </a:prstGeom>
        </p:spPr>
        <p:txBody>
          <a:bodyPr vert="horz" lIns="91440" tIns="45720" rIns="91440" bIns="45720" rtlCol="0" anchor="ctr"/>
          <a:lstStyle>
            <a:lvl1pPr algn="r">
              <a:defRPr sz="1200">
                <a:solidFill>
                  <a:schemeClr val="tx1"/>
                </a:solidFill>
              </a:defRPr>
            </a:lvl1pPr>
          </a:lstStyle>
          <a:p>
            <a:r>
              <a:rPr lang="en-US" dirty="0"/>
              <a:t>CDKN Annual Report 2014</a:t>
            </a:r>
          </a:p>
        </p:txBody>
      </p:sp>
      <p:sp>
        <p:nvSpPr>
          <p:cNvPr id="6" name="Slide Number Placeholder 5"/>
          <p:cNvSpPr>
            <a:spLocks noGrp="1"/>
          </p:cNvSpPr>
          <p:nvPr>
            <p:ph type="sldNum" sz="quarter" idx="4"/>
          </p:nvPr>
        </p:nvSpPr>
        <p:spPr>
          <a:xfrm>
            <a:off x="8202152" y="6356350"/>
            <a:ext cx="484647" cy="365125"/>
          </a:xfrm>
          <a:prstGeom prst="rect">
            <a:avLst/>
          </a:prstGeom>
        </p:spPr>
        <p:txBody>
          <a:bodyPr vert="horz" lIns="91440" tIns="45720" rIns="91440" bIns="45720" rtlCol="0" anchor="ctr"/>
          <a:lstStyle>
            <a:lvl1pPr algn="r">
              <a:defRPr sz="1200">
                <a:solidFill>
                  <a:srgbClr val="000000"/>
                </a:solidFill>
              </a:defRPr>
            </a:lvl1pPr>
          </a:lstStyle>
          <a:p>
            <a:fld id="{FDA1B1DD-D828-6341-9371-DC2F43F08BC0}" type="slidenum">
              <a:rPr lang="en-US" smtClean="0"/>
              <a:pPr/>
              <a:t>‹#›</a:t>
            </a:fld>
            <a:endParaRPr lang="en-US" dirty="0"/>
          </a:p>
        </p:txBody>
      </p:sp>
    </p:spTree>
    <p:extLst>
      <p:ext uri="{BB962C8B-B14F-4D97-AF65-F5344CB8AC3E}">
        <p14:creationId xmlns:p14="http://schemas.microsoft.com/office/powerpoint/2010/main" val="4288650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3" r:id="rId6"/>
    <p:sldLayoutId id="2147483655" r:id="rId7"/>
    <p:sldLayoutId id="2147483664" r:id="rId8"/>
    <p:sldLayoutId id="2147483665" r:id="rId9"/>
    <p:sldLayoutId id="2147483652" r:id="rId10"/>
    <p:sldLayoutId id="2147483657" r:id="rId11"/>
    <p:sldLayoutId id="2147483662" r:id="rId12"/>
    <p:sldLayoutId id="2147483663" r:id="rId13"/>
    <p:sldLayoutId id="2147483666" r:id="rId14"/>
  </p:sldLayoutIdLst>
  <p:hf hdr="0"/>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2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398A1CB7-B43D-4BFA-B0F4-60E3795F0646}"/>
              </a:ext>
            </a:extLst>
          </p:cNvPr>
          <p:cNvSpPr>
            <a:spLocks noGrp="1"/>
          </p:cNvSpPr>
          <p:nvPr>
            <p:ph type="subTitle" idx="1"/>
          </p:nvPr>
        </p:nvSpPr>
        <p:spPr>
          <a:xfrm>
            <a:off x="2301681" y="4471939"/>
            <a:ext cx="5717967" cy="1752600"/>
          </a:xfrm>
        </p:spPr>
        <p:txBody>
          <a:bodyPr/>
          <a:lstStyle/>
          <a:p>
            <a:r>
              <a:rPr lang="en-GB" sz="3000"/>
              <a:t> </a:t>
            </a:r>
            <a:endParaRPr lang="en-GB" sz="3000" dirty="0"/>
          </a:p>
        </p:txBody>
      </p:sp>
      <p:pic>
        <p:nvPicPr>
          <p:cNvPr id="2" name="Picture 1" descr="caratula guia español.png"/>
          <p:cNvPicPr>
            <a:picLocks noChangeAspect="1"/>
          </p:cNvPicPr>
          <p:nvPr/>
        </p:nvPicPr>
        <p:blipFill rotWithShape="1">
          <a:blip r:embed="rId3">
            <a:extLst>
              <a:ext uri="{28A0092B-C50C-407E-A947-70E740481C1C}">
                <a14:useLocalDpi xmlns:a14="http://schemas.microsoft.com/office/drawing/2010/main" val="0"/>
              </a:ext>
            </a:extLst>
          </a:blip>
          <a:srcRect l="2364" t="987" r="1936" b="37376"/>
          <a:stretch/>
        </p:blipFill>
        <p:spPr>
          <a:xfrm>
            <a:off x="0" y="-31750"/>
            <a:ext cx="9144000" cy="8656049"/>
          </a:xfrm>
          <a:prstGeom prst="rect">
            <a:avLst/>
          </a:prstGeom>
        </p:spPr>
      </p:pic>
    </p:spTree>
    <p:extLst>
      <p:ext uri="{BB962C8B-B14F-4D97-AF65-F5344CB8AC3E}">
        <p14:creationId xmlns:p14="http://schemas.microsoft.com/office/powerpoint/2010/main" val="1347403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p:txBody>
          <a:bodyPr/>
          <a:lstStyle/>
          <a:p>
            <a:r>
              <a:rPr lang="es-ES_tradnl" dirty="0"/>
              <a:t>Las respuestas comunitarias y políticas pueden combatir la degradación de la tierra</a:t>
            </a:r>
            <a:r>
              <a:rPr lang="en-GB" dirty="0"/>
              <a:t> (2)</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10</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373577" y="1517368"/>
            <a:ext cx="8310047" cy="4838982"/>
          </a:xfrm>
        </p:spPr>
        <p:txBody>
          <a:bodyPr/>
          <a:lstStyle/>
          <a:p>
            <a:r>
              <a:rPr lang="es-AR" sz="2200" b="1" dirty="0" smtClean="0"/>
              <a:t>Revertir la degradación de la tierra vale la pena:</a:t>
            </a:r>
          </a:p>
          <a:p>
            <a:endParaRPr lang="es-AR" sz="1200" b="1" dirty="0" smtClean="0"/>
          </a:p>
          <a:p>
            <a:r>
              <a:rPr lang="es-AR" sz="2200" dirty="0" smtClean="0"/>
              <a:t>La gestión sostenible de la tierra aumenta su productividad y proporciona buenos rendimientos económicos de la inversión en todo el mundo. </a:t>
            </a:r>
          </a:p>
          <a:p>
            <a:endParaRPr lang="es-AR" sz="1200" dirty="0" smtClean="0"/>
          </a:p>
          <a:p>
            <a:r>
              <a:rPr lang="es-AR" sz="2200" dirty="0" smtClean="0"/>
              <a:t>Un estudio de 363 proyectos de gestión sostenible de la tierra encontró que:</a:t>
            </a:r>
          </a:p>
          <a:p>
            <a:pPr marL="342900" indent="-342900">
              <a:buClrTx/>
              <a:buFont typeface="Arial" charset="0"/>
              <a:buChar char="•"/>
            </a:pPr>
            <a:r>
              <a:rPr lang="es-AR" sz="2200" i="1" dirty="0" smtClean="0"/>
              <a:t>tres cuartas partes de los proyectos de gestión sostenible de la tierra tuvieron beneficios positivos (costo-beneficio) a corto plazo,</a:t>
            </a:r>
          </a:p>
          <a:p>
            <a:pPr marL="342900" indent="-342900">
              <a:buClrTx/>
              <a:buFont typeface="Arial" charset="0"/>
              <a:buChar char="•"/>
            </a:pPr>
            <a:r>
              <a:rPr lang="es-AR" sz="2200" i="1" dirty="0"/>
              <a:t>e</a:t>
            </a:r>
            <a:r>
              <a:rPr lang="es-AR" sz="2200" i="1" dirty="0" smtClean="0"/>
              <a:t>l 97% de los proyectos tuvieron relaciones costo-beneficio positivas o muy positivas a largo plazo.</a:t>
            </a:r>
          </a:p>
          <a:p>
            <a:endParaRPr lang="es-AR" sz="1200" i="1" dirty="0" smtClean="0"/>
          </a:p>
          <a:p>
            <a:r>
              <a:rPr lang="es-AR" sz="2200" b="1" dirty="0" smtClean="0"/>
              <a:t>Se ha demostrado que los esquemas de certificación mejoran la sostenibilidad del manejo forestal en áreas tropicales.</a:t>
            </a:r>
            <a:endParaRPr lang="es-AR" sz="2200" i="1"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a:xfrm>
            <a:off x="457200" y="6356350"/>
            <a:ext cx="6051550" cy="365125"/>
          </a:xfrm>
        </p:spPr>
        <p:txBody>
          <a:bodyPr/>
          <a:lstStyle/>
          <a:p>
            <a:pPr defTabSz="914239">
              <a:defRPr/>
            </a:pPr>
            <a:r>
              <a:rPr lang="es-ES_tradnl" dirty="0">
                <a:solidFill>
                  <a:schemeClr val="tx2"/>
                </a:solidFill>
                <a:cs typeface="Arial" pitchFamily="34" charset="0"/>
              </a:rPr>
              <a:t>Alianza Clima y Desarrollo -</a:t>
            </a:r>
            <a:r>
              <a:rPr lang="es-ES_tradnl" dirty="0" err="1">
                <a:solidFill>
                  <a:schemeClr val="tx2"/>
                </a:solidFill>
                <a:cs typeface="Arial" pitchFamily="34" charset="0"/>
              </a:rPr>
              <a:t>Climate</a:t>
            </a:r>
            <a:r>
              <a:rPr lang="es-ES_tradnl" dirty="0">
                <a:solidFill>
                  <a:schemeClr val="tx2"/>
                </a:solidFill>
                <a:cs typeface="Arial" pitchFamily="34" charset="0"/>
              </a:rPr>
              <a:t> and </a:t>
            </a:r>
            <a:r>
              <a:rPr lang="es-ES_tradnl" dirty="0" err="1">
                <a:solidFill>
                  <a:schemeClr val="tx2"/>
                </a:solidFill>
                <a:cs typeface="Arial" pitchFamily="34" charset="0"/>
              </a:rPr>
              <a:t>Development</a:t>
            </a:r>
            <a:r>
              <a:rPr lang="es-ES_tradnl" dirty="0">
                <a:solidFill>
                  <a:schemeClr val="tx2"/>
                </a:solidFill>
                <a:cs typeface="Arial" pitchFamily="34" charset="0"/>
              </a:rPr>
              <a:t> </a:t>
            </a:r>
            <a:r>
              <a:rPr lang="es-ES_tradnl" dirty="0" err="1">
                <a:solidFill>
                  <a:schemeClr val="tx2"/>
                </a:solidFill>
                <a:cs typeface="Arial" pitchFamily="34" charset="0"/>
              </a:rPr>
              <a:t>Knowledge</a:t>
            </a:r>
            <a:r>
              <a:rPr lang="es-ES_tradnl" dirty="0">
                <a:solidFill>
                  <a:schemeClr val="tx2"/>
                </a:solidFill>
                <a:cs typeface="Arial" pitchFamily="34" charset="0"/>
              </a:rPr>
              <a:t> Network  |  </a:t>
            </a:r>
            <a:r>
              <a:rPr lang="es-ES_tradnl" dirty="0" err="1">
                <a:solidFill>
                  <a:schemeClr val="tx2"/>
                </a:solidFill>
                <a:cs typeface="Arial" pitchFamily="34" charset="0"/>
              </a:rPr>
              <a:t>www.cdkn.org</a:t>
            </a:r>
            <a:r>
              <a:rPr lang="es-ES_tradnl" dirty="0">
                <a:solidFill>
                  <a:schemeClr val="tx2"/>
                </a:solidFill>
                <a:cs typeface="Arial" pitchFamily="34" charset="0"/>
              </a:rPr>
              <a:t>   </a:t>
            </a:r>
          </a:p>
        </p:txBody>
      </p:sp>
    </p:spTree>
    <p:extLst>
      <p:ext uri="{BB962C8B-B14F-4D97-AF65-F5344CB8AC3E}">
        <p14:creationId xmlns:p14="http://schemas.microsoft.com/office/powerpoint/2010/main" val="41042755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346047"/>
            <a:ext cx="5358301" cy="2537276"/>
          </a:xfrm>
        </p:spPr>
        <p:txBody>
          <a:bodyPr/>
          <a:lstStyle/>
          <a:p>
            <a:r>
              <a:rPr lang="es-AR" dirty="0" smtClean="0"/>
              <a:t>El manejo mejorado de la tierra puede promover adaptación climática, mitigación y desarrollo</a:t>
            </a:r>
            <a:endParaRPr lang="es-AR" sz="2800" dirty="0"/>
          </a:p>
        </p:txBody>
      </p:sp>
      <p:sp>
        <p:nvSpPr>
          <p:cNvPr id="3" name="Footer Placeholder 2">
            <a:extLst>
              <a:ext uri="{FF2B5EF4-FFF2-40B4-BE49-F238E27FC236}">
                <a16:creationId xmlns:a16="http://schemas.microsoft.com/office/drawing/2014/main" xmlns="" id="{B4468449-6CEB-4494-AE71-06258679F896}"/>
              </a:ext>
            </a:extLst>
          </p:cNvPr>
          <p:cNvSpPr>
            <a:spLocks noGrp="1"/>
          </p:cNvSpPr>
          <p:nvPr>
            <p:ph type="ftr" sz="quarter" idx="4294967295"/>
          </p:nvPr>
        </p:nvSpPr>
        <p:spPr>
          <a:xfrm>
            <a:off x="5306553" y="6356350"/>
            <a:ext cx="2895600" cy="365125"/>
          </a:xfrm>
        </p:spPr>
        <p:txBody>
          <a:bodyPr/>
          <a:lstStyle/>
          <a:p>
            <a:r>
              <a:rPr lang="en-US"/>
              <a:t>CDKN Annual Report 2014</a:t>
            </a:r>
            <a:endParaRPr lang="en-US"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11</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294016" y="1860341"/>
            <a:ext cx="5400135" cy="620959"/>
          </a:xfrm>
        </p:spPr>
        <p:txBody>
          <a:bodyPr/>
          <a:lstStyle/>
          <a:p>
            <a:r>
              <a:rPr lang="es-AR" sz="1600" b="1" smtClean="0"/>
              <a:t>Estas acciones pueden minimizar la presión sobre la tierra.</a:t>
            </a:r>
          </a:p>
          <a:p>
            <a:r>
              <a:rPr lang="es-AR" sz="1600" smtClean="0"/>
              <a:t>(los colores ilustran el impacto positivo-negativo)</a:t>
            </a:r>
            <a:endParaRPr lang="es-AR" sz="160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a:xfrm>
            <a:off x="457200" y="6356350"/>
            <a:ext cx="6321425" cy="365125"/>
          </a:xfrm>
        </p:spPr>
        <p:txBody>
          <a:bodyPr/>
          <a:lstStyle/>
          <a:p>
            <a:pPr defTabSz="914239">
              <a:defRPr/>
            </a:pPr>
            <a:r>
              <a:rPr lang="es-ES_tradnl" dirty="0">
                <a:solidFill>
                  <a:schemeClr val="tx2"/>
                </a:solidFill>
                <a:cs typeface="Arial" pitchFamily="34" charset="0"/>
              </a:rPr>
              <a:t>Alianza Clima y Desarrollo -</a:t>
            </a:r>
            <a:r>
              <a:rPr lang="es-ES_tradnl" dirty="0" err="1">
                <a:solidFill>
                  <a:schemeClr val="tx2"/>
                </a:solidFill>
                <a:cs typeface="Arial" pitchFamily="34" charset="0"/>
              </a:rPr>
              <a:t>Climate</a:t>
            </a:r>
            <a:r>
              <a:rPr lang="es-ES_tradnl" dirty="0">
                <a:solidFill>
                  <a:schemeClr val="tx2"/>
                </a:solidFill>
                <a:cs typeface="Arial" pitchFamily="34" charset="0"/>
              </a:rPr>
              <a:t> and </a:t>
            </a:r>
            <a:r>
              <a:rPr lang="es-ES_tradnl" dirty="0" err="1">
                <a:solidFill>
                  <a:schemeClr val="tx2"/>
                </a:solidFill>
                <a:cs typeface="Arial" pitchFamily="34" charset="0"/>
              </a:rPr>
              <a:t>Development</a:t>
            </a:r>
            <a:r>
              <a:rPr lang="es-ES_tradnl" dirty="0">
                <a:solidFill>
                  <a:schemeClr val="tx2"/>
                </a:solidFill>
                <a:cs typeface="Arial" pitchFamily="34" charset="0"/>
              </a:rPr>
              <a:t> </a:t>
            </a:r>
            <a:r>
              <a:rPr lang="es-ES_tradnl" dirty="0" err="1">
                <a:solidFill>
                  <a:schemeClr val="tx2"/>
                </a:solidFill>
                <a:cs typeface="Arial" pitchFamily="34" charset="0"/>
              </a:rPr>
              <a:t>Knowledge</a:t>
            </a:r>
            <a:r>
              <a:rPr lang="es-ES_tradnl" dirty="0">
                <a:solidFill>
                  <a:schemeClr val="tx2"/>
                </a:solidFill>
                <a:cs typeface="Arial" pitchFamily="34" charset="0"/>
              </a:rPr>
              <a:t> Network  |  </a:t>
            </a:r>
            <a:r>
              <a:rPr lang="es-ES_tradnl" dirty="0" err="1">
                <a:solidFill>
                  <a:schemeClr val="tx2"/>
                </a:solidFill>
                <a:cs typeface="Arial" pitchFamily="34" charset="0"/>
              </a:rPr>
              <a:t>www.cdkn.org</a:t>
            </a:r>
            <a:r>
              <a:rPr lang="es-ES_tradnl" dirty="0">
                <a:solidFill>
                  <a:schemeClr val="tx2"/>
                </a:solidFill>
                <a:cs typeface="Arial" pitchFamily="34" charset="0"/>
              </a:rPr>
              <a:t>   </a:t>
            </a:r>
          </a:p>
        </p:txBody>
      </p:sp>
      <p:pic>
        <p:nvPicPr>
          <p:cNvPr id="7" name="Picture 6" descr="Tabla1_Acciones que minimizan la presión sobre la tierra_explicac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152" y="524442"/>
            <a:ext cx="1390134" cy="2032360"/>
          </a:xfrm>
          <a:prstGeom prst="rect">
            <a:avLst/>
          </a:prstGeom>
        </p:spPr>
      </p:pic>
      <p:pic>
        <p:nvPicPr>
          <p:cNvPr id="9" name="Picture 8" descr="Tabla1_Acciones que minimizan la presión sobre la tierra_explicac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201" y="525007"/>
            <a:ext cx="1285875" cy="2031794"/>
          </a:xfrm>
          <a:prstGeom prst="rect">
            <a:avLst/>
          </a:prstGeom>
        </p:spPr>
      </p:pic>
      <p:pic>
        <p:nvPicPr>
          <p:cNvPr id="11" name="Picture 10" descr="Tabla1_Acciones que minimizan la presión sobre la tierra_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594711"/>
            <a:ext cx="8034799" cy="3761639"/>
          </a:xfrm>
          <a:prstGeom prst="rect">
            <a:avLst/>
          </a:prstGeom>
        </p:spPr>
      </p:pic>
    </p:spTree>
    <p:extLst>
      <p:ext uri="{BB962C8B-B14F-4D97-AF65-F5344CB8AC3E}">
        <p14:creationId xmlns:p14="http://schemas.microsoft.com/office/powerpoint/2010/main" val="11714914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346047"/>
            <a:ext cx="5358301" cy="2537276"/>
          </a:xfrm>
        </p:spPr>
        <p:txBody>
          <a:bodyPr/>
          <a:lstStyle/>
          <a:p>
            <a:r>
              <a:rPr lang="es-ES_tradnl" dirty="0" smtClean="0"/>
              <a:t>Un mejor manejo de las cadenas </a:t>
            </a:r>
            <a:r>
              <a:rPr lang="es-ES_tradnl" dirty="0"/>
              <a:t>de valor y de los </a:t>
            </a:r>
            <a:r>
              <a:rPr lang="es-ES_tradnl" dirty="0" smtClean="0"/>
              <a:t>riesgos climáticos </a:t>
            </a:r>
            <a:r>
              <a:rPr lang="es-ES_tradnl" dirty="0"/>
              <a:t>puede generar adaptación</a:t>
            </a:r>
            <a:br>
              <a:rPr lang="es-ES_tradnl" dirty="0"/>
            </a:br>
            <a:r>
              <a:rPr lang="es-ES_tradnl" dirty="0"/>
              <a:t>y mitigación climática, así como</a:t>
            </a:r>
            <a:br>
              <a:rPr lang="es-ES_tradnl" dirty="0"/>
            </a:br>
            <a:r>
              <a:rPr lang="es-ES_tradnl" dirty="0"/>
              <a:t>desarrollo</a:t>
            </a:r>
            <a:endParaRPr lang="en-GB" sz="2800"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12</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a:xfrm>
            <a:off x="457200" y="6356350"/>
            <a:ext cx="6035675" cy="365125"/>
          </a:xfrm>
        </p:spPr>
        <p:txBody>
          <a:bodyPr/>
          <a:lstStyle/>
          <a:p>
            <a:pPr defTabSz="914239">
              <a:defRPr/>
            </a:pPr>
            <a:r>
              <a:rPr lang="es-ES_tradnl" dirty="0">
                <a:solidFill>
                  <a:schemeClr val="tx2"/>
                </a:solidFill>
                <a:cs typeface="Arial" pitchFamily="34" charset="0"/>
              </a:rPr>
              <a:t>Alianza Clima y Desarrollo -</a:t>
            </a:r>
            <a:r>
              <a:rPr lang="es-ES_tradnl" dirty="0" err="1">
                <a:solidFill>
                  <a:schemeClr val="tx2"/>
                </a:solidFill>
                <a:cs typeface="Arial" pitchFamily="34" charset="0"/>
              </a:rPr>
              <a:t>Climate</a:t>
            </a:r>
            <a:r>
              <a:rPr lang="es-ES_tradnl" dirty="0">
                <a:solidFill>
                  <a:schemeClr val="tx2"/>
                </a:solidFill>
                <a:cs typeface="Arial" pitchFamily="34" charset="0"/>
              </a:rPr>
              <a:t> and </a:t>
            </a:r>
            <a:r>
              <a:rPr lang="es-ES_tradnl" dirty="0" err="1">
                <a:solidFill>
                  <a:schemeClr val="tx2"/>
                </a:solidFill>
                <a:cs typeface="Arial" pitchFamily="34" charset="0"/>
              </a:rPr>
              <a:t>Development</a:t>
            </a:r>
            <a:r>
              <a:rPr lang="es-ES_tradnl" dirty="0">
                <a:solidFill>
                  <a:schemeClr val="tx2"/>
                </a:solidFill>
                <a:cs typeface="Arial" pitchFamily="34" charset="0"/>
              </a:rPr>
              <a:t> </a:t>
            </a:r>
            <a:r>
              <a:rPr lang="es-ES_tradnl" dirty="0" err="1">
                <a:solidFill>
                  <a:schemeClr val="tx2"/>
                </a:solidFill>
                <a:cs typeface="Arial" pitchFamily="34" charset="0"/>
              </a:rPr>
              <a:t>Knowledge</a:t>
            </a:r>
            <a:r>
              <a:rPr lang="es-ES_tradnl" dirty="0">
                <a:solidFill>
                  <a:schemeClr val="tx2"/>
                </a:solidFill>
                <a:cs typeface="Arial" pitchFamily="34" charset="0"/>
              </a:rPr>
              <a:t> Network  |  </a:t>
            </a:r>
            <a:r>
              <a:rPr lang="es-ES_tradnl" dirty="0" err="1">
                <a:solidFill>
                  <a:schemeClr val="tx2"/>
                </a:solidFill>
                <a:cs typeface="Arial" pitchFamily="34" charset="0"/>
              </a:rPr>
              <a:t>www.cdkn.org</a:t>
            </a:r>
            <a:r>
              <a:rPr lang="es-ES_tradnl" dirty="0">
                <a:solidFill>
                  <a:schemeClr val="tx2"/>
                </a:solidFill>
                <a:cs typeface="Arial" pitchFamily="34" charset="0"/>
              </a:rPr>
              <a:t>   </a:t>
            </a:r>
          </a:p>
        </p:txBody>
      </p:sp>
      <p:sp>
        <p:nvSpPr>
          <p:cNvPr id="7" name="Rectangle 6"/>
          <p:cNvSpPr/>
          <p:nvPr/>
        </p:nvSpPr>
        <p:spPr>
          <a:xfrm>
            <a:off x="335848" y="2621487"/>
            <a:ext cx="6522151" cy="646331"/>
          </a:xfrm>
          <a:prstGeom prst="rect">
            <a:avLst/>
          </a:prstGeom>
        </p:spPr>
        <p:txBody>
          <a:bodyPr wrap="square">
            <a:spAutoFit/>
          </a:bodyPr>
          <a:lstStyle/>
          <a:p>
            <a:r>
              <a:rPr lang="es-AR" b="1" smtClean="0"/>
              <a:t>Estas acciones pueden minimizar la presión sobre la tierra.</a:t>
            </a:r>
          </a:p>
          <a:p>
            <a:r>
              <a:rPr lang="es-AR" smtClean="0"/>
              <a:t>(los colores ilustran el impacto positivo-negativo)</a:t>
            </a:r>
            <a:endParaRPr lang="es-AR"/>
          </a:p>
        </p:txBody>
      </p:sp>
      <p:pic>
        <p:nvPicPr>
          <p:cNvPr id="11" name="Picture 10" descr="Tabla1_Acciones que minimizan la presión sobre la tierra_explicacio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152" y="524442"/>
            <a:ext cx="1390134" cy="2032360"/>
          </a:xfrm>
          <a:prstGeom prst="rect">
            <a:avLst/>
          </a:prstGeom>
        </p:spPr>
      </p:pic>
      <p:pic>
        <p:nvPicPr>
          <p:cNvPr id="13" name="Picture 12" descr="Tabla1_Acciones que minimizan la presión sobre la tierra_explicac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201" y="525007"/>
            <a:ext cx="1285875" cy="2031794"/>
          </a:xfrm>
          <a:prstGeom prst="rect">
            <a:avLst/>
          </a:prstGeom>
        </p:spPr>
      </p:pic>
      <p:grpSp>
        <p:nvGrpSpPr>
          <p:cNvPr id="15" name="Group 14"/>
          <p:cNvGrpSpPr/>
          <p:nvPr/>
        </p:nvGrpSpPr>
        <p:grpSpPr>
          <a:xfrm>
            <a:off x="0" y="3390647"/>
            <a:ext cx="9144000" cy="2653092"/>
            <a:chOff x="0" y="3390647"/>
            <a:chExt cx="9144000" cy="2653092"/>
          </a:xfrm>
        </p:grpSpPr>
        <p:pic>
          <p:nvPicPr>
            <p:cNvPr id="8" name="Picture 7" descr="Tabla1_Acciones que minimizan la presión sobre la tierra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81261"/>
              <a:ext cx="9144000" cy="2562478"/>
            </a:xfrm>
            <a:prstGeom prst="rect">
              <a:avLst/>
            </a:prstGeom>
          </p:spPr>
        </p:pic>
        <p:pic>
          <p:nvPicPr>
            <p:cNvPr id="14" name="Picture 13" descr="Tabla1_Acciones que minimizan la presión sobre la tierra_2.png"/>
            <p:cNvPicPr>
              <a:picLocks noChangeAspect="1"/>
            </p:cNvPicPr>
            <p:nvPr/>
          </p:nvPicPr>
          <p:blipFill rotWithShape="1">
            <a:blip r:embed="rId5">
              <a:extLst>
                <a:ext uri="{28A0092B-C50C-407E-A947-70E740481C1C}">
                  <a14:useLocalDpi xmlns:a14="http://schemas.microsoft.com/office/drawing/2010/main" val="0"/>
                </a:ext>
              </a:extLst>
            </a:blip>
            <a:srcRect l="41215" t="641" b="91340"/>
            <a:stretch/>
          </p:blipFill>
          <p:spPr>
            <a:xfrm>
              <a:off x="3929978" y="3390647"/>
              <a:ext cx="5100848" cy="325738"/>
            </a:xfrm>
            <a:prstGeom prst="rect">
              <a:avLst/>
            </a:prstGeom>
          </p:spPr>
        </p:pic>
      </p:grpSp>
    </p:spTree>
    <p:extLst>
      <p:ext uri="{BB962C8B-B14F-4D97-AF65-F5344CB8AC3E}">
        <p14:creationId xmlns:p14="http://schemas.microsoft.com/office/powerpoint/2010/main" val="33488858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335850" y="255716"/>
            <a:ext cx="8551162" cy="2537276"/>
          </a:xfrm>
        </p:spPr>
        <p:txBody>
          <a:bodyPr/>
          <a:lstStyle/>
          <a:p>
            <a:r>
              <a:rPr lang="es-AR" smtClean="0"/>
              <a:t>Otras opciones de adaptación climática, mitigación y desarrollo</a:t>
            </a:r>
            <a:endParaRPr lang="es-AR" sz="280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13</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335849" y="1199482"/>
            <a:ext cx="8679157" cy="862496"/>
          </a:xfrm>
        </p:spPr>
        <p:txBody>
          <a:bodyPr/>
          <a:lstStyle/>
          <a:p>
            <a:r>
              <a:rPr lang="es-AR" sz="2000" smtClean="0"/>
              <a:t>Esto podría aumentar la presión sobre la tierra, pero las mejores prácticas pueden reducir la presión.</a:t>
            </a:r>
            <a:endParaRPr lang="es-AR" sz="200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a:xfrm>
            <a:off x="335849" y="6470650"/>
            <a:ext cx="6178550" cy="365125"/>
          </a:xfrm>
        </p:spPr>
        <p:txBody>
          <a:bodyPr/>
          <a:lstStyle/>
          <a:p>
            <a:pPr defTabSz="914239">
              <a:defRPr/>
            </a:pPr>
            <a:r>
              <a:rPr lang="es-ES_tradnl" dirty="0">
                <a:solidFill>
                  <a:schemeClr val="tx2"/>
                </a:solidFill>
                <a:cs typeface="Arial" pitchFamily="34" charset="0"/>
              </a:rPr>
              <a:t>Alianza Clima y Desarrollo -</a:t>
            </a:r>
            <a:r>
              <a:rPr lang="es-ES_tradnl" dirty="0" err="1">
                <a:solidFill>
                  <a:schemeClr val="tx2"/>
                </a:solidFill>
                <a:cs typeface="Arial" pitchFamily="34" charset="0"/>
              </a:rPr>
              <a:t>Climate</a:t>
            </a:r>
            <a:r>
              <a:rPr lang="es-ES_tradnl" dirty="0">
                <a:solidFill>
                  <a:schemeClr val="tx2"/>
                </a:solidFill>
                <a:cs typeface="Arial" pitchFamily="34" charset="0"/>
              </a:rPr>
              <a:t> and </a:t>
            </a:r>
            <a:r>
              <a:rPr lang="es-ES_tradnl" dirty="0" err="1">
                <a:solidFill>
                  <a:schemeClr val="tx2"/>
                </a:solidFill>
                <a:cs typeface="Arial" pitchFamily="34" charset="0"/>
              </a:rPr>
              <a:t>Development</a:t>
            </a:r>
            <a:r>
              <a:rPr lang="es-ES_tradnl" dirty="0">
                <a:solidFill>
                  <a:schemeClr val="tx2"/>
                </a:solidFill>
                <a:cs typeface="Arial" pitchFamily="34" charset="0"/>
              </a:rPr>
              <a:t> </a:t>
            </a:r>
            <a:r>
              <a:rPr lang="es-ES_tradnl" dirty="0" err="1">
                <a:solidFill>
                  <a:schemeClr val="tx2"/>
                </a:solidFill>
                <a:cs typeface="Arial" pitchFamily="34" charset="0"/>
              </a:rPr>
              <a:t>Knowledge</a:t>
            </a:r>
            <a:r>
              <a:rPr lang="es-ES_tradnl" dirty="0">
                <a:solidFill>
                  <a:schemeClr val="tx2"/>
                </a:solidFill>
                <a:cs typeface="Arial" pitchFamily="34" charset="0"/>
              </a:rPr>
              <a:t> Network  |  </a:t>
            </a:r>
            <a:r>
              <a:rPr lang="es-ES_tradnl" dirty="0" err="1">
                <a:solidFill>
                  <a:schemeClr val="tx2"/>
                </a:solidFill>
                <a:cs typeface="Arial" pitchFamily="34" charset="0"/>
              </a:rPr>
              <a:t>www.cdkn.org</a:t>
            </a:r>
            <a:r>
              <a:rPr lang="es-ES_tradnl" dirty="0">
                <a:solidFill>
                  <a:schemeClr val="tx2"/>
                </a:solidFill>
                <a:cs typeface="Arial" pitchFamily="34" charset="0"/>
              </a:rPr>
              <a:t>   </a:t>
            </a:r>
          </a:p>
          <a:p>
            <a:pPr defTabSz="914239">
              <a:defRPr/>
            </a:pPr>
            <a:endParaRPr lang="en-GB" dirty="0">
              <a:solidFill>
                <a:schemeClr val="tx2"/>
              </a:solidFill>
              <a:cs typeface="Arial" pitchFamily="34" charset="0"/>
            </a:endParaRPr>
          </a:p>
        </p:txBody>
      </p:sp>
      <p:sp>
        <p:nvSpPr>
          <p:cNvPr id="11" name="TextBox 10">
            <a:extLst>
              <a:ext uri="{FF2B5EF4-FFF2-40B4-BE49-F238E27FC236}">
                <a16:creationId xmlns:a16="http://schemas.microsoft.com/office/drawing/2014/main" xmlns="" id="{3CFFF79F-6B9A-4213-8D99-4356EB5E33CB}"/>
              </a:ext>
            </a:extLst>
          </p:cNvPr>
          <p:cNvSpPr txBox="1"/>
          <p:nvPr/>
        </p:nvSpPr>
        <p:spPr>
          <a:xfrm>
            <a:off x="5637882" y="3334822"/>
            <a:ext cx="3377124" cy="461665"/>
          </a:xfrm>
          <a:prstGeom prst="rect">
            <a:avLst/>
          </a:prstGeom>
          <a:noFill/>
        </p:spPr>
        <p:txBody>
          <a:bodyPr wrap="square" rtlCol="0">
            <a:spAutoFit/>
          </a:bodyPr>
          <a:lstStyle/>
          <a:p>
            <a:r>
              <a:rPr lang="en-GB" sz="1200" dirty="0"/>
              <a:t>(los </a:t>
            </a:r>
            <a:r>
              <a:rPr lang="en-GB" sz="1200" dirty="0" err="1"/>
              <a:t>colores</a:t>
            </a:r>
            <a:r>
              <a:rPr lang="en-GB" sz="1200" dirty="0"/>
              <a:t> </a:t>
            </a:r>
            <a:r>
              <a:rPr lang="en-GB" sz="1200" dirty="0" err="1"/>
              <a:t>ilustran</a:t>
            </a:r>
            <a:r>
              <a:rPr lang="en-GB" sz="1200" dirty="0"/>
              <a:t> el </a:t>
            </a:r>
            <a:r>
              <a:rPr lang="en-GB" sz="1200" dirty="0" err="1"/>
              <a:t>impacto</a:t>
            </a:r>
            <a:r>
              <a:rPr lang="en-GB" sz="1200" dirty="0"/>
              <a:t> </a:t>
            </a:r>
            <a:r>
              <a:rPr lang="en-GB" sz="1200" dirty="0" err="1"/>
              <a:t>positivo-negativo</a:t>
            </a:r>
            <a:r>
              <a:rPr lang="en-GB" sz="1200" dirty="0"/>
              <a:t>)</a:t>
            </a:r>
          </a:p>
          <a:p>
            <a:endParaRPr lang="en-GB" sz="1200" dirty="0"/>
          </a:p>
        </p:txBody>
      </p:sp>
      <p:pic>
        <p:nvPicPr>
          <p:cNvPr id="3" name="Picture 2" descr="Tabla2_accion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9275"/>
            <a:ext cx="5368789" cy="4587875"/>
          </a:xfrm>
          <a:prstGeom prst="rect">
            <a:avLst/>
          </a:prstGeom>
        </p:spPr>
      </p:pic>
      <p:pic>
        <p:nvPicPr>
          <p:cNvPr id="13" name="Picture 12" descr="Tabla1_Acciones que minimizan la presión sobre la tierra_explicacio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668" y="3796487"/>
            <a:ext cx="1390134" cy="2032360"/>
          </a:xfrm>
          <a:prstGeom prst="rect">
            <a:avLst/>
          </a:prstGeom>
        </p:spPr>
      </p:pic>
      <p:pic>
        <p:nvPicPr>
          <p:cNvPr id="14" name="Picture 13" descr="Tabla1_Acciones que minimizan la presión sobre la tierra_explicac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9201" y="3797053"/>
            <a:ext cx="1285875" cy="2031794"/>
          </a:xfrm>
          <a:prstGeom prst="rect">
            <a:avLst/>
          </a:prstGeom>
        </p:spPr>
      </p:pic>
    </p:spTree>
    <p:extLst>
      <p:ext uri="{BB962C8B-B14F-4D97-AF65-F5344CB8AC3E}">
        <p14:creationId xmlns:p14="http://schemas.microsoft.com/office/powerpoint/2010/main" val="10498473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238125" y="374368"/>
            <a:ext cx="8448674" cy="1143000"/>
          </a:xfrm>
        </p:spPr>
        <p:txBody>
          <a:bodyPr/>
          <a:lstStyle/>
          <a:p>
            <a:r>
              <a:rPr lang="es-ES_tradnl" dirty="0"/>
              <a:t>La inseguridad en los derechos </a:t>
            </a:r>
            <a:r>
              <a:rPr lang="es-ES_tradnl" dirty="0" smtClean="0"/>
              <a:t>de propiedad </a:t>
            </a:r>
            <a:r>
              <a:rPr lang="es-ES_tradnl" dirty="0"/>
              <a:t>y la falta de acceso </a:t>
            </a:r>
            <a:r>
              <a:rPr lang="es-ES_tradnl" dirty="0" smtClean="0"/>
              <a:t>al crédito </a:t>
            </a:r>
            <a:r>
              <a:rPr lang="es-ES_tradnl" dirty="0"/>
              <a:t>y a servicios de asesoramiento</a:t>
            </a:r>
            <a:br>
              <a:rPr lang="es-ES_tradnl" dirty="0"/>
            </a:br>
            <a:r>
              <a:rPr lang="es-ES_tradnl" dirty="0"/>
              <a:t>agrícola obstaculizan el progreso</a:t>
            </a:r>
            <a:r>
              <a:rPr lang="es-ES_tradnl" dirty="0" smtClean="0"/>
              <a:t>, especialmente </a:t>
            </a:r>
            <a:r>
              <a:rPr lang="es-ES_tradnl" dirty="0"/>
              <a:t>de las mujeres</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14</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66928" y="2782957"/>
            <a:ext cx="3891064" cy="2610678"/>
          </a:xfrm>
        </p:spPr>
        <p:txBody>
          <a:bodyPr/>
          <a:lstStyle/>
          <a:p>
            <a:r>
              <a:rPr lang="es-ES_tradnl" sz="2400" dirty="0"/>
              <a:t>La falta de acceso de las mujeres a estos servicios (por </a:t>
            </a:r>
            <a:r>
              <a:rPr lang="es-ES_tradnl" sz="2400" dirty="0" smtClean="0"/>
              <a:t>razones sociales </a:t>
            </a:r>
            <a:r>
              <a:rPr lang="es-ES_tradnl" sz="2400" dirty="0"/>
              <a:t>y </a:t>
            </a:r>
            <a:r>
              <a:rPr lang="es-ES_tradnl" sz="2400" dirty="0" smtClean="0"/>
              <a:t>culturales </a:t>
            </a:r>
            <a:r>
              <a:rPr lang="es-ES_tradnl" sz="2400" dirty="0"/>
              <a:t>en </a:t>
            </a:r>
            <a:r>
              <a:rPr lang="es-ES_tradnl" sz="2400" dirty="0" smtClean="0"/>
              <a:t>particular) </a:t>
            </a:r>
            <a:r>
              <a:rPr lang="es-ES_tradnl" sz="2400" dirty="0"/>
              <a:t>obstaculiza su capacidad </a:t>
            </a:r>
            <a:r>
              <a:rPr lang="es-ES_tradnl" sz="2400" dirty="0" smtClean="0"/>
              <a:t>de ser </a:t>
            </a:r>
            <a:r>
              <a:rPr lang="es-ES_tradnl" sz="2400" dirty="0"/>
              <a:t>agentes </a:t>
            </a:r>
            <a:r>
              <a:rPr lang="es-ES_tradnl" sz="2400" dirty="0" smtClean="0"/>
              <a:t>más </a:t>
            </a:r>
            <a:r>
              <a:rPr lang="es-ES_tradnl" sz="2400" dirty="0"/>
              <a:t>eficaces de un cambio sostenible.</a:t>
            </a:r>
            <a:endParaRPr lang="en-GB"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p:txBody>
          <a:bodyPr/>
          <a:lstStyle/>
          <a:p>
            <a:pPr defTabSz="914239">
              <a:defRPr/>
            </a:pPr>
            <a:r>
              <a:rPr lang="en-GB">
                <a:solidFill>
                  <a:schemeClr val="tx2"/>
                </a:solidFill>
                <a:cs typeface="Arial" pitchFamily="34" charset="0"/>
              </a:rPr>
              <a:t>Climate and Development Knowledge Network  |  www.cdkn.org   </a:t>
            </a:r>
            <a:endParaRPr lang="en-GB" dirty="0">
              <a:solidFill>
                <a:schemeClr val="tx2"/>
              </a:solidFill>
              <a:cs typeface="Arial" pitchFamily="34" charset="0"/>
            </a:endParaRPr>
          </a:p>
        </p:txBody>
      </p:sp>
      <p:pic>
        <p:nvPicPr>
          <p:cNvPr id="8" name="Picture 7">
            <a:extLst>
              <a:ext uri="{FF2B5EF4-FFF2-40B4-BE49-F238E27FC236}">
                <a16:creationId xmlns:a16="http://schemas.microsoft.com/office/drawing/2014/main" xmlns="" id="{B5A8AB20-902C-4AC9-BB9C-5CB6E44EAE44}"/>
              </a:ext>
            </a:extLst>
          </p:cNvPr>
          <p:cNvPicPr>
            <a:picLocks noChangeAspect="1"/>
          </p:cNvPicPr>
          <p:nvPr/>
        </p:nvPicPr>
        <p:blipFill>
          <a:blip r:embed="rId3"/>
          <a:stretch>
            <a:fillRect/>
          </a:stretch>
        </p:blipFill>
        <p:spPr>
          <a:xfrm flipH="1">
            <a:off x="5225416" y="2018016"/>
            <a:ext cx="2671782" cy="3843366"/>
          </a:xfrm>
          <a:prstGeom prst="rect">
            <a:avLst/>
          </a:prstGeom>
        </p:spPr>
      </p:pic>
    </p:spTree>
    <p:extLst>
      <p:ext uri="{BB962C8B-B14F-4D97-AF65-F5344CB8AC3E}">
        <p14:creationId xmlns:p14="http://schemas.microsoft.com/office/powerpoint/2010/main" val="26161273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457198" y="374368"/>
            <a:ext cx="8528051" cy="1143000"/>
          </a:xfrm>
        </p:spPr>
        <p:txBody>
          <a:bodyPr/>
          <a:lstStyle/>
          <a:p>
            <a:r>
              <a:rPr lang="es-ES_tradnl" dirty="0"/>
              <a:t>Las habilidades y el conocimiento </a:t>
            </a:r>
            <a:r>
              <a:rPr lang="es-ES_tradnl" dirty="0" smtClean="0"/>
              <a:t>de las </a:t>
            </a:r>
            <a:r>
              <a:rPr lang="es-ES_tradnl" dirty="0"/>
              <a:t>mujeres y los grupos </a:t>
            </a:r>
            <a:r>
              <a:rPr lang="es-ES_tradnl" dirty="0" smtClean="0"/>
              <a:t>marginados aún </a:t>
            </a:r>
            <a:r>
              <a:rPr lang="es-ES_tradnl" dirty="0"/>
              <a:t>no se reconocen suficientemente</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15</a:t>
            </a:fld>
            <a:endParaRPr lang="en-US" dirty="0"/>
          </a:p>
        </p:txBody>
      </p:sp>
      <p:pic>
        <p:nvPicPr>
          <p:cNvPr id="8" name="Picture 7">
            <a:extLst>
              <a:ext uri="{FF2B5EF4-FFF2-40B4-BE49-F238E27FC236}">
                <a16:creationId xmlns:a16="http://schemas.microsoft.com/office/drawing/2014/main" xmlns="" id="{2E89FCD7-85ED-4265-A701-28ECF7921BAC}"/>
              </a:ext>
            </a:extLst>
          </p:cNvPr>
          <p:cNvPicPr>
            <a:picLocks noChangeAspect="1"/>
          </p:cNvPicPr>
          <p:nvPr/>
        </p:nvPicPr>
        <p:blipFill rotWithShape="1">
          <a:blip r:embed="rId3"/>
          <a:srcRect l="6078" r="31634"/>
          <a:stretch/>
        </p:blipFill>
        <p:spPr>
          <a:xfrm>
            <a:off x="5229268" y="1741860"/>
            <a:ext cx="3457531" cy="3702418"/>
          </a:xfrm>
          <a:prstGeom prst="rect">
            <a:avLst/>
          </a:prstGeom>
        </p:spPr>
      </p:pic>
      <p:sp>
        <p:nvSpPr>
          <p:cNvPr id="7" name="Rectangle 6"/>
          <p:cNvSpPr/>
          <p:nvPr/>
        </p:nvSpPr>
        <p:spPr>
          <a:xfrm>
            <a:off x="333375" y="1340423"/>
            <a:ext cx="4572000" cy="4247317"/>
          </a:xfrm>
          <a:prstGeom prst="rect">
            <a:avLst/>
          </a:prstGeom>
        </p:spPr>
        <p:txBody>
          <a:bodyPr>
            <a:spAutoFit/>
          </a:bodyPr>
          <a:lstStyle/>
          <a:p>
            <a:pPr marL="342900" indent="-342900">
              <a:buClr>
                <a:schemeClr val="tx1"/>
              </a:buClr>
              <a:buFont typeface="Arial" panose="020B0604020202020204" pitchFamily="34" charset="0"/>
              <a:buChar char="•"/>
            </a:pPr>
            <a:r>
              <a:rPr lang="es-ES_tradnl" dirty="0"/>
              <a:t>La mayor parte de la literatura </a:t>
            </a:r>
            <a:r>
              <a:rPr lang="es-ES_tradnl" dirty="0" smtClean="0"/>
              <a:t>reconoce que, entre los grupos marginados, las mujeres son las que afrontan el mayor nivel de vulnerabilidad. </a:t>
            </a:r>
            <a:r>
              <a:rPr lang="es-ES_tradnl" dirty="0"/>
              <a:t>Sin embargo, es importante no </a:t>
            </a:r>
            <a:r>
              <a:rPr lang="es-ES_tradnl" dirty="0" smtClean="0"/>
              <a:t>enmarcar </a:t>
            </a:r>
            <a:r>
              <a:rPr lang="es-ES_tradnl" dirty="0"/>
              <a:t>como "víctimas” a las personas.</a:t>
            </a:r>
            <a:endParaRPr lang="es-ES_tradnl" dirty="0" smtClean="0"/>
          </a:p>
          <a:p>
            <a:pPr marL="342900" indent="-342900">
              <a:buClr>
                <a:schemeClr val="tx1"/>
              </a:buClr>
              <a:buFont typeface="Arial" panose="020B0604020202020204" pitchFamily="34" charset="0"/>
              <a:buChar char="•"/>
            </a:pPr>
            <a:endParaRPr lang="es-ES_tradnl" dirty="0"/>
          </a:p>
          <a:p>
            <a:pPr marL="342900" indent="-342900">
              <a:buClr>
                <a:schemeClr val="tx1"/>
              </a:buClr>
              <a:buFont typeface="Arial" panose="020B0604020202020204" pitchFamily="34" charset="0"/>
              <a:buChar char="•"/>
            </a:pPr>
            <a:r>
              <a:rPr lang="es-ES_tradnl" dirty="0" smtClean="0"/>
              <a:t>Hay que reconocer </a:t>
            </a:r>
            <a:r>
              <a:rPr lang="es-ES_tradnl" dirty="0"/>
              <a:t>las fortalezas reales y el ingenio de las mujeres, los pueblos indígenas, los grupos marginados, particularmente en la adaptación</a:t>
            </a:r>
            <a:r>
              <a:rPr lang="es-ES_tradnl" dirty="0" smtClean="0"/>
              <a:t>.</a:t>
            </a:r>
          </a:p>
          <a:p>
            <a:pPr marL="342900" indent="-342900">
              <a:buClr>
                <a:schemeClr val="tx1"/>
              </a:buClr>
              <a:buFont typeface="Arial" panose="020B0604020202020204" pitchFamily="34" charset="0"/>
              <a:buChar char="•"/>
            </a:pPr>
            <a:endParaRPr lang="es-ES_tradnl" dirty="0"/>
          </a:p>
          <a:p>
            <a:pPr marL="342900" indent="-342900">
              <a:buClr>
                <a:schemeClr val="tx1"/>
              </a:buClr>
              <a:buFont typeface="Arial" panose="020B0604020202020204" pitchFamily="34" charset="0"/>
              <a:buChar char="•"/>
            </a:pPr>
            <a:r>
              <a:rPr lang="es-ES_tradnl" dirty="0"/>
              <a:t> Las </a:t>
            </a:r>
            <a:r>
              <a:rPr lang="es-ES_tradnl" dirty="0" smtClean="0"/>
              <a:t>mujeres, </a:t>
            </a:r>
            <a:r>
              <a:rPr lang="es-ES_tradnl" dirty="0"/>
              <a:t>a menudo, asumen nuevos liderazgos cuando se tienen que adaptar al cambio climático.</a:t>
            </a:r>
          </a:p>
        </p:txBody>
      </p:sp>
      <p:sp>
        <p:nvSpPr>
          <p:cNvPr id="9" name="Rectangle 8"/>
          <p:cNvSpPr/>
          <p:nvPr/>
        </p:nvSpPr>
        <p:spPr>
          <a:xfrm>
            <a:off x="333374" y="6396335"/>
            <a:ext cx="7868777" cy="276999"/>
          </a:xfrm>
          <a:prstGeom prst="rect">
            <a:avLst/>
          </a:prstGeom>
        </p:spPr>
        <p:txBody>
          <a:bodyPr wrap="square">
            <a:spAutoFit/>
          </a:bodyPr>
          <a:lstStyle/>
          <a:p>
            <a:pPr defTabSz="914239">
              <a:defRPr/>
            </a:pPr>
            <a:r>
              <a:rPr lang="es-ES_tradnl" sz="1200" dirty="0">
                <a:solidFill>
                  <a:schemeClr val="tx2"/>
                </a:solidFill>
                <a:cs typeface="Arial" pitchFamily="34" charset="0"/>
              </a:rPr>
              <a:t>Alianza Clima y Desarrollo -</a:t>
            </a:r>
            <a:r>
              <a:rPr lang="es-ES_tradnl" sz="1200" dirty="0" err="1">
                <a:solidFill>
                  <a:schemeClr val="tx2"/>
                </a:solidFill>
                <a:cs typeface="Arial" pitchFamily="34" charset="0"/>
              </a:rPr>
              <a:t>Climate</a:t>
            </a:r>
            <a:r>
              <a:rPr lang="es-ES_tradnl" sz="1200" dirty="0">
                <a:solidFill>
                  <a:schemeClr val="tx2"/>
                </a:solidFill>
                <a:cs typeface="Arial" pitchFamily="34" charset="0"/>
              </a:rPr>
              <a:t> and </a:t>
            </a:r>
            <a:r>
              <a:rPr lang="es-ES_tradnl" sz="1200" dirty="0" err="1">
                <a:solidFill>
                  <a:schemeClr val="tx2"/>
                </a:solidFill>
                <a:cs typeface="Arial" pitchFamily="34" charset="0"/>
              </a:rPr>
              <a:t>Development</a:t>
            </a:r>
            <a:r>
              <a:rPr lang="es-ES_tradnl" sz="1200" dirty="0">
                <a:solidFill>
                  <a:schemeClr val="tx2"/>
                </a:solidFill>
                <a:cs typeface="Arial" pitchFamily="34" charset="0"/>
              </a:rPr>
              <a:t> </a:t>
            </a:r>
            <a:r>
              <a:rPr lang="es-ES_tradnl" sz="1200" dirty="0" err="1">
                <a:solidFill>
                  <a:schemeClr val="tx2"/>
                </a:solidFill>
                <a:cs typeface="Arial" pitchFamily="34" charset="0"/>
              </a:rPr>
              <a:t>Knowledge</a:t>
            </a:r>
            <a:r>
              <a:rPr lang="es-ES_tradnl" sz="1200" dirty="0">
                <a:solidFill>
                  <a:schemeClr val="tx2"/>
                </a:solidFill>
                <a:cs typeface="Arial" pitchFamily="34" charset="0"/>
              </a:rPr>
              <a:t> Network  |  </a:t>
            </a:r>
            <a:r>
              <a:rPr lang="es-ES_tradnl" sz="1200" dirty="0" err="1">
                <a:solidFill>
                  <a:schemeClr val="tx2"/>
                </a:solidFill>
                <a:cs typeface="Arial" pitchFamily="34" charset="0"/>
              </a:rPr>
              <a:t>www.cdkn.org</a:t>
            </a:r>
            <a:r>
              <a:rPr lang="es-ES_tradnl" sz="1200" dirty="0">
                <a:solidFill>
                  <a:schemeClr val="tx2"/>
                </a:solidFill>
                <a:cs typeface="Arial" pitchFamily="34" charset="0"/>
              </a:rPr>
              <a:t>   </a:t>
            </a:r>
          </a:p>
        </p:txBody>
      </p:sp>
    </p:spTree>
    <p:extLst>
      <p:ext uri="{BB962C8B-B14F-4D97-AF65-F5344CB8AC3E}">
        <p14:creationId xmlns:p14="http://schemas.microsoft.com/office/powerpoint/2010/main" val="21857543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FC4C171-1B7A-45D9-960D-3AACB5174311}"/>
              </a:ext>
            </a:extLst>
          </p:cNvPr>
          <p:cNvSpPr>
            <a:spLocks noGrp="1"/>
          </p:cNvSpPr>
          <p:nvPr>
            <p:ph type="body" sz="quarter" idx="13"/>
          </p:nvPr>
        </p:nvSpPr>
        <p:spPr>
          <a:xfrm>
            <a:off x="529478" y="837266"/>
            <a:ext cx="3883772" cy="5313997"/>
          </a:xfrm>
        </p:spPr>
        <p:txBody>
          <a:bodyPr>
            <a:normAutofit fontScale="92500" lnSpcReduction="10000"/>
          </a:bodyPr>
          <a:lstStyle/>
          <a:p>
            <a:pPr>
              <a:lnSpc>
                <a:spcPct val="150000"/>
              </a:lnSpc>
            </a:pPr>
            <a:r>
              <a:rPr lang="en-GB" sz="2200" b="0" dirty="0" smtClean="0">
                <a:solidFill>
                  <a:schemeClr val="tx1"/>
                </a:solidFill>
              </a:rPr>
              <a:t>“</a:t>
            </a:r>
            <a:r>
              <a:rPr lang="es-ES_tradnl" sz="2400" dirty="0">
                <a:solidFill>
                  <a:schemeClr val="tx1"/>
                </a:solidFill>
              </a:rPr>
              <a:t>Muchos esfuerzos de </a:t>
            </a:r>
            <a:r>
              <a:rPr lang="es-ES_tradnl" sz="2400" dirty="0" smtClean="0">
                <a:solidFill>
                  <a:schemeClr val="tx1"/>
                </a:solidFill>
              </a:rPr>
              <a:t>desarrollo sostenible fracasan </a:t>
            </a:r>
            <a:r>
              <a:rPr lang="es-ES_tradnl" sz="2400" dirty="0">
                <a:solidFill>
                  <a:schemeClr val="tx1"/>
                </a:solidFill>
              </a:rPr>
              <a:t>debido a </a:t>
            </a:r>
            <a:r>
              <a:rPr lang="es-ES_tradnl" sz="2400" dirty="0" smtClean="0">
                <a:solidFill>
                  <a:schemeClr val="tx1"/>
                </a:solidFill>
              </a:rPr>
              <a:t>la falta </a:t>
            </a:r>
            <a:r>
              <a:rPr lang="es-ES_tradnl" sz="2400" dirty="0">
                <a:solidFill>
                  <a:schemeClr val="tx1"/>
                </a:solidFill>
              </a:rPr>
              <a:t>de atención </a:t>
            </a:r>
            <a:r>
              <a:rPr lang="es-ES_tradnl" sz="2400" dirty="0" smtClean="0">
                <a:solidFill>
                  <a:schemeClr val="tx1"/>
                </a:solidFill>
              </a:rPr>
              <a:t>a problemas sociales como </a:t>
            </a:r>
            <a:r>
              <a:rPr lang="es-ES_tradnl" sz="2400" dirty="0">
                <a:solidFill>
                  <a:schemeClr val="tx1"/>
                </a:solidFill>
              </a:rPr>
              <a:t>la desigualdad</a:t>
            </a:r>
            <a:r>
              <a:rPr lang="es-ES_tradnl" sz="2400" dirty="0" smtClean="0">
                <a:solidFill>
                  <a:schemeClr val="tx1"/>
                </a:solidFill>
              </a:rPr>
              <a:t>, la </a:t>
            </a:r>
            <a:r>
              <a:rPr lang="es-ES_tradnl" sz="2400" dirty="0">
                <a:solidFill>
                  <a:schemeClr val="tx1"/>
                </a:solidFill>
              </a:rPr>
              <a:t>discriminación, la exclusión</a:t>
            </a:r>
          </a:p>
          <a:p>
            <a:pPr>
              <a:lnSpc>
                <a:spcPct val="150000"/>
              </a:lnSpc>
            </a:pPr>
            <a:r>
              <a:rPr lang="es-ES_tradnl" sz="2400" dirty="0">
                <a:solidFill>
                  <a:schemeClr val="tx1"/>
                </a:solidFill>
              </a:rPr>
              <a:t>social y la marginación ... la</a:t>
            </a:r>
          </a:p>
          <a:p>
            <a:pPr>
              <a:lnSpc>
                <a:spcPct val="150000"/>
              </a:lnSpc>
            </a:pPr>
            <a:r>
              <a:rPr lang="es-ES_tradnl" sz="2400" dirty="0">
                <a:solidFill>
                  <a:schemeClr val="tx1"/>
                </a:solidFill>
              </a:rPr>
              <a:t>participación ciudadana es</a:t>
            </a:r>
          </a:p>
          <a:p>
            <a:pPr>
              <a:lnSpc>
                <a:spcPct val="150000"/>
              </a:lnSpc>
            </a:pPr>
            <a:r>
              <a:rPr lang="es-ES_tradnl" sz="2400" dirty="0">
                <a:solidFill>
                  <a:schemeClr val="tx1"/>
                </a:solidFill>
              </a:rPr>
              <a:t>importante para mejorar la</a:t>
            </a:r>
          </a:p>
          <a:p>
            <a:pPr>
              <a:lnSpc>
                <a:spcPct val="150000"/>
              </a:lnSpc>
            </a:pPr>
            <a:r>
              <a:rPr lang="es-ES_tradnl" sz="2400" dirty="0">
                <a:solidFill>
                  <a:schemeClr val="tx1"/>
                </a:solidFill>
              </a:rPr>
              <a:t>p</a:t>
            </a:r>
            <a:r>
              <a:rPr lang="es-ES_tradnl" sz="2400" dirty="0" smtClean="0">
                <a:solidFill>
                  <a:schemeClr val="tx1"/>
                </a:solidFill>
              </a:rPr>
              <a:t>rovisión </a:t>
            </a:r>
            <a:r>
              <a:rPr lang="es-ES_tradnl" sz="2400" dirty="0">
                <a:solidFill>
                  <a:schemeClr val="tx1"/>
                </a:solidFill>
              </a:rPr>
              <a:t>de los servicios de </a:t>
            </a:r>
            <a:r>
              <a:rPr lang="es-ES_tradnl" sz="2400" dirty="0" smtClean="0">
                <a:solidFill>
                  <a:schemeClr val="tx1"/>
                </a:solidFill>
              </a:rPr>
              <a:t>los recursos naturales</a:t>
            </a:r>
            <a:r>
              <a:rPr lang="en-GB" sz="2400" b="0" dirty="0" smtClean="0">
                <a:solidFill>
                  <a:schemeClr val="tx1"/>
                </a:solidFill>
              </a:rPr>
              <a:t>.</a:t>
            </a:r>
            <a:r>
              <a:rPr lang="en-GB" sz="2400" b="0" dirty="0">
                <a:solidFill>
                  <a:schemeClr val="tx1"/>
                </a:solidFill>
              </a:rPr>
              <a:t>” – </a:t>
            </a:r>
            <a:r>
              <a:rPr lang="en-GB" sz="2800" b="0" dirty="0">
                <a:solidFill>
                  <a:schemeClr val="tx1"/>
                </a:solidFill>
              </a:rPr>
              <a:t>IPCC</a:t>
            </a:r>
          </a:p>
        </p:txBody>
      </p:sp>
      <p:pic>
        <p:nvPicPr>
          <p:cNvPr id="6" name="Picture Placeholder 5">
            <a:extLst>
              <a:ext uri="{FF2B5EF4-FFF2-40B4-BE49-F238E27FC236}">
                <a16:creationId xmlns:a16="http://schemas.microsoft.com/office/drawing/2014/main" xmlns="" id="{5708F31F-8F1D-4292-B2E1-500B13B585CE}"/>
              </a:ext>
            </a:extLst>
          </p:cNvPr>
          <p:cNvPicPr>
            <a:picLocks noGrp="1" noChangeAspect="1"/>
          </p:cNvPicPr>
          <p:nvPr>
            <p:ph type="pic" sz="quarter" idx="14"/>
          </p:nvPr>
        </p:nvPicPr>
        <p:blipFill>
          <a:blip r:embed="rId3"/>
          <a:srcRect l="15503" r="15503"/>
          <a:stretch>
            <a:fillRect/>
          </a:stretch>
        </p:blipFill>
        <p:spPr>
          <a:xfrm>
            <a:off x="4661647" y="1234141"/>
            <a:ext cx="4255527" cy="4112025"/>
          </a:xfrm>
        </p:spPr>
      </p:pic>
      <p:sp>
        <p:nvSpPr>
          <p:cNvPr id="3" name="Rectangle 2"/>
          <p:cNvSpPr/>
          <p:nvPr/>
        </p:nvSpPr>
        <p:spPr>
          <a:xfrm>
            <a:off x="471114" y="6428262"/>
            <a:ext cx="7884272" cy="276999"/>
          </a:xfrm>
          <a:prstGeom prst="rect">
            <a:avLst/>
          </a:prstGeom>
        </p:spPr>
        <p:txBody>
          <a:bodyPr wrap="square">
            <a:spAutoFit/>
          </a:bodyPr>
          <a:lstStyle/>
          <a:p>
            <a:pPr defTabSz="914239">
              <a:defRPr/>
            </a:pPr>
            <a:r>
              <a:rPr lang="es-ES_tradnl" sz="1200" dirty="0">
                <a:solidFill>
                  <a:schemeClr val="tx2"/>
                </a:solidFill>
                <a:cs typeface="Arial" pitchFamily="34" charset="0"/>
              </a:rPr>
              <a:t>Alianza Clima y Desarrollo -</a:t>
            </a:r>
            <a:r>
              <a:rPr lang="es-ES_tradnl" sz="1200" dirty="0" err="1">
                <a:solidFill>
                  <a:schemeClr val="tx2"/>
                </a:solidFill>
                <a:cs typeface="Arial" pitchFamily="34" charset="0"/>
              </a:rPr>
              <a:t>Climate</a:t>
            </a:r>
            <a:r>
              <a:rPr lang="es-ES_tradnl" sz="1200" dirty="0">
                <a:solidFill>
                  <a:schemeClr val="tx2"/>
                </a:solidFill>
                <a:cs typeface="Arial" pitchFamily="34" charset="0"/>
              </a:rPr>
              <a:t> and </a:t>
            </a:r>
            <a:r>
              <a:rPr lang="es-ES_tradnl" sz="1200" dirty="0" err="1">
                <a:solidFill>
                  <a:schemeClr val="tx2"/>
                </a:solidFill>
                <a:cs typeface="Arial" pitchFamily="34" charset="0"/>
              </a:rPr>
              <a:t>Development</a:t>
            </a:r>
            <a:r>
              <a:rPr lang="es-ES_tradnl" sz="1200" dirty="0">
                <a:solidFill>
                  <a:schemeClr val="tx2"/>
                </a:solidFill>
                <a:cs typeface="Arial" pitchFamily="34" charset="0"/>
              </a:rPr>
              <a:t> </a:t>
            </a:r>
            <a:r>
              <a:rPr lang="es-ES_tradnl" sz="1200" dirty="0" err="1">
                <a:solidFill>
                  <a:schemeClr val="tx2"/>
                </a:solidFill>
                <a:cs typeface="Arial" pitchFamily="34" charset="0"/>
              </a:rPr>
              <a:t>Knowledge</a:t>
            </a:r>
            <a:r>
              <a:rPr lang="es-ES_tradnl" sz="1200" dirty="0">
                <a:solidFill>
                  <a:schemeClr val="tx2"/>
                </a:solidFill>
                <a:cs typeface="Arial" pitchFamily="34" charset="0"/>
              </a:rPr>
              <a:t> Network  |  </a:t>
            </a:r>
            <a:r>
              <a:rPr lang="es-ES_tradnl" sz="1200" dirty="0" err="1">
                <a:solidFill>
                  <a:schemeClr val="tx2"/>
                </a:solidFill>
                <a:cs typeface="Arial" pitchFamily="34" charset="0"/>
              </a:rPr>
              <a:t>www.cdkn.org</a:t>
            </a:r>
            <a:r>
              <a:rPr lang="es-ES_tradnl" sz="1200" dirty="0">
                <a:solidFill>
                  <a:schemeClr val="tx2"/>
                </a:solidFill>
                <a:cs typeface="Arial" pitchFamily="34" charset="0"/>
              </a:rPr>
              <a:t>   </a:t>
            </a:r>
          </a:p>
        </p:txBody>
      </p:sp>
    </p:spTree>
    <p:extLst>
      <p:ext uri="{BB962C8B-B14F-4D97-AF65-F5344CB8AC3E}">
        <p14:creationId xmlns:p14="http://schemas.microsoft.com/office/powerpoint/2010/main" val="4642956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457199" y="288900"/>
            <a:ext cx="8229600" cy="890543"/>
          </a:xfrm>
        </p:spPr>
        <p:txBody>
          <a:bodyPr/>
          <a:lstStyle/>
          <a:p>
            <a:r>
              <a:rPr lang="es-ES_tradnl" dirty="0"/>
              <a:t>Una gobernanza integral </a:t>
            </a:r>
            <a:r>
              <a:rPr lang="es-ES_tradnl" dirty="0" smtClean="0"/>
              <a:t>para maximizar </a:t>
            </a:r>
            <a:r>
              <a:rPr lang="es-ES_tradnl" dirty="0"/>
              <a:t>los beneficios de la </a:t>
            </a:r>
            <a:r>
              <a:rPr lang="es-ES_tradnl" dirty="0" smtClean="0"/>
              <a:t>tierra y </a:t>
            </a:r>
            <a:r>
              <a:rPr lang="es-ES_tradnl" dirty="0"/>
              <a:t>el agua es necesaria</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17</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304800" y="1325258"/>
            <a:ext cx="4823791" cy="5189842"/>
          </a:xfrm>
        </p:spPr>
        <p:txBody>
          <a:bodyPr/>
          <a:lstStyle/>
          <a:p>
            <a:pPr marL="342900" indent="-342900">
              <a:buClrTx/>
              <a:buFont typeface="Arial"/>
              <a:buChar char="•"/>
            </a:pPr>
            <a:r>
              <a:rPr lang="es-ES_tradnl" sz="2200" dirty="0" smtClean="0"/>
              <a:t>Se requiere </a:t>
            </a:r>
            <a:r>
              <a:rPr lang="es-ES_tradnl" sz="2200" dirty="0"/>
              <a:t>una gobernanza integral en todos los sectores </a:t>
            </a:r>
            <a:r>
              <a:rPr lang="es-ES_tradnl" sz="2200" dirty="0" smtClean="0"/>
              <a:t>y escalas </a:t>
            </a:r>
            <a:r>
              <a:rPr lang="es-ES_tradnl" sz="2200" dirty="0"/>
              <a:t>para gestionar la </a:t>
            </a:r>
            <a:r>
              <a:rPr lang="es-ES_tradnl" sz="2200" dirty="0" smtClean="0"/>
              <a:t>presión </a:t>
            </a:r>
            <a:r>
              <a:rPr lang="es-ES_tradnl" sz="2200" dirty="0"/>
              <a:t>sobre la tierra y el agua, </a:t>
            </a:r>
            <a:r>
              <a:rPr lang="es-ES_tradnl" sz="2200" dirty="0" smtClean="0"/>
              <a:t>tanto para </a:t>
            </a:r>
            <a:r>
              <a:rPr lang="es-ES_tradnl" sz="2200" dirty="0"/>
              <a:t>satisfacer los requisitos de las personas y la </a:t>
            </a:r>
            <a:r>
              <a:rPr lang="es-ES_tradnl" sz="2200" dirty="0" smtClean="0"/>
              <a:t>biodiversidad, como </a:t>
            </a:r>
            <a:r>
              <a:rPr lang="es-ES_tradnl" sz="2200" dirty="0"/>
              <a:t>para aliviar las crecientes presiones </a:t>
            </a:r>
            <a:r>
              <a:rPr lang="es-ES_tradnl" sz="2200" dirty="0" smtClean="0"/>
              <a:t>causadas por el cambio climático.</a:t>
            </a:r>
            <a:r>
              <a:rPr lang="en-US" sz="2200" dirty="0"/>
              <a:t> </a:t>
            </a:r>
            <a:endParaRPr lang="en-US" sz="2200" dirty="0" smtClean="0"/>
          </a:p>
          <a:p>
            <a:pPr marL="342900" indent="-342900">
              <a:buClrTx/>
              <a:buFont typeface="Arial"/>
              <a:buChar char="•"/>
            </a:pPr>
            <a:endParaRPr lang="en-US" sz="800" dirty="0" smtClean="0"/>
          </a:p>
          <a:p>
            <a:pPr marL="342900" indent="-342900">
              <a:buClrTx/>
              <a:buFont typeface="Arial"/>
              <a:buChar char="•"/>
            </a:pPr>
            <a:r>
              <a:rPr lang="es-ES_tradnl" sz="2200" dirty="0" smtClean="0"/>
              <a:t>La </a:t>
            </a:r>
            <a:r>
              <a:rPr lang="es-ES_tradnl" sz="2200" dirty="0"/>
              <a:t>gobernanza integral </a:t>
            </a:r>
            <a:r>
              <a:rPr lang="es-ES_tradnl" sz="2200" dirty="0" smtClean="0"/>
              <a:t>es especialmente </a:t>
            </a:r>
            <a:r>
              <a:rPr lang="es-ES_tradnl" sz="2200" dirty="0"/>
              <a:t>importante a nivel nacional, de </a:t>
            </a:r>
            <a:r>
              <a:rPr lang="es-ES_tradnl" sz="2200" dirty="0" smtClean="0"/>
              <a:t>cuenca </a:t>
            </a:r>
            <a:r>
              <a:rPr lang="es-ES_tradnl" sz="2200" dirty="0"/>
              <a:t>y </a:t>
            </a:r>
            <a:r>
              <a:rPr lang="es-ES_tradnl" sz="2200" dirty="0" smtClean="0"/>
              <a:t>de ecosistemas.</a:t>
            </a:r>
          </a:p>
          <a:p>
            <a:pPr marL="342900" indent="-342900">
              <a:buClrTx/>
              <a:buFont typeface="Arial"/>
              <a:buChar char="•"/>
            </a:pPr>
            <a:endParaRPr lang="es-ES_tradnl" sz="800" dirty="0" smtClean="0"/>
          </a:p>
          <a:p>
            <a:pPr marL="342900" indent="-342900">
              <a:buClrTx/>
              <a:buFont typeface="Arial"/>
              <a:buChar char="•"/>
            </a:pPr>
            <a:r>
              <a:rPr lang="en-GB" sz="2200" dirty="0" err="1" smtClean="0"/>
              <a:t>Por</a:t>
            </a:r>
            <a:r>
              <a:rPr lang="en-GB" sz="2200" dirty="0" smtClean="0"/>
              <a:t> lo </a:t>
            </a:r>
            <a:r>
              <a:rPr lang="en-GB" sz="2200" dirty="0" err="1" smtClean="0"/>
              <a:t>tanto</a:t>
            </a:r>
            <a:r>
              <a:rPr lang="en-GB" sz="2200" dirty="0" smtClean="0"/>
              <a:t>, </a:t>
            </a:r>
            <a:r>
              <a:rPr lang="en-GB" sz="2200" dirty="0" err="1" smtClean="0"/>
              <a:t>las</a:t>
            </a:r>
            <a:r>
              <a:rPr lang="en-GB" sz="2200" dirty="0" smtClean="0"/>
              <a:t> </a:t>
            </a:r>
            <a:r>
              <a:rPr lang="en-GB" sz="2200" dirty="0" err="1"/>
              <a:t>p</a:t>
            </a:r>
            <a:r>
              <a:rPr lang="en-GB" sz="2200" dirty="0" err="1" smtClean="0"/>
              <a:t>olíticas</a:t>
            </a:r>
            <a:r>
              <a:rPr lang="en-GB" sz="2200" dirty="0" smtClean="0"/>
              <a:t> </a:t>
            </a:r>
            <a:r>
              <a:rPr lang="en-GB" sz="2200" dirty="0" err="1" smtClean="0"/>
              <a:t>coherentes</a:t>
            </a:r>
            <a:r>
              <a:rPr lang="en-GB" sz="2200" dirty="0" smtClean="0"/>
              <a:t> y </a:t>
            </a:r>
            <a:r>
              <a:rPr lang="en-GB" sz="2200" dirty="0" err="1" smtClean="0"/>
              <a:t>manejo</a:t>
            </a:r>
            <a:r>
              <a:rPr lang="en-GB" sz="2200" dirty="0" smtClean="0"/>
              <a:t> </a:t>
            </a:r>
            <a:r>
              <a:rPr lang="en-GB" sz="2200" dirty="0" err="1" smtClean="0"/>
              <a:t>adaptativo</a:t>
            </a:r>
            <a:r>
              <a:rPr lang="en-GB" sz="2200" dirty="0" smtClean="0"/>
              <a:t> son </a:t>
            </a:r>
            <a:r>
              <a:rPr lang="en-GB" sz="2200" dirty="0" err="1" smtClean="0"/>
              <a:t>importantes</a:t>
            </a:r>
            <a:r>
              <a:rPr lang="en-GB" sz="2200" dirty="0"/>
              <a:t>.</a:t>
            </a:r>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a:xfrm>
            <a:off x="457200" y="6356351"/>
            <a:ext cx="6115050" cy="158750"/>
          </a:xfrm>
        </p:spPr>
        <p:txBody>
          <a:bodyPr/>
          <a:lstStyle/>
          <a:p>
            <a:pPr defTabSz="914239">
              <a:defRPr/>
            </a:pPr>
            <a:r>
              <a:rPr lang="es-ES_tradnl" dirty="0">
                <a:solidFill>
                  <a:schemeClr val="tx2"/>
                </a:solidFill>
                <a:cs typeface="Arial" pitchFamily="34" charset="0"/>
              </a:rPr>
              <a:t>Alianza Clima y Desarrollo -</a:t>
            </a:r>
            <a:r>
              <a:rPr lang="es-ES_tradnl" dirty="0" err="1">
                <a:solidFill>
                  <a:schemeClr val="tx2"/>
                </a:solidFill>
                <a:cs typeface="Arial" pitchFamily="34" charset="0"/>
              </a:rPr>
              <a:t>Climate</a:t>
            </a:r>
            <a:r>
              <a:rPr lang="es-ES_tradnl" dirty="0">
                <a:solidFill>
                  <a:schemeClr val="tx2"/>
                </a:solidFill>
                <a:cs typeface="Arial" pitchFamily="34" charset="0"/>
              </a:rPr>
              <a:t> and </a:t>
            </a:r>
            <a:r>
              <a:rPr lang="es-ES_tradnl" dirty="0" err="1">
                <a:solidFill>
                  <a:schemeClr val="tx2"/>
                </a:solidFill>
                <a:cs typeface="Arial" pitchFamily="34" charset="0"/>
              </a:rPr>
              <a:t>Development</a:t>
            </a:r>
            <a:r>
              <a:rPr lang="es-ES_tradnl" dirty="0">
                <a:solidFill>
                  <a:schemeClr val="tx2"/>
                </a:solidFill>
                <a:cs typeface="Arial" pitchFamily="34" charset="0"/>
              </a:rPr>
              <a:t> </a:t>
            </a:r>
            <a:r>
              <a:rPr lang="es-ES_tradnl" dirty="0" err="1">
                <a:solidFill>
                  <a:schemeClr val="tx2"/>
                </a:solidFill>
                <a:cs typeface="Arial" pitchFamily="34" charset="0"/>
              </a:rPr>
              <a:t>Knowledge</a:t>
            </a:r>
            <a:r>
              <a:rPr lang="es-ES_tradnl" dirty="0">
                <a:solidFill>
                  <a:schemeClr val="tx2"/>
                </a:solidFill>
                <a:cs typeface="Arial" pitchFamily="34" charset="0"/>
              </a:rPr>
              <a:t> Network  |  </a:t>
            </a:r>
            <a:r>
              <a:rPr lang="es-ES_tradnl" dirty="0" err="1">
                <a:solidFill>
                  <a:schemeClr val="tx2"/>
                </a:solidFill>
                <a:cs typeface="Arial" pitchFamily="34" charset="0"/>
              </a:rPr>
              <a:t>www.cdkn.org</a:t>
            </a:r>
            <a:r>
              <a:rPr lang="es-ES_tradnl" dirty="0">
                <a:solidFill>
                  <a:schemeClr val="tx2"/>
                </a:solidFill>
                <a:cs typeface="Arial" pitchFamily="34" charset="0"/>
              </a:rPr>
              <a:t>   </a:t>
            </a:r>
          </a:p>
        </p:txBody>
      </p:sp>
      <p:pic>
        <p:nvPicPr>
          <p:cNvPr id="10" name="Picture 9">
            <a:extLst>
              <a:ext uri="{FF2B5EF4-FFF2-40B4-BE49-F238E27FC236}">
                <a16:creationId xmlns:a16="http://schemas.microsoft.com/office/drawing/2014/main" xmlns="" id="{A0CC7706-CC74-4E3E-8A5C-561C864D381B}"/>
              </a:ext>
            </a:extLst>
          </p:cNvPr>
          <p:cNvPicPr>
            <a:picLocks noChangeAspect="1"/>
          </p:cNvPicPr>
          <p:nvPr/>
        </p:nvPicPr>
        <p:blipFill rotWithShape="1">
          <a:blip r:embed="rId3"/>
          <a:srcRect l="25620" r="12393"/>
          <a:stretch/>
        </p:blipFill>
        <p:spPr>
          <a:xfrm>
            <a:off x="5306553" y="1555896"/>
            <a:ext cx="3602539" cy="3870739"/>
          </a:xfrm>
          <a:prstGeom prst="rect">
            <a:avLst/>
          </a:prstGeom>
        </p:spPr>
      </p:pic>
    </p:spTree>
    <p:extLst>
      <p:ext uri="{BB962C8B-B14F-4D97-AF65-F5344CB8AC3E}">
        <p14:creationId xmlns:p14="http://schemas.microsoft.com/office/powerpoint/2010/main" val="29151974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457200" y="243359"/>
            <a:ext cx="8550376" cy="1143000"/>
          </a:xfrm>
        </p:spPr>
        <p:txBody>
          <a:bodyPr/>
          <a:lstStyle/>
          <a:p>
            <a:r>
              <a:rPr lang="en-GB" sz="2400" dirty="0" err="1"/>
              <a:t>Cada</a:t>
            </a:r>
            <a:r>
              <a:rPr lang="en-GB" sz="2400" dirty="0"/>
              <a:t> </a:t>
            </a:r>
            <a:r>
              <a:rPr lang="en-GB" sz="2400" dirty="0" err="1"/>
              <a:t>grado</a:t>
            </a:r>
            <a:r>
              <a:rPr lang="en-GB" sz="2400" dirty="0"/>
              <a:t> de </a:t>
            </a:r>
            <a:r>
              <a:rPr lang="en-GB" sz="2400" dirty="0" err="1"/>
              <a:t>aumento</a:t>
            </a:r>
            <a:r>
              <a:rPr lang="en-GB" sz="2400" dirty="0"/>
              <a:t> en el </a:t>
            </a:r>
            <a:r>
              <a:rPr lang="en-GB" sz="2400" dirty="0" err="1"/>
              <a:t>calentamiento</a:t>
            </a:r>
            <a:r>
              <a:rPr lang="en-GB" sz="2400" dirty="0"/>
              <a:t> global </a:t>
            </a:r>
            <a:r>
              <a:rPr lang="en-GB" sz="2400" dirty="0" err="1"/>
              <a:t>promedio</a:t>
            </a:r>
            <a:r>
              <a:rPr lang="en-GB" sz="2400" dirty="0"/>
              <a:t> </a:t>
            </a:r>
            <a:r>
              <a:rPr lang="en-GB" sz="2400" dirty="0" err="1"/>
              <a:t>conlleva</a:t>
            </a:r>
            <a:r>
              <a:rPr lang="en-GB" sz="2400" dirty="0"/>
              <a:t> </a:t>
            </a:r>
            <a:r>
              <a:rPr lang="en-GB" sz="2400" dirty="0" err="1"/>
              <a:t>más</a:t>
            </a:r>
            <a:r>
              <a:rPr lang="en-GB" sz="2400" dirty="0"/>
              <a:t> </a:t>
            </a:r>
            <a:r>
              <a:rPr lang="en-GB" sz="2400" dirty="0" err="1"/>
              <a:t>riesgos</a:t>
            </a:r>
            <a:r>
              <a:rPr lang="en-GB" sz="2400" dirty="0"/>
              <a:t> para las personas y el </a:t>
            </a:r>
            <a:r>
              <a:rPr lang="en-GB" sz="2400" dirty="0" err="1"/>
              <a:t>medio</a:t>
            </a:r>
            <a:r>
              <a:rPr lang="en-GB" sz="2400" dirty="0"/>
              <a:t> </a:t>
            </a:r>
            <a:r>
              <a:rPr lang="en-GB" sz="2400" dirty="0" err="1" smtClean="0"/>
              <a:t>ambiente</a:t>
            </a:r>
            <a:endParaRPr lang="en-GB" sz="2400"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18</a:t>
            </a:fld>
            <a:endParaRPr lang="en-US"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a:xfrm>
            <a:off x="457200" y="6356350"/>
            <a:ext cx="6432550" cy="365125"/>
          </a:xfrm>
        </p:spPr>
        <p:txBody>
          <a:bodyPr/>
          <a:lstStyle/>
          <a:p>
            <a:pPr defTabSz="914239">
              <a:defRPr/>
            </a:pPr>
            <a:r>
              <a:rPr lang="es-ES_tradnl" dirty="0">
                <a:solidFill>
                  <a:schemeClr val="tx2"/>
                </a:solidFill>
                <a:cs typeface="Arial" pitchFamily="34" charset="0"/>
              </a:rPr>
              <a:t>Alianza Clima y Desarrollo -</a:t>
            </a:r>
            <a:r>
              <a:rPr lang="es-ES_tradnl" dirty="0" err="1">
                <a:solidFill>
                  <a:schemeClr val="tx2"/>
                </a:solidFill>
                <a:cs typeface="Arial" pitchFamily="34" charset="0"/>
              </a:rPr>
              <a:t>Climate</a:t>
            </a:r>
            <a:r>
              <a:rPr lang="es-ES_tradnl" dirty="0">
                <a:solidFill>
                  <a:schemeClr val="tx2"/>
                </a:solidFill>
                <a:cs typeface="Arial" pitchFamily="34" charset="0"/>
              </a:rPr>
              <a:t> and </a:t>
            </a:r>
            <a:r>
              <a:rPr lang="es-ES_tradnl" dirty="0" err="1">
                <a:solidFill>
                  <a:schemeClr val="tx2"/>
                </a:solidFill>
                <a:cs typeface="Arial" pitchFamily="34" charset="0"/>
              </a:rPr>
              <a:t>Development</a:t>
            </a:r>
            <a:r>
              <a:rPr lang="es-ES_tradnl" dirty="0">
                <a:solidFill>
                  <a:schemeClr val="tx2"/>
                </a:solidFill>
                <a:cs typeface="Arial" pitchFamily="34" charset="0"/>
              </a:rPr>
              <a:t> </a:t>
            </a:r>
            <a:r>
              <a:rPr lang="es-ES_tradnl" dirty="0" err="1">
                <a:solidFill>
                  <a:schemeClr val="tx2"/>
                </a:solidFill>
                <a:cs typeface="Arial" pitchFamily="34" charset="0"/>
              </a:rPr>
              <a:t>Knowledge</a:t>
            </a:r>
            <a:r>
              <a:rPr lang="es-ES_tradnl" dirty="0">
                <a:solidFill>
                  <a:schemeClr val="tx2"/>
                </a:solidFill>
                <a:cs typeface="Arial" pitchFamily="34" charset="0"/>
              </a:rPr>
              <a:t> Network  |  </a:t>
            </a:r>
            <a:r>
              <a:rPr lang="es-ES_tradnl" dirty="0" err="1">
                <a:solidFill>
                  <a:schemeClr val="tx2"/>
                </a:solidFill>
                <a:cs typeface="Arial" pitchFamily="34" charset="0"/>
              </a:rPr>
              <a:t>www.cdkn.org</a:t>
            </a:r>
            <a:r>
              <a:rPr lang="es-ES_tradnl" dirty="0">
                <a:solidFill>
                  <a:schemeClr val="tx2"/>
                </a:solidFill>
                <a:cs typeface="Arial" pitchFamily="34" charset="0"/>
              </a:rPr>
              <a:t>   </a:t>
            </a:r>
          </a:p>
        </p:txBody>
      </p:sp>
      <p:pic>
        <p:nvPicPr>
          <p:cNvPr id="3" name="Picture 2" descr="Fig3_Riesgos para los humanos y los ecosistema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15" y="1222376"/>
            <a:ext cx="8450984" cy="5208070"/>
          </a:xfrm>
          <a:prstGeom prst="rect">
            <a:avLst/>
          </a:prstGeom>
        </p:spPr>
      </p:pic>
    </p:spTree>
    <p:extLst>
      <p:ext uri="{BB962C8B-B14F-4D97-AF65-F5344CB8AC3E}">
        <p14:creationId xmlns:p14="http://schemas.microsoft.com/office/powerpoint/2010/main" val="20784805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457199" y="374368"/>
            <a:ext cx="8229600" cy="1003858"/>
          </a:xfrm>
        </p:spPr>
        <p:txBody>
          <a:bodyPr/>
          <a:lstStyle/>
          <a:p>
            <a:r>
              <a:rPr lang="es-ES_tradnl" dirty="0"/>
              <a:t>La reducción de emisiones en otros sectores es vital para aliviar la presión sobre </a:t>
            </a:r>
            <a:r>
              <a:rPr lang="es-ES_tradnl"/>
              <a:t>la </a:t>
            </a:r>
            <a:r>
              <a:rPr lang="es-ES_tradnl" smtClean="0"/>
              <a:t>tierra</a:t>
            </a:r>
            <a:endParaRPr lang="es-ES_tradnl"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a:xfrm>
            <a:off x="8202152" y="6356350"/>
            <a:ext cx="484647" cy="518333"/>
          </a:xfrm>
        </p:spPr>
        <p:txBody>
          <a:bodyPr/>
          <a:lstStyle/>
          <a:p>
            <a:fld id="{FDA1B1DD-D828-6341-9371-DC2F43F08BC0}" type="slidenum">
              <a:rPr lang="es-ES_tradnl" smtClean="0"/>
              <a:pPr/>
              <a:t>19</a:t>
            </a:fld>
            <a:endParaRPr lang="es-ES_tradnl"/>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221128" y="1542486"/>
            <a:ext cx="8465671" cy="4813864"/>
          </a:xfrm>
        </p:spPr>
        <p:txBody>
          <a:bodyPr/>
          <a:lstStyle/>
          <a:p>
            <a:pPr marL="342900" indent="-342900">
              <a:buClrTx/>
              <a:buFont typeface="Arial"/>
              <a:buChar char="•"/>
            </a:pPr>
            <a:r>
              <a:rPr lang="es-ES_tradnl" sz="2200" dirty="0" smtClean="0"/>
              <a:t>Los cultivos para bioenergía son usados para secuestro de carbono y para mitigar el cambio climático. Sin embargo, sin un manejo sustentable de la tierra, usando estos enfoques a gran escala, se puede poner en peligro el logro de los Objetivos de Desarrollo Sostenible (ODS), incluidos la seguridad alimentaria y de medios de vida. </a:t>
            </a:r>
          </a:p>
          <a:p>
            <a:pPr marL="342900" indent="-342900">
              <a:buClrTx/>
              <a:buFont typeface="Arial"/>
              <a:buChar char="•"/>
            </a:pPr>
            <a:endParaRPr lang="es-ES_tradnl" sz="1200" dirty="0" smtClean="0"/>
          </a:p>
          <a:p>
            <a:pPr marL="342900" indent="-342900">
              <a:buClrTx/>
              <a:buFont typeface="Arial"/>
              <a:buChar char="•"/>
            </a:pPr>
            <a:r>
              <a:rPr lang="es-ES_tradnl" sz="2200" dirty="0" err="1" smtClean="0"/>
              <a:t>Bionergía</a:t>
            </a:r>
            <a:r>
              <a:rPr lang="es-ES_tradnl" sz="2200" dirty="0" smtClean="0"/>
              <a:t> y </a:t>
            </a:r>
            <a:r>
              <a:rPr lang="es-ES_tradnl" sz="2200" dirty="0" err="1" smtClean="0"/>
              <a:t>aforestación</a:t>
            </a:r>
            <a:r>
              <a:rPr lang="es-ES_tradnl" sz="2200" dirty="0" smtClean="0"/>
              <a:t> deben ser cuidadosamente manejadas para evitar estos riesgos. Buenos resultados dependen de políticas locales apropiadas y adecuada gobernanza.</a:t>
            </a:r>
          </a:p>
          <a:p>
            <a:pPr marL="342900" indent="-342900">
              <a:buClrTx/>
              <a:buFont typeface="Arial"/>
              <a:buChar char="•"/>
            </a:pPr>
            <a:endParaRPr lang="es-ES_tradnl" sz="1200" dirty="0" smtClean="0"/>
          </a:p>
          <a:p>
            <a:pPr marL="342900" indent="-342900">
              <a:buClrTx/>
              <a:buFont typeface="Arial"/>
              <a:buChar char="•"/>
            </a:pPr>
            <a:r>
              <a:rPr lang="es-ES_tradnl" sz="2200" dirty="0" smtClean="0"/>
              <a:t>La disminución de gases de efecto invernadero en otros sectores y áreas de desarrollo y comportamiento humano ( por ej.: disminuir los residuos y el uso de energía) alivia la presión sobre la tierra:   </a:t>
            </a:r>
          </a:p>
          <a:p>
            <a:pPr algn="ctr">
              <a:buClrTx/>
            </a:pPr>
            <a:r>
              <a:rPr lang="es-ES_tradnl" sz="2200" b="1" dirty="0" smtClean="0"/>
              <a:t>“</a:t>
            </a:r>
            <a:r>
              <a:rPr lang="es-ES_tradnl" sz="2200" b="1" dirty="0" smtClean="0"/>
              <a:t>La tierra no puede hacerlo todo”.</a:t>
            </a:r>
            <a:endParaRPr lang="es-ES_tradnl" sz="2200" dirty="0"/>
          </a:p>
        </p:txBody>
      </p:sp>
      <p:sp>
        <p:nvSpPr>
          <p:cNvPr id="6" name="Date Placeholder 5">
            <a:extLst>
              <a:ext uri="{FF2B5EF4-FFF2-40B4-BE49-F238E27FC236}">
                <a16:creationId xmlns:a16="http://schemas.microsoft.com/office/drawing/2014/main" xmlns="" id="{E223C299-4AFA-4E3A-A1FC-D25D1FDDE50D}"/>
              </a:ext>
            </a:extLst>
          </p:cNvPr>
          <p:cNvSpPr>
            <a:spLocks noGrp="1"/>
          </p:cNvSpPr>
          <p:nvPr>
            <p:ph type="dt" sz="half" idx="14"/>
          </p:nvPr>
        </p:nvSpPr>
        <p:spPr>
          <a:xfrm>
            <a:off x="408464" y="6356350"/>
            <a:ext cx="6608286" cy="518333"/>
          </a:xfrm>
        </p:spPr>
        <p:txBody>
          <a:bodyPr/>
          <a:lstStyle/>
          <a:p>
            <a:pPr defTabSz="914239">
              <a:defRPr/>
            </a:pPr>
            <a:r>
              <a:rPr lang="es-ES_tradnl">
                <a:solidFill>
                  <a:schemeClr val="tx2"/>
                </a:solidFill>
                <a:cs typeface="Arial" pitchFamily="34" charset="0"/>
              </a:rPr>
              <a:t>Alianza Clima y Desarrollo -Climate and Development Knowledge Network  |  www.cdkn.org   </a:t>
            </a:r>
          </a:p>
        </p:txBody>
      </p:sp>
    </p:spTree>
    <p:extLst>
      <p:ext uri="{BB962C8B-B14F-4D97-AF65-F5344CB8AC3E}">
        <p14:creationId xmlns:p14="http://schemas.microsoft.com/office/powerpoint/2010/main" val="38205628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335109"/>
            <a:ext cx="8448675" cy="1143000"/>
          </a:xfrm>
        </p:spPr>
        <p:txBody>
          <a:bodyPr/>
          <a:lstStyle/>
          <a:p>
            <a:r>
              <a:rPr lang="en-GB" sz="2800" dirty="0" err="1" smtClean="0"/>
              <a:t>Reporte</a:t>
            </a:r>
            <a:r>
              <a:rPr lang="en-GB" sz="2800" dirty="0" smtClean="0"/>
              <a:t> Especial del IPCC </a:t>
            </a:r>
            <a:r>
              <a:rPr lang="en-GB" sz="2800" dirty="0" err="1" smtClean="0"/>
              <a:t>sobre</a:t>
            </a:r>
            <a:r>
              <a:rPr lang="en-GB" sz="2800" dirty="0" smtClean="0"/>
              <a:t>  </a:t>
            </a:r>
            <a:r>
              <a:rPr lang="en-GB" sz="2800" dirty="0" err="1" smtClean="0"/>
              <a:t>Cambio</a:t>
            </a:r>
            <a:r>
              <a:rPr lang="en-GB" sz="2800" dirty="0" smtClean="0"/>
              <a:t> </a:t>
            </a:r>
            <a:r>
              <a:rPr lang="en-GB" sz="2800" dirty="0" err="1" smtClean="0"/>
              <a:t>Climático</a:t>
            </a:r>
            <a:r>
              <a:rPr lang="en-GB" sz="2800" dirty="0" smtClean="0"/>
              <a:t> </a:t>
            </a:r>
            <a:br>
              <a:rPr lang="en-GB" sz="2800" dirty="0" smtClean="0"/>
            </a:br>
            <a:r>
              <a:rPr lang="en-GB" sz="2800" dirty="0" smtClean="0"/>
              <a:t>y la Tierra</a:t>
            </a:r>
            <a:endParaRPr lang="en-US" sz="2800" dirty="0"/>
          </a:p>
        </p:txBody>
      </p:sp>
      <p:sp>
        <p:nvSpPr>
          <p:cNvPr id="4" name="Slide Number Placeholder 3"/>
          <p:cNvSpPr>
            <a:spLocks noGrp="1"/>
          </p:cNvSpPr>
          <p:nvPr>
            <p:ph type="sldNum" sz="quarter" idx="12"/>
          </p:nvPr>
        </p:nvSpPr>
        <p:spPr/>
        <p:txBody>
          <a:bodyPr/>
          <a:lstStyle/>
          <a:p>
            <a:fld id="{FDA1B1DD-D828-6341-9371-DC2F43F08BC0}" type="slidenum">
              <a:rPr lang="en-US" smtClean="0"/>
              <a:pPr/>
              <a:t>2</a:t>
            </a:fld>
            <a:endParaRPr lang="en-US" dirty="0"/>
          </a:p>
        </p:txBody>
      </p:sp>
      <p:sp>
        <p:nvSpPr>
          <p:cNvPr id="28" name="Date Placeholder 27"/>
          <p:cNvSpPr>
            <a:spLocks noGrp="1"/>
          </p:cNvSpPr>
          <p:nvPr>
            <p:ph type="dt" sz="half" idx="15"/>
          </p:nvPr>
        </p:nvSpPr>
        <p:spPr>
          <a:xfrm>
            <a:off x="457200" y="6356350"/>
            <a:ext cx="7908925" cy="365125"/>
          </a:xfrm>
        </p:spPr>
        <p:txBody>
          <a:bodyPr/>
          <a:lstStyle/>
          <a:p>
            <a:pPr defTabSz="914239">
              <a:defRPr/>
            </a:pPr>
            <a:r>
              <a:rPr lang="en-GB" dirty="0" err="1" smtClean="0">
                <a:solidFill>
                  <a:schemeClr val="tx2"/>
                </a:solidFill>
                <a:cs typeface="Arial" pitchFamily="34" charset="0"/>
              </a:rPr>
              <a:t>Alianza</a:t>
            </a:r>
            <a:r>
              <a:rPr lang="en-GB" dirty="0" smtClean="0">
                <a:solidFill>
                  <a:schemeClr val="tx2"/>
                </a:solidFill>
                <a:cs typeface="Arial" pitchFamily="34" charset="0"/>
              </a:rPr>
              <a:t> </a:t>
            </a:r>
            <a:r>
              <a:rPr lang="en-GB" dirty="0" err="1" smtClean="0">
                <a:solidFill>
                  <a:schemeClr val="tx2"/>
                </a:solidFill>
                <a:cs typeface="Arial" pitchFamily="34" charset="0"/>
              </a:rPr>
              <a:t>Clima</a:t>
            </a:r>
            <a:r>
              <a:rPr lang="en-GB" dirty="0" smtClean="0">
                <a:solidFill>
                  <a:schemeClr val="tx2"/>
                </a:solidFill>
                <a:cs typeface="Arial" pitchFamily="34" charset="0"/>
              </a:rPr>
              <a:t> y </a:t>
            </a:r>
            <a:r>
              <a:rPr lang="en-GB" dirty="0" err="1" smtClean="0">
                <a:solidFill>
                  <a:schemeClr val="tx2"/>
                </a:solidFill>
                <a:cs typeface="Arial" pitchFamily="34" charset="0"/>
              </a:rPr>
              <a:t>Desarrollo</a:t>
            </a:r>
            <a:r>
              <a:rPr lang="en-GB" dirty="0" smtClean="0">
                <a:solidFill>
                  <a:schemeClr val="tx2"/>
                </a:solidFill>
                <a:cs typeface="Arial" pitchFamily="34" charset="0"/>
              </a:rPr>
              <a:t> -Climate </a:t>
            </a:r>
            <a:r>
              <a:rPr lang="en-GB" dirty="0">
                <a:solidFill>
                  <a:schemeClr val="tx2"/>
                </a:solidFill>
                <a:cs typeface="Arial" pitchFamily="34" charset="0"/>
              </a:rPr>
              <a:t>and Development Knowledge Network  |  </a:t>
            </a:r>
            <a:r>
              <a:rPr lang="en-GB" dirty="0" err="1">
                <a:solidFill>
                  <a:schemeClr val="tx2"/>
                </a:solidFill>
                <a:cs typeface="Arial" pitchFamily="34" charset="0"/>
              </a:rPr>
              <a:t>www.cdkn.org</a:t>
            </a:r>
            <a:r>
              <a:rPr lang="en-GB" dirty="0">
                <a:solidFill>
                  <a:schemeClr val="tx2"/>
                </a:solidFill>
                <a:cs typeface="Arial" pitchFamily="34" charset="0"/>
              </a:rPr>
              <a:t>   </a:t>
            </a:r>
          </a:p>
        </p:txBody>
      </p:sp>
      <p:pic>
        <p:nvPicPr>
          <p:cNvPr id="12" name="Picture 11">
            <a:extLst>
              <a:ext uri="{FF2B5EF4-FFF2-40B4-BE49-F238E27FC236}">
                <a16:creationId xmlns:a16="http://schemas.microsoft.com/office/drawing/2014/main" xmlns="" id="{386BDCEE-0089-4EC0-A513-0B9B734652E1}"/>
              </a:ext>
            </a:extLst>
          </p:cNvPr>
          <p:cNvPicPr>
            <a:picLocks noChangeAspect="1"/>
          </p:cNvPicPr>
          <p:nvPr/>
        </p:nvPicPr>
        <p:blipFill>
          <a:blip r:embed="rId3"/>
          <a:stretch>
            <a:fillRect/>
          </a:stretch>
        </p:blipFill>
        <p:spPr>
          <a:xfrm>
            <a:off x="5306553" y="1647308"/>
            <a:ext cx="2947351" cy="3802348"/>
          </a:xfrm>
          <a:prstGeom prst="rect">
            <a:avLst/>
          </a:prstGeom>
        </p:spPr>
      </p:pic>
      <p:sp>
        <p:nvSpPr>
          <p:cNvPr id="5" name="Text Placeholder 4">
            <a:extLst>
              <a:ext uri="{FF2B5EF4-FFF2-40B4-BE49-F238E27FC236}">
                <a16:creationId xmlns:a16="http://schemas.microsoft.com/office/drawing/2014/main" xmlns="" id="{E8BDD0AF-0F5B-47D0-895F-EE3DA7601257}"/>
              </a:ext>
            </a:extLst>
          </p:cNvPr>
          <p:cNvSpPr>
            <a:spLocks noGrp="1"/>
          </p:cNvSpPr>
          <p:nvPr>
            <p:ph type="body" sz="quarter" idx="13"/>
          </p:nvPr>
        </p:nvSpPr>
        <p:spPr>
          <a:xfrm>
            <a:off x="518159" y="1333500"/>
            <a:ext cx="4609465" cy="5022850"/>
          </a:xfrm>
        </p:spPr>
        <p:txBody>
          <a:bodyPr/>
          <a:lstStyle/>
          <a:p>
            <a:r>
              <a:rPr lang="es-ES_tradnl" dirty="0" smtClean="0"/>
              <a:t>El reporte evalúa: </a:t>
            </a:r>
          </a:p>
          <a:p>
            <a:pPr marL="342900" indent="-342900">
              <a:buFont typeface="Arial" panose="020B0604020202020204" pitchFamily="34" charset="0"/>
              <a:buChar char="•"/>
            </a:pPr>
            <a:r>
              <a:rPr lang="es-ES_tradnl" dirty="0" smtClean="0"/>
              <a:t>la ciencia existente hasta la fecha sobre cómo los ecosistemas terrestres liberan y absorben los gases de efecto invernadero, y</a:t>
            </a:r>
          </a:p>
          <a:p>
            <a:pPr marL="342900" indent="-342900">
              <a:buFont typeface="Arial" panose="020B0604020202020204" pitchFamily="34" charset="0"/>
              <a:buChar char="•"/>
            </a:pPr>
            <a:endParaRPr lang="es-ES_tradnl" sz="800" dirty="0" smtClean="0"/>
          </a:p>
          <a:p>
            <a:pPr marL="342900" indent="-342900">
              <a:buFont typeface="Arial" panose="020B0604020202020204" pitchFamily="34" charset="0"/>
              <a:buChar char="•"/>
            </a:pPr>
            <a:r>
              <a:rPr lang="es-ES_tradnl" dirty="0"/>
              <a:t>l</a:t>
            </a:r>
            <a:r>
              <a:rPr lang="es-ES_tradnl" dirty="0" smtClean="0"/>
              <a:t>a ciencia sobre el uso y la gestión sostenible de la tierra en relación con la adaptación y la mitigación del cambio climático, la desertificación, la degradación de la tierra y la seguridad alimentaria</a:t>
            </a:r>
          </a:p>
          <a:p>
            <a:endParaRPr lang="es-ES_tradnl" sz="800" dirty="0" smtClean="0"/>
          </a:p>
          <a:p>
            <a:r>
              <a:rPr lang="es-ES_tradnl" dirty="0" smtClean="0"/>
              <a:t>Resumen del IPCC &amp; reporte completo: </a:t>
            </a:r>
            <a:r>
              <a:rPr lang="es-ES_tradnl" b="1" dirty="0" err="1" smtClean="0"/>
              <a:t>www.ipcc.ch</a:t>
            </a:r>
            <a:r>
              <a:rPr lang="es-ES_tradnl" b="1" dirty="0" smtClean="0"/>
              <a:t>/</a:t>
            </a:r>
            <a:r>
              <a:rPr lang="es-ES_tradnl" b="1" dirty="0" err="1" smtClean="0"/>
              <a:t>srccl</a:t>
            </a:r>
            <a:endParaRPr lang="es-ES_tradnl" b="1" dirty="0" smtClean="0"/>
          </a:p>
          <a:p>
            <a:r>
              <a:rPr lang="en-US" dirty="0" smtClean="0"/>
              <a:t> </a:t>
            </a:r>
            <a:endParaRPr lang="en-US" dirty="0"/>
          </a:p>
        </p:txBody>
      </p:sp>
    </p:spTree>
    <p:extLst>
      <p:ext uri="{BB962C8B-B14F-4D97-AF65-F5344CB8AC3E}">
        <p14:creationId xmlns:p14="http://schemas.microsoft.com/office/powerpoint/2010/main" val="7404637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93"/>
          <p:cNvSpPr/>
          <p:nvPr/>
        </p:nvSpPr>
        <p:spPr>
          <a:xfrm>
            <a:off x="212225" y="4242490"/>
            <a:ext cx="6213900" cy="2282135"/>
          </a:xfrm>
          <a:prstGeom prst="rect">
            <a:avLst/>
          </a:prstGeom>
          <a:solidFill>
            <a:srgbClr val="E87128"/>
          </a:solidFill>
          <a:ln>
            <a:noFill/>
          </a:ln>
        </p:spPr>
        <p:txBody>
          <a:bodyPr spcFirstLastPara="1" wrap="square" lIns="91425" tIns="45700" rIns="91425" bIns="45700" anchor="t" anchorCtr="0">
            <a:noAutofit/>
          </a:bodyPr>
          <a:lstStyle/>
          <a:p>
            <a:r>
              <a:rPr lang="es-AR" sz="1400" dirty="0">
                <a:solidFill>
                  <a:schemeClr val="bg1"/>
                </a:solidFill>
              </a:rPr>
              <a:t>Este trabajo se llevó a cabo con la ayuda de una subvención del Ministerio de Asuntos Exteriores de los Países Bajos y el Centro Internacional de Investigaciones para el Desarrollo (IDRC), Canadá, como parte de la Alianza  Clima y Desarrollo (CDKN). Las opiniones expresadas en este documento no representan necesariamente las del Ministerio de Asuntos Exteriores de los Países Bajos, ni del Centro Internacional de Investigaciones para el Desarrollo (IDRC) o su Junta de Gobernadores, ni de las entidades que administran </a:t>
            </a:r>
            <a:r>
              <a:rPr lang="es-AR" sz="1400" dirty="0" smtClean="0">
                <a:solidFill>
                  <a:schemeClr val="bg1"/>
                </a:solidFill>
              </a:rPr>
              <a:t>CDKN.</a:t>
            </a:r>
            <a:endParaRPr lang="es-AR" sz="1400" dirty="0">
              <a:solidFill>
                <a:schemeClr val="bg1"/>
              </a:solidFill>
            </a:endParaRPr>
          </a:p>
          <a:p>
            <a:pPr marL="0" marR="0" lvl="0" indent="0" algn="l" rtl="0">
              <a:spcBef>
                <a:spcPts val="0"/>
              </a:spcBef>
              <a:spcAft>
                <a:spcPts val="0"/>
              </a:spcAft>
              <a:buNone/>
            </a:pPr>
            <a:endParaRPr lang="en-GB" sz="1400" dirty="0" smtClean="0">
              <a:solidFill>
                <a:schemeClr val="lt1"/>
              </a:solidFill>
              <a:latin typeface="Calibri"/>
              <a:ea typeface="Calibri"/>
              <a:cs typeface="Calibri"/>
              <a:sym typeface="Calibri"/>
            </a:endParaRPr>
          </a:p>
          <a:p>
            <a:pPr marL="0" marR="0" lvl="0" indent="0" algn="l" rtl="0">
              <a:spcBef>
                <a:spcPts val="0"/>
              </a:spcBef>
              <a:spcAft>
                <a:spcPts val="0"/>
              </a:spcAft>
              <a:buNone/>
            </a:pPr>
            <a:r>
              <a:rPr lang="en-GB" sz="1400" dirty="0" smtClean="0">
                <a:solidFill>
                  <a:schemeClr val="lt1"/>
                </a:solidFill>
                <a:latin typeface="Calibri"/>
                <a:ea typeface="Calibri"/>
                <a:cs typeface="Calibri"/>
                <a:sym typeface="Calibri"/>
              </a:rPr>
              <a:t>Copyright </a:t>
            </a:r>
            <a:r>
              <a:rPr lang="en-GB" sz="1400" dirty="0">
                <a:solidFill>
                  <a:schemeClr val="lt1"/>
                </a:solidFill>
                <a:latin typeface="Calibri"/>
                <a:ea typeface="Calibri"/>
                <a:cs typeface="Calibri"/>
                <a:sym typeface="Calibri"/>
              </a:rPr>
              <a:t>© </a:t>
            </a:r>
            <a:r>
              <a:rPr lang="en-GB" sz="1400" dirty="0" smtClean="0">
                <a:solidFill>
                  <a:schemeClr val="lt1"/>
                </a:solidFill>
                <a:latin typeface="Calibri"/>
                <a:ea typeface="Calibri"/>
                <a:cs typeface="Calibri"/>
                <a:sym typeface="Calibri"/>
              </a:rPr>
              <a:t>2020, </a:t>
            </a:r>
            <a:r>
              <a:rPr lang="en-GB" sz="1400" dirty="0" err="1" smtClean="0">
                <a:solidFill>
                  <a:schemeClr val="lt1"/>
                </a:solidFill>
                <a:latin typeface="Calibri"/>
                <a:ea typeface="Calibri"/>
                <a:cs typeface="Calibri"/>
                <a:sym typeface="Calibri"/>
              </a:rPr>
              <a:t>Aianza</a:t>
            </a:r>
            <a:r>
              <a:rPr lang="en-GB" sz="1400" dirty="0" smtClean="0">
                <a:solidFill>
                  <a:schemeClr val="lt1"/>
                </a:solidFill>
                <a:latin typeface="Calibri"/>
                <a:ea typeface="Calibri"/>
                <a:cs typeface="Calibri"/>
                <a:sym typeface="Calibri"/>
              </a:rPr>
              <a:t> </a:t>
            </a:r>
            <a:r>
              <a:rPr lang="en-GB" sz="1400" dirty="0" err="1" smtClean="0">
                <a:solidFill>
                  <a:schemeClr val="lt1"/>
                </a:solidFill>
                <a:latin typeface="Calibri"/>
                <a:ea typeface="Calibri"/>
                <a:cs typeface="Calibri"/>
                <a:sym typeface="Calibri"/>
              </a:rPr>
              <a:t>Clima</a:t>
            </a:r>
            <a:r>
              <a:rPr lang="en-GB" sz="1400" dirty="0" smtClean="0">
                <a:solidFill>
                  <a:schemeClr val="lt1"/>
                </a:solidFill>
                <a:latin typeface="Calibri"/>
                <a:ea typeface="Calibri"/>
                <a:cs typeface="Calibri"/>
                <a:sym typeface="Calibri"/>
              </a:rPr>
              <a:t> y </a:t>
            </a:r>
            <a:r>
              <a:rPr lang="en-GB" sz="1400" dirty="0" err="1" smtClean="0">
                <a:solidFill>
                  <a:schemeClr val="lt1"/>
                </a:solidFill>
                <a:latin typeface="Calibri"/>
                <a:ea typeface="Calibri"/>
                <a:cs typeface="Calibri"/>
                <a:sym typeface="Calibri"/>
              </a:rPr>
              <a:t>Desarrollo</a:t>
            </a:r>
            <a:r>
              <a:rPr lang="en-GB" sz="1400" dirty="0" smtClean="0">
                <a:solidFill>
                  <a:schemeClr val="lt1"/>
                </a:solidFill>
                <a:latin typeface="Calibri"/>
                <a:ea typeface="Calibri"/>
                <a:cs typeface="Calibri"/>
                <a:sym typeface="Calibri"/>
              </a:rPr>
              <a:t> -Climate </a:t>
            </a:r>
            <a:r>
              <a:rPr lang="en-GB" sz="1400" dirty="0">
                <a:solidFill>
                  <a:schemeClr val="lt1"/>
                </a:solidFill>
                <a:latin typeface="Calibri"/>
                <a:ea typeface="Calibri"/>
                <a:cs typeface="Calibri"/>
                <a:sym typeface="Calibri"/>
              </a:rPr>
              <a:t>and Development Knowledge Network. </a:t>
            </a:r>
            <a:r>
              <a:rPr lang="en-GB" sz="1400" dirty="0" err="1" smtClean="0">
                <a:solidFill>
                  <a:schemeClr val="lt1"/>
                </a:solidFill>
                <a:latin typeface="Calibri"/>
                <a:ea typeface="Calibri"/>
                <a:cs typeface="Calibri"/>
                <a:sym typeface="Calibri"/>
              </a:rPr>
              <a:t>Todos</a:t>
            </a:r>
            <a:r>
              <a:rPr lang="en-GB" sz="1400" dirty="0" smtClean="0">
                <a:solidFill>
                  <a:schemeClr val="lt1"/>
                </a:solidFill>
                <a:latin typeface="Calibri"/>
                <a:ea typeface="Calibri"/>
                <a:cs typeface="Calibri"/>
                <a:sym typeface="Calibri"/>
              </a:rPr>
              <a:t> los </a:t>
            </a:r>
            <a:r>
              <a:rPr lang="en-GB" sz="1400" dirty="0" err="1" smtClean="0">
                <a:solidFill>
                  <a:schemeClr val="lt1"/>
                </a:solidFill>
                <a:latin typeface="Calibri"/>
                <a:ea typeface="Calibri"/>
                <a:cs typeface="Calibri"/>
                <a:sym typeface="Calibri"/>
              </a:rPr>
              <a:t>derechos</a:t>
            </a:r>
            <a:r>
              <a:rPr lang="en-GB" sz="1400" dirty="0" smtClean="0">
                <a:solidFill>
                  <a:schemeClr val="lt1"/>
                </a:solidFill>
                <a:latin typeface="Calibri"/>
                <a:ea typeface="Calibri"/>
                <a:cs typeface="Calibri"/>
                <a:sym typeface="Calibri"/>
              </a:rPr>
              <a:t> </a:t>
            </a:r>
            <a:r>
              <a:rPr lang="en-GB" sz="1400" dirty="0" err="1" smtClean="0">
                <a:solidFill>
                  <a:schemeClr val="lt1"/>
                </a:solidFill>
                <a:latin typeface="Calibri"/>
                <a:ea typeface="Calibri"/>
                <a:cs typeface="Calibri"/>
                <a:sym typeface="Calibri"/>
              </a:rPr>
              <a:t>reservados</a:t>
            </a:r>
            <a:r>
              <a:rPr lang="en-GB" sz="1400" dirty="0" smtClean="0">
                <a:solidFill>
                  <a:schemeClr val="lt1"/>
                </a:solidFill>
                <a:latin typeface="Calibri"/>
                <a:ea typeface="Calibri"/>
                <a:cs typeface="Calibri"/>
                <a:sym typeface="Calibri"/>
              </a:rPr>
              <a:t>.</a:t>
            </a:r>
            <a:endParaRPr sz="1400" dirty="0"/>
          </a:p>
        </p:txBody>
      </p:sp>
    </p:spTree>
    <p:extLst>
      <p:ext uri="{BB962C8B-B14F-4D97-AF65-F5344CB8AC3E}">
        <p14:creationId xmlns:p14="http://schemas.microsoft.com/office/powerpoint/2010/main" val="6447300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DA1B1DD-D828-6341-9371-DC2F43F08BC0}" type="slidenum">
              <a:rPr lang="en-US" smtClean="0"/>
              <a:pPr/>
              <a:t>3</a:t>
            </a:fld>
            <a:endParaRPr lang="en-US" dirty="0"/>
          </a:p>
        </p:txBody>
      </p:sp>
      <p:sp>
        <p:nvSpPr>
          <p:cNvPr id="5" name="Text Placeholder 4">
            <a:extLst>
              <a:ext uri="{FF2B5EF4-FFF2-40B4-BE49-F238E27FC236}">
                <a16:creationId xmlns:a16="http://schemas.microsoft.com/office/drawing/2014/main" xmlns="" id="{E8BDD0AF-0F5B-47D0-895F-EE3DA7601257}"/>
              </a:ext>
            </a:extLst>
          </p:cNvPr>
          <p:cNvSpPr>
            <a:spLocks noGrp="1"/>
          </p:cNvSpPr>
          <p:nvPr>
            <p:ph type="body" sz="quarter" idx="13"/>
          </p:nvPr>
        </p:nvSpPr>
        <p:spPr>
          <a:xfrm>
            <a:off x="457200" y="1318178"/>
            <a:ext cx="4788393" cy="4765122"/>
          </a:xfrm>
        </p:spPr>
        <p:txBody>
          <a:bodyPr/>
          <a:lstStyle/>
          <a:p>
            <a:pPr marL="342900" indent="-342900">
              <a:spcBef>
                <a:spcPts val="0"/>
              </a:spcBef>
              <a:buFont typeface="Arial" panose="020B0604020202020204" pitchFamily="34" charset="0"/>
              <a:buChar char="•"/>
            </a:pPr>
            <a:r>
              <a:rPr lang="es-AR" dirty="0" smtClean="0"/>
              <a:t>Primer informe del IPCC con más autores de países en desarrollo que autores de países desarrollados.</a:t>
            </a:r>
          </a:p>
          <a:p>
            <a:pPr marL="342900" indent="-342900">
              <a:spcBef>
                <a:spcPts val="0"/>
              </a:spcBef>
              <a:buFont typeface="Arial" panose="020B0604020202020204" pitchFamily="34" charset="0"/>
              <a:buChar char="•"/>
            </a:pPr>
            <a:endParaRPr lang="es-AR" sz="1200" dirty="0" smtClean="0"/>
          </a:p>
          <a:p>
            <a:pPr marL="342900" indent="-342900">
              <a:spcBef>
                <a:spcPts val="0"/>
              </a:spcBef>
              <a:buFont typeface="Arial" panose="020B0604020202020204" pitchFamily="34" charset="0"/>
              <a:buChar char="•"/>
            </a:pPr>
            <a:r>
              <a:rPr lang="es-AR" dirty="0" smtClean="0"/>
              <a:t>107 autores principales coordinadores, autores principales y editores de revisión de 52 países.</a:t>
            </a:r>
          </a:p>
          <a:p>
            <a:pPr marL="342900" indent="-342900">
              <a:spcBef>
                <a:spcPts val="0"/>
              </a:spcBef>
              <a:buFont typeface="Arial" panose="020B0604020202020204" pitchFamily="34" charset="0"/>
              <a:buChar char="•"/>
            </a:pPr>
            <a:endParaRPr lang="es-AR" sz="1200" dirty="0" smtClean="0"/>
          </a:p>
          <a:p>
            <a:pPr marL="342900" indent="-342900">
              <a:spcBef>
                <a:spcPts val="0"/>
              </a:spcBef>
              <a:buFont typeface="Arial" panose="020B0604020202020204" pitchFamily="34" charset="0"/>
              <a:buChar char="•"/>
            </a:pPr>
            <a:r>
              <a:rPr lang="es-AR" dirty="0" smtClean="0"/>
              <a:t>Esta guía de CDKN y la caja de herramientas para comunicadores resume el reporte del IPCC de 1,300 páginas, en titulares e imágenes para audiencias de Africa, Asia y América Latina: </a:t>
            </a:r>
            <a:r>
              <a:rPr lang="es-AR" b="1" dirty="0" smtClean="0"/>
              <a:t>www.cdkn.org/reportetierra</a:t>
            </a:r>
            <a:endParaRPr lang="es-AR" dirty="0"/>
          </a:p>
        </p:txBody>
      </p:sp>
      <p:pic>
        <p:nvPicPr>
          <p:cNvPr id="3" name="Picture 2">
            <a:extLst>
              <a:ext uri="{FF2B5EF4-FFF2-40B4-BE49-F238E27FC236}">
                <a16:creationId xmlns:a16="http://schemas.microsoft.com/office/drawing/2014/main" xmlns="" id="{04AE64C5-25A5-4C2F-B7B4-660D5654E58F}"/>
              </a:ext>
            </a:extLst>
          </p:cNvPr>
          <p:cNvPicPr>
            <a:picLocks noChangeAspect="1"/>
          </p:cNvPicPr>
          <p:nvPr/>
        </p:nvPicPr>
        <p:blipFill rotWithShape="1">
          <a:blip r:embed="rId3"/>
          <a:srcRect l="46502"/>
          <a:stretch/>
        </p:blipFill>
        <p:spPr>
          <a:xfrm>
            <a:off x="5597190" y="1857455"/>
            <a:ext cx="3089609" cy="3846363"/>
          </a:xfrm>
          <a:prstGeom prst="rect">
            <a:avLst/>
          </a:prstGeom>
        </p:spPr>
      </p:pic>
      <p:sp>
        <p:nvSpPr>
          <p:cNvPr id="8" name="Title 9"/>
          <p:cNvSpPr txBox="1">
            <a:spLocks/>
          </p:cNvSpPr>
          <p:nvPr/>
        </p:nvSpPr>
        <p:spPr>
          <a:xfrm>
            <a:off x="457200" y="175178"/>
            <a:ext cx="8448675" cy="1143000"/>
          </a:xfrm>
          <a:prstGeom prst="rect">
            <a:avLst/>
          </a:prstGeom>
        </p:spPr>
        <p:txBody>
          <a:bodyPr vert="horz" lIns="0" tIns="0" rIns="0" bIns="0" rtlCol="0" anchor="t">
            <a:noAutofit/>
          </a:bodyPr>
          <a:lstStyle>
            <a:lvl1pPr algn="l" defTabSz="457200" rtl="0" eaLnBrk="1" latinLnBrk="0" hangingPunct="1">
              <a:spcBef>
                <a:spcPct val="0"/>
              </a:spcBef>
              <a:buNone/>
              <a:defRPr sz="3200" b="1" kern="1200">
                <a:solidFill>
                  <a:srgbClr val="B61322"/>
                </a:solidFill>
                <a:latin typeface="+mj-lt"/>
                <a:ea typeface="+mj-ea"/>
                <a:cs typeface="+mj-cs"/>
              </a:defRPr>
            </a:lvl1pPr>
          </a:lstStyle>
          <a:p>
            <a:r>
              <a:rPr lang="en-GB" sz="2800" dirty="0" err="1" smtClean="0"/>
              <a:t>Reporte</a:t>
            </a:r>
            <a:r>
              <a:rPr lang="en-GB" sz="2800" dirty="0" smtClean="0"/>
              <a:t> Especial del IPCC </a:t>
            </a:r>
            <a:r>
              <a:rPr lang="en-GB" sz="2800" dirty="0" err="1" smtClean="0"/>
              <a:t>sobre</a:t>
            </a:r>
            <a:r>
              <a:rPr lang="en-GB" sz="2800" dirty="0" smtClean="0"/>
              <a:t>  </a:t>
            </a:r>
            <a:r>
              <a:rPr lang="en-GB" sz="2800" dirty="0" err="1" smtClean="0"/>
              <a:t>Cambio</a:t>
            </a:r>
            <a:r>
              <a:rPr lang="en-GB" sz="2800" dirty="0" smtClean="0"/>
              <a:t> </a:t>
            </a:r>
            <a:r>
              <a:rPr lang="en-GB" sz="2800" dirty="0" err="1" smtClean="0"/>
              <a:t>Climático</a:t>
            </a:r>
            <a:r>
              <a:rPr lang="en-GB" sz="2800" dirty="0" smtClean="0"/>
              <a:t> </a:t>
            </a:r>
            <a:br>
              <a:rPr lang="en-GB" sz="2800" dirty="0" smtClean="0"/>
            </a:br>
            <a:r>
              <a:rPr lang="en-GB" sz="2800" dirty="0" smtClean="0"/>
              <a:t>y la Tierra</a:t>
            </a:r>
            <a:endParaRPr lang="en-US" sz="2800" dirty="0"/>
          </a:p>
        </p:txBody>
      </p:sp>
      <p:sp>
        <p:nvSpPr>
          <p:cNvPr id="9" name="Date Placeholder 27"/>
          <p:cNvSpPr>
            <a:spLocks noGrp="1"/>
          </p:cNvSpPr>
          <p:nvPr>
            <p:ph type="dt" sz="half" idx="15"/>
          </p:nvPr>
        </p:nvSpPr>
        <p:spPr>
          <a:xfrm>
            <a:off x="457200" y="6356350"/>
            <a:ext cx="7908925" cy="365125"/>
          </a:xfrm>
        </p:spPr>
        <p:txBody>
          <a:bodyPr/>
          <a:lstStyle/>
          <a:p>
            <a:pPr defTabSz="914239">
              <a:defRPr/>
            </a:pPr>
            <a:r>
              <a:rPr lang="en-GB" dirty="0" err="1" smtClean="0">
                <a:solidFill>
                  <a:schemeClr val="tx2"/>
                </a:solidFill>
                <a:cs typeface="Arial" pitchFamily="34" charset="0"/>
              </a:rPr>
              <a:t>Alianza</a:t>
            </a:r>
            <a:r>
              <a:rPr lang="en-GB" dirty="0" smtClean="0">
                <a:solidFill>
                  <a:schemeClr val="tx2"/>
                </a:solidFill>
                <a:cs typeface="Arial" pitchFamily="34" charset="0"/>
              </a:rPr>
              <a:t> </a:t>
            </a:r>
            <a:r>
              <a:rPr lang="en-GB" dirty="0" err="1" smtClean="0">
                <a:solidFill>
                  <a:schemeClr val="tx2"/>
                </a:solidFill>
                <a:cs typeface="Arial" pitchFamily="34" charset="0"/>
              </a:rPr>
              <a:t>Clima</a:t>
            </a:r>
            <a:r>
              <a:rPr lang="en-GB" dirty="0" smtClean="0">
                <a:solidFill>
                  <a:schemeClr val="tx2"/>
                </a:solidFill>
                <a:cs typeface="Arial" pitchFamily="34" charset="0"/>
              </a:rPr>
              <a:t> y </a:t>
            </a:r>
            <a:r>
              <a:rPr lang="en-GB" dirty="0" err="1" smtClean="0">
                <a:solidFill>
                  <a:schemeClr val="tx2"/>
                </a:solidFill>
                <a:cs typeface="Arial" pitchFamily="34" charset="0"/>
              </a:rPr>
              <a:t>Desarrollo</a:t>
            </a:r>
            <a:r>
              <a:rPr lang="en-GB" dirty="0" smtClean="0">
                <a:solidFill>
                  <a:schemeClr val="tx2"/>
                </a:solidFill>
                <a:cs typeface="Arial" pitchFamily="34" charset="0"/>
              </a:rPr>
              <a:t> -Climate </a:t>
            </a:r>
            <a:r>
              <a:rPr lang="en-GB" dirty="0">
                <a:solidFill>
                  <a:schemeClr val="tx2"/>
                </a:solidFill>
                <a:cs typeface="Arial" pitchFamily="34" charset="0"/>
              </a:rPr>
              <a:t>and Development Knowledge Network  |  </a:t>
            </a:r>
            <a:r>
              <a:rPr lang="en-GB" dirty="0" err="1">
                <a:solidFill>
                  <a:schemeClr val="tx2"/>
                </a:solidFill>
                <a:cs typeface="Arial" pitchFamily="34" charset="0"/>
              </a:rPr>
              <a:t>www.cdkn.org</a:t>
            </a:r>
            <a:r>
              <a:rPr lang="en-GB" dirty="0">
                <a:solidFill>
                  <a:schemeClr val="tx2"/>
                </a:solidFill>
                <a:cs typeface="Arial" pitchFamily="34" charset="0"/>
              </a:rPr>
              <a:t>   </a:t>
            </a:r>
          </a:p>
        </p:txBody>
      </p:sp>
    </p:spTree>
    <p:extLst>
      <p:ext uri="{BB962C8B-B14F-4D97-AF65-F5344CB8AC3E}">
        <p14:creationId xmlns:p14="http://schemas.microsoft.com/office/powerpoint/2010/main" val="29599165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264315" y="272735"/>
            <a:ext cx="8705060" cy="1143000"/>
          </a:xfrm>
        </p:spPr>
        <p:txBody>
          <a:bodyPr/>
          <a:lstStyle/>
          <a:p>
            <a:r>
              <a:rPr lang="es-ES_tradnl" dirty="0"/>
              <a:t>El clima y la tierra interactúan y </a:t>
            </a:r>
            <a:r>
              <a:rPr lang="es-ES_tradnl" dirty="0" smtClean="0"/>
              <a:t>se influyen </a:t>
            </a:r>
            <a:r>
              <a:rPr lang="es-ES_tradnl" dirty="0"/>
              <a:t>mutuamente</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4</a:t>
            </a:fld>
            <a:endParaRPr lang="en-US" dirty="0"/>
          </a:p>
        </p:txBody>
      </p:sp>
      <p:sp>
        <p:nvSpPr>
          <p:cNvPr id="7" name="Date Placeholder 27"/>
          <p:cNvSpPr>
            <a:spLocks noGrp="1"/>
          </p:cNvSpPr>
          <p:nvPr>
            <p:ph type="dt" sz="half" idx="4294967295"/>
          </p:nvPr>
        </p:nvSpPr>
        <p:spPr>
          <a:xfrm>
            <a:off x="457200" y="6356350"/>
            <a:ext cx="7908925" cy="365125"/>
          </a:xfrm>
          <a:prstGeom prst="rect">
            <a:avLst/>
          </a:prstGeom>
        </p:spPr>
        <p:txBody>
          <a:bodyPr/>
          <a:lstStyle/>
          <a:p>
            <a:pPr defTabSz="914239">
              <a:defRPr/>
            </a:pPr>
            <a:r>
              <a:rPr lang="en-GB" sz="1200" dirty="0" err="1" smtClean="0">
                <a:solidFill>
                  <a:schemeClr val="tx2"/>
                </a:solidFill>
                <a:cs typeface="Arial" pitchFamily="34" charset="0"/>
              </a:rPr>
              <a:t>Alianza</a:t>
            </a:r>
            <a:r>
              <a:rPr lang="en-GB" sz="1200" dirty="0" smtClean="0">
                <a:solidFill>
                  <a:schemeClr val="tx2"/>
                </a:solidFill>
                <a:cs typeface="Arial" pitchFamily="34" charset="0"/>
              </a:rPr>
              <a:t> </a:t>
            </a:r>
            <a:r>
              <a:rPr lang="en-GB" sz="1200" dirty="0" err="1" smtClean="0">
                <a:solidFill>
                  <a:schemeClr val="tx2"/>
                </a:solidFill>
                <a:cs typeface="Arial" pitchFamily="34" charset="0"/>
              </a:rPr>
              <a:t>Clima</a:t>
            </a:r>
            <a:r>
              <a:rPr lang="en-GB" sz="1200" dirty="0" smtClean="0">
                <a:solidFill>
                  <a:schemeClr val="tx2"/>
                </a:solidFill>
                <a:cs typeface="Arial" pitchFamily="34" charset="0"/>
              </a:rPr>
              <a:t> y </a:t>
            </a:r>
            <a:r>
              <a:rPr lang="en-GB" sz="1200" dirty="0" err="1" smtClean="0">
                <a:solidFill>
                  <a:schemeClr val="tx2"/>
                </a:solidFill>
                <a:cs typeface="Arial" pitchFamily="34" charset="0"/>
              </a:rPr>
              <a:t>Desarrollo</a:t>
            </a:r>
            <a:r>
              <a:rPr lang="en-GB" sz="1200" dirty="0" smtClean="0">
                <a:solidFill>
                  <a:schemeClr val="tx2"/>
                </a:solidFill>
                <a:cs typeface="Arial" pitchFamily="34" charset="0"/>
              </a:rPr>
              <a:t> -Climate </a:t>
            </a:r>
            <a:r>
              <a:rPr lang="en-GB" sz="1200" dirty="0">
                <a:solidFill>
                  <a:schemeClr val="tx2"/>
                </a:solidFill>
                <a:cs typeface="Arial" pitchFamily="34" charset="0"/>
              </a:rPr>
              <a:t>and Development Knowledge Network  |  </a:t>
            </a:r>
            <a:r>
              <a:rPr lang="en-GB" sz="1200" dirty="0" err="1">
                <a:solidFill>
                  <a:schemeClr val="tx2"/>
                </a:solidFill>
                <a:cs typeface="Arial" pitchFamily="34" charset="0"/>
              </a:rPr>
              <a:t>www.cdkn.org</a:t>
            </a:r>
            <a:r>
              <a:rPr lang="en-GB" sz="1200" dirty="0">
                <a:solidFill>
                  <a:schemeClr val="tx2"/>
                </a:solidFill>
                <a:cs typeface="Arial" pitchFamily="34" charset="0"/>
              </a:rPr>
              <a:t>   </a:t>
            </a:r>
          </a:p>
        </p:txBody>
      </p:sp>
      <p:pic>
        <p:nvPicPr>
          <p:cNvPr id="3" name="Picture 2" descr="Figura 1- Cómo interactúan la tierra y el clima2 .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40" y="1357126"/>
            <a:ext cx="8191500" cy="4999224"/>
          </a:xfrm>
          <a:prstGeom prst="rect">
            <a:avLst/>
          </a:prstGeom>
        </p:spPr>
      </p:pic>
    </p:spTree>
    <p:extLst>
      <p:ext uri="{BB962C8B-B14F-4D97-AF65-F5344CB8AC3E}">
        <p14:creationId xmlns:p14="http://schemas.microsoft.com/office/powerpoint/2010/main" val="16084463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457200" y="243920"/>
            <a:ext cx="8229600" cy="1368701"/>
          </a:xfrm>
        </p:spPr>
        <p:txBody>
          <a:bodyPr/>
          <a:lstStyle/>
          <a:p>
            <a:r>
              <a:rPr lang="es-ES_tradnl" sz="3200" dirty="0"/>
              <a:t>Se espera que las zonas </a:t>
            </a:r>
            <a:r>
              <a:rPr lang="es-ES_tradnl" sz="3200" dirty="0" smtClean="0"/>
              <a:t>áridas se </a:t>
            </a:r>
            <a:r>
              <a:rPr lang="es-ES_tradnl" sz="3200" dirty="0"/>
              <a:t>vuelvan más vulnerables a </a:t>
            </a:r>
            <a:r>
              <a:rPr lang="es-ES_tradnl" sz="3200" dirty="0" smtClean="0"/>
              <a:t>la desertificación </a:t>
            </a:r>
            <a:r>
              <a:rPr lang="es-ES_tradnl" sz="3200" dirty="0"/>
              <a:t>en </a:t>
            </a:r>
            <a:r>
              <a:rPr lang="es-ES_tradnl" sz="3200"/>
              <a:t>América </a:t>
            </a:r>
            <a:r>
              <a:rPr lang="es-ES_tradnl" sz="3200" smtClean="0"/>
              <a:t>Latina </a:t>
            </a:r>
            <a:r>
              <a:rPr lang="en-GB" dirty="0" smtClean="0"/>
              <a:t>(</a:t>
            </a:r>
            <a:r>
              <a:rPr lang="en-GB" dirty="0"/>
              <a:t>1)</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5</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507211" y="1987826"/>
            <a:ext cx="4356500" cy="4376711"/>
          </a:xfrm>
        </p:spPr>
        <p:txBody>
          <a:bodyPr/>
          <a:lstStyle/>
          <a:p>
            <a:pPr marL="342900" indent="-342900">
              <a:buClrTx/>
              <a:buFont typeface="Arial" panose="020B0604020202020204" pitchFamily="34" charset="0"/>
              <a:buChar char="•"/>
            </a:pPr>
            <a:r>
              <a:rPr lang="es-ES_tradnl" sz="2200" dirty="0" smtClean="0"/>
              <a:t>La </a:t>
            </a:r>
            <a:r>
              <a:rPr lang="es-ES_tradnl" sz="2200" b="1" dirty="0" smtClean="0"/>
              <a:t>desertificación </a:t>
            </a:r>
            <a:r>
              <a:rPr lang="es-ES_tradnl" sz="2200" dirty="0" smtClean="0"/>
              <a:t>se refiere a la </a:t>
            </a:r>
            <a:r>
              <a:rPr lang="es-ES_tradnl" sz="2200" b="1" dirty="0" smtClean="0"/>
              <a:t>degradación de las tierras secas.</a:t>
            </a:r>
          </a:p>
          <a:p>
            <a:pPr marL="342900" indent="-342900">
              <a:buClrTx/>
              <a:buFont typeface="Arial" panose="020B0604020202020204" pitchFamily="34" charset="0"/>
              <a:buChar char="•"/>
            </a:pPr>
            <a:endParaRPr lang="es-ES_tradnl" sz="1200" b="1" dirty="0" smtClean="0"/>
          </a:p>
          <a:p>
            <a:pPr marL="342900" indent="-342900">
              <a:buClrTx/>
              <a:buFont typeface="Arial" panose="020B0604020202020204" pitchFamily="34" charset="0"/>
              <a:buChar char="•"/>
            </a:pPr>
            <a:r>
              <a:rPr lang="es-ES_tradnl" sz="2200" dirty="0" smtClean="0"/>
              <a:t>El cambio climático futuro aumentará la frecuencia, la intensidad y la escala de los fenómenos meteorológicos extremos, como las sequías y las olas de calor.</a:t>
            </a:r>
          </a:p>
          <a:p>
            <a:pPr marL="342900" indent="-342900">
              <a:buClrTx/>
              <a:buFont typeface="Arial" panose="020B0604020202020204" pitchFamily="34" charset="0"/>
              <a:buChar char="•"/>
            </a:pPr>
            <a:endParaRPr lang="es-ES_tradnl" sz="1200" dirty="0" smtClean="0"/>
          </a:p>
          <a:p>
            <a:pPr marL="342900" indent="-342900">
              <a:buClrTx/>
              <a:buFont typeface="Arial" panose="020B0604020202020204" pitchFamily="34" charset="0"/>
              <a:buChar char="•"/>
            </a:pPr>
            <a:r>
              <a:rPr lang="es-ES_tradnl" sz="2200" dirty="0" smtClean="0"/>
              <a:t>Esto </a:t>
            </a:r>
            <a:r>
              <a:rPr lang="es-ES_tradnl" sz="2200" b="1" dirty="0" smtClean="0"/>
              <a:t>aumentará la vulnerabilidad de las personas y los ecosistemas </a:t>
            </a:r>
            <a:r>
              <a:rPr lang="es-ES_tradnl" sz="2200" dirty="0" smtClean="0"/>
              <a:t>a la desertificación.</a:t>
            </a:r>
            <a:endParaRPr lang="es-ES_tradnl" sz="2200" dirty="0"/>
          </a:p>
        </p:txBody>
      </p:sp>
      <p:pic>
        <p:nvPicPr>
          <p:cNvPr id="3" name="Picture 2" descr="Figura 2- Mapa de zonas aridas de America Latin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701" y="1386921"/>
            <a:ext cx="3607098" cy="4594225"/>
          </a:xfrm>
          <a:prstGeom prst="rect">
            <a:avLst/>
          </a:prstGeom>
        </p:spPr>
      </p:pic>
      <p:sp>
        <p:nvSpPr>
          <p:cNvPr id="8" name="Date Placeholder 27"/>
          <p:cNvSpPr>
            <a:spLocks noGrp="1"/>
          </p:cNvSpPr>
          <p:nvPr>
            <p:ph type="dt" sz="half" idx="4294967295"/>
          </p:nvPr>
        </p:nvSpPr>
        <p:spPr>
          <a:xfrm>
            <a:off x="457200" y="6356350"/>
            <a:ext cx="7908925" cy="365125"/>
          </a:xfrm>
          <a:prstGeom prst="rect">
            <a:avLst/>
          </a:prstGeom>
        </p:spPr>
        <p:txBody>
          <a:bodyPr/>
          <a:lstStyle/>
          <a:p>
            <a:pPr defTabSz="914239">
              <a:defRPr/>
            </a:pPr>
            <a:r>
              <a:rPr lang="en-GB" sz="1200" dirty="0" err="1" smtClean="0">
                <a:solidFill>
                  <a:schemeClr val="tx2"/>
                </a:solidFill>
                <a:cs typeface="Arial" pitchFamily="34" charset="0"/>
              </a:rPr>
              <a:t>Alianza</a:t>
            </a:r>
            <a:r>
              <a:rPr lang="en-GB" sz="1200" dirty="0" smtClean="0">
                <a:solidFill>
                  <a:schemeClr val="tx2"/>
                </a:solidFill>
                <a:cs typeface="Arial" pitchFamily="34" charset="0"/>
              </a:rPr>
              <a:t> </a:t>
            </a:r>
            <a:r>
              <a:rPr lang="en-GB" sz="1200" dirty="0" err="1" smtClean="0">
                <a:solidFill>
                  <a:schemeClr val="tx2"/>
                </a:solidFill>
                <a:cs typeface="Arial" pitchFamily="34" charset="0"/>
              </a:rPr>
              <a:t>Clima</a:t>
            </a:r>
            <a:r>
              <a:rPr lang="en-GB" sz="1200" dirty="0" smtClean="0">
                <a:solidFill>
                  <a:schemeClr val="tx2"/>
                </a:solidFill>
                <a:cs typeface="Arial" pitchFamily="34" charset="0"/>
              </a:rPr>
              <a:t> y </a:t>
            </a:r>
            <a:r>
              <a:rPr lang="en-GB" sz="1200" dirty="0" err="1" smtClean="0">
                <a:solidFill>
                  <a:schemeClr val="tx2"/>
                </a:solidFill>
                <a:cs typeface="Arial" pitchFamily="34" charset="0"/>
              </a:rPr>
              <a:t>Desarrollo</a:t>
            </a:r>
            <a:r>
              <a:rPr lang="en-GB" sz="1200" dirty="0" smtClean="0">
                <a:solidFill>
                  <a:schemeClr val="tx2"/>
                </a:solidFill>
                <a:cs typeface="Arial" pitchFamily="34" charset="0"/>
              </a:rPr>
              <a:t> -Climate </a:t>
            </a:r>
            <a:r>
              <a:rPr lang="en-GB" sz="1200" dirty="0">
                <a:solidFill>
                  <a:schemeClr val="tx2"/>
                </a:solidFill>
                <a:cs typeface="Arial" pitchFamily="34" charset="0"/>
              </a:rPr>
              <a:t>and Development Knowledge Network  |  </a:t>
            </a:r>
            <a:r>
              <a:rPr lang="en-GB" sz="1200" dirty="0" err="1">
                <a:solidFill>
                  <a:schemeClr val="tx2"/>
                </a:solidFill>
                <a:cs typeface="Arial" pitchFamily="34" charset="0"/>
              </a:rPr>
              <a:t>www.cdkn.org</a:t>
            </a:r>
            <a:r>
              <a:rPr lang="en-GB" sz="1200" dirty="0">
                <a:solidFill>
                  <a:schemeClr val="tx2"/>
                </a:solidFill>
                <a:cs typeface="Arial" pitchFamily="34" charset="0"/>
              </a:rPr>
              <a:t>   </a:t>
            </a:r>
          </a:p>
        </p:txBody>
      </p:sp>
    </p:spTree>
    <p:extLst>
      <p:ext uri="{BB962C8B-B14F-4D97-AF65-F5344CB8AC3E}">
        <p14:creationId xmlns:p14="http://schemas.microsoft.com/office/powerpoint/2010/main" val="10205443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143000"/>
          </a:xfrm>
        </p:spPr>
        <p:txBody>
          <a:bodyPr/>
          <a:lstStyle/>
          <a:p>
            <a:r>
              <a:rPr lang="es-ES_tradnl" smtClean="0"/>
              <a:t>Se espera que las zonas áridas sean más vulnerables a la desertificación en América Latina, afectando a muchas personas (2)</a:t>
            </a:r>
            <a:endParaRPr lang="es-ES_tradnl"/>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s-ES_tradnl" smtClean="0"/>
              <a:pPr/>
              <a:t>6</a:t>
            </a:fld>
            <a:endParaRPr lang="es-ES_tradnl"/>
          </a:p>
        </p:txBody>
      </p:sp>
      <p:sp>
        <p:nvSpPr>
          <p:cNvPr id="10" name="Text Placeholder 4">
            <a:extLst>
              <a:ext uri="{FF2B5EF4-FFF2-40B4-BE49-F238E27FC236}">
                <a16:creationId xmlns:a16="http://schemas.microsoft.com/office/drawing/2014/main" xmlns="" id="{AC84E6C4-EDB0-4320-945E-E8636BFEE3A1}"/>
              </a:ext>
            </a:extLst>
          </p:cNvPr>
          <p:cNvSpPr>
            <a:spLocks noGrp="1"/>
          </p:cNvSpPr>
          <p:nvPr>
            <p:ph type="body" sz="quarter" idx="13"/>
          </p:nvPr>
        </p:nvSpPr>
        <p:spPr>
          <a:xfrm>
            <a:off x="457200" y="1655252"/>
            <a:ext cx="8109466" cy="514393"/>
          </a:xfrm>
        </p:spPr>
        <p:txBody>
          <a:bodyPr/>
          <a:lstStyle/>
          <a:p>
            <a:pPr marL="342900" indent="-342900">
              <a:buClrTx/>
              <a:buFont typeface="Arial" panose="020B0604020202020204" pitchFamily="34" charset="0"/>
              <a:buChar char="•"/>
            </a:pPr>
            <a:r>
              <a:rPr lang="es-ES_tradnl" sz="2000" dirty="0" smtClean="0"/>
              <a:t>La población de las tierras áridas en la </a:t>
            </a:r>
            <a:r>
              <a:rPr lang="es-ES_tradnl" sz="2000" smtClean="0"/>
              <a:t>región va </a:t>
            </a:r>
            <a:r>
              <a:rPr lang="es-ES_tradnl" sz="2000" dirty="0" smtClean="0"/>
              <a:t>a duplicarse a mediados del siglo.</a:t>
            </a:r>
            <a:endParaRPr lang="es-ES_tradnl" sz="2000" dirty="0"/>
          </a:p>
        </p:txBody>
      </p:sp>
      <p:sp>
        <p:nvSpPr>
          <p:cNvPr id="7" name="Date Placeholder 27"/>
          <p:cNvSpPr>
            <a:spLocks noGrp="1"/>
          </p:cNvSpPr>
          <p:nvPr>
            <p:ph type="dt" sz="half" idx="4294967295"/>
          </p:nvPr>
        </p:nvSpPr>
        <p:spPr>
          <a:xfrm>
            <a:off x="457200" y="6356350"/>
            <a:ext cx="7908925" cy="365125"/>
          </a:xfrm>
          <a:prstGeom prst="rect">
            <a:avLst/>
          </a:prstGeom>
        </p:spPr>
        <p:txBody>
          <a:bodyPr/>
          <a:lstStyle/>
          <a:p>
            <a:pPr defTabSz="914239">
              <a:defRPr/>
            </a:pPr>
            <a:r>
              <a:rPr lang="es-ES_tradnl" sz="1200" dirty="0" smtClean="0">
                <a:solidFill>
                  <a:schemeClr val="tx2"/>
                </a:solidFill>
                <a:cs typeface="Arial" pitchFamily="34" charset="0"/>
              </a:rPr>
              <a:t>Alianza Clima y Desarrollo -</a:t>
            </a:r>
            <a:r>
              <a:rPr lang="es-ES_tradnl" sz="1200" dirty="0" err="1" smtClean="0">
                <a:solidFill>
                  <a:schemeClr val="tx2"/>
                </a:solidFill>
                <a:cs typeface="Arial" pitchFamily="34" charset="0"/>
              </a:rPr>
              <a:t>Climate</a:t>
            </a:r>
            <a:r>
              <a:rPr lang="es-ES_tradnl" sz="1200" dirty="0" smtClean="0">
                <a:solidFill>
                  <a:schemeClr val="tx2"/>
                </a:solidFill>
                <a:cs typeface="Arial" pitchFamily="34" charset="0"/>
              </a:rPr>
              <a:t> and </a:t>
            </a:r>
            <a:r>
              <a:rPr lang="es-ES_tradnl" sz="1200" dirty="0" err="1" smtClean="0">
                <a:solidFill>
                  <a:schemeClr val="tx2"/>
                </a:solidFill>
                <a:cs typeface="Arial" pitchFamily="34" charset="0"/>
              </a:rPr>
              <a:t>Development</a:t>
            </a:r>
            <a:r>
              <a:rPr lang="es-ES_tradnl" sz="1200" dirty="0" smtClean="0">
                <a:solidFill>
                  <a:schemeClr val="tx2"/>
                </a:solidFill>
                <a:cs typeface="Arial" pitchFamily="34" charset="0"/>
              </a:rPr>
              <a:t> </a:t>
            </a:r>
            <a:r>
              <a:rPr lang="es-ES_tradnl" sz="1200" dirty="0" err="1" smtClean="0">
                <a:solidFill>
                  <a:schemeClr val="tx2"/>
                </a:solidFill>
                <a:cs typeface="Arial" pitchFamily="34" charset="0"/>
              </a:rPr>
              <a:t>Knowledge</a:t>
            </a:r>
            <a:r>
              <a:rPr lang="es-ES_tradnl" sz="1200" dirty="0" smtClean="0">
                <a:solidFill>
                  <a:schemeClr val="tx2"/>
                </a:solidFill>
                <a:cs typeface="Arial" pitchFamily="34" charset="0"/>
              </a:rPr>
              <a:t> Network  |  </a:t>
            </a:r>
            <a:r>
              <a:rPr lang="es-ES_tradnl" sz="1200" dirty="0" err="1" smtClean="0">
                <a:solidFill>
                  <a:schemeClr val="tx2"/>
                </a:solidFill>
                <a:cs typeface="Arial" pitchFamily="34" charset="0"/>
              </a:rPr>
              <a:t>www.cdkn.org</a:t>
            </a:r>
            <a:r>
              <a:rPr lang="es-ES_tradnl" sz="1200" dirty="0" smtClean="0">
                <a:solidFill>
                  <a:schemeClr val="tx2"/>
                </a:solidFill>
                <a:cs typeface="Arial" pitchFamily="34" charset="0"/>
              </a:rPr>
              <a:t>   </a:t>
            </a:r>
            <a:endParaRPr lang="es-ES_tradnl" sz="1200" dirty="0">
              <a:solidFill>
                <a:schemeClr val="tx2"/>
              </a:solidFill>
              <a:cs typeface="Arial" pitchFamily="34" charset="0"/>
            </a:endParaRPr>
          </a:p>
        </p:txBody>
      </p:sp>
      <p:pic>
        <p:nvPicPr>
          <p:cNvPr id="3" name="Picture 2" descr="Figura 4-Incremento de la poblacion de las tierras aridas en America Latina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977" y="2460625"/>
            <a:ext cx="6405647" cy="3604746"/>
          </a:xfrm>
          <a:prstGeom prst="rect">
            <a:avLst/>
          </a:prstGeom>
        </p:spPr>
      </p:pic>
    </p:spTree>
    <p:extLst>
      <p:ext uri="{BB962C8B-B14F-4D97-AF65-F5344CB8AC3E}">
        <p14:creationId xmlns:p14="http://schemas.microsoft.com/office/powerpoint/2010/main" val="10307160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206375" y="243920"/>
            <a:ext cx="8595748" cy="1375329"/>
          </a:xfrm>
        </p:spPr>
        <p:txBody>
          <a:bodyPr/>
          <a:lstStyle/>
          <a:p>
            <a:r>
              <a:rPr lang="es-ES_tradnl" dirty="0"/>
              <a:t>La degradación de la tierra, </a:t>
            </a:r>
            <a:r>
              <a:rPr lang="es-ES_tradnl" dirty="0" smtClean="0"/>
              <a:t>incluyendo la </a:t>
            </a:r>
            <a:r>
              <a:rPr lang="es-ES_tradnl" dirty="0"/>
              <a:t>desertificación, tiene </a:t>
            </a:r>
            <a:r>
              <a:rPr lang="es-ES_tradnl" dirty="0" smtClean="0"/>
              <a:t>implicaciones </a:t>
            </a:r>
            <a:r>
              <a:rPr lang="es-ES_tradnl" dirty="0" smtClean="0"/>
              <a:t>para </a:t>
            </a:r>
            <a:r>
              <a:rPr lang="es-ES_tradnl" dirty="0"/>
              <a:t>los medios de vida y la seguridad</a:t>
            </a:r>
            <a:br>
              <a:rPr lang="es-ES_tradnl" dirty="0"/>
            </a:br>
            <a:r>
              <a:rPr lang="es-ES_tradnl" dirty="0"/>
              <a:t>alimentaria de América </a:t>
            </a:r>
            <a:r>
              <a:rPr lang="es-ES_tradnl" dirty="0" smtClean="0"/>
              <a:t>Latina </a:t>
            </a:r>
            <a:r>
              <a:rPr lang="en-GB" dirty="0" smtClean="0"/>
              <a:t>(</a:t>
            </a:r>
            <a:r>
              <a:rPr lang="en-GB" dirty="0"/>
              <a:t>1)</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7</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572523" y="2414798"/>
            <a:ext cx="4734029" cy="3767219"/>
          </a:xfrm>
        </p:spPr>
        <p:txBody>
          <a:bodyPr/>
          <a:lstStyle/>
          <a:p>
            <a:r>
              <a:rPr lang="en-US" dirty="0" smtClean="0"/>
              <a:t>“</a:t>
            </a:r>
            <a:r>
              <a:rPr lang="es-ES_tradnl" dirty="0"/>
              <a:t>Existe alta evidencia y un alto acuerdo de que tanto el cambio </a:t>
            </a:r>
            <a:r>
              <a:rPr lang="es-ES_tradnl" dirty="0" smtClean="0"/>
              <a:t>climático como </a:t>
            </a:r>
            <a:r>
              <a:rPr lang="es-ES_tradnl" dirty="0"/>
              <a:t>la degradación de la tierra pueden afectar los medios de vida y </a:t>
            </a:r>
            <a:r>
              <a:rPr lang="es-ES_tradnl" dirty="0" smtClean="0"/>
              <a:t>la pobreza </a:t>
            </a:r>
            <a:r>
              <a:rPr lang="es-ES_tradnl" dirty="0"/>
              <a:t>a través de su </a:t>
            </a:r>
            <a:r>
              <a:rPr lang="es-ES_tradnl" dirty="0" smtClean="0"/>
              <a:t>efecto </a:t>
            </a:r>
            <a:r>
              <a:rPr lang="es-ES_tradnl" b="1" dirty="0" smtClean="0"/>
              <a:t>multiplicador </a:t>
            </a:r>
            <a:r>
              <a:rPr lang="es-ES_tradnl" b="1" dirty="0"/>
              <a:t>de amenazas</a:t>
            </a:r>
            <a:r>
              <a:rPr lang="en-US" dirty="0" smtClean="0"/>
              <a:t>” - IPCC</a:t>
            </a:r>
            <a:endParaRPr lang="en-GB" sz="2000" dirty="0"/>
          </a:p>
        </p:txBody>
      </p:sp>
      <p:pic>
        <p:nvPicPr>
          <p:cNvPr id="3" name="Picture 2" descr="Fo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342" y="2309813"/>
            <a:ext cx="2881908" cy="3032124"/>
          </a:xfrm>
          <a:prstGeom prst="rect">
            <a:avLst/>
          </a:prstGeom>
        </p:spPr>
      </p:pic>
      <p:sp>
        <p:nvSpPr>
          <p:cNvPr id="8" name="Date Placeholder 27"/>
          <p:cNvSpPr>
            <a:spLocks noGrp="1"/>
          </p:cNvSpPr>
          <p:nvPr>
            <p:ph type="dt" sz="half" idx="4294967295"/>
          </p:nvPr>
        </p:nvSpPr>
        <p:spPr>
          <a:xfrm>
            <a:off x="457200" y="6356350"/>
            <a:ext cx="7908925" cy="365125"/>
          </a:xfrm>
          <a:prstGeom prst="rect">
            <a:avLst/>
          </a:prstGeom>
        </p:spPr>
        <p:txBody>
          <a:bodyPr/>
          <a:lstStyle/>
          <a:p>
            <a:pPr defTabSz="914239">
              <a:defRPr/>
            </a:pPr>
            <a:r>
              <a:rPr lang="es-ES_tradnl" sz="1200" dirty="0" smtClean="0">
                <a:solidFill>
                  <a:schemeClr val="tx2"/>
                </a:solidFill>
                <a:cs typeface="Arial" pitchFamily="34" charset="0"/>
              </a:rPr>
              <a:t>Alianza Clima y Desarrollo -</a:t>
            </a:r>
            <a:r>
              <a:rPr lang="es-ES_tradnl" sz="1200" dirty="0" err="1" smtClean="0">
                <a:solidFill>
                  <a:schemeClr val="tx2"/>
                </a:solidFill>
                <a:cs typeface="Arial" pitchFamily="34" charset="0"/>
              </a:rPr>
              <a:t>Climate</a:t>
            </a:r>
            <a:r>
              <a:rPr lang="es-ES_tradnl" sz="1200" dirty="0" smtClean="0">
                <a:solidFill>
                  <a:schemeClr val="tx2"/>
                </a:solidFill>
                <a:cs typeface="Arial" pitchFamily="34" charset="0"/>
              </a:rPr>
              <a:t> and </a:t>
            </a:r>
            <a:r>
              <a:rPr lang="es-ES_tradnl" sz="1200" dirty="0" err="1" smtClean="0">
                <a:solidFill>
                  <a:schemeClr val="tx2"/>
                </a:solidFill>
                <a:cs typeface="Arial" pitchFamily="34" charset="0"/>
              </a:rPr>
              <a:t>Development</a:t>
            </a:r>
            <a:r>
              <a:rPr lang="es-ES_tradnl" sz="1200" dirty="0" smtClean="0">
                <a:solidFill>
                  <a:schemeClr val="tx2"/>
                </a:solidFill>
                <a:cs typeface="Arial" pitchFamily="34" charset="0"/>
              </a:rPr>
              <a:t> </a:t>
            </a:r>
            <a:r>
              <a:rPr lang="es-ES_tradnl" sz="1200" dirty="0" err="1" smtClean="0">
                <a:solidFill>
                  <a:schemeClr val="tx2"/>
                </a:solidFill>
                <a:cs typeface="Arial" pitchFamily="34" charset="0"/>
              </a:rPr>
              <a:t>Knowledge</a:t>
            </a:r>
            <a:r>
              <a:rPr lang="es-ES_tradnl" sz="1200" dirty="0" smtClean="0">
                <a:solidFill>
                  <a:schemeClr val="tx2"/>
                </a:solidFill>
                <a:cs typeface="Arial" pitchFamily="34" charset="0"/>
              </a:rPr>
              <a:t> Network  |  </a:t>
            </a:r>
            <a:r>
              <a:rPr lang="es-ES_tradnl" sz="1200" dirty="0" err="1" smtClean="0">
                <a:solidFill>
                  <a:schemeClr val="tx2"/>
                </a:solidFill>
                <a:cs typeface="Arial" pitchFamily="34" charset="0"/>
              </a:rPr>
              <a:t>www.cdkn.org</a:t>
            </a:r>
            <a:r>
              <a:rPr lang="es-ES_tradnl" sz="1200" dirty="0" smtClean="0">
                <a:solidFill>
                  <a:schemeClr val="tx2"/>
                </a:solidFill>
                <a:cs typeface="Arial" pitchFamily="34" charset="0"/>
              </a:rPr>
              <a:t>   </a:t>
            </a:r>
            <a:endParaRPr lang="es-ES_tradnl" sz="1200" dirty="0">
              <a:solidFill>
                <a:schemeClr val="tx2"/>
              </a:solidFill>
              <a:cs typeface="Arial" pitchFamily="34" charset="0"/>
            </a:endParaRPr>
          </a:p>
        </p:txBody>
      </p:sp>
    </p:spTree>
    <p:extLst>
      <p:ext uri="{BB962C8B-B14F-4D97-AF65-F5344CB8AC3E}">
        <p14:creationId xmlns:p14="http://schemas.microsoft.com/office/powerpoint/2010/main" val="31197595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572523" y="243921"/>
            <a:ext cx="8229600" cy="1505366"/>
          </a:xfrm>
        </p:spPr>
        <p:txBody>
          <a:bodyPr/>
          <a:lstStyle/>
          <a:p>
            <a:r>
              <a:rPr lang="es-ES_tradnl" dirty="0"/>
              <a:t>La degradación de la tierra, incluyendo la desertificación, tiene implicaciones para los medios de vida y la </a:t>
            </a:r>
            <a:r>
              <a:rPr lang="es-ES_tradnl" dirty="0" smtClean="0"/>
              <a:t>seguridad alimentaria </a:t>
            </a:r>
            <a:r>
              <a:rPr lang="es-ES_tradnl" dirty="0"/>
              <a:t>de </a:t>
            </a:r>
            <a:r>
              <a:rPr lang="es-ES_tradnl"/>
              <a:t>América </a:t>
            </a:r>
            <a:r>
              <a:rPr lang="es-ES_tradnl" smtClean="0"/>
              <a:t>Latina </a:t>
            </a:r>
            <a:r>
              <a:rPr lang="en-GB" dirty="0" smtClean="0"/>
              <a:t>(2)</a:t>
            </a:r>
            <a:endParaRPr lang="en-GB" dirty="0"/>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8</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572523" y="2067317"/>
            <a:ext cx="4734029" cy="4099066"/>
          </a:xfrm>
        </p:spPr>
        <p:txBody>
          <a:bodyPr/>
          <a:lstStyle/>
          <a:p>
            <a:pPr>
              <a:spcBef>
                <a:spcPts val="0"/>
              </a:spcBef>
            </a:pPr>
            <a:r>
              <a:rPr lang="es-ES_tradnl" sz="2400" dirty="0" smtClean="0"/>
              <a:t>El cambio </a:t>
            </a:r>
            <a:r>
              <a:rPr lang="es-ES_tradnl" sz="2400" dirty="0"/>
              <a:t>c</a:t>
            </a:r>
            <a:r>
              <a:rPr lang="es-ES_tradnl" sz="2400" dirty="0" smtClean="0"/>
              <a:t>limático </a:t>
            </a:r>
            <a:r>
              <a:rPr lang="es-ES_tradnl" sz="2400" dirty="0"/>
              <a:t>reducirá</a:t>
            </a:r>
          </a:p>
          <a:p>
            <a:pPr>
              <a:spcBef>
                <a:spcPts val="0"/>
              </a:spcBef>
            </a:pPr>
            <a:r>
              <a:rPr lang="es-ES_tradnl" sz="2400" dirty="0"/>
              <a:t>los rendimientos medios en un </a:t>
            </a:r>
            <a:r>
              <a:rPr lang="es-ES_tradnl" sz="2400" dirty="0">
                <a:solidFill>
                  <a:srgbClr val="FF0000"/>
                </a:solidFill>
              </a:rPr>
              <a:t>6% </a:t>
            </a:r>
            <a:r>
              <a:rPr lang="es-ES_tradnl" sz="2400" dirty="0"/>
              <a:t>en América Latina y el Caribe de 11 cultivos mundiales principales</a:t>
            </a:r>
            <a:r>
              <a:rPr lang="es-ES_tradnl" sz="2400" dirty="0" smtClean="0"/>
              <a:t>:</a:t>
            </a:r>
          </a:p>
          <a:p>
            <a:pPr>
              <a:spcBef>
                <a:spcPts val="0"/>
              </a:spcBef>
            </a:pPr>
            <a:endParaRPr lang="es-ES_tradnl" sz="2400" dirty="0" smtClean="0"/>
          </a:p>
          <a:p>
            <a:pPr>
              <a:spcBef>
                <a:spcPts val="0"/>
              </a:spcBef>
            </a:pPr>
            <a:r>
              <a:rPr lang="es-ES_tradnl" sz="2400" dirty="0" smtClean="0"/>
              <a:t>mijo</a:t>
            </a:r>
            <a:r>
              <a:rPr lang="es-ES_tradnl" sz="2400" dirty="0"/>
              <a:t>, </a:t>
            </a:r>
            <a:r>
              <a:rPr lang="es-ES_tradnl" sz="2400" dirty="0" smtClean="0"/>
              <a:t>arveja</a:t>
            </a:r>
            <a:r>
              <a:rPr lang="es-ES_tradnl" sz="2400" dirty="0"/>
              <a:t>, r</a:t>
            </a:r>
            <a:r>
              <a:rPr lang="es-ES_tradnl" sz="2400" dirty="0" smtClean="0"/>
              <a:t>emolacha </a:t>
            </a:r>
            <a:r>
              <a:rPr lang="es-ES_tradnl" sz="2400" dirty="0"/>
              <a:t>azucarera</a:t>
            </a:r>
            <a:r>
              <a:rPr lang="es-ES_tradnl" sz="2400" dirty="0" smtClean="0"/>
              <a:t>, batata</a:t>
            </a:r>
            <a:r>
              <a:rPr lang="es-ES_tradnl" sz="2400" dirty="0"/>
              <a:t>, trigo, arroz, maíz, soja</a:t>
            </a:r>
            <a:r>
              <a:rPr lang="es-ES_tradnl" sz="2400" dirty="0" smtClean="0"/>
              <a:t>, maní</a:t>
            </a:r>
            <a:r>
              <a:rPr lang="es-ES_tradnl" sz="2400" dirty="0"/>
              <a:t>, girasol y </a:t>
            </a:r>
            <a:r>
              <a:rPr lang="es-ES_tradnl" sz="2400" dirty="0" smtClean="0"/>
              <a:t>canola. </a:t>
            </a:r>
          </a:p>
          <a:p>
            <a:pPr>
              <a:spcBef>
                <a:spcPts val="0"/>
              </a:spcBef>
            </a:pPr>
            <a:endParaRPr lang="es-ES_tradnl" sz="2400" dirty="0" smtClean="0"/>
          </a:p>
          <a:p>
            <a:pPr>
              <a:spcBef>
                <a:spcPts val="0"/>
              </a:spcBef>
            </a:pPr>
            <a:r>
              <a:rPr lang="es-ES_tradnl" sz="2400" dirty="0" smtClean="0"/>
              <a:t>Esto para el período 2046 </a:t>
            </a:r>
            <a:r>
              <a:rPr lang="es-ES_tradnl" sz="2400" dirty="0"/>
              <a:t>– 2055 en comparación con </a:t>
            </a:r>
            <a:r>
              <a:rPr lang="es-ES_tradnl" sz="2400" dirty="0" smtClean="0"/>
              <a:t>1996 – 2005</a:t>
            </a:r>
            <a:r>
              <a:rPr lang="es-ES_tradnl" sz="2400" dirty="0"/>
              <a:t>.</a:t>
            </a:r>
          </a:p>
        </p:txBody>
      </p:sp>
      <p:pic>
        <p:nvPicPr>
          <p:cNvPr id="8" name="Picture 7">
            <a:extLst>
              <a:ext uri="{FF2B5EF4-FFF2-40B4-BE49-F238E27FC236}">
                <a16:creationId xmlns:a16="http://schemas.microsoft.com/office/drawing/2014/main" xmlns="" id="{E038F50D-AC56-462C-B03F-163F5C901CE6}"/>
              </a:ext>
            </a:extLst>
          </p:cNvPr>
          <p:cNvPicPr>
            <a:picLocks noChangeAspect="1"/>
          </p:cNvPicPr>
          <p:nvPr/>
        </p:nvPicPr>
        <p:blipFill rotWithShape="1">
          <a:blip r:embed="rId3"/>
          <a:srcRect l="44925"/>
          <a:stretch/>
        </p:blipFill>
        <p:spPr>
          <a:xfrm>
            <a:off x="5631094" y="2271975"/>
            <a:ext cx="2813381" cy="3417155"/>
          </a:xfrm>
          <a:prstGeom prst="rect">
            <a:avLst/>
          </a:prstGeom>
        </p:spPr>
      </p:pic>
      <p:sp>
        <p:nvSpPr>
          <p:cNvPr id="7" name="Date Placeholder 27"/>
          <p:cNvSpPr>
            <a:spLocks noGrp="1"/>
          </p:cNvSpPr>
          <p:nvPr>
            <p:ph type="dt" sz="half" idx="4294967295"/>
          </p:nvPr>
        </p:nvSpPr>
        <p:spPr>
          <a:xfrm>
            <a:off x="457200" y="6356350"/>
            <a:ext cx="7908925" cy="365125"/>
          </a:xfrm>
          <a:prstGeom prst="rect">
            <a:avLst/>
          </a:prstGeom>
        </p:spPr>
        <p:txBody>
          <a:bodyPr/>
          <a:lstStyle/>
          <a:p>
            <a:pPr defTabSz="914239">
              <a:defRPr/>
            </a:pPr>
            <a:r>
              <a:rPr lang="es-ES_tradnl" sz="1200" dirty="0" smtClean="0">
                <a:solidFill>
                  <a:schemeClr val="tx2"/>
                </a:solidFill>
                <a:cs typeface="Arial" pitchFamily="34" charset="0"/>
              </a:rPr>
              <a:t>Alianza Clima y Desarrollo -</a:t>
            </a:r>
            <a:r>
              <a:rPr lang="es-ES_tradnl" sz="1200" dirty="0" err="1" smtClean="0">
                <a:solidFill>
                  <a:schemeClr val="tx2"/>
                </a:solidFill>
                <a:cs typeface="Arial" pitchFamily="34" charset="0"/>
              </a:rPr>
              <a:t>Climate</a:t>
            </a:r>
            <a:r>
              <a:rPr lang="es-ES_tradnl" sz="1200" dirty="0" smtClean="0">
                <a:solidFill>
                  <a:schemeClr val="tx2"/>
                </a:solidFill>
                <a:cs typeface="Arial" pitchFamily="34" charset="0"/>
              </a:rPr>
              <a:t> and </a:t>
            </a:r>
            <a:r>
              <a:rPr lang="es-ES_tradnl" sz="1200" dirty="0" err="1" smtClean="0">
                <a:solidFill>
                  <a:schemeClr val="tx2"/>
                </a:solidFill>
                <a:cs typeface="Arial" pitchFamily="34" charset="0"/>
              </a:rPr>
              <a:t>Development</a:t>
            </a:r>
            <a:r>
              <a:rPr lang="es-ES_tradnl" sz="1200" dirty="0" smtClean="0">
                <a:solidFill>
                  <a:schemeClr val="tx2"/>
                </a:solidFill>
                <a:cs typeface="Arial" pitchFamily="34" charset="0"/>
              </a:rPr>
              <a:t> </a:t>
            </a:r>
            <a:r>
              <a:rPr lang="es-ES_tradnl" sz="1200" dirty="0" err="1" smtClean="0">
                <a:solidFill>
                  <a:schemeClr val="tx2"/>
                </a:solidFill>
                <a:cs typeface="Arial" pitchFamily="34" charset="0"/>
              </a:rPr>
              <a:t>Knowledge</a:t>
            </a:r>
            <a:r>
              <a:rPr lang="es-ES_tradnl" sz="1200" dirty="0" smtClean="0">
                <a:solidFill>
                  <a:schemeClr val="tx2"/>
                </a:solidFill>
                <a:cs typeface="Arial" pitchFamily="34" charset="0"/>
              </a:rPr>
              <a:t> Network  |  </a:t>
            </a:r>
            <a:r>
              <a:rPr lang="es-ES_tradnl" sz="1200" dirty="0" err="1" smtClean="0">
                <a:solidFill>
                  <a:schemeClr val="tx2"/>
                </a:solidFill>
                <a:cs typeface="Arial" pitchFamily="34" charset="0"/>
              </a:rPr>
              <a:t>www.cdkn.org</a:t>
            </a:r>
            <a:r>
              <a:rPr lang="es-ES_tradnl" sz="1200" dirty="0" smtClean="0">
                <a:solidFill>
                  <a:schemeClr val="tx2"/>
                </a:solidFill>
                <a:cs typeface="Arial" pitchFamily="34" charset="0"/>
              </a:rPr>
              <a:t>   </a:t>
            </a:r>
            <a:endParaRPr lang="es-ES_tradnl" sz="1200" dirty="0">
              <a:solidFill>
                <a:schemeClr val="tx2"/>
              </a:solidFill>
              <a:cs typeface="Arial" pitchFamily="34" charset="0"/>
            </a:endParaRPr>
          </a:p>
        </p:txBody>
      </p:sp>
    </p:spTree>
    <p:extLst>
      <p:ext uri="{BB962C8B-B14F-4D97-AF65-F5344CB8AC3E}">
        <p14:creationId xmlns:p14="http://schemas.microsoft.com/office/powerpoint/2010/main" val="35979934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0BAB9-4BE5-44A1-875B-221020426741}"/>
              </a:ext>
            </a:extLst>
          </p:cNvPr>
          <p:cNvSpPr>
            <a:spLocks noGrp="1"/>
          </p:cNvSpPr>
          <p:nvPr>
            <p:ph type="title"/>
          </p:nvPr>
        </p:nvSpPr>
        <p:spPr>
          <a:xfrm>
            <a:off x="441324" y="374368"/>
            <a:ext cx="8229600" cy="1143000"/>
          </a:xfrm>
        </p:spPr>
        <p:txBody>
          <a:bodyPr/>
          <a:lstStyle/>
          <a:p>
            <a:r>
              <a:rPr lang="es-ES_tradnl" dirty="0"/>
              <a:t>Las respuestas comunitarias </a:t>
            </a:r>
            <a:r>
              <a:rPr lang="es-ES_tradnl" dirty="0" smtClean="0"/>
              <a:t>y políticas </a:t>
            </a:r>
            <a:r>
              <a:rPr lang="es-ES_tradnl" dirty="0"/>
              <a:t>pueden combatir </a:t>
            </a:r>
            <a:r>
              <a:rPr lang="es-ES_tradnl" dirty="0" smtClean="0"/>
              <a:t>la degradación </a:t>
            </a:r>
            <a:r>
              <a:rPr lang="es-ES_tradnl" dirty="0"/>
              <a:t>de la tierra</a:t>
            </a:r>
            <a:r>
              <a:rPr lang="en-GB" dirty="0" smtClean="0"/>
              <a:t> </a:t>
            </a:r>
            <a:r>
              <a:rPr lang="en-GB" dirty="0"/>
              <a:t>(1)</a:t>
            </a:r>
          </a:p>
        </p:txBody>
      </p:sp>
      <p:sp>
        <p:nvSpPr>
          <p:cNvPr id="4" name="Slide Number Placeholder 3">
            <a:extLst>
              <a:ext uri="{FF2B5EF4-FFF2-40B4-BE49-F238E27FC236}">
                <a16:creationId xmlns:a16="http://schemas.microsoft.com/office/drawing/2014/main" xmlns="" id="{1F2080FA-5656-4A97-BF87-53D74FF38F5D}"/>
              </a:ext>
            </a:extLst>
          </p:cNvPr>
          <p:cNvSpPr>
            <a:spLocks noGrp="1"/>
          </p:cNvSpPr>
          <p:nvPr>
            <p:ph type="sldNum" sz="quarter" idx="12"/>
          </p:nvPr>
        </p:nvSpPr>
        <p:spPr/>
        <p:txBody>
          <a:bodyPr/>
          <a:lstStyle/>
          <a:p>
            <a:fld id="{FDA1B1DD-D828-6341-9371-DC2F43F08BC0}" type="slidenum">
              <a:rPr lang="en-US" smtClean="0"/>
              <a:pPr/>
              <a:t>9</a:t>
            </a:fld>
            <a:endParaRPr lang="en-US" dirty="0"/>
          </a:p>
        </p:txBody>
      </p:sp>
      <p:sp>
        <p:nvSpPr>
          <p:cNvPr id="5" name="Text Placeholder 4">
            <a:extLst>
              <a:ext uri="{FF2B5EF4-FFF2-40B4-BE49-F238E27FC236}">
                <a16:creationId xmlns:a16="http://schemas.microsoft.com/office/drawing/2014/main" xmlns="" id="{2632045C-EDA5-4007-871C-21FDD5DAFBC4}"/>
              </a:ext>
            </a:extLst>
          </p:cNvPr>
          <p:cNvSpPr>
            <a:spLocks noGrp="1"/>
          </p:cNvSpPr>
          <p:nvPr>
            <p:ph type="body" sz="quarter" idx="13"/>
          </p:nvPr>
        </p:nvSpPr>
        <p:spPr>
          <a:xfrm>
            <a:off x="457200" y="1694048"/>
            <a:ext cx="5220447" cy="4401952"/>
          </a:xfrm>
        </p:spPr>
        <p:txBody>
          <a:bodyPr/>
          <a:lstStyle/>
          <a:p>
            <a:r>
              <a:rPr lang="es-ES_tradnl" sz="2200" dirty="0" smtClean="0"/>
              <a:t>Revertir la degradación de la tierra implica</a:t>
            </a:r>
            <a:r>
              <a:rPr lang="es-ES_tradnl" sz="2200" b="1" dirty="0" smtClean="0"/>
              <a:t>:</a:t>
            </a:r>
          </a:p>
          <a:p>
            <a:endParaRPr lang="es-ES_tradnl" sz="2200" b="1" dirty="0" smtClean="0"/>
          </a:p>
          <a:p>
            <a:pPr marL="342900" indent="-342900">
              <a:buClrTx/>
              <a:buFont typeface="Arial" charset="0"/>
              <a:buChar char="•"/>
            </a:pPr>
            <a:r>
              <a:rPr lang="es-ES_tradnl" sz="2200" dirty="0"/>
              <a:t>m</a:t>
            </a:r>
            <a:r>
              <a:rPr lang="es-ES_tradnl" sz="2200" dirty="0" smtClean="0"/>
              <a:t>ejorar el contenido de carbono del suelo; </a:t>
            </a:r>
          </a:p>
          <a:p>
            <a:pPr marL="342900" indent="-342900">
              <a:buClrTx/>
              <a:buFont typeface="Arial" charset="0"/>
              <a:buChar char="•"/>
            </a:pPr>
            <a:endParaRPr lang="es-ES_tradnl" sz="1200" dirty="0" smtClean="0"/>
          </a:p>
          <a:p>
            <a:pPr marL="342900" indent="-342900">
              <a:buClrTx/>
              <a:buFont typeface="Arial" charset="0"/>
              <a:buChar char="•"/>
            </a:pPr>
            <a:r>
              <a:rPr lang="es-ES_tradnl" sz="2200" dirty="0" smtClean="0"/>
              <a:t>retener y restaurar los nutrientes del suelo (incluso a través de técnicas de manejo del suelo, el agua y las interacciones tierra-ganadería).</a:t>
            </a:r>
          </a:p>
          <a:p>
            <a:pPr marL="342900" indent="-342900">
              <a:buClrTx/>
              <a:buFont typeface="Arial" charset="0"/>
              <a:buChar char="•"/>
            </a:pPr>
            <a:endParaRPr lang="es-ES_tradnl" sz="1200" dirty="0" smtClean="0"/>
          </a:p>
          <a:p>
            <a:pPr marL="342900" indent="-342900">
              <a:buClrTx/>
              <a:buFont typeface="Arial" charset="0"/>
              <a:buChar char="•"/>
            </a:pPr>
            <a:r>
              <a:rPr lang="es-ES_tradnl" sz="2200" dirty="0" smtClean="0"/>
              <a:t>reducir la deforestación y la degradación de los bosques y aumentar el manejo sostenible forestal. </a:t>
            </a:r>
          </a:p>
          <a:p>
            <a:endParaRPr lang="es-ES_tradnl" sz="2200" i="1" dirty="0"/>
          </a:p>
        </p:txBody>
      </p:sp>
      <p:pic>
        <p:nvPicPr>
          <p:cNvPr id="8" name="Picture 7">
            <a:extLst>
              <a:ext uri="{FF2B5EF4-FFF2-40B4-BE49-F238E27FC236}">
                <a16:creationId xmlns:a16="http://schemas.microsoft.com/office/drawing/2014/main" xmlns="" id="{CFFED014-952C-421B-9E4D-4E3352391BDD}"/>
              </a:ext>
            </a:extLst>
          </p:cNvPr>
          <p:cNvPicPr>
            <a:picLocks noChangeAspect="1"/>
          </p:cNvPicPr>
          <p:nvPr/>
        </p:nvPicPr>
        <p:blipFill rotWithShape="1">
          <a:blip r:embed="rId3"/>
          <a:srcRect l="3661" r="46273"/>
          <a:stretch/>
        </p:blipFill>
        <p:spPr>
          <a:xfrm flipH="1">
            <a:off x="5844987" y="1694048"/>
            <a:ext cx="2973667" cy="3961646"/>
          </a:xfrm>
          <a:prstGeom prst="rect">
            <a:avLst/>
          </a:prstGeom>
        </p:spPr>
      </p:pic>
      <p:sp>
        <p:nvSpPr>
          <p:cNvPr id="9" name="Date Placeholder 27"/>
          <p:cNvSpPr>
            <a:spLocks noGrp="1"/>
          </p:cNvSpPr>
          <p:nvPr>
            <p:ph type="dt" sz="half" idx="4294967295"/>
          </p:nvPr>
        </p:nvSpPr>
        <p:spPr>
          <a:xfrm>
            <a:off x="457200" y="6356350"/>
            <a:ext cx="7908925" cy="365125"/>
          </a:xfrm>
          <a:prstGeom prst="rect">
            <a:avLst/>
          </a:prstGeom>
        </p:spPr>
        <p:txBody>
          <a:bodyPr/>
          <a:lstStyle/>
          <a:p>
            <a:pPr defTabSz="914239">
              <a:defRPr/>
            </a:pPr>
            <a:r>
              <a:rPr lang="es-ES_tradnl" sz="1200" dirty="0" smtClean="0">
                <a:solidFill>
                  <a:schemeClr val="tx2"/>
                </a:solidFill>
                <a:cs typeface="Arial" pitchFamily="34" charset="0"/>
              </a:rPr>
              <a:t>Alianza Clima y Desarrollo -</a:t>
            </a:r>
            <a:r>
              <a:rPr lang="es-ES_tradnl" sz="1200" dirty="0" err="1" smtClean="0">
                <a:solidFill>
                  <a:schemeClr val="tx2"/>
                </a:solidFill>
                <a:cs typeface="Arial" pitchFamily="34" charset="0"/>
              </a:rPr>
              <a:t>Climate</a:t>
            </a:r>
            <a:r>
              <a:rPr lang="es-ES_tradnl" sz="1200" dirty="0" smtClean="0">
                <a:solidFill>
                  <a:schemeClr val="tx2"/>
                </a:solidFill>
                <a:cs typeface="Arial" pitchFamily="34" charset="0"/>
              </a:rPr>
              <a:t> and </a:t>
            </a:r>
            <a:r>
              <a:rPr lang="es-ES_tradnl" sz="1200" dirty="0" err="1" smtClean="0">
                <a:solidFill>
                  <a:schemeClr val="tx2"/>
                </a:solidFill>
                <a:cs typeface="Arial" pitchFamily="34" charset="0"/>
              </a:rPr>
              <a:t>Development</a:t>
            </a:r>
            <a:r>
              <a:rPr lang="es-ES_tradnl" sz="1200" dirty="0" smtClean="0">
                <a:solidFill>
                  <a:schemeClr val="tx2"/>
                </a:solidFill>
                <a:cs typeface="Arial" pitchFamily="34" charset="0"/>
              </a:rPr>
              <a:t> </a:t>
            </a:r>
            <a:r>
              <a:rPr lang="es-ES_tradnl" sz="1200" dirty="0" err="1" smtClean="0">
                <a:solidFill>
                  <a:schemeClr val="tx2"/>
                </a:solidFill>
                <a:cs typeface="Arial" pitchFamily="34" charset="0"/>
              </a:rPr>
              <a:t>Knowledge</a:t>
            </a:r>
            <a:r>
              <a:rPr lang="es-ES_tradnl" sz="1200" dirty="0" smtClean="0">
                <a:solidFill>
                  <a:schemeClr val="tx2"/>
                </a:solidFill>
                <a:cs typeface="Arial" pitchFamily="34" charset="0"/>
              </a:rPr>
              <a:t> Network  |  </a:t>
            </a:r>
            <a:r>
              <a:rPr lang="es-ES_tradnl" sz="1200" dirty="0" err="1" smtClean="0">
                <a:solidFill>
                  <a:schemeClr val="tx2"/>
                </a:solidFill>
                <a:cs typeface="Arial" pitchFamily="34" charset="0"/>
              </a:rPr>
              <a:t>www.cdkn.org</a:t>
            </a:r>
            <a:r>
              <a:rPr lang="es-ES_tradnl" sz="1200" dirty="0" smtClean="0">
                <a:solidFill>
                  <a:schemeClr val="tx2"/>
                </a:solidFill>
                <a:cs typeface="Arial" pitchFamily="34" charset="0"/>
              </a:rPr>
              <a:t>   </a:t>
            </a:r>
            <a:endParaRPr lang="es-ES_tradnl" sz="1200" dirty="0">
              <a:solidFill>
                <a:schemeClr val="tx2"/>
              </a:solidFill>
              <a:cs typeface="Arial" pitchFamily="34" charset="0"/>
            </a:endParaRPr>
          </a:p>
        </p:txBody>
      </p:sp>
    </p:spTree>
    <p:extLst>
      <p:ext uri="{BB962C8B-B14F-4D97-AF65-F5344CB8AC3E}">
        <p14:creationId xmlns:p14="http://schemas.microsoft.com/office/powerpoint/2010/main" val="41551561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880F1B"/>
      </a:dk2>
      <a:lt2>
        <a:srgbClr val="F7A126"/>
      </a:lt2>
      <a:accent1>
        <a:srgbClr val="EB5925"/>
      </a:accent1>
      <a:accent2>
        <a:srgbClr val="DC3122"/>
      </a:accent2>
      <a:accent3>
        <a:srgbClr val="B61322"/>
      </a:accent3>
      <a:accent4>
        <a:srgbClr val="FEFDFD"/>
      </a:accent4>
      <a:accent5>
        <a:srgbClr val="FEFDFD"/>
      </a:accent5>
      <a:accent6>
        <a:srgbClr val="FEFDFD"/>
      </a:accent6>
      <a:hlink>
        <a:srgbClr val="FEFDFD"/>
      </a:hlink>
      <a:folHlink>
        <a:srgbClr val="FEFDF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3794</TotalTime>
  <Words>4065</Words>
  <Application>Microsoft Macintosh PowerPoint</Application>
  <PresentationFormat>On-screen Show (4:3)</PresentationFormat>
  <Paragraphs>435</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Reporte Especial del IPCC sobre  Cambio Climático  y la Tierra</vt:lpstr>
      <vt:lpstr>PowerPoint Presentation</vt:lpstr>
      <vt:lpstr>El clima y la tierra interactúan y se influyen mutuamente</vt:lpstr>
      <vt:lpstr>Se espera que las zonas áridas se vuelvan más vulnerables a la desertificación en América Latina (1)</vt:lpstr>
      <vt:lpstr>Se espera que las zonas áridas sean más vulnerables a la desertificación en América Latina, afectando a muchas personas (2)</vt:lpstr>
      <vt:lpstr>La degradación de la tierra, incluyendo la desertificación, tiene implicaciones para los medios de vida y la seguridad alimentaria de América Latina (1)</vt:lpstr>
      <vt:lpstr>La degradación de la tierra, incluyendo la desertificación, tiene implicaciones para los medios de vida y la seguridad alimentaria de América Latina (2)</vt:lpstr>
      <vt:lpstr>Las respuestas comunitarias y políticas pueden combatir la degradación de la tierra (1)</vt:lpstr>
      <vt:lpstr>Las respuestas comunitarias y políticas pueden combatir la degradación de la tierra (2)</vt:lpstr>
      <vt:lpstr>El manejo mejorado de la tierra puede promover adaptación climática, mitigación y desarrollo</vt:lpstr>
      <vt:lpstr>Un mejor manejo de las cadenas de valor y de los riesgos climáticos puede generar adaptación y mitigación climática, así como desarrollo</vt:lpstr>
      <vt:lpstr>Otras opciones de adaptación climática, mitigación y desarrollo</vt:lpstr>
      <vt:lpstr>La inseguridad en los derechos de propiedad y la falta de acceso al crédito y a servicios de asesoramiento agrícola obstaculizan el progreso, especialmente de las mujeres</vt:lpstr>
      <vt:lpstr>Las habilidades y el conocimiento de las mujeres y los grupos marginados aún no se reconocen suficientemente</vt:lpstr>
      <vt:lpstr>PowerPoint Presentation</vt:lpstr>
      <vt:lpstr>Una gobernanza integral para maximizar los beneficios de la tierra y el agua es necesaria</vt:lpstr>
      <vt:lpstr>Cada grado de aumento en el calentamiento global promedio conlleva más riesgos para las personas y el medio ambiente</vt:lpstr>
      <vt:lpstr>La reducción de emisiones en otros sectores es vital para aliviar la presión sobre la tierra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the IPCC Special Reports tell us about gender and social inclusion issues?</dc:title>
  <dc:creator>Mairi Dupar</dc:creator>
  <cp:lastModifiedBy>Maria Jose Pacha</cp:lastModifiedBy>
  <cp:revision>114</cp:revision>
  <dcterms:created xsi:type="dcterms:W3CDTF">2019-11-28T11:58:00Z</dcterms:created>
  <dcterms:modified xsi:type="dcterms:W3CDTF">2020-04-29T19:33:16Z</dcterms:modified>
</cp:coreProperties>
</file>