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92" r:id="rId2"/>
    <p:sldId id="339" r:id="rId3"/>
    <p:sldId id="340" r:id="rId4"/>
    <p:sldId id="341" r:id="rId5"/>
    <p:sldId id="342" r:id="rId6"/>
    <p:sldId id="343" r:id="rId7"/>
    <p:sldId id="344" r:id="rId8"/>
    <p:sldId id="345" r:id="rId9"/>
    <p:sldId id="346" r:id="rId10"/>
    <p:sldId id="297" r:id="rId11"/>
    <p:sldId id="307" r:id="rId12"/>
    <p:sldId id="347" r:id="rId13"/>
    <p:sldId id="348" r:id="rId14"/>
    <p:sldId id="349" r:id="rId15"/>
    <p:sldId id="350" r:id="rId16"/>
    <p:sldId id="351" r:id="rId17"/>
    <p:sldId id="352" r:id="rId18"/>
    <p:sldId id="353" r:id="rId19"/>
    <p:sldId id="354" r:id="rId20"/>
    <p:sldId id="33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1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0" autoAdjust="0"/>
    <p:restoredTop sz="85228" autoAdjust="0"/>
  </p:normalViewPr>
  <p:slideViewPr>
    <p:cSldViewPr snapToGrid="0" snapToObjects="1">
      <p:cViewPr>
        <p:scale>
          <a:sx n="90" d="100"/>
          <a:sy n="90" d="100"/>
        </p:scale>
        <p:origin x="-5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9ED89-28C5-EB43-87C2-D39600715465}" type="datetimeFigureOut">
              <a:rPr lang="en-US" smtClean="0"/>
              <a:t>21/4/20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F58C6-9ED8-5B45-9BBB-AE8BE8888C8D}" type="slidenum">
              <a:rPr lang="en-US" smtClean="0"/>
              <a:t>‹#›</a:t>
            </a:fld>
            <a:endParaRPr lang="en-US"/>
          </a:p>
        </p:txBody>
      </p:sp>
    </p:spTree>
    <p:extLst>
      <p:ext uri="{BB962C8B-B14F-4D97-AF65-F5344CB8AC3E}">
        <p14:creationId xmlns:p14="http://schemas.microsoft.com/office/powerpoint/2010/main" val="2055012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1583-ECC9-954A-92D4-2357EB73EA32}" type="datetimeFigureOut">
              <a:rPr lang="en-US" smtClean="0"/>
              <a:t>21/4/20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432E1-03CE-EB4F-B07A-653BD0E4AC67}" type="slidenum">
              <a:rPr lang="en-US" smtClean="0"/>
              <a:t>‹#›</a:t>
            </a:fld>
            <a:endParaRPr lang="en-US"/>
          </a:p>
        </p:txBody>
      </p:sp>
    </p:spTree>
    <p:extLst>
      <p:ext uri="{BB962C8B-B14F-4D97-AF65-F5344CB8AC3E}">
        <p14:creationId xmlns:p14="http://schemas.microsoft.com/office/powerpoint/2010/main" val="3914202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a:t>
            </a:fld>
            <a:endParaRPr lang="en-US"/>
          </a:p>
        </p:txBody>
      </p:sp>
    </p:spTree>
    <p:extLst>
      <p:ext uri="{BB962C8B-B14F-4D97-AF65-F5344CB8AC3E}">
        <p14:creationId xmlns:p14="http://schemas.microsoft.com/office/powerpoint/2010/main" val="88318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10</a:t>
            </a:fld>
            <a:endParaRPr lang="en-US"/>
          </a:p>
        </p:txBody>
      </p:sp>
    </p:spTree>
    <p:extLst>
      <p:ext uri="{BB962C8B-B14F-4D97-AF65-F5344CB8AC3E}">
        <p14:creationId xmlns:p14="http://schemas.microsoft.com/office/powerpoint/2010/main" val="130903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La sociedad humana debe reducir las emisiones de gases de efecto invernadero con urgencia para limitar el daño causado por el calentamiento global.</a:t>
            </a:r>
          </a:p>
          <a:p>
            <a:r>
              <a:rPr lang="es-ES_tradnl" noProof="0" dirty="0" smtClean="0"/>
              <a:t>a los océanos y tierras heladas de la Tierra (la </a:t>
            </a:r>
            <a:r>
              <a:rPr lang="es-ES_tradnl" noProof="0" dirty="0" err="1" smtClean="0"/>
              <a:t>criosfera</a:t>
            </a:r>
            <a:r>
              <a:rPr lang="es-ES_tradnl" noProof="0" dirty="0" smtClean="0"/>
              <a:t>).</a:t>
            </a:r>
          </a:p>
          <a:p>
            <a:endParaRPr lang="es-ES_tradnl" noProof="0" dirty="0" smtClean="0"/>
          </a:p>
          <a:p>
            <a:r>
              <a:rPr lang="es-ES_tradnl" noProof="0" dirty="0" smtClean="0"/>
              <a:t>Los glaciares seguirán derritiéndose, el permafrost se descongelará y la capa de nieve y la extensión del hielo del Ártico disminuirán.</a:t>
            </a:r>
          </a:p>
          <a:p>
            <a:r>
              <a:rPr lang="es-ES_tradnl" noProof="0" dirty="0" smtClean="0"/>
              <a:t>entre ahora y 2050 como resultado de cambios a gran escala en los sistemas de la Tierra que ya están en marcha. Esto es inevitable</a:t>
            </a:r>
          </a:p>
          <a:p>
            <a:endParaRPr lang="es-ES_tradnl" noProof="0" dirty="0" smtClean="0"/>
          </a:p>
          <a:p>
            <a:r>
              <a:rPr lang="es-ES_tradnl" noProof="0" dirty="0" smtClean="0"/>
              <a:t>Sin embargo, las elecciones que hagamos hoy sobre la vía de emisiones del futuro marcarán una diferencia para el mundo</a:t>
            </a:r>
          </a:p>
          <a:p>
            <a:r>
              <a:rPr lang="es-ES_tradnl" noProof="0" dirty="0" smtClean="0"/>
              <a:t>calentamiento y cómo responden los océanos y la </a:t>
            </a:r>
            <a:r>
              <a:rPr lang="es-ES_tradnl" noProof="0" dirty="0" err="1" smtClean="0"/>
              <a:t>criosfera</a:t>
            </a:r>
            <a:r>
              <a:rPr lang="es-ES_tradnl" noProof="0" dirty="0" smtClean="0"/>
              <a:t> durante la segunda mitad del siglo XXI. Esto, a su vez, son</a:t>
            </a:r>
          </a:p>
          <a:p>
            <a:r>
              <a:rPr lang="es-ES_tradnl" noProof="0" dirty="0" smtClean="0"/>
              <a:t>Se espera que marque una gran diferencia en la vida de las personas y otras especies en la Tierra.</a:t>
            </a:r>
          </a:p>
          <a:p>
            <a:endParaRPr lang="es-ES_tradnl" noProof="0" dirty="0" smtClean="0"/>
          </a:p>
          <a:p>
            <a:r>
              <a:rPr lang="es-ES_tradnl" noProof="0" dirty="0" smtClean="0"/>
              <a:t>Limitar el calentamiento global ayudaría a las comunidades aguas abajo de las regiones montañosas congeladas a adaptarse a</a:t>
            </a:r>
          </a:p>
          <a:p>
            <a:r>
              <a:rPr lang="es-ES_tradnl" noProof="0" dirty="0" smtClean="0"/>
              <a:t>cambios en el suministro de agua y limitarían los riesgos relacionados con los peligros de las montañas.</a:t>
            </a:r>
          </a:p>
          <a:p>
            <a:endParaRPr lang="es-ES_tradnl" noProof="0" dirty="0" smtClean="0"/>
          </a:p>
          <a:p>
            <a:r>
              <a:rPr lang="es-ES_tradnl" noProof="0" dirty="0" smtClean="0"/>
              <a:t>El calentamiento del océano, la acidificación, la disminución de oxígeno y las olas de calor marinas se pronostican a fines del siglo XXI.</a:t>
            </a:r>
          </a:p>
          <a:p>
            <a:r>
              <a:rPr lang="es-ES_tradnl" noProof="0" dirty="0" smtClean="0"/>
              <a:t>Sin embargo, su tasa de cambio e intensidad será menor en un escenario de bajas emisiones.</a:t>
            </a:r>
          </a:p>
        </p:txBody>
      </p:sp>
      <p:sp>
        <p:nvSpPr>
          <p:cNvPr id="4" name="Slide Number Placeholder 3"/>
          <p:cNvSpPr>
            <a:spLocks noGrp="1"/>
          </p:cNvSpPr>
          <p:nvPr>
            <p:ph type="sldNum" sz="quarter" idx="10"/>
          </p:nvPr>
        </p:nvSpPr>
        <p:spPr/>
        <p:txBody>
          <a:bodyPr/>
          <a:lstStyle/>
          <a:p>
            <a:fld id="{EEB432E1-03CE-EB4F-B07A-653BD0E4AC67}" type="slidenum">
              <a:rPr lang="en-US" smtClean="0"/>
              <a:t>12</a:t>
            </a:fld>
            <a:endParaRPr lang="en-US"/>
          </a:p>
        </p:txBody>
      </p:sp>
    </p:spTree>
    <p:extLst>
      <p:ext uri="{BB962C8B-B14F-4D97-AF65-F5344CB8AC3E}">
        <p14:creationId xmlns:p14="http://schemas.microsoft.com/office/powerpoint/2010/main" val="232871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Las sociedades, las instituciones y los individuos pueden invertir para reducir los riesgos de daños causados por el clima extremo.</a:t>
            </a:r>
          </a:p>
          <a:p>
            <a:r>
              <a:rPr lang="es-ES_tradnl" noProof="0" dirty="0" smtClean="0"/>
              <a:t>eventos y, por lo tanto, reduce la probabilidad de que un evento como un ciclón o una inundación se convierta en un "desastre".</a:t>
            </a:r>
          </a:p>
          <a:p>
            <a:endParaRPr lang="es-ES_tradnl" noProof="0" dirty="0" smtClean="0"/>
          </a:p>
          <a:p>
            <a:r>
              <a:rPr lang="es-ES_tradnl" noProof="0" dirty="0" smtClean="0"/>
              <a:t>También se espera que las estructuras de ingeniería, como rompeolas, diques y diques, reduzcan los riesgos. Para tropical y</a:t>
            </a:r>
          </a:p>
          <a:p>
            <a:r>
              <a:rPr lang="es-ES_tradnl" noProof="0" dirty="0" smtClean="0"/>
              <a:t>ciclones </a:t>
            </a:r>
            <a:r>
              <a:rPr lang="es-ES_tradnl" noProof="0" dirty="0" err="1" smtClean="0"/>
              <a:t>extratropicales</a:t>
            </a:r>
            <a:r>
              <a:rPr lang="es-ES_tradnl" noProof="0" dirty="0" smtClean="0"/>
              <a:t>, invirtiendo en la reducción del riesgo de desastres, sistemas de alerta temprana y gestión de inundaciones (ambos</a:t>
            </a:r>
          </a:p>
          <a:p>
            <a:r>
              <a:rPr lang="es-ES_tradnl" noProof="0" dirty="0" smtClean="0"/>
              <a:t>basado en el ecosistema y la ingeniería), todos disminuyen las pérdidas económicas de los fenómenos meteorológicos extremos.</a:t>
            </a:r>
          </a:p>
          <a:p>
            <a:endParaRPr lang="es-ES_tradnl" noProof="0" dirty="0" smtClean="0"/>
          </a:p>
          <a:p>
            <a:r>
              <a:rPr lang="es-ES_tradnl" noProof="0" dirty="0" smtClean="0"/>
              <a:t>Para los eventos extremos de El Niño / La Niña que se espera que afecten cada vez más a América Latina, las inversiones a largo plazo</a:t>
            </a:r>
          </a:p>
          <a:p>
            <a:r>
              <a:rPr lang="es-ES_tradnl" noProof="0" dirty="0" smtClean="0"/>
              <a:t>El seguimiento y la mejora de los pronósticos se destacan como importantes Se puede usar información sólida de pronóstico</a:t>
            </a:r>
          </a:p>
          <a:p>
            <a:r>
              <a:rPr lang="es-ES_tradnl" noProof="0" dirty="0" smtClean="0"/>
              <a:t>para gestionar los riesgos para la salud humana, la agricultura, la pesca, los arrecifes de coral, la acuicultura, los incendios forestales, las sequías y las inundaciones</a:t>
            </a:r>
          </a:p>
          <a:p>
            <a:endParaRPr lang="en-US" dirty="0" smtClean="0"/>
          </a:p>
        </p:txBody>
      </p:sp>
      <p:sp>
        <p:nvSpPr>
          <p:cNvPr id="4" name="Slide Number Placeholder 3"/>
          <p:cNvSpPr>
            <a:spLocks noGrp="1"/>
          </p:cNvSpPr>
          <p:nvPr>
            <p:ph type="sldNum" sz="quarter" idx="10"/>
          </p:nvPr>
        </p:nvSpPr>
        <p:spPr/>
        <p:txBody>
          <a:bodyPr/>
          <a:lstStyle/>
          <a:p>
            <a:fld id="{EEB432E1-03CE-EB4F-B07A-653BD0E4AC67}" type="slidenum">
              <a:rPr lang="en-US" smtClean="0"/>
              <a:t>14</a:t>
            </a:fld>
            <a:endParaRPr lang="en-US"/>
          </a:p>
        </p:txBody>
      </p:sp>
    </p:spTree>
    <p:extLst>
      <p:ext uri="{BB962C8B-B14F-4D97-AF65-F5344CB8AC3E}">
        <p14:creationId xmlns:p14="http://schemas.microsoft.com/office/powerpoint/2010/main" val="1794078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16</a:t>
            </a:fld>
            <a:endParaRPr lang="en-US"/>
          </a:p>
        </p:txBody>
      </p:sp>
    </p:spTree>
    <p:extLst>
      <p:ext uri="{BB962C8B-B14F-4D97-AF65-F5344CB8AC3E}">
        <p14:creationId xmlns:p14="http://schemas.microsoft.com/office/powerpoint/2010/main" val="406286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Adaptarse a los cambios en los océanos y la </a:t>
            </a:r>
            <a:r>
              <a:rPr lang="es-ES_tradnl" noProof="0" dirty="0" err="1" smtClean="0"/>
              <a:t>criosfera</a:t>
            </a:r>
            <a:r>
              <a:rPr lang="es-ES_tradnl" noProof="0" dirty="0" smtClean="0"/>
              <a:t> requiere una gobernanza efectiva a través de escalas y límites.</a:t>
            </a:r>
          </a:p>
          <a:p>
            <a:endParaRPr lang="es-ES_tradnl" noProof="0" dirty="0" smtClean="0"/>
          </a:p>
          <a:p>
            <a:r>
              <a:rPr lang="es-ES_tradnl" noProof="0" dirty="0" smtClean="0"/>
              <a:t>Los eventos extremos como inundaciones y deslizamientos de tierra, o ciclones tropicales, representan menos riesgo para las personas si el cambio climático</a:t>
            </a:r>
          </a:p>
          <a:p>
            <a:r>
              <a:rPr lang="es-ES_tradnl" noProof="0" dirty="0" smtClean="0"/>
              <a:t>los enfoques de adaptación y reducción del riesgo de desastres están bien integrados. Sectores afectados por el clima y desastres</a:t>
            </a:r>
          </a:p>
          <a:p>
            <a:r>
              <a:rPr lang="es-ES_tradnl" noProof="0" dirty="0" smtClean="0"/>
              <a:t>Las agencias de gestión deben coordinar bien sus actividades, tanto en la formulación de políticas como en la entrega sobre el terreno.</a:t>
            </a:r>
          </a:p>
          <a:p>
            <a:endParaRPr lang="es-ES_tradnl" noProof="0" dirty="0" smtClean="0"/>
          </a:p>
          <a:p>
            <a:r>
              <a:rPr lang="es-ES_tradnl" noProof="0" dirty="0" smtClean="0"/>
              <a:t>El Marco de Sendai para la Reducción del Riesgo de Desastres (2015–2030) proporciona un marco con objetivos para los países</a:t>
            </a:r>
          </a:p>
          <a:p>
            <a:r>
              <a:rPr lang="es-ES_tradnl" noProof="0" dirty="0" smtClean="0"/>
              <a:t>para abordar el clima y otros riesgos. El Marco de Sendai tiene pautas técnicas para abordar cambios en la alta</a:t>
            </a:r>
          </a:p>
          <a:p>
            <a:r>
              <a:rPr lang="es-ES_tradnl" noProof="0" dirty="0" smtClean="0"/>
              <a:t>tierras congeladas de montaña y los riesgos compuestos y los impactos en cascada sobre las personas y el medio ambiente.</a:t>
            </a:r>
          </a:p>
          <a:p>
            <a:r>
              <a:rPr lang="es-ES_tradnl" noProof="0" dirty="0" smtClean="0"/>
              <a:t>Sin embargo, existe evidencia limitada de que los países están utilizando el marco y las pautas para monitorear la alta montaña</a:t>
            </a:r>
          </a:p>
          <a:p>
            <a:r>
              <a:rPr lang="es-ES_tradnl" noProof="0" dirty="0" smtClean="0"/>
              <a:t>cambios, incluidas las causas profundas de los desastres, y para informar sobre los objetivos de Sendai.</a:t>
            </a:r>
          </a:p>
          <a:p>
            <a:endParaRPr lang="es-ES_tradnl" noProof="0" dirty="0" smtClean="0"/>
          </a:p>
          <a:p>
            <a:r>
              <a:rPr lang="es-ES_tradnl" noProof="0" dirty="0" smtClean="0"/>
              <a:t>En el mar, el movimiento de especies significa que se mejoraron las áreas marinas protegidas y los planes espaciales e incluso</a:t>
            </a:r>
          </a:p>
          <a:p>
            <a:r>
              <a:rPr lang="es-ES_tradnl" noProof="0" dirty="0" smtClean="0"/>
              <a:t>Se necesitarán redes de áreas protegidas para apoyar el movimiento de especies. Esto implica mucho más ambicioso.</a:t>
            </a:r>
          </a:p>
          <a:p>
            <a:r>
              <a:rPr lang="es-ES_tradnl" noProof="0" dirty="0" smtClean="0"/>
              <a:t>respuestas de gestión que los gobiernos han logrado hasta la fecha.</a:t>
            </a:r>
            <a:endParaRPr lang="es-ES_tradnl" noProof="0" dirty="0"/>
          </a:p>
        </p:txBody>
      </p:sp>
      <p:sp>
        <p:nvSpPr>
          <p:cNvPr id="4" name="Slide Number Placeholder 3"/>
          <p:cNvSpPr>
            <a:spLocks noGrp="1"/>
          </p:cNvSpPr>
          <p:nvPr>
            <p:ph type="sldNum" sz="quarter" idx="5"/>
          </p:nvPr>
        </p:nvSpPr>
        <p:spPr/>
        <p:txBody>
          <a:bodyPr/>
          <a:lstStyle/>
          <a:p>
            <a:fld id="{EEB432E1-03CE-EB4F-B07A-653BD0E4AC67}" type="slidenum">
              <a:rPr lang="en-US" smtClean="0"/>
              <a:t>17</a:t>
            </a:fld>
            <a:endParaRPr lang="en-US"/>
          </a:p>
        </p:txBody>
      </p:sp>
    </p:spTree>
    <p:extLst>
      <p:ext uri="{BB962C8B-B14F-4D97-AF65-F5344CB8AC3E}">
        <p14:creationId xmlns:p14="http://schemas.microsoft.com/office/powerpoint/2010/main" val="229805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 </a:t>
            </a:r>
            <a:r>
              <a:rPr lang="en-GB" dirty="0" err="1" smtClean="0"/>
              <a:t>las</a:t>
            </a:r>
            <a:r>
              <a:rPr lang="en-GB" dirty="0" smtClean="0"/>
              <a:t> </a:t>
            </a:r>
            <a:r>
              <a:rPr lang="en-GB" dirty="0" err="1" smtClean="0"/>
              <a:t>áreas</a:t>
            </a:r>
            <a:r>
              <a:rPr lang="en-GB" dirty="0" smtClean="0"/>
              <a:t> </a:t>
            </a:r>
            <a:r>
              <a:rPr lang="en-GB" dirty="0" err="1" smtClean="0"/>
              <a:t>costeras</a:t>
            </a:r>
            <a:r>
              <a:rPr lang="en-GB" dirty="0" smtClean="0"/>
              <a:t>, </a:t>
            </a:r>
            <a:r>
              <a:rPr lang="en-GB" dirty="0" err="1" smtClean="0"/>
              <a:t>elegir</a:t>
            </a:r>
            <a:r>
              <a:rPr lang="en-GB" dirty="0" smtClean="0"/>
              <a:t> y </a:t>
            </a:r>
            <a:r>
              <a:rPr lang="en-GB" dirty="0" err="1" smtClean="0"/>
              <a:t>poner</a:t>
            </a:r>
            <a:r>
              <a:rPr lang="en-GB" dirty="0" smtClean="0"/>
              <a:t> en </a:t>
            </a:r>
            <a:r>
              <a:rPr lang="en-GB" dirty="0" err="1" smtClean="0"/>
              <a:t>práctica</a:t>
            </a:r>
            <a:r>
              <a:rPr lang="en-GB" dirty="0" smtClean="0"/>
              <a:t> </a:t>
            </a:r>
            <a:r>
              <a:rPr lang="en-GB" dirty="0" err="1" smtClean="0"/>
              <a:t>medidas</a:t>
            </a:r>
            <a:r>
              <a:rPr lang="en-GB" dirty="0" smtClean="0"/>
              <a:t> </a:t>
            </a:r>
            <a:r>
              <a:rPr lang="en-GB" dirty="0" err="1" smtClean="0"/>
              <a:t>para</a:t>
            </a:r>
            <a:r>
              <a:rPr lang="en-GB" dirty="0" smtClean="0"/>
              <a:t> responder al </a:t>
            </a:r>
            <a:r>
              <a:rPr lang="en-GB" dirty="0" err="1" smtClean="0"/>
              <a:t>aumento</a:t>
            </a:r>
            <a:r>
              <a:rPr lang="en-GB" dirty="0" smtClean="0"/>
              <a:t> del </a:t>
            </a:r>
            <a:r>
              <a:rPr lang="en-GB" dirty="0" err="1" smtClean="0"/>
              <a:t>nivel</a:t>
            </a:r>
            <a:r>
              <a:rPr lang="en-GB" dirty="0" smtClean="0"/>
              <a:t> del mar </a:t>
            </a:r>
            <a:r>
              <a:rPr lang="en-GB" dirty="0" err="1" smtClean="0"/>
              <a:t>presenta</a:t>
            </a:r>
            <a:r>
              <a:rPr lang="en-GB" dirty="0" smtClean="0"/>
              <a:t> a </a:t>
            </a:r>
            <a:r>
              <a:rPr lang="en-GB" dirty="0" err="1" smtClean="0"/>
              <a:t>las</a:t>
            </a:r>
            <a:r>
              <a:rPr lang="en-GB" dirty="0" smtClean="0"/>
              <a:t> </a:t>
            </a:r>
            <a:r>
              <a:rPr lang="en-GB" dirty="0" err="1" smtClean="0"/>
              <a:t>sociedades</a:t>
            </a:r>
            <a:r>
              <a:rPr lang="en-GB" dirty="0" smtClean="0"/>
              <a:t> </a:t>
            </a:r>
            <a:r>
              <a:rPr lang="en-GB" dirty="0" err="1" smtClean="0"/>
              <a:t>una</a:t>
            </a:r>
            <a:r>
              <a:rPr lang="en-GB" dirty="0" smtClean="0"/>
              <a:t> </a:t>
            </a:r>
            <a:r>
              <a:rPr lang="en-GB" dirty="0" err="1" smtClean="0"/>
              <a:t>situación</a:t>
            </a:r>
            <a:r>
              <a:rPr lang="en-GB" dirty="0" smtClean="0"/>
              <a:t> </a:t>
            </a:r>
            <a:r>
              <a:rPr lang="en-GB" dirty="0" err="1" smtClean="0"/>
              <a:t>difícil</a:t>
            </a:r>
            <a:r>
              <a:rPr lang="en-GB" dirty="0" smtClean="0"/>
              <a:t>.</a:t>
            </a:r>
          </a:p>
          <a:p>
            <a:r>
              <a:rPr lang="en-GB" dirty="0" err="1" smtClean="0"/>
              <a:t>desafíos</a:t>
            </a:r>
            <a:r>
              <a:rPr lang="en-GB" dirty="0" smtClean="0"/>
              <a:t> de </a:t>
            </a:r>
            <a:r>
              <a:rPr lang="en-GB" dirty="0" err="1" smtClean="0"/>
              <a:t>gobernanza</a:t>
            </a:r>
            <a:r>
              <a:rPr lang="en-GB" dirty="0" smtClean="0"/>
              <a:t> y </a:t>
            </a:r>
            <a:r>
              <a:rPr lang="en-GB" dirty="0" err="1" smtClean="0"/>
              <a:t>elecciones</a:t>
            </a:r>
            <a:r>
              <a:rPr lang="en-GB" dirty="0" smtClean="0"/>
              <a:t> </a:t>
            </a:r>
            <a:r>
              <a:rPr lang="en-GB" dirty="0" err="1" smtClean="0"/>
              <a:t>sociales</a:t>
            </a:r>
            <a:r>
              <a:rPr lang="en-GB" dirty="0" smtClean="0"/>
              <a:t> </a:t>
            </a:r>
            <a:r>
              <a:rPr lang="en-GB" dirty="0" err="1" smtClean="0"/>
              <a:t>potencialmente</a:t>
            </a:r>
            <a:r>
              <a:rPr lang="en-GB" dirty="0" smtClean="0"/>
              <a:t> </a:t>
            </a:r>
            <a:r>
              <a:rPr lang="en-GB" dirty="0" err="1" smtClean="0"/>
              <a:t>difíciles</a:t>
            </a:r>
            <a:r>
              <a:rPr lang="en-GB" dirty="0" smtClean="0"/>
              <a:t>.</a:t>
            </a:r>
          </a:p>
          <a:p>
            <a:endParaRPr lang="en-GB" dirty="0" smtClean="0"/>
          </a:p>
          <a:p>
            <a:r>
              <a:rPr lang="en-GB" dirty="0" smtClean="0"/>
              <a:t>A </a:t>
            </a:r>
            <a:r>
              <a:rPr lang="en-GB" dirty="0" err="1" smtClean="0"/>
              <a:t>pesar</a:t>
            </a:r>
            <a:r>
              <a:rPr lang="en-GB" dirty="0" smtClean="0"/>
              <a:t> de </a:t>
            </a:r>
            <a:r>
              <a:rPr lang="en-GB" dirty="0" err="1" smtClean="0"/>
              <a:t>esto</a:t>
            </a:r>
            <a:r>
              <a:rPr lang="en-GB" dirty="0" smtClean="0"/>
              <a:t>, </a:t>
            </a:r>
            <a:r>
              <a:rPr lang="en-GB" dirty="0" err="1" smtClean="0"/>
              <a:t>existen</a:t>
            </a:r>
            <a:r>
              <a:rPr lang="en-GB" dirty="0" smtClean="0"/>
              <a:t> </a:t>
            </a:r>
            <a:r>
              <a:rPr lang="en-GB" dirty="0" err="1" smtClean="0"/>
              <a:t>métodos</a:t>
            </a:r>
            <a:r>
              <a:rPr lang="en-GB" dirty="0" smtClean="0"/>
              <a:t> </a:t>
            </a:r>
            <a:r>
              <a:rPr lang="en-GB" dirty="0" err="1" smtClean="0"/>
              <a:t>para</a:t>
            </a:r>
            <a:r>
              <a:rPr lang="en-GB" dirty="0" smtClean="0"/>
              <a:t> </a:t>
            </a:r>
            <a:r>
              <a:rPr lang="en-GB" dirty="0" err="1" smtClean="0"/>
              <a:t>desarrollar</a:t>
            </a:r>
            <a:r>
              <a:rPr lang="en-GB" dirty="0" smtClean="0"/>
              <a:t> y </a:t>
            </a:r>
            <a:r>
              <a:rPr lang="en-GB" dirty="0" err="1" smtClean="0"/>
              <a:t>analizar</a:t>
            </a:r>
            <a:r>
              <a:rPr lang="en-GB" dirty="0" smtClean="0"/>
              <a:t> </a:t>
            </a:r>
            <a:r>
              <a:rPr lang="en-GB" dirty="0" err="1" smtClean="0"/>
              <a:t>opciones</a:t>
            </a:r>
            <a:r>
              <a:rPr lang="en-GB" dirty="0" smtClean="0"/>
              <a:t> </a:t>
            </a:r>
            <a:r>
              <a:rPr lang="en-GB" dirty="0" err="1" smtClean="0"/>
              <a:t>diseñadas</a:t>
            </a:r>
            <a:r>
              <a:rPr lang="en-GB" dirty="0" smtClean="0"/>
              <a:t> </a:t>
            </a:r>
            <a:r>
              <a:rPr lang="en-GB" dirty="0" err="1" smtClean="0"/>
              <a:t>para</a:t>
            </a:r>
            <a:r>
              <a:rPr lang="en-GB" dirty="0" smtClean="0"/>
              <a:t> </a:t>
            </a:r>
            <a:r>
              <a:rPr lang="en-GB" dirty="0" err="1" smtClean="0"/>
              <a:t>enfrentar</a:t>
            </a:r>
            <a:r>
              <a:rPr lang="en-GB" dirty="0" smtClean="0"/>
              <a:t> el </a:t>
            </a:r>
            <a:r>
              <a:rPr lang="en-GB" dirty="0" err="1" smtClean="0"/>
              <a:t>futuro</a:t>
            </a:r>
            <a:r>
              <a:rPr lang="en-GB" dirty="0" smtClean="0"/>
              <a:t>.</a:t>
            </a:r>
          </a:p>
          <a:p>
            <a:r>
              <a:rPr lang="en-GB" dirty="0" err="1" smtClean="0"/>
              <a:t>incertidumbre</a:t>
            </a:r>
            <a:r>
              <a:rPr lang="en-GB" dirty="0" smtClean="0"/>
              <a:t>. </a:t>
            </a:r>
            <a:r>
              <a:rPr lang="en-GB" dirty="0" err="1" smtClean="0"/>
              <a:t>Estos</a:t>
            </a:r>
            <a:r>
              <a:rPr lang="en-GB" dirty="0" smtClean="0"/>
              <a:t> </a:t>
            </a:r>
            <a:r>
              <a:rPr lang="en-GB" dirty="0" err="1" smtClean="0"/>
              <a:t>métodos</a:t>
            </a:r>
            <a:r>
              <a:rPr lang="en-GB" dirty="0" smtClean="0"/>
              <a:t> </a:t>
            </a:r>
            <a:r>
              <a:rPr lang="en-GB" dirty="0" err="1" smtClean="0"/>
              <a:t>enfatizan</a:t>
            </a:r>
            <a:r>
              <a:rPr lang="en-GB" dirty="0" smtClean="0"/>
              <a:t>:</a:t>
            </a:r>
          </a:p>
          <a:p>
            <a:r>
              <a:rPr lang="en-GB" dirty="0" smtClean="0"/>
              <a:t>● </a:t>
            </a:r>
            <a:r>
              <a:rPr lang="en-GB" dirty="0" err="1" smtClean="0"/>
              <a:t>mantener</a:t>
            </a:r>
            <a:r>
              <a:rPr lang="en-GB" dirty="0" smtClean="0"/>
              <a:t> la </a:t>
            </a:r>
            <a:r>
              <a:rPr lang="en-GB" dirty="0" err="1" smtClean="0"/>
              <a:t>capacidad</a:t>
            </a:r>
            <a:r>
              <a:rPr lang="en-GB" dirty="0" smtClean="0"/>
              <a:t> de </a:t>
            </a:r>
            <a:r>
              <a:rPr lang="en-GB" dirty="0" err="1" smtClean="0"/>
              <a:t>ser</a:t>
            </a:r>
            <a:r>
              <a:rPr lang="en-GB" dirty="0" smtClean="0"/>
              <a:t> flexible con el </a:t>
            </a:r>
            <a:r>
              <a:rPr lang="en-GB" dirty="0" err="1" smtClean="0"/>
              <a:t>tiempo</a:t>
            </a:r>
            <a:endParaRPr lang="en-GB" dirty="0" smtClean="0"/>
          </a:p>
          <a:p>
            <a:r>
              <a:rPr lang="en-GB" dirty="0" smtClean="0"/>
              <a:t>● </a:t>
            </a:r>
            <a:r>
              <a:rPr lang="en-GB" dirty="0" err="1" smtClean="0"/>
              <a:t>usar</a:t>
            </a:r>
            <a:r>
              <a:rPr lang="en-GB" dirty="0" smtClean="0"/>
              <a:t> </a:t>
            </a:r>
            <a:r>
              <a:rPr lang="en-GB" dirty="0" err="1" smtClean="0"/>
              <a:t>criterios</a:t>
            </a:r>
            <a:r>
              <a:rPr lang="en-GB" dirty="0" smtClean="0"/>
              <a:t> </a:t>
            </a:r>
            <a:r>
              <a:rPr lang="en-GB" dirty="0" err="1" smtClean="0"/>
              <a:t>para</a:t>
            </a:r>
            <a:r>
              <a:rPr lang="en-GB" dirty="0" smtClean="0"/>
              <a:t> </a:t>
            </a:r>
            <a:r>
              <a:rPr lang="en-GB" dirty="0" err="1" smtClean="0"/>
              <a:t>medir</a:t>
            </a:r>
            <a:r>
              <a:rPr lang="en-GB" dirty="0" smtClean="0"/>
              <a:t> la </a:t>
            </a:r>
            <a:r>
              <a:rPr lang="en-GB" dirty="0" err="1" smtClean="0"/>
              <a:t>robustez</a:t>
            </a:r>
            <a:r>
              <a:rPr lang="en-GB" dirty="0" smtClean="0"/>
              <a:t> y </a:t>
            </a:r>
            <a:r>
              <a:rPr lang="en-GB" dirty="0" err="1" smtClean="0"/>
              <a:t>establecer</a:t>
            </a:r>
            <a:r>
              <a:rPr lang="en-GB" dirty="0" smtClean="0"/>
              <a:t> la </a:t>
            </a:r>
            <a:r>
              <a:rPr lang="en-GB" dirty="0" err="1" smtClean="0"/>
              <a:t>utilidad</a:t>
            </a:r>
            <a:r>
              <a:rPr lang="en-GB" dirty="0" smtClean="0"/>
              <a:t> de </a:t>
            </a:r>
            <a:r>
              <a:rPr lang="en-GB" dirty="0" err="1" smtClean="0"/>
              <a:t>las</a:t>
            </a:r>
            <a:r>
              <a:rPr lang="en-GB" dirty="0" smtClean="0"/>
              <a:t> </a:t>
            </a:r>
            <a:r>
              <a:rPr lang="en-GB" dirty="0" err="1" smtClean="0"/>
              <a:t>inversiones</a:t>
            </a:r>
            <a:r>
              <a:rPr lang="en-GB" dirty="0" smtClean="0"/>
              <a:t> en </a:t>
            </a:r>
            <a:r>
              <a:rPr lang="en-GB" dirty="0" err="1" smtClean="0"/>
              <a:t>una</a:t>
            </a:r>
            <a:r>
              <a:rPr lang="en-GB" dirty="0" smtClean="0"/>
              <a:t> </a:t>
            </a:r>
            <a:r>
              <a:rPr lang="en-GB" dirty="0" err="1" smtClean="0"/>
              <a:t>variedad</a:t>
            </a:r>
            <a:r>
              <a:rPr lang="en-GB" dirty="0" smtClean="0"/>
              <a:t> de </a:t>
            </a:r>
            <a:r>
              <a:rPr lang="en-GB" dirty="0" err="1" smtClean="0"/>
              <a:t>circunstancias</a:t>
            </a:r>
            <a:endParaRPr lang="en-GB" dirty="0" smtClean="0"/>
          </a:p>
          <a:p>
            <a:r>
              <a:rPr lang="en-GB" dirty="0" smtClean="0"/>
              <a:t>● </a:t>
            </a:r>
            <a:r>
              <a:rPr lang="en-GB" dirty="0" err="1" smtClean="0"/>
              <a:t>ajustar</a:t>
            </a:r>
            <a:r>
              <a:rPr lang="en-GB" dirty="0" smtClean="0"/>
              <a:t> </a:t>
            </a:r>
            <a:r>
              <a:rPr lang="en-GB" dirty="0" err="1" smtClean="0"/>
              <a:t>las</a:t>
            </a:r>
            <a:r>
              <a:rPr lang="en-GB" dirty="0" smtClean="0"/>
              <a:t> </a:t>
            </a:r>
            <a:r>
              <a:rPr lang="en-GB" dirty="0" err="1" smtClean="0"/>
              <a:t>decisiones</a:t>
            </a:r>
            <a:r>
              <a:rPr lang="en-GB" dirty="0" smtClean="0"/>
              <a:t> </a:t>
            </a:r>
            <a:r>
              <a:rPr lang="en-GB" dirty="0" err="1" smtClean="0"/>
              <a:t>periódicamente</a:t>
            </a:r>
            <a:r>
              <a:rPr lang="en-GB" dirty="0" smtClean="0"/>
              <a:t> a </a:t>
            </a:r>
            <a:r>
              <a:rPr lang="en-GB" dirty="0" err="1" smtClean="0"/>
              <a:t>medida</a:t>
            </a:r>
            <a:r>
              <a:rPr lang="en-GB" dirty="0" smtClean="0"/>
              <a:t> </a:t>
            </a:r>
            <a:r>
              <a:rPr lang="en-GB" dirty="0" err="1" smtClean="0"/>
              <a:t>que</a:t>
            </a:r>
            <a:r>
              <a:rPr lang="en-GB" dirty="0" smtClean="0"/>
              <a:t> se </a:t>
            </a:r>
            <a:r>
              <a:rPr lang="en-GB" dirty="0" err="1" smtClean="0"/>
              <a:t>conocen</a:t>
            </a:r>
            <a:r>
              <a:rPr lang="en-GB" dirty="0" smtClean="0"/>
              <a:t> </a:t>
            </a:r>
            <a:r>
              <a:rPr lang="en-GB" dirty="0" err="1" smtClean="0"/>
              <a:t>las</a:t>
            </a:r>
            <a:r>
              <a:rPr lang="en-GB" dirty="0" smtClean="0"/>
              <a:t> </a:t>
            </a:r>
            <a:r>
              <a:rPr lang="en-GB" dirty="0" err="1" smtClean="0"/>
              <a:t>consecuencias</a:t>
            </a:r>
            <a:endParaRPr lang="en-GB" dirty="0" smtClean="0"/>
          </a:p>
          <a:p>
            <a:r>
              <a:rPr lang="en-GB" dirty="0" smtClean="0"/>
              <a:t>● </a:t>
            </a:r>
            <a:r>
              <a:rPr lang="en-GB" dirty="0" err="1" smtClean="0"/>
              <a:t>considerando</a:t>
            </a:r>
            <a:r>
              <a:rPr lang="en-GB" dirty="0" smtClean="0"/>
              <a:t> la </a:t>
            </a:r>
            <a:r>
              <a:rPr lang="en-GB" dirty="0" err="1" smtClean="0"/>
              <a:t>vulnerabilidad</a:t>
            </a:r>
            <a:r>
              <a:rPr lang="en-GB" dirty="0" smtClean="0"/>
              <a:t> social y la </a:t>
            </a:r>
            <a:r>
              <a:rPr lang="en-GB" dirty="0" err="1" smtClean="0"/>
              <a:t>equidad</a:t>
            </a:r>
            <a:endParaRPr lang="en-GB" dirty="0" smtClean="0"/>
          </a:p>
          <a:p>
            <a:r>
              <a:rPr lang="en-GB" dirty="0" smtClean="0"/>
              <a:t>● </a:t>
            </a:r>
            <a:r>
              <a:rPr lang="en-GB" dirty="0" err="1" smtClean="0"/>
              <a:t>crear</a:t>
            </a:r>
            <a:r>
              <a:rPr lang="en-GB" dirty="0" smtClean="0"/>
              <a:t> </a:t>
            </a:r>
            <a:r>
              <a:rPr lang="en-GB" dirty="0" err="1" smtClean="0"/>
              <a:t>espacios</a:t>
            </a:r>
            <a:r>
              <a:rPr lang="en-GB" dirty="0" smtClean="0"/>
              <a:t> </a:t>
            </a:r>
            <a:r>
              <a:rPr lang="en-GB" dirty="0" err="1" smtClean="0"/>
              <a:t>comunitarios</a:t>
            </a:r>
            <a:r>
              <a:rPr lang="en-GB" dirty="0" smtClean="0"/>
              <a:t> </a:t>
            </a:r>
            <a:r>
              <a:rPr lang="en-GB" dirty="0" err="1" smtClean="0"/>
              <a:t>seguros</a:t>
            </a:r>
            <a:r>
              <a:rPr lang="en-GB" dirty="0" smtClean="0"/>
              <a:t> </a:t>
            </a:r>
            <a:r>
              <a:rPr lang="en-GB" dirty="0" err="1" smtClean="0"/>
              <a:t>para</a:t>
            </a:r>
            <a:r>
              <a:rPr lang="en-GB" dirty="0" smtClean="0"/>
              <a:t> la </a:t>
            </a:r>
            <a:r>
              <a:rPr lang="en-GB" dirty="0" err="1" smtClean="0"/>
              <a:t>deliberación</a:t>
            </a:r>
            <a:r>
              <a:rPr lang="en-GB" dirty="0" smtClean="0"/>
              <a:t> </a:t>
            </a:r>
            <a:r>
              <a:rPr lang="en-GB" dirty="0" err="1" smtClean="0"/>
              <a:t>pública</a:t>
            </a:r>
            <a:r>
              <a:rPr lang="en-GB" dirty="0" smtClean="0"/>
              <a:t> de </a:t>
            </a:r>
            <a:r>
              <a:rPr lang="en-GB" dirty="0" err="1" smtClean="0"/>
              <a:t>opciones</a:t>
            </a:r>
            <a:r>
              <a:rPr lang="en-GB" dirty="0" smtClean="0"/>
              <a:t> y </a:t>
            </a:r>
            <a:r>
              <a:rPr lang="en-GB" dirty="0" err="1" smtClean="0"/>
              <a:t>resolución</a:t>
            </a:r>
            <a:r>
              <a:rPr lang="en-GB" dirty="0" smtClean="0"/>
              <a:t> de </a:t>
            </a:r>
            <a:r>
              <a:rPr lang="en-GB" dirty="0" err="1" smtClean="0"/>
              <a:t>conflictos</a:t>
            </a:r>
            <a:r>
              <a:rPr lang="en-GB" dirty="0" smtClean="0"/>
              <a:t>.</a:t>
            </a:r>
          </a:p>
          <a:p>
            <a:endParaRPr lang="en-GB" dirty="0" smtClean="0"/>
          </a:p>
          <a:p>
            <a:r>
              <a:rPr lang="en-GB" dirty="0" err="1" smtClean="0"/>
              <a:t>Procesos</a:t>
            </a:r>
            <a:r>
              <a:rPr lang="en-GB" dirty="0" smtClean="0"/>
              <a:t> </a:t>
            </a:r>
            <a:r>
              <a:rPr lang="en-GB" dirty="0" err="1" smtClean="0"/>
              <a:t>participativos</a:t>
            </a:r>
            <a:r>
              <a:rPr lang="en-GB" dirty="0" smtClean="0"/>
              <a:t> de </a:t>
            </a:r>
            <a:r>
              <a:rPr lang="en-GB" dirty="0" err="1" smtClean="0"/>
              <a:t>construcción</a:t>
            </a:r>
            <a:r>
              <a:rPr lang="en-GB" dirty="0" smtClean="0"/>
              <a:t> de </a:t>
            </a:r>
            <a:r>
              <a:rPr lang="en-GB" dirty="0" err="1" smtClean="0"/>
              <a:t>escenarios</a:t>
            </a:r>
            <a:r>
              <a:rPr lang="en-GB" dirty="0" smtClean="0"/>
              <a:t>, </a:t>
            </a:r>
            <a:r>
              <a:rPr lang="en-GB" dirty="0" err="1" smtClean="0"/>
              <a:t>planificación</a:t>
            </a:r>
            <a:r>
              <a:rPr lang="en-GB" dirty="0" smtClean="0"/>
              <a:t> </a:t>
            </a:r>
            <a:r>
              <a:rPr lang="en-GB" dirty="0" err="1" smtClean="0"/>
              <a:t>colaborativa</a:t>
            </a:r>
            <a:r>
              <a:rPr lang="en-GB" dirty="0" smtClean="0"/>
              <a:t> del </a:t>
            </a:r>
            <a:r>
              <a:rPr lang="en-GB" dirty="0" err="1" smtClean="0"/>
              <a:t>paisaje</a:t>
            </a:r>
            <a:r>
              <a:rPr lang="en-GB" dirty="0" smtClean="0"/>
              <a:t> y </a:t>
            </a:r>
            <a:r>
              <a:rPr lang="en-GB" dirty="0" err="1" smtClean="0"/>
              <a:t>codiseño</a:t>
            </a:r>
            <a:r>
              <a:rPr lang="en-GB" dirty="0" smtClean="0"/>
              <a:t> de </a:t>
            </a:r>
            <a:r>
              <a:rPr lang="en-GB" dirty="0" err="1" smtClean="0"/>
              <a:t>ecosistemas</a:t>
            </a:r>
            <a:r>
              <a:rPr lang="en-GB" dirty="0" smtClean="0"/>
              <a:t>.</a:t>
            </a:r>
          </a:p>
          <a:p>
            <a:r>
              <a:rPr lang="en-GB" dirty="0" smtClean="0"/>
              <a:t>La </a:t>
            </a:r>
            <a:r>
              <a:rPr lang="en-GB" dirty="0" err="1" smtClean="0"/>
              <a:t>gestión</a:t>
            </a:r>
            <a:r>
              <a:rPr lang="en-GB" dirty="0" smtClean="0"/>
              <a:t> </a:t>
            </a:r>
            <a:r>
              <a:rPr lang="en-GB" dirty="0" err="1" smtClean="0"/>
              <a:t>es</a:t>
            </a:r>
            <a:r>
              <a:rPr lang="en-GB" dirty="0" smtClean="0"/>
              <a:t> un </a:t>
            </a:r>
            <a:r>
              <a:rPr lang="en-GB" dirty="0" err="1" smtClean="0"/>
              <a:t>enfoque</a:t>
            </a:r>
            <a:r>
              <a:rPr lang="en-GB" dirty="0" smtClean="0"/>
              <a:t> </a:t>
            </a:r>
            <a:r>
              <a:rPr lang="en-GB" dirty="0" err="1" smtClean="0"/>
              <a:t>prometedor</a:t>
            </a:r>
            <a:r>
              <a:rPr lang="en-GB" dirty="0" smtClean="0"/>
              <a:t> y </a:t>
            </a:r>
            <a:r>
              <a:rPr lang="en-GB" dirty="0" err="1" smtClean="0"/>
              <a:t>emergente</a:t>
            </a:r>
            <a:r>
              <a:rPr lang="en-GB" dirty="0" smtClean="0"/>
              <a:t> </a:t>
            </a:r>
            <a:r>
              <a:rPr lang="en-GB" dirty="0" err="1" smtClean="0"/>
              <a:t>para</a:t>
            </a:r>
            <a:r>
              <a:rPr lang="en-GB" dirty="0" smtClean="0"/>
              <a:t> </a:t>
            </a:r>
            <a:r>
              <a:rPr lang="en-GB" dirty="0" err="1" smtClean="0"/>
              <a:t>involucrar</a:t>
            </a:r>
            <a:r>
              <a:rPr lang="en-GB" dirty="0" smtClean="0"/>
              <a:t> a </a:t>
            </a:r>
            <a:r>
              <a:rPr lang="en-GB" dirty="0" err="1" smtClean="0"/>
              <a:t>las</a:t>
            </a:r>
            <a:r>
              <a:rPr lang="en-GB" dirty="0" smtClean="0"/>
              <a:t> personas en </a:t>
            </a:r>
            <a:r>
              <a:rPr lang="en-GB" dirty="0" err="1" smtClean="0"/>
              <a:t>las</a:t>
            </a:r>
            <a:r>
              <a:rPr lang="en-GB" dirty="0" smtClean="0"/>
              <a:t> </a:t>
            </a:r>
            <a:r>
              <a:rPr lang="en-GB" dirty="0" err="1" smtClean="0"/>
              <a:t>islas</a:t>
            </a:r>
            <a:r>
              <a:rPr lang="en-GB" dirty="0" smtClean="0"/>
              <a:t> y </a:t>
            </a:r>
            <a:r>
              <a:rPr lang="en-GB" dirty="0" err="1" smtClean="0"/>
              <a:t>costas</a:t>
            </a:r>
            <a:r>
              <a:rPr lang="en-GB" dirty="0" smtClean="0"/>
              <a:t> </a:t>
            </a:r>
            <a:r>
              <a:rPr lang="en-GB" dirty="0" err="1" smtClean="0"/>
              <a:t>bajas</a:t>
            </a:r>
            <a:r>
              <a:rPr lang="en-GB" dirty="0" smtClean="0"/>
              <a:t>, lo </a:t>
            </a:r>
            <a:r>
              <a:rPr lang="en-GB" dirty="0" err="1" smtClean="0"/>
              <a:t>que</a:t>
            </a:r>
            <a:r>
              <a:rPr lang="en-GB" dirty="0" smtClean="0"/>
              <a:t> </a:t>
            </a:r>
            <a:r>
              <a:rPr lang="en-GB" dirty="0" err="1" smtClean="0"/>
              <a:t>permite</a:t>
            </a:r>
            <a:endParaRPr lang="en-GB" dirty="0" smtClean="0"/>
          </a:p>
          <a:p>
            <a:r>
              <a:rPr lang="en-GB" dirty="0" err="1" smtClean="0"/>
              <a:t>que</a:t>
            </a:r>
            <a:r>
              <a:rPr lang="en-GB" dirty="0" smtClean="0"/>
              <a:t> </a:t>
            </a:r>
            <a:r>
              <a:rPr lang="en-GB" dirty="0" err="1" smtClean="0"/>
              <a:t>trabajen</a:t>
            </a:r>
            <a:r>
              <a:rPr lang="en-GB" dirty="0" smtClean="0"/>
              <a:t> </a:t>
            </a:r>
            <a:r>
              <a:rPr lang="en-GB" dirty="0" err="1" smtClean="0"/>
              <a:t>juntos</a:t>
            </a:r>
            <a:r>
              <a:rPr lang="en-GB" dirty="0" smtClean="0"/>
              <a:t> </a:t>
            </a:r>
            <a:r>
              <a:rPr lang="en-GB" dirty="0" err="1" smtClean="0"/>
              <a:t>para</a:t>
            </a:r>
            <a:r>
              <a:rPr lang="en-GB" dirty="0" smtClean="0"/>
              <a:t> </a:t>
            </a:r>
            <a:r>
              <a:rPr lang="en-GB" dirty="0" err="1" smtClean="0"/>
              <a:t>desarrollar</a:t>
            </a:r>
            <a:r>
              <a:rPr lang="en-GB" dirty="0" smtClean="0"/>
              <a:t> </a:t>
            </a:r>
            <a:r>
              <a:rPr lang="en-GB" dirty="0" err="1" smtClean="0"/>
              <a:t>futuros</a:t>
            </a:r>
            <a:r>
              <a:rPr lang="en-GB" dirty="0" smtClean="0"/>
              <a:t> </a:t>
            </a:r>
            <a:r>
              <a:rPr lang="en-GB" dirty="0" err="1" smtClean="0"/>
              <a:t>escenarios</a:t>
            </a:r>
            <a:r>
              <a:rPr lang="en-GB" dirty="0" smtClean="0"/>
              <a:t> de </a:t>
            </a:r>
            <a:r>
              <a:rPr lang="en-GB" dirty="0" err="1" smtClean="0"/>
              <a:t>adaptación</a:t>
            </a:r>
            <a:r>
              <a:rPr lang="en-GB" dirty="0" smtClean="0"/>
              <a:t> y </a:t>
            </a:r>
            <a:r>
              <a:rPr lang="en-GB" dirty="0" err="1" smtClean="0"/>
              <a:t>resiliencia</a:t>
            </a:r>
            <a:r>
              <a:rPr lang="en-GB" dirty="0" smtClean="0"/>
              <a:t> </a:t>
            </a:r>
            <a:r>
              <a:rPr lang="en-GB" dirty="0" err="1" smtClean="0"/>
              <a:t>climática</a:t>
            </a:r>
            <a:r>
              <a:rPr lang="en-GB" dirty="0" smtClean="0"/>
              <a:t>.</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18</a:t>
            </a:fld>
            <a:endParaRPr lang="en-US"/>
          </a:p>
        </p:txBody>
      </p:sp>
    </p:spTree>
    <p:extLst>
      <p:ext uri="{BB962C8B-B14F-4D97-AF65-F5344CB8AC3E}">
        <p14:creationId xmlns:p14="http://schemas.microsoft.com/office/powerpoint/2010/main" val="394348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La sociedad humana necesita adaptarse a los profundos cambios en los océanos y la </a:t>
            </a:r>
            <a:r>
              <a:rPr lang="es-ES_tradnl" noProof="0" dirty="0" err="1" smtClean="0"/>
              <a:t>criosfera</a:t>
            </a:r>
            <a:r>
              <a:rPr lang="es-ES_tradnl" noProof="0" dirty="0" smtClean="0"/>
              <a:t> del mundo en las próximas décadas.</a:t>
            </a:r>
          </a:p>
          <a:p>
            <a:r>
              <a:rPr lang="es-ES_tradnl" noProof="0" dirty="0" smtClean="0"/>
              <a:t>y tomar medidas ambiciosas para reducir los gases de efecto invernadero para detener los cambios catastróficos a finales de este siglo. Esta voluntad</a:t>
            </a:r>
          </a:p>
          <a:p>
            <a:r>
              <a:rPr lang="es-ES_tradnl" noProof="0" dirty="0" smtClean="0"/>
              <a:t>requieren un gran esfuerzo para educar a las personas y comunicarse sobre el cambio climático y desarrollar la capacidad de las personas para actuar.</a:t>
            </a:r>
          </a:p>
          <a:p>
            <a:r>
              <a:rPr lang="es-ES_tradnl" noProof="0" dirty="0" smtClean="0"/>
              <a:t>Se necesita "alfabetización climática" a todas las escalas.</a:t>
            </a:r>
          </a:p>
          <a:p>
            <a:endParaRPr lang="es-ES_tradnl" noProof="0" dirty="0" smtClean="0"/>
          </a:p>
          <a:p>
            <a:r>
              <a:rPr lang="es-ES_tradnl" noProof="0" dirty="0" smtClean="0"/>
              <a:t>La educación y la creación de capacidad pueden ser específicas del contexto y apoyar los esfuerzos locales para ser más resistentes. Ellos</a:t>
            </a:r>
          </a:p>
          <a:p>
            <a:r>
              <a:rPr lang="es-ES_tradnl" noProof="0" dirty="0" smtClean="0"/>
              <a:t>puede aprovechar el conocimiento indígena y local de manera que resuene con las personas y fomente la comprensión y la acción.</a:t>
            </a:r>
          </a:p>
        </p:txBody>
      </p:sp>
      <p:sp>
        <p:nvSpPr>
          <p:cNvPr id="4" name="Slide Number Placeholder 3"/>
          <p:cNvSpPr>
            <a:spLocks noGrp="1"/>
          </p:cNvSpPr>
          <p:nvPr>
            <p:ph type="sldNum" sz="quarter" idx="5"/>
          </p:nvPr>
        </p:nvSpPr>
        <p:spPr/>
        <p:txBody>
          <a:bodyPr/>
          <a:lstStyle/>
          <a:p>
            <a:fld id="{EEB432E1-03CE-EB4F-B07A-653BD0E4AC67}" type="slidenum">
              <a:rPr lang="en-US" smtClean="0"/>
              <a:t>19</a:t>
            </a:fld>
            <a:endParaRPr lang="en-US"/>
          </a:p>
        </p:txBody>
      </p:sp>
    </p:spTree>
    <p:extLst>
      <p:ext uri="{BB962C8B-B14F-4D97-AF65-F5344CB8AC3E}">
        <p14:creationId xmlns:p14="http://schemas.microsoft.com/office/powerpoint/2010/main" val="297128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5:notes"/>
          <p:cNvSpPr txBox="1">
            <a:spLocks noGrp="1"/>
          </p:cNvSpPr>
          <p:nvPr>
            <p:ph type="body" idx="1"/>
          </p:nvPr>
        </p:nvSpPr>
        <p:spPr>
          <a:xfrm>
            <a:off x="680562" y="4723646"/>
            <a:ext cx="5444490" cy="4474448"/>
          </a:xfrm>
          <a:prstGeom prst="rect">
            <a:avLst/>
          </a:prstGeom>
        </p:spPr>
        <p:txBody>
          <a:bodyPr spcFirstLastPara="1" wrap="square" lIns="91125" tIns="45550" rIns="91125" bIns="45550" anchor="t" anchorCtr="0">
            <a:noAutofit/>
          </a:bodyPr>
          <a:lstStyle/>
          <a:p>
            <a:pPr marL="0" lvl="0" indent="0" algn="l" rtl="0">
              <a:spcBef>
                <a:spcPts val="330"/>
              </a:spcBef>
              <a:spcAft>
                <a:spcPts val="0"/>
              </a:spcAft>
              <a:buNone/>
            </a:pPr>
            <a:endParaRPr/>
          </a:p>
        </p:txBody>
      </p:sp>
      <p:sp>
        <p:nvSpPr>
          <p:cNvPr id="849" name="Google Shape;849;p8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4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En el 2019 el Grupo Intergubernamental sobre Cambio Climático (IPCC) publicó el</a:t>
            </a:r>
          </a:p>
          <a:p>
            <a:r>
              <a:rPr lang="es-ES_tradnl" sz="1200" b="0" i="0" u="none" strike="noStrike" kern="1200" baseline="0" dirty="0" smtClean="0">
                <a:solidFill>
                  <a:schemeClr val="tx1"/>
                </a:solidFill>
                <a:latin typeface="+mn-lt"/>
                <a:ea typeface="+mn-ea"/>
                <a:cs typeface="+mn-cs"/>
              </a:rPr>
              <a:t>Informe Especial sobre el Océano y la Criósfera en un Clima Cambiante (</a:t>
            </a:r>
            <a:r>
              <a:rPr lang="es-ES_tradnl" sz="1200" b="0" i="0" u="none" strike="noStrike" kern="1200" baseline="0" dirty="0" err="1" smtClean="0">
                <a:solidFill>
                  <a:schemeClr val="tx1"/>
                </a:solidFill>
                <a:latin typeface="+mn-lt"/>
                <a:ea typeface="+mn-ea"/>
                <a:cs typeface="+mn-cs"/>
              </a:rPr>
              <a:t>www.ipcc.ch</a:t>
            </a:r>
            <a:r>
              <a:rPr lang="es-ES_tradnl" sz="1200" b="0" i="0" u="none" strike="noStrike" kern="1200" baseline="0" dirty="0" smtClean="0">
                <a:solidFill>
                  <a:schemeClr val="tx1"/>
                </a:solidFill>
                <a:latin typeface="+mn-lt"/>
                <a:ea typeface="+mn-ea"/>
                <a:cs typeface="+mn-cs"/>
              </a:rPr>
              <a:t>/</a:t>
            </a:r>
            <a:r>
              <a:rPr lang="es-ES_tradnl" sz="1200" b="0" i="0" u="none" strike="noStrike" kern="1200" baseline="0" dirty="0" err="1" smtClean="0">
                <a:solidFill>
                  <a:schemeClr val="tx1"/>
                </a:solidFill>
                <a:latin typeface="+mn-lt"/>
                <a:ea typeface="+mn-ea"/>
                <a:cs typeface="+mn-cs"/>
              </a:rPr>
              <a:t>srocc</a:t>
            </a:r>
            <a:r>
              <a:rPr lang="es-ES_tradnl" sz="1200" b="0" i="0" u="none" strike="noStrike" kern="1200" baseline="0" dirty="0" smtClean="0">
                <a:solidFill>
                  <a:schemeClr val="tx1"/>
                </a:solidFill>
                <a:latin typeface="+mn-lt"/>
                <a:ea typeface="+mn-ea"/>
                <a:cs typeface="+mn-cs"/>
              </a:rPr>
              <a:t>).</a:t>
            </a:r>
          </a:p>
          <a:p>
            <a:r>
              <a:rPr lang="es-ES_tradnl" sz="1200" b="0" i="0" u="none" strike="noStrike" kern="1200" baseline="0" dirty="0" smtClean="0">
                <a:solidFill>
                  <a:schemeClr val="tx1"/>
                </a:solidFill>
                <a:latin typeface="+mn-lt"/>
                <a:ea typeface="+mn-ea"/>
                <a:cs typeface="+mn-cs"/>
              </a:rPr>
              <a:t>El Informe Especial fue una respuesta a las propuestas de los gobiernos y las</a:t>
            </a:r>
          </a:p>
          <a:p>
            <a:r>
              <a:rPr lang="es-ES_tradnl" sz="1200" b="0" i="0" u="none" strike="noStrike" kern="1200" baseline="0" dirty="0" smtClean="0">
                <a:solidFill>
                  <a:schemeClr val="tx1"/>
                </a:solidFill>
                <a:latin typeface="+mn-lt"/>
                <a:ea typeface="+mn-ea"/>
                <a:cs typeface="+mn-cs"/>
              </a:rPr>
              <a:t>organizaciones observadoras al IPCC.</a:t>
            </a:r>
          </a:p>
          <a:p>
            <a:r>
              <a:rPr lang="es-ES_tradnl" sz="1200" b="0" i="0" u="none" strike="noStrike" kern="1200" baseline="0" dirty="0" smtClean="0">
                <a:solidFill>
                  <a:schemeClr val="tx1"/>
                </a:solidFill>
                <a:latin typeface="+mn-lt"/>
                <a:ea typeface="+mn-ea"/>
                <a:cs typeface="+mn-cs"/>
              </a:rPr>
              <a:t>Para su elaboración, más de 100 científicos de más de 30 países evaluaron “los más</a:t>
            </a:r>
          </a:p>
          <a:p>
            <a:r>
              <a:rPr lang="es-ES_tradnl" sz="1200" b="0" i="0" u="none" strike="noStrike" kern="1200" baseline="0" dirty="0" smtClean="0">
                <a:solidFill>
                  <a:schemeClr val="tx1"/>
                </a:solidFill>
                <a:latin typeface="+mn-lt"/>
                <a:ea typeface="+mn-ea"/>
                <a:cs typeface="+mn-cs"/>
              </a:rPr>
              <a:t>recientes conocimientos científicos sobre la base de la ciencia física y los impactos</a:t>
            </a:r>
          </a:p>
          <a:p>
            <a:r>
              <a:rPr lang="es-ES_tradnl" sz="1200" b="0" i="0" u="none" strike="noStrike" kern="1200" baseline="0" dirty="0" smtClean="0">
                <a:solidFill>
                  <a:schemeClr val="tx1"/>
                </a:solidFill>
                <a:latin typeface="+mn-lt"/>
                <a:ea typeface="+mn-ea"/>
                <a:cs typeface="+mn-cs"/>
              </a:rPr>
              <a:t>del cambio climático en los ecosistemas oceánicos, costeros, polares y de montaña,</a:t>
            </a:r>
          </a:p>
          <a:p>
            <a:r>
              <a:rPr lang="es-ES_tradnl" sz="1200" b="0" i="0" u="none" strike="noStrike" kern="1200" baseline="0" dirty="0" smtClean="0">
                <a:solidFill>
                  <a:schemeClr val="tx1"/>
                </a:solidFill>
                <a:latin typeface="+mn-lt"/>
                <a:ea typeface="+mn-ea"/>
                <a:cs typeface="+mn-cs"/>
              </a:rPr>
              <a:t>y las comunidades humanas que dependen de ellos”.2 También se evaluaron las</a:t>
            </a:r>
          </a:p>
          <a:p>
            <a:r>
              <a:rPr lang="es-ES_tradnl" sz="1200" b="0" i="0" u="none" strike="noStrike" kern="1200" baseline="0" dirty="0" smtClean="0">
                <a:solidFill>
                  <a:schemeClr val="tx1"/>
                </a:solidFill>
                <a:latin typeface="+mn-lt"/>
                <a:ea typeface="+mn-ea"/>
                <a:cs typeface="+mn-cs"/>
              </a:rPr>
              <a:t>vulnerabilidades y capacidades de adaptación de las comunidades y las opciones de las</a:t>
            </a:r>
          </a:p>
          <a:p>
            <a:r>
              <a:rPr lang="es-ES_tradnl" sz="1200" b="0" i="0" u="none" strike="noStrike" kern="1200" baseline="0" dirty="0" smtClean="0">
                <a:solidFill>
                  <a:schemeClr val="tx1"/>
                </a:solidFill>
                <a:latin typeface="+mn-lt"/>
                <a:ea typeface="+mn-ea"/>
                <a:cs typeface="+mn-cs"/>
              </a:rPr>
              <a:t>sociedades para lograr vías de desarrollo </a:t>
            </a:r>
            <a:r>
              <a:rPr lang="es-ES_tradnl" sz="1200" b="0" i="0" u="none" strike="noStrike" kern="1200" baseline="0" dirty="0" err="1" smtClean="0">
                <a:solidFill>
                  <a:schemeClr val="tx1"/>
                </a:solidFill>
                <a:latin typeface="+mn-lt"/>
                <a:ea typeface="+mn-ea"/>
                <a:cs typeface="+mn-cs"/>
              </a:rPr>
              <a:t>resilientes</a:t>
            </a:r>
            <a:r>
              <a:rPr lang="es-ES_tradnl" sz="1200" b="0" i="0" u="none" strike="noStrike" kern="1200" baseline="0" dirty="0" smtClean="0">
                <a:solidFill>
                  <a:schemeClr val="tx1"/>
                </a:solidFill>
                <a:latin typeface="+mn-lt"/>
                <a:ea typeface="+mn-ea"/>
                <a:cs typeface="+mn-cs"/>
              </a:rPr>
              <a:t> al clima. Los hallazgos del Informe</a:t>
            </a:r>
          </a:p>
          <a:p>
            <a:r>
              <a:rPr lang="es-ES_tradnl" sz="1200" b="0" i="0" u="none" strike="noStrike" kern="1200" baseline="0" dirty="0" smtClean="0">
                <a:solidFill>
                  <a:schemeClr val="tx1"/>
                </a:solidFill>
                <a:latin typeface="+mn-lt"/>
                <a:ea typeface="+mn-ea"/>
                <a:cs typeface="+mn-cs"/>
              </a:rPr>
              <a:t>Especial son de gran importancia para América Latina y el mundo.</a:t>
            </a:r>
          </a:p>
          <a:p>
            <a:r>
              <a:rPr lang="es-ES_tradnl" sz="1200" b="0" i="0" u="none" strike="noStrike" kern="1200" baseline="0" dirty="0" smtClean="0">
                <a:solidFill>
                  <a:schemeClr val="tx1"/>
                </a:solidFill>
                <a:latin typeface="+mn-lt"/>
                <a:ea typeface="+mn-ea"/>
                <a:cs typeface="+mn-cs"/>
              </a:rPr>
              <a:t>Esta publicación ofrece una guía del Informe Especial sobre el Océano y la Criósfera</a:t>
            </a:r>
          </a:p>
          <a:p>
            <a:r>
              <a:rPr lang="es-ES_tradnl" sz="1200" b="0" i="0" u="none" strike="noStrike" kern="1200" baseline="0" dirty="0" smtClean="0">
                <a:solidFill>
                  <a:schemeClr val="tx1"/>
                </a:solidFill>
                <a:latin typeface="+mn-lt"/>
                <a:ea typeface="+mn-ea"/>
                <a:cs typeface="+mn-cs"/>
              </a:rPr>
              <a:t>del IPCC elaborada para los tomadores de decisiones en América Latina por Alianza</a:t>
            </a:r>
          </a:p>
          <a:p>
            <a:r>
              <a:rPr lang="es-ES_tradnl" sz="1200" b="0" i="0" u="none" strike="noStrike" kern="1200" baseline="0" dirty="0" smtClean="0">
                <a:solidFill>
                  <a:schemeClr val="tx1"/>
                </a:solidFill>
                <a:latin typeface="+mn-lt"/>
                <a:ea typeface="+mn-ea"/>
                <a:cs typeface="+mn-cs"/>
              </a:rPr>
              <a:t>Clima y Desarrollo (CDKN), </a:t>
            </a:r>
            <a:r>
              <a:rPr lang="es-ES_tradnl" sz="1200" b="0" i="0" u="none" strike="noStrike" kern="1200" baseline="0" dirty="0" err="1" smtClean="0">
                <a:solidFill>
                  <a:schemeClr val="tx1"/>
                </a:solidFill>
                <a:latin typeface="+mn-lt"/>
                <a:ea typeface="+mn-ea"/>
                <a:cs typeface="+mn-cs"/>
              </a:rPr>
              <a:t>Overseas</a:t>
            </a:r>
            <a:r>
              <a:rPr lang="es-ES_tradnl" sz="1200" b="0" i="0" u="none" strike="noStrike" kern="1200" baseline="0" dirty="0" smtClean="0">
                <a:solidFill>
                  <a:schemeClr val="tx1"/>
                </a:solidFill>
                <a:latin typeface="+mn-lt"/>
                <a:ea typeface="+mn-ea"/>
                <a:cs typeface="+mn-cs"/>
              </a:rPr>
              <a:t> </a:t>
            </a:r>
            <a:r>
              <a:rPr lang="es-ES_tradnl" sz="1200" b="0" i="0" u="none" strike="noStrike" kern="1200" baseline="0" dirty="0" err="1" smtClean="0">
                <a:solidFill>
                  <a:schemeClr val="tx1"/>
                </a:solidFill>
                <a:latin typeface="+mn-lt"/>
                <a:ea typeface="+mn-ea"/>
                <a:cs typeface="+mn-cs"/>
              </a:rPr>
              <a:t>Development</a:t>
            </a:r>
            <a:r>
              <a:rPr lang="es-ES_tradnl" sz="1200" b="0" i="0" u="none" strike="noStrike" kern="1200" baseline="0" dirty="0" smtClean="0">
                <a:solidFill>
                  <a:schemeClr val="tx1"/>
                </a:solidFill>
                <a:latin typeface="+mn-lt"/>
                <a:ea typeface="+mn-ea"/>
                <a:cs typeface="+mn-cs"/>
              </a:rPr>
              <a:t> </a:t>
            </a:r>
            <a:r>
              <a:rPr lang="es-ES_tradnl" sz="1200" b="0" i="0" u="none" strike="noStrike" kern="1200" baseline="0" dirty="0" err="1" smtClean="0">
                <a:solidFill>
                  <a:schemeClr val="tx1"/>
                </a:solidFill>
                <a:latin typeface="+mn-lt"/>
                <a:ea typeface="+mn-ea"/>
                <a:cs typeface="+mn-cs"/>
              </a:rPr>
              <a:t>Institute</a:t>
            </a:r>
            <a:r>
              <a:rPr lang="es-ES_tradnl" sz="1200" b="0" i="0" u="none" strike="noStrike" kern="1200" baseline="0" dirty="0" smtClean="0">
                <a:solidFill>
                  <a:schemeClr val="tx1"/>
                </a:solidFill>
                <a:latin typeface="+mn-lt"/>
                <a:ea typeface="+mn-ea"/>
                <a:cs typeface="+mn-cs"/>
              </a:rPr>
              <a:t> (ODI), Fundación Futuro</a:t>
            </a:r>
          </a:p>
          <a:p>
            <a:r>
              <a:rPr lang="es-ES_tradnl" sz="1200" b="0" i="0" u="none" strike="noStrike" kern="1200" baseline="0" dirty="0" smtClean="0">
                <a:solidFill>
                  <a:schemeClr val="tx1"/>
                </a:solidFill>
                <a:latin typeface="+mn-lt"/>
                <a:ea typeface="+mn-ea"/>
                <a:cs typeface="+mn-cs"/>
              </a:rPr>
              <a:t>Latinoamericano y </a:t>
            </a:r>
            <a:r>
              <a:rPr lang="es-ES_tradnl" sz="1200" b="0" i="0" u="none" strike="noStrike" kern="1200" baseline="0" dirty="0" err="1" smtClean="0">
                <a:solidFill>
                  <a:schemeClr val="tx1"/>
                </a:solidFill>
                <a:latin typeface="+mn-lt"/>
                <a:ea typeface="+mn-ea"/>
                <a:cs typeface="+mn-cs"/>
              </a:rPr>
              <a:t>SouthSouthNorth</a:t>
            </a:r>
            <a:r>
              <a:rPr lang="es-ES_tradnl" sz="1200" b="0" i="0" u="none" strike="noStrike" kern="1200" baseline="0" dirty="0" smtClean="0">
                <a:solidFill>
                  <a:schemeClr val="tx1"/>
                </a:solidFill>
                <a:latin typeface="+mn-lt"/>
                <a:ea typeface="+mn-ea"/>
                <a:cs typeface="+mn-cs"/>
              </a:rPr>
              <a:t> (SSN). Esta no es una publicación oficial del IPCC.</a:t>
            </a:r>
          </a:p>
          <a:p>
            <a:r>
              <a:rPr lang="es-ES_tradnl" sz="1200" b="0" i="0" u="none" strike="noStrike" kern="1200" baseline="0" dirty="0" smtClean="0">
                <a:solidFill>
                  <a:schemeClr val="tx1"/>
                </a:solidFill>
                <a:latin typeface="+mn-lt"/>
                <a:ea typeface="+mn-ea"/>
                <a:cs typeface="+mn-cs"/>
              </a:rPr>
              <a:t>El Resumen para Formuladores de Políticas del IPCC (</a:t>
            </a:r>
            <a:r>
              <a:rPr lang="es-ES_tradnl" sz="1200" b="0" i="0" u="none" strike="noStrike" kern="1200" baseline="0" dirty="0" err="1" smtClean="0">
                <a:solidFill>
                  <a:schemeClr val="tx1"/>
                </a:solidFill>
                <a:latin typeface="+mn-lt"/>
                <a:ea typeface="+mn-ea"/>
                <a:cs typeface="+mn-cs"/>
              </a:rPr>
              <a:t>Summary</a:t>
            </a:r>
            <a:r>
              <a:rPr lang="es-ES_tradnl" sz="1200" b="0" i="0" u="none" strike="noStrike" kern="1200" baseline="0" dirty="0" smtClean="0">
                <a:solidFill>
                  <a:schemeClr val="tx1"/>
                </a:solidFill>
                <a:latin typeface="+mn-lt"/>
                <a:ea typeface="+mn-ea"/>
                <a:cs typeface="+mn-cs"/>
              </a:rPr>
              <a:t> </a:t>
            </a:r>
            <a:r>
              <a:rPr lang="es-ES_tradnl" sz="1200" b="0" i="0" u="none" strike="noStrike" kern="1200" baseline="0" dirty="0" err="1" smtClean="0">
                <a:solidFill>
                  <a:schemeClr val="tx1"/>
                </a:solidFill>
                <a:latin typeface="+mn-lt"/>
                <a:ea typeface="+mn-ea"/>
                <a:cs typeface="+mn-cs"/>
              </a:rPr>
              <a:t>for</a:t>
            </a:r>
            <a:r>
              <a:rPr lang="es-ES_tradnl" sz="1200" b="0" i="0" u="none" strike="noStrike" kern="1200" baseline="0" dirty="0" smtClean="0">
                <a:solidFill>
                  <a:schemeClr val="tx1"/>
                </a:solidFill>
                <a:latin typeface="+mn-lt"/>
                <a:ea typeface="+mn-ea"/>
                <a:cs typeface="+mn-cs"/>
              </a:rPr>
              <a:t> </a:t>
            </a:r>
            <a:r>
              <a:rPr lang="es-ES_tradnl" sz="1200" b="0" i="0" u="none" strike="noStrike" kern="1200" baseline="0" dirty="0" err="1" smtClean="0">
                <a:solidFill>
                  <a:schemeClr val="tx1"/>
                </a:solidFill>
                <a:latin typeface="+mn-lt"/>
                <a:ea typeface="+mn-ea"/>
                <a:cs typeface="+mn-cs"/>
              </a:rPr>
              <a:t>Policy</a:t>
            </a:r>
            <a:r>
              <a:rPr lang="es-ES_tradnl" sz="1200" b="0" i="0" u="none" strike="noStrike" kern="1200" baseline="0" dirty="0" smtClean="0">
                <a:solidFill>
                  <a:schemeClr val="tx1"/>
                </a:solidFill>
                <a:latin typeface="+mn-lt"/>
                <a:ea typeface="+mn-ea"/>
                <a:cs typeface="+mn-cs"/>
              </a:rPr>
              <a:t> </a:t>
            </a:r>
            <a:r>
              <a:rPr lang="es-ES_tradnl" sz="1200" b="0" i="0" u="none" strike="noStrike" kern="1200" baseline="0" dirty="0" err="1" smtClean="0">
                <a:solidFill>
                  <a:schemeClr val="tx1"/>
                </a:solidFill>
                <a:latin typeface="+mn-lt"/>
                <a:ea typeface="+mn-ea"/>
                <a:cs typeface="+mn-cs"/>
              </a:rPr>
              <a:t>Makers</a:t>
            </a:r>
            <a:r>
              <a:rPr lang="es-ES_tradnl" sz="1200" b="0" i="0" u="none" strike="noStrike" kern="1200" baseline="0" dirty="0" smtClean="0">
                <a:solidFill>
                  <a:schemeClr val="tx1"/>
                </a:solidFill>
                <a:latin typeface="+mn-lt"/>
                <a:ea typeface="+mn-ea"/>
                <a:cs typeface="+mn-cs"/>
              </a:rPr>
              <a:t>) se centra</a:t>
            </a:r>
          </a:p>
          <a:p>
            <a:r>
              <a:rPr lang="es-ES_tradnl" sz="1200" b="0" i="0" u="none" strike="noStrike" kern="1200" baseline="0" dirty="0" smtClean="0">
                <a:solidFill>
                  <a:schemeClr val="tx1"/>
                </a:solidFill>
                <a:latin typeface="+mn-lt"/>
                <a:ea typeface="+mn-ea"/>
                <a:cs typeface="+mn-cs"/>
              </a:rPr>
              <a:t>en temas y tendencias mundiales. Este informe extrae el material más rico disponible</a:t>
            </a:r>
          </a:p>
          <a:p>
            <a:r>
              <a:rPr lang="es-ES_tradnl" sz="1200" b="0" i="0" u="none" strike="noStrike" kern="1200" baseline="0" dirty="0" smtClean="0">
                <a:solidFill>
                  <a:schemeClr val="tx1"/>
                </a:solidFill>
                <a:latin typeface="+mn-lt"/>
                <a:ea typeface="+mn-ea"/>
                <a:cs typeface="+mn-cs"/>
              </a:rPr>
              <a:t>sobre América Latina de las más de 700 páginas del Informe Especial. En algunos</a:t>
            </a:r>
          </a:p>
          <a:p>
            <a:r>
              <a:rPr lang="es-ES_tradnl" sz="1200" b="0" i="0" u="none" strike="noStrike" kern="1200" baseline="0" dirty="0" smtClean="0">
                <a:solidFill>
                  <a:schemeClr val="tx1"/>
                </a:solidFill>
                <a:latin typeface="+mn-lt"/>
                <a:ea typeface="+mn-ea"/>
                <a:cs typeface="+mn-cs"/>
              </a:rPr>
              <a:t>lugares, hemos incluido material complementario de una investigación publicada</a:t>
            </a:r>
          </a:p>
          <a:p>
            <a:r>
              <a:rPr lang="es-ES_tradnl" sz="1200" b="0" i="0" u="none" strike="noStrike" kern="1200" baseline="0" dirty="0" smtClean="0">
                <a:solidFill>
                  <a:schemeClr val="tx1"/>
                </a:solidFill>
                <a:latin typeface="+mn-lt"/>
                <a:ea typeface="+mn-ea"/>
                <a:cs typeface="+mn-cs"/>
              </a:rPr>
              <a:t>recientemente que amplía y explica los puntos planteados en el Informe Especial</a:t>
            </a:r>
          </a:p>
          <a:p>
            <a:r>
              <a:rPr lang="es-ES_tradnl" sz="1200" b="0" i="0" u="none" strike="noStrike" kern="1200" baseline="0" dirty="0" smtClean="0">
                <a:solidFill>
                  <a:schemeClr val="tx1"/>
                </a:solidFill>
                <a:latin typeface="+mn-lt"/>
                <a:ea typeface="+mn-ea"/>
                <a:cs typeface="+mn-cs"/>
              </a:rPr>
              <a:t>del IPCC. Hemos indicado claramente este material suplementario como ‘Más allá</a:t>
            </a:r>
          </a:p>
          <a:p>
            <a:r>
              <a:rPr lang="es-ES_tradnl" sz="1200" b="0" i="0" u="none" strike="noStrike" kern="1200" baseline="0" dirty="0" smtClean="0">
                <a:solidFill>
                  <a:schemeClr val="tx1"/>
                </a:solidFill>
                <a:latin typeface="+mn-lt"/>
                <a:ea typeface="+mn-ea"/>
                <a:cs typeface="+mn-cs"/>
              </a:rPr>
              <a:t>del IPCC’ Esta guía responde a la demanda generalizada entre las redes de socios</a:t>
            </a:r>
          </a:p>
          <a:p>
            <a:r>
              <a:rPr lang="es-ES_tradnl" sz="1200" b="0" i="0" u="none" strike="noStrike" kern="1200" baseline="0" dirty="0" smtClean="0">
                <a:solidFill>
                  <a:schemeClr val="tx1"/>
                </a:solidFill>
                <a:latin typeface="+mn-lt"/>
                <a:ea typeface="+mn-ea"/>
                <a:cs typeface="+mn-cs"/>
              </a:rPr>
              <a:t>latinoamericanos de CDKN de información específica sobre la región.</a:t>
            </a:r>
          </a:p>
          <a:p>
            <a:r>
              <a:rPr lang="es-ES_tradnl" sz="1200" b="0" i="0" u="none" strike="noStrike" kern="1200" baseline="0" dirty="0" smtClean="0">
                <a:solidFill>
                  <a:schemeClr val="tx1"/>
                </a:solidFill>
                <a:latin typeface="+mn-lt"/>
                <a:ea typeface="+mn-ea"/>
                <a:cs typeface="+mn-cs"/>
              </a:rPr>
              <a:t>Por favor visite </a:t>
            </a:r>
            <a:r>
              <a:rPr lang="es-ES_tradnl" sz="1200" b="0" i="0" u="none" strike="noStrike" kern="1200" baseline="0" dirty="0" err="1" smtClean="0">
                <a:solidFill>
                  <a:schemeClr val="tx1"/>
                </a:solidFill>
                <a:latin typeface="+mn-lt"/>
                <a:ea typeface="+mn-ea"/>
                <a:cs typeface="+mn-cs"/>
              </a:rPr>
              <a:t>www.cdkn.org</a:t>
            </a:r>
            <a:r>
              <a:rPr lang="es-ES_tradnl" sz="1200" b="0" i="0" u="none" strike="noStrike" kern="1200" baseline="0" dirty="0" smtClean="0">
                <a:solidFill>
                  <a:schemeClr val="tx1"/>
                </a:solidFill>
                <a:latin typeface="+mn-lt"/>
                <a:ea typeface="+mn-ea"/>
                <a:cs typeface="+mn-cs"/>
              </a:rPr>
              <a:t>/</a:t>
            </a:r>
            <a:r>
              <a:rPr lang="es-ES_tradnl" sz="1200" b="0" i="0" u="none" strike="noStrike" kern="1200" baseline="0" dirty="0" err="1" smtClean="0">
                <a:solidFill>
                  <a:schemeClr val="tx1"/>
                </a:solidFill>
                <a:latin typeface="+mn-lt"/>
                <a:ea typeface="+mn-ea"/>
                <a:cs typeface="+mn-cs"/>
              </a:rPr>
              <a:t>reporteoceano</a:t>
            </a:r>
            <a:r>
              <a:rPr lang="es-ES_tradnl" sz="1200" b="0" i="0" u="none" strike="noStrike" kern="1200" baseline="0" dirty="0" smtClean="0">
                <a:solidFill>
                  <a:schemeClr val="tx1"/>
                </a:solidFill>
                <a:latin typeface="+mn-lt"/>
                <a:ea typeface="+mn-ea"/>
                <a:cs typeface="+mn-cs"/>
              </a:rPr>
              <a:t> para consultar diapositivas, imágenes e</a:t>
            </a:r>
          </a:p>
          <a:p>
            <a:r>
              <a:rPr lang="es-ES_tradnl" sz="1200" b="0" i="0" u="none" strike="noStrike" kern="1200" baseline="0" dirty="0" smtClean="0">
                <a:solidFill>
                  <a:schemeClr val="tx1"/>
                </a:solidFill>
                <a:latin typeface="+mn-lt"/>
                <a:ea typeface="+mn-ea"/>
                <a:cs typeface="+mn-cs"/>
              </a:rPr>
              <a:t>infografías que puede usar en asociación con esta guía.</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2</a:t>
            </a:fld>
            <a:endParaRPr lang="en-US"/>
          </a:p>
        </p:txBody>
      </p:sp>
    </p:spTree>
    <p:extLst>
      <p:ext uri="{BB962C8B-B14F-4D97-AF65-F5344CB8AC3E}">
        <p14:creationId xmlns:p14="http://schemas.microsoft.com/office/powerpoint/2010/main" val="37682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3</a:t>
            </a:fld>
            <a:endParaRPr lang="en-US"/>
          </a:p>
        </p:txBody>
      </p:sp>
    </p:spTree>
    <p:extLst>
      <p:ext uri="{BB962C8B-B14F-4D97-AF65-F5344CB8AC3E}">
        <p14:creationId xmlns:p14="http://schemas.microsoft.com/office/powerpoint/2010/main" val="16279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Actualmente, el calentamiento global está impulsando</a:t>
            </a:r>
          </a:p>
          <a:p>
            <a:r>
              <a:rPr lang="es-ES_tradnl" sz="1200" b="0" i="0" u="none" strike="noStrike" kern="1200" baseline="0" dirty="0" smtClean="0">
                <a:solidFill>
                  <a:schemeClr val="tx1"/>
                </a:solidFill>
                <a:latin typeface="+mn-lt"/>
                <a:ea typeface="+mn-ea"/>
                <a:cs typeface="+mn-cs"/>
              </a:rPr>
              <a:t>cambios en los océanos. Las temperaturas globales</a:t>
            </a:r>
          </a:p>
          <a:p>
            <a:r>
              <a:rPr lang="es-ES_tradnl" sz="1200" b="0" i="0" u="none" strike="noStrike" kern="1200" baseline="0" dirty="0" smtClean="0">
                <a:solidFill>
                  <a:schemeClr val="tx1"/>
                </a:solidFill>
                <a:latin typeface="+mn-lt"/>
                <a:ea typeface="+mn-ea"/>
                <a:cs typeface="+mn-cs"/>
              </a:rPr>
              <a:t>promedio ya son 1°C más altas que en tiempos</a:t>
            </a:r>
          </a:p>
          <a:p>
            <a:r>
              <a:rPr lang="es-ES_tradnl" sz="1200" b="0" i="0" u="none" strike="noStrike" kern="1200" baseline="0" dirty="0" smtClean="0">
                <a:solidFill>
                  <a:schemeClr val="tx1"/>
                </a:solidFill>
                <a:latin typeface="+mn-lt"/>
                <a:ea typeface="+mn-ea"/>
                <a:cs typeface="+mn-cs"/>
              </a:rPr>
              <a:t>preindustriales y podrían alcanzar 1.6°C–4.3°C para el</a:t>
            </a:r>
          </a:p>
          <a:p>
            <a:r>
              <a:rPr lang="es-ES_tradnl" sz="1200" b="0" i="0" u="none" strike="noStrike" kern="1200" baseline="0" dirty="0" smtClean="0">
                <a:solidFill>
                  <a:schemeClr val="tx1"/>
                </a:solidFill>
                <a:latin typeface="+mn-lt"/>
                <a:ea typeface="+mn-ea"/>
                <a:cs typeface="+mn-cs"/>
              </a:rPr>
              <a:t>2100 (bajo los escenarios utilizados por el IPCC en esta</a:t>
            </a:r>
          </a:p>
          <a:p>
            <a:r>
              <a:rPr lang="es-ES_tradnl" sz="1200" b="0" i="0" u="none" strike="noStrike" kern="1200" baseline="0" dirty="0" smtClean="0">
                <a:solidFill>
                  <a:schemeClr val="tx1"/>
                </a:solidFill>
                <a:latin typeface="+mn-lt"/>
                <a:ea typeface="+mn-ea"/>
                <a:cs typeface="+mn-cs"/>
              </a:rPr>
              <a:t>evaluación) dependiendo de cuán profundamente la</a:t>
            </a:r>
          </a:p>
          <a:p>
            <a:r>
              <a:rPr lang="es-ES_tradnl" sz="1200" b="0" i="0" u="none" strike="noStrike" kern="1200" baseline="0" dirty="0" smtClean="0">
                <a:solidFill>
                  <a:schemeClr val="tx1"/>
                </a:solidFill>
                <a:latin typeface="+mn-lt"/>
                <a:ea typeface="+mn-ea"/>
                <a:cs typeface="+mn-cs"/>
              </a:rPr>
              <a:t>sociedad global reduzca las emisiones de gases de efecto</a:t>
            </a:r>
          </a:p>
          <a:p>
            <a:r>
              <a:rPr lang="es-ES_tradnl" sz="1200" b="0" i="0" u="none" strike="noStrike" kern="1200" baseline="0" dirty="0" smtClean="0">
                <a:solidFill>
                  <a:schemeClr val="tx1"/>
                </a:solidFill>
                <a:latin typeface="+mn-lt"/>
                <a:ea typeface="+mn-ea"/>
                <a:cs typeface="+mn-cs"/>
              </a:rPr>
              <a:t>invernadero.3</a:t>
            </a:r>
          </a:p>
          <a:p>
            <a:r>
              <a:rPr lang="es-ES_tradnl" sz="1200" b="0" i="0" u="none" strike="noStrike" kern="1200" baseline="0" dirty="0" smtClean="0">
                <a:solidFill>
                  <a:schemeClr val="tx1"/>
                </a:solidFill>
                <a:latin typeface="+mn-lt"/>
                <a:ea typeface="+mn-ea"/>
                <a:cs typeface="+mn-cs"/>
              </a:rPr>
              <a:t>Un océano más caliente</a:t>
            </a:r>
          </a:p>
          <a:p>
            <a:r>
              <a:rPr lang="es-ES_tradnl" sz="1200" b="0" i="0" u="none" strike="noStrike" kern="1200" baseline="0" dirty="0" smtClean="0">
                <a:solidFill>
                  <a:schemeClr val="tx1"/>
                </a:solidFill>
                <a:latin typeface="+mn-lt"/>
                <a:ea typeface="+mn-ea"/>
                <a:cs typeface="+mn-cs"/>
              </a:rPr>
              <a:t>Los océanos del mundo están absorbiendo el calor del</a:t>
            </a:r>
          </a:p>
          <a:p>
            <a:r>
              <a:rPr lang="es-ES_tradnl" sz="1200" b="0" i="0" u="none" strike="noStrike" kern="1200" baseline="0" dirty="0" smtClean="0">
                <a:solidFill>
                  <a:schemeClr val="tx1"/>
                </a:solidFill>
                <a:latin typeface="+mn-lt"/>
                <a:ea typeface="+mn-ea"/>
                <a:cs typeface="+mn-cs"/>
              </a:rPr>
              <a:t>cambio climático. Hasta ahora, los océanos han absorbido</a:t>
            </a:r>
          </a:p>
          <a:p>
            <a:r>
              <a:rPr lang="es-ES_tradnl" sz="1200" b="0" i="0" u="none" strike="noStrike" kern="1200" baseline="0" dirty="0" smtClean="0">
                <a:solidFill>
                  <a:schemeClr val="tx1"/>
                </a:solidFill>
                <a:latin typeface="+mn-lt"/>
                <a:ea typeface="+mn-ea"/>
                <a:cs typeface="+mn-cs"/>
              </a:rPr>
              <a:t>más del 90% del exceso de calor en el sistema climático.4</a:t>
            </a:r>
          </a:p>
          <a:p>
            <a:r>
              <a:rPr lang="es-ES_tradnl" sz="1200" b="0" i="0" u="none" strike="noStrike" kern="1200" baseline="0" dirty="0" smtClean="0">
                <a:solidFill>
                  <a:schemeClr val="tx1"/>
                </a:solidFill>
                <a:latin typeface="+mn-lt"/>
                <a:ea typeface="+mn-ea"/>
                <a:cs typeface="+mn-cs"/>
              </a:rPr>
              <a:t>Desde 1982, las olas de calor marinas se han duplicado en</a:t>
            </a:r>
          </a:p>
          <a:p>
            <a:r>
              <a:rPr lang="es-ES_tradnl" sz="1200" b="0" i="0" u="none" strike="noStrike" kern="1200" baseline="0" dirty="0" smtClean="0">
                <a:solidFill>
                  <a:schemeClr val="tx1"/>
                </a:solidFill>
                <a:latin typeface="+mn-lt"/>
                <a:ea typeface="+mn-ea"/>
                <a:cs typeface="+mn-cs"/>
              </a:rPr>
              <a:t>frecuencia y está aumentando su intensidad. Se prevé que</a:t>
            </a:r>
          </a:p>
          <a:p>
            <a:r>
              <a:rPr lang="es-ES_tradnl" sz="1200" b="0" i="0" u="none" strike="noStrike" kern="1200" baseline="0" dirty="0" smtClean="0">
                <a:solidFill>
                  <a:schemeClr val="tx1"/>
                </a:solidFill>
                <a:latin typeface="+mn-lt"/>
                <a:ea typeface="+mn-ea"/>
                <a:cs typeface="+mn-cs"/>
              </a:rPr>
              <a:t>se vuelvan más largas, más frecuentes, de mayor alcance y</a:t>
            </a:r>
          </a:p>
          <a:p>
            <a:r>
              <a:rPr lang="es-ES_tradnl" sz="1200" b="0" i="0" u="none" strike="noStrike" kern="1200" baseline="0" dirty="0" smtClean="0">
                <a:solidFill>
                  <a:schemeClr val="tx1"/>
                </a:solidFill>
                <a:latin typeface="+mn-lt"/>
                <a:ea typeface="+mn-ea"/>
                <a:cs typeface="+mn-cs"/>
              </a:rPr>
              <a:t>más intensas.</a:t>
            </a:r>
          </a:p>
          <a:p>
            <a:r>
              <a:rPr lang="es-ES_tradnl" sz="1200" b="0" i="0" u="none" strike="noStrike" kern="1200" baseline="0" dirty="0" smtClean="0">
                <a:solidFill>
                  <a:schemeClr val="tx1"/>
                </a:solidFill>
                <a:latin typeface="+mn-lt"/>
                <a:ea typeface="+mn-ea"/>
                <a:cs typeface="+mn-cs"/>
              </a:rPr>
              <a:t>Un océano más ácido</a:t>
            </a:r>
          </a:p>
          <a:p>
            <a:r>
              <a:rPr lang="es-ES_tradnl" sz="1200" b="0" i="0" u="none" strike="noStrike" kern="1200" baseline="0" dirty="0" smtClean="0">
                <a:solidFill>
                  <a:schemeClr val="tx1"/>
                </a:solidFill>
                <a:latin typeface="+mn-lt"/>
                <a:ea typeface="+mn-ea"/>
                <a:cs typeface="+mn-cs"/>
              </a:rPr>
              <a:t>Desde la década de 1980, el océano ha absorbido entre</a:t>
            </a:r>
          </a:p>
          <a:p>
            <a:r>
              <a:rPr lang="es-ES_tradnl" sz="1200" b="0" i="0" u="none" strike="noStrike" kern="1200" baseline="0" dirty="0" smtClean="0">
                <a:solidFill>
                  <a:schemeClr val="tx1"/>
                </a:solidFill>
                <a:latin typeface="+mn-lt"/>
                <a:ea typeface="+mn-ea"/>
                <a:cs typeface="+mn-cs"/>
              </a:rPr>
              <a:t>el 20% y 30% de las emisiones de dióxido de carbono</a:t>
            </a:r>
          </a:p>
          <a:p>
            <a:r>
              <a:rPr lang="es-ES_tradnl" sz="1200" b="0" i="0" u="none" strike="noStrike" kern="1200" baseline="0" dirty="0" smtClean="0">
                <a:solidFill>
                  <a:schemeClr val="tx1"/>
                </a:solidFill>
                <a:latin typeface="+mn-lt"/>
                <a:ea typeface="+mn-ea"/>
                <a:cs typeface="+mn-cs"/>
              </a:rPr>
              <a:t>inducidas por el ser humano. Esto hace que los océanos</a:t>
            </a:r>
          </a:p>
          <a:p>
            <a:r>
              <a:rPr lang="es-ES_tradnl" sz="1200" b="0" i="0" u="none" strike="noStrike" kern="1200" baseline="0" dirty="0" smtClean="0">
                <a:solidFill>
                  <a:schemeClr val="tx1"/>
                </a:solidFill>
                <a:latin typeface="+mn-lt"/>
                <a:ea typeface="+mn-ea"/>
                <a:cs typeface="+mn-cs"/>
              </a:rPr>
              <a:t>sean más ácidos. Se espera que los océanos absorban más</a:t>
            </a:r>
          </a:p>
          <a:p>
            <a:r>
              <a:rPr lang="es-ES_tradnl" sz="1200" b="0" i="0" u="none" strike="noStrike" kern="1200" baseline="0" dirty="0" smtClean="0">
                <a:solidFill>
                  <a:schemeClr val="tx1"/>
                </a:solidFill>
                <a:latin typeface="+mn-lt"/>
                <a:ea typeface="+mn-ea"/>
                <a:cs typeface="+mn-cs"/>
              </a:rPr>
              <a:t>carbono de la atmósfera entre hoy y el 2100. Esto aumentará</a:t>
            </a:r>
          </a:p>
          <a:p>
            <a:r>
              <a:rPr lang="es-ES_tradnl" sz="1200" b="0" i="0" u="none" strike="noStrike" kern="1200" baseline="0" dirty="0" smtClean="0">
                <a:solidFill>
                  <a:schemeClr val="tx1"/>
                </a:solidFill>
                <a:latin typeface="+mn-lt"/>
                <a:ea typeface="+mn-ea"/>
                <a:cs typeface="+mn-cs"/>
              </a:rPr>
              <a:t>la acidificación del océano.</a:t>
            </a:r>
          </a:p>
          <a:p>
            <a:r>
              <a:rPr lang="es-ES_tradnl" sz="1200" b="0" i="0" u="none" strike="noStrike" kern="1200" baseline="0" dirty="0" smtClean="0">
                <a:solidFill>
                  <a:schemeClr val="tx1"/>
                </a:solidFill>
                <a:latin typeface="+mn-lt"/>
                <a:ea typeface="+mn-ea"/>
                <a:cs typeface="+mn-cs"/>
              </a:rPr>
              <a:t>Un océano menos productivo</a:t>
            </a:r>
          </a:p>
          <a:p>
            <a:r>
              <a:rPr lang="es-ES_tradnl" sz="1200" b="0" i="0" u="none" strike="noStrike" kern="1200" baseline="0" dirty="0" smtClean="0">
                <a:solidFill>
                  <a:schemeClr val="tx1"/>
                </a:solidFill>
                <a:latin typeface="+mn-lt"/>
                <a:ea typeface="+mn-ea"/>
                <a:cs typeface="+mn-cs"/>
              </a:rPr>
              <a:t>El calentamiento ha afectado particularmente la capa</a:t>
            </a:r>
          </a:p>
          <a:p>
            <a:r>
              <a:rPr lang="es-ES_tradnl" sz="1200" b="0" i="0" u="none" strike="noStrike" kern="1200" baseline="0" dirty="0" smtClean="0">
                <a:solidFill>
                  <a:schemeClr val="tx1"/>
                </a:solidFill>
                <a:latin typeface="+mn-lt"/>
                <a:ea typeface="+mn-ea"/>
                <a:cs typeface="+mn-cs"/>
              </a:rPr>
              <a:t>superficial de los océanos. Hoy en día existe menos mezcla</a:t>
            </a:r>
          </a:p>
          <a:p>
            <a:r>
              <a:rPr lang="es-ES_tradnl" sz="1200" b="0" i="0" u="none" strike="noStrike" kern="1200" baseline="0" dirty="0" smtClean="0">
                <a:solidFill>
                  <a:schemeClr val="tx1"/>
                </a:solidFill>
                <a:latin typeface="+mn-lt"/>
                <a:ea typeface="+mn-ea"/>
                <a:cs typeface="+mn-cs"/>
              </a:rPr>
              <a:t>entre las capas de agua del océano. Esto significa menos</a:t>
            </a:r>
          </a:p>
          <a:p>
            <a:r>
              <a:rPr lang="es-ES_tradnl" sz="1200" b="0" i="0" u="none" strike="noStrike" kern="1200" baseline="0" dirty="0" smtClean="0">
                <a:solidFill>
                  <a:schemeClr val="tx1"/>
                </a:solidFill>
                <a:latin typeface="+mn-lt"/>
                <a:ea typeface="+mn-ea"/>
                <a:cs typeface="+mn-cs"/>
              </a:rPr>
              <a:t>intercambio de oxígeno y nutrientes entre capas y, a su vez,</a:t>
            </a:r>
          </a:p>
          <a:p>
            <a:r>
              <a:rPr lang="es-ES_tradnl" sz="1200" b="0" i="0" u="none" strike="noStrike" kern="1200" baseline="0" dirty="0" smtClean="0">
                <a:solidFill>
                  <a:schemeClr val="tx1"/>
                </a:solidFill>
                <a:latin typeface="+mn-lt"/>
                <a:ea typeface="+mn-ea"/>
                <a:cs typeface="+mn-cs"/>
              </a:rPr>
              <a:t>sistemas biológicos menos productivos. (Ver ‘productividad’</a:t>
            </a:r>
          </a:p>
          <a:p>
            <a:r>
              <a:rPr lang="es-ES_tradnl" sz="1200" b="0" i="0" u="none" strike="noStrike" kern="1200" baseline="0" dirty="0" smtClean="0">
                <a:solidFill>
                  <a:schemeClr val="tx1"/>
                </a:solidFill>
                <a:latin typeface="+mn-lt"/>
                <a:ea typeface="+mn-ea"/>
                <a:cs typeface="+mn-cs"/>
              </a:rPr>
              <a:t>en el Glosario). En la capa superior del océano abierto la</a:t>
            </a:r>
          </a:p>
          <a:p>
            <a:r>
              <a:rPr lang="es-ES_tradnl" sz="1200" b="0" i="0" u="none" strike="noStrike" kern="1200" baseline="0" dirty="0" smtClean="0">
                <a:solidFill>
                  <a:schemeClr val="tx1"/>
                </a:solidFill>
                <a:latin typeface="+mn-lt"/>
                <a:ea typeface="+mn-ea"/>
                <a:cs typeface="+mn-cs"/>
              </a:rPr>
              <a:t>cantidad de oxígeno disuelto en el agua disminuyó entre</a:t>
            </a:r>
          </a:p>
          <a:p>
            <a:r>
              <a:rPr lang="es-ES_tradnl" sz="1200" b="0" i="0" u="none" strike="noStrike" kern="1200" baseline="0" dirty="0" smtClean="0">
                <a:solidFill>
                  <a:schemeClr val="tx1"/>
                </a:solidFill>
                <a:latin typeface="+mn-lt"/>
                <a:ea typeface="+mn-ea"/>
                <a:cs typeface="+mn-cs"/>
              </a:rPr>
              <a:t>1970 y 2010.5</a:t>
            </a:r>
            <a:endParaRPr lang="en-US" dirty="0"/>
          </a:p>
        </p:txBody>
      </p:sp>
      <p:sp>
        <p:nvSpPr>
          <p:cNvPr id="4" name="Slide Number Placeholder 3"/>
          <p:cNvSpPr>
            <a:spLocks noGrp="1"/>
          </p:cNvSpPr>
          <p:nvPr>
            <p:ph type="sldNum" sz="quarter" idx="10"/>
          </p:nvPr>
        </p:nvSpPr>
        <p:spPr/>
        <p:txBody>
          <a:bodyPr/>
          <a:lstStyle/>
          <a:p>
            <a:fld id="{EEB432E1-03CE-EB4F-B07A-653BD0E4AC67}" type="slidenum">
              <a:rPr lang="en-US" smtClean="0"/>
              <a:t>4</a:t>
            </a:fld>
            <a:endParaRPr lang="en-US"/>
          </a:p>
        </p:txBody>
      </p:sp>
    </p:spTree>
    <p:extLst>
      <p:ext uri="{BB962C8B-B14F-4D97-AF65-F5344CB8AC3E}">
        <p14:creationId xmlns:p14="http://schemas.microsoft.com/office/powerpoint/2010/main" val="310015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Un océano más cálido y ácido, con menos oxígeno y cambios en los nutrientes disponibles, ya está afectando la distribución y</a:t>
            </a:r>
          </a:p>
          <a:p>
            <a:r>
              <a:rPr lang="es-ES_tradnl" noProof="0" dirty="0" smtClean="0"/>
              <a:t>Abundancia de vida marina en las zonas costeras, en mar abierto y en el fondo del mar.</a:t>
            </a:r>
          </a:p>
          <a:p>
            <a:endParaRPr lang="es-ES_tradnl" noProof="0" dirty="0" smtClean="0"/>
          </a:p>
          <a:p>
            <a:r>
              <a:rPr lang="es-ES_tradnl" noProof="0" dirty="0" smtClean="0"/>
              <a:t>El calentamiento de las aguas oceánicas y un océano más ácido están destruyendo los arrecifes de coral y las especies con conchas a base de calcio,</a:t>
            </a:r>
          </a:p>
          <a:p>
            <a:r>
              <a:rPr lang="es-ES_tradnl" noProof="0" dirty="0" smtClean="0"/>
              <a:t>como mejillones y percebes. La disminución de la salud de los arrecifes de coral reducirá en gran medida su contribución a la sociedad humana,</a:t>
            </a:r>
          </a:p>
          <a:p>
            <a:r>
              <a:rPr lang="es-ES_tradnl" noProof="0" dirty="0" smtClean="0"/>
              <a:t>incluyendo a las industrias de alimentos, protección costera y turismo.</a:t>
            </a:r>
          </a:p>
          <a:p>
            <a:endParaRPr lang="es-ES_tradnl" noProof="0" dirty="0" smtClean="0"/>
          </a:p>
          <a:p>
            <a:r>
              <a:rPr lang="es-ES_tradnl" noProof="0" dirty="0" smtClean="0"/>
              <a:t>Las especies marinas están en movimiento como resultado del cambio climático, por lo que en cualquier lugar, la abundancia y la mezcla de especies está cambiando.</a:t>
            </a:r>
          </a:p>
          <a:p>
            <a:endParaRPr lang="es-ES_tradnl" noProof="0" dirty="0" smtClean="0"/>
          </a:p>
          <a:p>
            <a:r>
              <a:rPr lang="es-ES_tradnl" noProof="0" dirty="0" smtClean="0"/>
              <a:t>La distribución de las poblaciones de peces está cambiando, lo que tendrá un impacto particular en la población local que depende de las poblaciones de peces.</a:t>
            </a:r>
          </a:p>
          <a:p>
            <a:r>
              <a:rPr lang="es-ES_tradnl" noProof="0" dirty="0" smtClean="0"/>
              <a:t>por sus medios de vida y por sus propios suministros de alimentos. Se cree que el calentamiento oceánico futuro tendrá un impacto particular,</a:t>
            </a:r>
          </a:p>
          <a:p>
            <a:r>
              <a:rPr lang="es-ES_tradnl" noProof="0" dirty="0" smtClean="0"/>
              <a:t>disminuyendo las capturas de peces de los océanos tropicales (causando disminuciones tres veces mayores que el promedio mundial).</a:t>
            </a:r>
          </a:p>
          <a:p>
            <a:endParaRPr lang="es-ES_tradnl" noProof="0" dirty="0" smtClean="0"/>
          </a:p>
          <a:p>
            <a:r>
              <a:rPr lang="es-ES_tradnl" noProof="0" dirty="0" smtClean="0"/>
              <a:t>El cambio climático afectará la corriente de Humboldt, un sistema de </a:t>
            </a:r>
            <a:r>
              <a:rPr lang="es-ES_tradnl" noProof="0" dirty="0" err="1" smtClean="0"/>
              <a:t>surgencia</a:t>
            </a:r>
            <a:r>
              <a:rPr lang="es-ES_tradnl" noProof="0" dirty="0" smtClean="0"/>
              <a:t> oceánica que trae aguas frías y ricas en nutrientes de</a:t>
            </a:r>
          </a:p>
          <a:p>
            <a:r>
              <a:rPr lang="es-ES_tradnl" noProof="0" dirty="0" smtClean="0"/>
              <a:t>Las aguas profundas a la superficie en el Pacífico Oriental, que afectan a las costas de Chile, Perú y Ecuador. Modelos </a:t>
            </a:r>
            <a:r>
              <a:rPr lang="es-ES_tradnl" noProof="0" dirty="0" err="1" smtClean="0"/>
              <a:t>cientificos</a:t>
            </a:r>
            <a:endParaRPr lang="es-ES_tradnl" noProof="0" dirty="0" smtClean="0"/>
          </a:p>
          <a:p>
            <a:r>
              <a:rPr lang="es-ES_tradnl" noProof="0" dirty="0" smtClean="0"/>
              <a:t>predecir que la corriente de Humboldt se desoxigenará y se volverá más ácida para 2100, lo que afectará la salud de</a:t>
            </a:r>
          </a:p>
          <a:p>
            <a:r>
              <a:rPr lang="es-ES_tradnl" noProof="0" dirty="0" smtClean="0"/>
              <a:t>fauna marina que depende de sus aguas.</a:t>
            </a:r>
          </a:p>
          <a:p>
            <a:endParaRPr lang="es-ES_tradnl" noProof="0" dirty="0" smtClean="0"/>
          </a:p>
          <a:p>
            <a:r>
              <a:rPr lang="es-ES_tradnl" noProof="0" dirty="0" smtClean="0"/>
              <a:t>Estos cambios pondrán en riesgo los beneficios del ecosistema que estos sistemas de </a:t>
            </a:r>
            <a:r>
              <a:rPr lang="es-ES_tradnl" noProof="0" dirty="0" err="1" smtClean="0"/>
              <a:t>surgencia</a:t>
            </a:r>
            <a:r>
              <a:rPr lang="es-ES_tradnl" noProof="0" dirty="0" smtClean="0"/>
              <a:t> oceánica proporcionan a las sociedades humanas.</a:t>
            </a:r>
          </a:p>
          <a:p>
            <a:r>
              <a:rPr lang="es-ES_tradnl" noProof="0" dirty="0" smtClean="0"/>
              <a:t>viviendo cerca de ellos, como la pesca y la acuicultura.</a:t>
            </a:r>
            <a:endParaRPr lang="es-ES_tradnl" noProof="0" dirty="0"/>
          </a:p>
        </p:txBody>
      </p:sp>
      <p:sp>
        <p:nvSpPr>
          <p:cNvPr id="4" name="Slide Number Placeholder 3"/>
          <p:cNvSpPr>
            <a:spLocks noGrp="1"/>
          </p:cNvSpPr>
          <p:nvPr>
            <p:ph type="sldNum" sz="quarter" idx="5"/>
          </p:nvPr>
        </p:nvSpPr>
        <p:spPr/>
        <p:txBody>
          <a:bodyPr/>
          <a:lstStyle/>
          <a:p>
            <a:fld id="{EEB432E1-03CE-EB4F-B07A-653BD0E4AC67}" type="slidenum">
              <a:rPr lang="en-US" smtClean="0"/>
              <a:t>5</a:t>
            </a:fld>
            <a:endParaRPr lang="en-US"/>
          </a:p>
        </p:txBody>
      </p:sp>
    </p:spTree>
    <p:extLst>
      <p:ext uri="{BB962C8B-B14F-4D97-AF65-F5344CB8AC3E}">
        <p14:creationId xmlns:p14="http://schemas.microsoft.com/office/powerpoint/2010/main" val="37312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6</a:t>
            </a:fld>
            <a:endParaRPr lang="en-US"/>
          </a:p>
        </p:txBody>
      </p:sp>
    </p:spTree>
    <p:extLst>
      <p:ext uri="{BB962C8B-B14F-4D97-AF65-F5344CB8AC3E}">
        <p14:creationId xmlns:p14="http://schemas.microsoft.com/office/powerpoint/2010/main" val="109395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noProof="0" dirty="0" smtClean="0">
                <a:solidFill>
                  <a:schemeClr val="tx1"/>
                </a:solidFill>
                <a:latin typeface="+mn-lt"/>
                <a:ea typeface="+mn-ea"/>
                <a:cs typeface="+mn-cs"/>
              </a:rPr>
              <a:t>A nivel mundial, el nivel del mar ahora está aumentando a una tasa de 3,6 mm por año. Eso es el doble de rápido que en el siglo XX.</a:t>
            </a:r>
          </a:p>
          <a:p>
            <a:r>
              <a:rPr lang="es-ES_tradnl" sz="1200" b="0" i="0" u="none" strike="noStrike" kern="1200" baseline="0" noProof="0" dirty="0" smtClean="0">
                <a:solidFill>
                  <a:schemeClr val="tx1"/>
                </a:solidFill>
                <a:latin typeface="+mn-lt"/>
                <a:ea typeface="+mn-ea"/>
                <a:cs typeface="+mn-cs"/>
              </a:rPr>
              <a:t>La aceleración en la tasa de aumento del nivel del mar en las últimas décadas es un fenómeno global, impulsado por tasas crecientes</a:t>
            </a:r>
          </a:p>
          <a:p>
            <a:r>
              <a:rPr lang="es-ES_tradnl" sz="1200" b="0" i="0" u="none" strike="noStrike" kern="1200" baseline="0" noProof="0" dirty="0" smtClean="0">
                <a:solidFill>
                  <a:schemeClr val="tx1"/>
                </a:solidFill>
                <a:latin typeface="+mn-lt"/>
                <a:ea typeface="+mn-ea"/>
                <a:cs typeface="+mn-cs"/>
              </a:rPr>
              <a:t>de pérdida de hielo de las capas de hielo de Groenlandia y la Antártida. La fusión continua de los glaciares y la expansión térmica de</a:t>
            </a:r>
          </a:p>
          <a:p>
            <a:r>
              <a:rPr lang="es-ES_tradnl" sz="1200" b="0" i="0" u="none" strike="noStrike" kern="1200" baseline="0" noProof="0" dirty="0" smtClean="0">
                <a:solidFill>
                  <a:schemeClr val="tx1"/>
                </a:solidFill>
                <a:latin typeface="+mn-lt"/>
                <a:ea typeface="+mn-ea"/>
                <a:cs typeface="+mn-cs"/>
              </a:rPr>
              <a:t>Los océanos en todo el mundo también han contribuido, porque el agua se expande en volumen a medida que se calienta.</a:t>
            </a:r>
          </a:p>
          <a:p>
            <a:endParaRPr lang="es-ES_tradnl" sz="1200" b="0" i="0" u="none" strike="noStrike" kern="1200" baseline="0" noProof="0" dirty="0" smtClean="0">
              <a:solidFill>
                <a:schemeClr val="tx1"/>
              </a:solidFill>
              <a:latin typeface="+mn-lt"/>
              <a:ea typeface="+mn-ea"/>
              <a:cs typeface="+mn-cs"/>
            </a:endParaRPr>
          </a:p>
          <a:p>
            <a:r>
              <a:rPr lang="es-ES_tradnl" sz="1200" b="0" i="0" u="none" strike="noStrike" kern="1200" baseline="0" noProof="0" dirty="0" smtClean="0">
                <a:solidFill>
                  <a:schemeClr val="tx1"/>
                </a:solidFill>
                <a:latin typeface="+mn-lt"/>
                <a:ea typeface="+mn-ea"/>
                <a:cs typeface="+mn-cs"/>
              </a:rPr>
              <a:t>En las zonas costeras bajas, 680 millones de personas en todo el mundo ahora están en riesgo por el aumento de los océanos, una cifra que alcanzará un</a:t>
            </a:r>
          </a:p>
          <a:p>
            <a:r>
              <a:rPr lang="es-ES_tradnl" sz="1200" b="0" i="0" u="none" strike="noStrike" kern="1200" baseline="0" noProof="0" dirty="0" smtClean="0">
                <a:solidFill>
                  <a:schemeClr val="tx1"/>
                </a:solidFill>
                <a:latin typeface="+mn-lt"/>
                <a:ea typeface="+mn-ea"/>
                <a:cs typeface="+mn-cs"/>
              </a:rPr>
              <a:t>mil millones de personas para 2050. En los próximos años, se puede esperar "riesgos significativamente mayores de desplazamiento humano" en</a:t>
            </a:r>
          </a:p>
          <a:p>
            <a:r>
              <a:rPr lang="es-ES_tradnl" sz="1200" b="0" i="0" u="none" strike="noStrike" kern="1200" baseline="0" noProof="0" dirty="0" smtClean="0">
                <a:solidFill>
                  <a:schemeClr val="tx1"/>
                </a:solidFill>
                <a:latin typeface="+mn-lt"/>
                <a:ea typeface="+mn-ea"/>
                <a:cs typeface="+mn-cs"/>
              </a:rPr>
              <a:t>Islas y costas de bajos ingresos y bajas.</a:t>
            </a:r>
          </a:p>
          <a:p>
            <a:endParaRPr lang="es-ES_tradnl" sz="1200" b="0" i="0" u="none" strike="noStrike" kern="1200" baseline="0" noProof="0" dirty="0" smtClean="0">
              <a:solidFill>
                <a:schemeClr val="tx1"/>
              </a:solidFill>
              <a:latin typeface="+mn-lt"/>
              <a:ea typeface="+mn-ea"/>
              <a:cs typeface="+mn-cs"/>
            </a:endParaRPr>
          </a:p>
          <a:p>
            <a:r>
              <a:rPr lang="es-ES_tradnl" sz="1200" b="0" i="0" u="none" strike="noStrike" kern="1200" baseline="0" noProof="0" dirty="0" smtClean="0">
                <a:solidFill>
                  <a:schemeClr val="tx1"/>
                </a:solidFill>
                <a:latin typeface="+mn-lt"/>
                <a:ea typeface="+mn-ea"/>
                <a:cs typeface="+mn-cs"/>
              </a:rPr>
              <a:t>Los fenómenos meteorológicos extremos como ciclones, inundaciones y olas de calor marinas tienen un impacto en la costa</a:t>
            </a:r>
          </a:p>
          <a:p>
            <a:r>
              <a:rPr lang="es-ES_tradnl" sz="1200" b="0" i="0" u="none" strike="noStrike" kern="1200" baseline="0" noProof="0" dirty="0" smtClean="0">
                <a:solidFill>
                  <a:schemeClr val="tx1"/>
                </a:solidFill>
                <a:latin typeface="+mn-lt"/>
                <a:ea typeface="+mn-ea"/>
                <a:cs typeface="+mn-cs"/>
              </a:rPr>
              <a:t>comunidades y lo haremos en el futuro. En promedio, los ciclones tropicales se volverán más intensos,</a:t>
            </a:r>
          </a:p>
          <a:p>
            <a:r>
              <a:rPr lang="es-ES_tradnl" sz="1200" b="0" i="0" u="none" strike="noStrike" kern="1200" baseline="0" noProof="0" dirty="0" smtClean="0">
                <a:solidFill>
                  <a:schemeClr val="tx1"/>
                </a:solidFill>
                <a:latin typeface="+mn-lt"/>
                <a:ea typeface="+mn-ea"/>
                <a:cs typeface="+mn-cs"/>
              </a:rPr>
              <a:t>más húmedo y más frecuente (tenga en cuenta que esto se aplica a las áreas tropicales, no a nivel mundial) y se asociará con</a:t>
            </a:r>
          </a:p>
          <a:p>
            <a:r>
              <a:rPr lang="es-ES_tradnl" sz="1200" b="0" i="0" u="none" strike="noStrike" kern="1200" baseline="0" noProof="0" dirty="0" smtClean="0">
                <a:solidFill>
                  <a:schemeClr val="tx1"/>
                </a:solidFill>
                <a:latin typeface="+mn-lt"/>
                <a:ea typeface="+mn-ea"/>
                <a:cs typeface="+mn-cs"/>
              </a:rPr>
              <a:t>niveles extremos del mar más altos.</a:t>
            </a:r>
          </a:p>
          <a:p>
            <a:endParaRPr lang="es-ES_tradnl" sz="1200" b="0" i="0" u="none" strike="noStrike" kern="1200" baseline="0" noProof="0" dirty="0" smtClean="0">
              <a:solidFill>
                <a:schemeClr val="tx1"/>
              </a:solidFill>
              <a:latin typeface="+mn-lt"/>
              <a:ea typeface="+mn-ea"/>
              <a:cs typeface="+mn-cs"/>
            </a:endParaRPr>
          </a:p>
          <a:p>
            <a:r>
              <a:rPr lang="es-ES_tradnl" sz="1200" b="0" i="0" u="none" strike="noStrike" kern="1200" baseline="0" noProof="0" dirty="0" smtClean="0">
                <a:solidFill>
                  <a:schemeClr val="tx1"/>
                </a:solidFill>
                <a:latin typeface="+mn-lt"/>
                <a:ea typeface="+mn-ea"/>
                <a:cs typeface="+mn-cs"/>
              </a:rPr>
              <a:t>Además, es probable que los eventos extremos de El Niño y La Niña ocurran con mayor frecuencia con el calentamiento global, incluso con</a:t>
            </a:r>
          </a:p>
          <a:p>
            <a:r>
              <a:rPr lang="es-ES_tradnl" sz="1200" b="0" i="0" u="none" strike="noStrike" kern="1200" baseline="0" noProof="0" dirty="0" smtClean="0">
                <a:solidFill>
                  <a:schemeClr val="tx1"/>
                </a:solidFill>
                <a:latin typeface="+mn-lt"/>
                <a:ea typeface="+mn-ea"/>
                <a:cs typeface="+mn-cs"/>
              </a:rPr>
              <a:t>niveles relativamente bajos de calentamiento. Los eventos de El Niño traen precipitaciones "pronunciadas" a las zonas ecuatoriales normalmente secas</a:t>
            </a:r>
          </a:p>
          <a:p>
            <a:r>
              <a:rPr lang="es-ES_tradnl" sz="1200" b="0" i="0" u="none" strike="noStrike" kern="1200" baseline="0" noProof="0" dirty="0" smtClean="0">
                <a:solidFill>
                  <a:schemeClr val="tx1"/>
                </a:solidFill>
                <a:latin typeface="+mn-lt"/>
                <a:ea typeface="+mn-ea"/>
                <a:cs typeface="+mn-cs"/>
              </a:rPr>
              <a:t>del Pacífico oriental, como Ecuador, Perú y Colombia. La Niña trae precipitaciones por debajo del promedio a las costas</a:t>
            </a:r>
          </a:p>
          <a:p>
            <a:r>
              <a:rPr lang="es-ES_tradnl" sz="1200" b="0" i="0" u="none" strike="noStrike" kern="1200" baseline="0" noProof="0" dirty="0" smtClean="0">
                <a:solidFill>
                  <a:schemeClr val="tx1"/>
                </a:solidFill>
                <a:latin typeface="+mn-lt"/>
                <a:ea typeface="+mn-ea"/>
                <a:cs typeface="+mn-cs"/>
              </a:rPr>
              <a:t>Perú y Chile pero más precipitaciones a los Andes centrales.</a:t>
            </a:r>
          </a:p>
          <a:p>
            <a:endParaRPr lang="es-ES_tradnl" sz="1200" b="0" i="0" u="none" strike="noStrike" kern="1200" baseline="0" noProof="0" dirty="0" smtClean="0">
              <a:solidFill>
                <a:schemeClr val="tx1"/>
              </a:solidFill>
              <a:latin typeface="+mn-lt"/>
              <a:ea typeface="+mn-ea"/>
              <a:cs typeface="+mn-cs"/>
            </a:endParaRPr>
          </a:p>
          <a:p>
            <a:r>
              <a:rPr lang="es-ES_tradnl" sz="1200" b="0" i="0" u="none" strike="noStrike" kern="1200" baseline="0" noProof="0" dirty="0" smtClean="0">
                <a:solidFill>
                  <a:schemeClr val="tx1"/>
                </a:solidFill>
                <a:latin typeface="+mn-lt"/>
                <a:ea typeface="+mn-ea"/>
                <a:cs typeface="+mn-cs"/>
              </a:rPr>
              <a:t>Los eventos climáticos extremos son peligros que pueden crear impactos en cascada sobre las personas y el medio ambiente.</a:t>
            </a:r>
          </a:p>
          <a:p>
            <a:r>
              <a:rPr lang="es-ES_tradnl" sz="1200" b="0" i="0" u="none" strike="noStrike" kern="1200" baseline="0" noProof="0" dirty="0" smtClean="0">
                <a:solidFill>
                  <a:schemeClr val="tx1"/>
                </a:solidFill>
                <a:latin typeface="+mn-lt"/>
                <a:ea typeface="+mn-ea"/>
                <a:cs typeface="+mn-cs"/>
              </a:rPr>
              <a:t>Cuando se combinan con problemas no climáticos (como la desigualdad social u otros aspectos de insostenibilidad</a:t>
            </a:r>
          </a:p>
          <a:p>
            <a:r>
              <a:rPr lang="es-ES_tradnl" sz="1200" b="0" i="0" u="none" strike="noStrike" kern="1200" baseline="0" noProof="0" dirty="0" smtClean="0">
                <a:solidFill>
                  <a:schemeClr val="tx1"/>
                </a:solidFill>
                <a:latin typeface="+mn-lt"/>
                <a:ea typeface="+mn-ea"/>
                <a:cs typeface="+mn-cs"/>
              </a:rPr>
              <a:t>desarrollo), pueden afectar la exposición y vulnerabilidad de las personas y crear riesgos compuestos.</a:t>
            </a:r>
          </a:p>
          <a:p>
            <a:endParaRPr lang="es-ES_tradnl" sz="1200" b="0" i="0" u="none" strike="noStrike" kern="1200" baseline="0" noProof="0" dirty="0" smtClean="0">
              <a:solidFill>
                <a:schemeClr val="tx1"/>
              </a:solidFill>
              <a:latin typeface="+mn-lt"/>
              <a:ea typeface="+mn-ea"/>
              <a:cs typeface="+mn-cs"/>
            </a:endParaRPr>
          </a:p>
          <a:p>
            <a:r>
              <a:rPr lang="es-ES_tradnl" sz="1200" b="0" i="0" u="none" strike="noStrike" kern="1200" baseline="0" noProof="0" dirty="0" smtClean="0">
                <a:solidFill>
                  <a:schemeClr val="tx1"/>
                </a:solidFill>
                <a:latin typeface="+mn-lt"/>
                <a:ea typeface="+mn-ea"/>
                <a:cs typeface="+mn-cs"/>
              </a:rPr>
              <a:t>Por ejemplo, las floraciones de algas ahora están aumentando en los estuarios de todo el mundo, incluso en América Latina. Esto es en parte</a:t>
            </a:r>
          </a:p>
          <a:p>
            <a:r>
              <a:rPr lang="es-ES_tradnl" sz="1200" b="0" i="0" u="none" strike="noStrike" kern="1200" baseline="0" noProof="0" dirty="0" smtClean="0">
                <a:solidFill>
                  <a:schemeClr val="tx1"/>
                </a:solidFill>
                <a:latin typeface="+mn-lt"/>
                <a:ea typeface="+mn-ea"/>
                <a:cs typeface="+mn-cs"/>
              </a:rPr>
              <a:t>impulsado por la contaminación ambiental directa, como la escorrentía de nutrientes de las granjas y la contaminación por las fábricas. </a:t>
            </a:r>
            <a:r>
              <a:rPr lang="es-ES_tradnl" sz="1200" b="0" i="0" u="none" strike="noStrike" kern="1200" baseline="0" noProof="0" dirty="0" err="1" smtClean="0">
                <a:solidFill>
                  <a:schemeClr val="tx1"/>
                </a:solidFill>
                <a:latin typeface="+mn-lt"/>
                <a:ea typeface="+mn-ea"/>
                <a:cs typeface="+mn-cs"/>
              </a:rPr>
              <a:t>Tambien</a:t>
            </a:r>
            <a:r>
              <a:rPr lang="es-ES_tradnl" sz="1200" b="0" i="0" u="none" strike="noStrike" kern="1200" baseline="0" noProof="0" dirty="0" smtClean="0">
                <a:solidFill>
                  <a:schemeClr val="tx1"/>
                </a:solidFill>
                <a:latin typeface="+mn-lt"/>
                <a:ea typeface="+mn-ea"/>
                <a:cs typeface="+mn-cs"/>
              </a:rPr>
              <a:t> es</a:t>
            </a:r>
          </a:p>
          <a:p>
            <a:r>
              <a:rPr lang="es-ES_tradnl" sz="1200" b="0" i="0" u="none" strike="noStrike" kern="1200" baseline="0" noProof="0" dirty="0" smtClean="0">
                <a:solidFill>
                  <a:schemeClr val="tx1"/>
                </a:solidFill>
                <a:latin typeface="+mn-lt"/>
                <a:ea typeface="+mn-ea"/>
                <a:cs typeface="+mn-cs"/>
              </a:rPr>
              <a:t>agravado por el cambio climático, porque el aumento de la temperatura estimula la respiración bacteriana.</a:t>
            </a:r>
          </a:p>
          <a:p>
            <a:endParaRPr lang="es-ES_tradnl" sz="1200" b="0" i="0" u="none" strike="noStrike" kern="1200" baseline="0" noProof="0" dirty="0" smtClean="0">
              <a:solidFill>
                <a:schemeClr val="tx1"/>
              </a:solidFill>
              <a:latin typeface="+mn-lt"/>
              <a:ea typeface="+mn-ea"/>
              <a:cs typeface="+mn-cs"/>
            </a:endParaRPr>
          </a:p>
          <a:p>
            <a:r>
              <a:rPr lang="es-ES_tradnl" sz="1200" b="0" i="0" u="none" strike="noStrike" kern="1200" baseline="0" noProof="0" dirty="0" smtClean="0">
                <a:solidFill>
                  <a:schemeClr val="tx1"/>
                </a:solidFill>
                <a:latin typeface="+mn-lt"/>
                <a:ea typeface="+mn-ea"/>
                <a:cs typeface="+mn-cs"/>
              </a:rPr>
              <a:t>Además, el cambio climático aumenta la forma en que los organismos marinos </a:t>
            </a:r>
            <a:r>
              <a:rPr lang="es-ES_tradnl" sz="1200" b="0" i="0" u="none" strike="noStrike" kern="1200" baseline="0" noProof="0" dirty="0" err="1" smtClean="0">
                <a:solidFill>
                  <a:schemeClr val="tx1"/>
                </a:solidFill>
                <a:latin typeface="+mn-lt"/>
                <a:ea typeface="+mn-ea"/>
                <a:cs typeface="+mn-cs"/>
              </a:rPr>
              <a:t>bioacumulan</a:t>
            </a:r>
            <a:r>
              <a:rPr lang="es-ES_tradnl" sz="1200" b="0" i="0" u="none" strike="noStrike" kern="1200" baseline="0" noProof="0" dirty="0" smtClean="0">
                <a:solidFill>
                  <a:schemeClr val="tx1"/>
                </a:solidFill>
                <a:latin typeface="+mn-lt"/>
                <a:ea typeface="+mn-ea"/>
                <a:cs typeface="+mn-cs"/>
              </a:rPr>
              <a:t> sustancias peligrosas como</a:t>
            </a:r>
          </a:p>
          <a:p>
            <a:r>
              <a:rPr lang="es-ES_tradnl" sz="1200" b="0" i="0" u="none" strike="noStrike" kern="1200" baseline="0" noProof="0" dirty="0" smtClean="0">
                <a:solidFill>
                  <a:schemeClr val="tx1"/>
                </a:solidFill>
                <a:latin typeface="+mn-lt"/>
                <a:ea typeface="+mn-ea"/>
                <a:cs typeface="+mn-cs"/>
              </a:rPr>
              <a:t>como contaminantes orgánicos persistentes y mercurio. Los riesgos de impactos negativos están aumentando, tanto para los marinos</a:t>
            </a:r>
          </a:p>
          <a:p>
            <a:r>
              <a:rPr lang="es-ES_tradnl" sz="1200" b="0" i="0" u="none" strike="noStrike" kern="1200" baseline="0" noProof="0" dirty="0" smtClean="0">
                <a:solidFill>
                  <a:schemeClr val="tx1"/>
                </a:solidFill>
                <a:latin typeface="+mn-lt"/>
                <a:ea typeface="+mn-ea"/>
                <a:cs typeface="+mn-cs"/>
              </a:rPr>
              <a:t>ecosistemas y para personas que comen muchos mariscos.</a:t>
            </a:r>
            <a:endParaRPr lang="es-ES_tradnl" sz="1200" b="0" i="0" u="none" strike="noStrike" kern="1200" baseline="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7</a:t>
            </a:fld>
            <a:endParaRPr lang="en-US"/>
          </a:p>
        </p:txBody>
      </p:sp>
    </p:spTree>
    <p:extLst>
      <p:ext uri="{BB962C8B-B14F-4D97-AF65-F5344CB8AC3E}">
        <p14:creationId xmlns:p14="http://schemas.microsoft.com/office/powerpoint/2010/main" val="37645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El aumento del nivel del mar está creando una "compresión costera" en importantes ecosistemas costeros que son fértiles y biológicamente</a:t>
            </a:r>
          </a:p>
          <a:p>
            <a:r>
              <a:rPr lang="es-ES_tradnl" noProof="0" dirty="0" smtClean="0"/>
              <a:t>productivo y apuntalar los medios de vida de millones de latinoamericanos. Estos incluyen manglares, pastos marinos, costeros</a:t>
            </a:r>
          </a:p>
          <a:p>
            <a:r>
              <a:rPr lang="es-ES_tradnl" noProof="0" dirty="0" smtClean="0"/>
              <a:t>humedales, agricultura basada en el delta y ecosistemas de dunas. La compresión costera describe lo que sucede cuando se construye</a:t>
            </a:r>
          </a:p>
          <a:p>
            <a:r>
              <a:rPr lang="es-ES_tradnl" noProof="0" dirty="0" smtClean="0"/>
              <a:t>El medio ambiente (por ejemplo, asentamientos e infraestructura) proporciona una barrera dura para los ecosistemas en un lado y en aumento</a:t>
            </a:r>
          </a:p>
          <a:p>
            <a:r>
              <a:rPr lang="es-ES_tradnl" noProof="0" dirty="0" smtClean="0"/>
              <a:t>los mares proporcionan una barrera en el otro.</a:t>
            </a:r>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8</a:t>
            </a:fld>
            <a:endParaRPr lang="en-US"/>
          </a:p>
        </p:txBody>
      </p:sp>
    </p:spTree>
    <p:extLst>
      <p:ext uri="{BB962C8B-B14F-4D97-AF65-F5344CB8AC3E}">
        <p14:creationId xmlns:p14="http://schemas.microsoft.com/office/powerpoint/2010/main" val="57311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Las </a:t>
            </a:r>
            <a:r>
              <a:rPr lang="en-GB" dirty="0" err="1" smtClean="0"/>
              <a:t>tierras</a:t>
            </a:r>
            <a:r>
              <a:rPr lang="en-GB" dirty="0" smtClean="0"/>
              <a:t> </a:t>
            </a:r>
            <a:r>
              <a:rPr lang="en-GB" dirty="0" err="1" smtClean="0"/>
              <a:t>congeladas</a:t>
            </a:r>
            <a:r>
              <a:rPr lang="en-GB" dirty="0" smtClean="0"/>
              <a:t> (la </a:t>
            </a:r>
            <a:r>
              <a:rPr lang="en-GB" dirty="0" err="1" smtClean="0"/>
              <a:t>criosfera</a:t>
            </a:r>
            <a:r>
              <a:rPr lang="en-GB" dirty="0" smtClean="0"/>
              <a:t>) se </a:t>
            </a:r>
            <a:r>
              <a:rPr lang="en-GB" dirty="0" err="1" smtClean="0"/>
              <a:t>están</a:t>
            </a:r>
            <a:r>
              <a:rPr lang="en-GB" dirty="0" smtClean="0"/>
              <a:t> </a:t>
            </a:r>
            <a:r>
              <a:rPr lang="en-GB" dirty="0" err="1" smtClean="0"/>
              <a:t>derritiendo</a:t>
            </a:r>
            <a:r>
              <a:rPr lang="en-GB" dirty="0" smtClean="0"/>
              <a:t> </a:t>
            </a:r>
            <a:r>
              <a:rPr lang="en-GB" dirty="0" err="1" smtClean="0"/>
              <a:t>como</a:t>
            </a:r>
            <a:r>
              <a:rPr lang="en-GB" dirty="0" smtClean="0"/>
              <a:t> </a:t>
            </a:r>
            <a:r>
              <a:rPr lang="en-GB" dirty="0" err="1" smtClean="0"/>
              <a:t>resultado</a:t>
            </a:r>
            <a:r>
              <a:rPr lang="en-GB" dirty="0" smtClean="0"/>
              <a:t> del </a:t>
            </a:r>
            <a:r>
              <a:rPr lang="en-GB" dirty="0" err="1" smtClean="0"/>
              <a:t>cambio</a:t>
            </a:r>
            <a:r>
              <a:rPr lang="en-GB" dirty="0" smtClean="0"/>
              <a:t> </a:t>
            </a:r>
            <a:r>
              <a:rPr lang="en-GB" dirty="0" err="1" smtClean="0"/>
              <a:t>climático</a:t>
            </a:r>
            <a:r>
              <a:rPr lang="en-GB" dirty="0" smtClean="0"/>
              <a:t>, con </a:t>
            </a:r>
            <a:r>
              <a:rPr lang="en-GB" dirty="0" err="1" smtClean="0"/>
              <a:t>implicaciones</a:t>
            </a:r>
            <a:r>
              <a:rPr lang="en-GB" dirty="0" smtClean="0"/>
              <a:t> </a:t>
            </a:r>
            <a:r>
              <a:rPr lang="en-GB" dirty="0" err="1" smtClean="0"/>
              <a:t>para</a:t>
            </a:r>
            <a:r>
              <a:rPr lang="en-GB" dirty="0" smtClean="0"/>
              <a:t> la </a:t>
            </a:r>
            <a:r>
              <a:rPr lang="en-GB" dirty="0" err="1" smtClean="0"/>
              <a:t>región</a:t>
            </a:r>
            <a:r>
              <a:rPr lang="en-GB" dirty="0" smtClean="0"/>
              <a:t> </a:t>
            </a:r>
            <a:r>
              <a:rPr lang="en-GB" dirty="0" err="1" smtClean="0"/>
              <a:t>andina</a:t>
            </a: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Los </a:t>
            </a:r>
            <a:r>
              <a:rPr lang="en-GB" dirty="0" err="1" smtClean="0"/>
              <a:t>cambios</a:t>
            </a:r>
            <a:r>
              <a:rPr lang="en-GB" dirty="0" smtClean="0"/>
              <a:t> en </a:t>
            </a:r>
            <a:r>
              <a:rPr lang="en-GB" dirty="0" err="1" smtClean="0"/>
              <a:t>curso</a:t>
            </a:r>
            <a:r>
              <a:rPr lang="en-GB" dirty="0" smtClean="0"/>
              <a:t> en los </a:t>
            </a:r>
            <a:r>
              <a:rPr lang="en-GB" dirty="0" err="1" smtClean="0"/>
              <a:t>ríos</a:t>
            </a:r>
            <a:r>
              <a:rPr lang="en-GB" dirty="0" smtClean="0"/>
              <a:t> </a:t>
            </a:r>
            <a:r>
              <a:rPr lang="en-GB" dirty="0" err="1" smtClean="0"/>
              <a:t>alimentados</a:t>
            </a:r>
            <a:r>
              <a:rPr lang="en-GB" dirty="0" smtClean="0"/>
              <a:t> </a:t>
            </a:r>
            <a:r>
              <a:rPr lang="en-GB" dirty="0" err="1" smtClean="0"/>
              <a:t>por</a:t>
            </a:r>
            <a:r>
              <a:rPr lang="en-GB" dirty="0" smtClean="0"/>
              <a:t> </a:t>
            </a:r>
            <a:r>
              <a:rPr lang="en-GB" dirty="0" err="1" smtClean="0"/>
              <a:t>glaciares</a:t>
            </a:r>
            <a:r>
              <a:rPr lang="en-GB" dirty="0" smtClean="0"/>
              <a:t> no </a:t>
            </a:r>
            <a:r>
              <a:rPr lang="en-GB" dirty="0" err="1" smtClean="0"/>
              <a:t>pueden</a:t>
            </a:r>
            <a:r>
              <a:rPr lang="en-GB" dirty="0" smtClean="0"/>
              <a:t> </a:t>
            </a:r>
            <a:r>
              <a:rPr lang="en-GB" dirty="0" err="1" smtClean="0"/>
              <a:t>revertirse</a:t>
            </a:r>
            <a:r>
              <a:rPr lang="en-GB" dirty="0" smtClean="0"/>
              <a:t>. En </a:t>
            </a:r>
            <a:r>
              <a:rPr lang="en-GB" dirty="0" err="1" smtClean="0"/>
              <a:t>regiones</a:t>
            </a:r>
            <a:r>
              <a:rPr lang="en-GB" dirty="0" smtClean="0"/>
              <a:t> con </a:t>
            </a:r>
            <a:r>
              <a:rPr lang="en-GB" dirty="0" err="1" smtClean="0"/>
              <a:t>poca</a:t>
            </a:r>
            <a:r>
              <a:rPr lang="en-GB" dirty="0" smtClean="0"/>
              <a:t> </a:t>
            </a:r>
            <a:r>
              <a:rPr lang="en-GB" dirty="0" err="1" smtClean="0"/>
              <a:t>cobertura</a:t>
            </a:r>
            <a:r>
              <a:rPr lang="en-GB" dirty="0" smtClean="0"/>
              <a:t> de </a:t>
            </a:r>
            <a:r>
              <a:rPr lang="en-GB" dirty="0" err="1" smtClean="0"/>
              <a:t>glaciares</a:t>
            </a:r>
            <a:r>
              <a:rPr lang="en-GB" dirty="0" smtClean="0"/>
              <a:t> </a:t>
            </a:r>
            <a:r>
              <a:rPr lang="en-GB" dirty="0" err="1" smtClean="0"/>
              <a:t>como</a:t>
            </a:r>
            <a:r>
              <a:rPr lang="en-GB" dirty="0" smtClean="0"/>
              <a:t> la tropical</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Andes, la </a:t>
            </a:r>
            <a:r>
              <a:rPr lang="en-GB" dirty="0" err="1" smtClean="0"/>
              <a:t>mayoría</a:t>
            </a:r>
            <a:r>
              <a:rPr lang="en-GB" dirty="0" smtClean="0"/>
              <a:t> de los </a:t>
            </a:r>
            <a:r>
              <a:rPr lang="en-GB" dirty="0" err="1" smtClean="0"/>
              <a:t>glaciares</a:t>
            </a:r>
            <a:r>
              <a:rPr lang="en-GB" dirty="0" smtClean="0"/>
              <a:t> </a:t>
            </a:r>
            <a:r>
              <a:rPr lang="en-GB" dirty="0" err="1" smtClean="0"/>
              <a:t>ya</a:t>
            </a:r>
            <a:r>
              <a:rPr lang="en-GB" dirty="0" smtClean="0"/>
              <a:t> </a:t>
            </a:r>
            <a:r>
              <a:rPr lang="en-GB" dirty="0" err="1" smtClean="0"/>
              <a:t>han</a:t>
            </a:r>
            <a:r>
              <a:rPr lang="en-GB" dirty="0" smtClean="0"/>
              <a:t> </a:t>
            </a:r>
            <a:r>
              <a:rPr lang="en-GB" dirty="0" err="1" smtClean="0"/>
              <a:t>superado</a:t>
            </a:r>
            <a:r>
              <a:rPr lang="en-GB" dirty="0" smtClean="0"/>
              <a:t> sus "</a:t>
            </a:r>
            <a:r>
              <a:rPr lang="en-GB" dirty="0" err="1" smtClean="0"/>
              <a:t>niveles</a:t>
            </a:r>
            <a:r>
              <a:rPr lang="en-GB" dirty="0" smtClean="0"/>
              <a:t> </a:t>
            </a:r>
            <a:r>
              <a:rPr lang="en-GB" dirty="0" err="1" smtClean="0"/>
              <a:t>máximos</a:t>
            </a:r>
            <a:r>
              <a:rPr lang="en-GB" dirty="0" smtClean="0"/>
              <a:t>" de </a:t>
            </a:r>
            <a:r>
              <a:rPr lang="en-GB" dirty="0" err="1" smtClean="0"/>
              <a:t>escorrentía</a:t>
            </a:r>
            <a:r>
              <a:rPr lang="en-GB" dirty="0" smtClean="0"/>
              <a:t> </a:t>
            </a:r>
            <a:r>
              <a:rPr lang="en-GB" dirty="0" err="1" smtClean="0"/>
              <a:t>anual</a:t>
            </a:r>
            <a:r>
              <a:rPr lang="en-GB" dirty="0" smtClean="0"/>
              <a:t> </a:t>
            </a:r>
            <a:r>
              <a:rPr lang="en-GB" dirty="0" err="1" smtClean="0"/>
              <a:t>promedio</a:t>
            </a:r>
            <a:r>
              <a:rPr lang="en-GB" dirty="0" smtClean="0"/>
              <a:t> y </a:t>
            </a:r>
            <a:r>
              <a:rPr lang="en-GB" dirty="0" err="1" smtClean="0"/>
              <a:t>escorrentía</a:t>
            </a:r>
            <a:r>
              <a:rPr lang="en-GB" dirty="0" smtClean="0"/>
              <a:t> de </a:t>
            </a:r>
            <a:r>
              <a:rPr lang="en-GB" dirty="0" err="1" smtClean="0"/>
              <a:t>verano</a:t>
            </a:r>
            <a:r>
              <a:rPr lang="en-GB" dirty="0" smtClean="0"/>
              <a:t>, y </a:t>
            </a:r>
            <a:r>
              <a:rPr lang="en-GB" dirty="0" err="1" smtClean="0"/>
              <a:t>escorrentía</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Ahora</a:t>
            </a:r>
            <a:r>
              <a:rPr lang="en-GB" dirty="0" smtClean="0"/>
              <a:t> se </a:t>
            </a:r>
            <a:r>
              <a:rPr lang="en-GB" dirty="0" err="1" smtClean="0"/>
              <a:t>puede</a:t>
            </a:r>
            <a:r>
              <a:rPr lang="en-GB" dirty="0" smtClean="0"/>
              <a:t> </a:t>
            </a:r>
            <a:r>
              <a:rPr lang="en-GB" dirty="0" err="1" smtClean="0"/>
              <a:t>esperar</a:t>
            </a:r>
            <a:r>
              <a:rPr lang="en-GB" dirty="0" smtClean="0"/>
              <a:t> </a:t>
            </a:r>
            <a:r>
              <a:rPr lang="en-GB" dirty="0" err="1" smtClean="0"/>
              <a:t>que</a:t>
            </a:r>
            <a:r>
              <a:rPr lang="en-GB" dirty="0" smtClean="0"/>
              <a:t> </a:t>
            </a:r>
            <a:r>
              <a:rPr lang="en-GB" dirty="0" err="1" smtClean="0"/>
              <a:t>disminuya</a:t>
            </a:r>
            <a:r>
              <a:rPr lang="en-GB" dirty="0" smtClean="0"/>
              <a:t>. Se </a:t>
            </a:r>
            <a:r>
              <a:rPr lang="en-GB" dirty="0" err="1" smtClean="0"/>
              <a:t>prevé</a:t>
            </a:r>
            <a:r>
              <a:rPr lang="en-GB" dirty="0" smtClean="0"/>
              <a:t> </a:t>
            </a:r>
            <a:r>
              <a:rPr lang="en-GB" dirty="0" err="1" smtClean="0"/>
              <a:t>que</a:t>
            </a:r>
            <a:r>
              <a:rPr lang="en-GB" dirty="0" smtClean="0"/>
              <a:t> los </a:t>
            </a:r>
            <a:r>
              <a:rPr lang="en-GB" dirty="0" err="1" smtClean="0"/>
              <a:t>pequeños</a:t>
            </a:r>
            <a:r>
              <a:rPr lang="en-GB" dirty="0" smtClean="0"/>
              <a:t> </a:t>
            </a:r>
            <a:r>
              <a:rPr lang="en-GB" dirty="0" err="1" smtClean="0"/>
              <a:t>glaciares</a:t>
            </a:r>
            <a:r>
              <a:rPr lang="en-GB" dirty="0" smtClean="0"/>
              <a:t> </a:t>
            </a:r>
            <a:r>
              <a:rPr lang="en-GB" dirty="0" err="1" smtClean="0"/>
              <a:t>como</a:t>
            </a:r>
            <a:r>
              <a:rPr lang="en-GB" dirty="0" smtClean="0"/>
              <a:t> los </a:t>
            </a:r>
            <a:r>
              <a:rPr lang="en-GB" dirty="0" err="1" smtClean="0"/>
              <a:t>que</a:t>
            </a:r>
            <a:r>
              <a:rPr lang="en-GB" dirty="0" smtClean="0"/>
              <a:t> se </a:t>
            </a:r>
            <a:r>
              <a:rPr lang="en-GB" dirty="0" err="1" smtClean="0"/>
              <a:t>encuentran</a:t>
            </a:r>
            <a:r>
              <a:rPr lang="en-GB" dirty="0" smtClean="0"/>
              <a:t> en los Andes </a:t>
            </a:r>
            <a:r>
              <a:rPr lang="en-GB" dirty="0" err="1" smtClean="0"/>
              <a:t>pierdan</a:t>
            </a:r>
            <a:r>
              <a:rPr lang="en-GB" dirty="0" smtClean="0"/>
              <a:t> el 80% de sus</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masa</a:t>
            </a:r>
            <a:r>
              <a:rPr lang="en-GB" dirty="0" smtClean="0"/>
              <a:t> de </a:t>
            </a:r>
            <a:r>
              <a:rPr lang="en-GB" dirty="0" err="1" smtClean="0"/>
              <a:t>hielo</a:t>
            </a:r>
            <a:r>
              <a:rPr lang="en-GB" dirty="0" smtClean="0"/>
              <a:t> actual </a:t>
            </a:r>
            <a:r>
              <a:rPr lang="en-GB" dirty="0" err="1" smtClean="0"/>
              <a:t>para</a:t>
            </a:r>
            <a:r>
              <a:rPr lang="en-GB" dirty="0" smtClean="0"/>
              <a:t> 2100 en </a:t>
            </a:r>
            <a:r>
              <a:rPr lang="en-GB" dirty="0" err="1" smtClean="0"/>
              <a:t>escenarios</a:t>
            </a:r>
            <a:r>
              <a:rPr lang="en-GB" dirty="0" smtClean="0"/>
              <a:t> de </a:t>
            </a:r>
            <a:r>
              <a:rPr lang="en-GB" dirty="0" err="1" smtClean="0"/>
              <a:t>alta</a:t>
            </a:r>
            <a:r>
              <a:rPr lang="en-GB" dirty="0" smtClean="0"/>
              <a:t> </a:t>
            </a:r>
            <a:r>
              <a:rPr lang="en-GB" dirty="0" err="1" smtClean="0"/>
              <a:t>emisión</a:t>
            </a: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 </a:t>
            </a:r>
            <a:r>
              <a:rPr lang="en-GB" dirty="0" err="1" smtClean="0"/>
              <a:t>medida</a:t>
            </a:r>
            <a:r>
              <a:rPr lang="en-GB" dirty="0" smtClean="0"/>
              <a:t> </a:t>
            </a:r>
            <a:r>
              <a:rPr lang="en-GB" dirty="0" err="1" smtClean="0"/>
              <a:t>que</a:t>
            </a:r>
            <a:r>
              <a:rPr lang="en-GB" dirty="0" smtClean="0"/>
              <a:t> los </a:t>
            </a:r>
            <a:r>
              <a:rPr lang="en-GB" dirty="0" err="1" smtClean="0"/>
              <a:t>glaciares</a:t>
            </a:r>
            <a:r>
              <a:rPr lang="en-GB" dirty="0" smtClean="0"/>
              <a:t> de </a:t>
            </a:r>
            <a:r>
              <a:rPr lang="en-GB" dirty="0" err="1" smtClean="0"/>
              <a:t>montaña</a:t>
            </a:r>
            <a:r>
              <a:rPr lang="en-GB" dirty="0" smtClean="0"/>
              <a:t> se </a:t>
            </a:r>
            <a:r>
              <a:rPr lang="en-GB" dirty="0" err="1" smtClean="0"/>
              <a:t>retiran</a:t>
            </a:r>
            <a:r>
              <a:rPr lang="en-GB" dirty="0" smtClean="0"/>
              <a:t>, la </a:t>
            </a:r>
            <a:r>
              <a:rPr lang="en-GB" dirty="0" err="1" smtClean="0"/>
              <a:t>cantidad</a:t>
            </a:r>
            <a:r>
              <a:rPr lang="en-GB" dirty="0" smtClean="0"/>
              <a:t> y el </a:t>
            </a:r>
            <a:r>
              <a:rPr lang="en-GB" dirty="0" err="1" smtClean="0"/>
              <a:t>momento</a:t>
            </a:r>
            <a:r>
              <a:rPr lang="en-GB" dirty="0" smtClean="0"/>
              <a:t> de la </a:t>
            </a:r>
            <a:r>
              <a:rPr lang="en-GB" dirty="0" err="1" smtClean="0"/>
              <a:t>escorrentía</a:t>
            </a:r>
            <a:r>
              <a:rPr lang="en-GB" dirty="0" smtClean="0"/>
              <a:t> de </a:t>
            </a:r>
            <a:r>
              <a:rPr lang="en-GB" dirty="0" err="1" smtClean="0"/>
              <a:t>agua</a:t>
            </a:r>
            <a:r>
              <a:rPr lang="en-GB" dirty="0" smtClean="0"/>
              <a:t> </a:t>
            </a:r>
            <a:r>
              <a:rPr lang="en-GB" dirty="0" err="1" smtClean="0"/>
              <a:t>hacia</a:t>
            </a:r>
            <a:r>
              <a:rPr lang="en-GB" dirty="0" smtClean="0"/>
              <a:t> los </a:t>
            </a:r>
            <a:r>
              <a:rPr lang="en-GB" dirty="0" err="1" smtClean="0"/>
              <a:t>ríos</a:t>
            </a:r>
            <a:r>
              <a:rPr lang="en-GB" dirty="0" smtClean="0"/>
              <a:t> </a:t>
            </a:r>
            <a:r>
              <a:rPr lang="en-GB" dirty="0" err="1" smtClean="0"/>
              <a:t>está</a:t>
            </a:r>
            <a:r>
              <a:rPr lang="en-GB" dirty="0" smtClean="0"/>
              <a:t> </a:t>
            </a:r>
            <a:r>
              <a:rPr lang="en-GB" dirty="0" err="1" smtClean="0"/>
              <a:t>cambiando</a:t>
            </a:r>
            <a:r>
              <a:rPr lang="en-GB" dirty="0" smtClean="0"/>
              <a:t>. </a:t>
            </a:r>
            <a:r>
              <a:rPr lang="en-GB" dirty="0" err="1" smtClean="0"/>
              <a:t>Estos</a:t>
            </a:r>
            <a:r>
              <a:rPr lang="en-GB" dirty="0" smtClean="0"/>
              <a:t> </a:t>
            </a:r>
            <a:r>
              <a:rPr lang="en-GB" dirty="0" err="1" smtClean="0"/>
              <a:t>cambios</a:t>
            </a:r>
            <a:r>
              <a:rPr lang="en-GB" dirty="0" smtClean="0"/>
              <a:t> en</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Los </a:t>
            </a:r>
            <a:r>
              <a:rPr lang="en-GB" dirty="0" err="1" smtClean="0"/>
              <a:t>flujos</a:t>
            </a:r>
            <a:r>
              <a:rPr lang="en-GB" dirty="0" smtClean="0"/>
              <a:t> de </a:t>
            </a:r>
            <a:r>
              <a:rPr lang="en-GB" dirty="0" err="1" smtClean="0"/>
              <a:t>agua</a:t>
            </a:r>
            <a:r>
              <a:rPr lang="en-GB" dirty="0" smtClean="0"/>
              <a:t> </a:t>
            </a:r>
            <a:r>
              <a:rPr lang="en-GB" dirty="0" err="1" smtClean="0"/>
              <a:t>podrían</a:t>
            </a:r>
            <a:r>
              <a:rPr lang="en-GB" dirty="0" smtClean="0"/>
              <a:t> </a:t>
            </a:r>
            <a:r>
              <a:rPr lang="en-GB" dirty="0" err="1" smtClean="0"/>
              <a:t>tener</a:t>
            </a:r>
            <a:r>
              <a:rPr lang="en-GB" dirty="0" smtClean="0"/>
              <a:t> </a:t>
            </a:r>
            <a:r>
              <a:rPr lang="en-GB" dirty="0" err="1" smtClean="0"/>
              <a:t>implicaciones</a:t>
            </a:r>
            <a:r>
              <a:rPr lang="en-GB" dirty="0" smtClean="0"/>
              <a:t> </a:t>
            </a:r>
            <a:r>
              <a:rPr lang="en-GB" dirty="0" err="1" smtClean="0"/>
              <a:t>para</a:t>
            </a:r>
            <a:r>
              <a:rPr lang="en-GB" dirty="0" smtClean="0"/>
              <a:t> la </a:t>
            </a:r>
            <a:r>
              <a:rPr lang="en-GB" dirty="0" err="1" smtClean="0"/>
              <a:t>energía</a:t>
            </a:r>
            <a:r>
              <a:rPr lang="en-GB" dirty="0" smtClean="0"/>
              <a:t> </a:t>
            </a:r>
            <a:r>
              <a:rPr lang="en-GB" dirty="0" err="1" smtClean="0"/>
              <a:t>hidroeléctrica</a:t>
            </a:r>
            <a:r>
              <a:rPr lang="en-GB" dirty="0" smtClean="0"/>
              <a:t> y la </a:t>
            </a:r>
            <a:r>
              <a:rPr lang="en-GB" dirty="0" err="1" smtClean="0"/>
              <a:t>agricultura</a:t>
            </a:r>
            <a:r>
              <a:rPr lang="en-GB" dirty="0" smtClean="0"/>
              <a:t> en los Andes </a:t>
            </a:r>
            <a:r>
              <a:rPr lang="en-GB" dirty="0" err="1" smtClean="0"/>
              <a:t>tropicales</a:t>
            </a:r>
            <a:r>
              <a:rPr lang="en-GB" dirty="0" smtClean="0"/>
              <a:t>. El </a:t>
            </a:r>
            <a:r>
              <a:rPr lang="en-GB" dirty="0" err="1" smtClean="0"/>
              <a:t>derretimiento</a:t>
            </a:r>
            <a:r>
              <a:rPr lang="en-GB" dirty="0" smtClean="0"/>
              <a:t> de los </a:t>
            </a:r>
            <a:r>
              <a:rPr lang="en-GB" dirty="0" err="1" smtClean="0"/>
              <a:t>glaciares</a:t>
            </a: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y se </a:t>
            </a:r>
            <a:r>
              <a:rPr lang="en-GB" dirty="0" err="1" smtClean="0"/>
              <a:t>espera</a:t>
            </a:r>
            <a:r>
              <a:rPr lang="en-GB" dirty="0" smtClean="0"/>
              <a:t> </a:t>
            </a:r>
            <a:r>
              <a:rPr lang="en-GB" dirty="0" err="1" smtClean="0"/>
              <a:t>que</a:t>
            </a:r>
            <a:r>
              <a:rPr lang="en-GB" dirty="0" smtClean="0"/>
              <a:t> el permafrost </a:t>
            </a:r>
            <a:r>
              <a:rPr lang="en-GB" dirty="0" err="1" smtClean="0"/>
              <a:t>libere</a:t>
            </a:r>
            <a:r>
              <a:rPr lang="en-GB" dirty="0" smtClean="0"/>
              <a:t> </a:t>
            </a:r>
            <a:r>
              <a:rPr lang="en-GB" dirty="0" err="1" smtClean="0"/>
              <a:t>metales</a:t>
            </a:r>
            <a:r>
              <a:rPr lang="en-GB" dirty="0" smtClean="0"/>
              <a:t> </a:t>
            </a:r>
            <a:r>
              <a:rPr lang="en-GB" dirty="0" err="1" smtClean="0"/>
              <a:t>pesados</a:t>
            </a:r>
            <a:r>
              <a:rPr lang="en-GB" dirty="0" smtClean="0"/>
              <a:t>, </a:t>
            </a:r>
            <a:r>
              <a:rPr lang="en-GB" dirty="0" err="1" smtClean="0"/>
              <a:t>especialmente</a:t>
            </a:r>
            <a:r>
              <a:rPr lang="en-GB" dirty="0" smtClean="0"/>
              <a:t> </a:t>
            </a:r>
            <a:r>
              <a:rPr lang="en-GB" dirty="0" err="1" smtClean="0"/>
              <a:t>mercurio</a:t>
            </a:r>
            <a:r>
              <a:rPr lang="en-GB" dirty="0" smtClean="0"/>
              <a:t>, lo </a:t>
            </a:r>
            <a:r>
              <a:rPr lang="en-GB" dirty="0" err="1" smtClean="0"/>
              <a:t>que</a:t>
            </a:r>
            <a:r>
              <a:rPr lang="en-GB" dirty="0" smtClean="0"/>
              <a:t> reduce la </a:t>
            </a:r>
            <a:r>
              <a:rPr lang="en-GB" dirty="0" err="1" smtClean="0"/>
              <a:t>calidad</a:t>
            </a:r>
            <a:r>
              <a:rPr lang="en-GB" dirty="0" smtClean="0"/>
              <a:t> del </a:t>
            </a:r>
            <a:r>
              <a:rPr lang="en-GB" dirty="0" err="1" smtClean="0"/>
              <a:t>agua</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para</a:t>
            </a:r>
            <a:r>
              <a:rPr lang="en-GB" dirty="0" smtClean="0"/>
              <a:t> </a:t>
            </a:r>
            <a:r>
              <a:rPr lang="en-GB" dirty="0" err="1" smtClean="0"/>
              <a:t>organismos</a:t>
            </a:r>
            <a:r>
              <a:rPr lang="en-GB" dirty="0" smtClean="0"/>
              <a:t> de </a:t>
            </a:r>
            <a:r>
              <a:rPr lang="en-GB" dirty="0" err="1" smtClean="0"/>
              <a:t>agua</a:t>
            </a:r>
            <a:r>
              <a:rPr lang="en-GB" dirty="0" smtClean="0"/>
              <a:t> </a:t>
            </a:r>
            <a:r>
              <a:rPr lang="en-GB" dirty="0" err="1" smtClean="0"/>
              <a:t>dulce</a:t>
            </a:r>
            <a:r>
              <a:rPr lang="en-GB" dirty="0" smtClean="0"/>
              <a:t>, </a:t>
            </a:r>
            <a:r>
              <a:rPr lang="en-GB" dirty="0" err="1" smtClean="0"/>
              <a:t>así</a:t>
            </a:r>
            <a:r>
              <a:rPr lang="en-GB" dirty="0" smtClean="0"/>
              <a:t> </a:t>
            </a:r>
            <a:r>
              <a:rPr lang="en-GB" dirty="0" err="1" smtClean="0"/>
              <a:t>como</a:t>
            </a:r>
            <a:r>
              <a:rPr lang="en-GB" dirty="0" smtClean="0"/>
              <a:t> </a:t>
            </a:r>
            <a:r>
              <a:rPr lang="en-GB" dirty="0" err="1" smtClean="0"/>
              <a:t>para</a:t>
            </a:r>
            <a:r>
              <a:rPr lang="en-GB" dirty="0" smtClean="0"/>
              <a:t> </a:t>
            </a:r>
            <a:r>
              <a:rPr lang="en-GB" dirty="0" err="1" smtClean="0"/>
              <a:t>uso</a:t>
            </a:r>
            <a:r>
              <a:rPr lang="en-GB" dirty="0" smtClean="0"/>
              <a:t> </a:t>
            </a:r>
            <a:r>
              <a:rPr lang="en-GB" dirty="0" err="1" smtClean="0"/>
              <a:t>doméstico</a:t>
            </a:r>
            <a:r>
              <a:rPr lang="en-GB" dirty="0" smtClean="0"/>
              <a:t> y </a:t>
            </a:r>
            <a:r>
              <a:rPr lang="en-GB" dirty="0" err="1" smtClean="0"/>
              <a:t>agrícola</a:t>
            </a: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La </a:t>
            </a:r>
            <a:r>
              <a:rPr lang="en-GB" dirty="0" err="1" smtClean="0"/>
              <a:t>pérdida</a:t>
            </a:r>
            <a:r>
              <a:rPr lang="en-GB" dirty="0" smtClean="0"/>
              <a:t> de </a:t>
            </a:r>
            <a:r>
              <a:rPr lang="en-GB" dirty="0" err="1" smtClean="0"/>
              <a:t>hielo</a:t>
            </a:r>
            <a:r>
              <a:rPr lang="en-GB" dirty="0" smtClean="0"/>
              <a:t> y </a:t>
            </a:r>
            <a:r>
              <a:rPr lang="en-GB" dirty="0" err="1" smtClean="0"/>
              <a:t>nieve</a:t>
            </a:r>
            <a:r>
              <a:rPr lang="en-GB" dirty="0" smtClean="0"/>
              <a:t> en </a:t>
            </a:r>
            <a:r>
              <a:rPr lang="en-GB" dirty="0" err="1" smtClean="0"/>
              <a:t>las</a:t>
            </a:r>
            <a:r>
              <a:rPr lang="en-GB" dirty="0" smtClean="0"/>
              <a:t> </a:t>
            </a:r>
            <a:r>
              <a:rPr lang="en-GB" dirty="0" err="1" smtClean="0"/>
              <a:t>regiones</a:t>
            </a:r>
            <a:r>
              <a:rPr lang="en-GB" dirty="0" smtClean="0"/>
              <a:t> de </a:t>
            </a:r>
            <a:r>
              <a:rPr lang="en-GB" dirty="0" err="1" smtClean="0"/>
              <a:t>alta</a:t>
            </a:r>
            <a:r>
              <a:rPr lang="en-GB" dirty="0" smtClean="0"/>
              <a:t> </a:t>
            </a:r>
            <a:r>
              <a:rPr lang="en-GB" dirty="0" err="1" smtClean="0"/>
              <a:t>montaña</a:t>
            </a:r>
            <a:r>
              <a:rPr lang="en-GB" dirty="0" smtClean="0"/>
              <a:t> cambia la </a:t>
            </a:r>
            <a:r>
              <a:rPr lang="en-GB" dirty="0" err="1" smtClean="0"/>
              <a:t>estética</a:t>
            </a:r>
            <a:r>
              <a:rPr lang="en-GB" dirty="0" smtClean="0"/>
              <a:t> y el </a:t>
            </a:r>
            <a:r>
              <a:rPr lang="en-GB" dirty="0" err="1" smtClean="0"/>
              <a:t>valor</a:t>
            </a:r>
            <a:r>
              <a:rPr lang="en-GB" dirty="0" smtClean="0"/>
              <a:t> cultural de </a:t>
            </a:r>
            <a:r>
              <a:rPr lang="en-GB" dirty="0" err="1" smtClean="0"/>
              <a:t>estas</a:t>
            </a:r>
            <a:r>
              <a:rPr lang="en-GB" dirty="0" smtClean="0"/>
              <a:t> </a:t>
            </a:r>
            <a:r>
              <a:rPr lang="en-GB" dirty="0" err="1" smtClean="0"/>
              <a:t>áreas</a:t>
            </a:r>
            <a:r>
              <a:rPr lang="en-GB" dirty="0" smtClean="0"/>
              <a:t> </a:t>
            </a:r>
            <a:r>
              <a:rPr lang="en-GB" dirty="0" err="1" smtClean="0"/>
              <a:t>para</a:t>
            </a:r>
            <a:r>
              <a:rPr lang="en-GB" dirty="0" smtClean="0"/>
              <a:t> la </a:t>
            </a:r>
            <a:r>
              <a:rPr lang="en-GB" dirty="0" err="1" smtClean="0"/>
              <a:t>sociedad</a:t>
            </a: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p.ej</a:t>
            </a:r>
            <a:r>
              <a:rPr lang="en-GB" dirty="0" smtClean="0"/>
              <a:t>. en los </a:t>
            </a:r>
            <a:r>
              <a:rPr lang="en-GB" dirty="0" err="1" smtClean="0"/>
              <a:t>andes</a:t>
            </a:r>
            <a:r>
              <a:rPr lang="en-GB" dirty="0" smtClean="0"/>
              <a:t> </a:t>
            </a:r>
            <a:r>
              <a:rPr lang="en-GB" dirty="0" err="1" smtClean="0"/>
              <a:t>tropicales</a:t>
            </a:r>
            <a:r>
              <a:rPr lang="en-GB" dirty="0" smtClean="0"/>
              <a:t>. </a:t>
            </a:r>
            <a:r>
              <a:rPr lang="en-GB" dirty="0" err="1" smtClean="0"/>
              <a:t>También</a:t>
            </a:r>
            <a:r>
              <a:rPr lang="en-GB" dirty="0" smtClean="0"/>
              <a:t> hay </a:t>
            </a:r>
            <a:r>
              <a:rPr lang="en-GB" dirty="0" err="1" smtClean="0"/>
              <a:t>implicaciones</a:t>
            </a:r>
            <a:r>
              <a:rPr lang="en-GB" dirty="0" smtClean="0"/>
              <a:t> </a:t>
            </a:r>
            <a:r>
              <a:rPr lang="en-GB" dirty="0" err="1" smtClean="0"/>
              <a:t>para</a:t>
            </a:r>
            <a:r>
              <a:rPr lang="en-GB" dirty="0" smtClean="0"/>
              <a:t> el </a:t>
            </a:r>
            <a:r>
              <a:rPr lang="en-GB" dirty="0" err="1" smtClean="0"/>
              <a:t>turismo</a:t>
            </a:r>
            <a:r>
              <a:rPr lang="en-GB" dirty="0" smtClean="0"/>
              <a:t> y la </a:t>
            </a:r>
            <a:r>
              <a:rPr lang="en-GB" dirty="0" err="1" smtClean="0"/>
              <a:t>recreación</a:t>
            </a: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Las personas y la </a:t>
            </a:r>
            <a:r>
              <a:rPr lang="en-GB" dirty="0" err="1" smtClean="0"/>
              <a:t>infraestructura</a:t>
            </a:r>
            <a:r>
              <a:rPr lang="en-GB" dirty="0" smtClean="0"/>
              <a:t> </a:t>
            </a:r>
            <a:r>
              <a:rPr lang="en-GB" dirty="0" err="1" smtClean="0"/>
              <a:t>están</a:t>
            </a:r>
            <a:r>
              <a:rPr lang="en-GB" dirty="0" smtClean="0"/>
              <a:t> </a:t>
            </a:r>
            <a:r>
              <a:rPr lang="en-GB" dirty="0" err="1" smtClean="0"/>
              <a:t>cada</a:t>
            </a:r>
            <a:r>
              <a:rPr lang="en-GB" dirty="0" smtClean="0"/>
              <a:t> </a:t>
            </a:r>
            <a:r>
              <a:rPr lang="en-GB" dirty="0" err="1" smtClean="0"/>
              <a:t>vez</a:t>
            </a:r>
            <a:r>
              <a:rPr lang="en-GB" dirty="0" smtClean="0"/>
              <a:t> </a:t>
            </a:r>
            <a:r>
              <a:rPr lang="en-GB" dirty="0" err="1" smtClean="0"/>
              <a:t>más</a:t>
            </a:r>
            <a:r>
              <a:rPr lang="en-GB" dirty="0" smtClean="0"/>
              <a:t> </a:t>
            </a:r>
            <a:r>
              <a:rPr lang="en-GB" dirty="0" err="1" smtClean="0"/>
              <a:t>expuestas</a:t>
            </a:r>
            <a:r>
              <a:rPr lang="en-GB" dirty="0" smtClean="0"/>
              <a:t> a los </a:t>
            </a:r>
            <a:r>
              <a:rPr lang="en-GB" dirty="0" err="1" smtClean="0"/>
              <a:t>peligros</a:t>
            </a:r>
            <a:r>
              <a:rPr lang="en-GB" dirty="0" smtClean="0"/>
              <a:t> </a:t>
            </a:r>
            <a:r>
              <a:rPr lang="en-GB" dirty="0" err="1" smtClean="0"/>
              <a:t>naturales</a:t>
            </a:r>
            <a:r>
              <a:rPr lang="en-GB" dirty="0" smtClean="0"/>
              <a:t>, </a:t>
            </a:r>
            <a:r>
              <a:rPr lang="en-GB" dirty="0" err="1" smtClean="0"/>
              <a:t>como</a:t>
            </a:r>
            <a:r>
              <a:rPr lang="en-GB" dirty="0" smtClean="0"/>
              <a:t> los </a:t>
            </a:r>
            <a:r>
              <a:rPr lang="en-GB" dirty="0" err="1" smtClean="0"/>
              <a:t>deslizamientos</a:t>
            </a:r>
            <a:r>
              <a:rPr lang="en-GB" dirty="0" smtClean="0"/>
              <a:t> de </a:t>
            </a:r>
            <a:r>
              <a:rPr lang="en-GB" dirty="0" err="1" smtClean="0"/>
              <a:t>tierra</a:t>
            </a:r>
            <a:r>
              <a:rPr lang="en-GB" dirty="0" smtClean="0"/>
              <a:t>, </a:t>
            </a:r>
            <a:r>
              <a:rPr lang="en-GB" dirty="0" err="1" smtClean="0"/>
              <a:t>como</a:t>
            </a:r>
            <a:r>
              <a:rPr lang="en-GB" dirty="0" smtClean="0"/>
              <a:t> </a:t>
            </a:r>
            <a:r>
              <a:rPr lang="en-GB" dirty="0" err="1" smtClean="0"/>
              <a:t>resultado</a:t>
            </a:r>
            <a:r>
              <a:rPr lang="en-GB" dirty="0" smtClean="0"/>
              <a:t> de los </a:t>
            </a:r>
            <a:r>
              <a:rPr lang="en-GB" dirty="0" err="1" smtClean="0"/>
              <a:t>cambios</a:t>
            </a:r>
            <a:r>
              <a:rPr lang="en-GB" dirty="0" smtClean="0"/>
              <a:t> en</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las</a:t>
            </a:r>
            <a:r>
              <a:rPr lang="en-GB" dirty="0" smtClean="0"/>
              <a:t> </a:t>
            </a:r>
            <a:r>
              <a:rPr lang="en-GB" dirty="0" err="1" smtClean="0"/>
              <a:t>congeladas</a:t>
            </a:r>
            <a:r>
              <a:rPr lang="en-GB" dirty="0" smtClean="0"/>
              <a:t> </a:t>
            </a:r>
            <a:r>
              <a:rPr lang="en-GB" dirty="0" err="1" smtClean="0"/>
              <a:t>tierras</a:t>
            </a:r>
            <a:r>
              <a:rPr lang="en-GB" dirty="0" smtClean="0"/>
              <a:t> de </a:t>
            </a:r>
            <a:r>
              <a:rPr lang="en-GB" dirty="0" err="1" smtClean="0"/>
              <a:t>alta</a:t>
            </a:r>
            <a:r>
              <a:rPr lang="en-GB" dirty="0" smtClean="0"/>
              <a:t> </a:t>
            </a:r>
            <a:r>
              <a:rPr lang="en-GB" dirty="0" err="1" smtClean="0"/>
              <a:t>montaña</a:t>
            </a:r>
            <a:r>
              <a:rPr lang="en-GB" dirty="0" smtClean="0"/>
              <a:t>. En </a:t>
            </a:r>
            <a:r>
              <a:rPr lang="en-GB" dirty="0" err="1" smtClean="0"/>
              <a:t>las</a:t>
            </a:r>
            <a:r>
              <a:rPr lang="en-GB" dirty="0" smtClean="0"/>
              <a:t> </a:t>
            </a:r>
            <a:r>
              <a:rPr lang="en-GB" dirty="0" err="1" smtClean="0"/>
              <a:t>próximas</a:t>
            </a:r>
            <a:r>
              <a:rPr lang="en-GB" dirty="0" smtClean="0"/>
              <a:t> </a:t>
            </a:r>
            <a:r>
              <a:rPr lang="en-GB" dirty="0" err="1" smtClean="0"/>
              <a:t>décadas</a:t>
            </a:r>
            <a:r>
              <a:rPr lang="en-GB" dirty="0" smtClean="0"/>
              <a:t>, se </a:t>
            </a:r>
            <a:r>
              <a:rPr lang="en-GB" dirty="0" err="1" smtClean="0"/>
              <a:t>proyecta</a:t>
            </a:r>
            <a:r>
              <a:rPr lang="en-GB" dirty="0" smtClean="0"/>
              <a:t> </a:t>
            </a:r>
            <a:r>
              <a:rPr lang="en-GB" dirty="0" err="1" smtClean="0"/>
              <a:t>que</a:t>
            </a:r>
            <a:r>
              <a:rPr lang="en-GB" dirty="0" smtClean="0"/>
              <a:t> la </a:t>
            </a:r>
            <a:r>
              <a:rPr lang="en-GB" dirty="0" err="1" smtClean="0"/>
              <a:t>retirada</a:t>
            </a:r>
            <a:r>
              <a:rPr lang="en-GB" dirty="0" smtClean="0"/>
              <a:t> de los </a:t>
            </a:r>
            <a:r>
              <a:rPr lang="en-GB" dirty="0" err="1" smtClean="0"/>
              <a:t>glaciares</a:t>
            </a:r>
            <a:r>
              <a:rPr lang="en-GB" dirty="0" smtClean="0"/>
              <a:t> de </a:t>
            </a:r>
            <a:r>
              <a:rPr lang="en-GB" dirty="0" err="1" smtClean="0"/>
              <a:t>montaña</a:t>
            </a:r>
            <a:r>
              <a:rPr lang="en-GB" dirty="0" smtClean="0"/>
              <a:t> </a:t>
            </a:r>
            <a:r>
              <a:rPr lang="en-GB" dirty="0" err="1" smtClean="0"/>
              <a:t>hará</a:t>
            </a:r>
            <a:r>
              <a:rPr lang="en-GB" dirty="0" smtClean="0"/>
              <a:t> </a:t>
            </a:r>
            <a:r>
              <a:rPr lang="en-GB" dirty="0" err="1" smtClean="0"/>
              <a:t>pendientes</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menos</a:t>
            </a:r>
            <a:r>
              <a:rPr lang="en-GB" dirty="0" smtClean="0"/>
              <a:t> </a:t>
            </a:r>
            <a:r>
              <a:rPr lang="en-GB" dirty="0" err="1" smtClean="0"/>
              <a:t>estable</a:t>
            </a:r>
            <a:r>
              <a:rPr lang="en-GB" dirty="0" smtClean="0"/>
              <a:t> y se </a:t>
            </a:r>
            <a:r>
              <a:rPr lang="en-GB" dirty="0" err="1" smtClean="0"/>
              <a:t>espera</a:t>
            </a:r>
            <a:r>
              <a:rPr lang="en-GB" dirty="0" smtClean="0"/>
              <a:t> </a:t>
            </a:r>
            <a:r>
              <a:rPr lang="en-GB" dirty="0" err="1" smtClean="0"/>
              <a:t>que</a:t>
            </a:r>
            <a:r>
              <a:rPr lang="en-GB" dirty="0" smtClean="0"/>
              <a:t> </a:t>
            </a:r>
            <a:r>
              <a:rPr lang="en-GB" dirty="0" err="1" smtClean="0"/>
              <a:t>aumente</a:t>
            </a:r>
            <a:r>
              <a:rPr lang="en-GB" dirty="0" smtClean="0"/>
              <a:t> el </a:t>
            </a:r>
            <a:r>
              <a:rPr lang="en-GB" dirty="0" err="1" smtClean="0"/>
              <a:t>número</a:t>
            </a:r>
            <a:r>
              <a:rPr lang="en-GB" dirty="0" smtClean="0"/>
              <a:t> de </a:t>
            </a:r>
            <a:r>
              <a:rPr lang="en-GB" dirty="0" err="1" smtClean="0"/>
              <a:t>lagos</a:t>
            </a:r>
            <a:r>
              <a:rPr lang="en-GB" dirty="0" smtClean="0"/>
              <a:t> </a:t>
            </a:r>
            <a:r>
              <a:rPr lang="en-GB" dirty="0" err="1" smtClean="0"/>
              <a:t>glaciares</a:t>
            </a:r>
            <a:r>
              <a:rPr lang="en-GB" dirty="0" smtClean="0"/>
              <a:t>. </a:t>
            </a:r>
            <a:r>
              <a:rPr lang="en-GB" dirty="0" err="1" smtClean="0"/>
              <a:t>Habrá</a:t>
            </a:r>
            <a:r>
              <a:rPr lang="en-GB" dirty="0" smtClean="0"/>
              <a:t> </a:t>
            </a:r>
            <a:r>
              <a:rPr lang="en-GB" dirty="0" err="1" smtClean="0"/>
              <a:t>inundaciones</a:t>
            </a:r>
            <a:r>
              <a:rPr lang="en-GB" dirty="0" smtClean="0"/>
              <a:t> de </a:t>
            </a:r>
            <a:r>
              <a:rPr lang="en-GB" dirty="0" err="1" smtClean="0"/>
              <a:t>arrecifes</a:t>
            </a:r>
            <a:r>
              <a:rPr lang="en-GB" dirty="0" smtClean="0"/>
              <a:t> de </a:t>
            </a:r>
            <a:r>
              <a:rPr lang="en-GB" dirty="0" err="1" smtClean="0"/>
              <a:t>lagos</a:t>
            </a:r>
            <a:r>
              <a:rPr lang="en-GB" dirty="0" smtClean="0"/>
              <a:t> </a:t>
            </a:r>
            <a:r>
              <a:rPr lang="en-GB" dirty="0" err="1" smtClean="0"/>
              <a:t>glaciares</a:t>
            </a:r>
            <a:r>
              <a:rPr lang="en-GB" dirty="0" smtClean="0"/>
              <a:t>, </a:t>
            </a:r>
            <a:r>
              <a:rPr lang="en-GB" dirty="0" err="1" smtClean="0"/>
              <a:t>deslizamientos</a:t>
            </a:r>
            <a:r>
              <a:rPr lang="en-GB" dirty="0" smtClean="0"/>
              <a:t> de </a:t>
            </a:r>
            <a:r>
              <a:rPr lang="en-GB" dirty="0" err="1" smtClean="0"/>
              <a:t>tierra</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y </a:t>
            </a:r>
            <a:r>
              <a:rPr lang="en-GB" dirty="0" err="1" smtClean="0"/>
              <a:t>avalanchas</a:t>
            </a:r>
            <a:r>
              <a:rPr lang="en-GB" dirty="0" smtClean="0"/>
              <a:t> de </a:t>
            </a:r>
            <a:r>
              <a:rPr lang="en-GB" dirty="0" err="1" smtClean="0"/>
              <a:t>nieve</a:t>
            </a:r>
            <a:r>
              <a:rPr lang="en-GB" dirty="0" smtClean="0"/>
              <a:t> en </a:t>
            </a:r>
            <a:r>
              <a:rPr lang="en-GB" dirty="0" err="1" smtClean="0"/>
              <a:t>nuevos</a:t>
            </a:r>
            <a:r>
              <a:rPr lang="en-GB" dirty="0" smtClean="0"/>
              <a:t> </a:t>
            </a:r>
            <a:r>
              <a:rPr lang="en-GB" dirty="0" err="1" smtClean="0"/>
              <a:t>lugares</a:t>
            </a:r>
            <a:r>
              <a:rPr lang="en-GB" dirty="0" smtClean="0"/>
              <a:t> y </a:t>
            </a:r>
            <a:r>
              <a:rPr lang="en-GB" dirty="0" err="1" smtClean="0"/>
              <a:t>diferentes</a:t>
            </a:r>
            <a:r>
              <a:rPr lang="en-GB" dirty="0" smtClean="0"/>
              <a:t> </a:t>
            </a:r>
            <a:r>
              <a:rPr lang="en-GB" dirty="0" err="1" smtClean="0"/>
              <a:t>estaciones</a:t>
            </a:r>
            <a:r>
              <a:rPr lang="en-GB" dirty="0" smtClean="0"/>
              <a:t>.</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9</a:t>
            </a:fld>
            <a:endParaRPr lang="en-US"/>
          </a:p>
        </p:txBody>
      </p:sp>
    </p:spTree>
    <p:extLst>
      <p:ext uri="{BB962C8B-B14F-4D97-AF65-F5344CB8AC3E}">
        <p14:creationId xmlns:p14="http://schemas.microsoft.com/office/powerpoint/2010/main" val="130903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endParaRPr lang="en-US"/>
          </a:p>
        </p:txBody>
      </p:sp>
      <p:sp>
        <p:nvSpPr>
          <p:cNvPr id="2" name="Title 1"/>
          <p:cNvSpPr>
            <a:spLocks noGrp="1"/>
          </p:cNvSpPr>
          <p:nvPr>
            <p:ph type="ctrTitle"/>
          </p:nvPr>
        </p:nvSpPr>
        <p:spPr>
          <a:xfrm>
            <a:off x="2629227" y="2865437"/>
            <a:ext cx="5717967" cy="1470025"/>
          </a:xfrm>
        </p:spPr>
        <p:txBody>
          <a:bodyPr anchor="t">
            <a:no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2629227" y="4335462"/>
            <a:ext cx="5717967" cy="1752600"/>
          </a:xfrm>
        </p:spPr>
        <p:txBody>
          <a:bodyPr anchor="t">
            <a:noAutofit/>
          </a:bodyPr>
          <a:lstStyle>
            <a:lvl1pPr marL="0" indent="0" algn="l">
              <a:buNone/>
              <a:defRPr sz="43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p:cNvPicPr>
            <a:picLocks noChangeAspect="1"/>
          </p:cNvPicPr>
          <p:nvPr userDrawn="1"/>
        </p:nvPicPr>
        <p:blipFill>
          <a:blip r:embed="rId2"/>
          <a:stretch>
            <a:fillRect/>
          </a:stretch>
        </p:blipFill>
        <p:spPr>
          <a:xfrm>
            <a:off x="6975594" y="275918"/>
            <a:ext cx="1371600" cy="1460500"/>
          </a:xfrm>
          <a:prstGeom prst="rect">
            <a:avLst/>
          </a:prstGeom>
        </p:spPr>
      </p:pic>
    </p:spTree>
    <p:extLst>
      <p:ext uri="{BB962C8B-B14F-4D97-AF65-F5344CB8AC3E}">
        <p14:creationId xmlns:p14="http://schemas.microsoft.com/office/powerpoint/2010/main" val="4095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F7A126"/>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Date Placeholder 7"/>
          <p:cNvSpPr>
            <a:spLocks noGrp="1"/>
          </p:cNvSpPr>
          <p:nvPr>
            <p:ph type="dt" sz="half" idx="13"/>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43707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143125" y="772478"/>
            <a:ext cx="6543675" cy="5313997"/>
          </a:xfrm>
        </p:spPr>
        <p:txBody>
          <a:bodyPr>
            <a:normAutofit/>
          </a:bodyPr>
          <a:lstStyle>
            <a:lvl1pPr>
              <a:defRPr sz="3200" b="1">
                <a:solidFill>
                  <a:schemeClr val="bg1"/>
                </a:solidFill>
              </a:defRPr>
            </a:lvl1pPr>
          </a:lstStyle>
          <a:p>
            <a:pPr lvl="0"/>
            <a:r>
              <a:rPr lang="en-GB" dirty="0"/>
              <a:t>Click to edit Master text styles</a:t>
            </a:r>
          </a:p>
        </p:txBody>
      </p:sp>
      <p:sp>
        <p:nvSpPr>
          <p:cNvPr id="11" name="Picture Placeholder 10"/>
          <p:cNvSpPr>
            <a:spLocks noGrp="1"/>
          </p:cNvSpPr>
          <p:nvPr>
            <p:ph type="pic" sz="quarter" idx="14"/>
          </p:nvPr>
        </p:nvSpPr>
        <p:spPr>
          <a:xfrm>
            <a:off x="457200" y="772478"/>
            <a:ext cx="1365250" cy="1319212"/>
          </a:xfrm>
        </p:spPr>
        <p:txBody>
          <a:bodyPr/>
          <a:lstStyle/>
          <a:p>
            <a:endParaRPr lang="en-US"/>
          </a:p>
        </p:txBody>
      </p:sp>
      <p:sp>
        <p:nvSpPr>
          <p:cNvPr id="13" name="Text Placeholder 12"/>
          <p:cNvSpPr>
            <a:spLocks noGrp="1"/>
          </p:cNvSpPr>
          <p:nvPr>
            <p:ph type="body" sz="quarter" idx="15"/>
          </p:nvPr>
        </p:nvSpPr>
        <p:spPr>
          <a:xfrm>
            <a:off x="457200" y="2205038"/>
            <a:ext cx="1365250" cy="528637"/>
          </a:xfrm>
        </p:spPr>
        <p:txBody>
          <a:bodyPr>
            <a:noAutofit/>
          </a:bodyPr>
          <a:lstStyle>
            <a:lvl1pPr>
              <a:defRPr sz="1400">
                <a:solidFill>
                  <a:schemeClr val="accent3"/>
                </a:solidFill>
              </a:defRPr>
            </a:lvl1pPr>
          </a:lstStyle>
          <a:p>
            <a:pPr lvl="0"/>
            <a:r>
              <a:rPr lang="en-GB" dirty="0"/>
              <a:t>Click to edit Master text styles</a:t>
            </a:r>
          </a:p>
        </p:txBody>
      </p:sp>
    </p:spTree>
    <p:extLst>
      <p:ext uri="{BB962C8B-B14F-4D97-AF65-F5344CB8AC3E}">
        <p14:creationId xmlns:p14="http://schemas.microsoft.com/office/powerpoint/2010/main" val="181134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S Title, Bullet Points, Image">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3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3962400" y="504308"/>
            <a:ext cx="47244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Rectangle 8"/>
          <p:cNvSpPr/>
          <p:nvPr userDrawn="1"/>
        </p:nvSpPr>
        <p:spPr>
          <a:xfrm>
            <a:off x="0" y="0"/>
            <a:ext cx="29464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p:nvPr>
        </p:nvSpPr>
        <p:spPr>
          <a:xfrm>
            <a:off x="457200" y="3800475"/>
            <a:ext cx="3505200" cy="2300288"/>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18478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gn off">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01675" y="1300163"/>
            <a:ext cx="3270250" cy="4572000"/>
          </a:xfrm>
        </p:spPr>
        <p:txBody>
          <a:bodyPr/>
          <a:lstStyle>
            <a:lvl1pPr>
              <a:defRPr>
                <a:solidFill>
                  <a:srgbClr val="FFFFFF"/>
                </a:solidFill>
              </a:defRPr>
            </a:lvl1pPr>
          </a:lstStyle>
          <a:p>
            <a:pPr lvl="0"/>
            <a:r>
              <a:rPr lang="en-GB" dirty="0"/>
              <a:t>Click to edit Master text styles</a:t>
            </a:r>
          </a:p>
        </p:txBody>
      </p:sp>
    </p:spTree>
    <p:extLst>
      <p:ext uri="{BB962C8B-B14F-4D97-AF65-F5344CB8AC3E}">
        <p14:creationId xmlns:p14="http://schemas.microsoft.com/office/powerpoint/2010/main" val="13039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 Cover_Full_Disclaimer">
  <p:cSld name="Back Cover_Full_Disclaimer">
    <p:spTree>
      <p:nvGrpSpPr>
        <p:cNvPr id="1" name="Shape 52"/>
        <p:cNvGrpSpPr/>
        <p:nvPr/>
      </p:nvGrpSpPr>
      <p:grpSpPr>
        <a:xfrm>
          <a:off x="0" y="0"/>
          <a:ext cx="0" cy="0"/>
          <a:chOff x="0" y="0"/>
          <a:chExt cx="0" cy="0"/>
        </a:xfrm>
      </p:grpSpPr>
      <p:grpSp>
        <p:nvGrpSpPr>
          <p:cNvPr id="53" name="Google Shape;53;p9"/>
          <p:cNvGrpSpPr/>
          <p:nvPr/>
        </p:nvGrpSpPr>
        <p:grpSpPr>
          <a:xfrm flipH="1">
            <a:off x="169863" y="163513"/>
            <a:ext cx="8804275" cy="6532562"/>
            <a:chOff x="198404" y="180631"/>
            <a:chExt cx="10296592" cy="7202832"/>
          </a:xfrm>
        </p:grpSpPr>
        <p:sp>
          <p:nvSpPr>
            <p:cNvPr id="54" name="Google Shape;54;p9"/>
            <p:cNvSpPr/>
            <p:nvPr/>
          </p:nvSpPr>
          <p:spPr>
            <a:xfrm>
              <a:off x="198404" y="180631"/>
              <a:ext cx="10296592" cy="7199331"/>
            </a:xfrm>
            <a:prstGeom prst="rect">
              <a:avLst/>
            </a:prstGeom>
            <a:solidFill>
              <a:srgbClr val="F370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 name="Google Shape;55;p9"/>
            <p:cNvGrpSpPr/>
            <p:nvPr/>
          </p:nvGrpSpPr>
          <p:grpSpPr>
            <a:xfrm>
              <a:off x="198404" y="184132"/>
              <a:ext cx="4064054" cy="7199331"/>
              <a:chOff x="11903075" y="184132"/>
              <a:chExt cx="4064054" cy="7199331"/>
            </a:xfrm>
          </p:grpSpPr>
          <p:sp>
            <p:nvSpPr>
              <p:cNvPr id="56" name="Google Shape;56;p9"/>
              <p:cNvSpPr/>
              <p:nvPr/>
            </p:nvSpPr>
            <p:spPr>
              <a:xfrm>
                <a:off x="11903075" y="184132"/>
                <a:ext cx="3620331" cy="2005941"/>
              </a:xfrm>
              <a:custGeom>
                <a:avLst/>
                <a:gdLst/>
                <a:ahLst/>
                <a:cxnLst/>
                <a:rect l="l" t="t" r="r" b="b"/>
                <a:pathLst>
                  <a:path w="1140" h="632" extrusionOk="0">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9"/>
              <p:cNvSpPr/>
              <p:nvPr/>
            </p:nvSpPr>
            <p:spPr>
              <a:xfrm>
                <a:off x="11903075" y="187633"/>
                <a:ext cx="4064054" cy="3982124"/>
              </a:xfrm>
              <a:custGeom>
                <a:avLst/>
                <a:gdLst/>
                <a:ahLst/>
                <a:cxnLst/>
                <a:rect l="l" t="t" r="r" b="b"/>
                <a:pathLst>
                  <a:path w="1280" h="1255" extrusionOk="0">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9"/>
              <p:cNvSpPr/>
              <p:nvPr/>
            </p:nvSpPr>
            <p:spPr>
              <a:xfrm>
                <a:off x="11903075" y="6298225"/>
                <a:ext cx="915294" cy="1085238"/>
              </a:xfrm>
              <a:custGeom>
                <a:avLst/>
                <a:gdLst/>
                <a:ahLst/>
                <a:cxnLst/>
                <a:rect l="l" t="t" r="r" b="b"/>
                <a:pathLst>
                  <a:path w="288" h="342" extrusionOk="0">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9"/>
              <p:cNvSpPr/>
              <p:nvPr/>
            </p:nvSpPr>
            <p:spPr>
              <a:xfrm>
                <a:off x="11903075" y="4169757"/>
                <a:ext cx="2829428" cy="3204955"/>
              </a:xfrm>
              <a:custGeom>
                <a:avLst/>
                <a:gdLst/>
                <a:ahLst/>
                <a:cxnLst/>
                <a:rect l="l" t="t" r="r" b="b"/>
                <a:pathLst>
                  <a:path w="891" h="1009" extrusionOk="0">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9"/>
              <p:cNvSpPr/>
              <p:nvPr/>
            </p:nvSpPr>
            <p:spPr>
              <a:xfrm>
                <a:off x="11903075" y="2599663"/>
                <a:ext cx="2679045" cy="1974434"/>
              </a:xfrm>
              <a:custGeom>
                <a:avLst/>
                <a:gdLst/>
                <a:ahLst/>
                <a:cxnLst/>
                <a:rect l="l" t="t" r="r" b="b"/>
                <a:pathLst>
                  <a:path w="844" h="622" extrusionOk="0">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 name="Google Shape;61;p9"/>
          <p:cNvSpPr/>
          <p:nvPr/>
        </p:nvSpPr>
        <p:spPr>
          <a:xfrm>
            <a:off x="323850" y="4310063"/>
            <a:ext cx="6230938" cy="2205037"/>
          </a:xfrm>
          <a:prstGeom prst="rect">
            <a:avLst/>
          </a:prstGeom>
          <a:noFill/>
          <a:ln>
            <a:noFill/>
          </a:ln>
        </p:spPr>
        <p:txBody>
          <a:bodyPr spcFirstLastPara="1" wrap="square" lIns="0" tIns="0" rIns="0" bIns="0" anchor="b" anchorCtr="0">
            <a:noAutofit/>
          </a:bodyPr>
          <a:lstStyle/>
          <a:p>
            <a:pPr marL="0" marR="0" lvl="1" indent="0" algn="l" rtl="0">
              <a:lnSpc>
                <a:spcPct val="110000"/>
              </a:lnSpc>
              <a:spcBef>
                <a:spcPts val="0"/>
              </a:spcBef>
              <a:spcAft>
                <a:spcPts val="0"/>
              </a:spcAft>
              <a:buNone/>
            </a:pPr>
            <a:r>
              <a:rPr lang="en-GB" sz="1000" b="0" i="0" u="none" strike="noStrike" cap="none">
                <a:solidFill>
                  <a:schemeClr val="lt1"/>
                </a:solidFill>
                <a:latin typeface="Calibri"/>
                <a:ea typeface="Calibri"/>
                <a:cs typeface="Calibri"/>
                <a:sym typeface="Calibri"/>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(‘DFID’),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endParaRPr/>
          </a:p>
          <a:p>
            <a:pPr marL="0" marR="0" lvl="1" indent="0" algn="l" rtl="0">
              <a:lnSpc>
                <a:spcPct val="110000"/>
              </a:lnSpc>
              <a:spcBef>
                <a:spcPts val="500"/>
              </a:spcBef>
              <a:spcAft>
                <a:spcPts val="0"/>
              </a:spcAft>
              <a:buNone/>
            </a:pPr>
            <a:r>
              <a:rPr lang="en-GB" sz="1000" b="0" i="0" u="none" strike="noStrike" cap="none">
                <a:solidFill>
                  <a:schemeClr val="lt1"/>
                </a:solidFill>
                <a:latin typeface="Calibri"/>
                <a:ea typeface="Calibri"/>
                <a:cs typeface="Calibri"/>
                <a:sym typeface="Calibri"/>
              </a:rPr>
              <a:t>Copyright © 2010, Climate and Development Knowledge Network. All rights reserved.</a:t>
            </a:r>
            <a:endParaRPr/>
          </a:p>
        </p:txBody>
      </p:sp>
      <p:sp>
        <p:nvSpPr>
          <p:cNvPr id="62" name="Google Shape;62;p9"/>
          <p:cNvSpPr txBox="1"/>
          <p:nvPr/>
        </p:nvSpPr>
        <p:spPr>
          <a:xfrm>
            <a:off x="323850" y="3695700"/>
            <a:ext cx="2703513" cy="5540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www.cdkn.org</a:t>
            </a:r>
            <a:endParaRPr/>
          </a:p>
        </p:txBody>
      </p:sp>
    </p:spTree>
    <p:extLst>
      <p:ext uri="{BB962C8B-B14F-4D97-AF65-F5344CB8AC3E}">
        <p14:creationId xmlns:p14="http://schemas.microsoft.com/office/powerpoint/2010/main" val="1665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paragraph">
    <p:spTree>
      <p:nvGrpSpPr>
        <p:cNvPr id="1" name=""/>
        <p:cNvGrpSpPr/>
        <p:nvPr/>
      </p:nvGrpSpPr>
      <p:grpSpPr>
        <a:xfrm>
          <a:off x="0" y="0"/>
          <a:ext cx="0" cy="0"/>
          <a:chOff x="0" y="0"/>
          <a:chExt cx="0" cy="0"/>
        </a:xfrm>
      </p:grpSpPr>
      <p:sp>
        <p:nvSpPr>
          <p:cNvPr id="2" name="Title 1"/>
          <p:cNvSpPr>
            <a:spLocks noGrp="1"/>
          </p:cNvSpPr>
          <p:nvPr>
            <p:ph type="title"/>
          </p:nvPr>
        </p:nvSpPr>
        <p:spPr>
          <a:xfrm>
            <a:off x="457199" y="374368"/>
            <a:ext cx="8229600" cy="1143000"/>
          </a:xfrm>
        </p:spPr>
        <p:txBody>
          <a:bodyPr anchor="t">
            <a:noAutofit/>
          </a:bodyPr>
          <a:lstStyle>
            <a:lvl1pPr algn="l">
              <a:defRPr sz="2800">
                <a:solidFill>
                  <a:schemeClr val="accent3"/>
                </a:solidFil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457200" y="1531634"/>
            <a:ext cx="7010399" cy="2577524"/>
          </a:xfrm>
        </p:spPr>
        <p:txBody>
          <a:bodyPr/>
          <a:lstStyle>
            <a:lvl1pPr marL="0" indent="0">
              <a:buClr>
                <a:schemeClr val="accent1"/>
              </a:buClr>
              <a:buSzPct val="110000"/>
              <a:buFont typeface="Arial"/>
              <a:buNone/>
              <a:defRPr sz="28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31208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1191753" y="1168689"/>
            <a:ext cx="8229600" cy="1143000"/>
          </a:xfrm>
        </p:spPr>
        <p:txBody>
          <a:bodyPr anchor="t">
            <a:noAutofit/>
          </a:bodyPr>
          <a:lstStyle>
            <a:lvl1pPr algn="l">
              <a:defRPr sz="4400">
                <a:solidFill>
                  <a:schemeClr val="accent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1191752" y="2499903"/>
            <a:ext cx="7010399" cy="2577524"/>
          </a:xfrm>
        </p:spPr>
        <p:txBody>
          <a:bodyPr/>
          <a:lstStyle>
            <a:lvl1pPr marL="457200" indent="-457200">
              <a:buClr>
                <a:schemeClr val="accent1"/>
              </a:buClr>
              <a:buSzPct val="110000"/>
              <a:buFont typeface="Arial"/>
              <a:buChar char="•"/>
              <a:defRPr sz="32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27238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a:lnSpc>
                <a:spcPct val="100000"/>
              </a:lnSpc>
              <a:defRPr/>
            </a:lvl1p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65000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lines,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9159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43898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lines,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44840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06085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hree lines,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777348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4" name="Date Placeholder 3"/>
          <p:cNvSpPr>
            <a:spLocks noGrp="1"/>
          </p:cNvSpPr>
          <p:nvPr>
            <p:ph type="dt" sz="half" idx="2"/>
          </p:nvPr>
        </p:nvSpPr>
        <p:spPr>
          <a:xfrm>
            <a:off x="457200" y="6356350"/>
            <a:ext cx="48493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Footer Placeholder 4"/>
          <p:cNvSpPr>
            <a:spLocks noGrp="1"/>
          </p:cNvSpPr>
          <p:nvPr>
            <p:ph type="ftr" sz="quarter" idx="3"/>
          </p:nvPr>
        </p:nvSpPr>
        <p:spPr>
          <a:xfrm>
            <a:off x="5306553" y="6356350"/>
            <a:ext cx="2895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CDKN Annual Report 2014</a:t>
            </a:r>
          </a:p>
        </p:txBody>
      </p:sp>
      <p:sp>
        <p:nvSpPr>
          <p:cNvPr id="6" name="Slide Number Placeholder 5"/>
          <p:cNvSpPr>
            <a:spLocks noGrp="1"/>
          </p:cNvSpPr>
          <p:nvPr>
            <p:ph type="sldNum" sz="quarter" idx="4"/>
          </p:nvPr>
        </p:nvSpPr>
        <p:spPr>
          <a:xfrm>
            <a:off x="8202152" y="6356350"/>
            <a:ext cx="484647" cy="365125"/>
          </a:xfrm>
          <a:prstGeom prst="rect">
            <a:avLst/>
          </a:prstGeom>
        </p:spPr>
        <p:txBody>
          <a:bodyPr vert="horz" lIns="91440" tIns="45720" rIns="91440" bIns="45720" rtlCol="0" anchor="ctr"/>
          <a:lstStyle>
            <a:lvl1pPr algn="r">
              <a:defRPr sz="1200">
                <a:solidFill>
                  <a:srgbClr val="000000"/>
                </a:solidFill>
              </a:defRPr>
            </a:lvl1pPr>
          </a:lstStyle>
          <a:p>
            <a:fld id="{FDA1B1DD-D828-6341-9371-DC2F43F08BC0}" type="slidenum">
              <a:rPr lang="en-US" smtClean="0"/>
              <a:pPr/>
              <a:t>‹#›</a:t>
            </a:fld>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3" r:id="rId6"/>
    <p:sldLayoutId id="2147483655" r:id="rId7"/>
    <p:sldLayoutId id="2147483664" r:id="rId8"/>
    <p:sldLayoutId id="2147483665" r:id="rId9"/>
    <p:sldLayoutId id="2147483652" r:id="rId10"/>
    <p:sldLayoutId id="2147483657" r:id="rId11"/>
    <p:sldLayoutId id="2147483662" r:id="rId12"/>
    <p:sldLayoutId id="2147483663" r:id="rId13"/>
    <p:sldLayoutId id="2147483666" r:id="rId14"/>
  </p:sldLayoutIdLst>
  <p:hf hdr="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398A1CB7-B43D-4BFA-B0F4-60E3795F0646}"/>
              </a:ext>
            </a:extLst>
          </p:cNvPr>
          <p:cNvSpPr>
            <a:spLocks noGrp="1"/>
          </p:cNvSpPr>
          <p:nvPr>
            <p:ph type="subTitle" idx="1"/>
          </p:nvPr>
        </p:nvSpPr>
        <p:spPr>
          <a:xfrm>
            <a:off x="2301681" y="4471939"/>
            <a:ext cx="5717967" cy="1752600"/>
          </a:xfrm>
        </p:spPr>
        <p:txBody>
          <a:bodyPr/>
          <a:lstStyle/>
          <a:p>
            <a:r>
              <a:rPr lang="en-GB" sz="3000"/>
              <a:t> </a:t>
            </a:r>
            <a:endParaRPr lang="en-GB" sz="3000" dirty="0"/>
          </a:p>
        </p:txBody>
      </p:sp>
      <p:pic>
        <p:nvPicPr>
          <p:cNvPr id="5" name="Picture 4" descr="Caratulaoceano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8768"/>
            <a:ext cx="9496778" cy="8232102"/>
          </a:xfrm>
          <a:prstGeom prst="rect">
            <a:avLst/>
          </a:prstGeom>
        </p:spPr>
      </p:pic>
    </p:spTree>
    <p:extLst>
      <p:ext uri="{BB962C8B-B14F-4D97-AF65-F5344CB8AC3E}">
        <p14:creationId xmlns:p14="http://schemas.microsoft.com/office/powerpoint/2010/main" val="1347403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p:txBody>
          <a:bodyPr/>
          <a:lstStyle/>
          <a:p>
            <a:r>
              <a:rPr lang="es-ES_tradnl" smtClean="0"/>
              <a:t>Cómo cambia la escorrentía en una cuenca cuando un glaciar se derrite</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10</a:t>
            </a:fld>
            <a:endParaRPr lang="en-US"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5" name="Picture 4" descr="Fig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17368"/>
            <a:ext cx="9144000" cy="4748696"/>
          </a:xfrm>
          <a:prstGeom prst="rect">
            <a:avLst/>
          </a:prstGeom>
        </p:spPr>
      </p:pic>
    </p:spTree>
    <p:extLst>
      <p:ext uri="{BB962C8B-B14F-4D97-AF65-F5344CB8AC3E}">
        <p14:creationId xmlns:p14="http://schemas.microsoft.com/office/powerpoint/2010/main" val="4155156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p:txBody>
          <a:bodyPr/>
          <a:lstStyle/>
          <a:p>
            <a:r>
              <a:rPr lang="es-ES_tradnl" smtClean="0"/>
              <a:t>Cambios anticipados en los peligros de las altas montañas a medida que cambia el clima</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11</a:t>
            </a:fld>
            <a:endParaRPr lang="en-US"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Fig6.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368778"/>
            <a:ext cx="8309296" cy="4987572"/>
          </a:xfrm>
          <a:prstGeom prst="rect">
            <a:avLst/>
          </a:prstGeom>
        </p:spPr>
      </p:pic>
    </p:spTree>
    <p:extLst>
      <p:ext uri="{BB962C8B-B14F-4D97-AF65-F5344CB8AC3E}">
        <p14:creationId xmlns:p14="http://schemas.microsoft.com/office/powerpoint/2010/main" val="41042755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p:txBody>
          <a:bodyPr/>
          <a:lstStyle/>
          <a:p>
            <a:r>
              <a:rPr lang="es-ES_tradnl" smtClean="0"/>
              <a:t>La mejor manera de limitar los cambios en los océanos y la criosfera es mitigar el cambio climático.</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12</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457200" y="1517368"/>
            <a:ext cx="8310047" cy="2577524"/>
          </a:xfrm>
        </p:spPr>
        <p:txBody>
          <a:bodyPr/>
          <a:lstStyle/>
          <a:p>
            <a:pPr marL="342900" indent="-342900">
              <a:buClrTx/>
              <a:buFont typeface="Arial"/>
              <a:buChar char="•"/>
            </a:pPr>
            <a:r>
              <a:rPr lang="es-ES_tradnl" sz="2200" smtClean="0"/>
              <a:t>La sociedad humana debe reducir las emisiones de gases de efecto invernadero con urgencia para limitar el daño del calentamiento global a los océanos y las tierras congeladas de la Tierra (la criosfera).</a:t>
            </a:r>
          </a:p>
          <a:p>
            <a:pPr marL="342900" indent="-342900">
              <a:buClrTx/>
              <a:buFont typeface="Arial"/>
              <a:buChar char="•"/>
            </a:pPr>
            <a:r>
              <a:rPr lang="es-ES_tradnl" sz="2200" smtClean="0"/>
              <a:t>Limitar el calentamiento global ayudaría a las comunidades aguas abajo de las regiones montañosas congeladas a adaptarse a los cambios en el suministro de agua y limitaría los riesgos relacionados con los peligros de las montañas.</a:t>
            </a:r>
          </a:p>
          <a:p>
            <a:pPr marL="342900" indent="-342900">
              <a:buClrTx/>
              <a:buFont typeface="Arial"/>
              <a:buChar char="•"/>
            </a:pPr>
            <a:r>
              <a:rPr lang="es-ES_tradnl" sz="2200" smtClean="0"/>
              <a:t>El calentamiento del océano, la acidificación, la disminución del oxígeno y las olas de calor marinas se pronostican a fines del siglo XXI. Sin embargo, su tasa de cambio e intensidad será menor en un escenario de bajas emisiones.</a:t>
            </a:r>
            <a:endParaRPr lang="es-ES_tradnl" sz="220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950332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335850" y="346047"/>
            <a:ext cx="8350949" cy="573088"/>
          </a:xfrm>
        </p:spPr>
        <p:txBody>
          <a:bodyPr/>
          <a:lstStyle/>
          <a:p>
            <a:r>
              <a:rPr lang="es-ES_tradnl" sz="2800" smtClean="0"/>
              <a:t>Mitigación junto con adaptación reducen el riesgo</a:t>
            </a:r>
            <a:endParaRPr lang="es-ES_tradnl" sz="2800"/>
          </a:p>
        </p:txBody>
      </p:sp>
      <p:sp>
        <p:nvSpPr>
          <p:cNvPr id="3" name="Footer Placeholder 2">
            <a:extLst>
              <a:ext uri="{FF2B5EF4-FFF2-40B4-BE49-F238E27FC236}">
                <a16:creationId xmlns="" xmlns:a16="http://schemas.microsoft.com/office/drawing/2014/main" id="{B4468449-6CEB-4494-AE71-06258679F896}"/>
              </a:ext>
            </a:extLst>
          </p:cNvPr>
          <p:cNvSpPr>
            <a:spLocks noGrp="1"/>
          </p:cNvSpPr>
          <p:nvPr>
            <p:ph type="ftr" sz="quarter" idx="4294967295"/>
          </p:nvPr>
        </p:nvSpPr>
        <p:spPr>
          <a:xfrm>
            <a:off x="5306553" y="6356350"/>
            <a:ext cx="2895600" cy="365125"/>
          </a:xfrm>
        </p:spPr>
        <p:txBody>
          <a:bodyPr/>
          <a:lstStyle/>
          <a:p>
            <a:r>
              <a:rPr lang="en-US"/>
              <a:t>CDKN Annual Report 2014</a:t>
            </a:r>
            <a:endParaRPr lang="en-US" dirty="0"/>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13</a:t>
            </a:fld>
            <a:endParaRPr lang="en-US"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5" name="Picture 4" descr="Fig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9445" y="996595"/>
            <a:ext cx="7648222" cy="5095798"/>
          </a:xfrm>
          <a:prstGeom prst="rect">
            <a:avLst/>
          </a:prstGeom>
        </p:spPr>
      </p:pic>
    </p:spTree>
    <p:extLst>
      <p:ext uri="{BB962C8B-B14F-4D97-AF65-F5344CB8AC3E}">
        <p14:creationId xmlns:p14="http://schemas.microsoft.com/office/powerpoint/2010/main" val="40054762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335850" y="346047"/>
            <a:ext cx="8350949" cy="1174704"/>
          </a:xfrm>
        </p:spPr>
        <p:txBody>
          <a:bodyPr/>
          <a:lstStyle/>
          <a:p>
            <a:r>
              <a:rPr lang="es-ES_tradnl" smtClean="0"/>
              <a:t>La acción temprana reduce los riesgos climáticos y cuesta menos que lidiar con daños futuros</a:t>
            </a:r>
            <a:endParaRPr lang="es-ES_tradnl" sz="2800"/>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14</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294015" y="1520751"/>
            <a:ext cx="4884763" cy="4445269"/>
          </a:xfrm>
        </p:spPr>
        <p:txBody>
          <a:bodyPr/>
          <a:lstStyle/>
          <a:p>
            <a:pPr marL="342900" indent="-342900">
              <a:buFont typeface="Arial"/>
              <a:buChar char="•"/>
            </a:pPr>
            <a:r>
              <a:rPr lang="es-ES_tradnl" sz="2000" smtClean="0"/>
              <a:t>Las sociedades, las instituciones y los individuos pueden invertir para reducir los riesgos de daños por eventos climáticos extremos, reduciendo así la probabilidad de que un evento como un ciclón o una inundación se convierta en un "desastre".</a:t>
            </a:r>
          </a:p>
          <a:p>
            <a:pPr marL="342900" indent="-342900">
              <a:buFont typeface="Arial"/>
              <a:buChar char="•"/>
            </a:pPr>
            <a:r>
              <a:rPr lang="es-ES_tradnl" sz="2000" smtClean="0"/>
              <a:t>Para los ciclones tropicales y extratropicales, la inversión en la reducción del riesgo de desastres, los sistemas de alerta temprana y el manejo de inundaciones (tanto basados en ecosistemas como diseñados) disminuyen las pérdidas económicas de eventos climáticos extremos.</a:t>
            </a:r>
          </a:p>
          <a:p>
            <a:pPr marL="342900" indent="-342900">
              <a:buFont typeface="Arial"/>
              <a:buChar char="•"/>
            </a:pPr>
            <a:endParaRPr lang="es-ES_tradnl" sz="2000" smtClean="0"/>
          </a:p>
          <a:p>
            <a:pPr marL="342900" indent="-342900">
              <a:buFont typeface="Arial"/>
              <a:buChar char="•"/>
            </a:pPr>
            <a:endParaRPr lang="es-ES_tradnl" sz="2000" smtClean="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Bolivia_credit SPDA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7619" y="1862667"/>
            <a:ext cx="3259180" cy="3645214"/>
          </a:xfrm>
          <a:prstGeom prst="rect">
            <a:avLst/>
          </a:prstGeom>
        </p:spPr>
      </p:pic>
    </p:spTree>
    <p:extLst>
      <p:ext uri="{BB962C8B-B14F-4D97-AF65-F5344CB8AC3E}">
        <p14:creationId xmlns:p14="http://schemas.microsoft.com/office/powerpoint/2010/main" val="21580331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265294" y="255716"/>
            <a:ext cx="8551162" cy="548617"/>
          </a:xfrm>
        </p:spPr>
        <p:txBody>
          <a:bodyPr/>
          <a:lstStyle/>
          <a:p>
            <a:r>
              <a:rPr lang="es-ES_tradnl" smtClean="0"/>
              <a:t>El desarrollo costero a prueba de futuro será esencial</a:t>
            </a:r>
            <a:endParaRPr lang="es-ES_tradnl" sz="2800"/>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15</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464843" y="932097"/>
            <a:ext cx="8679157" cy="862496"/>
          </a:xfrm>
        </p:spPr>
        <p:txBody>
          <a:bodyPr/>
          <a:lstStyle/>
          <a:p>
            <a:pPr marL="342900" indent="-342900">
              <a:buClrTx/>
              <a:buFont typeface="Arial"/>
              <a:buChar char="•"/>
            </a:pPr>
            <a:r>
              <a:rPr lang="es-ES_tradnl" sz="2000" dirty="0" smtClean="0"/>
              <a:t>El uso de infraestructura "dura" como los diques para proteger los asentamientos costeros del aumento del nivel del mar, las marejadas ciclónicas y otros peligros climáticos es popular en todo el mundo.</a:t>
            </a:r>
          </a:p>
          <a:p>
            <a:pPr marL="342900" indent="-342900">
              <a:buClrTx/>
              <a:buFont typeface="Arial"/>
              <a:buChar char="•"/>
            </a:pPr>
            <a:r>
              <a:rPr lang="es-ES_tradnl" sz="2000" dirty="0" smtClean="0"/>
              <a:t>Las soluciones basadas en la naturaleza o las llamadas soluciones "verde gris" que combinan enfoques de ecosistemas e infraestructura dura están creciendo en popularidad.</a:t>
            </a:r>
            <a:endParaRPr lang="es-ES_tradnl" sz="2000"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Fig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54299"/>
            <a:ext cx="9144000" cy="3202051"/>
          </a:xfrm>
          <a:prstGeom prst="rect">
            <a:avLst/>
          </a:prstGeom>
        </p:spPr>
      </p:pic>
    </p:spTree>
    <p:extLst>
      <p:ext uri="{BB962C8B-B14F-4D97-AF65-F5344CB8AC3E}">
        <p14:creationId xmlns:p14="http://schemas.microsoft.com/office/powerpoint/2010/main" val="4164107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p:txBody>
          <a:bodyPr/>
          <a:lstStyle/>
          <a:p>
            <a:r>
              <a:rPr lang="es-ES_tradnl" smtClean="0"/>
              <a:t>Carbono azul: una oportunidad para integrar acciones de adaptación y mitigación</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16</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466927" y="1517368"/>
            <a:ext cx="4965851" cy="4154183"/>
          </a:xfrm>
        </p:spPr>
        <p:txBody>
          <a:bodyPr/>
          <a:lstStyle/>
          <a:p>
            <a:pPr marL="342900" indent="-342900">
              <a:buClrTx/>
              <a:buFont typeface="Arial"/>
              <a:buChar char="•"/>
            </a:pPr>
            <a:r>
              <a:rPr lang="es-ES_tradnl" sz="2000" smtClean="0"/>
              <a:t>Proteger y restaurar ecosistemas costeros, lo que se llama  "carbono azul”, como manglares, marismas y praderas de pastos marinos puede ayudar a mitigar el cambio climático al encerrar el carbono.</a:t>
            </a:r>
          </a:p>
          <a:p>
            <a:pPr marL="342900" indent="-342900">
              <a:buClrTx/>
              <a:buFont typeface="Arial"/>
              <a:buChar char="•"/>
            </a:pPr>
            <a:r>
              <a:rPr lang="es-ES_tradnl" sz="2000" smtClean="0"/>
              <a:t>Al mismo tiempo, proteger estos ecosistemas puede proporcionar beneficios de adaptación al cambio climático y ayudar a conservar la biodiversidad y los medios de vida locales, al:</a:t>
            </a:r>
          </a:p>
          <a:p>
            <a:pPr marL="1085850" lvl="1" indent="-342900">
              <a:buClrTx/>
            </a:pPr>
            <a:r>
              <a:rPr lang="es-ES_tradnl" sz="2000" smtClean="0"/>
              <a:t>proporcionar protección contra tormentas</a:t>
            </a:r>
          </a:p>
          <a:p>
            <a:pPr marL="1085850" lvl="1" indent="-342900">
              <a:buClrTx/>
            </a:pPr>
            <a:r>
              <a:rPr lang="es-ES_tradnl" sz="2000" smtClean="0"/>
              <a:t>mejorar la calidad del agua</a:t>
            </a:r>
          </a:p>
          <a:p>
            <a:pPr marL="1085850" lvl="1" indent="-342900">
              <a:buClrTx/>
            </a:pPr>
            <a:r>
              <a:rPr lang="es-ES_tradnl" sz="2000" smtClean="0"/>
              <a:t>beneficiar a la pesca</a:t>
            </a:r>
            <a:endParaRPr lang="es-ES_tradnl" sz="200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dirty="0" smtClean="0">
                <a:solidFill>
                  <a:schemeClr val="tx2"/>
                </a:solidFill>
                <a:cs typeface="Arial" pitchFamily="34" charset="0"/>
              </a:rPr>
              <a:t>Climate </a:t>
            </a:r>
            <a:r>
              <a:rPr lang="en-GB" dirty="0">
                <a:solidFill>
                  <a:schemeClr val="tx2"/>
                </a:solidFill>
                <a:cs typeface="Arial" pitchFamily="34" charset="0"/>
              </a:rPr>
              <a:t>and Development Knowledge Network  |  </a:t>
            </a:r>
            <a:r>
              <a:rPr lang="en-GB" dirty="0" err="1">
                <a:solidFill>
                  <a:schemeClr val="tx2"/>
                </a:solidFill>
                <a:cs typeface="Arial" pitchFamily="34" charset="0"/>
              </a:rPr>
              <a:t>www.cdkn.org</a:t>
            </a:r>
            <a:r>
              <a:rPr lang="en-GB" dirty="0">
                <a:solidFill>
                  <a:schemeClr val="tx2"/>
                </a:solidFill>
                <a:cs typeface="Arial" pitchFamily="34" charset="0"/>
              </a:rPr>
              <a:t>   </a:t>
            </a:r>
          </a:p>
        </p:txBody>
      </p:sp>
      <p:pic>
        <p:nvPicPr>
          <p:cNvPr id="3" name="Picture 2" descr="Mangroves and seagrasses Photo credits- Steven Lutz, GRID-Arendal_Flickr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6260" y="2248334"/>
            <a:ext cx="3110539" cy="2696199"/>
          </a:xfrm>
          <a:prstGeom prst="rect">
            <a:avLst/>
          </a:prstGeom>
        </p:spPr>
      </p:pic>
    </p:spTree>
    <p:extLst>
      <p:ext uri="{BB962C8B-B14F-4D97-AF65-F5344CB8AC3E}">
        <p14:creationId xmlns:p14="http://schemas.microsoft.com/office/powerpoint/2010/main" val="4122574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p:txBody>
          <a:bodyPr/>
          <a:lstStyle/>
          <a:p>
            <a:r>
              <a:rPr lang="es-ES_tradnl" smtClean="0"/>
              <a:t>La gobernanza y la gestión de los ecosistemas deben unirse en todas las escalas y abordar los problemas sociales.</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17</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457199" y="2067315"/>
            <a:ext cx="4269565" cy="4028685"/>
          </a:xfrm>
        </p:spPr>
        <p:txBody>
          <a:bodyPr/>
          <a:lstStyle/>
          <a:p>
            <a:r>
              <a:rPr lang="es-ES_tradnl" sz="2400" dirty="0" smtClean="0"/>
              <a:t>"La gobernanza transformadora [que integra] la gestión del riesgo de desastres y la adaptación al cambio climático, el empoderamiento de los grupos vulnerables y la responsabilidad de las decisiones gubernamentales promueven vías de desarrollo resistentes al clima (alta confianza)". - IPCC</a:t>
            </a:r>
            <a:endParaRPr lang="es-ES_tradnl" sz="2400"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descr="UN Photo:Milton Grant- Mombasa, Keny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3081" y="2299772"/>
            <a:ext cx="3523718" cy="2914493"/>
          </a:xfrm>
          <a:prstGeom prst="rect">
            <a:avLst/>
          </a:prstGeom>
        </p:spPr>
      </p:pic>
    </p:spTree>
    <p:extLst>
      <p:ext uri="{BB962C8B-B14F-4D97-AF65-F5344CB8AC3E}">
        <p14:creationId xmlns:p14="http://schemas.microsoft.com/office/powerpoint/2010/main" val="5975578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p:txBody>
          <a:bodyPr/>
          <a:lstStyle/>
          <a:p>
            <a:r>
              <a:rPr lang="es-ES_tradnl" smtClean="0"/>
              <a:t>Métodos para enfrentar la incertidumbre futura.</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18</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457201" y="1119673"/>
            <a:ext cx="8229598" cy="3924467"/>
          </a:xfrm>
        </p:spPr>
        <p:txBody>
          <a:bodyPr/>
          <a:lstStyle/>
          <a:p>
            <a:pPr>
              <a:buClr>
                <a:schemeClr val="tx1"/>
              </a:buClr>
            </a:pPr>
            <a:r>
              <a:rPr lang="es-ES_tradnl" sz="2200" smtClean="0"/>
              <a:t>Existen métodos para desarrollar y analizar opciones diseñadas para enfrentar la incertidumbre futura. Estos métodos enfatizan:</a:t>
            </a:r>
          </a:p>
          <a:p>
            <a:pPr marL="342900" indent="-342900">
              <a:buClr>
                <a:schemeClr val="tx1"/>
              </a:buClr>
              <a:buFont typeface="Arial"/>
              <a:buChar char="•"/>
            </a:pPr>
            <a:r>
              <a:rPr lang="es-ES_tradnl" sz="2200" smtClean="0"/>
              <a:t>mantener la capacidad de ser flexible con el tiempo</a:t>
            </a:r>
          </a:p>
          <a:p>
            <a:pPr marL="342900" indent="-342900">
              <a:buClr>
                <a:schemeClr val="tx1"/>
              </a:buClr>
              <a:buFont typeface="Arial"/>
              <a:buChar char="•"/>
            </a:pPr>
            <a:r>
              <a:rPr lang="es-ES_tradnl" sz="2200" smtClean="0"/>
              <a:t>utilizar criterios para medir la robustez y establecerbla utilidad de las inversiones en una variedad de circunstancias</a:t>
            </a:r>
          </a:p>
          <a:p>
            <a:pPr marL="342900" indent="-342900">
              <a:buClr>
                <a:schemeClr val="tx1"/>
              </a:buClr>
              <a:buFont typeface="Arial"/>
              <a:buChar char="•"/>
            </a:pPr>
            <a:r>
              <a:rPr lang="es-ES_tradnl" sz="2200" smtClean="0"/>
              <a:t>ajustar las decisiones periódicamente a medida que se conocen las consecuencias</a:t>
            </a:r>
          </a:p>
          <a:p>
            <a:pPr marL="342900" indent="-342900">
              <a:buClr>
                <a:schemeClr val="tx1"/>
              </a:buClr>
              <a:buFont typeface="Arial"/>
              <a:buChar char="•"/>
            </a:pPr>
            <a:r>
              <a:rPr lang="es-ES_tradnl" sz="2200" smtClean="0"/>
              <a:t>considerar la vulnerabilidad social y la equidad</a:t>
            </a:r>
          </a:p>
          <a:p>
            <a:pPr marL="342900" indent="-342900">
              <a:buClr>
                <a:schemeClr val="tx1"/>
              </a:buClr>
              <a:buFont typeface="Arial"/>
              <a:buChar char="•"/>
            </a:pPr>
            <a:r>
              <a:rPr lang="es-ES_tradnl" sz="2200" smtClean="0"/>
              <a:t>crear espacios comunitarios seguros para la deliberación pública de opciones y resolución de conflictos.</a:t>
            </a:r>
            <a:endParaRPr lang="es-ES_tradnl" sz="220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6863809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472286" y="374368"/>
            <a:ext cx="8229600" cy="1143000"/>
          </a:xfrm>
        </p:spPr>
        <p:txBody>
          <a:bodyPr/>
          <a:lstStyle/>
          <a:p>
            <a:r>
              <a:rPr lang="es-ES_tradnl" smtClean="0"/>
              <a:t>La comunicación, la educación y el desarrollo de capacidades son fundamentales.</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19</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472287" y="1884257"/>
            <a:ext cx="3606800" cy="2813260"/>
          </a:xfrm>
        </p:spPr>
        <p:txBody>
          <a:bodyPr/>
          <a:lstStyle/>
          <a:p>
            <a:pPr marL="342900" indent="-342900">
              <a:buClr>
                <a:schemeClr val="tx1"/>
              </a:buClr>
              <a:buFont typeface="Arial" panose="020B0604020202020204" pitchFamily="34" charset="0"/>
              <a:buChar char="•"/>
            </a:pPr>
            <a:r>
              <a:rPr lang="es-ES_tradnl" sz="2200" smtClean="0"/>
              <a:t>La "alfabetización climática" es necesaria en todas las escalas para desarrollar la capacidad de las personas para actuar.</a:t>
            </a:r>
          </a:p>
          <a:p>
            <a:pPr marL="342900" indent="-342900">
              <a:buClr>
                <a:schemeClr val="tx1"/>
              </a:buClr>
              <a:buFont typeface="Arial" panose="020B0604020202020204" pitchFamily="34" charset="0"/>
              <a:buChar char="•"/>
            </a:pPr>
            <a:r>
              <a:rPr lang="es-ES_tradnl" sz="2200" smtClean="0"/>
              <a:t>La educación y el desarrollo de capacidades pueden aprovechar el conocimiento indígena y local de manera que resuene con las personas y fomente la comprensión y la acción.</a:t>
            </a:r>
            <a:endParaRPr lang="es-ES_tradnl" sz="220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a:xfrm>
            <a:off x="408464" y="6356350"/>
            <a:ext cx="4946825" cy="365125"/>
          </a:xfrm>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Peru's high mountains_credit SPDA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87086" y="1884257"/>
            <a:ext cx="3916268" cy="3309634"/>
          </a:xfrm>
          <a:prstGeom prst="rect">
            <a:avLst/>
          </a:prstGeom>
        </p:spPr>
      </p:pic>
    </p:spTree>
    <p:extLst>
      <p:ext uri="{BB962C8B-B14F-4D97-AF65-F5344CB8AC3E}">
        <p14:creationId xmlns:p14="http://schemas.microsoft.com/office/powerpoint/2010/main" val="10404956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s-ES_tradnl" smtClean="0"/>
              <a:t>Informe especial del IPCC sobre el océano y la criosfera en un clima cambiante</a:t>
            </a:r>
            <a:endParaRPr lang="es-ES_tradnl"/>
          </a:p>
        </p:txBody>
      </p:sp>
      <p:sp>
        <p:nvSpPr>
          <p:cNvPr id="4" name="Slide Number Placeholder 3"/>
          <p:cNvSpPr>
            <a:spLocks noGrp="1"/>
          </p:cNvSpPr>
          <p:nvPr>
            <p:ph type="sldNum" sz="quarter" idx="12"/>
          </p:nvPr>
        </p:nvSpPr>
        <p:spPr/>
        <p:txBody>
          <a:bodyPr/>
          <a:lstStyle/>
          <a:p>
            <a:fld id="{FDA1B1DD-D828-6341-9371-DC2F43F08BC0}" type="slidenum">
              <a:rPr lang="en-US" smtClean="0"/>
              <a:pPr/>
              <a:t>2</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Text Placeholder 4">
            <a:extLst>
              <a:ext uri="{FF2B5EF4-FFF2-40B4-BE49-F238E27FC236}">
                <a16:creationId xmlns="" xmlns:a16="http://schemas.microsoft.com/office/drawing/2014/main" id="{E8BDD0AF-0F5B-47D0-895F-EE3DA7601257}"/>
              </a:ext>
            </a:extLst>
          </p:cNvPr>
          <p:cNvSpPr>
            <a:spLocks noGrp="1"/>
          </p:cNvSpPr>
          <p:nvPr>
            <p:ph type="body" sz="quarter" idx="13"/>
          </p:nvPr>
        </p:nvSpPr>
        <p:spPr>
          <a:xfrm>
            <a:off x="518160" y="1704936"/>
            <a:ext cx="3947160" cy="3892334"/>
          </a:xfrm>
        </p:spPr>
        <p:txBody>
          <a:bodyPr/>
          <a:lstStyle/>
          <a:p>
            <a:r>
              <a:rPr lang="es-ES_tradnl" smtClean="0"/>
              <a:t>El informe evalúa:</a:t>
            </a:r>
          </a:p>
          <a:p>
            <a:pPr marL="342900" indent="-342900">
              <a:buFont typeface="Arial"/>
              <a:buChar char="•"/>
            </a:pPr>
            <a:r>
              <a:rPr lang="es-ES_tradnl" smtClean="0"/>
              <a:t>la ciencia existente hasta la fecha sobre los cambios observados y proyectados en los océanos y la criosfera; y</a:t>
            </a:r>
          </a:p>
          <a:p>
            <a:pPr marL="342900" indent="-342900">
              <a:buFont typeface="Arial"/>
              <a:buChar char="•"/>
            </a:pPr>
            <a:r>
              <a:rPr lang="es-ES_tradnl" smtClean="0"/>
              <a:t>Los riesgos, la vulnerabilidad, los impactos y las implicaciones del cambio climático y de los océanos y la criosfera para los sistemas naturales y humanos.</a:t>
            </a:r>
          </a:p>
          <a:p>
            <a:pPr marL="342900" indent="-342900">
              <a:buFont typeface="Arial"/>
              <a:buChar char="•"/>
            </a:pPr>
            <a:r>
              <a:rPr lang="es-ES_tradnl" smtClean="0"/>
              <a:t>Resumen e informe completo del IPCC: www.ipcc.ch/srocc </a:t>
            </a:r>
            <a:endParaRPr lang="es-ES_tradnl"/>
          </a:p>
        </p:txBody>
      </p:sp>
      <p:pic>
        <p:nvPicPr>
          <p:cNvPr id="2" name="Picture 1" descr="SROCC_Coverp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7981" y="1704936"/>
            <a:ext cx="2994171" cy="3909057"/>
          </a:xfrm>
          <a:prstGeom prst="rect">
            <a:avLst/>
          </a:prstGeom>
        </p:spPr>
      </p:pic>
    </p:spTree>
    <p:extLst>
      <p:ext uri="{BB962C8B-B14F-4D97-AF65-F5344CB8AC3E}">
        <p14:creationId xmlns:p14="http://schemas.microsoft.com/office/powerpoint/2010/main" val="33720352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3" name="Google Shape;851;p93"/>
          <p:cNvSpPr/>
          <p:nvPr/>
        </p:nvSpPr>
        <p:spPr>
          <a:xfrm>
            <a:off x="212225" y="4242490"/>
            <a:ext cx="6213900" cy="2282135"/>
          </a:xfrm>
          <a:prstGeom prst="rect">
            <a:avLst/>
          </a:prstGeom>
          <a:solidFill>
            <a:srgbClr val="E87128"/>
          </a:solidFill>
          <a:ln>
            <a:noFill/>
          </a:ln>
        </p:spPr>
        <p:txBody>
          <a:bodyPr spcFirstLastPara="1" wrap="square" lIns="91425" tIns="45700" rIns="91425" bIns="45700" anchor="t" anchorCtr="0">
            <a:noAutofit/>
          </a:bodyPr>
          <a:lstStyle/>
          <a:p>
            <a:r>
              <a:rPr lang="es-AR" sz="1400" dirty="0">
                <a:solidFill>
                  <a:schemeClr val="bg1"/>
                </a:solidFill>
              </a:rPr>
              <a:t>Este trabajo se llevó a cabo con la ayuda de una subvención del Ministerio de Asuntos Exteriores de los Países Bajos y el Centro Internacional de Investigaciones para el Desarrollo (IDRC), Canadá, como parte de la Alianza  Clima y Desarrollo (CDKN). Las opiniones expresadas en este documento no representan necesariamente las del Ministerio de Asuntos Exteriores de los Países Bajos, ni del Centro Internacional de Investigaciones para el Desarrollo (IDRC) o su Junta de Gobernadores, ni de las entidades que administran </a:t>
            </a:r>
            <a:r>
              <a:rPr lang="es-AR" sz="1400" dirty="0" smtClean="0">
                <a:solidFill>
                  <a:schemeClr val="bg1"/>
                </a:solidFill>
              </a:rPr>
              <a:t>CDKN.</a:t>
            </a:r>
            <a:endParaRPr lang="es-AR" sz="1400" dirty="0">
              <a:solidFill>
                <a:schemeClr val="bg1"/>
              </a:solidFill>
            </a:endParaRPr>
          </a:p>
          <a:p>
            <a:pPr marL="0" marR="0" lvl="0" indent="0" algn="l" rtl="0">
              <a:spcBef>
                <a:spcPts val="0"/>
              </a:spcBef>
              <a:spcAft>
                <a:spcPts val="0"/>
              </a:spcAft>
              <a:buNone/>
            </a:pPr>
            <a:endParaRPr lang="en-GB" sz="1400" dirty="0" smtClean="0">
              <a:solidFill>
                <a:schemeClr val="lt1"/>
              </a:solidFill>
              <a:latin typeface="Calibri"/>
              <a:ea typeface="Calibri"/>
              <a:cs typeface="Calibri"/>
              <a:sym typeface="Calibri"/>
            </a:endParaRPr>
          </a:p>
          <a:p>
            <a:pPr marL="0" marR="0" lvl="0" indent="0" algn="l" rtl="0">
              <a:spcBef>
                <a:spcPts val="0"/>
              </a:spcBef>
              <a:spcAft>
                <a:spcPts val="0"/>
              </a:spcAft>
              <a:buNone/>
            </a:pPr>
            <a:r>
              <a:rPr lang="en-GB" sz="1400" dirty="0" smtClean="0">
                <a:solidFill>
                  <a:schemeClr val="lt1"/>
                </a:solidFill>
                <a:latin typeface="Calibri"/>
                <a:ea typeface="Calibri"/>
                <a:cs typeface="Calibri"/>
                <a:sym typeface="Calibri"/>
              </a:rPr>
              <a:t>Copyright </a:t>
            </a:r>
            <a:r>
              <a:rPr lang="en-GB" sz="1400" dirty="0">
                <a:solidFill>
                  <a:schemeClr val="lt1"/>
                </a:solidFill>
                <a:latin typeface="Calibri"/>
                <a:ea typeface="Calibri"/>
                <a:cs typeface="Calibri"/>
                <a:sym typeface="Calibri"/>
              </a:rPr>
              <a:t>© </a:t>
            </a:r>
            <a:r>
              <a:rPr lang="en-GB" sz="1400" dirty="0" smtClean="0">
                <a:solidFill>
                  <a:schemeClr val="lt1"/>
                </a:solidFill>
                <a:latin typeface="Calibri"/>
                <a:ea typeface="Calibri"/>
                <a:cs typeface="Calibri"/>
                <a:sym typeface="Calibri"/>
              </a:rPr>
              <a:t>2020, </a:t>
            </a:r>
            <a:r>
              <a:rPr lang="en-GB" sz="1400" dirty="0" err="1" smtClean="0">
                <a:solidFill>
                  <a:schemeClr val="lt1"/>
                </a:solidFill>
                <a:latin typeface="Calibri"/>
                <a:ea typeface="Calibri"/>
                <a:cs typeface="Calibri"/>
                <a:sym typeface="Calibri"/>
              </a:rPr>
              <a:t>Aianza</a:t>
            </a:r>
            <a:r>
              <a:rPr lang="en-GB" sz="1400" dirty="0" smtClean="0">
                <a:solidFill>
                  <a:schemeClr val="lt1"/>
                </a:solidFill>
                <a:latin typeface="Calibri"/>
                <a:ea typeface="Calibri"/>
                <a:cs typeface="Calibri"/>
                <a:sym typeface="Calibri"/>
              </a:rPr>
              <a:t> </a:t>
            </a:r>
            <a:r>
              <a:rPr lang="en-GB" sz="1400" dirty="0" err="1" smtClean="0">
                <a:solidFill>
                  <a:schemeClr val="lt1"/>
                </a:solidFill>
                <a:latin typeface="Calibri"/>
                <a:ea typeface="Calibri"/>
                <a:cs typeface="Calibri"/>
                <a:sym typeface="Calibri"/>
              </a:rPr>
              <a:t>Clima</a:t>
            </a:r>
            <a:r>
              <a:rPr lang="en-GB" sz="1400" dirty="0" smtClean="0">
                <a:solidFill>
                  <a:schemeClr val="lt1"/>
                </a:solidFill>
                <a:latin typeface="Calibri"/>
                <a:ea typeface="Calibri"/>
                <a:cs typeface="Calibri"/>
                <a:sym typeface="Calibri"/>
              </a:rPr>
              <a:t> y </a:t>
            </a:r>
            <a:r>
              <a:rPr lang="en-GB" sz="1400" dirty="0" err="1" smtClean="0">
                <a:solidFill>
                  <a:schemeClr val="lt1"/>
                </a:solidFill>
                <a:latin typeface="Calibri"/>
                <a:ea typeface="Calibri"/>
                <a:cs typeface="Calibri"/>
                <a:sym typeface="Calibri"/>
              </a:rPr>
              <a:t>Desarrollo</a:t>
            </a:r>
            <a:r>
              <a:rPr lang="en-GB" sz="1400" dirty="0" smtClean="0">
                <a:solidFill>
                  <a:schemeClr val="lt1"/>
                </a:solidFill>
                <a:latin typeface="Calibri"/>
                <a:ea typeface="Calibri"/>
                <a:cs typeface="Calibri"/>
                <a:sym typeface="Calibri"/>
              </a:rPr>
              <a:t> -Climate </a:t>
            </a:r>
            <a:r>
              <a:rPr lang="en-GB" sz="1400" dirty="0">
                <a:solidFill>
                  <a:schemeClr val="lt1"/>
                </a:solidFill>
                <a:latin typeface="Calibri"/>
                <a:ea typeface="Calibri"/>
                <a:cs typeface="Calibri"/>
                <a:sym typeface="Calibri"/>
              </a:rPr>
              <a:t>and Development Knowledge Network. </a:t>
            </a:r>
            <a:r>
              <a:rPr lang="en-GB" sz="1400" dirty="0" err="1" smtClean="0">
                <a:solidFill>
                  <a:schemeClr val="lt1"/>
                </a:solidFill>
                <a:latin typeface="Calibri"/>
                <a:ea typeface="Calibri"/>
                <a:cs typeface="Calibri"/>
                <a:sym typeface="Calibri"/>
              </a:rPr>
              <a:t>Todos</a:t>
            </a:r>
            <a:r>
              <a:rPr lang="en-GB" sz="1400" dirty="0" smtClean="0">
                <a:solidFill>
                  <a:schemeClr val="lt1"/>
                </a:solidFill>
                <a:latin typeface="Calibri"/>
                <a:ea typeface="Calibri"/>
                <a:cs typeface="Calibri"/>
                <a:sym typeface="Calibri"/>
              </a:rPr>
              <a:t> los </a:t>
            </a:r>
            <a:r>
              <a:rPr lang="en-GB" sz="1400" dirty="0" err="1" smtClean="0">
                <a:solidFill>
                  <a:schemeClr val="lt1"/>
                </a:solidFill>
                <a:latin typeface="Calibri"/>
                <a:ea typeface="Calibri"/>
                <a:cs typeface="Calibri"/>
                <a:sym typeface="Calibri"/>
              </a:rPr>
              <a:t>derechos</a:t>
            </a:r>
            <a:r>
              <a:rPr lang="en-GB" sz="1400" dirty="0" smtClean="0">
                <a:solidFill>
                  <a:schemeClr val="lt1"/>
                </a:solidFill>
                <a:latin typeface="Calibri"/>
                <a:ea typeface="Calibri"/>
                <a:cs typeface="Calibri"/>
                <a:sym typeface="Calibri"/>
              </a:rPr>
              <a:t> </a:t>
            </a:r>
            <a:r>
              <a:rPr lang="en-GB" sz="1400" dirty="0" err="1" smtClean="0">
                <a:solidFill>
                  <a:schemeClr val="lt1"/>
                </a:solidFill>
                <a:latin typeface="Calibri"/>
                <a:ea typeface="Calibri"/>
                <a:cs typeface="Calibri"/>
                <a:sym typeface="Calibri"/>
              </a:rPr>
              <a:t>reservados</a:t>
            </a:r>
            <a:r>
              <a:rPr lang="en-GB" sz="1400" dirty="0" smtClean="0">
                <a:solidFill>
                  <a:schemeClr val="lt1"/>
                </a:solidFill>
                <a:latin typeface="Calibri"/>
                <a:ea typeface="Calibri"/>
                <a:cs typeface="Calibri"/>
                <a:sym typeface="Calibri"/>
              </a:rPr>
              <a:t>.</a:t>
            </a:r>
            <a:endParaRPr sz="1400" dirty="0"/>
          </a:p>
        </p:txBody>
      </p:sp>
    </p:spTree>
    <p:extLst>
      <p:ext uri="{BB962C8B-B14F-4D97-AF65-F5344CB8AC3E}">
        <p14:creationId xmlns:p14="http://schemas.microsoft.com/office/powerpoint/2010/main" val="644730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s-ES_tradnl" smtClean="0"/>
              <a:t>Informe especial del IPCC sobre el océano y la criosfera en un clima cambiante</a:t>
            </a:r>
            <a:endParaRPr lang="es-ES_tradnl"/>
          </a:p>
        </p:txBody>
      </p:sp>
      <p:sp>
        <p:nvSpPr>
          <p:cNvPr id="4" name="Slide Number Placeholder 3"/>
          <p:cNvSpPr>
            <a:spLocks noGrp="1"/>
          </p:cNvSpPr>
          <p:nvPr>
            <p:ph type="sldNum" sz="quarter" idx="12"/>
          </p:nvPr>
        </p:nvSpPr>
        <p:spPr/>
        <p:txBody>
          <a:bodyPr/>
          <a:lstStyle/>
          <a:p>
            <a:fld id="{FDA1B1DD-D828-6341-9371-DC2F43F08BC0}" type="slidenum">
              <a:rPr lang="en-US" smtClean="0"/>
              <a:pPr/>
              <a:t>3</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Text Placeholder 4">
            <a:extLst>
              <a:ext uri="{FF2B5EF4-FFF2-40B4-BE49-F238E27FC236}">
                <a16:creationId xmlns="" xmlns:a16="http://schemas.microsoft.com/office/drawing/2014/main" id="{E8BDD0AF-0F5B-47D0-895F-EE3DA7601257}"/>
              </a:ext>
            </a:extLst>
          </p:cNvPr>
          <p:cNvSpPr>
            <a:spLocks noGrp="1"/>
          </p:cNvSpPr>
          <p:nvPr>
            <p:ph type="body" sz="quarter" idx="13"/>
          </p:nvPr>
        </p:nvSpPr>
        <p:spPr>
          <a:xfrm>
            <a:off x="518160" y="1971063"/>
            <a:ext cx="4115518" cy="3892334"/>
          </a:xfrm>
        </p:spPr>
        <p:txBody>
          <a:bodyPr/>
          <a:lstStyle/>
          <a:p>
            <a:pPr marL="342900" indent="-342900">
              <a:buFont typeface="Arial" panose="020B0604020202020204" pitchFamily="34" charset="0"/>
              <a:buChar char="•"/>
            </a:pPr>
            <a:r>
              <a:rPr lang="es-ES_tradnl" smtClean="0"/>
              <a:t>101 autores principales coordinadores, autores principales y editores de revisión, de 41 países</a:t>
            </a:r>
          </a:p>
          <a:p>
            <a:pPr marL="342900" indent="-342900">
              <a:buFont typeface="Arial" panose="020B0604020202020204" pitchFamily="34" charset="0"/>
              <a:buChar char="•"/>
            </a:pPr>
            <a:r>
              <a:rPr lang="es-ES_tradnl" smtClean="0"/>
              <a:t>El kit de herramientas de comunicación e informes de CDKN resume las + de 1,000 páginas del IPCC en titulares e imágenes para audiencias africanas, asiáticas y latinoamericanas: </a:t>
            </a:r>
            <a:r>
              <a:rPr lang="es-ES_tradnl" b="1" smtClean="0"/>
              <a:t>www.cdkn.org/reporteoceano</a:t>
            </a:r>
            <a:endParaRPr lang="es-ES_tradnl" b="1"/>
          </a:p>
        </p:txBody>
      </p:sp>
      <p:pic>
        <p:nvPicPr>
          <p:cNvPr id="3" name="Picture 2" descr="Fisherman along the Wataboo beach casts net in the water to catch small fish. UN Photo:Martine Perre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9775" y="1971063"/>
            <a:ext cx="3567024" cy="3110213"/>
          </a:xfrm>
          <a:prstGeom prst="rect">
            <a:avLst/>
          </a:prstGeom>
        </p:spPr>
      </p:pic>
    </p:spTree>
    <p:extLst>
      <p:ext uri="{BB962C8B-B14F-4D97-AF65-F5344CB8AC3E}">
        <p14:creationId xmlns:p14="http://schemas.microsoft.com/office/powerpoint/2010/main" val="27221214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499367" y="239554"/>
            <a:ext cx="7807928" cy="1496113"/>
          </a:xfrm>
        </p:spPr>
        <p:txBody>
          <a:bodyPr/>
          <a:lstStyle/>
          <a:p>
            <a:r>
              <a:rPr lang="es-ES_tradnl" smtClean="0"/>
              <a:t>El cambio climático impulsado por la actividad humana está cambiando la temperatura y la química de los océanos.</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4</a:t>
            </a:fld>
            <a:endParaRPr lang="en-US"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5" name="Picture 4" descr="Fig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0" y="1735667"/>
            <a:ext cx="8904111" cy="4290162"/>
          </a:xfrm>
          <a:prstGeom prst="rect">
            <a:avLst/>
          </a:prstGeom>
        </p:spPr>
      </p:pic>
    </p:spTree>
    <p:extLst>
      <p:ext uri="{BB962C8B-B14F-4D97-AF65-F5344CB8AC3E}">
        <p14:creationId xmlns:p14="http://schemas.microsoft.com/office/powerpoint/2010/main" val="14706729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572523" y="243921"/>
            <a:ext cx="8229600" cy="1143000"/>
          </a:xfrm>
        </p:spPr>
        <p:txBody>
          <a:bodyPr/>
          <a:lstStyle/>
          <a:p>
            <a:r>
              <a:rPr lang="es-ES_tradnl" smtClean="0"/>
              <a:t>Estos cambios perjudican la vida marina y las personas que dependen de ella</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5</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507211" y="1430401"/>
            <a:ext cx="4605742" cy="4227223"/>
          </a:xfrm>
        </p:spPr>
        <p:txBody>
          <a:bodyPr/>
          <a:lstStyle/>
          <a:p>
            <a:pPr marL="342900" indent="-342900">
              <a:buClrTx/>
              <a:buFont typeface="Arial" panose="020B0604020202020204" pitchFamily="34" charset="0"/>
              <a:buChar char="•"/>
            </a:pPr>
            <a:r>
              <a:rPr lang="es-ES_tradnl" sz="1800" smtClean="0"/>
              <a:t>El calentamiento de las aguas oceánicas y un océano más ácido están destruyendo los arrecifes de coral, reduciendo su contribución a la alimentación, la protección costera y el turismo.</a:t>
            </a:r>
          </a:p>
          <a:p>
            <a:pPr marL="342900" indent="-342900">
              <a:buClrTx/>
              <a:buFont typeface="Arial" panose="020B0604020202020204" pitchFamily="34" charset="0"/>
              <a:buChar char="•"/>
            </a:pPr>
            <a:r>
              <a:rPr lang="es-ES_tradnl" sz="1800" smtClean="0"/>
              <a:t>Las especies marinas están en movimiento como resultado del cambio climático, por lo que en cualquier lugar, la abundancia y la mezcla de especies está cambiando.</a:t>
            </a:r>
          </a:p>
          <a:p>
            <a:pPr marL="342900" indent="-342900">
              <a:buClrTx/>
              <a:buFont typeface="Arial" panose="020B0604020202020204" pitchFamily="34" charset="0"/>
              <a:buChar char="•"/>
            </a:pPr>
            <a:r>
              <a:rPr lang="es-ES_tradnl" sz="1800" smtClean="0"/>
              <a:t>La distribución de las poblaciones de peces está cambiando, lo que afectará a las personas locales que dependen de las poblaciones de peces para su sustento y sus propios suministros de alimentos.</a:t>
            </a:r>
          </a:p>
          <a:p>
            <a:pPr marL="342900" indent="-342900">
              <a:buClrTx/>
              <a:buFont typeface="Arial" panose="020B0604020202020204" pitchFamily="34" charset="0"/>
              <a:buChar char="•"/>
            </a:pPr>
            <a:r>
              <a:rPr lang="es-ES_tradnl" sz="1800" smtClean="0"/>
              <a:t>El cambio climático pondrá en riesgo los beneficios del ecosistema que la Corriente de Humboldt trae a América Latina.</a:t>
            </a:r>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descr="Fisherman, Peru_credit SPDA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4184" y="2215444"/>
            <a:ext cx="3417939" cy="3442180"/>
          </a:xfrm>
          <a:prstGeom prst="rect">
            <a:avLst/>
          </a:prstGeom>
        </p:spPr>
      </p:pic>
    </p:spTree>
    <p:extLst>
      <p:ext uri="{BB962C8B-B14F-4D97-AF65-F5344CB8AC3E}">
        <p14:creationId xmlns:p14="http://schemas.microsoft.com/office/powerpoint/2010/main" val="25535783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572523" y="243921"/>
            <a:ext cx="8229600" cy="1143000"/>
          </a:xfrm>
        </p:spPr>
        <p:txBody>
          <a:bodyPr/>
          <a:lstStyle/>
          <a:p>
            <a:r>
              <a:rPr lang="es-ES_tradnl" smtClean="0"/>
              <a:t>Cada grado de calentamiento global dañará aún más los ecosistemas costeros</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6</a:t>
            </a:fld>
            <a:endParaRPr lang="en-US"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5" name="Picture 4" descr="Fig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142104"/>
            <a:ext cx="8202152" cy="5579371"/>
          </a:xfrm>
          <a:prstGeom prst="rect">
            <a:avLst/>
          </a:prstGeom>
        </p:spPr>
      </p:pic>
    </p:spTree>
    <p:extLst>
      <p:ext uri="{BB962C8B-B14F-4D97-AF65-F5344CB8AC3E}">
        <p14:creationId xmlns:p14="http://schemas.microsoft.com/office/powerpoint/2010/main" val="2694154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572523" y="243921"/>
            <a:ext cx="8229600" cy="1143000"/>
          </a:xfrm>
        </p:spPr>
        <p:txBody>
          <a:bodyPr/>
          <a:lstStyle/>
          <a:p>
            <a:r>
              <a:rPr lang="es-ES_tradnl" smtClean="0"/>
              <a:t>El aumento del nivel del mar y otros peligros climáticos afectan cada vez más a América Latina</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7</a:t>
            </a:fld>
            <a:endParaRPr lang="en-US"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7" name="TextBox 6"/>
          <p:cNvSpPr txBox="1"/>
          <p:nvPr/>
        </p:nvSpPr>
        <p:spPr>
          <a:xfrm>
            <a:off x="572523" y="2000910"/>
            <a:ext cx="3638145" cy="3816429"/>
          </a:xfrm>
          <a:prstGeom prst="rect">
            <a:avLst/>
          </a:prstGeom>
          <a:noFill/>
        </p:spPr>
        <p:txBody>
          <a:bodyPr wrap="square" rtlCol="0">
            <a:spAutoFit/>
          </a:bodyPr>
          <a:lstStyle/>
          <a:p>
            <a:pPr marL="285750" indent="-285750">
              <a:buFont typeface="Arial"/>
              <a:buChar char="•"/>
            </a:pPr>
            <a:r>
              <a:rPr lang="es-ES_tradnl" sz="2200" smtClean="0"/>
              <a:t>Los niveles del mar están aumentando a un ritmo más rápido que antes.</a:t>
            </a:r>
          </a:p>
          <a:p>
            <a:endParaRPr lang="es-ES_tradnl" sz="2200" smtClean="0"/>
          </a:p>
          <a:p>
            <a:pPr marL="285750" indent="-285750">
              <a:buFont typeface="Arial"/>
              <a:buChar char="•"/>
            </a:pPr>
            <a:r>
              <a:rPr lang="es-ES_tradnl" sz="2200" smtClean="0"/>
              <a:t>Los fenómenos meteorológicos extremos son cada vez más frecuentes, lo que puede generar impactos en cascada sobre las personas y el medio ambiente.</a:t>
            </a:r>
            <a:endParaRPr lang="es-ES_tradnl" sz="2200"/>
          </a:p>
        </p:txBody>
      </p:sp>
      <p:pic>
        <p:nvPicPr>
          <p:cNvPr id="8" name="Picture 7" descr="Sandbags-Mexico-682x1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6445" y="1386921"/>
            <a:ext cx="3065708" cy="4603057"/>
          </a:xfrm>
          <a:prstGeom prst="rect">
            <a:avLst/>
          </a:prstGeom>
        </p:spPr>
      </p:pic>
    </p:spTree>
    <p:extLst>
      <p:ext uri="{BB962C8B-B14F-4D97-AF65-F5344CB8AC3E}">
        <p14:creationId xmlns:p14="http://schemas.microsoft.com/office/powerpoint/2010/main" val="3162151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a:xfrm>
            <a:off x="572523" y="243921"/>
            <a:ext cx="8229600" cy="1143000"/>
          </a:xfrm>
        </p:spPr>
        <p:txBody>
          <a:bodyPr/>
          <a:lstStyle/>
          <a:p>
            <a:r>
              <a:rPr lang="es-ES_tradnl" smtClean="0"/>
              <a:t>El aumento de los mares y el desarrollo costero presionan los ecosistemas</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8</a:t>
            </a:fld>
            <a:endParaRPr lang="en-US"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5" name="Picture 4" descr="Fig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785" y="1274031"/>
            <a:ext cx="8578547" cy="5199119"/>
          </a:xfrm>
          <a:prstGeom prst="rect">
            <a:avLst/>
          </a:prstGeom>
        </p:spPr>
      </p:pic>
    </p:spTree>
    <p:extLst>
      <p:ext uri="{BB962C8B-B14F-4D97-AF65-F5344CB8AC3E}">
        <p14:creationId xmlns:p14="http://schemas.microsoft.com/office/powerpoint/2010/main" val="20804502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BAB9-4BE5-44A1-875B-221020426741}"/>
              </a:ext>
            </a:extLst>
          </p:cNvPr>
          <p:cNvSpPr>
            <a:spLocks noGrp="1"/>
          </p:cNvSpPr>
          <p:nvPr>
            <p:ph type="title"/>
          </p:nvPr>
        </p:nvSpPr>
        <p:spPr/>
        <p:txBody>
          <a:bodyPr/>
          <a:lstStyle/>
          <a:p>
            <a:r>
              <a:rPr lang="es-ES_tradnl" smtClean="0"/>
              <a:t>Las tierras congeladas de alta montaña de América Latina se están derritiendo, con implicaciones para la sociedad</a:t>
            </a:r>
            <a:endParaRPr lang="es-ES_tradnl"/>
          </a:p>
        </p:txBody>
      </p:sp>
      <p:sp>
        <p:nvSpPr>
          <p:cNvPr id="4" name="Slide Number Placeholder 3">
            <a:extLst>
              <a:ext uri="{FF2B5EF4-FFF2-40B4-BE49-F238E27FC236}">
                <a16:creationId xmlns="" xmlns:a16="http://schemas.microsoft.com/office/drawing/2014/main" id="{1F2080FA-5656-4A97-BF87-53D74FF38F5D}"/>
              </a:ext>
            </a:extLst>
          </p:cNvPr>
          <p:cNvSpPr>
            <a:spLocks noGrp="1"/>
          </p:cNvSpPr>
          <p:nvPr>
            <p:ph type="sldNum" sz="quarter" idx="12"/>
          </p:nvPr>
        </p:nvSpPr>
        <p:spPr/>
        <p:txBody>
          <a:bodyPr/>
          <a:lstStyle/>
          <a:p>
            <a:fld id="{FDA1B1DD-D828-6341-9371-DC2F43F08BC0}" type="slidenum">
              <a:rPr lang="en-US" smtClean="0"/>
              <a:pPr/>
              <a:t>9</a:t>
            </a:fld>
            <a:endParaRPr lang="en-US" dirty="0"/>
          </a:p>
        </p:txBody>
      </p:sp>
      <p:sp>
        <p:nvSpPr>
          <p:cNvPr id="5" name="Text Placeholder 4">
            <a:extLst>
              <a:ext uri="{FF2B5EF4-FFF2-40B4-BE49-F238E27FC236}">
                <a16:creationId xmlns="" xmlns:a16="http://schemas.microsoft.com/office/drawing/2014/main" id="{2632045C-EDA5-4007-871C-21FDD5DAFBC4}"/>
              </a:ext>
            </a:extLst>
          </p:cNvPr>
          <p:cNvSpPr>
            <a:spLocks noGrp="1"/>
          </p:cNvSpPr>
          <p:nvPr>
            <p:ph type="body" sz="quarter" idx="13"/>
          </p:nvPr>
        </p:nvSpPr>
        <p:spPr>
          <a:xfrm>
            <a:off x="457201" y="1708242"/>
            <a:ext cx="3973688" cy="4648108"/>
          </a:xfrm>
        </p:spPr>
        <p:txBody>
          <a:bodyPr/>
          <a:lstStyle/>
          <a:p>
            <a:pPr marL="342900" indent="-342900">
              <a:buClrTx/>
              <a:buFont typeface="Arial"/>
              <a:buChar char="•"/>
            </a:pPr>
            <a:r>
              <a:rPr lang="es-ES_tradnl" sz="2200" dirty="0" smtClean="0"/>
              <a:t>Las tierras congeladas (la criósfera) se están derritiendo como resultado del cambio climático, con implicaciones para la región andina.</a:t>
            </a:r>
          </a:p>
          <a:p>
            <a:pPr marL="342900" indent="-342900">
              <a:buClrTx/>
              <a:buFont typeface="Arial"/>
              <a:buChar char="•"/>
            </a:pPr>
            <a:r>
              <a:rPr lang="es-ES_tradnl" sz="2200" dirty="0" smtClean="0"/>
              <a:t>La escorrentía del río está cambiando.</a:t>
            </a:r>
          </a:p>
          <a:p>
            <a:pPr marL="342900" indent="-342900">
              <a:buClrTx/>
              <a:buFont typeface="Arial"/>
              <a:buChar char="•"/>
            </a:pPr>
            <a:r>
              <a:rPr lang="es-ES_tradnl" sz="2200" dirty="0" smtClean="0"/>
              <a:t>El medio ambiente y la forma de vida están amenazados.</a:t>
            </a:r>
          </a:p>
          <a:p>
            <a:pPr marL="342900" indent="-342900">
              <a:buClrTx/>
              <a:buFont typeface="Arial"/>
              <a:buChar char="•"/>
            </a:pPr>
            <a:r>
              <a:rPr lang="es-ES_tradnl" sz="2200" dirty="0" smtClean="0"/>
              <a:t>Los riesgos en las zonas de alta montaña están aumentando.</a:t>
            </a:r>
            <a:endParaRPr lang="es-ES_tradnl" sz="2200" dirty="0"/>
          </a:p>
        </p:txBody>
      </p:sp>
      <p:sp>
        <p:nvSpPr>
          <p:cNvPr id="6" name="Date Placeholder 5">
            <a:extLst>
              <a:ext uri="{FF2B5EF4-FFF2-40B4-BE49-F238E27FC236}">
                <a16:creationId xmlns="" xmlns:a16="http://schemas.microsoft.com/office/drawing/2014/main"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Peru's high mountains_credit SPDA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9854" y="2173111"/>
            <a:ext cx="4339168" cy="2892778"/>
          </a:xfrm>
          <a:prstGeom prst="rect">
            <a:avLst/>
          </a:prstGeom>
        </p:spPr>
      </p:pic>
    </p:spTree>
    <p:extLst>
      <p:ext uri="{BB962C8B-B14F-4D97-AF65-F5344CB8AC3E}">
        <p14:creationId xmlns:p14="http://schemas.microsoft.com/office/powerpoint/2010/main" val="640679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880F1B"/>
      </a:dk2>
      <a:lt2>
        <a:srgbClr val="F7A126"/>
      </a:lt2>
      <a:accent1>
        <a:srgbClr val="EB5925"/>
      </a:accent1>
      <a:accent2>
        <a:srgbClr val="DC3122"/>
      </a:accent2>
      <a:accent3>
        <a:srgbClr val="B61322"/>
      </a:accent3>
      <a:accent4>
        <a:srgbClr val="FEFDFD"/>
      </a:accent4>
      <a:accent5>
        <a:srgbClr val="FEFDFD"/>
      </a:accent5>
      <a:accent6>
        <a:srgbClr val="FEFDFD"/>
      </a:accent6>
      <a:hlink>
        <a:srgbClr val="FEFDFD"/>
      </a:hlink>
      <a:folHlink>
        <a:srgbClr val="FEFD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2661</TotalTime>
  <Words>4132</Words>
  <Application>Microsoft Macintosh PowerPoint</Application>
  <PresentationFormat>On-screen Show (4:3)</PresentationFormat>
  <Paragraphs>306</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Informe especial del IPCC sobre el océano y la criosfera en un clima cambiante</vt:lpstr>
      <vt:lpstr>Informe especial del IPCC sobre el océano y la criosfera en un clima cambiante</vt:lpstr>
      <vt:lpstr>El cambio climático impulsado por la actividad humana está cambiando la temperatura y la química de los océanos.</vt:lpstr>
      <vt:lpstr>Estos cambios perjudican la vida marina y las personas que dependen de ella</vt:lpstr>
      <vt:lpstr>Cada grado de calentamiento global dañará aún más los ecosistemas costeros</vt:lpstr>
      <vt:lpstr>El aumento del nivel del mar y otros peligros climáticos afectan cada vez más a América Latina</vt:lpstr>
      <vt:lpstr>El aumento de los mares y el desarrollo costero presionan los ecosistemas</vt:lpstr>
      <vt:lpstr>Las tierras congeladas de alta montaña de América Latina se están derritiendo, con implicaciones para la sociedad</vt:lpstr>
      <vt:lpstr>Cómo cambia la escorrentía en una cuenca cuando un glaciar se derrite</vt:lpstr>
      <vt:lpstr>Cambios anticipados en los peligros de las altas montañas a medida que cambia el clima</vt:lpstr>
      <vt:lpstr>La mejor manera de limitar los cambios en los océanos y la criosfera es mitigar el cambio climático.</vt:lpstr>
      <vt:lpstr>Mitigación junto con adaptación reducen el riesgo</vt:lpstr>
      <vt:lpstr>La acción temprana reduce los riesgos climáticos y cuesta menos que lidiar con daños futuros</vt:lpstr>
      <vt:lpstr>El desarrollo costero a prueba de futuro será esencial</vt:lpstr>
      <vt:lpstr>Carbono azul: una oportunidad para integrar acciones de adaptación y mitigación</vt:lpstr>
      <vt:lpstr>La gobernanza y la gestión de los ecosistemas deben unirse en todas las escalas y abordar los problemas sociales.</vt:lpstr>
      <vt:lpstr>Métodos para enfrentar la incertidumbre futura.</vt:lpstr>
      <vt:lpstr>La comunicación, la educación y el desarrollo de capacidades son fundamentales.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 IPCC Special Reports tell us about gender and social inclusion issues?</dc:title>
  <dc:creator>Mairi Dupar</dc:creator>
  <cp:lastModifiedBy>Maria Jose Pacha</cp:lastModifiedBy>
  <cp:revision>112</cp:revision>
  <dcterms:created xsi:type="dcterms:W3CDTF">2019-11-28T11:58:00Z</dcterms:created>
  <dcterms:modified xsi:type="dcterms:W3CDTF">2020-04-21T13:10:16Z</dcterms:modified>
</cp:coreProperties>
</file>