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92" r:id="rId2"/>
    <p:sldId id="339" r:id="rId3"/>
    <p:sldId id="340" r:id="rId4"/>
    <p:sldId id="341" r:id="rId5"/>
    <p:sldId id="342" r:id="rId6"/>
    <p:sldId id="343" r:id="rId7"/>
    <p:sldId id="344" r:id="rId8"/>
    <p:sldId id="345" r:id="rId9"/>
    <p:sldId id="346" r:id="rId10"/>
    <p:sldId id="297" r:id="rId11"/>
    <p:sldId id="307" r:id="rId12"/>
    <p:sldId id="347" r:id="rId13"/>
    <p:sldId id="348" r:id="rId14"/>
    <p:sldId id="349" r:id="rId15"/>
    <p:sldId id="350" r:id="rId16"/>
    <p:sldId id="351" r:id="rId17"/>
    <p:sldId id="352" r:id="rId18"/>
    <p:sldId id="353" r:id="rId19"/>
    <p:sldId id="354" r:id="rId20"/>
    <p:sldId id="33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1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0" autoAdjust="0"/>
    <p:restoredTop sz="85228" autoAdjust="0"/>
  </p:normalViewPr>
  <p:slideViewPr>
    <p:cSldViewPr snapToGrid="0" snapToObjects="1">
      <p:cViewPr>
        <p:scale>
          <a:sx n="90" d="100"/>
          <a:sy n="90" d="100"/>
        </p:scale>
        <p:origin x="-1712"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C9ED89-28C5-EB43-87C2-D39600715465}" type="datetimeFigureOut">
              <a:rPr lang="en-US" smtClean="0"/>
              <a:t>28/01/20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3F58C6-9ED8-5B45-9BBB-AE8BE8888C8D}" type="slidenum">
              <a:rPr lang="en-US" smtClean="0"/>
              <a:t>‹#›</a:t>
            </a:fld>
            <a:endParaRPr lang="en-US"/>
          </a:p>
        </p:txBody>
      </p:sp>
    </p:spTree>
    <p:extLst>
      <p:ext uri="{BB962C8B-B14F-4D97-AF65-F5344CB8AC3E}">
        <p14:creationId xmlns:p14="http://schemas.microsoft.com/office/powerpoint/2010/main" val="2055012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41583-ECC9-954A-92D4-2357EB73EA32}" type="datetimeFigureOut">
              <a:rPr lang="en-US" smtClean="0"/>
              <a:t>28/01/20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432E1-03CE-EB4F-B07A-653BD0E4AC67}" type="slidenum">
              <a:rPr lang="en-US" smtClean="0"/>
              <a:t>‹#›</a:t>
            </a:fld>
            <a:endParaRPr lang="en-US"/>
          </a:p>
        </p:txBody>
      </p:sp>
    </p:spTree>
    <p:extLst>
      <p:ext uri="{BB962C8B-B14F-4D97-AF65-F5344CB8AC3E}">
        <p14:creationId xmlns:p14="http://schemas.microsoft.com/office/powerpoint/2010/main" val="39142021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a:t>
            </a:fld>
            <a:endParaRPr lang="en-US"/>
          </a:p>
        </p:txBody>
      </p:sp>
    </p:spTree>
    <p:extLst>
      <p:ext uri="{BB962C8B-B14F-4D97-AF65-F5344CB8AC3E}">
        <p14:creationId xmlns:p14="http://schemas.microsoft.com/office/powerpoint/2010/main" val="88318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10</a:t>
            </a:fld>
            <a:endParaRPr lang="en-US"/>
          </a:p>
        </p:txBody>
      </p:sp>
    </p:spTree>
    <p:extLst>
      <p:ext uri="{BB962C8B-B14F-4D97-AF65-F5344CB8AC3E}">
        <p14:creationId xmlns:p14="http://schemas.microsoft.com/office/powerpoint/2010/main" val="130903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Human society must reduce greenhouse gas emissions urgently in order to limit the damage from global warming</a:t>
            </a:r>
          </a:p>
          <a:p>
            <a:r>
              <a:rPr lang="en-US" sz="1200" b="0" i="0" u="none" strike="noStrike" kern="1200" baseline="0" dirty="0" smtClean="0">
                <a:solidFill>
                  <a:schemeClr val="tx1"/>
                </a:solidFill>
                <a:latin typeface="+mn-lt"/>
                <a:ea typeface="+mn-ea"/>
                <a:cs typeface="+mn-cs"/>
              </a:rPr>
              <a:t>to the Earth’s oceans and frozen lands (the cryosphere).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Glaciers are due to keep melting, permafrost will thaw, and snow cover and the extent of Arctic Sea ice will all decline</a:t>
            </a:r>
          </a:p>
          <a:p>
            <a:r>
              <a:rPr lang="en-US" sz="1200" b="0" i="0" u="none" strike="noStrike" kern="1200" baseline="0" dirty="0" smtClean="0">
                <a:solidFill>
                  <a:schemeClr val="tx1"/>
                </a:solidFill>
                <a:latin typeface="+mn-lt"/>
                <a:ea typeface="+mn-ea"/>
                <a:cs typeface="+mn-cs"/>
              </a:rPr>
              <a:t>between now and 2050 as a result of large-scale changes in Earth’s systems that are already underway. This is inevitable.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choices we make today about the emissions pathway of the future will make a difference to global</a:t>
            </a:r>
          </a:p>
          <a:p>
            <a:r>
              <a:rPr lang="en-US" sz="1200" b="0" i="0" u="none" strike="noStrike" kern="1200" baseline="0" dirty="0" smtClean="0">
                <a:solidFill>
                  <a:schemeClr val="tx1"/>
                </a:solidFill>
                <a:latin typeface="+mn-lt"/>
                <a:ea typeface="+mn-ea"/>
                <a:cs typeface="+mn-cs"/>
              </a:rPr>
              <a:t>warming and how the oceans and cryosphere respond during the second half of the 21st century. This, in turn, are</a:t>
            </a:r>
          </a:p>
          <a:p>
            <a:r>
              <a:rPr lang="en-US" sz="1200" b="0" i="0" u="none" strike="noStrike" kern="1200" baseline="0" dirty="0" smtClean="0">
                <a:solidFill>
                  <a:schemeClr val="tx1"/>
                </a:solidFill>
                <a:latin typeface="+mn-lt"/>
                <a:ea typeface="+mn-ea"/>
                <a:cs typeface="+mn-cs"/>
              </a:rPr>
              <a:t>expected to make a big difference to people’s lives and other species on Earth.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Limiting global warming would help communities downstream of frozen mountain regions to adapt to</a:t>
            </a:r>
          </a:p>
          <a:p>
            <a:r>
              <a:rPr lang="en-US" sz="1200" b="0" i="0" u="none" strike="noStrike" kern="1200" baseline="0" dirty="0" smtClean="0">
                <a:solidFill>
                  <a:schemeClr val="tx1"/>
                </a:solidFill>
                <a:latin typeface="+mn-lt"/>
                <a:ea typeface="+mn-ea"/>
                <a:cs typeface="+mn-cs"/>
              </a:rPr>
              <a:t>changes in water supplies and would limit risks related to mountain hazards.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Ocean warming, acidification, oxygen decline, and marine </a:t>
            </a:r>
            <a:r>
              <a:rPr lang="en-US" sz="1200" b="0" i="0" u="none" strike="noStrike" kern="1200" baseline="0" dirty="0" err="1" smtClean="0">
                <a:solidFill>
                  <a:schemeClr val="tx1"/>
                </a:solidFill>
                <a:latin typeface="+mn-lt"/>
                <a:ea typeface="+mn-ea"/>
                <a:cs typeface="+mn-cs"/>
              </a:rPr>
              <a:t>heatwaves</a:t>
            </a:r>
            <a:r>
              <a:rPr lang="en-US" sz="1200" b="0" i="0" u="none" strike="noStrike" kern="1200" baseline="0" dirty="0" smtClean="0">
                <a:solidFill>
                  <a:schemeClr val="tx1"/>
                </a:solidFill>
                <a:latin typeface="+mn-lt"/>
                <a:ea typeface="+mn-ea"/>
                <a:cs typeface="+mn-cs"/>
              </a:rPr>
              <a:t> are all predicted into the late 21st century.</a:t>
            </a:r>
          </a:p>
          <a:p>
            <a:r>
              <a:rPr lang="en-US" sz="1200" b="0" i="0" u="none" strike="noStrike" kern="1200" baseline="0" dirty="0" smtClean="0">
                <a:solidFill>
                  <a:schemeClr val="tx1"/>
                </a:solidFill>
                <a:latin typeface="+mn-lt"/>
                <a:ea typeface="+mn-ea"/>
                <a:cs typeface="+mn-cs"/>
              </a:rPr>
              <a:t>However, their rate of change and intensity will be less under a low emissions scenario.</a:t>
            </a:r>
            <a:endParaRPr lang="en-US" dirty="0" smtClean="0"/>
          </a:p>
        </p:txBody>
      </p:sp>
      <p:sp>
        <p:nvSpPr>
          <p:cNvPr id="4" name="Slide Number Placeholder 3"/>
          <p:cNvSpPr>
            <a:spLocks noGrp="1"/>
          </p:cNvSpPr>
          <p:nvPr>
            <p:ph type="sldNum" sz="quarter" idx="10"/>
          </p:nvPr>
        </p:nvSpPr>
        <p:spPr/>
        <p:txBody>
          <a:bodyPr/>
          <a:lstStyle/>
          <a:p>
            <a:fld id="{EEB432E1-03CE-EB4F-B07A-653BD0E4AC67}" type="slidenum">
              <a:rPr lang="en-US" smtClean="0"/>
              <a:t>12</a:t>
            </a:fld>
            <a:endParaRPr lang="en-US"/>
          </a:p>
        </p:txBody>
      </p:sp>
    </p:spTree>
    <p:extLst>
      <p:ext uri="{BB962C8B-B14F-4D97-AF65-F5344CB8AC3E}">
        <p14:creationId xmlns:p14="http://schemas.microsoft.com/office/powerpoint/2010/main" val="232871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Societies, institutions and individuals can all invest in reducing the risks of damage from extreme weather</a:t>
            </a:r>
          </a:p>
          <a:p>
            <a:r>
              <a:rPr lang="en-US" sz="1200" b="0" i="0" u="none" strike="noStrike" kern="1200" baseline="0" dirty="0" smtClean="0">
                <a:solidFill>
                  <a:schemeClr val="tx1"/>
                </a:solidFill>
                <a:latin typeface="+mn-lt"/>
                <a:ea typeface="+mn-ea"/>
                <a:cs typeface="+mn-cs"/>
              </a:rPr>
              <a:t>events – and so reducing the likelihood that an event such as a cyclone or flood will turn into a ‘disaster’.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Engineered structures, such as breakwaters, sea walls and dikes, are also expected to reduce risks. For tropical and</a:t>
            </a:r>
          </a:p>
          <a:p>
            <a:r>
              <a:rPr lang="en-US" sz="1200" b="0" i="0" u="none" strike="noStrike" kern="1200" baseline="0" dirty="0" err="1" smtClean="0">
                <a:solidFill>
                  <a:schemeClr val="tx1"/>
                </a:solidFill>
                <a:latin typeface="+mn-lt"/>
                <a:ea typeface="+mn-ea"/>
                <a:cs typeface="+mn-cs"/>
              </a:rPr>
              <a:t>extratropical</a:t>
            </a:r>
            <a:r>
              <a:rPr lang="en-US" sz="1200" b="0" i="0" u="none" strike="noStrike" kern="1200" baseline="0" dirty="0" smtClean="0">
                <a:solidFill>
                  <a:schemeClr val="tx1"/>
                </a:solidFill>
                <a:latin typeface="+mn-lt"/>
                <a:ea typeface="+mn-ea"/>
                <a:cs typeface="+mn-cs"/>
              </a:rPr>
              <a:t> cyclones, investing in disaster risk reduction, early warning systems and flood management (both</a:t>
            </a:r>
          </a:p>
          <a:p>
            <a:r>
              <a:rPr lang="en-US" sz="1200" b="0" i="0" u="none" strike="noStrike" kern="1200" baseline="0" dirty="0" smtClean="0">
                <a:solidFill>
                  <a:schemeClr val="tx1"/>
                </a:solidFill>
                <a:latin typeface="+mn-lt"/>
                <a:ea typeface="+mn-ea"/>
                <a:cs typeface="+mn-cs"/>
              </a:rPr>
              <a:t>ecosystem-based and engineered) all decrease economic losses from extreme weather events.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the extreme El Niño/La Niña events that are expected to affect Latin America increasingly, investments in </a:t>
            </a:r>
            <a:r>
              <a:rPr lang="en-US" sz="1200" b="0" i="0" u="none" strike="noStrike" kern="1200" baseline="0" dirty="0" err="1" smtClean="0">
                <a:solidFill>
                  <a:schemeClr val="tx1"/>
                </a:solidFill>
                <a:latin typeface="+mn-lt"/>
                <a:ea typeface="+mn-ea"/>
                <a:cs typeface="+mn-cs"/>
              </a:rPr>
              <a:t>longterm</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monitoring and improved forecasts are highlighted as important. Robust forecast information can be used</a:t>
            </a:r>
          </a:p>
          <a:p>
            <a:r>
              <a:rPr lang="en-US" sz="1200" b="0" i="0" u="none" strike="noStrike" kern="1200" baseline="0" dirty="0" smtClean="0">
                <a:solidFill>
                  <a:schemeClr val="tx1"/>
                </a:solidFill>
                <a:latin typeface="+mn-lt"/>
                <a:ea typeface="+mn-ea"/>
                <a:cs typeface="+mn-cs"/>
              </a:rPr>
              <a:t>to manage risks to human health, agriculture, fisheries, coral reefs, aquaculture, wildfire, drought and flood</a:t>
            </a:r>
          </a:p>
          <a:p>
            <a:r>
              <a:rPr lang="en-US" sz="1200" b="0" i="0" u="none" strike="noStrike" kern="1200" baseline="0" dirty="0" smtClean="0">
                <a:solidFill>
                  <a:schemeClr val="tx1"/>
                </a:solidFill>
                <a:latin typeface="+mn-lt"/>
                <a:ea typeface="+mn-ea"/>
                <a:cs typeface="+mn-cs"/>
              </a:rPr>
              <a:t>management.</a:t>
            </a:r>
            <a:endParaRPr lang="en-US" dirty="0"/>
          </a:p>
        </p:txBody>
      </p:sp>
      <p:sp>
        <p:nvSpPr>
          <p:cNvPr id="4" name="Slide Number Placeholder 3"/>
          <p:cNvSpPr>
            <a:spLocks noGrp="1"/>
          </p:cNvSpPr>
          <p:nvPr>
            <p:ph type="sldNum" sz="quarter" idx="10"/>
          </p:nvPr>
        </p:nvSpPr>
        <p:spPr/>
        <p:txBody>
          <a:bodyPr/>
          <a:lstStyle/>
          <a:p>
            <a:fld id="{EEB432E1-03CE-EB4F-B07A-653BD0E4AC67}" type="slidenum">
              <a:rPr lang="en-US" smtClean="0"/>
              <a:t>14</a:t>
            </a:fld>
            <a:endParaRPr lang="en-US"/>
          </a:p>
        </p:txBody>
      </p:sp>
    </p:spTree>
    <p:extLst>
      <p:ext uri="{BB962C8B-B14F-4D97-AF65-F5344CB8AC3E}">
        <p14:creationId xmlns:p14="http://schemas.microsoft.com/office/powerpoint/2010/main" val="1794078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16</a:t>
            </a:fld>
            <a:endParaRPr lang="en-US"/>
          </a:p>
        </p:txBody>
      </p:sp>
    </p:spTree>
    <p:extLst>
      <p:ext uri="{BB962C8B-B14F-4D97-AF65-F5344CB8AC3E}">
        <p14:creationId xmlns:p14="http://schemas.microsoft.com/office/powerpoint/2010/main" val="406286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Adapting to changes in the oceans and cryosphere calls for effective governance across scales and boundaries.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Extreme events such as floods and landslides, or tropical cyclones, pose less risk to people if climate change</a:t>
            </a:r>
          </a:p>
          <a:p>
            <a:r>
              <a:rPr lang="en-US" sz="1200" b="0" i="0" u="none" strike="noStrike" kern="1200" baseline="0" dirty="0" smtClean="0">
                <a:solidFill>
                  <a:schemeClr val="tx1"/>
                </a:solidFill>
                <a:latin typeface="+mn-lt"/>
                <a:ea typeface="+mn-ea"/>
                <a:cs typeface="+mn-cs"/>
              </a:rPr>
              <a:t>adaptation and disaster risk reduction approaches are well integrated. Climate-affected sectors and disaster</a:t>
            </a:r>
          </a:p>
          <a:p>
            <a:r>
              <a:rPr lang="en-US" sz="1200" b="0" i="0" u="none" strike="noStrike" kern="1200" baseline="0" dirty="0" smtClean="0">
                <a:solidFill>
                  <a:schemeClr val="tx1"/>
                </a:solidFill>
                <a:latin typeface="+mn-lt"/>
                <a:ea typeface="+mn-ea"/>
                <a:cs typeface="+mn-cs"/>
              </a:rPr>
              <a:t>management agencies need to coordinate their activities well – both in policy-making and on-the-ground delivery.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Sendai Framework for Disaster Risk Reduction (2015–2030) provides a framework with targets for countries</a:t>
            </a:r>
          </a:p>
          <a:p>
            <a:r>
              <a:rPr lang="en-US" sz="1200" b="0" i="0" u="none" strike="noStrike" kern="1200" baseline="0" dirty="0" smtClean="0">
                <a:solidFill>
                  <a:schemeClr val="tx1"/>
                </a:solidFill>
                <a:latin typeface="+mn-lt"/>
                <a:ea typeface="+mn-ea"/>
                <a:cs typeface="+mn-cs"/>
              </a:rPr>
              <a:t>to address climate and other risks. The Sendai Framework has technical guidelines to address changes in the high</a:t>
            </a:r>
          </a:p>
          <a:p>
            <a:r>
              <a:rPr lang="en-US" sz="1200" b="0" i="0" u="none" strike="noStrike" kern="1200" baseline="0" dirty="0" smtClean="0">
                <a:solidFill>
                  <a:schemeClr val="tx1"/>
                </a:solidFill>
                <a:latin typeface="+mn-lt"/>
                <a:ea typeface="+mn-ea"/>
                <a:cs typeface="+mn-cs"/>
              </a:rPr>
              <a:t>mountain frozen lands and the compound risks and cascading impacts on people and the environment.</a:t>
            </a:r>
          </a:p>
          <a:p>
            <a:r>
              <a:rPr lang="en-US" sz="1200" b="0" i="0" u="none" strike="noStrike" kern="1200" baseline="0" dirty="0" smtClean="0">
                <a:solidFill>
                  <a:schemeClr val="tx1"/>
                </a:solidFill>
                <a:latin typeface="+mn-lt"/>
                <a:ea typeface="+mn-ea"/>
                <a:cs typeface="+mn-cs"/>
              </a:rPr>
              <a:t>However, there is limited evidence that countries are using the framework and guidelines to monitor high mountain</a:t>
            </a:r>
          </a:p>
          <a:p>
            <a:r>
              <a:rPr lang="en-US" sz="1200" b="0" i="0" u="none" strike="noStrike" kern="1200" baseline="0" dirty="0" smtClean="0">
                <a:solidFill>
                  <a:schemeClr val="tx1"/>
                </a:solidFill>
                <a:latin typeface="+mn-lt"/>
                <a:ea typeface="+mn-ea"/>
                <a:cs typeface="+mn-cs"/>
              </a:rPr>
              <a:t>changes, including the root causes of disasters, and to report on Sendai targets.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sea, the movement of species means that improved marine protected areas and spatial plans and even entire</a:t>
            </a:r>
          </a:p>
          <a:p>
            <a:r>
              <a:rPr lang="en-US" sz="1200" b="0" i="0" u="none" strike="noStrike" kern="1200" baseline="0" dirty="0" smtClean="0">
                <a:solidFill>
                  <a:schemeClr val="tx1"/>
                </a:solidFill>
                <a:latin typeface="+mn-lt"/>
                <a:ea typeface="+mn-ea"/>
                <a:cs typeface="+mn-cs"/>
              </a:rPr>
              <a:t>networks of protected areas will be needed to support species movement. This implies far more ambitious</a:t>
            </a:r>
          </a:p>
          <a:p>
            <a:r>
              <a:rPr lang="en-US" sz="1200" b="0" i="0" u="none" strike="noStrike" kern="1200" baseline="0" dirty="0" smtClean="0">
                <a:solidFill>
                  <a:schemeClr val="tx1"/>
                </a:solidFill>
                <a:latin typeface="+mn-lt"/>
                <a:ea typeface="+mn-ea"/>
                <a:cs typeface="+mn-cs"/>
              </a:rPr>
              <a:t>management responses than governments have achieved to date.</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17</a:t>
            </a:fld>
            <a:endParaRPr lang="en-US"/>
          </a:p>
        </p:txBody>
      </p:sp>
    </p:spTree>
    <p:extLst>
      <p:ext uri="{BB962C8B-B14F-4D97-AF65-F5344CB8AC3E}">
        <p14:creationId xmlns:p14="http://schemas.microsoft.com/office/powerpoint/2010/main" val="229805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coastal areas, choosing and putting in place measures to respond to sea level rise presents societies with tough</a:t>
            </a:r>
          </a:p>
          <a:p>
            <a:r>
              <a:rPr lang="en-US" sz="1200" b="0" i="0" u="none" strike="noStrike" kern="1200" baseline="0" dirty="0" smtClean="0">
                <a:solidFill>
                  <a:schemeClr val="tx1"/>
                </a:solidFill>
                <a:latin typeface="+mn-lt"/>
                <a:ea typeface="+mn-ea"/>
                <a:cs typeface="+mn-cs"/>
              </a:rPr>
              <a:t>governance challenges and potentially difficult social choices.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spite of this, there are methods for developing and </a:t>
            </a:r>
            <a:r>
              <a:rPr lang="en-US" sz="1200" b="0" i="0" u="none" strike="noStrike" kern="1200" baseline="0" dirty="0" err="1" smtClean="0">
                <a:solidFill>
                  <a:schemeClr val="tx1"/>
                </a:solidFill>
                <a:latin typeface="+mn-lt"/>
                <a:ea typeface="+mn-ea"/>
                <a:cs typeface="+mn-cs"/>
              </a:rPr>
              <a:t>analysing</a:t>
            </a:r>
            <a:r>
              <a:rPr lang="en-US" sz="1200" b="0" i="0" u="none" strike="noStrike" kern="1200" baseline="0" dirty="0" smtClean="0">
                <a:solidFill>
                  <a:schemeClr val="tx1"/>
                </a:solidFill>
                <a:latin typeface="+mn-lt"/>
                <a:ea typeface="+mn-ea"/>
                <a:cs typeface="+mn-cs"/>
              </a:rPr>
              <a:t> options that are designed to deal with future</a:t>
            </a:r>
          </a:p>
          <a:p>
            <a:r>
              <a:rPr lang="en-US" sz="1200" b="0" i="0" u="none" strike="noStrike" kern="1200" baseline="0" dirty="0" smtClean="0">
                <a:solidFill>
                  <a:schemeClr val="tx1"/>
                </a:solidFill>
                <a:latin typeface="+mn-lt"/>
                <a:ea typeface="+mn-ea"/>
                <a:cs typeface="+mn-cs"/>
              </a:rPr>
              <a:t>uncertainty. These methods </a:t>
            </a:r>
            <a:r>
              <a:rPr lang="en-US" sz="1200" b="0" i="0" u="none" strike="noStrike" kern="1200" baseline="0" dirty="0" err="1" smtClean="0">
                <a:solidFill>
                  <a:schemeClr val="tx1"/>
                </a:solidFill>
                <a:latin typeface="+mn-lt"/>
                <a:ea typeface="+mn-ea"/>
                <a:cs typeface="+mn-cs"/>
              </a:rPr>
              <a:t>emphasise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keeping the ability to be flexible over time</a:t>
            </a:r>
          </a:p>
          <a:p>
            <a:r>
              <a:rPr lang="en-US" sz="1200" b="0" i="0" u="none" strike="noStrike" kern="1200" baseline="0" dirty="0" smtClean="0">
                <a:solidFill>
                  <a:schemeClr val="tx1"/>
                </a:solidFill>
                <a:latin typeface="+mn-lt"/>
                <a:ea typeface="+mn-ea"/>
                <a:cs typeface="+mn-cs"/>
              </a:rPr>
              <a:t>● using criteria to gauge robustness and to establish the usefulness of investments across a range of circumstances</a:t>
            </a:r>
          </a:p>
          <a:p>
            <a:r>
              <a:rPr lang="en-US" sz="1200" b="0" i="0" u="none" strike="noStrike" kern="1200" baseline="0" dirty="0" smtClean="0">
                <a:solidFill>
                  <a:schemeClr val="tx1"/>
                </a:solidFill>
                <a:latin typeface="+mn-lt"/>
                <a:ea typeface="+mn-ea"/>
                <a:cs typeface="+mn-cs"/>
              </a:rPr>
              <a:t>● adjusting decisions periodically as consequences become known</a:t>
            </a:r>
          </a:p>
          <a:p>
            <a:r>
              <a:rPr lang="en-US" sz="1200" b="0" i="0" u="none" strike="noStrike" kern="1200" baseline="0" dirty="0" smtClean="0">
                <a:solidFill>
                  <a:schemeClr val="tx1"/>
                </a:solidFill>
                <a:latin typeface="+mn-lt"/>
                <a:ea typeface="+mn-ea"/>
                <a:cs typeface="+mn-cs"/>
              </a:rPr>
              <a:t>● considering social vulnerability and equity</a:t>
            </a:r>
          </a:p>
          <a:p>
            <a:r>
              <a:rPr lang="en-US" sz="1200" b="0" i="0" u="none" strike="noStrike" kern="1200" baseline="0" dirty="0" smtClean="0">
                <a:solidFill>
                  <a:schemeClr val="tx1"/>
                </a:solidFill>
                <a:latin typeface="+mn-lt"/>
                <a:ea typeface="+mn-ea"/>
                <a:cs typeface="+mn-cs"/>
              </a:rPr>
              <a:t>● creating safe community spaces for public deliberation of options and conflict resolution.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Participatory scenario-building processes, collaborative landscape planning and co-design of ecosystem-based</a:t>
            </a:r>
          </a:p>
          <a:p>
            <a:r>
              <a:rPr lang="en-US" sz="1200" b="0" i="0" u="none" strike="noStrike" kern="1200" baseline="0" dirty="0" smtClean="0">
                <a:solidFill>
                  <a:schemeClr val="tx1"/>
                </a:solidFill>
                <a:latin typeface="+mn-lt"/>
                <a:ea typeface="+mn-ea"/>
                <a:cs typeface="+mn-cs"/>
              </a:rPr>
              <a:t>management are all promising, emerging approaches for engaging people on low-lying islands and coasts, enabling</a:t>
            </a:r>
          </a:p>
          <a:p>
            <a:r>
              <a:rPr lang="en-US" sz="1200" b="0" i="0" u="none" strike="noStrike" kern="1200" baseline="0" dirty="0" smtClean="0">
                <a:solidFill>
                  <a:schemeClr val="tx1"/>
                </a:solidFill>
                <a:latin typeface="+mn-lt"/>
                <a:ea typeface="+mn-ea"/>
                <a:cs typeface="+mn-cs"/>
              </a:rPr>
              <a:t>them to work together to develop future adaptation scenarios and climate resilience.</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18</a:t>
            </a:fld>
            <a:endParaRPr lang="en-US"/>
          </a:p>
        </p:txBody>
      </p:sp>
    </p:spTree>
    <p:extLst>
      <p:ext uri="{BB962C8B-B14F-4D97-AF65-F5344CB8AC3E}">
        <p14:creationId xmlns:p14="http://schemas.microsoft.com/office/powerpoint/2010/main" val="394348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Human society needs to adapt to profound changes in the world’s oceans and cryosphere in the coming decades</a:t>
            </a:r>
          </a:p>
          <a:p>
            <a:r>
              <a:rPr lang="en-US" sz="1200" b="0" i="0" u="none" strike="noStrike" kern="1200" baseline="0" dirty="0" smtClean="0">
                <a:solidFill>
                  <a:schemeClr val="tx1"/>
                </a:solidFill>
                <a:latin typeface="+mn-lt"/>
                <a:ea typeface="+mn-ea"/>
                <a:cs typeface="+mn-cs"/>
              </a:rPr>
              <a:t>and take ambitious action in cutting greenhouse gases to stop catastrophic changes later this century. This will</a:t>
            </a:r>
          </a:p>
          <a:p>
            <a:r>
              <a:rPr lang="en-US" sz="1200" b="0" i="0" u="none" strike="noStrike" kern="1200" baseline="0" dirty="0" smtClean="0">
                <a:solidFill>
                  <a:schemeClr val="tx1"/>
                </a:solidFill>
                <a:latin typeface="+mn-lt"/>
                <a:ea typeface="+mn-ea"/>
                <a:cs typeface="+mn-cs"/>
              </a:rPr>
              <a:t>require a vast effort to educate people and communicate about climate change and build people’s capability to act.</a:t>
            </a:r>
          </a:p>
          <a:p>
            <a:r>
              <a:rPr lang="en-US" sz="1200" b="0" i="0" u="none" strike="noStrike" kern="1200" baseline="0" dirty="0" smtClean="0">
                <a:solidFill>
                  <a:schemeClr val="tx1"/>
                </a:solidFill>
                <a:latin typeface="+mn-lt"/>
                <a:ea typeface="+mn-ea"/>
                <a:cs typeface="+mn-cs"/>
              </a:rPr>
              <a:t>‘Climate literacy’ is needed at all scales.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Education and capacity-building can be context-specific and support local efforts to become more resilient. They</a:t>
            </a:r>
          </a:p>
          <a:p>
            <a:r>
              <a:rPr lang="en-US" sz="1200" b="0" i="0" u="none" strike="noStrike" kern="1200" baseline="0" dirty="0" smtClean="0">
                <a:solidFill>
                  <a:schemeClr val="tx1"/>
                </a:solidFill>
                <a:latin typeface="+mn-lt"/>
                <a:ea typeface="+mn-ea"/>
                <a:cs typeface="+mn-cs"/>
              </a:rPr>
              <a:t>can draw on indigenous and local knowledge in </a:t>
            </a:r>
            <a:r>
              <a:rPr lang="en-US" sz="1200" b="0" i="0" u="none" strike="noStrike" kern="1200" baseline="0" smtClean="0">
                <a:solidFill>
                  <a:schemeClr val="tx1"/>
                </a:solidFill>
                <a:latin typeface="+mn-lt"/>
                <a:ea typeface="+mn-ea"/>
                <a:cs typeface="+mn-cs"/>
              </a:rPr>
              <a:t>ways that resonate </a:t>
            </a:r>
            <a:r>
              <a:rPr lang="en-US" sz="1200" b="0" i="0" u="none" strike="noStrike" kern="1200" baseline="0" dirty="0" smtClean="0">
                <a:solidFill>
                  <a:schemeClr val="tx1"/>
                </a:solidFill>
                <a:latin typeface="+mn-lt"/>
                <a:ea typeface="+mn-ea"/>
                <a:cs typeface="+mn-cs"/>
              </a:rPr>
              <a:t>with people and encourage </a:t>
            </a:r>
            <a:r>
              <a:rPr lang="en-US" sz="1200" b="0" i="0" u="none" strike="noStrike" kern="1200" baseline="0" smtClean="0">
                <a:solidFill>
                  <a:schemeClr val="tx1"/>
                </a:solidFill>
                <a:latin typeface="+mn-lt"/>
                <a:ea typeface="+mn-ea"/>
                <a:cs typeface="+mn-cs"/>
              </a:rPr>
              <a:t>understanding and action</a:t>
            </a:r>
            <a:r>
              <a:rPr lang="en-US" sz="1200" b="0" i="0" u="none" strike="noStrike" kern="1200" baseline="0" dirty="0" smtClean="0">
                <a:solidFill>
                  <a:schemeClr val="tx1"/>
                </a:solidFill>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19</a:t>
            </a:fld>
            <a:endParaRPr lang="en-US"/>
          </a:p>
        </p:txBody>
      </p:sp>
    </p:spTree>
    <p:extLst>
      <p:ext uri="{BB962C8B-B14F-4D97-AF65-F5344CB8AC3E}">
        <p14:creationId xmlns:p14="http://schemas.microsoft.com/office/powerpoint/2010/main" val="2971288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85:notes"/>
          <p:cNvSpPr txBox="1">
            <a:spLocks noGrp="1"/>
          </p:cNvSpPr>
          <p:nvPr>
            <p:ph type="body" idx="1"/>
          </p:nvPr>
        </p:nvSpPr>
        <p:spPr>
          <a:xfrm>
            <a:off x="680562" y="4723646"/>
            <a:ext cx="5444490" cy="4474448"/>
          </a:xfrm>
          <a:prstGeom prst="rect">
            <a:avLst/>
          </a:prstGeom>
        </p:spPr>
        <p:txBody>
          <a:bodyPr spcFirstLastPara="1" wrap="square" lIns="91125" tIns="45550" rIns="91125" bIns="45550" anchor="t" anchorCtr="0">
            <a:noAutofit/>
          </a:bodyPr>
          <a:lstStyle/>
          <a:p>
            <a:pPr marL="0" lvl="0" indent="0" algn="l" rtl="0">
              <a:spcBef>
                <a:spcPts val="330"/>
              </a:spcBef>
              <a:spcAft>
                <a:spcPts val="0"/>
              </a:spcAft>
              <a:buNone/>
            </a:pPr>
            <a:endParaRPr/>
          </a:p>
        </p:txBody>
      </p:sp>
      <p:sp>
        <p:nvSpPr>
          <p:cNvPr id="849" name="Google Shape;849;p85: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49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a:solidFill>
                  <a:schemeClr val="tx1"/>
                </a:solidFill>
                <a:latin typeface="+mn-lt"/>
                <a:ea typeface="+mn-ea"/>
                <a:cs typeface="+mn-cs"/>
              </a:rPr>
              <a:t>Intergovernmental Panel on Climate Change (IPCC) published its </a:t>
            </a:r>
            <a:r>
              <a:rPr lang="en-US" sz="1200" b="0" i="1" u="none" strike="noStrike" kern="1200" baseline="0" dirty="0" smtClean="0">
                <a:solidFill>
                  <a:schemeClr val="tx1"/>
                </a:solidFill>
                <a:latin typeface="+mn-lt"/>
                <a:ea typeface="+mn-ea"/>
                <a:cs typeface="+mn-cs"/>
              </a:rPr>
              <a:t>Special Report on the Ocean and Cryosphere in a Changing Climate </a:t>
            </a:r>
            <a:r>
              <a:rPr lang="en-US" sz="1200" b="0" i="0" u="none" strike="noStrike" kern="1200" baseline="0" dirty="0" smtClean="0">
                <a:solidFill>
                  <a:schemeClr val="tx1"/>
                </a:solidFill>
                <a:latin typeface="+mn-lt"/>
                <a:ea typeface="+mn-ea"/>
                <a:cs typeface="+mn-cs"/>
              </a:rPr>
              <a:t>in </a:t>
            </a:r>
            <a:r>
              <a:rPr lang="en-US" sz="1200" b="0" i="0" u="none" strike="noStrike" kern="1200" baseline="0" dirty="0">
                <a:solidFill>
                  <a:schemeClr val="tx1"/>
                </a:solidFill>
                <a:latin typeface="+mn-lt"/>
                <a:ea typeface="+mn-ea"/>
                <a:cs typeface="+mn-cs"/>
              </a:rPr>
              <a:t>2019 (www.ipcc.ch/</a:t>
            </a:r>
            <a:r>
              <a:rPr lang="en-US" sz="1200" b="0" i="0" u="none" strike="noStrike" kern="1200" baseline="0" dirty="0" err="1" smtClean="0">
                <a:solidFill>
                  <a:schemeClr val="tx1"/>
                </a:solidFill>
                <a:latin typeface="+mn-lt"/>
                <a:ea typeface="+mn-ea"/>
                <a:cs typeface="+mn-cs"/>
              </a:rPr>
              <a:t>srocc</a:t>
            </a:r>
            <a:r>
              <a:rPr lang="en-US" sz="1200" b="0" i="0" u="none" strike="noStrike" kern="1200" baseline="0" dirty="0" smtClean="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Special Report was a response to proposals from governments and observer </a:t>
            </a:r>
            <a:r>
              <a:rPr lang="en-US" sz="1200" b="0" i="0" u="none" strike="noStrike" kern="1200" baseline="0" dirty="0" err="1">
                <a:solidFill>
                  <a:schemeClr val="tx1"/>
                </a:solidFill>
                <a:latin typeface="+mn-lt"/>
                <a:ea typeface="+mn-ea"/>
                <a:cs typeface="+mn-cs"/>
              </a:rPr>
              <a:t>organisations</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the </a:t>
            </a:r>
            <a:r>
              <a:rPr lang="en-US" sz="1200" b="0" i="0" u="none" strike="noStrike" kern="1200" baseline="0" dirty="0">
                <a:solidFill>
                  <a:schemeClr val="tx1"/>
                </a:solidFill>
                <a:latin typeface="+mn-lt"/>
                <a:ea typeface="+mn-ea"/>
                <a:cs typeface="+mn-cs"/>
              </a:rPr>
              <a:t>IPCC.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assesses the existing science to date on </a:t>
            </a:r>
            <a:r>
              <a:rPr lang="en-US" sz="1200" b="0" i="0" u="none" strike="noStrike" kern="1200" baseline="0" dirty="0" smtClean="0">
                <a:solidFill>
                  <a:schemeClr val="tx1"/>
                </a:solidFill>
                <a:latin typeface="+mn-lt"/>
                <a:ea typeface="+mn-ea"/>
                <a:cs typeface="+mn-cs"/>
              </a:rPr>
              <a:t>observed and projected changes to the oceans and cryosphere, and the risks, vulnerability, impacts and</a:t>
            </a:r>
          </a:p>
          <a:p>
            <a:r>
              <a:rPr lang="en-US" sz="1200" b="0" i="0" u="none" strike="noStrike" kern="1200" baseline="0" dirty="0" smtClean="0">
                <a:solidFill>
                  <a:schemeClr val="tx1"/>
                </a:solidFill>
                <a:latin typeface="+mn-lt"/>
                <a:ea typeface="+mn-ea"/>
                <a:cs typeface="+mn-cs"/>
              </a:rPr>
              <a:t>Implications of climate-related ocean and cryosphere changes for natural and human systems.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not an </a:t>
            </a:r>
            <a:r>
              <a:rPr lang="en-GB" sz="1200" b="0" i="0" u="none" strike="noStrike" kern="1200" baseline="0" dirty="0">
                <a:solidFill>
                  <a:schemeClr val="tx1"/>
                </a:solidFill>
                <a:latin typeface="+mn-lt"/>
                <a:ea typeface="+mn-ea"/>
                <a:cs typeface="+mn-cs"/>
              </a:rPr>
              <a:t>official IPCC publication. This is CDKN’s guide to some key headlines in the IPCC’s report, which may be useful for African audiences.</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IPCC’s own </a:t>
            </a:r>
            <a:r>
              <a:rPr lang="en-US" sz="1200" b="0" i="1" u="none" strike="noStrike" kern="1200" baseline="0" dirty="0">
                <a:solidFill>
                  <a:schemeClr val="tx1"/>
                </a:solidFill>
                <a:latin typeface="+mn-lt"/>
                <a:ea typeface="+mn-ea"/>
                <a:cs typeface="+mn-cs"/>
              </a:rPr>
              <a:t>Summary for Policy-Makers</a:t>
            </a:r>
            <a:r>
              <a:rPr lang="en-US" sz="1200" b="0" i="0" u="none" strike="noStrike" kern="1200" baseline="0" dirty="0">
                <a:solidFill>
                  <a:schemeClr val="tx1"/>
                </a:solidFill>
                <a:latin typeface="+mn-lt"/>
                <a:ea typeface="+mn-ea"/>
                <a:cs typeface="+mn-cs"/>
              </a:rPr>
              <a:t>, www.ipcc.ch/</a:t>
            </a:r>
            <a:r>
              <a:rPr lang="en-US" sz="1200" b="0" i="0" u="none" strike="noStrike" kern="1200" baseline="0" dirty="0" err="1" smtClean="0">
                <a:solidFill>
                  <a:schemeClr val="tx1"/>
                </a:solidFill>
                <a:latin typeface="+mn-lt"/>
                <a:ea typeface="+mn-ea"/>
                <a:cs typeface="+mn-cs"/>
              </a:rPr>
              <a:t>srocc</a:t>
            </a:r>
            <a:r>
              <a:rPr lang="en-US" sz="1200" b="0" i="0"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focuses </a:t>
            </a:r>
            <a:r>
              <a:rPr lang="en-US" sz="1200" b="0" i="0" u="none" strike="noStrike" kern="1200" baseline="0" dirty="0" smtClean="0">
                <a:solidFill>
                  <a:schemeClr val="tx1"/>
                </a:solidFill>
                <a:latin typeface="+mn-lt"/>
                <a:ea typeface="+mn-ea"/>
                <a:cs typeface="+mn-cs"/>
              </a:rPr>
              <a:t>principally on </a:t>
            </a:r>
            <a:r>
              <a:rPr lang="en-US" sz="1200" b="0" i="0" u="none" strike="noStrike" kern="1200" baseline="0" dirty="0">
                <a:solidFill>
                  <a:schemeClr val="tx1"/>
                </a:solidFill>
                <a:latin typeface="+mn-lt"/>
                <a:ea typeface="+mn-ea"/>
                <a:cs typeface="+mn-cs"/>
              </a:rPr>
              <a:t>global issues and </a:t>
            </a:r>
            <a:r>
              <a:rPr lang="en-US" sz="1200" b="0" i="0" u="none" strike="noStrike" kern="1200" baseline="0" dirty="0" smtClean="0">
                <a:solidFill>
                  <a:schemeClr val="tx1"/>
                </a:solidFill>
                <a:latin typeface="+mn-lt"/>
                <a:ea typeface="+mn-ea"/>
                <a:cs typeface="+mn-cs"/>
              </a:rPr>
              <a:t>trends.</a:t>
            </a:r>
            <a:r>
              <a:rPr lang="en-GB" sz="1200" b="0" i="0" u="none" strike="noStrike" kern="1200" baseline="0" dirty="0" smtClean="0">
                <a:solidFill>
                  <a:schemeClr val="tx1"/>
                </a:solidFill>
                <a:latin typeface="+mn-lt"/>
                <a:ea typeface="+mn-ea"/>
                <a:cs typeface="+mn-cs"/>
              </a:rPr>
              <a:t>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EB432E1-03CE-EB4F-B07A-653BD0E4AC67}" type="slidenum">
              <a:rPr lang="en-US" smtClean="0"/>
              <a:t>2</a:t>
            </a:fld>
            <a:endParaRPr lang="en-US"/>
          </a:p>
        </p:txBody>
      </p:sp>
    </p:spTree>
    <p:extLst>
      <p:ext uri="{BB962C8B-B14F-4D97-AF65-F5344CB8AC3E}">
        <p14:creationId xmlns:p14="http://schemas.microsoft.com/office/powerpoint/2010/main" val="376825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EB432E1-03CE-EB4F-B07A-653BD0E4AC67}" type="slidenum">
              <a:rPr lang="en-US" smtClean="0"/>
              <a:t>3</a:t>
            </a:fld>
            <a:endParaRPr lang="en-US"/>
          </a:p>
        </p:txBody>
      </p:sp>
    </p:spTree>
    <p:extLst>
      <p:ext uri="{BB962C8B-B14F-4D97-AF65-F5344CB8AC3E}">
        <p14:creationId xmlns:p14="http://schemas.microsoft.com/office/powerpoint/2010/main" val="162792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world’s oceans</a:t>
            </a:r>
            <a:r>
              <a:rPr lang="en-US" baseline="0" dirty="0" smtClean="0"/>
              <a:t> have taken up more than 90% of the excess heat in the climate system.</a:t>
            </a:r>
          </a:p>
          <a:p>
            <a:endParaRPr lang="en-US" baseline="0" dirty="0" smtClean="0"/>
          </a:p>
          <a:p>
            <a:r>
              <a:rPr lang="en-US" baseline="0" dirty="0" smtClean="0"/>
              <a:t>Marine </a:t>
            </a:r>
            <a:r>
              <a:rPr lang="en-US" baseline="0" dirty="0" err="1" smtClean="0"/>
              <a:t>heatwaves</a:t>
            </a:r>
            <a:r>
              <a:rPr lang="en-US" baseline="0" dirty="0" smtClean="0"/>
              <a:t> are becoming longer, more frequent, more far-reaching and more intense.</a:t>
            </a:r>
          </a:p>
          <a:p>
            <a:endParaRPr lang="en-US" baseline="0" dirty="0" smtClean="0"/>
          </a:p>
          <a:p>
            <a:r>
              <a:rPr lang="en-US" baseline="0" dirty="0" smtClean="0"/>
              <a:t>Ocean acidification is increasing and warming is causing less mixing among layers of ocean water, which means less exchange of oxygen and</a:t>
            </a:r>
          </a:p>
          <a:p>
            <a:r>
              <a:rPr lang="en-US" baseline="0" dirty="0" smtClean="0"/>
              <a:t>Nutrients among layers, resulting in a decrease in the productivity of biological systems.</a:t>
            </a:r>
            <a:endParaRPr lang="en-US" dirty="0"/>
          </a:p>
        </p:txBody>
      </p:sp>
      <p:sp>
        <p:nvSpPr>
          <p:cNvPr id="4" name="Slide Number Placeholder 3"/>
          <p:cNvSpPr>
            <a:spLocks noGrp="1"/>
          </p:cNvSpPr>
          <p:nvPr>
            <p:ph type="sldNum" sz="quarter" idx="10"/>
          </p:nvPr>
        </p:nvSpPr>
        <p:spPr/>
        <p:txBody>
          <a:bodyPr/>
          <a:lstStyle/>
          <a:p>
            <a:fld id="{EEB432E1-03CE-EB4F-B07A-653BD0E4AC67}" type="slidenum">
              <a:rPr lang="en-US" smtClean="0"/>
              <a:t>4</a:t>
            </a:fld>
            <a:endParaRPr lang="en-US"/>
          </a:p>
        </p:txBody>
      </p:sp>
    </p:spTree>
    <p:extLst>
      <p:ext uri="{BB962C8B-B14F-4D97-AF65-F5344CB8AC3E}">
        <p14:creationId xmlns:p14="http://schemas.microsoft.com/office/powerpoint/2010/main" val="310015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warmer, more acidic ocean, with less oxygen and changes in available nutrients, is already affecting the distribution and</a:t>
            </a:r>
          </a:p>
          <a:p>
            <a:r>
              <a:rPr lang="en-US" sz="1200" b="0" i="0" u="none" strike="noStrike" kern="1200" baseline="0" dirty="0" smtClean="0">
                <a:solidFill>
                  <a:schemeClr val="tx1"/>
                </a:solidFill>
                <a:latin typeface="+mn-lt"/>
                <a:ea typeface="+mn-ea"/>
                <a:cs typeface="+mn-cs"/>
              </a:rPr>
              <a:t>abundance of marine life in coastal areas, in the open ocean and on the sea floor.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Warming ocean waters and a more acidic ocean are destroying coral reefs and species with calcium-based shells,</a:t>
            </a:r>
          </a:p>
          <a:p>
            <a:r>
              <a:rPr lang="en-US" sz="1200" b="0" i="0" u="none" strike="noStrike" kern="1200" baseline="0" dirty="0" smtClean="0">
                <a:solidFill>
                  <a:schemeClr val="tx1"/>
                </a:solidFill>
                <a:latin typeface="+mn-lt"/>
                <a:ea typeface="+mn-ea"/>
                <a:cs typeface="+mn-cs"/>
              </a:rPr>
              <a:t>such as mussels and barnacles. Coral reefs’ declining health will greatly reduce their contribution to human society, </a:t>
            </a:r>
          </a:p>
          <a:p>
            <a:r>
              <a:rPr lang="en-US" sz="1200" b="0" i="0" u="none" strike="noStrike" kern="1200" baseline="0" dirty="0" smtClean="0">
                <a:solidFill>
                  <a:schemeClr val="tx1"/>
                </a:solidFill>
                <a:latin typeface="+mn-lt"/>
                <a:ea typeface="+mn-ea"/>
                <a:cs typeface="+mn-cs"/>
              </a:rPr>
              <a:t>including to food, coastal protection and tourism industries.</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Marine species are on the move as a result of climate change, so in any one place, the abundance and mix of species is changing.</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distribution of fish populations is shifting, which will have particular impacts on local people that depend on fish stocks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for their livelihoods and for their own food supplies. </a:t>
            </a:r>
            <a:r>
              <a:rPr lang="en-US" sz="1200" b="0" i="0" u="none" strike="noStrike" kern="1200" baseline="0" dirty="0" smtClean="0">
                <a:solidFill>
                  <a:schemeClr val="tx1"/>
                </a:solidFill>
                <a:latin typeface="+mn-lt"/>
                <a:ea typeface="+mn-ea"/>
                <a:cs typeface="+mn-cs"/>
              </a:rPr>
              <a:t>It is thought that future ocean warming will have a particular impact,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by decreasing the fish catches of tropical oceans (causing three times greater decreases than the global average).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Climate change will affect the Humboldt Current, an ocean upwelling system that brings cold, nutrient-rich waters from</a:t>
            </a:r>
          </a:p>
          <a:p>
            <a:r>
              <a:rPr lang="en-US" sz="1200" b="0" i="0" u="none" strike="noStrike" kern="1200" baseline="0" dirty="0" smtClean="0">
                <a:solidFill>
                  <a:schemeClr val="tx1"/>
                </a:solidFill>
                <a:latin typeface="+mn-lt"/>
                <a:ea typeface="+mn-ea"/>
                <a:cs typeface="+mn-cs"/>
              </a:rPr>
              <a:t>the deep water to the surface in the Eastern Pacific, affecting the coasts of Chile, Peru and Ecuador. Scientific models</a:t>
            </a:r>
          </a:p>
          <a:p>
            <a:r>
              <a:rPr lang="en-US" sz="1200" b="0" i="0" u="none" strike="noStrike" kern="1200" baseline="0" dirty="0" smtClean="0">
                <a:solidFill>
                  <a:schemeClr val="tx1"/>
                </a:solidFill>
                <a:latin typeface="+mn-lt"/>
                <a:ea typeface="+mn-ea"/>
                <a:cs typeface="+mn-cs"/>
              </a:rPr>
              <a:t>predict that the Humboldt Current will become de-oxygenated and more acidic by 2100, affecting the health of </a:t>
            </a:r>
          </a:p>
          <a:p>
            <a:r>
              <a:rPr lang="en-US" sz="1200" b="0" i="0" u="none" strike="noStrike" kern="1200" baseline="0" dirty="0" smtClean="0">
                <a:solidFill>
                  <a:schemeClr val="tx1"/>
                </a:solidFill>
                <a:latin typeface="+mn-lt"/>
                <a:ea typeface="+mn-ea"/>
                <a:cs typeface="+mn-cs"/>
              </a:rPr>
              <a:t>marine wildlife that depend on its waters.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changes will put at risk the ecosystem benefits that these ocean upwelling systems provide to human societies</a:t>
            </a:r>
          </a:p>
          <a:p>
            <a:r>
              <a:rPr lang="en-US" sz="1200" b="0" i="0" u="none" strike="noStrike" kern="1200" baseline="0" dirty="0" smtClean="0">
                <a:solidFill>
                  <a:schemeClr val="tx1"/>
                </a:solidFill>
                <a:latin typeface="+mn-lt"/>
                <a:ea typeface="+mn-ea"/>
                <a:cs typeface="+mn-cs"/>
              </a:rPr>
              <a:t>living near them, such as fisheries and aquaculture.</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5</a:t>
            </a:fld>
            <a:endParaRPr lang="en-US"/>
          </a:p>
        </p:txBody>
      </p:sp>
    </p:spTree>
    <p:extLst>
      <p:ext uri="{BB962C8B-B14F-4D97-AF65-F5344CB8AC3E}">
        <p14:creationId xmlns:p14="http://schemas.microsoft.com/office/powerpoint/2010/main" val="37312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6</a:t>
            </a:fld>
            <a:endParaRPr lang="en-US"/>
          </a:p>
        </p:txBody>
      </p:sp>
    </p:spTree>
    <p:extLst>
      <p:ext uri="{BB962C8B-B14F-4D97-AF65-F5344CB8AC3E}">
        <p14:creationId xmlns:p14="http://schemas.microsoft.com/office/powerpoint/2010/main" val="109395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Globally, sea level is now rising at a rate of 3.6 mm per year. That is twice as fast as it rose in the 20th century. </a:t>
            </a:r>
          </a:p>
          <a:p>
            <a:r>
              <a:rPr lang="en-US" sz="1200" b="0" i="0" u="none" strike="noStrike" kern="1200" baseline="0" dirty="0" smtClean="0">
                <a:solidFill>
                  <a:schemeClr val="tx1"/>
                </a:solidFill>
                <a:latin typeface="+mn-lt"/>
                <a:ea typeface="+mn-ea"/>
                <a:cs typeface="+mn-cs"/>
              </a:rPr>
              <a:t>The acceleration in the rate of sea level rise in recent decades is a global phenomenon, driven by increasing rates </a:t>
            </a:r>
          </a:p>
          <a:p>
            <a:r>
              <a:rPr lang="en-US" sz="1200" b="0" i="0" u="none" strike="noStrike" kern="1200" baseline="0" dirty="0" smtClean="0">
                <a:solidFill>
                  <a:schemeClr val="tx1"/>
                </a:solidFill>
                <a:latin typeface="+mn-lt"/>
                <a:ea typeface="+mn-ea"/>
                <a:cs typeface="+mn-cs"/>
              </a:rPr>
              <a:t>of ice loss from the Greenland and Antarctic ice sheets. The continued melting of glaciers and thermal expansion of </a:t>
            </a:r>
          </a:p>
          <a:p>
            <a:r>
              <a:rPr lang="en-US" sz="1200" b="0" i="0" u="none" strike="noStrike" kern="1200" baseline="0" dirty="0" smtClean="0">
                <a:solidFill>
                  <a:schemeClr val="tx1"/>
                </a:solidFill>
                <a:latin typeface="+mn-lt"/>
                <a:ea typeface="+mn-ea"/>
                <a:cs typeface="+mn-cs"/>
              </a:rPr>
              <a:t>the oceans worldwide have also contributed, because water expands in volume as it warms.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low-lying coastal zones, 680 million people worldwide are now at risk from rising oceans, a figure which will reach a</a:t>
            </a:r>
          </a:p>
          <a:p>
            <a:r>
              <a:rPr lang="en-US" sz="1200" b="0" i="0" u="none" strike="noStrike" kern="1200" baseline="0" dirty="0" smtClean="0">
                <a:solidFill>
                  <a:schemeClr val="tx1"/>
                </a:solidFill>
                <a:latin typeface="+mn-lt"/>
                <a:ea typeface="+mn-ea"/>
                <a:cs typeface="+mn-cs"/>
              </a:rPr>
              <a:t>billion people by 2050. In the coming years, ‘significantly higher risks of human displacement’ can be expected in </a:t>
            </a:r>
          </a:p>
          <a:p>
            <a:r>
              <a:rPr lang="en-US" sz="1200" b="0" i="0" u="none" strike="noStrike" kern="1200" baseline="0" dirty="0" smtClean="0">
                <a:solidFill>
                  <a:schemeClr val="tx1"/>
                </a:solidFill>
                <a:latin typeface="+mn-lt"/>
                <a:ea typeface="+mn-ea"/>
                <a:cs typeface="+mn-cs"/>
              </a:rPr>
              <a:t>low-income, low-lying islands and coasts.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Extreme weather events such as cyclones, flooding and marine </a:t>
            </a:r>
            <a:r>
              <a:rPr lang="en-US" sz="1200" b="0" i="0" u="none" strike="noStrike" kern="1200" baseline="0" dirty="0" err="1" smtClean="0">
                <a:solidFill>
                  <a:schemeClr val="tx1"/>
                </a:solidFill>
                <a:latin typeface="+mn-lt"/>
                <a:ea typeface="+mn-ea"/>
                <a:cs typeface="+mn-cs"/>
              </a:rPr>
              <a:t>heatwaves</a:t>
            </a:r>
            <a:r>
              <a:rPr lang="en-US" sz="1200" b="0" i="0" u="none" strike="noStrike" kern="1200" baseline="0" dirty="0" smtClean="0">
                <a:solidFill>
                  <a:schemeClr val="tx1"/>
                </a:solidFill>
                <a:latin typeface="+mn-lt"/>
                <a:ea typeface="+mn-ea"/>
                <a:cs typeface="+mn-cs"/>
              </a:rPr>
              <a:t> all have an impact on coastal</a:t>
            </a:r>
          </a:p>
          <a:p>
            <a:r>
              <a:rPr lang="en-US" sz="1200" b="0" i="0" u="none" strike="noStrike" kern="1200" baseline="0" dirty="0" smtClean="0">
                <a:solidFill>
                  <a:schemeClr val="tx1"/>
                </a:solidFill>
                <a:latin typeface="+mn-lt"/>
                <a:ea typeface="+mn-ea"/>
                <a:cs typeface="+mn-cs"/>
              </a:rPr>
              <a:t>communities and will do so in the future. On average, tropical cyclones will become more intense,</a:t>
            </a:r>
          </a:p>
          <a:p>
            <a:r>
              <a:rPr lang="en-US" sz="1200" b="0" i="0" u="none" strike="noStrike" kern="1200" baseline="0" dirty="0" smtClean="0">
                <a:solidFill>
                  <a:schemeClr val="tx1"/>
                </a:solidFill>
                <a:latin typeface="+mn-lt"/>
                <a:ea typeface="+mn-ea"/>
                <a:cs typeface="+mn-cs"/>
              </a:rPr>
              <a:t>wetter, and more frequent (note that this applies to tropical areas, not globally) and will be associated with</a:t>
            </a:r>
          </a:p>
          <a:p>
            <a:r>
              <a:rPr lang="en-US" sz="1200" b="0" i="0" u="none" strike="noStrike" kern="1200" baseline="0" dirty="0" smtClean="0">
                <a:solidFill>
                  <a:schemeClr val="tx1"/>
                </a:solidFill>
                <a:latin typeface="+mn-lt"/>
                <a:ea typeface="+mn-ea"/>
                <a:cs typeface="+mn-cs"/>
              </a:rPr>
              <a:t>higher extreme sea levels.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extreme El Niño and La Niña events are likely to occur more often with global warming, even with</a:t>
            </a:r>
          </a:p>
          <a:p>
            <a:r>
              <a:rPr lang="en-US" sz="1200" b="0" i="0" u="none" strike="noStrike" kern="1200" baseline="0" dirty="0" smtClean="0">
                <a:solidFill>
                  <a:schemeClr val="tx1"/>
                </a:solidFill>
                <a:latin typeface="+mn-lt"/>
                <a:ea typeface="+mn-ea"/>
                <a:cs typeface="+mn-cs"/>
              </a:rPr>
              <a:t>relatively low levels of warming. El Niño events bring ‘pronounced’ rainfall to the normally dry equatorial areas</a:t>
            </a:r>
          </a:p>
          <a:p>
            <a:r>
              <a:rPr lang="en-US" sz="1200" b="0" i="0" u="none" strike="noStrike" kern="1200" baseline="0" dirty="0" smtClean="0">
                <a:solidFill>
                  <a:schemeClr val="tx1"/>
                </a:solidFill>
                <a:latin typeface="+mn-lt"/>
                <a:ea typeface="+mn-ea"/>
                <a:cs typeface="+mn-cs"/>
              </a:rPr>
              <a:t>of the eastern Pacific, such as Ecuador, Peru and Colombia. La Niña brings below-average rainfall to coastal </a:t>
            </a:r>
          </a:p>
          <a:p>
            <a:r>
              <a:rPr lang="en-US" sz="1200" b="0" i="0" u="none" strike="noStrike" kern="1200" baseline="0" dirty="0" smtClean="0">
                <a:solidFill>
                  <a:schemeClr val="tx1"/>
                </a:solidFill>
                <a:latin typeface="+mn-lt"/>
                <a:ea typeface="+mn-ea"/>
                <a:cs typeface="+mn-cs"/>
              </a:rPr>
              <a:t>Peru and Chile but more rainfall to the central Andes.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Extreme weather events are hazards that can create cascading impacts on people and the environment.</a:t>
            </a:r>
          </a:p>
          <a:p>
            <a:r>
              <a:rPr lang="en-US" sz="1200" b="0" i="0" u="none" strike="noStrike" kern="1200" baseline="0" dirty="0" smtClean="0">
                <a:solidFill>
                  <a:schemeClr val="tx1"/>
                </a:solidFill>
                <a:latin typeface="+mn-lt"/>
                <a:ea typeface="+mn-ea"/>
                <a:cs typeface="+mn-cs"/>
              </a:rPr>
              <a:t>When these are combined with non-climatic issues (such as social inequality or other aspects of unsustainable</a:t>
            </a:r>
          </a:p>
          <a:p>
            <a:r>
              <a:rPr lang="en-US" sz="1200" b="0" i="0" u="none" strike="noStrike" kern="1200" baseline="0" dirty="0" smtClean="0">
                <a:solidFill>
                  <a:schemeClr val="tx1"/>
                </a:solidFill>
                <a:latin typeface="+mn-lt"/>
                <a:ea typeface="+mn-ea"/>
                <a:cs typeface="+mn-cs"/>
              </a:rPr>
              <a:t>development), they can affect people’s exposure and vulnerability and create compound risks.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algal blooms are now increasing in estuaries worldwide, including in Latin America. This is partly </a:t>
            </a:r>
          </a:p>
          <a:p>
            <a:r>
              <a:rPr lang="en-US" sz="1200" b="0" i="0" u="none" strike="noStrike" kern="1200" baseline="0" dirty="0" smtClean="0">
                <a:solidFill>
                  <a:schemeClr val="tx1"/>
                </a:solidFill>
                <a:latin typeface="+mn-lt"/>
                <a:ea typeface="+mn-ea"/>
                <a:cs typeface="+mn-cs"/>
              </a:rPr>
              <a:t>driven by direct environmental pollution, such as nutrient runoff from farms and pollution by factories. It is also </a:t>
            </a:r>
          </a:p>
          <a:p>
            <a:r>
              <a:rPr lang="en-US" sz="1200" b="0" i="0" u="none" strike="noStrike" kern="1200" baseline="0" dirty="0" smtClean="0">
                <a:solidFill>
                  <a:schemeClr val="tx1"/>
                </a:solidFill>
                <a:latin typeface="+mn-lt"/>
                <a:ea typeface="+mn-ea"/>
                <a:cs typeface="+mn-cs"/>
              </a:rPr>
              <a:t>compounded by climate change, because increased temperatures stimulate bacterial respiration.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climate change increases the way that sea organisms </a:t>
            </a:r>
            <a:r>
              <a:rPr lang="en-US" sz="1200" b="0" i="0" u="none" strike="noStrike" kern="1200" baseline="0" dirty="0" err="1" smtClean="0">
                <a:solidFill>
                  <a:schemeClr val="tx1"/>
                </a:solidFill>
                <a:latin typeface="+mn-lt"/>
                <a:ea typeface="+mn-ea"/>
                <a:cs typeface="+mn-cs"/>
              </a:rPr>
              <a:t>bioaccumulate</a:t>
            </a:r>
            <a:r>
              <a:rPr lang="en-US" sz="1200" b="0" i="0" u="none" strike="noStrike" kern="1200" baseline="0" dirty="0" smtClean="0">
                <a:solidFill>
                  <a:schemeClr val="tx1"/>
                </a:solidFill>
                <a:latin typeface="+mn-lt"/>
                <a:ea typeface="+mn-ea"/>
                <a:cs typeface="+mn-cs"/>
              </a:rPr>
              <a:t> dangerous substances such</a:t>
            </a:r>
          </a:p>
          <a:p>
            <a:r>
              <a:rPr lang="en-US" sz="1200" b="0" i="0" u="none" strike="noStrike" kern="1200" baseline="0" dirty="0" smtClean="0">
                <a:solidFill>
                  <a:schemeClr val="tx1"/>
                </a:solidFill>
                <a:latin typeface="+mn-lt"/>
                <a:ea typeface="+mn-ea"/>
                <a:cs typeface="+mn-cs"/>
              </a:rPr>
              <a:t>as persistent organic pollutants and mercury. The risks of negative impacts are increasing, both for marine</a:t>
            </a:r>
          </a:p>
          <a:p>
            <a:r>
              <a:rPr lang="en-US" sz="1200" b="0" i="0" u="none" strike="noStrike" kern="1200" baseline="0" dirty="0" smtClean="0">
                <a:solidFill>
                  <a:schemeClr val="tx1"/>
                </a:solidFill>
                <a:latin typeface="+mn-lt"/>
                <a:ea typeface="+mn-ea"/>
                <a:cs typeface="+mn-cs"/>
              </a:rPr>
              <a:t>ecosystems and for people who eat a lot of seafood.</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7</a:t>
            </a:fld>
            <a:endParaRPr lang="en-US"/>
          </a:p>
        </p:txBody>
      </p:sp>
    </p:spTree>
    <p:extLst>
      <p:ext uri="{BB962C8B-B14F-4D97-AF65-F5344CB8AC3E}">
        <p14:creationId xmlns:p14="http://schemas.microsoft.com/office/powerpoint/2010/main" val="376454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Sea level rise is creating a ‘coastal squeeze’ on important coastal ecosystems which are fertile and biologically</a:t>
            </a:r>
          </a:p>
          <a:p>
            <a:r>
              <a:rPr lang="en-US" sz="1200" b="0" i="0" u="none" strike="noStrike" kern="1200" baseline="0" dirty="0" smtClean="0">
                <a:solidFill>
                  <a:schemeClr val="tx1"/>
                </a:solidFill>
                <a:latin typeface="+mn-lt"/>
                <a:ea typeface="+mn-ea"/>
                <a:cs typeface="+mn-cs"/>
              </a:rPr>
              <a:t>productive and underpin the livelihoods of millions of Latin Americans. These include mangrove forests, </a:t>
            </a:r>
            <a:r>
              <a:rPr lang="en-US" sz="1200" b="0" i="0" u="none" strike="noStrike" kern="1200" baseline="0" dirty="0" err="1" smtClean="0">
                <a:solidFill>
                  <a:schemeClr val="tx1"/>
                </a:solidFill>
                <a:latin typeface="+mn-lt"/>
                <a:ea typeface="+mn-ea"/>
                <a:cs typeface="+mn-cs"/>
              </a:rPr>
              <a:t>seagrass</a:t>
            </a:r>
            <a:r>
              <a:rPr lang="en-US" sz="1200" b="0" i="0" u="none" strike="noStrike" kern="1200" baseline="0" dirty="0" smtClean="0">
                <a:solidFill>
                  <a:schemeClr val="tx1"/>
                </a:solidFill>
                <a:latin typeface="+mn-lt"/>
                <a:ea typeface="+mn-ea"/>
                <a:cs typeface="+mn-cs"/>
              </a:rPr>
              <a:t>, coastal</a:t>
            </a:r>
          </a:p>
          <a:p>
            <a:r>
              <a:rPr lang="en-US" sz="1200" b="0" i="0" u="none" strike="noStrike" kern="1200" baseline="0" dirty="0" smtClean="0">
                <a:solidFill>
                  <a:schemeClr val="tx1"/>
                </a:solidFill>
                <a:latin typeface="+mn-lt"/>
                <a:ea typeface="+mn-ea"/>
                <a:cs typeface="+mn-cs"/>
              </a:rPr>
              <a:t>wetlands, delta-based agriculture and dune ecosystems. Coastal squeeze describes what happens when the built</a:t>
            </a:r>
          </a:p>
          <a:p>
            <a:r>
              <a:rPr lang="en-US" sz="1200" b="0" i="0" u="none" strike="noStrike" kern="1200" baseline="0" dirty="0" smtClean="0">
                <a:solidFill>
                  <a:schemeClr val="tx1"/>
                </a:solidFill>
                <a:latin typeface="+mn-lt"/>
                <a:ea typeface="+mn-ea"/>
                <a:cs typeface="+mn-cs"/>
              </a:rPr>
              <a:t>environment (e.g. settlements and infrastructure) provide a hard barrier for ecosystems on one side and rising</a:t>
            </a:r>
          </a:p>
          <a:p>
            <a:r>
              <a:rPr lang="en-US" sz="1200" b="0" i="0" u="none" strike="noStrike" kern="1200" baseline="0" dirty="0" smtClean="0">
                <a:solidFill>
                  <a:schemeClr val="tx1"/>
                </a:solidFill>
                <a:latin typeface="+mn-lt"/>
                <a:ea typeface="+mn-ea"/>
                <a:cs typeface="+mn-cs"/>
              </a:rPr>
              <a:t>seas provide a barrier on the other.</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8</a:t>
            </a:fld>
            <a:endParaRPr lang="en-US"/>
          </a:p>
        </p:txBody>
      </p:sp>
    </p:spTree>
    <p:extLst>
      <p:ext uri="{BB962C8B-B14F-4D97-AF65-F5344CB8AC3E}">
        <p14:creationId xmlns:p14="http://schemas.microsoft.com/office/powerpoint/2010/main" val="57311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Frozen lands (the cryosphere) are melting as a result of climate change, with implications for the Andean region.</a:t>
            </a:r>
          </a:p>
          <a:p>
            <a:endParaRPr lang="en-GB" dirty="0" smtClean="0"/>
          </a:p>
          <a:p>
            <a:r>
              <a:rPr lang="en-US" sz="1200" b="0" i="0" u="none" strike="noStrike" kern="1200" baseline="0" dirty="0" smtClean="0">
                <a:solidFill>
                  <a:schemeClr val="tx1"/>
                </a:solidFill>
                <a:latin typeface="+mn-lt"/>
                <a:ea typeface="+mn-ea"/>
                <a:cs typeface="+mn-cs"/>
              </a:rPr>
              <a:t>Changes underway in glacier-fed rivers cannot be reversed. In regions with little glacier cover such as the tropical </a:t>
            </a:r>
          </a:p>
          <a:p>
            <a:r>
              <a:rPr lang="en-US" sz="1200" b="0" i="0" u="none" strike="noStrike" kern="1200" baseline="0" dirty="0" smtClean="0">
                <a:solidFill>
                  <a:schemeClr val="tx1"/>
                </a:solidFill>
                <a:latin typeface="+mn-lt"/>
                <a:ea typeface="+mn-ea"/>
                <a:cs typeface="+mn-cs"/>
              </a:rPr>
              <a:t>Andes, most glaciers have already passed their ‘peak levels’ of average annual runoff and summer runoff, and runoff </a:t>
            </a:r>
          </a:p>
          <a:p>
            <a:r>
              <a:rPr lang="en-US" sz="1200" b="0" i="0" u="none" strike="noStrike" kern="1200" baseline="0" dirty="0" smtClean="0">
                <a:solidFill>
                  <a:schemeClr val="tx1"/>
                </a:solidFill>
                <a:latin typeface="+mn-lt"/>
                <a:ea typeface="+mn-ea"/>
                <a:cs typeface="+mn-cs"/>
              </a:rPr>
              <a:t>can now be expected to decline. Small glaciers such as those found in the Andes are projected to lose 80% of their</a:t>
            </a:r>
          </a:p>
          <a:p>
            <a:r>
              <a:rPr lang="en-US" sz="1200" b="0" i="0" u="none" strike="noStrike" kern="1200" baseline="0" dirty="0" smtClean="0">
                <a:solidFill>
                  <a:schemeClr val="tx1"/>
                </a:solidFill>
                <a:latin typeface="+mn-lt"/>
                <a:ea typeface="+mn-ea"/>
                <a:cs typeface="+mn-cs"/>
              </a:rPr>
              <a:t>current ice mass by 2100 under high emission scenarios.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mountain glaciers retreat, the amount and timing of water runoff into rivers is changing. These changes in</a:t>
            </a:r>
          </a:p>
          <a:p>
            <a:r>
              <a:rPr lang="en-US" sz="1200" b="0" i="0" u="none" strike="noStrike" kern="1200" baseline="0" dirty="0" smtClean="0">
                <a:solidFill>
                  <a:schemeClr val="tx1"/>
                </a:solidFill>
                <a:latin typeface="+mn-lt"/>
                <a:ea typeface="+mn-ea"/>
                <a:cs typeface="+mn-cs"/>
              </a:rPr>
              <a:t>water flows could have implications for hydropower and agriculture in the tropical Andes. The melting of glaciers</a:t>
            </a:r>
          </a:p>
          <a:p>
            <a:r>
              <a:rPr lang="en-US" sz="1200" b="0" i="0" u="none" strike="noStrike" kern="1200" baseline="0" dirty="0" smtClean="0">
                <a:solidFill>
                  <a:schemeClr val="tx1"/>
                </a:solidFill>
                <a:latin typeface="+mn-lt"/>
                <a:ea typeface="+mn-ea"/>
                <a:cs typeface="+mn-cs"/>
              </a:rPr>
              <a:t>and permafrost is expected to release heavy metals, especially mercury, which reduces the quality of water</a:t>
            </a:r>
          </a:p>
          <a:p>
            <a:r>
              <a:rPr lang="en-US" sz="1200" b="0" i="0" u="none" strike="noStrike" kern="1200" baseline="0" dirty="0" smtClean="0">
                <a:solidFill>
                  <a:schemeClr val="tx1"/>
                </a:solidFill>
                <a:latin typeface="+mn-lt"/>
                <a:ea typeface="+mn-ea"/>
                <a:cs typeface="+mn-cs"/>
              </a:rPr>
              <a:t>for freshwater organisms as well as for household and farming use.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loss of ice and snow in high mountain regions changes the aesthetic and the cultural value of these areas to society,</a:t>
            </a:r>
          </a:p>
          <a:p>
            <a:r>
              <a:rPr lang="en-US" sz="1200" b="0" i="0" u="none" strike="noStrike" kern="1200" baseline="0" dirty="0" smtClean="0">
                <a:solidFill>
                  <a:schemeClr val="tx1"/>
                </a:solidFill>
                <a:latin typeface="+mn-lt"/>
                <a:ea typeface="+mn-ea"/>
                <a:cs typeface="+mn-cs"/>
              </a:rPr>
              <a:t>e.g. in the tropical Andes. There are also implications for tourism and recreation.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People and infrastructure are becoming more exposed to natural hazards such as landslides as a result of changes in</a:t>
            </a:r>
          </a:p>
          <a:p>
            <a:r>
              <a:rPr lang="en-US" sz="1200" b="0" i="0" u="none" strike="noStrike" kern="1200" baseline="0" dirty="0" smtClean="0">
                <a:solidFill>
                  <a:schemeClr val="tx1"/>
                </a:solidFill>
                <a:latin typeface="+mn-lt"/>
                <a:ea typeface="+mn-ea"/>
                <a:cs typeface="+mn-cs"/>
              </a:rPr>
              <a:t>the frozen, high mountain lands. In the coming decades, the retreat of mountain glaciers is projected to make slopes</a:t>
            </a:r>
          </a:p>
          <a:p>
            <a:r>
              <a:rPr lang="en-US" sz="1200" b="0" i="0" u="none" strike="noStrike" kern="1200" baseline="0" dirty="0" smtClean="0">
                <a:solidFill>
                  <a:schemeClr val="tx1"/>
                </a:solidFill>
                <a:latin typeface="+mn-lt"/>
                <a:ea typeface="+mn-ea"/>
                <a:cs typeface="+mn-cs"/>
              </a:rPr>
              <a:t>less stable and the number of glacier lakes is expected to increase. There will be glacial lake outburst floods, landslides</a:t>
            </a:r>
          </a:p>
          <a:p>
            <a:r>
              <a:rPr lang="en-US" sz="1200" b="0" i="0" u="none" strike="noStrike" kern="1200" baseline="0" dirty="0" smtClean="0">
                <a:solidFill>
                  <a:schemeClr val="tx1"/>
                </a:solidFill>
                <a:latin typeface="+mn-lt"/>
                <a:ea typeface="+mn-ea"/>
                <a:cs typeface="+mn-cs"/>
              </a:rPr>
              <a:t>and snow avalanches in new locations and different seasons.</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9</a:t>
            </a:fld>
            <a:endParaRPr lang="en-US"/>
          </a:p>
        </p:txBody>
      </p:sp>
    </p:spTree>
    <p:extLst>
      <p:ext uri="{BB962C8B-B14F-4D97-AF65-F5344CB8AC3E}">
        <p14:creationId xmlns:p14="http://schemas.microsoft.com/office/powerpoint/2010/main" val="130903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p>
            <a:endParaRPr lang="en-US"/>
          </a:p>
        </p:txBody>
      </p:sp>
      <p:sp>
        <p:nvSpPr>
          <p:cNvPr id="2" name="Title 1"/>
          <p:cNvSpPr>
            <a:spLocks noGrp="1"/>
          </p:cNvSpPr>
          <p:nvPr>
            <p:ph type="ctrTitle"/>
          </p:nvPr>
        </p:nvSpPr>
        <p:spPr>
          <a:xfrm>
            <a:off x="2629227" y="2865437"/>
            <a:ext cx="5717967" cy="1470025"/>
          </a:xfrm>
        </p:spPr>
        <p:txBody>
          <a:bodyPr anchor="t">
            <a:noAutofit/>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2629227" y="4335462"/>
            <a:ext cx="5717967" cy="1752600"/>
          </a:xfrm>
        </p:spPr>
        <p:txBody>
          <a:bodyPr anchor="t">
            <a:noAutofit/>
          </a:bodyPr>
          <a:lstStyle>
            <a:lvl1pPr marL="0" indent="0" algn="l">
              <a:buNone/>
              <a:defRPr sz="43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Picture 8"/>
          <p:cNvPicPr>
            <a:picLocks noChangeAspect="1"/>
          </p:cNvPicPr>
          <p:nvPr userDrawn="1"/>
        </p:nvPicPr>
        <p:blipFill>
          <a:blip r:embed="rId2"/>
          <a:stretch>
            <a:fillRect/>
          </a:stretch>
        </p:blipFill>
        <p:spPr>
          <a:xfrm>
            <a:off x="6975594" y="275918"/>
            <a:ext cx="1371600" cy="1460500"/>
          </a:xfrm>
          <a:prstGeom prst="rect">
            <a:avLst/>
          </a:prstGeom>
        </p:spPr>
      </p:pic>
    </p:spTree>
    <p:extLst>
      <p:ext uri="{BB962C8B-B14F-4D97-AF65-F5344CB8AC3E}">
        <p14:creationId xmlns:p14="http://schemas.microsoft.com/office/powerpoint/2010/main" val="40951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F7A126"/>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Date Placeholder 7"/>
          <p:cNvSpPr>
            <a:spLocks noGrp="1"/>
          </p:cNvSpPr>
          <p:nvPr>
            <p:ph type="dt" sz="half" idx="13"/>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43707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143125" y="772478"/>
            <a:ext cx="6543675" cy="5313997"/>
          </a:xfrm>
        </p:spPr>
        <p:txBody>
          <a:bodyPr>
            <a:normAutofit/>
          </a:bodyPr>
          <a:lstStyle>
            <a:lvl1pPr>
              <a:defRPr sz="3200" b="1">
                <a:solidFill>
                  <a:schemeClr val="bg1"/>
                </a:solidFill>
              </a:defRPr>
            </a:lvl1pPr>
          </a:lstStyle>
          <a:p>
            <a:pPr lvl="0"/>
            <a:r>
              <a:rPr lang="en-GB" dirty="0"/>
              <a:t>Click to edit Master text styles</a:t>
            </a:r>
          </a:p>
        </p:txBody>
      </p:sp>
      <p:sp>
        <p:nvSpPr>
          <p:cNvPr id="11" name="Picture Placeholder 10"/>
          <p:cNvSpPr>
            <a:spLocks noGrp="1"/>
          </p:cNvSpPr>
          <p:nvPr>
            <p:ph type="pic" sz="quarter" idx="14"/>
          </p:nvPr>
        </p:nvSpPr>
        <p:spPr>
          <a:xfrm>
            <a:off x="457200" y="772478"/>
            <a:ext cx="1365250" cy="1319212"/>
          </a:xfrm>
        </p:spPr>
        <p:txBody>
          <a:bodyPr/>
          <a:lstStyle/>
          <a:p>
            <a:endParaRPr lang="en-US"/>
          </a:p>
        </p:txBody>
      </p:sp>
      <p:sp>
        <p:nvSpPr>
          <p:cNvPr id="13" name="Text Placeholder 12"/>
          <p:cNvSpPr>
            <a:spLocks noGrp="1"/>
          </p:cNvSpPr>
          <p:nvPr>
            <p:ph type="body" sz="quarter" idx="15"/>
          </p:nvPr>
        </p:nvSpPr>
        <p:spPr>
          <a:xfrm>
            <a:off x="457200" y="2205038"/>
            <a:ext cx="1365250" cy="528637"/>
          </a:xfrm>
        </p:spPr>
        <p:txBody>
          <a:bodyPr>
            <a:noAutofit/>
          </a:bodyPr>
          <a:lstStyle>
            <a:lvl1pPr>
              <a:defRPr sz="1400">
                <a:solidFill>
                  <a:schemeClr val="accent3"/>
                </a:solidFill>
              </a:defRPr>
            </a:lvl1pPr>
          </a:lstStyle>
          <a:p>
            <a:pPr lvl="0"/>
            <a:r>
              <a:rPr lang="en-GB" dirty="0"/>
              <a:t>Click to edit Master text styles</a:t>
            </a:r>
          </a:p>
        </p:txBody>
      </p:sp>
    </p:spTree>
    <p:extLst>
      <p:ext uri="{BB962C8B-B14F-4D97-AF65-F5344CB8AC3E}">
        <p14:creationId xmlns:p14="http://schemas.microsoft.com/office/powerpoint/2010/main" val="181134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S Title, Bullet Points, Image">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3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3962400" y="504308"/>
            <a:ext cx="4724400" cy="3892334"/>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9" name="Rectangle 8"/>
          <p:cNvSpPr/>
          <p:nvPr userDrawn="1"/>
        </p:nvSpPr>
        <p:spPr>
          <a:xfrm>
            <a:off x="0" y="0"/>
            <a:ext cx="294640" cy="1463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p:nvPr>
        </p:nvSpPr>
        <p:spPr>
          <a:xfrm>
            <a:off x="457200" y="3800475"/>
            <a:ext cx="3505200" cy="2300288"/>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18478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gn off">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01675" y="1300163"/>
            <a:ext cx="3270250" cy="4572000"/>
          </a:xfrm>
        </p:spPr>
        <p:txBody>
          <a:bodyPr/>
          <a:lstStyle>
            <a:lvl1pPr>
              <a:defRPr>
                <a:solidFill>
                  <a:srgbClr val="FFFFFF"/>
                </a:solidFill>
              </a:defRPr>
            </a:lvl1pPr>
          </a:lstStyle>
          <a:p>
            <a:pPr lvl="0"/>
            <a:r>
              <a:rPr lang="en-GB" dirty="0"/>
              <a:t>Click to edit Master text styles</a:t>
            </a:r>
          </a:p>
        </p:txBody>
      </p:sp>
    </p:spTree>
    <p:extLst>
      <p:ext uri="{BB962C8B-B14F-4D97-AF65-F5344CB8AC3E}">
        <p14:creationId xmlns:p14="http://schemas.microsoft.com/office/powerpoint/2010/main" val="13039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 Cover_Full_Disclaimer">
  <p:cSld name="Back Cover_Full_Disclaimer">
    <p:spTree>
      <p:nvGrpSpPr>
        <p:cNvPr id="1" name="Shape 52"/>
        <p:cNvGrpSpPr/>
        <p:nvPr/>
      </p:nvGrpSpPr>
      <p:grpSpPr>
        <a:xfrm>
          <a:off x="0" y="0"/>
          <a:ext cx="0" cy="0"/>
          <a:chOff x="0" y="0"/>
          <a:chExt cx="0" cy="0"/>
        </a:xfrm>
      </p:grpSpPr>
      <p:grpSp>
        <p:nvGrpSpPr>
          <p:cNvPr id="53" name="Google Shape;53;p9"/>
          <p:cNvGrpSpPr/>
          <p:nvPr/>
        </p:nvGrpSpPr>
        <p:grpSpPr>
          <a:xfrm flipH="1">
            <a:off x="169863" y="163513"/>
            <a:ext cx="8804275" cy="6532562"/>
            <a:chOff x="198404" y="180631"/>
            <a:chExt cx="10296592" cy="7202832"/>
          </a:xfrm>
        </p:grpSpPr>
        <p:sp>
          <p:nvSpPr>
            <p:cNvPr id="54" name="Google Shape;54;p9"/>
            <p:cNvSpPr/>
            <p:nvPr/>
          </p:nvSpPr>
          <p:spPr>
            <a:xfrm>
              <a:off x="198404" y="180631"/>
              <a:ext cx="10296592" cy="7199331"/>
            </a:xfrm>
            <a:prstGeom prst="rect">
              <a:avLst/>
            </a:prstGeom>
            <a:solidFill>
              <a:srgbClr val="F370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 name="Google Shape;55;p9"/>
            <p:cNvGrpSpPr/>
            <p:nvPr/>
          </p:nvGrpSpPr>
          <p:grpSpPr>
            <a:xfrm>
              <a:off x="198404" y="184132"/>
              <a:ext cx="4064054" cy="7199331"/>
              <a:chOff x="11903075" y="184132"/>
              <a:chExt cx="4064054" cy="7199331"/>
            </a:xfrm>
          </p:grpSpPr>
          <p:sp>
            <p:nvSpPr>
              <p:cNvPr id="56" name="Google Shape;56;p9"/>
              <p:cNvSpPr/>
              <p:nvPr/>
            </p:nvSpPr>
            <p:spPr>
              <a:xfrm>
                <a:off x="11903075" y="184132"/>
                <a:ext cx="3620331" cy="2005941"/>
              </a:xfrm>
              <a:custGeom>
                <a:avLst/>
                <a:gdLst/>
                <a:ahLst/>
                <a:cxnLst/>
                <a:rect l="l" t="t" r="r" b="b"/>
                <a:pathLst>
                  <a:path w="1140" h="632" extrusionOk="0">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9"/>
              <p:cNvSpPr/>
              <p:nvPr/>
            </p:nvSpPr>
            <p:spPr>
              <a:xfrm>
                <a:off x="11903075" y="187633"/>
                <a:ext cx="4064054" cy="3982124"/>
              </a:xfrm>
              <a:custGeom>
                <a:avLst/>
                <a:gdLst/>
                <a:ahLst/>
                <a:cxnLst/>
                <a:rect l="l" t="t" r="r" b="b"/>
                <a:pathLst>
                  <a:path w="1280" h="1255" extrusionOk="0">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9"/>
              <p:cNvSpPr/>
              <p:nvPr/>
            </p:nvSpPr>
            <p:spPr>
              <a:xfrm>
                <a:off x="11903075" y="6298225"/>
                <a:ext cx="915294" cy="1085238"/>
              </a:xfrm>
              <a:custGeom>
                <a:avLst/>
                <a:gdLst/>
                <a:ahLst/>
                <a:cxnLst/>
                <a:rect l="l" t="t" r="r" b="b"/>
                <a:pathLst>
                  <a:path w="288" h="342" extrusionOk="0">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9"/>
              <p:cNvSpPr/>
              <p:nvPr/>
            </p:nvSpPr>
            <p:spPr>
              <a:xfrm>
                <a:off x="11903075" y="4169757"/>
                <a:ext cx="2829428" cy="3204955"/>
              </a:xfrm>
              <a:custGeom>
                <a:avLst/>
                <a:gdLst/>
                <a:ahLst/>
                <a:cxnLst/>
                <a:rect l="l" t="t" r="r" b="b"/>
                <a:pathLst>
                  <a:path w="891" h="1009" extrusionOk="0">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9"/>
              <p:cNvSpPr/>
              <p:nvPr/>
            </p:nvSpPr>
            <p:spPr>
              <a:xfrm>
                <a:off x="11903075" y="2599663"/>
                <a:ext cx="2679045" cy="1974434"/>
              </a:xfrm>
              <a:custGeom>
                <a:avLst/>
                <a:gdLst/>
                <a:ahLst/>
                <a:cxnLst/>
                <a:rect l="l" t="t" r="r" b="b"/>
                <a:pathLst>
                  <a:path w="844" h="622" extrusionOk="0">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1" name="Google Shape;61;p9"/>
          <p:cNvSpPr/>
          <p:nvPr/>
        </p:nvSpPr>
        <p:spPr>
          <a:xfrm>
            <a:off x="323850" y="4310063"/>
            <a:ext cx="6230938" cy="2205037"/>
          </a:xfrm>
          <a:prstGeom prst="rect">
            <a:avLst/>
          </a:prstGeom>
          <a:noFill/>
          <a:ln>
            <a:noFill/>
          </a:ln>
        </p:spPr>
        <p:txBody>
          <a:bodyPr spcFirstLastPara="1" wrap="square" lIns="0" tIns="0" rIns="0" bIns="0" anchor="b" anchorCtr="0">
            <a:noAutofit/>
          </a:bodyPr>
          <a:lstStyle/>
          <a:p>
            <a:pPr marL="0" marR="0" lvl="1" indent="0" algn="l" rtl="0">
              <a:lnSpc>
                <a:spcPct val="110000"/>
              </a:lnSpc>
              <a:spcBef>
                <a:spcPts val="0"/>
              </a:spcBef>
              <a:spcAft>
                <a:spcPts val="0"/>
              </a:spcAft>
              <a:buNone/>
            </a:pPr>
            <a:r>
              <a:rPr lang="en-GB" sz="1000" b="0" i="0" u="none" strike="noStrike" cap="none">
                <a:solidFill>
                  <a:schemeClr val="lt1"/>
                </a:solidFill>
                <a:latin typeface="Calibri"/>
                <a:ea typeface="Calibri"/>
                <a:cs typeface="Calibri"/>
                <a:sym typeface="Calibri"/>
              </a:rPr>
              <a:t>This document is an output from a project funded by the UK Department for International Development (DFID) for the benefit of developing countries. However, the views expressed and information contained in it are not necessarily those of or endorsed by DFID, which can accept no responsibility for such views or information or for any reliance placed on them.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Climate and Development Knowledge Network’s members, the UK Department for International Development (‘DFID’), their advisors and the authors and distributors of this publication do not accept or assume any liability, responsibility or duty of care for any consequences of you or anyone else acting, or refraining to act, in reliance on the information contained in this publication or for any decision based on it.</a:t>
            </a:r>
            <a:endParaRPr/>
          </a:p>
          <a:p>
            <a:pPr marL="0" marR="0" lvl="1" indent="0" algn="l" rtl="0">
              <a:lnSpc>
                <a:spcPct val="110000"/>
              </a:lnSpc>
              <a:spcBef>
                <a:spcPts val="500"/>
              </a:spcBef>
              <a:spcAft>
                <a:spcPts val="0"/>
              </a:spcAft>
              <a:buNone/>
            </a:pPr>
            <a:r>
              <a:rPr lang="en-GB" sz="1000" b="0" i="0" u="none" strike="noStrike" cap="none">
                <a:solidFill>
                  <a:schemeClr val="lt1"/>
                </a:solidFill>
                <a:latin typeface="Calibri"/>
                <a:ea typeface="Calibri"/>
                <a:cs typeface="Calibri"/>
                <a:sym typeface="Calibri"/>
              </a:rPr>
              <a:t>Copyright © 2010, Climate and Development Knowledge Network. All rights reserved.</a:t>
            </a:r>
            <a:endParaRPr/>
          </a:p>
        </p:txBody>
      </p:sp>
      <p:sp>
        <p:nvSpPr>
          <p:cNvPr id="62" name="Google Shape;62;p9"/>
          <p:cNvSpPr txBox="1"/>
          <p:nvPr/>
        </p:nvSpPr>
        <p:spPr>
          <a:xfrm>
            <a:off x="323850" y="3695700"/>
            <a:ext cx="2703513" cy="5540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www.cdkn.org</a:t>
            </a:r>
            <a:endParaRPr/>
          </a:p>
        </p:txBody>
      </p:sp>
    </p:spTree>
    <p:extLst>
      <p:ext uri="{BB962C8B-B14F-4D97-AF65-F5344CB8AC3E}">
        <p14:creationId xmlns:p14="http://schemas.microsoft.com/office/powerpoint/2010/main" val="1665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ne paragraph">
    <p:spTree>
      <p:nvGrpSpPr>
        <p:cNvPr id="1" name=""/>
        <p:cNvGrpSpPr/>
        <p:nvPr/>
      </p:nvGrpSpPr>
      <p:grpSpPr>
        <a:xfrm>
          <a:off x="0" y="0"/>
          <a:ext cx="0" cy="0"/>
          <a:chOff x="0" y="0"/>
          <a:chExt cx="0" cy="0"/>
        </a:xfrm>
      </p:grpSpPr>
      <p:sp>
        <p:nvSpPr>
          <p:cNvPr id="2" name="Title 1"/>
          <p:cNvSpPr>
            <a:spLocks noGrp="1"/>
          </p:cNvSpPr>
          <p:nvPr>
            <p:ph type="title"/>
          </p:nvPr>
        </p:nvSpPr>
        <p:spPr>
          <a:xfrm>
            <a:off x="457199" y="374368"/>
            <a:ext cx="8229600" cy="1143000"/>
          </a:xfrm>
        </p:spPr>
        <p:txBody>
          <a:bodyPr anchor="t">
            <a:noAutofit/>
          </a:bodyPr>
          <a:lstStyle>
            <a:lvl1pPr algn="l">
              <a:defRPr sz="2800">
                <a:solidFill>
                  <a:schemeClr val="accent3"/>
                </a:solidFill>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8" name="Straight Connector 7"/>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 Placeholder 10"/>
          <p:cNvSpPr>
            <a:spLocks noGrp="1"/>
          </p:cNvSpPr>
          <p:nvPr>
            <p:ph type="body" sz="quarter" idx="13"/>
          </p:nvPr>
        </p:nvSpPr>
        <p:spPr>
          <a:xfrm>
            <a:off x="457200" y="1531634"/>
            <a:ext cx="7010399" cy="2577524"/>
          </a:xfrm>
        </p:spPr>
        <p:txBody>
          <a:bodyPr/>
          <a:lstStyle>
            <a:lvl1pPr marL="0" indent="0">
              <a:buClr>
                <a:schemeClr val="accent1"/>
              </a:buClr>
              <a:buSzPct val="110000"/>
              <a:buFont typeface="Arial"/>
              <a:buNone/>
              <a:defRPr sz="2800"/>
            </a:lvl1pPr>
            <a:lvl2pPr>
              <a:defRPr sz="3200"/>
            </a:lvl2pPr>
          </a:lstStyle>
          <a:p>
            <a:pPr lvl="0"/>
            <a:r>
              <a:rPr lang="en-GB" dirty="0"/>
              <a:t>Click to edit Master text styles</a:t>
            </a:r>
          </a:p>
        </p:txBody>
      </p:sp>
      <p:sp>
        <p:nvSpPr>
          <p:cNvPr id="6" name="Date Placeholder 5"/>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31208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1191753" y="1168689"/>
            <a:ext cx="8229600" cy="1143000"/>
          </a:xfrm>
        </p:spPr>
        <p:txBody>
          <a:bodyPr anchor="t">
            <a:noAutofit/>
          </a:bodyPr>
          <a:lstStyle>
            <a:lvl1pPr algn="l">
              <a:defRPr sz="4400">
                <a:solidFill>
                  <a:schemeClr val="accent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8" name="Straight Connector 7"/>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 Placeholder 10"/>
          <p:cNvSpPr>
            <a:spLocks noGrp="1"/>
          </p:cNvSpPr>
          <p:nvPr>
            <p:ph type="body" sz="quarter" idx="13"/>
          </p:nvPr>
        </p:nvSpPr>
        <p:spPr>
          <a:xfrm>
            <a:off x="1191752" y="2499903"/>
            <a:ext cx="7010399" cy="2577524"/>
          </a:xfrm>
        </p:spPr>
        <p:txBody>
          <a:bodyPr/>
          <a:lstStyle>
            <a:lvl1pPr marL="457200" indent="-457200">
              <a:buClr>
                <a:schemeClr val="accent1"/>
              </a:buClr>
              <a:buSzPct val="110000"/>
              <a:buFont typeface="Arial"/>
              <a:buChar char="•"/>
              <a:defRPr sz="3200"/>
            </a:lvl1pPr>
            <a:lvl2pPr>
              <a:defRPr sz="3200"/>
            </a:lvl2pPr>
          </a:lstStyle>
          <a:p>
            <a:pPr lvl="0"/>
            <a:r>
              <a:rPr lang="en-GB" dirty="0"/>
              <a:t>Click to edit Master text styles</a:t>
            </a:r>
          </a:p>
        </p:txBody>
      </p:sp>
      <p:sp>
        <p:nvSpPr>
          <p:cNvPr id="6" name="Date Placeholder 5"/>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27238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lvl1pPr>
              <a:lnSpc>
                <a:spcPct val="100000"/>
              </a:lnSpc>
              <a:defRPr/>
            </a:lvl1pPr>
          </a:lstStyle>
          <a:p>
            <a:pPr lvl="0"/>
            <a:r>
              <a:rPr lang="en-GB" dirty="0"/>
              <a:t>Click to edit Master text styles</a:t>
            </a:r>
          </a:p>
        </p:txBody>
      </p:sp>
      <p:sp>
        <p:nvSpPr>
          <p:cNvPr id="10" name="Text Placeholder 9"/>
          <p:cNvSpPr>
            <a:spLocks noGrp="1"/>
          </p:cNvSpPr>
          <p:nvPr>
            <p:ph type="body" sz="quarter" idx="14"/>
          </p:nvPr>
        </p:nvSpPr>
        <p:spPr>
          <a:xfrm>
            <a:off x="4165600" y="504308"/>
            <a:ext cx="4521199" cy="5061467"/>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65000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lines, Text,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p>
            <a:pPr lvl="0"/>
            <a:r>
              <a:rPr lang="en-GB" dirty="0"/>
              <a:t>Click to edit Master text styles</a:t>
            </a:r>
          </a:p>
        </p:txBody>
      </p:sp>
      <p:sp>
        <p:nvSpPr>
          <p:cNvPr id="10" name="Text Placeholder 9"/>
          <p:cNvSpPr>
            <a:spLocks noGrp="1"/>
          </p:cNvSpPr>
          <p:nvPr>
            <p:ph type="body" sz="quarter" idx="14"/>
          </p:nvPr>
        </p:nvSpPr>
        <p:spPr>
          <a:xfrm>
            <a:off x="4165600" y="504308"/>
            <a:ext cx="4521199" cy="5061467"/>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91592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p>
            <a:pPr lvl="0"/>
            <a:r>
              <a:rPr lang="en-GB" dirty="0"/>
              <a:t>Click to edit Master text styles</a:t>
            </a:r>
          </a:p>
        </p:txBody>
      </p:sp>
      <p:sp>
        <p:nvSpPr>
          <p:cNvPr id="10"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43898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lines, Text,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p>
            <a:pPr lvl="0"/>
            <a:r>
              <a:rPr lang="en-GB" dirty="0"/>
              <a:t>Click to edit Master text styles</a:t>
            </a:r>
          </a:p>
        </p:txBody>
      </p:sp>
      <p:sp>
        <p:nvSpPr>
          <p:cNvPr id="9"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44840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s,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10"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06085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hree lines, Bullets,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9"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777348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4" name="Date Placeholder 3"/>
          <p:cNvSpPr>
            <a:spLocks noGrp="1"/>
          </p:cNvSpPr>
          <p:nvPr>
            <p:ph type="dt" sz="half" idx="2"/>
          </p:nvPr>
        </p:nvSpPr>
        <p:spPr>
          <a:xfrm>
            <a:off x="457200" y="6356350"/>
            <a:ext cx="484935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Footer Placeholder 4"/>
          <p:cNvSpPr>
            <a:spLocks noGrp="1"/>
          </p:cNvSpPr>
          <p:nvPr>
            <p:ph type="ftr" sz="quarter" idx="3"/>
          </p:nvPr>
        </p:nvSpPr>
        <p:spPr>
          <a:xfrm>
            <a:off x="5306553" y="6356350"/>
            <a:ext cx="2895600" cy="365125"/>
          </a:xfrm>
          <a:prstGeom prst="rect">
            <a:avLst/>
          </a:prstGeom>
        </p:spPr>
        <p:txBody>
          <a:bodyPr vert="horz" lIns="91440" tIns="45720" rIns="91440" bIns="45720" rtlCol="0" anchor="ctr"/>
          <a:lstStyle>
            <a:lvl1pPr algn="r">
              <a:defRPr sz="1200">
                <a:solidFill>
                  <a:schemeClr val="tx1"/>
                </a:solidFill>
              </a:defRPr>
            </a:lvl1pPr>
          </a:lstStyle>
          <a:p>
            <a:r>
              <a:rPr lang="en-US" dirty="0"/>
              <a:t>CDKN Annual Report 2014</a:t>
            </a:r>
          </a:p>
        </p:txBody>
      </p:sp>
      <p:sp>
        <p:nvSpPr>
          <p:cNvPr id="6" name="Slide Number Placeholder 5"/>
          <p:cNvSpPr>
            <a:spLocks noGrp="1"/>
          </p:cNvSpPr>
          <p:nvPr>
            <p:ph type="sldNum" sz="quarter" idx="4"/>
          </p:nvPr>
        </p:nvSpPr>
        <p:spPr>
          <a:xfrm>
            <a:off x="8202152" y="6356350"/>
            <a:ext cx="484647" cy="365125"/>
          </a:xfrm>
          <a:prstGeom prst="rect">
            <a:avLst/>
          </a:prstGeom>
        </p:spPr>
        <p:txBody>
          <a:bodyPr vert="horz" lIns="91440" tIns="45720" rIns="91440" bIns="45720" rtlCol="0" anchor="ctr"/>
          <a:lstStyle>
            <a:lvl1pPr algn="r">
              <a:defRPr sz="1200">
                <a:solidFill>
                  <a:srgbClr val="000000"/>
                </a:solidFill>
              </a:defRPr>
            </a:lvl1pPr>
          </a:lstStyle>
          <a:p>
            <a:fld id="{FDA1B1DD-D828-6341-9371-DC2F43F08BC0}" type="slidenum">
              <a:rPr lang="en-US" smtClean="0"/>
              <a:pPr/>
              <a:t>‹#›</a:t>
            </a:fld>
            <a:endParaRPr lang="en-US" dirty="0"/>
          </a:p>
        </p:txBody>
      </p:sp>
    </p:spTree>
    <p:extLst>
      <p:ext uri="{BB962C8B-B14F-4D97-AF65-F5344CB8AC3E}">
        <p14:creationId xmlns:p14="http://schemas.microsoft.com/office/powerpoint/2010/main" val="428865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3" r:id="rId6"/>
    <p:sldLayoutId id="2147483655" r:id="rId7"/>
    <p:sldLayoutId id="2147483664" r:id="rId8"/>
    <p:sldLayoutId id="2147483665" r:id="rId9"/>
    <p:sldLayoutId id="2147483652" r:id="rId10"/>
    <p:sldLayoutId id="2147483657" r:id="rId11"/>
    <p:sldLayoutId id="2147483662" r:id="rId12"/>
    <p:sldLayoutId id="2147483663" r:id="rId13"/>
    <p:sldLayoutId id="2147483666" r:id="rId14"/>
  </p:sldLayoutIdLst>
  <p:hf hdr="0"/>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398A1CB7-B43D-4BFA-B0F4-60E3795F0646}"/>
              </a:ext>
            </a:extLst>
          </p:cNvPr>
          <p:cNvSpPr>
            <a:spLocks noGrp="1"/>
          </p:cNvSpPr>
          <p:nvPr>
            <p:ph type="subTitle" idx="1"/>
          </p:nvPr>
        </p:nvSpPr>
        <p:spPr>
          <a:xfrm>
            <a:off x="2301681" y="4471939"/>
            <a:ext cx="5717967" cy="1752600"/>
          </a:xfrm>
        </p:spPr>
        <p:txBody>
          <a:bodyPr/>
          <a:lstStyle/>
          <a:p>
            <a:r>
              <a:rPr lang="en-GB" sz="3000"/>
              <a:t> </a:t>
            </a:r>
            <a:endParaRPr lang="en-GB" sz="3000" dirty="0"/>
          </a:p>
        </p:txBody>
      </p:sp>
      <p:pic>
        <p:nvPicPr>
          <p:cNvPr id="2" name="Picture 1" descr="Latin America report cover.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676" y="-87931"/>
            <a:ext cx="9281732" cy="6964605"/>
          </a:xfrm>
          <a:prstGeom prst="rect">
            <a:avLst/>
          </a:prstGeom>
        </p:spPr>
      </p:pic>
    </p:spTree>
    <p:extLst>
      <p:ext uri="{BB962C8B-B14F-4D97-AF65-F5344CB8AC3E}">
        <p14:creationId xmlns:p14="http://schemas.microsoft.com/office/powerpoint/2010/main" val="1347403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How runoff changes in a river basin when a glacier melts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10</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05 A simplified picture of how runoff changes in a river basin when a glacier melts.jpg"/>
          <p:cNvPicPr>
            <a:picLocks noChangeAspect="1"/>
          </p:cNvPicPr>
          <p:nvPr/>
        </p:nvPicPr>
        <p:blipFill rotWithShape="1">
          <a:blip r:embed="rId3" cstate="print">
            <a:extLst>
              <a:ext uri="{28A0092B-C50C-407E-A947-70E740481C1C}">
                <a14:useLocalDpi xmlns:a14="http://schemas.microsoft.com/office/drawing/2010/main"/>
              </a:ext>
            </a:extLst>
          </a:blip>
          <a:srcRect t="6753"/>
          <a:stretch/>
        </p:blipFill>
        <p:spPr>
          <a:xfrm>
            <a:off x="457198" y="1312333"/>
            <a:ext cx="8439262" cy="4972263"/>
          </a:xfrm>
          <a:prstGeom prst="rect">
            <a:avLst/>
          </a:prstGeom>
        </p:spPr>
      </p:pic>
    </p:spTree>
    <p:extLst>
      <p:ext uri="{BB962C8B-B14F-4D97-AF65-F5344CB8AC3E}">
        <p14:creationId xmlns:p14="http://schemas.microsoft.com/office/powerpoint/2010/main" val="41551561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Anticipated changes in high mountain hazards as the climate changes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11</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8" name="Picture 7" descr="06 Anticipated changes in high mountain hazards as the climate changes.jpg"/>
          <p:cNvPicPr>
            <a:picLocks noChangeAspect="1"/>
          </p:cNvPicPr>
          <p:nvPr/>
        </p:nvPicPr>
        <p:blipFill rotWithShape="1">
          <a:blip r:embed="rId2" cstate="print">
            <a:extLst>
              <a:ext uri="{28A0092B-C50C-407E-A947-70E740481C1C}">
                <a14:useLocalDpi xmlns:a14="http://schemas.microsoft.com/office/drawing/2010/main"/>
              </a:ext>
            </a:extLst>
          </a:blip>
          <a:srcRect t="6490"/>
          <a:stretch/>
        </p:blipFill>
        <p:spPr>
          <a:xfrm>
            <a:off x="316088" y="1368778"/>
            <a:ext cx="8563524" cy="4930418"/>
          </a:xfrm>
          <a:prstGeom prst="rect">
            <a:avLst/>
          </a:prstGeom>
        </p:spPr>
      </p:pic>
    </p:spTree>
    <p:extLst>
      <p:ext uri="{BB962C8B-B14F-4D97-AF65-F5344CB8AC3E}">
        <p14:creationId xmlns:p14="http://schemas.microsoft.com/office/powerpoint/2010/main" val="41042755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The best way to limit changes in the oceans and cryosphere is to mitigate climate change</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12</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0" y="1517368"/>
            <a:ext cx="8310047" cy="2577524"/>
          </a:xfrm>
        </p:spPr>
        <p:txBody>
          <a:bodyPr/>
          <a:lstStyle/>
          <a:p>
            <a:pPr marL="342900" indent="-342900">
              <a:buClrTx/>
              <a:buFont typeface="Arial"/>
              <a:buChar char="•"/>
            </a:pPr>
            <a:r>
              <a:rPr lang="en-US" sz="2400" dirty="0"/>
              <a:t>Human society must reduce greenhouse gas </a:t>
            </a:r>
            <a:r>
              <a:rPr lang="en-US" sz="2400" dirty="0" smtClean="0"/>
              <a:t>emissions urgently </a:t>
            </a:r>
            <a:r>
              <a:rPr lang="en-US" sz="2400" dirty="0"/>
              <a:t>in order to limit the damage from global </a:t>
            </a:r>
            <a:r>
              <a:rPr lang="en-US" sz="2400" dirty="0" smtClean="0"/>
              <a:t>warming to </a:t>
            </a:r>
            <a:r>
              <a:rPr lang="en-US" sz="2400" dirty="0"/>
              <a:t>the Earth’s oceans and frozen lands (the cryosphere)</a:t>
            </a:r>
            <a:r>
              <a:rPr lang="en-US" sz="2400" dirty="0" smtClean="0"/>
              <a:t>.</a:t>
            </a:r>
          </a:p>
          <a:p>
            <a:pPr marL="342900" indent="-342900">
              <a:buClrTx/>
              <a:buFont typeface="Arial"/>
              <a:buChar char="•"/>
            </a:pPr>
            <a:r>
              <a:rPr lang="en-US" sz="2400" dirty="0" smtClean="0"/>
              <a:t>Limiting </a:t>
            </a:r>
            <a:r>
              <a:rPr lang="en-US" sz="2400" dirty="0"/>
              <a:t>global warming would help </a:t>
            </a:r>
            <a:r>
              <a:rPr lang="en-US" sz="2400" dirty="0" smtClean="0"/>
              <a:t>communities downstream </a:t>
            </a:r>
            <a:r>
              <a:rPr lang="en-US" sz="2400" dirty="0"/>
              <a:t>of frozen mountain regions to adapt </a:t>
            </a:r>
            <a:r>
              <a:rPr lang="en-US" sz="2400" dirty="0" smtClean="0"/>
              <a:t>to changes </a:t>
            </a:r>
            <a:r>
              <a:rPr lang="en-US" sz="2400" dirty="0"/>
              <a:t>in water supplies and would limit risks related </a:t>
            </a:r>
            <a:r>
              <a:rPr lang="en-US" sz="2400" dirty="0" smtClean="0"/>
              <a:t>to mountain hazards.</a:t>
            </a:r>
            <a:endParaRPr lang="en-US" sz="2400" dirty="0"/>
          </a:p>
          <a:p>
            <a:pPr marL="342900" indent="-342900">
              <a:buClrTx/>
              <a:buFont typeface="Arial"/>
              <a:buChar char="•"/>
            </a:pPr>
            <a:r>
              <a:rPr lang="en-US" sz="2400" dirty="0" smtClean="0"/>
              <a:t>Ocean </a:t>
            </a:r>
            <a:r>
              <a:rPr lang="en-US" sz="2400" dirty="0"/>
              <a:t>warming, acidification, oxygen decline and </a:t>
            </a:r>
            <a:r>
              <a:rPr lang="en-US" sz="2400" dirty="0" smtClean="0"/>
              <a:t>marine </a:t>
            </a:r>
            <a:r>
              <a:rPr lang="en-US" sz="2400" dirty="0" err="1" smtClean="0"/>
              <a:t>heatwaves</a:t>
            </a:r>
            <a:r>
              <a:rPr lang="en-US" sz="2400" dirty="0" smtClean="0"/>
              <a:t> </a:t>
            </a:r>
            <a:r>
              <a:rPr lang="en-US" sz="2400" dirty="0"/>
              <a:t>are all predicted into the late 21st century</a:t>
            </a:r>
            <a:r>
              <a:rPr lang="en-US" sz="2400" dirty="0" smtClean="0"/>
              <a:t>. However</a:t>
            </a:r>
            <a:r>
              <a:rPr lang="en-US" sz="2400" dirty="0"/>
              <a:t>, their rate of change and intensity will be </a:t>
            </a:r>
            <a:r>
              <a:rPr lang="en-US" sz="2400" dirty="0" smtClean="0"/>
              <a:t>less under </a:t>
            </a:r>
            <a:r>
              <a:rPr lang="en-US" sz="2400" dirty="0"/>
              <a:t>a low emissions scenario</a:t>
            </a:r>
            <a:r>
              <a:rPr lang="en-US" sz="2400" dirty="0" smtClean="0"/>
              <a:t>.</a:t>
            </a:r>
            <a:endParaRPr lang="en-US" sz="2200" i="1"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9503320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346047"/>
            <a:ext cx="8350949" cy="573088"/>
          </a:xfrm>
        </p:spPr>
        <p:txBody>
          <a:bodyPr/>
          <a:lstStyle/>
          <a:p>
            <a:r>
              <a:rPr lang="en-GB" sz="2800" dirty="0" smtClean="0"/>
              <a:t>Mitigation together with adaptation reduces the risks</a:t>
            </a:r>
            <a:endParaRPr lang="en-GB" sz="2800" dirty="0"/>
          </a:p>
        </p:txBody>
      </p:sp>
      <p:sp>
        <p:nvSpPr>
          <p:cNvPr id="3" name="Footer Placeholder 2">
            <a:extLst>
              <a:ext uri="{FF2B5EF4-FFF2-40B4-BE49-F238E27FC236}">
                <a16:creationId xmlns:a16="http://schemas.microsoft.com/office/drawing/2014/main" xmlns="" id="{B4468449-6CEB-4494-AE71-06258679F896}"/>
              </a:ext>
            </a:extLst>
          </p:cNvPr>
          <p:cNvSpPr>
            <a:spLocks noGrp="1"/>
          </p:cNvSpPr>
          <p:nvPr>
            <p:ph type="ftr" sz="quarter" idx="4294967295"/>
          </p:nvPr>
        </p:nvSpPr>
        <p:spPr>
          <a:xfrm>
            <a:off x="5306553" y="6356350"/>
            <a:ext cx="2895600" cy="365125"/>
          </a:xfrm>
        </p:spPr>
        <p:txBody>
          <a:bodyPr/>
          <a:lstStyle/>
          <a:p>
            <a:r>
              <a:rPr lang="en-US"/>
              <a:t>CDKN Annual Report 2014</a:t>
            </a:r>
            <a:endParaRPr lang="en-US"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13</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7" name="Picture 6" descr="05 Mitigation together with adaptation reduces the risks.jpg"/>
          <p:cNvPicPr>
            <a:picLocks noChangeAspect="1"/>
          </p:cNvPicPr>
          <p:nvPr/>
        </p:nvPicPr>
        <p:blipFill rotWithShape="1">
          <a:blip r:embed="rId2" cstate="print">
            <a:extLst>
              <a:ext uri="{28A0092B-C50C-407E-A947-70E740481C1C}">
                <a14:useLocalDpi xmlns:a14="http://schemas.microsoft.com/office/drawing/2010/main"/>
              </a:ext>
            </a:extLst>
          </a:blip>
          <a:srcRect t="4463"/>
          <a:stretch/>
        </p:blipFill>
        <p:spPr>
          <a:xfrm>
            <a:off x="457199" y="919135"/>
            <a:ext cx="8423647" cy="5331934"/>
          </a:xfrm>
          <a:prstGeom prst="rect">
            <a:avLst/>
          </a:prstGeom>
        </p:spPr>
      </p:pic>
    </p:spTree>
    <p:extLst>
      <p:ext uri="{BB962C8B-B14F-4D97-AF65-F5344CB8AC3E}">
        <p14:creationId xmlns:p14="http://schemas.microsoft.com/office/powerpoint/2010/main" val="40054762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346047"/>
            <a:ext cx="8350949" cy="1174704"/>
          </a:xfrm>
        </p:spPr>
        <p:txBody>
          <a:bodyPr/>
          <a:lstStyle/>
          <a:p>
            <a:r>
              <a:rPr lang="en-GB" sz="2800" dirty="0" smtClean="0"/>
              <a:t>Early action reduces climate risks and costs less than dealing with future damages</a:t>
            </a:r>
            <a:endParaRPr lang="en-GB" sz="2800"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14</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294015" y="1520751"/>
            <a:ext cx="4757763" cy="4445269"/>
          </a:xfrm>
        </p:spPr>
        <p:txBody>
          <a:bodyPr/>
          <a:lstStyle/>
          <a:p>
            <a:pPr marL="342900" indent="-342900">
              <a:buClrTx/>
              <a:buFont typeface="Arial"/>
              <a:buChar char="•"/>
            </a:pPr>
            <a:r>
              <a:rPr lang="en-GB" sz="2200" dirty="0" smtClean="0"/>
              <a:t>Societies</a:t>
            </a:r>
            <a:r>
              <a:rPr lang="en-GB" sz="2200" dirty="0"/>
              <a:t>, institutions and individuals can all invest </a:t>
            </a:r>
            <a:r>
              <a:rPr lang="en-GB" sz="2200" dirty="0" smtClean="0"/>
              <a:t>in reducing </a:t>
            </a:r>
            <a:r>
              <a:rPr lang="en-GB" sz="2200" dirty="0"/>
              <a:t>the risks of damage from extreme weather events</a:t>
            </a:r>
            <a:r>
              <a:rPr lang="en-GB" sz="2200" dirty="0" smtClean="0"/>
              <a:t>, thereby </a:t>
            </a:r>
            <a:r>
              <a:rPr lang="en-GB" sz="2200" dirty="0"/>
              <a:t>reducing the likelihood that an event such as </a:t>
            </a:r>
            <a:r>
              <a:rPr lang="en-GB" sz="2200" dirty="0" smtClean="0"/>
              <a:t>a cyclone </a:t>
            </a:r>
            <a:r>
              <a:rPr lang="en-GB" sz="2200" dirty="0"/>
              <a:t>or flood will turn into a ‘disaster’</a:t>
            </a:r>
            <a:r>
              <a:rPr lang="en-GB" sz="2200" dirty="0" smtClean="0"/>
              <a:t>.</a:t>
            </a:r>
          </a:p>
          <a:p>
            <a:pPr marL="342900" indent="-342900">
              <a:buClrTx/>
              <a:buFont typeface="Arial"/>
              <a:buChar char="•"/>
            </a:pPr>
            <a:r>
              <a:rPr lang="en-GB" sz="2200" dirty="0"/>
              <a:t>For tropical and </a:t>
            </a:r>
            <a:r>
              <a:rPr lang="en-GB" sz="2200" dirty="0" err="1"/>
              <a:t>extratropical</a:t>
            </a:r>
            <a:r>
              <a:rPr lang="en-GB" sz="2200" dirty="0"/>
              <a:t> cyclones, investing </a:t>
            </a:r>
            <a:r>
              <a:rPr lang="en-GB" sz="2200" dirty="0" smtClean="0"/>
              <a:t>in disaster </a:t>
            </a:r>
            <a:r>
              <a:rPr lang="en-GB" sz="2200" dirty="0"/>
              <a:t>risk reduction, early warning systems and </a:t>
            </a:r>
            <a:r>
              <a:rPr lang="en-GB" sz="2200" dirty="0" smtClean="0"/>
              <a:t>flood management </a:t>
            </a:r>
            <a:r>
              <a:rPr lang="en-GB" sz="2200" dirty="0"/>
              <a:t>(both ecosystem-based and engineered) </a:t>
            </a:r>
            <a:r>
              <a:rPr lang="en-GB" sz="2200" dirty="0" smtClean="0"/>
              <a:t>all decrease </a:t>
            </a:r>
            <a:r>
              <a:rPr lang="en-GB" sz="2200" dirty="0"/>
              <a:t>economic losses from extreme weather events.</a:t>
            </a:r>
          </a:p>
          <a:p>
            <a:endParaRPr lang="en-GB" sz="2200" dirty="0" smtClean="0"/>
          </a:p>
          <a:p>
            <a:endParaRPr lang="en-GB" sz="2200" dirty="0"/>
          </a:p>
          <a:p>
            <a:endParaRPr lang="en-GB" sz="2200" dirty="0" smtClean="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Bolivia_credit SPDA_smal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27619" y="1862667"/>
            <a:ext cx="3259180" cy="3645214"/>
          </a:xfrm>
          <a:prstGeom prst="rect">
            <a:avLst/>
          </a:prstGeom>
        </p:spPr>
      </p:pic>
    </p:spTree>
    <p:extLst>
      <p:ext uri="{BB962C8B-B14F-4D97-AF65-F5344CB8AC3E}">
        <p14:creationId xmlns:p14="http://schemas.microsoft.com/office/powerpoint/2010/main" val="21580331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255716"/>
            <a:ext cx="8551162" cy="2537276"/>
          </a:xfrm>
        </p:spPr>
        <p:txBody>
          <a:bodyPr/>
          <a:lstStyle/>
          <a:p>
            <a:r>
              <a:rPr lang="en-GB" sz="2800" dirty="0" smtClean="0"/>
              <a:t>Future-proofing coastal development will be essential</a:t>
            </a:r>
            <a:endParaRPr lang="en-GB" sz="2800"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15</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335850" y="932097"/>
            <a:ext cx="8679157" cy="862496"/>
          </a:xfrm>
        </p:spPr>
        <p:txBody>
          <a:bodyPr/>
          <a:lstStyle/>
          <a:p>
            <a:pPr marL="342900" indent="-342900">
              <a:buClrTx/>
              <a:buFont typeface="Arial"/>
              <a:buChar char="•"/>
            </a:pPr>
            <a:r>
              <a:rPr lang="en-US" sz="2200" dirty="0" smtClean="0"/>
              <a:t>Using </a:t>
            </a:r>
            <a:r>
              <a:rPr lang="en-US" sz="2200" dirty="0"/>
              <a:t>‘hard</a:t>
            </a:r>
            <a:r>
              <a:rPr lang="en-US" sz="2200" dirty="0" smtClean="0"/>
              <a:t>’ infrastructure </a:t>
            </a:r>
            <a:r>
              <a:rPr lang="en-US" sz="2200" dirty="0"/>
              <a:t>like sea walls to protect coastal </a:t>
            </a:r>
            <a:r>
              <a:rPr lang="en-US" sz="2200" dirty="0" smtClean="0"/>
              <a:t>settlements from </a:t>
            </a:r>
            <a:r>
              <a:rPr lang="en-US" sz="2200" dirty="0"/>
              <a:t>sea level rise, storm surges and other climate </a:t>
            </a:r>
            <a:r>
              <a:rPr lang="en-US" sz="2200" dirty="0" smtClean="0"/>
              <a:t>hazards is </a:t>
            </a:r>
            <a:r>
              <a:rPr lang="en-US" sz="2200" dirty="0"/>
              <a:t>popular worldwide. </a:t>
            </a:r>
            <a:endParaRPr lang="en-US" sz="2200" dirty="0" smtClean="0"/>
          </a:p>
          <a:p>
            <a:pPr marL="342900" indent="-342900">
              <a:buClrTx/>
              <a:buFont typeface="Arial"/>
              <a:buChar char="•"/>
            </a:pPr>
            <a:r>
              <a:rPr lang="en-US" sz="2200" dirty="0" smtClean="0"/>
              <a:t>Nature</a:t>
            </a:r>
            <a:r>
              <a:rPr lang="en-US" sz="2200" dirty="0"/>
              <a:t>-based solutions or so-</a:t>
            </a:r>
            <a:r>
              <a:rPr lang="en-US" sz="2200" dirty="0" smtClean="0"/>
              <a:t>called ‘</a:t>
            </a:r>
            <a:r>
              <a:rPr lang="en-US" sz="2200" dirty="0"/>
              <a:t>green grey’ solutions that combine ecosystem </a:t>
            </a:r>
            <a:r>
              <a:rPr lang="en-US" sz="2200" dirty="0" smtClean="0"/>
              <a:t>approaches and </a:t>
            </a:r>
            <a:r>
              <a:rPr lang="en-US" sz="2200" dirty="0"/>
              <a:t>hard infrastructure are growing in popularity.</a:t>
            </a: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08 Different types of responses to coastal risk and sea level ris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8454" y="2759568"/>
            <a:ext cx="7770518" cy="3563358"/>
          </a:xfrm>
          <a:prstGeom prst="rect">
            <a:avLst/>
          </a:prstGeom>
        </p:spPr>
      </p:pic>
    </p:spTree>
    <p:extLst>
      <p:ext uri="{BB962C8B-B14F-4D97-AF65-F5344CB8AC3E}">
        <p14:creationId xmlns:p14="http://schemas.microsoft.com/office/powerpoint/2010/main" val="4164107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a:t>Blue carbon: An opportunity to integrate</a:t>
            </a:r>
            <a:br>
              <a:rPr lang="en-GB" dirty="0"/>
            </a:br>
            <a:r>
              <a:rPr lang="en-GB" dirty="0" smtClean="0"/>
              <a:t>adaptation </a:t>
            </a:r>
            <a:r>
              <a:rPr lang="en-GB" dirty="0"/>
              <a:t>and mitigation action</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16</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66927" y="1517368"/>
            <a:ext cx="5481477" cy="4154183"/>
          </a:xfrm>
        </p:spPr>
        <p:txBody>
          <a:bodyPr/>
          <a:lstStyle/>
          <a:p>
            <a:pPr marL="342900" indent="-342900">
              <a:buClrTx/>
              <a:buFont typeface="Arial"/>
              <a:buChar char="•"/>
            </a:pPr>
            <a:r>
              <a:rPr lang="en-US" sz="2200" dirty="0"/>
              <a:t>Protecting and restoring what is called coastal ‘blue carbon</a:t>
            </a:r>
            <a:r>
              <a:rPr lang="en-US" sz="2200" dirty="0" smtClean="0"/>
              <a:t>’ ecosystems </a:t>
            </a:r>
            <a:r>
              <a:rPr lang="en-US" sz="2200" dirty="0"/>
              <a:t>such as mangroves, tidal marshes and </a:t>
            </a:r>
            <a:r>
              <a:rPr lang="en-US" sz="2200" dirty="0" err="1" smtClean="0"/>
              <a:t>seagrass</a:t>
            </a:r>
            <a:r>
              <a:rPr lang="en-US" sz="2200" dirty="0" smtClean="0"/>
              <a:t> meadows </a:t>
            </a:r>
            <a:r>
              <a:rPr lang="en-US" sz="2200" dirty="0"/>
              <a:t>can help mitigate climate change by locking </a:t>
            </a:r>
            <a:r>
              <a:rPr lang="en-US" sz="2200" dirty="0" smtClean="0"/>
              <a:t>up carbon</a:t>
            </a:r>
            <a:r>
              <a:rPr lang="en-US" sz="2200" dirty="0"/>
              <a:t>. </a:t>
            </a:r>
            <a:endParaRPr lang="en-US" sz="2200" dirty="0" smtClean="0"/>
          </a:p>
          <a:p>
            <a:pPr marL="342900" indent="-342900">
              <a:buClrTx/>
              <a:buFont typeface="Arial"/>
              <a:buChar char="•"/>
            </a:pPr>
            <a:r>
              <a:rPr lang="en-US" sz="2200" dirty="0" smtClean="0"/>
              <a:t>At </a:t>
            </a:r>
            <a:r>
              <a:rPr lang="en-US" sz="2200" dirty="0"/>
              <a:t>the same time, protecting these </a:t>
            </a:r>
            <a:r>
              <a:rPr lang="en-US" sz="2200" dirty="0" smtClean="0"/>
              <a:t>ecosystems can </a:t>
            </a:r>
            <a:r>
              <a:rPr lang="en-US" sz="2200" dirty="0"/>
              <a:t>provide climate change adaptation benefits and </a:t>
            </a:r>
            <a:r>
              <a:rPr lang="en-US" sz="2200" dirty="0" smtClean="0"/>
              <a:t>help conserve </a:t>
            </a:r>
            <a:r>
              <a:rPr lang="en-US" sz="2200" dirty="0"/>
              <a:t>biodiversity and local livelihoods, by</a:t>
            </a:r>
            <a:r>
              <a:rPr lang="en-US" sz="2200" dirty="0" smtClean="0"/>
              <a:t>:</a:t>
            </a:r>
          </a:p>
          <a:p>
            <a:pPr marL="1085850" lvl="1" indent="-342900">
              <a:buClrTx/>
            </a:pPr>
            <a:r>
              <a:rPr lang="en-US" sz="2200" dirty="0"/>
              <a:t>providing storm </a:t>
            </a:r>
            <a:r>
              <a:rPr lang="en-US" sz="2200" dirty="0" smtClean="0"/>
              <a:t>protection</a:t>
            </a:r>
          </a:p>
          <a:p>
            <a:pPr marL="1085850" lvl="1" indent="-342900">
              <a:buClrTx/>
            </a:pPr>
            <a:r>
              <a:rPr lang="en-US" sz="2200" dirty="0" smtClean="0"/>
              <a:t>improving </a:t>
            </a:r>
            <a:r>
              <a:rPr lang="en-US" sz="2200" dirty="0"/>
              <a:t>water </a:t>
            </a:r>
            <a:r>
              <a:rPr lang="en-US" sz="2200" dirty="0" smtClean="0"/>
              <a:t>quality</a:t>
            </a:r>
          </a:p>
          <a:p>
            <a:pPr marL="1085850" lvl="1" indent="-342900">
              <a:buClrTx/>
            </a:pPr>
            <a:r>
              <a:rPr lang="en-US" sz="2200" dirty="0" smtClean="0"/>
              <a:t>benefiting fisheries</a:t>
            </a: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dirty="0" smtClean="0">
                <a:solidFill>
                  <a:schemeClr val="tx2"/>
                </a:solidFill>
                <a:cs typeface="Arial" pitchFamily="34" charset="0"/>
              </a:rPr>
              <a:t>Climate </a:t>
            </a:r>
            <a:r>
              <a:rPr lang="en-GB" dirty="0">
                <a:solidFill>
                  <a:schemeClr val="tx2"/>
                </a:solidFill>
                <a:cs typeface="Arial" pitchFamily="34" charset="0"/>
              </a:rPr>
              <a:t>and Development Knowledge Network  |  </a:t>
            </a:r>
            <a:r>
              <a:rPr lang="en-GB" dirty="0" err="1">
                <a:solidFill>
                  <a:schemeClr val="tx2"/>
                </a:solidFill>
                <a:cs typeface="Arial" pitchFamily="34" charset="0"/>
              </a:rPr>
              <a:t>www.cdkn.org</a:t>
            </a:r>
            <a:r>
              <a:rPr lang="en-GB" dirty="0">
                <a:solidFill>
                  <a:schemeClr val="tx2"/>
                </a:solidFill>
                <a:cs typeface="Arial" pitchFamily="34" charset="0"/>
              </a:rPr>
              <a:t>   </a:t>
            </a:r>
          </a:p>
        </p:txBody>
      </p:sp>
      <p:pic>
        <p:nvPicPr>
          <p:cNvPr id="3" name="Picture 2" descr="Mangroves and seagrasses Photo credits- Steven Lutz, GRID-Arendal_Flickr_smal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76260" y="3476001"/>
            <a:ext cx="3110539" cy="2696199"/>
          </a:xfrm>
          <a:prstGeom prst="rect">
            <a:avLst/>
          </a:prstGeom>
        </p:spPr>
      </p:pic>
    </p:spTree>
    <p:extLst>
      <p:ext uri="{BB962C8B-B14F-4D97-AF65-F5344CB8AC3E}">
        <p14:creationId xmlns:p14="http://schemas.microsoft.com/office/powerpoint/2010/main" val="4122574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Ecosystem governance and management must join up across scales and address social issues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17</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1" y="1658093"/>
            <a:ext cx="4269565" cy="4473765"/>
          </a:xfrm>
        </p:spPr>
        <p:txBody>
          <a:bodyPr/>
          <a:lstStyle/>
          <a:p>
            <a:r>
              <a:rPr lang="en-US" dirty="0"/>
              <a:t>“Transformative </a:t>
            </a:r>
            <a:r>
              <a:rPr lang="en-US" dirty="0" smtClean="0"/>
              <a:t>governance [</a:t>
            </a:r>
            <a:r>
              <a:rPr lang="en-US" dirty="0"/>
              <a:t>that integrates] </a:t>
            </a:r>
            <a:r>
              <a:rPr lang="en-US" dirty="0" smtClean="0"/>
              <a:t>disaster risk </a:t>
            </a:r>
            <a:r>
              <a:rPr lang="en-US" dirty="0"/>
              <a:t>management </a:t>
            </a:r>
            <a:r>
              <a:rPr lang="en-US" dirty="0" smtClean="0"/>
              <a:t>and climate </a:t>
            </a:r>
            <a:r>
              <a:rPr lang="en-US" dirty="0"/>
              <a:t>change adaptation</a:t>
            </a:r>
            <a:r>
              <a:rPr lang="en-US" dirty="0" smtClean="0"/>
              <a:t>, empowerment </a:t>
            </a:r>
            <a:r>
              <a:rPr lang="en-US" dirty="0"/>
              <a:t>of </a:t>
            </a:r>
            <a:r>
              <a:rPr lang="en-US" dirty="0" smtClean="0"/>
              <a:t>vulnerable groups</a:t>
            </a:r>
            <a:r>
              <a:rPr lang="en-US" dirty="0"/>
              <a:t>, and </a:t>
            </a:r>
            <a:r>
              <a:rPr lang="en-US" dirty="0" smtClean="0"/>
              <a:t>accountability of </a:t>
            </a:r>
            <a:r>
              <a:rPr lang="en-US" dirty="0"/>
              <a:t>governmental </a:t>
            </a:r>
            <a:r>
              <a:rPr lang="en-US" dirty="0" smtClean="0"/>
              <a:t>decisions promotes </a:t>
            </a:r>
            <a:r>
              <a:rPr lang="en-US" dirty="0"/>
              <a:t>climate-</a:t>
            </a:r>
            <a:r>
              <a:rPr lang="en-US" dirty="0" smtClean="0"/>
              <a:t>resilient development pathways (</a:t>
            </a:r>
            <a:r>
              <a:rPr lang="en-US" dirty="0"/>
              <a:t>high confidence).</a:t>
            </a:r>
            <a:r>
              <a:rPr lang="en-US" dirty="0" smtClean="0"/>
              <a:t>” - IPCC</a:t>
            </a:r>
            <a:endParaRPr lang="en-GB"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8" name="Picture 7" descr="UN Photo:Milton Grant- Mombasa, Kenya.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63081" y="2299772"/>
            <a:ext cx="3523718" cy="2914493"/>
          </a:xfrm>
          <a:prstGeom prst="rect">
            <a:avLst/>
          </a:prstGeom>
        </p:spPr>
      </p:pic>
    </p:spTree>
    <p:extLst>
      <p:ext uri="{BB962C8B-B14F-4D97-AF65-F5344CB8AC3E}">
        <p14:creationId xmlns:p14="http://schemas.microsoft.com/office/powerpoint/2010/main" val="5975578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Methods for dealing with future uncertainty</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18</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1" y="1119673"/>
            <a:ext cx="8229598" cy="3924467"/>
          </a:xfrm>
        </p:spPr>
        <p:txBody>
          <a:bodyPr/>
          <a:lstStyle/>
          <a:p>
            <a:pPr>
              <a:buClr>
                <a:schemeClr val="tx1"/>
              </a:buClr>
            </a:pPr>
            <a:r>
              <a:rPr lang="en-GB" sz="2200" dirty="0" smtClean="0"/>
              <a:t>There </a:t>
            </a:r>
            <a:r>
              <a:rPr lang="en-GB" sz="2200" dirty="0"/>
              <a:t>are methods for developing </a:t>
            </a:r>
            <a:r>
              <a:rPr lang="en-GB" sz="2200" dirty="0" smtClean="0"/>
              <a:t>and analysing </a:t>
            </a:r>
            <a:r>
              <a:rPr lang="en-GB" sz="2200" dirty="0"/>
              <a:t>options that are </a:t>
            </a:r>
            <a:r>
              <a:rPr lang="en-GB" sz="2200" dirty="0" smtClean="0"/>
              <a:t>designed </a:t>
            </a:r>
            <a:r>
              <a:rPr lang="en-GB" sz="2200" dirty="0"/>
              <a:t>to deal with </a:t>
            </a:r>
            <a:r>
              <a:rPr lang="en-GB" sz="2200" dirty="0" smtClean="0"/>
              <a:t>future uncertainty</a:t>
            </a:r>
            <a:r>
              <a:rPr lang="en-GB" sz="2200" dirty="0"/>
              <a:t>. These methods </a:t>
            </a:r>
            <a:r>
              <a:rPr lang="en-GB" sz="2200" dirty="0" smtClean="0"/>
              <a:t>emphasise:</a:t>
            </a:r>
          </a:p>
          <a:p>
            <a:pPr marL="1085850" lvl="1" indent="-342900">
              <a:buClr>
                <a:schemeClr val="tx1"/>
              </a:buClr>
              <a:buFont typeface="Arial" panose="020B0604020202020204" pitchFamily="34" charset="0"/>
              <a:buChar char="•"/>
            </a:pPr>
            <a:r>
              <a:rPr lang="en-GB" sz="2200" dirty="0" smtClean="0"/>
              <a:t>keeping </a:t>
            </a:r>
            <a:r>
              <a:rPr lang="en-GB" sz="2200" dirty="0"/>
              <a:t>the ability to be flexible over </a:t>
            </a:r>
            <a:r>
              <a:rPr lang="en-GB" sz="2200" dirty="0" smtClean="0"/>
              <a:t>time</a:t>
            </a:r>
          </a:p>
          <a:p>
            <a:pPr marL="1085850" lvl="1" indent="-342900">
              <a:buClr>
                <a:schemeClr val="tx1"/>
              </a:buClr>
              <a:buFont typeface="Arial" panose="020B0604020202020204" pitchFamily="34" charset="0"/>
              <a:buChar char="•"/>
            </a:pPr>
            <a:r>
              <a:rPr lang="en-GB" sz="2200" dirty="0" smtClean="0"/>
              <a:t>using </a:t>
            </a:r>
            <a:r>
              <a:rPr lang="en-GB" sz="2200" dirty="0"/>
              <a:t>criteria to gauge robustness and to </a:t>
            </a:r>
            <a:r>
              <a:rPr lang="en-GB" sz="2200" dirty="0" smtClean="0"/>
              <a:t>establish</a:t>
            </a:r>
          </a:p>
          <a:p>
            <a:pPr marL="1085850" lvl="1" indent="-342900">
              <a:buClr>
                <a:schemeClr val="tx1"/>
              </a:buClr>
              <a:buFont typeface="Arial" panose="020B0604020202020204" pitchFamily="34" charset="0"/>
              <a:buChar char="•"/>
            </a:pPr>
            <a:r>
              <a:rPr lang="en-GB" sz="2200" dirty="0" smtClean="0"/>
              <a:t>the </a:t>
            </a:r>
            <a:r>
              <a:rPr lang="en-GB" sz="2200" dirty="0"/>
              <a:t>usefulness of investments across a range </a:t>
            </a:r>
            <a:r>
              <a:rPr lang="en-GB" sz="2200" dirty="0" smtClean="0"/>
              <a:t>of circumstances</a:t>
            </a:r>
          </a:p>
          <a:p>
            <a:pPr marL="1085850" lvl="1" indent="-342900">
              <a:buClr>
                <a:schemeClr val="tx1"/>
              </a:buClr>
              <a:buFont typeface="Arial" panose="020B0604020202020204" pitchFamily="34" charset="0"/>
              <a:buChar char="•"/>
            </a:pPr>
            <a:r>
              <a:rPr lang="en-GB" sz="2200" dirty="0" smtClean="0"/>
              <a:t>adjusting </a:t>
            </a:r>
            <a:r>
              <a:rPr lang="en-GB" sz="2200" dirty="0"/>
              <a:t>decisions periodically as </a:t>
            </a:r>
            <a:r>
              <a:rPr lang="en-GB" sz="2200" dirty="0" smtClean="0"/>
              <a:t>consequences become known</a:t>
            </a:r>
          </a:p>
          <a:p>
            <a:pPr marL="1085850" lvl="1" indent="-342900">
              <a:buClr>
                <a:schemeClr val="tx1"/>
              </a:buClr>
              <a:buFont typeface="Arial" panose="020B0604020202020204" pitchFamily="34" charset="0"/>
              <a:buChar char="•"/>
            </a:pPr>
            <a:r>
              <a:rPr lang="en-GB" sz="2200" dirty="0" smtClean="0"/>
              <a:t>considering </a:t>
            </a:r>
            <a:r>
              <a:rPr lang="en-GB" sz="2200" dirty="0"/>
              <a:t>social vulnerability and </a:t>
            </a:r>
            <a:r>
              <a:rPr lang="en-GB" sz="2200" dirty="0" smtClean="0"/>
              <a:t>equity</a:t>
            </a:r>
          </a:p>
          <a:p>
            <a:pPr marL="1085850" lvl="1" indent="-342900">
              <a:buClr>
                <a:schemeClr val="tx1"/>
              </a:buClr>
              <a:buFont typeface="Arial" panose="020B0604020202020204" pitchFamily="34" charset="0"/>
              <a:buChar char="•"/>
            </a:pPr>
            <a:r>
              <a:rPr lang="en-GB" sz="2200" dirty="0" smtClean="0"/>
              <a:t>creating </a:t>
            </a:r>
            <a:r>
              <a:rPr lang="en-GB" sz="2200" dirty="0"/>
              <a:t>safe community spaces for public </a:t>
            </a:r>
            <a:r>
              <a:rPr lang="en-GB" sz="2200" dirty="0" smtClean="0"/>
              <a:t>deliberation of </a:t>
            </a:r>
            <a:r>
              <a:rPr lang="en-GB" sz="2200" dirty="0"/>
              <a:t>options and conflict resolution</a:t>
            </a:r>
            <a:r>
              <a:rPr lang="en-GB" sz="2200" dirty="0" smtClean="0"/>
              <a:t>.</a:t>
            </a: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686380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Communication, education and capacity-building are critical</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19</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0" y="1884257"/>
            <a:ext cx="3606800" cy="2813260"/>
          </a:xfrm>
        </p:spPr>
        <p:txBody>
          <a:bodyPr/>
          <a:lstStyle/>
          <a:p>
            <a:pPr marL="342900" indent="-342900">
              <a:buClr>
                <a:schemeClr val="tx1"/>
              </a:buClr>
              <a:buFont typeface="Arial" panose="020B0604020202020204" pitchFamily="34" charset="0"/>
              <a:buChar char="•"/>
            </a:pPr>
            <a:r>
              <a:rPr lang="en-GB" sz="2200" dirty="0" smtClean="0"/>
              <a:t>‘Climate literacy’ is needed at all scales to build people’s ability to act.</a:t>
            </a:r>
          </a:p>
          <a:p>
            <a:pPr marL="342900" indent="-342900">
              <a:buClr>
                <a:schemeClr val="tx1"/>
              </a:buClr>
              <a:buFont typeface="Arial" panose="020B0604020202020204" pitchFamily="34" charset="0"/>
              <a:buChar char="•"/>
            </a:pPr>
            <a:r>
              <a:rPr lang="en-GB" sz="2200" dirty="0" smtClean="0"/>
              <a:t>Education and capacity-building can draw on indigenous and local knowledge in ways that resonate with people and encourage understanding and action.</a:t>
            </a:r>
          </a:p>
          <a:p>
            <a:pPr marL="342900" indent="-342900">
              <a:buClr>
                <a:schemeClr val="tx1"/>
              </a:buClr>
              <a:buFont typeface="Arial" panose="020B0604020202020204" pitchFamily="34" charset="0"/>
              <a:buChar char="•"/>
            </a:pP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a:xfrm>
            <a:off x="408464" y="6356350"/>
            <a:ext cx="4946825" cy="365125"/>
          </a:xfrm>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7" name="Picture 6" descr="Peru's high mountains_credit SPDA_smal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87086" y="1884257"/>
            <a:ext cx="3916268" cy="3309634"/>
          </a:xfrm>
          <a:prstGeom prst="rect">
            <a:avLst/>
          </a:prstGeom>
        </p:spPr>
      </p:pic>
    </p:spTree>
    <p:extLst>
      <p:ext uri="{BB962C8B-B14F-4D97-AF65-F5344CB8AC3E}">
        <p14:creationId xmlns:p14="http://schemas.microsoft.com/office/powerpoint/2010/main" val="104049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8" y="504308"/>
            <a:ext cx="8366079" cy="1143000"/>
          </a:xfrm>
        </p:spPr>
        <p:txBody>
          <a:bodyPr/>
          <a:lstStyle/>
          <a:p>
            <a:r>
              <a:rPr lang="en-GB" dirty="0"/>
              <a:t>IPCC Special Report on </a:t>
            </a:r>
            <a:r>
              <a:rPr lang="en-GB" dirty="0" smtClean="0"/>
              <a:t>the Ocean and Cryosphere in a Changing Climate</a:t>
            </a:r>
            <a:endParaRPr lang="en-US" dirty="0"/>
          </a:p>
        </p:txBody>
      </p:sp>
      <p:sp>
        <p:nvSpPr>
          <p:cNvPr id="4" name="Slide Number Placeholder 3"/>
          <p:cNvSpPr>
            <a:spLocks noGrp="1"/>
          </p:cNvSpPr>
          <p:nvPr>
            <p:ph type="sldNum" sz="quarter" idx="12"/>
          </p:nvPr>
        </p:nvSpPr>
        <p:spPr/>
        <p:txBody>
          <a:bodyPr/>
          <a:lstStyle/>
          <a:p>
            <a:fld id="{FDA1B1DD-D828-6341-9371-DC2F43F08BC0}" type="slidenum">
              <a:rPr lang="en-US" smtClean="0"/>
              <a:pPr/>
              <a:t>2</a:t>
            </a:fld>
            <a:endParaRPr lang="en-US" dirty="0"/>
          </a:p>
        </p:txBody>
      </p:sp>
      <p:sp>
        <p:nvSpPr>
          <p:cNvPr id="28" name="Date Placeholder 27"/>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Text Placeholder 4">
            <a:extLst>
              <a:ext uri="{FF2B5EF4-FFF2-40B4-BE49-F238E27FC236}">
                <a16:creationId xmlns:a16="http://schemas.microsoft.com/office/drawing/2014/main" xmlns="" id="{E8BDD0AF-0F5B-47D0-895F-EE3DA7601257}"/>
              </a:ext>
            </a:extLst>
          </p:cNvPr>
          <p:cNvSpPr>
            <a:spLocks noGrp="1"/>
          </p:cNvSpPr>
          <p:nvPr>
            <p:ph type="body" sz="quarter" idx="13"/>
          </p:nvPr>
        </p:nvSpPr>
        <p:spPr>
          <a:xfrm>
            <a:off x="518160" y="1704936"/>
            <a:ext cx="3947160" cy="3892334"/>
          </a:xfrm>
        </p:spPr>
        <p:txBody>
          <a:bodyPr/>
          <a:lstStyle/>
          <a:p>
            <a:r>
              <a:rPr lang="en-US" dirty="0"/>
              <a:t>The report assesses: </a:t>
            </a:r>
          </a:p>
          <a:p>
            <a:pPr marL="342900" indent="-342900">
              <a:buFont typeface="Arial" panose="020B0604020202020204" pitchFamily="34" charset="0"/>
              <a:buChar char="•"/>
            </a:pPr>
            <a:r>
              <a:rPr lang="en-US" dirty="0"/>
              <a:t>the existing science to date on </a:t>
            </a:r>
            <a:r>
              <a:rPr lang="en-US" dirty="0" smtClean="0"/>
              <a:t>observed and projected changes to the oceans and cryosphere; and </a:t>
            </a:r>
            <a:endParaRPr lang="en-US" dirty="0"/>
          </a:p>
          <a:p>
            <a:pPr marL="342900" indent="-342900">
              <a:buFont typeface="Arial" panose="020B0604020202020204" pitchFamily="34" charset="0"/>
              <a:buChar char="•"/>
            </a:pPr>
            <a:r>
              <a:rPr lang="en-US" dirty="0"/>
              <a:t>the </a:t>
            </a:r>
            <a:r>
              <a:rPr lang="en-US" dirty="0" smtClean="0"/>
              <a:t>risks, vulnerability, impacts and implications of climate-related ocean and cryosphere change for natural and human systems.</a:t>
            </a:r>
            <a:endParaRPr lang="en-US" dirty="0"/>
          </a:p>
          <a:p>
            <a:pPr marL="342900" indent="-342900">
              <a:buFont typeface="Arial" panose="020B0604020202020204" pitchFamily="34" charset="0"/>
              <a:buChar char="•"/>
            </a:pPr>
            <a:r>
              <a:rPr lang="en-US" dirty="0"/>
              <a:t>IPCC’s Summary &amp; full report: </a:t>
            </a:r>
            <a:r>
              <a:rPr lang="en-US" b="1" dirty="0"/>
              <a:t>www.ipcc.ch/</a:t>
            </a:r>
            <a:r>
              <a:rPr lang="en-US" b="1" dirty="0" err="1" smtClean="0"/>
              <a:t>srocc</a:t>
            </a:r>
            <a:endParaRPr lang="en-US" b="1" dirty="0"/>
          </a:p>
          <a:p>
            <a:r>
              <a:rPr lang="en-US" dirty="0"/>
              <a:t> </a:t>
            </a:r>
          </a:p>
        </p:txBody>
      </p:sp>
      <p:pic>
        <p:nvPicPr>
          <p:cNvPr id="2" name="Picture 1" descr="SROCC_Coverpag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07981" y="1704936"/>
            <a:ext cx="2994171" cy="3909057"/>
          </a:xfrm>
          <a:prstGeom prst="rect">
            <a:avLst/>
          </a:prstGeom>
        </p:spPr>
      </p:pic>
    </p:spTree>
    <p:extLst>
      <p:ext uri="{BB962C8B-B14F-4D97-AF65-F5344CB8AC3E}">
        <p14:creationId xmlns:p14="http://schemas.microsoft.com/office/powerpoint/2010/main" val="33720352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93"/>
          <p:cNvSpPr/>
          <p:nvPr/>
        </p:nvSpPr>
        <p:spPr>
          <a:xfrm>
            <a:off x="323350" y="4401241"/>
            <a:ext cx="6213900" cy="2246700"/>
          </a:xfrm>
          <a:prstGeom prst="rect">
            <a:avLst/>
          </a:prstGeom>
          <a:solidFill>
            <a:srgbClr val="E871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dirty="0">
                <a:solidFill>
                  <a:schemeClr val="lt1"/>
                </a:solidFill>
                <a:latin typeface="Calibri"/>
                <a:ea typeface="Calibri"/>
                <a:cs typeface="Calibri"/>
                <a:sym typeface="Calibri"/>
              </a:rPr>
              <a:t>This document is an output from work carried out with the aid of a grant from the International Development Research Centre, Ottawa, Canada and the Directorate-General for International Cooperation (DGIS), the Hague, the Netherlands, as part of the Climate and Development Knowledge Network (CDKN) programme, for the benefit of developing countries. The views expressed and information contained herein do not necessarily represent those of, or an endorsement by, the IDRC or its Board of Governors, DGIS or the entities managing CDKN, who can accept no responsibility for such views or information or for any reliance placed on them.</a:t>
            </a:r>
            <a:endParaRPr sz="1400" dirty="0"/>
          </a:p>
          <a:p>
            <a:pPr marL="0" marR="0" lvl="0" indent="0" algn="l" rtl="0">
              <a:spcBef>
                <a:spcPts val="0"/>
              </a:spcBef>
              <a:spcAft>
                <a:spcPts val="0"/>
              </a:spcAft>
              <a:buNone/>
            </a:pPr>
            <a:r>
              <a:rPr lang="en-GB" sz="1400" dirty="0">
                <a:solidFill>
                  <a:schemeClr val="lt1"/>
                </a:solidFill>
                <a:latin typeface="Calibri"/>
                <a:ea typeface="Calibri"/>
                <a:cs typeface="Calibri"/>
                <a:sym typeface="Calibri"/>
              </a:rPr>
              <a:t>Copyright © </a:t>
            </a:r>
            <a:r>
              <a:rPr lang="en-GB" sz="1400" dirty="0" smtClean="0">
                <a:solidFill>
                  <a:schemeClr val="lt1"/>
                </a:solidFill>
                <a:latin typeface="Calibri"/>
                <a:ea typeface="Calibri"/>
                <a:cs typeface="Calibri"/>
                <a:sym typeface="Calibri"/>
              </a:rPr>
              <a:t>2020, </a:t>
            </a:r>
            <a:r>
              <a:rPr lang="en-GB" sz="1400" dirty="0">
                <a:solidFill>
                  <a:schemeClr val="lt1"/>
                </a:solidFill>
                <a:latin typeface="Calibri"/>
                <a:ea typeface="Calibri"/>
                <a:cs typeface="Calibri"/>
                <a:sym typeface="Calibri"/>
              </a:rPr>
              <a:t>Climate and Development Knowledge Network. All rights reserved.</a:t>
            </a:r>
            <a:endParaRPr sz="1400" dirty="0"/>
          </a:p>
        </p:txBody>
      </p:sp>
    </p:spTree>
    <p:extLst>
      <p:ext uri="{BB962C8B-B14F-4D97-AF65-F5344CB8AC3E}">
        <p14:creationId xmlns:p14="http://schemas.microsoft.com/office/powerpoint/2010/main" val="64473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8" y="504308"/>
            <a:ext cx="8366079" cy="1143000"/>
          </a:xfrm>
        </p:spPr>
        <p:txBody>
          <a:bodyPr/>
          <a:lstStyle/>
          <a:p>
            <a:r>
              <a:rPr lang="en-GB" dirty="0"/>
              <a:t>IPCC Special Report on </a:t>
            </a:r>
            <a:r>
              <a:rPr lang="en-GB" dirty="0" smtClean="0"/>
              <a:t>the Ocean and Cryosphere in a Changing Climate</a:t>
            </a:r>
            <a:endParaRPr lang="en-US" dirty="0"/>
          </a:p>
        </p:txBody>
      </p:sp>
      <p:sp>
        <p:nvSpPr>
          <p:cNvPr id="4" name="Slide Number Placeholder 3"/>
          <p:cNvSpPr>
            <a:spLocks noGrp="1"/>
          </p:cNvSpPr>
          <p:nvPr>
            <p:ph type="sldNum" sz="quarter" idx="12"/>
          </p:nvPr>
        </p:nvSpPr>
        <p:spPr/>
        <p:txBody>
          <a:bodyPr/>
          <a:lstStyle/>
          <a:p>
            <a:fld id="{FDA1B1DD-D828-6341-9371-DC2F43F08BC0}" type="slidenum">
              <a:rPr lang="en-US" smtClean="0"/>
              <a:pPr/>
              <a:t>3</a:t>
            </a:fld>
            <a:endParaRPr lang="en-US" dirty="0"/>
          </a:p>
        </p:txBody>
      </p:sp>
      <p:sp>
        <p:nvSpPr>
          <p:cNvPr id="28" name="Date Placeholder 27"/>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Text Placeholder 4">
            <a:extLst>
              <a:ext uri="{FF2B5EF4-FFF2-40B4-BE49-F238E27FC236}">
                <a16:creationId xmlns:a16="http://schemas.microsoft.com/office/drawing/2014/main" xmlns="" id="{E8BDD0AF-0F5B-47D0-895F-EE3DA7601257}"/>
              </a:ext>
            </a:extLst>
          </p:cNvPr>
          <p:cNvSpPr>
            <a:spLocks noGrp="1"/>
          </p:cNvSpPr>
          <p:nvPr>
            <p:ph type="body" sz="quarter" idx="13"/>
          </p:nvPr>
        </p:nvSpPr>
        <p:spPr>
          <a:xfrm>
            <a:off x="518160" y="1971063"/>
            <a:ext cx="4115518" cy="3892334"/>
          </a:xfrm>
        </p:spPr>
        <p:txBody>
          <a:bodyPr/>
          <a:lstStyle/>
          <a:p>
            <a:pPr marL="342900" indent="-342900">
              <a:buFont typeface="Arial" panose="020B0604020202020204" pitchFamily="34" charset="0"/>
              <a:buChar char="•"/>
            </a:pPr>
            <a:r>
              <a:rPr lang="en-US" dirty="0" smtClean="0"/>
              <a:t>101 </a:t>
            </a:r>
            <a:r>
              <a:rPr lang="en-US" dirty="0"/>
              <a:t>Coordinating Lead Authors, Lead Authors and Review Editors, from </a:t>
            </a:r>
            <a:r>
              <a:rPr lang="en-US" dirty="0" smtClean="0"/>
              <a:t>41 </a:t>
            </a:r>
            <a:r>
              <a:rPr lang="en-US" dirty="0"/>
              <a:t>countries</a:t>
            </a:r>
          </a:p>
          <a:p>
            <a:pPr marL="342900" indent="-342900">
              <a:buFont typeface="Arial" panose="020B0604020202020204" pitchFamily="34" charset="0"/>
              <a:buChar char="•"/>
            </a:pPr>
            <a:r>
              <a:rPr lang="en-US" dirty="0"/>
              <a:t>CDKN report &amp; communications toolkit digests the IPCC’s </a:t>
            </a:r>
            <a:r>
              <a:rPr lang="en-US" dirty="0" smtClean="0"/>
              <a:t>&gt;1,000 </a:t>
            </a:r>
            <a:r>
              <a:rPr lang="en-US" dirty="0"/>
              <a:t>pages into headlines &amp; images for African, Asian and Latin American audiences: </a:t>
            </a:r>
            <a:r>
              <a:rPr lang="en-US" b="1" dirty="0" err="1"/>
              <a:t>www.cdkn.org</a:t>
            </a:r>
            <a:r>
              <a:rPr lang="en-US" b="1" dirty="0" smtClean="0"/>
              <a:t>/</a:t>
            </a:r>
            <a:r>
              <a:rPr lang="en-US" b="1" dirty="0" err="1" smtClean="0"/>
              <a:t>oceanreport</a:t>
            </a:r>
            <a:endParaRPr lang="en-GB" dirty="0"/>
          </a:p>
        </p:txBody>
      </p:sp>
      <p:pic>
        <p:nvPicPr>
          <p:cNvPr id="3" name="Picture 2" descr="Fisherman along the Wataboo beach casts net in the water to catch small fish. UN Photo:Martine Perre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19775" y="1971063"/>
            <a:ext cx="3567024" cy="3110213"/>
          </a:xfrm>
          <a:prstGeom prst="rect">
            <a:avLst/>
          </a:prstGeom>
        </p:spPr>
      </p:pic>
    </p:spTree>
    <p:extLst>
      <p:ext uri="{BB962C8B-B14F-4D97-AF65-F5344CB8AC3E}">
        <p14:creationId xmlns:p14="http://schemas.microsoft.com/office/powerpoint/2010/main" val="27221214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499367" y="239555"/>
            <a:ext cx="7807928" cy="1143000"/>
          </a:xfrm>
        </p:spPr>
        <p:txBody>
          <a:bodyPr/>
          <a:lstStyle/>
          <a:p>
            <a:r>
              <a:rPr lang="en-GB" dirty="0" smtClean="0"/>
              <a:t>Climate change driven by human activity is changing the temperature and chemistry of the oceans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4</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01 How changes in the atmosphere and climate have affected the oceans.jpg"/>
          <p:cNvPicPr>
            <a:picLocks noChangeAspect="1"/>
          </p:cNvPicPr>
          <p:nvPr/>
        </p:nvPicPr>
        <p:blipFill rotWithShape="1">
          <a:blip r:embed="rId3" cstate="print">
            <a:extLst>
              <a:ext uri="{28A0092B-C50C-407E-A947-70E740481C1C}">
                <a14:useLocalDpi xmlns:a14="http://schemas.microsoft.com/office/drawing/2010/main"/>
              </a:ext>
            </a:extLst>
          </a:blip>
          <a:srcRect t="5066"/>
          <a:stretch/>
        </p:blipFill>
        <p:spPr>
          <a:xfrm>
            <a:off x="150380" y="1099491"/>
            <a:ext cx="6961620" cy="5209398"/>
          </a:xfrm>
          <a:prstGeom prst="rect">
            <a:avLst/>
          </a:prstGeom>
        </p:spPr>
      </p:pic>
    </p:spTree>
    <p:extLst>
      <p:ext uri="{BB962C8B-B14F-4D97-AF65-F5344CB8AC3E}">
        <p14:creationId xmlns:p14="http://schemas.microsoft.com/office/powerpoint/2010/main" val="14706729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n-GB" dirty="0" smtClean="0"/>
              <a:t>These changes harm marine life and people who depend on it</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5</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507211" y="1430401"/>
            <a:ext cx="4605742" cy="4227223"/>
          </a:xfrm>
        </p:spPr>
        <p:txBody>
          <a:bodyPr/>
          <a:lstStyle/>
          <a:p>
            <a:pPr marL="342900" indent="-342900">
              <a:buClrTx/>
              <a:buFont typeface="Arial" panose="020B0604020202020204" pitchFamily="34" charset="0"/>
              <a:buChar char="•"/>
            </a:pPr>
            <a:r>
              <a:rPr lang="en-GB" sz="2000" dirty="0" smtClean="0"/>
              <a:t>Warming ocean waters and a more acidic ocean are destroying coral reefs, reducing their contribution to food, coastal protection and tourism.</a:t>
            </a:r>
          </a:p>
          <a:p>
            <a:pPr marL="342900" indent="-342900">
              <a:buClrTx/>
              <a:buFont typeface="Arial" panose="020B0604020202020204" pitchFamily="34" charset="0"/>
              <a:buChar char="•"/>
            </a:pPr>
            <a:r>
              <a:rPr lang="en-US" sz="2000" dirty="0" smtClean="0"/>
              <a:t>Marine species are on the move as a result of climate change, so in any one place, the abundance and mix of species is changing.</a:t>
            </a:r>
          </a:p>
          <a:p>
            <a:pPr marL="342900" indent="-342900">
              <a:buClrTx/>
              <a:buFont typeface="Arial" panose="020B0604020202020204" pitchFamily="34" charset="0"/>
              <a:buChar char="•"/>
            </a:pPr>
            <a:r>
              <a:rPr lang="en-US" sz="2000" dirty="0" smtClean="0"/>
              <a:t>The distribution of fish populations is shifting, which will impact local people dependent on fish stocks for their livelihoods and their own food supplies.</a:t>
            </a:r>
          </a:p>
          <a:p>
            <a:pPr marL="342900" indent="-342900">
              <a:buClrTx/>
              <a:buFont typeface="Arial" panose="020B0604020202020204" pitchFamily="34" charset="0"/>
              <a:buChar char="•"/>
            </a:pPr>
            <a:r>
              <a:rPr lang="en-US" sz="2000" dirty="0" smtClean="0"/>
              <a:t>Climate change will put at risk the ecosystem benefits that the Humboldt Current brings to Latin America.</a:t>
            </a:r>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8" name="Picture 7" descr="Fisherman, Peru_credit SPDA_smal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84184" y="2215444"/>
            <a:ext cx="3417939" cy="3442180"/>
          </a:xfrm>
          <a:prstGeom prst="rect">
            <a:avLst/>
          </a:prstGeom>
        </p:spPr>
      </p:pic>
    </p:spTree>
    <p:extLst>
      <p:ext uri="{BB962C8B-B14F-4D97-AF65-F5344CB8AC3E}">
        <p14:creationId xmlns:p14="http://schemas.microsoft.com/office/powerpoint/2010/main" val="25535783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n-GB" dirty="0" smtClean="0"/>
              <a:t>Every degree of global warming will harm coastal ecosystems further</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6</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02 Every degree of global warming will harm coastal ecosystems further.jpg"/>
          <p:cNvPicPr>
            <a:picLocks noChangeAspect="1"/>
          </p:cNvPicPr>
          <p:nvPr/>
        </p:nvPicPr>
        <p:blipFill rotWithShape="1">
          <a:blip r:embed="rId3" cstate="print">
            <a:extLst>
              <a:ext uri="{28A0092B-C50C-407E-A947-70E740481C1C}">
                <a14:useLocalDpi xmlns:a14="http://schemas.microsoft.com/office/drawing/2010/main"/>
              </a:ext>
            </a:extLst>
          </a:blip>
          <a:srcRect t="7117"/>
          <a:stretch/>
        </p:blipFill>
        <p:spPr>
          <a:xfrm>
            <a:off x="572523" y="1167303"/>
            <a:ext cx="7301478" cy="5078272"/>
          </a:xfrm>
          <a:prstGeom prst="rect">
            <a:avLst/>
          </a:prstGeom>
        </p:spPr>
      </p:pic>
    </p:spTree>
    <p:extLst>
      <p:ext uri="{BB962C8B-B14F-4D97-AF65-F5344CB8AC3E}">
        <p14:creationId xmlns:p14="http://schemas.microsoft.com/office/powerpoint/2010/main" val="26941546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n-US" dirty="0" smtClean="0"/>
              <a:t>Sea level rise and other climate hazards increasingly affect Latin America</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7</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7" name="TextBox 6"/>
          <p:cNvSpPr txBox="1"/>
          <p:nvPr/>
        </p:nvSpPr>
        <p:spPr>
          <a:xfrm>
            <a:off x="572523" y="2000910"/>
            <a:ext cx="3638145" cy="3139321"/>
          </a:xfrm>
          <a:prstGeom prst="rect">
            <a:avLst/>
          </a:prstGeom>
          <a:noFill/>
        </p:spPr>
        <p:txBody>
          <a:bodyPr wrap="square" rtlCol="0">
            <a:spAutoFit/>
          </a:bodyPr>
          <a:lstStyle/>
          <a:p>
            <a:pPr marL="285750" indent="-285750">
              <a:buFont typeface="Arial"/>
              <a:buChar char="•"/>
            </a:pPr>
            <a:r>
              <a:rPr lang="en-US" sz="2200" dirty="0" smtClean="0"/>
              <a:t>Sea levels are rising at a faster rate than previously.</a:t>
            </a:r>
          </a:p>
          <a:p>
            <a:pPr marL="285750" indent="-285750">
              <a:buFont typeface="Arial"/>
              <a:buChar char="•"/>
            </a:pPr>
            <a:r>
              <a:rPr lang="en-US" sz="2200" dirty="0" smtClean="0"/>
              <a:t>Extreme weather events are becoming more frequent, which can create cascading impacts on people and the environment.</a:t>
            </a:r>
          </a:p>
          <a:p>
            <a:pPr marL="285750" indent="-285750">
              <a:buFont typeface="Arial"/>
              <a:buChar char="•"/>
            </a:pPr>
            <a:endParaRPr lang="en-US" sz="2200" dirty="0"/>
          </a:p>
        </p:txBody>
      </p:sp>
      <p:pic>
        <p:nvPicPr>
          <p:cNvPr id="8" name="Picture 7" descr="Sandbags-Mexico-682x1024.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06483" y="1386921"/>
            <a:ext cx="2595669" cy="3897309"/>
          </a:xfrm>
          <a:prstGeom prst="rect">
            <a:avLst/>
          </a:prstGeom>
        </p:spPr>
      </p:pic>
    </p:spTree>
    <p:extLst>
      <p:ext uri="{BB962C8B-B14F-4D97-AF65-F5344CB8AC3E}">
        <p14:creationId xmlns:p14="http://schemas.microsoft.com/office/powerpoint/2010/main" val="31621512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n-US" dirty="0" smtClean="0"/>
              <a:t>Rising seas and coastal development put a ‘squeeze’ on coastal ecosystems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8</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3" name="Picture 2" descr="03 Coastal Squeeze Diagram for Oceans Africa.jpg"/>
          <p:cNvPicPr>
            <a:picLocks noChangeAspect="1"/>
          </p:cNvPicPr>
          <p:nvPr/>
        </p:nvPicPr>
        <p:blipFill rotWithShape="1">
          <a:blip r:embed="rId3" cstate="print">
            <a:extLst>
              <a:ext uri="{28A0092B-C50C-407E-A947-70E740481C1C}">
                <a14:useLocalDpi xmlns:a14="http://schemas.microsoft.com/office/drawing/2010/main"/>
              </a:ext>
            </a:extLst>
          </a:blip>
          <a:srcRect t="4241"/>
          <a:stretch/>
        </p:blipFill>
        <p:spPr>
          <a:xfrm>
            <a:off x="572522" y="1190194"/>
            <a:ext cx="7629630" cy="5116020"/>
          </a:xfrm>
          <a:prstGeom prst="rect">
            <a:avLst/>
          </a:prstGeom>
        </p:spPr>
      </p:pic>
    </p:spTree>
    <p:extLst>
      <p:ext uri="{BB962C8B-B14F-4D97-AF65-F5344CB8AC3E}">
        <p14:creationId xmlns:p14="http://schemas.microsoft.com/office/powerpoint/2010/main" val="20804502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n-GB" dirty="0" smtClean="0"/>
              <a:t>Latin America’s high mountain frozen lands are melting, with implications for society</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9</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1" y="1708242"/>
            <a:ext cx="3973688" cy="4648108"/>
          </a:xfrm>
        </p:spPr>
        <p:txBody>
          <a:bodyPr/>
          <a:lstStyle/>
          <a:p>
            <a:pPr marL="342900" indent="-342900">
              <a:buClrTx/>
              <a:buFont typeface="Arial"/>
              <a:buChar char="•"/>
            </a:pPr>
            <a:r>
              <a:rPr lang="en-US" sz="2200" dirty="0" smtClean="0"/>
              <a:t>Frozen lands (the cryosphere) are melting as a result of climate change - with implications for the Andean region.</a:t>
            </a:r>
          </a:p>
          <a:p>
            <a:pPr marL="342900" indent="-342900">
              <a:buClrTx/>
              <a:buFont typeface="Arial"/>
              <a:buChar char="•"/>
            </a:pPr>
            <a:r>
              <a:rPr lang="en-US" sz="2200" dirty="0" smtClean="0"/>
              <a:t>River runoff is changing.</a:t>
            </a:r>
          </a:p>
          <a:p>
            <a:pPr marL="342900" indent="-342900">
              <a:buClrTx/>
              <a:buFont typeface="Arial"/>
              <a:buChar char="•"/>
            </a:pPr>
            <a:r>
              <a:rPr lang="en-US" sz="2200" dirty="0" smtClean="0"/>
              <a:t>An environment and way of life is threatened.</a:t>
            </a:r>
          </a:p>
          <a:p>
            <a:pPr marL="342900" indent="-342900">
              <a:buClrTx/>
              <a:buFont typeface="Arial"/>
              <a:buChar char="•"/>
            </a:pPr>
            <a:r>
              <a:rPr lang="en-US" sz="2200" dirty="0" smtClean="0"/>
              <a:t>Hazards in high mountain areas are increasing.</a:t>
            </a:r>
            <a:endParaRPr lang="en-US"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7" name="Picture 6" descr="Peru's high mountains_credit SPDA_smal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67300" y="2286000"/>
            <a:ext cx="3619499" cy="2412999"/>
          </a:xfrm>
          <a:prstGeom prst="rect">
            <a:avLst/>
          </a:prstGeom>
        </p:spPr>
      </p:pic>
    </p:spTree>
    <p:extLst>
      <p:ext uri="{BB962C8B-B14F-4D97-AF65-F5344CB8AC3E}">
        <p14:creationId xmlns:p14="http://schemas.microsoft.com/office/powerpoint/2010/main" val="640679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880F1B"/>
      </a:dk2>
      <a:lt2>
        <a:srgbClr val="F7A126"/>
      </a:lt2>
      <a:accent1>
        <a:srgbClr val="EB5925"/>
      </a:accent1>
      <a:accent2>
        <a:srgbClr val="DC3122"/>
      </a:accent2>
      <a:accent3>
        <a:srgbClr val="B61322"/>
      </a:accent3>
      <a:accent4>
        <a:srgbClr val="FEFDFD"/>
      </a:accent4>
      <a:accent5>
        <a:srgbClr val="FEFDFD"/>
      </a:accent5>
      <a:accent6>
        <a:srgbClr val="FEFDFD"/>
      </a:accent6>
      <a:hlink>
        <a:srgbClr val="FEFDFD"/>
      </a:hlink>
      <a:folHlink>
        <a:srgbClr val="FEFD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1425</TotalTime>
  <Words>3295</Words>
  <Application>Microsoft Macintosh PowerPoint</Application>
  <PresentationFormat>On-screen Show (4:3)</PresentationFormat>
  <Paragraphs>267</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IPCC Special Report on the Ocean and Cryosphere in a Changing Climate</vt:lpstr>
      <vt:lpstr>IPCC Special Report on the Ocean and Cryosphere in a Changing Climate</vt:lpstr>
      <vt:lpstr>Climate change driven by human activity is changing the temperature and chemistry of the oceans</vt:lpstr>
      <vt:lpstr>These changes harm marine life and people who depend on it</vt:lpstr>
      <vt:lpstr>Every degree of global warming will harm coastal ecosystems further</vt:lpstr>
      <vt:lpstr>Sea level rise and other climate hazards increasingly affect Latin America</vt:lpstr>
      <vt:lpstr>Rising seas and coastal development put a ‘squeeze’ on coastal ecosystems</vt:lpstr>
      <vt:lpstr>Latin America’s high mountain frozen lands are melting, with implications for society</vt:lpstr>
      <vt:lpstr>How runoff changes in a river basin when a glacier melts</vt:lpstr>
      <vt:lpstr>Anticipated changes in high mountain hazards as the climate changes</vt:lpstr>
      <vt:lpstr>The best way to limit changes in the oceans and cryosphere is to mitigate climate change</vt:lpstr>
      <vt:lpstr>Mitigation together with adaptation reduces the risks</vt:lpstr>
      <vt:lpstr>Early action reduces climate risks and costs less than dealing with future damages</vt:lpstr>
      <vt:lpstr>Future-proofing coastal development will be essential</vt:lpstr>
      <vt:lpstr>Blue carbon: An opportunity to integrate adaptation and mitigation action</vt:lpstr>
      <vt:lpstr>Ecosystem governance and management must join up across scales and address social issues</vt:lpstr>
      <vt:lpstr>Methods for dealing with future uncertainty</vt:lpstr>
      <vt:lpstr>Communication, education and capacity-building are critical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the IPCC Special Reports tell us about gender and social inclusion issues?</dc:title>
  <dc:creator>Mairi Dupar</dc:creator>
  <cp:lastModifiedBy>Emma</cp:lastModifiedBy>
  <cp:revision>108</cp:revision>
  <dcterms:created xsi:type="dcterms:W3CDTF">2019-11-28T11:58:00Z</dcterms:created>
  <dcterms:modified xsi:type="dcterms:W3CDTF">2020-01-28T14:01:07Z</dcterms:modified>
</cp:coreProperties>
</file>