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92" r:id="rId2"/>
    <p:sldId id="257" r:id="rId3"/>
    <p:sldId id="303" r:id="rId4"/>
    <p:sldId id="295" r:id="rId5"/>
    <p:sldId id="296" r:id="rId6"/>
    <p:sldId id="305" r:id="rId7"/>
    <p:sldId id="304" r:id="rId8"/>
    <p:sldId id="306" r:id="rId9"/>
    <p:sldId id="297" r:id="rId10"/>
    <p:sldId id="307" r:id="rId11"/>
    <p:sldId id="298" r:id="rId12"/>
    <p:sldId id="308" r:id="rId13"/>
    <p:sldId id="309" r:id="rId14"/>
    <p:sldId id="299" r:id="rId15"/>
    <p:sldId id="300" r:id="rId16"/>
    <p:sldId id="339" r:id="rId17"/>
    <p:sldId id="301" r:id="rId18"/>
    <p:sldId id="311" r:id="rId19"/>
    <p:sldId id="302" r:id="rId20"/>
    <p:sldId id="33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1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0" autoAdjust="0"/>
    <p:restoredTop sz="85228" autoAdjust="0"/>
  </p:normalViewPr>
  <p:slideViewPr>
    <p:cSldViewPr snapToGrid="0" snapToObjects="1">
      <p:cViewPr>
        <p:scale>
          <a:sx n="71" d="100"/>
          <a:sy n="71" d="100"/>
        </p:scale>
        <p:origin x="-1920" y="-4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C9ED89-28C5-EB43-87C2-D39600715465}" type="datetimeFigureOut">
              <a:rPr lang="en-US" smtClean="0"/>
              <a:t>16/01/20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3F58C6-9ED8-5B45-9BBB-AE8BE8888C8D}" type="slidenum">
              <a:rPr lang="en-US" smtClean="0"/>
              <a:t>‹#›</a:t>
            </a:fld>
            <a:endParaRPr lang="en-US"/>
          </a:p>
        </p:txBody>
      </p:sp>
    </p:spTree>
    <p:extLst>
      <p:ext uri="{BB962C8B-B14F-4D97-AF65-F5344CB8AC3E}">
        <p14:creationId xmlns:p14="http://schemas.microsoft.com/office/powerpoint/2010/main" val="2055012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41583-ECC9-954A-92D4-2357EB73EA32}" type="datetimeFigureOut">
              <a:rPr lang="en-US" smtClean="0"/>
              <a:t>16/01/20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432E1-03CE-EB4F-B07A-653BD0E4AC67}" type="slidenum">
              <a:rPr lang="en-US" smtClean="0"/>
              <a:t>‹#›</a:t>
            </a:fld>
            <a:endParaRPr lang="en-US"/>
          </a:p>
        </p:txBody>
      </p:sp>
    </p:spTree>
    <p:extLst>
      <p:ext uri="{BB962C8B-B14F-4D97-AF65-F5344CB8AC3E}">
        <p14:creationId xmlns:p14="http://schemas.microsoft.com/office/powerpoint/2010/main" val="39142021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a:t>
            </a:fld>
            <a:endParaRPr lang="en-US"/>
          </a:p>
        </p:txBody>
      </p:sp>
    </p:spTree>
    <p:extLst>
      <p:ext uri="{BB962C8B-B14F-4D97-AF65-F5344CB8AC3E}">
        <p14:creationId xmlns:p14="http://schemas.microsoft.com/office/powerpoint/2010/main" val="88318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well </a:t>
            </a:r>
            <a:r>
              <a:rPr lang="en-US" sz="1200" b="0" i="0" u="none" strike="noStrike" kern="1200" baseline="0" dirty="0" err="1">
                <a:solidFill>
                  <a:schemeClr val="tx1"/>
                </a:solidFill>
                <a:latin typeface="+mn-lt"/>
                <a:ea typeface="+mn-ea"/>
                <a:cs typeface="+mn-cs"/>
              </a:rPr>
              <a:t>recognised</a:t>
            </a:r>
            <a:r>
              <a:rPr lang="en-US" sz="1200" b="0" i="0" u="none" strike="noStrike" kern="1200" baseline="0" dirty="0">
                <a:solidFill>
                  <a:schemeClr val="tx1"/>
                </a:solidFill>
                <a:latin typeface="+mn-lt"/>
                <a:ea typeface="+mn-ea"/>
                <a:cs typeface="+mn-cs"/>
              </a:rPr>
              <a:t> that people are differently affected by</a:t>
            </a:r>
          </a:p>
          <a:p>
            <a:r>
              <a:rPr lang="en-US" sz="1200" b="0" i="0" u="none" strike="noStrike" kern="1200" baseline="0" dirty="0">
                <a:solidFill>
                  <a:schemeClr val="tx1"/>
                </a:solidFill>
                <a:latin typeface="+mn-lt"/>
                <a:ea typeface="+mn-ea"/>
                <a:cs typeface="+mn-cs"/>
              </a:rPr>
              <a:t>the impacts of climate change and by society’s responses</a:t>
            </a:r>
          </a:p>
          <a:p>
            <a:r>
              <a:rPr lang="en-US" sz="1200" b="0" i="0" u="none" strike="noStrike" kern="1200" baseline="0" dirty="0">
                <a:solidFill>
                  <a:schemeClr val="tx1"/>
                </a:solidFill>
                <a:latin typeface="+mn-lt"/>
                <a:ea typeface="+mn-ea"/>
                <a:cs typeface="+mn-cs"/>
              </a:rPr>
              <a:t>to climate change, and that women may be particularly</a:t>
            </a:r>
          </a:p>
          <a:p>
            <a:r>
              <a:rPr lang="en-US" sz="1200" b="0" i="0" u="none" strike="noStrike" kern="1200" baseline="0" dirty="0">
                <a:solidFill>
                  <a:schemeClr val="tx1"/>
                </a:solidFill>
                <a:latin typeface="+mn-lt"/>
                <a:ea typeface="+mn-ea"/>
                <a:cs typeface="+mn-cs"/>
              </a:rPr>
              <a:t>affected. Women, indigenous people and other typically</a:t>
            </a:r>
          </a:p>
          <a:p>
            <a:r>
              <a:rPr lang="en-US" sz="1200" b="0" i="0" u="none" strike="noStrike" kern="1200" baseline="0" dirty="0" err="1">
                <a:solidFill>
                  <a:schemeClr val="tx1"/>
                </a:solidFill>
                <a:latin typeface="+mn-lt"/>
                <a:ea typeface="+mn-ea"/>
                <a:cs typeface="+mn-cs"/>
              </a:rPr>
              <a:t>marginalised</a:t>
            </a:r>
            <a:r>
              <a:rPr lang="en-US" sz="1200" b="0" i="0" u="none" strike="noStrike" kern="1200" baseline="0" dirty="0">
                <a:solidFill>
                  <a:schemeClr val="tx1"/>
                </a:solidFill>
                <a:latin typeface="+mn-lt"/>
                <a:ea typeface="+mn-ea"/>
                <a:cs typeface="+mn-cs"/>
              </a:rPr>
              <a:t> groups have vital knowledge and are</a:t>
            </a:r>
          </a:p>
          <a:p>
            <a:r>
              <a:rPr lang="en-US" sz="1200" b="0" i="0" u="none" strike="noStrike" kern="1200" baseline="0" dirty="0">
                <a:solidFill>
                  <a:schemeClr val="tx1"/>
                </a:solidFill>
                <a:latin typeface="+mn-lt"/>
                <a:ea typeface="+mn-ea"/>
                <a:cs typeface="+mn-cs"/>
              </a:rPr>
              <a:t>demonstrating ingenuity in land management practices to</a:t>
            </a:r>
          </a:p>
          <a:p>
            <a:r>
              <a:rPr lang="en-GB" sz="1200" b="0" i="0" u="none" strike="noStrike" kern="1200" baseline="0" dirty="0">
                <a:solidFill>
                  <a:schemeClr val="tx1"/>
                </a:solidFill>
                <a:latin typeface="+mn-lt"/>
                <a:ea typeface="+mn-ea"/>
                <a:cs typeface="+mn-cs"/>
              </a:rPr>
              <a:t>adapt to climate change.</a:t>
            </a:r>
          </a:p>
          <a:p>
            <a:r>
              <a:rPr lang="en-US" sz="1200" b="0" i="0" u="none" strike="noStrike" kern="1200" baseline="0" dirty="0">
                <a:solidFill>
                  <a:schemeClr val="tx1"/>
                </a:solidFill>
                <a:latin typeface="+mn-lt"/>
                <a:ea typeface="+mn-ea"/>
                <a:cs typeface="+mn-cs"/>
              </a:rPr>
              <a:t>Most of the literature focuses on the greater vulnerability</a:t>
            </a:r>
          </a:p>
          <a:p>
            <a:r>
              <a:rPr lang="en-US" sz="1200" b="0" i="0" u="none" strike="noStrike" kern="1200" baseline="0" dirty="0">
                <a:solidFill>
                  <a:schemeClr val="tx1"/>
                </a:solidFill>
                <a:latin typeface="+mn-lt"/>
                <a:ea typeface="+mn-ea"/>
                <a:cs typeface="+mn-cs"/>
              </a:rPr>
              <a:t>of women and other socially </a:t>
            </a:r>
            <a:r>
              <a:rPr lang="en-US" sz="1200" b="0" i="0" u="none" strike="noStrike" kern="1200" baseline="0" dirty="0" err="1">
                <a:solidFill>
                  <a:schemeClr val="tx1"/>
                </a:solidFill>
                <a:latin typeface="+mn-lt"/>
                <a:ea typeface="+mn-ea"/>
                <a:cs typeface="+mn-cs"/>
              </a:rPr>
              <a:t>marginalised</a:t>
            </a:r>
            <a:r>
              <a:rPr lang="en-US" sz="1200" b="0" i="0" u="none" strike="noStrike" kern="1200" baseline="0" dirty="0">
                <a:solidFill>
                  <a:schemeClr val="tx1"/>
                </a:solidFill>
                <a:latin typeface="+mn-lt"/>
                <a:ea typeface="+mn-ea"/>
                <a:cs typeface="+mn-cs"/>
              </a:rPr>
              <a:t> groups to the</a:t>
            </a:r>
          </a:p>
          <a:p>
            <a:r>
              <a:rPr lang="en-US" sz="1200" b="0" i="0" u="none" strike="noStrike" kern="1200" baseline="0" dirty="0">
                <a:solidFill>
                  <a:schemeClr val="tx1"/>
                </a:solidFill>
                <a:latin typeface="+mn-lt"/>
                <a:ea typeface="+mn-ea"/>
                <a:cs typeface="+mn-cs"/>
              </a:rPr>
              <a:t>negative impacts of climate change. However, it is important</a:t>
            </a:r>
          </a:p>
          <a:p>
            <a:r>
              <a:rPr lang="en-US" sz="1200" b="0" i="0" u="none" strike="noStrike" kern="1200" baseline="0" dirty="0">
                <a:solidFill>
                  <a:schemeClr val="tx1"/>
                </a:solidFill>
                <a:latin typeface="+mn-lt"/>
                <a:ea typeface="+mn-ea"/>
                <a:cs typeface="+mn-cs"/>
              </a:rPr>
              <a:t>not to fall into framing people as ‘victims’. Narratives should</a:t>
            </a:r>
          </a:p>
          <a:p>
            <a:r>
              <a:rPr lang="en-US" sz="1200" b="0" i="0" u="none" strike="noStrike" kern="1200" baseline="0" dirty="0" err="1">
                <a:solidFill>
                  <a:schemeClr val="tx1"/>
                </a:solidFill>
                <a:latin typeface="+mn-lt"/>
                <a:ea typeface="+mn-ea"/>
                <a:cs typeface="+mn-cs"/>
              </a:rPr>
              <a:t>recognise</a:t>
            </a:r>
            <a:r>
              <a:rPr lang="en-US" sz="1200" b="0" i="0" u="none" strike="noStrike" kern="1200" baseline="0" dirty="0">
                <a:solidFill>
                  <a:schemeClr val="tx1"/>
                </a:solidFill>
                <a:latin typeface="+mn-lt"/>
                <a:ea typeface="+mn-ea"/>
                <a:cs typeface="+mn-cs"/>
              </a:rPr>
              <a:t> the real strengths and ingenuity of women,</a:t>
            </a:r>
          </a:p>
          <a:p>
            <a:r>
              <a:rPr lang="en-US" sz="1200" b="0" i="0" u="none" strike="noStrike" kern="1200" baseline="0" dirty="0">
                <a:solidFill>
                  <a:schemeClr val="tx1"/>
                </a:solidFill>
                <a:latin typeface="+mn-lt"/>
                <a:ea typeface="+mn-ea"/>
                <a:cs typeface="+mn-cs"/>
              </a:rPr>
              <a:t>indigenous people and other </a:t>
            </a:r>
            <a:r>
              <a:rPr lang="en-US" sz="1200" b="0" i="0" u="none" strike="noStrike" kern="1200" baseline="0" dirty="0" err="1">
                <a:solidFill>
                  <a:schemeClr val="tx1"/>
                </a:solidFill>
                <a:latin typeface="+mn-lt"/>
                <a:ea typeface="+mn-ea"/>
                <a:cs typeface="+mn-cs"/>
              </a:rPr>
              <a:t>marginalised</a:t>
            </a:r>
            <a:r>
              <a:rPr lang="en-US" sz="1200" b="0" i="0" u="none" strike="noStrike" kern="1200" baseline="0" dirty="0">
                <a:solidFill>
                  <a:schemeClr val="tx1"/>
                </a:solidFill>
                <a:latin typeface="+mn-lt"/>
                <a:ea typeface="+mn-ea"/>
                <a:cs typeface="+mn-cs"/>
              </a:rPr>
              <a:t> groups,</a:t>
            </a:r>
          </a:p>
          <a:p>
            <a:r>
              <a:rPr lang="en-US" sz="1200" b="0" i="0" u="none" strike="noStrike" kern="1200" baseline="0" dirty="0">
                <a:solidFill>
                  <a:schemeClr val="tx1"/>
                </a:solidFill>
                <a:latin typeface="+mn-lt"/>
                <a:ea typeface="+mn-ea"/>
                <a:cs typeface="+mn-cs"/>
              </a:rPr>
              <a:t>particularly in adapting to climate change. Also, it should be</a:t>
            </a:r>
          </a:p>
          <a:p>
            <a:r>
              <a:rPr lang="en-US" sz="1200" b="0" i="0" u="none" strike="noStrike" kern="1200" baseline="0" dirty="0" err="1">
                <a:solidFill>
                  <a:schemeClr val="tx1"/>
                </a:solidFill>
                <a:latin typeface="+mn-lt"/>
                <a:ea typeface="+mn-ea"/>
                <a:cs typeface="+mn-cs"/>
              </a:rPr>
              <a:t>recognised</a:t>
            </a:r>
            <a:r>
              <a:rPr lang="en-US" sz="1200" b="0" i="0" u="none" strike="noStrike" kern="1200" baseline="0" dirty="0">
                <a:solidFill>
                  <a:schemeClr val="tx1"/>
                </a:solidFill>
                <a:latin typeface="+mn-lt"/>
                <a:ea typeface="+mn-ea"/>
                <a:cs typeface="+mn-cs"/>
              </a:rPr>
              <a:t> that women often assume new leadership roles</a:t>
            </a:r>
          </a:p>
          <a:p>
            <a:r>
              <a:rPr lang="en-US" sz="1200" b="0" i="0" u="none" strike="noStrike" kern="1200" baseline="0" dirty="0">
                <a:solidFill>
                  <a:schemeClr val="tx1"/>
                </a:solidFill>
                <a:latin typeface="+mn-lt"/>
                <a:ea typeface="+mn-ea"/>
                <a:cs typeface="+mn-cs"/>
              </a:rPr>
              <a:t>when adapting to already-felt impacts of climate change.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 broad approach to gender issues</a:t>
            </a:r>
          </a:p>
          <a:p>
            <a:r>
              <a:rPr lang="en-US" sz="1200" b="0" i="0" u="none" strike="noStrike" kern="1200" baseline="0" dirty="0">
                <a:solidFill>
                  <a:schemeClr val="tx1"/>
                </a:solidFill>
                <a:latin typeface="+mn-lt"/>
                <a:ea typeface="+mn-ea"/>
                <a:cs typeface="+mn-cs"/>
              </a:rPr>
              <a:t>There is insufficient research to date on how climate</a:t>
            </a:r>
          </a:p>
          <a:p>
            <a:r>
              <a:rPr lang="en-US" sz="1200" b="0" i="1" u="none" strike="noStrike" kern="1200" baseline="0" dirty="0">
                <a:solidFill>
                  <a:schemeClr val="tx1"/>
                </a:solidFill>
                <a:latin typeface="+mn-lt"/>
                <a:ea typeface="+mn-ea"/>
                <a:cs typeface="+mn-cs"/>
              </a:rPr>
              <a:t>mitigation </a:t>
            </a:r>
            <a:r>
              <a:rPr lang="en-US" sz="1200" b="0" i="0" u="none" strike="noStrike" kern="1200" baseline="0" dirty="0">
                <a:solidFill>
                  <a:schemeClr val="tx1"/>
                </a:solidFill>
                <a:latin typeface="+mn-lt"/>
                <a:ea typeface="+mn-ea"/>
                <a:cs typeface="+mn-cs"/>
              </a:rPr>
              <a:t>activities are empowering or disempowering</a:t>
            </a:r>
          </a:p>
          <a:p>
            <a:r>
              <a:rPr lang="en-US" sz="1200" b="0" i="0" u="none" strike="noStrike" kern="1200" baseline="0" dirty="0">
                <a:solidFill>
                  <a:schemeClr val="tx1"/>
                </a:solidFill>
                <a:latin typeface="+mn-lt"/>
                <a:ea typeface="+mn-ea"/>
                <a:cs typeface="+mn-cs"/>
              </a:rPr>
              <a:t>women and affecting women’s and girls’ wellbeing. This is</a:t>
            </a:r>
          </a:p>
          <a:p>
            <a:r>
              <a:rPr lang="en-US" sz="1200" b="0" i="0" u="none" strike="noStrike" kern="1200" baseline="0" dirty="0">
                <a:solidFill>
                  <a:schemeClr val="tx1"/>
                </a:solidFill>
                <a:latin typeface="+mn-lt"/>
                <a:ea typeface="+mn-ea"/>
                <a:cs typeface="+mn-cs"/>
              </a:rPr>
              <a:t>a priority area for further enquiry. For land-based climate</a:t>
            </a:r>
          </a:p>
          <a:p>
            <a:r>
              <a:rPr lang="en-US" sz="1200" b="0" i="0" u="none" strike="noStrike" kern="1200" baseline="0" dirty="0">
                <a:solidFill>
                  <a:schemeClr val="tx1"/>
                </a:solidFill>
                <a:latin typeface="+mn-lt"/>
                <a:ea typeface="+mn-ea"/>
                <a:cs typeface="+mn-cs"/>
              </a:rPr>
              <a:t>mitigation, there is some evidence that these activities</a:t>
            </a:r>
          </a:p>
          <a:p>
            <a:r>
              <a:rPr lang="en-US" sz="1200" b="0" i="0" u="none" strike="noStrike" kern="1200" baseline="0" dirty="0">
                <a:solidFill>
                  <a:schemeClr val="tx1"/>
                </a:solidFill>
                <a:latin typeface="+mn-lt"/>
                <a:ea typeface="+mn-ea"/>
                <a:cs typeface="+mn-cs"/>
              </a:rPr>
              <a:t>‘may interfere with traditional livelihoods in rural areas,</a:t>
            </a:r>
          </a:p>
          <a:p>
            <a:r>
              <a:rPr lang="en-US" sz="1200" b="0" i="0" u="none" strike="noStrike" kern="1200" baseline="0" dirty="0">
                <a:solidFill>
                  <a:schemeClr val="tx1"/>
                </a:solidFill>
                <a:latin typeface="+mn-lt"/>
                <a:ea typeface="+mn-ea"/>
                <a:cs typeface="+mn-cs"/>
              </a:rPr>
              <a:t>cause conflicts, lead to a decline in women’s livelihoods and</a:t>
            </a:r>
          </a:p>
          <a:p>
            <a:r>
              <a:rPr lang="en-US" sz="1200" b="0" i="0" u="none" strike="noStrike" kern="1200" baseline="0" dirty="0">
                <a:solidFill>
                  <a:schemeClr val="tx1"/>
                </a:solidFill>
                <a:latin typeface="+mn-lt"/>
                <a:ea typeface="+mn-ea"/>
                <a:cs typeface="+mn-cs"/>
              </a:rPr>
              <a:t>reinforce existing inequities and social exclusions if elite</a:t>
            </a:r>
          </a:p>
          <a:p>
            <a:r>
              <a:rPr lang="en-US" sz="1200" b="0" i="0" u="none" strike="noStrike" kern="1200" baseline="0" dirty="0">
                <a:solidFill>
                  <a:schemeClr val="tx1"/>
                </a:solidFill>
                <a:latin typeface="+mn-lt"/>
                <a:ea typeface="+mn-ea"/>
                <a:cs typeface="+mn-cs"/>
              </a:rPr>
              <a:t>capture is not prevented.’ These include cultivating biofuel</a:t>
            </a:r>
          </a:p>
          <a:p>
            <a:r>
              <a:rPr lang="en-US" sz="1200" b="0" i="0" u="none" strike="noStrike" kern="1200" baseline="0" dirty="0">
                <a:solidFill>
                  <a:schemeClr val="tx1"/>
                </a:solidFill>
                <a:latin typeface="+mn-lt"/>
                <a:ea typeface="+mn-ea"/>
                <a:cs typeface="+mn-cs"/>
              </a:rPr>
              <a:t>crops, Reduced Emissions from Deforestation and forest</a:t>
            </a:r>
          </a:p>
          <a:p>
            <a:r>
              <a:rPr lang="en-US" sz="1200" b="0" i="0" u="none" strike="noStrike" kern="1200" baseline="0" dirty="0">
                <a:solidFill>
                  <a:schemeClr val="tx1"/>
                </a:solidFill>
                <a:latin typeface="+mn-lt"/>
                <a:ea typeface="+mn-ea"/>
                <a:cs typeface="+mn-cs"/>
              </a:rPr>
              <a:t>Degradation and related forest conservation activities for</a:t>
            </a:r>
          </a:p>
          <a:p>
            <a:r>
              <a:rPr lang="en-US" sz="1200" b="0" i="0" u="none" strike="noStrike" kern="1200" baseline="0" dirty="0">
                <a:solidFill>
                  <a:schemeClr val="tx1"/>
                </a:solidFill>
                <a:latin typeface="+mn-lt"/>
                <a:ea typeface="+mn-ea"/>
                <a:cs typeface="+mn-cs"/>
              </a:rPr>
              <a:t>financing on global markets (REDD+) and other policies such</a:t>
            </a:r>
          </a:p>
          <a:p>
            <a:r>
              <a:rPr lang="en-US" sz="1200" b="0" i="0" u="none" strike="noStrike" kern="1200" baseline="0" dirty="0">
                <a:solidFill>
                  <a:schemeClr val="tx1"/>
                </a:solidFill>
                <a:latin typeface="+mn-lt"/>
                <a:ea typeface="+mn-ea"/>
                <a:cs typeface="+mn-cs"/>
              </a:rPr>
              <a:t>as developing large solar farms requiring large areas of land.</a:t>
            </a:r>
          </a:p>
          <a:p>
            <a:r>
              <a:rPr lang="en-US" sz="1200" b="0" i="0" u="none" strike="noStrike" kern="1200" baseline="0" dirty="0">
                <a:solidFill>
                  <a:schemeClr val="tx1"/>
                </a:solidFill>
                <a:latin typeface="+mn-lt"/>
                <a:ea typeface="+mn-ea"/>
                <a:cs typeface="+mn-cs"/>
              </a:rPr>
              <a:t>Although women’s needs in a changing climate often call</a:t>
            </a:r>
          </a:p>
          <a:p>
            <a:r>
              <a:rPr lang="en-US" sz="1200" b="0" i="0" u="none" strike="noStrike" kern="1200" baseline="0" dirty="0">
                <a:solidFill>
                  <a:schemeClr val="tx1"/>
                </a:solidFill>
                <a:latin typeface="+mn-lt"/>
                <a:ea typeface="+mn-ea"/>
                <a:cs typeface="+mn-cs"/>
              </a:rPr>
              <a:t>for special attention to ensure that climate policies and</a:t>
            </a:r>
          </a:p>
          <a:p>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are not designed for a ‘man’s world’, it is useful</a:t>
            </a:r>
          </a:p>
          <a:p>
            <a:r>
              <a:rPr lang="en-US" sz="1200" b="0" i="0" u="none" strike="noStrike" kern="1200" baseline="0" dirty="0">
                <a:solidFill>
                  <a:schemeClr val="tx1"/>
                </a:solidFill>
                <a:latin typeface="+mn-lt"/>
                <a:ea typeface="+mn-ea"/>
                <a:cs typeface="+mn-cs"/>
              </a:rPr>
              <a:t>to understand issues through the lens of gender more</a:t>
            </a:r>
          </a:p>
          <a:p>
            <a:r>
              <a:rPr lang="en-US" sz="1200" b="0" i="0" u="none" strike="noStrike" kern="1200" baseline="0" dirty="0">
                <a:solidFill>
                  <a:schemeClr val="tx1"/>
                </a:solidFill>
                <a:latin typeface="+mn-lt"/>
                <a:ea typeface="+mn-ea"/>
                <a:cs typeface="+mn-cs"/>
              </a:rPr>
              <a:t>broadly. Gender approaches </a:t>
            </a:r>
            <a:r>
              <a:rPr lang="en-US" sz="1200" b="0" i="0" u="none" strike="noStrike" kern="1200" baseline="0" dirty="0" err="1">
                <a:solidFill>
                  <a:schemeClr val="tx1"/>
                </a:solidFill>
                <a:latin typeface="+mn-lt"/>
                <a:ea typeface="+mn-ea"/>
                <a:cs typeface="+mn-cs"/>
              </a:rPr>
              <a:t>recognise</a:t>
            </a:r>
            <a:r>
              <a:rPr lang="en-US" sz="1200" b="0" i="0" u="none" strike="noStrike" kern="1200" baseline="0" dirty="0">
                <a:solidFill>
                  <a:schemeClr val="tx1"/>
                </a:solidFill>
                <a:latin typeface="+mn-lt"/>
                <a:ea typeface="+mn-ea"/>
                <a:cs typeface="+mn-cs"/>
              </a:rPr>
              <a:t> that some climate</a:t>
            </a:r>
          </a:p>
          <a:p>
            <a:r>
              <a:rPr lang="en-US" sz="1200" b="0" i="0" u="none" strike="noStrike" kern="1200" baseline="0" dirty="0">
                <a:solidFill>
                  <a:schemeClr val="tx1"/>
                </a:solidFill>
                <a:latin typeface="+mn-lt"/>
                <a:ea typeface="+mn-ea"/>
                <a:cs typeface="+mn-cs"/>
              </a:rPr>
              <a:t>change impacts and responses to climate change affect men</a:t>
            </a:r>
          </a:p>
          <a:p>
            <a:r>
              <a:rPr lang="en-US" sz="1200" b="0" i="0" u="none" strike="noStrike" kern="1200" baseline="0" dirty="0">
                <a:solidFill>
                  <a:schemeClr val="tx1"/>
                </a:solidFill>
                <a:latin typeface="+mn-lt"/>
                <a:ea typeface="+mn-ea"/>
                <a:cs typeface="+mn-cs"/>
              </a:rPr>
              <a:t>and masculinity in ways that need to be better understood.</a:t>
            </a:r>
          </a:p>
          <a:p>
            <a:r>
              <a:rPr lang="en-US" sz="1200" b="0" i="0" u="none" strike="noStrike" kern="1200" baseline="0" dirty="0">
                <a:solidFill>
                  <a:schemeClr val="tx1"/>
                </a:solidFill>
                <a:latin typeface="+mn-lt"/>
                <a:ea typeface="+mn-ea"/>
                <a:cs typeface="+mn-cs"/>
              </a:rPr>
              <a:t>Despite known differences between women and men, land</a:t>
            </a:r>
          </a:p>
          <a:p>
            <a:r>
              <a:rPr lang="en-US" sz="1200" b="0" i="0" u="none" strike="noStrike" kern="1200" baseline="0" dirty="0">
                <a:solidFill>
                  <a:schemeClr val="tx1"/>
                </a:solidFill>
                <a:latin typeface="+mn-lt"/>
                <a:ea typeface="+mn-ea"/>
                <a:cs typeface="+mn-cs"/>
              </a:rPr>
              <a:t>restoration and rehabilitation efforts have tended to be</a:t>
            </a:r>
          </a:p>
          <a:p>
            <a:r>
              <a:rPr lang="en-GB" sz="1200" b="0" i="0" u="none" strike="noStrike" kern="1200" baseline="0" dirty="0">
                <a:solidFill>
                  <a:schemeClr val="tx1"/>
                </a:solidFill>
                <a:latin typeface="+mn-lt"/>
                <a:ea typeface="+mn-ea"/>
                <a:cs typeface="+mn-cs"/>
              </a:rPr>
              <a:t>‘gender-blind’.</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Tackling inequality</a:t>
            </a:r>
          </a:p>
          <a:p>
            <a:r>
              <a:rPr lang="en-US" sz="1200" b="0" i="0" u="none" strike="noStrike" kern="1200" baseline="0" dirty="0">
                <a:solidFill>
                  <a:schemeClr val="tx1"/>
                </a:solidFill>
                <a:latin typeface="+mn-lt"/>
                <a:ea typeface="+mn-ea"/>
                <a:cs typeface="+mn-cs"/>
              </a:rPr>
              <a:t>Inequality is one of the greatest overall challenges in the</a:t>
            </a:r>
          </a:p>
          <a:p>
            <a:r>
              <a:rPr lang="en-US" sz="1200" b="0" i="0" u="none" strike="noStrike" kern="1200" baseline="0" dirty="0">
                <a:solidFill>
                  <a:schemeClr val="tx1"/>
                </a:solidFill>
                <a:latin typeface="+mn-lt"/>
                <a:ea typeface="+mn-ea"/>
                <a:cs typeface="+mn-cs"/>
              </a:rPr>
              <a:t>context of land management and sustainable development</a:t>
            </a:r>
          </a:p>
          <a:p>
            <a:r>
              <a:rPr lang="en-US" sz="1200" b="0" i="0" u="none" strike="noStrike" kern="1200" baseline="0" dirty="0">
                <a:solidFill>
                  <a:schemeClr val="tx1"/>
                </a:solidFill>
                <a:latin typeface="+mn-lt"/>
                <a:ea typeface="+mn-ea"/>
                <a:cs typeface="+mn-cs"/>
              </a:rPr>
              <a:t>in a changing climate. Effective and reliable social safety</a:t>
            </a:r>
          </a:p>
          <a:p>
            <a:r>
              <a:rPr lang="en-US" sz="1200" b="0" i="0" u="none" strike="noStrike" kern="1200" baseline="0" dirty="0">
                <a:solidFill>
                  <a:schemeClr val="tx1"/>
                </a:solidFill>
                <a:latin typeface="+mn-lt"/>
                <a:ea typeface="+mn-ea"/>
                <a:cs typeface="+mn-cs"/>
              </a:rPr>
              <a:t>nets are required to address the impacts of climate</a:t>
            </a:r>
          </a:p>
          <a:p>
            <a:r>
              <a:rPr lang="en-US" sz="1200" b="0" i="0" u="none" strike="noStrike" kern="1200" baseline="0" dirty="0">
                <a:solidFill>
                  <a:schemeClr val="tx1"/>
                </a:solidFill>
                <a:latin typeface="+mn-lt"/>
                <a:ea typeface="+mn-ea"/>
                <a:cs typeface="+mn-cs"/>
              </a:rPr>
              <a:t>change on the poorest. Social protection coverage is</a:t>
            </a:r>
          </a:p>
          <a:p>
            <a:r>
              <a:rPr lang="en-US" sz="1200" b="0" i="0" u="none" strike="noStrike" kern="1200" baseline="0" dirty="0">
                <a:solidFill>
                  <a:schemeClr val="tx1"/>
                </a:solidFill>
                <a:latin typeface="+mn-lt"/>
                <a:ea typeface="+mn-ea"/>
                <a:cs typeface="+mn-cs"/>
              </a:rPr>
              <a:t>currently low, especially for poor rural people. Here, social</a:t>
            </a:r>
          </a:p>
          <a:p>
            <a:r>
              <a:rPr lang="en-US" sz="1200" b="0" i="0" u="none" strike="noStrike" kern="1200" baseline="0" dirty="0">
                <a:solidFill>
                  <a:schemeClr val="tx1"/>
                </a:solidFill>
                <a:latin typeface="+mn-lt"/>
                <a:ea typeface="+mn-ea"/>
                <a:cs typeface="+mn-cs"/>
              </a:rPr>
              <a:t>protection refers to policies and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to decrease</a:t>
            </a:r>
          </a:p>
          <a:p>
            <a:r>
              <a:rPr lang="en-US" sz="1200" b="0" i="0" u="none" strike="noStrike" kern="1200" baseline="0" dirty="0">
                <a:solidFill>
                  <a:schemeClr val="tx1"/>
                </a:solidFill>
                <a:latin typeface="+mn-lt"/>
                <a:ea typeface="+mn-ea"/>
                <a:cs typeface="+mn-cs"/>
              </a:rPr>
              <a:t>the poverty and vulnerability of targeted populations,</a:t>
            </a:r>
          </a:p>
          <a:p>
            <a:r>
              <a:rPr lang="en-US" sz="1200" b="0" i="0" u="none" strike="noStrike" kern="1200" baseline="0" dirty="0">
                <a:solidFill>
                  <a:schemeClr val="tx1"/>
                </a:solidFill>
                <a:latin typeface="+mn-lt"/>
                <a:ea typeface="+mn-ea"/>
                <a:cs typeface="+mn-cs"/>
              </a:rPr>
              <a:t>such as state assistance for people who are pregnant,</a:t>
            </a:r>
          </a:p>
          <a:p>
            <a:r>
              <a:rPr lang="en-US" sz="1200" b="0" i="0" u="none" strike="noStrike" kern="1200" baseline="0" dirty="0">
                <a:solidFill>
                  <a:schemeClr val="tx1"/>
                </a:solidFill>
                <a:latin typeface="+mn-lt"/>
                <a:ea typeface="+mn-ea"/>
                <a:cs typeface="+mn-cs"/>
              </a:rPr>
              <a:t>elderly, unemployed or suffering from long-term sickness</a:t>
            </a:r>
          </a:p>
          <a:p>
            <a:r>
              <a:rPr lang="en-US" sz="1200" b="0" i="0" u="none" strike="noStrike" kern="1200" baseline="0" dirty="0">
                <a:solidFill>
                  <a:schemeClr val="tx1"/>
                </a:solidFill>
                <a:latin typeface="+mn-lt"/>
                <a:ea typeface="+mn-ea"/>
                <a:cs typeface="+mn-cs"/>
              </a:rPr>
              <a:t>or disability. There is a need to explore how local support</a:t>
            </a:r>
          </a:p>
          <a:p>
            <a:r>
              <a:rPr lang="en-US" sz="1200" b="0" i="0" u="none" strike="noStrike" kern="1200" baseline="0" dirty="0">
                <a:solidFill>
                  <a:schemeClr val="tx1"/>
                </a:solidFill>
                <a:latin typeface="+mn-lt"/>
                <a:ea typeface="+mn-ea"/>
                <a:cs typeface="+mn-cs"/>
              </a:rPr>
              <a:t>institutions could be strengthened to extend social</a:t>
            </a:r>
          </a:p>
          <a:p>
            <a:r>
              <a:rPr lang="en-GB" sz="1200" b="0" i="0" u="none" strike="noStrike" kern="1200" baseline="0" dirty="0">
                <a:solidFill>
                  <a:schemeClr val="tx1"/>
                </a:solidFill>
                <a:latin typeface="+mn-lt"/>
                <a:ea typeface="+mn-ea"/>
                <a:cs typeface="+mn-cs"/>
              </a:rPr>
              <a:t>protection. </a:t>
            </a:r>
          </a:p>
          <a:p>
            <a:endParaRPr lang="en-GB"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People’s diverse needs and talents</a:t>
            </a:r>
          </a:p>
          <a:p>
            <a:r>
              <a:rPr lang="en-US" sz="1200" b="0" i="0" u="none" strike="noStrike" kern="1200" baseline="0" dirty="0">
                <a:solidFill>
                  <a:schemeClr val="tx1"/>
                </a:solidFill>
                <a:latin typeface="+mn-lt"/>
                <a:ea typeface="+mn-ea"/>
                <a:cs typeface="+mn-cs"/>
              </a:rPr>
              <a:t>Intersectional approaches are growing in importance as a</a:t>
            </a:r>
          </a:p>
          <a:p>
            <a:r>
              <a:rPr lang="en-US" sz="1200" b="0" i="0" u="none" strike="noStrike" kern="1200" baseline="0" dirty="0">
                <a:solidFill>
                  <a:schemeClr val="tx1"/>
                </a:solidFill>
                <a:latin typeface="+mn-lt"/>
                <a:ea typeface="+mn-ea"/>
                <a:cs typeface="+mn-cs"/>
              </a:rPr>
              <a:t>more nuanced way of looking at how climate policies and</a:t>
            </a:r>
          </a:p>
          <a:p>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affect the agency and wellbeing of different</a:t>
            </a:r>
          </a:p>
          <a:p>
            <a:r>
              <a:rPr lang="en-US" sz="1200" b="0" i="0" u="none" strike="noStrike" kern="1200" baseline="0" dirty="0">
                <a:solidFill>
                  <a:schemeClr val="tx1"/>
                </a:solidFill>
                <a:latin typeface="+mn-lt"/>
                <a:ea typeface="+mn-ea"/>
                <a:cs typeface="+mn-cs"/>
              </a:rPr>
              <a:t>groups of people. This means looking at the many ways in</a:t>
            </a:r>
          </a:p>
          <a:p>
            <a:r>
              <a:rPr lang="en-US" sz="1200" b="0" i="0" u="none" strike="noStrike" kern="1200" baseline="0" dirty="0">
                <a:solidFill>
                  <a:schemeClr val="tx1"/>
                </a:solidFill>
                <a:latin typeface="+mn-lt"/>
                <a:ea typeface="+mn-ea"/>
                <a:cs typeface="+mn-cs"/>
              </a:rPr>
              <a:t>which people could be vulnerable to climate change and</a:t>
            </a:r>
          </a:p>
          <a:p>
            <a:r>
              <a:rPr lang="en-US" sz="1200" b="0" i="0" u="none" strike="noStrike" kern="1200" baseline="0" dirty="0">
                <a:solidFill>
                  <a:schemeClr val="tx1"/>
                </a:solidFill>
                <a:latin typeface="+mn-lt"/>
                <a:ea typeface="+mn-ea"/>
                <a:cs typeface="+mn-cs"/>
              </a:rPr>
              <a:t>are able to respond effectively – based not only on gender</a:t>
            </a:r>
          </a:p>
          <a:p>
            <a:r>
              <a:rPr lang="en-US" sz="1200" b="0" i="0" u="none" strike="noStrike" kern="1200" baseline="0" dirty="0">
                <a:solidFill>
                  <a:schemeClr val="tx1"/>
                </a:solidFill>
                <a:latin typeface="+mn-lt"/>
                <a:ea typeface="+mn-ea"/>
                <a:cs typeface="+mn-cs"/>
              </a:rPr>
              <a:t>but also on income, age, ethnicity, (dis)ability and other</a:t>
            </a:r>
          </a:p>
          <a:p>
            <a:r>
              <a:rPr lang="en-GB" sz="1200" b="0" i="0" u="none" strike="noStrike" kern="1200" baseline="0" dirty="0">
                <a:solidFill>
                  <a:schemeClr val="tx1"/>
                </a:solidFill>
                <a:latin typeface="+mn-lt"/>
                <a:ea typeface="+mn-ea"/>
                <a:cs typeface="+mn-cs"/>
              </a:rPr>
              <a:t>social and physical attributes.</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15</a:t>
            </a:fld>
            <a:endParaRPr lang="en-US"/>
          </a:p>
        </p:txBody>
      </p:sp>
    </p:spTree>
    <p:extLst>
      <p:ext uri="{BB962C8B-B14F-4D97-AF65-F5344CB8AC3E}">
        <p14:creationId xmlns:p14="http://schemas.microsoft.com/office/powerpoint/2010/main" val="229805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well </a:t>
            </a:r>
            <a:r>
              <a:rPr lang="en-US" sz="1200" b="0" i="0" u="none" strike="noStrike" kern="1200" baseline="0" dirty="0" err="1">
                <a:solidFill>
                  <a:schemeClr val="tx1"/>
                </a:solidFill>
                <a:latin typeface="+mn-lt"/>
                <a:ea typeface="+mn-ea"/>
                <a:cs typeface="+mn-cs"/>
              </a:rPr>
              <a:t>recognised</a:t>
            </a:r>
            <a:r>
              <a:rPr lang="en-US" sz="1200" b="0" i="0" u="none" strike="noStrike" kern="1200" baseline="0" dirty="0">
                <a:solidFill>
                  <a:schemeClr val="tx1"/>
                </a:solidFill>
                <a:latin typeface="+mn-lt"/>
                <a:ea typeface="+mn-ea"/>
                <a:cs typeface="+mn-cs"/>
              </a:rPr>
              <a:t> that people are differently affected by</a:t>
            </a:r>
          </a:p>
          <a:p>
            <a:r>
              <a:rPr lang="en-US" sz="1200" b="0" i="0" u="none" strike="noStrike" kern="1200" baseline="0" dirty="0">
                <a:solidFill>
                  <a:schemeClr val="tx1"/>
                </a:solidFill>
                <a:latin typeface="+mn-lt"/>
                <a:ea typeface="+mn-ea"/>
                <a:cs typeface="+mn-cs"/>
              </a:rPr>
              <a:t>the impacts of climate change and by society’s responses</a:t>
            </a:r>
          </a:p>
          <a:p>
            <a:r>
              <a:rPr lang="en-US" sz="1200" b="0" i="0" u="none" strike="noStrike" kern="1200" baseline="0" dirty="0">
                <a:solidFill>
                  <a:schemeClr val="tx1"/>
                </a:solidFill>
                <a:latin typeface="+mn-lt"/>
                <a:ea typeface="+mn-ea"/>
                <a:cs typeface="+mn-cs"/>
              </a:rPr>
              <a:t>to climate change, and that women may be particularly</a:t>
            </a:r>
          </a:p>
          <a:p>
            <a:r>
              <a:rPr lang="en-US" sz="1200" b="0" i="0" u="none" strike="noStrike" kern="1200" baseline="0" dirty="0">
                <a:solidFill>
                  <a:schemeClr val="tx1"/>
                </a:solidFill>
                <a:latin typeface="+mn-lt"/>
                <a:ea typeface="+mn-ea"/>
                <a:cs typeface="+mn-cs"/>
              </a:rPr>
              <a:t>affected. Women, indigenous people and other typically</a:t>
            </a:r>
          </a:p>
          <a:p>
            <a:r>
              <a:rPr lang="en-US" sz="1200" b="0" i="0" u="none" strike="noStrike" kern="1200" baseline="0" dirty="0" err="1">
                <a:solidFill>
                  <a:schemeClr val="tx1"/>
                </a:solidFill>
                <a:latin typeface="+mn-lt"/>
                <a:ea typeface="+mn-ea"/>
                <a:cs typeface="+mn-cs"/>
              </a:rPr>
              <a:t>marginalised</a:t>
            </a:r>
            <a:r>
              <a:rPr lang="en-US" sz="1200" b="0" i="0" u="none" strike="noStrike" kern="1200" baseline="0" dirty="0">
                <a:solidFill>
                  <a:schemeClr val="tx1"/>
                </a:solidFill>
                <a:latin typeface="+mn-lt"/>
                <a:ea typeface="+mn-ea"/>
                <a:cs typeface="+mn-cs"/>
              </a:rPr>
              <a:t> groups have vital knowledge and are</a:t>
            </a:r>
          </a:p>
          <a:p>
            <a:r>
              <a:rPr lang="en-US" sz="1200" b="0" i="0" u="none" strike="noStrike" kern="1200" baseline="0" dirty="0">
                <a:solidFill>
                  <a:schemeClr val="tx1"/>
                </a:solidFill>
                <a:latin typeface="+mn-lt"/>
                <a:ea typeface="+mn-ea"/>
                <a:cs typeface="+mn-cs"/>
              </a:rPr>
              <a:t>demonstrating ingenuity in land management practices to</a:t>
            </a:r>
          </a:p>
          <a:p>
            <a:r>
              <a:rPr lang="en-GB" sz="1200" b="0" i="0" u="none" strike="noStrike" kern="1200" baseline="0" dirty="0">
                <a:solidFill>
                  <a:schemeClr val="tx1"/>
                </a:solidFill>
                <a:latin typeface="+mn-lt"/>
                <a:ea typeface="+mn-ea"/>
                <a:cs typeface="+mn-cs"/>
              </a:rPr>
              <a:t>adapt to climate change.</a:t>
            </a:r>
          </a:p>
          <a:p>
            <a:r>
              <a:rPr lang="en-US" sz="1200" b="0" i="0" u="none" strike="noStrike" kern="1200" baseline="0" dirty="0">
                <a:solidFill>
                  <a:schemeClr val="tx1"/>
                </a:solidFill>
                <a:latin typeface="+mn-lt"/>
                <a:ea typeface="+mn-ea"/>
                <a:cs typeface="+mn-cs"/>
              </a:rPr>
              <a:t>Most of the literature focuses on the greater vulnerability</a:t>
            </a:r>
          </a:p>
          <a:p>
            <a:r>
              <a:rPr lang="en-US" sz="1200" b="0" i="0" u="none" strike="noStrike" kern="1200" baseline="0" dirty="0">
                <a:solidFill>
                  <a:schemeClr val="tx1"/>
                </a:solidFill>
                <a:latin typeface="+mn-lt"/>
                <a:ea typeface="+mn-ea"/>
                <a:cs typeface="+mn-cs"/>
              </a:rPr>
              <a:t>of women and other socially </a:t>
            </a:r>
            <a:r>
              <a:rPr lang="en-US" sz="1200" b="0" i="0" u="none" strike="noStrike" kern="1200" baseline="0" dirty="0" err="1">
                <a:solidFill>
                  <a:schemeClr val="tx1"/>
                </a:solidFill>
                <a:latin typeface="+mn-lt"/>
                <a:ea typeface="+mn-ea"/>
                <a:cs typeface="+mn-cs"/>
              </a:rPr>
              <a:t>marginalised</a:t>
            </a:r>
            <a:r>
              <a:rPr lang="en-US" sz="1200" b="0" i="0" u="none" strike="noStrike" kern="1200" baseline="0" dirty="0">
                <a:solidFill>
                  <a:schemeClr val="tx1"/>
                </a:solidFill>
                <a:latin typeface="+mn-lt"/>
                <a:ea typeface="+mn-ea"/>
                <a:cs typeface="+mn-cs"/>
              </a:rPr>
              <a:t> groups to the</a:t>
            </a:r>
          </a:p>
          <a:p>
            <a:r>
              <a:rPr lang="en-US" sz="1200" b="0" i="0" u="none" strike="noStrike" kern="1200" baseline="0" dirty="0">
                <a:solidFill>
                  <a:schemeClr val="tx1"/>
                </a:solidFill>
                <a:latin typeface="+mn-lt"/>
                <a:ea typeface="+mn-ea"/>
                <a:cs typeface="+mn-cs"/>
              </a:rPr>
              <a:t>negative impacts of climate change. However, it is important</a:t>
            </a:r>
          </a:p>
          <a:p>
            <a:r>
              <a:rPr lang="en-US" sz="1200" b="0" i="0" u="none" strike="noStrike" kern="1200" baseline="0" dirty="0">
                <a:solidFill>
                  <a:schemeClr val="tx1"/>
                </a:solidFill>
                <a:latin typeface="+mn-lt"/>
                <a:ea typeface="+mn-ea"/>
                <a:cs typeface="+mn-cs"/>
              </a:rPr>
              <a:t>not to fall into framing people as ‘victims’. Narratives should</a:t>
            </a:r>
          </a:p>
          <a:p>
            <a:r>
              <a:rPr lang="en-US" sz="1200" b="0" i="0" u="none" strike="noStrike" kern="1200" baseline="0" dirty="0" err="1">
                <a:solidFill>
                  <a:schemeClr val="tx1"/>
                </a:solidFill>
                <a:latin typeface="+mn-lt"/>
                <a:ea typeface="+mn-ea"/>
                <a:cs typeface="+mn-cs"/>
              </a:rPr>
              <a:t>recognise</a:t>
            </a:r>
            <a:r>
              <a:rPr lang="en-US" sz="1200" b="0" i="0" u="none" strike="noStrike" kern="1200" baseline="0" dirty="0">
                <a:solidFill>
                  <a:schemeClr val="tx1"/>
                </a:solidFill>
                <a:latin typeface="+mn-lt"/>
                <a:ea typeface="+mn-ea"/>
                <a:cs typeface="+mn-cs"/>
              </a:rPr>
              <a:t> the real strengths and ingenuity of women,</a:t>
            </a:r>
          </a:p>
          <a:p>
            <a:r>
              <a:rPr lang="en-US" sz="1200" b="0" i="0" u="none" strike="noStrike" kern="1200" baseline="0" dirty="0">
                <a:solidFill>
                  <a:schemeClr val="tx1"/>
                </a:solidFill>
                <a:latin typeface="+mn-lt"/>
                <a:ea typeface="+mn-ea"/>
                <a:cs typeface="+mn-cs"/>
              </a:rPr>
              <a:t>indigenous people and other </a:t>
            </a:r>
            <a:r>
              <a:rPr lang="en-US" sz="1200" b="0" i="0" u="none" strike="noStrike" kern="1200" baseline="0" dirty="0" err="1">
                <a:solidFill>
                  <a:schemeClr val="tx1"/>
                </a:solidFill>
                <a:latin typeface="+mn-lt"/>
                <a:ea typeface="+mn-ea"/>
                <a:cs typeface="+mn-cs"/>
              </a:rPr>
              <a:t>marginalised</a:t>
            </a:r>
            <a:r>
              <a:rPr lang="en-US" sz="1200" b="0" i="0" u="none" strike="noStrike" kern="1200" baseline="0" dirty="0">
                <a:solidFill>
                  <a:schemeClr val="tx1"/>
                </a:solidFill>
                <a:latin typeface="+mn-lt"/>
                <a:ea typeface="+mn-ea"/>
                <a:cs typeface="+mn-cs"/>
              </a:rPr>
              <a:t> groups,</a:t>
            </a:r>
          </a:p>
          <a:p>
            <a:r>
              <a:rPr lang="en-US" sz="1200" b="0" i="0" u="none" strike="noStrike" kern="1200" baseline="0" dirty="0">
                <a:solidFill>
                  <a:schemeClr val="tx1"/>
                </a:solidFill>
                <a:latin typeface="+mn-lt"/>
                <a:ea typeface="+mn-ea"/>
                <a:cs typeface="+mn-cs"/>
              </a:rPr>
              <a:t>particularly in adapting to climate change. Also, it should be</a:t>
            </a:r>
          </a:p>
          <a:p>
            <a:r>
              <a:rPr lang="en-US" sz="1200" b="0" i="0" u="none" strike="noStrike" kern="1200" baseline="0" dirty="0" err="1">
                <a:solidFill>
                  <a:schemeClr val="tx1"/>
                </a:solidFill>
                <a:latin typeface="+mn-lt"/>
                <a:ea typeface="+mn-ea"/>
                <a:cs typeface="+mn-cs"/>
              </a:rPr>
              <a:t>recognised</a:t>
            </a:r>
            <a:r>
              <a:rPr lang="en-US" sz="1200" b="0" i="0" u="none" strike="noStrike" kern="1200" baseline="0" dirty="0">
                <a:solidFill>
                  <a:schemeClr val="tx1"/>
                </a:solidFill>
                <a:latin typeface="+mn-lt"/>
                <a:ea typeface="+mn-ea"/>
                <a:cs typeface="+mn-cs"/>
              </a:rPr>
              <a:t> that women often assume new leadership roles</a:t>
            </a:r>
          </a:p>
          <a:p>
            <a:r>
              <a:rPr lang="en-US" sz="1200" b="0" i="0" u="none" strike="noStrike" kern="1200" baseline="0" dirty="0">
                <a:solidFill>
                  <a:schemeClr val="tx1"/>
                </a:solidFill>
                <a:latin typeface="+mn-lt"/>
                <a:ea typeface="+mn-ea"/>
                <a:cs typeface="+mn-cs"/>
              </a:rPr>
              <a:t>when adapting to already-felt impacts of climate change.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 broad approach to gender issues</a:t>
            </a:r>
          </a:p>
          <a:p>
            <a:r>
              <a:rPr lang="en-US" sz="1200" b="0" i="0" u="none" strike="noStrike" kern="1200" baseline="0" dirty="0">
                <a:solidFill>
                  <a:schemeClr val="tx1"/>
                </a:solidFill>
                <a:latin typeface="+mn-lt"/>
                <a:ea typeface="+mn-ea"/>
                <a:cs typeface="+mn-cs"/>
              </a:rPr>
              <a:t>There is insufficient research to date on how climate</a:t>
            </a:r>
          </a:p>
          <a:p>
            <a:r>
              <a:rPr lang="en-US" sz="1200" b="0" i="1" u="none" strike="noStrike" kern="1200" baseline="0" dirty="0">
                <a:solidFill>
                  <a:schemeClr val="tx1"/>
                </a:solidFill>
                <a:latin typeface="+mn-lt"/>
                <a:ea typeface="+mn-ea"/>
                <a:cs typeface="+mn-cs"/>
              </a:rPr>
              <a:t>mitigation </a:t>
            </a:r>
            <a:r>
              <a:rPr lang="en-US" sz="1200" b="0" i="0" u="none" strike="noStrike" kern="1200" baseline="0" dirty="0">
                <a:solidFill>
                  <a:schemeClr val="tx1"/>
                </a:solidFill>
                <a:latin typeface="+mn-lt"/>
                <a:ea typeface="+mn-ea"/>
                <a:cs typeface="+mn-cs"/>
              </a:rPr>
              <a:t>activities are empowering or disempowering</a:t>
            </a:r>
          </a:p>
          <a:p>
            <a:r>
              <a:rPr lang="en-US" sz="1200" b="0" i="0" u="none" strike="noStrike" kern="1200" baseline="0" dirty="0">
                <a:solidFill>
                  <a:schemeClr val="tx1"/>
                </a:solidFill>
                <a:latin typeface="+mn-lt"/>
                <a:ea typeface="+mn-ea"/>
                <a:cs typeface="+mn-cs"/>
              </a:rPr>
              <a:t>women and affecting women’s and girls’ wellbeing. This is</a:t>
            </a:r>
          </a:p>
          <a:p>
            <a:r>
              <a:rPr lang="en-US" sz="1200" b="0" i="0" u="none" strike="noStrike" kern="1200" baseline="0" dirty="0">
                <a:solidFill>
                  <a:schemeClr val="tx1"/>
                </a:solidFill>
                <a:latin typeface="+mn-lt"/>
                <a:ea typeface="+mn-ea"/>
                <a:cs typeface="+mn-cs"/>
              </a:rPr>
              <a:t>a priority area for further enquiry. For land-based climate</a:t>
            </a:r>
          </a:p>
          <a:p>
            <a:r>
              <a:rPr lang="en-US" sz="1200" b="0" i="0" u="none" strike="noStrike" kern="1200" baseline="0" dirty="0">
                <a:solidFill>
                  <a:schemeClr val="tx1"/>
                </a:solidFill>
                <a:latin typeface="+mn-lt"/>
                <a:ea typeface="+mn-ea"/>
                <a:cs typeface="+mn-cs"/>
              </a:rPr>
              <a:t>mitigation, there is some evidence that these activities</a:t>
            </a:r>
          </a:p>
          <a:p>
            <a:r>
              <a:rPr lang="en-US" sz="1200" b="0" i="0" u="none" strike="noStrike" kern="1200" baseline="0" dirty="0">
                <a:solidFill>
                  <a:schemeClr val="tx1"/>
                </a:solidFill>
                <a:latin typeface="+mn-lt"/>
                <a:ea typeface="+mn-ea"/>
                <a:cs typeface="+mn-cs"/>
              </a:rPr>
              <a:t>‘may interfere with traditional livelihoods in rural areas,</a:t>
            </a:r>
          </a:p>
          <a:p>
            <a:r>
              <a:rPr lang="en-US" sz="1200" b="0" i="0" u="none" strike="noStrike" kern="1200" baseline="0" dirty="0">
                <a:solidFill>
                  <a:schemeClr val="tx1"/>
                </a:solidFill>
                <a:latin typeface="+mn-lt"/>
                <a:ea typeface="+mn-ea"/>
                <a:cs typeface="+mn-cs"/>
              </a:rPr>
              <a:t>cause conflicts, lead to a decline in women’s livelihoods and</a:t>
            </a:r>
          </a:p>
          <a:p>
            <a:r>
              <a:rPr lang="en-US" sz="1200" b="0" i="0" u="none" strike="noStrike" kern="1200" baseline="0" dirty="0">
                <a:solidFill>
                  <a:schemeClr val="tx1"/>
                </a:solidFill>
                <a:latin typeface="+mn-lt"/>
                <a:ea typeface="+mn-ea"/>
                <a:cs typeface="+mn-cs"/>
              </a:rPr>
              <a:t>reinforce existing inequities and social exclusions if elite</a:t>
            </a:r>
          </a:p>
          <a:p>
            <a:r>
              <a:rPr lang="en-US" sz="1200" b="0" i="0" u="none" strike="noStrike" kern="1200" baseline="0" dirty="0">
                <a:solidFill>
                  <a:schemeClr val="tx1"/>
                </a:solidFill>
                <a:latin typeface="+mn-lt"/>
                <a:ea typeface="+mn-ea"/>
                <a:cs typeface="+mn-cs"/>
              </a:rPr>
              <a:t>capture is not prevented.’ These include cultivating biofuel</a:t>
            </a:r>
          </a:p>
          <a:p>
            <a:r>
              <a:rPr lang="en-US" sz="1200" b="0" i="0" u="none" strike="noStrike" kern="1200" baseline="0" dirty="0">
                <a:solidFill>
                  <a:schemeClr val="tx1"/>
                </a:solidFill>
                <a:latin typeface="+mn-lt"/>
                <a:ea typeface="+mn-ea"/>
                <a:cs typeface="+mn-cs"/>
              </a:rPr>
              <a:t>crops, Reduced Emissions from Deforestation and forest</a:t>
            </a:r>
          </a:p>
          <a:p>
            <a:r>
              <a:rPr lang="en-US" sz="1200" b="0" i="0" u="none" strike="noStrike" kern="1200" baseline="0" dirty="0">
                <a:solidFill>
                  <a:schemeClr val="tx1"/>
                </a:solidFill>
                <a:latin typeface="+mn-lt"/>
                <a:ea typeface="+mn-ea"/>
                <a:cs typeface="+mn-cs"/>
              </a:rPr>
              <a:t>Degradation and related forest conservation activities for</a:t>
            </a:r>
          </a:p>
          <a:p>
            <a:r>
              <a:rPr lang="en-US" sz="1200" b="0" i="0" u="none" strike="noStrike" kern="1200" baseline="0" dirty="0">
                <a:solidFill>
                  <a:schemeClr val="tx1"/>
                </a:solidFill>
                <a:latin typeface="+mn-lt"/>
                <a:ea typeface="+mn-ea"/>
                <a:cs typeface="+mn-cs"/>
              </a:rPr>
              <a:t>financing on global markets (REDD+) and other policies such</a:t>
            </a:r>
          </a:p>
          <a:p>
            <a:r>
              <a:rPr lang="en-US" sz="1200" b="0" i="0" u="none" strike="noStrike" kern="1200" baseline="0" dirty="0">
                <a:solidFill>
                  <a:schemeClr val="tx1"/>
                </a:solidFill>
                <a:latin typeface="+mn-lt"/>
                <a:ea typeface="+mn-ea"/>
                <a:cs typeface="+mn-cs"/>
              </a:rPr>
              <a:t>as developing large solar farms requiring large areas of land.</a:t>
            </a:r>
          </a:p>
          <a:p>
            <a:r>
              <a:rPr lang="en-US" sz="1200" b="0" i="0" u="none" strike="noStrike" kern="1200" baseline="0" dirty="0">
                <a:solidFill>
                  <a:schemeClr val="tx1"/>
                </a:solidFill>
                <a:latin typeface="+mn-lt"/>
                <a:ea typeface="+mn-ea"/>
                <a:cs typeface="+mn-cs"/>
              </a:rPr>
              <a:t>Although women’s needs in a changing climate often call</a:t>
            </a:r>
          </a:p>
          <a:p>
            <a:r>
              <a:rPr lang="en-US" sz="1200" b="0" i="0" u="none" strike="noStrike" kern="1200" baseline="0" dirty="0">
                <a:solidFill>
                  <a:schemeClr val="tx1"/>
                </a:solidFill>
                <a:latin typeface="+mn-lt"/>
                <a:ea typeface="+mn-ea"/>
                <a:cs typeface="+mn-cs"/>
              </a:rPr>
              <a:t>for special attention to ensure that climate policies and</a:t>
            </a:r>
          </a:p>
          <a:p>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are not designed for a ‘man’s world’, it is useful</a:t>
            </a:r>
          </a:p>
          <a:p>
            <a:r>
              <a:rPr lang="en-US" sz="1200" b="0" i="0" u="none" strike="noStrike" kern="1200" baseline="0" dirty="0">
                <a:solidFill>
                  <a:schemeClr val="tx1"/>
                </a:solidFill>
                <a:latin typeface="+mn-lt"/>
                <a:ea typeface="+mn-ea"/>
                <a:cs typeface="+mn-cs"/>
              </a:rPr>
              <a:t>to understand issues through the lens of gender more</a:t>
            </a:r>
          </a:p>
          <a:p>
            <a:r>
              <a:rPr lang="en-US" sz="1200" b="0" i="0" u="none" strike="noStrike" kern="1200" baseline="0" dirty="0">
                <a:solidFill>
                  <a:schemeClr val="tx1"/>
                </a:solidFill>
                <a:latin typeface="+mn-lt"/>
                <a:ea typeface="+mn-ea"/>
                <a:cs typeface="+mn-cs"/>
              </a:rPr>
              <a:t>broadly. Gender approaches </a:t>
            </a:r>
            <a:r>
              <a:rPr lang="en-US" sz="1200" b="0" i="0" u="none" strike="noStrike" kern="1200" baseline="0" dirty="0" err="1">
                <a:solidFill>
                  <a:schemeClr val="tx1"/>
                </a:solidFill>
                <a:latin typeface="+mn-lt"/>
                <a:ea typeface="+mn-ea"/>
                <a:cs typeface="+mn-cs"/>
              </a:rPr>
              <a:t>recognise</a:t>
            </a:r>
            <a:r>
              <a:rPr lang="en-US" sz="1200" b="0" i="0" u="none" strike="noStrike" kern="1200" baseline="0" dirty="0">
                <a:solidFill>
                  <a:schemeClr val="tx1"/>
                </a:solidFill>
                <a:latin typeface="+mn-lt"/>
                <a:ea typeface="+mn-ea"/>
                <a:cs typeface="+mn-cs"/>
              </a:rPr>
              <a:t> that some climate</a:t>
            </a:r>
          </a:p>
          <a:p>
            <a:r>
              <a:rPr lang="en-US" sz="1200" b="0" i="0" u="none" strike="noStrike" kern="1200" baseline="0" dirty="0">
                <a:solidFill>
                  <a:schemeClr val="tx1"/>
                </a:solidFill>
                <a:latin typeface="+mn-lt"/>
                <a:ea typeface="+mn-ea"/>
                <a:cs typeface="+mn-cs"/>
              </a:rPr>
              <a:t>change impacts and responses to climate change affect men</a:t>
            </a:r>
          </a:p>
          <a:p>
            <a:r>
              <a:rPr lang="en-US" sz="1200" b="0" i="0" u="none" strike="noStrike" kern="1200" baseline="0" dirty="0">
                <a:solidFill>
                  <a:schemeClr val="tx1"/>
                </a:solidFill>
                <a:latin typeface="+mn-lt"/>
                <a:ea typeface="+mn-ea"/>
                <a:cs typeface="+mn-cs"/>
              </a:rPr>
              <a:t>and masculinity in ways that need to be better understood.</a:t>
            </a:r>
          </a:p>
          <a:p>
            <a:r>
              <a:rPr lang="en-US" sz="1200" b="0" i="0" u="none" strike="noStrike" kern="1200" baseline="0" dirty="0">
                <a:solidFill>
                  <a:schemeClr val="tx1"/>
                </a:solidFill>
                <a:latin typeface="+mn-lt"/>
                <a:ea typeface="+mn-ea"/>
                <a:cs typeface="+mn-cs"/>
              </a:rPr>
              <a:t>Despite known differences between women and men, land</a:t>
            </a:r>
          </a:p>
          <a:p>
            <a:r>
              <a:rPr lang="en-US" sz="1200" b="0" i="0" u="none" strike="noStrike" kern="1200" baseline="0" dirty="0">
                <a:solidFill>
                  <a:schemeClr val="tx1"/>
                </a:solidFill>
                <a:latin typeface="+mn-lt"/>
                <a:ea typeface="+mn-ea"/>
                <a:cs typeface="+mn-cs"/>
              </a:rPr>
              <a:t>restoration and rehabilitation efforts have tended to be</a:t>
            </a:r>
          </a:p>
          <a:p>
            <a:r>
              <a:rPr lang="en-GB" sz="1200" b="0" i="0" u="none" strike="noStrike" kern="1200" baseline="0" dirty="0">
                <a:solidFill>
                  <a:schemeClr val="tx1"/>
                </a:solidFill>
                <a:latin typeface="+mn-lt"/>
                <a:ea typeface="+mn-ea"/>
                <a:cs typeface="+mn-cs"/>
              </a:rPr>
              <a:t>‘gender-blind’.</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Tackling inequality</a:t>
            </a:r>
          </a:p>
          <a:p>
            <a:r>
              <a:rPr lang="en-US" sz="1200" b="0" i="0" u="none" strike="noStrike" kern="1200" baseline="0" dirty="0">
                <a:solidFill>
                  <a:schemeClr val="tx1"/>
                </a:solidFill>
                <a:latin typeface="+mn-lt"/>
                <a:ea typeface="+mn-ea"/>
                <a:cs typeface="+mn-cs"/>
              </a:rPr>
              <a:t>Inequality is one of the greatest overall challenges in the</a:t>
            </a:r>
          </a:p>
          <a:p>
            <a:r>
              <a:rPr lang="en-US" sz="1200" b="0" i="0" u="none" strike="noStrike" kern="1200" baseline="0" dirty="0">
                <a:solidFill>
                  <a:schemeClr val="tx1"/>
                </a:solidFill>
                <a:latin typeface="+mn-lt"/>
                <a:ea typeface="+mn-ea"/>
                <a:cs typeface="+mn-cs"/>
              </a:rPr>
              <a:t>context of land management and sustainable development</a:t>
            </a:r>
          </a:p>
          <a:p>
            <a:r>
              <a:rPr lang="en-US" sz="1200" b="0" i="0" u="none" strike="noStrike" kern="1200" baseline="0" dirty="0">
                <a:solidFill>
                  <a:schemeClr val="tx1"/>
                </a:solidFill>
                <a:latin typeface="+mn-lt"/>
                <a:ea typeface="+mn-ea"/>
                <a:cs typeface="+mn-cs"/>
              </a:rPr>
              <a:t>in a changing climate. Effective and reliable social safety</a:t>
            </a:r>
          </a:p>
          <a:p>
            <a:r>
              <a:rPr lang="en-US" sz="1200" b="0" i="0" u="none" strike="noStrike" kern="1200" baseline="0" dirty="0">
                <a:solidFill>
                  <a:schemeClr val="tx1"/>
                </a:solidFill>
                <a:latin typeface="+mn-lt"/>
                <a:ea typeface="+mn-ea"/>
                <a:cs typeface="+mn-cs"/>
              </a:rPr>
              <a:t>nets are required to address the impacts of climate</a:t>
            </a:r>
          </a:p>
          <a:p>
            <a:r>
              <a:rPr lang="en-US" sz="1200" b="0" i="0" u="none" strike="noStrike" kern="1200" baseline="0" dirty="0">
                <a:solidFill>
                  <a:schemeClr val="tx1"/>
                </a:solidFill>
                <a:latin typeface="+mn-lt"/>
                <a:ea typeface="+mn-ea"/>
                <a:cs typeface="+mn-cs"/>
              </a:rPr>
              <a:t>change on the poorest. Social protection coverage is</a:t>
            </a:r>
          </a:p>
          <a:p>
            <a:r>
              <a:rPr lang="en-US" sz="1200" b="0" i="0" u="none" strike="noStrike" kern="1200" baseline="0" dirty="0">
                <a:solidFill>
                  <a:schemeClr val="tx1"/>
                </a:solidFill>
                <a:latin typeface="+mn-lt"/>
                <a:ea typeface="+mn-ea"/>
                <a:cs typeface="+mn-cs"/>
              </a:rPr>
              <a:t>currently low, especially for poor rural people. Here, social</a:t>
            </a:r>
          </a:p>
          <a:p>
            <a:r>
              <a:rPr lang="en-US" sz="1200" b="0" i="0" u="none" strike="noStrike" kern="1200" baseline="0" dirty="0">
                <a:solidFill>
                  <a:schemeClr val="tx1"/>
                </a:solidFill>
                <a:latin typeface="+mn-lt"/>
                <a:ea typeface="+mn-ea"/>
                <a:cs typeface="+mn-cs"/>
              </a:rPr>
              <a:t>protection refers to policies and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to decrease</a:t>
            </a:r>
          </a:p>
          <a:p>
            <a:r>
              <a:rPr lang="en-US" sz="1200" b="0" i="0" u="none" strike="noStrike" kern="1200" baseline="0" dirty="0">
                <a:solidFill>
                  <a:schemeClr val="tx1"/>
                </a:solidFill>
                <a:latin typeface="+mn-lt"/>
                <a:ea typeface="+mn-ea"/>
                <a:cs typeface="+mn-cs"/>
              </a:rPr>
              <a:t>the poverty and vulnerability of targeted populations,</a:t>
            </a:r>
          </a:p>
          <a:p>
            <a:r>
              <a:rPr lang="en-US" sz="1200" b="0" i="0" u="none" strike="noStrike" kern="1200" baseline="0" dirty="0">
                <a:solidFill>
                  <a:schemeClr val="tx1"/>
                </a:solidFill>
                <a:latin typeface="+mn-lt"/>
                <a:ea typeface="+mn-ea"/>
                <a:cs typeface="+mn-cs"/>
              </a:rPr>
              <a:t>such as state assistance for people who are pregnant,</a:t>
            </a:r>
          </a:p>
          <a:p>
            <a:r>
              <a:rPr lang="en-US" sz="1200" b="0" i="0" u="none" strike="noStrike" kern="1200" baseline="0" dirty="0">
                <a:solidFill>
                  <a:schemeClr val="tx1"/>
                </a:solidFill>
                <a:latin typeface="+mn-lt"/>
                <a:ea typeface="+mn-ea"/>
                <a:cs typeface="+mn-cs"/>
              </a:rPr>
              <a:t>elderly, unemployed or suffering from long-term sickness</a:t>
            </a:r>
          </a:p>
          <a:p>
            <a:r>
              <a:rPr lang="en-US" sz="1200" b="0" i="0" u="none" strike="noStrike" kern="1200" baseline="0" dirty="0">
                <a:solidFill>
                  <a:schemeClr val="tx1"/>
                </a:solidFill>
                <a:latin typeface="+mn-lt"/>
                <a:ea typeface="+mn-ea"/>
                <a:cs typeface="+mn-cs"/>
              </a:rPr>
              <a:t>or disability. There is a need to explore how local support</a:t>
            </a:r>
          </a:p>
          <a:p>
            <a:r>
              <a:rPr lang="en-US" sz="1200" b="0" i="0" u="none" strike="noStrike" kern="1200" baseline="0" dirty="0">
                <a:solidFill>
                  <a:schemeClr val="tx1"/>
                </a:solidFill>
                <a:latin typeface="+mn-lt"/>
                <a:ea typeface="+mn-ea"/>
                <a:cs typeface="+mn-cs"/>
              </a:rPr>
              <a:t>institutions could be strengthened to extend social</a:t>
            </a:r>
          </a:p>
          <a:p>
            <a:r>
              <a:rPr lang="en-GB" sz="1200" b="0" i="0" u="none" strike="noStrike" kern="1200" baseline="0" dirty="0">
                <a:solidFill>
                  <a:schemeClr val="tx1"/>
                </a:solidFill>
                <a:latin typeface="+mn-lt"/>
                <a:ea typeface="+mn-ea"/>
                <a:cs typeface="+mn-cs"/>
              </a:rPr>
              <a:t>protection. </a:t>
            </a:r>
          </a:p>
          <a:p>
            <a:endParaRPr lang="en-GB"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People’s diverse needs and talents</a:t>
            </a:r>
          </a:p>
          <a:p>
            <a:r>
              <a:rPr lang="en-US" sz="1200" b="0" i="0" u="none" strike="noStrike" kern="1200" baseline="0" dirty="0">
                <a:solidFill>
                  <a:schemeClr val="tx1"/>
                </a:solidFill>
                <a:latin typeface="+mn-lt"/>
                <a:ea typeface="+mn-ea"/>
                <a:cs typeface="+mn-cs"/>
              </a:rPr>
              <a:t>Intersectional approaches are growing in importance as a</a:t>
            </a:r>
          </a:p>
          <a:p>
            <a:r>
              <a:rPr lang="en-US" sz="1200" b="0" i="0" u="none" strike="noStrike" kern="1200" baseline="0" dirty="0">
                <a:solidFill>
                  <a:schemeClr val="tx1"/>
                </a:solidFill>
                <a:latin typeface="+mn-lt"/>
                <a:ea typeface="+mn-ea"/>
                <a:cs typeface="+mn-cs"/>
              </a:rPr>
              <a:t>more nuanced way of looking at how climate policies and</a:t>
            </a:r>
          </a:p>
          <a:p>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affect the agency and wellbeing of different</a:t>
            </a:r>
          </a:p>
          <a:p>
            <a:r>
              <a:rPr lang="en-US" sz="1200" b="0" i="0" u="none" strike="noStrike" kern="1200" baseline="0" dirty="0">
                <a:solidFill>
                  <a:schemeClr val="tx1"/>
                </a:solidFill>
                <a:latin typeface="+mn-lt"/>
                <a:ea typeface="+mn-ea"/>
                <a:cs typeface="+mn-cs"/>
              </a:rPr>
              <a:t>groups of people. This means looking at the many ways in</a:t>
            </a:r>
          </a:p>
          <a:p>
            <a:r>
              <a:rPr lang="en-US" sz="1200" b="0" i="0" u="none" strike="noStrike" kern="1200" baseline="0" dirty="0">
                <a:solidFill>
                  <a:schemeClr val="tx1"/>
                </a:solidFill>
                <a:latin typeface="+mn-lt"/>
                <a:ea typeface="+mn-ea"/>
                <a:cs typeface="+mn-cs"/>
              </a:rPr>
              <a:t>which people could be vulnerable to climate change and</a:t>
            </a:r>
          </a:p>
          <a:p>
            <a:r>
              <a:rPr lang="en-US" sz="1200" b="0" i="0" u="none" strike="noStrike" kern="1200" baseline="0" dirty="0">
                <a:solidFill>
                  <a:schemeClr val="tx1"/>
                </a:solidFill>
                <a:latin typeface="+mn-lt"/>
                <a:ea typeface="+mn-ea"/>
                <a:cs typeface="+mn-cs"/>
              </a:rPr>
              <a:t>are able to respond effectively – based not only on gender</a:t>
            </a:r>
          </a:p>
          <a:p>
            <a:r>
              <a:rPr lang="en-US" sz="1200" b="0" i="0" u="none" strike="noStrike" kern="1200" baseline="0" dirty="0">
                <a:solidFill>
                  <a:schemeClr val="tx1"/>
                </a:solidFill>
                <a:latin typeface="+mn-lt"/>
                <a:ea typeface="+mn-ea"/>
                <a:cs typeface="+mn-cs"/>
              </a:rPr>
              <a:t>but also on income, age, ethnicity, (dis)ability and other</a:t>
            </a:r>
          </a:p>
          <a:p>
            <a:r>
              <a:rPr lang="en-GB" sz="1200" b="0" i="0" u="none" strike="noStrike" kern="1200" baseline="0" dirty="0">
                <a:solidFill>
                  <a:schemeClr val="tx1"/>
                </a:solidFill>
                <a:latin typeface="+mn-lt"/>
                <a:ea typeface="+mn-ea"/>
                <a:cs typeface="+mn-cs"/>
              </a:rPr>
              <a:t>social and physical attributes.</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16</a:t>
            </a:fld>
            <a:endParaRPr lang="en-US"/>
          </a:p>
        </p:txBody>
      </p:sp>
    </p:spTree>
    <p:extLst>
      <p:ext uri="{BB962C8B-B14F-4D97-AF65-F5344CB8AC3E}">
        <p14:creationId xmlns:p14="http://schemas.microsoft.com/office/powerpoint/2010/main" val="378823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mix of coherent policies helps deliver sustainable</a:t>
            </a:r>
          </a:p>
          <a:p>
            <a:r>
              <a:rPr lang="en-US" sz="1200" b="0" i="0" u="none" strike="noStrike" kern="1200" baseline="0" dirty="0">
                <a:solidFill>
                  <a:schemeClr val="tx1"/>
                </a:solidFill>
                <a:latin typeface="+mn-lt"/>
                <a:ea typeface="+mn-ea"/>
                <a:cs typeface="+mn-cs"/>
              </a:rPr>
              <a:t>development in the context of natural resource pressures</a:t>
            </a:r>
          </a:p>
          <a:p>
            <a:r>
              <a:rPr lang="en-US" sz="1200" b="0" i="0" u="none" strike="noStrike" kern="1200" baseline="0" dirty="0">
                <a:solidFill>
                  <a:schemeClr val="tx1"/>
                </a:solidFill>
                <a:latin typeface="+mn-lt"/>
                <a:ea typeface="+mn-ea"/>
                <a:cs typeface="+mn-cs"/>
              </a:rPr>
              <a:t>and a changing climate. The importance of a mix of</a:t>
            </a:r>
          </a:p>
          <a:p>
            <a:r>
              <a:rPr lang="en-US" sz="1200" b="0" i="0" u="none" strike="noStrike" kern="1200" baseline="0" dirty="0">
                <a:solidFill>
                  <a:schemeClr val="tx1"/>
                </a:solidFill>
                <a:latin typeface="+mn-lt"/>
                <a:ea typeface="+mn-ea"/>
                <a:cs typeface="+mn-cs"/>
              </a:rPr>
              <a:t>coherent policies is shown when farmers are helped to</a:t>
            </a:r>
          </a:p>
          <a:p>
            <a:r>
              <a:rPr lang="en-US" sz="1200" b="0" i="0" u="none" strike="noStrike" kern="1200" baseline="0" dirty="0">
                <a:solidFill>
                  <a:schemeClr val="tx1"/>
                </a:solidFill>
                <a:latin typeface="+mn-lt"/>
                <a:ea typeface="+mn-ea"/>
                <a:cs typeface="+mn-cs"/>
              </a:rPr>
              <a:t>respond to drought. A mix of crop insurance, sustainable</a:t>
            </a:r>
          </a:p>
          <a:p>
            <a:r>
              <a:rPr lang="en-US" sz="1200" b="0" i="0" u="none" strike="noStrike" kern="1200" baseline="0" dirty="0">
                <a:solidFill>
                  <a:schemeClr val="tx1"/>
                </a:solidFill>
                <a:latin typeface="+mn-lt"/>
                <a:ea typeface="+mn-ea"/>
                <a:cs typeface="+mn-cs"/>
              </a:rPr>
              <a:t>land management practices, bankruptcy and insolvency</a:t>
            </a:r>
          </a:p>
          <a:p>
            <a:r>
              <a:rPr lang="en-US" sz="1200" b="0" i="0" u="none" strike="noStrike" kern="1200" baseline="0" dirty="0">
                <a:solidFill>
                  <a:schemeClr val="tx1"/>
                </a:solidFill>
                <a:latin typeface="+mn-lt"/>
                <a:ea typeface="+mn-ea"/>
                <a:cs typeface="+mn-cs"/>
              </a:rPr>
              <a:t>measures, co-management by communities for water and</a:t>
            </a:r>
          </a:p>
          <a:p>
            <a:r>
              <a:rPr lang="en-US" sz="1200" b="0" i="0" u="none" strike="noStrike" kern="1200" baseline="0" dirty="0">
                <a:solidFill>
                  <a:schemeClr val="tx1"/>
                </a:solidFill>
                <a:latin typeface="+mn-lt"/>
                <a:ea typeface="+mn-ea"/>
                <a:cs typeface="+mn-cs"/>
              </a:rPr>
              <a:t>disaster planning, and water infrastructure </a:t>
            </a:r>
            <a:r>
              <a:rPr lang="en-US" sz="1200" b="0" i="0" u="none" strike="noStrike" kern="1200" baseline="0" dirty="0" err="1">
                <a:solidFill>
                  <a:schemeClr val="tx1"/>
                </a:solidFill>
                <a:latin typeface="+mn-lt"/>
                <a:ea typeface="+mn-ea"/>
                <a:cs typeface="+mn-cs"/>
              </a:rPr>
              <a:t>programmes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have proven effective when combined.</a:t>
            </a:r>
          </a:p>
          <a:p>
            <a:r>
              <a:rPr lang="en-US" sz="1200" b="0" i="0" u="none" strike="noStrike" kern="1200" baseline="0" dirty="0">
                <a:solidFill>
                  <a:schemeClr val="tx1"/>
                </a:solidFill>
                <a:latin typeface="+mn-lt"/>
                <a:ea typeface="+mn-ea"/>
                <a:cs typeface="+mn-cs"/>
              </a:rPr>
              <a:t>Similarly, a mix of coherent policies was found to be</a:t>
            </a:r>
          </a:p>
          <a:p>
            <a:r>
              <a:rPr lang="en-US" sz="1200" b="0" i="0" u="none" strike="noStrike" kern="1200" baseline="0" dirty="0">
                <a:solidFill>
                  <a:schemeClr val="tx1"/>
                </a:solidFill>
                <a:latin typeface="+mn-lt"/>
                <a:ea typeface="+mn-ea"/>
                <a:cs typeface="+mn-cs"/>
              </a:rPr>
              <a:t>effective for responding to floods: flood zone mapping, land</a:t>
            </a:r>
          </a:p>
          <a:p>
            <a:r>
              <a:rPr lang="en-US" sz="1200" b="0" i="0" u="none" strike="noStrike" kern="1200" baseline="0" dirty="0">
                <a:solidFill>
                  <a:schemeClr val="tx1"/>
                </a:solidFill>
                <a:latin typeface="+mn-lt"/>
                <a:ea typeface="+mn-ea"/>
                <a:cs typeface="+mn-cs"/>
              </a:rPr>
              <a:t>use planning, flood zone building restrictions, business and</a:t>
            </a:r>
          </a:p>
          <a:p>
            <a:r>
              <a:rPr lang="en-GB" sz="1200" b="0" i="0" u="none" strike="noStrike" kern="1200" baseline="0" dirty="0">
                <a:solidFill>
                  <a:schemeClr val="tx1"/>
                </a:solidFill>
                <a:latin typeface="+mn-lt"/>
                <a:ea typeface="+mn-ea"/>
                <a:cs typeface="+mn-cs"/>
              </a:rPr>
              <a:t>crop insurance, disaster assistance payments, preventative</a:t>
            </a:r>
          </a:p>
          <a:p>
            <a:r>
              <a:rPr lang="en-US" sz="1200" b="0" i="0" u="none" strike="noStrike" kern="1200" baseline="0" dirty="0">
                <a:solidFill>
                  <a:schemeClr val="tx1"/>
                </a:solidFill>
                <a:latin typeface="+mn-lt"/>
                <a:ea typeface="+mn-ea"/>
                <a:cs typeface="+mn-cs"/>
              </a:rPr>
              <a:t>instruments such as soil and water management measures</a:t>
            </a:r>
          </a:p>
          <a:p>
            <a:r>
              <a:rPr lang="en-US" sz="1200" b="0" i="0" u="none" strike="noStrike" kern="1200" baseline="0" dirty="0">
                <a:solidFill>
                  <a:schemeClr val="tx1"/>
                </a:solidFill>
                <a:latin typeface="+mn-lt"/>
                <a:ea typeface="+mn-ea"/>
                <a:cs typeface="+mn-cs"/>
              </a:rPr>
              <a:t>for farms and farm infrastructure projects, and bankruptcy</a:t>
            </a:r>
          </a:p>
          <a:p>
            <a:r>
              <a:rPr lang="en-US" sz="1200" b="0" i="0" u="none" strike="noStrike" kern="1200" baseline="0" dirty="0">
                <a:solidFill>
                  <a:schemeClr val="tx1"/>
                </a:solidFill>
                <a:latin typeface="+mn-lt"/>
                <a:ea typeface="+mn-ea"/>
                <a:cs typeface="+mn-cs"/>
              </a:rPr>
              <a:t>measures to help farmers recover from debilitating</a:t>
            </a:r>
          </a:p>
          <a:p>
            <a:r>
              <a:rPr lang="en-GB" sz="1200" b="0" i="0" u="none" strike="noStrike" kern="1200" baseline="0" dirty="0">
                <a:solidFill>
                  <a:schemeClr val="tx1"/>
                </a:solidFill>
                <a:latin typeface="+mn-lt"/>
                <a:ea typeface="+mn-ea"/>
                <a:cs typeface="+mn-cs"/>
              </a:rPr>
              <a:t>economic losses.</a:t>
            </a:r>
          </a:p>
          <a:p>
            <a:r>
              <a:rPr lang="en-US" sz="1200" b="0" i="0" u="none" strike="noStrike" kern="1200" baseline="0" dirty="0">
                <a:solidFill>
                  <a:schemeClr val="tx1"/>
                </a:solidFill>
                <a:latin typeface="+mn-lt"/>
                <a:ea typeface="+mn-ea"/>
                <a:cs typeface="+mn-cs"/>
              </a:rPr>
              <a:t>Adaptive, iterative decision-making is increasingly in use</a:t>
            </a:r>
          </a:p>
          <a:p>
            <a:r>
              <a:rPr lang="en-US" sz="1200" b="0" i="0" u="none" strike="noStrike" kern="1200" baseline="0" dirty="0">
                <a:solidFill>
                  <a:schemeClr val="tx1"/>
                </a:solidFill>
                <a:latin typeface="+mn-lt"/>
                <a:ea typeface="+mn-ea"/>
                <a:cs typeface="+mn-cs"/>
              </a:rPr>
              <a:t>to explore synergies and trade-offs between goals and</a:t>
            </a:r>
          </a:p>
          <a:p>
            <a:r>
              <a:rPr lang="en-US" sz="1200" b="0" i="0" u="none" strike="noStrike" kern="1200" baseline="0" dirty="0">
                <a:solidFill>
                  <a:schemeClr val="tx1"/>
                </a:solidFill>
                <a:latin typeface="+mn-lt"/>
                <a:ea typeface="+mn-ea"/>
                <a:cs typeface="+mn-cs"/>
              </a:rPr>
              <a:t>targets.</a:t>
            </a:r>
          </a:p>
          <a:p>
            <a:r>
              <a:rPr lang="en-US" sz="1200" b="0" i="0" u="none" strike="noStrike" kern="1200" baseline="0" dirty="0">
                <a:solidFill>
                  <a:schemeClr val="tx1"/>
                </a:solidFill>
                <a:latin typeface="+mn-lt"/>
                <a:ea typeface="+mn-ea"/>
                <a:cs typeface="+mn-cs"/>
              </a:rPr>
              <a:t>Adaptive approaches can help tackle the negative</a:t>
            </a:r>
          </a:p>
          <a:p>
            <a:r>
              <a:rPr lang="en-US" sz="1200" b="0" i="0" u="none" strike="noStrike" kern="1200" baseline="0" dirty="0">
                <a:solidFill>
                  <a:schemeClr val="tx1"/>
                </a:solidFill>
                <a:latin typeface="+mn-lt"/>
                <a:ea typeface="+mn-ea"/>
                <a:cs typeface="+mn-cs"/>
              </a:rPr>
              <a:t>impacts of land use change and climate change.</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17</a:t>
            </a:fld>
            <a:endParaRPr lang="en-US"/>
          </a:p>
        </p:txBody>
      </p:sp>
    </p:spTree>
    <p:extLst>
      <p:ext uri="{BB962C8B-B14F-4D97-AF65-F5344CB8AC3E}">
        <p14:creationId xmlns:p14="http://schemas.microsoft.com/office/powerpoint/2010/main" val="394348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18</a:t>
            </a:fld>
            <a:endParaRPr lang="en-US"/>
          </a:p>
        </p:txBody>
      </p:sp>
    </p:spTree>
    <p:extLst>
      <p:ext uri="{BB962C8B-B14F-4D97-AF65-F5344CB8AC3E}">
        <p14:creationId xmlns:p14="http://schemas.microsoft.com/office/powerpoint/2010/main" val="107453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Land must be managed to provide food security as</a:t>
            </a:r>
          </a:p>
          <a:p>
            <a:r>
              <a:rPr lang="en-US" sz="1200" b="0" i="0" u="none" strike="noStrike" kern="1200" baseline="0" dirty="0">
                <a:solidFill>
                  <a:schemeClr val="tx1"/>
                </a:solidFill>
                <a:latin typeface="+mn-lt"/>
                <a:ea typeface="+mn-ea"/>
                <a:cs typeface="+mn-cs"/>
              </a:rPr>
              <a:t>the world’s population increases and to support other</a:t>
            </a:r>
          </a:p>
          <a:p>
            <a:r>
              <a:rPr lang="en-US" sz="1200" b="0" i="0" u="none" strike="noStrike" kern="1200" baseline="0" dirty="0">
                <a:solidFill>
                  <a:schemeClr val="tx1"/>
                </a:solidFill>
                <a:latin typeface="+mn-lt"/>
                <a:ea typeface="+mn-ea"/>
                <a:cs typeface="+mn-cs"/>
              </a:rPr>
              <a:t>sustainable development goals. This means there are limits</a:t>
            </a:r>
          </a:p>
          <a:p>
            <a:r>
              <a:rPr lang="en-US" sz="1200" b="0" i="0" u="none" strike="noStrike" kern="1200" baseline="0" dirty="0">
                <a:solidFill>
                  <a:schemeClr val="tx1"/>
                </a:solidFill>
                <a:latin typeface="+mn-lt"/>
                <a:ea typeface="+mn-ea"/>
                <a:cs typeface="+mn-cs"/>
              </a:rPr>
              <a:t>to the contribution of land to climate change mitigation</a:t>
            </a:r>
          </a:p>
          <a:p>
            <a:r>
              <a:rPr lang="en-US" sz="1200" b="0" i="0" u="none" strike="noStrike" kern="1200" baseline="0" dirty="0">
                <a:solidFill>
                  <a:schemeClr val="tx1"/>
                </a:solidFill>
                <a:latin typeface="+mn-lt"/>
                <a:ea typeface="+mn-ea"/>
                <a:cs typeface="+mn-cs"/>
              </a:rPr>
              <a:t>by, for example, cultivating bioenergy crops and afforesting</a:t>
            </a:r>
          </a:p>
          <a:p>
            <a:r>
              <a:rPr lang="en-US" sz="1200" b="0" i="0" u="none" strike="noStrike" kern="1200" baseline="0" dirty="0">
                <a:solidFill>
                  <a:schemeClr val="tx1"/>
                </a:solidFill>
                <a:latin typeface="+mn-lt"/>
                <a:ea typeface="+mn-ea"/>
                <a:cs typeface="+mn-cs"/>
              </a:rPr>
              <a:t>land to sequester carbon dioxide from the atmosphere.</a:t>
            </a:r>
          </a:p>
          <a:p>
            <a:r>
              <a:rPr lang="en-US" sz="1200" b="0" i="0" u="none" strike="noStrike" kern="1200" baseline="0" dirty="0">
                <a:solidFill>
                  <a:schemeClr val="tx1"/>
                </a:solidFill>
                <a:latin typeface="+mn-lt"/>
                <a:ea typeface="+mn-ea"/>
                <a:cs typeface="+mn-cs"/>
              </a:rPr>
              <a:t>It also takes time for trees and soils to store carbon</a:t>
            </a:r>
          </a:p>
          <a:p>
            <a:r>
              <a:rPr lang="en-GB" sz="1200" b="0" i="0" u="none" strike="noStrike" kern="1200" baseline="0" dirty="0">
                <a:solidFill>
                  <a:schemeClr val="tx1"/>
                </a:solidFill>
                <a:latin typeface="+mn-lt"/>
                <a:ea typeface="+mn-ea"/>
                <a:cs typeface="+mn-cs"/>
              </a:rPr>
              <a:t>effectively.</a:t>
            </a:r>
          </a:p>
          <a:p>
            <a:r>
              <a:rPr lang="en-US" sz="1200" b="0" i="0" u="none" strike="noStrike" kern="1200" baseline="0" dirty="0">
                <a:solidFill>
                  <a:schemeClr val="tx1"/>
                </a:solidFill>
                <a:latin typeface="+mn-lt"/>
                <a:ea typeface="+mn-ea"/>
                <a:cs typeface="+mn-cs"/>
              </a:rPr>
              <a:t>If bioenergy crops and trees were planted on a scale</a:t>
            </a:r>
          </a:p>
          <a:p>
            <a:r>
              <a:rPr lang="en-US" sz="1200" b="0" i="0" u="none" strike="noStrike" kern="1200" baseline="0" dirty="0">
                <a:solidFill>
                  <a:schemeClr val="tx1"/>
                </a:solidFill>
                <a:latin typeface="+mn-lt"/>
                <a:ea typeface="+mn-ea"/>
                <a:cs typeface="+mn-cs"/>
              </a:rPr>
              <a:t>that delivered millions of gigatons per year of carbon</a:t>
            </a:r>
          </a:p>
          <a:p>
            <a:r>
              <a:rPr lang="en-US" sz="1200" b="0" i="0" u="none" strike="noStrike" kern="1200" baseline="0" dirty="0">
                <a:solidFill>
                  <a:schemeClr val="tx1"/>
                </a:solidFill>
                <a:latin typeface="+mn-lt"/>
                <a:ea typeface="+mn-ea"/>
                <a:cs typeface="+mn-cs"/>
              </a:rPr>
              <a:t>sequestration, then land conversion would increase greatly.</a:t>
            </a:r>
          </a:p>
          <a:p>
            <a:r>
              <a:rPr lang="en-US" sz="1200" b="0" i="0" u="none" strike="noStrike" kern="1200" baseline="0" dirty="0">
                <a:solidFill>
                  <a:schemeClr val="tx1"/>
                </a:solidFill>
                <a:latin typeface="+mn-lt"/>
                <a:ea typeface="+mn-ea"/>
                <a:cs typeface="+mn-cs"/>
              </a:rPr>
              <a:t>This could lead to adverse side effects for climate change</a:t>
            </a:r>
          </a:p>
          <a:p>
            <a:r>
              <a:rPr lang="en-US" sz="1200" b="0" i="0" u="none" strike="noStrike" kern="1200" baseline="0" dirty="0">
                <a:solidFill>
                  <a:schemeClr val="tx1"/>
                </a:solidFill>
                <a:latin typeface="+mn-lt"/>
                <a:ea typeface="+mn-ea"/>
                <a:cs typeface="+mn-cs"/>
              </a:rPr>
              <a:t>adaptation, desertification, land degradation and food</a:t>
            </a:r>
          </a:p>
          <a:p>
            <a:r>
              <a:rPr lang="en-GB" sz="1200" b="0" i="0" u="none" strike="noStrike" kern="1200" baseline="0" dirty="0">
                <a:solidFill>
                  <a:schemeClr val="tx1"/>
                </a:solidFill>
                <a:latin typeface="+mn-lt"/>
                <a:ea typeface="+mn-ea"/>
                <a:cs typeface="+mn-cs"/>
              </a:rPr>
              <a:t>security.</a:t>
            </a:r>
          </a:p>
          <a:p>
            <a:r>
              <a:rPr lang="en-US" sz="1200" b="0" i="0" u="none" strike="noStrike" kern="1200" baseline="0" dirty="0">
                <a:solidFill>
                  <a:schemeClr val="tx1"/>
                </a:solidFill>
                <a:latin typeface="+mn-lt"/>
                <a:ea typeface="+mn-ea"/>
                <a:cs typeface="+mn-cs"/>
              </a:rPr>
              <a:t>Without the widespread uptake of sustainable land</a:t>
            </a:r>
          </a:p>
          <a:p>
            <a:r>
              <a:rPr lang="en-US" sz="1200" b="0" i="0" u="none" strike="noStrike" kern="1200" baseline="0" dirty="0">
                <a:solidFill>
                  <a:schemeClr val="tx1"/>
                </a:solidFill>
                <a:latin typeface="+mn-lt"/>
                <a:ea typeface="+mn-ea"/>
                <a:cs typeface="+mn-cs"/>
              </a:rPr>
              <a:t>management, the deployment of bioenergy crops and tree</a:t>
            </a:r>
          </a:p>
          <a:p>
            <a:r>
              <a:rPr lang="en-US" sz="1200" b="0" i="0" u="none" strike="noStrike" kern="1200" baseline="0" dirty="0">
                <a:solidFill>
                  <a:schemeClr val="tx1"/>
                </a:solidFill>
                <a:latin typeface="+mn-lt"/>
                <a:ea typeface="+mn-ea"/>
                <a:cs typeface="+mn-cs"/>
              </a:rPr>
              <a:t>plantations at this scale could </a:t>
            </a:r>
            <a:r>
              <a:rPr lang="en-US" sz="1200" b="0" i="0" u="none" strike="noStrike" kern="1200" baseline="0" dirty="0" err="1">
                <a:solidFill>
                  <a:schemeClr val="tx1"/>
                </a:solidFill>
                <a:latin typeface="+mn-lt"/>
                <a:ea typeface="+mn-ea"/>
                <a:cs typeface="+mn-cs"/>
              </a:rPr>
              <a:t>jeopardise</a:t>
            </a:r>
            <a:r>
              <a:rPr lang="en-US" sz="1200" b="0" i="0" u="none" strike="noStrike" kern="1200" baseline="0" dirty="0">
                <a:solidFill>
                  <a:schemeClr val="tx1"/>
                </a:solidFill>
                <a:latin typeface="+mn-lt"/>
                <a:ea typeface="+mn-ea"/>
                <a:cs typeface="+mn-cs"/>
              </a:rPr>
              <a:t> the achievement</a:t>
            </a:r>
          </a:p>
          <a:p>
            <a:r>
              <a:rPr lang="en-US" sz="1200" b="0" i="0" u="none" strike="noStrike" kern="1200" baseline="0" dirty="0">
                <a:solidFill>
                  <a:schemeClr val="tx1"/>
                </a:solidFill>
                <a:latin typeface="+mn-lt"/>
                <a:ea typeface="+mn-ea"/>
                <a:cs typeface="+mn-cs"/>
              </a:rPr>
              <a:t>of Sustainable Development Goals (SDGs) that depend on</a:t>
            </a:r>
          </a:p>
          <a:p>
            <a:r>
              <a:rPr lang="en-GB" sz="1200" b="0" i="0" u="none" strike="noStrike" kern="1200" baseline="0" dirty="0">
                <a:solidFill>
                  <a:schemeClr val="tx1"/>
                </a:solidFill>
                <a:latin typeface="+mn-lt"/>
                <a:ea typeface="+mn-ea"/>
                <a:cs typeface="+mn-cs"/>
              </a:rPr>
              <a:t>land-based ecosystem services.</a:t>
            </a:r>
          </a:p>
          <a:p>
            <a:r>
              <a:rPr lang="en-US" sz="1200" b="0" i="0" u="none" strike="noStrike" kern="1200" baseline="0" dirty="0">
                <a:solidFill>
                  <a:schemeClr val="tx1"/>
                </a:solidFill>
                <a:latin typeface="+mn-lt"/>
                <a:ea typeface="+mn-ea"/>
                <a:cs typeface="+mn-cs"/>
              </a:rPr>
              <a:t>Bioenergy and afforestation need to be carefully managed</a:t>
            </a:r>
          </a:p>
          <a:p>
            <a:r>
              <a:rPr lang="en-US" sz="1200" b="0" i="0" u="none" strike="noStrike" kern="1200" baseline="0" dirty="0">
                <a:solidFill>
                  <a:schemeClr val="tx1"/>
                </a:solidFill>
                <a:latin typeface="+mn-lt"/>
                <a:ea typeface="+mn-ea"/>
                <a:cs typeface="+mn-cs"/>
              </a:rPr>
              <a:t>to avoid these risks. Desirable outcomes will depend on</a:t>
            </a:r>
          </a:p>
          <a:p>
            <a:r>
              <a:rPr lang="en-US" sz="1200" b="0" i="0" u="none" strike="noStrike" kern="1200" baseline="0" dirty="0">
                <a:solidFill>
                  <a:schemeClr val="tx1"/>
                </a:solidFill>
                <a:latin typeface="+mn-lt"/>
                <a:ea typeface="+mn-ea"/>
                <a:cs typeface="+mn-cs"/>
              </a:rPr>
              <a:t>locally appropriate policies and governance systems.</a:t>
            </a:r>
          </a:p>
          <a:p>
            <a:r>
              <a:rPr lang="en-US" sz="1200" b="0" i="0" u="none" strike="noStrike" kern="1200" baseline="0" dirty="0">
                <a:solidFill>
                  <a:schemeClr val="tx1"/>
                </a:solidFill>
                <a:latin typeface="+mn-lt"/>
                <a:ea typeface="+mn-ea"/>
                <a:cs typeface="+mn-cs"/>
              </a:rPr>
              <a:t>Lowering greenhouse gas emissions in other sectors and</a:t>
            </a:r>
          </a:p>
          <a:p>
            <a:r>
              <a:rPr lang="en-US" sz="1200" b="0" i="0" u="none" strike="noStrike" kern="1200" baseline="0" dirty="0">
                <a:solidFill>
                  <a:schemeClr val="tx1"/>
                </a:solidFill>
                <a:latin typeface="+mn-lt"/>
                <a:ea typeface="+mn-ea"/>
                <a:cs typeface="+mn-cs"/>
              </a:rPr>
              <a:t>areas of human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can ease the pressure on land.</a:t>
            </a:r>
          </a:p>
          <a:p>
            <a:r>
              <a:rPr lang="en-US" sz="1200" b="1" i="0" u="none" strike="noStrike" kern="1200" baseline="0" dirty="0">
                <a:solidFill>
                  <a:schemeClr val="tx1"/>
                </a:solidFill>
                <a:latin typeface="+mn-lt"/>
                <a:ea typeface="+mn-ea"/>
                <a:cs typeface="+mn-cs"/>
              </a:rPr>
              <a:t>“Land cannot do it all.</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19</a:t>
            </a:fld>
            <a:endParaRPr lang="en-US"/>
          </a:p>
        </p:txBody>
      </p:sp>
    </p:spTree>
    <p:extLst>
      <p:ext uri="{BB962C8B-B14F-4D97-AF65-F5344CB8AC3E}">
        <p14:creationId xmlns:p14="http://schemas.microsoft.com/office/powerpoint/2010/main" val="297128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85:notes"/>
          <p:cNvSpPr txBox="1">
            <a:spLocks noGrp="1"/>
          </p:cNvSpPr>
          <p:nvPr>
            <p:ph type="body" idx="1"/>
          </p:nvPr>
        </p:nvSpPr>
        <p:spPr>
          <a:xfrm>
            <a:off x="680562" y="4723646"/>
            <a:ext cx="5444490" cy="4474448"/>
          </a:xfrm>
          <a:prstGeom prst="rect">
            <a:avLst/>
          </a:prstGeom>
        </p:spPr>
        <p:txBody>
          <a:bodyPr spcFirstLastPara="1" wrap="square" lIns="91125" tIns="45550" rIns="91125" bIns="45550" anchor="t" anchorCtr="0">
            <a:noAutofit/>
          </a:bodyPr>
          <a:lstStyle/>
          <a:p>
            <a:pPr marL="0" lvl="0" indent="0" algn="l" rtl="0">
              <a:spcBef>
                <a:spcPts val="330"/>
              </a:spcBef>
              <a:spcAft>
                <a:spcPts val="0"/>
              </a:spcAft>
              <a:buNone/>
            </a:pPr>
            <a:endParaRPr/>
          </a:p>
        </p:txBody>
      </p:sp>
      <p:sp>
        <p:nvSpPr>
          <p:cNvPr id="849" name="Google Shape;849;p85: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49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US" sz="1200" b="0" i="0" u="none" strike="noStrike" kern="1200" baseline="0" dirty="0">
                <a:solidFill>
                  <a:schemeClr val="tx1"/>
                </a:solidFill>
                <a:latin typeface="+mn-lt"/>
                <a:ea typeface="+mn-ea"/>
                <a:cs typeface="+mn-cs"/>
              </a:rPr>
              <a:t>The Intergovernmental Panel on Climate Change (IPCC) published its </a:t>
            </a:r>
            <a:r>
              <a:rPr lang="en-US" sz="1200" b="0" i="1" u="none" strike="noStrike" kern="1200" baseline="0" dirty="0">
                <a:solidFill>
                  <a:schemeClr val="tx1"/>
                </a:solidFill>
                <a:latin typeface="+mn-lt"/>
                <a:ea typeface="+mn-ea"/>
                <a:cs typeface="+mn-cs"/>
              </a:rPr>
              <a:t>Climate</a:t>
            </a:r>
          </a:p>
          <a:p>
            <a:r>
              <a:rPr lang="en-US" sz="1200" b="0" i="1" u="none" strike="noStrike" kern="1200" baseline="0" dirty="0">
                <a:solidFill>
                  <a:schemeClr val="tx1"/>
                </a:solidFill>
                <a:latin typeface="+mn-lt"/>
                <a:ea typeface="+mn-ea"/>
                <a:cs typeface="+mn-cs"/>
              </a:rPr>
              <a:t>Change and Land: An IPCC Special Report on climate change, desertification, land</a:t>
            </a:r>
          </a:p>
          <a:p>
            <a:r>
              <a:rPr lang="en-US" sz="1200" b="0" i="1" u="none" strike="noStrike" kern="1200" baseline="0" dirty="0">
                <a:solidFill>
                  <a:schemeClr val="tx1"/>
                </a:solidFill>
                <a:latin typeface="+mn-lt"/>
                <a:ea typeface="+mn-ea"/>
                <a:cs typeface="+mn-cs"/>
              </a:rPr>
              <a:t>degradation, sustainable land management, food security, and greenhouse gas fluxes</a:t>
            </a:r>
          </a:p>
          <a:p>
            <a:r>
              <a:rPr lang="en-US" sz="1200" b="0" i="1" u="none" strike="noStrike" kern="1200" baseline="0" dirty="0">
                <a:solidFill>
                  <a:schemeClr val="tx1"/>
                </a:solidFill>
                <a:latin typeface="+mn-lt"/>
                <a:ea typeface="+mn-ea"/>
                <a:cs typeface="+mn-cs"/>
              </a:rPr>
              <a:t>in terrestrial ecosystems </a:t>
            </a:r>
            <a:r>
              <a:rPr lang="en-US" sz="1200" b="0" i="0" u="none" strike="noStrike" kern="1200" baseline="0" dirty="0">
                <a:solidFill>
                  <a:schemeClr val="tx1"/>
                </a:solidFill>
                <a:latin typeface="+mn-lt"/>
                <a:ea typeface="+mn-ea"/>
                <a:cs typeface="+mn-cs"/>
              </a:rPr>
              <a:t>in 2019 (www.ipcc.ch/srccl).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Special Report was a response to proposals from governments and observer </a:t>
            </a:r>
            <a:r>
              <a:rPr lang="en-US" sz="1200" b="0" i="0" u="none" strike="noStrike" kern="1200" baseline="0" dirty="0" err="1">
                <a:solidFill>
                  <a:schemeClr val="tx1"/>
                </a:solidFill>
                <a:latin typeface="+mn-lt"/>
                <a:ea typeface="+mn-ea"/>
                <a:cs typeface="+mn-cs"/>
              </a:rPr>
              <a:t>organisations</a:t>
            </a:r>
            <a:r>
              <a:rPr lang="en-US" sz="1200" b="0" i="0" u="none" strike="noStrike" kern="1200" baseline="0" dirty="0">
                <a:solidFill>
                  <a:schemeClr val="tx1"/>
                </a:solidFill>
                <a:latin typeface="+mn-lt"/>
                <a:ea typeface="+mn-ea"/>
                <a:cs typeface="+mn-cs"/>
              </a:rPr>
              <a:t> to</a:t>
            </a:r>
          </a:p>
          <a:p>
            <a:r>
              <a:rPr lang="en-US" sz="1200" b="0" i="0" u="none" strike="noStrike" kern="1200" baseline="0" dirty="0">
                <a:solidFill>
                  <a:schemeClr val="tx1"/>
                </a:solidFill>
                <a:latin typeface="+mn-lt"/>
                <a:ea typeface="+mn-ea"/>
                <a:cs typeface="+mn-cs"/>
              </a:rPr>
              <a:t>the IPCC.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assesses the existing science to date on how greenhouse gases are</a:t>
            </a:r>
          </a:p>
          <a:p>
            <a:r>
              <a:rPr lang="en-US" sz="1200" b="0" i="0" u="none" strike="noStrike" kern="1200" baseline="0" dirty="0">
                <a:solidFill>
                  <a:schemeClr val="tx1"/>
                </a:solidFill>
                <a:latin typeface="+mn-lt"/>
                <a:ea typeface="+mn-ea"/>
                <a:cs typeface="+mn-cs"/>
              </a:rPr>
              <a:t>released and absorbed by land-based ecosystems, and the science on land use</a:t>
            </a:r>
          </a:p>
          <a:p>
            <a:r>
              <a:rPr lang="en-US" sz="1200" b="0" i="0" u="none" strike="noStrike" kern="1200" baseline="0" dirty="0">
                <a:solidFill>
                  <a:schemeClr val="tx1"/>
                </a:solidFill>
                <a:latin typeface="+mn-lt"/>
                <a:ea typeface="+mn-ea"/>
                <a:cs typeface="+mn-cs"/>
              </a:rPr>
              <a:t>and sustainable land management in relation to climate change adaptation and</a:t>
            </a:r>
          </a:p>
          <a:p>
            <a:r>
              <a:rPr lang="en-US" sz="1200" b="0" i="0" u="none" strike="noStrike" kern="1200" baseline="0" dirty="0">
                <a:solidFill>
                  <a:schemeClr val="tx1"/>
                </a:solidFill>
                <a:latin typeface="+mn-lt"/>
                <a:ea typeface="+mn-ea"/>
                <a:cs typeface="+mn-cs"/>
              </a:rPr>
              <a:t>mitigation, desertification, land degradation and food security.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not an </a:t>
            </a:r>
            <a:r>
              <a:rPr lang="en-GB" sz="1200" b="0" i="0" u="none" strike="noStrike" kern="1200" baseline="0" dirty="0">
                <a:solidFill>
                  <a:schemeClr val="tx1"/>
                </a:solidFill>
                <a:latin typeface="+mn-lt"/>
                <a:ea typeface="+mn-ea"/>
                <a:cs typeface="+mn-cs"/>
              </a:rPr>
              <a:t>official IPCC publication. This is CDKN’s guide to some key headlines in the IPCC’s report, which may be useful for African audiences.</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IPCC’s own </a:t>
            </a:r>
            <a:r>
              <a:rPr lang="en-US" sz="1200" b="0" i="1" u="none" strike="noStrike" kern="1200" baseline="0" dirty="0">
                <a:solidFill>
                  <a:schemeClr val="tx1"/>
                </a:solidFill>
                <a:latin typeface="+mn-lt"/>
                <a:ea typeface="+mn-ea"/>
                <a:cs typeface="+mn-cs"/>
              </a:rPr>
              <a:t>Summary for Policy-Makers</a:t>
            </a:r>
            <a:r>
              <a:rPr lang="en-US" sz="1200" b="0" i="0" u="none" strike="noStrike" kern="1200" baseline="0" dirty="0">
                <a:solidFill>
                  <a:schemeClr val="tx1"/>
                </a:solidFill>
                <a:latin typeface="+mn-lt"/>
                <a:ea typeface="+mn-ea"/>
                <a:cs typeface="+mn-cs"/>
              </a:rPr>
              <a:t>, www.ipcc.ch/srccl, focuses principally</a:t>
            </a:r>
          </a:p>
          <a:p>
            <a:r>
              <a:rPr lang="en-US" sz="1200" b="0" i="0" u="none" strike="noStrike" kern="1200" baseline="0" dirty="0">
                <a:solidFill>
                  <a:schemeClr val="tx1"/>
                </a:solidFill>
                <a:latin typeface="+mn-lt"/>
                <a:ea typeface="+mn-ea"/>
                <a:cs typeface="+mn-cs"/>
              </a:rPr>
              <a:t>on global issues and trends</a:t>
            </a:r>
            <a:r>
              <a:rPr lang="en-GB" sz="1200" b="0" i="0" u="none" strike="noStrike" kern="1200" baseline="0" dirty="0">
                <a:solidFill>
                  <a:schemeClr val="tx1"/>
                </a:solidFill>
                <a:latin typeface="+mn-lt"/>
                <a:ea typeface="+mn-ea"/>
                <a:cs typeface="+mn-cs"/>
              </a:rPr>
              <a:t>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EB432E1-03CE-EB4F-B07A-653BD0E4AC67}" type="slidenum">
              <a:rPr lang="en-US" smtClean="0"/>
              <a:t>2</a:t>
            </a:fld>
            <a:endParaRPr lang="en-US"/>
          </a:p>
        </p:txBody>
      </p:sp>
    </p:spTree>
    <p:extLst>
      <p:ext uri="{BB962C8B-B14F-4D97-AF65-F5344CB8AC3E}">
        <p14:creationId xmlns:p14="http://schemas.microsoft.com/office/powerpoint/2010/main" val="376825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EB432E1-03CE-EB4F-B07A-653BD0E4AC67}" type="slidenum">
              <a:rPr lang="en-US" smtClean="0"/>
              <a:t>3</a:t>
            </a:fld>
            <a:endParaRPr lang="en-US"/>
          </a:p>
        </p:txBody>
      </p:sp>
    </p:spTree>
    <p:extLst>
      <p:ext uri="{BB962C8B-B14F-4D97-AF65-F5344CB8AC3E}">
        <p14:creationId xmlns:p14="http://schemas.microsoft.com/office/powerpoint/2010/main" val="162792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Desertification is the term for land degradation in drylands.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Drylands are often classified based on aridity.</a:t>
            </a:r>
          </a:p>
          <a:p>
            <a:r>
              <a:rPr lang="en-US" sz="1200" b="0" i="0" u="none" strike="noStrike" kern="1200" baseline="0" dirty="0">
                <a:solidFill>
                  <a:schemeClr val="tx1"/>
                </a:solidFill>
                <a:latin typeface="+mn-lt"/>
                <a:ea typeface="+mn-ea"/>
                <a:cs typeface="+mn-cs"/>
              </a:rPr>
              <a:t>Aridity is a long-term feature of the climate, when there</a:t>
            </a:r>
          </a:p>
          <a:p>
            <a:r>
              <a:rPr lang="en-US" sz="1200" b="0" i="0" u="none" strike="noStrike" kern="1200" baseline="0" dirty="0">
                <a:solidFill>
                  <a:schemeClr val="tx1"/>
                </a:solidFill>
                <a:latin typeface="+mn-lt"/>
                <a:ea typeface="+mn-ea"/>
                <a:cs typeface="+mn-cs"/>
              </a:rPr>
              <a:t>is low average rainfall or available water in a region. It is</a:t>
            </a:r>
          </a:p>
          <a:p>
            <a:r>
              <a:rPr lang="en-US" sz="1200" b="0" i="0" u="none" strike="noStrike" kern="1200" baseline="0" dirty="0">
                <a:solidFill>
                  <a:schemeClr val="tx1"/>
                </a:solidFill>
                <a:latin typeface="+mn-lt"/>
                <a:ea typeface="+mn-ea"/>
                <a:cs typeface="+mn-cs"/>
              </a:rPr>
              <a:t>different from drought; drought is a temporary event.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Latin America is already affected by desertification:</a:t>
            </a:r>
          </a:p>
          <a:p>
            <a:r>
              <a:rPr lang="en-US" sz="1200" b="0" i="0" u="none" strike="noStrike" kern="1200" baseline="0" dirty="0">
                <a:solidFill>
                  <a:schemeClr val="tx1"/>
                </a:solidFill>
                <a:latin typeface="+mn-lt"/>
                <a:ea typeface="+mn-ea"/>
                <a:cs typeface="+mn-cs"/>
              </a:rPr>
              <a:t>●● Desertification costs between 8% and 14% of gross</a:t>
            </a:r>
          </a:p>
          <a:p>
            <a:r>
              <a:rPr lang="en-US" sz="1200" b="0" i="0" u="none" strike="noStrike" kern="1200" baseline="0" dirty="0">
                <a:solidFill>
                  <a:schemeClr val="tx1"/>
                </a:solidFill>
                <a:latin typeface="+mn-lt"/>
                <a:ea typeface="+mn-ea"/>
                <a:cs typeface="+mn-cs"/>
              </a:rPr>
              <a:t>agricultural product in many Central and South</a:t>
            </a:r>
          </a:p>
          <a:p>
            <a:r>
              <a:rPr lang="en-GB" sz="1200" b="0" i="0" u="none" strike="noStrike" kern="1200" baseline="0" dirty="0">
                <a:solidFill>
                  <a:schemeClr val="tx1"/>
                </a:solidFill>
                <a:latin typeface="+mn-lt"/>
                <a:ea typeface="+mn-ea"/>
                <a:cs typeface="+mn-cs"/>
              </a:rPr>
              <a:t>American countries.</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Parts of the dry Chaco and </a:t>
            </a:r>
            <a:r>
              <a:rPr lang="en-US" sz="1200" b="0" i="0" u="none" strike="noStrike" kern="1200" baseline="0" dirty="0" err="1">
                <a:solidFill>
                  <a:schemeClr val="tx1"/>
                </a:solidFill>
                <a:latin typeface="+mn-lt"/>
                <a:ea typeface="+mn-ea"/>
                <a:cs typeface="+mn-cs"/>
              </a:rPr>
              <a:t>Caldenal</a:t>
            </a:r>
            <a:r>
              <a:rPr lang="en-US" sz="1200" b="0" i="0" u="none" strike="noStrike" kern="1200" baseline="0" dirty="0">
                <a:solidFill>
                  <a:schemeClr val="tx1"/>
                </a:solidFill>
                <a:latin typeface="+mn-lt"/>
                <a:ea typeface="+mn-ea"/>
                <a:cs typeface="+mn-cs"/>
              </a:rPr>
              <a:t> regions of Argentina</a:t>
            </a:r>
          </a:p>
          <a:p>
            <a:r>
              <a:rPr lang="en-US" sz="1200" b="0" i="0" u="none" strike="noStrike" kern="1200" baseline="0" dirty="0">
                <a:solidFill>
                  <a:schemeClr val="tx1"/>
                </a:solidFill>
                <a:latin typeface="+mn-lt"/>
                <a:ea typeface="+mn-ea"/>
                <a:cs typeface="+mn-cs"/>
              </a:rPr>
              <a:t>have undergone widespread degradation over the last</a:t>
            </a:r>
          </a:p>
          <a:p>
            <a:r>
              <a:rPr lang="en-GB" sz="1200" b="0" i="0" u="none" strike="noStrike" kern="1200" baseline="0" dirty="0">
                <a:solidFill>
                  <a:schemeClr val="tx1"/>
                </a:solidFill>
                <a:latin typeface="+mn-lt"/>
                <a:ea typeface="+mn-ea"/>
                <a:cs typeface="+mn-cs"/>
              </a:rPr>
              <a:t>century.</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Vieira et al found that 94% of Northeast Brazilian</a:t>
            </a:r>
          </a:p>
          <a:p>
            <a:r>
              <a:rPr lang="en-US" sz="1200" b="0" i="0" u="none" strike="noStrike" kern="1200" baseline="0" dirty="0">
                <a:solidFill>
                  <a:schemeClr val="tx1"/>
                </a:solidFill>
                <a:latin typeface="+mn-lt"/>
                <a:ea typeface="+mn-ea"/>
                <a:cs typeface="+mn-cs"/>
              </a:rPr>
              <a:t>drylands were susceptible to desertification. It is</a:t>
            </a:r>
          </a:p>
          <a:p>
            <a:r>
              <a:rPr lang="en-US" sz="1200" b="0" i="0" u="none" strike="noStrike" kern="1200" baseline="0" dirty="0">
                <a:solidFill>
                  <a:schemeClr val="tx1"/>
                </a:solidFill>
                <a:latin typeface="+mn-lt"/>
                <a:ea typeface="+mn-ea"/>
                <a:cs typeface="+mn-cs"/>
              </a:rPr>
              <a:t>estimated that up to 50% of the area has been degraded</a:t>
            </a:r>
          </a:p>
          <a:p>
            <a:r>
              <a:rPr lang="en-US" sz="1200" b="0" i="0" u="none" strike="noStrike" kern="1200" baseline="0" dirty="0">
                <a:solidFill>
                  <a:schemeClr val="tx1"/>
                </a:solidFill>
                <a:latin typeface="+mn-lt"/>
                <a:ea typeface="+mn-ea"/>
                <a:cs typeface="+mn-cs"/>
              </a:rPr>
              <a:t>due to frequent prolonged droughts and the clearing of</a:t>
            </a:r>
          </a:p>
          <a:p>
            <a:r>
              <a:rPr lang="en-US" sz="1200" b="0" i="0" u="none" strike="noStrike" kern="1200" baseline="0" dirty="0">
                <a:solidFill>
                  <a:schemeClr val="tx1"/>
                </a:solidFill>
                <a:latin typeface="+mn-lt"/>
                <a:ea typeface="+mn-ea"/>
                <a:cs typeface="+mn-cs"/>
              </a:rPr>
              <a:t>forests for agriculture.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land use change threatens</a:t>
            </a:r>
          </a:p>
          <a:p>
            <a:r>
              <a:rPr lang="en-US" sz="1200" b="0" i="0" u="none" strike="noStrike" kern="1200" baseline="0" dirty="0">
                <a:solidFill>
                  <a:schemeClr val="tx1"/>
                </a:solidFill>
                <a:latin typeface="+mn-lt"/>
                <a:ea typeface="+mn-ea"/>
                <a:cs typeface="+mn-cs"/>
              </a:rPr>
              <a:t>the extinction of around 28 native species.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Future climate change will increase the frequency, intensity</a:t>
            </a:r>
          </a:p>
          <a:p>
            <a:r>
              <a:rPr lang="en-US" sz="1200" b="0" i="0" u="none" strike="noStrike" kern="1200" baseline="0" dirty="0">
                <a:solidFill>
                  <a:schemeClr val="tx1"/>
                </a:solidFill>
                <a:latin typeface="+mn-lt"/>
                <a:ea typeface="+mn-ea"/>
                <a:cs typeface="+mn-cs"/>
              </a:rPr>
              <a:t>and scale of extreme weather events such as droughts and</a:t>
            </a:r>
          </a:p>
          <a:p>
            <a:r>
              <a:rPr lang="en-US" sz="1200" b="0" i="0" u="none" strike="noStrike" kern="1200" baseline="0" dirty="0">
                <a:solidFill>
                  <a:schemeClr val="tx1"/>
                </a:solidFill>
                <a:latin typeface="+mn-lt"/>
                <a:ea typeface="+mn-ea"/>
                <a:cs typeface="+mn-cs"/>
              </a:rPr>
              <a:t>heat waves. This will worsen the vulnerability of people</a:t>
            </a:r>
          </a:p>
          <a:p>
            <a:r>
              <a:rPr lang="en-US" sz="1200" b="0" i="0" u="none" strike="noStrike" kern="1200" baseline="0" dirty="0">
                <a:solidFill>
                  <a:schemeClr val="tx1"/>
                </a:solidFill>
                <a:latin typeface="+mn-lt"/>
                <a:ea typeface="+mn-ea"/>
                <a:cs typeface="+mn-cs"/>
              </a:rPr>
              <a:t>and ecosystems to desertification. Drought and aridity are</a:t>
            </a:r>
          </a:p>
          <a:p>
            <a:r>
              <a:rPr lang="en-US" sz="1200" b="0" i="0" u="none" strike="noStrike" kern="1200" baseline="0" dirty="0">
                <a:solidFill>
                  <a:schemeClr val="tx1"/>
                </a:solidFill>
                <a:latin typeface="+mn-lt"/>
                <a:ea typeface="+mn-ea"/>
                <a:cs typeface="+mn-cs"/>
              </a:rPr>
              <a:t>both predicted to increase in a world where average global</a:t>
            </a:r>
          </a:p>
          <a:p>
            <a:r>
              <a:rPr lang="en-US" sz="1200" b="0" i="0" u="none" strike="noStrike" kern="1200" baseline="0" dirty="0">
                <a:solidFill>
                  <a:schemeClr val="tx1"/>
                </a:solidFill>
                <a:latin typeface="+mn-lt"/>
                <a:ea typeface="+mn-ea"/>
                <a:cs typeface="+mn-cs"/>
              </a:rPr>
              <a:t>warming is 1.5oC to 2oC. There is a risk of increased drought</a:t>
            </a:r>
          </a:p>
          <a:p>
            <a:r>
              <a:rPr lang="en-US" sz="1200" b="0" i="0" u="none" strike="noStrike" kern="1200" baseline="0" dirty="0">
                <a:solidFill>
                  <a:schemeClr val="tx1"/>
                </a:solidFill>
                <a:latin typeface="+mn-lt"/>
                <a:ea typeface="+mn-ea"/>
                <a:cs typeface="+mn-cs"/>
              </a:rPr>
              <a:t>hazards in the Amazon region in all future climate scenarios.</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5</a:t>
            </a:fld>
            <a:endParaRPr lang="en-US"/>
          </a:p>
        </p:txBody>
      </p:sp>
    </p:spTree>
    <p:extLst>
      <p:ext uri="{BB962C8B-B14F-4D97-AF65-F5344CB8AC3E}">
        <p14:creationId xmlns:p14="http://schemas.microsoft.com/office/powerpoint/2010/main" val="37312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6</a:t>
            </a:fld>
            <a:endParaRPr lang="en-US"/>
          </a:p>
        </p:txBody>
      </p:sp>
    </p:spTree>
    <p:extLst>
      <p:ext uri="{BB962C8B-B14F-4D97-AF65-F5344CB8AC3E}">
        <p14:creationId xmlns:p14="http://schemas.microsoft.com/office/powerpoint/2010/main" val="109395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Land degradation and climate change, both individually</a:t>
            </a:r>
          </a:p>
          <a:p>
            <a:r>
              <a:rPr lang="en-US" sz="1200" b="0" i="0" u="none" strike="noStrike" kern="1200" baseline="0" dirty="0">
                <a:solidFill>
                  <a:schemeClr val="tx1"/>
                </a:solidFill>
                <a:latin typeface="+mn-lt"/>
                <a:ea typeface="+mn-ea"/>
                <a:cs typeface="+mn-cs"/>
              </a:rPr>
              <a:t>and in combination, have deep implications for people</a:t>
            </a:r>
          </a:p>
          <a:p>
            <a:r>
              <a:rPr lang="en-US" sz="1200" b="0" i="0" u="none" strike="noStrike" kern="1200" baseline="0" dirty="0">
                <a:solidFill>
                  <a:schemeClr val="tx1"/>
                </a:solidFill>
                <a:latin typeface="+mn-lt"/>
                <a:ea typeface="+mn-ea"/>
                <a:cs typeface="+mn-cs"/>
              </a:rPr>
              <a:t>who depend on natural resources for their livelihoods.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People who directly depend on natural resources for</a:t>
            </a:r>
          </a:p>
          <a:p>
            <a:r>
              <a:rPr lang="en-US" sz="1200" b="0" i="0" u="none" strike="noStrike" kern="1200" baseline="0" dirty="0">
                <a:solidFill>
                  <a:schemeClr val="tx1"/>
                </a:solidFill>
                <a:latin typeface="+mn-lt"/>
                <a:ea typeface="+mn-ea"/>
                <a:cs typeface="+mn-cs"/>
              </a:rPr>
              <a:t>subsistence, food security and income, including women</a:t>
            </a:r>
          </a:p>
          <a:p>
            <a:r>
              <a:rPr lang="en-US" sz="1200" b="0" i="0" u="none" strike="noStrike" kern="1200" baseline="0" dirty="0">
                <a:solidFill>
                  <a:schemeClr val="tx1"/>
                </a:solidFill>
                <a:latin typeface="+mn-lt"/>
                <a:ea typeface="+mn-ea"/>
                <a:cs typeface="+mn-cs"/>
              </a:rPr>
              <a:t>and youth with limited adaptation options, are especially</a:t>
            </a:r>
          </a:p>
          <a:p>
            <a:r>
              <a:rPr lang="en-US" sz="1200" b="0" i="0" u="none" strike="noStrike" kern="1200" baseline="0" dirty="0">
                <a:solidFill>
                  <a:schemeClr val="tx1"/>
                </a:solidFill>
                <a:latin typeface="+mn-lt"/>
                <a:ea typeface="+mn-ea"/>
                <a:cs typeface="+mn-cs"/>
              </a:rPr>
              <a:t>vulnerable to land degradation and climate change.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Because land degradation reduces the productivity of land,</a:t>
            </a:r>
          </a:p>
          <a:p>
            <a:r>
              <a:rPr lang="en-US" sz="1200" b="0" i="0" u="none" strike="noStrike" kern="1200" baseline="0" dirty="0">
                <a:solidFill>
                  <a:schemeClr val="tx1"/>
                </a:solidFill>
                <a:latin typeface="+mn-lt"/>
                <a:ea typeface="+mn-ea"/>
                <a:cs typeface="+mn-cs"/>
              </a:rPr>
              <a:t>when land is degraded, the workload for managing the</a:t>
            </a:r>
          </a:p>
          <a:p>
            <a:r>
              <a:rPr lang="en-US" sz="1200" b="0" i="0" u="none" strike="noStrike" kern="1200" baseline="0" dirty="0">
                <a:solidFill>
                  <a:schemeClr val="tx1"/>
                </a:solidFill>
                <a:latin typeface="+mn-lt"/>
                <a:ea typeface="+mn-ea"/>
                <a:cs typeface="+mn-cs"/>
              </a:rPr>
              <a:t>land increases. This affects women disproportionally in</a:t>
            </a:r>
          </a:p>
          <a:p>
            <a:r>
              <a:rPr lang="en-GB" sz="1200" b="0" i="0" u="none" strike="noStrike" kern="1200" baseline="0" dirty="0">
                <a:solidFill>
                  <a:schemeClr val="tx1"/>
                </a:solidFill>
                <a:latin typeface="+mn-lt"/>
                <a:ea typeface="+mn-ea"/>
                <a:cs typeface="+mn-cs"/>
              </a:rPr>
              <a:t>many places.</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Land degradation as a result of sea level rise and</a:t>
            </a:r>
          </a:p>
          <a:p>
            <a:r>
              <a:rPr lang="en-US" sz="1200" b="0" i="0" u="none" strike="noStrike" kern="1200" baseline="0" dirty="0">
                <a:solidFill>
                  <a:schemeClr val="tx1"/>
                </a:solidFill>
                <a:latin typeface="+mn-lt"/>
                <a:ea typeface="+mn-ea"/>
                <a:cs typeface="+mn-cs"/>
              </a:rPr>
              <a:t>more intense cyclones – to which climate change is</a:t>
            </a:r>
          </a:p>
          <a:p>
            <a:r>
              <a:rPr lang="en-US" sz="1200" b="0" i="0" u="none" strike="noStrike" kern="1200" baseline="0" dirty="0">
                <a:solidFill>
                  <a:schemeClr val="tx1"/>
                </a:solidFill>
                <a:latin typeface="+mn-lt"/>
                <a:ea typeface="+mn-ea"/>
                <a:cs typeface="+mn-cs"/>
              </a:rPr>
              <a:t>contributing – is </a:t>
            </a:r>
            <a:r>
              <a:rPr lang="en-US" sz="1200" b="0" i="0" u="none" strike="noStrike" kern="1200" baseline="0" dirty="0" err="1">
                <a:solidFill>
                  <a:schemeClr val="tx1"/>
                </a:solidFill>
                <a:latin typeface="+mn-lt"/>
                <a:ea typeface="+mn-ea"/>
                <a:cs typeface="+mn-cs"/>
              </a:rPr>
              <a:t>imperilling</a:t>
            </a:r>
            <a:r>
              <a:rPr lang="en-US" sz="1200" b="0" i="0" u="none" strike="noStrike" kern="1200" baseline="0" dirty="0">
                <a:solidFill>
                  <a:schemeClr val="tx1"/>
                </a:solidFill>
                <a:latin typeface="+mn-lt"/>
                <a:ea typeface="+mn-ea"/>
                <a:cs typeface="+mn-cs"/>
              </a:rPr>
              <a:t> lives and livelihoods in cyclone-prone</a:t>
            </a:r>
          </a:p>
          <a:p>
            <a:r>
              <a:rPr lang="en-US" sz="1200" b="0" i="0" u="none" strike="noStrike" kern="1200" baseline="0" dirty="0">
                <a:solidFill>
                  <a:schemeClr val="tx1"/>
                </a:solidFill>
                <a:latin typeface="+mn-lt"/>
                <a:ea typeface="+mn-ea"/>
                <a:cs typeface="+mn-cs"/>
              </a:rPr>
              <a:t>areas. Extreme weather and climate, including slow-onset</a:t>
            </a:r>
          </a:p>
          <a:p>
            <a:r>
              <a:rPr lang="en-US" sz="1200" b="0" i="0" u="none" strike="noStrike" kern="1200" baseline="0" dirty="0">
                <a:solidFill>
                  <a:schemeClr val="tx1"/>
                </a:solidFill>
                <a:latin typeface="+mn-lt"/>
                <a:ea typeface="+mn-ea"/>
                <a:cs typeface="+mn-cs"/>
              </a:rPr>
              <a:t>climatic changes such as sea level rise, could threaten</a:t>
            </a:r>
          </a:p>
          <a:p>
            <a:r>
              <a:rPr lang="en-US" sz="1200" b="0" i="0" u="none" strike="noStrike" kern="1200" baseline="0" dirty="0">
                <a:solidFill>
                  <a:schemeClr val="tx1"/>
                </a:solidFill>
                <a:latin typeface="+mn-lt"/>
                <a:ea typeface="+mn-ea"/>
                <a:cs typeface="+mn-cs"/>
              </a:rPr>
              <a:t>livelihoods and lead to more displacement of people.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Where livelihoods are already precarious, land degradation</a:t>
            </a:r>
          </a:p>
          <a:p>
            <a:r>
              <a:rPr lang="en-US" sz="1200" b="0" i="0" u="none" strike="noStrike" kern="1200" baseline="0" dirty="0">
                <a:solidFill>
                  <a:schemeClr val="tx1"/>
                </a:solidFill>
                <a:latin typeface="+mn-lt"/>
                <a:ea typeface="+mn-ea"/>
                <a:cs typeface="+mn-cs"/>
              </a:rPr>
              <a:t>and climate change act as ‘threat multipliers’. Already vulnerable</a:t>
            </a:r>
          </a:p>
          <a:p>
            <a:r>
              <a:rPr lang="en-US" sz="1200" b="0" i="0" u="none" strike="noStrike" kern="1200" baseline="0" dirty="0">
                <a:solidFill>
                  <a:schemeClr val="tx1"/>
                </a:solidFill>
                <a:latin typeface="+mn-lt"/>
                <a:ea typeface="+mn-ea"/>
                <a:cs typeface="+mn-cs"/>
              </a:rPr>
              <a:t>people are highly sensitive to extreme weather</a:t>
            </a:r>
          </a:p>
          <a:p>
            <a:r>
              <a:rPr lang="en-US" sz="1200" b="0" i="0" u="none" strike="noStrike" kern="1200" baseline="0" dirty="0">
                <a:solidFill>
                  <a:schemeClr val="tx1"/>
                </a:solidFill>
                <a:latin typeface="+mn-lt"/>
                <a:ea typeface="+mn-ea"/>
                <a:cs typeface="+mn-cs"/>
              </a:rPr>
              <a:t>and climate events, which are likely to tip them into</a:t>
            </a:r>
          </a:p>
          <a:p>
            <a:r>
              <a:rPr lang="en-US" sz="1200" b="0" i="0" u="none" strike="noStrike" kern="1200" baseline="0" dirty="0">
                <a:solidFill>
                  <a:schemeClr val="tx1"/>
                </a:solidFill>
                <a:latin typeface="+mn-lt"/>
                <a:ea typeface="+mn-ea"/>
                <a:cs typeface="+mn-cs"/>
              </a:rPr>
              <a:t>increased poverty and food insecurity.</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7</a:t>
            </a:fld>
            <a:endParaRPr lang="en-US"/>
          </a:p>
        </p:txBody>
      </p:sp>
    </p:spTree>
    <p:extLst>
      <p:ext uri="{BB962C8B-B14F-4D97-AF65-F5344CB8AC3E}">
        <p14:creationId xmlns:p14="http://schemas.microsoft.com/office/powerpoint/2010/main" val="376454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World Bank projects that climate change will reduce</a:t>
            </a:r>
          </a:p>
          <a:p>
            <a:r>
              <a:rPr lang="en-US" sz="1200" b="0" i="0" u="none" strike="noStrike" kern="1200" baseline="0" dirty="0">
                <a:solidFill>
                  <a:schemeClr val="tx1"/>
                </a:solidFill>
                <a:latin typeface="+mn-lt"/>
                <a:ea typeface="+mn-ea"/>
                <a:cs typeface="+mn-cs"/>
              </a:rPr>
              <a:t>the mean yields of 11 major global crops – millet, field</a:t>
            </a:r>
          </a:p>
          <a:p>
            <a:r>
              <a:rPr lang="en-US" sz="1200" b="0" i="0" u="none" strike="noStrike" kern="1200" baseline="0" dirty="0">
                <a:solidFill>
                  <a:schemeClr val="tx1"/>
                </a:solidFill>
                <a:latin typeface="+mn-lt"/>
                <a:ea typeface="+mn-ea"/>
                <a:cs typeface="+mn-cs"/>
              </a:rPr>
              <a:t>pea, sugar beet, sweet potato, wheat, rice, maize, soybean,</a:t>
            </a:r>
          </a:p>
          <a:p>
            <a:r>
              <a:rPr lang="en-US" sz="1200" b="0" i="0" u="none" strike="noStrike" kern="1200" baseline="0" dirty="0">
                <a:solidFill>
                  <a:schemeClr val="tx1"/>
                </a:solidFill>
                <a:latin typeface="+mn-lt"/>
                <a:ea typeface="+mn-ea"/>
                <a:cs typeface="+mn-cs"/>
              </a:rPr>
              <a:t>groundnut, sunflower and rapeseed – by 18% in South Asia by 2046 – 2055 compared with</a:t>
            </a:r>
          </a:p>
          <a:p>
            <a:r>
              <a:rPr lang="en-GB" sz="1200" b="0" i="0" u="none" strike="noStrike" kern="1200" baseline="0" dirty="0">
                <a:solidFill>
                  <a:schemeClr val="tx1"/>
                </a:solidFill>
                <a:latin typeface="+mn-lt"/>
                <a:ea typeface="+mn-ea"/>
                <a:cs typeface="+mn-cs"/>
              </a:rPr>
              <a:t>1996–2005.</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specific impacts of climate change on poverty and</a:t>
            </a:r>
          </a:p>
          <a:p>
            <a:r>
              <a:rPr lang="en-US" sz="1200" b="0" i="0" u="none" strike="noStrike" kern="1200" baseline="0" dirty="0">
                <a:solidFill>
                  <a:schemeClr val="tx1"/>
                </a:solidFill>
                <a:latin typeface="+mn-lt"/>
                <a:ea typeface="+mn-ea"/>
                <a:cs typeface="+mn-cs"/>
              </a:rPr>
              <a:t>food security vary significantly, depending on whether the</a:t>
            </a:r>
          </a:p>
          <a:p>
            <a:r>
              <a:rPr lang="en-US" sz="1200" b="0" i="0" u="none" strike="noStrike" kern="1200" baseline="0" dirty="0">
                <a:solidFill>
                  <a:schemeClr val="tx1"/>
                </a:solidFill>
                <a:latin typeface="+mn-lt"/>
                <a:ea typeface="+mn-ea"/>
                <a:cs typeface="+mn-cs"/>
              </a:rPr>
              <a:t>household is a net agricultural buyer or seller. As reduced</a:t>
            </a:r>
          </a:p>
          <a:p>
            <a:r>
              <a:rPr lang="en-US" sz="1200" b="0" i="0" u="none" strike="noStrike" kern="1200" baseline="0" dirty="0">
                <a:solidFill>
                  <a:schemeClr val="tx1"/>
                </a:solidFill>
                <a:latin typeface="+mn-lt"/>
                <a:ea typeface="+mn-ea"/>
                <a:cs typeface="+mn-cs"/>
              </a:rPr>
              <a:t>crop yields drive up agricultural prices, urban dwellers</a:t>
            </a:r>
          </a:p>
          <a:p>
            <a:r>
              <a:rPr lang="en-US" sz="1200" b="0" i="0" u="none" strike="noStrike" kern="1200" baseline="0" dirty="0">
                <a:solidFill>
                  <a:schemeClr val="tx1"/>
                </a:solidFill>
                <a:latin typeface="+mn-lt"/>
                <a:ea typeface="+mn-ea"/>
                <a:cs typeface="+mn-cs"/>
              </a:rPr>
              <a:t>and rural households who are ‘net food buyers’ suffer the</a:t>
            </a:r>
          </a:p>
          <a:p>
            <a:r>
              <a:rPr lang="en-US" sz="1200" b="0" i="0" u="none" strike="noStrike" kern="1200" baseline="0" dirty="0">
                <a:solidFill>
                  <a:schemeClr val="tx1"/>
                </a:solidFill>
                <a:latin typeface="+mn-lt"/>
                <a:ea typeface="+mn-ea"/>
                <a:cs typeface="+mn-cs"/>
              </a:rPr>
              <a:t>greatest losses in food security. Those who are ‘net food</a:t>
            </a:r>
          </a:p>
          <a:p>
            <a:r>
              <a:rPr lang="en-US" sz="1200" b="0" i="0" u="none" strike="noStrike" kern="1200" baseline="0" dirty="0">
                <a:solidFill>
                  <a:schemeClr val="tx1"/>
                </a:solidFill>
                <a:latin typeface="+mn-lt"/>
                <a:ea typeface="+mn-ea"/>
                <a:cs typeface="+mn-cs"/>
              </a:rPr>
              <a:t>producers’ are less worse off.</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8</a:t>
            </a:fld>
            <a:endParaRPr lang="en-US"/>
          </a:p>
        </p:txBody>
      </p:sp>
    </p:spTree>
    <p:extLst>
      <p:ext uri="{BB962C8B-B14F-4D97-AF65-F5344CB8AC3E}">
        <p14:creationId xmlns:p14="http://schemas.microsoft.com/office/powerpoint/2010/main" val="57311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Primary (natural, undisturbed) forests can be converted to sustainably managed forest ecosystems that deliver more economic and social benefits to people. However, some carbon emissions are released in the transition and the transition often comes at the expense of biodiversity.</a:t>
            </a:r>
          </a:p>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9</a:t>
            </a:fld>
            <a:endParaRPr lang="en-US"/>
          </a:p>
        </p:txBody>
      </p:sp>
    </p:spTree>
    <p:extLst>
      <p:ext uri="{BB962C8B-B14F-4D97-AF65-F5344CB8AC3E}">
        <p14:creationId xmlns:p14="http://schemas.microsoft.com/office/powerpoint/2010/main" val="130903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Land tenure insecurity, lack of property rights, lack of access</a:t>
            </a:r>
          </a:p>
          <a:p>
            <a:r>
              <a:rPr lang="en-US" sz="1200" b="0" i="0" u="none" strike="noStrike" kern="1200" baseline="0" dirty="0">
                <a:solidFill>
                  <a:schemeClr val="tx1"/>
                </a:solidFill>
                <a:latin typeface="+mn-lt"/>
                <a:ea typeface="+mn-ea"/>
                <a:cs typeface="+mn-cs"/>
              </a:rPr>
              <a:t>to markets and to agricultural advisory services, lack of</a:t>
            </a:r>
          </a:p>
          <a:p>
            <a:r>
              <a:rPr lang="en-US" sz="1200" b="0" i="0" u="none" strike="noStrike" kern="1200" baseline="0" dirty="0">
                <a:solidFill>
                  <a:schemeClr val="tx1"/>
                </a:solidFill>
                <a:latin typeface="+mn-lt"/>
                <a:ea typeface="+mn-ea"/>
                <a:cs typeface="+mn-cs"/>
              </a:rPr>
              <a:t>technical knowledge and skills, agricultural price distortions,</a:t>
            </a:r>
          </a:p>
          <a:p>
            <a:r>
              <a:rPr lang="en-US" sz="1200" b="0" i="0" u="none" strike="noStrike" kern="1200" baseline="0" dirty="0">
                <a:solidFill>
                  <a:schemeClr val="tx1"/>
                </a:solidFill>
                <a:latin typeface="+mn-lt"/>
                <a:ea typeface="+mn-ea"/>
                <a:cs typeface="+mn-cs"/>
              </a:rPr>
              <a:t>and lack of agricultural support and subsidies contribute to</a:t>
            </a:r>
          </a:p>
          <a:p>
            <a:r>
              <a:rPr lang="en-US" sz="1200" b="0" i="0" u="none" strike="noStrike" kern="1200" baseline="0" dirty="0">
                <a:solidFill>
                  <a:schemeClr val="tx1"/>
                </a:solidFill>
                <a:latin typeface="+mn-lt"/>
                <a:ea typeface="+mn-ea"/>
                <a:cs typeface="+mn-cs"/>
              </a:rPr>
              <a:t>desertification and drive unsustainable land management. </a:t>
            </a:r>
          </a:p>
          <a:p>
            <a:r>
              <a:rPr lang="en-US" sz="1200" b="0" i="0" u="none" strike="noStrike" kern="1200" baseline="0" dirty="0">
                <a:solidFill>
                  <a:schemeClr val="tx1"/>
                </a:solidFill>
                <a:latin typeface="+mn-lt"/>
                <a:ea typeface="+mn-ea"/>
                <a:cs typeface="+mn-cs"/>
              </a:rPr>
              <a:t>Women’s lack of access to these services (for social and</a:t>
            </a:r>
          </a:p>
          <a:p>
            <a:r>
              <a:rPr lang="en-US" sz="1200" b="0" i="0" u="none" strike="noStrike" kern="1200" baseline="0" dirty="0">
                <a:solidFill>
                  <a:schemeClr val="tx1"/>
                </a:solidFill>
                <a:latin typeface="+mn-lt"/>
                <a:ea typeface="+mn-ea"/>
                <a:cs typeface="+mn-cs"/>
              </a:rPr>
              <a:t>cultural reasons), in particular, hampers their ability to be</a:t>
            </a:r>
          </a:p>
          <a:p>
            <a:r>
              <a:rPr lang="en-US" sz="1200" b="0" i="0" u="none" strike="noStrike" kern="1200" baseline="0" dirty="0">
                <a:solidFill>
                  <a:schemeClr val="tx1"/>
                </a:solidFill>
                <a:latin typeface="+mn-lt"/>
                <a:ea typeface="+mn-ea"/>
                <a:cs typeface="+mn-cs"/>
              </a:rPr>
              <a:t>more effective agents of sustainable change.</a:t>
            </a:r>
          </a:p>
          <a:p>
            <a:r>
              <a:rPr lang="en-US" sz="1200" b="0" i="0" u="none" strike="noStrike" kern="1200" baseline="0" dirty="0">
                <a:solidFill>
                  <a:schemeClr val="tx1"/>
                </a:solidFill>
                <a:latin typeface="+mn-lt"/>
                <a:ea typeface="+mn-ea"/>
                <a:cs typeface="+mn-cs"/>
              </a:rPr>
              <a:t>Tackling this range of knowledge gaps and distorting</a:t>
            </a:r>
          </a:p>
          <a:p>
            <a:r>
              <a:rPr lang="en-US" sz="1200" b="0" i="0" u="none" strike="noStrike" kern="1200" baseline="0" dirty="0">
                <a:solidFill>
                  <a:schemeClr val="tx1"/>
                </a:solidFill>
                <a:latin typeface="+mn-lt"/>
                <a:ea typeface="+mn-ea"/>
                <a:cs typeface="+mn-cs"/>
              </a:rPr>
              <a:t>policies will be key to the sustainable stewardship of land,</a:t>
            </a:r>
          </a:p>
          <a:p>
            <a:r>
              <a:rPr lang="en-US" sz="1200" b="0" i="0" u="none" strike="noStrike" kern="1200" baseline="0" dirty="0">
                <a:solidFill>
                  <a:schemeClr val="tx1"/>
                </a:solidFill>
                <a:latin typeface="+mn-lt"/>
                <a:ea typeface="+mn-ea"/>
                <a:cs typeface="+mn-cs"/>
              </a:rPr>
              <a:t>which will, in turn, be key to successful climate adaptation</a:t>
            </a:r>
          </a:p>
          <a:p>
            <a:r>
              <a:rPr lang="en-GB" sz="1200" b="0" i="0" u="none" strike="noStrike" kern="1200" baseline="0" dirty="0">
                <a:solidFill>
                  <a:schemeClr val="tx1"/>
                </a:solidFill>
                <a:latin typeface="+mn-lt"/>
                <a:ea typeface="+mn-ea"/>
                <a:cs typeface="+mn-cs"/>
              </a:rPr>
              <a:t>and mitigation.</a:t>
            </a:r>
          </a:p>
          <a:p>
            <a:r>
              <a:rPr lang="en-US" sz="1200" b="0" i="0" u="none" strike="noStrike" kern="1200" baseline="0" dirty="0">
                <a:solidFill>
                  <a:schemeClr val="tx1"/>
                </a:solidFill>
                <a:latin typeface="+mn-lt"/>
                <a:ea typeface="+mn-ea"/>
                <a:cs typeface="+mn-cs"/>
              </a:rPr>
              <a:t>Policy responses to land degradation, which are widely</a:t>
            </a:r>
          </a:p>
          <a:p>
            <a:r>
              <a:rPr lang="en-US" sz="1200" b="0" i="0" u="none" strike="noStrike" kern="1200" baseline="0" dirty="0">
                <a:solidFill>
                  <a:schemeClr val="tx1"/>
                </a:solidFill>
                <a:latin typeface="+mn-lt"/>
                <a:ea typeface="+mn-ea"/>
                <a:cs typeface="+mn-cs"/>
              </a:rPr>
              <a:t>discussed in the literature, particularly in the context of</a:t>
            </a:r>
          </a:p>
          <a:p>
            <a:r>
              <a:rPr lang="en-GB" sz="1200" b="0" i="0" u="none" strike="noStrike" kern="1200" baseline="0" dirty="0">
                <a:solidFill>
                  <a:schemeClr val="tx1"/>
                </a:solidFill>
                <a:latin typeface="+mn-lt"/>
                <a:ea typeface="+mn-ea"/>
                <a:cs typeface="+mn-cs"/>
              </a:rPr>
              <a:t>climate change, are:</a:t>
            </a:r>
          </a:p>
          <a:p>
            <a:r>
              <a:rPr lang="en-GB" sz="1200" b="0" i="0" u="none" strike="noStrike" kern="1200" baseline="0" dirty="0">
                <a:solidFill>
                  <a:schemeClr val="tx1"/>
                </a:solidFill>
                <a:latin typeface="+mn-lt"/>
                <a:ea typeface="+mn-ea"/>
                <a:cs typeface="+mn-cs"/>
              </a:rPr>
              <a:t>● improving market access</a:t>
            </a:r>
          </a:p>
          <a:p>
            <a:r>
              <a:rPr lang="en-GB" sz="1200" b="0" i="0" u="none" strike="noStrike" kern="1200" baseline="0" dirty="0">
                <a:solidFill>
                  <a:schemeClr val="tx1"/>
                </a:solidFill>
                <a:latin typeface="+mn-lt"/>
                <a:ea typeface="+mn-ea"/>
                <a:cs typeface="+mn-cs"/>
              </a:rPr>
              <a:t>● increasing gender empowerment</a:t>
            </a:r>
          </a:p>
          <a:p>
            <a:r>
              <a:rPr lang="en-US" sz="1200" b="0" i="0" u="none" strike="noStrike" kern="1200" baseline="0" dirty="0">
                <a:solidFill>
                  <a:schemeClr val="tx1"/>
                </a:solidFill>
                <a:latin typeface="+mn-lt"/>
                <a:ea typeface="+mn-ea"/>
                <a:cs typeface="+mn-cs"/>
              </a:rPr>
              <a:t>● expanding access to rural advisory services</a:t>
            </a:r>
          </a:p>
          <a:p>
            <a:r>
              <a:rPr lang="en-GB" sz="1200" b="0" i="0" u="none" strike="noStrike" kern="1200" baseline="0" dirty="0">
                <a:solidFill>
                  <a:schemeClr val="tx1"/>
                </a:solidFill>
                <a:latin typeface="+mn-lt"/>
                <a:ea typeface="+mn-ea"/>
                <a:cs typeface="+mn-cs"/>
              </a:rPr>
              <a:t>● strengthening land tenure security</a:t>
            </a:r>
          </a:p>
          <a:p>
            <a:r>
              <a:rPr lang="en-GB" sz="1200" b="0" i="0" u="none" strike="noStrike" kern="1200" baseline="0" dirty="0">
                <a:solidFill>
                  <a:schemeClr val="tx1"/>
                </a:solidFill>
                <a:latin typeface="+mn-lt"/>
                <a:ea typeface="+mn-ea"/>
                <a:cs typeface="+mn-cs"/>
              </a:rPr>
              <a:t>● payments for ecosystem services89</a:t>
            </a: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decentralising</a:t>
            </a:r>
            <a:r>
              <a:rPr lang="en-US" sz="1200" b="0" i="0" u="none" strike="noStrike" kern="1200" baseline="0" dirty="0">
                <a:solidFill>
                  <a:schemeClr val="tx1"/>
                </a:solidFill>
                <a:latin typeface="+mn-lt"/>
                <a:ea typeface="+mn-ea"/>
                <a:cs typeface="+mn-cs"/>
              </a:rPr>
              <a:t> natural resource management – but only</a:t>
            </a:r>
          </a:p>
          <a:p>
            <a:r>
              <a:rPr lang="en-US" sz="1200" b="0" i="0" u="none" strike="noStrike" kern="1200" baseline="0" dirty="0">
                <a:solidFill>
                  <a:schemeClr val="tx1"/>
                </a:solidFill>
                <a:latin typeface="+mn-lt"/>
                <a:ea typeface="+mn-ea"/>
                <a:cs typeface="+mn-cs"/>
              </a:rPr>
              <a:t>when done in a democratic way that does not further</a:t>
            </a:r>
          </a:p>
          <a:p>
            <a:r>
              <a:rPr lang="en-US" sz="1200" b="0" i="0" u="none" strike="noStrike" kern="1200" baseline="0" dirty="0">
                <a:solidFill>
                  <a:schemeClr val="tx1"/>
                </a:solidFill>
                <a:latin typeface="+mn-lt"/>
                <a:ea typeface="+mn-ea"/>
                <a:cs typeface="+mn-cs"/>
              </a:rPr>
              <a:t>concentrate power in the hands of local elites</a:t>
            </a:r>
          </a:p>
          <a:p>
            <a:r>
              <a:rPr lang="en-US" sz="1200" b="0" i="0" u="none" strike="noStrike" kern="1200" baseline="0" dirty="0">
                <a:solidFill>
                  <a:schemeClr val="tx1"/>
                </a:solidFill>
                <a:latin typeface="+mn-lt"/>
                <a:ea typeface="+mn-ea"/>
                <a:cs typeface="+mn-cs"/>
              </a:rPr>
              <a:t>● investing in research and development</a:t>
            </a:r>
          </a:p>
          <a:p>
            <a:r>
              <a:rPr lang="en-US" sz="1200" b="0" i="0" u="none" strike="noStrike" kern="1200" baseline="0" dirty="0">
                <a:solidFill>
                  <a:schemeClr val="tx1"/>
                </a:solidFill>
                <a:latin typeface="+mn-lt"/>
                <a:ea typeface="+mn-ea"/>
                <a:cs typeface="+mn-cs"/>
              </a:rPr>
              <a:t>● investing in monitoring of desertification and</a:t>
            </a:r>
          </a:p>
          <a:p>
            <a:r>
              <a:rPr lang="en-GB" sz="1200" b="0" i="0" u="none" strike="noStrike" kern="1200" baseline="0" dirty="0">
                <a:solidFill>
                  <a:schemeClr val="tx1"/>
                </a:solidFill>
                <a:latin typeface="+mn-lt"/>
                <a:ea typeface="+mn-ea"/>
                <a:cs typeface="+mn-cs"/>
              </a:rPr>
              <a:t>desert storms</a:t>
            </a:r>
          </a:p>
          <a:p>
            <a:r>
              <a:rPr lang="en-US" sz="1200" b="0" i="0" u="none" strike="noStrike" kern="1200" baseline="0" dirty="0">
                <a:solidFill>
                  <a:schemeClr val="tx1"/>
                </a:solidFill>
                <a:latin typeface="+mn-lt"/>
                <a:ea typeface="+mn-ea"/>
                <a:cs typeface="+mn-cs"/>
              </a:rPr>
              <a:t>● developing modern renewable energy sources</a:t>
            </a:r>
          </a:p>
          <a:p>
            <a:r>
              <a:rPr lang="en-US" sz="1200" b="0" i="0" u="none" strike="noStrike" kern="1200" baseline="0" dirty="0">
                <a:solidFill>
                  <a:schemeClr val="tx1"/>
                </a:solidFill>
                <a:latin typeface="+mn-lt"/>
                <a:ea typeface="+mn-ea"/>
                <a:cs typeface="+mn-cs"/>
              </a:rPr>
              <a:t>(especially those which replace fuelwood/biomass); and</a:t>
            </a:r>
          </a:p>
          <a:p>
            <a:r>
              <a:rPr lang="en-US" sz="1200" b="0" i="0" u="none" strike="noStrike" kern="1200" baseline="0" dirty="0">
                <a:solidFill>
                  <a:schemeClr val="tx1"/>
                </a:solidFill>
                <a:latin typeface="+mn-lt"/>
                <a:ea typeface="+mn-ea"/>
                <a:cs typeface="+mn-cs"/>
              </a:rPr>
              <a:t>● diversifying dryland economies – including by investing</a:t>
            </a:r>
          </a:p>
          <a:p>
            <a:r>
              <a:rPr lang="en-US" sz="1200" b="0" i="0" u="none" strike="noStrike" kern="1200" baseline="0" dirty="0">
                <a:solidFill>
                  <a:schemeClr val="tx1"/>
                </a:solidFill>
                <a:latin typeface="+mn-lt"/>
                <a:ea typeface="+mn-ea"/>
                <a:cs typeface="+mn-cs"/>
              </a:rPr>
              <a:t>in irrigation and agricultural </a:t>
            </a:r>
            <a:r>
              <a:rPr lang="en-US" sz="1200" b="0" i="0" u="none" strike="noStrike" kern="1200" baseline="0" dirty="0" err="1">
                <a:solidFill>
                  <a:schemeClr val="tx1"/>
                </a:solidFill>
                <a:latin typeface="+mn-lt"/>
                <a:ea typeface="+mn-ea"/>
                <a:cs typeface="+mn-cs"/>
              </a:rPr>
              <a:t>commercialisation</a:t>
            </a:r>
            <a:r>
              <a:rPr lang="en-US" sz="1200" b="0" i="0" u="none" strike="noStrike" kern="1200" baseline="0" dirty="0">
                <a:solidFill>
                  <a:schemeClr val="tx1"/>
                </a:solidFill>
                <a:latin typeface="+mn-lt"/>
                <a:ea typeface="+mn-ea"/>
                <a:cs typeface="+mn-cs"/>
              </a:rPr>
              <a:t> and</a:t>
            </a:r>
          </a:p>
          <a:p>
            <a:r>
              <a:rPr lang="en-GB" sz="1200" b="0" i="0" u="none" strike="noStrike" kern="1200" baseline="0" dirty="0">
                <a:solidFill>
                  <a:schemeClr val="tx1"/>
                </a:solidFill>
                <a:latin typeface="+mn-lt"/>
                <a:ea typeface="+mn-ea"/>
                <a:cs typeface="+mn-cs"/>
              </a:rPr>
              <a:t>structural transformations.</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14</a:t>
            </a:fld>
            <a:endParaRPr lang="en-US"/>
          </a:p>
        </p:txBody>
      </p:sp>
    </p:spTree>
    <p:extLst>
      <p:ext uri="{BB962C8B-B14F-4D97-AF65-F5344CB8AC3E}">
        <p14:creationId xmlns:p14="http://schemas.microsoft.com/office/powerpoint/2010/main" val="406286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p>
            <a:endParaRPr lang="en-US"/>
          </a:p>
        </p:txBody>
      </p:sp>
      <p:sp>
        <p:nvSpPr>
          <p:cNvPr id="2" name="Title 1"/>
          <p:cNvSpPr>
            <a:spLocks noGrp="1"/>
          </p:cNvSpPr>
          <p:nvPr>
            <p:ph type="ctrTitle"/>
          </p:nvPr>
        </p:nvSpPr>
        <p:spPr>
          <a:xfrm>
            <a:off x="2629227" y="2865437"/>
            <a:ext cx="5717967" cy="1470025"/>
          </a:xfrm>
        </p:spPr>
        <p:txBody>
          <a:bodyPr anchor="t">
            <a:noAutofit/>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2629227" y="4335462"/>
            <a:ext cx="5717967" cy="1752600"/>
          </a:xfrm>
        </p:spPr>
        <p:txBody>
          <a:bodyPr anchor="t">
            <a:noAutofit/>
          </a:bodyPr>
          <a:lstStyle>
            <a:lvl1pPr marL="0" indent="0" algn="l">
              <a:buNone/>
              <a:defRPr sz="43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Picture 8"/>
          <p:cNvPicPr>
            <a:picLocks noChangeAspect="1"/>
          </p:cNvPicPr>
          <p:nvPr userDrawn="1"/>
        </p:nvPicPr>
        <p:blipFill>
          <a:blip r:embed="rId2"/>
          <a:stretch>
            <a:fillRect/>
          </a:stretch>
        </p:blipFill>
        <p:spPr>
          <a:xfrm>
            <a:off x="6975594" y="275918"/>
            <a:ext cx="1371600" cy="1460500"/>
          </a:xfrm>
          <a:prstGeom prst="rect">
            <a:avLst/>
          </a:prstGeom>
        </p:spPr>
      </p:pic>
    </p:spTree>
    <p:extLst>
      <p:ext uri="{BB962C8B-B14F-4D97-AF65-F5344CB8AC3E}">
        <p14:creationId xmlns:p14="http://schemas.microsoft.com/office/powerpoint/2010/main" val="40951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F7A126"/>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Date Placeholder 7"/>
          <p:cNvSpPr>
            <a:spLocks noGrp="1"/>
          </p:cNvSpPr>
          <p:nvPr>
            <p:ph type="dt" sz="half" idx="13"/>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43707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143125" y="772478"/>
            <a:ext cx="6543675" cy="5313997"/>
          </a:xfrm>
        </p:spPr>
        <p:txBody>
          <a:bodyPr>
            <a:normAutofit/>
          </a:bodyPr>
          <a:lstStyle>
            <a:lvl1pPr>
              <a:defRPr sz="3200" b="1">
                <a:solidFill>
                  <a:schemeClr val="bg1"/>
                </a:solidFill>
              </a:defRPr>
            </a:lvl1pPr>
          </a:lstStyle>
          <a:p>
            <a:pPr lvl="0"/>
            <a:r>
              <a:rPr lang="en-GB" dirty="0"/>
              <a:t>Click to edit Master text styles</a:t>
            </a:r>
          </a:p>
        </p:txBody>
      </p:sp>
      <p:sp>
        <p:nvSpPr>
          <p:cNvPr id="11" name="Picture Placeholder 10"/>
          <p:cNvSpPr>
            <a:spLocks noGrp="1"/>
          </p:cNvSpPr>
          <p:nvPr>
            <p:ph type="pic" sz="quarter" idx="14"/>
          </p:nvPr>
        </p:nvSpPr>
        <p:spPr>
          <a:xfrm>
            <a:off x="457200" y="772478"/>
            <a:ext cx="1365250" cy="1319212"/>
          </a:xfrm>
        </p:spPr>
        <p:txBody>
          <a:bodyPr/>
          <a:lstStyle/>
          <a:p>
            <a:endParaRPr lang="en-US"/>
          </a:p>
        </p:txBody>
      </p:sp>
      <p:sp>
        <p:nvSpPr>
          <p:cNvPr id="13" name="Text Placeholder 12"/>
          <p:cNvSpPr>
            <a:spLocks noGrp="1"/>
          </p:cNvSpPr>
          <p:nvPr>
            <p:ph type="body" sz="quarter" idx="15"/>
          </p:nvPr>
        </p:nvSpPr>
        <p:spPr>
          <a:xfrm>
            <a:off x="457200" y="2205038"/>
            <a:ext cx="1365250" cy="528637"/>
          </a:xfrm>
        </p:spPr>
        <p:txBody>
          <a:bodyPr>
            <a:noAutofit/>
          </a:bodyPr>
          <a:lstStyle>
            <a:lvl1pPr>
              <a:defRPr sz="1400">
                <a:solidFill>
                  <a:schemeClr val="accent3"/>
                </a:solidFill>
              </a:defRPr>
            </a:lvl1pPr>
          </a:lstStyle>
          <a:p>
            <a:pPr lvl="0"/>
            <a:r>
              <a:rPr lang="en-GB" dirty="0"/>
              <a:t>Click to edit Master text styles</a:t>
            </a:r>
          </a:p>
        </p:txBody>
      </p:sp>
    </p:spTree>
    <p:extLst>
      <p:ext uri="{BB962C8B-B14F-4D97-AF65-F5344CB8AC3E}">
        <p14:creationId xmlns:p14="http://schemas.microsoft.com/office/powerpoint/2010/main" val="181134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S Title, Bullet Points, Image">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3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3962400" y="504308"/>
            <a:ext cx="4724400" cy="3892334"/>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9" name="Rectangle 8"/>
          <p:cNvSpPr/>
          <p:nvPr userDrawn="1"/>
        </p:nvSpPr>
        <p:spPr>
          <a:xfrm>
            <a:off x="0" y="0"/>
            <a:ext cx="294640" cy="1463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p:nvPr>
        </p:nvSpPr>
        <p:spPr>
          <a:xfrm>
            <a:off x="457200" y="3800475"/>
            <a:ext cx="3505200" cy="2300288"/>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18478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gn off">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01675" y="1300163"/>
            <a:ext cx="3270250" cy="4572000"/>
          </a:xfrm>
        </p:spPr>
        <p:txBody>
          <a:bodyPr/>
          <a:lstStyle>
            <a:lvl1pPr>
              <a:defRPr>
                <a:solidFill>
                  <a:srgbClr val="FFFFFF"/>
                </a:solidFill>
              </a:defRPr>
            </a:lvl1pPr>
          </a:lstStyle>
          <a:p>
            <a:pPr lvl="0"/>
            <a:r>
              <a:rPr lang="en-GB" dirty="0"/>
              <a:t>Click to edit Master text styles</a:t>
            </a:r>
          </a:p>
        </p:txBody>
      </p:sp>
    </p:spTree>
    <p:extLst>
      <p:ext uri="{BB962C8B-B14F-4D97-AF65-F5344CB8AC3E}">
        <p14:creationId xmlns:p14="http://schemas.microsoft.com/office/powerpoint/2010/main" val="13039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 Cover_Full_Disclaimer">
  <p:cSld name="Back Cover_Full_Disclaimer">
    <p:spTree>
      <p:nvGrpSpPr>
        <p:cNvPr id="1" name="Shape 52"/>
        <p:cNvGrpSpPr/>
        <p:nvPr/>
      </p:nvGrpSpPr>
      <p:grpSpPr>
        <a:xfrm>
          <a:off x="0" y="0"/>
          <a:ext cx="0" cy="0"/>
          <a:chOff x="0" y="0"/>
          <a:chExt cx="0" cy="0"/>
        </a:xfrm>
      </p:grpSpPr>
      <p:grpSp>
        <p:nvGrpSpPr>
          <p:cNvPr id="53" name="Google Shape;53;p9"/>
          <p:cNvGrpSpPr/>
          <p:nvPr/>
        </p:nvGrpSpPr>
        <p:grpSpPr>
          <a:xfrm flipH="1">
            <a:off x="169863" y="163513"/>
            <a:ext cx="8804275" cy="6532562"/>
            <a:chOff x="198404" y="180631"/>
            <a:chExt cx="10296592" cy="7202832"/>
          </a:xfrm>
        </p:grpSpPr>
        <p:sp>
          <p:nvSpPr>
            <p:cNvPr id="54" name="Google Shape;54;p9"/>
            <p:cNvSpPr/>
            <p:nvPr/>
          </p:nvSpPr>
          <p:spPr>
            <a:xfrm>
              <a:off x="198404" y="180631"/>
              <a:ext cx="10296592" cy="7199331"/>
            </a:xfrm>
            <a:prstGeom prst="rect">
              <a:avLst/>
            </a:prstGeom>
            <a:solidFill>
              <a:srgbClr val="F370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 name="Google Shape;55;p9"/>
            <p:cNvGrpSpPr/>
            <p:nvPr/>
          </p:nvGrpSpPr>
          <p:grpSpPr>
            <a:xfrm>
              <a:off x="198404" y="184132"/>
              <a:ext cx="4064054" cy="7199331"/>
              <a:chOff x="11903075" y="184132"/>
              <a:chExt cx="4064054" cy="7199331"/>
            </a:xfrm>
          </p:grpSpPr>
          <p:sp>
            <p:nvSpPr>
              <p:cNvPr id="56" name="Google Shape;56;p9"/>
              <p:cNvSpPr/>
              <p:nvPr/>
            </p:nvSpPr>
            <p:spPr>
              <a:xfrm>
                <a:off x="11903075" y="184132"/>
                <a:ext cx="3620331" cy="2005941"/>
              </a:xfrm>
              <a:custGeom>
                <a:avLst/>
                <a:gdLst/>
                <a:ahLst/>
                <a:cxnLst/>
                <a:rect l="l" t="t" r="r" b="b"/>
                <a:pathLst>
                  <a:path w="1140" h="632" extrusionOk="0">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9"/>
              <p:cNvSpPr/>
              <p:nvPr/>
            </p:nvSpPr>
            <p:spPr>
              <a:xfrm>
                <a:off x="11903075" y="187633"/>
                <a:ext cx="4064054" cy="3982124"/>
              </a:xfrm>
              <a:custGeom>
                <a:avLst/>
                <a:gdLst/>
                <a:ahLst/>
                <a:cxnLst/>
                <a:rect l="l" t="t" r="r" b="b"/>
                <a:pathLst>
                  <a:path w="1280" h="1255" extrusionOk="0">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9"/>
              <p:cNvSpPr/>
              <p:nvPr/>
            </p:nvSpPr>
            <p:spPr>
              <a:xfrm>
                <a:off x="11903075" y="6298225"/>
                <a:ext cx="915294" cy="1085238"/>
              </a:xfrm>
              <a:custGeom>
                <a:avLst/>
                <a:gdLst/>
                <a:ahLst/>
                <a:cxnLst/>
                <a:rect l="l" t="t" r="r" b="b"/>
                <a:pathLst>
                  <a:path w="288" h="342" extrusionOk="0">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9"/>
              <p:cNvSpPr/>
              <p:nvPr/>
            </p:nvSpPr>
            <p:spPr>
              <a:xfrm>
                <a:off x="11903075" y="4169757"/>
                <a:ext cx="2829428" cy="3204955"/>
              </a:xfrm>
              <a:custGeom>
                <a:avLst/>
                <a:gdLst/>
                <a:ahLst/>
                <a:cxnLst/>
                <a:rect l="l" t="t" r="r" b="b"/>
                <a:pathLst>
                  <a:path w="891" h="1009" extrusionOk="0">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9"/>
              <p:cNvSpPr/>
              <p:nvPr/>
            </p:nvSpPr>
            <p:spPr>
              <a:xfrm>
                <a:off x="11903075" y="2599663"/>
                <a:ext cx="2679045" cy="1974434"/>
              </a:xfrm>
              <a:custGeom>
                <a:avLst/>
                <a:gdLst/>
                <a:ahLst/>
                <a:cxnLst/>
                <a:rect l="l" t="t" r="r" b="b"/>
                <a:pathLst>
                  <a:path w="844" h="622" extrusionOk="0">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1" name="Google Shape;61;p9"/>
          <p:cNvSpPr/>
          <p:nvPr/>
        </p:nvSpPr>
        <p:spPr>
          <a:xfrm>
            <a:off x="323850" y="4310063"/>
            <a:ext cx="6230938" cy="2205037"/>
          </a:xfrm>
          <a:prstGeom prst="rect">
            <a:avLst/>
          </a:prstGeom>
          <a:noFill/>
          <a:ln>
            <a:noFill/>
          </a:ln>
        </p:spPr>
        <p:txBody>
          <a:bodyPr spcFirstLastPara="1" wrap="square" lIns="0" tIns="0" rIns="0" bIns="0" anchor="b" anchorCtr="0">
            <a:noAutofit/>
          </a:bodyPr>
          <a:lstStyle/>
          <a:p>
            <a:pPr marL="0" marR="0" lvl="1" indent="0" algn="l" rtl="0">
              <a:lnSpc>
                <a:spcPct val="110000"/>
              </a:lnSpc>
              <a:spcBef>
                <a:spcPts val="0"/>
              </a:spcBef>
              <a:spcAft>
                <a:spcPts val="0"/>
              </a:spcAft>
              <a:buNone/>
            </a:pPr>
            <a:r>
              <a:rPr lang="en-GB" sz="1000" b="0" i="0" u="none" strike="noStrike" cap="none">
                <a:solidFill>
                  <a:schemeClr val="lt1"/>
                </a:solidFill>
                <a:latin typeface="Calibri"/>
                <a:ea typeface="Calibri"/>
                <a:cs typeface="Calibri"/>
                <a:sym typeface="Calibri"/>
              </a:rPr>
              <a:t>This document is an output from a project funded by the UK Department for International Development (DFID) for the benefit of developing countries. However, the views expressed and information contained in it are not necessarily those of or endorsed by DFID, which can accept no responsibility for such views or information or for any reliance placed on them.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Climate and Development Knowledge Network’s members, the UK Department for International Development (‘DFID’), their advisors and the authors and distributors of this publication do not accept or assume any liability, responsibility or duty of care for any consequences of you or anyone else acting, or refraining to act, in reliance on the information contained in this publication or for any decision based on it.</a:t>
            </a:r>
            <a:endParaRPr/>
          </a:p>
          <a:p>
            <a:pPr marL="0" marR="0" lvl="1" indent="0" algn="l" rtl="0">
              <a:lnSpc>
                <a:spcPct val="110000"/>
              </a:lnSpc>
              <a:spcBef>
                <a:spcPts val="500"/>
              </a:spcBef>
              <a:spcAft>
                <a:spcPts val="0"/>
              </a:spcAft>
              <a:buNone/>
            </a:pPr>
            <a:r>
              <a:rPr lang="en-GB" sz="1000" b="0" i="0" u="none" strike="noStrike" cap="none">
                <a:solidFill>
                  <a:schemeClr val="lt1"/>
                </a:solidFill>
                <a:latin typeface="Calibri"/>
                <a:ea typeface="Calibri"/>
                <a:cs typeface="Calibri"/>
                <a:sym typeface="Calibri"/>
              </a:rPr>
              <a:t>Copyright © 2010, Climate and Development Knowledge Network. All rights reserved.</a:t>
            </a:r>
            <a:endParaRPr/>
          </a:p>
        </p:txBody>
      </p:sp>
      <p:sp>
        <p:nvSpPr>
          <p:cNvPr id="62" name="Google Shape;62;p9"/>
          <p:cNvSpPr txBox="1"/>
          <p:nvPr/>
        </p:nvSpPr>
        <p:spPr>
          <a:xfrm>
            <a:off x="323850" y="3695700"/>
            <a:ext cx="2703513" cy="5540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www.cdkn.org</a:t>
            </a:r>
            <a:endParaRPr/>
          </a:p>
        </p:txBody>
      </p:sp>
    </p:spTree>
    <p:extLst>
      <p:ext uri="{BB962C8B-B14F-4D97-AF65-F5344CB8AC3E}">
        <p14:creationId xmlns:p14="http://schemas.microsoft.com/office/powerpoint/2010/main" val="1665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ne paragraph">
    <p:spTree>
      <p:nvGrpSpPr>
        <p:cNvPr id="1" name=""/>
        <p:cNvGrpSpPr/>
        <p:nvPr/>
      </p:nvGrpSpPr>
      <p:grpSpPr>
        <a:xfrm>
          <a:off x="0" y="0"/>
          <a:ext cx="0" cy="0"/>
          <a:chOff x="0" y="0"/>
          <a:chExt cx="0" cy="0"/>
        </a:xfrm>
      </p:grpSpPr>
      <p:sp>
        <p:nvSpPr>
          <p:cNvPr id="2" name="Title 1"/>
          <p:cNvSpPr>
            <a:spLocks noGrp="1"/>
          </p:cNvSpPr>
          <p:nvPr>
            <p:ph type="title"/>
          </p:nvPr>
        </p:nvSpPr>
        <p:spPr>
          <a:xfrm>
            <a:off x="457199" y="374368"/>
            <a:ext cx="8229600" cy="1143000"/>
          </a:xfrm>
        </p:spPr>
        <p:txBody>
          <a:bodyPr anchor="t">
            <a:noAutofit/>
          </a:bodyPr>
          <a:lstStyle>
            <a:lvl1pPr algn="l">
              <a:defRPr sz="2800">
                <a:solidFill>
                  <a:schemeClr val="accent3"/>
                </a:solidFill>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8" name="Straight Connector 7"/>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 Placeholder 10"/>
          <p:cNvSpPr>
            <a:spLocks noGrp="1"/>
          </p:cNvSpPr>
          <p:nvPr>
            <p:ph type="body" sz="quarter" idx="13"/>
          </p:nvPr>
        </p:nvSpPr>
        <p:spPr>
          <a:xfrm>
            <a:off x="457200" y="1531634"/>
            <a:ext cx="7010399" cy="2577524"/>
          </a:xfrm>
        </p:spPr>
        <p:txBody>
          <a:bodyPr/>
          <a:lstStyle>
            <a:lvl1pPr marL="0" indent="0">
              <a:buClr>
                <a:schemeClr val="accent1"/>
              </a:buClr>
              <a:buSzPct val="110000"/>
              <a:buFont typeface="Arial"/>
              <a:buNone/>
              <a:defRPr sz="2800"/>
            </a:lvl1pPr>
            <a:lvl2pPr>
              <a:defRPr sz="3200"/>
            </a:lvl2pPr>
          </a:lstStyle>
          <a:p>
            <a:pPr lvl="0"/>
            <a:r>
              <a:rPr lang="en-GB" dirty="0"/>
              <a:t>Click to edit Master text styles</a:t>
            </a:r>
          </a:p>
        </p:txBody>
      </p:sp>
      <p:sp>
        <p:nvSpPr>
          <p:cNvPr id="6" name="Date Placeholder 5"/>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31208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1191753" y="1168689"/>
            <a:ext cx="8229600" cy="1143000"/>
          </a:xfrm>
        </p:spPr>
        <p:txBody>
          <a:bodyPr anchor="t">
            <a:noAutofit/>
          </a:bodyPr>
          <a:lstStyle>
            <a:lvl1pPr algn="l">
              <a:defRPr sz="4400">
                <a:solidFill>
                  <a:schemeClr val="accent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8" name="Straight Connector 7"/>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 Placeholder 10"/>
          <p:cNvSpPr>
            <a:spLocks noGrp="1"/>
          </p:cNvSpPr>
          <p:nvPr>
            <p:ph type="body" sz="quarter" idx="13"/>
          </p:nvPr>
        </p:nvSpPr>
        <p:spPr>
          <a:xfrm>
            <a:off x="1191752" y="2499903"/>
            <a:ext cx="7010399" cy="2577524"/>
          </a:xfrm>
        </p:spPr>
        <p:txBody>
          <a:bodyPr/>
          <a:lstStyle>
            <a:lvl1pPr marL="457200" indent="-457200">
              <a:buClr>
                <a:schemeClr val="accent1"/>
              </a:buClr>
              <a:buSzPct val="110000"/>
              <a:buFont typeface="Arial"/>
              <a:buChar char="•"/>
              <a:defRPr sz="3200"/>
            </a:lvl1pPr>
            <a:lvl2pPr>
              <a:defRPr sz="3200"/>
            </a:lvl2pPr>
          </a:lstStyle>
          <a:p>
            <a:pPr lvl="0"/>
            <a:r>
              <a:rPr lang="en-GB" dirty="0"/>
              <a:t>Click to edit Master text styles</a:t>
            </a:r>
          </a:p>
        </p:txBody>
      </p:sp>
      <p:sp>
        <p:nvSpPr>
          <p:cNvPr id="6" name="Date Placeholder 5"/>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27238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lvl1pPr>
              <a:lnSpc>
                <a:spcPct val="100000"/>
              </a:lnSpc>
              <a:defRPr/>
            </a:lvl1pPr>
          </a:lstStyle>
          <a:p>
            <a:pPr lvl="0"/>
            <a:r>
              <a:rPr lang="en-GB" dirty="0"/>
              <a:t>Click to edit Master text styles</a:t>
            </a:r>
          </a:p>
        </p:txBody>
      </p:sp>
      <p:sp>
        <p:nvSpPr>
          <p:cNvPr id="10" name="Text Placeholder 9"/>
          <p:cNvSpPr>
            <a:spLocks noGrp="1"/>
          </p:cNvSpPr>
          <p:nvPr>
            <p:ph type="body" sz="quarter" idx="14"/>
          </p:nvPr>
        </p:nvSpPr>
        <p:spPr>
          <a:xfrm>
            <a:off x="4165600" y="504308"/>
            <a:ext cx="4521199" cy="5061467"/>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65000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lines, Text,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p>
            <a:pPr lvl="0"/>
            <a:r>
              <a:rPr lang="en-GB" dirty="0"/>
              <a:t>Click to edit Master text styles</a:t>
            </a:r>
          </a:p>
        </p:txBody>
      </p:sp>
      <p:sp>
        <p:nvSpPr>
          <p:cNvPr id="10" name="Text Placeholder 9"/>
          <p:cNvSpPr>
            <a:spLocks noGrp="1"/>
          </p:cNvSpPr>
          <p:nvPr>
            <p:ph type="body" sz="quarter" idx="14"/>
          </p:nvPr>
        </p:nvSpPr>
        <p:spPr>
          <a:xfrm>
            <a:off x="4165600" y="504308"/>
            <a:ext cx="4521199" cy="5061467"/>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91592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p>
            <a:pPr lvl="0"/>
            <a:r>
              <a:rPr lang="en-GB" dirty="0"/>
              <a:t>Click to edit Master text styles</a:t>
            </a:r>
          </a:p>
        </p:txBody>
      </p:sp>
      <p:sp>
        <p:nvSpPr>
          <p:cNvPr id="10"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43898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lines, Text,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p>
            <a:pPr lvl="0"/>
            <a:r>
              <a:rPr lang="en-GB" dirty="0"/>
              <a:t>Click to edit Master text styles</a:t>
            </a:r>
          </a:p>
        </p:txBody>
      </p:sp>
      <p:sp>
        <p:nvSpPr>
          <p:cNvPr id="9"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44840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s,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10"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06085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hree lines, Bullets,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9"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777348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4" name="Date Placeholder 3"/>
          <p:cNvSpPr>
            <a:spLocks noGrp="1"/>
          </p:cNvSpPr>
          <p:nvPr>
            <p:ph type="dt" sz="half" idx="2"/>
          </p:nvPr>
        </p:nvSpPr>
        <p:spPr>
          <a:xfrm>
            <a:off x="457200" y="6356350"/>
            <a:ext cx="484935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Footer Placeholder 4"/>
          <p:cNvSpPr>
            <a:spLocks noGrp="1"/>
          </p:cNvSpPr>
          <p:nvPr>
            <p:ph type="ftr" sz="quarter" idx="3"/>
          </p:nvPr>
        </p:nvSpPr>
        <p:spPr>
          <a:xfrm>
            <a:off x="5306553" y="6356350"/>
            <a:ext cx="2895600" cy="365125"/>
          </a:xfrm>
          <a:prstGeom prst="rect">
            <a:avLst/>
          </a:prstGeom>
        </p:spPr>
        <p:txBody>
          <a:bodyPr vert="horz" lIns="91440" tIns="45720" rIns="91440" bIns="45720" rtlCol="0" anchor="ctr"/>
          <a:lstStyle>
            <a:lvl1pPr algn="r">
              <a:defRPr sz="1200">
                <a:solidFill>
                  <a:schemeClr val="tx1"/>
                </a:solidFill>
              </a:defRPr>
            </a:lvl1pPr>
          </a:lstStyle>
          <a:p>
            <a:r>
              <a:rPr lang="en-US" dirty="0"/>
              <a:t>CDKN Annual Report 2014</a:t>
            </a:r>
          </a:p>
        </p:txBody>
      </p:sp>
      <p:sp>
        <p:nvSpPr>
          <p:cNvPr id="6" name="Slide Number Placeholder 5"/>
          <p:cNvSpPr>
            <a:spLocks noGrp="1"/>
          </p:cNvSpPr>
          <p:nvPr>
            <p:ph type="sldNum" sz="quarter" idx="4"/>
          </p:nvPr>
        </p:nvSpPr>
        <p:spPr>
          <a:xfrm>
            <a:off x="8202152" y="6356350"/>
            <a:ext cx="484647" cy="365125"/>
          </a:xfrm>
          <a:prstGeom prst="rect">
            <a:avLst/>
          </a:prstGeom>
        </p:spPr>
        <p:txBody>
          <a:bodyPr vert="horz" lIns="91440" tIns="45720" rIns="91440" bIns="45720" rtlCol="0" anchor="ctr"/>
          <a:lstStyle>
            <a:lvl1pPr algn="r">
              <a:defRPr sz="1200">
                <a:solidFill>
                  <a:srgbClr val="000000"/>
                </a:solidFill>
              </a:defRPr>
            </a:lvl1pPr>
          </a:lstStyle>
          <a:p>
            <a:fld id="{FDA1B1DD-D828-6341-9371-DC2F43F08BC0}" type="slidenum">
              <a:rPr lang="en-US" smtClean="0"/>
              <a:pPr/>
              <a:t>‹#›</a:t>
            </a:fld>
            <a:endParaRPr lang="en-US" dirty="0"/>
          </a:p>
        </p:txBody>
      </p:sp>
    </p:spTree>
    <p:extLst>
      <p:ext uri="{BB962C8B-B14F-4D97-AF65-F5344CB8AC3E}">
        <p14:creationId xmlns:p14="http://schemas.microsoft.com/office/powerpoint/2010/main" val="428865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3" r:id="rId6"/>
    <p:sldLayoutId id="2147483655" r:id="rId7"/>
    <p:sldLayoutId id="2147483664" r:id="rId8"/>
    <p:sldLayoutId id="2147483665" r:id="rId9"/>
    <p:sldLayoutId id="2147483652" r:id="rId10"/>
    <p:sldLayoutId id="2147483657" r:id="rId11"/>
    <p:sldLayoutId id="2147483662" r:id="rId12"/>
    <p:sldLayoutId id="2147483663" r:id="rId13"/>
    <p:sldLayoutId id="2147483666" r:id="rId14"/>
  </p:sldLayoutIdLst>
  <p:hf hdr="0"/>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398A1CB7-B43D-4BFA-B0F4-60E3795F0646}"/>
              </a:ext>
            </a:extLst>
          </p:cNvPr>
          <p:cNvSpPr>
            <a:spLocks noGrp="1"/>
          </p:cNvSpPr>
          <p:nvPr>
            <p:ph type="subTitle" idx="1"/>
          </p:nvPr>
        </p:nvSpPr>
        <p:spPr>
          <a:xfrm>
            <a:off x="2301681" y="4471939"/>
            <a:ext cx="5717967" cy="1752600"/>
          </a:xfrm>
        </p:spPr>
        <p:txBody>
          <a:bodyPr/>
          <a:lstStyle/>
          <a:p>
            <a:r>
              <a:rPr lang="en-GB" sz="3000"/>
              <a:t> </a:t>
            </a:r>
            <a:endParaRPr lang="en-GB" sz="3000" dirty="0"/>
          </a:p>
        </p:txBody>
      </p:sp>
      <p:pic>
        <p:nvPicPr>
          <p:cNvPr id="8" name="Picture 7">
            <a:extLst>
              <a:ext uri="{FF2B5EF4-FFF2-40B4-BE49-F238E27FC236}">
                <a16:creationId xmlns:a16="http://schemas.microsoft.com/office/drawing/2014/main" xmlns="" id="{FEAEB3E3-E4BD-4E57-893C-9C4574ADD3A7}"/>
              </a:ext>
            </a:extLst>
          </p:cNvPr>
          <p:cNvPicPr>
            <a:picLocks noChangeAspect="1"/>
          </p:cNvPicPr>
          <p:nvPr/>
        </p:nvPicPr>
        <p:blipFill>
          <a:blip r:embed="rId3"/>
          <a:stretch>
            <a:fillRect/>
          </a:stretch>
        </p:blipFill>
        <p:spPr>
          <a:xfrm>
            <a:off x="-184897" y="0"/>
            <a:ext cx="9513794" cy="7571153"/>
          </a:xfrm>
          <a:prstGeom prst="rect">
            <a:avLst/>
          </a:prstGeom>
        </p:spPr>
      </p:pic>
    </p:spTree>
    <p:extLst>
      <p:ext uri="{BB962C8B-B14F-4D97-AF65-F5344CB8AC3E}">
        <p14:creationId xmlns:p14="http://schemas.microsoft.com/office/powerpoint/2010/main" val="134740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a:t>Community and policy responses can combat land degradation (2)</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10</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0" y="1517368"/>
            <a:ext cx="8310047" cy="2577524"/>
          </a:xfrm>
        </p:spPr>
        <p:txBody>
          <a:bodyPr/>
          <a:lstStyle/>
          <a:p>
            <a:r>
              <a:rPr lang="en-US" sz="2200" b="1" dirty="0"/>
              <a:t>Reversing land degradation is worthwhile:</a:t>
            </a:r>
          </a:p>
          <a:p>
            <a:r>
              <a:rPr lang="en-US" sz="2200" dirty="0"/>
              <a:t>Implementing sustainable land management increases the productivity of land and provides good economic returns on investment around the world. A study of 363 sustainable land management projects found:</a:t>
            </a:r>
          </a:p>
          <a:p>
            <a:r>
              <a:rPr lang="en-US" sz="2200" dirty="0"/>
              <a:t>● three quarters of sustainable land management projects had </a:t>
            </a:r>
            <a:r>
              <a:rPr lang="en-US" sz="2200" i="1" dirty="0"/>
              <a:t>positive</a:t>
            </a:r>
            <a:r>
              <a:rPr lang="en-US" sz="2200" dirty="0"/>
              <a:t> </a:t>
            </a:r>
            <a:r>
              <a:rPr lang="en-US" sz="2200" i="1" dirty="0"/>
              <a:t>cost-benefit returns in the short term</a:t>
            </a:r>
          </a:p>
          <a:p>
            <a:r>
              <a:rPr lang="en-US" sz="2200" dirty="0"/>
              <a:t>● 97% of the projects had </a:t>
            </a:r>
            <a:r>
              <a:rPr lang="en-US" sz="2200" i="1" dirty="0"/>
              <a:t>positive or very positive cost-benefit ratios in the long term.</a:t>
            </a:r>
          </a:p>
          <a:p>
            <a:endParaRPr lang="en-US" sz="2200" i="1" dirty="0"/>
          </a:p>
          <a:p>
            <a:r>
              <a:rPr lang="en-US" sz="2200" b="1" dirty="0"/>
              <a:t>Certification schemes </a:t>
            </a:r>
            <a:r>
              <a:rPr lang="en-US" sz="2200" dirty="0"/>
              <a:t>have been shown to improve the sustainability of forest management in tropical areas.</a:t>
            </a:r>
            <a:endParaRPr lang="en-US" sz="2200" i="1"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410427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346047"/>
            <a:ext cx="5358301" cy="2537276"/>
          </a:xfrm>
        </p:spPr>
        <p:txBody>
          <a:bodyPr/>
          <a:lstStyle/>
          <a:p>
            <a:r>
              <a:rPr lang="en-GB" sz="2800" dirty="0"/>
              <a:t>Improved land management can deliver climate adaptation, mitigation and development </a:t>
            </a:r>
          </a:p>
        </p:txBody>
      </p:sp>
      <p:sp>
        <p:nvSpPr>
          <p:cNvPr id="3" name="Footer Placeholder 2">
            <a:extLst>
              <a:ext uri="{FF2B5EF4-FFF2-40B4-BE49-F238E27FC236}">
                <a16:creationId xmlns:a16="http://schemas.microsoft.com/office/drawing/2014/main" xmlns="" id="{B4468449-6CEB-4494-AE71-06258679F896}"/>
              </a:ext>
            </a:extLst>
          </p:cNvPr>
          <p:cNvSpPr>
            <a:spLocks noGrp="1"/>
          </p:cNvSpPr>
          <p:nvPr>
            <p:ph type="ftr" sz="quarter" idx="4294967295"/>
          </p:nvPr>
        </p:nvSpPr>
        <p:spPr>
          <a:xfrm>
            <a:off x="5306553" y="6356350"/>
            <a:ext cx="2895600" cy="365125"/>
          </a:xfrm>
        </p:spPr>
        <p:txBody>
          <a:bodyPr/>
          <a:lstStyle/>
          <a:p>
            <a:r>
              <a:rPr lang="en-US"/>
              <a:t>CDKN Annual Report 2014</a:t>
            </a:r>
            <a:endParaRPr lang="en-US"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11</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294015" y="2089046"/>
            <a:ext cx="7010399" cy="620959"/>
          </a:xfrm>
        </p:spPr>
        <p:txBody>
          <a:bodyPr/>
          <a:lstStyle/>
          <a:p>
            <a:r>
              <a:rPr lang="en-GB" sz="2200" dirty="0"/>
              <a:t>These actions can minimise pressure on land</a:t>
            </a:r>
            <a:endParaRPr lang="en-GB" sz="1400" dirty="0"/>
          </a:p>
          <a:p>
            <a:r>
              <a:rPr lang="en-GB" sz="1400" dirty="0"/>
              <a:t>(colours illustrate positive-negative impact)</a:t>
            </a:r>
          </a:p>
          <a:p>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8" name="Picture 7">
            <a:extLst>
              <a:ext uri="{FF2B5EF4-FFF2-40B4-BE49-F238E27FC236}">
                <a16:creationId xmlns:a16="http://schemas.microsoft.com/office/drawing/2014/main" xmlns="" id="{D01B18EC-D0F5-415C-B929-A07A8336D43E}"/>
              </a:ext>
            </a:extLst>
          </p:cNvPr>
          <p:cNvPicPr>
            <a:picLocks noChangeAspect="1"/>
          </p:cNvPicPr>
          <p:nvPr/>
        </p:nvPicPr>
        <p:blipFill>
          <a:blip r:embed="rId2"/>
          <a:stretch>
            <a:fillRect/>
          </a:stretch>
        </p:blipFill>
        <p:spPr>
          <a:xfrm>
            <a:off x="165753" y="2710005"/>
            <a:ext cx="8642397" cy="4147995"/>
          </a:xfrm>
          <a:prstGeom prst="rect">
            <a:avLst/>
          </a:prstGeom>
        </p:spPr>
      </p:pic>
      <p:pic>
        <p:nvPicPr>
          <p:cNvPr id="10" name="Picture 9">
            <a:extLst>
              <a:ext uri="{FF2B5EF4-FFF2-40B4-BE49-F238E27FC236}">
                <a16:creationId xmlns:a16="http://schemas.microsoft.com/office/drawing/2014/main" xmlns="" id="{850C08F1-81F3-403C-A751-A809D8DE2C92}"/>
              </a:ext>
            </a:extLst>
          </p:cNvPr>
          <p:cNvPicPr>
            <a:picLocks noChangeAspect="1"/>
          </p:cNvPicPr>
          <p:nvPr/>
        </p:nvPicPr>
        <p:blipFill>
          <a:blip r:embed="rId3"/>
          <a:stretch>
            <a:fillRect/>
          </a:stretch>
        </p:blipFill>
        <p:spPr>
          <a:xfrm>
            <a:off x="5841768" y="492254"/>
            <a:ext cx="1321152" cy="2129235"/>
          </a:xfrm>
          <a:prstGeom prst="rect">
            <a:avLst/>
          </a:prstGeom>
        </p:spPr>
      </p:pic>
      <p:pic>
        <p:nvPicPr>
          <p:cNvPr id="12" name="Picture 11">
            <a:extLst>
              <a:ext uri="{FF2B5EF4-FFF2-40B4-BE49-F238E27FC236}">
                <a16:creationId xmlns:a16="http://schemas.microsoft.com/office/drawing/2014/main" xmlns="" id="{A6287EF5-BBBA-4343-B2B7-B8D5C0B8A86A}"/>
              </a:ext>
            </a:extLst>
          </p:cNvPr>
          <p:cNvPicPr>
            <a:picLocks noChangeAspect="1"/>
          </p:cNvPicPr>
          <p:nvPr/>
        </p:nvPicPr>
        <p:blipFill>
          <a:blip r:embed="rId4"/>
          <a:stretch>
            <a:fillRect/>
          </a:stretch>
        </p:blipFill>
        <p:spPr>
          <a:xfrm>
            <a:off x="7333317" y="409632"/>
            <a:ext cx="1484467" cy="2294477"/>
          </a:xfrm>
          <a:prstGeom prst="rect">
            <a:avLst/>
          </a:prstGeom>
        </p:spPr>
      </p:pic>
    </p:spTree>
    <p:extLst>
      <p:ext uri="{BB962C8B-B14F-4D97-AF65-F5344CB8AC3E}">
        <p14:creationId xmlns:p14="http://schemas.microsoft.com/office/powerpoint/2010/main" val="1171491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346047"/>
            <a:ext cx="5358301" cy="2537276"/>
          </a:xfrm>
        </p:spPr>
        <p:txBody>
          <a:bodyPr/>
          <a:lstStyle/>
          <a:p>
            <a:r>
              <a:rPr lang="en-GB" sz="2800" dirty="0"/>
              <a:t>Improved value chain and climate risk management can deliver climate adaptation, mitigation and development </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12</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294015" y="2311010"/>
            <a:ext cx="7010399" cy="620959"/>
          </a:xfrm>
        </p:spPr>
        <p:txBody>
          <a:bodyPr/>
          <a:lstStyle/>
          <a:p>
            <a:r>
              <a:rPr lang="en-GB" sz="2200" dirty="0"/>
              <a:t>These actions can minimise pressure on land</a:t>
            </a:r>
          </a:p>
          <a:p>
            <a:r>
              <a:rPr lang="en-GB" sz="1400" dirty="0"/>
              <a:t>(colours illustrate positive-negative impact)</a:t>
            </a:r>
          </a:p>
          <a:p>
            <a:endParaRPr lang="en-GB" sz="2200" dirty="0"/>
          </a:p>
          <a:p>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0" name="Picture 9">
            <a:extLst>
              <a:ext uri="{FF2B5EF4-FFF2-40B4-BE49-F238E27FC236}">
                <a16:creationId xmlns:a16="http://schemas.microsoft.com/office/drawing/2014/main" xmlns="" id="{850C08F1-81F3-403C-A751-A809D8DE2C92}"/>
              </a:ext>
            </a:extLst>
          </p:cNvPr>
          <p:cNvPicPr>
            <a:picLocks noChangeAspect="1"/>
          </p:cNvPicPr>
          <p:nvPr/>
        </p:nvPicPr>
        <p:blipFill>
          <a:blip r:embed="rId2"/>
          <a:stretch>
            <a:fillRect/>
          </a:stretch>
        </p:blipFill>
        <p:spPr>
          <a:xfrm>
            <a:off x="5838706" y="492252"/>
            <a:ext cx="1321152" cy="2129235"/>
          </a:xfrm>
          <a:prstGeom prst="rect">
            <a:avLst/>
          </a:prstGeom>
        </p:spPr>
      </p:pic>
      <p:pic>
        <p:nvPicPr>
          <p:cNvPr id="12" name="Picture 11">
            <a:extLst>
              <a:ext uri="{FF2B5EF4-FFF2-40B4-BE49-F238E27FC236}">
                <a16:creationId xmlns:a16="http://schemas.microsoft.com/office/drawing/2014/main" xmlns="" id="{A6287EF5-BBBA-4343-B2B7-B8D5C0B8A86A}"/>
              </a:ext>
            </a:extLst>
          </p:cNvPr>
          <p:cNvPicPr>
            <a:picLocks noChangeAspect="1"/>
          </p:cNvPicPr>
          <p:nvPr/>
        </p:nvPicPr>
        <p:blipFill>
          <a:blip r:embed="rId3"/>
          <a:stretch>
            <a:fillRect/>
          </a:stretch>
        </p:blipFill>
        <p:spPr>
          <a:xfrm>
            <a:off x="7333317" y="409632"/>
            <a:ext cx="1484467" cy="2294477"/>
          </a:xfrm>
          <a:prstGeom prst="rect">
            <a:avLst/>
          </a:prstGeom>
        </p:spPr>
      </p:pic>
      <p:pic>
        <p:nvPicPr>
          <p:cNvPr id="9" name="Picture 8">
            <a:extLst>
              <a:ext uri="{FF2B5EF4-FFF2-40B4-BE49-F238E27FC236}">
                <a16:creationId xmlns:a16="http://schemas.microsoft.com/office/drawing/2014/main" xmlns="" id="{662E8EDA-4289-4331-9CCF-9DF18FBAB213}"/>
              </a:ext>
            </a:extLst>
          </p:cNvPr>
          <p:cNvPicPr>
            <a:picLocks noChangeAspect="1"/>
          </p:cNvPicPr>
          <p:nvPr/>
        </p:nvPicPr>
        <p:blipFill>
          <a:blip r:embed="rId4"/>
          <a:stretch>
            <a:fillRect/>
          </a:stretch>
        </p:blipFill>
        <p:spPr>
          <a:xfrm>
            <a:off x="83670" y="2931969"/>
            <a:ext cx="9144000" cy="2446854"/>
          </a:xfrm>
          <a:prstGeom prst="rect">
            <a:avLst/>
          </a:prstGeom>
        </p:spPr>
      </p:pic>
    </p:spTree>
    <p:extLst>
      <p:ext uri="{BB962C8B-B14F-4D97-AF65-F5344CB8AC3E}">
        <p14:creationId xmlns:p14="http://schemas.microsoft.com/office/powerpoint/2010/main" val="334888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255716"/>
            <a:ext cx="8551162" cy="2537276"/>
          </a:xfrm>
        </p:spPr>
        <p:txBody>
          <a:bodyPr/>
          <a:lstStyle/>
          <a:p>
            <a:r>
              <a:rPr lang="en-GB" sz="2800" dirty="0"/>
              <a:t>Other options for climate adaptation, mitigation and development  </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13</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335849" y="1199482"/>
            <a:ext cx="8679157" cy="862496"/>
          </a:xfrm>
        </p:spPr>
        <p:txBody>
          <a:bodyPr/>
          <a:lstStyle/>
          <a:p>
            <a:r>
              <a:rPr lang="en-GB" sz="2000" dirty="0"/>
              <a:t>These could increase pressure for land </a:t>
            </a:r>
            <a:r>
              <a:rPr lang="en-GB" sz="2000" u="sng" dirty="0"/>
              <a:t>but</a:t>
            </a:r>
            <a:r>
              <a:rPr lang="en-GB" sz="2000" dirty="0"/>
              <a:t> best practices can reduce the pressure</a:t>
            </a:r>
          </a:p>
          <a:p>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0" name="Picture 9">
            <a:extLst>
              <a:ext uri="{FF2B5EF4-FFF2-40B4-BE49-F238E27FC236}">
                <a16:creationId xmlns:a16="http://schemas.microsoft.com/office/drawing/2014/main" xmlns="" id="{850C08F1-81F3-403C-A751-A809D8DE2C92}"/>
              </a:ext>
            </a:extLst>
          </p:cNvPr>
          <p:cNvPicPr>
            <a:picLocks noChangeAspect="1"/>
          </p:cNvPicPr>
          <p:nvPr/>
        </p:nvPicPr>
        <p:blipFill>
          <a:blip r:embed="rId2"/>
          <a:stretch>
            <a:fillRect/>
          </a:stretch>
        </p:blipFill>
        <p:spPr>
          <a:xfrm>
            <a:off x="5823658" y="3909886"/>
            <a:ext cx="1321152" cy="2129235"/>
          </a:xfrm>
          <a:prstGeom prst="rect">
            <a:avLst/>
          </a:prstGeom>
        </p:spPr>
      </p:pic>
      <p:pic>
        <p:nvPicPr>
          <p:cNvPr id="12" name="Picture 11">
            <a:extLst>
              <a:ext uri="{FF2B5EF4-FFF2-40B4-BE49-F238E27FC236}">
                <a16:creationId xmlns:a16="http://schemas.microsoft.com/office/drawing/2014/main" xmlns="" id="{A6287EF5-BBBA-4343-B2B7-B8D5C0B8A86A}"/>
              </a:ext>
            </a:extLst>
          </p:cNvPr>
          <p:cNvPicPr>
            <a:picLocks noChangeAspect="1"/>
          </p:cNvPicPr>
          <p:nvPr/>
        </p:nvPicPr>
        <p:blipFill>
          <a:blip r:embed="rId3"/>
          <a:stretch>
            <a:fillRect/>
          </a:stretch>
        </p:blipFill>
        <p:spPr>
          <a:xfrm>
            <a:off x="7298553" y="3827265"/>
            <a:ext cx="1484467" cy="2294477"/>
          </a:xfrm>
          <a:prstGeom prst="rect">
            <a:avLst/>
          </a:prstGeom>
        </p:spPr>
      </p:pic>
      <p:pic>
        <p:nvPicPr>
          <p:cNvPr id="8" name="Picture 7">
            <a:extLst>
              <a:ext uri="{FF2B5EF4-FFF2-40B4-BE49-F238E27FC236}">
                <a16:creationId xmlns:a16="http://schemas.microsoft.com/office/drawing/2014/main" xmlns="" id="{0DD15B3D-6DA0-4A54-A531-497F1E2E15BB}"/>
              </a:ext>
            </a:extLst>
          </p:cNvPr>
          <p:cNvPicPr>
            <a:picLocks noChangeAspect="1"/>
          </p:cNvPicPr>
          <p:nvPr/>
        </p:nvPicPr>
        <p:blipFill>
          <a:blip r:embed="rId4"/>
          <a:stretch>
            <a:fillRect/>
          </a:stretch>
        </p:blipFill>
        <p:spPr>
          <a:xfrm>
            <a:off x="56228" y="1524354"/>
            <a:ext cx="5767430" cy="4900648"/>
          </a:xfrm>
          <a:prstGeom prst="rect">
            <a:avLst/>
          </a:prstGeom>
        </p:spPr>
      </p:pic>
      <p:sp>
        <p:nvSpPr>
          <p:cNvPr id="11" name="TextBox 10">
            <a:extLst>
              <a:ext uri="{FF2B5EF4-FFF2-40B4-BE49-F238E27FC236}">
                <a16:creationId xmlns:a16="http://schemas.microsoft.com/office/drawing/2014/main" xmlns="" id="{3CFFF79F-6B9A-4213-8D99-4356EB5E33CB}"/>
              </a:ext>
            </a:extLst>
          </p:cNvPr>
          <p:cNvSpPr txBox="1"/>
          <p:nvPr/>
        </p:nvSpPr>
        <p:spPr>
          <a:xfrm>
            <a:off x="5766876" y="3565655"/>
            <a:ext cx="3377124" cy="523220"/>
          </a:xfrm>
          <a:prstGeom prst="rect">
            <a:avLst/>
          </a:prstGeom>
          <a:noFill/>
        </p:spPr>
        <p:txBody>
          <a:bodyPr wrap="square" rtlCol="0">
            <a:spAutoFit/>
          </a:bodyPr>
          <a:lstStyle/>
          <a:p>
            <a:r>
              <a:rPr lang="en-GB" sz="1400" dirty="0"/>
              <a:t>(colours illustrate positive-negative impact)</a:t>
            </a:r>
          </a:p>
          <a:p>
            <a:endParaRPr lang="en-GB" sz="1400" dirty="0"/>
          </a:p>
        </p:txBody>
      </p:sp>
    </p:spTree>
    <p:extLst>
      <p:ext uri="{BB962C8B-B14F-4D97-AF65-F5344CB8AC3E}">
        <p14:creationId xmlns:p14="http://schemas.microsoft.com/office/powerpoint/2010/main" val="104984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a:t>Insecure property rights and lack of access to tenure and land advisory services hamper progress – especially by women</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14</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66928" y="2018016"/>
            <a:ext cx="3891064" cy="4154183"/>
          </a:xfrm>
        </p:spPr>
        <p:txBody>
          <a:bodyPr/>
          <a:lstStyle/>
          <a:p>
            <a:r>
              <a:rPr lang="en-US" sz="2200" dirty="0"/>
              <a:t>Women’s lack of access to these services (for social and cultural reasons), in particular, hampers their ability to be more effective agents of sustainable change.</a:t>
            </a: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9" name="Picture 8">
            <a:extLst>
              <a:ext uri="{FF2B5EF4-FFF2-40B4-BE49-F238E27FC236}">
                <a16:creationId xmlns:a16="http://schemas.microsoft.com/office/drawing/2014/main" xmlns="" id="{E43CC5F7-CD99-4A5F-A4C4-585DDD73BEB1}"/>
              </a:ext>
            </a:extLst>
          </p:cNvPr>
          <p:cNvPicPr>
            <a:picLocks noChangeAspect="1"/>
          </p:cNvPicPr>
          <p:nvPr/>
        </p:nvPicPr>
        <p:blipFill rotWithShape="1">
          <a:blip r:embed="rId3"/>
          <a:srcRect l="23462" r="13017"/>
          <a:stretch/>
        </p:blipFill>
        <p:spPr>
          <a:xfrm>
            <a:off x="4786010" y="1962885"/>
            <a:ext cx="3787567" cy="3947947"/>
          </a:xfrm>
          <a:prstGeom prst="rect">
            <a:avLst/>
          </a:prstGeom>
        </p:spPr>
      </p:pic>
    </p:spTree>
    <p:extLst>
      <p:ext uri="{BB962C8B-B14F-4D97-AF65-F5344CB8AC3E}">
        <p14:creationId xmlns:p14="http://schemas.microsoft.com/office/powerpoint/2010/main" val="261612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a:t>The skills and knowledge of marginalised groups – especially women – are not yet sufficiently recognised</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15</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355060" y="1658093"/>
            <a:ext cx="4683105" cy="4473765"/>
          </a:xfrm>
        </p:spPr>
        <p:txBody>
          <a:bodyPr/>
          <a:lstStyle/>
          <a:p>
            <a:pPr marL="342900" indent="-342900">
              <a:buClr>
                <a:schemeClr val="tx1"/>
              </a:buClr>
              <a:buFont typeface="Arial" panose="020B0604020202020204" pitchFamily="34" charset="0"/>
              <a:buChar char="•"/>
            </a:pPr>
            <a:r>
              <a:rPr lang="en-US" sz="2200" dirty="0"/>
              <a:t>Most literature focuses on women’s, </a:t>
            </a:r>
            <a:r>
              <a:rPr lang="en-US" sz="2200" dirty="0" err="1"/>
              <a:t>marginalised</a:t>
            </a:r>
            <a:r>
              <a:rPr lang="en-US" sz="2200" dirty="0"/>
              <a:t> groups’ greater vulnerability. However, it is important not to frame people as ‘victims’. </a:t>
            </a:r>
          </a:p>
          <a:p>
            <a:pPr marL="342900" indent="-342900">
              <a:buClr>
                <a:schemeClr val="tx1"/>
              </a:buClr>
              <a:buFont typeface="Arial" panose="020B0604020202020204" pitchFamily="34" charset="0"/>
              <a:buChar char="•"/>
            </a:pPr>
            <a:r>
              <a:rPr lang="en-US" sz="2200" dirty="0" err="1"/>
              <a:t>Recognise</a:t>
            </a:r>
            <a:r>
              <a:rPr lang="en-US" sz="2200" dirty="0"/>
              <a:t> real strengths and ingenuity of women, indigenous people, </a:t>
            </a:r>
            <a:r>
              <a:rPr lang="en-US" sz="2200" dirty="0" err="1"/>
              <a:t>marginalised</a:t>
            </a:r>
            <a:r>
              <a:rPr lang="en-US" sz="2200" dirty="0"/>
              <a:t> groups, particularly in adaptation.</a:t>
            </a:r>
          </a:p>
          <a:p>
            <a:pPr marL="342900" indent="-342900">
              <a:buClr>
                <a:schemeClr val="tx1"/>
              </a:buClr>
              <a:buFont typeface="Arial" panose="020B0604020202020204" pitchFamily="34" charset="0"/>
              <a:buChar char="•"/>
            </a:pPr>
            <a:r>
              <a:rPr lang="en-US" sz="2200" dirty="0"/>
              <a:t>Women often assume new leadership roles when adapting to climate change.</a:t>
            </a: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0" name="Picture 9">
            <a:extLst>
              <a:ext uri="{FF2B5EF4-FFF2-40B4-BE49-F238E27FC236}">
                <a16:creationId xmlns:a16="http://schemas.microsoft.com/office/drawing/2014/main" xmlns="" id="{A0ACA89D-DDB5-48F5-BCE7-BF9AECC2DCEA}"/>
              </a:ext>
            </a:extLst>
          </p:cNvPr>
          <p:cNvPicPr>
            <a:picLocks noChangeAspect="1"/>
          </p:cNvPicPr>
          <p:nvPr/>
        </p:nvPicPr>
        <p:blipFill rotWithShape="1">
          <a:blip r:embed="rId3"/>
          <a:srcRect l="31175" r="18421"/>
          <a:stretch/>
        </p:blipFill>
        <p:spPr>
          <a:xfrm>
            <a:off x="5499569" y="1706879"/>
            <a:ext cx="2944906" cy="3879903"/>
          </a:xfrm>
          <a:prstGeom prst="rect">
            <a:avLst/>
          </a:prstGeom>
        </p:spPr>
      </p:pic>
    </p:spTree>
    <p:extLst>
      <p:ext uri="{BB962C8B-B14F-4D97-AF65-F5344CB8AC3E}">
        <p14:creationId xmlns:p14="http://schemas.microsoft.com/office/powerpoint/2010/main" val="218575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16</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355060" y="1295022"/>
            <a:ext cx="4683105" cy="4473765"/>
          </a:xfrm>
        </p:spPr>
        <p:txBody>
          <a:bodyPr/>
          <a:lstStyle/>
          <a:p>
            <a:r>
              <a:rPr lang="en-GB" sz="2200" dirty="0"/>
              <a:t>“Many sustainable development</a:t>
            </a:r>
          </a:p>
          <a:p>
            <a:r>
              <a:rPr lang="en-US" sz="2200" dirty="0"/>
              <a:t>efforts fail because of lack</a:t>
            </a:r>
          </a:p>
          <a:p>
            <a:r>
              <a:rPr lang="en-GB" sz="2200" dirty="0"/>
              <a:t>of attention to societal</a:t>
            </a:r>
          </a:p>
          <a:p>
            <a:r>
              <a:rPr lang="en-GB" sz="2200" dirty="0"/>
              <a:t>issues including inequality,</a:t>
            </a:r>
          </a:p>
          <a:p>
            <a:r>
              <a:rPr lang="en-GB" sz="2200" dirty="0"/>
              <a:t>discrimination, social exclusion</a:t>
            </a:r>
          </a:p>
          <a:p>
            <a:r>
              <a:rPr lang="en-GB" sz="2200" dirty="0"/>
              <a:t>and marginalisation … citizen</a:t>
            </a:r>
          </a:p>
          <a:p>
            <a:r>
              <a:rPr lang="en-GB" sz="2200" dirty="0"/>
              <a:t>engagement is important in</a:t>
            </a:r>
          </a:p>
          <a:p>
            <a:r>
              <a:rPr lang="en-GB" sz="2200" dirty="0"/>
              <a:t>enhancing natural resource</a:t>
            </a:r>
          </a:p>
          <a:p>
            <a:r>
              <a:rPr lang="en-GB" sz="2200" dirty="0"/>
              <a:t>service delivery.” – IPCC</a:t>
            </a:r>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1" name="Picture 10">
            <a:extLst>
              <a:ext uri="{FF2B5EF4-FFF2-40B4-BE49-F238E27FC236}">
                <a16:creationId xmlns:a16="http://schemas.microsoft.com/office/drawing/2014/main" xmlns="" id="{4890046B-DCD0-4A87-8363-B2F421CC2906}"/>
              </a:ext>
            </a:extLst>
          </p:cNvPr>
          <p:cNvPicPr>
            <a:picLocks noChangeAspect="1"/>
          </p:cNvPicPr>
          <p:nvPr/>
        </p:nvPicPr>
        <p:blipFill rotWithShape="1">
          <a:blip r:embed="rId3"/>
          <a:srcRect r="41686"/>
          <a:stretch/>
        </p:blipFill>
        <p:spPr>
          <a:xfrm>
            <a:off x="5126819" y="1231135"/>
            <a:ext cx="3425510" cy="3912365"/>
          </a:xfrm>
          <a:prstGeom prst="rect">
            <a:avLst/>
          </a:prstGeom>
        </p:spPr>
      </p:pic>
    </p:spTree>
    <p:extLst>
      <p:ext uri="{BB962C8B-B14F-4D97-AF65-F5344CB8AC3E}">
        <p14:creationId xmlns:p14="http://schemas.microsoft.com/office/powerpoint/2010/main" val="340209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a:t>Integrated governance is needed to maximise the benefits of land and water </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17</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1" y="1531633"/>
            <a:ext cx="4425576" cy="3512507"/>
          </a:xfrm>
        </p:spPr>
        <p:txBody>
          <a:bodyPr/>
          <a:lstStyle/>
          <a:p>
            <a:pPr marL="342900" indent="-342900">
              <a:buClr>
                <a:schemeClr val="tx1"/>
              </a:buClr>
              <a:buFont typeface="Arial" panose="020B0604020202020204" pitchFamily="34" charset="0"/>
              <a:buChar char="•"/>
            </a:pPr>
            <a:r>
              <a:rPr lang="en-US" sz="2200" dirty="0"/>
              <a:t>Integrated governance across sectors and scales is needed to manage pressure on land and water, to meet the requirements of people and biodiversity and relieve the increased pressures caused by climate change.</a:t>
            </a:r>
          </a:p>
          <a:p>
            <a:pPr marL="342900" indent="-342900">
              <a:buClr>
                <a:schemeClr val="tx1"/>
              </a:buClr>
              <a:buFont typeface="Arial" panose="020B0604020202020204" pitchFamily="34" charset="0"/>
              <a:buChar char="•"/>
            </a:pPr>
            <a:r>
              <a:rPr lang="en-US" sz="2200" dirty="0"/>
              <a:t>Integrated governance is especially important at national, river basin and ecosystem </a:t>
            </a:r>
            <a:r>
              <a:rPr lang="en-GB" sz="2200" dirty="0"/>
              <a:t>levels.</a:t>
            </a:r>
          </a:p>
          <a:p>
            <a:pPr marL="342900" indent="-342900">
              <a:buClr>
                <a:schemeClr val="tx1"/>
              </a:buClr>
              <a:buFont typeface="Arial" panose="020B0604020202020204" pitchFamily="34" charset="0"/>
              <a:buChar char="•"/>
            </a:pPr>
            <a:r>
              <a:rPr lang="en-GB" sz="2200" dirty="0"/>
              <a:t>Coherent policies and adaptive management are important.</a:t>
            </a:r>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0" name="Picture 9">
            <a:extLst>
              <a:ext uri="{FF2B5EF4-FFF2-40B4-BE49-F238E27FC236}">
                <a16:creationId xmlns:a16="http://schemas.microsoft.com/office/drawing/2014/main" xmlns="" id="{A0CC7706-CC74-4E3E-8A5C-561C864D381B}"/>
              </a:ext>
            </a:extLst>
          </p:cNvPr>
          <p:cNvPicPr>
            <a:picLocks noChangeAspect="1"/>
          </p:cNvPicPr>
          <p:nvPr/>
        </p:nvPicPr>
        <p:blipFill rotWithShape="1">
          <a:blip r:embed="rId3"/>
          <a:srcRect l="28483" r="16218"/>
          <a:stretch/>
        </p:blipFill>
        <p:spPr>
          <a:xfrm>
            <a:off x="5472952" y="1555896"/>
            <a:ext cx="3213847" cy="3870739"/>
          </a:xfrm>
          <a:prstGeom prst="rect">
            <a:avLst/>
          </a:prstGeom>
        </p:spPr>
      </p:pic>
    </p:spTree>
    <p:extLst>
      <p:ext uri="{BB962C8B-B14F-4D97-AF65-F5344CB8AC3E}">
        <p14:creationId xmlns:p14="http://schemas.microsoft.com/office/powerpoint/2010/main" val="291519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773950" y="374368"/>
            <a:ext cx="8423838" cy="1143000"/>
          </a:xfrm>
        </p:spPr>
        <p:txBody>
          <a:bodyPr/>
          <a:lstStyle/>
          <a:p>
            <a:r>
              <a:rPr lang="en-GB" dirty="0"/>
              <a:t>Every degree of increase in average global warming brings more risks to people and the environment</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18</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0" name="Picture 9">
            <a:extLst>
              <a:ext uri="{FF2B5EF4-FFF2-40B4-BE49-F238E27FC236}">
                <a16:creationId xmlns:a16="http://schemas.microsoft.com/office/drawing/2014/main" xmlns="" id="{49834BEC-972F-4F02-96D1-1ADD4F6F266B}"/>
              </a:ext>
            </a:extLst>
          </p:cNvPr>
          <p:cNvPicPr>
            <a:picLocks noChangeAspect="1"/>
          </p:cNvPicPr>
          <p:nvPr/>
        </p:nvPicPr>
        <p:blipFill>
          <a:blip r:embed="rId3"/>
          <a:stretch>
            <a:fillRect/>
          </a:stretch>
        </p:blipFill>
        <p:spPr>
          <a:xfrm>
            <a:off x="1045884" y="1352773"/>
            <a:ext cx="6639858" cy="4916265"/>
          </a:xfrm>
          <a:prstGeom prst="rect">
            <a:avLst/>
          </a:prstGeom>
        </p:spPr>
      </p:pic>
    </p:spTree>
    <p:extLst>
      <p:ext uri="{BB962C8B-B14F-4D97-AF65-F5344CB8AC3E}">
        <p14:creationId xmlns:p14="http://schemas.microsoft.com/office/powerpoint/2010/main" val="207848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a:t>Emissions reductions in other sectors are vital to relieve pressure on land</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19</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0" y="1531634"/>
            <a:ext cx="8465671" cy="2813260"/>
          </a:xfrm>
        </p:spPr>
        <p:txBody>
          <a:bodyPr/>
          <a:lstStyle/>
          <a:p>
            <a:pPr marL="342900" indent="-342900">
              <a:buClr>
                <a:schemeClr val="tx1"/>
              </a:buClr>
              <a:buFont typeface="Arial" panose="020B0604020202020204" pitchFamily="34" charset="0"/>
              <a:buChar char="•"/>
            </a:pPr>
            <a:r>
              <a:rPr lang="en-US" sz="2200" dirty="0"/>
              <a:t>Bioenergy crops and tree plantations are used to take up greenhouse gases from the atmosphere and mitigate climate change. However, without sustainable land management, using these approaches at large scale could </a:t>
            </a:r>
            <a:r>
              <a:rPr lang="en-US" sz="2200" dirty="0" err="1"/>
              <a:t>jeopardise</a:t>
            </a:r>
            <a:r>
              <a:rPr lang="en-US" sz="2200" dirty="0"/>
              <a:t> the achievement of Sustainable Development Goals (SDGs), including food security and livelihoods.</a:t>
            </a:r>
            <a:endParaRPr lang="en-GB" sz="2200" dirty="0"/>
          </a:p>
          <a:p>
            <a:pPr marL="342900" indent="-342900">
              <a:buClr>
                <a:schemeClr val="tx1"/>
              </a:buClr>
              <a:buFont typeface="Arial" panose="020B0604020202020204" pitchFamily="34" charset="0"/>
              <a:buChar char="•"/>
            </a:pPr>
            <a:endParaRPr lang="en-GB" sz="2200" dirty="0"/>
          </a:p>
          <a:p>
            <a:pPr marL="342900" indent="-342900">
              <a:buClr>
                <a:schemeClr val="tx1"/>
              </a:buClr>
              <a:buFont typeface="Arial" panose="020B0604020202020204" pitchFamily="34" charset="0"/>
              <a:buChar char="•"/>
            </a:pPr>
            <a:r>
              <a:rPr lang="en-US" sz="2200" dirty="0"/>
              <a:t>Bioenergy and afforestation need to be carefully managed to avoid these risks. Good outcomes depend on locally appropriate policies and governance.</a:t>
            </a:r>
          </a:p>
          <a:p>
            <a:pPr>
              <a:buClr>
                <a:schemeClr val="tx1"/>
              </a:buClr>
            </a:pPr>
            <a:endParaRPr lang="en-US" sz="2200" dirty="0"/>
          </a:p>
          <a:p>
            <a:pPr marL="342900" indent="-342900">
              <a:buClr>
                <a:schemeClr val="tx1"/>
              </a:buClr>
              <a:buFont typeface="Arial" panose="020B0604020202020204" pitchFamily="34" charset="0"/>
              <a:buChar char="•"/>
            </a:pPr>
            <a:r>
              <a:rPr lang="en-US" sz="2200" dirty="0"/>
              <a:t>Lowering greenhouse gas emissions in other sectors and areas of human </a:t>
            </a:r>
            <a:r>
              <a:rPr lang="en-US" sz="2200" dirty="0" err="1"/>
              <a:t>behaviour</a:t>
            </a:r>
            <a:r>
              <a:rPr lang="en-US" sz="2200" dirty="0"/>
              <a:t> (e.g. cutting waste, cutting energy use, dietary change) can ease pressure on land.  </a:t>
            </a:r>
            <a:r>
              <a:rPr lang="en-US" sz="2200" b="1" dirty="0"/>
              <a:t>“Land cannot do it all.”</a:t>
            </a: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a:xfrm>
            <a:off x="408464" y="6356350"/>
            <a:ext cx="4946825" cy="365125"/>
          </a:xfrm>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82056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8" y="504308"/>
            <a:ext cx="8366079" cy="1143000"/>
          </a:xfrm>
        </p:spPr>
        <p:txBody>
          <a:bodyPr/>
          <a:lstStyle/>
          <a:p>
            <a:r>
              <a:rPr lang="en-GB" dirty="0"/>
              <a:t>IPCC Special Report on Climate Change and Land</a:t>
            </a:r>
            <a:endParaRPr lang="en-US" dirty="0"/>
          </a:p>
        </p:txBody>
      </p:sp>
      <p:sp>
        <p:nvSpPr>
          <p:cNvPr id="4" name="Slide Number Placeholder 3"/>
          <p:cNvSpPr>
            <a:spLocks noGrp="1"/>
          </p:cNvSpPr>
          <p:nvPr>
            <p:ph type="sldNum" sz="quarter" idx="12"/>
          </p:nvPr>
        </p:nvSpPr>
        <p:spPr/>
        <p:txBody>
          <a:bodyPr/>
          <a:lstStyle/>
          <a:p>
            <a:fld id="{FDA1B1DD-D828-6341-9371-DC2F43F08BC0}" type="slidenum">
              <a:rPr lang="en-US" smtClean="0"/>
              <a:pPr/>
              <a:t>2</a:t>
            </a:fld>
            <a:endParaRPr lang="en-US" dirty="0"/>
          </a:p>
        </p:txBody>
      </p:sp>
      <p:sp>
        <p:nvSpPr>
          <p:cNvPr id="28" name="Date Placeholder 27"/>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2" name="Picture 11">
            <a:extLst>
              <a:ext uri="{FF2B5EF4-FFF2-40B4-BE49-F238E27FC236}">
                <a16:creationId xmlns:a16="http://schemas.microsoft.com/office/drawing/2014/main" xmlns="" id="{386BDCEE-0089-4EC0-A513-0B9B734652E1}"/>
              </a:ext>
            </a:extLst>
          </p:cNvPr>
          <p:cNvPicPr>
            <a:picLocks noChangeAspect="1"/>
          </p:cNvPicPr>
          <p:nvPr/>
        </p:nvPicPr>
        <p:blipFill>
          <a:blip r:embed="rId3"/>
          <a:stretch>
            <a:fillRect/>
          </a:stretch>
        </p:blipFill>
        <p:spPr>
          <a:xfrm>
            <a:off x="5306553" y="1647308"/>
            <a:ext cx="2947351" cy="3802348"/>
          </a:xfrm>
          <a:prstGeom prst="rect">
            <a:avLst/>
          </a:prstGeom>
        </p:spPr>
      </p:pic>
      <p:sp>
        <p:nvSpPr>
          <p:cNvPr id="5" name="Text Placeholder 4">
            <a:extLst>
              <a:ext uri="{FF2B5EF4-FFF2-40B4-BE49-F238E27FC236}">
                <a16:creationId xmlns:a16="http://schemas.microsoft.com/office/drawing/2014/main" xmlns="" id="{E8BDD0AF-0F5B-47D0-895F-EE3DA7601257}"/>
              </a:ext>
            </a:extLst>
          </p:cNvPr>
          <p:cNvSpPr>
            <a:spLocks noGrp="1"/>
          </p:cNvSpPr>
          <p:nvPr>
            <p:ph type="body" sz="quarter" idx="13"/>
          </p:nvPr>
        </p:nvSpPr>
        <p:spPr>
          <a:xfrm>
            <a:off x="518160" y="1478109"/>
            <a:ext cx="3947160" cy="3892334"/>
          </a:xfrm>
        </p:spPr>
        <p:txBody>
          <a:bodyPr/>
          <a:lstStyle/>
          <a:p>
            <a:r>
              <a:rPr lang="en-US" dirty="0"/>
              <a:t>The report assesses: </a:t>
            </a:r>
          </a:p>
          <a:p>
            <a:pPr marL="342900" indent="-342900">
              <a:buFont typeface="Arial" panose="020B0604020202020204" pitchFamily="34" charset="0"/>
              <a:buChar char="•"/>
            </a:pPr>
            <a:r>
              <a:rPr lang="en-US" dirty="0"/>
              <a:t>the existing science to date on how greenhouse gases are released and absorbed by land-based ecosystems, and </a:t>
            </a:r>
          </a:p>
          <a:p>
            <a:pPr marL="342900" indent="-342900">
              <a:buFont typeface="Arial" panose="020B0604020202020204" pitchFamily="34" charset="0"/>
              <a:buChar char="•"/>
            </a:pPr>
            <a:r>
              <a:rPr lang="en-US" dirty="0"/>
              <a:t>the science on land use and sustainable land management in relation to climate change adaptation and mitigation, desertification, land degradation and food security.</a:t>
            </a:r>
          </a:p>
          <a:p>
            <a:pPr marL="342900" indent="-342900">
              <a:buFont typeface="Arial" panose="020B0604020202020204" pitchFamily="34" charset="0"/>
              <a:buChar char="•"/>
            </a:pPr>
            <a:r>
              <a:rPr lang="en-US" dirty="0"/>
              <a:t>IPCC’s Summary &amp; full report: </a:t>
            </a:r>
            <a:r>
              <a:rPr lang="en-US" b="1" dirty="0"/>
              <a:t>www.ipcc.ch/srccl</a:t>
            </a:r>
          </a:p>
          <a:p>
            <a:r>
              <a:rPr lang="en-US" dirty="0"/>
              <a:t> </a:t>
            </a:r>
          </a:p>
        </p:txBody>
      </p:sp>
    </p:spTree>
    <p:extLst>
      <p:ext uri="{BB962C8B-B14F-4D97-AF65-F5344CB8AC3E}">
        <p14:creationId xmlns:p14="http://schemas.microsoft.com/office/powerpoint/2010/main" val="74046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93"/>
          <p:cNvSpPr/>
          <p:nvPr/>
        </p:nvSpPr>
        <p:spPr>
          <a:xfrm>
            <a:off x="323350" y="4401241"/>
            <a:ext cx="6213900" cy="2246700"/>
          </a:xfrm>
          <a:prstGeom prst="rect">
            <a:avLst/>
          </a:prstGeom>
          <a:solidFill>
            <a:srgbClr val="E87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dirty="0">
                <a:solidFill>
                  <a:schemeClr val="lt1"/>
                </a:solidFill>
                <a:latin typeface="Calibri"/>
                <a:ea typeface="Calibri"/>
                <a:cs typeface="Calibri"/>
                <a:sym typeface="Calibri"/>
              </a:rPr>
              <a:t>This document is an output from work carried out with the aid of a grant from the International Development Research Centre, Ottawa, Canada and the Directorate-General for International Cooperation (DGIS), the Hague, the Netherlands, as part of the Climate and Development Knowledge Network (CDKN) programme, for the benefit of developing countries. The views expressed and information contained herein do not necessarily represent those of, or an endorsement by, the IDRC or its Board of Governors, DGIS or the entities managing CDKN, who can accept no responsibility for such views or information or for any reliance placed on them.</a:t>
            </a:r>
            <a:endParaRPr sz="1400" dirty="0"/>
          </a:p>
          <a:p>
            <a:pPr marL="0" marR="0" lvl="0" indent="0" algn="l" rtl="0">
              <a:spcBef>
                <a:spcPts val="0"/>
              </a:spcBef>
              <a:spcAft>
                <a:spcPts val="0"/>
              </a:spcAft>
              <a:buNone/>
            </a:pPr>
            <a:r>
              <a:rPr lang="en-GB" sz="1400" dirty="0">
                <a:solidFill>
                  <a:schemeClr val="lt1"/>
                </a:solidFill>
                <a:latin typeface="Calibri"/>
                <a:ea typeface="Calibri"/>
                <a:cs typeface="Calibri"/>
                <a:sym typeface="Calibri"/>
              </a:rPr>
              <a:t>Copyright © 2019, Climate and Development Knowledge Network. All rights reserved.</a:t>
            </a:r>
            <a:endParaRPr sz="1400" dirty="0"/>
          </a:p>
        </p:txBody>
      </p:sp>
    </p:spTree>
    <p:extLst>
      <p:ext uri="{BB962C8B-B14F-4D97-AF65-F5344CB8AC3E}">
        <p14:creationId xmlns:p14="http://schemas.microsoft.com/office/powerpoint/2010/main" val="64473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8" y="504308"/>
            <a:ext cx="8366079" cy="1143000"/>
          </a:xfrm>
        </p:spPr>
        <p:txBody>
          <a:bodyPr/>
          <a:lstStyle/>
          <a:p>
            <a:r>
              <a:rPr lang="en-GB" dirty="0"/>
              <a:t>IPCC Special Report on Climate Change and Land</a:t>
            </a:r>
            <a:endParaRPr lang="en-US" dirty="0"/>
          </a:p>
        </p:txBody>
      </p:sp>
      <p:sp>
        <p:nvSpPr>
          <p:cNvPr id="4" name="Slide Number Placeholder 3"/>
          <p:cNvSpPr>
            <a:spLocks noGrp="1"/>
          </p:cNvSpPr>
          <p:nvPr>
            <p:ph type="sldNum" sz="quarter" idx="12"/>
          </p:nvPr>
        </p:nvSpPr>
        <p:spPr/>
        <p:txBody>
          <a:bodyPr/>
          <a:lstStyle/>
          <a:p>
            <a:fld id="{FDA1B1DD-D828-6341-9371-DC2F43F08BC0}" type="slidenum">
              <a:rPr lang="en-US" smtClean="0"/>
              <a:pPr/>
              <a:t>3</a:t>
            </a:fld>
            <a:endParaRPr lang="en-US" dirty="0"/>
          </a:p>
        </p:txBody>
      </p:sp>
      <p:sp>
        <p:nvSpPr>
          <p:cNvPr id="28" name="Date Placeholder 27"/>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Text Placeholder 4">
            <a:extLst>
              <a:ext uri="{FF2B5EF4-FFF2-40B4-BE49-F238E27FC236}">
                <a16:creationId xmlns:a16="http://schemas.microsoft.com/office/drawing/2014/main" xmlns="" id="{E8BDD0AF-0F5B-47D0-895F-EE3DA7601257}"/>
              </a:ext>
            </a:extLst>
          </p:cNvPr>
          <p:cNvSpPr>
            <a:spLocks noGrp="1"/>
          </p:cNvSpPr>
          <p:nvPr>
            <p:ph type="body" sz="quarter" idx="13"/>
          </p:nvPr>
        </p:nvSpPr>
        <p:spPr>
          <a:xfrm>
            <a:off x="518160" y="1478109"/>
            <a:ext cx="4115518" cy="3892334"/>
          </a:xfrm>
        </p:spPr>
        <p:txBody>
          <a:bodyPr/>
          <a:lstStyle/>
          <a:p>
            <a:pPr marL="342900" indent="-342900">
              <a:buFont typeface="Arial" panose="020B0604020202020204" pitchFamily="34" charset="0"/>
              <a:buChar char="•"/>
            </a:pPr>
            <a:r>
              <a:rPr lang="en-US" dirty="0"/>
              <a:t>First IPCC report with more authors from developing countries than authors from developed countries</a:t>
            </a:r>
          </a:p>
          <a:p>
            <a:pPr marL="342900" indent="-342900">
              <a:buFont typeface="Arial" panose="020B0604020202020204" pitchFamily="34" charset="0"/>
              <a:buChar char="•"/>
            </a:pPr>
            <a:r>
              <a:rPr lang="en-US" dirty="0"/>
              <a:t>107 Coordinating Lead Authors, Lead Authors and Review Editors, from 52 countries</a:t>
            </a:r>
          </a:p>
          <a:p>
            <a:pPr marL="342900" indent="-342900">
              <a:buFont typeface="Arial" panose="020B0604020202020204" pitchFamily="34" charset="0"/>
              <a:buChar char="•"/>
            </a:pPr>
            <a:r>
              <a:rPr lang="en-US" dirty="0"/>
              <a:t>CDKN report &amp; communications toolkit digests the IPCC’s 1,300 pages into headlines &amp; images for African, Asian and Latin American audiences: </a:t>
            </a:r>
            <a:r>
              <a:rPr lang="en-US" b="1" dirty="0"/>
              <a:t>www.cdkn.org/landreport</a:t>
            </a:r>
            <a:endParaRPr lang="en-GB" dirty="0"/>
          </a:p>
        </p:txBody>
      </p:sp>
      <p:pic>
        <p:nvPicPr>
          <p:cNvPr id="11" name="Picture 10">
            <a:extLst>
              <a:ext uri="{FF2B5EF4-FFF2-40B4-BE49-F238E27FC236}">
                <a16:creationId xmlns:a16="http://schemas.microsoft.com/office/drawing/2014/main" xmlns="" id="{CADC726C-2061-480E-9CB5-178F5AC750AB}"/>
              </a:ext>
            </a:extLst>
          </p:cNvPr>
          <p:cNvPicPr>
            <a:picLocks noChangeAspect="1"/>
          </p:cNvPicPr>
          <p:nvPr/>
        </p:nvPicPr>
        <p:blipFill rotWithShape="1">
          <a:blip r:embed="rId3"/>
          <a:srcRect l="31838" r="16985"/>
          <a:stretch/>
        </p:blipFill>
        <p:spPr>
          <a:xfrm>
            <a:off x="5360180" y="1532964"/>
            <a:ext cx="3186022" cy="4122002"/>
          </a:xfrm>
          <a:prstGeom prst="rect">
            <a:avLst/>
          </a:prstGeom>
        </p:spPr>
      </p:pic>
    </p:spTree>
    <p:extLst>
      <p:ext uri="{BB962C8B-B14F-4D97-AF65-F5344CB8AC3E}">
        <p14:creationId xmlns:p14="http://schemas.microsoft.com/office/powerpoint/2010/main" val="295991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48C1445-F11B-4B80-AA93-ED3E0F9C0906}"/>
              </a:ext>
            </a:extLst>
          </p:cNvPr>
          <p:cNvPicPr>
            <a:picLocks noChangeAspect="1"/>
          </p:cNvPicPr>
          <p:nvPr/>
        </p:nvPicPr>
        <p:blipFill>
          <a:blip r:embed="rId2"/>
          <a:stretch>
            <a:fillRect/>
          </a:stretch>
        </p:blipFill>
        <p:spPr>
          <a:xfrm>
            <a:off x="475461" y="1252584"/>
            <a:ext cx="7242046" cy="5199507"/>
          </a:xfrm>
          <a:prstGeom prst="rect">
            <a:avLst/>
          </a:prstGeom>
        </p:spPr>
      </p:pic>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12678" y="239555"/>
            <a:ext cx="7278567" cy="1143000"/>
          </a:xfrm>
        </p:spPr>
        <p:txBody>
          <a:bodyPr/>
          <a:lstStyle/>
          <a:p>
            <a:r>
              <a:rPr lang="en-GB" dirty="0"/>
              <a:t>The climate and land interact with and influence each other</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4</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60844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17029" y="360836"/>
            <a:ext cx="8726118" cy="1194914"/>
          </a:xfrm>
        </p:spPr>
        <p:txBody>
          <a:bodyPr/>
          <a:lstStyle/>
          <a:p>
            <a:r>
              <a:rPr lang="en-GB" dirty="0"/>
              <a:t>Dryland areas are expected to become more vulnerable to desertification in South Asia – affecting many people (1)</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5</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507211" y="2137314"/>
            <a:ext cx="4356500" cy="4227223"/>
          </a:xfrm>
        </p:spPr>
        <p:txBody>
          <a:bodyPr/>
          <a:lstStyle/>
          <a:p>
            <a:pPr marL="342900" indent="-342900">
              <a:buClrTx/>
              <a:buFont typeface="Arial" panose="020B0604020202020204" pitchFamily="34" charset="0"/>
              <a:buChar char="•"/>
            </a:pPr>
            <a:r>
              <a:rPr lang="en-GB" sz="2000" dirty="0"/>
              <a:t>‘</a:t>
            </a:r>
            <a:r>
              <a:rPr lang="en-GB" sz="2000" b="1" dirty="0"/>
              <a:t>Desertification</a:t>
            </a:r>
            <a:r>
              <a:rPr lang="en-GB" sz="2000" dirty="0"/>
              <a:t>’ refers to </a:t>
            </a:r>
            <a:r>
              <a:rPr lang="en-GB" sz="2000" b="1" dirty="0"/>
              <a:t>degradation of drylands</a:t>
            </a:r>
            <a:r>
              <a:rPr lang="en-GB" sz="2000" dirty="0"/>
              <a:t>.  </a:t>
            </a:r>
          </a:p>
          <a:p>
            <a:pPr marL="342900" indent="-342900">
              <a:buClrTx/>
              <a:buFont typeface="Arial" panose="020B0604020202020204" pitchFamily="34" charset="0"/>
              <a:buChar char="•"/>
            </a:pPr>
            <a:r>
              <a:rPr lang="en-US" sz="2000" dirty="0"/>
              <a:t>Future climate change will increase the frequency, intensity and scale of extreme weather events such as droughts and heat waves. </a:t>
            </a:r>
          </a:p>
          <a:p>
            <a:pPr marL="342900" indent="-342900">
              <a:buClrTx/>
              <a:buFont typeface="Arial" panose="020B0604020202020204" pitchFamily="34" charset="0"/>
              <a:buChar char="•"/>
            </a:pPr>
            <a:r>
              <a:rPr lang="en-US" sz="2000" dirty="0"/>
              <a:t>This will </a:t>
            </a:r>
            <a:r>
              <a:rPr lang="en-US" sz="2000" b="1" dirty="0"/>
              <a:t>worsen the vulnerability of people and ecosystems </a:t>
            </a:r>
            <a:r>
              <a:rPr lang="en-US" sz="2000" dirty="0"/>
              <a:t>to desertification. </a:t>
            </a:r>
            <a:endParaRPr lang="en-GB" sz="20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0" name="Picture 9">
            <a:extLst>
              <a:ext uri="{FF2B5EF4-FFF2-40B4-BE49-F238E27FC236}">
                <a16:creationId xmlns:a16="http://schemas.microsoft.com/office/drawing/2014/main" xmlns="" id="{C2717070-B2E5-433E-B5BA-7299363B799C}"/>
              </a:ext>
            </a:extLst>
          </p:cNvPr>
          <p:cNvPicPr>
            <a:picLocks noChangeAspect="1"/>
          </p:cNvPicPr>
          <p:nvPr/>
        </p:nvPicPr>
        <p:blipFill>
          <a:blip r:embed="rId3"/>
          <a:stretch>
            <a:fillRect/>
          </a:stretch>
        </p:blipFill>
        <p:spPr>
          <a:xfrm>
            <a:off x="5306553" y="1922106"/>
            <a:ext cx="3017526" cy="3852680"/>
          </a:xfrm>
          <a:prstGeom prst="rect">
            <a:avLst/>
          </a:prstGeom>
        </p:spPr>
      </p:pic>
    </p:spTree>
    <p:extLst>
      <p:ext uri="{BB962C8B-B14F-4D97-AF65-F5344CB8AC3E}">
        <p14:creationId xmlns:p14="http://schemas.microsoft.com/office/powerpoint/2010/main" val="102054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268942" y="243921"/>
            <a:ext cx="8754034" cy="1143000"/>
          </a:xfrm>
        </p:spPr>
        <p:txBody>
          <a:bodyPr/>
          <a:lstStyle/>
          <a:p>
            <a:r>
              <a:rPr lang="en-GB" dirty="0"/>
              <a:t>Dryland areas are expected to become more vulnerable to desertification in South Asia – affecting many people (2)</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6</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10" name="Text Placeholder 4">
            <a:extLst>
              <a:ext uri="{FF2B5EF4-FFF2-40B4-BE49-F238E27FC236}">
                <a16:creationId xmlns:a16="http://schemas.microsoft.com/office/drawing/2014/main" xmlns="" id="{AC84E6C4-EDB0-4320-945E-E8636BFEE3A1}"/>
              </a:ext>
            </a:extLst>
          </p:cNvPr>
          <p:cNvSpPr>
            <a:spLocks noGrp="1"/>
          </p:cNvSpPr>
          <p:nvPr>
            <p:ph type="body" sz="quarter" idx="13"/>
          </p:nvPr>
        </p:nvSpPr>
        <p:spPr>
          <a:xfrm>
            <a:off x="363204" y="1386921"/>
            <a:ext cx="3462484" cy="3189582"/>
          </a:xfrm>
        </p:spPr>
        <p:txBody>
          <a:bodyPr/>
          <a:lstStyle/>
          <a:p>
            <a:pPr marL="342900" indent="-342900">
              <a:buClrTx/>
              <a:buFont typeface="Arial" panose="020B0604020202020204" pitchFamily="34" charset="0"/>
              <a:buChar char="•"/>
            </a:pPr>
            <a:r>
              <a:rPr lang="en-GB" sz="2000" dirty="0"/>
              <a:t>The dryland population in South Asia is expected to keep increasing</a:t>
            </a:r>
          </a:p>
        </p:txBody>
      </p:sp>
      <p:pic>
        <p:nvPicPr>
          <p:cNvPr id="5" name="Picture 4">
            <a:extLst>
              <a:ext uri="{FF2B5EF4-FFF2-40B4-BE49-F238E27FC236}">
                <a16:creationId xmlns:a16="http://schemas.microsoft.com/office/drawing/2014/main" xmlns="" id="{E010368D-4109-4FDD-9363-F55539D380DC}"/>
              </a:ext>
            </a:extLst>
          </p:cNvPr>
          <p:cNvPicPr>
            <a:picLocks noChangeAspect="1"/>
          </p:cNvPicPr>
          <p:nvPr/>
        </p:nvPicPr>
        <p:blipFill>
          <a:blip r:embed="rId3"/>
          <a:stretch>
            <a:fillRect/>
          </a:stretch>
        </p:blipFill>
        <p:spPr>
          <a:xfrm>
            <a:off x="4108076" y="1320380"/>
            <a:ext cx="4463401" cy="4932303"/>
          </a:xfrm>
          <a:prstGeom prst="rect">
            <a:avLst/>
          </a:prstGeom>
        </p:spPr>
      </p:pic>
    </p:spTree>
    <p:extLst>
      <p:ext uri="{BB962C8B-B14F-4D97-AF65-F5344CB8AC3E}">
        <p14:creationId xmlns:p14="http://schemas.microsoft.com/office/powerpoint/2010/main" val="103071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n-US" dirty="0"/>
              <a:t>Desertification has implications for food security and poverty in South Asia</a:t>
            </a:r>
            <a:r>
              <a:rPr lang="en-GB" dirty="0"/>
              <a:t> (1)</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7</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572523" y="1934769"/>
            <a:ext cx="4734029" cy="3767219"/>
          </a:xfrm>
        </p:spPr>
        <p:txBody>
          <a:bodyPr/>
          <a:lstStyle/>
          <a:p>
            <a:r>
              <a:rPr lang="en-US" dirty="0"/>
              <a:t>“There is high evidence and high agreement that both climate change and land degradation can affect livelihoods and poverty through their </a:t>
            </a:r>
            <a:r>
              <a:rPr lang="en-US" b="1" dirty="0"/>
              <a:t>threat multiplier </a:t>
            </a:r>
            <a:r>
              <a:rPr lang="en-US" dirty="0"/>
              <a:t>effect.” - IPCC</a:t>
            </a:r>
            <a:endParaRPr lang="en-GB" sz="20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0" name="Picture 9">
            <a:extLst>
              <a:ext uri="{FF2B5EF4-FFF2-40B4-BE49-F238E27FC236}">
                <a16:creationId xmlns:a16="http://schemas.microsoft.com/office/drawing/2014/main" xmlns="" id="{A09A915B-FCC5-4551-98CF-572F8BC30712}"/>
              </a:ext>
            </a:extLst>
          </p:cNvPr>
          <p:cNvPicPr>
            <a:picLocks noChangeAspect="1"/>
          </p:cNvPicPr>
          <p:nvPr/>
        </p:nvPicPr>
        <p:blipFill>
          <a:blip r:embed="rId3"/>
          <a:stretch>
            <a:fillRect/>
          </a:stretch>
        </p:blipFill>
        <p:spPr>
          <a:xfrm>
            <a:off x="5687425" y="1572870"/>
            <a:ext cx="3114698" cy="4129118"/>
          </a:xfrm>
          <a:prstGeom prst="rect">
            <a:avLst/>
          </a:prstGeom>
        </p:spPr>
      </p:pic>
    </p:spTree>
    <p:extLst>
      <p:ext uri="{BB962C8B-B14F-4D97-AF65-F5344CB8AC3E}">
        <p14:creationId xmlns:p14="http://schemas.microsoft.com/office/powerpoint/2010/main" val="311975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n-US" dirty="0"/>
              <a:t>Desertification has implications for food security and poverty in South Asia </a:t>
            </a:r>
            <a:r>
              <a:rPr lang="en-GB" dirty="0"/>
              <a:t>(2)</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8</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699525" y="1692462"/>
            <a:ext cx="3808230" cy="3890378"/>
          </a:xfrm>
        </p:spPr>
        <p:txBody>
          <a:bodyPr/>
          <a:lstStyle/>
          <a:p>
            <a:r>
              <a:rPr lang="en-US" sz="2200" dirty="0"/>
              <a:t>Climate change will reduce the mean yields of 11 major crops – millet, field pea, sugar beet, sweet potato, wheat, rice, maize, soybean, groundnut, sunflower and rapeseed – by 18% in South Asia by the period 2046 – 2055 compared with </a:t>
            </a:r>
            <a:r>
              <a:rPr lang="en-GB" sz="2200" dirty="0"/>
              <a:t>1996–2005.</a:t>
            </a:r>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2" name="Picture 11">
            <a:extLst>
              <a:ext uri="{FF2B5EF4-FFF2-40B4-BE49-F238E27FC236}">
                <a16:creationId xmlns:a16="http://schemas.microsoft.com/office/drawing/2014/main" xmlns="" id="{65DC3413-ED1B-4384-B498-D1140D886CC0}"/>
              </a:ext>
            </a:extLst>
          </p:cNvPr>
          <p:cNvPicPr>
            <a:picLocks noChangeAspect="1"/>
          </p:cNvPicPr>
          <p:nvPr/>
        </p:nvPicPr>
        <p:blipFill rotWithShape="1">
          <a:blip r:embed="rId3"/>
          <a:srcRect l="20885" r="30649"/>
          <a:stretch/>
        </p:blipFill>
        <p:spPr>
          <a:xfrm>
            <a:off x="5358374" y="1523433"/>
            <a:ext cx="3086101" cy="4228436"/>
          </a:xfrm>
          <a:prstGeom prst="rect">
            <a:avLst/>
          </a:prstGeom>
        </p:spPr>
      </p:pic>
    </p:spTree>
    <p:extLst>
      <p:ext uri="{BB962C8B-B14F-4D97-AF65-F5344CB8AC3E}">
        <p14:creationId xmlns:p14="http://schemas.microsoft.com/office/powerpoint/2010/main" val="359799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a:t>Community and policy responses can combat land degradation (1)</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9</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0" y="1517368"/>
            <a:ext cx="4849353" cy="4648108"/>
          </a:xfrm>
        </p:spPr>
        <p:txBody>
          <a:bodyPr/>
          <a:lstStyle/>
          <a:p>
            <a:r>
              <a:rPr lang="en-US" sz="2200" b="1" dirty="0"/>
              <a:t>Stopping and reversing land degradation involves:</a:t>
            </a:r>
          </a:p>
          <a:p>
            <a:r>
              <a:rPr lang="en-US" sz="2200" dirty="0"/>
              <a:t>● improving the carbon content of soils; and</a:t>
            </a:r>
          </a:p>
          <a:p>
            <a:r>
              <a:rPr lang="en-US" sz="2200" dirty="0"/>
              <a:t>● retaining and restoring soil nutrients (including through soil and water management techniques and land-livestock </a:t>
            </a:r>
            <a:r>
              <a:rPr lang="en-GB" sz="2200" dirty="0"/>
              <a:t>interactions).</a:t>
            </a:r>
          </a:p>
          <a:p>
            <a:r>
              <a:rPr lang="en-GB" sz="2200" dirty="0"/>
              <a:t>Also:</a:t>
            </a:r>
          </a:p>
          <a:p>
            <a:r>
              <a:rPr lang="en-US" sz="2200" dirty="0"/>
              <a:t>● reducing deforestation and forest degradation and sustainable forest management. </a:t>
            </a:r>
            <a:endParaRPr lang="en-GB" sz="2200" dirty="0"/>
          </a:p>
          <a:p>
            <a:endParaRPr lang="en-US" sz="2200" i="1"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10" name="Picture 9">
            <a:extLst>
              <a:ext uri="{FF2B5EF4-FFF2-40B4-BE49-F238E27FC236}">
                <a16:creationId xmlns:a16="http://schemas.microsoft.com/office/drawing/2014/main" xmlns="" id="{2785D961-C303-4D31-9312-A53BD54B0D25}"/>
              </a:ext>
            </a:extLst>
          </p:cNvPr>
          <p:cNvPicPr>
            <a:picLocks noChangeAspect="1"/>
          </p:cNvPicPr>
          <p:nvPr/>
        </p:nvPicPr>
        <p:blipFill rotWithShape="1">
          <a:blip r:embed="rId3"/>
          <a:srcRect l="27024" r="26520"/>
          <a:stretch/>
        </p:blipFill>
        <p:spPr>
          <a:xfrm>
            <a:off x="5655331" y="1696480"/>
            <a:ext cx="3031467" cy="4320639"/>
          </a:xfrm>
          <a:prstGeom prst="rect">
            <a:avLst/>
          </a:prstGeom>
        </p:spPr>
      </p:pic>
    </p:spTree>
    <p:extLst>
      <p:ext uri="{BB962C8B-B14F-4D97-AF65-F5344CB8AC3E}">
        <p14:creationId xmlns:p14="http://schemas.microsoft.com/office/powerpoint/2010/main" val="415515611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880F1B"/>
      </a:dk2>
      <a:lt2>
        <a:srgbClr val="F7A126"/>
      </a:lt2>
      <a:accent1>
        <a:srgbClr val="EB5925"/>
      </a:accent1>
      <a:accent2>
        <a:srgbClr val="DC3122"/>
      </a:accent2>
      <a:accent3>
        <a:srgbClr val="B61322"/>
      </a:accent3>
      <a:accent4>
        <a:srgbClr val="FEFDFD"/>
      </a:accent4>
      <a:accent5>
        <a:srgbClr val="FEFDFD"/>
      </a:accent5>
      <a:accent6>
        <a:srgbClr val="FEFDFD"/>
      </a:accent6>
      <a:hlink>
        <a:srgbClr val="FEFDFD"/>
      </a:hlink>
      <a:folHlink>
        <a:srgbClr val="FEFD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1084</TotalTime>
  <Words>3772</Words>
  <Application>Microsoft Macintosh PowerPoint</Application>
  <PresentationFormat>On-screen Show (4:3)</PresentationFormat>
  <Paragraphs>423</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IPCC Special Report on Climate Change and Land</vt:lpstr>
      <vt:lpstr>IPCC Special Report on Climate Change and Land</vt:lpstr>
      <vt:lpstr>The climate and land interact with and influence each other</vt:lpstr>
      <vt:lpstr>Dryland areas are expected to become more vulnerable to desertification in South Asia – affecting many people (1)</vt:lpstr>
      <vt:lpstr>Dryland areas are expected to become more vulnerable to desertification in South Asia – affecting many people (2)</vt:lpstr>
      <vt:lpstr>Desertification has implications for food security and poverty in South Asia (1)</vt:lpstr>
      <vt:lpstr>Desertification has implications for food security and poverty in South Asia (2)</vt:lpstr>
      <vt:lpstr>Community and policy responses can combat land degradation (1)</vt:lpstr>
      <vt:lpstr>Community and policy responses can combat land degradation (2)</vt:lpstr>
      <vt:lpstr>Improved land management can deliver climate adaptation, mitigation and development </vt:lpstr>
      <vt:lpstr>Improved value chain and climate risk management can deliver climate adaptation, mitigation and development </vt:lpstr>
      <vt:lpstr>Other options for climate adaptation, mitigation and development  </vt:lpstr>
      <vt:lpstr>Insecure property rights and lack of access to tenure and land advisory services hamper progress – especially by women</vt:lpstr>
      <vt:lpstr>The skills and knowledge of marginalised groups – especially women – are not yet sufficiently recognised</vt:lpstr>
      <vt:lpstr>PowerPoint Presentation</vt:lpstr>
      <vt:lpstr>Integrated governance is needed to maximise the benefits of land and water </vt:lpstr>
      <vt:lpstr>Every degree of increase in average global warming brings more risks to people and the environment</vt:lpstr>
      <vt:lpstr>Emissions reductions in other sectors are vital to relieve pressure on land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the IPCC Special Reports tell us about gender and social inclusion issues?</dc:title>
  <dc:creator>Mairi Dupar</dc:creator>
  <cp:lastModifiedBy>Emma</cp:lastModifiedBy>
  <cp:revision>102</cp:revision>
  <dcterms:created xsi:type="dcterms:W3CDTF">2019-11-28T11:58:00Z</dcterms:created>
  <dcterms:modified xsi:type="dcterms:W3CDTF">2020-01-16T09:04:21Z</dcterms:modified>
</cp:coreProperties>
</file>