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48" r:id="rId2"/>
    <p:sldId id="400" r:id="rId3"/>
    <p:sldId id="394" r:id="rId4"/>
    <p:sldId id="350" r:id="rId5"/>
    <p:sldId id="347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3" r:id="rId15"/>
    <p:sldId id="39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8" r:id="rId41"/>
    <p:sldId id="389" r:id="rId42"/>
    <p:sldId id="390" r:id="rId43"/>
    <p:sldId id="391" r:id="rId44"/>
    <p:sldId id="392" r:id="rId45"/>
    <p:sldId id="395" r:id="rId46"/>
    <p:sldId id="396" r:id="rId47"/>
    <p:sldId id="397" r:id="rId48"/>
    <p:sldId id="398" r:id="rId49"/>
    <p:sldId id="399" r:id="rId5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496"/>
    <a:srgbClr val="E36C0A"/>
    <a:srgbClr val="133C6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84885" autoAdjust="0"/>
  </p:normalViewPr>
  <p:slideViewPr>
    <p:cSldViewPr>
      <p:cViewPr varScale="1">
        <p:scale>
          <a:sx n="63" d="100"/>
          <a:sy n="63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04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\Uganda\Agriculture\Agric%20Analysis\National%20analysis\Summary%20Tables%20of%20National%20Analysis%20v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\Uganda\Agriculture\Agric%20Analysis\National%20analysis\Summary%20Tables%20of%20National%20Analysis%20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'Overview production changes'!$I$2</c:f>
              <c:strCache>
                <c:ptCount val="1"/>
                <c:pt idx="0">
                  <c:v>Pessimistic</c:v>
                </c:pt>
              </c:strCache>
            </c:strRef>
          </c:tx>
          <c:invertIfNegative val="0"/>
          <c:cat>
            <c:multiLvlStrRef>
              <c:f>'Overview production changes'!$G$3:$H$57</c:f>
              <c:multiLvlStrCache>
                <c:ptCount val="5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5">
                    <c:v>CSIRO A1B</c:v>
                  </c:pt>
                  <c:pt idx="6">
                    <c:v>CSIRO B1</c:v>
                  </c:pt>
                  <c:pt idx="7">
                    <c:v>MIROC A1B</c:v>
                  </c:pt>
                  <c:pt idx="8">
                    <c:v>MIROC B1</c:v>
                  </c:pt>
                  <c:pt idx="10">
                    <c:v>CSIRO A1B</c:v>
                  </c:pt>
                  <c:pt idx="11">
                    <c:v>CSIRO B1</c:v>
                  </c:pt>
                  <c:pt idx="12">
                    <c:v>MIROC A1B</c:v>
                  </c:pt>
                  <c:pt idx="13">
                    <c:v>MIROC B1</c:v>
                  </c:pt>
                  <c:pt idx="15">
                    <c:v>CSIRO A1B</c:v>
                  </c:pt>
                  <c:pt idx="16">
                    <c:v>CSIRO B1</c:v>
                  </c:pt>
                  <c:pt idx="17">
                    <c:v>MIROC A1B</c:v>
                  </c:pt>
                  <c:pt idx="18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5">
                    <c:v>CSIRO A1B</c:v>
                  </c:pt>
                  <c:pt idx="26">
                    <c:v>CSIRO B1</c:v>
                  </c:pt>
                  <c:pt idx="27">
                    <c:v>MIROC A1B</c:v>
                  </c:pt>
                  <c:pt idx="28">
                    <c:v>MIROC B1</c:v>
                  </c:pt>
                  <c:pt idx="30">
                    <c:v>CSIRO A1B</c:v>
                  </c:pt>
                  <c:pt idx="31">
                    <c:v>CSIRO B1</c:v>
                  </c:pt>
                  <c:pt idx="32">
                    <c:v>MIROC A1B</c:v>
                  </c:pt>
                  <c:pt idx="33">
                    <c:v>MIROC B1</c:v>
                  </c:pt>
                  <c:pt idx="35">
                    <c:v>CSIRO A1B</c:v>
                  </c:pt>
                  <c:pt idx="36">
                    <c:v>CSIRO B1</c:v>
                  </c:pt>
                  <c:pt idx="37">
                    <c:v>MIROC A1B</c:v>
                  </c:pt>
                  <c:pt idx="38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  <c:pt idx="45">
                    <c:v>CSIRO A1B</c:v>
                  </c:pt>
                  <c:pt idx="46">
                    <c:v>CSIRO B1</c:v>
                  </c:pt>
                  <c:pt idx="47">
                    <c:v>MIROC A1B</c:v>
                  </c:pt>
                  <c:pt idx="48">
                    <c:v>MIROC B1</c:v>
                  </c:pt>
                  <c:pt idx="50">
                    <c:v>CSIRO A1B</c:v>
                  </c:pt>
                  <c:pt idx="51">
                    <c:v>CSIRO B1</c:v>
                  </c:pt>
                  <c:pt idx="52">
                    <c:v>MIROC A1B</c:v>
                  </c:pt>
                  <c:pt idx="53">
                    <c:v>MIROC B1</c:v>
                  </c:pt>
                </c:lvl>
                <c:lvl>
                  <c:pt idx="0">
                    <c:v>Cassava</c:v>
                  </c:pt>
                  <c:pt idx="5">
                    <c:v>Gdnuts</c:v>
                  </c:pt>
                  <c:pt idx="10">
                    <c:v>Maize</c:v>
                  </c:pt>
                  <c:pt idx="15">
                    <c:v>Millet</c:v>
                  </c:pt>
                  <c:pt idx="20">
                    <c:v>Pg Peas</c:v>
                  </c:pt>
                  <c:pt idx="25">
                    <c:v>Potato</c:v>
                  </c:pt>
                  <c:pt idx="30">
                    <c:v>Rice</c:v>
                  </c:pt>
                  <c:pt idx="35">
                    <c:v>Sorghum</c:v>
                  </c:pt>
                  <c:pt idx="40">
                    <c:v>Soybean</c:v>
                  </c:pt>
                  <c:pt idx="45">
                    <c:v>Sugar cane</c:v>
                  </c:pt>
                  <c:pt idx="50">
                    <c:v>Sweet Pot</c:v>
                  </c:pt>
                </c:lvl>
              </c:multiLvlStrCache>
            </c:multiLvlStrRef>
          </c:cat>
          <c:val>
            <c:numRef>
              <c:f>'Overview production changes'!$I$3:$I$57</c:f>
              <c:numCache>
                <c:formatCode>0</c:formatCode>
                <c:ptCount val="55"/>
                <c:pt idx="0">
                  <c:v>50.876562770146421</c:v>
                </c:pt>
                <c:pt idx="1">
                  <c:v>62.98788961775756</c:v>
                </c:pt>
                <c:pt idx="2">
                  <c:v>60.941475738315525</c:v>
                </c:pt>
                <c:pt idx="3">
                  <c:v>62.33270129945948</c:v>
                </c:pt>
                <c:pt idx="5">
                  <c:v>90.581193102570879</c:v>
                </c:pt>
                <c:pt idx="6">
                  <c:v>96.618600806223469</c:v>
                </c:pt>
                <c:pt idx="7">
                  <c:v>104.24181083430727</c:v>
                </c:pt>
                <c:pt idx="8">
                  <c:v>98.439944351251512</c:v>
                </c:pt>
                <c:pt idx="10">
                  <c:v>85.324788910110584</c:v>
                </c:pt>
                <c:pt idx="11">
                  <c:v>88.40851331069031</c:v>
                </c:pt>
                <c:pt idx="12">
                  <c:v>104.05993195573943</c:v>
                </c:pt>
                <c:pt idx="13">
                  <c:v>98.070781010984135</c:v>
                </c:pt>
                <c:pt idx="15">
                  <c:v>92.62482120108767</c:v>
                </c:pt>
                <c:pt idx="16">
                  <c:v>94.165942180581382</c:v>
                </c:pt>
                <c:pt idx="17">
                  <c:v>95.889586641651888</c:v>
                </c:pt>
                <c:pt idx="18">
                  <c:v>93.846440738941098</c:v>
                </c:pt>
                <c:pt idx="20">
                  <c:v>94.101328710861154</c:v>
                </c:pt>
                <c:pt idx="21">
                  <c:v>100.88415679065258</c:v>
                </c:pt>
                <c:pt idx="22">
                  <c:v>97.880174587351448</c:v>
                </c:pt>
                <c:pt idx="23">
                  <c:v>94.952586274447015</c:v>
                </c:pt>
                <c:pt idx="25">
                  <c:v>48.743025593020221</c:v>
                </c:pt>
                <c:pt idx="26">
                  <c:v>60.253096231730851</c:v>
                </c:pt>
                <c:pt idx="27">
                  <c:v>61.124265854019782</c:v>
                </c:pt>
                <c:pt idx="28">
                  <c:v>62.849377817231193</c:v>
                </c:pt>
                <c:pt idx="30">
                  <c:v>93.762926071595942</c:v>
                </c:pt>
                <c:pt idx="31">
                  <c:v>104.36519305328811</c:v>
                </c:pt>
                <c:pt idx="32">
                  <c:v>117.49818444744781</c:v>
                </c:pt>
                <c:pt idx="33">
                  <c:v>109.67746902548828</c:v>
                </c:pt>
                <c:pt idx="35">
                  <c:v>94.296577716189034</c:v>
                </c:pt>
                <c:pt idx="36">
                  <c:v>95.288563373357647</c:v>
                </c:pt>
                <c:pt idx="37">
                  <c:v>102.25316892729683</c:v>
                </c:pt>
                <c:pt idx="38">
                  <c:v>99.357145157697389</c:v>
                </c:pt>
                <c:pt idx="40">
                  <c:v>81.715840136424831</c:v>
                </c:pt>
                <c:pt idx="41">
                  <c:v>82.716351055538411</c:v>
                </c:pt>
                <c:pt idx="42">
                  <c:v>94.213734894926219</c:v>
                </c:pt>
                <c:pt idx="43">
                  <c:v>90.091718309270334</c:v>
                </c:pt>
                <c:pt idx="45">
                  <c:v>80.727532999856848</c:v>
                </c:pt>
                <c:pt idx="46">
                  <c:v>84.090923909059796</c:v>
                </c:pt>
                <c:pt idx="47">
                  <c:v>103.70582190650848</c:v>
                </c:pt>
                <c:pt idx="48">
                  <c:v>97.609779610632884</c:v>
                </c:pt>
                <c:pt idx="50">
                  <c:v>52.237416821630148</c:v>
                </c:pt>
                <c:pt idx="51">
                  <c:v>65.090238912907878</c:v>
                </c:pt>
                <c:pt idx="52">
                  <c:v>62.389343348012595</c:v>
                </c:pt>
                <c:pt idx="53">
                  <c:v>65.368029307489067</c:v>
                </c:pt>
              </c:numCache>
            </c:numRef>
          </c:val>
        </c:ser>
        <c:ser>
          <c:idx val="1"/>
          <c:order val="1"/>
          <c:tx>
            <c:strRef>
              <c:f>'Overview production changes'!$J$2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multiLvlStrRef>
              <c:f>'Overview production changes'!$G$3:$H$57</c:f>
              <c:multiLvlStrCache>
                <c:ptCount val="5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5">
                    <c:v>CSIRO A1B</c:v>
                  </c:pt>
                  <c:pt idx="6">
                    <c:v>CSIRO B1</c:v>
                  </c:pt>
                  <c:pt idx="7">
                    <c:v>MIROC A1B</c:v>
                  </c:pt>
                  <c:pt idx="8">
                    <c:v>MIROC B1</c:v>
                  </c:pt>
                  <c:pt idx="10">
                    <c:v>CSIRO A1B</c:v>
                  </c:pt>
                  <c:pt idx="11">
                    <c:v>CSIRO B1</c:v>
                  </c:pt>
                  <c:pt idx="12">
                    <c:v>MIROC A1B</c:v>
                  </c:pt>
                  <c:pt idx="13">
                    <c:v>MIROC B1</c:v>
                  </c:pt>
                  <c:pt idx="15">
                    <c:v>CSIRO A1B</c:v>
                  </c:pt>
                  <c:pt idx="16">
                    <c:v>CSIRO B1</c:v>
                  </c:pt>
                  <c:pt idx="17">
                    <c:v>MIROC A1B</c:v>
                  </c:pt>
                  <c:pt idx="18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5">
                    <c:v>CSIRO A1B</c:v>
                  </c:pt>
                  <c:pt idx="26">
                    <c:v>CSIRO B1</c:v>
                  </c:pt>
                  <c:pt idx="27">
                    <c:v>MIROC A1B</c:v>
                  </c:pt>
                  <c:pt idx="28">
                    <c:v>MIROC B1</c:v>
                  </c:pt>
                  <c:pt idx="30">
                    <c:v>CSIRO A1B</c:v>
                  </c:pt>
                  <c:pt idx="31">
                    <c:v>CSIRO B1</c:v>
                  </c:pt>
                  <c:pt idx="32">
                    <c:v>MIROC A1B</c:v>
                  </c:pt>
                  <c:pt idx="33">
                    <c:v>MIROC B1</c:v>
                  </c:pt>
                  <c:pt idx="35">
                    <c:v>CSIRO A1B</c:v>
                  </c:pt>
                  <c:pt idx="36">
                    <c:v>CSIRO B1</c:v>
                  </c:pt>
                  <c:pt idx="37">
                    <c:v>MIROC A1B</c:v>
                  </c:pt>
                  <c:pt idx="38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  <c:pt idx="45">
                    <c:v>CSIRO A1B</c:v>
                  </c:pt>
                  <c:pt idx="46">
                    <c:v>CSIRO B1</c:v>
                  </c:pt>
                  <c:pt idx="47">
                    <c:v>MIROC A1B</c:v>
                  </c:pt>
                  <c:pt idx="48">
                    <c:v>MIROC B1</c:v>
                  </c:pt>
                  <c:pt idx="50">
                    <c:v>CSIRO A1B</c:v>
                  </c:pt>
                  <c:pt idx="51">
                    <c:v>CSIRO B1</c:v>
                  </c:pt>
                  <c:pt idx="52">
                    <c:v>MIROC A1B</c:v>
                  </c:pt>
                  <c:pt idx="53">
                    <c:v>MIROC B1</c:v>
                  </c:pt>
                </c:lvl>
                <c:lvl>
                  <c:pt idx="0">
                    <c:v>Cassava</c:v>
                  </c:pt>
                  <c:pt idx="5">
                    <c:v>Gdnuts</c:v>
                  </c:pt>
                  <c:pt idx="10">
                    <c:v>Maize</c:v>
                  </c:pt>
                  <c:pt idx="15">
                    <c:v>Millet</c:v>
                  </c:pt>
                  <c:pt idx="20">
                    <c:v>Pg Peas</c:v>
                  </c:pt>
                  <c:pt idx="25">
                    <c:v>Potato</c:v>
                  </c:pt>
                  <c:pt idx="30">
                    <c:v>Rice</c:v>
                  </c:pt>
                  <c:pt idx="35">
                    <c:v>Sorghum</c:v>
                  </c:pt>
                  <c:pt idx="40">
                    <c:v>Soybean</c:v>
                  </c:pt>
                  <c:pt idx="45">
                    <c:v>Sugar cane</c:v>
                  </c:pt>
                  <c:pt idx="50">
                    <c:v>Sweet Pot</c:v>
                  </c:pt>
                </c:lvl>
              </c:multiLvlStrCache>
            </c:multiLvlStrRef>
          </c:cat>
          <c:val>
            <c:numRef>
              <c:f>'Overview production changes'!$J$3:$J$57</c:f>
              <c:numCache>
                <c:formatCode>0</c:formatCode>
                <c:ptCount val="55"/>
                <c:pt idx="0">
                  <c:v>50.946762826057906</c:v>
                </c:pt>
                <c:pt idx="1">
                  <c:v>63.079266751120329</c:v>
                </c:pt>
                <c:pt idx="2">
                  <c:v>60.994570340173794</c:v>
                </c:pt>
                <c:pt idx="3">
                  <c:v>60.969801558870593</c:v>
                </c:pt>
                <c:pt idx="5">
                  <c:v>90.767886154674258</c:v>
                </c:pt>
                <c:pt idx="6">
                  <c:v>96.853586175834465</c:v>
                </c:pt>
                <c:pt idx="7">
                  <c:v>104.14557095453102</c:v>
                </c:pt>
                <c:pt idx="8">
                  <c:v>99.555536991495259</c:v>
                </c:pt>
                <c:pt idx="10">
                  <c:v>85.591237891268065</c:v>
                </c:pt>
                <c:pt idx="11">
                  <c:v>88.661679288182796</c:v>
                </c:pt>
                <c:pt idx="12">
                  <c:v>104.04135328695449</c:v>
                </c:pt>
                <c:pt idx="13">
                  <c:v>95.560189611958123</c:v>
                </c:pt>
                <c:pt idx="15">
                  <c:v>92.676954587057779</c:v>
                </c:pt>
                <c:pt idx="16">
                  <c:v>94.202649207649472</c:v>
                </c:pt>
                <c:pt idx="17">
                  <c:v>95.944288741872597</c:v>
                </c:pt>
                <c:pt idx="18">
                  <c:v>94.652465621842367</c:v>
                </c:pt>
                <c:pt idx="20">
                  <c:v>94.109011004364248</c:v>
                </c:pt>
                <c:pt idx="21">
                  <c:v>100.88957617031635</c:v>
                </c:pt>
                <c:pt idx="22">
                  <c:v>97.851856197220457</c:v>
                </c:pt>
                <c:pt idx="23">
                  <c:v>94.871891896248769</c:v>
                </c:pt>
                <c:pt idx="25">
                  <c:v>48.652244425759974</c:v>
                </c:pt>
                <c:pt idx="26">
                  <c:v>60.127183018899963</c:v>
                </c:pt>
                <c:pt idx="27">
                  <c:v>60.988888970014457</c:v>
                </c:pt>
                <c:pt idx="28">
                  <c:v>58.714753454974193</c:v>
                </c:pt>
                <c:pt idx="30">
                  <c:v>93.163891400718981</c:v>
                </c:pt>
                <c:pt idx="31">
                  <c:v>104.23449955767286</c:v>
                </c:pt>
                <c:pt idx="32">
                  <c:v>117.07006413131113</c:v>
                </c:pt>
                <c:pt idx="33">
                  <c:v>106.68430093930191</c:v>
                </c:pt>
                <c:pt idx="35">
                  <c:v>94.494877061982123</c:v>
                </c:pt>
                <c:pt idx="36">
                  <c:v>95.44023565413589</c:v>
                </c:pt>
                <c:pt idx="37">
                  <c:v>102.43889738556418</c:v>
                </c:pt>
                <c:pt idx="38">
                  <c:v>98.467538966983611</c:v>
                </c:pt>
                <c:pt idx="40">
                  <c:v>81.841648104150948</c:v>
                </c:pt>
                <c:pt idx="41">
                  <c:v>82.794763704814827</c:v>
                </c:pt>
                <c:pt idx="42">
                  <c:v>94.575170697968048</c:v>
                </c:pt>
                <c:pt idx="43">
                  <c:v>90.399332776125888</c:v>
                </c:pt>
                <c:pt idx="45">
                  <c:v>80.672737015102328</c:v>
                </c:pt>
                <c:pt idx="46">
                  <c:v>84.043649631404733</c:v>
                </c:pt>
                <c:pt idx="47">
                  <c:v>103.59352087261047</c:v>
                </c:pt>
                <c:pt idx="48">
                  <c:v>91.118419440434479</c:v>
                </c:pt>
                <c:pt idx="50">
                  <c:v>52.279341388304886</c:v>
                </c:pt>
                <c:pt idx="51">
                  <c:v>65.157622834036758</c:v>
                </c:pt>
                <c:pt idx="52">
                  <c:v>62.423375259472692</c:v>
                </c:pt>
                <c:pt idx="53">
                  <c:v>59.459925597493971</c:v>
                </c:pt>
              </c:numCache>
            </c:numRef>
          </c:val>
        </c:ser>
        <c:ser>
          <c:idx val="2"/>
          <c:order val="2"/>
          <c:tx>
            <c:strRef>
              <c:f>'Overview production changes'!$K$2</c:f>
              <c:strCache>
                <c:ptCount val="1"/>
                <c:pt idx="0">
                  <c:v>Optimistic</c:v>
                </c:pt>
              </c:strCache>
            </c:strRef>
          </c:tx>
          <c:invertIfNegative val="0"/>
          <c:cat>
            <c:multiLvlStrRef>
              <c:f>'Overview production changes'!$G$3:$H$57</c:f>
              <c:multiLvlStrCache>
                <c:ptCount val="5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5">
                    <c:v>CSIRO A1B</c:v>
                  </c:pt>
                  <c:pt idx="6">
                    <c:v>CSIRO B1</c:v>
                  </c:pt>
                  <c:pt idx="7">
                    <c:v>MIROC A1B</c:v>
                  </c:pt>
                  <c:pt idx="8">
                    <c:v>MIROC B1</c:v>
                  </c:pt>
                  <c:pt idx="10">
                    <c:v>CSIRO A1B</c:v>
                  </c:pt>
                  <c:pt idx="11">
                    <c:v>CSIRO B1</c:v>
                  </c:pt>
                  <c:pt idx="12">
                    <c:v>MIROC A1B</c:v>
                  </c:pt>
                  <c:pt idx="13">
                    <c:v>MIROC B1</c:v>
                  </c:pt>
                  <c:pt idx="15">
                    <c:v>CSIRO A1B</c:v>
                  </c:pt>
                  <c:pt idx="16">
                    <c:v>CSIRO B1</c:v>
                  </c:pt>
                  <c:pt idx="17">
                    <c:v>MIROC A1B</c:v>
                  </c:pt>
                  <c:pt idx="18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5">
                    <c:v>CSIRO A1B</c:v>
                  </c:pt>
                  <c:pt idx="26">
                    <c:v>CSIRO B1</c:v>
                  </c:pt>
                  <c:pt idx="27">
                    <c:v>MIROC A1B</c:v>
                  </c:pt>
                  <c:pt idx="28">
                    <c:v>MIROC B1</c:v>
                  </c:pt>
                  <c:pt idx="30">
                    <c:v>CSIRO A1B</c:v>
                  </c:pt>
                  <c:pt idx="31">
                    <c:v>CSIRO B1</c:v>
                  </c:pt>
                  <c:pt idx="32">
                    <c:v>MIROC A1B</c:v>
                  </c:pt>
                  <c:pt idx="33">
                    <c:v>MIROC B1</c:v>
                  </c:pt>
                  <c:pt idx="35">
                    <c:v>CSIRO A1B</c:v>
                  </c:pt>
                  <c:pt idx="36">
                    <c:v>CSIRO B1</c:v>
                  </c:pt>
                  <c:pt idx="37">
                    <c:v>MIROC A1B</c:v>
                  </c:pt>
                  <c:pt idx="38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  <c:pt idx="45">
                    <c:v>CSIRO A1B</c:v>
                  </c:pt>
                  <c:pt idx="46">
                    <c:v>CSIRO B1</c:v>
                  </c:pt>
                  <c:pt idx="47">
                    <c:v>MIROC A1B</c:v>
                  </c:pt>
                  <c:pt idx="48">
                    <c:v>MIROC B1</c:v>
                  </c:pt>
                  <c:pt idx="50">
                    <c:v>CSIRO A1B</c:v>
                  </c:pt>
                  <c:pt idx="51">
                    <c:v>CSIRO B1</c:v>
                  </c:pt>
                  <c:pt idx="52">
                    <c:v>MIROC A1B</c:v>
                  </c:pt>
                  <c:pt idx="53">
                    <c:v>MIROC B1</c:v>
                  </c:pt>
                </c:lvl>
                <c:lvl>
                  <c:pt idx="0">
                    <c:v>Cassava</c:v>
                  </c:pt>
                  <c:pt idx="5">
                    <c:v>Gdnuts</c:v>
                  </c:pt>
                  <c:pt idx="10">
                    <c:v>Maize</c:v>
                  </c:pt>
                  <c:pt idx="15">
                    <c:v>Millet</c:v>
                  </c:pt>
                  <c:pt idx="20">
                    <c:v>Pg Peas</c:v>
                  </c:pt>
                  <c:pt idx="25">
                    <c:v>Potato</c:v>
                  </c:pt>
                  <c:pt idx="30">
                    <c:v>Rice</c:v>
                  </c:pt>
                  <c:pt idx="35">
                    <c:v>Sorghum</c:v>
                  </c:pt>
                  <c:pt idx="40">
                    <c:v>Soybean</c:v>
                  </c:pt>
                  <c:pt idx="45">
                    <c:v>Sugar cane</c:v>
                  </c:pt>
                  <c:pt idx="50">
                    <c:v>Sweet Pot</c:v>
                  </c:pt>
                </c:lvl>
              </c:multiLvlStrCache>
            </c:multiLvlStrRef>
          </c:cat>
          <c:val>
            <c:numRef>
              <c:f>'Overview production changes'!$K$3:$K$57</c:f>
              <c:numCache>
                <c:formatCode>0</c:formatCode>
                <c:ptCount val="55"/>
                <c:pt idx="0">
                  <c:v>50.513960587666908</c:v>
                </c:pt>
                <c:pt idx="1">
                  <c:v>63.111579186999023</c:v>
                </c:pt>
                <c:pt idx="2">
                  <c:v>61.043472998108967</c:v>
                </c:pt>
                <c:pt idx="3">
                  <c:v>62.444501095561144</c:v>
                </c:pt>
                <c:pt idx="5">
                  <c:v>90.387369578144217</c:v>
                </c:pt>
                <c:pt idx="6">
                  <c:v>96.724093654650076</c:v>
                </c:pt>
                <c:pt idx="7">
                  <c:v>104.19295467962428</c:v>
                </c:pt>
                <c:pt idx="8">
                  <c:v>98.553551577323589</c:v>
                </c:pt>
                <c:pt idx="10">
                  <c:v>85.732041768791078</c:v>
                </c:pt>
                <c:pt idx="11">
                  <c:v>88.421570980834773</c:v>
                </c:pt>
                <c:pt idx="12">
                  <c:v>103.89546946373072</c:v>
                </c:pt>
                <c:pt idx="13">
                  <c:v>98.091442226795408</c:v>
                </c:pt>
                <c:pt idx="15">
                  <c:v>92.315684763709783</c:v>
                </c:pt>
                <c:pt idx="16">
                  <c:v>94.182619766618345</c:v>
                </c:pt>
                <c:pt idx="17">
                  <c:v>95.958111764296262</c:v>
                </c:pt>
                <c:pt idx="18">
                  <c:v>93.923733132494547</c:v>
                </c:pt>
                <c:pt idx="20">
                  <c:v>93.995360679540866</c:v>
                </c:pt>
                <c:pt idx="21">
                  <c:v>100.89743533623241</c:v>
                </c:pt>
                <c:pt idx="22">
                  <c:v>97.885751616882374</c:v>
                </c:pt>
                <c:pt idx="23">
                  <c:v>94.965620356790183</c:v>
                </c:pt>
                <c:pt idx="25">
                  <c:v>49.332683546410195</c:v>
                </c:pt>
                <c:pt idx="26">
                  <c:v>60.023450062912737</c:v>
                </c:pt>
                <c:pt idx="27">
                  <c:v>60.910689391096312</c:v>
                </c:pt>
                <c:pt idx="28">
                  <c:v>62.678210289840059</c:v>
                </c:pt>
                <c:pt idx="30">
                  <c:v>94.489621521568736</c:v>
                </c:pt>
                <c:pt idx="31">
                  <c:v>104.29514262451109</c:v>
                </c:pt>
                <c:pt idx="32">
                  <c:v>117.12806509470353</c:v>
                </c:pt>
                <c:pt idx="33">
                  <c:v>109.58906687959778</c:v>
                </c:pt>
                <c:pt idx="35">
                  <c:v>93.713541894139013</c:v>
                </c:pt>
                <c:pt idx="36">
                  <c:v>95.365307762731547</c:v>
                </c:pt>
                <c:pt idx="37">
                  <c:v>102.37006623443196</c:v>
                </c:pt>
                <c:pt idx="38">
                  <c:v>99.484286735333328</c:v>
                </c:pt>
                <c:pt idx="40">
                  <c:v>87.302951158473348</c:v>
                </c:pt>
                <c:pt idx="41">
                  <c:v>82.807468700733779</c:v>
                </c:pt>
                <c:pt idx="42">
                  <c:v>94.630298486831109</c:v>
                </c:pt>
                <c:pt idx="43">
                  <c:v>90.430073924189756</c:v>
                </c:pt>
                <c:pt idx="45">
                  <c:v>81.984676168666041</c:v>
                </c:pt>
                <c:pt idx="46">
                  <c:v>83.986039520060103</c:v>
                </c:pt>
                <c:pt idx="47">
                  <c:v>103.45245806993111</c:v>
                </c:pt>
                <c:pt idx="48">
                  <c:v>97.447511498894087</c:v>
                </c:pt>
                <c:pt idx="50">
                  <c:v>50.910428877929007</c:v>
                </c:pt>
                <c:pt idx="51">
                  <c:v>65.188395936324</c:v>
                </c:pt>
                <c:pt idx="52">
                  <c:v>62.429407043368975</c:v>
                </c:pt>
                <c:pt idx="53">
                  <c:v>65.435211084195629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482144"/>
        <c:axId val="128480184"/>
        <c:axId val="0"/>
      </c:bar3DChart>
      <c:catAx>
        <c:axId val="12848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480184"/>
        <c:crosses val="autoZero"/>
        <c:auto val="1"/>
        <c:lblAlgn val="ctr"/>
        <c:lblOffset val="100"/>
        <c:tickLblSkip val="1"/>
        <c:noMultiLvlLbl val="0"/>
      </c:catAx>
      <c:valAx>
        <c:axId val="1284801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8482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'Overview of value changes'!$I$1</c:f>
              <c:strCache>
                <c:ptCount val="1"/>
                <c:pt idx="0">
                  <c:v>Pessimistic</c:v>
                </c:pt>
              </c:strCache>
            </c:strRef>
          </c:tx>
          <c:invertIfNegative val="0"/>
          <c:cat>
            <c:multiLvlStrRef>
              <c:f>'Overview of value changes'!$G$2:$H$45</c:f>
              <c:multiLvlStrCache>
                <c:ptCount val="4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4">
                    <c:v>CSIRO A1B</c:v>
                  </c:pt>
                  <c:pt idx="5">
                    <c:v>CSIRO B1</c:v>
                  </c:pt>
                  <c:pt idx="6">
                    <c:v>MIROC A1B</c:v>
                  </c:pt>
                  <c:pt idx="7">
                    <c:v>MIROC B1</c:v>
                  </c:pt>
                  <c:pt idx="8">
                    <c:v>CSIRO A1B</c:v>
                  </c:pt>
                  <c:pt idx="9">
                    <c:v>CSIRO B1</c:v>
                  </c:pt>
                  <c:pt idx="10">
                    <c:v>MIROC A1B</c:v>
                  </c:pt>
                  <c:pt idx="11">
                    <c:v>MIROC B1</c:v>
                  </c:pt>
                  <c:pt idx="12">
                    <c:v>CSIRO A1B</c:v>
                  </c:pt>
                  <c:pt idx="13">
                    <c:v>CSIRO B1</c:v>
                  </c:pt>
                  <c:pt idx="14">
                    <c:v>MIROC A1B</c:v>
                  </c:pt>
                  <c:pt idx="15">
                    <c:v>MIROC B1</c:v>
                  </c:pt>
                  <c:pt idx="16">
                    <c:v>CSIRO A1B</c:v>
                  </c:pt>
                  <c:pt idx="17">
                    <c:v>CSIRO B1</c:v>
                  </c:pt>
                  <c:pt idx="18">
                    <c:v>MIROC A1B</c:v>
                  </c:pt>
                  <c:pt idx="19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4">
                    <c:v>CSIRO A1B</c:v>
                  </c:pt>
                  <c:pt idx="25">
                    <c:v>CSIRO B1</c:v>
                  </c:pt>
                  <c:pt idx="26">
                    <c:v>MIROC A1B</c:v>
                  </c:pt>
                  <c:pt idx="27">
                    <c:v>MIROC B1</c:v>
                  </c:pt>
                  <c:pt idx="28">
                    <c:v>CSIRO A1B</c:v>
                  </c:pt>
                  <c:pt idx="29">
                    <c:v>CSIRO B1</c:v>
                  </c:pt>
                  <c:pt idx="30">
                    <c:v>MIROC A1B</c:v>
                  </c:pt>
                  <c:pt idx="31">
                    <c:v>MIROC B1</c:v>
                  </c:pt>
                  <c:pt idx="32">
                    <c:v>CSIRO A1B</c:v>
                  </c:pt>
                  <c:pt idx="33">
                    <c:v>CSIRO B1</c:v>
                  </c:pt>
                  <c:pt idx="34">
                    <c:v>MIROC A1B</c:v>
                  </c:pt>
                  <c:pt idx="35">
                    <c:v>MIROC B1</c:v>
                  </c:pt>
                  <c:pt idx="36">
                    <c:v>CSIRO A1B</c:v>
                  </c:pt>
                  <c:pt idx="37">
                    <c:v>CSIRO B1</c:v>
                  </c:pt>
                  <c:pt idx="38">
                    <c:v>MIROC A1B</c:v>
                  </c:pt>
                  <c:pt idx="39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</c:lvl>
                <c:lvl>
                  <c:pt idx="0">
                    <c:v>Cassava</c:v>
                  </c:pt>
                  <c:pt idx="4">
                    <c:v>Gdnuts</c:v>
                  </c:pt>
                  <c:pt idx="8">
                    <c:v>Maize</c:v>
                  </c:pt>
                  <c:pt idx="12">
                    <c:v>Millet</c:v>
                  </c:pt>
                  <c:pt idx="16">
                    <c:v>Pg Peas</c:v>
                  </c:pt>
                  <c:pt idx="20">
                    <c:v>Potato</c:v>
                  </c:pt>
                  <c:pt idx="24">
                    <c:v>Rice</c:v>
                  </c:pt>
                  <c:pt idx="28">
                    <c:v>Sorghum</c:v>
                  </c:pt>
                  <c:pt idx="32">
                    <c:v>Soybean</c:v>
                  </c:pt>
                  <c:pt idx="36">
                    <c:v>Sugar cane</c:v>
                  </c:pt>
                  <c:pt idx="40">
                    <c:v>Sweet Pot</c:v>
                  </c:pt>
                </c:lvl>
              </c:multiLvlStrCache>
            </c:multiLvlStrRef>
          </c:cat>
          <c:val>
            <c:numRef>
              <c:f>'Overview of value changes'!$I$2:$I$45</c:f>
              <c:numCache>
                <c:formatCode>0</c:formatCode>
                <c:ptCount val="44"/>
                <c:pt idx="0">
                  <c:v>-308927.72110237222</c:v>
                </c:pt>
                <c:pt idx="1">
                  <c:v>-255729.26748235244</c:v>
                </c:pt>
                <c:pt idx="2">
                  <c:v>-82354.392785299395</c:v>
                </c:pt>
                <c:pt idx="3">
                  <c:v>-148588.96222058131</c:v>
                </c:pt>
                <c:pt idx="4">
                  <c:v>11050.050151186384</c:v>
                </c:pt>
                <c:pt idx="5">
                  <c:v>14992.041360735237</c:v>
                </c:pt>
                <c:pt idx="6">
                  <c:v>28942.149836227356</c:v>
                </c:pt>
                <c:pt idx="7">
                  <c:v>15481.351797343365</c:v>
                </c:pt>
                <c:pt idx="8">
                  <c:v>48497.943648785455</c:v>
                </c:pt>
                <c:pt idx="9">
                  <c:v>43196.9416231332</c:v>
                </c:pt>
                <c:pt idx="10">
                  <c:v>430206.60597857076</c:v>
                </c:pt>
                <c:pt idx="11">
                  <c:v>272640.1354260064</c:v>
                </c:pt>
                <c:pt idx="12">
                  <c:v>-12903.571543566884</c:v>
                </c:pt>
                <c:pt idx="13">
                  <c:v>-10588.188065515598</c:v>
                </c:pt>
                <c:pt idx="14">
                  <c:v>-25113.196634171516</c:v>
                </c:pt>
                <c:pt idx="15">
                  <c:v>-48858.330648564035</c:v>
                </c:pt>
                <c:pt idx="16">
                  <c:v>1966.62242497745</c:v>
                </c:pt>
                <c:pt idx="17">
                  <c:v>8907.571773283049</c:v>
                </c:pt>
                <c:pt idx="18">
                  <c:v>-11699.663413740869</c:v>
                </c:pt>
                <c:pt idx="19">
                  <c:v>-13597.091074972835</c:v>
                </c:pt>
                <c:pt idx="20">
                  <c:v>-203611.38345689548</c:v>
                </c:pt>
                <c:pt idx="21">
                  <c:v>-81609.390482059549</c:v>
                </c:pt>
                <c:pt idx="22">
                  <c:v>-106533.20753388164</c:v>
                </c:pt>
                <c:pt idx="23">
                  <c:v>-118668.59923853783</c:v>
                </c:pt>
                <c:pt idx="24">
                  <c:v>7835.63586095556</c:v>
                </c:pt>
                <c:pt idx="25">
                  <c:v>14366.343547618735</c:v>
                </c:pt>
                <c:pt idx="26">
                  <c:v>24877.045837114281</c:v>
                </c:pt>
                <c:pt idx="27">
                  <c:v>17777.002270753132</c:v>
                </c:pt>
                <c:pt idx="28">
                  <c:v>23992.866562358497</c:v>
                </c:pt>
                <c:pt idx="29">
                  <c:v>18905.52391686989</c:v>
                </c:pt>
                <c:pt idx="30">
                  <c:v>59963.846865718187</c:v>
                </c:pt>
                <c:pt idx="31">
                  <c:v>40748.916053840243</c:v>
                </c:pt>
                <c:pt idx="32">
                  <c:v>-3241.4319754496391</c:v>
                </c:pt>
                <c:pt idx="33">
                  <c:v>-6439.5702051349645</c:v>
                </c:pt>
                <c:pt idx="34">
                  <c:v>27799.437463445262</c:v>
                </c:pt>
                <c:pt idx="35">
                  <c:v>16962.759577265952</c:v>
                </c:pt>
                <c:pt idx="36">
                  <c:v>-133413.04749586619</c:v>
                </c:pt>
                <c:pt idx="37">
                  <c:v>-85266.600881604478</c:v>
                </c:pt>
                <c:pt idx="38">
                  <c:v>871364.51158804772</c:v>
                </c:pt>
                <c:pt idx="39">
                  <c:v>577835.48384795478</c:v>
                </c:pt>
                <c:pt idx="40">
                  <c:v>-1229526.6688144009</c:v>
                </c:pt>
                <c:pt idx="41">
                  <c:v>-771285.21726789046</c:v>
                </c:pt>
                <c:pt idx="42">
                  <c:v>-444648.4246863618</c:v>
                </c:pt>
                <c:pt idx="43">
                  <c:v>-695361.00323159841</c:v>
                </c:pt>
              </c:numCache>
            </c:numRef>
          </c:val>
        </c:ser>
        <c:ser>
          <c:idx val="1"/>
          <c:order val="1"/>
          <c:tx>
            <c:strRef>
              <c:f>'Overview of value changes'!$J$1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multiLvlStrRef>
              <c:f>'Overview of value changes'!$G$2:$H$45</c:f>
              <c:multiLvlStrCache>
                <c:ptCount val="4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4">
                    <c:v>CSIRO A1B</c:v>
                  </c:pt>
                  <c:pt idx="5">
                    <c:v>CSIRO B1</c:v>
                  </c:pt>
                  <c:pt idx="6">
                    <c:v>MIROC A1B</c:v>
                  </c:pt>
                  <c:pt idx="7">
                    <c:v>MIROC B1</c:v>
                  </c:pt>
                  <c:pt idx="8">
                    <c:v>CSIRO A1B</c:v>
                  </c:pt>
                  <c:pt idx="9">
                    <c:v>CSIRO B1</c:v>
                  </c:pt>
                  <c:pt idx="10">
                    <c:v>MIROC A1B</c:v>
                  </c:pt>
                  <c:pt idx="11">
                    <c:v>MIROC B1</c:v>
                  </c:pt>
                  <c:pt idx="12">
                    <c:v>CSIRO A1B</c:v>
                  </c:pt>
                  <c:pt idx="13">
                    <c:v>CSIRO B1</c:v>
                  </c:pt>
                  <c:pt idx="14">
                    <c:v>MIROC A1B</c:v>
                  </c:pt>
                  <c:pt idx="15">
                    <c:v>MIROC B1</c:v>
                  </c:pt>
                  <c:pt idx="16">
                    <c:v>CSIRO A1B</c:v>
                  </c:pt>
                  <c:pt idx="17">
                    <c:v>CSIRO B1</c:v>
                  </c:pt>
                  <c:pt idx="18">
                    <c:v>MIROC A1B</c:v>
                  </c:pt>
                  <c:pt idx="19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4">
                    <c:v>CSIRO A1B</c:v>
                  </c:pt>
                  <c:pt idx="25">
                    <c:v>CSIRO B1</c:v>
                  </c:pt>
                  <c:pt idx="26">
                    <c:v>MIROC A1B</c:v>
                  </c:pt>
                  <c:pt idx="27">
                    <c:v>MIROC B1</c:v>
                  </c:pt>
                  <c:pt idx="28">
                    <c:v>CSIRO A1B</c:v>
                  </c:pt>
                  <c:pt idx="29">
                    <c:v>CSIRO B1</c:v>
                  </c:pt>
                  <c:pt idx="30">
                    <c:v>MIROC A1B</c:v>
                  </c:pt>
                  <c:pt idx="31">
                    <c:v>MIROC B1</c:v>
                  </c:pt>
                  <c:pt idx="32">
                    <c:v>CSIRO A1B</c:v>
                  </c:pt>
                  <c:pt idx="33">
                    <c:v>CSIRO B1</c:v>
                  </c:pt>
                  <c:pt idx="34">
                    <c:v>MIROC A1B</c:v>
                  </c:pt>
                  <c:pt idx="35">
                    <c:v>MIROC B1</c:v>
                  </c:pt>
                  <c:pt idx="36">
                    <c:v>CSIRO A1B</c:v>
                  </c:pt>
                  <c:pt idx="37">
                    <c:v>CSIRO B1</c:v>
                  </c:pt>
                  <c:pt idx="38">
                    <c:v>MIROC A1B</c:v>
                  </c:pt>
                  <c:pt idx="39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</c:lvl>
                <c:lvl>
                  <c:pt idx="0">
                    <c:v>Cassava</c:v>
                  </c:pt>
                  <c:pt idx="4">
                    <c:v>Gdnuts</c:v>
                  </c:pt>
                  <c:pt idx="8">
                    <c:v>Maize</c:v>
                  </c:pt>
                  <c:pt idx="12">
                    <c:v>Millet</c:v>
                  </c:pt>
                  <c:pt idx="16">
                    <c:v>Pg Peas</c:v>
                  </c:pt>
                  <c:pt idx="20">
                    <c:v>Potato</c:v>
                  </c:pt>
                  <c:pt idx="24">
                    <c:v>Rice</c:v>
                  </c:pt>
                  <c:pt idx="28">
                    <c:v>Sorghum</c:v>
                  </c:pt>
                  <c:pt idx="32">
                    <c:v>Soybean</c:v>
                  </c:pt>
                  <c:pt idx="36">
                    <c:v>Sugar cane</c:v>
                  </c:pt>
                  <c:pt idx="40">
                    <c:v>Sweet Pot</c:v>
                  </c:pt>
                </c:lvl>
              </c:multiLvlStrCache>
            </c:multiLvlStrRef>
          </c:cat>
          <c:val>
            <c:numRef>
              <c:f>'Overview of value changes'!$J$2:$J$45</c:f>
              <c:numCache>
                <c:formatCode>0</c:formatCode>
                <c:ptCount val="44"/>
                <c:pt idx="0">
                  <c:v>-263035.7813500904</c:v>
                </c:pt>
                <c:pt idx="1">
                  <c:v>-216620.11275601387</c:v>
                </c:pt>
                <c:pt idx="2">
                  <c:v>-68114.687062792349</c:v>
                </c:pt>
                <c:pt idx="3">
                  <c:v>-198877.02941382243</c:v>
                </c:pt>
                <c:pt idx="4">
                  <c:v>9659.7292566348369</c:v>
                </c:pt>
                <c:pt idx="5">
                  <c:v>13004.383011190308</c:v>
                </c:pt>
                <c:pt idx="6">
                  <c:v>23173.37365125446</c:v>
                </c:pt>
                <c:pt idx="7">
                  <c:v>16145.959632315367</c:v>
                </c:pt>
                <c:pt idx="8">
                  <c:v>59440.42497387086</c:v>
                </c:pt>
                <c:pt idx="9">
                  <c:v>53124.792992937924</c:v>
                </c:pt>
                <c:pt idx="10">
                  <c:v>445009.11443960218</c:v>
                </c:pt>
                <c:pt idx="11">
                  <c:v>188716.5668429787</c:v>
                </c:pt>
                <c:pt idx="12">
                  <c:v>-10589.991913516773</c:v>
                </c:pt>
                <c:pt idx="13">
                  <c:v>-8815.8930462745484</c:v>
                </c:pt>
                <c:pt idx="14">
                  <c:v>-21844.324319344356</c:v>
                </c:pt>
                <c:pt idx="15">
                  <c:v>-30551.06766693699</c:v>
                </c:pt>
                <c:pt idx="16">
                  <c:v>2123.531922118942</c:v>
                </c:pt>
                <c:pt idx="17">
                  <c:v>9374.2106124888815</c:v>
                </c:pt>
                <c:pt idx="18">
                  <c:v>-12377.812331178313</c:v>
                </c:pt>
                <c:pt idx="19">
                  <c:v>-14873.655597546633</c:v>
                </c:pt>
                <c:pt idx="20">
                  <c:v>-194697.16484642896</c:v>
                </c:pt>
                <c:pt idx="21">
                  <c:v>-80776.010420873994</c:v>
                </c:pt>
                <c:pt idx="22">
                  <c:v>-104420.71805060119</c:v>
                </c:pt>
                <c:pt idx="23">
                  <c:v>-157143.63375815511</c:v>
                </c:pt>
                <c:pt idx="24">
                  <c:v>5919.6898583416478</c:v>
                </c:pt>
                <c:pt idx="25">
                  <c:v>11623.693099247825</c:v>
                </c:pt>
                <c:pt idx="26">
                  <c:v>19712.854432712564</c:v>
                </c:pt>
                <c:pt idx="27">
                  <c:v>14696.197404052518</c:v>
                </c:pt>
                <c:pt idx="28">
                  <c:v>25994.443948827393</c:v>
                </c:pt>
                <c:pt idx="29">
                  <c:v>20395.868821161723</c:v>
                </c:pt>
                <c:pt idx="30">
                  <c:v>61604.569224357962</c:v>
                </c:pt>
                <c:pt idx="31">
                  <c:v>30638.641915476292</c:v>
                </c:pt>
                <c:pt idx="32">
                  <c:v>-3261.2921358374333</c:v>
                </c:pt>
                <c:pt idx="33">
                  <c:v>-7316.0843888263407</c:v>
                </c:pt>
                <c:pt idx="34">
                  <c:v>35250.567640364585</c:v>
                </c:pt>
                <c:pt idx="35">
                  <c:v>19338.098962625358</c:v>
                </c:pt>
                <c:pt idx="36">
                  <c:v>-165337.33736051217</c:v>
                </c:pt>
                <c:pt idx="37">
                  <c:v>-106875.50588160893</c:v>
                </c:pt>
                <c:pt idx="38">
                  <c:v>1027174.4450089349</c:v>
                </c:pt>
                <c:pt idx="39">
                  <c:v>318216.28216389765</c:v>
                </c:pt>
                <c:pt idx="40">
                  <c:v>-1024329.4848241629</c:v>
                </c:pt>
                <c:pt idx="41">
                  <c:v>-627733.68477456877</c:v>
                </c:pt>
                <c:pt idx="42">
                  <c:v>-362967.31029098184</c:v>
                </c:pt>
                <c:pt idx="43">
                  <c:v>-1705963.1777566513</c:v>
                </c:pt>
              </c:numCache>
            </c:numRef>
          </c:val>
        </c:ser>
        <c:ser>
          <c:idx val="2"/>
          <c:order val="2"/>
          <c:tx>
            <c:strRef>
              <c:f>'Overview of value changes'!$K$1</c:f>
              <c:strCache>
                <c:ptCount val="1"/>
                <c:pt idx="0">
                  <c:v>Optimistic</c:v>
                </c:pt>
              </c:strCache>
            </c:strRef>
          </c:tx>
          <c:invertIfNegative val="0"/>
          <c:cat>
            <c:multiLvlStrRef>
              <c:f>'Overview of value changes'!$G$2:$H$45</c:f>
              <c:multiLvlStrCache>
                <c:ptCount val="44"/>
                <c:lvl>
                  <c:pt idx="0">
                    <c:v>CSIRO A1B</c:v>
                  </c:pt>
                  <c:pt idx="1">
                    <c:v>CSIRO B1</c:v>
                  </c:pt>
                  <c:pt idx="2">
                    <c:v>MIROC A1B</c:v>
                  </c:pt>
                  <c:pt idx="3">
                    <c:v>MIROC B1</c:v>
                  </c:pt>
                  <c:pt idx="4">
                    <c:v>CSIRO A1B</c:v>
                  </c:pt>
                  <c:pt idx="5">
                    <c:v>CSIRO B1</c:v>
                  </c:pt>
                  <c:pt idx="6">
                    <c:v>MIROC A1B</c:v>
                  </c:pt>
                  <c:pt idx="7">
                    <c:v>MIROC B1</c:v>
                  </c:pt>
                  <c:pt idx="8">
                    <c:v>CSIRO A1B</c:v>
                  </c:pt>
                  <c:pt idx="9">
                    <c:v>CSIRO B1</c:v>
                  </c:pt>
                  <c:pt idx="10">
                    <c:v>MIROC A1B</c:v>
                  </c:pt>
                  <c:pt idx="11">
                    <c:v>MIROC B1</c:v>
                  </c:pt>
                  <c:pt idx="12">
                    <c:v>CSIRO A1B</c:v>
                  </c:pt>
                  <c:pt idx="13">
                    <c:v>CSIRO B1</c:v>
                  </c:pt>
                  <c:pt idx="14">
                    <c:v>MIROC A1B</c:v>
                  </c:pt>
                  <c:pt idx="15">
                    <c:v>MIROC B1</c:v>
                  </c:pt>
                  <c:pt idx="16">
                    <c:v>CSIRO A1B</c:v>
                  </c:pt>
                  <c:pt idx="17">
                    <c:v>CSIRO B1</c:v>
                  </c:pt>
                  <c:pt idx="18">
                    <c:v>MIROC A1B</c:v>
                  </c:pt>
                  <c:pt idx="19">
                    <c:v>MIROC B1</c:v>
                  </c:pt>
                  <c:pt idx="20">
                    <c:v>CSIRO A1B</c:v>
                  </c:pt>
                  <c:pt idx="21">
                    <c:v>CSIRO B1</c:v>
                  </c:pt>
                  <c:pt idx="22">
                    <c:v>MIROC A1B</c:v>
                  </c:pt>
                  <c:pt idx="23">
                    <c:v>MIROC B1</c:v>
                  </c:pt>
                  <c:pt idx="24">
                    <c:v>CSIRO A1B</c:v>
                  </c:pt>
                  <c:pt idx="25">
                    <c:v>CSIRO B1</c:v>
                  </c:pt>
                  <c:pt idx="26">
                    <c:v>MIROC A1B</c:v>
                  </c:pt>
                  <c:pt idx="27">
                    <c:v>MIROC B1</c:v>
                  </c:pt>
                  <c:pt idx="28">
                    <c:v>CSIRO A1B</c:v>
                  </c:pt>
                  <c:pt idx="29">
                    <c:v>CSIRO B1</c:v>
                  </c:pt>
                  <c:pt idx="30">
                    <c:v>MIROC A1B</c:v>
                  </c:pt>
                  <c:pt idx="31">
                    <c:v>MIROC B1</c:v>
                  </c:pt>
                  <c:pt idx="32">
                    <c:v>CSIRO A1B</c:v>
                  </c:pt>
                  <c:pt idx="33">
                    <c:v>CSIRO B1</c:v>
                  </c:pt>
                  <c:pt idx="34">
                    <c:v>MIROC A1B</c:v>
                  </c:pt>
                  <c:pt idx="35">
                    <c:v>MIROC B1</c:v>
                  </c:pt>
                  <c:pt idx="36">
                    <c:v>CSIRO A1B</c:v>
                  </c:pt>
                  <c:pt idx="37">
                    <c:v>CSIRO B1</c:v>
                  </c:pt>
                  <c:pt idx="38">
                    <c:v>MIROC A1B</c:v>
                  </c:pt>
                  <c:pt idx="39">
                    <c:v>MIROC B1</c:v>
                  </c:pt>
                  <c:pt idx="40">
                    <c:v>CSIRO A1B</c:v>
                  </c:pt>
                  <c:pt idx="41">
                    <c:v>CSIRO B1</c:v>
                  </c:pt>
                  <c:pt idx="42">
                    <c:v>MIROC A1B</c:v>
                  </c:pt>
                  <c:pt idx="43">
                    <c:v>MIROC B1</c:v>
                  </c:pt>
                </c:lvl>
                <c:lvl>
                  <c:pt idx="0">
                    <c:v>Cassava</c:v>
                  </c:pt>
                  <c:pt idx="4">
                    <c:v>Gdnuts</c:v>
                  </c:pt>
                  <c:pt idx="8">
                    <c:v>Maize</c:v>
                  </c:pt>
                  <c:pt idx="12">
                    <c:v>Millet</c:v>
                  </c:pt>
                  <c:pt idx="16">
                    <c:v>Pg Peas</c:v>
                  </c:pt>
                  <c:pt idx="20">
                    <c:v>Potato</c:v>
                  </c:pt>
                  <c:pt idx="24">
                    <c:v>Rice</c:v>
                  </c:pt>
                  <c:pt idx="28">
                    <c:v>Sorghum</c:v>
                  </c:pt>
                  <c:pt idx="32">
                    <c:v>Soybean</c:v>
                  </c:pt>
                  <c:pt idx="36">
                    <c:v>Sugar cane</c:v>
                  </c:pt>
                  <c:pt idx="40">
                    <c:v>Sweet Pot</c:v>
                  </c:pt>
                </c:lvl>
              </c:multiLvlStrCache>
            </c:multiLvlStrRef>
          </c:cat>
          <c:val>
            <c:numRef>
              <c:f>'Overview of value changes'!$K$2:$K$45</c:f>
              <c:numCache>
                <c:formatCode>0</c:formatCode>
                <c:ptCount val="44"/>
                <c:pt idx="0">
                  <c:v>-249004.39287968411</c:v>
                </c:pt>
                <c:pt idx="1">
                  <c:v>-176127.48518202853</c:v>
                </c:pt>
                <c:pt idx="2">
                  <c:v>-53462.663057573474</c:v>
                </c:pt>
                <c:pt idx="3">
                  <c:v>-100220.36812714452</c:v>
                </c:pt>
                <c:pt idx="4">
                  <c:v>6280.7303058699181</c:v>
                </c:pt>
                <c:pt idx="5">
                  <c:v>9638.9495679882239</c:v>
                </c:pt>
                <c:pt idx="6">
                  <c:v>17927.679019732412</c:v>
                </c:pt>
                <c:pt idx="7">
                  <c:v>9963.4131427623688</c:v>
                </c:pt>
                <c:pt idx="8">
                  <c:v>28851.519287014016</c:v>
                </c:pt>
                <c:pt idx="9">
                  <c:v>41194.213351493941</c:v>
                </c:pt>
                <c:pt idx="10">
                  <c:v>400199.18474829965</c:v>
                </c:pt>
                <c:pt idx="11">
                  <c:v>258343.9301478992</c:v>
                </c:pt>
                <c:pt idx="12">
                  <c:v>-16736.469791536801</c:v>
                </c:pt>
                <c:pt idx="13">
                  <c:v>-8391.3766217602861</c:v>
                </c:pt>
                <c:pt idx="14">
                  <c:v>-19505.197742700111</c:v>
                </c:pt>
                <c:pt idx="15">
                  <c:v>-38736.654341008398</c:v>
                </c:pt>
                <c:pt idx="16">
                  <c:v>1136.9375378714467</c:v>
                </c:pt>
                <c:pt idx="17">
                  <c:v>7888.2326576695923</c:v>
                </c:pt>
                <c:pt idx="18">
                  <c:v>-10293.522895499205</c:v>
                </c:pt>
                <c:pt idx="19">
                  <c:v>-11913.990913632662</c:v>
                </c:pt>
                <c:pt idx="20">
                  <c:v>-176942.85883636322</c:v>
                </c:pt>
                <c:pt idx="21">
                  <c:v>-74493.576279693269</c:v>
                </c:pt>
                <c:pt idx="22">
                  <c:v>-94609.366741107748</c:v>
                </c:pt>
                <c:pt idx="23">
                  <c:v>-103404.34964816546</c:v>
                </c:pt>
                <c:pt idx="24">
                  <c:v>4557.6093629303796</c:v>
                </c:pt>
                <c:pt idx="25">
                  <c:v>9555.1785279328869</c:v>
                </c:pt>
                <c:pt idx="26">
                  <c:v>16135.298119820225</c:v>
                </c:pt>
                <c:pt idx="27">
                  <c:v>11863.002429076128</c:v>
                </c:pt>
                <c:pt idx="28">
                  <c:v>16264.34745558846</c:v>
                </c:pt>
                <c:pt idx="29">
                  <c:v>18260.680646149762</c:v>
                </c:pt>
                <c:pt idx="30">
                  <c:v>56735.213538399366</c:v>
                </c:pt>
                <c:pt idx="31">
                  <c:v>39040.360705807725</c:v>
                </c:pt>
                <c:pt idx="32">
                  <c:v>2673.1535581328362</c:v>
                </c:pt>
                <c:pt idx="33">
                  <c:v>-6866.2833582456578</c:v>
                </c:pt>
                <c:pt idx="34">
                  <c:v>33622.208488214805</c:v>
                </c:pt>
                <c:pt idx="35">
                  <c:v>20864.092781587889</c:v>
                </c:pt>
                <c:pt idx="36">
                  <c:v>-114634.7278611496</c:v>
                </c:pt>
                <c:pt idx="37">
                  <c:v>-112868.39660467989</c:v>
                </c:pt>
                <c:pt idx="38">
                  <c:v>1007119.1501626042</c:v>
                </c:pt>
                <c:pt idx="39">
                  <c:v>669159.23535998922</c:v>
                </c:pt>
                <c:pt idx="40">
                  <c:v>-1424061.962473915</c:v>
                </c:pt>
                <c:pt idx="41">
                  <c:v>-498366.71874070918</c:v>
                </c:pt>
                <c:pt idx="42">
                  <c:v>-291684.76343159762</c:v>
                </c:pt>
                <c:pt idx="43">
                  <c:v>-455984.88934853993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484496"/>
        <c:axId val="128481360"/>
        <c:axId val="0"/>
      </c:bar3DChart>
      <c:catAx>
        <c:axId val="1284844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crossAx val="128481360"/>
        <c:crosses val="autoZero"/>
        <c:auto val="1"/>
        <c:lblAlgn val="ctr"/>
        <c:lblOffset val="100"/>
        <c:tickLblSkip val="1"/>
        <c:noMultiLvlLbl val="0"/>
      </c:catAx>
      <c:valAx>
        <c:axId val="1284813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8484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F7606BF2-4779-4620-9E21-6E6E9D5CE9DE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7873A76B-5CDC-464E-8207-D9630D39E60D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91134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79E3CC92-CB56-4473-A14C-08E7A99CE9E9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0" tIns="47695" rIns="95390" bIns="47695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5390" tIns="47695" rIns="95390" bIns="476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774FA1A8-789F-4CE4-B2FE-92DE476F6B3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7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A1A8-789F-4CE4-B2FE-92DE476F6B32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F6E8F3B-3D62-4D1A-904D-2F699E82C6ED}" type="datetime1">
              <a:rPr lang="fr-FR" smtClean="0"/>
              <a:t>12/12/2014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42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9E3CC92-CB56-4473-A14C-08E7A99CE9E9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4FA1A8-789F-4CE4-B2FE-92DE476F6B32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28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9E3CC92-CB56-4473-A14C-08E7A99CE9E9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4FA1A8-789F-4CE4-B2FE-92DE476F6B32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805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9E3CC92-CB56-4473-A14C-08E7A99CE9E9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4FA1A8-789F-4CE4-B2FE-92DE476F6B32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74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9E3CC92-CB56-4473-A14C-08E7A99CE9E9}" type="datetime1">
              <a:rPr lang="fr-FR" smtClean="0"/>
              <a:t>12/12/2014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4FA1A8-789F-4CE4-B2FE-92DE476F6B32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46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6228184" y="620688"/>
            <a:ext cx="2331311" cy="1831567"/>
            <a:chOff x="4104274" y="1527175"/>
            <a:chExt cx="4716198" cy="3705225"/>
          </a:xfrm>
        </p:grpSpPr>
        <p:sp>
          <p:nvSpPr>
            <p:cNvPr id="11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12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sp>
        <p:nvSpPr>
          <p:cNvPr id="13" name="Snip Single Corner Rectangle 12"/>
          <p:cNvSpPr/>
          <p:nvPr userDrawn="1"/>
        </p:nvSpPr>
        <p:spPr>
          <a:xfrm>
            <a:off x="3000" y="2132856"/>
            <a:ext cx="6513215" cy="3801572"/>
          </a:xfrm>
          <a:prstGeom prst="snip1Rect">
            <a:avLst/>
          </a:prstGeom>
          <a:solidFill>
            <a:srgbClr val="6633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4056" y="3280296"/>
            <a:ext cx="5652120" cy="724768"/>
          </a:xfrm>
          <a:custGeom>
            <a:avLst/>
            <a:gdLst>
              <a:gd name="connsiteX0" fmla="*/ 0 w 8229600"/>
              <a:gd name="connsiteY0" fmla="*/ 0 h 850106"/>
              <a:gd name="connsiteX1" fmla="*/ 8229600 w 8229600"/>
              <a:gd name="connsiteY1" fmla="*/ 0 h 850106"/>
              <a:gd name="connsiteX2" fmla="*/ 8229600 w 8229600"/>
              <a:gd name="connsiteY2" fmla="*/ 850106 h 850106"/>
              <a:gd name="connsiteX3" fmla="*/ 0 w 8229600"/>
              <a:gd name="connsiteY3" fmla="*/ 850106 h 850106"/>
              <a:gd name="connsiteX4" fmla="*/ 0 w 8229600"/>
              <a:gd name="connsiteY4" fmla="*/ 0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50106">
                <a:moveTo>
                  <a:pt x="0" y="0"/>
                </a:moveTo>
                <a:lnTo>
                  <a:pt x="8229600" y="0"/>
                </a:lnTo>
                <a:lnTo>
                  <a:pt x="8229600" y="850106"/>
                </a:lnTo>
                <a:lnTo>
                  <a:pt x="0" y="85010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l">
              <a:defRPr sz="3200" baseline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4056" y="4178424"/>
            <a:ext cx="5652120" cy="690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6923112" cy="850106"/>
          </a:xfrm>
          <a:custGeom>
            <a:avLst/>
            <a:gdLst>
              <a:gd name="connsiteX0" fmla="*/ 0 w 8229600"/>
              <a:gd name="connsiteY0" fmla="*/ 0 h 850106"/>
              <a:gd name="connsiteX1" fmla="*/ 8229600 w 8229600"/>
              <a:gd name="connsiteY1" fmla="*/ 0 h 850106"/>
              <a:gd name="connsiteX2" fmla="*/ 8229600 w 8229600"/>
              <a:gd name="connsiteY2" fmla="*/ 850106 h 850106"/>
              <a:gd name="connsiteX3" fmla="*/ 0 w 8229600"/>
              <a:gd name="connsiteY3" fmla="*/ 850106 h 850106"/>
              <a:gd name="connsiteX4" fmla="*/ 0 w 8229600"/>
              <a:gd name="connsiteY4" fmla="*/ 0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50106">
                <a:moveTo>
                  <a:pt x="0" y="0"/>
                </a:moveTo>
                <a:lnTo>
                  <a:pt x="8229600" y="0"/>
                </a:lnTo>
                <a:lnTo>
                  <a:pt x="8229600" y="850106"/>
                </a:lnTo>
                <a:lnTo>
                  <a:pt x="0" y="85010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971"/>
            <a:ext cx="8075240" cy="4295776"/>
          </a:xfrm>
          <a:prstGeom prst="rect">
            <a:avLst/>
          </a:prstGeom>
        </p:spPr>
        <p:txBody>
          <a:bodyPr anchor="ctr"/>
          <a:lstStyle>
            <a:lvl1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 sz="2400" b="1" u="none" baseline="0">
                <a:solidFill>
                  <a:schemeClr val="tx1"/>
                </a:solidFill>
                <a:uFill>
                  <a:solidFill>
                    <a:srgbClr val="E36C0A"/>
                  </a:solidFill>
                </a:uFill>
                <a:latin typeface="Corbel" pitchFamily="34" charset="0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1">
                <a:solidFill>
                  <a:schemeClr val="tx2"/>
                </a:solidFill>
                <a:latin typeface="Corbel" pitchFamily="34" charset="0"/>
              </a:defRPr>
            </a:lvl2pPr>
            <a:lvl3pPr>
              <a:spcBef>
                <a:spcPts val="600"/>
              </a:spcBef>
              <a:defRPr sz="1800">
                <a:solidFill>
                  <a:schemeClr val="accent4"/>
                </a:solidFill>
                <a:latin typeface="Corbel" pitchFamily="34" charset="0"/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600" baseline="0">
                <a:solidFill>
                  <a:schemeClr val="accent4"/>
                </a:solidFill>
                <a:latin typeface="Corbe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endParaRPr lang="en-US" dirty="0" smtClean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7511262" y="538490"/>
            <a:ext cx="1021178" cy="802278"/>
            <a:chOff x="4104274" y="1527175"/>
            <a:chExt cx="4716198" cy="3705225"/>
          </a:xfrm>
        </p:grpSpPr>
        <p:sp>
          <p:nvSpPr>
            <p:cNvPr id="17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18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cxnSp>
        <p:nvCxnSpPr>
          <p:cNvPr id="5" name="Straight Connector 4"/>
          <p:cNvCxnSpPr/>
          <p:nvPr userDrawn="1"/>
        </p:nvCxnSpPr>
        <p:spPr>
          <a:xfrm>
            <a:off x="457200" y="1600200"/>
            <a:ext cx="8075240" cy="0"/>
          </a:xfrm>
          <a:prstGeom prst="line">
            <a:avLst/>
          </a:prstGeom>
          <a:ln>
            <a:solidFill>
              <a:srgbClr val="2F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57200" y="6126163"/>
            <a:ext cx="8075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074"/>
            <a:ext cx="6707088" cy="57207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7511262" y="538490"/>
            <a:ext cx="1021178" cy="802278"/>
            <a:chOff x="4104274" y="1527175"/>
            <a:chExt cx="4716198" cy="3705225"/>
          </a:xfrm>
        </p:grpSpPr>
        <p:sp>
          <p:nvSpPr>
            <p:cNvPr id="10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11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cxnSp>
        <p:nvCxnSpPr>
          <p:cNvPr id="12" name="Straight Connector 11"/>
          <p:cNvCxnSpPr/>
          <p:nvPr userDrawn="1"/>
        </p:nvCxnSpPr>
        <p:spPr>
          <a:xfrm>
            <a:off x="457200" y="1600200"/>
            <a:ext cx="8075240" cy="0"/>
          </a:xfrm>
          <a:prstGeom prst="line">
            <a:avLst/>
          </a:prstGeom>
          <a:ln>
            <a:solidFill>
              <a:srgbClr val="2F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" y="6126163"/>
            <a:ext cx="8075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869" y="6428359"/>
            <a:ext cx="1679011" cy="2753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29" y="6329744"/>
            <a:ext cx="1326122" cy="4176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67395"/>
            <a:ext cx="1036513" cy="37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19182"/>
            <a:ext cx="7772400" cy="1362075"/>
          </a:xfrm>
          <a:custGeom>
            <a:avLst/>
            <a:gdLst>
              <a:gd name="connsiteX0" fmla="*/ 0 w 8229600"/>
              <a:gd name="connsiteY0" fmla="*/ 0 h 850106"/>
              <a:gd name="connsiteX1" fmla="*/ 8229600 w 8229600"/>
              <a:gd name="connsiteY1" fmla="*/ 0 h 850106"/>
              <a:gd name="connsiteX2" fmla="*/ 8229600 w 8229600"/>
              <a:gd name="connsiteY2" fmla="*/ 850106 h 850106"/>
              <a:gd name="connsiteX3" fmla="*/ 0 w 8229600"/>
              <a:gd name="connsiteY3" fmla="*/ 850106 h 850106"/>
              <a:gd name="connsiteX4" fmla="*/ 0 w 8229600"/>
              <a:gd name="connsiteY4" fmla="*/ 0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50106">
                <a:moveTo>
                  <a:pt x="0" y="0"/>
                </a:moveTo>
                <a:lnTo>
                  <a:pt x="8229600" y="0"/>
                </a:lnTo>
                <a:lnTo>
                  <a:pt x="8229600" y="850106"/>
                </a:lnTo>
                <a:lnTo>
                  <a:pt x="0" y="850106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t"/>
          <a:lstStyle>
            <a:lvl1pPr marL="0" indent="0" algn="l">
              <a:defRPr sz="3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848872" cy="11703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>
                <a:solidFill>
                  <a:schemeClr val="tx1"/>
                </a:solidFill>
                <a:latin typeface="Corbe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1600200"/>
            <a:ext cx="8075240" cy="0"/>
          </a:xfrm>
          <a:prstGeom prst="line">
            <a:avLst/>
          </a:prstGeom>
          <a:ln>
            <a:solidFill>
              <a:srgbClr val="2F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57200" y="6126163"/>
            <a:ext cx="8075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7511262" y="538490"/>
            <a:ext cx="1021178" cy="802278"/>
            <a:chOff x="4104274" y="1527175"/>
            <a:chExt cx="4716198" cy="3705225"/>
          </a:xfrm>
        </p:grpSpPr>
        <p:sp>
          <p:nvSpPr>
            <p:cNvPr id="20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21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869" y="6428359"/>
            <a:ext cx="1679011" cy="2753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29" y="6329744"/>
            <a:ext cx="1326122" cy="41767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67395"/>
            <a:ext cx="1036513" cy="37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211144" cy="778098"/>
          </a:xfrm>
          <a:custGeom>
            <a:avLst/>
            <a:gdLst>
              <a:gd name="connsiteX0" fmla="*/ 0 w 8229600"/>
              <a:gd name="connsiteY0" fmla="*/ 0 h 850106"/>
              <a:gd name="connsiteX1" fmla="*/ 8229600 w 8229600"/>
              <a:gd name="connsiteY1" fmla="*/ 0 h 850106"/>
              <a:gd name="connsiteX2" fmla="*/ 8229600 w 8229600"/>
              <a:gd name="connsiteY2" fmla="*/ 850106 h 850106"/>
              <a:gd name="connsiteX3" fmla="*/ 0 w 8229600"/>
              <a:gd name="connsiteY3" fmla="*/ 850106 h 850106"/>
              <a:gd name="connsiteX4" fmla="*/ 0 w 8229600"/>
              <a:gd name="connsiteY4" fmla="*/ 0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50106">
                <a:moveTo>
                  <a:pt x="0" y="0"/>
                </a:moveTo>
                <a:lnTo>
                  <a:pt x="8229600" y="0"/>
                </a:lnTo>
                <a:lnTo>
                  <a:pt x="8229600" y="850106"/>
                </a:lnTo>
                <a:lnTo>
                  <a:pt x="0" y="85010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7625"/>
            <a:ext cx="4038600" cy="42336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7625"/>
            <a:ext cx="4038600" cy="42336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7511262" y="538490"/>
            <a:ext cx="1021178" cy="802278"/>
            <a:chOff x="4104274" y="1527175"/>
            <a:chExt cx="4716198" cy="3705225"/>
          </a:xfrm>
        </p:grpSpPr>
        <p:sp>
          <p:nvSpPr>
            <p:cNvPr id="15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16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cxnSp>
        <p:nvCxnSpPr>
          <p:cNvPr id="17" name="Straight Connector 16"/>
          <p:cNvCxnSpPr/>
          <p:nvPr userDrawn="1"/>
        </p:nvCxnSpPr>
        <p:spPr>
          <a:xfrm>
            <a:off x="457200" y="1600200"/>
            <a:ext cx="8075240" cy="0"/>
          </a:xfrm>
          <a:prstGeom prst="line">
            <a:avLst/>
          </a:prstGeom>
          <a:ln>
            <a:solidFill>
              <a:srgbClr val="2F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57200" y="6126163"/>
            <a:ext cx="8075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869" y="6428359"/>
            <a:ext cx="1679011" cy="2753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29" y="6329744"/>
            <a:ext cx="1326122" cy="4176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67395"/>
            <a:ext cx="1036513" cy="37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custGeom>
            <a:avLst/>
            <a:gdLst>
              <a:gd name="connsiteX0" fmla="*/ 0 w 8229600"/>
              <a:gd name="connsiteY0" fmla="*/ 0 h 850106"/>
              <a:gd name="connsiteX1" fmla="*/ 8229600 w 8229600"/>
              <a:gd name="connsiteY1" fmla="*/ 0 h 850106"/>
              <a:gd name="connsiteX2" fmla="*/ 8229600 w 8229600"/>
              <a:gd name="connsiteY2" fmla="*/ 850106 h 850106"/>
              <a:gd name="connsiteX3" fmla="*/ 0 w 8229600"/>
              <a:gd name="connsiteY3" fmla="*/ 850106 h 850106"/>
              <a:gd name="connsiteX4" fmla="*/ 0 w 8229600"/>
              <a:gd name="connsiteY4" fmla="*/ 0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50106">
                <a:moveTo>
                  <a:pt x="0" y="0"/>
                </a:moveTo>
                <a:lnTo>
                  <a:pt x="8229600" y="0"/>
                </a:lnTo>
                <a:lnTo>
                  <a:pt x="8229600" y="850106"/>
                </a:lnTo>
                <a:lnTo>
                  <a:pt x="0" y="850106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7511262" y="538490"/>
            <a:ext cx="1021178" cy="802278"/>
            <a:chOff x="4104274" y="1527175"/>
            <a:chExt cx="4716198" cy="3705225"/>
          </a:xfrm>
        </p:grpSpPr>
        <p:sp>
          <p:nvSpPr>
            <p:cNvPr id="15" name="Ellipse 13"/>
            <p:cNvSpPr>
              <a:spLocks noChangeArrowheads="1"/>
            </p:cNvSpPr>
            <p:nvPr/>
          </p:nvSpPr>
          <p:spPr bwMode="auto">
            <a:xfrm>
              <a:off x="5069210" y="1527175"/>
              <a:ext cx="3751262" cy="3705225"/>
            </a:xfrm>
            <a:prstGeom prst="ellipse">
              <a:avLst/>
            </a:prstGeom>
            <a:solidFill>
              <a:srgbClr val="5B9BD5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16" name="Image 1" descr="baastel_logo_NOUVEAU_20120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4274" y="2688771"/>
              <a:ext cx="4572182" cy="1480457"/>
            </a:xfrm>
            <a:prstGeom prst="rect">
              <a:avLst/>
            </a:prstGeom>
            <a:noFill/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869" y="6428359"/>
            <a:ext cx="1679011" cy="2753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29" y="6329744"/>
            <a:ext cx="1326122" cy="4176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67395"/>
            <a:ext cx="1036513" cy="37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477838"/>
            <a:ext cx="8334375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6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869" y="6428359"/>
            <a:ext cx="1679011" cy="2753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29" y="6329744"/>
            <a:ext cx="1326122" cy="417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67395"/>
            <a:ext cx="1036513" cy="373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7" r:id="rId6"/>
    <p:sldLayoutId id="2147483673" r:id="rId7"/>
  </p:sldLayoutIdLst>
  <p:timing>
    <p:tnLst>
      <p:par>
        <p:cTn id="1" dur="indefinite" restart="never" nodeType="tmRoot"/>
      </p:par>
    </p:tnLst>
  </p:timing>
  <p:hf hdr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fr-FR" sz="2800" b="1" u="none" kern="1200" cap="small" baseline="0" smtClean="0">
          <a:solidFill>
            <a:srgbClr val="133C66"/>
          </a:solidFill>
          <a:uFill>
            <a:solidFill>
              <a:srgbClr val="E36C0A"/>
            </a:solidFill>
          </a:u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g4impact.files.wordpress.com/2012/01/p103016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mailto:olivier.beucher@baastel.com" TargetMode="External"/><Relationship Id="rId2" Type="http://schemas.openxmlformats.org/officeDocument/2006/relationships/hyperlink" Target="mailto:jongares@yahoo.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056" y="3280296"/>
            <a:ext cx="8388424" cy="724768"/>
          </a:xfrm>
        </p:spPr>
        <p:txBody>
          <a:bodyPr/>
          <a:lstStyle/>
          <a:p>
            <a:r>
              <a:rPr lang="en-GB" dirty="0" smtClean="0"/>
              <a:t>Uganda: Economic Impacts of Climate Change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04056" y="40050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Four Sector Studies and Five Case Studies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43830"/>
            <a:ext cx="19907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Allocation rule for 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For the purposes of this study, based on discussions with the Ministry of Water and Environment, we assume a hierarchy of allocation, with the following demands being met sequentially:</a:t>
            </a:r>
            <a:endParaRPr lang="en-GB" b="0" dirty="0"/>
          </a:p>
          <a:p>
            <a:pPr marL="457200" lvl="0" indent="-457200">
              <a:buAutoNum type="arabicPeriod"/>
            </a:pPr>
            <a:r>
              <a:rPr lang="en-ZA" b="0" dirty="0"/>
              <a:t>Consumption demand – urban and rural;</a:t>
            </a:r>
            <a:endParaRPr lang="en-GB" b="0" dirty="0"/>
          </a:p>
          <a:p>
            <a:pPr marL="457200" lvl="0" indent="-457200">
              <a:buAutoNum type="arabicPeriod"/>
            </a:pPr>
            <a:r>
              <a:rPr lang="en-ZA" b="0" dirty="0"/>
              <a:t>Irrigation water demand;</a:t>
            </a:r>
            <a:endParaRPr lang="en-GB" b="0" dirty="0"/>
          </a:p>
          <a:p>
            <a:pPr marL="457200" lvl="0" indent="-457200">
              <a:buAutoNum type="arabicPeriod"/>
            </a:pPr>
            <a:r>
              <a:rPr lang="en-ZA" b="0" dirty="0"/>
              <a:t>Industry water demand; and</a:t>
            </a:r>
            <a:endParaRPr lang="en-GB" b="0" dirty="0"/>
          </a:p>
          <a:p>
            <a:pPr marL="457200" lvl="0" indent="-457200">
              <a:buAutoNum type="arabicPeriod"/>
            </a:pPr>
            <a:r>
              <a:rPr lang="en-ZA" b="0" dirty="0"/>
              <a:t>Livestock consumption demand. </a:t>
            </a: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9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Unmet demand by user and by basin in 2050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65" y="1714500"/>
            <a:ext cx="770728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1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Valuation of unmet demand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5" y="1861645"/>
            <a:ext cx="7863023" cy="400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4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332656"/>
            <a:ext cx="6707088" cy="572074"/>
          </a:xfrm>
        </p:spPr>
        <p:txBody>
          <a:bodyPr/>
          <a:lstStyle/>
          <a:p>
            <a:r>
              <a:rPr lang="en-US" dirty="0"/>
              <a:t>Estimated Economic </a:t>
            </a:r>
            <a:r>
              <a:rPr lang="en-US" dirty="0" smtClean="0"/>
              <a:t>Losses</a:t>
            </a:r>
            <a:r>
              <a:rPr lang="en-GB" dirty="0" smtClean="0"/>
              <a:t> </a:t>
            </a:r>
            <a:r>
              <a:rPr lang="en-GB" dirty="0"/>
              <a:t>due to water </a:t>
            </a:r>
            <a:r>
              <a:rPr lang="en-GB" dirty="0" smtClean="0"/>
              <a:t>shortages </a:t>
            </a:r>
            <a:r>
              <a:rPr lang="en-GB" dirty="0"/>
              <a:t>in 2050 under climate </a:t>
            </a:r>
            <a:r>
              <a:rPr lang="en-GB" dirty="0" smtClean="0"/>
              <a:t>change (Billions of shillings)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36" y="1901701"/>
            <a:ext cx="709986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9552" y="542046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ZA" sz="2400" b="1" dirty="0"/>
              <a:t>Overall we estimate 14,558 billion shillings ($5.5 billion) due to water shortages.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111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of droughts in </a:t>
            </a:r>
            <a:r>
              <a:rPr lang="en-GB" dirty="0" err="1" smtClean="0"/>
              <a:t>uganda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59718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1630541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/>
              <a:t>Summary of damage and losses caused by the 2010-2011 rainfall deficit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55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074"/>
            <a:ext cx="7139136" cy="572074"/>
          </a:xfrm>
        </p:spPr>
        <p:txBody>
          <a:bodyPr/>
          <a:lstStyle/>
          <a:p>
            <a:r>
              <a:rPr lang="en-GB" dirty="0" smtClean="0"/>
              <a:t>Net benefits of different adaptation options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83" y="2218730"/>
            <a:ext cx="7863023" cy="3899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8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923112" cy="850106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295776"/>
          </a:xfrm>
        </p:spPr>
        <p:txBody>
          <a:bodyPr/>
          <a:lstStyle/>
          <a:p>
            <a:r>
              <a:rPr lang="en-GB" b="0" dirty="0"/>
              <a:t>Climate </a:t>
            </a:r>
            <a:r>
              <a:rPr lang="en-GB" b="0" dirty="0" smtClean="0"/>
              <a:t>and socioeconomic </a:t>
            </a:r>
            <a:r>
              <a:rPr lang="en-GB" b="0" dirty="0"/>
              <a:t>change </a:t>
            </a:r>
            <a:r>
              <a:rPr lang="en-GB" b="0" dirty="0" smtClean="0"/>
              <a:t>will lead </a:t>
            </a:r>
            <a:r>
              <a:rPr lang="en-GB" b="0" dirty="0"/>
              <a:t>to deficits in water supply without adaptation. A conservative estimate puts losses </a:t>
            </a:r>
            <a:r>
              <a:rPr lang="en-GB" b="0" dirty="0" smtClean="0"/>
              <a:t>at </a:t>
            </a:r>
            <a:r>
              <a:rPr lang="en-GB" b="0" dirty="0"/>
              <a:t>US$</a:t>
            </a:r>
            <a:r>
              <a:rPr lang="en-ZA" b="0" dirty="0"/>
              <a:t>5.5 billion by 2050, and it could be as high as $50.2 billion if income elasticity is taken into account. </a:t>
            </a:r>
          </a:p>
          <a:p>
            <a:r>
              <a:rPr lang="en-ZA" b="0" dirty="0"/>
              <a:t>Extreme weather events give an indication of the potential costs of climate change – and there have been significant economic costs associated with such events.  For example, the 2010-11 drought cost Uganda $1.1 billion. </a:t>
            </a:r>
          </a:p>
          <a:p>
            <a:r>
              <a:rPr lang="en-ZA" b="0" dirty="0" smtClean="0"/>
              <a:t>Adaptation of </a:t>
            </a:r>
            <a:r>
              <a:rPr lang="en-ZA" b="0" dirty="0"/>
              <a:t>the water sector, taking into account the needs to adapt to climate change and socioeconomic development, is likely to yield significant welfare gains.</a:t>
            </a: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6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Agriculture Sector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4ED8C-949F-4256-84AD-5A66E65CF6AA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22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367"/>
            <a:ext cx="8075240" cy="4295776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agricultural sector is a fundamental part of the Ugandan economy, employing about 66 percent of the working population in 2009/10 and contributing about 22 percent to total GDP in the year 2012. </a:t>
            </a:r>
            <a:endParaRPr lang="en-GB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3"/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http://ag4impact.files.wordpress.com/2012/01/p1030160.jpg?w=244&amp;h=18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4088" y="3712255"/>
            <a:ext cx="3048000" cy="22984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3588410"/>
            <a:ext cx="5105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The study assessed: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Potential economic impacts of climate change on: (</a:t>
            </a:r>
            <a:r>
              <a:rPr lang="en-US" sz="2000" b="1" dirty="0" err="1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) food crops (ii) livestock and (iii) export crops. </a:t>
            </a:r>
            <a:endParaRPr lang="en-GB" sz="2000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Current and future economic impacts of droughts and floods on agriculture. 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Adaptation priorities</a:t>
            </a:r>
            <a:endParaRPr lang="en-GB" sz="2000" b="1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0" y="476672"/>
            <a:ext cx="6923112" cy="850106"/>
          </a:xfrm>
        </p:spPr>
        <p:txBody>
          <a:bodyPr/>
          <a:lstStyle/>
          <a:p>
            <a:r>
              <a:rPr lang="en-GB" dirty="0" smtClean="0"/>
              <a:t>Food crops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720" y="1326778"/>
            <a:ext cx="8229600" cy="58947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0" dirty="0" smtClean="0"/>
              <a:t>Study </a:t>
            </a:r>
            <a:r>
              <a:rPr lang="en-US" sz="2000" b="0" dirty="0"/>
              <a:t>estimated  changes to future production and value of food crops due to climate change impacts  on  yield and cultivation area.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/>
              <a:t>Results for production and value changes show great divergence between different climate models and different regions for 11 crops. </a:t>
            </a:r>
            <a:endParaRPr lang="en-GB" sz="2000" b="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000" b="0" dirty="0" smtClean="0"/>
              <a:t> </a:t>
            </a:r>
            <a:r>
              <a:rPr lang="en-US" sz="2000" b="0" dirty="0" smtClean="0"/>
              <a:t>Most crops show reductions in total production under almost all climate change scenarios to 2050 (e.g. cassava, maize, millet, groundnuts); but some show both increases and decreases depending on the model (e.g. maize).</a:t>
            </a:r>
            <a:endParaRPr lang="en-GB" sz="2000" b="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000" b="0" dirty="0" smtClean="0"/>
              <a:t> </a:t>
            </a:r>
            <a:r>
              <a:rPr lang="en-US" sz="2000" b="0" dirty="0" smtClean="0"/>
              <a:t>For some crops the impacts are quite significant (e.g. cassava, potato and sweet potato show around 40% reductions). In other cases, reduction is less than 10% (e.g. millet, sorghum and pigeon peas).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/>
              <a:t> Largest impacts in the East and North.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/>
              <a:t>Overall losses for food crops by 2050 are likely to be up to US$1.5 billion. Under assumed growth this is less than 0.2 percent of GDP in that year.</a:t>
            </a:r>
            <a:endParaRPr lang="en-GB" sz="2000" b="0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4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4684"/>
            <a:ext cx="6923112" cy="850106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Introduction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29683"/>
            <a:ext cx="8075240" cy="4295776"/>
          </a:xfrm>
        </p:spPr>
        <p:txBody>
          <a:bodyPr/>
          <a:lstStyle/>
          <a:p>
            <a:r>
              <a:rPr lang="en-GB" sz="2000" dirty="0" smtClean="0"/>
              <a:t>Study commissioned by the </a:t>
            </a:r>
            <a:r>
              <a:rPr lang="en-US" sz="2000" dirty="0"/>
              <a:t>Uganda’s Ministry of Water and Environment’s Climate Change </a:t>
            </a:r>
            <a:r>
              <a:rPr lang="fr-FR" sz="2000" dirty="0" err="1" smtClean="0"/>
              <a:t>Department</a:t>
            </a:r>
            <a:endParaRPr lang="fr-FR" sz="2000" dirty="0" smtClean="0"/>
          </a:p>
          <a:p>
            <a:r>
              <a:rPr lang="fr-FR" sz="2000" dirty="0" err="1" smtClean="0"/>
              <a:t>Funded</a:t>
            </a:r>
            <a:r>
              <a:rPr lang="fr-FR" sz="2000" dirty="0" smtClean="0"/>
              <a:t> by CDKN and DFID</a:t>
            </a:r>
          </a:p>
          <a:p>
            <a:r>
              <a:rPr lang="fr-FR" sz="2000" dirty="0" err="1" smtClean="0"/>
              <a:t>Started</a:t>
            </a:r>
            <a:r>
              <a:rPr lang="fr-FR" sz="2000" dirty="0" smtClean="0"/>
              <a:t> in </a:t>
            </a:r>
            <a:r>
              <a:rPr lang="fr-FR" sz="2000" dirty="0" err="1" smtClean="0"/>
              <a:t>January</a:t>
            </a:r>
            <a:r>
              <a:rPr lang="fr-FR" sz="2000" dirty="0" smtClean="0"/>
              <a:t> 2014, and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finalised</a:t>
            </a:r>
            <a:r>
              <a:rPr lang="fr-FR" sz="2000" dirty="0" smtClean="0"/>
              <a:t> in </a:t>
            </a:r>
            <a:r>
              <a:rPr lang="fr-FR" sz="2000" dirty="0" err="1" smtClean="0"/>
              <a:t>June</a:t>
            </a:r>
            <a:r>
              <a:rPr lang="fr-FR" sz="2000" dirty="0" smtClean="0"/>
              <a:t> 2015</a:t>
            </a:r>
            <a:endParaRPr lang="en-GB" sz="2000" dirty="0"/>
          </a:p>
          <a:p>
            <a:r>
              <a:rPr lang="en-US" sz="2000" dirty="0" smtClean="0"/>
              <a:t>4 main components: </a:t>
            </a:r>
            <a:endParaRPr lang="en-US" sz="2000" dirty="0"/>
          </a:p>
          <a:p>
            <a:pPr lvl="1"/>
            <a:r>
              <a:rPr lang="en-US" sz="1800" dirty="0"/>
              <a:t> Downscaling of climate change scenarios over </a:t>
            </a:r>
            <a:r>
              <a:rPr lang="en-US" sz="1800" dirty="0" smtClean="0"/>
              <a:t>Uganda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Economic modelling at </a:t>
            </a:r>
            <a:r>
              <a:rPr lang="en-US" sz="1800" dirty="0" smtClean="0"/>
              <a:t>national/sectoral </a:t>
            </a:r>
            <a:r>
              <a:rPr lang="en-US" sz="1800" dirty="0"/>
              <a:t>and district levels </a:t>
            </a:r>
            <a:r>
              <a:rPr lang="en-US" sz="1800" dirty="0" smtClean="0"/>
              <a:t>through case-studies</a:t>
            </a:r>
            <a:endParaRPr lang="fr-FR" sz="1800" dirty="0"/>
          </a:p>
          <a:p>
            <a:pPr lvl="1"/>
            <a:r>
              <a:rPr lang="en-US" sz="1800" dirty="0" smtClean="0"/>
              <a:t>Recommendations </a:t>
            </a:r>
            <a:r>
              <a:rPr lang="en-US" sz="1800" dirty="0"/>
              <a:t>for policy development and implementation, and priority investments 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Communications &amp; </a:t>
            </a:r>
            <a:r>
              <a:rPr lang="en-US" sz="1800" dirty="0" smtClean="0"/>
              <a:t>outreach</a:t>
            </a:r>
            <a:endParaRPr lang="fr-FR" sz="1800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33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44074"/>
            <a:ext cx="7704856" cy="572074"/>
          </a:xfrm>
        </p:spPr>
        <p:txBody>
          <a:bodyPr/>
          <a:lstStyle/>
          <a:p>
            <a:r>
              <a:rPr lang="en-ZA" dirty="0"/>
              <a:t>Food </a:t>
            </a:r>
            <a:r>
              <a:rPr lang="en-ZA" dirty="0" smtClean="0"/>
              <a:t>crop </a:t>
            </a:r>
            <a:r>
              <a:rPr lang="en-ZA" dirty="0"/>
              <a:t>production with Climate Change as </a:t>
            </a:r>
            <a:r>
              <a:rPr lang="en-ZA" dirty="0" smtClean="0"/>
              <a:t>% </a:t>
            </a:r>
            <a:r>
              <a:rPr lang="en-ZA" dirty="0"/>
              <a:t>of production without Climate Change in </a:t>
            </a:r>
            <a:r>
              <a:rPr lang="en-ZA" dirty="0" smtClean="0"/>
              <a:t>2050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28775"/>
          <a:ext cx="822960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28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dirty="0" smtClean="0"/>
              <a:t>Food Crops value change due to Climate Change compared with no Climate Change in 2050 (USD 1000 at 2000 prices)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7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Estimated Impacts: </a:t>
            </a:r>
            <a:r>
              <a:rPr lang="en-US" sz="2800" dirty="0" smtClean="0"/>
              <a:t>Livestock Products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9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Impacts of climate change scenarios on livestock production were estimated for Beef, Lamb, Pork, Poultry, Eggs, Poultry and Milk.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In all cases impacts were quite small (1 or 2 percent).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This modeling was only for yield and area whereas the key impacts on livestock may come from other climate change factors, in particular droughts, floods and diseases</a:t>
            </a:r>
            <a:r>
              <a:rPr lang="en-US" sz="2200" b="0" dirty="0" smtClean="0"/>
              <a:t>. </a:t>
            </a:r>
            <a:endParaRPr lang="en-GB" sz="2200" b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1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Estimated Impacts: Agricultural Exports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60220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Agricultural exports represented about 50% of the total export value of Uganda in 2013.</a:t>
            </a:r>
            <a:endParaRPr lang="en-GB" b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Coffee production (18% of total exports) is a key area of concern under climate change.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Significant negative impacts on Arabica coffee growing areas due to climate change are forecast.  Estimates for Robusta are less well developed but preliminary studies show impacts</a:t>
            </a:r>
            <a:endParaRPr lang="en-GB" b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Illustrative estimate of value of potential losses of Arabica and Robusta coffee combined: about US$1,235mn. in 2050 (50 percent reduction in production).</a:t>
            </a:r>
            <a:endParaRPr lang="en-GB" b="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/>
              <a:t>Predicted suitability for coffee production in Arabica coffee-producing area in Uganda (Current, 2030, and 2050).</a:t>
            </a:r>
            <a:endParaRPr lang="en-GB" sz="1800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55926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7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Estimated Impacts: Agricultural Exports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56" y="1772816"/>
            <a:ext cx="8229600" cy="4597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Estimates of impacts on tea growing areas (</a:t>
            </a:r>
            <a:r>
              <a:rPr lang="en-ZA" b="0" dirty="0" smtClean="0"/>
              <a:t>over 3% of total export revenues for Uganda)</a:t>
            </a:r>
            <a:r>
              <a:rPr lang="en-US" b="0" dirty="0" smtClean="0"/>
              <a:t> also indicate significant losses of value under climate change scenarios.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Some potential losses of cotton production (also </a:t>
            </a:r>
            <a:r>
              <a:rPr lang="en-ZA" b="0" dirty="0" smtClean="0"/>
              <a:t>over 3% of total export revenues for Uganda)</a:t>
            </a:r>
            <a:r>
              <a:rPr lang="en-US" b="0" dirty="0" smtClean="0"/>
              <a:t> are projected. </a:t>
            </a:r>
            <a:endParaRPr lang="en-GB" b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These results indicate the potential for Uganda agricultural export production and value to be strongly affected by climate change in the absence of adaptation actions.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/>
              <a:t> Estimated value of losses due to a 50 percent reduction in production of coffee and tea combined would be about US$1,400 million in 2050.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Estimated Impacts: Extreme Weather Events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92" y="1844824"/>
            <a:ext cx="8229600" cy="4597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0" dirty="0" smtClean="0"/>
              <a:t>For some agricultural products the threat from droughts and floods are greater than the threat from decreased yields. </a:t>
            </a:r>
            <a:endParaRPr lang="en-GB" b="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b="0" dirty="0" smtClean="0"/>
              <a:t> Extreme weather events have been increasing and becoming more severe in recent years in Uganda.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b="0" dirty="0" smtClean="0"/>
              <a:t> Divergence in estimates of magnitude of current losses.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000" b="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Estimated loss of about US$470 million to food crops, cash crops and livestock from the 2010-11 drought (OPM, 2012).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000" b="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This equates to about 16% of total value of these items in GDP for 2011.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000" b="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000" b="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nnual damage figure of US$47million to crops from the 2008 drought (NEMA, 2008) is equal to approximately 3 per cent of the value of all cash and food crops. </a:t>
            </a:r>
            <a:endParaRPr lang="en-GB" sz="2000" b="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685800"/>
            <a:ext cx="8334375" cy="401638"/>
          </a:xfrm>
        </p:spPr>
        <p:txBody>
          <a:bodyPr/>
          <a:lstStyle/>
          <a:p>
            <a:r>
              <a:rPr lang="en-US" sz="2400" dirty="0" smtClean="0"/>
              <a:t>Adaptation Priorities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13" y="2132856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The immediate priority for adaptation action is the threat from </a:t>
            </a:r>
            <a:r>
              <a:rPr lang="en-US" dirty="0" smtClean="0"/>
              <a:t>droughts and floods</a:t>
            </a:r>
            <a:r>
              <a:rPr lang="en-US" b="0" dirty="0" smtClean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Agricultural export </a:t>
            </a:r>
            <a:r>
              <a:rPr lang="en-US" b="0" dirty="0" smtClean="0"/>
              <a:t>production of coffee and tea would be strongly affected by climate change without adaptation.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ZA" b="0" dirty="0" smtClean="0"/>
              <a:t>Threats also exist to some </a:t>
            </a:r>
            <a:r>
              <a:rPr lang="en-ZA" dirty="0" smtClean="0"/>
              <a:t>food crops </a:t>
            </a:r>
            <a:r>
              <a:rPr lang="en-ZA" b="0" dirty="0" smtClean="0"/>
              <a:t>(e.g. cassava, potato and sweet potato) due to changes in yield and cultivation areas.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b="0" dirty="0" smtClean="0"/>
              <a:t> Largest impacts on food crop production are estimated in the </a:t>
            </a:r>
            <a:r>
              <a:rPr lang="en-ZA" dirty="0" smtClean="0"/>
              <a:t>East and North </a:t>
            </a:r>
            <a:r>
              <a:rPr lang="en-ZA" b="0" dirty="0" smtClean="0"/>
              <a:t>of Uganda. </a:t>
            </a:r>
            <a:endParaRPr lang="en-GB" b="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b="0" dirty="0" smtClean="0"/>
              <a:t> Increased risks from the above </a:t>
            </a:r>
            <a:r>
              <a:rPr lang="en-ZA" dirty="0" smtClean="0"/>
              <a:t>threats are greater in areas of existing poverty </a:t>
            </a:r>
            <a:r>
              <a:rPr lang="en-ZA" b="0" dirty="0" smtClean="0"/>
              <a:t>and, without adaptation, will have serious consequences for local economies and food security.</a:t>
            </a:r>
            <a:endParaRPr lang="en-GB" b="0" dirty="0" smtClean="0"/>
          </a:p>
          <a:p>
            <a:pPr lvl="0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0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6923112" cy="850106"/>
          </a:xfrm>
        </p:spPr>
        <p:txBody>
          <a:bodyPr/>
          <a:lstStyle/>
          <a:p>
            <a:r>
              <a:rPr lang="en-US" sz="2400" dirty="0" smtClean="0"/>
              <a:t>Adaptation Priorities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0" dirty="0" smtClean="0"/>
              <a:t>Government of Uganda has identified eight areas of adaptation for the agricultural sector, with a proposed budget over the next 15 years of about US$297 million: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highly adaptive &amp; productive crop varieties and cultivars in drought-prone, flood-prone and rain-fed farming systems.</a:t>
            </a:r>
            <a:endParaRPr lang="en-GB" sz="160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highly adaptive and productive livestock breeds.</a:t>
            </a:r>
            <a:endParaRPr lang="en-GB" sz="160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conservation agriculture and ecologically compatible cropping systems.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sustainable management of rangelands and pastures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irrigated agriculture by encouraging irrigation systems that use water sustainably.</a:t>
            </a:r>
            <a:endParaRPr lang="en-GB" sz="160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Promote agricultural diversification and improved post-harvest handling, storage and value addition.</a:t>
            </a:r>
            <a:endParaRPr lang="en-GB" sz="160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Support community-based adaptation strategies through expanded extension services and improved climate information systems. </a:t>
            </a:r>
            <a:endParaRPr lang="en-GB" sz="1600" dirty="0" smtClean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Develop innovative insurance schemes (low-premium micro-insurance policies) and low-interest credit facilities</a:t>
            </a:r>
            <a:r>
              <a:rPr lang="en-US" sz="1600" b="0" dirty="0" smtClean="0">
                <a:solidFill>
                  <a:srgbClr val="469C23"/>
                </a:solidFill>
              </a:rPr>
              <a:t>.</a:t>
            </a:r>
            <a:endParaRPr lang="en-GB" sz="1600" b="0" dirty="0" smtClean="0">
              <a:solidFill>
                <a:srgbClr val="469C23"/>
              </a:solidFill>
            </a:endParaRP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1938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4ED8C-949F-4256-84AD-5A66E65CF6AA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8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Sector and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Sectors looked at are: water, agriculture, infrastructure and energy. </a:t>
            </a:r>
          </a:p>
          <a:p>
            <a:r>
              <a:rPr lang="en-GB" dirty="0" smtClean="0"/>
              <a:t>We have drafts of these </a:t>
            </a:r>
          </a:p>
          <a:p>
            <a:r>
              <a:rPr lang="en-GB" dirty="0" smtClean="0"/>
              <a:t>Case studies under way are: urban areas (Kampala), coffee region (Mt. Elgon), agriculture and livestock region (</a:t>
            </a:r>
            <a:r>
              <a:rPr lang="en-GB" dirty="0" err="1" smtClean="0"/>
              <a:t>Karamoja</a:t>
            </a:r>
            <a:r>
              <a:rPr lang="en-GB" dirty="0" smtClean="0"/>
              <a:t>), water and energy conflict region (</a:t>
            </a:r>
            <a:r>
              <a:rPr lang="en-GB" dirty="0" err="1" smtClean="0"/>
              <a:t>Mpanga</a:t>
            </a:r>
            <a:r>
              <a:rPr lang="en-GB" dirty="0" smtClean="0"/>
              <a:t>) and a case study of regions where  health impacts of climate change could be important.</a:t>
            </a:r>
          </a:p>
          <a:p>
            <a:r>
              <a:rPr lang="en-GB" dirty="0" smtClean="0"/>
              <a:t>Some preliminary results are available for Kampala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5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295776"/>
          </a:xfrm>
        </p:spPr>
        <p:txBody>
          <a:bodyPr/>
          <a:lstStyle/>
          <a:p>
            <a:r>
              <a:rPr lang="en-US" dirty="0"/>
              <a:t>Uganda’s infrastructure is currently subject to major impacts from climate variability: this is not a problem only for the future but very much something that urgently needs to be addressed today. </a:t>
            </a:r>
            <a:r>
              <a:rPr lang="en-US" dirty="0" smtClean="0"/>
              <a:t> We estimate :</a:t>
            </a:r>
            <a:endParaRPr lang="en-GB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costs of making the country’s infrastructure more resilient in the face of increased climate stress such as increased rainfall and changes in temperature; and </a:t>
            </a:r>
            <a:endParaRPr lang="en-GB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cost of damage to infrastructure from extreme events.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4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infrastructure climate resilient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72" y="2780928"/>
            <a:ext cx="8075240" cy="4295776"/>
          </a:xfrm>
        </p:spPr>
        <p:txBody>
          <a:bodyPr/>
          <a:lstStyle/>
          <a:p>
            <a:r>
              <a:rPr lang="en-US" dirty="0" smtClean="0"/>
              <a:t>Infrastructure </a:t>
            </a:r>
            <a:r>
              <a:rPr lang="en-US" dirty="0"/>
              <a:t>comprises residential buildings, non-residential private buildings, social infrastructure (including schools, hospitals, ports, airports, government offices) and roads, railways and bridges. </a:t>
            </a:r>
            <a:endParaRPr lang="en-US" dirty="0" smtClean="0"/>
          </a:p>
          <a:p>
            <a:r>
              <a:rPr lang="en-US" dirty="0"/>
              <a:t>Total </a:t>
            </a:r>
            <a:r>
              <a:rPr lang="en-US" dirty="0" smtClean="0"/>
              <a:t>annual costs </a:t>
            </a:r>
            <a:r>
              <a:rPr lang="en-US" dirty="0"/>
              <a:t>for ensuring climate resilient infrastructure in Uganda are estimated at US$52-66 million for the period 2015-2020; and US$638-1,157 million for the period 2045-2050.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construction accounts for around 37% per cent of total costs; the rest is additional maintenance.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7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infrastructure climate resilient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72" y="2780928"/>
            <a:ext cx="8075240" cy="4295776"/>
          </a:xfrm>
        </p:spPr>
        <p:txBody>
          <a:bodyPr/>
          <a:lstStyle/>
          <a:p>
            <a:r>
              <a:rPr lang="en-US" dirty="0" smtClean="0"/>
              <a:t>Costs depend on which climate scenario we take, especially later on.  Total costs to 2050 could be 50% higher if the RCP8.5 scenario is realized compared to the RCP 4.5 scenario.</a:t>
            </a:r>
          </a:p>
          <a:p>
            <a:r>
              <a:rPr lang="en-ZA" dirty="0"/>
              <a:t>The most affected sector is residential buildings, which accounts for around half of all costs.  Next are public buildings, which account for a quarter and then comes other private non-residential infrastructure with 16%.  In fact it is buildings that account for most of the costs (92%).  Transport only accounts for 8%.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4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Extreme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Damages from flooding are already significant.</a:t>
            </a:r>
          </a:p>
          <a:p>
            <a:r>
              <a:rPr lang="en-ZA" dirty="0" smtClean="0"/>
              <a:t>If </a:t>
            </a:r>
            <a:r>
              <a:rPr lang="en-ZA" dirty="0"/>
              <a:t>there is no increase in frequency or intensity to 2050 then the damages, </a:t>
            </a:r>
            <a:r>
              <a:rPr lang="en-ZA" dirty="0" smtClean="0"/>
              <a:t>currently between </a:t>
            </a:r>
            <a:r>
              <a:rPr lang="en-ZA" dirty="0"/>
              <a:t>$20-130 million a year (depending on how you value the loss of life), rise to $39-234 million by 2025 and to $189-838 million by </a:t>
            </a:r>
            <a:r>
              <a:rPr lang="en-ZA" dirty="0" smtClean="0"/>
              <a:t>2050.</a:t>
            </a:r>
          </a:p>
          <a:p>
            <a:r>
              <a:rPr lang="en-ZA" dirty="0" smtClean="0"/>
              <a:t>Some increase in frequency can be expected though we don’t know how much.</a:t>
            </a:r>
          </a:p>
          <a:p>
            <a:r>
              <a:rPr lang="en-ZA" dirty="0"/>
              <a:t>Assuming a doubling of frequency every 25 years would result in damages of around $77-467 million by 2025 and $738-3294 million by 2050.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3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295776"/>
          </a:xfrm>
        </p:spPr>
        <p:txBody>
          <a:bodyPr/>
          <a:lstStyle/>
          <a:p>
            <a:r>
              <a:rPr lang="en-ZA" dirty="0" smtClean="0"/>
              <a:t>Highest </a:t>
            </a:r>
            <a:r>
              <a:rPr lang="en-ZA" dirty="0"/>
              <a:t>priorities in the infrastructure adaptation programme </a:t>
            </a:r>
            <a:r>
              <a:rPr lang="en-ZA" dirty="0" smtClean="0"/>
              <a:t>are </a:t>
            </a:r>
            <a:r>
              <a:rPr lang="en-ZA" dirty="0"/>
              <a:t>for climate proofing public buildings, developing standards for transport and infrastructure planning and </a:t>
            </a:r>
            <a:r>
              <a:rPr lang="en-ZA" dirty="0" smtClean="0"/>
              <a:t>climate </a:t>
            </a:r>
            <a:r>
              <a:rPr lang="en-ZA" dirty="0"/>
              <a:t>change-resilient standards into existing infrastructure risk assessment guidelines</a:t>
            </a:r>
            <a:r>
              <a:rPr lang="en-ZA" dirty="0" smtClean="0"/>
              <a:t>.</a:t>
            </a:r>
          </a:p>
          <a:p>
            <a:r>
              <a:rPr lang="en-ZA" dirty="0" smtClean="0"/>
              <a:t>The </a:t>
            </a:r>
            <a:r>
              <a:rPr lang="en-ZA" dirty="0"/>
              <a:t>projected adaptation program for disaster risk reduction </a:t>
            </a:r>
            <a:r>
              <a:rPr lang="en-ZA" dirty="0" smtClean="0"/>
              <a:t>is </a:t>
            </a:r>
            <a:r>
              <a:rPr lang="en-ZA" dirty="0"/>
              <a:t>only a fraction of the damages estimated from disasters.  Hence if the programmes can reduce damages by even a small amount (i.e. around </a:t>
            </a:r>
            <a:r>
              <a:rPr lang="en-ZA" dirty="0" smtClean="0"/>
              <a:t>7%) </a:t>
            </a:r>
            <a:r>
              <a:rPr lang="en-ZA" dirty="0"/>
              <a:t>they will, under the most conservative assumptions, generate a rate of return of at least 10 percent.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4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Energy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4ED8C-949F-4256-84AD-5A66E65CF6AA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0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Energy </a:t>
            </a:r>
            <a:r>
              <a:rPr lang="en-GB" sz="2000" dirty="0"/>
              <a:t>use in Uganda is dominated by traditional biomass, with electricity and other fuels playing a very small role. </a:t>
            </a:r>
            <a:r>
              <a:rPr lang="en-GB" sz="2000" dirty="0" smtClean="0"/>
              <a:t>With </a:t>
            </a:r>
            <a:r>
              <a:rPr lang="en-GB" sz="2000" dirty="0"/>
              <a:t>the exception of transport, biomass is the main energy resource not only for household but all the other sectors. </a:t>
            </a:r>
          </a:p>
          <a:p>
            <a:r>
              <a:rPr lang="en-GB" sz="2000" dirty="0"/>
              <a:t>Electricity access in Uganda is about 15 percent and it constitutes about 1.4 percent of the total energy.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present situation is one where demand and supply for each type of energy is in a precarious balance.  For biomass supply is being met in an unsustainable way through deforestation.  Uganda has a total of 3.6 million hectares of forest land.  The total deforestation rate per year is </a:t>
            </a:r>
            <a:r>
              <a:rPr lang="en-GB" sz="2000" dirty="0" smtClean="0"/>
              <a:t>1.8%. Although deforestation </a:t>
            </a:r>
            <a:r>
              <a:rPr lang="en-GB" sz="2000" dirty="0"/>
              <a:t>has been declining, studies indicate that with growing biomass demand and constant rates of deforestation there will be a deficit of around 16 percent </a:t>
            </a:r>
            <a:r>
              <a:rPr lang="en-GB" sz="2000" dirty="0" smtClean="0"/>
              <a:t>by 2016.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65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Projections without climate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5000"/>
            <a:ext cx="8075240" cy="429577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no action is taken there will be a huge deficit of biomass (1,710 million tonnes) over the period 2010-2050. </a:t>
            </a:r>
            <a:endParaRPr lang="en-GB" dirty="0" smtClean="0"/>
          </a:p>
          <a:p>
            <a:r>
              <a:rPr lang="en-GB" dirty="0" smtClean="0"/>
              <a:t>This is not sustainable, so we consider an alternative where biomass demand is much lower and is replaced by LPG, greater efficiency in biomass and greater use of electricity.</a:t>
            </a:r>
          </a:p>
          <a:p>
            <a:r>
              <a:rPr lang="en-GB" dirty="0" smtClean="0"/>
              <a:t>With this alternative scenario the biomass demand can be met but there is a deficit in electricity based on current generation plans of 9%. </a:t>
            </a:r>
          </a:p>
          <a:p>
            <a:r>
              <a:rPr lang="en-GB" dirty="0" smtClean="0"/>
              <a:t>One way to reduce this deficit could be to import biomass or import electricity.</a:t>
            </a:r>
          </a:p>
        </p:txBody>
      </p:sp>
    </p:spTree>
    <p:extLst>
      <p:ext uri="{BB962C8B-B14F-4D97-AF65-F5344CB8AC3E}">
        <p14:creationId xmlns:p14="http://schemas.microsoft.com/office/powerpoint/2010/main" val="27267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Biomass demand forecasts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087438"/>
            <a:ext cx="7560840" cy="47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Impacts of climate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8" y="1772816"/>
            <a:ext cx="8075240" cy="4295776"/>
          </a:xfrm>
        </p:spPr>
        <p:txBody>
          <a:bodyPr/>
          <a:lstStyle/>
          <a:p>
            <a:r>
              <a:rPr lang="en-GB" dirty="0"/>
              <a:t>When climate change impacts on the energy sector are evaluated, two things stand out.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first is that such change will almost certainly reduce biomass </a:t>
            </a:r>
            <a:r>
              <a:rPr lang="en-GB" dirty="0" smtClean="0"/>
              <a:t>availability. </a:t>
            </a:r>
          </a:p>
          <a:p>
            <a:r>
              <a:rPr lang="en-GB" dirty="0" smtClean="0"/>
              <a:t>We </a:t>
            </a:r>
            <a:r>
              <a:rPr lang="en-GB" dirty="0"/>
              <a:t>estimate that a plausible loss of 5 to 10 percent of domestic wood between 2020 and 2050 would imply the need for additional expenditures of $5-11 billion on LPG to meet demand.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4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1560" y="3144416"/>
            <a:ext cx="7848872" cy="1170359"/>
          </a:xfrm>
        </p:spPr>
        <p:txBody>
          <a:bodyPr/>
          <a:lstStyle/>
          <a:p>
            <a:pPr algn="ctr"/>
            <a:r>
              <a:rPr lang="en-GB" dirty="0" smtClean="0"/>
              <a:t>The Water Sector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4ED8C-949F-4256-84AD-5A66E65CF6A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333750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0" y="1559247"/>
            <a:ext cx="2888312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Impacts of climate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8" y="1772816"/>
            <a:ext cx="8075240" cy="4295776"/>
          </a:xfrm>
        </p:spPr>
        <p:txBody>
          <a:bodyPr/>
          <a:lstStyle/>
          <a:p>
            <a:r>
              <a:rPr lang="en-GB" dirty="0"/>
              <a:t>The second main impact of climate change </a:t>
            </a:r>
            <a:r>
              <a:rPr lang="en-GB" dirty="0" smtClean="0"/>
              <a:t>is on availability </a:t>
            </a:r>
            <a:r>
              <a:rPr lang="en-GB" dirty="0"/>
              <a:t>of water </a:t>
            </a:r>
            <a:r>
              <a:rPr lang="en-GB" dirty="0" smtClean="0"/>
              <a:t>for </a:t>
            </a:r>
            <a:r>
              <a:rPr lang="en-GB" dirty="0"/>
              <a:t>hydropower generation. 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a possibility that hydropower potential will decrease due to a reduction in precipitation.  A possible decline of 26 percent by 2050 has been estimated in the water sector study. </a:t>
            </a:r>
            <a:endParaRPr lang="en-GB" dirty="0" smtClean="0"/>
          </a:p>
          <a:p>
            <a:r>
              <a:rPr lang="en-GB" dirty="0" smtClean="0"/>
              <a:t>Under </a:t>
            </a:r>
            <a:r>
              <a:rPr lang="en-GB" dirty="0"/>
              <a:t>that scenario, the </a:t>
            </a:r>
            <a:r>
              <a:rPr lang="en-GB" dirty="0" smtClean="0"/>
              <a:t>government’s </a:t>
            </a:r>
            <a:r>
              <a:rPr lang="en-GB" dirty="0"/>
              <a:t>current expansion programme for the power sector is sufficient to cover the hydropower deficit, as long as the other components of the programme are implemented according to the proposed schedule. </a:t>
            </a:r>
          </a:p>
        </p:txBody>
      </p:sp>
    </p:spTree>
    <p:extLst>
      <p:ext uri="{BB962C8B-B14F-4D97-AF65-F5344CB8AC3E}">
        <p14:creationId xmlns:p14="http://schemas.microsoft.com/office/powerpoint/2010/main" val="3499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generation expansion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very ambitious programme, which will demand large financial resources as well as highly skilled </a:t>
            </a:r>
            <a:r>
              <a:rPr lang="en-GB" dirty="0" smtClean="0"/>
              <a:t>manpower.</a:t>
            </a:r>
          </a:p>
          <a:p>
            <a:r>
              <a:rPr lang="en-GB" dirty="0" smtClean="0"/>
              <a:t>The </a:t>
            </a:r>
            <a:r>
              <a:rPr lang="en-GB" dirty="0"/>
              <a:t>estimated additional capital investment in hydro, nuclear and other generation from now to 2050 is around $83 billion. 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period 2015-2020 the country will need to invest around one billion dollars in the electricity system, or around $200 million per year, </a:t>
            </a:r>
            <a:r>
              <a:rPr lang="en-GB" dirty="0" smtClean="0"/>
              <a:t>which </a:t>
            </a:r>
            <a:r>
              <a:rPr lang="en-GB" dirty="0"/>
              <a:t>is equal to about one percent of national GDP.  In future years the amounts increase very sharply. </a:t>
            </a:r>
          </a:p>
        </p:txBody>
      </p:sp>
    </p:spTree>
    <p:extLst>
      <p:ext uri="{BB962C8B-B14F-4D97-AF65-F5344CB8AC3E}">
        <p14:creationId xmlns:p14="http://schemas.microsoft.com/office/powerpoint/2010/main" val="36664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Installed (historical 2010-13) and projected (up to 2050) electricity capacity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840760" cy="432047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5756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295776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Government’s Adaptation Strategy focusses </a:t>
            </a:r>
            <a:r>
              <a:rPr lang="en-GB" dirty="0"/>
              <a:t>heavily on reducing dependence on biomass, but it also gives importance to promoting energy conservation and efficient utilisation of energy to reduce GHG emissions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does not have much on increased use of LPG or expanding access for electricity.</a:t>
            </a:r>
          </a:p>
          <a:p>
            <a:r>
              <a:rPr lang="en-GB" dirty="0"/>
              <a:t>The </a:t>
            </a:r>
            <a:r>
              <a:rPr lang="en-GB" dirty="0" smtClean="0"/>
              <a:t>government programmes aiming </a:t>
            </a:r>
            <a:r>
              <a:rPr lang="en-GB" dirty="0"/>
              <a:t>to increase energy efficiency are similar to </a:t>
            </a:r>
            <a:r>
              <a:rPr lang="en-GB" dirty="0" smtClean="0"/>
              <a:t>those in </a:t>
            </a:r>
            <a:r>
              <a:rPr lang="en-GB" dirty="0"/>
              <a:t>many developing </a:t>
            </a:r>
            <a:r>
              <a:rPr lang="en-GB" dirty="0" smtClean="0"/>
              <a:t>countries. Reviews </a:t>
            </a:r>
            <a:r>
              <a:rPr lang="en-GB" dirty="0"/>
              <a:t>of such programmes indicate a high level of cost effectiveness in promoting energy efficiency and reducing GHG emissions.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3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923112" cy="850106"/>
          </a:xfrm>
        </p:spPr>
        <p:txBody>
          <a:bodyPr/>
          <a:lstStyle/>
          <a:p>
            <a:r>
              <a:rPr lang="en-GB" dirty="0" smtClean="0"/>
              <a:t>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075240" cy="4295776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main difficulties arise when the program requires an up-front expenditure by users with limited resources.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Uganda similar considerations will apply: energy efficiency programmes designed with care, taking account of lessons learnt from other countries in a similar situation, should yield high benefits relative to costs.</a:t>
            </a:r>
          </a:p>
          <a:p>
            <a:r>
              <a:rPr lang="en-GB" dirty="0"/>
              <a:t>Detailed estimates of the benefits and costs of individual components in the adaptation programme require more </a:t>
            </a:r>
            <a:r>
              <a:rPr lang="en-GB" dirty="0" smtClean="0"/>
              <a:t>data.  </a:t>
            </a:r>
            <a:r>
              <a:rPr lang="en-GB" dirty="0"/>
              <a:t>Hence they will have to wait for case studies to be undertaken in the future.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Kampala case study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18310"/>
            <a:ext cx="2619375" cy="1743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825" y="3501008"/>
            <a:ext cx="8459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PRELIMINARY RESULTS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839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2000" dirty="0" smtClean="0"/>
          </a:p>
          <a:p>
            <a:r>
              <a:rPr lang="en-ZA" sz="2000" dirty="0" smtClean="0"/>
              <a:t>A </a:t>
            </a:r>
            <a:r>
              <a:rPr lang="en-ZA" sz="2000" dirty="0"/>
              <a:t>crucial demographic, social, economic and political pole in East </a:t>
            </a:r>
            <a:r>
              <a:rPr lang="en-ZA" sz="2000" dirty="0" smtClean="0"/>
              <a:t>Africa, the city faces problems from climate variability and climate change with respect to flooding, water supply, infrastructure resilience.</a:t>
            </a:r>
          </a:p>
          <a:p>
            <a:r>
              <a:rPr lang="en-ZA" sz="2000" dirty="0" smtClean="0"/>
              <a:t>Local climate scenarios developed for the city and used to assess the effects in these areas.</a:t>
            </a:r>
          </a:p>
          <a:p>
            <a:r>
              <a:rPr lang="en-ZA" sz="2000" dirty="0"/>
              <a:t>The urban poor </a:t>
            </a:r>
            <a:r>
              <a:rPr lang="en-ZA" sz="2000" dirty="0" smtClean="0"/>
              <a:t>suffer most the </a:t>
            </a:r>
            <a:r>
              <a:rPr lang="en-ZA" sz="2000" dirty="0"/>
              <a:t>impacts of climate change. </a:t>
            </a:r>
            <a:r>
              <a:rPr lang="en-ZA" sz="2000" dirty="0" smtClean="0"/>
              <a:t>Informal </a:t>
            </a:r>
            <a:r>
              <a:rPr lang="en-ZA" sz="2000" dirty="0"/>
              <a:t>settlements, </a:t>
            </a:r>
            <a:r>
              <a:rPr lang="en-ZA" sz="2000" dirty="0" smtClean="0"/>
              <a:t>60</a:t>
            </a:r>
            <a:r>
              <a:rPr lang="en-ZA" sz="2000" dirty="0"/>
              <a:t>% of Kampala’s population (about 700.000 people), especially in wetlands, are particularly hit, especially from flooding </a:t>
            </a:r>
            <a:endParaRPr lang="en-ZA" sz="2000" dirty="0" smtClean="0"/>
          </a:p>
          <a:p>
            <a:r>
              <a:rPr lang="en-ZA" sz="2000" dirty="0"/>
              <a:t>The shallowness and low topographic gradients of Lake Victoria make </a:t>
            </a:r>
            <a:r>
              <a:rPr lang="en-ZA" sz="2000" dirty="0" smtClean="0"/>
              <a:t>it particularly </a:t>
            </a:r>
            <a:r>
              <a:rPr lang="en-ZA" sz="2000" dirty="0"/>
              <a:t>sensitive to changes in water levels, and temperatures favour vector-borne diseases.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3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000" dirty="0"/>
              <a:t>The damages from extreme events leading to flooding could rise from between $1.3 and $7.3 million in 2013 to between $3.7 and $17.6 million by 2025 and between $33.2 million and $101.7 million by 2050, if the frequency and intensity of these events does not </a:t>
            </a:r>
            <a:r>
              <a:rPr lang="en-ZA" sz="2000" dirty="0" smtClean="0"/>
              <a:t>change</a:t>
            </a:r>
          </a:p>
          <a:p>
            <a:r>
              <a:rPr lang="en-ZA" sz="2000" dirty="0" err="1" smtClean="0"/>
              <a:t>Damges</a:t>
            </a:r>
            <a:r>
              <a:rPr lang="en-ZA" sz="2000" dirty="0" smtClean="0"/>
              <a:t> would be </a:t>
            </a:r>
            <a:r>
              <a:rPr lang="en-ZA" sz="2000" dirty="0"/>
              <a:t>between $5.6 and $26.3 million by 2025 and between $66.5 and $203.3 million by 2050 if the frequency of these events doubles and increases linearly between 2013 and 2050</a:t>
            </a:r>
            <a:r>
              <a:rPr lang="en-ZA" sz="2000" dirty="0" smtClean="0"/>
              <a:t>.</a:t>
            </a:r>
          </a:p>
          <a:p>
            <a:r>
              <a:rPr lang="en-ZA" sz="2000" dirty="0" smtClean="0"/>
              <a:t>Cost </a:t>
            </a:r>
            <a:r>
              <a:rPr lang="en-ZA" sz="2000" dirty="0"/>
              <a:t>of climate proofing buildings and roads </a:t>
            </a:r>
            <a:r>
              <a:rPr lang="en-ZA" sz="2000" dirty="0" smtClean="0"/>
              <a:t>are </a:t>
            </a:r>
            <a:r>
              <a:rPr lang="en-ZA" sz="2000" dirty="0"/>
              <a:t>significant: between $3,259 million (under RCP4.5) and $3,699 million (under RCP8.5) over the 2015-2050 period, between $560 million (under RCP4.5) and $600 million (under RCP8.5) only over the period 2015-2030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109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 benefit analysis of proposed 4 flood schemes indicates a high net benefits for two of them even with no climate change.  The other two have a positive net benefit if frequency of flooding rises, as is possible.</a:t>
            </a:r>
          </a:p>
          <a:p>
            <a:r>
              <a:rPr lang="en-GB" dirty="0" smtClean="0"/>
              <a:t>More work on local projects is needed to value them more accurately.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360363" y="2128515"/>
            <a:ext cx="8460109" cy="3748757"/>
          </a:xfrm>
          <a:prstGeom prst="rect">
            <a:avLst/>
          </a:prstGeom>
        </p:spPr>
        <p:txBody>
          <a:bodyPr tIns="47628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800" b="1" u="none" kern="1200" cap="small" baseline="0">
                <a:solidFill>
                  <a:srgbClr val="133C66"/>
                </a:solidFill>
                <a:uFill>
                  <a:solidFill>
                    <a:srgbClr val="E36C0A"/>
                  </a:solidFill>
                </a:uFill>
                <a:latin typeface="Corbel" pitchFamily="34" charset="0"/>
                <a:ea typeface="+mj-ea"/>
                <a:cs typeface="+mj-cs"/>
              </a:defRPr>
            </a:lvl1pPr>
          </a:lstStyle>
          <a:p>
            <a:pPr marL="431800" indent="-323850" algn="ctr">
              <a:spcAft>
                <a:spcPts val="1413"/>
              </a:spcAft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5400" dirty="0" err="1" smtClean="0"/>
              <a:t>Thank</a:t>
            </a:r>
            <a:r>
              <a:rPr lang="es-ES" sz="5400" dirty="0" smtClean="0"/>
              <a:t> </a:t>
            </a:r>
            <a:r>
              <a:rPr lang="es-ES" sz="5400" dirty="0" err="1" smtClean="0"/>
              <a:t>you</a:t>
            </a:r>
            <a:endParaRPr lang="es-ES" sz="5400" dirty="0"/>
          </a:p>
          <a:p>
            <a:pPr marL="431800" indent="-323850">
              <a:spcAft>
                <a:spcPts val="1413"/>
              </a:spcAft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sz="2400" dirty="0" smtClean="0"/>
          </a:p>
          <a:p>
            <a:pPr marL="431800" indent="-323850" algn="ctr">
              <a:spcAft>
                <a:spcPts val="1413"/>
              </a:spcAft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1800" dirty="0" err="1" smtClean="0"/>
              <a:t>Contacts</a:t>
            </a:r>
            <a:r>
              <a:rPr lang="es-ES" sz="1800" dirty="0" smtClean="0"/>
              <a:t>: </a:t>
            </a:r>
          </a:p>
          <a:p>
            <a:pPr marL="431800" indent="-323850" algn="ctr">
              <a:spcAft>
                <a:spcPts val="1413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1800" dirty="0" smtClean="0"/>
              <a:t>Anil Markandya: </a:t>
            </a:r>
            <a:r>
              <a:rPr lang="es-ES" sz="1800" dirty="0" smtClean="0">
                <a:hlinkClick r:id="rId2"/>
              </a:rPr>
              <a:t>anil.markandya@bc3research.org</a:t>
            </a:r>
          </a:p>
          <a:p>
            <a:pPr marL="431800" indent="-323850" algn="ctr">
              <a:spcAft>
                <a:spcPts val="1413"/>
              </a:spcAft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s-ES" sz="1800" dirty="0" smtClean="0"/>
          </a:p>
          <a:p>
            <a:pPr marL="431800" indent="-323850" algn="ctr">
              <a:spcAft>
                <a:spcPts val="1413"/>
              </a:spcAft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s-ES" sz="1800" dirty="0" err="1" smtClean="0"/>
              <a:t>Study</a:t>
            </a:r>
            <a:r>
              <a:rPr lang="es-ES" sz="1800" dirty="0" smtClean="0"/>
              <a:t> </a:t>
            </a:r>
            <a:r>
              <a:rPr lang="es-ES" sz="1800" dirty="0" err="1" smtClean="0"/>
              <a:t>coordinator</a:t>
            </a:r>
            <a:r>
              <a:rPr lang="es-ES" sz="1800" dirty="0" smtClean="0"/>
              <a:t>: : </a:t>
            </a:r>
            <a:r>
              <a:rPr lang="es-ES" sz="1800" dirty="0" smtClean="0">
                <a:solidFill>
                  <a:srgbClr val="0000FF"/>
                </a:solidFill>
                <a:hlinkClick r:id="rId3"/>
              </a:rPr>
              <a:t>olivier.beucher@baastel.com</a:t>
            </a:r>
            <a:r>
              <a:rPr lang="es-ES" sz="1800" dirty="0" smtClean="0">
                <a:solidFill>
                  <a:srgbClr val="0000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17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4684"/>
            <a:ext cx="6923112" cy="850106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past impacts and structure of the analysis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94075"/>
            <a:ext cx="8075240" cy="4295776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Climate change and variability are already affecting the availability of water in Uganda. Recent extreme events such as the La Nina drought of 1998-2000 and floods, including the ENSO 1997-1998 event, have caused significant </a:t>
            </a:r>
            <a:r>
              <a:rPr lang="en-GB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losses.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study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has assessed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The impacts of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climatic and socio-economic changes on water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supply and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demand;</a:t>
            </a: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The 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size of economic 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losses due to unmet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demand in money terms;</a:t>
            </a: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The costs of water shortage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due to extreme events</a:t>
            </a:r>
            <a:endParaRPr lang="en-GB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rgbClr val="469C23"/>
              </a:solidFill>
            </a:endParaRP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92264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B51905-1EFB-401F-A56D-34CD81BC7DF6}" type="datetime1">
              <a:rPr lang="fr-FR" smtClean="0"/>
              <a:pPr/>
              <a:t>12/12/2014</a:t>
            </a:fld>
            <a:endParaRPr lang="fr-FR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686872" y="636100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E4ED8C-949F-4256-84AD-5A66E65CF6AA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2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77" y="1484784"/>
            <a:ext cx="5710015" cy="45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0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Climate Change 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Internal Renewable Water Resources for Uganda (RCP8.5 - SSP5). Source: Water2Invest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20" y="2777203"/>
            <a:ext cx="36576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2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demand in 2030  by basin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700808"/>
            <a:ext cx="776673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31640" y="4941168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Notes: IRWR = Internal renewable water resources, EI = exploitation index (= demand/IRWR)*100.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1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demand in 2050  by basin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1640" y="4941168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Notes: IRWR = Internal renewable water resources, EI = exploitation index (= demand/IRWR)*100.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6926"/>
            <a:ext cx="7793964" cy="283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9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aastel">
      <a:dk1>
        <a:srgbClr val="17365D"/>
      </a:dk1>
      <a:lt1>
        <a:srgbClr val="FFFFFF"/>
      </a:lt1>
      <a:dk2>
        <a:srgbClr val="548DD4"/>
      </a:dk2>
      <a:lt2>
        <a:srgbClr val="808080"/>
      </a:lt2>
      <a:accent1>
        <a:srgbClr val="002060"/>
      </a:accent1>
      <a:accent2>
        <a:srgbClr val="548DD4"/>
      </a:accent2>
      <a:accent3>
        <a:srgbClr val="808080"/>
      </a:accent3>
      <a:accent4>
        <a:srgbClr val="808080"/>
      </a:accent4>
      <a:accent5>
        <a:srgbClr val="808080"/>
      </a:accent5>
      <a:accent6>
        <a:srgbClr val="808080"/>
      </a:accent6>
      <a:hlink>
        <a:srgbClr val="548DD4"/>
      </a:hlink>
      <a:folHlink>
        <a:srgbClr val="808080"/>
      </a:folHlink>
    </a:clrScheme>
    <a:fontScheme name="Custom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9400</TotalTime>
  <Words>2994</Words>
  <Application>Microsoft Office PowerPoint</Application>
  <PresentationFormat>On-screen Show (4:3)</PresentationFormat>
  <Paragraphs>212</Paragraphs>
  <Slides>49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Corbel</vt:lpstr>
      <vt:lpstr>Courier New</vt:lpstr>
      <vt:lpstr>Wingdings</vt:lpstr>
      <vt:lpstr>Office Theme</vt:lpstr>
      <vt:lpstr>Uganda: Economic Impacts of Climate Change</vt:lpstr>
      <vt:lpstr> Introduction </vt:lpstr>
      <vt:lpstr>Sector and case studies</vt:lpstr>
      <vt:lpstr>PowerPoint Presentation</vt:lpstr>
      <vt:lpstr> past impacts and structure of the analysis </vt:lpstr>
      <vt:lpstr>Methodology</vt:lpstr>
      <vt:lpstr>Climate Change Impacts</vt:lpstr>
      <vt:lpstr>Expected demand in 2030  by basin</vt:lpstr>
      <vt:lpstr>Expected demand in 2050  by basin</vt:lpstr>
      <vt:lpstr>Allocation rule for water</vt:lpstr>
      <vt:lpstr>Unmet demand by user and by basin in 2050</vt:lpstr>
      <vt:lpstr>Valuation of unmet demand</vt:lpstr>
      <vt:lpstr>Estimated Economic Losses due to water shortages in 2050 under climate change (Billions of shillings)</vt:lpstr>
      <vt:lpstr>Costs of droughts in uganda</vt:lpstr>
      <vt:lpstr>Net benefits of different adaptation options</vt:lpstr>
      <vt:lpstr>summary</vt:lpstr>
      <vt:lpstr>PowerPoint Presentation</vt:lpstr>
      <vt:lpstr>Background</vt:lpstr>
      <vt:lpstr>Food crops</vt:lpstr>
      <vt:lpstr>Food crop production with Climate Change as % of production without Climate Change in 2050 </vt:lpstr>
      <vt:lpstr>Food Crops value change due to Climate Change compared with no Climate Change in 2050 (USD 1000 at 2000 prices)</vt:lpstr>
      <vt:lpstr>Estimated Impacts: Livestock Products</vt:lpstr>
      <vt:lpstr>Estimated Impacts: Agricultural Exports</vt:lpstr>
      <vt:lpstr>Predicted suitability for coffee production in Arabica coffee-producing area in Uganda (Current, 2030, and 2050).</vt:lpstr>
      <vt:lpstr>Estimated Impacts: Agricultural Exports</vt:lpstr>
      <vt:lpstr>Estimated Impacts: Extreme Weather Events</vt:lpstr>
      <vt:lpstr>Adaptation Priorities </vt:lpstr>
      <vt:lpstr>Adaptation Priorities</vt:lpstr>
      <vt:lpstr>PowerPoint Presentation</vt:lpstr>
      <vt:lpstr>Main issues</vt:lpstr>
      <vt:lpstr>Making infrastructure climate resilient</vt:lpstr>
      <vt:lpstr>Making infrastructure climate resilient</vt:lpstr>
      <vt:lpstr>Extreme events</vt:lpstr>
      <vt:lpstr>Adaptation priorities</vt:lpstr>
      <vt:lpstr>PowerPoint Presentation</vt:lpstr>
      <vt:lpstr>Main issues</vt:lpstr>
      <vt:lpstr>Projections without climate change</vt:lpstr>
      <vt:lpstr>Biomass demand forecasts</vt:lpstr>
      <vt:lpstr>Impacts of climate change</vt:lpstr>
      <vt:lpstr>Impacts of climate change</vt:lpstr>
      <vt:lpstr>Power generation expansion plan</vt:lpstr>
      <vt:lpstr>Installed (historical 2010-13) and projected (up to 2050) electricity capacity</vt:lpstr>
      <vt:lpstr>adaptation</vt:lpstr>
      <vt:lpstr>adaptation</vt:lpstr>
      <vt:lpstr>Kampala case study</vt:lpstr>
      <vt:lpstr>Main issues</vt:lpstr>
      <vt:lpstr>Main findings</vt:lpstr>
      <vt:lpstr>Main findings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UN-REDD Policy Board Structure</dc:title>
  <dc:creator>obeucher</dc:creator>
  <cp:lastModifiedBy>Anil Markandya</cp:lastModifiedBy>
  <cp:revision>263</cp:revision>
  <cp:lastPrinted>2014-02-05T17:13:54Z</cp:lastPrinted>
  <dcterms:created xsi:type="dcterms:W3CDTF">2013-04-25T11:27:45Z</dcterms:created>
  <dcterms:modified xsi:type="dcterms:W3CDTF">2014-12-12T11:07:34Z</dcterms:modified>
</cp:coreProperties>
</file>