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handoutMasterIdLst>
    <p:handoutMasterId r:id="rId21"/>
  </p:handoutMasterIdLst>
  <p:sldIdLst>
    <p:sldId id="278" r:id="rId2"/>
    <p:sldId id="276" r:id="rId3"/>
    <p:sldId id="289" r:id="rId4"/>
    <p:sldId id="272" r:id="rId5"/>
    <p:sldId id="279" r:id="rId6"/>
    <p:sldId id="290" r:id="rId7"/>
    <p:sldId id="300" r:id="rId8"/>
    <p:sldId id="301" r:id="rId9"/>
    <p:sldId id="302" r:id="rId10"/>
    <p:sldId id="303" r:id="rId11"/>
    <p:sldId id="287" r:id="rId12"/>
    <p:sldId id="297" r:id="rId13"/>
    <p:sldId id="298" r:id="rId14"/>
    <p:sldId id="296" r:id="rId15"/>
    <p:sldId id="299" r:id="rId16"/>
    <p:sldId id="273" r:id="rId17"/>
    <p:sldId id="291" r:id="rId18"/>
    <p:sldId id="304" r:id="rId19"/>
  </p:sldIdLst>
  <p:sldSz cx="9144000" cy="6858000" type="screen4x3"/>
  <p:notesSz cx="7023100" cy="93091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029" autoAdjust="0"/>
    <p:restoredTop sz="71692" autoAdjust="0"/>
  </p:normalViewPr>
  <p:slideViewPr>
    <p:cSldViewPr snapToGrid="0" snapToObjects="1">
      <p:cViewPr varScale="1">
        <p:scale>
          <a:sx n="74" d="100"/>
          <a:sy n="74" d="100"/>
        </p:scale>
        <p:origin x="1044"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54" d="100"/>
          <a:sy n="54" d="100"/>
        </p:scale>
        <p:origin x="-2904" y="-108"/>
      </p:cViewPr>
      <p:guideLst>
        <p:guide orient="horz" pos="2932"/>
        <p:guide pos="221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3324" tIns="46662" rIns="93324" bIns="46662" rtlCol="0"/>
          <a:lstStyle>
            <a:lvl1pPr algn="l">
              <a:defRPr sz="1200"/>
            </a:lvl1pPr>
          </a:lstStyle>
          <a:p>
            <a:pPr>
              <a:defRPr/>
            </a:pPr>
            <a:endParaRPr lang="en-GB"/>
          </a:p>
        </p:txBody>
      </p:sp>
      <p:sp>
        <p:nvSpPr>
          <p:cNvPr id="3" name="Date Placeholder 2"/>
          <p:cNvSpPr>
            <a:spLocks noGrp="1"/>
          </p:cNvSpPr>
          <p:nvPr>
            <p:ph type="dt" sz="quarter" idx="1"/>
          </p:nvPr>
        </p:nvSpPr>
        <p:spPr>
          <a:xfrm>
            <a:off x="3978275" y="0"/>
            <a:ext cx="3043238" cy="465138"/>
          </a:xfrm>
          <a:prstGeom prst="rect">
            <a:avLst/>
          </a:prstGeom>
        </p:spPr>
        <p:txBody>
          <a:bodyPr vert="horz" lIns="93324" tIns="46662" rIns="93324" bIns="46662" rtlCol="0"/>
          <a:lstStyle>
            <a:lvl1pPr algn="r">
              <a:defRPr sz="1200"/>
            </a:lvl1pPr>
          </a:lstStyle>
          <a:p>
            <a:pPr>
              <a:defRPr/>
            </a:pPr>
            <a:fld id="{BD08310B-E0B4-4509-8330-24F203E207DE}" type="datetimeFigureOut">
              <a:rPr lang="en-GB"/>
              <a:pPr>
                <a:defRPr/>
              </a:pPr>
              <a:t>29/03/2015</a:t>
            </a:fld>
            <a:endParaRPr lang="en-GB"/>
          </a:p>
        </p:txBody>
      </p:sp>
      <p:sp>
        <p:nvSpPr>
          <p:cNvPr id="4" name="Footer Placeholder 3"/>
          <p:cNvSpPr>
            <a:spLocks noGrp="1"/>
          </p:cNvSpPr>
          <p:nvPr>
            <p:ph type="ftr" sz="quarter" idx="2"/>
          </p:nvPr>
        </p:nvSpPr>
        <p:spPr>
          <a:xfrm>
            <a:off x="0" y="8842375"/>
            <a:ext cx="3043238" cy="465138"/>
          </a:xfrm>
          <a:prstGeom prst="rect">
            <a:avLst/>
          </a:prstGeom>
        </p:spPr>
        <p:txBody>
          <a:bodyPr vert="horz" lIns="93324" tIns="46662" rIns="93324" bIns="46662" rtlCol="0" anchor="b"/>
          <a:lstStyle>
            <a:lvl1pPr algn="l">
              <a:defRPr sz="1200"/>
            </a:lvl1pPr>
          </a:lstStyle>
          <a:p>
            <a:pPr>
              <a:defRPr/>
            </a:pPr>
            <a:endParaRPr lang="en-GB"/>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3324" tIns="46662" rIns="93324" bIns="46662" rtlCol="0" anchor="b"/>
          <a:lstStyle>
            <a:lvl1pPr algn="r">
              <a:defRPr sz="1200"/>
            </a:lvl1pPr>
          </a:lstStyle>
          <a:p>
            <a:pPr>
              <a:defRPr/>
            </a:pPr>
            <a:fld id="{023D031F-3D4F-486E-849D-4A21EDE1FB9B}" type="slidenum">
              <a:rPr lang="en-GB"/>
              <a:pPr>
                <a:defRPr/>
              </a:pPr>
              <a:t>‹#›</a:t>
            </a:fld>
            <a:endParaRPr lang="en-GB"/>
          </a:p>
        </p:txBody>
      </p:sp>
    </p:spTree>
    <p:extLst>
      <p:ext uri="{BB962C8B-B14F-4D97-AF65-F5344CB8AC3E}">
        <p14:creationId xmlns:p14="http://schemas.microsoft.com/office/powerpoint/2010/main" val="29076804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3324" tIns="46662" rIns="93324" bIns="46662" rtlCol="0"/>
          <a:lstStyle>
            <a:lvl1pPr algn="l">
              <a:defRPr sz="1200"/>
            </a:lvl1pPr>
          </a:lstStyle>
          <a:p>
            <a:pPr>
              <a:defRPr/>
            </a:pPr>
            <a:endParaRPr lang="en-TT"/>
          </a:p>
        </p:txBody>
      </p:sp>
      <p:sp>
        <p:nvSpPr>
          <p:cNvPr id="3" name="Date Placeholder 2"/>
          <p:cNvSpPr>
            <a:spLocks noGrp="1"/>
          </p:cNvSpPr>
          <p:nvPr>
            <p:ph type="dt" idx="1"/>
          </p:nvPr>
        </p:nvSpPr>
        <p:spPr>
          <a:xfrm>
            <a:off x="3978275" y="0"/>
            <a:ext cx="3043238" cy="465138"/>
          </a:xfrm>
          <a:prstGeom prst="rect">
            <a:avLst/>
          </a:prstGeom>
        </p:spPr>
        <p:txBody>
          <a:bodyPr vert="horz" lIns="93324" tIns="46662" rIns="93324" bIns="46662" rtlCol="0"/>
          <a:lstStyle>
            <a:lvl1pPr algn="r">
              <a:defRPr sz="1200"/>
            </a:lvl1pPr>
          </a:lstStyle>
          <a:p>
            <a:pPr>
              <a:defRPr/>
            </a:pPr>
            <a:fld id="{9D00B491-FA82-4673-BD01-F53C25F297F9}" type="datetimeFigureOut">
              <a:rPr lang="en-TT"/>
              <a:pPr>
                <a:defRPr/>
              </a:pPr>
              <a:t>29/03/2015</a:t>
            </a:fld>
            <a:endParaRPr lang="en-TT"/>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pPr lvl="0"/>
            <a:endParaRPr lang="en-TT" noProof="0" smtClean="0"/>
          </a:p>
        </p:txBody>
      </p:sp>
      <p:sp>
        <p:nvSpPr>
          <p:cNvPr id="5" name="Notes Placeholder 4"/>
          <p:cNvSpPr>
            <a:spLocks noGrp="1"/>
          </p:cNvSpPr>
          <p:nvPr>
            <p:ph type="body" sz="quarter" idx="3"/>
          </p:nvPr>
        </p:nvSpPr>
        <p:spPr>
          <a:xfrm>
            <a:off x="701675" y="4421188"/>
            <a:ext cx="5619750" cy="4189412"/>
          </a:xfrm>
          <a:prstGeom prst="rect">
            <a:avLst/>
          </a:prstGeom>
        </p:spPr>
        <p:txBody>
          <a:bodyPr vert="horz" lIns="93324" tIns="46662" rIns="93324" bIns="46662"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TT" noProof="0" smtClean="0"/>
          </a:p>
        </p:txBody>
      </p:sp>
      <p:sp>
        <p:nvSpPr>
          <p:cNvPr id="6" name="Footer Placeholder 5"/>
          <p:cNvSpPr>
            <a:spLocks noGrp="1"/>
          </p:cNvSpPr>
          <p:nvPr>
            <p:ph type="ftr" sz="quarter" idx="4"/>
          </p:nvPr>
        </p:nvSpPr>
        <p:spPr>
          <a:xfrm>
            <a:off x="0" y="8842375"/>
            <a:ext cx="3043238" cy="465138"/>
          </a:xfrm>
          <a:prstGeom prst="rect">
            <a:avLst/>
          </a:prstGeom>
        </p:spPr>
        <p:txBody>
          <a:bodyPr vert="horz" lIns="93324" tIns="46662" rIns="93324" bIns="46662" rtlCol="0" anchor="b"/>
          <a:lstStyle>
            <a:lvl1pPr algn="l">
              <a:defRPr sz="1200"/>
            </a:lvl1pPr>
          </a:lstStyle>
          <a:p>
            <a:pPr>
              <a:defRPr/>
            </a:pPr>
            <a:endParaRPr lang="en-TT"/>
          </a:p>
        </p:txBody>
      </p:sp>
      <p:sp>
        <p:nvSpPr>
          <p:cNvPr id="7" name="Slide Number Placeholder 6"/>
          <p:cNvSpPr>
            <a:spLocks noGrp="1"/>
          </p:cNvSpPr>
          <p:nvPr>
            <p:ph type="sldNum" sz="quarter" idx="5"/>
          </p:nvPr>
        </p:nvSpPr>
        <p:spPr>
          <a:xfrm>
            <a:off x="3978275" y="8842375"/>
            <a:ext cx="3043238" cy="465138"/>
          </a:xfrm>
          <a:prstGeom prst="rect">
            <a:avLst/>
          </a:prstGeom>
        </p:spPr>
        <p:txBody>
          <a:bodyPr vert="horz" lIns="93324" tIns="46662" rIns="93324" bIns="46662" rtlCol="0" anchor="b"/>
          <a:lstStyle>
            <a:lvl1pPr algn="r">
              <a:defRPr sz="1200"/>
            </a:lvl1pPr>
          </a:lstStyle>
          <a:p>
            <a:pPr>
              <a:defRPr/>
            </a:pPr>
            <a:fld id="{36C07BE4-EE08-4841-9FDC-02CCF380DB0B}" type="slidenum">
              <a:rPr lang="en-TT"/>
              <a:pPr>
                <a:defRPr/>
              </a:pPr>
              <a:t>‹#›</a:t>
            </a:fld>
            <a:endParaRPr lang="en-TT"/>
          </a:p>
        </p:txBody>
      </p:sp>
    </p:spTree>
    <p:extLst>
      <p:ext uri="{BB962C8B-B14F-4D97-AF65-F5344CB8AC3E}">
        <p14:creationId xmlns:p14="http://schemas.microsoft.com/office/powerpoint/2010/main" val="10657650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TT" dirty="0" smtClean="0"/>
              <a:t>CANARI will coordinate a Caribbean Green Economy Action Learning Group to help facilitate sharing and collaboration across the Caribbean on green economy ideas and initiatives.</a:t>
            </a:r>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E9EC136-8F2B-42D6-B502-E820158C6378}" type="slidenum">
              <a:rPr lang="en-TT" smtClean="0"/>
              <a:pPr/>
              <a:t>1</a:t>
            </a:fld>
            <a:endParaRPr lang="en-TT" dirty="0" smtClean="0"/>
          </a:p>
        </p:txBody>
      </p:sp>
    </p:spTree>
    <p:extLst>
      <p:ext uri="{BB962C8B-B14F-4D97-AF65-F5344CB8AC3E}">
        <p14:creationId xmlns:p14="http://schemas.microsoft.com/office/powerpoint/2010/main" val="228654164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grpSp>
        <p:nvGrpSpPr>
          <p:cNvPr id="4" name="Group 3"/>
          <p:cNvGrpSpPr/>
          <p:nvPr userDrawn="1"/>
        </p:nvGrpSpPr>
        <p:grpSpPr>
          <a:xfrm>
            <a:off x="0" y="-9525"/>
            <a:ext cx="9144000" cy="1377950"/>
            <a:chOff x="0" y="-9525"/>
            <a:chExt cx="9144000" cy="1377950"/>
          </a:xfrm>
        </p:grpSpPr>
        <p:sp>
          <p:nvSpPr>
            <p:cNvPr id="5" name="Rectangle 2"/>
            <p:cNvSpPr>
              <a:spLocks noChangeArrowheads="1"/>
            </p:cNvSpPr>
            <p:nvPr/>
          </p:nvSpPr>
          <p:spPr bwMode="auto">
            <a:xfrm>
              <a:off x="0" y="-9525"/>
              <a:ext cx="9144000" cy="1377950"/>
            </a:xfrm>
            <a:prstGeom prst="rect">
              <a:avLst/>
            </a:prstGeom>
            <a:solidFill>
              <a:srgbClr val="99CC00"/>
            </a:solidFill>
            <a:ln w="9525">
              <a:noFill/>
              <a:miter lim="800000"/>
              <a:headEnd/>
              <a:tailEnd/>
            </a:ln>
          </p:spPr>
          <p:txBody>
            <a:bodyPr wrap="none" anchor="ctr"/>
            <a:lstStyle/>
            <a:p>
              <a:pPr eaLnBrk="0" fontAlgn="auto" hangingPunct="0">
                <a:spcAft>
                  <a:spcPts val="0"/>
                </a:spcAft>
                <a:defRPr/>
              </a:pPr>
              <a:endParaRPr lang="en-GB">
                <a:latin typeface="Times" charset="0"/>
                <a:cs typeface="+mn-cs"/>
              </a:endParaRPr>
            </a:p>
          </p:txBody>
        </p:sp>
        <p:pic>
          <p:nvPicPr>
            <p:cNvPr id="6" name="Picture 7"/>
            <p:cNvPicPr>
              <a:picLocks noChangeAspect="1" noChangeArrowheads="1"/>
            </p:cNvPicPr>
            <p:nvPr/>
          </p:nvPicPr>
          <p:blipFill>
            <a:blip r:embed="rId2" cstate="email"/>
            <a:srcRect/>
            <a:stretch>
              <a:fillRect/>
            </a:stretch>
          </p:blipFill>
          <p:spPr bwMode="auto">
            <a:xfrm>
              <a:off x="90488" y="109538"/>
              <a:ext cx="1096962" cy="1258887"/>
            </a:xfrm>
            <a:prstGeom prst="rect">
              <a:avLst/>
            </a:prstGeom>
            <a:noFill/>
            <a:ln w="9525">
              <a:noFill/>
              <a:miter lim="800000"/>
              <a:headEnd/>
              <a:tailEnd/>
            </a:ln>
          </p:spPr>
        </p:pic>
        <p:pic>
          <p:nvPicPr>
            <p:cNvPr id="7" name="Picture 8" descr="vlcsnap-2012-11-06-10h36m07s152.jpg"/>
            <p:cNvPicPr>
              <a:picLocks noChangeAspect="1"/>
            </p:cNvPicPr>
            <p:nvPr/>
          </p:nvPicPr>
          <p:blipFill>
            <a:blip r:embed="rId3" cstate="email"/>
            <a:srcRect/>
            <a:stretch>
              <a:fillRect/>
            </a:stretch>
          </p:blipFill>
          <p:spPr bwMode="auto">
            <a:xfrm>
              <a:off x="1258888" y="42863"/>
              <a:ext cx="1573212" cy="1260475"/>
            </a:xfrm>
            <a:prstGeom prst="rect">
              <a:avLst/>
            </a:prstGeom>
            <a:noFill/>
            <a:ln w="9525">
              <a:noFill/>
              <a:miter lim="800000"/>
              <a:headEnd/>
              <a:tailEnd/>
            </a:ln>
          </p:spPr>
        </p:pic>
        <p:pic>
          <p:nvPicPr>
            <p:cNvPr id="8" name="Picture 9" descr="IMG_1981.jpg"/>
            <p:cNvPicPr>
              <a:picLocks noChangeAspect="1"/>
            </p:cNvPicPr>
            <p:nvPr/>
          </p:nvPicPr>
          <p:blipFill>
            <a:blip r:embed="rId4" cstate="email"/>
            <a:srcRect l="-311"/>
            <a:stretch>
              <a:fillRect/>
            </a:stretch>
          </p:blipFill>
          <p:spPr bwMode="auto">
            <a:xfrm>
              <a:off x="5132388" y="44450"/>
              <a:ext cx="2376487" cy="1260475"/>
            </a:xfrm>
            <a:prstGeom prst="rect">
              <a:avLst/>
            </a:prstGeom>
            <a:noFill/>
            <a:ln w="9525">
              <a:noFill/>
              <a:miter lim="800000"/>
              <a:headEnd/>
              <a:tailEnd/>
            </a:ln>
          </p:spPr>
        </p:pic>
        <p:pic>
          <p:nvPicPr>
            <p:cNvPr id="9" name="Picture 10" descr="015 Groups waits for agreed estimated accuracy of 3.5.jpg"/>
            <p:cNvPicPr>
              <a:picLocks noChangeAspect="1"/>
            </p:cNvPicPr>
            <p:nvPr/>
          </p:nvPicPr>
          <p:blipFill>
            <a:blip r:embed="rId5" cstate="email"/>
            <a:srcRect l="-3578"/>
            <a:stretch>
              <a:fillRect/>
            </a:stretch>
          </p:blipFill>
          <p:spPr bwMode="auto">
            <a:xfrm>
              <a:off x="2822575" y="42863"/>
              <a:ext cx="2238375" cy="1260475"/>
            </a:xfrm>
            <a:prstGeom prst="rect">
              <a:avLst/>
            </a:prstGeom>
            <a:noFill/>
            <a:ln w="9525">
              <a:noFill/>
              <a:miter lim="800000"/>
              <a:headEnd/>
              <a:tailEnd/>
            </a:ln>
          </p:spPr>
        </p:pic>
        <p:pic>
          <p:nvPicPr>
            <p:cNvPr id="10" name="Picture 12" descr="IMG_8533.jpg"/>
            <p:cNvPicPr>
              <a:picLocks noChangeAspect="1"/>
            </p:cNvPicPr>
            <p:nvPr/>
          </p:nvPicPr>
          <p:blipFill>
            <a:blip r:embed="rId6" cstate="email"/>
            <a:srcRect/>
            <a:stretch>
              <a:fillRect/>
            </a:stretch>
          </p:blipFill>
          <p:spPr bwMode="auto">
            <a:xfrm>
              <a:off x="7591425" y="44450"/>
              <a:ext cx="1425575" cy="1260475"/>
            </a:xfrm>
            <a:prstGeom prst="rect">
              <a:avLst/>
            </a:prstGeom>
            <a:noFill/>
            <a:ln w="9525">
              <a:noFill/>
              <a:miter lim="800000"/>
              <a:headEnd/>
              <a:tailEnd/>
            </a:ln>
          </p:spPr>
        </p:pic>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grpSp>
        <p:nvGrpSpPr>
          <p:cNvPr id="4" name="Group 3"/>
          <p:cNvGrpSpPr/>
          <p:nvPr userDrawn="1"/>
        </p:nvGrpSpPr>
        <p:grpSpPr>
          <a:xfrm>
            <a:off x="0" y="-9525"/>
            <a:ext cx="9144000" cy="1377950"/>
            <a:chOff x="0" y="-9525"/>
            <a:chExt cx="9144000" cy="1377950"/>
          </a:xfrm>
        </p:grpSpPr>
        <p:sp>
          <p:nvSpPr>
            <p:cNvPr id="5" name="Rectangle 2"/>
            <p:cNvSpPr>
              <a:spLocks noChangeArrowheads="1"/>
            </p:cNvSpPr>
            <p:nvPr/>
          </p:nvSpPr>
          <p:spPr bwMode="auto">
            <a:xfrm>
              <a:off x="0" y="-9525"/>
              <a:ext cx="9144000" cy="1377950"/>
            </a:xfrm>
            <a:prstGeom prst="rect">
              <a:avLst/>
            </a:prstGeom>
            <a:solidFill>
              <a:srgbClr val="99CC00"/>
            </a:solidFill>
            <a:ln w="9525">
              <a:noFill/>
              <a:miter lim="800000"/>
              <a:headEnd/>
              <a:tailEnd/>
            </a:ln>
          </p:spPr>
          <p:txBody>
            <a:bodyPr wrap="none" anchor="ctr"/>
            <a:lstStyle/>
            <a:p>
              <a:pPr eaLnBrk="0" fontAlgn="auto" hangingPunct="0">
                <a:spcAft>
                  <a:spcPts val="0"/>
                </a:spcAft>
                <a:defRPr/>
              </a:pPr>
              <a:endParaRPr lang="en-GB">
                <a:latin typeface="Times" charset="0"/>
                <a:cs typeface="+mn-cs"/>
              </a:endParaRPr>
            </a:p>
          </p:txBody>
        </p:sp>
        <p:pic>
          <p:nvPicPr>
            <p:cNvPr id="6" name="Picture 7"/>
            <p:cNvPicPr>
              <a:picLocks noChangeAspect="1" noChangeArrowheads="1"/>
            </p:cNvPicPr>
            <p:nvPr/>
          </p:nvPicPr>
          <p:blipFill>
            <a:blip r:embed="rId2" cstate="email"/>
            <a:srcRect/>
            <a:stretch>
              <a:fillRect/>
            </a:stretch>
          </p:blipFill>
          <p:spPr bwMode="auto">
            <a:xfrm>
              <a:off x="90488" y="109538"/>
              <a:ext cx="1096962" cy="1258887"/>
            </a:xfrm>
            <a:prstGeom prst="rect">
              <a:avLst/>
            </a:prstGeom>
            <a:noFill/>
            <a:ln w="9525">
              <a:noFill/>
              <a:miter lim="800000"/>
              <a:headEnd/>
              <a:tailEnd/>
            </a:ln>
          </p:spPr>
        </p:pic>
        <p:pic>
          <p:nvPicPr>
            <p:cNvPr id="7" name="Picture 8" descr="vlcsnap-2012-11-06-10h36m07s152.jpg"/>
            <p:cNvPicPr>
              <a:picLocks noChangeAspect="1"/>
            </p:cNvPicPr>
            <p:nvPr/>
          </p:nvPicPr>
          <p:blipFill>
            <a:blip r:embed="rId3" cstate="email"/>
            <a:srcRect/>
            <a:stretch>
              <a:fillRect/>
            </a:stretch>
          </p:blipFill>
          <p:spPr bwMode="auto">
            <a:xfrm>
              <a:off x="1258888" y="42863"/>
              <a:ext cx="1573212" cy="1260475"/>
            </a:xfrm>
            <a:prstGeom prst="rect">
              <a:avLst/>
            </a:prstGeom>
            <a:noFill/>
            <a:ln w="9525">
              <a:noFill/>
              <a:miter lim="800000"/>
              <a:headEnd/>
              <a:tailEnd/>
            </a:ln>
          </p:spPr>
        </p:pic>
        <p:pic>
          <p:nvPicPr>
            <p:cNvPr id="8" name="Picture 9" descr="IMG_1981.jpg"/>
            <p:cNvPicPr>
              <a:picLocks noChangeAspect="1"/>
            </p:cNvPicPr>
            <p:nvPr/>
          </p:nvPicPr>
          <p:blipFill>
            <a:blip r:embed="rId4" cstate="email"/>
            <a:srcRect l="-311"/>
            <a:stretch>
              <a:fillRect/>
            </a:stretch>
          </p:blipFill>
          <p:spPr bwMode="auto">
            <a:xfrm>
              <a:off x="5132388" y="44450"/>
              <a:ext cx="2376487" cy="1260475"/>
            </a:xfrm>
            <a:prstGeom prst="rect">
              <a:avLst/>
            </a:prstGeom>
            <a:noFill/>
            <a:ln w="9525">
              <a:noFill/>
              <a:miter lim="800000"/>
              <a:headEnd/>
              <a:tailEnd/>
            </a:ln>
          </p:spPr>
        </p:pic>
        <p:pic>
          <p:nvPicPr>
            <p:cNvPr id="9" name="Picture 10" descr="015 Groups waits for agreed estimated accuracy of 3.5.jpg"/>
            <p:cNvPicPr>
              <a:picLocks noChangeAspect="1"/>
            </p:cNvPicPr>
            <p:nvPr/>
          </p:nvPicPr>
          <p:blipFill>
            <a:blip r:embed="rId5" cstate="email"/>
            <a:srcRect l="-3578"/>
            <a:stretch>
              <a:fillRect/>
            </a:stretch>
          </p:blipFill>
          <p:spPr bwMode="auto">
            <a:xfrm>
              <a:off x="2822575" y="42863"/>
              <a:ext cx="2238375" cy="1260475"/>
            </a:xfrm>
            <a:prstGeom prst="rect">
              <a:avLst/>
            </a:prstGeom>
            <a:noFill/>
            <a:ln w="9525">
              <a:noFill/>
              <a:miter lim="800000"/>
              <a:headEnd/>
              <a:tailEnd/>
            </a:ln>
          </p:spPr>
        </p:pic>
        <p:pic>
          <p:nvPicPr>
            <p:cNvPr id="10" name="Picture 12" descr="IMG_8533.jpg"/>
            <p:cNvPicPr>
              <a:picLocks noChangeAspect="1"/>
            </p:cNvPicPr>
            <p:nvPr/>
          </p:nvPicPr>
          <p:blipFill>
            <a:blip r:embed="rId6" cstate="email"/>
            <a:srcRect/>
            <a:stretch>
              <a:fillRect/>
            </a:stretch>
          </p:blipFill>
          <p:spPr bwMode="auto">
            <a:xfrm>
              <a:off x="7591425" y="44450"/>
              <a:ext cx="1425575" cy="1260475"/>
            </a:xfrm>
            <a:prstGeom prst="rect">
              <a:avLst/>
            </a:prstGeom>
            <a:noFill/>
            <a:ln w="9525">
              <a:noFill/>
              <a:miter lim="800000"/>
              <a:headEnd/>
              <a:tailEnd/>
            </a:ln>
          </p:spPr>
        </p:pic>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grpSp>
        <p:nvGrpSpPr>
          <p:cNvPr id="4" name="Group 3"/>
          <p:cNvGrpSpPr/>
          <p:nvPr userDrawn="1"/>
        </p:nvGrpSpPr>
        <p:grpSpPr>
          <a:xfrm>
            <a:off x="0" y="-9525"/>
            <a:ext cx="9144000" cy="1377950"/>
            <a:chOff x="0" y="-9525"/>
            <a:chExt cx="9144000" cy="1377950"/>
          </a:xfrm>
        </p:grpSpPr>
        <p:sp>
          <p:nvSpPr>
            <p:cNvPr id="5" name="Rectangle 2"/>
            <p:cNvSpPr>
              <a:spLocks noChangeArrowheads="1"/>
            </p:cNvSpPr>
            <p:nvPr/>
          </p:nvSpPr>
          <p:spPr bwMode="auto">
            <a:xfrm>
              <a:off x="0" y="-9525"/>
              <a:ext cx="9144000" cy="1377950"/>
            </a:xfrm>
            <a:prstGeom prst="rect">
              <a:avLst/>
            </a:prstGeom>
            <a:solidFill>
              <a:srgbClr val="99CC00"/>
            </a:solidFill>
            <a:ln w="9525">
              <a:noFill/>
              <a:miter lim="800000"/>
              <a:headEnd/>
              <a:tailEnd/>
            </a:ln>
          </p:spPr>
          <p:txBody>
            <a:bodyPr wrap="none" anchor="ctr"/>
            <a:lstStyle/>
            <a:p>
              <a:pPr eaLnBrk="0" fontAlgn="auto" hangingPunct="0">
                <a:spcAft>
                  <a:spcPts val="0"/>
                </a:spcAft>
                <a:defRPr/>
              </a:pPr>
              <a:endParaRPr lang="en-GB">
                <a:latin typeface="Times" charset="0"/>
                <a:cs typeface="+mn-cs"/>
              </a:endParaRPr>
            </a:p>
          </p:txBody>
        </p:sp>
        <p:pic>
          <p:nvPicPr>
            <p:cNvPr id="6" name="Picture 7"/>
            <p:cNvPicPr>
              <a:picLocks noChangeAspect="1" noChangeArrowheads="1"/>
            </p:cNvPicPr>
            <p:nvPr/>
          </p:nvPicPr>
          <p:blipFill>
            <a:blip r:embed="rId2" cstate="email"/>
            <a:srcRect/>
            <a:stretch>
              <a:fillRect/>
            </a:stretch>
          </p:blipFill>
          <p:spPr bwMode="auto">
            <a:xfrm>
              <a:off x="90488" y="109538"/>
              <a:ext cx="1096962" cy="1258887"/>
            </a:xfrm>
            <a:prstGeom prst="rect">
              <a:avLst/>
            </a:prstGeom>
            <a:noFill/>
            <a:ln w="9525">
              <a:noFill/>
              <a:miter lim="800000"/>
              <a:headEnd/>
              <a:tailEnd/>
            </a:ln>
          </p:spPr>
        </p:pic>
        <p:pic>
          <p:nvPicPr>
            <p:cNvPr id="7" name="Picture 8" descr="vlcsnap-2012-11-06-10h36m07s152.jpg"/>
            <p:cNvPicPr>
              <a:picLocks noChangeAspect="1"/>
            </p:cNvPicPr>
            <p:nvPr/>
          </p:nvPicPr>
          <p:blipFill>
            <a:blip r:embed="rId3" cstate="email"/>
            <a:srcRect/>
            <a:stretch>
              <a:fillRect/>
            </a:stretch>
          </p:blipFill>
          <p:spPr bwMode="auto">
            <a:xfrm>
              <a:off x="1258888" y="42863"/>
              <a:ext cx="1573212" cy="1260475"/>
            </a:xfrm>
            <a:prstGeom prst="rect">
              <a:avLst/>
            </a:prstGeom>
            <a:noFill/>
            <a:ln w="9525">
              <a:noFill/>
              <a:miter lim="800000"/>
              <a:headEnd/>
              <a:tailEnd/>
            </a:ln>
          </p:spPr>
        </p:pic>
        <p:pic>
          <p:nvPicPr>
            <p:cNvPr id="8" name="Picture 9" descr="IMG_1981.jpg"/>
            <p:cNvPicPr>
              <a:picLocks noChangeAspect="1"/>
            </p:cNvPicPr>
            <p:nvPr/>
          </p:nvPicPr>
          <p:blipFill>
            <a:blip r:embed="rId4" cstate="email"/>
            <a:srcRect l="-311"/>
            <a:stretch>
              <a:fillRect/>
            </a:stretch>
          </p:blipFill>
          <p:spPr bwMode="auto">
            <a:xfrm>
              <a:off x="5132388" y="44450"/>
              <a:ext cx="2376487" cy="1260475"/>
            </a:xfrm>
            <a:prstGeom prst="rect">
              <a:avLst/>
            </a:prstGeom>
            <a:noFill/>
            <a:ln w="9525">
              <a:noFill/>
              <a:miter lim="800000"/>
              <a:headEnd/>
              <a:tailEnd/>
            </a:ln>
          </p:spPr>
        </p:pic>
        <p:pic>
          <p:nvPicPr>
            <p:cNvPr id="9" name="Picture 10" descr="015 Groups waits for agreed estimated accuracy of 3.5.jpg"/>
            <p:cNvPicPr>
              <a:picLocks noChangeAspect="1"/>
            </p:cNvPicPr>
            <p:nvPr/>
          </p:nvPicPr>
          <p:blipFill>
            <a:blip r:embed="rId5" cstate="email"/>
            <a:srcRect l="-3578"/>
            <a:stretch>
              <a:fillRect/>
            </a:stretch>
          </p:blipFill>
          <p:spPr bwMode="auto">
            <a:xfrm>
              <a:off x="2822575" y="42863"/>
              <a:ext cx="2238375" cy="1260475"/>
            </a:xfrm>
            <a:prstGeom prst="rect">
              <a:avLst/>
            </a:prstGeom>
            <a:noFill/>
            <a:ln w="9525">
              <a:noFill/>
              <a:miter lim="800000"/>
              <a:headEnd/>
              <a:tailEnd/>
            </a:ln>
          </p:spPr>
        </p:pic>
        <p:pic>
          <p:nvPicPr>
            <p:cNvPr id="10" name="Picture 12" descr="IMG_8533.jpg"/>
            <p:cNvPicPr>
              <a:picLocks noChangeAspect="1"/>
            </p:cNvPicPr>
            <p:nvPr/>
          </p:nvPicPr>
          <p:blipFill>
            <a:blip r:embed="rId6" cstate="email"/>
            <a:srcRect/>
            <a:stretch>
              <a:fillRect/>
            </a:stretch>
          </p:blipFill>
          <p:spPr bwMode="auto">
            <a:xfrm>
              <a:off x="7591425" y="44450"/>
              <a:ext cx="1425575" cy="1260475"/>
            </a:xfrm>
            <a:prstGeom prst="rect">
              <a:avLst/>
            </a:prstGeom>
            <a:noFill/>
            <a:ln w="9525">
              <a:noFill/>
              <a:miter lim="800000"/>
              <a:headEnd/>
              <a:tailEnd/>
            </a:ln>
          </p:spPr>
        </p:pic>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757488"/>
            <a:ext cx="4038600" cy="386167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757488"/>
            <a:ext cx="4038600" cy="386167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grpSp>
        <p:nvGrpSpPr>
          <p:cNvPr id="5" name="Group 4"/>
          <p:cNvGrpSpPr/>
          <p:nvPr userDrawn="1"/>
        </p:nvGrpSpPr>
        <p:grpSpPr>
          <a:xfrm>
            <a:off x="0" y="-9525"/>
            <a:ext cx="9144000" cy="1377950"/>
            <a:chOff x="0" y="-9525"/>
            <a:chExt cx="9144000" cy="1377950"/>
          </a:xfrm>
        </p:grpSpPr>
        <p:sp>
          <p:nvSpPr>
            <p:cNvPr id="6" name="Rectangle 2"/>
            <p:cNvSpPr>
              <a:spLocks noChangeArrowheads="1"/>
            </p:cNvSpPr>
            <p:nvPr/>
          </p:nvSpPr>
          <p:spPr bwMode="auto">
            <a:xfrm>
              <a:off x="0" y="-9525"/>
              <a:ext cx="9144000" cy="1377950"/>
            </a:xfrm>
            <a:prstGeom prst="rect">
              <a:avLst/>
            </a:prstGeom>
            <a:solidFill>
              <a:srgbClr val="99CC00"/>
            </a:solidFill>
            <a:ln w="9525">
              <a:noFill/>
              <a:miter lim="800000"/>
              <a:headEnd/>
              <a:tailEnd/>
            </a:ln>
          </p:spPr>
          <p:txBody>
            <a:bodyPr wrap="none" anchor="ctr"/>
            <a:lstStyle/>
            <a:p>
              <a:pPr eaLnBrk="0" fontAlgn="auto" hangingPunct="0">
                <a:spcAft>
                  <a:spcPts val="0"/>
                </a:spcAft>
                <a:defRPr/>
              </a:pPr>
              <a:endParaRPr lang="en-GB">
                <a:latin typeface="Times" charset="0"/>
                <a:cs typeface="+mn-cs"/>
              </a:endParaRPr>
            </a:p>
          </p:txBody>
        </p:sp>
        <p:pic>
          <p:nvPicPr>
            <p:cNvPr id="7" name="Picture 7"/>
            <p:cNvPicPr>
              <a:picLocks noChangeAspect="1" noChangeArrowheads="1"/>
            </p:cNvPicPr>
            <p:nvPr/>
          </p:nvPicPr>
          <p:blipFill>
            <a:blip r:embed="rId2" cstate="email"/>
            <a:srcRect/>
            <a:stretch>
              <a:fillRect/>
            </a:stretch>
          </p:blipFill>
          <p:spPr bwMode="auto">
            <a:xfrm>
              <a:off x="90488" y="109538"/>
              <a:ext cx="1096962" cy="1258887"/>
            </a:xfrm>
            <a:prstGeom prst="rect">
              <a:avLst/>
            </a:prstGeom>
            <a:noFill/>
            <a:ln w="9525">
              <a:noFill/>
              <a:miter lim="800000"/>
              <a:headEnd/>
              <a:tailEnd/>
            </a:ln>
          </p:spPr>
        </p:pic>
        <p:pic>
          <p:nvPicPr>
            <p:cNvPr id="8" name="Picture 8" descr="vlcsnap-2012-11-06-10h36m07s152.jpg"/>
            <p:cNvPicPr>
              <a:picLocks noChangeAspect="1"/>
            </p:cNvPicPr>
            <p:nvPr/>
          </p:nvPicPr>
          <p:blipFill>
            <a:blip r:embed="rId3" cstate="email"/>
            <a:srcRect/>
            <a:stretch>
              <a:fillRect/>
            </a:stretch>
          </p:blipFill>
          <p:spPr bwMode="auto">
            <a:xfrm>
              <a:off x="1258888" y="42863"/>
              <a:ext cx="1573212" cy="1260475"/>
            </a:xfrm>
            <a:prstGeom prst="rect">
              <a:avLst/>
            </a:prstGeom>
            <a:noFill/>
            <a:ln w="9525">
              <a:noFill/>
              <a:miter lim="800000"/>
              <a:headEnd/>
              <a:tailEnd/>
            </a:ln>
          </p:spPr>
        </p:pic>
        <p:pic>
          <p:nvPicPr>
            <p:cNvPr id="9" name="Picture 9" descr="IMG_1981.jpg"/>
            <p:cNvPicPr>
              <a:picLocks noChangeAspect="1"/>
            </p:cNvPicPr>
            <p:nvPr/>
          </p:nvPicPr>
          <p:blipFill>
            <a:blip r:embed="rId4" cstate="email"/>
            <a:srcRect l="-311"/>
            <a:stretch>
              <a:fillRect/>
            </a:stretch>
          </p:blipFill>
          <p:spPr bwMode="auto">
            <a:xfrm>
              <a:off x="5132388" y="44450"/>
              <a:ext cx="2376487" cy="1260475"/>
            </a:xfrm>
            <a:prstGeom prst="rect">
              <a:avLst/>
            </a:prstGeom>
            <a:noFill/>
            <a:ln w="9525">
              <a:noFill/>
              <a:miter lim="800000"/>
              <a:headEnd/>
              <a:tailEnd/>
            </a:ln>
          </p:spPr>
        </p:pic>
        <p:pic>
          <p:nvPicPr>
            <p:cNvPr id="10" name="Picture 10" descr="015 Groups waits for agreed estimated accuracy of 3.5.jpg"/>
            <p:cNvPicPr>
              <a:picLocks noChangeAspect="1"/>
            </p:cNvPicPr>
            <p:nvPr/>
          </p:nvPicPr>
          <p:blipFill>
            <a:blip r:embed="rId5" cstate="email"/>
            <a:srcRect l="-3578"/>
            <a:stretch>
              <a:fillRect/>
            </a:stretch>
          </p:blipFill>
          <p:spPr bwMode="auto">
            <a:xfrm>
              <a:off x="2822575" y="42863"/>
              <a:ext cx="2238375" cy="1260475"/>
            </a:xfrm>
            <a:prstGeom prst="rect">
              <a:avLst/>
            </a:prstGeom>
            <a:noFill/>
            <a:ln w="9525">
              <a:noFill/>
              <a:miter lim="800000"/>
              <a:headEnd/>
              <a:tailEnd/>
            </a:ln>
          </p:spPr>
        </p:pic>
        <p:pic>
          <p:nvPicPr>
            <p:cNvPr id="11" name="Picture 12" descr="IMG_8533.jpg"/>
            <p:cNvPicPr>
              <a:picLocks noChangeAspect="1"/>
            </p:cNvPicPr>
            <p:nvPr/>
          </p:nvPicPr>
          <p:blipFill>
            <a:blip r:embed="rId6" cstate="email"/>
            <a:srcRect/>
            <a:stretch>
              <a:fillRect/>
            </a:stretch>
          </p:blipFill>
          <p:spPr bwMode="auto">
            <a:xfrm>
              <a:off x="7591425" y="44450"/>
              <a:ext cx="1425575" cy="1260475"/>
            </a:xfrm>
            <a:prstGeom prst="rect">
              <a:avLst/>
            </a:prstGeom>
            <a:noFill/>
            <a:ln w="9525">
              <a:noFill/>
              <a:miter lim="800000"/>
              <a:headEnd/>
              <a:tailEnd/>
            </a:ln>
          </p:spPr>
        </p:pic>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rot="10800000" flipV="1">
            <a:off x="457200" y="2625258"/>
            <a:ext cx="4040188" cy="58261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3248815"/>
            <a:ext cx="4040188" cy="336867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rot="10800000" flipV="1">
            <a:off x="4645025" y="2625258"/>
            <a:ext cx="4041775" cy="58261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3248815"/>
            <a:ext cx="4041775" cy="33686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grpSp>
        <p:nvGrpSpPr>
          <p:cNvPr id="7" name="Group 6"/>
          <p:cNvGrpSpPr/>
          <p:nvPr userDrawn="1"/>
        </p:nvGrpSpPr>
        <p:grpSpPr>
          <a:xfrm>
            <a:off x="0" y="-9525"/>
            <a:ext cx="9144000" cy="1377950"/>
            <a:chOff x="0" y="-9525"/>
            <a:chExt cx="9144000" cy="1377950"/>
          </a:xfrm>
        </p:grpSpPr>
        <p:sp>
          <p:nvSpPr>
            <p:cNvPr id="8" name="Rectangle 2"/>
            <p:cNvSpPr>
              <a:spLocks noChangeArrowheads="1"/>
            </p:cNvSpPr>
            <p:nvPr/>
          </p:nvSpPr>
          <p:spPr bwMode="auto">
            <a:xfrm>
              <a:off x="0" y="-9525"/>
              <a:ext cx="9144000" cy="1377950"/>
            </a:xfrm>
            <a:prstGeom prst="rect">
              <a:avLst/>
            </a:prstGeom>
            <a:solidFill>
              <a:srgbClr val="99CC00"/>
            </a:solidFill>
            <a:ln w="9525">
              <a:noFill/>
              <a:miter lim="800000"/>
              <a:headEnd/>
              <a:tailEnd/>
            </a:ln>
          </p:spPr>
          <p:txBody>
            <a:bodyPr wrap="none" anchor="ctr"/>
            <a:lstStyle/>
            <a:p>
              <a:pPr eaLnBrk="0" fontAlgn="auto" hangingPunct="0">
                <a:spcAft>
                  <a:spcPts val="0"/>
                </a:spcAft>
                <a:defRPr/>
              </a:pPr>
              <a:endParaRPr lang="en-GB">
                <a:latin typeface="Times" charset="0"/>
                <a:cs typeface="+mn-cs"/>
              </a:endParaRPr>
            </a:p>
          </p:txBody>
        </p:sp>
        <p:pic>
          <p:nvPicPr>
            <p:cNvPr id="9" name="Picture 7"/>
            <p:cNvPicPr>
              <a:picLocks noChangeAspect="1" noChangeArrowheads="1"/>
            </p:cNvPicPr>
            <p:nvPr/>
          </p:nvPicPr>
          <p:blipFill>
            <a:blip r:embed="rId2" cstate="email"/>
            <a:srcRect/>
            <a:stretch>
              <a:fillRect/>
            </a:stretch>
          </p:blipFill>
          <p:spPr bwMode="auto">
            <a:xfrm>
              <a:off x="90488" y="109538"/>
              <a:ext cx="1096962" cy="1258887"/>
            </a:xfrm>
            <a:prstGeom prst="rect">
              <a:avLst/>
            </a:prstGeom>
            <a:noFill/>
            <a:ln w="9525">
              <a:noFill/>
              <a:miter lim="800000"/>
              <a:headEnd/>
              <a:tailEnd/>
            </a:ln>
          </p:spPr>
        </p:pic>
        <p:pic>
          <p:nvPicPr>
            <p:cNvPr id="10" name="Picture 8" descr="vlcsnap-2012-11-06-10h36m07s152.jpg"/>
            <p:cNvPicPr>
              <a:picLocks noChangeAspect="1"/>
            </p:cNvPicPr>
            <p:nvPr/>
          </p:nvPicPr>
          <p:blipFill>
            <a:blip r:embed="rId3" cstate="email"/>
            <a:srcRect/>
            <a:stretch>
              <a:fillRect/>
            </a:stretch>
          </p:blipFill>
          <p:spPr bwMode="auto">
            <a:xfrm>
              <a:off x="1258888" y="42863"/>
              <a:ext cx="1573212" cy="1260475"/>
            </a:xfrm>
            <a:prstGeom prst="rect">
              <a:avLst/>
            </a:prstGeom>
            <a:noFill/>
            <a:ln w="9525">
              <a:noFill/>
              <a:miter lim="800000"/>
              <a:headEnd/>
              <a:tailEnd/>
            </a:ln>
          </p:spPr>
        </p:pic>
        <p:pic>
          <p:nvPicPr>
            <p:cNvPr id="11" name="Picture 9" descr="IMG_1981.jpg"/>
            <p:cNvPicPr>
              <a:picLocks noChangeAspect="1"/>
            </p:cNvPicPr>
            <p:nvPr/>
          </p:nvPicPr>
          <p:blipFill>
            <a:blip r:embed="rId4" cstate="email"/>
            <a:srcRect l="-311"/>
            <a:stretch>
              <a:fillRect/>
            </a:stretch>
          </p:blipFill>
          <p:spPr bwMode="auto">
            <a:xfrm>
              <a:off x="5132388" y="44450"/>
              <a:ext cx="2376487" cy="1260475"/>
            </a:xfrm>
            <a:prstGeom prst="rect">
              <a:avLst/>
            </a:prstGeom>
            <a:noFill/>
            <a:ln w="9525">
              <a:noFill/>
              <a:miter lim="800000"/>
              <a:headEnd/>
              <a:tailEnd/>
            </a:ln>
          </p:spPr>
        </p:pic>
        <p:pic>
          <p:nvPicPr>
            <p:cNvPr id="12" name="Picture 10" descr="015 Groups waits for agreed estimated accuracy of 3.5.jpg"/>
            <p:cNvPicPr>
              <a:picLocks noChangeAspect="1"/>
            </p:cNvPicPr>
            <p:nvPr/>
          </p:nvPicPr>
          <p:blipFill>
            <a:blip r:embed="rId5" cstate="email"/>
            <a:srcRect l="-3578"/>
            <a:stretch>
              <a:fillRect/>
            </a:stretch>
          </p:blipFill>
          <p:spPr bwMode="auto">
            <a:xfrm>
              <a:off x="2822575" y="42863"/>
              <a:ext cx="2238375" cy="1260475"/>
            </a:xfrm>
            <a:prstGeom prst="rect">
              <a:avLst/>
            </a:prstGeom>
            <a:noFill/>
            <a:ln w="9525">
              <a:noFill/>
              <a:miter lim="800000"/>
              <a:headEnd/>
              <a:tailEnd/>
            </a:ln>
          </p:spPr>
        </p:pic>
        <p:pic>
          <p:nvPicPr>
            <p:cNvPr id="13" name="Picture 12" descr="IMG_8533.jpg"/>
            <p:cNvPicPr>
              <a:picLocks noChangeAspect="1"/>
            </p:cNvPicPr>
            <p:nvPr/>
          </p:nvPicPr>
          <p:blipFill>
            <a:blip r:embed="rId6" cstate="email"/>
            <a:srcRect/>
            <a:stretch>
              <a:fillRect/>
            </a:stretch>
          </p:blipFill>
          <p:spPr bwMode="auto">
            <a:xfrm>
              <a:off x="7591425" y="44450"/>
              <a:ext cx="1425575" cy="1260475"/>
            </a:xfrm>
            <a:prstGeom prst="rect">
              <a:avLst/>
            </a:prstGeom>
            <a:noFill/>
            <a:ln w="9525">
              <a:noFill/>
              <a:miter lim="800000"/>
              <a:headEnd/>
              <a:tailEnd/>
            </a:ln>
          </p:spPr>
        </p:pic>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grpSp>
        <p:nvGrpSpPr>
          <p:cNvPr id="3" name="Group 2"/>
          <p:cNvGrpSpPr/>
          <p:nvPr userDrawn="1"/>
        </p:nvGrpSpPr>
        <p:grpSpPr>
          <a:xfrm>
            <a:off x="0" y="-9525"/>
            <a:ext cx="9144000" cy="1377950"/>
            <a:chOff x="0" y="-9525"/>
            <a:chExt cx="9144000" cy="1377950"/>
          </a:xfrm>
        </p:grpSpPr>
        <p:sp>
          <p:nvSpPr>
            <p:cNvPr id="4" name="Rectangle 2"/>
            <p:cNvSpPr>
              <a:spLocks noChangeArrowheads="1"/>
            </p:cNvSpPr>
            <p:nvPr/>
          </p:nvSpPr>
          <p:spPr bwMode="auto">
            <a:xfrm>
              <a:off x="0" y="-9525"/>
              <a:ext cx="9144000" cy="1377950"/>
            </a:xfrm>
            <a:prstGeom prst="rect">
              <a:avLst/>
            </a:prstGeom>
            <a:solidFill>
              <a:srgbClr val="99CC00"/>
            </a:solidFill>
            <a:ln w="9525">
              <a:noFill/>
              <a:miter lim="800000"/>
              <a:headEnd/>
              <a:tailEnd/>
            </a:ln>
          </p:spPr>
          <p:txBody>
            <a:bodyPr wrap="none" anchor="ctr"/>
            <a:lstStyle/>
            <a:p>
              <a:pPr eaLnBrk="0" fontAlgn="auto" hangingPunct="0">
                <a:spcAft>
                  <a:spcPts val="0"/>
                </a:spcAft>
                <a:defRPr/>
              </a:pPr>
              <a:endParaRPr lang="en-GB">
                <a:latin typeface="Times" charset="0"/>
                <a:cs typeface="+mn-cs"/>
              </a:endParaRPr>
            </a:p>
          </p:txBody>
        </p:sp>
        <p:pic>
          <p:nvPicPr>
            <p:cNvPr id="5" name="Picture 7"/>
            <p:cNvPicPr>
              <a:picLocks noChangeAspect="1" noChangeArrowheads="1"/>
            </p:cNvPicPr>
            <p:nvPr/>
          </p:nvPicPr>
          <p:blipFill>
            <a:blip r:embed="rId2" cstate="email"/>
            <a:srcRect/>
            <a:stretch>
              <a:fillRect/>
            </a:stretch>
          </p:blipFill>
          <p:spPr bwMode="auto">
            <a:xfrm>
              <a:off x="90488" y="109538"/>
              <a:ext cx="1096962" cy="1258887"/>
            </a:xfrm>
            <a:prstGeom prst="rect">
              <a:avLst/>
            </a:prstGeom>
            <a:noFill/>
            <a:ln w="9525">
              <a:noFill/>
              <a:miter lim="800000"/>
              <a:headEnd/>
              <a:tailEnd/>
            </a:ln>
          </p:spPr>
        </p:pic>
        <p:pic>
          <p:nvPicPr>
            <p:cNvPr id="6" name="Picture 8" descr="vlcsnap-2012-11-06-10h36m07s152.jpg"/>
            <p:cNvPicPr>
              <a:picLocks noChangeAspect="1"/>
            </p:cNvPicPr>
            <p:nvPr/>
          </p:nvPicPr>
          <p:blipFill>
            <a:blip r:embed="rId3" cstate="email"/>
            <a:srcRect/>
            <a:stretch>
              <a:fillRect/>
            </a:stretch>
          </p:blipFill>
          <p:spPr bwMode="auto">
            <a:xfrm>
              <a:off x="1258888" y="42863"/>
              <a:ext cx="1573212" cy="1260475"/>
            </a:xfrm>
            <a:prstGeom prst="rect">
              <a:avLst/>
            </a:prstGeom>
            <a:noFill/>
            <a:ln w="9525">
              <a:noFill/>
              <a:miter lim="800000"/>
              <a:headEnd/>
              <a:tailEnd/>
            </a:ln>
          </p:spPr>
        </p:pic>
        <p:pic>
          <p:nvPicPr>
            <p:cNvPr id="7" name="Picture 9" descr="IMG_1981.jpg"/>
            <p:cNvPicPr>
              <a:picLocks noChangeAspect="1"/>
            </p:cNvPicPr>
            <p:nvPr/>
          </p:nvPicPr>
          <p:blipFill>
            <a:blip r:embed="rId4" cstate="email"/>
            <a:srcRect l="-311"/>
            <a:stretch>
              <a:fillRect/>
            </a:stretch>
          </p:blipFill>
          <p:spPr bwMode="auto">
            <a:xfrm>
              <a:off x="5132388" y="44450"/>
              <a:ext cx="2376487" cy="1260475"/>
            </a:xfrm>
            <a:prstGeom prst="rect">
              <a:avLst/>
            </a:prstGeom>
            <a:noFill/>
            <a:ln w="9525">
              <a:noFill/>
              <a:miter lim="800000"/>
              <a:headEnd/>
              <a:tailEnd/>
            </a:ln>
          </p:spPr>
        </p:pic>
        <p:pic>
          <p:nvPicPr>
            <p:cNvPr id="8" name="Picture 10" descr="015 Groups waits for agreed estimated accuracy of 3.5.jpg"/>
            <p:cNvPicPr>
              <a:picLocks noChangeAspect="1"/>
            </p:cNvPicPr>
            <p:nvPr/>
          </p:nvPicPr>
          <p:blipFill>
            <a:blip r:embed="rId5" cstate="email"/>
            <a:srcRect l="-3578"/>
            <a:stretch>
              <a:fillRect/>
            </a:stretch>
          </p:blipFill>
          <p:spPr bwMode="auto">
            <a:xfrm>
              <a:off x="2822575" y="42863"/>
              <a:ext cx="2238375" cy="1260475"/>
            </a:xfrm>
            <a:prstGeom prst="rect">
              <a:avLst/>
            </a:prstGeom>
            <a:noFill/>
            <a:ln w="9525">
              <a:noFill/>
              <a:miter lim="800000"/>
              <a:headEnd/>
              <a:tailEnd/>
            </a:ln>
          </p:spPr>
        </p:pic>
        <p:pic>
          <p:nvPicPr>
            <p:cNvPr id="9" name="Picture 12" descr="IMG_8533.jpg"/>
            <p:cNvPicPr>
              <a:picLocks noChangeAspect="1"/>
            </p:cNvPicPr>
            <p:nvPr/>
          </p:nvPicPr>
          <p:blipFill>
            <a:blip r:embed="rId6" cstate="email"/>
            <a:srcRect/>
            <a:stretch>
              <a:fillRect/>
            </a:stretch>
          </p:blipFill>
          <p:spPr bwMode="auto">
            <a:xfrm>
              <a:off x="7591425" y="44450"/>
              <a:ext cx="1425575" cy="1260475"/>
            </a:xfrm>
            <a:prstGeom prst="rect">
              <a:avLst/>
            </a:prstGeom>
            <a:noFill/>
            <a:ln w="9525">
              <a:noFill/>
              <a:miter lim="800000"/>
              <a:headEnd/>
              <a:tailEnd/>
            </a:ln>
          </p:spPr>
        </p:pic>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615478"/>
            <a:ext cx="3008313" cy="822922"/>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514600"/>
            <a:ext cx="5111750" cy="41449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2514600"/>
            <a:ext cx="3008313" cy="41449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grpSp>
        <p:nvGrpSpPr>
          <p:cNvPr id="5" name="Group 4"/>
          <p:cNvGrpSpPr/>
          <p:nvPr userDrawn="1"/>
        </p:nvGrpSpPr>
        <p:grpSpPr>
          <a:xfrm>
            <a:off x="0" y="-9525"/>
            <a:ext cx="9144000" cy="1377950"/>
            <a:chOff x="0" y="-9525"/>
            <a:chExt cx="9144000" cy="1377950"/>
          </a:xfrm>
        </p:grpSpPr>
        <p:sp>
          <p:nvSpPr>
            <p:cNvPr id="6" name="Rectangle 2"/>
            <p:cNvSpPr>
              <a:spLocks noChangeArrowheads="1"/>
            </p:cNvSpPr>
            <p:nvPr/>
          </p:nvSpPr>
          <p:spPr bwMode="auto">
            <a:xfrm>
              <a:off x="0" y="-9525"/>
              <a:ext cx="9144000" cy="1377950"/>
            </a:xfrm>
            <a:prstGeom prst="rect">
              <a:avLst/>
            </a:prstGeom>
            <a:solidFill>
              <a:srgbClr val="99CC00"/>
            </a:solidFill>
            <a:ln w="9525">
              <a:noFill/>
              <a:miter lim="800000"/>
              <a:headEnd/>
              <a:tailEnd/>
            </a:ln>
          </p:spPr>
          <p:txBody>
            <a:bodyPr wrap="none" anchor="ctr"/>
            <a:lstStyle/>
            <a:p>
              <a:pPr eaLnBrk="0" fontAlgn="auto" hangingPunct="0">
                <a:spcAft>
                  <a:spcPts val="0"/>
                </a:spcAft>
                <a:defRPr/>
              </a:pPr>
              <a:endParaRPr lang="en-GB">
                <a:latin typeface="Times" charset="0"/>
                <a:cs typeface="+mn-cs"/>
              </a:endParaRPr>
            </a:p>
          </p:txBody>
        </p:sp>
        <p:pic>
          <p:nvPicPr>
            <p:cNvPr id="7" name="Picture 7"/>
            <p:cNvPicPr>
              <a:picLocks noChangeAspect="1" noChangeArrowheads="1"/>
            </p:cNvPicPr>
            <p:nvPr/>
          </p:nvPicPr>
          <p:blipFill>
            <a:blip r:embed="rId2" cstate="email"/>
            <a:srcRect/>
            <a:stretch>
              <a:fillRect/>
            </a:stretch>
          </p:blipFill>
          <p:spPr bwMode="auto">
            <a:xfrm>
              <a:off x="90488" y="109538"/>
              <a:ext cx="1096962" cy="1258887"/>
            </a:xfrm>
            <a:prstGeom prst="rect">
              <a:avLst/>
            </a:prstGeom>
            <a:noFill/>
            <a:ln w="9525">
              <a:noFill/>
              <a:miter lim="800000"/>
              <a:headEnd/>
              <a:tailEnd/>
            </a:ln>
          </p:spPr>
        </p:pic>
        <p:pic>
          <p:nvPicPr>
            <p:cNvPr id="8" name="Picture 8" descr="vlcsnap-2012-11-06-10h36m07s152.jpg"/>
            <p:cNvPicPr>
              <a:picLocks noChangeAspect="1"/>
            </p:cNvPicPr>
            <p:nvPr/>
          </p:nvPicPr>
          <p:blipFill>
            <a:blip r:embed="rId3" cstate="email"/>
            <a:srcRect/>
            <a:stretch>
              <a:fillRect/>
            </a:stretch>
          </p:blipFill>
          <p:spPr bwMode="auto">
            <a:xfrm>
              <a:off x="1258888" y="42863"/>
              <a:ext cx="1573212" cy="1260475"/>
            </a:xfrm>
            <a:prstGeom prst="rect">
              <a:avLst/>
            </a:prstGeom>
            <a:noFill/>
            <a:ln w="9525">
              <a:noFill/>
              <a:miter lim="800000"/>
              <a:headEnd/>
              <a:tailEnd/>
            </a:ln>
          </p:spPr>
        </p:pic>
        <p:pic>
          <p:nvPicPr>
            <p:cNvPr id="9" name="Picture 9" descr="IMG_1981.jpg"/>
            <p:cNvPicPr>
              <a:picLocks noChangeAspect="1"/>
            </p:cNvPicPr>
            <p:nvPr/>
          </p:nvPicPr>
          <p:blipFill>
            <a:blip r:embed="rId4" cstate="email"/>
            <a:srcRect l="-311"/>
            <a:stretch>
              <a:fillRect/>
            </a:stretch>
          </p:blipFill>
          <p:spPr bwMode="auto">
            <a:xfrm>
              <a:off x="5132388" y="44450"/>
              <a:ext cx="2376487" cy="1260475"/>
            </a:xfrm>
            <a:prstGeom prst="rect">
              <a:avLst/>
            </a:prstGeom>
            <a:noFill/>
            <a:ln w="9525">
              <a:noFill/>
              <a:miter lim="800000"/>
              <a:headEnd/>
              <a:tailEnd/>
            </a:ln>
          </p:spPr>
        </p:pic>
        <p:pic>
          <p:nvPicPr>
            <p:cNvPr id="10" name="Picture 10" descr="015 Groups waits for agreed estimated accuracy of 3.5.jpg"/>
            <p:cNvPicPr>
              <a:picLocks noChangeAspect="1"/>
            </p:cNvPicPr>
            <p:nvPr/>
          </p:nvPicPr>
          <p:blipFill>
            <a:blip r:embed="rId5" cstate="email"/>
            <a:srcRect l="-3578"/>
            <a:stretch>
              <a:fillRect/>
            </a:stretch>
          </p:blipFill>
          <p:spPr bwMode="auto">
            <a:xfrm>
              <a:off x="2822575" y="42863"/>
              <a:ext cx="2238375" cy="1260475"/>
            </a:xfrm>
            <a:prstGeom prst="rect">
              <a:avLst/>
            </a:prstGeom>
            <a:noFill/>
            <a:ln w="9525">
              <a:noFill/>
              <a:miter lim="800000"/>
              <a:headEnd/>
              <a:tailEnd/>
            </a:ln>
          </p:spPr>
        </p:pic>
        <p:pic>
          <p:nvPicPr>
            <p:cNvPr id="11" name="Picture 12" descr="IMG_8533.jpg"/>
            <p:cNvPicPr>
              <a:picLocks noChangeAspect="1"/>
            </p:cNvPicPr>
            <p:nvPr/>
          </p:nvPicPr>
          <p:blipFill>
            <a:blip r:embed="rId6" cstate="email"/>
            <a:srcRect/>
            <a:stretch>
              <a:fillRect/>
            </a:stretch>
          </p:blipFill>
          <p:spPr bwMode="auto">
            <a:xfrm>
              <a:off x="7591425" y="44450"/>
              <a:ext cx="1425575" cy="1260475"/>
            </a:xfrm>
            <a:prstGeom prst="rect">
              <a:avLst/>
            </a:prstGeom>
            <a:noFill/>
            <a:ln w="9525">
              <a:noFill/>
              <a:miter lim="800000"/>
              <a:headEnd/>
              <a:tailEnd/>
            </a:ln>
          </p:spPr>
        </p:pic>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701799"/>
            <a:ext cx="5486400" cy="302577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5" name="Group 4"/>
          <p:cNvGrpSpPr/>
          <p:nvPr userDrawn="1"/>
        </p:nvGrpSpPr>
        <p:grpSpPr>
          <a:xfrm>
            <a:off x="0" y="-9525"/>
            <a:ext cx="9144000" cy="1377950"/>
            <a:chOff x="0" y="-9525"/>
            <a:chExt cx="9144000" cy="1377950"/>
          </a:xfrm>
        </p:grpSpPr>
        <p:sp>
          <p:nvSpPr>
            <p:cNvPr id="6" name="Rectangle 2"/>
            <p:cNvSpPr>
              <a:spLocks noChangeArrowheads="1"/>
            </p:cNvSpPr>
            <p:nvPr/>
          </p:nvSpPr>
          <p:spPr bwMode="auto">
            <a:xfrm>
              <a:off x="0" y="-9525"/>
              <a:ext cx="9144000" cy="1377950"/>
            </a:xfrm>
            <a:prstGeom prst="rect">
              <a:avLst/>
            </a:prstGeom>
            <a:solidFill>
              <a:srgbClr val="99CC00"/>
            </a:solidFill>
            <a:ln w="9525">
              <a:noFill/>
              <a:miter lim="800000"/>
              <a:headEnd/>
              <a:tailEnd/>
            </a:ln>
          </p:spPr>
          <p:txBody>
            <a:bodyPr wrap="none" anchor="ctr"/>
            <a:lstStyle/>
            <a:p>
              <a:pPr eaLnBrk="0" fontAlgn="auto" hangingPunct="0">
                <a:spcAft>
                  <a:spcPts val="0"/>
                </a:spcAft>
                <a:defRPr/>
              </a:pPr>
              <a:endParaRPr lang="en-GB">
                <a:latin typeface="Times" charset="0"/>
                <a:cs typeface="+mn-cs"/>
              </a:endParaRPr>
            </a:p>
          </p:txBody>
        </p:sp>
        <p:pic>
          <p:nvPicPr>
            <p:cNvPr id="7" name="Picture 7"/>
            <p:cNvPicPr>
              <a:picLocks noChangeAspect="1" noChangeArrowheads="1"/>
            </p:cNvPicPr>
            <p:nvPr/>
          </p:nvPicPr>
          <p:blipFill>
            <a:blip r:embed="rId2" cstate="email"/>
            <a:srcRect/>
            <a:stretch>
              <a:fillRect/>
            </a:stretch>
          </p:blipFill>
          <p:spPr bwMode="auto">
            <a:xfrm>
              <a:off x="90488" y="109538"/>
              <a:ext cx="1096962" cy="1258887"/>
            </a:xfrm>
            <a:prstGeom prst="rect">
              <a:avLst/>
            </a:prstGeom>
            <a:noFill/>
            <a:ln w="9525">
              <a:noFill/>
              <a:miter lim="800000"/>
              <a:headEnd/>
              <a:tailEnd/>
            </a:ln>
          </p:spPr>
        </p:pic>
        <p:pic>
          <p:nvPicPr>
            <p:cNvPr id="8" name="Picture 8" descr="vlcsnap-2012-11-06-10h36m07s152.jpg"/>
            <p:cNvPicPr>
              <a:picLocks noChangeAspect="1"/>
            </p:cNvPicPr>
            <p:nvPr/>
          </p:nvPicPr>
          <p:blipFill>
            <a:blip r:embed="rId3" cstate="email"/>
            <a:srcRect/>
            <a:stretch>
              <a:fillRect/>
            </a:stretch>
          </p:blipFill>
          <p:spPr bwMode="auto">
            <a:xfrm>
              <a:off x="1258888" y="42863"/>
              <a:ext cx="1573212" cy="1260475"/>
            </a:xfrm>
            <a:prstGeom prst="rect">
              <a:avLst/>
            </a:prstGeom>
            <a:noFill/>
            <a:ln w="9525">
              <a:noFill/>
              <a:miter lim="800000"/>
              <a:headEnd/>
              <a:tailEnd/>
            </a:ln>
          </p:spPr>
        </p:pic>
        <p:pic>
          <p:nvPicPr>
            <p:cNvPr id="9" name="Picture 9" descr="IMG_1981.jpg"/>
            <p:cNvPicPr>
              <a:picLocks noChangeAspect="1"/>
            </p:cNvPicPr>
            <p:nvPr/>
          </p:nvPicPr>
          <p:blipFill>
            <a:blip r:embed="rId4" cstate="email"/>
            <a:srcRect l="-311"/>
            <a:stretch>
              <a:fillRect/>
            </a:stretch>
          </p:blipFill>
          <p:spPr bwMode="auto">
            <a:xfrm>
              <a:off x="5132388" y="44450"/>
              <a:ext cx="2376487" cy="1260475"/>
            </a:xfrm>
            <a:prstGeom prst="rect">
              <a:avLst/>
            </a:prstGeom>
            <a:noFill/>
            <a:ln w="9525">
              <a:noFill/>
              <a:miter lim="800000"/>
              <a:headEnd/>
              <a:tailEnd/>
            </a:ln>
          </p:spPr>
        </p:pic>
        <p:pic>
          <p:nvPicPr>
            <p:cNvPr id="10" name="Picture 10" descr="015 Groups waits for agreed estimated accuracy of 3.5.jpg"/>
            <p:cNvPicPr>
              <a:picLocks noChangeAspect="1"/>
            </p:cNvPicPr>
            <p:nvPr/>
          </p:nvPicPr>
          <p:blipFill>
            <a:blip r:embed="rId5" cstate="email"/>
            <a:srcRect l="-3578"/>
            <a:stretch>
              <a:fillRect/>
            </a:stretch>
          </p:blipFill>
          <p:spPr bwMode="auto">
            <a:xfrm>
              <a:off x="2822575" y="42863"/>
              <a:ext cx="2238375" cy="1260475"/>
            </a:xfrm>
            <a:prstGeom prst="rect">
              <a:avLst/>
            </a:prstGeom>
            <a:noFill/>
            <a:ln w="9525">
              <a:noFill/>
              <a:miter lim="800000"/>
              <a:headEnd/>
              <a:tailEnd/>
            </a:ln>
          </p:spPr>
        </p:pic>
        <p:pic>
          <p:nvPicPr>
            <p:cNvPr id="11" name="Picture 12" descr="IMG_8533.jpg"/>
            <p:cNvPicPr>
              <a:picLocks noChangeAspect="1"/>
            </p:cNvPicPr>
            <p:nvPr/>
          </p:nvPicPr>
          <p:blipFill>
            <a:blip r:embed="rId6" cstate="email"/>
            <a:srcRect/>
            <a:stretch>
              <a:fillRect/>
            </a:stretch>
          </p:blipFill>
          <p:spPr bwMode="auto">
            <a:xfrm>
              <a:off x="7591425" y="44450"/>
              <a:ext cx="1425575" cy="1260475"/>
            </a:xfrm>
            <a:prstGeom prst="rect">
              <a:avLst/>
            </a:prstGeom>
            <a:noFill/>
            <a:ln w="9525">
              <a:noFill/>
              <a:miter lim="800000"/>
              <a:headEnd/>
              <a:tailEnd/>
            </a:ln>
          </p:spPr>
        </p:pic>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42398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2647950"/>
            <a:ext cx="8229600" cy="41036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bg2"/>
          </a:solidFill>
          <a:latin typeface="Calibri" pitchFamily="34" charset="0"/>
        </a:defRPr>
      </a:lvl6pPr>
      <a:lvl7pPr marL="914400" algn="ctr" defTabSz="457200" rtl="0" fontAlgn="base">
        <a:spcBef>
          <a:spcPct val="0"/>
        </a:spcBef>
        <a:spcAft>
          <a:spcPct val="0"/>
        </a:spcAft>
        <a:defRPr sz="4400">
          <a:solidFill>
            <a:schemeClr val="bg2"/>
          </a:solidFill>
          <a:latin typeface="Calibri" pitchFamily="34" charset="0"/>
        </a:defRPr>
      </a:lvl7pPr>
      <a:lvl8pPr marL="1371600" algn="ctr" defTabSz="457200" rtl="0" fontAlgn="base">
        <a:spcBef>
          <a:spcPct val="0"/>
        </a:spcBef>
        <a:spcAft>
          <a:spcPct val="0"/>
        </a:spcAft>
        <a:defRPr sz="4400">
          <a:solidFill>
            <a:schemeClr val="bg2"/>
          </a:solidFill>
          <a:latin typeface="Calibri" pitchFamily="34" charset="0"/>
        </a:defRPr>
      </a:lvl8pPr>
      <a:lvl9pPr marL="1828800" algn="ctr" defTabSz="457200" rtl="0" fontAlgn="base">
        <a:spcBef>
          <a:spcPct val="0"/>
        </a:spcBef>
        <a:spcAft>
          <a:spcPct val="0"/>
        </a:spcAft>
        <a:defRPr sz="4400">
          <a:solidFill>
            <a:schemeClr val="bg2"/>
          </a:solidFill>
          <a:latin typeface="Calibri" pitchFamily="34" charset="0"/>
        </a:defRPr>
      </a:lvl9pPr>
    </p:titleStyle>
    <p:bodyStyle>
      <a:lvl1pPr marL="342900" indent="-342900" algn="l" defTabSz="457200" rtl="0" eaLnBrk="0" fontAlgn="base" hangingPunct="0">
        <a:spcBef>
          <a:spcPct val="20000"/>
        </a:spcBef>
        <a:spcAft>
          <a:spcPts val="30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ts val="30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ts val="30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ts val="30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ts val="30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ubtitle 10"/>
          <p:cNvSpPr>
            <a:spLocks noGrp="1"/>
          </p:cNvSpPr>
          <p:nvPr>
            <p:ph type="subTitle" idx="1"/>
          </p:nvPr>
        </p:nvSpPr>
        <p:spPr>
          <a:xfrm>
            <a:off x="245336" y="1757363"/>
            <a:ext cx="8229600" cy="4629150"/>
          </a:xfrm>
        </p:spPr>
        <p:txBody>
          <a:bodyPr/>
          <a:lstStyle/>
          <a:p>
            <a:endParaRPr lang="en-GB" sz="1400" b="1" dirty="0" smtClean="0"/>
          </a:p>
          <a:p>
            <a:endParaRPr lang="en-GB" sz="1400" b="1" dirty="0" smtClean="0"/>
          </a:p>
          <a:p>
            <a:r>
              <a:rPr lang="en-US" sz="2400" b="1" dirty="0" smtClean="0"/>
              <a:t>Participatory research to enhance climate change policy and institutions in the Caribbean: ARIA toolkit pilot</a:t>
            </a:r>
          </a:p>
          <a:p>
            <a:endParaRPr lang="en-TT" sz="1800" b="1" dirty="0" smtClean="0"/>
          </a:p>
          <a:p>
            <a:r>
              <a:rPr lang="en-GB" sz="1800" b="1" dirty="0" smtClean="0"/>
              <a:t> </a:t>
            </a:r>
          </a:p>
          <a:p>
            <a:r>
              <a:rPr lang="en-TT" sz="2000" b="1" i="1" dirty="0" smtClean="0"/>
              <a:t>26</a:t>
            </a:r>
            <a:r>
              <a:rPr lang="en-TT" sz="2000" b="1" i="1" baseline="30000" dirty="0" smtClean="0"/>
              <a:t>th</a:t>
            </a:r>
            <a:r>
              <a:rPr lang="en-TT" sz="2000" b="1" i="1" dirty="0" smtClean="0"/>
              <a:t> meeting </a:t>
            </a:r>
          </a:p>
          <a:p>
            <a:r>
              <a:rPr lang="en-TT" sz="2000" b="1" i="1" dirty="0" smtClean="0"/>
              <a:t>of the CANARI Partnership</a:t>
            </a:r>
          </a:p>
          <a:p>
            <a:endParaRPr lang="en-TT" sz="2000" b="1" i="1" dirty="0" smtClean="0"/>
          </a:p>
          <a:p>
            <a:r>
              <a:rPr lang="en-TT" sz="2000" b="1" i="1" dirty="0" smtClean="0"/>
              <a:t>August 21 – 22, 2014</a:t>
            </a:r>
          </a:p>
          <a:p>
            <a:endParaRPr lang="en-TT" sz="2000" b="1" i="1" dirty="0" smtClean="0"/>
          </a:p>
          <a:p>
            <a:r>
              <a:rPr lang="en-TT" sz="2000" b="1" i="1" dirty="0" smtClean="0"/>
              <a:t>Trinidad and Tobago</a:t>
            </a:r>
            <a:endParaRPr lang="en-GB" sz="2000" b="1" dirty="0" smtClean="0"/>
          </a:p>
          <a:p>
            <a:endParaRPr lang="en-TT" sz="1800" dirty="0" smtClean="0"/>
          </a:p>
          <a:p>
            <a:endParaRPr lang="en-TT" sz="2400" dirty="0" smtClean="0"/>
          </a:p>
          <a:p>
            <a:r>
              <a:rPr lang="en-GB" sz="2400" b="1" dirty="0" smtClean="0"/>
              <a:t> </a:t>
            </a:r>
            <a:endParaRPr lang="en-TT" sz="2400" dirty="0" smtClean="0"/>
          </a:p>
          <a:p>
            <a:endParaRPr lang="en-GB" sz="2400" b="1"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3988"/>
            <a:ext cx="8229600" cy="378686"/>
          </a:xfrm>
        </p:spPr>
        <p:txBody>
          <a:bodyPr/>
          <a:lstStyle/>
          <a:p>
            <a:r>
              <a:rPr lang="en-TT" sz="2000" b="1" dirty="0" smtClean="0"/>
              <a:t>Results cont’d</a:t>
            </a:r>
            <a:endParaRPr lang="en-TT" sz="2000" b="1" dirty="0"/>
          </a:p>
        </p:txBody>
      </p:sp>
      <p:sp>
        <p:nvSpPr>
          <p:cNvPr id="3" name="Content Placeholder 2"/>
          <p:cNvSpPr>
            <a:spLocks noGrp="1"/>
          </p:cNvSpPr>
          <p:nvPr>
            <p:ph idx="1"/>
          </p:nvPr>
        </p:nvSpPr>
        <p:spPr>
          <a:xfrm>
            <a:off x="457200" y="1959430"/>
            <a:ext cx="8229600" cy="3592284"/>
          </a:xfrm>
        </p:spPr>
        <p:txBody>
          <a:bodyPr/>
          <a:lstStyle/>
          <a:p>
            <a:pPr marL="0" lvl="0" algn="just">
              <a:buNone/>
            </a:pPr>
            <a:r>
              <a:rPr lang="en-TT" sz="1800" b="1" dirty="0" smtClean="0">
                <a:solidFill>
                  <a:srgbClr val="FF0000"/>
                </a:solidFill>
              </a:rPr>
              <a:t>APRIA Phase II cont’d</a:t>
            </a:r>
          </a:p>
          <a:p>
            <a:pPr marL="0" algn="just">
              <a:buFont typeface="Arial" pitchFamily="34" charset="0"/>
              <a:buChar char="•"/>
            </a:pPr>
            <a:r>
              <a:rPr lang="en-TT" sz="1800" b="1" dirty="0" smtClean="0">
                <a:solidFill>
                  <a:srgbClr val="FF0000"/>
                </a:solidFill>
              </a:rPr>
              <a:t>Information management: </a:t>
            </a:r>
            <a:r>
              <a:rPr lang="en-TT" sz="1800" b="1" dirty="0" smtClean="0"/>
              <a:t>While some information may exist from various sources (e.g. Trinidad and Tobago Meteorological Service), there is no single platform that consolidates this information for easy distribution to interested stakeholders.</a:t>
            </a:r>
          </a:p>
          <a:p>
            <a:pPr marL="0" lvl="0" algn="just">
              <a:buNone/>
            </a:pPr>
            <a:endParaRPr lang="en-TT" sz="1800" b="1" dirty="0" smtClean="0">
              <a:solidFill>
                <a:srgbClr val="FF0000"/>
              </a:solidFill>
            </a:endParaRPr>
          </a:p>
          <a:p>
            <a:pPr marL="0" algn="just">
              <a:buFont typeface="Arial" pitchFamily="34" charset="0"/>
              <a:buChar char="•"/>
            </a:pPr>
            <a:r>
              <a:rPr lang="en-TT" sz="1800" b="1" dirty="0" smtClean="0">
                <a:solidFill>
                  <a:srgbClr val="FF0000"/>
                </a:solidFill>
              </a:rPr>
              <a:t>Mainstreaming:  </a:t>
            </a:r>
            <a:r>
              <a:rPr lang="en-TT" sz="1800" b="1" dirty="0" smtClean="0"/>
              <a:t>Efforts are underway by the EMA to mainstream climate change into national and </a:t>
            </a:r>
            <a:r>
              <a:rPr lang="en-TT" sz="1800" b="1" dirty="0" err="1" smtClean="0"/>
              <a:t>sectoral</a:t>
            </a:r>
            <a:r>
              <a:rPr lang="en-TT" sz="1800" b="1" dirty="0" smtClean="0"/>
              <a:t> developmental planning. </a:t>
            </a:r>
          </a:p>
          <a:p>
            <a:pPr marL="0" algn="just">
              <a:buNone/>
            </a:pPr>
            <a:endParaRPr lang="en-TT" sz="1800" b="1" dirty="0" smtClean="0"/>
          </a:p>
          <a:p>
            <a:pPr marL="0" lvl="0" algn="just">
              <a:buNone/>
            </a:pPr>
            <a:endParaRPr lang="en-TT" sz="1800" b="1" dirty="0" smtClean="0"/>
          </a:p>
          <a:p>
            <a:endParaRPr lang="en-TT" sz="1800" b="1" dirty="0" smtClean="0"/>
          </a:p>
          <a:p>
            <a:pPr algn="just">
              <a:buFont typeface="Arial" pitchFamily="34" charset="0"/>
              <a:buChar char="•"/>
            </a:pPr>
            <a:endParaRPr lang="en-TT" sz="1800" b="1" dirty="0" smtClean="0"/>
          </a:p>
          <a:p>
            <a:pPr algn="just">
              <a:buNone/>
            </a:pPr>
            <a:endParaRPr lang="en-TT" sz="18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3988"/>
            <a:ext cx="8229600" cy="378686"/>
          </a:xfrm>
        </p:spPr>
        <p:txBody>
          <a:bodyPr/>
          <a:lstStyle/>
          <a:p>
            <a:r>
              <a:rPr lang="en-TT" sz="2000" b="1" dirty="0" smtClean="0"/>
              <a:t>Results cont’d</a:t>
            </a:r>
            <a:endParaRPr lang="en-TT" sz="2000" b="1" dirty="0"/>
          </a:p>
        </p:txBody>
      </p:sp>
      <p:sp>
        <p:nvSpPr>
          <p:cNvPr id="3" name="Content Placeholder 2"/>
          <p:cNvSpPr>
            <a:spLocks noGrp="1"/>
          </p:cNvSpPr>
          <p:nvPr>
            <p:ph idx="1"/>
          </p:nvPr>
        </p:nvSpPr>
        <p:spPr>
          <a:xfrm>
            <a:off x="457200" y="1959430"/>
            <a:ext cx="8229600" cy="4689564"/>
          </a:xfrm>
        </p:spPr>
        <p:txBody>
          <a:bodyPr/>
          <a:lstStyle/>
          <a:p>
            <a:pPr>
              <a:buNone/>
            </a:pPr>
            <a:r>
              <a:rPr lang="en-TT" sz="1800" b="1" dirty="0" smtClean="0"/>
              <a:t>Saint Lucia:  </a:t>
            </a:r>
          </a:p>
          <a:p>
            <a:pPr>
              <a:buNone/>
            </a:pPr>
            <a:r>
              <a:rPr lang="en-TT" sz="1800" b="1" dirty="0" smtClean="0">
                <a:solidFill>
                  <a:srgbClr val="FF0000"/>
                </a:solidFill>
              </a:rPr>
              <a:t>ARIA Phase I: [</a:t>
            </a:r>
            <a:r>
              <a:rPr lang="en-US" sz="1800" b="1" dirty="0" smtClean="0">
                <a:solidFill>
                  <a:srgbClr val="FF0000"/>
                </a:solidFill>
              </a:rPr>
              <a:t>PPCR:  Pilot Program of Climate Resilience]</a:t>
            </a:r>
            <a:endParaRPr lang="en-TT" sz="1800" b="1" dirty="0" smtClean="0">
              <a:solidFill>
                <a:srgbClr val="FF0000"/>
              </a:solidFill>
            </a:endParaRPr>
          </a:p>
          <a:p>
            <a:pPr lvl="0" algn="just"/>
            <a:r>
              <a:rPr lang="en-TT" sz="1800" b="1" dirty="0" smtClean="0">
                <a:solidFill>
                  <a:srgbClr val="FF0000"/>
                </a:solidFill>
              </a:rPr>
              <a:t>Assessment: </a:t>
            </a:r>
            <a:r>
              <a:rPr lang="en-US" sz="1800" b="1" dirty="0" smtClean="0"/>
              <a:t>Initial National Communication to the UNFCCC examined the coastal zone and fisheries sector, forestry and terrestrial resources, freshwater resources, human settlements, human health and services, agricultural sector and tourism sector, with the Second National Communication (SNC) looking at the agriculture and food sector, coastal sector, critical infrastructure, disaster, financial services, forest and marine biodiversity, health, human settlements and population distribution, tourism and water. </a:t>
            </a:r>
            <a:endParaRPr lang="en-TT" sz="1800" b="1" dirty="0" smtClean="0"/>
          </a:p>
          <a:p>
            <a:pPr lvl="0" algn="just">
              <a:buNone/>
            </a:pPr>
            <a:endParaRPr lang="en-TT" sz="1800" b="1" dirty="0" smtClean="0"/>
          </a:p>
          <a:p>
            <a:pPr lvl="0" algn="just"/>
            <a:r>
              <a:rPr lang="en-TT" sz="1800" b="1" dirty="0" smtClean="0">
                <a:solidFill>
                  <a:srgbClr val="FF0000"/>
                </a:solidFill>
              </a:rPr>
              <a:t>Prioritisation: </a:t>
            </a:r>
            <a:r>
              <a:rPr lang="en-US" sz="1800" b="1" dirty="0" smtClean="0"/>
              <a:t>There is a process for identification of priority sectors, based on socio-economic factors that are important for national development, which was obtained through national consultation with relevant stakeholders. </a:t>
            </a:r>
          </a:p>
          <a:p>
            <a:pPr lvl="0" algn="just"/>
            <a:endParaRPr lang="en-TT" sz="1800" b="1" dirty="0" smtClean="0"/>
          </a:p>
          <a:p>
            <a:pPr>
              <a:buNone/>
            </a:pPr>
            <a:endParaRPr lang="en-TT" sz="1800" b="1" dirty="0" smtClean="0">
              <a:solidFill>
                <a:srgbClr val="FF0000"/>
              </a:solidFill>
            </a:endParaRPr>
          </a:p>
          <a:p>
            <a:pPr>
              <a:buNone/>
            </a:pPr>
            <a:endParaRPr lang="en-TT" sz="1800" b="1" dirty="0" smtClean="0">
              <a:solidFill>
                <a:srgbClr val="FF0000"/>
              </a:solidFill>
            </a:endParaRPr>
          </a:p>
          <a:p>
            <a:pPr>
              <a:buNone/>
            </a:pPr>
            <a:endParaRPr lang="en-TT" sz="1800" b="1" dirty="0" smtClean="0">
              <a:solidFill>
                <a:srgbClr val="FF0000"/>
              </a:solidFill>
            </a:endParaRPr>
          </a:p>
          <a:p>
            <a:pPr>
              <a:buNone/>
            </a:pPr>
            <a:endParaRPr lang="en-TT" sz="1200" b="1" dirty="0" smtClean="0"/>
          </a:p>
          <a:p>
            <a:pPr marL="0" lvl="0" algn="just">
              <a:buNone/>
            </a:pPr>
            <a:endParaRPr lang="en-TT" sz="1200" b="1" dirty="0" smtClean="0">
              <a:solidFill>
                <a:srgbClr val="FF0000"/>
              </a:solidFill>
            </a:endParaRPr>
          </a:p>
          <a:p>
            <a:pPr>
              <a:buNone/>
            </a:pPr>
            <a:endParaRPr lang="en-TT" sz="12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3988"/>
            <a:ext cx="8229600" cy="378686"/>
          </a:xfrm>
        </p:spPr>
        <p:txBody>
          <a:bodyPr/>
          <a:lstStyle/>
          <a:p>
            <a:r>
              <a:rPr lang="en-TT" sz="2000" b="1" dirty="0" smtClean="0"/>
              <a:t>Results cont’d</a:t>
            </a:r>
            <a:endParaRPr lang="en-TT" sz="2000" b="1" dirty="0"/>
          </a:p>
        </p:txBody>
      </p:sp>
      <p:sp>
        <p:nvSpPr>
          <p:cNvPr id="3" name="Content Placeholder 2"/>
          <p:cNvSpPr>
            <a:spLocks noGrp="1"/>
          </p:cNvSpPr>
          <p:nvPr>
            <p:ph idx="1"/>
          </p:nvPr>
        </p:nvSpPr>
        <p:spPr>
          <a:xfrm>
            <a:off x="457200" y="1959430"/>
            <a:ext cx="8229600" cy="4532810"/>
          </a:xfrm>
        </p:spPr>
        <p:txBody>
          <a:bodyPr/>
          <a:lstStyle/>
          <a:p>
            <a:pPr>
              <a:buNone/>
            </a:pPr>
            <a:r>
              <a:rPr lang="en-TT" sz="1800" b="1" dirty="0" smtClean="0"/>
              <a:t>Saint Lucia:  </a:t>
            </a:r>
          </a:p>
          <a:p>
            <a:pPr>
              <a:buNone/>
            </a:pPr>
            <a:r>
              <a:rPr lang="en-TT" sz="1800" b="1" dirty="0" smtClean="0">
                <a:solidFill>
                  <a:srgbClr val="FF0000"/>
                </a:solidFill>
              </a:rPr>
              <a:t>ARIA Phase I cont’d:</a:t>
            </a:r>
          </a:p>
          <a:p>
            <a:pPr lvl="0" algn="just"/>
            <a:r>
              <a:rPr lang="en-TT" sz="1800" b="1" dirty="0" smtClean="0">
                <a:solidFill>
                  <a:srgbClr val="FF0000"/>
                </a:solidFill>
              </a:rPr>
              <a:t>Coordination: </a:t>
            </a:r>
            <a:r>
              <a:rPr lang="en-GB" sz="1800" b="1" dirty="0" smtClean="0"/>
              <a:t>The National Climate Change Committee is responsible for coordinating climate change strategies. The </a:t>
            </a:r>
            <a:r>
              <a:rPr lang="en-US" sz="1800" b="1" dirty="0" smtClean="0"/>
              <a:t>Sustainable Development and Environment Division (SDED), Ministry of Sustainable Development, Energy, Science and Technology would also appear to have a role in coordinating climate change adaptation actions. </a:t>
            </a:r>
            <a:r>
              <a:rPr lang="en-GB" sz="1800" b="1" dirty="0" smtClean="0"/>
              <a:t>However, </a:t>
            </a:r>
            <a:r>
              <a:rPr lang="en-TT" sz="1800" b="1" dirty="0" smtClean="0"/>
              <a:t>there would appear to be little coordination for climate change adaptation at the national level. </a:t>
            </a:r>
            <a:endParaRPr lang="en-US" sz="1800" b="1" dirty="0" smtClean="0"/>
          </a:p>
          <a:p>
            <a:pPr lvl="0" algn="just">
              <a:buNone/>
            </a:pPr>
            <a:endParaRPr lang="en-US" sz="1800" b="1" dirty="0" smtClean="0"/>
          </a:p>
          <a:p>
            <a:pPr algn="just"/>
            <a:r>
              <a:rPr lang="en-TT" sz="1800" b="1" dirty="0" smtClean="0">
                <a:solidFill>
                  <a:srgbClr val="FF0000"/>
                </a:solidFill>
              </a:rPr>
              <a:t>Information Management:  </a:t>
            </a:r>
            <a:r>
              <a:rPr lang="en-US" sz="1800" b="1" dirty="0" smtClean="0"/>
              <a:t>Data gathering systems are generally well maintained e.g. the meteorological and hydrological stations of the Water Resources Management Agency (WRMA) and the Saint Lucia Meteorological Service (SLMS). Data is usually available as processed data and can be obtained on request by members of the public. </a:t>
            </a:r>
            <a:endParaRPr lang="en-TT" sz="1800" b="1" dirty="0" smtClean="0">
              <a:solidFill>
                <a:srgbClr val="FF0000"/>
              </a:solidFill>
            </a:endParaRPr>
          </a:p>
          <a:p>
            <a:pPr>
              <a:buNone/>
            </a:pPr>
            <a:endParaRPr lang="en-TT" sz="1800" b="1" dirty="0" smtClean="0">
              <a:solidFill>
                <a:srgbClr val="FF0000"/>
              </a:solidFill>
            </a:endParaRPr>
          </a:p>
          <a:p>
            <a:pPr>
              <a:buNone/>
            </a:pPr>
            <a:endParaRPr lang="en-TT" sz="1800" b="1" dirty="0" smtClean="0">
              <a:solidFill>
                <a:srgbClr val="FF0000"/>
              </a:solidFill>
            </a:endParaRPr>
          </a:p>
          <a:p>
            <a:pPr>
              <a:buNone/>
            </a:pPr>
            <a:endParaRPr lang="en-TT" sz="1800" b="1" dirty="0" smtClean="0">
              <a:solidFill>
                <a:srgbClr val="FF0000"/>
              </a:solidFill>
            </a:endParaRPr>
          </a:p>
          <a:p>
            <a:pPr>
              <a:buNone/>
            </a:pPr>
            <a:endParaRPr lang="en-TT" sz="1200" b="1" dirty="0" smtClean="0"/>
          </a:p>
          <a:p>
            <a:pPr marL="0" lvl="0" algn="just">
              <a:buNone/>
            </a:pPr>
            <a:endParaRPr lang="en-TT" sz="1200" b="1" dirty="0" smtClean="0">
              <a:solidFill>
                <a:srgbClr val="FF0000"/>
              </a:solidFill>
            </a:endParaRPr>
          </a:p>
          <a:p>
            <a:pPr>
              <a:buNone/>
            </a:pPr>
            <a:endParaRPr lang="en-TT" sz="1200"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3988"/>
            <a:ext cx="8229600" cy="378686"/>
          </a:xfrm>
        </p:spPr>
        <p:txBody>
          <a:bodyPr/>
          <a:lstStyle/>
          <a:p>
            <a:r>
              <a:rPr lang="en-TT" sz="2000" b="1" dirty="0" smtClean="0"/>
              <a:t>Results</a:t>
            </a:r>
            <a:endParaRPr lang="en-TT" sz="2000" b="1" dirty="0"/>
          </a:p>
        </p:txBody>
      </p:sp>
      <p:sp>
        <p:nvSpPr>
          <p:cNvPr id="3" name="Content Placeholder 2"/>
          <p:cNvSpPr>
            <a:spLocks noGrp="1"/>
          </p:cNvSpPr>
          <p:nvPr>
            <p:ph idx="1"/>
          </p:nvPr>
        </p:nvSpPr>
        <p:spPr>
          <a:xfrm>
            <a:off x="457200" y="1959430"/>
            <a:ext cx="8229600" cy="4336867"/>
          </a:xfrm>
        </p:spPr>
        <p:txBody>
          <a:bodyPr/>
          <a:lstStyle/>
          <a:p>
            <a:pPr>
              <a:buNone/>
            </a:pPr>
            <a:r>
              <a:rPr lang="en-TT" sz="1800" b="1" dirty="0" smtClean="0"/>
              <a:t>Saint Lucia:  </a:t>
            </a:r>
          </a:p>
          <a:p>
            <a:pPr>
              <a:buNone/>
            </a:pPr>
            <a:r>
              <a:rPr lang="en-TT" sz="1800" b="1" dirty="0" smtClean="0">
                <a:solidFill>
                  <a:srgbClr val="FF0000"/>
                </a:solidFill>
              </a:rPr>
              <a:t>ARIA Phase I cont’d:</a:t>
            </a:r>
            <a:endParaRPr lang="en-TT" sz="1800" b="1" dirty="0" smtClean="0"/>
          </a:p>
          <a:p>
            <a:pPr algn="just"/>
            <a:r>
              <a:rPr lang="en-TT" sz="1800" b="1" dirty="0" smtClean="0">
                <a:solidFill>
                  <a:srgbClr val="FF0000"/>
                </a:solidFill>
              </a:rPr>
              <a:t>Mainstreaming: </a:t>
            </a:r>
            <a:r>
              <a:rPr lang="en-US" sz="1800" b="1" dirty="0" smtClean="0"/>
              <a:t> SDED would appear to have this responsibility. They are  represented on the Development Control Authority at which they share their views on matters related to climate change risk and adaptation during project development. </a:t>
            </a:r>
          </a:p>
          <a:p>
            <a:pPr algn="just"/>
            <a:endParaRPr lang="en-US" sz="1800" b="1" dirty="0" smtClean="0"/>
          </a:p>
          <a:p>
            <a:pPr algn="just">
              <a:buNone/>
            </a:pPr>
            <a:r>
              <a:rPr lang="en-US" sz="1800" b="1" dirty="0" smtClean="0"/>
              <a:t>	The Ministry of Finance is currently embarking on the formulation of a National Development Plan for the country.  Climate change risks and adaptation will be taken into consideration in the development of the plan. Systems will also be created for integration of climate change into the planning of critical sectors.</a:t>
            </a:r>
            <a:endParaRPr lang="en-TT" sz="1800" b="1" dirty="0" smtClean="0"/>
          </a:p>
          <a:p>
            <a:pPr>
              <a:buNone/>
            </a:pPr>
            <a:endParaRPr lang="en-TT" sz="1800" b="1" dirty="0" smtClean="0">
              <a:solidFill>
                <a:srgbClr val="FF0000"/>
              </a:solidFill>
            </a:endParaRPr>
          </a:p>
          <a:p>
            <a:pPr>
              <a:buNone/>
            </a:pPr>
            <a:endParaRPr lang="en-TT" sz="1800" b="1" dirty="0" smtClean="0">
              <a:solidFill>
                <a:srgbClr val="FF0000"/>
              </a:solidFill>
            </a:endParaRPr>
          </a:p>
          <a:p>
            <a:pPr>
              <a:buNone/>
            </a:pPr>
            <a:endParaRPr lang="en-TT" sz="1800" b="1" dirty="0" smtClean="0">
              <a:solidFill>
                <a:srgbClr val="FF0000"/>
              </a:solidFill>
            </a:endParaRPr>
          </a:p>
          <a:p>
            <a:pPr>
              <a:buNone/>
            </a:pPr>
            <a:endParaRPr lang="en-TT" sz="1800" b="1" dirty="0" smtClean="0">
              <a:solidFill>
                <a:srgbClr val="FF0000"/>
              </a:solidFill>
            </a:endParaRPr>
          </a:p>
          <a:p>
            <a:pPr>
              <a:buNone/>
            </a:pPr>
            <a:endParaRPr lang="en-TT" sz="1200" b="1" dirty="0" smtClean="0"/>
          </a:p>
          <a:p>
            <a:pPr marL="0" lvl="0" algn="just">
              <a:buNone/>
            </a:pPr>
            <a:endParaRPr lang="en-TT" sz="1200" b="1" dirty="0" smtClean="0">
              <a:solidFill>
                <a:srgbClr val="FF0000"/>
              </a:solidFill>
            </a:endParaRPr>
          </a:p>
          <a:p>
            <a:pPr>
              <a:buNone/>
            </a:pPr>
            <a:endParaRPr lang="en-TT" sz="12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3988"/>
            <a:ext cx="8229600" cy="378686"/>
          </a:xfrm>
        </p:spPr>
        <p:txBody>
          <a:bodyPr/>
          <a:lstStyle/>
          <a:p>
            <a:r>
              <a:rPr lang="en-TT" sz="2000" b="1" dirty="0" smtClean="0"/>
              <a:t>Results</a:t>
            </a:r>
            <a:endParaRPr lang="en-TT" sz="2000" b="1" dirty="0"/>
          </a:p>
        </p:txBody>
      </p:sp>
      <p:sp>
        <p:nvSpPr>
          <p:cNvPr id="3" name="Content Placeholder 2"/>
          <p:cNvSpPr>
            <a:spLocks noGrp="1"/>
          </p:cNvSpPr>
          <p:nvPr>
            <p:ph idx="1"/>
          </p:nvPr>
        </p:nvSpPr>
        <p:spPr>
          <a:xfrm>
            <a:off x="457200" y="1959430"/>
            <a:ext cx="8229600" cy="4624250"/>
          </a:xfrm>
        </p:spPr>
        <p:txBody>
          <a:bodyPr/>
          <a:lstStyle/>
          <a:p>
            <a:pPr>
              <a:buNone/>
            </a:pPr>
            <a:r>
              <a:rPr lang="en-TT" sz="1800" b="1" dirty="0" smtClean="0"/>
              <a:t>Saint Lucia:  </a:t>
            </a:r>
          </a:p>
          <a:p>
            <a:pPr marL="0" indent="0">
              <a:buNone/>
            </a:pPr>
            <a:r>
              <a:rPr lang="en-TT" sz="1800" b="1" dirty="0" smtClean="0">
                <a:solidFill>
                  <a:srgbClr val="FF0000"/>
                </a:solidFill>
              </a:rPr>
              <a:t>ARIA Phase II [freshwater resources, food security, and livelihoods and culture (2011 Civil Society Climate Change Agenda)]</a:t>
            </a:r>
          </a:p>
          <a:p>
            <a:pPr lvl="0" algn="just"/>
            <a:r>
              <a:rPr lang="en-TT" sz="1800" b="1" dirty="0" smtClean="0">
                <a:solidFill>
                  <a:srgbClr val="FF0000"/>
                </a:solidFill>
              </a:rPr>
              <a:t>Assessment: </a:t>
            </a:r>
            <a:r>
              <a:rPr lang="en-GB" sz="1800" b="1" dirty="0" smtClean="0"/>
              <a:t>The SNC contains an inventory of existing and ongoing initiatives in the freshwater sector and an assessment of adaptation options specific to freshwater resources.  There are no specific assessments on the impact of climate change on food security. </a:t>
            </a:r>
            <a:endParaRPr lang="en-TT" sz="1800" b="1" dirty="0" smtClean="0"/>
          </a:p>
          <a:p>
            <a:pPr lvl="0" algn="just">
              <a:buNone/>
            </a:pPr>
            <a:endParaRPr lang="en-TT" sz="1800" b="1" dirty="0" smtClean="0"/>
          </a:p>
          <a:p>
            <a:pPr lvl="0" algn="just"/>
            <a:r>
              <a:rPr lang="en-TT" sz="1800" b="1" dirty="0" smtClean="0">
                <a:solidFill>
                  <a:srgbClr val="FF0000"/>
                </a:solidFill>
              </a:rPr>
              <a:t>Prioritisation: </a:t>
            </a:r>
            <a:r>
              <a:rPr lang="en-GB" sz="1800" b="1" dirty="0" smtClean="0"/>
              <a:t>There is a process for the identification of priority sectors. However, there would appear to be no process for the prioritisation of adaptations actions at the sector level.</a:t>
            </a:r>
            <a:endParaRPr lang="en-TT" sz="1800" b="1" dirty="0" smtClean="0">
              <a:solidFill>
                <a:srgbClr val="FF0000"/>
              </a:solidFill>
            </a:endParaRPr>
          </a:p>
          <a:p>
            <a:pPr lvl="0" algn="just">
              <a:buNone/>
            </a:pPr>
            <a:endParaRPr lang="en-TT" sz="1800" b="1" dirty="0" smtClean="0">
              <a:solidFill>
                <a:srgbClr val="FF0000"/>
              </a:solidFill>
            </a:endParaRPr>
          </a:p>
          <a:p>
            <a:pPr algn="just"/>
            <a:r>
              <a:rPr lang="en-TT" sz="1800" b="1" dirty="0" smtClean="0">
                <a:solidFill>
                  <a:srgbClr val="FF0000"/>
                </a:solidFill>
              </a:rPr>
              <a:t>Coordination: </a:t>
            </a:r>
            <a:r>
              <a:rPr lang="en-GB" sz="1800" b="1" dirty="0" smtClean="0"/>
              <a:t>The National Climate Change Committee is responsible for coordinating climate change strategies.   SDED would also appear to have a role.</a:t>
            </a:r>
            <a:endParaRPr lang="en-TT" sz="1800" b="1" dirty="0" smtClean="0"/>
          </a:p>
          <a:p>
            <a:pPr lvl="0" algn="just"/>
            <a:endParaRPr lang="en-TT" sz="1800" b="1" dirty="0" smtClean="0">
              <a:solidFill>
                <a:srgbClr val="FF0000"/>
              </a:solidFill>
            </a:endParaRPr>
          </a:p>
          <a:p>
            <a:pPr marL="0" indent="0">
              <a:buFont typeface="Arial" pitchFamily="34" charset="0"/>
              <a:buChar char="•"/>
            </a:pPr>
            <a:endParaRPr lang="en-TT" sz="1000" b="1" dirty="0" smtClean="0">
              <a:solidFill>
                <a:srgbClr val="FF0000"/>
              </a:solidFill>
            </a:endParaRPr>
          </a:p>
          <a:p>
            <a:pPr marL="0" indent="0">
              <a:buFont typeface="Arial" pitchFamily="34" charset="0"/>
              <a:buChar char="•"/>
            </a:pPr>
            <a:endParaRPr lang="en-TT" sz="1800" b="1" dirty="0" smtClean="0">
              <a:solidFill>
                <a:srgbClr val="FF0000"/>
              </a:solidFill>
            </a:endParaRPr>
          </a:p>
          <a:p>
            <a:pPr marL="0" indent="0">
              <a:buFont typeface="Arial" pitchFamily="34" charset="0"/>
              <a:buChar char="•"/>
            </a:pPr>
            <a:endParaRPr lang="en-TT" sz="1800" b="1" dirty="0" smtClean="0">
              <a:solidFill>
                <a:srgbClr val="FF0000"/>
              </a:solidFill>
            </a:endParaRPr>
          </a:p>
          <a:p>
            <a:pPr>
              <a:buNone/>
            </a:pPr>
            <a:endParaRPr lang="en-TT" sz="1200" b="1" dirty="0" smtClean="0"/>
          </a:p>
          <a:p>
            <a:pPr marL="0" lvl="0" algn="just">
              <a:buNone/>
            </a:pPr>
            <a:endParaRPr lang="en-TT" sz="1200" b="1" dirty="0" smtClean="0">
              <a:solidFill>
                <a:srgbClr val="FF0000"/>
              </a:solidFill>
            </a:endParaRPr>
          </a:p>
          <a:p>
            <a:pPr>
              <a:buNone/>
            </a:pPr>
            <a:endParaRPr lang="en-TT" sz="1200"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3988"/>
            <a:ext cx="8229600" cy="378686"/>
          </a:xfrm>
        </p:spPr>
        <p:txBody>
          <a:bodyPr/>
          <a:lstStyle/>
          <a:p>
            <a:r>
              <a:rPr lang="en-TT" sz="2000" b="1" dirty="0" smtClean="0"/>
              <a:t>Results</a:t>
            </a:r>
            <a:endParaRPr lang="en-TT" sz="2000" b="1" dirty="0"/>
          </a:p>
        </p:txBody>
      </p:sp>
      <p:sp>
        <p:nvSpPr>
          <p:cNvPr id="3" name="Content Placeholder 2"/>
          <p:cNvSpPr>
            <a:spLocks noGrp="1"/>
          </p:cNvSpPr>
          <p:nvPr>
            <p:ph idx="1"/>
          </p:nvPr>
        </p:nvSpPr>
        <p:spPr>
          <a:xfrm>
            <a:off x="457200" y="1959430"/>
            <a:ext cx="8229600" cy="4624250"/>
          </a:xfrm>
        </p:spPr>
        <p:txBody>
          <a:bodyPr/>
          <a:lstStyle/>
          <a:p>
            <a:pPr>
              <a:buNone/>
            </a:pPr>
            <a:r>
              <a:rPr lang="en-TT" sz="1800" b="1" dirty="0" smtClean="0"/>
              <a:t>Saint Lucia:  </a:t>
            </a:r>
          </a:p>
          <a:p>
            <a:pPr marL="0" indent="0">
              <a:buNone/>
            </a:pPr>
            <a:r>
              <a:rPr lang="en-TT" sz="1800" b="1" dirty="0" smtClean="0">
                <a:solidFill>
                  <a:srgbClr val="FF0000"/>
                </a:solidFill>
              </a:rPr>
              <a:t>ARIA Phase II cont’d</a:t>
            </a:r>
          </a:p>
          <a:p>
            <a:pPr marL="0" indent="0">
              <a:buNone/>
            </a:pPr>
            <a:endParaRPr lang="en-TT" sz="1800" b="1" dirty="0" smtClean="0">
              <a:solidFill>
                <a:srgbClr val="FF0000"/>
              </a:solidFill>
            </a:endParaRPr>
          </a:p>
          <a:p>
            <a:pPr algn="just"/>
            <a:r>
              <a:rPr lang="en-TT" sz="1800" b="1" dirty="0" smtClean="0">
                <a:solidFill>
                  <a:srgbClr val="FF0000"/>
                </a:solidFill>
              </a:rPr>
              <a:t>Information Management: </a:t>
            </a:r>
            <a:r>
              <a:rPr lang="en-TT" sz="1800" b="1" dirty="0" smtClean="0"/>
              <a:t>Stakeholders  from the various sectors would appear to have </a:t>
            </a:r>
            <a:r>
              <a:rPr lang="en-GB" sz="1800" b="1" dirty="0" smtClean="0"/>
              <a:t>access to the relevant data/information gathered and compiled by various agencies , including the SDED, WRMA and SLMS.</a:t>
            </a:r>
            <a:endParaRPr lang="en-TT" sz="1800" b="1" dirty="0" smtClean="0"/>
          </a:p>
          <a:p>
            <a:pPr algn="just"/>
            <a:endParaRPr lang="en-TT" sz="1800" b="1" dirty="0" smtClean="0"/>
          </a:p>
          <a:p>
            <a:pPr algn="just"/>
            <a:r>
              <a:rPr lang="en-TT" sz="1800" b="1" dirty="0" smtClean="0">
                <a:solidFill>
                  <a:srgbClr val="FF0000"/>
                </a:solidFill>
              </a:rPr>
              <a:t>Mainstreaming: </a:t>
            </a:r>
            <a:r>
              <a:rPr lang="en-TT" sz="1800" b="1" dirty="0" smtClean="0"/>
              <a:t>SDED  would appear to have the responsibility.  However, the</a:t>
            </a:r>
            <a:r>
              <a:rPr lang="en-US" sz="1800" b="1" dirty="0" smtClean="0"/>
              <a:t>re are presently no formal requirements for the incorporation of climate change adaptation measures in planning and project developments in the public or private sector.</a:t>
            </a:r>
            <a:endParaRPr lang="en-TT" sz="1800" b="1" dirty="0" smtClean="0"/>
          </a:p>
          <a:p>
            <a:pPr algn="just"/>
            <a:endParaRPr lang="en-TT" sz="1800" b="1" dirty="0" smtClean="0"/>
          </a:p>
          <a:p>
            <a:pPr marL="0" indent="0">
              <a:buNone/>
            </a:pPr>
            <a:endParaRPr lang="en-TT" sz="1800" b="1" dirty="0" smtClean="0">
              <a:solidFill>
                <a:srgbClr val="FF0000"/>
              </a:solidFill>
            </a:endParaRPr>
          </a:p>
          <a:p>
            <a:pPr marL="0" indent="0">
              <a:buNone/>
            </a:pPr>
            <a:endParaRPr lang="en-TT" sz="1800" b="1" dirty="0" smtClean="0">
              <a:solidFill>
                <a:srgbClr val="FF0000"/>
              </a:solidFill>
            </a:endParaRPr>
          </a:p>
          <a:p>
            <a:pPr lvl="0" algn="just"/>
            <a:endParaRPr lang="en-TT" sz="1800" b="1" dirty="0" smtClean="0">
              <a:solidFill>
                <a:srgbClr val="FF0000"/>
              </a:solidFill>
            </a:endParaRPr>
          </a:p>
          <a:p>
            <a:pPr marL="0" indent="0">
              <a:buFont typeface="Arial" pitchFamily="34" charset="0"/>
              <a:buChar char="•"/>
            </a:pPr>
            <a:endParaRPr lang="en-TT" sz="1000" b="1" dirty="0" smtClean="0">
              <a:solidFill>
                <a:srgbClr val="FF0000"/>
              </a:solidFill>
            </a:endParaRPr>
          </a:p>
          <a:p>
            <a:pPr marL="0" indent="0">
              <a:buFont typeface="Arial" pitchFamily="34" charset="0"/>
              <a:buChar char="•"/>
            </a:pPr>
            <a:endParaRPr lang="en-TT" sz="1800" b="1" dirty="0" smtClean="0">
              <a:solidFill>
                <a:srgbClr val="FF0000"/>
              </a:solidFill>
            </a:endParaRPr>
          </a:p>
          <a:p>
            <a:pPr marL="0" indent="0">
              <a:buFont typeface="Arial" pitchFamily="34" charset="0"/>
              <a:buChar char="•"/>
            </a:pPr>
            <a:endParaRPr lang="en-TT" sz="1800" b="1" dirty="0" smtClean="0">
              <a:solidFill>
                <a:srgbClr val="FF0000"/>
              </a:solidFill>
            </a:endParaRPr>
          </a:p>
          <a:p>
            <a:pPr>
              <a:buNone/>
            </a:pPr>
            <a:endParaRPr lang="en-TT" sz="1200" b="1" dirty="0" smtClean="0"/>
          </a:p>
          <a:p>
            <a:pPr marL="0" lvl="0" algn="just">
              <a:buNone/>
            </a:pPr>
            <a:endParaRPr lang="en-TT" sz="1200" b="1" dirty="0" smtClean="0">
              <a:solidFill>
                <a:srgbClr val="FF0000"/>
              </a:solidFill>
            </a:endParaRPr>
          </a:p>
          <a:p>
            <a:pPr>
              <a:buNone/>
            </a:pPr>
            <a:endParaRPr lang="en-TT" sz="1200"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1393825"/>
            <a:ext cx="8229600" cy="722357"/>
          </a:xfrm>
        </p:spPr>
        <p:txBody>
          <a:bodyPr/>
          <a:lstStyle/>
          <a:p>
            <a:r>
              <a:rPr lang="en-TT" sz="2000" b="1" dirty="0" smtClean="0"/>
              <a:t>Outputs </a:t>
            </a:r>
          </a:p>
        </p:txBody>
      </p:sp>
      <p:sp>
        <p:nvSpPr>
          <p:cNvPr id="6147" name="Content Placeholder 2"/>
          <p:cNvSpPr>
            <a:spLocks noGrp="1"/>
          </p:cNvSpPr>
          <p:nvPr>
            <p:ph idx="1"/>
          </p:nvPr>
        </p:nvSpPr>
        <p:spPr>
          <a:xfrm>
            <a:off x="457200" y="2116182"/>
            <a:ext cx="8229600" cy="3670664"/>
          </a:xfrm>
        </p:spPr>
        <p:txBody>
          <a:bodyPr/>
          <a:lstStyle/>
          <a:p>
            <a:pPr lvl="0"/>
            <a:r>
              <a:rPr lang="en-US" sz="1800" b="1" dirty="0" smtClean="0"/>
              <a:t>Workshop and Technical reports: for ARIA Phase I for Saint Lucia and Trinidad and Tobago</a:t>
            </a:r>
          </a:p>
          <a:p>
            <a:pPr lvl="0"/>
            <a:endParaRPr lang="en-US" sz="1800" b="1" dirty="0" smtClean="0"/>
          </a:p>
          <a:p>
            <a:r>
              <a:rPr lang="en-US" sz="1800" b="1" dirty="0" smtClean="0"/>
              <a:t>*Workshop </a:t>
            </a:r>
            <a:r>
              <a:rPr lang="en-US" sz="1800" b="1" dirty="0" smtClean="0"/>
              <a:t>and Technical reports: for ARIA Phase II  for </a:t>
            </a:r>
            <a:r>
              <a:rPr lang="en-US" sz="1800" b="1" dirty="0" smtClean="0"/>
              <a:t>*Saint </a:t>
            </a:r>
            <a:r>
              <a:rPr lang="en-US" sz="1800" b="1" dirty="0" smtClean="0"/>
              <a:t>Lucia and Trinidad and Tobago</a:t>
            </a:r>
          </a:p>
          <a:p>
            <a:pPr>
              <a:buNone/>
            </a:pPr>
            <a:endParaRPr lang="en-US" sz="1800" b="1" dirty="0" smtClean="0"/>
          </a:p>
          <a:p>
            <a:r>
              <a:rPr lang="en-US" sz="1800" b="1" dirty="0" smtClean="0"/>
              <a:t>Overall technical report</a:t>
            </a:r>
          </a:p>
          <a:p>
            <a:endParaRPr lang="en-US" sz="1800" b="1" dirty="0" smtClean="0"/>
          </a:p>
          <a:p>
            <a:r>
              <a:rPr lang="en-US" sz="1800" b="1" dirty="0" smtClean="0"/>
              <a:t>Policy briefs for Saint Lucia and Trinidad and Tobago</a:t>
            </a:r>
          </a:p>
          <a:p>
            <a:endParaRPr lang="en-US" sz="1800" b="1" dirty="0" smtClean="0"/>
          </a:p>
          <a:p>
            <a:pPr lvl="0"/>
            <a:endParaRPr lang="en-US" sz="1800" b="1" dirty="0" smtClean="0"/>
          </a:p>
          <a:p>
            <a:pPr lvl="0">
              <a:buNone/>
            </a:pPr>
            <a:endParaRPr lang="en-TT" sz="1800" b="1" dirty="0" smtClean="0"/>
          </a:p>
          <a:p>
            <a:pPr lvl="0">
              <a:buNone/>
            </a:pPr>
            <a:endParaRPr lang="en-US" sz="1200" b="1" dirty="0" smtClean="0"/>
          </a:p>
          <a:p>
            <a:pPr lvl="0">
              <a:buNone/>
            </a:pPr>
            <a:endParaRPr lang="en-US" sz="1200" b="1" dirty="0" smtClean="0"/>
          </a:p>
          <a:p>
            <a:pPr lvl="0">
              <a:buNone/>
            </a:pPr>
            <a:endParaRPr lang="en-TT" sz="1200" b="1"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3988"/>
            <a:ext cx="8229600" cy="613818"/>
          </a:xfrm>
        </p:spPr>
        <p:txBody>
          <a:bodyPr/>
          <a:lstStyle/>
          <a:p>
            <a:r>
              <a:rPr lang="en-TT" sz="2000" b="1" dirty="0" smtClean="0"/>
              <a:t>Next Steps</a:t>
            </a:r>
            <a:endParaRPr lang="en-TT" sz="2000" b="1" dirty="0"/>
          </a:p>
        </p:txBody>
      </p:sp>
      <p:sp>
        <p:nvSpPr>
          <p:cNvPr id="3" name="Content Placeholder 2"/>
          <p:cNvSpPr>
            <a:spLocks noGrp="1"/>
          </p:cNvSpPr>
          <p:nvPr>
            <p:ph idx="1"/>
          </p:nvPr>
        </p:nvSpPr>
        <p:spPr>
          <a:xfrm>
            <a:off x="457200" y="2037806"/>
            <a:ext cx="8229600" cy="4713832"/>
          </a:xfrm>
        </p:spPr>
        <p:txBody>
          <a:bodyPr/>
          <a:lstStyle/>
          <a:p>
            <a:pPr marL="0" indent="0" algn="just">
              <a:buNone/>
            </a:pPr>
            <a:r>
              <a:rPr lang="en-TT" sz="1800" b="1" dirty="0" smtClean="0"/>
              <a:t>R</a:t>
            </a:r>
            <a:r>
              <a:rPr lang="x-none" sz="1800" b="1" smtClean="0"/>
              <a:t>esult </a:t>
            </a:r>
            <a:r>
              <a:rPr lang="en-TT" sz="1800" b="1" dirty="0" smtClean="0"/>
              <a:t>should </a:t>
            </a:r>
            <a:r>
              <a:rPr lang="x-none" sz="1800" b="1" smtClean="0"/>
              <a:t>stimulate evidence-based advocacy and a greater participatory</a:t>
            </a:r>
            <a:r>
              <a:rPr lang="en-TT" sz="1800" b="1" dirty="0" smtClean="0"/>
              <a:t> </a:t>
            </a:r>
            <a:r>
              <a:rPr lang="x-none" sz="1800" b="1" smtClean="0"/>
              <a:t>approach and effort in policy development, institutional strengthening and</a:t>
            </a:r>
            <a:r>
              <a:rPr lang="en-TT" sz="1800" b="1" dirty="0" smtClean="0"/>
              <a:t> </a:t>
            </a:r>
            <a:r>
              <a:rPr lang="x-none" sz="1800" b="1" smtClean="0"/>
              <a:t>participatory decision-making.</a:t>
            </a:r>
            <a:endParaRPr lang="en-TT" sz="1800" b="1" dirty="0" smtClean="0"/>
          </a:p>
          <a:p>
            <a:pPr marL="0" indent="0" algn="just">
              <a:buNone/>
            </a:pPr>
            <a:endParaRPr lang="en-TT" sz="1800" b="1" dirty="0" smtClean="0"/>
          </a:p>
          <a:p>
            <a:pPr>
              <a:buNone/>
            </a:pPr>
            <a:r>
              <a:rPr lang="en-TT" sz="1800" b="1" dirty="0" smtClean="0">
                <a:solidFill>
                  <a:srgbClr val="FF0000"/>
                </a:solidFill>
              </a:rPr>
              <a:t>Saint Lucia:</a:t>
            </a:r>
          </a:p>
          <a:p>
            <a:pPr marL="0" indent="0" algn="just">
              <a:buFont typeface="Arial" pitchFamily="34" charset="0"/>
              <a:buChar char="•"/>
            </a:pPr>
            <a:r>
              <a:rPr lang="en-TT" sz="1800" b="1" dirty="0" smtClean="0"/>
              <a:t> Establishment of  a Civil society Coalition for Action on Climate Change to undertake advocacy </a:t>
            </a:r>
          </a:p>
          <a:p>
            <a:pPr marL="0" indent="0" algn="just">
              <a:buFont typeface="Arial" pitchFamily="34" charset="0"/>
              <a:buChar char="•"/>
            </a:pPr>
            <a:r>
              <a:rPr lang="en-TT" sz="1800" b="1" dirty="0" smtClean="0"/>
              <a:t> Dissemination  of Technical Reports and Policy Brief to all stakeholders involved</a:t>
            </a:r>
          </a:p>
          <a:p>
            <a:pPr marL="0" indent="0" algn="just">
              <a:buFontTx/>
              <a:buChar char="-"/>
            </a:pPr>
            <a:endParaRPr lang="en-TT" sz="1800" b="1" dirty="0" smtClean="0"/>
          </a:p>
          <a:p>
            <a:pPr>
              <a:buNone/>
            </a:pPr>
            <a:r>
              <a:rPr lang="en-TT" sz="1800" b="1" dirty="0" smtClean="0">
                <a:solidFill>
                  <a:srgbClr val="FF0000"/>
                </a:solidFill>
              </a:rPr>
              <a:t>Trinidad and Tobago:</a:t>
            </a:r>
          </a:p>
          <a:p>
            <a:pPr marL="0" indent="0">
              <a:buFont typeface="Arial" pitchFamily="34" charset="0"/>
              <a:buChar char="•"/>
            </a:pPr>
            <a:r>
              <a:rPr lang="en-TT" sz="1800" b="1" dirty="0" smtClean="0"/>
              <a:t> Convene a final workshop to share the information obtained from ARIA  Phase I and II, and determine the way forward </a:t>
            </a:r>
          </a:p>
          <a:p>
            <a:pPr marL="0" indent="0">
              <a:buFont typeface="Arial" pitchFamily="34" charset="0"/>
              <a:buChar char="•"/>
            </a:pPr>
            <a:r>
              <a:rPr lang="en-TT" sz="1800" b="1" dirty="0" smtClean="0"/>
              <a:t>Dissemination  of Technical Reports and Policy Brief to all stakeholders involved</a:t>
            </a:r>
          </a:p>
          <a:p>
            <a:pPr marL="0" indent="0">
              <a:buFont typeface="Arial" pitchFamily="34" charset="0"/>
              <a:buChar char="•"/>
            </a:pPr>
            <a:endParaRPr lang="en-TT" sz="1800" b="1" dirty="0" smtClean="0"/>
          </a:p>
          <a:p>
            <a:pPr marL="0" indent="0">
              <a:buFont typeface="Arial" pitchFamily="34" charset="0"/>
              <a:buChar char="•"/>
            </a:pPr>
            <a:endParaRPr lang="en-TT" sz="1800" b="1"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3988"/>
            <a:ext cx="8229600" cy="613818"/>
          </a:xfrm>
        </p:spPr>
        <p:txBody>
          <a:bodyPr/>
          <a:lstStyle/>
          <a:p>
            <a:r>
              <a:rPr lang="en-TT" sz="2000" b="1" dirty="0" smtClean="0"/>
              <a:t>Next Steps cont’d</a:t>
            </a:r>
            <a:endParaRPr lang="en-TT" sz="2000" b="1" dirty="0"/>
          </a:p>
        </p:txBody>
      </p:sp>
      <p:sp>
        <p:nvSpPr>
          <p:cNvPr id="3" name="Content Placeholder 2"/>
          <p:cNvSpPr>
            <a:spLocks noGrp="1"/>
          </p:cNvSpPr>
          <p:nvPr>
            <p:ph idx="1"/>
          </p:nvPr>
        </p:nvSpPr>
        <p:spPr>
          <a:xfrm>
            <a:off x="457200" y="2037806"/>
            <a:ext cx="8229600" cy="4713832"/>
          </a:xfrm>
        </p:spPr>
        <p:txBody>
          <a:bodyPr/>
          <a:lstStyle/>
          <a:p>
            <a:pPr>
              <a:buNone/>
            </a:pPr>
            <a:r>
              <a:rPr lang="en-TT" sz="1800" b="1" dirty="0" smtClean="0">
                <a:solidFill>
                  <a:srgbClr val="FF0000"/>
                </a:solidFill>
              </a:rPr>
              <a:t>Overall:</a:t>
            </a:r>
          </a:p>
          <a:p>
            <a:pPr>
              <a:buFont typeface="Arial" pitchFamily="34" charset="0"/>
              <a:buChar char="•"/>
            </a:pPr>
            <a:r>
              <a:rPr lang="en-TT" sz="1800" b="1" dirty="0" smtClean="0"/>
              <a:t>Promote the use of the ARIA toolkit among CSOs  in rest of the Caribbean</a:t>
            </a:r>
          </a:p>
          <a:p>
            <a:pPr>
              <a:buFont typeface="Arial" pitchFamily="34" charset="0"/>
              <a:buChar char="•"/>
            </a:pPr>
            <a:r>
              <a:rPr lang="en-TT" sz="1800" b="1" dirty="0" smtClean="0"/>
              <a:t>Organise and convene a regional workshop for CSOs to build capacity in the use of the ARIA toolkit</a:t>
            </a:r>
          </a:p>
          <a:p>
            <a:pPr>
              <a:buFont typeface="Arial" pitchFamily="34" charset="0"/>
              <a:buChar char="•"/>
            </a:pPr>
            <a:r>
              <a:rPr lang="en-TT" sz="1800" b="1" dirty="0" smtClean="0">
                <a:solidFill>
                  <a:srgbClr val="FF0000"/>
                </a:solidFill>
              </a:rPr>
              <a:t>[Added from discussion </a:t>
            </a:r>
            <a:r>
              <a:rPr lang="en-TT" sz="1800" b="1" smtClean="0">
                <a:solidFill>
                  <a:srgbClr val="FF0000"/>
                </a:solidFill>
              </a:rPr>
              <a:t>after presentation </a:t>
            </a:r>
            <a:r>
              <a:rPr lang="en-TT" sz="1800" b="1" dirty="0" smtClean="0">
                <a:solidFill>
                  <a:srgbClr val="FF0000"/>
                </a:solidFill>
              </a:rPr>
              <a:t>- </a:t>
            </a:r>
            <a:r>
              <a:rPr lang="en-GB" sz="1800" b="1" dirty="0" smtClean="0">
                <a:solidFill>
                  <a:srgbClr val="FF0000"/>
                </a:solidFill>
              </a:rPr>
              <a:t>Dev. manual on the use of the ARIA toolkit for CSOs and Regional Workshop]</a:t>
            </a:r>
            <a:endParaRPr lang="en-TT" sz="1800" b="1" dirty="0" smtClean="0">
              <a:solidFill>
                <a:srgbClr val="FF0000"/>
              </a:solidFill>
            </a:endParaRPr>
          </a:p>
          <a:p>
            <a:pPr>
              <a:buNone/>
            </a:pPr>
            <a:endParaRPr lang="en-TT" sz="1800" b="1" dirty="0" smtClean="0"/>
          </a:p>
          <a:p>
            <a:pPr algn="ctr">
              <a:buNone/>
            </a:pPr>
            <a:r>
              <a:rPr lang="en-TT" sz="1800" b="1" dirty="0" smtClean="0">
                <a:solidFill>
                  <a:srgbClr val="FF0000"/>
                </a:solidFill>
              </a:rPr>
              <a:t>Thank you</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3988"/>
            <a:ext cx="8229600" cy="600755"/>
          </a:xfrm>
        </p:spPr>
        <p:txBody>
          <a:bodyPr/>
          <a:lstStyle/>
          <a:p>
            <a:r>
              <a:rPr lang="en-TT" sz="2000" b="1" dirty="0" smtClean="0"/>
              <a:t>Introduction</a:t>
            </a:r>
            <a:endParaRPr lang="en-TT" sz="2000" b="1" dirty="0"/>
          </a:p>
        </p:txBody>
      </p:sp>
      <p:sp>
        <p:nvSpPr>
          <p:cNvPr id="3" name="Content Placeholder 2"/>
          <p:cNvSpPr>
            <a:spLocks noGrp="1"/>
          </p:cNvSpPr>
          <p:nvPr>
            <p:ph idx="1"/>
          </p:nvPr>
        </p:nvSpPr>
        <p:spPr>
          <a:xfrm>
            <a:off x="457200" y="2024744"/>
            <a:ext cx="8229600" cy="4506685"/>
          </a:xfrm>
        </p:spPr>
        <p:txBody>
          <a:bodyPr/>
          <a:lstStyle/>
          <a:p>
            <a:pPr algn="just">
              <a:buNone/>
            </a:pPr>
            <a:endParaRPr lang="en-US" sz="1800" b="1" dirty="0" smtClean="0"/>
          </a:p>
          <a:p>
            <a:pPr algn="just"/>
            <a:r>
              <a:rPr lang="en-US" sz="1800" b="1" dirty="0" smtClean="0"/>
              <a:t>Strongest efforts for planning and action for climate change adaptation have taken place at the international and, to a more limited extent, at the community level </a:t>
            </a:r>
          </a:p>
          <a:p>
            <a:pPr algn="just">
              <a:buNone/>
            </a:pPr>
            <a:endParaRPr lang="en-US" sz="1800" b="1" dirty="0" smtClean="0"/>
          </a:p>
          <a:p>
            <a:pPr algn="just"/>
            <a:r>
              <a:rPr lang="en-US" sz="1800" b="1" dirty="0" smtClean="0">
                <a:solidFill>
                  <a:srgbClr val="FF0000"/>
                </a:solidFill>
              </a:rPr>
              <a:t>For climate change adaptation actions to have their greatest effect, there needs to be a focus on the national and </a:t>
            </a:r>
            <a:r>
              <a:rPr lang="en-US" sz="1800" b="1" dirty="0" err="1" smtClean="0">
                <a:solidFill>
                  <a:srgbClr val="FF0000"/>
                </a:solidFill>
              </a:rPr>
              <a:t>sectoral</a:t>
            </a:r>
            <a:r>
              <a:rPr lang="en-US" sz="1800" b="1" dirty="0" smtClean="0">
                <a:solidFill>
                  <a:srgbClr val="FF0000"/>
                </a:solidFill>
              </a:rPr>
              <a:t> levels, where institutional and legal frameworks shape the quality of decisions at all levels and the processes must be transparent, accountable and inclusive</a:t>
            </a:r>
          </a:p>
          <a:p>
            <a:pPr algn="just">
              <a:buNone/>
            </a:pPr>
            <a:endParaRPr lang="en-TT" sz="1800" b="1" dirty="0" smtClean="0"/>
          </a:p>
          <a:p>
            <a:pPr algn="just"/>
            <a:r>
              <a:rPr lang="en-US" sz="1800" b="1" dirty="0" smtClean="0">
                <a:solidFill>
                  <a:srgbClr val="FF0000"/>
                </a:solidFill>
              </a:rPr>
              <a:t>Because it has been internationally driven and at the national level, government led, civil society tends to lack ownership for adaptation policy and action</a:t>
            </a:r>
          </a:p>
          <a:p>
            <a:pPr algn="just">
              <a:buNone/>
            </a:pPr>
            <a:endParaRPr lang="en-US" sz="1600" b="1"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3988"/>
            <a:ext cx="8229600" cy="744446"/>
          </a:xfrm>
        </p:spPr>
        <p:txBody>
          <a:bodyPr/>
          <a:lstStyle/>
          <a:p>
            <a:r>
              <a:rPr lang="en-TT" sz="1800" b="1" dirty="0" smtClean="0"/>
              <a:t>Introduction cont’d </a:t>
            </a:r>
            <a:endParaRPr lang="en-TT" sz="1800" b="1" dirty="0"/>
          </a:p>
        </p:txBody>
      </p:sp>
      <p:sp>
        <p:nvSpPr>
          <p:cNvPr id="3" name="Content Placeholder 2"/>
          <p:cNvSpPr>
            <a:spLocks noGrp="1"/>
          </p:cNvSpPr>
          <p:nvPr>
            <p:ph idx="1"/>
          </p:nvPr>
        </p:nvSpPr>
        <p:spPr>
          <a:xfrm>
            <a:off x="457200" y="2377440"/>
            <a:ext cx="8229600" cy="4374198"/>
          </a:xfrm>
        </p:spPr>
        <p:txBody>
          <a:bodyPr/>
          <a:lstStyle/>
          <a:p>
            <a:pPr algn="just"/>
            <a:r>
              <a:rPr lang="en-US" sz="1800" b="1" dirty="0" smtClean="0"/>
              <a:t>1 year project: January  2013(got started March/April) </a:t>
            </a:r>
          </a:p>
          <a:p>
            <a:pPr algn="just">
              <a:buNone/>
            </a:pPr>
            <a:endParaRPr lang="en-US" sz="1800" b="1" dirty="0" smtClean="0"/>
          </a:p>
          <a:p>
            <a:pPr algn="just"/>
            <a:r>
              <a:rPr lang="en-US" sz="1800" b="1" dirty="0" smtClean="0"/>
              <a:t>Funded by the Climate and Development Knowledge Network (CDKN): US$90,000 </a:t>
            </a:r>
            <a:endParaRPr lang="en-GB" sz="1800" b="1" dirty="0" smtClean="0"/>
          </a:p>
          <a:p>
            <a:pPr algn="just">
              <a:buNone/>
            </a:pPr>
            <a:endParaRPr lang="en-GB" sz="1800" b="1" dirty="0" smtClean="0"/>
          </a:p>
          <a:p>
            <a:pPr algn="just"/>
            <a:r>
              <a:rPr lang="en-GB" sz="1800" b="1" dirty="0" smtClean="0"/>
              <a:t>Implementation partners:</a:t>
            </a:r>
          </a:p>
          <a:p>
            <a:pPr lvl="1" algn="just"/>
            <a:r>
              <a:rPr lang="en-GB" sz="1800" b="1" dirty="0" smtClean="0"/>
              <a:t>Caribbean Natural Resources Institute (CANARI) – lead regional NGO </a:t>
            </a:r>
          </a:p>
          <a:p>
            <a:pPr lvl="1" algn="just"/>
            <a:r>
              <a:rPr lang="en-US" sz="1800" b="1" dirty="0" smtClean="0"/>
              <a:t>World Resources Institute (WRI) - international capacity building and comparative research, ARIA tool</a:t>
            </a:r>
          </a:p>
          <a:p>
            <a:pPr lvl="1" algn="just"/>
            <a:r>
              <a:rPr lang="en-US" sz="1800" b="1" dirty="0" smtClean="0"/>
              <a:t>Saint Lucia National Trust - lead NGO in Saint Lucia.</a:t>
            </a:r>
          </a:p>
          <a:p>
            <a:pPr lvl="1" algn="just">
              <a:buNone/>
            </a:pPr>
            <a:endParaRPr lang="en-US" sz="1800" b="1" dirty="0" smtClean="0"/>
          </a:p>
          <a:p>
            <a:pPr algn="just">
              <a:buFont typeface="Arial" pitchFamily="34" charset="0"/>
              <a:buChar char="•"/>
            </a:pPr>
            <a:r>
              <a:rPr lang="en-US" sz="1800" b="1" dirty="0" smtClean="0"/>
              <a:t> Pilot countries: Saint  Lucia and Trinidad and Tobago</a:t>
            </a:r>
            <a:endParaRPr lang="en-GB" sz="1800" b="1" dirty="0" smtClean="0"/>
          </a:p>
          <a:p>
            <a:pPr>
              <a:buNone/>
            </a:pPr>
            <a:endParaRPr lang="en-TT"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423988"/>
            <a:ext cx="8229600" cy="535441"/>
          </a:xfrm>
        </p:spPr>
        <p:txBody>
          <a:bodyPr/>
          <a:lstStyle/>
          <a:p>
            <a:r>
              <a:rPr lang="en-TT" sz="2000" b="1" dirty="0" smtClean="0"/>
              <a:t>Objectives</a:t>
            </a:r>
          </a:p>
        </p:txBody>
      </p:sp>
      <p:sp>
        <p:nvSpPr>
          <p:cNvPr id="5123" name="Content Placeholder 2"/>
          <p:cNvSpPr>
            <a:spLocks noGrp="1"/>
          </p:cNvSpPr>
          <p:nvPr>
            <p:ph idx="1"/>
          </p:nvPr>
        </p:nvSpPr>
        <p:spPr>
          <a:xfrm>
            <a:off x="457200" y="1959430"/>
            <a:ext cx="8229600" cy="4728753"/>
          </a:xfrm>
        </p:spPr>
        <p:txBody>
          <a:bodyPr/>
          <a:lstStyle/>
          <a:p>
            <a:pPr marL="0" indent="0" algn="just">
              <a:spcBef>
                <a:spcPts val="0"/>
              </a:spcBef>
              <a:spcAft>
                <a:spcPts val="0"/>
              </a:spcAft>
              <a:buNone/>
            </a:pPr>
            <a:r>
              <a:rPr lang="en-US" sz="1800" b="1" dirty="0" smtClean="0"/>
              <a:t>Goal: to improve the capacity of Caribbean islands to develop and implement  effective climate change adaptation policy and action. </a:t>
            </a:r>
          </a:p>
          <a:p>
            <a:pPr algn="just">
              <a:buNone/>
            </a:pPr>
            <a:endParaRPr lang="en-US" sz="1800" b="1" dirty="0" smtClean="0"/>
          </a:p>
          <a:p>
            <a:pPr marL="0" algn="just">
              <a:spcBef>
                <a:spcPts val="0"/>
              </a:spcBef>
              <a:spcAft>
                <a:spcPts val="0"/>
              </a:spcAft>
              <a:buNone/>
            </a:pPr>
            <a:r>
              <a:rPr lang="en-TT" sz="1800" b="1" dirty="0" smtClean="0"/>
              <a:t>Overall objective: </a:t>
            </a:r>
            <a:r>
              <a:rPr lang="en-US" sz="1800" b="1" dirty="0" smtClean="0">
                <a:solidFill>
                  <a:srgbClr val="FF0000"/>
                </a:solidFill>
              </a:rPr>
              <a:t>to pilot a rigorous and participatory research process in Saint Lucia and Trinidad and Tobago that builds understanding of effective climate change adaptation policy, institutions and actions, and improves capacity for participatory climate change policy design and adaptation implementation in Caribbean SIDS.</a:t>
            </a:r>
          </a:p>
          <a:p>
            <a:pPr algn="just">
              <a:buNone/>
            </a:pPr>
            <a:endParaRPr lang="en-US" sz="1800" b="1" dirty="0" smtClean="0"/>
          </a:p>
          <a:p>
            <a:pPr algn="just">
              <a:buNone/>
            </a:pPr>
            <a:r>
              <a:rPr lang="en-US" sz="1800" b="1" dirty="0" smtClean="0"/>
              <a:t>Specific Objectives, such as:  </a:t>
            </a:r>
          </a:p>
          <a:p>
            <a:pPr algn="just">
              <a:buFont typeface="Arial" pitchFamily="34" charset="0"/>
              <a:buChar char="•"/>
            </a:pPr>
            <a:r>
              <a:rPr lang="en-US" sz="1800" b="1" dirty="0" smtClean="0"/>
              <a:t> facilitate and support participatory research by civil society on climate change adaptation policy, institutions and actions</a:t>
            </a:r>
            <a:endParaRPr lang="en-TT" sz="1800" b="1" dirty="0" smtClean="0"/>
          </a:p>
          <a:p>
            <a:pPr lvl="0" algn="just"/>
            <a:r>
              <a:rPr lang="en-US" sz="1800" b="1" dirty="0" err="1" smtClean="0"/>
              <a:t>analyse</a:t>
            </a:r>
            <a:r>
              <a:rPr lang="en-US" sz="1800" b="1" dirty="0" smtClean="0"/>
              <a:t> the current state of policy, institutions and actions</a:t>
            </a:r>
            <a:endParaRPr lang="en-TT" sz="1800" b="1" dirty="0" smtClean="0"/>
          </a:p>
          <a:p>
            <a:pPr lvl="0" algn="just"/>
            <a:r>
              <a:rPr lang="en-US" sz="1800" b="1" dirty="0" smtClean="0"/>
              <a:t>identify high-priority and low-cost “next steps”</a:t>
            </a:r>
            <a:endParaRPr lang="en-TT" sz="1800" b="1" dirty="0" smtClean="0"/>
          </a:p>
          <a:p>
            <a:pPr lvl="0" algn="just"/>
            <a:r>
              <a:rPr lang="en-US" sz="1800" b="1" dirty="0" smtClean="0"/>
              <a:t>develop island-specific approaches to vulnerability assessment</a:t>
            </a:r>
            <a:endParaRPr lang="en-TT" sz="1800" b="1" dirty="0" smtClean="0"/>
          </a:p>
          <a:p>
            <a:pPr algn="just">
              <a:buNone/>
            </a:pPr>
            <a:endParaRPr lang="en-TT" sz="1800" b="1" dirty="0" smtClean="0"/>
          </a:p>
          <a:p>
            <a:pPr indent="0" algn="just">
              <a:buNone/>
            </a:pPr>
            <a:endParaRPr lang="en-US" sz="2400" b="1"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3989"/>
            <a:ext cx="8229600" cy="378686"/>
          </a:xfrm>
        </p:spPr>
        <p:txBody>
          <a:bodyPr/>
          <a:lstStyle/>
          <a:p>
            <a:r>
              <a:rPr lang="en-TT" sz="2000" b="1" dirty="0" smtClean="0"/>
              <a:t>ARIA toolkit</a:t>
            </a:r>
            <a:endParaRPr lang="en-TT" sz="2000" b="1" dirty="0"/>
          </a:p>
        </p:txBody>
      </p:sp>
      <p:sp>
        <p:nvSpPr>
          <p:cNvPr id="3" name="Content Placeholder 2"/>
          <p:cNvSpPr>
            <a:spLocks noGrp="1"/>
          </p:cNvSpPr>
          <p:nvPr>
            <p:ph idx="1"/>
          </p:nvPr>
        </p:nvSpPr>
        <p:spPr>
          <a:xfrm>
            <a:off x="457200" y="2181497"/>
            <a:ext cx="8229600" cy="4676503"/>
          </a:xfrm>
        </p:spPr>
        <p:txBody>
          <a:bodyPr/>
          <a:lstStyle/>
          <a:p>
            <a:pPr marL="0" algn="just">
              <a:buNone/>
            </a:pPr>
            <a:r>
              <a:rPr lang="x-none" sz="1800" b="1" smtClean="0">
                <a:solidFill>
                  <a:srgbClr val="FF0000"/>
                </a:solidFill>
              </a:rPr>
              <a:t> </a:t>
            </a:r>
            <a:r>
              <a:rPr lang="en-TT" sz="1800" b="1" dirty="0" smtClean="0"/>
              <a:t>T</a:t>
            </a:r>
            <a:r>
              <a:rPr lang="x-none" sz="1800" b="1" smtClean="0"/>
              <a:t>wo</a:t>
            </a:r>
            <a:r>
              <a:rPr lang="en-TT" sz="1800" b="1" dirty="0" smtClean="0"/>
              <a:t> </a:t>
            </a:r>
            <a:r>
              <a:rPr lang="x-none" sz="1800" b="1" smtClean="0"/>
              <a:t>phase approach</a:t>
            </a:r>
            <a:r>
              <a:rPr lang="en-TT" sz="1800" b="1" dirty="0" smtClean="0"/>
              <a:t>:</a:t>
            </a:r>
          </a:p>
          <a:p>
            <a:pPr marL="0" algn="just">
              <a:buNone/>
            </a:pPr>
            <a:r>
              <a:rPr lang="en-TT" sz="1800" b="1" dirty="0" smtClean="0">
                <a:solidFill>
                  <a:srgbClr val="FF0000"/>
                </a:solidFill>
              </a:rPr>
              <a:t>Phase I:</a:t>
            </a:r>
            <a:r>
              <a:rPr lang="en-TT" sz="1800" b="1" dirty="0" smtClean="0"/>
              <a:t> assessment of  the current  policy, institutions and actions for climate change adaptation at the national level</a:t>
            </a:r>
          </a:p>
          <a:p>
            <a:pPr marL="0" algn="just">
              <a:buNone/>
            </a:pPr>
            <a:endParaRPr lang="en-US" sz="1800" b="1" dirty="0" smtClean="0"/>
          </a:p>
          <a:p>
            <a:pPr marL="0" algn="just">
              <a:buNone/>
            </a:pPr>
            <a:r>
              <a:rPr lang="en-TT" sz="1800" b="1" dirty="0" smtClean="0"/>
              <a:t>5 main functional areas that would enable climate change adaptation readiness:  </a:t>
            </a:r>
            <a:r>
              <a:rPr lang="en-TT" sz="1800" b="1" i="1" dirty="0" smtClean="0"/>
              <a:t>assessment, prioritisation, coordination, information management, and mainstreaming</a:t>
            </a:r>
            <a:endParaRPr lang="en-TT" sz="1800" b="1" dirty="0" smtClean="0"/>
          </a:p>
          <a:p>
            <a:pPr marL="0" algn="just">
              <a:buNone/>
            </a:pPr>
            <a:endParaRPr lang="en-US" sz="1800" b="1" dirty="0" smtClean="0"/>
          </a:p>
          <a:p>
            <a:pPr marL="0" algn="just">
              <a:buNone/>
            </a:pPr>
            <a:r>
              <a:rPr lang="x-none" sz="1800" b="1" smtClean="0"/>
              <a:t>The outputs generated </a:t>
            </a:r>
            <a:r>
              <a:rPr lang="en-TT" sz="1800" b="1" dirty="0" smtClean="0"/>
              <a:t>from Phase I</a:t>
            </a:r>
            <a:r>
              <a:rPr lang="x-none" sz="1800" b="1" smtClean="0"/>
              <a:t> </a:t>
            </a:r>
            <a:r>
              <a:rPr lang="en-TT" sz="1800" b="1" dirty="0" smtClean="0"/>
              <a:t>provide </a:t>
            </a:r>
            <a:r>
              <a:rPr lang="x-none" sz="1800" b="1" smtClean="0"/>
              <a:t>the foundation for </a:t>
            </a:r>
            <a:r>
              <a:rPr lang="en-TT" sz="1800" b="1" dirty="0" smtClean="0"/>
              <a:t>P</a:t>
            </a:r>
            <a:r>
              <a:rPr lang="x-none" sz="1800" b="1" smtClean="0"/>
              <a:t>hase </a:t>
            </a:r>
            <a:r>
              <a:rPr lang="en-TT" sz="1800" b="1" dirty="0" smtClean="0"/>
              <a:t>II</a:t>
            </a:r>
            <a:r>
              <a:rPr lang="x-none" sz="1800" b="1" smtClean="0"/>
              <a:t> </a:t>
            </a:r>
            <a:r>
              <a:rPr lang="en-TT" sz="1800" b="1" dirty="0" smtClean="0"/>
              <a:t>in which </a:t>
            </a:r>
            <a:r>
              <a:rPr lang="x-none" sz="1800" b="1" smtClean="0"/>
              <a:t> key priority sectors </a:t>
            </a:r>
            <a:r>
              <a:rPr lang="en-TT" sz="1800" b="1" dirty="0" smtClean="0"/>
              <a:t>are </a:t>
            </a:r>
            <a:r>
              <a:rPr lang="x-none" sz="1800" b="1" smtClean="0"/>
              <a:t>identified for further research and analysis</a:t>
            </a:r>
            <a:r>
              <a:rPr lang="en-TT" sz="1800" b="1" dirty="0" smtClean="0"/>
              <a:t>.</a:t>
            </a:r>
          </a:p>
          <a:p>
            <a:pPr marL="0" algn="just">
              <a:buNone/>
            </a:pPr>
            <a:endParaRPr lang="en-TT" sz="1800" b="1" dirty="0" smtClean="0"/>
          </a:p>
          <a:p>
            <a:pPr marL="0" algn="just">
              <a:buNone/>
            </a:pPr>
            <a:r>
              <a:rPr lang="en-TT" sz="1800" b="1" dirty="0" smtClean="0">
                <a:solidFill>
                  <a:srgbClr val="FF0000"/>
                </a:solidFill>
              </a:rPr>
              <a:t>P</a:t>
            </a:r>
            <a:r>
              <a:rPr lang="x-none" sz="1800" b="1" smtClean="0">
                <a:solidFill>
                  <a:srgbClr val="FF0000"/>
                </a:solidFill>
              </a:rPr>
              <a:t>hase </a:t>
            </a:r>
            <a:r>
              <a:rPr lang="en-TT" sz="1800" b="1" dirty="0" smtClean="0">
                <a:solidFill>
                  <a:srgbClr val="FF0000"/>
                </a:solidFill>
              </a:rPr>
              <a:t>II: </a:t>
            </a:r>
            <a:r>
              <a:rPr lang="en-TT" sz="1800" b="1" dirty="0" smtClean="0"/>
              <a:t>assessment of  the current  policy, institutions and actions for climate change adaptation  in three priority areas</a:t>
            </a:r>
          </a:p>
          <a:p>
            <a:pPr marL="0" algn="just">
              <a:buNone/>
            </a:pPr>
            <a:r>
              <a:rPr lang="x-none" sz="1800" b="1" smtClean="0"/>
              <a:t> </a:t>
            </a:r>
            <a:endParaRPr lang="en-TT" sz="1800" b="1" dirty="0" smtClean="0"/>
          </a:p>
          <a:p>
            <a:pPr marL="0">
              <a:buNone/>
            </a:pPr>
            <a:endParaRPr lang="en-TT" sz="1600" b="1" dirty="0" smtClean="0"/>
          </a:p>
          <a:p>
            <a:pPr lvl="0">
              <a:buNone/>
            </a:pPr>
            <a:endParaRPr lang="en-TT" sz="1200" b="1" dirty="0" smtClean="0"/>
          </a:p>
          <a:p>
            <a:pPr>
              <a:buNone/>
            </a:pPr>
            <a:endParaRPr lang="en-TT" sz="12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3988"/>
            <a:ext cx="8229600" cy="796698"/>
          </a:xfrm>
        </p:spPr>
        <p:txBody>
          <a:bodyPr/>
          <a:lstStyle/>
          <a:p>
            <a:r>
              <a:rPr lang="en-TT" sz="2000" b="1" dirty="0" smtClean="0"/>
              <a:t>ARIA toolkit  cont’d </a:t>
            </a:r>
            <a:endParaRPr lang="en-TT" sz="2000" dirty="0"/>
          </a:p>
        </p:txBody>
      </p:sp>
      <p:sp>
        <p:nvSpPr>
          <p:cNvPr id="3" name="Content Placeholder 2"/>
          <p:cNvSpPr>
            <a:spLocks noGrp="1"/>
          </p:cNvSpPr>
          <p:nvPr>
            <p:ph idx="1"/>
          </p:nvPr>
        </p:nvSpPr>
        <p:spPr>
          <a:xfrm>
            <a:off x="457200" y="2377441"/>
            <a:ext cx="8229600" cy="3278776"/>
          </a:xfrm>
        </p:spPr>
        <p:txBody>
          <a:bodyPr/>
          <a:lstStyle/>
          <a:p>
            <a:pPr marL="0" algn="just">
              <a:buNone/>
            </a:pPr>
            <a:r>
              <a:rPr lang="en-TT" sz="1800" b="1" dirty="0" smtClean="0"/>
              <a:t>The outputs  from Phase II provide information </a:t>
            </a:r>
            <a:r>
              <a:rPr lang="x-none" sz="1800" b="1" smtClean="0"/>
              <a:t> and guidance to key stakeholders within these sectors on the </a:t>
            </a:r>
            <a:r>
              <a:rPr lang="en-TT" sz="1800" b="1" dirty="0" smtClean="0"/>
              <a:t>main </a:t>
            </a:r>
            <a:r>
              <a:rPr lang="x-none" sz="1800" b="1" smtClean="0"/>
              <a:t>issues that need to be addressed through appropriate reforms in laws, institutions and practices. </a:t>
            </a:r>
            <a:endParaRPr lang="en-TT" sz="1800" b="1" dirty="0" smtClean="0"/>
          </a:p>
          <a:p>
            <a:pPr marL="0" algn="just">
              <a:buNone/>
            </a:pPr>
            <a:endParaRPr lang="en-TT" sz="1800" b="1" dirty="0" smtClean="0"/>
          </a:p>
          <a:p>
            <a:pPr marL="0" lvl="0" algn="just">
              <a:buNone/>
            </a:pPr>
            <a:endParaRPr lang="en-TT" sz="1800" b="1" dirty="0" smtClean="0"/>
          </a:p>
          <a:p>
            <a:pPr>
              <a:buNone/>
            </a:pPr>
            <a:endParaRPr lang="en-TT" sz="1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3988"/>
            <a:ext cx="8229600" cy="378686"/>
          </a:xfrm>
        </p:spPr>
        <p:txBody>
          <a:bodyPr/>
          <a:lstStyle/>
          <a:p>
            <a:r>
              <a:rPr lang="en-TT" sz="2000" b="1" dirty="0" smtClean="0"/>
              <a:t>Results </a:t>
            </a:r>
            <a:endParaRPr lang="en-TT" sz="2000" b="1" dirty="0"/>
          </a:p>
        </p:txBody>
      </p:sp>
      <p:sp>
        <p:nvSpPr>
          <p:cNvPr id="3" name="Content Placeholder 2"/>
          <p:cNvSpPr>
            <a:spLocks noGrp="1"/>
          </p:cNvSpPr>
          <p:nvPr>
            <p:ph idx="1"/>
          </p:nvPr>
        </p:nvSpPr>
        <p:spPr>
          <a:xfrm>
            <a:off x="457200" y="1959430"/>
            <a:ext cx="8229600" cy="4624250"/>
          </a:xfrm>
        </p:spPr>
        <p:txBody>
          <a:bodyPr/>
          <a:lstStyle/>
          <a:p>
            <a:pPr>
              <a:buNone/>
            </a:pPr>
            <a:r>
              <a:rPr lang="en-TT" sz="1800" b="1" dirty="0" smtClean="0"/>
              <a:t>Trinidad and Tobago </a:t>
            </a:r>
          </a:p>
          <a:p>
            <a:pPr>
              <a:buNone/>
            </a:pPr>
            <a:r>
              <a:rPr lang="en-TT" sz="1800" b="1" dirty="0" smtClean="0">
                <a:solidFill>
                  <a:srgbClr val="FF0000"/>
                </a:solidFill>
              </a:rPr>
              <a:t>ARIA Phase I:</a:t>
            </a:r>
          </a:p>
          <a:p>
            <a:pPr lvl="0" algn="just"/>
            <a:r>
              <a:rPr lang="en-TT" sz="1800" b="1" dirty="0" smtClean="0">
                <a:solidFill>
                  <a:srgbClr val="FF0000"/>
                </a:solidFill>
              </a:rPr>
              <a:t>Assessment:</a:t>
            </a:r>
            <a:r>
              <a:rPr lang="en-TT" sz="1800" b="1" dirty="0" smtClean="0"/>
              <a:t> Few assessments have been conducted on climate change. Existing assessments tended to be project based. No inventory of climate change projects existed.</a:t>
            </a:r>
          </a:p>
          <a:p>
            <a:pPr lvl="0" algn="just">
              <a:buNone/>
            </a:pPr>
            <a:endParaRPr lang="en-TT" sz="1800" b="1" dirty="0" smtClean="0"/>
          </a:p>
          <a:p>
            <a:pPr lvl="0" algn="just"/>
            <a:r>
              <a:rPr lang="en-TT" sz="1800" b="1" dirty="0" smtClean="0">
                <a:solidFill>
                  <a:srgbClr val="FF0000"/>
                </a:solidFill>
              </a:rPr>
              <a:t>Prioritisation: </a:t>
            </a:r>
            <a:r>
              <a:rPr lang="en-TT" sz="1800" b="1" dirty="0" smtClean="0"/>
              <a:t>There was no apparent process to set national priorities for climate change adaptation. </a:t>
            </a:r>
          </a:p>
          <a:p>
            <a:pPr lvl="0" algn="just"/>
            <a:endParaRPr lang="en-TT" sz="1800" b="1" dirty="0" smtClean="0"/>
          </a:p>
          <a:p>
            <a:pPr lvl="0" algn="just"/>
            <a:r>
              <a:rPr lang="en-TT" sz="1800" b="1" dirty="0" smtClean="0">
                <a:solidFill>
                  <a:srgbClr val="FF0000"/>
                </a:solidFill>
              </a:rPr>
              <a:t>Coordination:</a:t>
            </a:r>
            <a:r>
              <a:rPr lang="en-TT" sz="1800" b="1" dirty="0" smtClean="0"/>
              <a:t> Coordination for climate change adaptation at the national level did not exist, although the Office of Disaster Preparedness and Management (ODPM) had recently been mandated with this responsibility. The ODPM was still in the process of incorporating this new mandate into its normal procedures.</a:t>
            </a:r>
          </a:p>
          <a:p>
            <a:pPr lvl="0">
              <a:buNone/>
            </a:pPr>
            <a:endParaRPr lang="en-TT" sz="1400" b="1" dirty="0" smtClean="0"/>
          </a:p>
          <a:p>
            <a:pPr marL="0" lvl="0" algn="just">
              <a:buNone/>
            </a:pPr>
            <a:endParaRPr lang="en-TT" sz="1200" b="1" dirty="0" smtClean="0">
              <a:solidFill>
                <a:srgbClr val="FF0000"/>
              </a:solidFill>
            </a:endParaRPr>
          </a:p>
          <a:p>
            <a:pPr marL="0" lvl="0" algn="just">
              <a:buNone/>
            </a:pPr>
            <a:endParaRPr lang="en-TT" sz="1200" b="1" dirty="0" smtClean="0">
              <a:solidFill>
                <a:srgbClr val="FF0000"/>
              </a:solidFill>
            </a:endParaRPr>
          </a:p>
          <a:p>
            <a:pPr>
              <a:buNone/>
            </a:pPr>
            <a:endParaRPr lang="en-TT" sz="12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3988"/>
            <a:ext cx="8229600" cy="378686"/>
          </a:xfrm>
        </p:spPr>
        <p:txBody>
          <a:bodyPr/>
          <a:lstStyle/>
          <a:p>
            <a:r>
              <a:rPr lang="en-TT" sz="2000" b="1" dirty="0" smtClean="0"/>
              <a:t>Results cont’d</a:t>
            </a:r>
            <a:endParaRPr lang="en-TT" sz="2000" b="1" dirty="0"/>
          </a:p>
        </p:txBody>
      </p:sp>
      <p:sp>
        <p:nvSpPr>
          <p:cNvPr id="3" name="Content Placeholder 2"/>
          <p:cNvSpPr>
            <a:spLocks noGrp="1"/>
          </p:cNvSpPr>
          <p:nvPr>
            <p:ph idx="1"/>
          </p:nvPr>
        </p:nvSpPr>
        <p:spPr>
          <a:xfrm>
            <a:off x="457200" y="1959430"/>
            <a:ext cx="8229600" cy="4898570"/>
          </a:xfrm>
        </p:spPr>
        <p:txBody>
          <a:bodyPr/>
          <a:lstStyle/>
          <a:p>
            <a:pPr>
              <a:buNone/>
            </a:pPr>
            <a:r>
              <a:rPr lang="en-TT" sz="1800" b="1" dirty="0" smtClean="0">
                <a:solidFill>
                  <a:srgbClr val="FF0000"/>
                </a:solidFill>
              </a:rPr>
              <a:t>ARIA Phase I cont’d:</a:t>
            </a:r>
            <a:endParaRPr lang="en-TT" sz="1800" b="1" dirty="0" smtClean="0"/>
          </a:p>
          <a:p>
            <a:pPr algn="just"/>
            <a:r>
              <a:rPr lang="en-TT" sz="1800" b="1" dirty="0" smtClean="0">
                <a:solidFill>
                  <a:srgbClr val="FF0000"/>
                </a:solidFill>
              </a:rPr>
              <a:t>Information Management</a:t>
            </a:r>
            <a:r>
              <a:rPr lang="en-TT" sz="1800" b="1" dirty="0" smtClean="0"/>
              <a:t>: Information regarding climate change was collected by various agencies but was not always publicly available. There was no national platform for information sharing . </a:t>
            </a:r>
          </a:p>
          <a:p>
            <a:pPr algn="just"/>
            <a:endParaRPr lang="en-TT" sz="1800" b="1" dirty="0" smtClean="0"/>
          </a:p>
          <a:p>
            <a:pPr algn="just"/>
            <a:r>
              <a:rPr lang="en-TT" sz="1800" b="1" dirty="0" smtClean="0">
                <a:solidFill>
                  <a:srgbClr val="FF0000"/>
                </a:solidFill>
              </a:rPr>
              <a:t>Mainstreaming:</a:t>
            </a:r>
            <a:r>
              <a:rPr lang="en-TT" sz="1800" b="1" dirty="0" smtClean="0"/>
              <a:t> The </a:t>
            </a:r>
            <a:r>
              <a:rPr lang="en-GB" sz="1800" b="1" dirty="0" smtClean="0"/>
              <a:t>Integrated Coastal Zone Management (ICZM) component of an IDB loan </a:t>
            </a:r>
            <a:r>
              <a:rPr lang="en-TT" sz="1800" b="1" dirty="0" smtClean="0"/>
              <a:t>for a climate change adaptation project </a:t>
            </a:r>
            <a:r>
              <a:rPr lang="en-GB" sz="1800" b="1" dirty="0" smtClean="0"/>
              <a:t>would provide the opportunity to mainstream climate change adaptation into national policies, programmes and projects.</a:t>
            </a:r>
            <a:endParaRPr lang="en-TT" sz="1800" b="1" dirty="0" smtClean="0"/>
          </a:p>
          <a:p>
            <a:pPr marL="0" lvl="0" algn="just">
              <a:buNone/>
            </a:pPr>
            <a:endParaRPr lang="en-TT" sz="1800" b="1" dirty="0" smtClean="0">
              <a:solidFill>
                <a:srgbClr val="FF0000"/>
              </a:solidFill>
            </a:endParaRPr>
          </a:p>
          <a:p>
            <a:pPr marL="0" lvl="0" algn="just">
              <a:buNone/>
            </a:pPr>
            <a:r>
              <a:rPr lang="en-TT" sz="1800" b="1" dirty="0" smtClean="0">
                <a:solidFill>
                  <a:srgbClr val="FF0000"/>
                </a:solidFill>
              </a:rPr>
              <a:t>APRIA Phase II [coastal zone, food production and tourism]</a:t>
            </a:r>
          </a:p>
          <a:p>
            <a:pPr marL="0" lvl="0" algn="just">
              <a:buNone/>
            </a:pPr>
            <a:r>
              <a:rPr lang="en-TT" sz="1800" b="1" dirty="0" smtClean="0"/>
              <a:t>In general, research findings indicate that there are significant gaps at the national institutional level for each of the identified sectors with respect to climate adaptation readiness.</a:t>
            </a:r>
            <a:endParaRPr lang="en-TT" sz="1800" b="1" dirty="0" smtClean="0">
              <a:solidFill>
                <a:srgbClr val="FF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3988"/>
            <a:ext cx="8229600" cy="378686"/>
          </a:xfrm>
        </p:spPr>
        <p:txBody>
          <a:bodyPr/>
          <a:lstStyle/>
          <a:p>
            <a:r>
              <a:rPr lang="en-TT" sz="2000" b="1" dirty="0" smtClean="0"/>
              <a:t>Results cont’d</a:t>
            </a:r>
            <a:endParaRPr lang="en-TT" sz="2000" b="1" dirty="0"/>
          </a:p>
        </p:txBody>
      </p:sp>
      <p:sp>
        <p:nvSpPr>
          <p:cNvPr id="3" name="Content Placeholder 2"/>
          <p:cNvSpPr>
            <a:spLocks noGrp="1"/>
          </p:cNvSpPr>
          <p:nvPr>
            <p:ph idx="1"/>
          </p:nvPr>
        </p:nvSpPr>
        <p:spPr>
          <a:xfrm>
            <a:off x="457200" y="1959430"/>
            <a:ext cx="8229600" cy="4898570"/>
          </a:xfrm>
        </p:spPr>
        <p:txBody>
          <a:bodyPr/>
          <a:lstStyle/>
          <a:p>
            <a:pPr marL="0" lvl="0" algn="just">
              <a:buNone/>
            </a:pPr>
            <a:r>
              <a:rPr lang="en-TT" sz="1800" b="1" dirty="0" smtClean="0">
                <a:solidFill>
                  <a:srgbClr val="FF0000"/>
                </a:solidFill>
              </a:rPr>
              <a:t>APRIA Phase II cont’d</a:t>
            </a:r>
            <a:endParaRPr lang="en-TT" sz="1200" b="1" dirty="0" smtClean="0">
              <a:solidFill>
                <a:srgbClr val="FF0000"/>
              </a:solidFill>
            </a:endParaRPr>
          </a:p>
          <a:p>
            <a:pPr algn="just">
              <a:buFont typeface="Arial" pitchFamily="34" charset="0"/>
              <a:buChar char="•"/>
            </a:pPr>
            <a:r>
              <a:rPr lang="en-TT" sz="1800" b="1" dirty="0" smtClean="0">
                <a:solidFill>
                  <a:srgbClr val="FF0000"/>
                </a:solidFill>
              </a:rPr>
              <a:t>Assessment:</a:t>
            </a:r>
            <a:r>
              <a:rPr lang="en-TT" sz="1800" b="1" dirty="0" smtClean="0"/>
              <a:t> There are limited national vulnerability and impact  assessments for the food production and coastal zone management sectors to guide strategic adaptation interventions, while none appear to exist for the tourism sector.</a:t>
            </a:r>
          </a:p>
          <a:p>
            <a:pPr marL="0" lvl="0" algn="just">
              <a:buNone/>
            </a:pPr>
            <a:endParaRPr lang="en-TT" sz="1800" dirty="0" smtClean="0"/>
          </a:p>
          <a:p>
            <a:pPr algn="just">
              <a:buFont typeface="Arial" pitchFamily="34" charset="0"/>
              <a:buChar char="•"/>
            </a:pPr>
            <a:r>
              <a:rPr lang="en-TT" sz="1800" b="1" dirty="0" smtClean="0">
                <a:solidFill>
                  <a:srgbClr val="FF0000"/>
                </a:solidFill>
              </a:rPr>
              <a:t>Prioritisation:</a:t>
            </a:r>
            <a:r>
              <a:rPr lang="en-TT" sz="1800" b="1" dirty="0" smtClean="0"/>
              <a:t> There is little prioritisation of climate adaptation strategies at the national level for the identified sectors, most notably in the food production and tourism sectors. Work under the ICZM committee represent the most significant efforts at climate adaptation related to the coastal zone. </a:t>
            </a:r>
          </a:p>
          <a:p>
            <a:pPr algn="just">
              <a:buFont typeface="Arial" pitchFamily="34" charset="0"/>
              <a:buChar char="•"/>
            </a:pPr>
            <a:endParaRPr lang="en-TT" sz="1800" b="1" dirty="0" smtClean="0"/>
          </a:p>
          <a:p>
            <a:pPr algn="just">
              <a:buFont typeface="Arial" pitchFamily="34" charset="0"/>
              <a:buChar char="•"/>
            </a:pPr>
            <a:r>
              <a:rPr lang="en-TT" sz="1800" b="1" dirty="0" smtClean="0">
                <a:solidFill>
                  <a:srgbClr val="FF0000"/>
                </a:solidFill>
              </a:rPr>
              <a:t>Coordination: </a:t>
            </a:r>
            <a:r>
              <a:rPr lang="en-TT" sz="1800" b="1" dirty="0" smtClean="0"/>
              <a:t>National climate change adaptation efforts are not being effectively coordinated among government, civil society and academia.  The EMA is currently in the implementation phase of an IDB project  to improve its coordinating role in mainstreaming   climate change related priorities into all development sectors.</a:t>
            </a:r>
          </a:p>
          <a:p>
            <a:pPr algn="just">
              <a:buNone/>
            </a:pPr>
            <a:endParaRPr lang="en-TT" sz="1800" b="1" dirty="0" smtClean="0"/>
          </a:p>
          <a:p>
            <a:pPr algn="just">
              <a:buFont typeface="Arial" pitchFamily="34" charset="0"/>
              <a:buChar char="•"/>
            </a:pPr>
            <a:endParaRPr lang="en-TT" sz="1800" b="1" dirty="0" smtClean="0"/>
          </a:p>
          <a:p>
            <a:pPr algn="just">
              <a:buFont typeface="Arial" pitchFamily="34" charset="0"/>
              <a:buChar char="•"/>
            </a:pPr>
            <a:endParaRPr lang="en-TT" sz="1800" b="1" dirty="0" smtClean="0"/>
          </a:p>
          <a:p>
            <a:pPr algn="just">
              <a:buFont typeface="Arial" pitchFamily="34" charset="0"/>
              <a:buChar char="•"/>
            </a:pPr>
            <a:endParaRPr lang="en-TT" sz="1800" b="1" dirty="0" smtClean="0"/>
          </a:p>
          <a:p>
            <a:pPr algn="just">
              <a:buFont typeface="Arial" pitchFamily="34" charset="0"/>
              <a:buChar char="•"/>
            </a:pPr>
            <a:endParaRPr lang="en-TT" sz="1800" b="1" dirty="0" smtClean="0"/>
          </a:p>
          <a:p>
            <a:pPr algn="just">
              <a:buNone/>
            </a:pPr>
            <a:endParaRPr lang="en-TT" sz="18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2833</TotalTime>
  <Words>1617</Words>
  <Application>Microsoft Office PowerPoint</Application>
  <PresentationFormat>On-screen Show (4:3)</PresentationFormat>
  <Paragraphs>184</Paragraphs>
  <Slides>18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Times</vt:lpstr>
      <vt:lpstr>Office Theme</vt:lpstr>
      <vt:lpstr>PowerPoint Presentation</vt:lpstr>
      <vt:lpstr>Introduction</vt:lpstr>
      <vt:lpstr>Introduction cont’d </vt:lpstr>
      <vt:lpstr>Objectives</vt:lpstr>
      <vt:lpstr>ARIA toolkit</vt:lpstr>
      <vt:lpstr>ARIA toolkit  cont’d </vt:lpstr>
      <vt:lpstr>Results </vt:lpstr>
      <vt:lpstr>Results cont’d</vt:lpstr>
      <vt:lpstr>Results cont’d</vt:lpstr>
      <vt:lpstr>Results cont’d</vt:lpstr>
      <vt:lpstr>Results cont’d</vt:lpstr>
      <vt:lpstr>Results cont’d</vt:lpstr>
      <vt:lpstr>Results</vt:lpstr>
      <vt:lpstr>Results</vt:lpstr>
      <vt:lpstr>Results</vt:lpstr>
      <vt:lpstr>Outputs </vt:lpstr>
      <vt:lpstr>Next Steps</vt:lpstr>
      <vt:lpstr>Next Steps cont’d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CBA workshop</dc:title>
  <dc:creator>CANARI</dc:creator>
  <cp:lastModifiedBy>Terrence Phillips</cp:lastModifiedBy>
  <cp:revision>521</cp:revision>
  <dcterms:created xsi:type="dcterms:W3CDTF">2013-01-18T15:28:15Z</dcterms:created>
  <dcterms:modified xsi:type="dcterms:W3CDTF">2015-03-30T03:22:29Z</dcterms:modified>
</cp:coreProperties>
</file>